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97"/>
  </p:notesMasterIdLst>
  <p:sldIdLst>
    <p:sldId id="1081" r:id="rId2"/>
    <p:sldId id="1082" r:id="rId3"/>
    <p:sldId id="1092" r:id="rId4"/>
    <p:sldId id="1093" r:id="rId5"/>
    <p:sldId id="1128" r:id="rId6"/>
    <p:sldId id="1129" r:id="rId7"/>
    <p:sldId id="1130" r:id="rId8"/>
    <p:sldId id="1131" r:id="rId9"/>
    <p:sldId id="1132" r:id="rId10"/>
    <p:sldId id="1133" r:id="rId11"/>
    <p:sldId id="1134" r:id="rId12"/>
    <p:sldId id="1135" r:id="rId13"/>
    <p:sldId id="1136" r:id="rId14"/>
    <p:sldId id="1137" r:id="rId15"/>
    <p:sldId id="1138" r:id="rId16"/>
    <p:sldId id="1139" r:id="rId17"/>
    <p:sldId id="1140" r:id="rId18"/>
    <p:sldId id="1141" r:id="rId19"/>
    <p:sldId id="1094" r:id="rId20"/>
    <p:sldId id="1095" r:id="rId21"/>
    <p:sldId id="1096" r:id="rId22"/>
    <p:sldId id="1097" r:id="rId23"/>
    <p:sldId id="1098" r:id="rId24"/>
    <p:sldId id="1099" r:id="rId25"/>
    <p:sldId id="1100" r:id="rId26"/>
    <p:sldId id="1101" r:id="rId27"/>
    <p:sldId id="1102" r:id="rId28"/>
    <p:sldId id="1103" r:id="rId29"/>
    <p:sldId id="1104" r:id="rId30"/>
    <p:sldId id="1105" r:id="rId31"/>
    <p:sldId id="1106" r:id="rId32"/>
    <p:sldId id="1107" r:id="rId33"/>
    <p:sldId id="1108" r:id="rId34"/>
    <p:sldId id="1198" r:id="rId35"/>
    <p:sldId id="1114" r:id="rId36"/>
    <p:sldId id="1115" r:id="rId37"/>
    <p:sldId id="1116" r:id="rId38"/>
    <p:sldId id="1117" r:id="rId39"/>
    <p:sldId id="1118" r:id="rId40"/>
    <p:sldId id="1119" r:id="rId41"/>
    <p:sldId id="1142" r:id="rId42"/>
    <p:sldId id="1143" r:id="rId43"/>
    <p:sldId id="1144" r:id="rId44"/>
    <p:sldId id="1145" r:id="rId45"/>
    <p:sldId id="1146" r:id="rId46"/>
    <p:sldId id="1147" r:id="rId47"/>
    <p:sldId id="1148" r:id="rId48"/>
    <p:sldId id="1149" r:id="rId49"/>
    <p:sldId id="1150" r:id="rId50"/>
    <p:sldId id="1151" r:id="rId51"/>
    <p:sldId id="1152" r:id="rId52"/>
    <p:sldId id="1153" r:id="rId53"/>
    <p:sldId id="1154" r:id="rId54"/>
    <p:sldId id="1155" r:id="rId55"/>
    <p:sldId id="1157" r:id="rId56"/>
    <p:sldId id="1158" r:id="rId57"/>
    <p:sldId id="1159" r:id="rId58"/>
    <p:sldId id="1160" r:id="rId59"/>
    <p:sldId id="1161" r:id="rId60"/>
    <p:sldId id="1162" r:id="rId61"/>
    <p:sldId id="1163" r:id="rId62"/>
    <p:sldId id="1164" r:id="rId63"/>
    <p:sldId id="1165" r:id="rId64"/>
    <p:sldId id="1166" r:id="rId65"/>
    <p:sldId id="1167" r:id="rId66"/>
    <p:sldId id="1168" r:id="rId67"/>
    <p:sldId id="1169" r:id="rId68"/>
    <p:sldId id="1170" r:id="rId69"/>
    <p:sldId id="1171" r:id="rId70"/>
    <p:sldId id="1172" r:id="rId71"/>
    <p:sldId id="1173" r:id="rId72"/>
    <p:sldId id="1174" r:id="rId73"/>
    <p:sldId id="1175" r:id="rId74"/>
    <p:sldId id="1176" r:id="rId75"/>
    <p:sldId id="1177" r:id="rId76"/>
    <p:sldId id="1178" r:id="rId77"/>
    <p:sldId id="1179" r:id="rId78"/>
    <p:sldId id="1180" r:id="rId79"/>
    <p:sldId id="1181" r:id="rId80"/>
    <p:sldId id="1182" r:id="rId81"/>
    <p:sldId id="1183" r:id="rId82"/>
    <p:sldId id="1184" r:id="rId83"/>
    <p:sldId id="1185" r:id="rId84"/>
    <p:sldId id="1186" r:id="rId85"/>
    <p:sldId id="1187" r:id="rId86"/>
    <p:sldId id="1188" r:id="rId87"/>
    <p:sldId id="1189" r:id="rId88"/>
    <p:sldId id="1190" r:id="rId89"/>
    <p:sldId id="1191" r:id="rId90"/>
    <p:sldId id="1192" r:id="rId91"/>
    <p:sldId id="1193" r:id="rId92"/>
    <p:sldId id="1194" r:id="rId93"/>
    <p:sldId id="1195" r:id="rId94"/>
    <p:sldId id="1196" r:id="rId95"/>
    <p:sldId id="1197"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506D4"/>
    <a:srgbClr val="D70803"/>
    <a:srgbClr val="666699"/>
    <a:srgbClr val="FFFF00"/>
    <a:srgbClr val="CCECF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97"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2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7B8B01-31A9-4BB8-A664-71A70CFD7EFA}" type="slidenum">
              <a:rPr lang="en-US"/>
              <a:pPr/>
              <a:t>‹#›</a:t>
            </a:fld>
            <a:endParaRPr lang="en-US"/>
          </a:p>
        </p:txBody>
      </p:sp>
    </p:spTree>
    <p:extLst>
      <p:ext uri="{BB962C8B-B14F-4D97-AF65-F5344CB8AC3E}">
        <p14:creationId xmlns:p14="http://schemas.microsoft.com/office/powerpoint/2010/main" val="33266806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E2F6D-A38E-41CD-8EC9-0A9E243B4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E2F6D-A38E-41CD-8EC9-0A9E243B466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B8B01-31A9-4BB8-A664-71A70CFD7EFA}" type="slidenum">
              <a:rPr lang="en-US" smtClean="0"/>
              <a:pPr/>
              <a:t>16</a:t>
            </a:fld>
            <a:endParaRPr lang="en-US"/>
          </a:p>
        </p:txBody>
      </p:sp>
    </p:spTree>
    <p:extLst>
      <p:ext uri="{BB962C8B-B14F-4D97-AF65-F5344CB8AC3E}">
        <p14:creationId xmlns:p14="http://schemas.microsoft.com/office/powerpoint/2010/main" val="71603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E2F6D-A38E-41CD-8EC9-0A9E243B466A}"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E2F6D-A38E-41CD-8EC9-0A9E243B466A}"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96A65C2-8CD8-4235-9B67-75B80319662B}" type="slidenum">
              <a:rPr lang="en-US"/>
              <a:pPr/>
              <a:t>83</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2360D79-5B2C-4CA3-A84F-A0F6F205DA06}" type="slidenum">
              <a:rPr lang="en-US"/>
              <a:pPr/>
              <a:t>84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182559-3CD3-4CF7-96ED-7A02679951F5}" type="slidenum">
              <a:rPr lang="en-US" smtClean="0"/>
              <a:t>91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C7193E3-BF96-4C7E-AFC9-D2E8E0D653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FEB79-89C1-4141-9101-B75010AD94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1A0EDDE-F2D6-49DB-93EA-1006990C08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3C0F7E-1C71-4AF1-A261-C8859459F790}" type="slidenum">
              <a:rPr lang="en-US"/>
              <a:pPr>
                <a:defRPr/>
              </a:pPr>
              <a:t>‹#›</a:t>
            </a:fld>
            <a:endParaRPr lang="en-US" dirty="0"/>
          </a:p>
        </p:txBody>
      </p:sp>
    </p:spTree>
    <p:extLst>
      <p:ext uri="{BB962C8B-B14F-4D97-AF65-F5344CB8AC3E}">
        <p14:creationId xmlns:p14="http://schemas.microsoft.com/office/powerpoint/2010/main" val="307562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2AEFCD-D18D-462F-81F0-A5D9BBB7DCC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F3B4EF-FE42-4991-8DD9-DB2F5B886E1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80D24DD-6B75-4531-89DF-A66E0A597B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D81B400-2966-486F-B8C8-504E1AFB908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BD45405-9F0C-4238-A94F-99C46AD77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0C68977-99CF-4495-A1F3-6F6AC0164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A676EFB-2D2E-4B53-81BC-9231BA3127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D5D5B6-7FA6-4EB6-B57E-EDF160F6107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FFC60-CF51-4DE7-B311-15E1A5E65B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3600"/>
            <a:ext cx="6477000" cy="1143000"/>
          </a:xfrm>
        </p:spPr>
        <p:txBody>
          <a:bodyPr/>
          <a:lstStyle/>
          <a:p>
            <a:pPr algn="ctr"/>
            <a:r>
              <a:rPr lang="en-US" b="1" dirty="0" smtClean="0">
                <a:solidFill>
                  <a:schemeClr val="tx1"/>
                </a:solidFill>
              </a:rPr>
              <a:t>Feeding Methods</a:t>
            </a:r>
            <a:endParaRPr lang="en-US" b="1" dirty="0">
              <a:solidFill>
                <a:schemeClr val="tx1"/>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Weaning- accelerated growth</a:t>
            </a:r>
            <a:endParaRPr lang="en-US" dirty="0"/>
          </a:p>
        </p:txBody>
      </p:sp>
      <p:sp>
        <p:nvSpPr>
          <p:cNvPr id="3" name="Content Placeholder 2"/>
          <p:cNvSpPr>
            <a:spLocks noGrp="1"/>
          </p:cNvSpPr>
          <p:nvPr>
            <p:ph sz="quarter" idx="1"/>
          </p:nvPr>
        </p:nvSpPr>
        <p:spPr/>
        <p:txBody>
          <a:bodyPr/>
          <a:lstStyle/>
          <a:p>
            <a:r>
              <a:rPr lang="en-US" dirty="0" smtClean="0"/>
              <a:t>At day 4, </a:t>
            </a:r>
            <a:r>
              <a:rPr lang="en-US" u="sng" dirty="0" smtClean="0"/>
              <a:t>milk replacer</a:t>
            </a:r>
          </a:p>
          <a:p>
            <a:pPr lvl="1"/>
            <a:r>
              <a:rPr lang="en-US" dirty="0" smtClean="0"/>
              <a:t>14-17% DM (more solids)</a:t>
            </a:r>
          </a:p>
          <a:p>
            <a:pPr lvl="1"/>
            <a:r>
              <a:rPr lang="en-US" dirty="0" smtClean="0"/>
              <a:t>26-28% CP (more protein); same fat content</a:t>
            </a:r>
          </a:p>
          <a:p>
            <a:pPr lvl="2"/>
            <a:r>
              <a:rPr lang="en-US" dirty="0" smtClean="0"/>
              <a:t>~ 2-2.2 liters twice/d for wk 1</a:t>
            </a:r>
          </a:p>
          <a:p>
            <a:pPr lvl="2"/>
            <a:r>
              <a:rPr lang="en-US" dirty="0" smtClean="0"/>
              <a:t>2.7-3.6 liters twice/d for wk 2 to wk 4-5</a:t>
            </a:r>
          </a:p>
          <a:p>
            <a:pPr lvl="2"/>
            <a:r>
              <a:rPr lang="en-US" dirty="0" smtClean="0"/>
              <a:t>2.7-3.6 liters once/d for 1 wk at weaning</a:t>
            </a:r>
          </a:p>
          <a:p>
            <a:r>
              <a:rPr lang="en-US" dirty="0" smtClean="0"/>
              <a:t>At day 4, </a:t>
            </a:r>
            <a:r>
              <a:rPr lang="en-US" u="sng" dirty="0" smtClean="0"/>
              <a:t>calf starter</a:t>
            </a:r>
          </a:p>
          <a:p>
            <a:pPr lvl="1"/>
            <a:r>
              <a:rPr lang="en-US" dirty="0" smtClean="0"/>
              <a:t>20-22% CP (more protein)</a:t>
            </a:r>
          </a:p>
          <a:p>
            <a:pPr lvl="1"/>
            <a:r>
              <a:rPr lang="en-US" dirty="0" smtClean="0"/>
              <a:t>Intake is ~ half vs. traditional weaning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Wean at 6-7 wk; when eating ~ 1 kg starter/d for 3 consecutive d</a:t>
            </a:r>
          </a:p>
          <a:p>
            <a:r>
              <a:rPr lang="en-US" dirty="0" smtClean="0"/>
              <a:t>Continue high quality calf starter  to 10-12 wk age</a:t>
            </a:r>
          </a:p>
          <a:p>
            <a:r>
              <a:rPr lang="en-US" dirty="0" smtClean="0"/>
              <a:t>Offer forage when eating 2.2 to 2.7 kg starter/d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641350"/>
          </a:xfrm>
        </p:spPr>
        <p:txBody>
          <a:bodyPr>
            <a:noAutofit/>
          </a:bodyPr>
          <a:lstStyle/>
          <a:p>
            <a:pPr algn="ctr"/>
            <a:r>
              <a:rPr lang="en-US" sz="3200" dirty="0" smtClean="0"/>
              <a:t>Comparison between Accelerated vs. Traditional </a:t>
            </a:r>
            <a:endParaRPr lang="en-US" sz="3200" dirty="0"/>
          </a:p>
        </p:txBody>
      </p:sp>
      <p:sp>
        <p:nvSpPr>
          <p:cNvPr id="3" name="Content Placeholder 2"/>
          <p:cNvSpPr>
            <a:spLocks noGrp="1"/>
          </p:cNvSpPr>
          <p:nvPr>
            <p:ph sz="quarter" idx="2"/>
          </p:nvPr>
        </p:nvSpPr>
        <p:spPr/>
        <p:txBody>
          <a:bodyPr>
            <a:normAutofit/>
          </a:bodyPr>
          <a:lstStyle/>
          <a:p>
            <a:r>
              <a:rPr lang="en-US" dirty="0" smtClean="0"/>
              <a:t>Shorter time to breeding </a:t>
            </a:r>
            <a:r>
              <a:rPr lang="en-US" sz="2000" dirty="0" smtClean="0"/>
              <a:t>(20-30 d sooner)</a:t>
            </a:r>
          </a:p>
          <a:p>
            <a:r>
              <a:rPr lang="en-US" dirty="0" smtClean="0"/>
              <a:t>Increased gain efficiency</a:t>
            </a:r>
          </a:p>
          <a:p>
            <a:r>
              <a:rPr lang="en-US" dirty="0" smtClean="0"/>
              <a:t>Increased milk yield ??</a:t>
            </a:r>
          </a:p>
          <a:p>
            <a:r>
              <a:rPr lang="en-US" dirty="0" smtClean="0"/>
              <a:t>Health &amp; immune system ???</a:t>
            </a:r>
            <a:endParaRPr lang="en-US" dirty="0"/>
          </a:p>
        </p:txBody>
      </p:sp>
      <p:sp>
        <p:nvSpPr>
          <p:cNvPr id="4" name="Content Placeholder 3"/>
          <p:cNvSpPr>
            <a:spLocks noGrp="1"/>
          </p:cNvSpPr>
          <p:nvPr>
            <p:ph sz="quarter" idx="4"/>
          </p:nvPr>
        </p:nvSpPr>
        <p:spPr/>
        <p:txBody>
          <a:bodyPr/>
          <a:lstStyle/>
          <a:p>
            <a:r>
              <a:rPr lang="en-US" dirty="0" smtClean="0"/>
              <a:t>Increased feed costs</a:t>
            </a:r>
          </a:p>
          <a:p>
            <a:r>
              <a:rPr lang="en-US" dirty="0" smtClean="0"/>
              <a:t>More loose feces</a:t>
            </a:r>
          </a:p>
          <a:p>
            <a:r>
              <a:rPr lang="en-US" dirty="0" smtClean="0"/>
              <a:t>Delayed rumen development</a:t>
            </a:r>
          </a:p>
          <a:p>
            <a:r>
              <a:rPr lang="en-US" dirty="0" smtClean="0"/>
              <a:t>Intensive management</a:t>
            </a:r>
            <a:endParaRPr lang="en-US" dirty="0"/>
          </a:p>
        </p:txBody>
      </p:sp>
      <p:sp>
        <p:nvSpPr>
          <p:cNvPr id="5" name="Text Placeholder 4"/>
          <p:cNvSpPr>
            <a:spLocks noGrp="1"/>
          </p:cNvSpPr>
          <p:nvPr>
            <p:ph type="body" sz="quarter" idx="1"/>
          </p:nvPr>
        </p:nvSpPr>
        <p:spPr/>
        <p:txBody>
          <a:bodyPr/>
          <a:lstStyle/>
          <a:p>
            <a:pPr algn="ctr"/>
            <a:r>
              <a:rPr lang="en-US" dirty="0" smtClean="0"/>
              <a:t>	Advantages		</a:t>
            </a:r>
            <a:endParaRPr lang="en-US" dirty="0"/>
          </a:p>
        </p:txBody>
      </p:sp>
      <p:sp>
        <p:nvSpPr>
          <p:cNvPr id="6" name="Text Placeholder 5"/>
          <p:cNvSpPr>
            <a:spLocks noGrp="1"/>
          </p:cNvSpPr>
          <p:nvPr>
            <p:ph type="body" sz="quarter" idx="3"/>
          </p:nvPr>
        </p:nvSpPr>
        <p:spPr/>
        <p:txBody>
          <a:bodyPr/>
          <a:lstStyle/>
          <a:p>
            <a:pPr algn="ctr"/>
            <a:r>
              <a:rPr lang="en-US" dirty="0" smtClean="0"/>
              <a:t>Disadvantages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heifers</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To give birth ~ 23-24 months old</a:t>
            </a:r>
          </a:p>
          <a:p>
            <a:r>
              <a:rPr lang="en-US" dirty="0" smtClean="0"/>
              <a:t>Should reach certain BW (+ certain height)</a:t>
            </a:r>
          </a:p>
          <a:p>
            <a:pPr lvl="1"/>
            <a:r>
              <a:rPr lang="en-US" dirty="0" smtClean="0"/>
              <a:t>Example: 8 mo      ~500 to 575 lb (~ 43”)</a:t>
            </a:r>
          </a:p>
          <a:p>
            <a:pPr lvl="1">
              <a:buNone/>
            </a:pPr>
            <a:r>
              <a:rPr lang="en-US" dirty="0" smtClean="0"/>
              <a:t>			  10 mo       ~600 to 700 lb (~ 45”)</a:t>
            </a:r>
          </a:p>
          <a:p>
            <a:pPr lvl="1">
              <a:buNone/>
            </a:pPr>
            <a:r>
              <a:rPr lang="en-US" dirty="0" smtClean="0"/>
              <a:t>			  12 mo       ~700 to 780 lb (~ 47”)</a:t>
            </a:r>
          </a:p>
          <a:p>
            <a:pPr lvl="1">
              <a:buNone/>
            </a:pPr>
            <a:r>
              <a:rPr lang="en-US" dirty="0" smtClean="0"/>
              <a:t>			  14 mo       ~780 to 900 lb ( ~ 49”)</a:t>
            </a:r>
          </a:p>
          <a:p>
            <a:pPr lvl="1">
              <a:buNone/>
            </a:pPr>
            <a:r>
              <a:rPr lang="en-US" dirty="0" smtClean="0"/>
              <a:t>Jersey:  14 mo         525 to 575 lb (~44”)</a:t>
            </a:r>
          </a:p>
          <a:p>
            <a:pPr lvl="1">
              <a:buNone/>
            </a:pPr>
            <a:endParaRPr lang="en-US" sz="2400" dirty="0" smtClean="0"/>
          </a:p>
          <a:p>
            <a:pPr lvl="1">
              <a:buNone/>
            </a:pPr>
            <a:r>
              <a:rPr lang="en-US" sz="2400" dirty="0" smtClean="0"/>
              <a:t>Goal: (Holstein) ADG of ~1.7 lb/d; 1.2”/mo wither height</a:t>
            </a:r>
          </a:p>
          <a:p>
            <a:pPr lvl="1">
              <a:buNone/>
            </a:pPr>
            <a:r>
              <a:rPr lang="en-US" sz="2400" dirty="0" smtClean="0"/>
              <a:t>		   (Jersey) ADG of ~ 1.3 lb/d; 1.1”/mo wither height</a:t>
            </a:r>
          </a:p>
          <a:p>
            <a:pPr lvl="1">
              <a:buNone/>
            </a:pPr>
            <a:endParaRPr lang="en-US" sz="2400" dirty="0"/>
          </a:p>
        </p:txBody>
      </p:sp>
      <p:sp>
        <p:nvSpPr>
          <p:cNvPr id="4" name="Right Arrow 3"/>
          <p:cNvSpPr/>
          <p:nvPr/>
        </p:nvSpPr>
        <p:spPr>
          <a:xfrm>
            <a:off x="3352800" y="2819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696237" y="3250842"/>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57600" y="3733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733800" y="4191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00400" y="4724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Ideal BCS &amp; its relationship with milk yield</a:t>
            </a:r>
            <a:endParaRPr lang="en-US" sz="3600" b="1" dirty="0"/>
          </a:p>
        </p:txBody>
      </p:sp>
      <p:pic>
        <p:nvPicPr>
          <p:cNvPr id="79874" name="Picture 2"/>
          <p:cNvPicPr>
            <a:picLocks noChangeAspect="1" noChangeArrowheads="1"/>
          </p:cNvPicPr>
          <p:nvPr/>
        </p:nvPicPr>
        <p:blipFill>
          <a:blip r:embed="rId2"/>
          <a:srcRect/>
          <a:stretch>
            <a:fillRect/>
          </a:stretch>
        </p:blipFill>
        <p:spPr bwMode="auto">
          <a:xfrm>
            <a:off x="2858431" y="1752600"/>
            <a:ext cx="6133171" cy="3810000"/>
          </a:xfrm>
          <a:prstGeom prst="rect">
            <a:avLst/>
          </a:prstGeom>
          <a:noFill/>
          <a:ln w="9525">
            <a:noFill/>
            <a:miter lim="800000"/>
            <a:headEnd/>
            <a:tailEnd/>
          </a:ln>
          <a:effectLst/>
        </p:spPr>
      </p:pic>
      <p:graphicFrame>
        <p:nvGraphicFramePr>
          <p:cNvPr id="4" name="Table 3"/>
          <p:cNvGraphicFramePr>
            <a:graphicFrameLocks noGrp="1"/>
          </p:cNvGraphicFramePr>
          <p:nvPr>
            <p:extLst>
              <p:ext uri="{D42A27DB-BD31-4B8C-83A1-F6EECF244321}">
                <p14:modId xmlns:p14="http://schemas.microsoft.com/office/powerpoint/2010/main" val="1963609613"/>
              </p:ext>
            </p:extLst>
          </p:nvPr>
        </p:nvGraphicFramePr>
        <p:xfrm>
          <a:off x="228600" y="1295400"/>
          <a:ext cx="2635470" cy="5313680"/>
        </p:xfrm>
        <a:graphic>
          <a:graphicData uri="http://schemas.openxmlformats.org/drawingml/2006/table">
            <a:tbl>
              <a:tblPr firstRow="1" bandRow="1">
                <a:tableStyleId>{5C22544A-7EE6-4342-B048-85BDC9FD1C3A}</a:tableStyleId>
              </a:tblPr>
              <a:tblGrid>
                <a:gridCol w="1317735">
                  <a:extLst>
                    <a:ext uri="{9D8B030D-6E8A-4147-A177-3AD203B41FA5}">
                      <a16:colId xmlns:a16="http://schemas.microsoft.com/office/drawing/2014/main" val="20000"/>
                    </a:ext>
                  </a:extLst>
                </a:gridCol>
                <a:gridCol w="1317735">
                  <a:extLst>
                    <a:ext uri="{9D8B030D-6E8A-4147-A177-3AD203B41FA5}">
                      <a16:colId xmlns:a16="http://schemas.microsoft.com/office/drawing/2014/main" val="20001"/>
                    </a:ext>
                  </a:extLst>
                </a:gridCol>
              </a:tblGrid>
              <a:tr h="561340">
                <a:tc>
                  <a:txBody>
                    <a:bodyPr/>
                    <a:lstStyle/>
                    <a:p>
                      <a:pPr algn="ctr"/>
                      <a:r>
                        <a:rPr lang="en-US" sz="2400" dirty="0" smtClean="0"/>
                        <a:t>Age, month</a:t>
                      </a:r>
                      <a:endParaRPr lang="en-US" sz="2400" dirty="0"/>
                    </a:p>
                  </a:txBody>
                  <a:tcPr/>
                </a:tc>
                <a:tc>
                  <a:txBody>
                    <a:bodyPr/>
                    <a:lstStyle/>
                    <a:p>
                      <a:pPr algn="ctr"/>
                      <a:r>
                        <a:rPr lang="en-US" sz="2400" dirty="0" smtClean="0"/>
                        <a:t>Ideal BCS</a:t>
                      </a:r>
                      <a:endParaRPr lang="en-US" sz="2400" dirty="0"/>
                    </a:p>
                  </a:txBody>
                  <a:tcPr/>
                </a:tc>
                <a:extLst>
                  <a:ext uri="{0D108BD9-81ED-4DB2-BD59-A6C34878D82A}">
                    <a16:rowId xmlns:a16="http://schemas.microsoft.com/office/drawing/2014/main" val="10000"/>
                  </a:ext>
                </a:extLst>
              </a:tr>
              <a:tr h="561340">
                <a:tc>
                  <a:txBody>
                    <a:bodyPr/>
                    <a:lstStyle/>
                    <a:p>
                      <a:pPr algn="ctr"/>
                      <a:r>
                        <a:rPr lang="en-US" sz="2400" b="1" dirty="0" smtClean="0"/>
                        <a:t>3</a:t>
                      </a:r>
                      <a:endParaRPr lang="en-US" sz="2400" b="1" dirty="0"/>
                    </a:p>
                  </a:txBody>
                  <a:tcPr/>
                </a:tc>
                <a:tc>
                  <a:txBody>
                    <a:bodyPr/>
                    <a:lstStyle/>
                    <a:p>
                      <a:pPr algn="ctr"/>
                      <a:r>
                        <a:rPr lang="en-US" sz="2400" b="1" dirty="0" smtClean="0"/>
                        <a:t>2.2</a:t>
                      </a:r>
                      <a:endParaRPr lang="en-US" sz="2400" b="1" dirty="0"/>
                    </a:p>
                  </a:txBody>
                  <a:tcPr/>
                </a:tc>
                <a:extLst>
                  <a:ext uri="{0D108BD9-81ED-4DB2-BD59-A6C34878D82A}">
                    <a16:rowId xmlns:a16="http://schemas.microsoft.com/office/drawing/2014/main" val="10001"/>
                  </a:ext>
                </a:extLst>
              </a:tr>
              <a:tr h="561340">
                <a:tc>
                  <a:txBody>
                    <a:bodyPr/>
                    <a:lstStyle/>
                    <a:p>
                      <a:pPr algn="ctr"/>
                      <a:r>
                        <a:rPr lang="en-US" sz="2400" b="1" dirty="0" smtClean="0"/>
                        <a:t>6</a:t>
                      </a:r>
                      <a:endParaRPr lang="en-US" sz="2400" b="1" dirty="0"/>
                    </a:p>
                  </a:txBody>
                  <a:tcPr/>
                </a:tc>
                <a:tc>
                  <a:txBody>
                    <a:bodyPr/>
                    <a:lstStyle/>
                    <a:p>
                      <a:pPr algn="ctr"/>
                      <a:r>
                        <a:rPr lang="en-US" sz="2400" b="1" dirty="0" smtClean="0"/>
                        <a:t>2.3</a:t>
                      </a:r>
                      <a:endParaRPr lang="en-US" sz="2400" b="1" dirty="0"/>
                    </a:p>
                  </a:txBody>
                  <a:tcPr/>
                </a:tc>
                <a:extLst>
                  <a:ext uri="{0D108BD9-81ED-4DB2-BD59-A6C34878D82A}">
                    <a16:rowId xmlns:a16="http://schemas.microsoft.com/office/drawing/2014/main" val="10002"/>
                  </a:ext>
                </a:extLst>
              </a:tr>
              <a:tr h="561340">
                <a:tc>
                  <a:txBody>
                    <a:bodyPr/>
                    <a:lstStyle/>
                    <a:p>
                      <a:pPr algn="ctr"/>
                      <a:r>
                        <a:rPr lang="en-US" sz="2400" b="1" dirty="0" smtClean="0"/>
                        <a:t>9</a:t>
                      </a:r>
                      <a:endParaRPr lang="en-US" sz="2400" b="1" dirty="0"/>
                    </a:p>
                  </a:txBody>
                  <a:tcPr/>
                </a:tc>
                <a:tc>
                  <a:txBody>
                    <a:bodyPr/>
                    <a:lstStyle/>
                    <a:p>
                      <a:pPr algn="ctr"/>
                      <a:r>
                        <a:rPr lang="en-US" sz="2400" b="1" dirty="0" smtClean="0"/>
                        <a:t>2.4</a:t>
                      </a:r>
                      <a:endParaRPr lang="en-US" sz="2400" b="1" dirty="0"/>
                    </a:p>
                  </a:txBody>
                  <a:tcPr/>
                </a:tc>
                <a:extLst>
                  <a:ext uri="{0D108BD9-81ED-4DB2-BD59-A6C34878D82A}">
                    <a16:rowId xmlns:a16="http://schemas.microsoft.com/office/drawing/2014/main" val="10003"/>
                  </a:ext>
                </a:extLst>
              </a:tr>
              <a:tr h="561340">
                <a:tc>
                  <a:txBody>
                    <a:bodyPr/>
                    <a:lstStyle/>
                    <a:p>
                      <a:pPr algn="ctr"/>
                      <a:r>
                        <a:rPr lang="en-US" sz="2400" b="1" dirty="0" smtClean="0"/>
                        <a:t>12</a:t>
                      </a:r>
                      <a:endParaRPr lang="en-US" sz="2400" b="1" dirty="0"/>
                    </a:p>
                  </a:txBody>
                  <a:tcPr/>
                </a:tc>
                <a:tc>
                  <a:txBody>
                    <a:bodyPr/>
                    <a:lstStyle/>
                    <a:p>
                      <a:pPr algn="ctr"/>
                      <a:r>
                        <a:rPr lang="en-US" sz="2400" b="1" dirty="0" smtClean="0"/>
                        <a:t>2.8</a:t>
                      </a:r>
                      <a:endParaRPr lang="en-US" sz="2400" b="1" dirty="0"/>
                    </a:p>
                  </a:txBody>
                  <a:tcPr/>
                </a:tc>
                <a:extLst>
                  <a:ext uri="{0D108BD9-81ED-4DB2-BD59-A6C34878D82A}">
                    <a16:rowId xmlns:a16="http://schemas.microsoft.com/office/drawing/2014/main" val="10004"/>
                  </a:ext>
                </a:extLst>
              </a:tr>
              <a:tr h="561340">
                <a:tc>
                  <a:txBody>
                    <a:bodyPr/>
                    <a:lstStyle/>
                    <a:p>
                      <a:pPr algn="ctr"/>
                      <a:r>
                        <a:rPr lang="en-US" sz="2400" b="1" dirty="0" smtClean="0"/>
                        <a:t>15</a:t>
                      </a:r>
                      <a:endParaRPr lang="en-US" sz="2400" b="1" dirty="0"/>
                    </a:p>
                  </a:txBody>
                  <a:tcPr/>
                </a:tc>
                <a:tc>
                  <a:txBody>
                    <a:bodyPr/>
                    <a:lstStyle/>
                    <a:p>
                      <a:pPr algn="ctr"/>
                      <a:r>
                        <a:rPr lang="en-US" sz="2400" b="1" dirty="0" smtClean="0"/>
                        <a:t>3.0</a:t>
                      </a:r>
                      <a:endParaRPr lang="en-US" sz="2400" b="1" dirty="0"/>
                    </a:p>
                  </a:txBody>
                  <a:tcPr/>
                </a:tc>
                <a:extLst>
                  <a:ext uri="{0D108BD9-81ED-4DB2-BD59-A6C34878D82A}">
                    <a16:rowId xmlns:a16="http://schemas.microsoft.com/office/drawing/2014/main" val="10005"/>
                  </a:ext>
                </a:extLst>
              </a:tr>
              <a:tr h="561340">
                <a:tc>
                  <a:txBody>
                    <a:bodyPr/>
                    <a:lstStyle/>
                    <a:p>
                      <a:pPr algn="ctr"/>
                      <a:r>
                        <a:rPr lang="en-US" sz="2400" b="1" dirty="0" smtClean="0"/>
                        <a:t>18</a:t>
                      </a:r>
                      <a:endParaRPr lang="en-US" sz="2400" b="1" dirty="0"/>
                    </a:p>
                  </a:txBody>
                  <a:tcPr/>
                </a:tc>
                <a:tc>
                  <a:txBody>
                    <a:bodyPr/>
                    <a:lstStyle/>
                    <a:p>
                      <a:pPr algn="ctr"/>
                      <a:r>
                        <a:rPr lang="en-US" sz="2400" b="1" dirty="0" smtClean="0"/>
                        <a:t>3.2</a:t>
                      </a:r>
                      <a:endParaRPr lang="en-US" sz="2400" b="1" dirty="0"/>
                    </a:p>
                  </a:txBody>
                  <a:tcPr/>
                </a:tc>
                <a:extLst>
                  <a:ext uri="{0D108BD9-81ED-4DB2-BD59-A6C34878D82A}">
                    <a16:rowId xmlns:a16="http://schemas.microsoft.com/office/drawing/2014/main" val="10006"/>
                  </a:ext>
                </a:extLst>
              </a:tr>
              <a:tr h="561340">
                <a:tc>
                  <a:txBody>
                    <a:bodyPr/>
                    <a:lstStyle/>
                    <a:p>
                      <a:pPr algn="ctr"/>
                      <a:r>
                        <a:rPr lang="en-US" sz="2400" b="1" dirty="0" smtClean="0"/>
                        <a:t>21</a:t>
                      </a:r>
                      <a:endParaRPr lang="en-US" sz="2400" b="1" dirty="0"/>
                    </a:p>
                  </a:txBody>
                  <a:tcPr/>
                </a:tc>
                <a:tc>
                  <a:txBody>
                    <a:bodyPr/>
                    <a:lstStyle/>
                    <a:p>
                      <a:pPr algn="ctr"/>
                      <a:r>
                        <a:rPr lang="en-US" sz="2400" b="1" dirty="0" smtClean="0"/>
                        <a:t>3.4</a:t>
                      </a:r>
                      <a:endParaRPr lang="en-US" sz="2400" b="1" dirty="0"/>
                    </a:p>
                  </a:txBody>
                  <a:tcPr/>
                </a:tc>
                <a:extLst>
                  <a:ext uri="{0D108BD9-81ED-4DB2-BD59-A6C34878D82A}">
                    <a16:rowId xmlns:a16="http://schemas.microsoft.com/office/drawing/2014/main" val="10007"/>
                  </a:ext>
                </a:extLst>
              </a:tr>
              <a:tr h="561340">
                <a:tc>
                  <a:txBody>
                    <a:bodyPr/>
                    <a:lstStyle/>
                    <a:p>
                      <a:pPr algn="ctr"/>
                      <a:r>
                        <a:rPr lang="en-US" sz="2400" b="1" dirty="0" smtClean="0"/>
                        <a:t>24</a:t>
                      </a:r>
                      <a:endParaRPr lang="en-US" sz="2400" b="1" dirty="0"/>
                    </a:p>
                  </a:txBody>
                  <a:tcPr/>
                </a:tc>
                <a:tc>
                  <a:txBody>
                    <a:bodyPr/>
                    <a:lstStyle/>
                    <a:p>
                      <a:pPr algn="ctr"/>
                      <a:r>
                        <a:rPr lang="en-US" sz="2400" b="1" dirty="0" smtClean="0"/>
                        <a:t>3.5</a:t>
                      </a:r>
                      <a:endParaRPr lang="en-US" sz="2400" b="1"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4114800" y="5867400"/>
            <a:ext cx="4191000" cy="646331"/>
          </a:xfrm>
          <a:prstGeom prst="rect">
            <a:avLst/>
          </a:prstGeom>
          <a:noFill/>
        </p:spPr>
        <p:txBody>
          <a:bodyPr wrap="square" rtlCol="0">
            <a:spAutoFit/>
          </a:bodyPr>
          <a:lstStyle/>
          <a:p>
            <a:r>
              <a:rPr lang="en-US" dirty="0" smtClean="0"/>
              <a:t>The relationship of BCS at first calving &amp; 90-d milk yield (</a:t>
            </a:r>
            <a:r>
              <a:rPr lang="en-US" dirty="0" err="1" smtClean="0"/>
              <a:t>Waltner</a:t>
            </a:r>
            <a:r>
              <a:rPr lang="en-US" dirty="0" smtClean="0"/>
              <a:t> et al., 1993)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Dry matter intake of growing heifers</a:t>
            </a:r>
            <a:endParaRPr lang="en-US" dirty="0"/>
          </a:p>
        </p:txBody>
      </p:sp>
      <p:graphicFrame>
        <p:nvGraphicFramePr>
          <p:cNvPr id="3" name="Table 2"/>
          <p:cNvGraphicFramePr>
            <a:graphicFrameLocks noGrp="1"/>
          </p:cNvGraphicFramePr>
          <p:nvPr/>
        </p:nvGraphicFramePr>
        <p:xfrm>
          <a:off x="762000" y="1600200"/>
          <a:ext cx="7696200" cy="4572000"/>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571500">
                <a:tc>
                  <a:txBody>
                    <a:bodyPr/>
                    <a:lstStyle/>
                    <a:p>
                      <a:r>
                        <a:rPr lang="en-US" dirty="0" smtClean="0"/>
                        <a:t>Age, month</a:t>
                      </a:r>
                      <a:endParaRPr lang="en-US" dirty="0"/>
                    </a:p>
                  </a:txBody>
                  <a:tcPr/>
                </a:tc>
                <a:tc gridSpan="2">
                  <a:txBody>
                    <a:bodyPr/>
                    <a:lstStyle/>
                    <a:p>
                      <a:pPr algn="ctr"/>
                      <a:r>
                        <a:rPr lang="en-US" sz="2400" b="1" dirty="0" smtClean="0"/>
                        <a:t>Holstein</a:t>
                      </a:r>
                      <a:endParaRPr lang="en-US" sz="2400" b="1" dirty="0"/>
                    </a:p>
                  </a:txBody>
                  <a:tcPr/>
                </a:tc>
                <a:tc hMerge="1">
                  <a:txBody>
                    <a:bodyPr/>
                    <a:lstStyle/>
                    <a:p>
                      <a:endParaRPr lang="en-US" dirty="0"/>
                    </a:p>
                  </a:txBody>
                  <a:tcPr/>
                </a:tc>
                <a:tc gridSpan="2">
                  <a:txBody>
                    <a:bodyPr/>
                    <a:lstStyle/>
                    <a:p>
                      <a:pPr algn="ctr"/>
                      <a:r>
                        <a:rPr lang="en-US" sz="2400" b="1" dirty="0" smtClean="0"/>
                        <a:t>Jersey</a:t>
                      </a:r>
                      <a:endParaRPr lang="en-US" sz="2400" b="1" dirty="0"/>
                    </a:p>
                  </a:txBody>
                  <a:tcPr/>
                </a:tc>
                <a:tc hMerge="1">
                  <a:txBody>
                    <a:bodyPr/>
                    <a:lstStyle/>
                    <a:p>
                      <a:endParaRPr lang="en-US" dirty="0"/>
                    </a:p>
                  </a:txBody>
                  <a:tcPr/>
                </a:tc>
                <a:extLst>
                  <a:ext uri="{0D108BD9-81ED-4DB2-BD59-A6C34878D82A}">
                    <a16:rowId xmlns:a16="http://schemas.microsoft.com/office/drawing/2014/main" val="10000"/>
                  </a:ext>
                </a:extLst>
              </a:tr>
              <a:tr h="571500">
                <a:tc>
                  <a:txBody>
                    <a:bodyPr/>
                    <a:lstStyle/>
                    <a:p>
                      <a:endParaRPr lang="en-US" dirty="0"/>
                    </a:p>
                  </a:txBody>
                  <a:tcPr/>
                </a:tc>
                <a:tc>
                  <a:txBody>
                    <a:bodyPr/>
                    <a:lstStyle/>
                    <a:p>
                      <a:pPr algn="ctr"/>
                      <a:r>
                        <a:rPr lang="en-US" b="1" dirty="0" smtClean="0"/>
                        <a:t>BW, lb</a:t>
                      </a:r>
                      <a:endParaRPr lang="en-US" b="1" dirty="0"/>
                    </a:p>
                  </a:txBody>
                  <a:tcPr/>
                </a:tc>
                <a:tc>
                  <a:txBody>
                    <a:bodyPr/>
                    <a:lstStyle/>
                    <a:p>
                      <a:pPr algn="ctr"/>
                      <a:r>
                        <a:rPr lang="en-US" b="1" dirty="0" smtClean="0"/>
                        <a:t>DMI, lb/d</a:t>
                      </a:r>
                      <a:endParaRPr lang="en-US" b="1" dirty="0"/>
                    </a:p>
                  </a:txBody>
                  <a:tcPr/>
                </a:tc>
                <a:tc>
                  <a:txBody>
                    <a:bodyPr/>
                    <a:lstStyle/>
                    <a:p>
                      <a:pPr algn="ctr"/>
                      <a:r>
                        <a:rPr lang="en-US" b="1" dirty="0" smtClean="0"/>
                        <a:t>BW, lb</a:t>
                      </a:r>
                      <a:endParaRPr lang="en-US" b="1" dirty="0"/>
                    </a:p>
                  </a:txBody>
                  <a:tcPr/>
                </a:tc>
                <a:tc>
                  <a:txBody>
                    <a:bodyPr/>
                    <a:lstStyle/>
                    <a:p>
                      <a:pPr algn="ctr"/>
                      <a:r>
                        <a:rPr lang="en-US" b="1" dirty="0" smtClean="0"/>
                        <a:t>DMI, lb/d</a:t>
                      </a:r>
                      <a:endParaRPr lang="en-US" b="1" dirty="0"/>
                    </a:p>
                  </a:txBody>
                  <a:tcPr/>
                </a:tc>
                <a:extLst>
                  <a:ext uri="{0D108BD9-81ED-4DB2-BD59-A6C34878D82A}">
                    <a16:rowId xmlns:a16="http://schemas.microsoft.com/office/drawing/2014/main" val="10001"/>
                  </a:ext>
                </a:extLst>
              </a:tr>
              <a:tr h="571500">
                <a:tc>
                  <a:txBody>
                    <a:bodyPr/>
                    <a:lstStyle/>
                    <a:p>
                      <a:pPr algn="ctr"/>
                      <a:r>
                        <a:rPr lang="en-US" b="1" dirty="0" smtClean="0"/>
                        <a:t>3</a:t>
                      </a:r>
                      <a:endParaRPr lang="en-US" b="1" dirty="0"/>
                    </a:p>
                  </a:txBody>
                  <a:tcPr/>
                </a:tc>
                <a:tc>
                  <a:txBody>
                    <a:bodyPr/>
                    <a:lstStyle/>
                    <a:p>
                      <a:pPr algn="ctr"/>
                      <a:r>
                        <a:rPr lang="en-US" b="1" dirty="0" smtClean="0"/>
                        <a:t>250</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165</a:t>
                      </a:r>
                      <a:endParaRPr lang="en-US" b="1" dirty="0"/>
                    </a:p>
                  </a:txBody>
                  <a:tcPr/>
                </a:tc>
                <a:tc>
                  <a:txBody>
                    <a:bodyPr/>
                    <a:lstStyle/>
                    <a:p>
                      <a:pPr algn="ctr"/>
                      <a:r>
                        <a:rPr lang="en-US" b="1" dirty="0" smtClean="0"/>
                        <a:t>4.6</a:t>
                      </a:r>
                      <a:endParaRPr lang="en-US" b="1" dirty="0"/>
                    </a:p>
                  </a:txBody>
                  <a:tcPr/>
                </a:tc>
                <a:extLst>
                  <a:ext uri="{0D108BD9-81ED-4DB2-BD59-A6C34878D82A}">
                    <a16:rowId xmlns:a16="http://schemas.microsoft.com/office/drawing/2014/main" val="10002"/>
                  </a:ext>
                </a:extLst>
              </a:tr>
              <a:tr h="571500">
                <a:tc>
                  <a:txBody>
                    <a:bodyPr/>
                    <a:lstStyle/>
                    <a:p>
                      <a:pPr algn="ctr"/>
                      <a:r>
                        <a:rPr lang="en-US" b="1" dirty="0" smtClean="0"/>
                        <a:t>5</a:t>
                      </a:r>
                      <a:endParaRPr lang="en-US" b="1" dirty="0"/>
                    </a:p>
                  </a:txBody>
                  <a:tcPr/>
                </a:tc>
                <a:tc>
                  <a:txBody>
                    <a:bodyPr/>
                    <a:lstStyle/>
                    <a:p>
                      <a:pPr algn="ctr"/>
                      <a:r>
                        <a:rPr lang="en-US" b="1" dirty="0" smtClean="0"/>
                        <a:t>350</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240</a:t>
                      </a:r>
                      <a:endParaRPr lang="en-US" b="1" dirty="0"/>
                    </a:p>
                  </a:txBody>
                  <a:tcPr/>
                </a:tc>
                <a:tc>
                  <a:txBody>
                    <a:bodyPr/>
                    <a:lstStyle/>
                    <a:p>
                      <a:pPr algn="ctr"/>
                      <a:r>
                        <a:rPr lang="en-US" b="1" dirty="0" smtClean="0"/>
                        <a:t>6.6</a:t>
                      </a:r>
                      <a:endParaRPr lang="en-US" b="1" dirty="0"/>
                    </a:p>
                  </a:txBody>
                  <a:tcPr/>
                </a:tc>
                <a:extLst>
                  <a:ext uri="{0D108BD9-81ED-4DB2-BD59-A6C34878D82A}">
                    <a16:rowId xmlns:a16="http://schemas.microsoft.com/office/drawing/2014/main" val="10003"/>
                  </a:ext>
                </a:extLst>
              </a:tr>
              <a:tr h="571500">
                <a:tc>
                  <a:txBody>
                    <a:bodyPr/>
                    <a:lstStyle/>
                    <a:p>
                      <a:pPr algn="ctr"/>
                      <a:r>
                        <a:rPr lang="en-US" b="1" dirty="0" smtClean="0"/>
                        <a:t>7</a:t>
                      </a:r>
                      <a:endParaRPr lang="en-US" b="1" dirty="0"/>
                    </a:p>
                  </a:txBody>
                  <a:tcPr/>
                </a:tc>
                <a:tc>
                  <a:txBody>
                    <a:bodyPr/>
                    <a:lstStyle/>
                    <a:p>
                      <a:pPr algn="ctr"/>
                      <a:r>
                        <a:rPr lang="en-US" b="1" dirty="0" smtClean="0"/>
                        <a:t>450</a:t>
                      </a:r>
                      <a:endParaRPr lang="en-US" b="1" dirty="0"/>
                    </a:p>
                  </a:txBody>
                  <a:tcPr/>
                </a:tc>
                <a:tc>
                  <a:txBody>
                    <a:bodyPr/>
                    <a:lstStyle/>
                    <a:p>
                      <a:pPr algn="ctr"/>
                      <a:r>
                        <a:rPr lang="en-US" b="1" dirty="0" smtClean="0"/>
                        <a:t>11.3</a:t>
                      </a:r>
                      <a:endParaRPr lang="en-US" b="1" dirty="0"/>
                    </a:p>
                  </a:txBody>
                  <a:tcPr/>
                </a:tc>
                <a:tc>
                  <a:txBody>
                    <a:bodyPr/>
                    <a:lstStyle/>
                    <a:p>
                      <a:pPr algn="ctr"/>
                      <a:r>
                        <a:rPr lang="en-US" b="1" dirty="0" smtClean="0"/>
                        <a:t>320</a:t>
                      </a:r>
                      <a:endParaRPr lang="en-US" b="1" dirty="0"/>
                    </a:p>
                  </a:txBody>
                  <a:tcPr/>
                </a:tc>
                <a:tc>
                  <a:txBody>
                    <a:bodyPr/>
                    <a:lstStyle/>
                    <a:p>
                      <a:pPr algn="ctr"/>
                      <a:r>
                        <a:rPr lang="en-US" b="1" dirty="0" smtClean="0"/>
                        <a:t>8.3</a:t>
                      </a:r>
                      <a:endParaRPr lang="en-US" b="1" dirty="0"/>
                    </a:p>
                  </a:txBody>
                  <a:tcPr/>
                </a:tc>
                <a:extLst>
                  <a:ext uri="{0D108BD9-81ED-4DB2-BD59-A6C34878D82A}">
                    <a16:rowId xmlns:a16="http://schemas.microsoft.com/office/drawing/2014/main" val="10004"/>
                  </a:ext>
                </a:extLst>
              </a:tr>
              <a:tr h="571500">
                <a:tc>
                  <a:txBody>
                    <a:bodyPr/>
                    <a:lstStyle/>
                    <a:p>
                      <a:pPr algn="ctr"/>
                      <a:r>
                        <a:rPr lang="en-US" b="1" dirty="0" smtClean="0"/>
                        <a:t>9</a:t>
                      </a:r>
                      <a:endParaRPr lang="en-US" b="1" dirty="0"/>
                    </a:p>
                  </a:txBody>
                  <a:tcPr/>
                </a:tc>
                <a:tc>
                  <a:txBody>
                    <a:bodyPr/>
                    <a:lstStyle/>
                    <a:p>
                      <a:pPr algn="ctr"/>
                      <a:r>
                        <a:rPr lang="en-US" b="1" dirty="0" smtClean="0"/>
                        <a:t>550</a:t>
                      </a:r>
                      <a:endParaRPr lang="en-US" b="1" dirty="0"/>
                    </a:p>
                  </a:txBody>
                  <a:tcPr/>
                </a:tc>
                <a:tc>
                  <a:txBody>
                    <a:bodyPr/>
                    <a:lstStyle/>
                    <a:p>
                      <a:pPr algn="ctr"/>
                      <a:r>
                        <a:rPr lang="en-US" b="1" dirty="0" smtClean="0"/>
                        <a:t>13.4</a:t>
                      </a:r>
                      <a:endParaRPr lang="en-US" b="1" dirty="0"/>
                    </a:p>
                  </a:txBody>
                  <a:tcPr/>
                </a:tc>
                <a:tc>
                  <a:txBody>
                    <a:bodyPr/>
                    <a:lstStyle/>
                    <a:p>
                      <a:pPr algn="ctr"/>
                      <a:r>
                        <a:rPr lang="en-US" b="1" dirty="0" smtClean="0"/>
                        <a:t>400</a:t>
                      </a:r>
                      <a:endParaRPr lang="en-US" b="1" dirty="0"/>
                    </a:p>
                  </a:txBody>
                  <a:tcPr/>
                </a:tc>
                <a:tc>
                  <a:txBody>
                    <a:bodyPr/>
                    <a:lstStyle/>
                    <a:p>
                      <a:pPr algn="ctr"/>
                      <a:r>
                        <a:rPr lang="en-US" b="1" dirty="0" smtClean="0"/>
                        <a:t>10.6</a:t>
                      </a:r>
                      <a:endParaRPr lang="en-US" b="1" dirty="0"/>
                    </a:p>
                  </a:txBody>
                  <a:tcPr/>
                </a:tc>
                <a:extLst>
                  <a:ext uri="{0D108BD9-81ED-4DB2-BD59-A6C34878D82A}">
                    <a16:rowId xmlns:a16="http://schemas.microsoft.com/office/drawing/2014/main" val="10005"/>
                  </a:ext>
                </a:extLst>
              </a:tr>
              <a:tr h="571500">
                <a:tc>
                  <a:txBody>
                    <a:bodyPr/>
                    <a:lstStyle/>
                    <a:p>
                      <a:pPr algn="ctr"/>
                      <a:r>
                        <a:rPr lang="en-US" b="1" dirty="0" smtClean="0"/>
                        <a:t>11</a:t>
                      </a:r>
                      <a:endParaRPr lang="en-US" b="1" dirty="0"/>
                    </a:p>
                  </a:txBody>
                  <a:tcPr/>
                </a:tc>
                <a:tc>
                  <a:txBody>
                    <a:bodyPr/>
                    <a:lstStyle/>
                    <a:p>
                      <a:pPr algn="ctr"/>
                      <a:r>
                        <a:rPr lang="en-US" b="1" dirty="0" smtClean="0"/>
                        <a:t>650</a:t>
                      </a:r>
                      <a:endParaRPr lang="en-US" b="1" dirty="0"/>
                    </a:p>
                  </a:txBody>
                  <a:tcPr/>
                </a:tc>
                <a:tc>
                  <a:txBody>
                    <a:bodyPr/>
                    <a:lstStyle/>
                    <a:p>
                      <a:pPr algn="ctr"/>
                      <a:r>
                        <a:rPr lang="en-US" b="1" dirty="0" smtClean="0"/>
                        <a:t>15.4</a:t>
                      </a:r>
                      <a:endParaRPr lang="en-US" b="1" dirty="0"/>
                    </a:p>
                  </a:txBody>
                  <a:tcPr/>
                </a:tc>
                <a:tc>
                  <a:txBody>
                    <a:bodyPr/>
                    <a:lstStyle/>
                    <a:p>
                      <a:pPr algn="ctr"/>
                      <a:r>
                        <a:rPr lang="en-US" b="1" dirty="0" smtClean="0"/>
                        <a:t>480</a:t>
                      </a:r>
                      <a:endParaRPr lang="en-US" b="1" dirty="0"/>
                    </a:p>
                  </a:txBody>
                  <a:tcPr/>
                </a:tc>
                <a:tc>
                  <a:txBody>
                    <a:bodyPr/>
                    <a:lstStyle/>
                    <a:p>
                      <a:pPr algn="ctr"/>
                      <a:r>
                        <a:rPr lang="en-US" b="1" dirty="0" smtClean="0"/>
                        <a:t>12.1</a:t>
                      </a:r>
                      <a:endParaRPr lang="en-US" b="1" dirty="0"/>
                    </a:p>
                  </a:txBody>
                  <a:tcPr/>
                </a:tc>
                <a:extLst>
                  <a:ext uri="{0D108BD9-81ED-4DB2-BD59-A6C34878D82A}">
                    <a16:rowId xmlns:a16="http://schemas.microsoft.com/office/drawing/2014/main" val="10006"/>
                  </a:ext>
                </a:extLst>
              </a:tr>
              <a:tr h="571500">
                <a:tc>
                  <a:txBody>
                    <a:bodyPr/>
                    <a:lstStyle/>
                    <a:p>
                      <a:pPr algn="ctr"/>
                      <a:r>
                        <a:rPr lang="en-US" b="1" dirty="0" smtClean="0"/>
                        <a:t>13</a:t>
                      </a:r>
                      <a:endParaRPr lang="en-US" b="1" dirty="0"/>
                    </a:p>
                  </a:txBody>
                  <a:tcPr/>
                </a:tc>
                <a:tc>
                  <a:txBody>
                    <a:bodyPr/>
                    <a:lstStyle/>
                    <a:p>
                      <a:pPr algn="ctr"/>
                      <a:r>
                        <a:rPr lang="en-US" b="1" dirty="0" smtClean="0"/>
                        <a:t>750</a:t>
                      </a:r>
                      <a:endParaRPr lang="en-US" b="1" dirty="0"/>
                    </a:p>
                  </a:txBody>
                  <a:tcPr/>
                </a:tc>
                <a:tc>
                  <a:txBody>
                    <a:bodyPr/>
                    <a:lstStyle/>
                    <a:p>
                      <a:pPr algn="ctr"/>
                      <a:r>
                        <a:rPr lang="en-US" b="1" dirty="0" smtClean="0"/>
                        <a:t>17.5</a:t>
                      </a:r>
                      <a:endParaRPr lang="en-US" b="1" dirty="0"/>
                    </a:p>
                  </a:txBody>
                  <a:tcPr/>
                </a:tc>
                <a:tc>
                  <a:txBody>
                    <a:bodyPr/>
                    <a:lstStyle/>
                    <a:p>
                      <a:pPr algn="ctr"/>
                      <a:r>
                        <a:rPr lang="en-US" b="1" dirty="0" smtClean="0"/>
                        <a:t>560</a:t>
                      </a:r>
                      <a:endParaRPr lang="en-US" b="1" dirty="0"/>
                    </a:p>
                  </a:txBody>
                  <a:tcPr/>
                </a:tc>
                <a:tc>
                  <a:txBody>
                    <a:bodyPr/>
                    <a:lstStyle/>
                    <a:p>
                      <a:pPr algn="ctr"/>
                      <a:r>
                        <a:rPr lang="en-US" b="1" dirty="0" smtClean="0"/>
                        <a:t>13.7</a:t>
                      </a:r>
                      <a:endParaRPr lang="en-US" b="1"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requirements (DM basis)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0736653"/>
              </p:ext>
            </p:extLst>
          </p:nvPr>
        </p:nvGraphicFramePr>
        <p:xfrm>
          <a:off x="381000" y="1600200"/>
          <a:ext cx="8610600" cy="5105401"/>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1130545">
                <a:tc>
                  <a:txBody>
                    <a:bodyPr/>
                    <a:lstStyle/>
                    <a:p>
                      <a:endParaRPr lang="en-US" dirty="0"/>
                    </a:p>
                  </a:txBody>
                  <a:tcPr/>
                </a:tc>
                <a:tc>
                  <a:txBody>
                    <a:bodyPr/>
                    <a:lstStyle/>
                    <a:p>
                      <a:pPr algn="ctr"/>
                      <a:r>
                        <a:rPr lang="en-US" sz="2200" b="1" dirty="0" smtClean="0"/>
                        <a:t>3 - 4 mo old</a:t>
                      </a:r>
                      <a:endParaRPr lang="en-US" sz="2200" b="1" dirty="0"/>
                    </a:p>
                  </a:txBody>
                  <a:tcPr/>
                </a:tc>
                <a:tc>
                  <a:txBody>
                    <a:bodyPr/>
                    <a:lstStyle/>
                    <a:p>
                      <a:pPr algn="ctr"/>
                      <a:r>
                        <a:rPr lang="en-US" sz="2200" b="1" dirty="0" smtClean="0"/>
                        <a:t>5 - 7 mo old</a:t>
                      </a:r>
                      <a:endParaRPr lang="en-US" sz="2200" b="1" dirty="0"/>
                    </a:p>
                  </a:txBody>
                  <a:tcPr/>
                </a:tc>
                <a:tc>
                  <a:txBody>
                    <a:bodyPr/>
                    <a:lstStyle/>
                    <a:p>
                      <a:pPr algn="ctr"/>
                      <a:r>
                        <a:rPr lang="en-US" sz="2200" b="1" dirty="0" smtClean="0"/>
                        <a:t>8 to pregnant</a:t>
                      </a:r>
                      <a:endParaRPr lang="en-US" sz="2200" b="1" dirty="0"/>
                    </a:p>
                  </a:txBody>
                  <a:tcPr/>
                </a:tc>
                <a:tc>
                  <a:txBody>
                    <a:bodyPr/>
                    <a:lstStyle/>
                    <a:p>
                      <a:pPr algn="ctr"/>
                      <a:r>
                        <a:rPr lang="en-US" sz="2200" b="1" dirty="0" smtClean="0"/>
                        <a:t>Pregnant to 60 d </a:t>
                      </a:r>
                      <a:r>
                        <a:rPr lang="en-US" sz="2200" b="1" dirty="0" err="1" smtClean="0"/>
                        <a:t>b/f</a:t>
                      </a:r>
                      <a:r>
                        <a:rPr lang="en-US" sz="2200" b="1" dirty="0" smtClean="0"/>
                        <a:t> calving</a:t>
                      </a:r>
                      <a:endParaRPr lang="en-US" sz="2200" b="1" dirty="0"/>
                    </a:p>
                  </a:txBody>
                  <a:tcPr/>
                </a:tc>
                <a:extLst>
                  <a:ext uri="{0D108BD9-81ED-4DB2-BD59-A6C34878D82A}">
                    <a16:rowId xmlns:a16="http://schemas.microsoft.com/office/drawing/2014/main" val="10000"/>
                  </a:ext>
                </a:extLst>
              </a:tr>
              <a:tr h="662476">
                <a:tc>
                  <a:txBody>
                    <a:bodyPr/>
                    <a:lstStyle/>
                    <a:p>
                      <a:r>
                        <a:rPr lang="en-US" b="1" dirty="0" smtClean="0"/>
                        <a:t>CP, %</a:t>
                      </a:r>
                      <a:endParaRPr lang="en-US" b="1" dirty="0"/>
                    </a:p>
                  </a:txBody>
                  <a:tcPr/>
                </a:tc>
                <a:tc>
                  <a:txBody>
                    <a:bodyPr/>
                    <a:lstStyle/>
                    <a:p>
                      <a:pPr algn="ctr"/>
                      <a:r>
                        <a:rPr lang="en-US" sz="2000" b="1" dirty="0" smtClean="0"/>
                        <a:t>18%</a:t>
                      </a:r>
                      <a:endParaRPr lang="en-US" sz="2000" b="1" dirty="0"/>
                    </a:p>
                  </a:txBody>
                  <a:tcPr/>
                </a:tc>
                <a:tc>
                  <a:txBody>
                    <a:bodyPr/>
                    <a:lstStyle/>
                    <a:p>
                      <a:pPr algn="ctr"/>
                      <a:r>
                        <a:rPr lang="en-US" sz="2000" b="1" dirty="0" smtClean="0"/>
                        <a:t>14.5-15</a:t>
                      </a:r>
                      <a:endParaRPr lang="en-US" sz="2000" b="1" dirty="0"/>
                    </a:p>
                  </a:txBody>
                  <a:tcPr/>
                </a:tc>
                <a:tc>
                  <a:txBody>
                    <a:bodyPr/>
                    <a:lstStyle/>
                    <a:p>
                      <a:pPr algn="ctr"/>
                      <a:r>
                        <a:rPr lang="en-US" sz="2000" b="1" dirty="0" smtClean="0"/>
                        <a:t>13-14</a:t>
                      </a:r>
                      <a:endParaRPr lang="en-US" sz="2000" b="1" dirty="0"/>
                    </a:p>
                  </a:txBody>
                  <a:tcPr/>
                </a:tc>
                <a:tc>
                  <a:txBody>
                    <a:bodyPr/>
                    <a:lstStyle/>
                    <a:p>
                      <a:pPr algn="ctr"/>
                      <a:r>
                        <a:rPr lang="en-US" sz="2000" b="1" dirty="0" smtClean="0"/>
                        <a:t>13-14</a:t>
                      </a:r>
                      <a:endParaRPr lang="en-US" sz="2000" b="1" dirty="0"/>
                    </a:p>
                  </a:txBody>
                  <a:tcPr/>
                </a:tc>
                <a:extLst>
                  <a:ext uri="{0D108BD9-81ED-4DB2-BD59-A6C34878D82A}">
                    <a16:rowId xmlns:a16="http://schemas.microsoft.com/office/drawing/2014/main" val="10001"/>
                  </a:ext>
                </a:extLst>
              </a:tr>
              <a:tr h="662476">
                <a:tc>
                  <a:txBody>
                    <a:bodyPr/>
                    <a:lstStyle/>
                    <a:p>
                      <a:r>
                        <a:rPr lang="en-US" b="1" dirty="0" smtClean="0"/>
                        <a:t>ME, Mcal/lb</a:t>
                      </a:r>
                      <a:endParaRPr lang="en-US" b="1" dirty="0"/>
                    </a:p>
                  </a:txBody>
                  <a:tcPr/>
                </a:tc>
                <a:tc>
                  <a:txBody>
                    <a:bodyPr/>
                    <a:lstStyle/>
                    <a:p>
                      <a:pPr algn="ctr"/>
                      <a:r>
                        <a:rPr lang="en-US" sz="2000" b="1" dirty="0" smtClean="0"/>
                        <a:t>1.25</a:t>
                      </a:r>
                      <a:endParaRPr lang="en-US" sz="2000" b="1" dirty="0"/>
                    </a:p>
                  </a:txBody>
                  <a:tcPr/>
                </a:tc>
                <a:tc>
                  <a:txBody>
                    <a:bodyPr/>
                    <a:lstStyle/>
                    <a:p>
                      <a:pPr algn="ctr"/>
                      <a:r>
                        <a:rPr lang="en-US" sz="2000" b="1" dirty="0" smtClean="0"/>
                        <a:t>1.1</a:t>
                      </a:r>
                      <a:endParaRPr lang="en-US" sz="2000" b="1" dirty="0"/>
                    </a:p>
                  </a:txBody>
                  <a:tcPr/>
                </a:tc>
                <a:tc>
                  <a:txBody>
                    <a:bodyPr/>
                    <a:lstStyle/>
                    <a:p>
                      <a:pPr algn="ctr"/>
                      <a:r>
                        <a:rPr lang="en-US" sz="2000" b="1" dirty="0" smtClean="0"/>
                        <a:t>1.1</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val="10002"/>
                  </a:ext>
                </a:extLst>
              </a:tr>
              <a:tr h="662476">
                <a:tc>
                  <a:txBody>
                    <a:bodyPr/>
                    <a:lstStyle/>
                    <a:p>
                      <a:r>
                        <a:rPr lang="en-US" b="1" dirty="0" smtClean="0"/>
                        <a:t>TDN, %</a:t>
                      </a:r>
                      <a:endParaRPr lang="en-US" b="1" dirty="0"/>
                    </a:p>
                  </a:txBody>
                  <a:tcPr/>
                </a:tc>
                <a:tc>
                  <a:txBody>
                    <a:bodyPr/>
                    <a:lstStyle/>
                    <a:p>
                      <a:pPr algn="ctr"/>
                      <a:r>
                        <a:rPr lang="en-US" sz="2000" b="1" dirty="0" smtClean="0"/>
                        <a:t>73</a:t>
                      </a:r>
                      <a:endParaRPr lang="en-US" sz="2000" b="1" dirty="0"/>
                    </a:p>
                  </a:txBody>
                  <a:tcPr/>
                </a:tc>
                <a:tc>
                  <a:txBody>
                    <a:bodyPr/>
                    <a:lstStyle/>
                    <a:p>
                      <a:pPr algn="ctr"/>
                      <a:r>
                        <a:rPr lang="en-US" sz="2000" b="1" dirty="0" smtClean="0"/>
                        <a:t>68</a:t>
                      </a:r>
                      <a:endParaRPr lang="en-US" sz="2000" b="1" dirty="0"/>
                    </a:p>
                  </a:txBody>
                  <a:tcPr/>
                </a:tc>
                <a:tc>
                  <a:txBody>
                    <a:bodyPr/>
                    <a:lstStyle/>
                    <a:p>
                      <a:pPr algn="ctr"/>
                      <a:r>
                        <a:rPr lang="en-US" sz="2000" b="1" dirty="0" smtClean="0"/>
                        <a:t>64-65</a:t>
                      </a:r>
                      <a:endParaRPr lang="en-US" sz="2000" b="1" dirty="0"/>
                    </a:p>
                  </a:txBody>
                  <a:tcPr/>
                </a:tc>
                <a:tc>
                  <a:txBody>
                    <a:bodyPr/>
                    <a:lstStyle/>
                    <a:p>
                      <a:pPr algn="ctr"/>
                      <a:r>
                        <a:rPr lang="en-US" sz="2000" b="1" dirty="0" smtClean="0"/>
                        <a:t>62-65</a:t>
                      </a:r>
                      <a:endParaRPr lang="en-US" sz="2000" b="1" dirty="0"/>
                    </a:p>
                  </a:txBody>
                  <a:tcPr/>
                </a:tc>
                <a:extLst>
                  <a:ext uri="{0D108BD9-81ED-4DB2-BD59-A6C34878D82A}">
                    <a16:rowId xmlns:a16="http://schemas.microsoft.com/office/drawing/2014/main" val="10003"/>
                  </a:ext>
                </a:extLst>
              </a:tr>
              <a:tr h="662476">
                <a:tc>
                  <a:txBody>
                    <a:bodyPr/>
                    <a:lstStyle/>
                    <a:p>
                      <a:r>
                        <a:rPr lang="en-US" b="1" dirty="0" smtClean="0"/>
                        <a:t>NDF, % max</a:t>
                      </a:r>
                      <a:endParaRPr lang="en-US" b="1" dirty="0"/>
                    </a:p>
                  </a:txBody>
                  <a:tcPr/>
                </a:tc>
                <a:tc>
                  <a:txBody>
                    <a:bodyPr/>
                    <a:lstStyle/>
                    <a:p>
                      <a:pPr algn="ctr"/>
                      <a:r>
                        <a:rPr lang="en-US" sz="2000" b="1" dirty="0" smtClean="0"/>
                        <a:t>22</a:t>
                      </a:r>
                      <a:endParaRPr lang="en-US" sz="2000" b="1" dirty="0"/>
                    </a:p>
                  </a:txBody>
                  <a:tcPr/>
                </a:tc>
                <a:tc>
                  <a:txBody>
                    <a:bodyPr/>
                    <a:lstStyle/>
                    <a:p>
                      <a:pPr algn="ctr"/>
                      <a:r>
                        <a:rPr lang="en-US" sz="2000" b="1" dirty="0" smtClean="0"/>
                        <a:t>44</a:t>
                      </a:r>
                      <a:endParaRPr lang="en-US" sz="2000" b="1" dirty="0"/>
                    </a:p>
                  </a:txBody>
                  <a:tcPr/>
                </a:tc>
                <a:tc>
                  <a:txBody>
                    <a:bodyPr/>
                    <a:lstStyle/>
                    <a:p>
                      <a:pPr algn="ctr"/>
                      <a:endParaRPr lang="en-US" sz="2000" b="1" dirty="0"/>
                    </a:p>
                  </a:txBody>
                  <a:tcPr/>
                </a:tc>
                <a:tc>
                  <a:txBody>
                    <a:bodyPr/>
                    <a:lstStyle/>
                    <a:p>
                      <a:pPr algn="ctr"/>
                      <a:endParaRPr lang="en-US" sz="2000" b="1" dirty="0"/>
                    </a:p>
                  </a:txBody>
                  <a:tcPr/>
                </a:tc>
                <a:extLst>
                  <a:ext uri="{0D108BD9-81ED-4DB2-BD59-A6C34878D82A}">
                    <a16:rowId xmlns:a16="http://schemas.microsoft.com/office/drawing/2014/main" val="10004"/>
                  </a:ext>
                </a:extLst>
              </a:tr>
              <a:tr h="662476">
                <a:tc>
                  <a:txBody>
                    <a:bodyPr/>
                    <a:lstStyle/>
                    <a:p>
                      <a:r>
                        <a:rPr lang="en-US" b="1" dirty="0" smtClean="0"/>
                        <a:t>Ca, %</a:t>
                      </a:r>
                      <a:endParaRPr lang="en-US" b="1" dirty="0"/>
                    </a:p>
                  </a:txBody>
                  <a:tcPr/>
                </a:tc>
                <a:tc>
                  <a:txBody>
                    <a:bodyPr/>
                    <a:lstStyle/>
                    <a:p>
                      <a:pPr algn="ctr"/>
                      <a:r>
                        <a:rPr lang="en-US" sz="2000" b="1" dirty="0" smtClean="0"/>
                        <a:t>0.9</a:t>
                      </a:r>
                      <a:endParaRPr lang="en-US" sz="2000" b="1" dirty="0"/>
                    </a:p>
                  </a:txBody>
                  <a:tcPr/>
                </a:tc>
                <a:tc>
                  <a:txBody>
                    <a:bodyPr/>
                    <a:lstStyle/>
                    <a:p>
                      <a:pPr algn="ctr"/>
                      <a:r>
                        <a:rPr lang="en-US" sz="2000" b="1" dirty="0" smtClean="0"/>
                        <a:t>0.75</a:t>
                      </a:r>
                      <a:endParaRPr lang="en-US" sz="2000" b="1" dirty="0"/>
                    </a:p>
                  </a:txBody>
                  <a:tcPr/>
                </a:tc>
                <a:tc>
                  <a:txBody>
                    <a:bodyPr/>
                    <a:lstStyle/>
                    <a:p>
                      <a:pPr algn="ctr"/>
                      <a:r>
                        <a:rPr lang="en-US" sz="2000" b="1" dirty="0" smtClean="0"/>
                        <a:t>0.7</a:t>
                      </a:r>
                      <a:endParaRPr lang="en-US" sz="2000" b="1" dirty="0"/>
                    </a:p>
                  </a:txBody>
                  <a:tcPr/>
                </a:tc>
                <a:tc>
                  <a:txBody>
                    <a:bodyPr/>
                    <a:lstStyle/>
                    <a:p>
                      <a:pPr algn="ctr"/>
                      <a:r>
                        <a:rPr lang="en-US" sz="2000" b="1" dirty="0" smtClean="0"/>
                        <a:t>0.65</a:t>
                      </a:r>
                      <a:endParaRPr lang="en-US" sz="2000" b="1" dirty="0"/>
                    </a:p>
                  </a:txBody>
                  <a:tcPr/>
                </a:tc>
                <a:extLst>
                  <a:ext uri="{0D108BD9-81ED-4DB2-BD59-A6C34878D82A}">
                    <a16:rowId xmlns:a16="http://schemas.microsoft.com/office/drawing/2014/main" val="10005"/>
                  </a:ext>
                </a:extLst>
              </a:tr>
              <a:tr h="662476">
                <a:tc>
                  <a:txBody>
                    <a:bodyPr/>
                    <a:lstStyle/>
                    <a:p>
                      <a:r>
                        <a:rPr lang="en-US" b="1" dirty="0" smtClean="0"/>
                        <a:t>P, %</a:t>
                      </a:r>
                      <a:endParaRPr lang="en-US" b="1" dirty="0"/>
                    </a:p>
                  </a:txBody>
                  <a:tcPr/>
                </a:tc>
                <a:tc>
                  <a:txBody>
                    <a:bodyPr/>
                    <a:lstStyle/>
                    <a:p>
                      <a:pPr algn="ctr"/>
                      <a:r>
                        <a:rPr lang="en-US" sz="2000" b="1" dirty="0" smtClean="0"/>
                        <a:t>0.45</a:t>
                      </a:r>
                      <a:endParaRPr lang="en-US" sz="2000" b="1" dirty="0"/>
                    </a:p>
                  </a:txBody>
                  <a:tcPr/>
                </a:tc>
                <a:tc>
                  <a:txBody>
                    <a:bodyPr/>
                    <a:lstStyle/>
                    <a:p>
                      <a:pPr algn="ctr"/>
                      <a:r>
                        <a:rPr lang="en-US" sz="2000" b="1" dirty="0" smtClean="0"/>
                        <a:t>0.35</a:t>
                      </a:r>
                      <a:endParaRPr lang="en-US" sz="2000" b="1" dirty="0"/>
                    </a:p>
                  </a:txBody>
                  <a:tcPr/>
                </a:tc>
                <a:tc>
                  <a:txBody>
                    <a:bodyPr/>
                    <a:lstStyle/>
                    <a:p>
                      <a:pPr algn="ctr"/>
                      <a:r>
                        <a:rPr lang="en-US" sz="2000" b="1" dirty="0" smtClean="0"/>
                        <a:t>0.3</a:t>
                      </a:r>
                      <a:endParaRPr lang="en-US" sz="2000" b="1" dirty="0"/>
                    </a:p>
                  </a:txBody>
                  <a:tcPr/>
                </a:tc>
                <a:tc>
                  <a:txBody>
                    <a:bodyPr/>
                    <a:lstStyle/>
                    <a:p>
                      <a:pPr algn="ctr"/>
                      <a:r>
                        <a:rPr lang="en-US" sz="2000" b="1" dirty="0" smtClean="0"/>
                        <a:t>0.25</a:t>
                      </a:r>
                      <a:endParaRPr lang="en-US" sz="2000" b="1"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Dry matter intake of pregnant heifers</a:t>
            </a:r>
            <a:endParaRPr lang="en-US" dirty="0"/>
          </a:p>
        </p:txBody>
      </p:sp>
      <p:graphicFrame>
        <p:nvGraphicFramePr>
          <p:cNvPr id="3" name="Table 2"/>
          <p:cNvGraphicFramePr>
            <a:graphicFrameLocks noGrp="1"/>
          </p:cNvGraphicFramePr>
          <p:nvPr/>
        </p:nvGraphicFramePr>
        <p:xfrm>
          <a:off x="762000" y="1600200"/>
          <a:ext cx="7696200" cy="4724398"/>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674914">
                <a:tc>
                  <a:txBody>
                    <a:bodyPr/>
                    <a:lstStyle/>
                    <a:p>
                      <a:r>
                        <a:rPr lang="en-US" dirty="0" smtClean="0"/>
                        <a:t>Age, month</a:t>
                      </a:r>
                      <a:endParaRPr lang="en-US" dirty="0"/>
                    </a:p>
                  </a:txBody>
                  <a:tcPr/>
                </a:tc>
                <a:tc gridSpan="2">
                  <a:txBody>
                    <a:bodyPr/>
                    <a:lstStyle/>
                    <a:p>
                      <a:pPr algn="ctr"/>
                      <a:r>
                        <a:rPr lang="en-US" sz="2400" b="1" dirty="0" smtClean="0"/>
                        <a:t>Holstein</a:t>
                      </a:r>
                      <a:endParaRPr lang="en-US" sz="2400" b="1" dirty="0"/>
                    </a:p>
                  </a:txBody>
                  <a:tcPr/>
                </a:tc>
                <a:tc hMerge="1">
                  <a:txBody>
                    <a:bodyPr/>
                    <a:lstStyle/>
                    <a:p>
                      <a:endParaRPr lang="en-US" dirty="0"/>
                    </a:p>
                  </a:txBody>
                  <a:tcPr/>
                </a:tc>
                <a:tc gridSpan="2">
                  <a:txBody>
                    <a:bodyPr/>
                    <a:lstStyle/>
                    <a:p>
                      <a:pPr algn="ctr"/>
                      <a:r>
                        <a:rPr lang="en-US" sz="2400" b="1" dirty="0" smtClean="0"/>
                        <a:t>Jersey</a:t>
                      </a:r>
                      <a:endParaRPr lang="en-US" sz="2400" b="1" dirty="0"/>
                    </a:p>
                  </a:txBody>
                  <a:tcPr/>
                </a:tc>
                <a:tc hMerge="1">
                  <a:txBody>
                    <a:bodyPr/>
                    <a:lstStyle/>
                    <a:p>
                      <a:endParaRPr lang="en-US" dirty="0"/>
                    </a:p>
                  </a:txBody>
                  <a:tcPr/>
                </a:tc>
                <a:extLst>
                  <a:ext uri="{0D108BD9-81ED-4DB2-BD59-A6C34878D82A}">
                    <a16:rowId xmlns:a16="http://schemas.microsoft.com/office/drawing/2014/main" val="10000"/>
                  </a:ext>
                </a:extLst>
              </a:tr>
              <a:tr h="674914">
                <a:tc>
                  <a:txBody>
                    <a:bodyPr/>
                    <a:lstStyle/>
                    <a:p>
                      <a:endParaRPr lang="en-US" dirty="0"/>
                    </a:p>
                  </a:txBody>
                  <a:tcPr/>
                </a:tc>
                <a:tc>
                  <a:txBody>
                    <a:bodyPr/>
                    <a:lstStyle/>
                    <a:p>
                      <a:pPr algn="ctr"/>
                      <a:r>
                        <a:rPr lang="en-US" b="1" dirty="0" smtClean="0"/>
                        <a:t>BW, lb</a:t>
                      </a:r>
                      <a:endParaRPr lang="en-US" b="1" dirty="0"/>
                    </a:p>
                  </a:txBody>
                  <a:tcPr/>
                </a:tc>
                <a:tc>
                  <a:txBody>
                    <a:bodyPr/>
                    <a:lstStyle/>
                    <a:p>
                      <a:pPr algn="ctr"/>
                      <a:r>
                        <a:rPr lang="en-US" b="1" dirty="0" smtClean="0"/>
                        <a:t>DMI, lb/d</a:t>
                      </a:r>
                      <a:endParaRPr lang="en-US" b="1" dirty="0"/>
                    </a:p>
                  </a:txBody>
                  <a:tcPr/>
                </a:tc>
                <a:tc>
                  <a:txBody>
                    <a:bodyPr/>
                    <a:lstStyle/>
                    <a:p>
                      <a:pPr algn="ctr"/>
                      <a:r>
                        <a:rPr lang="en-US" b="1" dirty="0" smtClean="0"/>
                        <a:t>BW, lb</a:t>
                      </a:r>
                      <a:endParaRPr lang="en-US" b="1" dirty="0"/>
                    </a:p>
                  </a:txBody>
                  <a:tcPr/>
                </a:tc>
                <a:tc>
                  <a:txBody>
                    <a:bodyPr/>
                    <a:lstStyle/>
                    <a:p>
                      <a:pPr algn="ctr"/>
                      <a:r>
                        <a:rPr lang="en-US" b="1" dirty="0" smtClean="0"/>
                        <a:t>DMI, lb/d</a:t>
                      </a:r>
                      <a:endParaRPr lang="en-US" b="1" dirty="0"/>
                    </a:p>
                  </a:txBody>
                  <a:tcPr/>
                </a:tc>
                <a:extLst>
                  <a:ext uri="{0D108BD9-81ED-4DB2-BD59-A6C34878D82A}">
                    <a16:rowId xmlns:a16="http://schemas.microsoft.com/office/drawing/2014/main" val="10001"/>
                  </a:ext>
                </a:extLst>
              </a:tr>
              <a:tr h="674914">
                <a:tc>
                  <a:txBody>
                    <a:bodyPr/>
                    <a:lstStyle/>
                    <a:p>
                      <a:pPr algn="ctr"/>
                      <a:r>
                        <a:rPr lang="en-US" b="1" dirty="0" smtClean="0"/>
                        <a:t>15</a:t>
                      </a:r>
                      <a:endParaRPr lang="en-US" b="1" dirty="0"/>
                    </a:p>
                  </a:txBody>
                  <a:tcPr/>
                </a:tc>
                <a:tc>
                  <a:txBody>
                    <a:bodyPr/>
                    <a:lstStyle/>
                    <a:p>
                      <a:pPr algn="ctr"/>
                      <a:r>
                        <a:rPr lang="en-US" b="1" dirty="0" smtClean="0"/>
                        <a:t>850</a:t>
                      </a:r>
                      <a:endParaRPr lang="en-US" b="1" dirty="0"/>
                    </a:p>
                  </a:txBody>
                  <a:tcPr/>
                </a:tc>
                <a:tc>
                  <a:txBody>
                    <a:bodyPr/>
                    <a:lstStyle/>
                    <a:p>
                      <a:pPr algn="ctr"/>
                      <a:r>
                        <a:rPr lang="en-US" b="1" dirty="0" smtClean="0"/>
                        <a:t>20.9</a:t>
                      </a:r>
                      <a:endParaRPr lang="en-US" b="1" dirty="0"/>
                    </a:p>
                  </a:txBody>
                  <a:tcPr/>
                </a:tc>
                <a:tc>
                  <a:txBody>
                    <a:bodyPr/>
                    <a:lstStyle/>
                    <a:p>
                      <a:pPr algn="ctr"/>
                      <a:r>
                        <a:rPr lang="en-US" b="1" dirty="0" smtClean="0"/>
                        <a:t>620</a:t>
                      </a:r>
                      <a:endParaRPr lang="en-US" b="1" dirty="0"/>
                    </a:p>
                  </a:txBody>
                  <a:tcPr/>
                </a:tc>
                <a:tc>
                  <a:txBody>
                    <a:bodyPr/>
                    <a:lstStyle/>
                    <a:p>
                      <a:pPr algn="ctr"/>
                      <a:r>
                        <a:rPr lang="en-US" b="1" dirty="0" smtClean="0"/>
                        <a:t>16</a:t>
                      </a:r>
                      <a:endParaRPr lang="en-US" b="1" dirty="0"/>
                    </a:p>
                  </a:txBody>
                  <a:tcPr/>
                </a:tc>
                <a:extLst>
                  <a:ext uri="{0D108BD9-81ED-4DB2-BD59-A6C34878D82A}">
                    <a16:rowId xmlns:a16="http://schemas.microsoft.com/office/drawing/2014/main" val="10002"/>
                  </a:ext>
                </a:extLst>
              </a:tr>
              <a:tr h="674914">
                <a:tc>
                  <a:txBody>
                    <a:bodyPr/>
                    <a:lstStyle/>
                    <a:p>
                      <a:pPr algn="ctr"/>
                      <a:r>
                        <a:rPr lang="en-US" b="1" dirty="0" smtClean="0"/>
                        <a:t>17</a:t>
                      </a:r>
                      <a:endParaRPr lang="en-US" b="1" dirty="0"/>
                    </a:p>
                  </a:txBody>
                  <a:tcPr/>
                </a:tc>
                <a:tc>
                  <a:txBody>
                    <a:bodyPr/>
                    <a:lstStyle/>
                    <a:p>
                      <a:pPr algn="ctr"/>
                      <a:r>
                        <a:rPr lang="en-US" b="1" dirty="0" smtClean="0"/>
                        <a:t>950</a:t>
                      </a:r>
                      <a:endParaRPr lang="en-US" b="1" dirty="0"/>
                    </a:p>
                  </a:txBody>
                  <a:tcPr/>
                </a:tc>
                <a:tc>
                  <a:txBody>
                    <a:bodyPr/>
                    <a:lstStyle/>
                    <a:p>
                      <a:pPr algn="ctr"/>
                      <a:r>
                        <a:rPr lang="en-US" b="1" dirty="0" smtClean="0"/>
                        <a:t>22.6</a:t>
                      </a:r>
                      <a:endParaRPr lang="en-US" b="1" dirty="0"/>
                    </a:p>
                  </a:txBody>
                  <a:tcPr/>
                </a:tc>
                <a:tc>
                  <a:txBody>
                    <a:bodyPr/>
                    <a:lstStyle/>
                    <a:p>
                      <a:pPr algn="ctr"/>
                      <a:r>
                        <a:rPr lang="en-US" b="1" dirty="0" smtClean="0"/>
                        <a:t>680</a:t>
                      </a:r>
                      <a:endParaRPr lang="en-US" b="1" dirty="0"/>
                    </a:p>
                  </a:txBody>
                  <a:tcPr/>
                </a:tc>
                <a:tc>
                  <a:txBody>
                    <a:bodyPr/>
                    <a:lstStyle/>
                    <a:p>
                      <a:pPr algn="ctr"/>
                      <a:r>
                        <a:rPr lang="en-US" b="1" dirty="0" smtClean="0"/>
                        <a:t>16.9</a:t>
                      </a:r>
                      <a:endParaRPr lang="en-US" b="1" dirty="0"/>
                    </a:p>
                  </a:txBody>
                  <a:tcPr/>
                </a:tc>
                <a:extLst>
                  <a:ext uri="{0D108BD9-81ED-4DB2-BD59-A6C34878D82A}">
                    <a16:rowId xmlns:a16="http://schemas.microsoft.com/office/drawing/2014/main" val="10003"/>
                  </a:ext>
                </a:extLst>
              </a:tr>
              <a:tr h="674914">
                <a:tc>
                  <a:txBody>
                    <a:bodyPr/>
                    <a:lstStyle/>
                    <a:p>
                      <a:pPr algn="ctr"/>
                      <a:r>
                        <a:rPr lang="en-US" b="1" dirty="0" smtClean="0"/>
                        <a:t>19</a:t>
                      </a:r>
                      <a:endParaRPr lang="en-US" b="1" dirty="0"/>
                    </a:p>
                  </a:txBody>
                  <a:tcPr/>
                </a:tc>
                <a:tc>
                  <a:txBody>
                    <a:bodyPr/>
                    <a:lstStyle/>
                    <a:p>
                      <a:pPr algn="ctr"/>
                      <a:r>
                        <a:rPr lang="en-US" b="1" dirty="0" smtClean="0"/>
                        <a:t>1030</a:t>
                      </a:r>
                      <a:endParaRPr lang="en-US" b="1" dirty="0"/>
                    </a:p>
                  </a:txBody>
                  <a:tcPr/>
                </a:tc>
                <a:tc>
                  <a:txBody>
                    <a:bodyPr/>
                    <a:lstStyle/>
                    <a:p>
                      <a:pPr algn="ctr"/>
                      <a:r>
                        <a:rPr lang="en-US" b="1" dirty="0" smtClean="0"/>
                        <a:t>24</a:t>
                      </a:r>
                      <a:endParaRPr lang="en-US" b="1" dirty="0"/>
                    </a:p>
                  </a:txBody>
                  <a:tcPr/>
                </a:tc>
                <a:tc>
                  <a:txBody>
                    <a:bodyPr/>
                    <a:lstStyle/>
                    <a:p>
                      <a:pPr algn="ctr"/>
                      <a:r>
                        <a:rPr lang="en-US" b="1" dirty="0" smtClean="0"/>
                        <a:t>740</a:t>
                      </a:r>
                      <a:endParaRPr lang="en-US" b="1" dirty="0"/>
                    </a:p>
                  </a:txBody>
                  <a:tcPr/>
                </a:tc>
                <a:tc>
                  <a:txBody>
                    <a:bodyPr/>
                    <a:lstStyle/>
                    <a:p>
                      <a:pPr algn="ctr"/>
                      <a:r>
                        <a:rPr lang="en-US" b="1" dirty="0" smtClean="0"/>
                        <a:t>17.7</a:t>
                      </a:r>
                      <a:endParaRPr lang="en-US" b="1" dirty="0"/>
                    </a:p>
                  </a:txBody>
                  <a:tcPr/>
                </a:tc>
                <a:extLst>
                  <a:ext uri="{0D108BD9-81ED-4DB2-BD59-A6C34878D82A}">
                    <a16:rowId xmlns:a16="http://schemas.microsoft.com/office/drawing/2014/main" val="10004"/>
                  </a:ext>
                </a:extLst>
              </a:tr>
              <a:tr h="674914">
                <a:tc>
                  <a:txBody>
                    <a:bodyPr/>
                    <a:lstStyle/>
                    <a:p>
                      <a:pPr algn="ctr"/>
                      <a:r>
                        <a:rPr lang="en-US" b="1" u="sng" dirty="0" smtClean="0">
                          <a:solidFill>
                            <a:srgbClr val="FF0000"/>
                          </a:solidFill>
                        </a:rPr>
                        <a:t>21</a:t>
                      </a:r>
                      <a:endParaRPr lang="en-US" b="1" u="sng" dirty="0">
                        <a:solidFill>
                          <a:srgbClr val="FF0000"/>
                        </a:solidFill>
                      </a:endParaRPr>
                    </a:p>
                  </a:txBody>
                  <a:tcPr/>
                </a:tc>
                <a:tc>
                  <a:txBody>
                    <a:bodyPr/>
                    <a:lstStyle/>
                    <a:p>
                      <a:pPr algn="ctr"/>
                      <a:r>
                        <a:rPr lang="en-US" b="1" dirty="0" smtClean="0">
                          <a:solidFill>
                            <a:srgbClr val="FF0000"/>
                          </a:solidFill>
                        </a:rPr>
                        <a:t>1150</a:t>
                      </a:r>
                      <a:endParaRPr lang="en-US" b="1" dirty="0">
                        <a:solidFill>
                          <a:srgbClr val="FF0000"/>
                        </a:solidFill>
                      </a:endParaRPr>
                    </a:p>
                  </a:txBody>
                  <a:tcPr/>
                </a:tc>
                <a:tc>
                  <a:txBody>
                    <a:bodyPr/>
                    <a:lstStyle/>
                    <a:p>
                      <a:pPr algn="ctr"/>
                      <a:r>
                        <a:rPr lang="en-US" b="1" dirty="0" smtClean="0"/>
                        <a:t>25.5</a:t>
                      </a:r>
                      <a:endParaRPr lang="en-US" b="1" dirty="0"/>
                    </a:p>
                  </a:txBody>
                  <a:tcPr/>
                </a:tc>
                <a:tc>
                  <a:txBody>
                    <a:bodyPr/>
                    <a:lstStyle/>
                    <a:p>
                      <a:pPr algn="ctr"/>
                      <a:r>
                        <a:rPr lang="en-US" b="1" dirty="0" smtClean="0">
                          <a:solidFill>
                            <a:srgbClr val="FF0000"/>
                          </a:solidFill>
                        </a:rPr>
                        <a:t>820</a:t>
                      </a:r>
                      <a:endParaRPr lang="en-US" b="1" dirty="0">
                        <a:solidFill>
                          <a:srgbClr val="FF0000"/>
                        </a:solidFill>
                      </a:endParaRPr>
                    </a:p>
                  </a:txBody>
                  <a:tcPr/>
                </a:tc>
                <a:tc>
                  <a:txBody>
                    <a:bodyPr/>
                    <a:lstStyle/>
                    <a:p>
                      <a:pPr algn="ctr"/>
                      <a:r>
                        <a:rPr lang="en-US" b="1" dirty="0" smtClean="0"/>
                        <a:t>18.3</a:t>
                      </a:r>
                      <a:endParaRPr lang="en-US" b="1" dirty="0"/>
                    </a:p>
                  </a:txBody>
                  <a:tcPr/>
                </a:tc>
                <a:extLst>
                  <a:ext uri="{0D108BD9-81ED-4DB2-BD59-A6C34878D82A}">
                    <a16:rowId xmlns:a16="http://schemas.microsoft.com/office/drawing/2014/main" val="10005"/>
                  </a:ext>
                </a:extLst>
              </a:tr>
              <a:tr h="674914">
                <a:tc>
                  <a:txBody>
                    <a:bodyPr/>
                    <a:lstStyle/>
                    <a:p>
                      <a:pPr algn="ctr"/>
                      <a:r>
                        <a:rPr lang="en-US" b="1" u="sng" dirty="0" smtClean="0">
                          <a:solidFill>
                            <a:srgbClr val="FF0000"/>
                          </a:solidFill>
                        </a:rPr>
                        <a:t>23-24</a:t>
                      </a:r>
                      <a:endParaRPr lang="en-US" b="1" u="sng" dirty="0">
                        <a:solidFill>
                          <a:srgbClr val="FF0000"/>
                        </a:solidFill>
                      </a:endParaRPr>
                    </a:p>
                  </a:txBody>
                  <a:tcPr/>
                </a:tc>
                <a:tc>
                  <a:txBody>
                    <a:bodyPr/>
                    <a:lstStyle/>
                    <a:p>
                      <a:pPr algn="ctr"/>
                      <a:r>
                        <a:rPr lang="en-US" b="1" dirty="0" smtClean="0">
                          <a:solidFill>
                            <a:srgbClr val="FF0000"/>
                          </a:solidFill>
                        </a:rPr>
                        <a:t>1300</a:t>
                      </a:r>
                      <a:endParaRPr lang="en-US" b="1" dirty="0">
                        <a:solidFill>
                          <a:srgbClr val="FF0000"/>
                        </a:solidFill>
                      </a:endParaRPr>
                    </a:p>
                  </a:txBody>
                  <a:tcPr/>
                </a:tc>
                <a:tc>
                  <a:txBody>
                    <a:bodyPr/>
                    <a:lstStyle/>
                    <a:p>
                      <a:pPr algn="ctr"/>
                      <a:r>
                        <a:rPr lang="en-US" b="1" dirty="0" smtClean="0"/>
                        <a:t>22</a:t>
                      </a:r>
                      <a:endParaRPr lang="en-US" b="1" dirty="0"/>
                    </a:p>
                  </a:txBody>
                  <a:tcPr/>
                </a:tc>
                <a:tc>
                  <a:txBody>
                    <a:bodyPr/>
                    <a:lstStyle/>
                    <a:p>
                      <a:pPr algn="ctr"/>
                      <a:r>
                        <a:rPr lang="en-US" b="1" dirty="0" smtClean="0">
                          <a:solidFill>
                            <a:srgbClr val="FF0000"/>
                          </a:solidFill>
                        </a:rPr>
                        <a:t>920</a:t>
                      </a:r>
                      <a:endParaRPr lang="en-US" b="1" dirty="0">
                        <a:solidFill>
                          <a:srgbClr val="FF0000"/>
                        </a:solidFill>
                      </a:endParaRPr>
                    </a:p>
                  </a:txBody>
                  <a:tcPr/>
                </a:tc>
                <a:tc>
                  <a:txBody>
                    <a:bodyPr/>
                    <a:lstStyle/>
                    <a:p>
                      <a:pPr algn="ctr"/>
                      <a:r>
                        <a:rPr lang="en-US" b="1" dirty="0" smtClean="0"/>
                        <a:t>15.1</a:t>
                      </a:r>
                      <a:endParaRPr lang="en-US" b="1"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up- pregnant heifers</a:t>
            </a:r>
            <a:endParaRPr lang="en-US" dirty="0"/>
          </a:p>
        </p:txBody>
      </p:sp>
      <p:sp>
        <p:nvSpPr>
          <p:cNvPr id="3" name="Content Placeholder 2"/>
          <p:cNvSpPr>
            <a:spLocks noGrp="1"/>
          </p:cNvSpPr>
          <p:nvPr>
            <p:ph sz="quarter" idx="1"/>
          </p:nvPr>
        </p:nvSpPr>
        <p:spPr/>
        <p:txBody>
          <a:bodyPr/>
          <a:lstStyle/>
          <a:p>
            <a:r>
              <a:rPr lang="en-US" dirty="0" smtClean="0"/>
              <a:t>Need more protein vs. mature cows (15-16 vs. 12-14% CP)</a:t>
            </a:r>
          </a:p>
          <a:p>
            <a:r>
              <a:rPr lang="en-US" dirty="0" smtClean="0"/>
              <a:t>First calving: + 20% energy</a:t>
            </a:r>
          </a:p>
          <a:p>
            <a:r>
              <a:rPr lang="en-US" dirty="0" smtClean="0"/>
              <a:t>Second calving: + 10% energy</a:t>
            </a:r>
          </a:p>
          <a:p>
            <a:r>
              <a:rPr lang="en-US" dirty="0" smtClean="0"/>
              <a:t>Feeding </a:t>
            </a:r>
            <a:r>
              <a:rPr lang="en-US" u="sng" dirty="0" smtClean="0"/>
              <a:t>anionic</a:t>
            </a:r>
            <a:r>
              <a:rPr lang="en-US" dirty="0" smtClean="0"/>
              <a:t> salts: NOT recommended for heifers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Lactating cows</a:t>
            </a:r>
            <a:endParaRPr lang="en-US" b="1" dirty="0"/>
          </a:p>
        </p:txBody>
      </p:sp>
      <p:sp>
        <p:nvSpPr>
          <p:cNvPr id="3" name="Content Placeholder 2"/>
          <p:cNvSpPr>
            <a:spLocks noGrp="1"/>
          </p:cNvSpPr>
          <p:nvPr>
            <p:ph sz="quarter" idx="1"/>
          </p:nvPr>
        </p:nvSpPr>
        <p:spPr/>
        <p:txBody>
          <a:bodyPr/>
          <a:lstStyle/>
          <a:p>
            <a:r>
              <a:rPr lang="en-US" dirty="0" smtClean="0"/>
              <a:t>Reduced DMI during early lactation</a:t>
            </a:r>
          </a:p>
          <a:p>
            <a:pPr lvl="1"/>
            <a:r>
              <a:rPr lang="en-US" dirty="0" smtClean="0"/>
              <a:t>Energy tissue mobilization</a:t>
            </a:r>
          </a:p>
          <a:p>
            <a:pPr lvl="1"/>
            <a:r>
              <a:rPr lang="en-US" dirty="0" smtClean="0"/>
              <a:t>Possibility of protein mobilization</a:t>
            </a:r>
          </a:p>
          <a:p>
            <a:pPr lvl="1">
              <a:buNone/>
            </a:pPr>
            <a:endParaRPr lang="en-US" dirty="0" smtClean="0"/>
          </a:p>
          <a:p>
            <a:pPr>
              <a:buFont typeface="Wingdings" pitchFamily="2" charset="2"/>
              <a:buChar char="Ø"/>
            </a:pPr>
            <a:r>
              <a:rPr lang="en-US" dirty="0" smtClean="0"/>
              <a:t>1.35-1.75% of BW= forage intake: rest from concentrates</a:t>
            </a:r>
          </a:p>
          <a:p>
            <a:pPr>
              <a:buFont typeface="Wingdings" pitchFamily="2" charset="2"/>
              <a:buChar char="Ø"/>
            </a:pPr>
            <a:r>
              <a:rPr lang="en-US" dirty="0" smtClean="0"/>
              <a:t>Not always feasible for high producers/early lactation</a:t>
            </a:r>
          </a:p>
          <a:p>
            <a:pPr>
              <a:buFont typeface="Wingdings" pitchFamily="2" charset="2"/>
              <a:buChar char="Ø"/>
            </a:pPr>
            <a:r>
              <a:rPr lang="en-US" dirty="0" smtClean="0"/>
              <a:t>2-3% of DMI: minerals/vitamins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Introduction</a:t>
            </a:r>
            <a:endParaRPr lang="en-US" sz="4000" b="1" dirty="0">
              <a:solidFill>
                <a:srgbClr val="0070C0"/>
              </a:solidFill>
            </a:endParaRPr>
          </a:p>
        </p:txBody>
      </p:sp>
      <p:sp>
        <p:nvSpPr>
          <p:cNvPr id="3" name="Content Placeholder 2"/>
          <p:cNvSpPr>
            <a:spLocks noGrp="1"/>
          </p:cNvSpPr>
          <p:nvPr>
            <p:ph sz="quarter" idx="1"/>
          </p:nvPr>
        </p:nvSpPr>
        <p:spPr>
          <a:xfrm>
            <a:off x="612648" y="1600200"/>
            <a:ext cx="8153400" cy="2590800"/>
          </a:xfrm>
        </p:spPr>
        <p:txBody>
          <a:bodyPr>
            <a:normAutofit fontScale="92500" lnSpcReduction="20000"/>
          </a:bodyPr>
          <a:lstStyle/>
          <a:p>
            <a:r>
              <a:rPr lang="en-US" sz="3800" dirty="0" smtClean="0"/>
              <a:t>Things to know</a:t>
            </a:r>
          </a:p>
          <a:p>
            <a:pPr lvl="1"/>
            <a:r>
              <a:rPr lang="en-US" dirty="0" smtClean="0"/>
              <a:t>The nutritional value of feeds</a:t>
            </a:r>
          </a:p>
          <a:p>
            <a:pPr lvl="1"/>
            <a:r>
              <a:rPr lang="en-US" dirty="0" smtClean="0"/>
              <a:t>Animal requirements of nutrients</a:t>
            </a:r>
          </a:p>
          <a:p>
            <a:pPr lvl="1"/>
            <a:r>
              <a:rPr lang="en-US" dirty="0" smtClean="0"/>
              <a:t>Nutrients intake</a:t>
            </a:r>
          </a:p>
          <a:p>
            <a:pPr lvl="1"/>
            <a:r>
              <a:rPr lang="en-US" dirty="0" smtClean="0"/>
              <a:t>Availability of feed ingredients</a:t>
            </a:r>
          </a:p>
          <a:p>
            <a:pPr>
              <a:buNone/>
            </a:pPr>
            <a:r>
              <a:rPr lang="en-US" b="1" dirty="0" smtClean="0"/>
              <a:t>			</a:t>
            </a:r>
          </a:p>
        </p:txBody>
      </p:sp>
      <p:grpSp>
        <p:nvGrpSpPr>
          <p:cNvPr id="4" name="Group 5"/>
          <p:cNvGrpSpPr/>
          <p:nvPr/>
        </p:nvGrpSpPr>
        <p:grpSpPr>
          <a:xfrm>
            <a:off x="1066800" y="4114800"/>
            <a:ext cx="6553200" cy="2057400"/>
            <a:chOff x="1066800" y="4343400"/>
            <a:chExt cx="6553200" cy="2057400"/>
          </a:xfrm>
        </p:grpSpPr>
        <p:sp>
          <p:nvSpPr>
            <p:cNvPr id="7" name="Block Arc 6"/>
            <p:cNvSpPr/>
            <p:nvPr/>
          </p:nvSpPr>
          <p:spPr>
            <a:xfrm rot="10800000">
              <a:off x="1066800" y="4343400"/>
              <a:ext cx="2514600" cy="838200"/>
            </a:xfrm>
            <a:prstGeom prst="blockArc">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8" name="Block Arc 7"/>
            <p:cNvSpPr/>
            <p:nvPr/>
          </p:nvSpPr>
          <p:spPr>
            <a:xfrm rot="10800000">
              <a:off x="5105400" y="4343400"/>
              <a:ext cx="2514600" cy="838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Isosceles Triangle 8"/>
            <p:cNvSpPr/>
            <p:nvPr/>
          </p:nvSpPr>
          <p:spPr>
            <a:xfrm>
              <a:off x="3276600" y="5181600"/>
              <a:ext cx="1905000" cy="1219200"/>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cxnSp>
          <p:nvCxnSpPr>
            <p:cNvPr id="10" name="Straight Connector 9"/>
            <p:cNvCxnSpPr>
              <a:endCxn id="9" idx="1"/>
            </p:cNvCxnSpPr>
            <p:nvPr/>
          </p:nvCxnSpPr>
          <p:spPr>
            <a:xfrm>
              <a:off x="2209800" y="5181600"/>
              <a:ext cx="1543050" cy="6096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10800000" flipV="1">
              <a:off x="4648200" y="5116285"/>
              <a:ext cx="1600200" cy="76200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4572000"/>
              <a:ext cx="1295400" cy="461665"/>
            </a:xfrm>
            <a:prstGeom prst="rect">
              <a:avLst/>
            </a:prstGeom>
            <a:noFill/>
          </p:spPr>
          <p:txBody>
            <a:bodyPr wrap="square" rtlCol="0">
              <a:spAutoFit/>
            </a:bodyPr>
            <a:lstStyle/>
            <a:p>
              <a:r>
                <a:rPr lang="en-US" sz="2400" b="1" dirty="0" smtClean="0"/>
                <a:t> Supply</a:t>
              </a:r>
              <a:endParaRPr lang="en-US" sz="2400" b="1" dirty="0"/>
            </a:p>
          </p:txBody>
        </p:sp>
        <p:sp>
          <p:nvSpPr>
            <p:cNvPr id="13" name="TextBox 12"/>
            <p:cNvSpPr txBox="1"/>
            <p:nvPr/>
          </p:nvSpPr>
          <p:spPr>
            <a:xfrm>
              <a:off x="5715000" y="4572000"/>
              <a:ext cx="1524000" cy="461665"/>
            </a:xfrm>
            <a:prstGeom prst="rect">
              <a:avLst/>
            </a:prstGeom>
            <a:noFill/>
          </p:spPr>
          <p:txBody>
            <a:bodyPr wrap="square" rtlCol="0">
              <a:spAutoFit/>
            </a:bodyPr>
            <a:lstStyle/>
            <a:p>
              <a:r>
                <a:rPr lang="en-US" sz="2400" b="1" dirty="0" smtClean="0"/>
                <a:t>Demand</a:t>
              </a:r>
              <a:endParaRPr lang="en-US" sz="2400" b="1"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Concentrate intake:</a:t>
            </a:r>
          </a:p>
          <a:p>
            <a:pPr lvl="1"/>
            <a:r>
              <a:rPr lang="en-US" dirty="0" smtClean="0"/>
              <a:t>Milk yield</a:t>
            </a:r>
          </a:p>
          <a:p>
            <a:pPr lvl="1"/>
            <a:r>
              <a:rPr lang="en-US" dirty="0" smtClean="0"/>
              <a:t>Milk composition (especially milk fat)</a:t>
            </a:r>
          </a:p>
          <a:p>
            <a:pPr lvl="1"/>
            <a:r>
              <a:rPr lang="en-US" dirty="0" smtClean="0"/>
              <a:t>Forage intake</a:t>
            </a:r>
          </a:p>
          <a:p>
            <a:pPr lvl="1">
              <a:buNone/>
            </a:pPr>
            <a:endParaRPr lang="en-US" dirty="0" smtClean="0"/>
          </a:p>
          <a:p>
            <a:pPr lvl="1">
              <a:buFont typeface="Wingdings" pitchFamily="2" charset="2"/>
              <a:buChar char="Ø"/>
            </a:pPr>
            <a:r>
              <a:rPr lang="en-US" dirty="0" smtClean="0"/>
              <a:t>Try to keep below 55-60%</a:t>
            </a:r>
          </a:p>
          <a:p>
            <a:pPr lvl="2">
              <a:buFont typeface="Wingdings" pitchFamily="2" charset="2"/>
              <a:buChar char="Ø"/>
            </a:pPr>
            <a:r>
              <a:rPr lang="en-US" dirty="0" smtClean="0"/>
              <a:t>pH</a:t>
            </a:r>
          </a:p>
          <a:p>
            <a:pPr lvl="2">
              <a:buFont typeface="Wingdings" pitchFamily="2" charset="2"/>
              <a:buChar char="Ø"/>
            </a:pPr>
            <a:r>
              <a:rPr lang="en-US" dirty="0" smtClean="0"/>
              <a:t>Forage fermentation</a:t>
            </a:r>
          </a:p>
          <a:p>
            <a:pPr lvl="2">
              <a:buFont typeface="Wingdings" pitchFamily="2" charset="2"/>
              <a:buChar char="Ø"/>
            </a:pPr>
            <a:r>
              <a:rPr lang="en-US" dirty="0" smtClean="0"/>
              <a:t>Acidosis</a:t>
            </a:r>
          </a:p>
          <a:p>
            <a:pPr lvl="2">
              <a:buFont typeface="Wingdings" pitchFamily="2" charset="2"/>
              <a:buChar char="Ø"/>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Phase I (wk 0-10): </a:t>
            </a:r>
          </a:p>
          <a:p>
            <a:pPr lvl="1"/>
            <a:r>
              <a:rPr lang="en-US" dirty="0" smtClean="0"/>
              <a:t>increase in DMI is lagging behind increase in milk yield</a:t>
            </a:r>
          </a:p>
          <a:p>
            <a:pPr lvl="1"/>
            <a:r>
              <a:rPr lang="en-US" dirty="0" smtClean="0"/>
              <a:t>Negative energy </a:t>
            </a:r>
            <a:r>
              <a:rPr lang="en-US" sz="2000" dirty="0" smtClean="0"/>
              <a:t>(and some proteins + minerals) </a:t>
            </a:r>
            <a:r>
              <a:rPr lang="en-US" dirty="0" smtClean="0"/>
              <a:t>balance</a:t>
            </a:r>
          </a:p>
          <a:p>
            <a:pPr lvl="1"/>
            <a:r>
              <a:rPr lang="en-US" dirty="0" smtClean="0"/>
              <a:t>Maintain 24-27% NDF</a:t>
            </a:r>
          </a:p>
          <a:p>
            <a:pPr lvl="1"/>
            <a:r>
              <a:rPr lang="en-US" dirty="0" smtClean="0"/>
              <a:t>High quality protein (RUP)</a:t>
            </a:r>
          </a:p>
          <a:p>
            <a:pPr lvl="1"/>
            <a:r>
              <a:rPr lang="en-US" dirty="0" smtClean="0"/>
              <a:t>Watch DCAD</a:t>
            </a:r>
          </a:p>
          <a:p>
            <a:pPr lvl="1"/>
            <a:r>
              <a:rPr lang="en-US" dirty="0" smtClean="0"/>
              <a:t>Promote feed intake</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Content Placeholder 2"/>
          <p:cNvSpPr>
            <a:spLocks noGrp="1"/>
          </p:cNvSpPr>
          <p:nvPr>
            <p:ph sz="quarter" idx="1"/>
          </p:nvPr>
        </p:nvSpPr>
        <p:spPr/>
        <p:txBody>
          <a:bodyPr/>
          <a:lstStyle/>
          <a:p>
            <a:r>
              <a:rPr lang="en-US" dirty="0" smtClean="0"/>
              <a:t>Phase II (wk 10-20): </a:t>
            </a:r>
          </a:p>
          <a:p>
            <a:pPr lvl="1"/>
            <a:r>
              <a:rPr lang="en-US" dirty="0" smtClean="0"/>
              <a:t>Increased DMI relative to milk yield</a:t>
            </a:r>
          </a:p>
          <a:p>
            <a:pPr lvl="1"/>
            <a:r>
              <a:rPr lang="en-US" dirty="0" smtClean="0"/>
              <a:t>Highest dry matter in milk</a:t>
            </a:r>
          </a:p>
          <a:p>
            <a:pPr lvl="1"/>
            <a:r>
              <a:rPr lang="en-US" dirty="0" smtClean="0"/>
              <a:t>Promote extension of this period</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Content Placeholder 2"/>
          <p:cNvSpPr>
            <a:spLocks noGrp="1"/>
          </p:cNvSpPr>
          <p:nvPr>
            <p:ph sz="quarter" idx="1"/>
          </p:nvPr>
        </p:nvSpPr>
        <p:spPr/>
        <p:txBody>
          <a:bodyPr/>
          <a:lstStyle/>
          <a:p>
            <a:r>
              <a:rPr lang="en-US" dirty="0" smtClean="0"/>
              <a:t>Phase III (wk 20-44): </a:t>
            </a:r>
          </a:p>
          <a:p>
            <a:pPr lvl="1"/>
            <a:r>
              <a:rPr lang="en-US" dirty="0" smtClean="0"/>
              <a:t>Increased DMI beyond milk yield</a:t>
            </a:r>
          </a:p>
          <a:p>
            <a:pPr lvl="1"/>
            <a:r>
              <a:rPr lang="en-US" dirty="0" smtClean="0"/>
              <a:t>Highest dry matter intake</a:t>
            </a:r>
          </a:p>
          <a:p>
            <a:pPr lvl="1"/>
            <a:r>
              <a:rPr lang="en-US" dirty="0" smtClean="0"/>
              <a:t>Watch for high BCS (BW gain)</a:t>
            </a:r>
          </a:p>
          <a:p>
            <a:pPr lvl="1"/>
            <a:r>
              <a:rPr lang="en-US" dirty="0" smtClean="0"/>
              <a:t>Replenishing used up stored nutrients</a:t>
            </a:r>
          </a:p>
          <a:p>
            <a:pPr lvl="1"/>
            <a:r>
              <a:rPr lang="en-US" dirty="0" smtClean="0"/>
              <a:t>Adjust concentrate</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Content Placeholder 2"/>
          <p:cNvSpPr>
            <a:spLocks noGrp="1"/>
          </p:cNvSpPr>
          <p:nvPr>
            <p:ph sz="quarter" idx="1"/>
          </p:nvPr>
        </p:nvSpPr>
        <p:spPr/>
        <p:txBody>
          <a:bodyPr/>
          <a:lstStyle/>
          <a:p>
            <a:r>
              <a:rPr lang="en-US" dirty="0" smtClean="0"/>
              <a:t>Phase IV (wk 44-next parturition): </a:t>
            </a:r>
          </a:p>
          <a:p>
            <a:pPr lvl="1"/>
            <a:r>
              <a:rPr lang="en-US" dirty="0" smtClean="0"/>
              <a:t>No milk yield</a:t>
            </a:r>
          </a:p>
          <a:p>
            <a:pPr lvl="1"/>
            <a:r>
              <a:rPr lang="en-US" dirty="0" smtClean="0"/>
              <a:t>Gradual decrease in dry matter intake</a:t>
            </a:r>
          </a:p>
          <a:p>
            <a:pPr lvl="1"/>
            <a:r>
              <a:rPr lang="en-US" dirty="0" smtClean="0"/>
              <a:t>Last 2-3 weeks: ~30% reduction in DMI</a:t>
            </a:r>
          </a:p>
          <a:p>
            <a:pPr lvl="1"/>
            <a:r>
              <a:rPr lang="en-US" dirty="0" smtClean="0"/>
              <a:t>Mammary gland involution</a:t>
            </a:r>
          </a:p>
          <a:p>
            <a:pPr lvl="1"/>
            <a:r>
              <a:rPr lang="en-US" dirty="0" smtClean="0"/>
              <a:t>Mostly forages; inexpensive</a:t>
            </a:r>
          </a:p>
          <a:p>
            <a:pPr lvl="1"/>
            <a:r>
              <a:rPr lang="en-US" dirty="0" smtClean="0"/>
              <a:t>Set up a close-up ration (3-4 wk before parturition)</a:t>
            </a:r>
          </a:p>
          <a:p>
            <a:pPr lvl="1"/>
            <a:r>
              <a:rPr lang="en-US" dirty="0" smtClean="0"/>
              <a:t>Close up: </a:t>
            </a:r>
            <a:r>
              <a:rPr lang="en-US" sz="2400" dirty="0" smtClean="0"/>
              <a:t>preparatory; b/w dry ration &amp; lactating ration to help feed intake, rumen performance, nutrient intake </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a:t>
            </a:r>
            <a:endParaRPr lang="en-US" b="1" dirty="0"/>
          </a:p>
        </p:txBody>
      </p:sp>
      <p:sp>
        <p:nvSpPr>
          <p:cNvPr id="3" name="Content Placeholder 2"/>
          <p:cNvSpPr>
            <a:spLocks noGrp="1"/>
          </p:cNvSpPr>
          <p:nvPr>
            <p:ph sz="quarter" idx="1"/>
          </p:nvPr>
        </p:nvSpPr>
        <p:spPr>
          <a:xfrm>
            <a:off x="612648" y="1600200"/>
            <a:ext cx="8153400" cy="4876800"/>
          </a:xfrm>
        </p:spPr>
        <p:txBody>
          <a:bodyPr>
            <a:normAutofit fontScale="92500"/>
          </a:bodyPr>
          <a:lstStyle/>
          <a:p>
            <a:pPr>
              <a:buNone/>
            </a:pPr>
            <a:r>
              <a:rPr lang="en-US" dirty="0" smtClean="0"/>
              <a:t>For lactating cows:</a:t>
            </a:r>
          </a:p>
          <a:p>
            <a:r>
              <a:rPr lang="en-US" dirty="0" smtClean="0"/>
              <a:t>~ 15-18% protein</a:t>
            </a:r>
          </a:p>
          <a:p>
            <a:r>
              <a:rPr lang="en-US" dirty="0" smtClean="0"/>
              <a:t>60-70% TDN</a:t>
            </a:r>
          </a:p>
          <a:p>
            <a:r>
              <a:rPr lang="en-US" dirty="0" smtClean="0"/>
              <a:t>NE</a:t>
            </a:r>
            <a:r>
              <a:rPr lang="en-US" baseline="-25000" dirty="0" smtClean="0"/>
              <a:t>L</a:t>
            </a:r>
            <a:r>
              <a:rPr lang="en-US" dirty="0" smtClean="0"/>
              <a:t>=1.4 to 1.8 Mcal/kg ration DM</a:t>
            </a:r>
          </a:p>
          <a:p>
            <a:r>
              <a:rPr lang="en-US" dirty="0" smtClean="0"/>
              <a:t>Inert fat (rumen-protected fat) for high producing cows after wk 9-10</a:t>
            </a:r>
          </a:p>
          <a:p>
            <a:r>
              <a:rPr lang="en-US" dirty="0" smtClean="0"/>
              <a:t>Forage (effective NDF): rumen fermentation; milk fat</a:t>
            </a:r>
          </a:p>
          <a:p>
            <a:r>
              <a:rPr lang="en-US" dirty="0" smtClean="0"/>
              <a:t>Increase nutrient density of the concentrate not its consumption </a:t>
            </a:r>
          </a:p>
          <a:p>
            <a:r>
              <a:rPr lang="en-US" dirty="0" smtClean="0"/>
              <a:t>Mineral blocks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a:t>
            </a:r>
            <a:endParaRPr lang="en-US" b="1" dirty="0"/>
          </a:p>
        </p:txBody>
      </p:sp>
      <p:sp>
        <p:nvSpPr>
          <p:cNvPr id="3" name="Content Placeholder 2"/>
          <p:cNvSpPr>
            <a:spLocks noGrp="1"/>
          </p:cNvSpPr>
          <p:nvPr>
            <p:ph sz="quarter" idx="1"/>
          </p:nvPr>
        </p:nvSpPr>
        <p:spPr/>
        <p:txBody>
          <a:bodyPr/>
          <a:lstStyle/>
          <a:p>
            <a:r>
              <a:rPr lang="en-US" dirty="0" smtClean="0"/>
              <a:t>Controlled  (cross) feeding</a:t>
            </a:r>
          </a:p>
          <a:p>
            <a:pPr lvl="1"/>
            <a:r>
              <a:rPr lang="en-US" dirty="0" smtClean="0"/>
              <a:t>Amount of concentrate          amount of milk yield</a:t>
            </a:r>
          </a:p>
          <a:p>
            <a:pPr lvl="1"/>
            <a:r>
              <a:rPr lang="en-US" dirty="0" smtClean="0"/>
              <a:t>~2-3 kg concentrate (medium density) for 1 kg milk</a:t>
            </a:r>
          </a:p>
          <a:p>
            <a:pPr lvl="1"/>
            <a:r>
              <a:rPr lang="en-US" dirty="0" smtClean="0"/>
              <a:t>Rest: forage</a:t>
            </a:r>
          </a:p>
          <a:p>
            <a:pPr lvl="1"/>
            <a:r>
              <a:rPr lang="en-US" dirty="0" smtClean="0"/>
              <a:t>Old method; worked when cows produced </a:t>
            </a:r>
            <a:r>
              <a:rPr lang="en-US" b="1" dirty="0" smtClean="0"/>
              <a:t>≤ </a:t>
            </a:r>
            <a:r>
              <a:rPr lang="en-US" dirty="0" smtClean="0"/>
              <a:t>25 kg/d</a:t>
            </a:r>
          </a:p>
          <a:p>
            <a:pPr lvl="1">
              <a:buNone/>
            </a:pPr>
            <a:endParaRPr lang="en-US" dirty="0" smtClean="0"/>
          </a:p>
          <a:p>
            <a:pPr lvl="1">
              <a:buNone/>
            </a:pPr>
            <a:r>
              <a:rPr lang="en-US" dirty="0" smtClean="0"/>
              <a:t>If producing </a:t>
            </a:r>
            <a:r>
              <a:rPr lang="en-US" b="1" dirty="0" smtClean="0"/>
              <a:t>≤ </a:t>
            </a:r>
            <a:r>
              <a:rPr lang="en-US" dirty="0" smtClean="0"/>
              <a:t>25 kg/d, ~ 40% forages</a:t>
            </a:r>
          </a:p>
          <a:p>
            <a:pPr lvl="1">
              <a:buNone/>
            </a:pPr>
            <a:r>
              <a:rPr lang="en-US" dirty="0" smtClean="0"/>
              <a:t>If producing ~40 kg/d, ~ 16 kg/d typical concentrate; DMI for this cow ~ </a:t>
            </a:r>
            <a:r>
              <a:rPr lang="en-US" dirty="0" smtClean="0">
                <a:solidFill>
                  <a:srgbClr val="996633"/>
                </a:solidFill>
              </a:rPr>
              <a:t>17 kg/d …!???!?</a:t>
            </a:r>
          </a:p>
          <a:p>
            <a:pPr lvl="1">
              <a:buNone/>
            </a:pPr>
            <a:endParaRPr lang="en-US" dirty="0"/>
          </a:p>
        </p:txBody>
      </p:sp>
      <p:sp>
        <p:nvSpPr>
          <p:cNvPr id="4" name="Left-Right Arrow 3"/>
          <p:cNvSpPr/>
          <p:nvPr/>
        </p:nvSpPr>
        <p:spPr>
          <a:xfrm>
            <a:off x="4356279" y="2209800"/>
            <a:ext cx="685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Early lactation: much need for concentrate</a:t>
            </a:r>
          </a:p>
          <a:p>
            <a:pPr lvl="1"/>
            <a:r>
              <a:rPr lang="en-US" dirty="0" smtClean="0"/>
              <a:t>Not enough forages</a:t>
            </a:r>
          </a:p>
          <a:p>
            <a:pPr lvl="1"/>
            <a:r>
              <a:rPr lang="en-US" dirty="0" smtClean="0"/>
              <a:t>Milk fat; poor rumen fermentation; acidosis</a:t>
            </a:r>
          </a:p>
          <a:p>
            <a:pPr lvl="1"/>
            <a:r>
              <a:rPr lang="en-US" dirty="0" smtClean="0"/>
              <a:t>Fatty liver-ketosis</a:t>
            </a:r>
          </a:p>
          <a:p>
            <a:pPr lvl="1">
              <a:buNone/>
            </a:pPr>
            <a:endParaRPr lang="en-US" dirty="0" smtClean="0"/>
          </a:p>
          <a:p>
            <a:r>
              <a:rPr lang="en-US" dirty="0" smtClean="0"/>
              <a:t>Mid/Late lactation: possibility of over-conditioning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Total mixed ration (TMR; complete diet)</a:t>
            </a:r>
          </a:p>
          <a:p>
            <a:pPr lvl="1"/>
            <a:r>
              <a:rPr lang="en-US" dirty="0" smtClean="0"/>
              <a:t>Everything mixed</a:t>
            </a:r>
          </a:p>
          <a:p>
            <a:pPr lvl="1"/>
            <a:r>
              <a:rPr lang="en-US" dirty="0" smtClean="0"/>
              <a:t>Can’t choose what item(s) to eat and what to refuse</a:t>
            </a:r>
          </a:p>
          <a:p>
            <a:pPr lvl="1"/>
            <a:r>
              <a:rPr lang="en-US" dirty="0" smtClean="0"/>
              <a:t>Only how much to eat</a:t>
            </a:r>
          </a:p>
          <a:p>
            <a:pPr lvl="1"/>
            <a:r>
              <a:rPr lang="en-US" dirty="0" smtClean="0"/>
              <a:t>Similar ration for cows in a group</a:t>
            </a:r>
          </a:p>
          <a:p>
            <a:pPr lvl="1"/>
            <a:r>
              <a:rPr lang="en-US" dirty="0" smtClean="0"/>
              <a:t>Better to group cows (3-4 groups)</a:t>
            </a:r>
          </a:p>
          <a:p>
            <a:pPr lvl="1"/>
            <a:r>
              <a:rPr lang="en-US" dirty="0" smtClean="0"/>
              <a:t>More capital investment (mixer/feeder)</a:t>
            </a:r>
          </a:p>
          <a:p>
            <a:pPr lvl="1"/>
            <a:r>
              <a:rPr lang="en-US" dirty="0" smtClean="0"/>
              <a:t>Not so palatable feedstuff also in the mix</a:t>
            </a:r>
          </a:p>
          <a:p>
            <a:pPr lvl="1"/>
            <a:r>
              <a:rPr lang="en-US" dirty="0" smtClean="0"/>
              <a:t>More stable milk fat (less fluctuation)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lvl="1"/>
            <a:r>
              <a:rPr lang="en-US" dirty="0" smtClean="0"/>
              <a:t>More stable rumen pH/fermentation </a:t>
            </a:r>
          </a:p>
          <a:p>
            <a:pPr lvl="1"/>
            <a:r>
              <a:rPr lang="en-US" dirty="0" smtClean="0"/>
              <a:t>Quality of the concentrate type feeds (no more amount..!!!) it is all mixed</a:t>
            </a:r>
          </a:p>
          <a:p>
            <a:pPr lvl="1"/>
            <a:r>
              <a:rPr lang="en-US" dirty="0" smtClean="0"/>
              <a:t>Less laborious </a:t>
            </a:r>
          </a:p>
          <a:p>
            <a:pPr lvl="1"/>
            <a:r>
              <a:rPr lang="en-US" dirty="0" smtClean="0"/>
              <a:t>Works much better If a good reproductive management in place (synchronized calving; easier grouping)</a:t>
            </a:r>
          </a:p>
          <a:p>
            <a:pPr lvl="1"/>
            <a:r>
              <a:rPr lang="en-US" dirty="0" smtClean="0"/>
              <a:t>Difficult to group solely on milk yield</a:t>
            </a:r>
          </a:p>
          <a:p>
            <a:pPr lvl="1"/>
            <a:r>
              <a:rPr lang="en-US" dirty="0" smtClean="0"/>
              <a:t>Move cows based on yield/physiological stage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Feeding Dairy cows</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A minimum of ~ 17% CF (changes relative to production)</a:t>
            </a:r>
          </a:p>
          <a:p>
            <a:r>
              <a:rPr lang="en-US" dirty="0" smtClean="0"/>
              <a:t>At least 5-6 feed items</a:t>
            </a:r>
          </a:p>
          <a:p>
            <a:r>
              <a:rPr lang="en-US" dirty="0" smtClean="0"/>
              <a:t>No undesired odor/color/taste associated w/ feeds</a:t>
            </a:r>
          </a:p>
          <a:p>
            <a:r>
              <a:rPr lang="en-US" dirty="0" smtClean="0"/>
              <a:t>Primiparous cows (1</a:t>
            </a:r>
            <a:r>
              <a:rPr lang="en-US" baseline="30000" dirty="0" smtClean="0"/>
              <a:t>st</a:t>
            </a:r>
            <a:r>
              <a:rPr lang="en-US" dirty="0" smtClean="0"/>
              <a:t> lactation) : + 20% maintenance energy (ME)</a:t>
            </a:r>
          </a:p>
          <a:p>
            <a:r>
              <a:rPr lang="en-US" dirty="0" smtClean="0"/>
              <a:t>Multiparous cows (2</a:t>
            </a:r>
            <a:r>
              <a:rPr lang="en-US" baseline="30000" dirty="0" smtClean="0"/>
              <a:t>nd</a:t>
            </a:r>
            <a:r>
              <a:rPr lang="en-US" dirty="0" smtClean="0"/>
              <a:t> lactation) : + 10% maintenance energy (ME)</a:t>
            </a:r>
          </a:p>
          <a:p>
            <a:r>
              <a:rPr lang="en-US" dirty="0" smtClean="0"/>
              <a:t>Multiparous cows (3</a:t>
            </a:r>
            <a:r>
              <a:rPr lang="en-US" baseline="30000" dirty="0" smtClean="0"/>
              <a:t>rd</a:t>
            </a:r>
            <a:r>
              <a:rPr lang="en-US" dirty="0" smtClean="0"/>
              <a:t> lactation): mature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473558" y="2895599"/>
            <a:ext cx="5029200" cy="927279"/>
          </a:xfrm>
          <a:prstGeom prst="rect">
            <a:avLst/>
          </a:prstGeom>
          <a:gradFill flip="none" rotWithShape="1">
            <a:gsLst>
              <a:gs pos="0">
                <a:srgbClr val="FF0000"/>
              </a:gs>
              <a:gs pos="45000">
                <a:srgbClr val="FF7A00"/>
              </a:gs>
              <a:gs pos="70000">
                <a:srgbClr val="FF0300"/>
              </a:gs>
              <a:gs pos="100000">
                <a:srgbClr val="4D0808"/>
              </a:gs>
            </a:gsLst>
            <a:path path="circle">
              <a:fillToRect l="100000" t="100000"/>
            </a:path>
            <a:tileRect r="-100000" b="-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1473558" y="5715000"/>
            <a:ext cx="5029200" cy="964842"/>
          </a:xfrm>
          <a:prstGeom prst="rect">
            <a:avLst/>
          </a:prstGeom>
          <a:gradFill flip="none" rotWithShape="1">
            <a:gsLst>
              <a:gs pos="0">
                <a:srgbClr val="FF0000"/>
              </a:gs>
              <a:gs pos="45000">
                <a:srgbClr val="FF7A00"/>
              </a:gs>
              <a:gs pos="70000">
                <a:srgbClr val="FF0300"/>
              </a:gs>
              <a:gs pos="100000">
                <a:srgbClr val="4D0808"/>
              </a:gs>
            </a:gsLst>
            <a:path path="circle">
              <a:fillToRect l="100000" t="100000"/>
            </a:path>
            <a:tileRect r="-100000" b="-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76600" y="152400"/>
            <a:ext cx="2514600" cy="990600"/>
          </a:xfrm>
        </p:spPr>
        <p:txBody>
          <a:bodyPr/>
          <a:lstStyle/>
          <a:p>
            <a:r>
              <a:rPr lang="en-US" dirty="0" smtClean="0"/>
              <a:t>Rumen pH</a:t>
            </a:r>
            <a:endParaRPr lang="en-US" dirty="0"/>
          </a:p>
        </p:txBody>
      </p:sp>
      <p:grpSp>
        <p:nvGrpSpPr>
          <p:cNvPr id="3" name="Group 30"/>
          <p:cNvGrpSpPr/>
          <p:nvPr/>
        </p:nvGrpSpPr>
        <p:grpSpPr>
          <a:xfrm>
            <a:off x="457200" y="1219200"/>
            <a:ext cx="6400800" cy="2631820"/>
            <a:chOff x="381000" y="1255968"/>
            <a:chExt cx="6400800" cy="2631820"/>
          </a:xfrm>
        </p:grpSpPr>
        <p:cxnSp>
          <p:nvCxnSpPr>
            <p:cNvPr id="4" name="Straight Connector 3"/>
            <p:cNvCxnSpPr/>
            <p:nvPr/>
          </p:nvCxnSpPr>
          <p:spPr>
            <a:xfrm rot="10800000">
              <a:off x="1371600" y="3886200"/>
              <a:ext cx="5105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H="1">
              <a:off x="62527" y="2565041"/>
              <a:ext cx="2630231" cy="120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5" idx="1"/>
            </p:cNvCxnSpPr>
            <p:nvPr/>
          </p:nvCxnSpPr>
          <p:spPr>
            <a:xfrm rot="10800000">
              <a:off x="1371600" y="2017968"/>
              <a:ext cx="5410200" cy="32266"/>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143000" y="1789366"/>
              <a:ext cx="1600202" cy="8382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905002" y="1789369"/>
              <a:ext cx="1676399" cy="7620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705099" y="1751267"/>
              <a:ext cx="1600204" cy="7620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543302" y="1751270"/>
              <a:ext cx="1523999" cy="838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514600"/>
              <a:ext cx="685800" cy="369332"/>
            </a:xfrm>
            <a:prstGeom prst="rect">
              <a:avLst/>
            </a:prstGeom>
            <a:noFill/>
          </p:spPr>
          <p:txBody>
            <a:bodyPr wrap="square" rtlCol="0">
              <a:spAutoFit/>
            </a:bodyPr>
            <a:lstStyle/>
            <a:p>
              <a:r>
                <a:rPr lang="en-US" dirty="0" smtClean="0"/>
                <a:t>pH</a:t>
              </a:r>
              <a:endParaRPr lang="en-US" dirty="0"/>
            </a:p>
          </p:txBody>
        </p:sp>
        <p:sp>
          <p:nvSpPr>
            <p:cNvPr id="20" name="TextBox 19"/>
            <p:cNvSpPr txBox="1"/>
            <p:nvPr/>
          </p:nvSpPr>
          <p:spPr>
            <a:xfrm>
              <a:off x="914400" y="3364468"/>
              <a:ext cx="533400" cy="369332"/>
            </a:xfrm>
            <a:prstGeom prst="rect">
              <a:avLst/>
            </a:prstGeom>
            <a:noFill/>
          </p:spPr>
          <p:txBody>
            <a:bodyPr wrap="square" rtlCol="0">
              <a:spAutoFit/>
            </a:bodyPr>
            <a:lstStyle/>
            <a:p>
              <a:r>
                <a:rPr lang="en-US" dirty="0" smtClean="0"/>
                <a:t>5.5</a:t>
              </a:r>
              <a:endParaRPr lang="en-US" dirty="0"/>
            </a:p>
          </p:txBody>
        </p:sp>
        <p:sp>
          <p:nvSpPr>
            <p:cNvPr id="21" name="TextBox 20"/>
            <p:cNvSpPr txBox="1"/>
            <p:nvPr/>
          </p:nvSpPr>
          <p:spPr>
            <a:xfrm>
              <a:off x="914400" y="2667000"/>
              <a:ext cx="5334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914400" y="1828800"/>
              <a:ext cx="533400" cy="369332"/>
            </a:xfrm>
            <a:prstGeom prst="rect">
              <a:avLst/>
            </a:prstGeom>
            <a:noFill/>
          </p:spPr>
          <p:txBody>
            <a:bodyPr wrap="square" rtlCol="0">
              <a:spAutoFit/>
            </a:bodyPr>
            <a:lstStyle/>
            <a:p>
              <a:r>
                <a:rPr lang="en-US" dirty="0" smtClean="0"/>
                <a:t>6.5</a:t>
              </a:r>
              <a:endParaRPr lang="en-US" dirty="0"/>
            </a:p>
          </p:txBody>
        </p:sp>
      </p:grpSp>
      <p:grpSp>
        <p:nvGrpSpPr>
          <p:cNvPr id="6" name="Group 31"/>
          <p:cNvGrpSpPr/>
          <p:nvPr/>
        </p:nvGrpSpPr>
        <p:grpSpPr>
          <a:xfrm>
            <a:off x="457200" y="4114800"/>
            <a:ext cx="6096000" cy="2590800"/>
            <a:chOff x="381000" y="1296988"/>
            <a:chExt cx="6096000" cy="2590800"/>
          </a:xfrm>
        </p:grpSpPr>
        <p:cxnSp>
          <p:nvCxnSpPr>
            <p:cNvPr id="33" name="Straight Connector 32"/>
            <p:cNvCxnSpPr/>
            <p:nvPr/>
          </p:nvCxnSpPr>
          <p:spPr>
            <a:xfrm rot="10800000">
              <a:off x="1371600" y="3886200"/>
              <a:ext cx="5105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3036" y="2585551"/>
              <a:ext cx="2589212" cy="120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219200" y="2363788"/>
              <a:ext cx="19812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019301" y="2325689"/>
              <a:ext cx="1981200" cy="8381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819400" y="2363788"/>
              <a:ext cx="1981202" cy="762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600182" y="2345008"/>
              <a:ext cx="1981198" cy="7995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1000" y="2514600"/>
              <a:ext cx="685800" cy="369332"/>
            </a:xfrm>
            <a:prstGeom prst="rect">
              <a:avLst/>
            </a:prstGeom>
            <a:noFill/>
          </p:spPr>
          <p:txBody>
            <a:bodyPr wrap="square" rtlCol="0">
              <a:spAutoFit/>
            </a:bodyPr>
            <a:lstStyle/>
            <a:p>
              <a:r>
                <a:rPr lang="en-US" dirty="0" smtClean="0"/>
                <a:t>pH</a:t>
              </a:r>
              <a:endParaRPr lang="en-US" dirty="0"/>
            </a:p>
          </p:txBody>
        </p:sp>
        <p:sp>
          <p:nvSpPr>
            <p:cNvPr id="41" name="TextBox 40"/>
            <p:cNvSpPr txBox="1"/>
            <p:nvPr/>
          </p:nvSpPr>
          <p:spPr>
            <a:xfrm>
              <a:off x="914400" y="3364468"/>
              <a:ext cx="533400" cy="369332"/>
            </a:xfrm>
            <a:prstGeom prst="rect">
              <a:avLst/>
            </a:prstGeom>
            <a:noFill/>
          </p:spPr>
          <p:txBody>
            <a:bodyPr wrap="square" rtlCol="0">
              <a:spAutoFit/>
            </a:bodyPr>
            <a:lstStyle/>
            <a:p>
              <a:r>
                <a:rPr lang="en-US" dirty="0" smtClean="0"/>
                <a:t>5.5</a:t>
              </a:r>
              <a:endParaRPr lang="en-US" dirty="0"/>
            </a:p>
          </p:txBody>
        </p:sp>
        <p:sp>
          <p:nvSpPr>
            <p:cNvPr id="42" name="TextBox 41"/>
            <p:cNvSpPr txBox="1"/>
            <p:nvPr/>
          </p:nvSpPr>
          <p:spPr>
            <a:xfrm>
              <a:off x="914400" y="2667000"/>
              <a:ext cx="533400" cy="369332"/>
            </a:xfrm>
            <a:prstGeom prst="rect">
              <a:avLst/>
            </a:prstGeom>
            <a:noFill/>
          </p:spPr>
          <p:txBody>
            <a:bodyPr wrap="square" rtlCol="0">
              <a:spAutoFit/>
            </a:bodyPr>
            <a:lstStyle/>
            <a:p>
              <a:r>
                <a:rPr lang="en-US" dirty="0" smtClean="0"/>
                <a:t>6.0</a:t>
              </a:r>
              <a:endParaRPr lang="en-US" dirty="0"/>
            </a:p>
          </p:txBody>
        </p:sp>
        <p:sp>
          <p:nvSpPr>
            <p:cNvPr id="43" name="TextBox 42"/>
            <p:cNvSpPr txBox="1"/>
            <p:nvPr/>
          </p:nvSpPr>
          <p:spPr>
            <a:xfrm>
              <a:off x="914400" y="1828800"/>
              <a:ext cx="533400" cy="369332"/>
            </a:xfrm>
            <a:prstGeom prst="rect">
              <a:avLst/>
            </a:prstGeom>
            <a:noFill/>
          </p:spPr>
          <p:txBody>
            <a:bodyPr wrap="square" rtlCol="0">
              <a:spAutoFit/>
            </a:bodyPr>
            <a:lstStyle/>
            <a:p>
              <a:r>
                <a:rPr lang="en-US" dirty="0" smtClean="0"/>
                <a:t>6.5</a:t>
              </a:r>
              <a:endParaRPr lang="en-US" dirty="0"/>
            </a:p>
          </p:txBody>
        </p:sp>
      </p:grpSp>
      <p:sp>
        <p:nvSpPr>
          <p:cNvPr id="50" name="TextBox 49"/>
          <p:cNvSpPr txBox="1"/>
          <p:nvPr/>
        </p:nvSpPr>
        <p:spPr>
          <a:xfrm>
            <a:off x="7010400" y="2514600"/>
            <a:ext cx="1905000" cy="646331"/>
          </a:xfrm>
          <a:prstGeom prst="rect">
            <a:avLst/>
          </a:prstGeom>
          <a:noFill/>
        </p:spPr>
        <p:txBody>
          <a:bodyPr wrap="square" rtlCol="0">
            <a:spAutoFit/>
          </a:bodyPr>
          <a:lstStyle/>
          <a:p>
            <a:r>
              <a:rPr lang="en-US" dirty="0" smtClean="0"/>
              <a:t>a. Feeding low concentrate</a:t>
            </a:r>
            <a:endParaRPr lang="en-US" dirty="0"/>
          </a:p>
        </p:txBody>
      </p:sp>
      <p:sp>
        <p:nvSpPr>
          <p:cNvPr id="51" name="TextBox 50"/>
          <p:cNvSpPr txBox="1"/>
          <p:nvPr/>
        </p:nvSpPr>
        <p:spPr>
          <a:xfrm>
            <a:off x="6934200" y="4419600"/>
            <a:ext cx="1981200" cy="646331"/>
          </a:xfrm>
          <a:prstGeom prst="rect">
            <a:avLst/>
          </a:prstGeom>
          <a:noFill/>
        </p:spPr>
        <p:txBody>
          <a:bodyPr wrap="square" rtlCol="0">
            <a:spAutoFit/>
          </a:bodyPr>
          <a:lstStyle/>
          <a:p>
            <a:r>
              <a:rPr lang="en-US" dirty="0" smtClean="0"/>
              <a:t>b. Feeding high concentrate</a:t>
            </a:r>
            <a:endParaRPr lang="en-US" dirty="0"/>
          </a:p>
        </p:txBody>
      </p:sp>
      <p:cxnSp>
        <p:nvCxnSpPr>
          <p:cNvPr id="48" name="Straight Connector 47"/>
          <p:cNvCxnSpPr/>
          <p:nvPr/>
        </p:nvCxnSpPr>
        <p:spPr>
          <a:xfrm rot="10800000">
            <a:off x="1524000" y="5815884"/>
            <a:ext cx="5410200" cy="158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58000" y="1828800"/>
            <a:ext cx="685800" cy="369332"/>
          </a:xfrm>
          <a:prstGeom prst="rect">
            <a:avLst/>
          </a:prstGeom>
          <a:noFill/>
        </p:spPr>
        <p:txBody>
          <a:bodyPr wrap="square" rtlCol="0">
            <a:spAutoFit/>
          </a:bodyPr>
          <a:lstStyle/>
          <a:p>
            <a:r>
              <a:rPr lang="en-US" dirty="0" smtClean="0"/>
              <a:t>TMR</a:t>
            </a:r>
            <a:endParaRPr lang="en-US" dirty="0"/>
          </a:p>
        </p:txBody>
      </p:sp>
      <p:sp>
        <p:nvSpPr>
          <p:cNvPr id="56" name="TextBox 55"/>
          <p:cNvSpPr txBox="1"/>
          <p:nvPr/>
        </p:nvSpPr>
        <p:spPr>
          <a:xfrm>
            <a:off x="6934200" y="5650468"/>
            <a:ext cx="685800" cy="369332"/>
          </a:xfrm>
          <a:prstGeom prst="rect">
            <a:avLst/>
          </a:prstGeom>
          <a:noFill/>
        </p:spPr>
        <p:txBody>
          <a:bodyPr wrap="square" rtlCol="0">
            <a:spAutoFit/>
          </a:bodyPr>
          <a:lstStyle/>
          <a:p>
            <a:r>
              <a:rPr lang="en-US" dirty="0" smtClean="0"/>
              <a:t>TMR</a:t>
            </a:r>
            <a:endParaRPr lang="en-US" dirty="0"/>
          </a:p>
        </p:txBody>
      </p:sp>
      <p:sp>
        <p:nvSpPr>
          <p:cNvPr id="68" name="TextBox 67"/>
          <p:cNvSpPr txBox="1"/>
          <p:nvPr/>
        </p:nvSpPr>
        <p:spPr>
          <a:xfrm>
            <a:off x="3276600" y="3200400"/>
            <a:ext cx="3048000" cy="369332"/>
          </a:xfrm>
          <a:prstGeom prst="rect">
            <a:avLst/>
          </a:prstGeom>
          <a:noFill/>
        </p:spPr>
        <p:txBody>
          <a:bodyPr wrap="square" rtlCol="0">
            <a:spAutoFit/>
          </a:bodyPr>
          <a:lstStyle/>
          <a:p>
            <a:r>
              <a:rPr lang="en-US" dirty="0" smtClean="0"/>
              <a:t>Cellulose degradation ceases </a:t>
            </a:r>
            <a:endParaRPr lang="en-US" dirty="0"/>
          </a:p>
        </p:txBody>
      </p:sp>
      <p:sp>
        <p:nvSpPr>
          <p:cNvPr id="69" name="TextBox 68"/>
          <p:cNvSpPr txBox="1"/>
          <p:nvPr/>
        </p:nvSpPr>
        <p:spPr>
          <a:xfrm>
            <a:off x="4329447" y="6033753"/>
            <a:ext cx="2286000" cy="646331"/>
          </a:xfrm>
          <a:prstGeom prst="rect">
            <a:avLst/>
          </a:prstGeom>
          <a:noFill/>
        </p:spPr>
        <p:txBody>
          <a:bodyPr wrap="square" rtlCol="0">
            <a:spAutoFit/>
          </a:bodyPr>
          <a:lstStyle/>
          <a:p>
            <a:pPr algn="ctr"/>
            <a:r>
              <a:rPr lang="en-US" dirty="0" smtClean="0"/>
              <a:t>Cellulose degradation ceases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Flat rate feeding</a:t>
            </a:r>
          </a:p>
          <a:p>
            <a:pPr lvl="1"/>
            <a:r>
              <a:rPr lang="en-US" dirty="0" smtClean="0"/>
              <a:t>Fixed amount of concentrate; variable forage (mostly </a:t>
            </a:r>
            <a:r>
              <a:rPr lang="en-US" i="1" dirty="0" smtClean="0"/>
              <a:t>ad libitum</a:t>
            </a:r>
            <a:r>
              <a:rPr lang="en-US" dirty="0" smtClean="0"/>
              <a:t>)</a:t>
            </a:r>
          </a:p>
          <a:p>
            <a:pPr lvl="1"/>
            <a:r>
              <a:rPr lang="en-US" dirty="0" smtClean="0"/>
              <a:t>A simple method to execute</a:t>
            </a:r>
          </a:p>
          <a:p>
            <a:pPr lvl="1"/>
            <a:r>
              <a:rPr lang="en-US" dirty="0" smtClean="0"/>
              <a:t>Relies on stored energy tissue (body fat) especially during early lactation</a:t>
            </a:r>
          </a:p>
          <a:p>
            <a:pPr lvl="1"/>
            <a:r>
              <a:rPr lang="en-US" dirty="0" smtClean="0"/>
              <a:t>During entire early lactation; high risk for lower-than- needed concentrate (nutrient dens items)</a:t>
            </a:r>
          </a:p>
          <a:p>
            <a:pPr lvl="1"/>
            <a:r>
              <a:rPr lang="en-US" dirty="0" smtClean="0"/>
              <a:t>During phase III, high risk for more-than-needed concentrate: over-conditioning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lvl="1"/>
            <a:r>
              <a:rPr lang="en-US" dirty="0" smtClean="0"/>
              <a:t>Nutrient composition more important than amount fed</a:t>
            </a:r>
          </a:p>
          <a:p>
            <a:pPr lvl="1"/>
            <a:r>
              <a:rPr lang="en-US" dirty="0" smtClean="0"/>
              <a:t>Early lactation: increase nutrient density of concentrate</a:t>
            </a:r>
          </a:p>
          <a:p>
            <a:pPr lvl="1"/>
            <a:r>
              <a:rPr lang="en-US" dirty="0" smtClean="0"/>
              <a:t>High quality protein sources (UDP); protected fat</a:t>
            </a:r>
          </a:p>
          <a:p>
            <a:pPr lvl="1"/>
            <a:r>
              <a:rPr lang="en-US" dirty="0" smtClean="0"/>
              <a:t>Late lactation: reduce nutrient density of concentrate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Mechanical feeder (distributor)</a:t>
            </a:r>
          </a:p>
          <a:p>
            <a:pPr lvl="1">
              <a:buFont typeface="Wingdings" panose="05000000000000000000" pitchFamily="2" charset="2"/>
              <a:buChar char="Ø"/>
            </a:pPr>
            <a:r>
              <a:rPr lang="en-US" dirty="0" smtClean="0"/>
              <a:t>Feed individual cow based on milk yield</a:t>
            </a:r>
          </a:p>
          <a:p>
            <a:pPr lvl="1">
              <a:buFont typeface="Wingdings" panose="05000000000000000000" pitchFamily="2" charset="2"/>
              <a:buChar char="Ø"/>
            </a:pPr>
            <a:r>
              <a:rPr lang="en-US" dirty="0" smtClean="0"/>
              <a:t>Totally controlled on an individual basis</a:t>
            </a:r>
          </a:p>
          <a:p>
            <a:pPr lvl="1">
              <a:buFont typeface="Wingdings" panose="05000000000000000000" pitchFamily="2" charset="2"/>
              <a:buChar char="Ø"/>
            </a:pPr>
            <a:r>
              <a:rPr lang="en-US" dirty="0" smtClean="0"/>
              <a:t>High quality forage </a:t>
            </a:r>
            <a:r>
              <a:rPr lang="en-US" i="1" dirty="0" smtClean="0"/>
              <a:t>ad libitum</a:t>
            </a:r>
          </a:p>
          <a:p>
            <a:pPr lvl="1">
              <a:buFont typeface="Wingdings" panose="05000000000000000000" pitchFamily="2" charset="2"/>
              <a:buChar char="Ø"/>
            </a:pPr>
            <a:r>
              <a:rPr lang="en-US" dirty="0" smtClean="0"/>
              <a:t>Boss cows; too much concentrates; over-conditioning</a:t>
            </a:r>
          </a:p>
          <a:p>
            <a:pPr lvl="1">
              <a:buFont typeface="Wingdings" panose="05000000000000000000" pitchFamily="2" charset="2"/>
              <a:buChar char="Ø"/>
            </a:pPr>
            <a:r>
              <a:rPr lang="en-US" dirty="0" smtClean="0"/>
              <a:t>Low fat milk</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620000" cy="1828800"/>
          </a:xfrm>
        </p:spPr>
        <p:txBody>
          <a:bodyPr/>
          <a:lstStyle/>
          <a:p>
            <a:r>
              <a:rPr lang="en-US" dirty="0" smtClean="0"/>
              <a:t>Practical feeding of </a:t>
            </a:r>
            <a:r>
              <a:rPr lang="en-US" dirty="0" smtClean="0"/>
              <a:t>sheep</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348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Feeding sheep</a:t>
            </a:r>
            <a:endParaRPr lang="en-US" b="1" dirty="0"/>
          </a:p>
        </p:txBody>
      </p:sp>
      <p:sp>
        <p:nvSpPr>
          <p:cNvPr id="3" name="Content Placeholder 2"/>
          <p:cNvSpPr>
            <a:spLocks noGrp="1"/>
          </p:cNvSpPr>
          <p:nvPr>
            <p:ph sz="quarter" idx="1"/>
          </p:nvPr>
        </p:nvSpPr>
        <p:spPr/>
        <p:txBody>
          <a:bodyPr/>
          <a:lstStyle/>
          <a:p>
            <a:r>
              <a:rPr lang="en-US" dirty="0" smtClean="0"/>
              <a:t>General</a:t>
            </a:r>
          </a:p>
          <a:p>
            <a:pPr lvl="1">
              <a:buFont typeface="Wingdings" panose="05000000000000000000" pitchFamily="2" charset="2"/>
              <a:buChar char="v"/>
            </a:pPr>
            <a:r>
              <a:rPr lang="en-US" dirty="0" smtClean="0"/>
              <a:t>Adaptable to relatively harsh condition</a:t>
            </a:r>
          </a:p>
          <a:p>
            <a:pPr lvl="1">
              <a:buFont typeface="Wingdings" panose="05000000000000000000" pitchFamily="2" charset="2"/>
              <a:buChar char="v"/>
            </a:pPr>
            <a:r>
              <a:rPr lang="en-US" dirty="0" smtClean="0"/>
              <a:t>Lower maintenance requirements</a:t>
            </a:r>
          </a:p>
          <a:p>
            <a:pPr lvl="1">
              <a:buFont typeface="Wingdings" panose="05000000000000000000" pitchFamily="2" charset="2"/>
              <a:buChar char="v"/>
            </a:pPr>
            <a:r>
              <a:rPr lang="en-US" dirty="0" smtClean="0"/>
              <a:t>Good fiber digestibility</a:t>
            </a:r>
          </a:p>
          <a:p>
            <a:pPr lvl="1">
              <a:buFont typeface="Wingdings" panose="05000000000000000000" pitchFamily="2" charset="2"/>
              <a:buChar char="v"/>
            </a:pPr>
            <a:r>
              <a:rPr lang="en-US" dirty="0" smtClean="0"/>
              <a:t>Diverse products (not seasonal) </a:t>
            </a:r>
          </a:p>
          <a:p>
            <a:pPr lvl="1">
              <a:buFont typeface="Wingdings" panose="05000000000000000000" pitchFamily="2" charset="2"/>
              <a:buChar char="v"/>
            </a:pPr>
            <a:r>
              <a:rPr lang="en-US" dirty="0" smtClean="0"/>
              <a:t>Great pasture-eater</a:t>
            </a:r>
          </a:p>
          <a:p>
            <a:pPr lvl="1">
              <a:buFont typeface="Wingdings" panose="05000000000000000000" pitchFamily="2" charset="2"/>
              <a:buChar char="v"/>
            </a:pPr>
            <a:r>
              <a:rPr lang="en-US" dirty="0" smtClean="0"/>
              <a:t>Faster investment turn-around (if fattening) </a:t>
            </a:r>
          </a:p>
          <a:p>
            <a:pPr lvl="1">
              <a:buFont typeface="Wingdings" panose="05000000000000000000" pitchFamily="2" charset="2"/>
              <a:buChar char="v"/>
            </a:pPr>
            <a:r>
              <a:rPr lang="en-US" dirty="0" smtClean="0"/>
              <a:t>DMI = 3.0-4.5% of BW</a:t>
            </a:r>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Greater energy requirement when lactating (high fat milk)</a:t>
            </a:r>
          </a:p>
          <a:p>
            <a:r>
              <a:rPr lang="en-US" dirty="0" smtClean="0"/>
              <a:t>Flushing: intensive nutrition program to promote/support twining</a:t>
            </a:r>
          </a:p>
          <a:p>
            <a:r>
              <a:rPr lang="en-US" dirty="0" smtClean="0"/>
              <a:t>Transition period; 3-4 weeks pre- through postpartum</a:t>
            </a:r>
          </a:p>
          <a:p>
            <a:pPr lvl="1"/>
            <a:r>
              <a:rPr lang="en-US" dirty="0" smtClean="0"/>
              <a:t>Would help reducing BW losses, MG development &amp; milk yield if good quality proteins (RUP) are used</a:t>
            </a:r>
          </a:p>
          <a:p>
            <a:pPr lvl="1"/>
            <a:r>
              <a:rPr lang="en-US" dirty="0" smtClean="0"/>
              <a:t>Always consider Vitamin E and Selenium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 operations</a:t>
            </a:r>
            <a:endParaRPr lang="en-US" dirty="0"/>
          </a:p>
        </p:txBody>
      </p:sp>
      <p:sp>
        <p:nvSpPr>
          <p:cNvPr id="3" name="Content Placeholder 2"/>
          <p:cNvSpPr>
            <a:spLocks noGrp="1"/>
          </p:cNvSpPr>
          <p:nvPr>
            <p:ph sz="quarter" idx="1"/>
          </p:nvPr>
        </p:nvSpPr>
        <p:spPr/>
        <p:txBody>
          <a:bodyPr/>
          <a:lstStyle/>
          <a:p>
            <a:r>
              <a:rPr lang="en-US" dirty="0" smtClean="0"/>
              <a:t>Programmed weaning (6-10 wk)</a:t>
            </a:r>
          </a:p>
          <a:p>
            <a:r>
              <a:rPr lang="en-US" dirty="0" smtClean="0"/>
              <a:t>Takes ~ 100 days to 12 months</a:t>
            </a:r>
          </a:p>
          <a:p>
            <a:r>
              <a:rPr lang="en-US" dirty="0" smtClean="0"/>
              <a:t>100-500 g ADG</a:t>
            </a:r>
          </a:p>
          <a:p>
            <a:r>
              <a:rPr lang="en-US" dirty="0" smtClean="0"/>
              <a:t>Milk replacers</a:t>
            </a:r>
          </a:p>
          <a:p>
            <a:r>
              <a:rPr lang="en-US" dirty="0" smtClean="0"/>
              <a:t>Creep feeding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marL="514350" indent="-514350">
              <a:buSzPct val="100000"/>
              <a:buFont typeface="+mj-lt"/>
              <a:buAutoNum type="arabicParenR"/>
            </a:pPr>
            <a:r>
              <a:rPr lang="en-US" dirty="0" smtClean="0"/>
              <a:t>Early weaning/intensive fattening</a:t>
            </a:r>
          </a:p>
          <a:p>
            <a:pPr marL="880110" lvl="1" indent="-514350"/>
            <a:r>
              <a:rPr lang="en-US" dirty="0" smtClean="0"/>
              <a:t>~ 5-6 weeks on milk</a:t>
            </a:r>
          </a:p>
          <a:p>
            <a:pPr marL="880110" lvl="1" indent="-514350"/>
            <a:r>
              <a:rPr lang="en-US" dirty="0" smtClean="0"/>
              <a:t>~100 days</a:t>
            </a:r>
          </a:p>
          <a:p>
            <a:pPr marL="880110" lvl="1" indent="-514350"/>
            <a:r>
              <a:rPr lang="en-US" dirty="0" smtClean="0"/>
              <a:t>Creep feeding</a:t>
            </a:r>
          </a:p>
          <a:p>
            <a:pPr marL="880110" lvl="1" indent="-514350"/>
            <a:r>
              <a:rPr lang="en-US" dirty="0" smtClean="0"/>
              <a:t>2-3 weeks old; start ad libitum starter/high quality alfalfa/ grains</a:t>
            </a:r>
          </a:p>
          <a:p>
            <a:pPr marL="880110" lvl="1" indent="-514350"/>
            <a:r>
              <a:rPr lang="en-US" dirty="0" smtClean="0"/>
              <a:t>Goal should be a FCR of &gt; 3</a:t>
            </a:r>
          </a:p>
          <a:p>
            <a:pPr marL="880110" lvl="1" indent="-514350"/>
            <a:r>
              <a:rPr lang="en-US" dirty="0" smtClean="0"/>
              <a:t>60-80% concentrate: 20-40% forages</a:t>
            </a:r>
          </a:p>
          <a:p>
            <a:pPr marL="880110" lvl="1" indent="-514350"/>
            <a:r>
              <a:rPr lang="en-US" dirty="0" smtClean="0"/>
              <a:t>Flushing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marL="514350" indent="-514350">
              <a:buSzPct val="100000"/>
              <a:buFont typeface="+mj-lt"/>
              <a:buAutoNum type="arabicPeriod" startAt="2"/>
            </a:pPr>
            <a:r>
              <a:rPr lang="en-US" dirty="0" smtClean="0"/>
              <a:t>Early weaning/moderate fattening</a:t>
            </a:r>
          </a:p>
          <a:p>
            <a:pPr marL="834390" lvl="1" indent="-514350">
              <a:buSzPct val="100000"/>
              <a:buFont typeface="Wingdings" panose="05000000000000000000" pitchFamily="2" charset="2"/>
              <a:buChar char="v"/>
            </a:pPr>
            <a:r>
              <a:rPr lang="en-US" dirty="0" smtClean="0"/>
              <a:t>Applied when pasture and/or crop byproducts available</a:t>
            </a:r>
          </a:p>
          <a:p>
            <a:pPr marL="834390" lvl="1" indent="-514350">
              <a:buSzPct val="100000"/>
              <a:buFont typeface="Wingdings" panose="05000000000000000000" pitchFamily="2" charset="2"/>
              <a:buChar char="v"/>
            </a:pPr>
            <a:r>
              <a:rPr lang="en-US" dirty="0" smtClean="0"/>
              <a:t>Same procedures for weaning/milk replacer</a:t>
            </a:r>
          </a:p>
          <a:p>
            <a:pPr marL="834390" lvl="1" indent="-514350">
              <a:buSzPct val="100000"/>
              <a:buFont typeface="Wingdings" panose="05000000000000000000" pitchFamily="2" charset="2"/>
              <a:buChar char="v"/>
            </a:pPr>
            <a:r>
              <a:rPr lang="en-US" dirty="0" smtClean="0"/>
              <a:t>Lower density grains/protein supplements</a:t>
            </a:r>
          </a:p>
          <a:p>
            <a:pPr marL="834390" lvl="1" indent="-514350">
              <a:buSzPct val="100000"/>
              <a:buFont typeface="Wingdings" panose="05000000000000000000" pitchFamily="2" charset="2"/>
              <a:buChar char="v"/>
            </a:pPr>
            <a:r>
              <a:rPr lang="en-US" dirty="0" smtClean="0"/>
              <a:t>Less expensive rations</a:t>
            </a:r>
          </a:p>
          <a:p>
            <a:pPr marL="834390" lvl="1" indent="-514350">
              <a:buSzPct val="100000"/>
              <a:buFont typeface="Wingdings" panose="05000000000000000000" pitchFamily="2" charset="2"/>
              <a:buChar char="v"/>
            </a:pPr>
            <a:r>
              <a:rPr lang="en-US" dirty="0" smtClean="0"/>
              <a:t>Longer time: 5-6 months</a:t>
            </a:r>
          </a:p>
          <a:p>
            <a:pPr marL="834390" lvl="1" indent="-514350">
              <a:buSzPct val="100000"/>
              <a:buFont typeface="Wingdings" panose="05000000000000000000" pitchFamily="2" charset="2"/>
              <a:buChar char="v"/>
            </a:pPr>
            <a:r>
              <a:rPr lang="en-US" dirty="0" smtClean="0"/>
              <a:t>Tubers; pulps; inexpensive by products; NPN</a:t>
            </a:r>
          </a:p>
          <a:p>
            <a:pPr>
              <a:buFont typeface="Wingdings" panose="05000000000000000000" pitchFamily="2" charset="2"/>
              <a:buChar char="v"/>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Heifers</a:t>
            </a:r>
            <a:endParaRPr lang="en-US" b="1" dirty="0"/>
          </a:p>
        </p:txBody>
      </p:sp>
      <p:sp>
        <p:nvSpPr>
          <p:cNvPr id="3" name="Content Placeholder 2"/>
          <p:cNvSpPr>
            <a:spLocks noGrp="1"/>
          </p:cNvSpPr>
          <p:nvPr>
            <p:ph sz="quarter" idx="1"/>
          </p:nvPr>
        </p:nvSpPr>
        <p:spPr/>
        <p:txBody>
          <a:bodyPr/>
          <a:lstStyle/>
          <a:p>
            <a:r>
              <a:rPr lang="en-US" dirty="0" smtClean="0"/>
              <a:t>b/w  weaning &amp; age at 1</a:t>
            </a:r>
            <a:r>
              <a:rPr lang="en-US" baseline="30000" dirty="0" smtClean="0"/>
              <a:t>st</a:t>
            </a:r>
            <a:r>
              <a:rPr lang="en-US" dirty="0" smtClean="0"/>
              <a:t> calving (~24 month): 8-10 times BW gain</a:t>
            </a:r>
          </a:p>
          <a:p>
            <a:r>
              <a:rPr lang="en-US" dirty="0" smtClean="0"/>
              <a:t>Physiologically, rumen performs near complete at 4 month old but not in terms of its capacity: ~ 12-14 month</a:t>
            </a:r>
          </a:p>
          <a:p>
            <a:r>
              <a:rPr lang="en-US" dirty="0" smtClean="0"/>
              <a:t>~45% mature BW at 1</a:t>
            </a:r>
            <a:r>
              <a:rPr lang="en-US" baseline="30000" dirty="0" smtClean="0"/>
              <a:t>st</a:t>
            </a:r>
            <a:r>
              <a:rPr lang="en-US" dirty="0" smtClean="0"/>
              <a:t> breeding</a:t>
            </a:r>
          </a:p>
          <a:p>
            <a:r>
              <a:rPr lang="en-US" dirty="0" smtClean="0"/>
              <a:t>Last trimester: ~ 40% fetus BW gain</a:t>
            </a:r>
          </a:p>
          <a:p>
            <a:r>
              <a:rPr lang="en-US" dirty="0" smtClean="0"/>
              <a:t>20% addition of energy on top (if 1</a:t>
            </a:r>
            <a:r>
              <a:rPr lang="en-US" baseline="30000" dirty="0" smtClean="0"/>
              <a:t>st</a:t>
            </a:r>
            <a:r>
              <a:rPr lang="en-US" dirty="0" smtClean="0"/>
              <a:t> calving)</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pPr marL="514350" indent="-514350">
              <a:buSzPct val="100000"/>
              <a:buFont typeface="+mj-lt"/>
              <a:buAutoNum type="arabicParenR" startAt="3"/>
            </a:pPr>
            <a:r>
              <a:rPr lang="en-US" dirty="0" smtClean="0"/>
              <a:t>Late weaning</a:t>
            </a:r>
          </a:p>
          <a:p>
            <a:pPr marL="834390" lvl="1" indent="-514350">
              <a:buSzPct val="100000"/>
              <a:buFont typeface="Wingdings" panose="05000000000000000000" pitchFamily="2" charset="2"/>
              <a:buChar char="Ø"/>
            </a:pPr>
            <a:r>
              <a:rPr lang="en-US" dirty="0" smtClean="0"/>
              <a:t>Max BW</a:t>
            </a:r>
          </a:p>
          <a:p>
            <a:pPr marL="834390" lvl="1" indent="-514350">
              <a:buSzPct val="100000"/>
              <a:buFont typeface="Wingdings" panose="05000000000000000000" pitchFamily="2" charset="2"/>
              <a:buChar char="Ø"/>
            </a:pPr>
            <a:r>
              <a:rPr lang="en-US" dirty="0" smtClean="0"/>
              <a:t>Takes 9-12 months</a:t>
            </a:r>
          </a:p>
          <a:p>
            <a:pPr marL="834390" lvl="1" indent="-514350">
              <a:buSzPct val="100000"/>
              <a:buFont typeface="Wingdings" panose="05000000000000000000" pitchFamily="2" charset="2"/>
              <a:buChar char="Ø"/>
            </a:pPr>
            <a:r>
              <a:rPr lang="en-US" dirty="0" smtClean="0"/>
              <a:t>Pasture-based</a:t>
            </a:r>
          </a:p>
          <a:p>
            <a:pPr marL="834390" lvl="1" indent="-514350">
              <a:buSzPct val="100000"/>
              <a:buFont typeface="Wingdings" panose="05000000000000000000" pitchFamily="2" charset="2"/>
              <a:buChar char="Ø"/>
            </a:pPr>
            <a:r>
              <a:rPr lang="en-US" dirty="0" smtClean="0"/>
              <a:t>Last few weeks on concentrates (feedlot) using good quality proteins (RUP)</a:t>
            </a:r>
          </a:p>
          <a:p>
            <a:pPr marL="834390" lvl="1" indent="-514350">
              <a:buSzPct val="100000"/>
              <a:buFont typeface="Wingdings" panose="05000000000000000000" pitchFamily="2" charset="2"/>
              <a:buChar char="Ø"/>
            </a:pPr>
            <a:r>
              <a:rPr lang="en-US" dirty="0" smtClean="0"/>
              <a:t>inexpensive rations</a:t>
            </a:r>
          </a:p>
          <a:p>
            <a:pPr marL="834390" lvl="1" indent="-514350">
              <a:buSzPct val="100000"/>
            </a:pPr>
            <a:endParaRPr lang="en-US" dirty="0" smtClean="0"/>
          </a:p>
          <a:p>
            <a:pPr marL="834390" lvl="1" indent="-514350">
              <a:buSzPct val="100000"/>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438400"/>
            <a:ext cx="6477000" cy="1828800"/>
          </a:xfrm>
        </p:spPr>
        <p:txBody>
          <a:bodyPr/>
          <a:lstStyle/>
          <a:p>
            <a:r>
              <a:rPr lang="en-US" dirty="0" smtClean="0"/>
              <a:t>Practical feeding of finishing cattle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900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When cattle reach the feedlot need to achieve the most rapid gain possible</a:t>
            </a:r>
          </a:p>
          <a:p>
            <a:endParaRPr lang="en-US" dirty="0" smtClean="0"/>
          </a:p>
          <a:p>
            <a:r>
              <a:rPr lang="en-US" dirty="0" smtClean="0"/>
              <a:t>High capital investment – time is money so must maximize gain</a:t>
            </a:r>
          </a:p>
          <a:p>
            <a:pPr lvl="1"/>
            <a:r>
              <a:rPr lang="en-US" dirty="0" smtClean="0"/>
              <a:t>ADG 3 to 4 </a:t>
            </a:r>
            <a:r>
              <a:rPr lang="en-US" dirty="0" err="1" smtClean="0"/>
              <a:t>lb</a:t>
            </a:r>
            <a:r>
              <a:rPr lang="en-US" dirty="0" smtClean="0"/>
              <a:t>/d</a:t>
            </a:r>
          </a:p>
          <a:p>
            <a:pPr lvl="1"/>
            <a:r>
              <a:rPr lang="en-US" dirty="0" smtClean="0"/>
              <a:t>F:G 6 to 7 </a:t>
            </a:r>
          </a:p>
          <a:p>
            <a:endParaRPr lang="en-US" dirty="0"/>
          </a:p>
          <a:p>
            <a:r>
              <a:rPr lang="en-US" dirty="0" smtClean="0"/>
              <a:t>High grain finishing diets typically result in the best performance and lowest cost of gain.</a:t>
            </a:r>
          </a:p>
          <a:p>
            <a:endParaRPr lang="en-US" dirty="0" smtClean="0"/>
          </a:p>
          <a:p>
            <a:endParaRPr lang="en-US" dirty="0"/>
          </a:p>
        </p:txBody>
      </p:sp>
      <p:sp>
        <p:nvSpPr>
          <p:cNvPr id="2" name="Title 1"/>
          <p:cNvSpPr>
            <a:spLocks noGrp="1"/>
          </p:cNvSpPr>
          <p:nvPr>
            <p:ph type="title"/>
          </p:nvPr>
        </p:nvSpPr>
        <p:spPr/>
        <p:txBody>
          <a:bodyPr/>
          <a:lstStyle/>
          <a:p>
            <a:r>
              <a:rPr lang="en-US" dirty="0" smtClean="0"/>
              <a:t>Feedlot nutrition</a:t>
            </a:r>
            <a:endParaRPr lang="en-US" dirty="0"/>
          </a:p>
        </p:txBody>
      </p:sp>
    </p:spTree>
    <p:extLst>
      <p:ext uri="{BB962C8B-B14F-4D97-AF65-F5344CB8AC3E}">
        <p14:creationId xmlns:p14="http://schemas.microsoft.com/office/powerpoint/2010/main" val="3102953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Energy is usually what limits gain in finishing diet</a:t>
            </a:r>
          </a:p>
          <a:p>
            <a:pPr lvl="1"/>
            <a:r>
              <a:rPr lang="en-US" dirty="0" smtClean="0"/>
              <a:t>Want to maximize energy and not get digestive problems</a:t>
            </a:r>
          </a:p>
          <a:p>
            <a:pPr lvl="1"/>
            <a:r>
              <a:rPr lang="en-US" dirty="0" smtClean="0"/>
              <a:t>Energy management is typically where problems occur</a:t>
            </a:r>
          </a:p>
          <a:p>
            <a:pPr lvl="2"/>
            <a:r>
              <a:rPr lang="en-US" dirty="0" smtClean="0"/>
              <a:t>Acidosis, liver abscesses and bloat</a:t>
            </a:r>
          </a:p>
          <a:p>
            <a:pPr lvl="2"/>
            <a:r>
              <a:rPr lang="en-US" dirty="0" smtClean="0"/>
              <a:t>Ionophores pay big time</a:t>
            </a:r>
          </a:p>
          <a:p>
            <a:endParaRPr lang="en-US" dirty="0" smtClean="0"/>
          </a:p>
        </p:txBody>
      </p:sp>
      <p:sp>
        <p:nvSpPr>
          <p:cNvPr id="2" name="Title 1"/>
          <p:cNvSpPr>
            <a:spLocks noGrp="1"/>
          </p:cNvSpPr>
          <p:nvPr>
            <p:ph type="title"/>
          </p:nvPr>
        </p:nvSpPr>
        <p:spPr/>
        <p:txBody>
          <a:bodyPr/>
          <a:lstStyle/>
          <a:p>
            <a:r>
              <a:rPr lang="en-US" dirty="0" smtClean="0"/>
              <a:t>Feedlot nutrition</a:t>
            </a:r>
            <a:endParaRPr lang="en-US" dirty="0"/>
          </a:p>
        </p:txBody>
      </p:sp>
    </p:spTree>
    <p:extLst>
      <p:ext uri="{BB962C8B-B14F-4D97-AF65-F5344CB8AC3E}">
        <p14:creationId xmlns:p14="http://schemas.microsoft.com/office/powerpoint/2010/main" val="3918433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Ration transition should not start until feeder cattle are settled in the feedlot and intakes have stabilized </a:t>
            </a:r>
          </a:p>
          <a:p>
            <a:pPr lvl="1"/>
            <a:r>
              <a:rPr lang="en-US" dirty="0" smtClean="0"/>
              <a:t>Start with 0.5 to 1% BW grain and work up to finishing ration slowly (usually take 3-6 weeks)</a:t>
            </a:r>
          </a:p>
          <a:p>
            <a:r>
              <a:rPr lang="en-US" dirty="0" smtClean="0"/>
              <a:t>Making ration changes while intakes are rapidly increasing, or moving cattle onto finishing diets too quick can result in acidosis that can reduce animal performance.</a:t>
            </a:r>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Transitioning cattle</a:t>
            </a:r>
            <a:endParaRPr lang="en-US" dirty="0"/>
          </a:p>
        </p:txBody>
      </p:sp>
    </p:spTree>
    <p:extLst>
      <p:ext uri="{BB962C8B-B14F-4D97-AF65-F5344CB8AC3E}">
        <p14:creationId xmlns:p14="http://schemas.microsoft.com/office/powerpoint/2010/main" val="74105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Forage quality is not an issue; very little fiber digestion on finishing diets</a:t>
            </a:r>
          </a:p>
          <a:p>
            <a:pPr lvl="1"/>
            <a:r>
              <a:rPr lang="en-US" dirty="0" smtClean="0"/>
              <a:t>5-9% </a:t>
            </a:r>
            <a:r>
              <a:rPr lang="en-US" dirty="0" err="1" smtClean="0"/>
              <a:t>eNDF</a:t>
            </a:r>
            <a:r>
              <a:rPr lang="en-US" dirty="0"/>
              <a:t> </a:t>
            </a:r>
            <a:r>
              <a:rPr lang="en-US" dirty="0" smtClean="0"/>
              <a:t>(stimulate rumination)</a:t>
            </a:r>
          </a:p>
          <a:p>
            <a:r>
              <a:rPr lang="en-US" dirty="0" smtClean="0"/>
              <a:t>Grain processing has a large impact on the economics of finishing cattle.   </a:t>
            </a:r>
          </a:p>
          <a:p>
            <a:pPr lvl="1"/>
            <a:r>
              <a:rPr lang="en-US" dirty="0" smtClean="0"/>
              <a:t>Monitor it regularly. </a:t>
            </a:r>
          </a:p>
          <a:p>
            <a:pPr lvl="2"/>
            <a:r>
              <a:rPr lang="en-US" dirty="0" smtClean="0"/>
              <a:t>Keep fines to a minimum</a:t>
            </a:r>
          </a:p>
          <a:p>
            <a:pPr lvl="2"/>
            <a:r>
              <a:rPr lang="en-US" dirty="0" smtClean="0"/>
              <a:t>Keep whole kernels to a minimum</a:t>
            </a:r>
            <a:endParaRPr lang="en-US" dirty="0"/>
          </a:p>
        </p:txBody>
      </p:sp>
      <p:sp>
        <p:nvSpPr>
          <p:cNvPr id="2" name="Title 1"/>
          <p:cNvSpPr>
            <a:spLocks noGrp="1"/>
          </p:cNvSpPr>
          <p:nvPr>
            <p:ph type="title"/>
          </p:nvPr>
        </p:nvSpPr>
        <p:spPr/>
        <p:txBody>
          <a:bodyPr/>
          <a:lstStyle/>
          <a:p>
            <a:r>
              <a:rPr lang="en-US" dirty="0" smtClean="0"/>
              <a:t>Finishing ration</a:t>
            </a:r>
            <a:endParaRPr lang="en-US" dirty="0"/>
          </a:p>
        </p:txBody>
      </p:sp>
    </p:spTree>
    <p:extLst>
      <p:ext uri="{BB962C8B-B14F-4D97-AF65-F5344CB8AC3E}">
        <p14:creationId xmlns:p14="http://schemas.microsoft.com/office/powerpoint/2010/main" val="1846217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energy feeds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7477886"/>
              </p:ext>
            </p:extLst>
          </p:nvPr>
        </p:nvGraphicFramePr>
        <p:xfrm>
          <a:off x="799322" y="1600200"/>
          <a:ext cx="7696200" cy="3275208"/>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412667">
                <a:tc>
                  <a:txBody>
                    <a:bodyPr/>
                    <a:lstStyle/>
                    <a:p>
                      <a:pPr algn="ctr"/>
                      <a:r>
                        <a:rPr lang="en-US" b="1" dirty="0" smtClean="0">
                          <a:solidFill>
                            <a:schemeClr val="tx1"/>
                          </a:solidFill>
                          <a:latin typeface="Arial" pitchFamily="34" charset="0"/>
                          <a:cs typeface="Arial" pitchFamily="34" charset="0"/>
                        </a:rPr>
                        <a:t>Grain</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Maximum</a:t>
                      </a:r>
                      <a:r>
                        <a:rPr lang="en-US" b="1" baseline="0" dirty="0" smtClean="0">
                          <a:solidFill>
                            <a:schemeClr val="tx1"/>
                          </a:solidFill>
                          <a:latin typeface="Arial" pitchFamily="34" charset="0"/>
                          <a:cs typeface="Arial" pitchFamily="34" charset="0"/>
                        </a:rPr>
                        <a:t> fed, % of DM</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Consideration</a:t>
                      </a: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398789">
                <a:tc>
                  <a:txBody>
                    <a:bodyPr/>
                    <a:lstStyle/>
                    <a:p>
                      <a:pPr algn="ctr"/>
                      <a:r>
                        <a:rPr lang="en-US" b="1" dirty="0" smtClean="0">
                          <a:solidFill>
                            <a:schemeClr val="tx1"/>
                          </a:solidFill>
                          <a:latin typeface="Arial" pitchFamily="34" charset="0"/>
                          <a:cs typeface="Arial" pitchFamily="34" charset="0"/>
                        </a:rPr>
                        <a:t>Corn grain</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92</a:t>
                      </a:r>
                      <a:endParaRPr lang="en-US" b="1" dirty="0">
                        <a:solidFill>
                          <a:schemeClr val="tx1"/>
                        </a:solidFill>
                        <a:latin typeface="Arial" pitchFamily="34" charset="0"/>
                        <a:cs typeface="Arial" pitchFamily="34" charset="0"/>
                      </a:endParaRPr>
                    </a:p>
                  </a:txBody>
                  <a:tcPr/>
                </a:tc>
                <a:tc>
                  <a:txBody>
                    <a:bodyPr/>
                    <a:lstStyle/>
                    <a:p>
                      <a:pPr algn="ct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1"/>
                  </a:ext>
                </a:extLst>
              </a:tr>
              <a:tr h="398789">
                <a:tc>
                  <a:txBody>
                    <a:bodyPr/>
                    <a:lstStyle/>
                    <a:p>
                      <a:pPr algn="ctr"/>
                      <a:r>
                        <a:rPr lang="en-US" b="1" dirty="0" smtClean="0">
                          <a:solidFill>
                            <a:schemeClr val="tx1"/>
                          </a:solidFill>
                          <a:latin typeface="Arial" pitchFamily="34" charset="0"/>
                          <a:cs typeface="Arial" pitchFamily="34" charset="0"/>
                        </a:rPr>
                        <a:t>Milo</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92</a:t>
                      </a:r>
                      <a:endParaRPr lang="en-US" b="1" dirty="0">
                        <a:solidFill>
                          <a:schemeClr val="tx1"/>
                        </a:solidFill>
                        <a:latin typeface="Arial" pitchFamily="34" charset="0"/>
                        <a:cs typeface="Arial" pitchFamily="34" charset="0"/>
                      </a:endParaRPr>
                    </a:p>
                  </a:txBody>
                  <a:tcPr/>
                </a:tc>
                <a:tc>
                  <a:txBody>
                    <a:bodyPr/>
                    <a:lstStyle/>
                    <a:p>
                      <a:pPr algn="ct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688321">
                <a:tc>
                  <a:txBody>
                    <a:bodyPr/>
                    <a:lstStyle/>
                    <a:p>
                      <a:pPr algn="ctr"/>
                      <a:r>
                        <a:rPr lang="en-US" b="1" dirty="0" smtClean="0">
                          <a:solidFill>
                            <a:schemeClr val="tx1"/>
                          </a:solidFill>
                          <a:latin typeface="Arial" pitchFamily="34" charset="0"/>
                          <a:cs typeface="Arial" pitchFamily="34" charset="0"/>
                        </a:rPr>
                        <a:t>Wheat</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50</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Acidosis can be a problem</a:t>
                      </a: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688321">
                <a:tc>
                  <a:txBody>
                    <a:bodyPr/>
                    <a:lstStyle/>
                    <a:p>
                      <a:pPr algn="ctr"/>
                      <a:r>
                        <a:rPr lang="en-US" b="1" dirty="0" smtClean="0">
                          <a:solidFill>
                            <a:schemeClr val="tx1"/>
                          </a:solidFill>
                          <a:latin typeface="Arial" pitchFamily="34" charset="0"/>
                          <a:cs typeface="Arial" pitchFamily="34" charset="0"/>
                        </a:rPr>
                        <a:t>Barley</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90</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Bloat can be a problem</a:t>
                      </a: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688321">
                <a:tc>
                  <a:txBody>
                    <a:bodyPr/>
                    <a:lstStyle/>
                    <a:p>
                      <a:pPr algn="ctr"/>
                      <a:r>
                        <a:rPr lang="en-US" b="1" dirty="0" smtClean="0">
                          <a:solidFill>
                            <a:schemeClr val="tx1"/>
                          </a:solidFill>
                          <a:latin typeface="Arial" pitchFamily="34" charset="0"/>
                          <a:cs typeface="Arial" pitchFamily="34" charset="0"/>
                        </a:rPr>
                        <a:t>Ground</a:t>
                      </a:r>
                      <a:r>
                        <a:rPr lang="en-US" b="1" baseline="0" dirty="0" smtClean="0">
                          <a:solidFill>
                            <a:schemeClr val="tx1"/>
                          </a:solidFill>
                          <a:latin typeface="Arial" pitchFamily="34" charset="0"/>
                          <a:cs typeface="Arial" pitchFamily="34" charset="0"/>
                        </a:rPr>
                        <a:t> ear corn</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95</a:t>
                      </a:r>
                    </a:p>
                    <a:p>
                      <a:pPr algn="ctr"/>
                      <a:r>
                        <a:rPr lang="en-US" b="1" dirty="0" smtClean="0">
                          <a:solidFill>
                            <a:schemeClr val="tx1"/>
                          </a:solidFill>
                          <a:latin typeface="Arial" pitchFamily="34" charset="0"/>
                          <a:cs typeface="Arial" pitchFamily="34" charset="0"/>
                        </a:rPr>
                        <a:t>(If</a:t>
                      </a:r>
                      <a:r>
                        <a:rPr lang="en-US" b="1" baseline="0" dirty="0" smtClean="0">
                          <a:solidFill>
                            <a:schemeClr val="tx1"/>
                          </a:solidFill>
                          <a:latin typeface="Arial" pitchFamily="34" charset="0"/>
                          <a:cs typeface="Arial" pitchFamily="34" charset="0"/>
                        </a:rPr>
                        <a:t> no forage fed)</a:t>
                      </a:r>
                      <a:endParaRPr lang="en-US" b="1" dirty="0">
                        <a:solidFill>
                          <a:schemeClr val="tx1"/>
                        </a:solidFill>
                        <a:latin typeface="Arial" pitchFamily="34" charset="0"/>
                        <a:cs typeface="Arial" pitchFamily="34" charset="0"/>
                      </a:endParaRPr>
                    </a:p>
                  </a:txBody>
                  <a:tcPr/>
                </a:tc>
                <a:tc>
                  <a:txBody>
                    <a:bodyPr/>
                    <a:lstStyle/>
                    <a:p>
                      <a:pPr algn="ctr"/>
                      <a:r>
                        <a:rPr lang="en-US" b="1" dirty="0" smtClean="0">
                          <a:solidFill>
                            <a:schemeClr val="tx1"/>
                          </a:solidFill>
                          <a:latin typeface="Arial" pitchFamily="34" charset="0"/>
                          <a:cs typeface="Arial" pitchFamily="34" charset="0"/>
                        </a:rPr>
                        <a:t>High fiber</a:t>
                      </a:r>
                      <a:endParaRPr lang="en-US"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762000" y="5410200"/>
            <a:ext cx="7467600" cy="830997"/>
          </a:xfrm>
          <a:prstGeom prst="rect">
            <a:avLst/>
          </a:prstGeom>
          <a:noFill/>
        </p:spPr>
        <p:txBody>
          <a:bodyPr wrap="square" rtlCol="0">
            <a:spAutoFit/>
          </a:bodyPr>
          <a:lstStyle/>
          <a:p>
            <a:pPr algn="ctr"/>
            <a:r>
              <a:rPr lang="en-US" sz="2400" dirty="0" smtClean="0"/>
              <a:t>Rate of ruminal fermentation (if dry rolled)</a:t>
            </a:r>
          </a:p>
          <a:p>
            <a:pPr algn="ctr"/>
            <a:r>
              <a:rPr lang="en-US" sz="2400" dirty="0" smtClean="0"/>
              <a:t>(Highest) Wheat, barley, corn, sorghum (lowest)</a:t>
            </a:r>
            <a:endParaRPr lang="en-US" sz="2400" dirty="0"/>
          </a:p>
        </p:txBody>
      </p:sp>
    </p:spTree>
    <p:extLst>
      <p:ext uri="{BB962C8B-B14F-4D97-AF65-F5344CB8AC3E}">
        <p14:creationId xmlns:p14="http://schemas.microsoft.com/office/powerpoint/2010/main" val="220055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401205"/>
          </a:xfrm>
          <a:prstGeom prst="rect">
            <a:avLst/>
          </a:prstGeom>
        </p:spPr>
        <p:txBody>
          <a:bodyPr wrap="square">
            <a:spAutoFit/>
          </a:bodyPr>
          <a:lstStyle/>
          <a:p>
            <a:pPr>
              <a:spcBef>
                <a:spcPts val="0"/>
              </a:spcBef>
            </a:pPr>
            <a:r>
              <a:rPr lang="en-US" sz="2800" dirty="0" smtClean="0">
                <a:latin typeface="Arial" pitchFamily="34" charset="0"/>
                <a:cs typeface="Arial" pitchFamily="34" charset="0"/>
              </a:rPr>
              <a:t>Fat supplements (Tallow, Vegetable-Animal Fat)</a:t>
            </a:r>
          </a:p>
          <a:p>
            <a:pPr lvl="1">
              <a:spcBef>
                <a:spcPts val="0"/>
              </a:spcBef>
            </a:pPr>
            <a:r>
              <a:rPr lang="en-US" dirty="0" smtClean="0">
                <a:latin typeface="Arial" pitchFamily="34" charset="0"/>
                <a:cs typeface="Arial" pitchFamily="34" charset="0"/>
              </a:rPr>
              <a:t>Increase energy concentration</a:t>
            </a:r>
          </a:p>
          <a:p>
            <a:pPr lvl="1">
              <a:spcBef>
                <a:spcPts val="0"/>
              </a:spcBef>
            </a:pPr>
            <a:r>
              <a:rPr lang="en-US" dirty="0" smtClean="0">
                <a:latin typeface="Arial" pitchFamily="34" charset="0"/>
                <a:cs typeface="Arial" pitchFamily="34" charset="0"/>
              </a:rPr>
              <a:t>Reduce dustiness</a:t>
            </a:r>
          </a:p>
          <a:p>
            <a:pPr lvl="1">
              <a:spcBef>
                <a:spcPts val="0"/>
              </a:spcBef>
            </a:pPr>
            <a:r>
              <a:rPr lang="en-US" dirty="0" smtClean="0">
                <a:latin typeface="Arial" pitchFamily="34" charset="0"/>
                <a:cs typeface="Arial" pitchFamily="34" charset="0"/>
              </a:rPr>
              <a:t>Limit to 5% of DM</a:t>
            </a:r>
          </a:p>
          <a:p>
            <a:pPr>
              <a:spcBef>
                <a:spcPts val="0"/>
              </a:spcBef>
            </a:pPr>
            <a:endParaRPr lang="en-US" sz="2800" dirty="0" smtClean="0">
              <a:latin typeface="Arial" pitchFamily="34" charset="0"/>
              <a:cs typeface="Arial" pitchFamily="34" charset="0"/>
            </a:endParaRPr>
          </a:p>
          <a:p>
            <a:pPr>
              <a:spcBef>
                <a:spcPts val="0"/>
              </a:spcBef>
            </a:pPr>
            <a:r>
              <a:rPr lang="en-US" sz="2800" dirty="0" smtClean="0">
                <a:latin typeface="Arial" pitchFamily="34" charset="0"/>
                <a:cs typeface="Arial" pitchFamily="34" charset="0"/>
              </a:rPr>
              <a:t>Molasses</a:t>
            </a:r>
          </a:p>
          <a:p>
            <a:pPr lvl="1">
              <a:spcBef>
                <a:spcPts val="0"/>
              </a:spcBef>
            </a:pPr>
            <a:r>
              <a:rPr lang="en-US" dirty="0" smtClean="0">
                <a:latin typeface="Arial" pitchFamily="34" charset="0"/>
                <a:cs typeface="Arial" pitchFamily="34" charset="0"/>
              </a:rPr>
              <a:t>Increase energy concentration</a:t>
            </a:r>
          </a:p>
          <a:p>
            <a:pPr lvl="1">
              <a:spcBef>
                <a:spcPts val="0"/>
              </a:spcBef>
            </a:pPr>
            <a:r>
              <a:rPr lang="en-US" dirty="0" smtClean="0">
                <a:latin typeface="Arial" pitchFamily="34" charset="0"/>
                <a:cs typeface="Arial" pitchFamily="34" charset="0"/>
              </a:rPr>
              <a:t>Reduce dustiness</a:t>
            </a:r>
          </a:p>
          <a:p>
            <a:pPr lvl="1">
              <a:spcBef>
                <a:spcPts val="0"/>
              </a:spcBef>
            </a:pPr>
            <a:r>
              <a:rPr lang="en-US" dirty="0" smtClean="0">
                <a:latin typeface="Arial" pitchFamily="34" charset="0"/>
                <a:cs typeface="Arial" pitchFamily="34" charset="0"/>
              </a:rPr>
              <a:t>Limit to 5% of DM</a:t>
            </a:r>
          </a:p>
          <a:p>
            <a:pPr lvl="1">
              <a:spcBef>
                <a:spcPts val="0"/>
              </a:spcBef>
            </a:pPr>
            <a:endParaRPr lang="en-US" dirty="0"/>
          </a:p>
        </p:txBody>
      </p:sp>
      <p:sp>
        <p:nvSpPr>
          <p:cNvPr id="2" name="Title 1"/>
          <p:cNvSpPr>
            <a:spLocks noGrp="1"/>
          </p:cNvSpPr>
          <p:nvPr>
            <p:ph type="title"/>
          </p:nvPr>
        </p:nvSpPr>
        <p:spPr/>
        <p:txBody>
          <a:bodyPr/>
          <a:lstStyle/>
          <a:p>
            <a:r>
              <a:rPr lang="en-US" dirty="0" smtClean="0"/>
              <a:t>High energy feeds</a:t>
            </a:r>
            <a:endParaRPr lang="en-US" dirty="0"/>
          </a:p>
        </p:txBody>
      </p:sp>
    </p:spTree>
    <p:extLst>
      <p:ext uri="{BB962C8B-B14F-4D97-AF65-F5344CB8AC3E}">
        <p14:creationId xmlns:p14="http://schemas.microsoft.com/office/powerpoint/2010/main" val="2181013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Potato co-products</a:t>
            </a:r>
          </a:p>
          <a:p>
            <a:pPr lvl="1"/>
            <a:r>
              <a:rPr lang="en-US" dirty="0" smtClean="0"/>
              <a:t>A more slowly degradable source of starch than corn</a:t>
            </a:r>
          </a:p>
          <a:p>
            <a:pPr lvl="1"/>
            <a:r>
              <a:rPr lang="en-US" dirty="0" smtClean="0"/>
              <a:t>Lower in β-carotene, a source of vitamin A</a:t>
            </a:r>
          </a:p>
          <a:p>
            <a:pPr lvl="1"/>
            <a:r>
              <a:rPr lang="en-US" dirty="0" smtClean="0"/>
              <a:t>Water content often limits use</a:t>
            </a:r>
          </a:p>
          <a:p>
            <a:pPr lvl="2"/>
            <a:r>
              <a:rPr lang="en-US" dirty="0" smtClean="0"/>
              <a:t>Can range from 10 to 30% DM</a:t>
            </a:r>
          </a:p>
          <a:p>
            <a:pPr lvl="1"/>
            <a:r>
              <a:rPr lang="en-US" dirty="0" smtClean="0"/>
              <a:t>Co-products, except the fried products, ensile rapidly</a:t>
            </a:r>
          </a:p>
        </p:txBody>
      </p:sp>
      <p:sp>
        <p:nvSpPr>
          <p:cNvPr id="2" name="Title 1"/>
          <p:cNvSpPr>
            <a:spLocks noGrp="1"/>
          </p:cNvSpPr>
          <p:nvPr>
            <p:ph type="title"/>
          </p:nvPr>
        </p:nvSpPr>
        <p:spPr/>
        <p:txBody>
          <a:bodyPr/>
          <a:lstStyle/>
          <a:p>
            <a:r>
              <a:rPr lang="en-US" dirty="0" smtClean="0"/>
              <a:t>High energy feeds</a:t>
            </a:r>
            <a:endParaRPr lang="en-US" dirty="0"/>
          </a:p>
        </p:txBody>
      </p:sp>
    </p:spTree>
    <p:extLst>
      <p:ext uri="{BB962C8B-B14F-4D97-AF65-F5344CB8AC3E}">
        <p14:creationId xmlns:p14="http://schemas.microsoft.com/office/powerpoint/2010/main" val="112015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1) potato peels</a:t>
            </a:r>
          </a:p>
          <a:p>
            <a:pPr marL="0" indent="0">
              <a:buNone/>
            </a:pPr>
            <a:endParaRPr lang="en-US" dirty="0" smtClean="0"/>
          </a:p>
          <a:p>
            <a:pPr marL="0" indent="0">
              <a:buNone/>
            </a:pPr>
            <a:r>
              <a:rPr lang="en-US" dirty="0" smtClean="0"/>
              <a:t>2) Screen solids </a:t>
            </a:r>
          </a:p>
          <a:p>
            <a:pPr marL="0" indent="0">
              <a:buNone/>
            </a:pPr>
            <a:r>
              <a:rPr lang="en-US" dirty="0"/>
              <a:t>	</a:t>
            </a:r>
            <a:r>
              <a:rPr lang="en-US" dirty="0" smtClean="0"/>
              <a:t>(small potatoes and pieces); </a:t>
            </a:r>
          </a:p>
          <a:p>
            <a:pPr marL="0" indent="0">
              <a:buNone/>
            </a:pPr>
            <a:endParaRPr lang="en-US" dirty="0" smtClean="0"/>
          </a:p>
          <a:p>
            <a:pPr marL="0" indent="0">
              <a:buNone/>
            </a:pPr>
            <a:r>
              <a:rPr lang="en-US" dirty="0" smtClean="0"/>
              <a:t>3) fried product </a:t>
            </a:r>
          </a:p>
          <a:p>
            <a:pPr marL="0" indent="0">
              <a:buNone/>
            </a:pPr>
            <a:r>
              <a:rPr lang="en-US" dirty="0"/>
              <a:t>	</a:t>
            </a:r>
            <a:r>
              <a:rPr lang="en-US" dirty="0" smtClean="0"/>
              <a:t>(fries, hash browns, batter, crumbles)</a:t>
            </a:r>
          </a:p>
          <a:p>
            <a:pPr marL="0" indent="0">
              <a:buNone/>
            </a:pPr>
            <a:endParaRPr lang="en-US" dirty="0" smtClean="0"/>
          </a:p>
          <a:p>
            <a:pPr marL="0" indent="0">
              <a:buNone/>
            </a:pPr>
            <a:r>
              <a:rPr lang="en-US" dirty="0" smtClean="0"/>
              <a:t>4)material from the water recovery systems 	(oxidation ditch, belt solids, filter cake)</a:t>
            </a:r>
            <a:endParaRPr lang="en-US" dirty="0"/>
          </a:p>
        </p:txBody>
      </p:sp>
      <p:sp>
        <p:nvSpPr>
          <p:cNvPr id="2" name="Title 1"/>
          <p:cNvSpPr>
            <a:spLocks noGrp="1"/>
          </p:cNvSpPr>
          <p:nvPr>
            <p:ph type="title"/>
          </p:nvPr>
        </p:nvSpPr>
        <p:spPr/>
        <p:txBody>
          <a:bodyPr/>
          <a:lstStyle/>
          <a:p>
            <a:r>
              <a:rPr lang="en-US" dirty="0" smtClean="0"/>
              <a:t>High energy feeds</a:t>
            </a:r>
            <a:endParaRPr lang="en-US" dirty="0"/>
          </a:p>
        </p:txBody>
      </p:sp>
    </p:spTree>
    <p:extLst>
      <p:ext uri="{BB962C8B-B14F-4D97-AF65-F5344CB8AC3E}">
        <p14:creationId xmlns:p14="http://schemas.microsoft.com/office/powerpoint/2010/main" val="363506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rmAutofit/>
          </a:bodyPr>
          <a:lstStyle/>
          <a:p>
            <a:r>
              <a:rPr lang="en-US" sz="3800" b="1" dirty="0" smtClean="0"/>
              <a:t>Feeding calves</a:t>
            </a:r>
            <a:endParaRPr lang="en-US" sz="3800" b="1" dirty="0"/>
          </a:p>
        </p:txBody>
      </p:sp>
      <p:sp>
        <p:nvSpPr>
          <p:cNvPr id="3" name="Content Placeholder 2"/>
          <p:cNvSpPr>
            <a:spLocks noGrp="1"/>
          </p:cNvSpPr>
          <p:nvPr>
            <p:ph sz="quarter" idx="1"/>
          </p:nvPr>
        </p:nvSpPr>
        <p:spPr>
          <a:xfrm>
            <a:off x="228600" y="1600200"/>
            <a:ext cx="8686800" cy="4648200"/>
          </a:xfrm>
        </p:spPr>
        <p:txBody>
          <a:bodyPr>
            <a:normAutofit/>
          </a:bodyPr>
          <a:lstStyle/>
          <a:p>
            <a:r>
              <a:rPr lang="en-US" sz="3600" dirty="0" smtClean="0"/>
              <a:t>Dip naval</a:t>
            </a:r>
          </a:p>
          <a:p>
            <a:pPr algn="ctr">
              <a:buNone/>
            </a:pPr>
            <a:endParaRPr lang="en-US" sz="800" b="1" dirty="0" smtClean="0"/>
          </a:p>
          <a:p>
            <a:r>
              <a:rPr lang="en-US" dirty="0" smtClean="0"/>
              <a:t>~ 2 liters colostrum at birth</a:t>
            </a:r>
          </a:p>
          <a:p>
            <a:r>
              <a:rPr lang="en-US" dirty="0" smtClean="0"/>
              <a:t>~ 2 liters within the next 12-24 h</a:t>
            </a:r>
          </a:p>
          <a:p>
            <a:r>
              <a:rPr lang="en-US" dirty="0" smtClean="0"/>
              <a:t>Continue for 3 d</a:t>
            </a:r>
          </a:p>
          <a:p>
            <a:r>
              <a:rPr lang="en-US" dirty="0" smtClean="0"/>
              <a:t>It works!!!!     Passive immunity</a:t>
            </a:r>
          </a:p>
          <a:p>
            <a:pPr lvl="1"/>
            <a:r>
              <a:rPr lang="en-US" dirty="0" smtClean="0"/>
              <a:t>~ 65% of operations do so by bucket or bottle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7513"/>
            <a:ext cx="5867399"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903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962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963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Strive for consistency in feed delivery.  </a:t>
            </a:r>
          </a:p>
          <a:p>
            <a:pPr lvl="1"/>
            <a:r>
              <a:rPr lang="en-US" dirty="0" smtClean="0"/>
              <a:t>This means exact ration formulas mixed for the proper length of time. </a:t>
            </a:r>
          </a:p>
          <a:p>
            <a:pPr lvl="1"/>
            <a:r>
              <a:rPr lang="en-US" dirty="0" smtClean="0"/>
              <a:t>Enter ingredients in the same sequence each load.  </a:t>
            </a:r>
          </a:p>
          <a:p>
            <a:pPr lvl="1"/>
            <a:r>
              <a:rPr lang="en-US" dirty="0" smtClean="0"/>
              <a:t>Use a stop watch or a rotation counter to ensure loads are consistently mixed.  </a:t>
            </a:r>
          </a:p>
          <a:p>
            <a:endParaRPr lang="en-US" dirty="0" smtClean="0"/>
          </a:p>
          <a:p>
            <a:r>
              <a:rPr lang="en-US" dirty="0" smtClean="0"/>
              <a:t>Be consistent with time of feeding </a:t>
            </a:r>
          </a:p>
          <a:p>
            <a:pPr lvl="1"/>
            <a:r>
              <a:rPr lang="en-US" dirty="0" smtClean="0"/>
              <a:t>You don’t want to cause “</a:t>
            </a:r>
            <a:r>
              <a:rPr lang="en-US" dirty="0" smtClean="0">
                <a:solidFill>
                  <a:srgbClr val="C506D4"/>
                </a:solidFill>
              </a:rPr>
              <a:t>confusion</a:t>
            </a:r>
            <a:r>
              <a:rPr lang="en-US" dirty="0" smtClean="0"/>
              <a:t>” in the cattle mind</a:t>
            </a:r>
          </a:p>
        </p:txBody>
      </p:sp>
      <p:sp>
        <p:nvSpPr>
          <p:cNvPr id="2" name="Title 1"/>
          <p:cNvSpPr>
            <a:spLocks noGrp="1"/>
          </p:cNvSpPr>
          <p:nvPr>
            <p:ph type="title"/>
          </p:nvPr>
        </p:nvSpPr>
        <p:spPr/>
        <p:txBody>
          <a:bodyPr/>
          <a:lstStyle/>
          <a:p>
            <a:r>
              <a:rPr lang="en-US" dirty="0" smtClean="0"/>
              <a:t>Variation is the enemy</a:t>
            </a:r>
            <a:endParaRPr lang="en-US" dirty="0"/>
          </a:p>
        </p:txBody>
      </p:sp>
    </p:spTree>
    <p:extLst>
      <p:ext uri="{BB962C8B-B14F-4D97-AF65-F5344CB8AC3E}">
        <p14:creationId xmlns:p14="http://schemas.microsoft.com/office/powerpoint/2010/main" val="480393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059363"/>
          </a:xfrm>
        </p:spPr>
        <p:txBody>
          <a:bodyPr>
            <a:normAutofit/>
          </a:bodyPr>
          <a:lstStyle/>
          <a:p>
            <a:r>
              <a:rPr lang="en-US" sz="2400" dirty="0" smtClean="0"/>
              <a:t>Minimize crashes in intakes, reduce waste, and achieve and maintain maximum intakes by following a disciplined protocol of feed increases.</a:t>
            </a:r>
          </a:p>
          <a:p>
            <a:pPr lvl="1"/>
            <a:r>
              <a:rPr lang="en-US" sz="2400" dirty="0" smtClean="0"/>
              <a:t>Prescribed feeding (slick bunk management)</a:t>
            </a:r>
          </a:p>
          <a:p>
            <a:pPr lvl="2"/>
            <a:r>
              <a:rPr lang="en-US" sz="2400" dirty="0" smtClean="0"/>
              <a:t>Feed to match cattle appetites </a:t>
            </a:r>
          </a:p>
          <a:p>
            <a:pPr lvl="1"/>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Variation is the enemy</a:t>
            </a:r>
            <a:br>
              <a:rPr lang="en-US" dirty="0" smtClean="0"/>
            </a:br>
            <a:endParaRPr lang="en-US" dirty="0"/>
          </a:p>
        </p:txBody>
      </p:sp>
      <p:graphicFrame>
        <p:nvGraphicFramePr>
          <p:cNvPr id="4" name="Object 3">
            <a:hlinkClick r:id="" action="ppaction://ole?verb=0"/>
          </p:cNvPr>
          <p:cNvGraphicFramePr>
            <a:graphicFrameLocks/>
          </p:cNvGraphicFramePr>
          <p:nvPr>
            <p:extLst>
              <p:ext uri="{D42A27DB-BD31-4B8C-83A1-F6EECF244321}">
                <p14:modId xmlns:p14="http://schemas.microsoft.com/office/powerpoint/2010/main" val="2848967931"/>
              </p:ext>
            </p:extLst>
          </p:nvPr>
        </p:nvGraphicFramePr>
        <p:xfrm>
          <a:off x="1524000" y="3505200"/>
          <a:ext cx="6172200" cy="4114800"/>
        </p:xfrm>
        <a:graphic>
          <a:graphicData uri="http://schemas.openxmlformats.org/presentationml/2006/ole">
            <mc:AlternateContent xmlns:mc="http://schemas.openxmlformats.org/markup-compatibility/2006">
              <mc:Choice xmlns:v="urn:schemas-microsoft-com:vml" Requires="v">
                <p:oleObj spid="_x0000_s1033" name="Document" r:id="rId3" imgW="6021388" imgH="4238625" progId="Word.Document.8">
                  <p:embed/>
                </p:oleObj>
              </mc:Choice>
              <mc:Fallback>
                <p:oleObj name="Document" r:id="rId3" imgW="6021388" imgH="4238625"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05200"/>
                        <a:ext cx="6172200"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79111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600200"/>
            <a:ext cx="4038600" cy="4525963"/>
          </a:xfrm>
        </p:spPr>
        <p:txBody>
          <a:bodyPr>
            <a:normAutofit lnSpcReduction="10000"/>
          </a:bodyPr>
          <a:lstStyle/>
          <a:p>
            <a:r>
              <a:rPr lang="en-US" dirty="0" smtClean="0"/>
              <a:t>Want them to have cleaned up within the hour</a:t>
            </a:r>
          </a:p>
          <a:p>
            <a:pPr lvl="1"/>
            <a:r>
              <a:rPr lang="en-US" dirty="0" smtClean="0"/>
              <a:t>Is it still wet?</a:t>
            </a:r>
          </a:p>
          <a:p>
            <a:pPr marL="0" indent="0">
              <a:buNone/>
            </a:pPr>
            <a:r>
              <a:rPr lang="en-US" dirty="0" smtClean="0"/>
              <a:t>Slow and steady wins the race</a:t>
            </a:r>
          </a:p>
          <a:p>
            <a:r>
              <a:rPr lang="en-US" dirty="0" smtClean="0"/>
              <a:t>If score is zero for 2 or 3 days </a:t>
            </a:r>
            <a:r>
              <a:rPr lang="en-US" u="sng" dirty="0" smtClean="0"/>
              <a:t>then</a:t>
            </a:r>
            <a:r>
              <a:rPr lang="en-US" dirty="0" smtClean="0"/>
              <a:t> increase the feed delivered to cattle by 5-10 percent</a:t>
            </a:r>
          </a:p>
          <a:p>
            <a:endParaRPr lang="en-US" dirty="0"/>
          </a:p>
        </p:txBody>
      </p:sp>
      <p:sp>
        <p:nvSpPr>
          <p:cNvPr id="2" name="Title 1"/>
          <p:cNvSpPr>
            <a:spLocks noGrp="1"/>
          </p:cNvSpPr>
          <p:nvPr>
            <p:ph type="title"/>
          </p:nvPr>
        </p:nvSpPr>
        <p:spPr/>
        <p:txBody>
          <a:bodyPr/>
          <a:lstStyle/>
          <a:p>
            <a:r>
              <a:rPr lang="en-US" dirty="0" smtClean="0"/>
              <a:t>Bunk score 0</a:t>
            </a:r>
            <a:endParaRPr lang="en-US" dirty="0"/>
          </a:p>
        </p:txBody>
      </p:sp>
      <p:pic>
        <p:nvPicPr>
          <p:cNvPr id="4" name="Picture 4" descr="bun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33718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418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Use the bunk scores but also have feed truck drivers record aggression scores</a:t>
            </a:r>
          </a:p>
          <a:p>
            <a:endParaRPr lang="en-US" dirty="0" smtClean="0"/>
          </a:p>
          <a:p>
            <a:r>
              <a:rPr lang="en-US" dirty="0" smtClean="0"/>
              <a:t>Want 25:50:25</a:t>
            </a:r>
          </a:p>
          <a:p>
            <a:pPr lvl="1"/>
            <a:r>
              <a:rPr lang="en-US" dirty="0" smtClean="0"/>
              <a:t>25% in pen at bunk ready to eat</a:t>
            </a:r>
          </a:p>
          <a:p>
            <a:pPr lvl="1"/>
            <a:r>
              <a:rPr lang="en-US" dirty="0" smtClean="0"/>
              <a:t>50% coming to the bunk (simulated by the truck)</a:t>
            </a:r>
          </a:p>
          <a:p>
            <a:pPr lvl="1"/>
            <a:r>
              <a:rPr lang="en-US" dirty="0" smtClean="0"/>
              <a:t>25% milling around not ready to eat</a:t>
            </a:r>
          </a:p>
          <a:p>
            <a:endParaRPr lang="en-US" dirty="0" smtClean="0"/>
          </a:p>
          <a:p>
            <a:r>
              <a:rPr lang="en-US" dirty="0" smtClean="0"/>
              <a:t>If more at bunk need to feed more</a:t>
            </a:r>
          </a:p>
          <a:p>
            <a:r>
              <a:rPr lang="en-US" dirty="0" smtClean="0"/>
              <a:t>If more milling around need to feed less</a:t>
            </a:r>
          </a:p>
        </p:txBody>
      </p:sp>
      <p:sp>
        <p:nvSpPr>
          <p:cNvPr id="2" name="Title 1"/>
          <p:cNvSpPr>
            <a:spLocks noGrp="1"/>
          </p:cNvSpPr>
          <p:nvPr>
            <p:ph type="title"/>
          </p:nvPr>
        </p:nvSpPr>
        <p:spPr/>
        <p:txBody>
          <a:bodyPr/>
          <a:lstStyle/>
          <a:p>
            <a:r>
              <a:rPr lang="en-US" dirty="0" smtClean="0"/>
              <a:t>Making feed calls</a:t>
            </a:r>
            <a:endParaRPr lang="en-US" dirty="0"/>
          </a:p>
        </p:txBody>
      </p:sp>
    </p:spTree>
    <p:extLst>
      <p:ext uri="{BB962C8B-B14F-4D97-AF65-F5344CB8AC3E}">
        <p14:creationId xmlns:p14="http://schemas.microsoft.com/office/powerpoint/2010/main" val="3419790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E</a:t>
            </a:r>
            <a:r>
              <a:rPr lang="en-US" sz="2400" dirty="0" smtClean="0"/>
              <a:t>fficiencies decline and costs increase as cattle get heavier. </a:t>
            </a:r>
          </a:p>
          <a:p>
            <a:r>
              <a:rPr lang="en-US" sz="2400" dirty="0" smtClean="0"/>
              <a:t>It is estimated that profitability per head decreases $1 for each day cattle are fed past the finish point.</a:t>
            </a:r>
            <a:endParaRPr lang="en-US" sz="2400" dirty="0"/>
          </a:p>
        </p:txBody>
      </p:sp>
      <p:sp>
        <p:nvSpPr>
          <p:cNvPr id="2" name="Title 1"/>
          <p:cNvSpPr>
            <a:spLocks noGrp="1"/>
          </p:cNvSpPr>
          <p:nvPr>
            <p:ph type="title"/>
          </p:nvPr>
        </p:nvSpPr>
        <p:spPr/>
        <p:txBody>
          <a:bodyPr/>
          <a:lstStyle/>
          <a:p>
            <a:r>
              <a:rPr lang="en-US" dirty="0" smtClean="0"/>
              <a:t>Market at the right time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88458"/>
            <a:ext cx="5302404" cy="34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758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28800"/>
            <a:ext cx="6477000" cy="1828800"/>
          </a:xfrm>
        </p:spPr>
        <p:txBody>
          <a:bodyPr>
            <a:normAutofit fontScale="90000"/>
          </a:bodyPr>
          <a:lstStyle/>
          <a:p>
            <a:pPr algn="ctr"/>
            <a:r>
              <a:rPr lang="en-US" dirty="0" smtClean="0"/>
              <a:t>Practical feeding of beef cows and stocker calves</a:t>
            </a:r>
            <a:endParaRPr lang="en-US" dirty="0"/>
          </a:p>
        </p:txBody>
      </p:sp>
      <p:sp>
        <p:nvSpPr>
          <p:cNvPr id="3" name="Subtitle 2"/>
          <p:cNvSpPr>
            <a:spLocks noGrp="1"/>
          </p:cNvSpPr>
          <p:nvPr>
            <p:ph type="subTitle" idx="1"/>
          </p:nvPr>
        </p:nvSpPr>
        <p:spPr/>
        <p:txBody>
          <a:bodyPr/>
          <a:lstStyle/>
          <a:p>
            <a:pPr algn="ctr"/>
            <a:endParaRPr lang="en-US" dirty="0"/>
          </a:p>
        </p:txBody>
      </p:sp>
    </p:spTree>
    <p:extLst>
      <p:ext uri="{BB962C8B-B14F-4D97-AF65-F5344CB8AC3E}">
        <p14:creationId xmlns:p14="http://schemas.microsoft.com/office/powerpoint/2010/main" val="363198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idx="1"/>
          </p:nvPr>
        </p:nvSpPr>
        <p:spPr>
          <a:xfrm>
            <a:off x="381000" y="1600200"/>
            <a:ext cx="8610600" cy="4648200"/>
          </a:xfrm>
        </p:spPr>
        <p:txBody>
          <a:bodyPr>
            <a:normAutofit fontScale="92500" lnSpcReduction="10000"/>
          </a:bodyPr>
          <a:lstStyle/>
          <a:p>
            <a:pPr eaLnBrk="1" hangingPunct="1"/>
            <a:r>
              <a:rPr lang="en-US" dirty="0" smtClean="0"/>
              <a:t>US agriculture production oriented</a:t>
            </a:r>
          </a:p>
          <a:p>
            <a:pPr eaLnBrk="1" hangingPunct="1"/>
            <a:endParaRPr lang="en-US" dirty="0" smtClean="0"/>
          </a:p>
          <a:p>
            <a:pPr eaLnBrk="1" hangingPunct="1"/>
            <a:r>
              <a:rPr lang="en-US" dirty="0" smtClean="0"/>
              <a:t>More is better!  Right?</a:t>
            </a:r>
          </a:p>
          <a:p>
            <a:pPr eaLnBrk="1" hangingPunct="1"/>
            <a:endParaRPr lang="en-US" dirty="0" smtClean="0"/>
          </a:p>
          <a:p>
            <a:pPr eaLnBrk="1" hangingPunct="1"/>
            <a:r>
              <a:rPr lang="en-US" dirty="0" smtClean="0"/>
              <a:t>Focus on making profitable decisions</a:t>
            </a:r>
          </a:p>
          <a:p>
            <a:pPr eaLnBrk="1" hangingPunct="1"/>
            <a:endParaRPr lang="en-US" dirty="0" smtClean="0"/>
          </a:p>
          <a:p>
            <a:pPr eaLnBrk="1" hangingPunct="1"/>
            <a:r>
              <a:rPr lang="en-US" dirty="0" smtClean="0"/>
              <a:t>Increasing profit</a:t>
            </a:r>
          </a:p>
          <a:p>
            <a:pPr lvl="1" eaLnBrk="1" hangingPunct="1"/>
            <a:r>
              <a:rPr lang="en-US" dirty="0" smtClean="0"/>
              <a:t>Increase the price we get for product</a:t>
            </a:r>
          </a:p>
          <a:p>
            <a:pPr lvl="1" eaLnBrk="1" hangingPunct="1"/>
            <a:r>
              <a:rPr lang="en-US" dirty="0" smtClean="0"/>
              <a:t>Increase amount of product produced</a:t>
            </a:r>
          </a:p>
          <a:p>
            <a:pPr lvl="1" eaLnBrk="1" hangingPunct="1"/>
            <a:r>
              <a:rPr lang="en-US" dirty="0" smtClean="0"/>
              <a:t>Decrease production costs</a:t>
            </a:r>
          </a:p>
        </p:txBody>
      </p:sp>
      <p:sp>
        <p:nvSpPr>
          <p:cNvPr id="5122" name="Rectangle 2"/>
          <p:cNvSpPr>
            <a:spLocks noGrp="1" noChangeArrowheads="1"/>
          </p:cNvSpPr>
          <p:nvPr>
            <p:ph type="title"/>
          </p:nvPr>
        </p:nvSpPr>
        <p:spPr>
          <a:xfrm>
            <a:off x="762000" y="152400"/>
            <a:ext cx="7772400" cy="1143000"/>
          </a:xfrm>
        </p:spPr>
        <p:txBody>
          <a:bodyPr>
            <a:normAutofit/>
          </a:bodyPr>
          <a:lstStyle/>
          <a:p>
            <a:pPr eaLnBrk="1" hangingPunct="1"/>
            <a:r>
              <a:rPr lang="en-US" dirty="0" smtClean="0"/>
              <a:t>Production vs. Profitability</a:t>
            </a:r>
          </a:p>
        </p:txBody>
      </p:sp>
    </p:spTree>
    <p:extLst>
      <p:ext uri="{BB962C8B-B14F-4D97-AF65-F5344CB8AC3E}">
        <p14:creationId xmlns:p14="http://schemas.microsoft.com/office/powerpoint/2010/main" val="364098205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410325" cy="538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3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Sometimes, it is more beneficial to use milk replacer</a:t>
            </a:r>
          </a:p>
          <a:p>
            <a:pPr lvl="1"/>
            <a:r>
              <a:rPr lang="en-US" dirty="0" smtClean="0"/>
              <a:t>More saving when higher milk price</a:t>
            </a:r>
          </a:p>
          <a:p>
            <a:pPr lvl="1">
              <a:buNone/>
            </a:pPr>
            <a:endParaRPr lang="en-US" dirty="0" smtClean="0"/>
          </a:p>
          <a:p>
            <a:pPr lvl="1">
              <a:buNone/>
            </a:pPr>
            <a:endParaRPr lang="en-US" dirty="0" smtClean="0"/>
          </a:p>
          <a:p>
            <a:pPr lvl="1">
              <a:buNone/>
            </a:pPr>
            <a:r>
              <a:rPr lang="en-US" dirty="0" smtClean="0"/>
              <a:t>Water at day 3</a:t>
            </a:r>
          </a:p>
          <a:p>
            <a:pPr lvl="1">
              <a:buNone/>
            </a:pPr>
            <a:r>
              <a:rPr lang="en-US" dirty="0" err="1" smtClean="0"/>
              <a:t>Cocccidiostat</a:t>
            </a:r>
            <a:r>
              <a:rPr lang="en-US" dirty="0" smtClean="0"/>
              <a:t> in milk replacer</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In cow/calf and stocker programs we typically strive to </a:t>
            </a:r>
            <a:r>
              <a:rPr lang="en-US" dirty="0"/>
              <a:t>u</a:t>
            </a:r>
            <a:r>
              <a:rPr lang="en-US" dirty="0" smtClean="0"/>
              <a:t>tilize forages as the major source of nutrients</a:t>
            </a:r>
          </a:p>
          <a:p>
            <a:r>
              <a:rPr lang="en-US" dirty="0" smtClean="0"/>
              <a:t>Have to manage the plant and the animal</a:t>
            </a:r>
          </a:p>
          <a:p>
            <a:endParaRPr lang="en-US" dirty="0" smtClean="0"/>
          </a:p>
          <a:p>
            <a:r>
              <a:rPr lang="en-US" dirty="0" smtClean="0"/>
              <a:t>Use supplements to</a:t>
            </a:r>
            <a:endParaRPr lang="en-US" dirty="0"/>
          </a:p>
          <a:p>
            <a:pPr lvl="1"/>
            <a:r>
              <a:rPr lang="en-US" dirty="0" smtClean="0"/>
              <a:t>Correct nutritional deficiencies</a:t>
            </a:r>
          </a:p>
          <a:p>
            <a:pPr lvl="1"/>
            <a:r>
              <a:rPr lang="en-US" dirty="0" smtClean="0"/>
              <a:t>Conserve forage/increase stocking rate</a:t>
            </a:r>
          </a:p>
          <a:p>
            <a:pPr lvl="1"/>
            <a:r>
              <a:rPr lang="en-US" dirty="0" smtClean="0"/>
              <a:t>Increase overall plane of nutrition</a:t>
            </a:r>
          </a:p>
        </p:txBody>
      </p:sp>
      <p:sp>
        <p:nvSpPr>
          <p:cNvPr id="2" name="Title 1"/>
          <p:cNvSpPr>
            <a:spLocks noGrp="1"/>
          </p:cNvSpPr>
          <p:nvPr>
            <p:ph type="title"/>
          </p:nvPr>
        </p:nvSpPr>
        <p:spPr>
          <a:xfrm>
            <a:off x="457200" y="381000"/>
            <a:ext cx="8229600" cy="1143000"/>
          </a:xfrm>
        </p:spPr>
        <p:txBody>
          <a:bodyPr>
            <a:noAutofit/>
          </a:bodyPr>
          <a:lstStyle/>
          <a:p>
            <a:pPr algn="ctr"/>
            <a:r>
              <a:rPr lang="en-US" sz="3200" b="1" dirty="0" smtClean="0"/>
              <a:t>Developing a Nutritional Program</a:t>
            </a:r>
            <a:endParaRPr lang="en-US" sz="3200" dirty="0"/>
          </a:p>
        </p:txBody>
      </p:sp>
    </p:spTree>
    <p:extLst>
      <p:ext uri="{BB962C8B-B14F-4D97-AF65-F5344CB8AC3E}">
        <p14:creationId xmlns:p14="http://schemas.microsoft.com/office/powerpoint/2010/main" val="660600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7848600" cy="1676400"/>
          </a:xfrm>
          <a:solidFill>
            <a:schemeClr val="accent1"/>
          </a:solidFill>
          <a:ln w="12700">
            <a:solidFill>
              <a:schemeClr val="hlink"/>
            </a:solidFill>
            <a:miter lim="800000"/>
            <a:headEnd/>
            <a:tailEnd/>
          </a:ln>
        </p:spPr>
        <p:txBody>
          <a:bodyPr lIns="90488" tIns="44450" rIns="90488" bIns="44450">
            <a:normAutofit fontScale="90000"/>
          </a:bodyPr>
          <a:lstStyle/>
          <a:p>
            <a:r>
              <a:rPr lang="en-US" sz="5400" b="1" dirty="0" smtClean="0">
                <a:solidFill>
                  <a:schemeClr val="hlink"/>
                </a:solidFill>
              </a:rPr>
              <a:t>Primary site of “plant food” production.........</a:t>
            </a:r>
            <a:endParaRPr lang="en-US" sz="5400" b="1" dirty="0" smtClean="0"/>
          </a:p>
        </p:txBody>
      </p:sp>
      <p:sp>
        <p:nvSpPr>
          <p:cNvPr id="52227" name="Rectangle 3"/>
          <p:cNvSpPr>
            <a:spLocks noGrp="1" noChangeArrowheads="1"/>
          </p:cNvSpPr>
          <p:nvPr>
            <p:ph type="body" idx="1"/>
          </p:nvPr>
        </p:nvSpPr>
        <p:spPr>
          <a:xfrm>
            <a:off x="914400" y="2209800"/>
            <a:ext cx="7772400" cy="1447800"/>
          </a:xfrm>
          <a:noFill/>
        </p:spPr>
        <p:txBody>
          <a:bodyPr lIns="90488" tIns="44450" rIns="90488" bIns="44450"/>
          <a:lstStyle/>
          <a:p>
            <a:r>
              <a:rPr lang="en-US" sz="6000" b="1" smtClean="0">
                <a:solidFill>
                  <a:srgbClr val="00FF00"/>
                </a:solidFill>
              </a:rPr>
              <a:t>The green leaf</a:t>
            </a:r>
          </a:p>
        </p:txBody>
      </p:sp>
      <p:grpSp>
        <p:nvGrpSpPr>
          <p:cNvPr id="8196" name="Group 4"/>
          <p:cNvGrpSpPr>
            <a:grpSpLocks/>
          </p:cNvGrpSpPr>
          <p:nvPr/>
        </p:nvGrpSpPr>
        <p:grpSpPr bwMode="auto">
          <a:xfrm>
            <a:off x="6203950" y="2493963"/>
            <a:ext cx="2590800" cy="2971800"/>
            <a:chOff x="4224" y="1584"/>
            <a:chExt cx="1104" cy="1872"/>
          </a:xfrm>
        </p:grpSpPr>
        <p:sp>
          <p:nvSpPr>
            <p:cNvPr id="8241" name="Line 5"/>
            <p:cNvSpPr>
              <a:spLocks noChangeShapeType="1"/>
            </p:cNvSpPr>
            <p:nvPr/>
          </p:nvSpPr>
          <p:spPr bwMode="auto">
            <a:xfrm>
              <a:off x="4656" y="2448"/>
              <a:ext cx="27" cy="38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2" name="Line 6"/>
            <p:cNvSpPr>
              <a:spLocks noChangeShapeType="1"/>
            </p:cNvSpPr>
            <p:nvPr/>
          </p:nvSpPr>
          <p:spPr bwMode="auto">
            <a:xfrm flipV="1">
              <a:off x="4687" y="2387"/>
              <a:ext cx="40" cy="535"/>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3" name="Line 7"/>
            <p:cNvSpPr>
              <a:spLocks noChangeShapeType="1"/>
            </p:cNvSpPr>
            <p:nvPr/>
          </p:nvSpPr>
          <p:spPr bwMode="auto">
            <a:xfrm flipV="1">
              <a:off x="4767" y="2387"/>
              <a:ext cx="40" cy="491"/>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4" name="Line 8"/>
            <p:cNvSpPr>
              <a:spLocks noChangeShapeType="1"/>
            </p:cNvSpPr>
            <p:nvPr/>
          </p:nvSpPr>
          <p:spPr bwMode="auto">
            <a:xfrm flipV="1">
              <a:off x="4560" y="2160"/>
              <a:ext cx="67" cy="709"/>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5" name="Line 9"/>
            <p:cNvSpPr>
              <a:spLocks noChangeShapeType="1"/>
            </p:cNvSpPr>
            <p:nvPr/>
          </p:nvSpPr>
          <p:spPr bwMode="auto">
            <a:xfrm flipH="1" flipV="1">
              <a:off x="4560" y="2544"/>
              <a:ext cx="269" cy="391"/>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6" name="Line 10"/>
            <p:cNvSpPr>
              <a:spLocks noChangeShapeType="1"/>
            </p:cNvSpPr>
            <p:nvPr/>
          </p:nvSpPr>
          <p:spPr bwMode="auto">
            <a:xfrm>
              <a:off x="4694" y="2567"/>
              <a:ext cx="187" cy="35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7" name="Line 11"/>
            <p:cNvSpPr>
              <a:spLocks noChangeShapeType="1"/>
            </p:cNvSpPr>
            <p:nvPr/>
          </p:nvSpPr>
          <p:spPr bwMode="auto">
            <a:xfrm flipV="1">
              <a:off x="4896" y="2352"/>
              <a:ext cx="40" cy="49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8" name="Line 12"/>
            <p:cNvSpPr>
              <a:spLocks noChangeShapeType="1"/>
            </p:cNvSpPr>
            <p:nvPr/>
          </p:nvSpPr>
          <p:spPr bwMode="auto">
            <a:xfrm>
              <a:off x="4464" y="2352"/>
              <a:ext cx="135" cy="562"/>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9" name="Freeform 13"/>
            <p:cNvSpPr>
              <a:spLocks/>
            </p:cNvSpPr>
            <p:nvPr/>
          </p:nvSpPr>
          <p:spPr bwMode="auto">
            <a:xfrm>
              <a:off x="4782" y="2160"/>
              <a:ext cx="546" cy="697"/>
            </a:xfrm>
            <a:custGeom>
              <a:avLst/>
              <a:gdLst>
                <a:gd name="T0" fmla="*/ 0 w 913"/>
                <a:gd name="T1" fmla="*/ 989 h 990"/>
                <a:gd name="T2" fmla="*/ 19 w 913"/>
                <a:gd name="T3" fmla="*/ 837 h 990"/>
                <a:gd name="T4" fmla="*/ 43 w 913"/>
                <a:gd name="T5" fmla="*/ 793 h 990"/>
                <a:gd name="T6" fmla="*/ 54 w 913"/>
                <a:gd name="T7" fmla="*/ 690 h 990"/>
                <a:gd name="T8" fmla="*/ 66 w 913"/>
                <a:gd name="T9" fmla="*/ 602 h 990"/>
                <a:gd name="T10" fmla="*/ 89 w 913"/>
                <a:gd name="T11" fmla="*/ 558 h 990"/>
                <a:gd name="T12" fmla="*/ 100 w 913"/>
                <a:gd name="T13" fmla="*/ 470 h 990"/>
                <a:gd name="T14" fmla="*/ 124 w 913"/>
                <a:gd name="T15" fmla="*/ 411 h 990"/>
                <a:gd name="T16" fmla="*/ 170 w 913"/>
                <a:gd name="T17" fmla="*/ 353 h 990"/>
                <a:gd name="T18" fmla="*/ 216 w 913"/>
                <a:gd name="T19" fmla="*/ 294 h 990"/>
                <a:gd name="T20" fmla="*/ 309 w 913"/>
                <a:gd name="T21" fmla="*/ 250 h 990"/>
                <a:gd name="T22" fmla="*/ 344 w 913"/>
                <a:gd name="T23" fmla="*/ 235 h 990"/>
                <a:gd name="T24" fmla="*/ 379 w 913"/>
                <a:gd name="T25" fmla="*/ 191 h 990"/>
                <a:gd name="T26" fmla="*/ 506 w 913"/>
                <a:gd name="T27" fmla="*/ 162 h 990"/>
                <a:gd name="T28" fmla="*/ 576 w 913"/>
                <a:gd name="T29" fmla="*/ 147 h 990"/>
                <a:gd name="T30" fmla="*/ 692 w 913"/>
                <a:gd name="T31" fmla="*/ 118 h 990"/>
                <a:gd name="T32" fmla="*/ 738 w 913"/>
                <a:gd name="T33" fmla="*/ 103 h 990"/>
                <a:gd name="T34" fmla="*/ 773 w 913"/>
                <a:gd name="T35" fmla="*/ 88 h 990"/>
                <a:gd name="T36" fmla="*/ 808 w 913"/>
                <a:gd name="T37" fmla="*/ 73 h 990"/>
                <a:gd name="T38" fmla="*/ 842 w 913"/>
                <a:gd name="T39" fmla="*/ 59 h 990"/>
                <a:gd name="T40" fmla="*/ 877 w 913"/>
                <a:gd name="T41" fmla="*/ 29 h 990"/>
                <a:gd name="T42" fmla="*/ 912 w 913"/>
                <a:gd name="T43" fmla="*/ 0 h 9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3"/>
                <a:gd name="T67" fmla="*/ 0 h 990"/>
                <a:gd name="T68" fmla="*/ 913 w 913"/>
                <a:gd name="T69" fmla="*/ 990 h 9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3" h="990">
                  <a:moveTo>
                    <a:pt x="0" y="989"/>
                  </a:moveTo>
                  <a:lnTo>
                    <a:pt x="19" y="837"/>
                  </a:lnTo>
                  <a:lnTo>
                    <a:pt x="43" y="793"/>
                  </a:lnTo>
                  <a:lnTo>
                    <a:pt x="54" y="690"/>
                  </a:lnTo>
                  <a:lnTo>
                    <a:pt x="66" y="602"/>
                  </a:lnTo>
                  <a:lnTo>
                    <a:pt x="89" y="558"/>
                  </a:lnTo>
                  <a:lnTo>
                    <a:pt x="100" y="470"/>
                  </a:lnTo>
                  <a:lnTo>
                    <a:pt x="124" y="411"/>
                  </a:lnTo>
                  <a:lnTo>
                    <a:pt x="170" y="353"/>
                  </a:lnTo>
                  <a:lnTo>
                    <a:pt x="216" y="294"/>
                  </a:lnTo>
                  <a:lnTo>
                    <a:pt x="309" y="250"/>
                  </a:lnTo>
                  <a:lnTo>
                    <a:pt x="344" y="235"/>
                  </a:lnTo>
                  <a:lnTo>
                    <a:pt x="379" y="191"/>
                  </a:lnTo>
                  <a:lnTo>
                    <a:pt x="506" y="162"/>
                  </a:lnTo>
                  <a:lnTo>
                    <a:pt x="576" y="147"/>
                  </a:lnTo>
                  <a:lnTo>
                    <a:pt x="692" y="118"/>
                  </a:lnTo>
                  <a:lnTo>
                    <a:pt x="738" y="103"/>
                  </a:lnTo>
                  <a:lnTo>
                    <a:pt x="773" y="88"/>
                  </a:lnTo>
                  <a:lnTo>
                    <a:pt x="808" y="73"/>
                  </a:lnTo>
                  <a:lnTo>
                    <a:pt x="842" y="59"/>
                  </a:lnTo>
                  <a:lnTo>
                    <a:pt x="877" y="29"/>
                  </a:lnTo>
                  <a:lnTo>
                    <a:pt x="912" y="0"/>
                  </a:lnTo>
                </a:path>
              </a:pathLst>
            </a:custGeom>
            <a:noFill/>
            <a:ln w="5715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0" name="Freeform 14"/>
            <p:cNvSpPr>
              <a:spLocks/>
            </p:cNvSpPr>
            <p:nvPr/>
          </p:nvSpPr>
          <p:spPr bwMode="auto">
            <a:xfrm flipH="1">
              <a:off x="4464" y="1872"/>
              <a:ext cx="288" cy="1023"/>
            </a:xfrm>
            <a:custGeom>
              <a:avLst/>
              <a:gdLst>
                <a:gd name="T0" fmla="*/ 1188 w 1189"/>
                <a:gd name="T1" fmla="*/ 0 h 920"/>
                <a:gd name="T2" fmla="*/ 1168 w 1189"/>
                <a:gd name="T3" fmla="*/ 46 h 920"/>
                <a:gd name="T4" fmla="*/ 1153 w 1189"/>
                <a:gd name="T5" fmla="*/ 88 h 920"/>
                <a:gd name="T6" fmla="*/ 1108 w 1189"/>
                <a:gd name="T7" fmla="*/ 102 h 920"/>
                <a:gd name="T8" fmla="*/ 1063 w 1189"/>
                <a:gd name="T9" fmla="*/ 129 h 920"/>
                <a:gd name="T10" fmla="*/ 1018 w 1189"/>
                <a:gd name="T11" fmla="*/ 171 h 920"/>
                <a:gd name="T12" fmla="*/ 973 w 1189"/>
                <a:gd name="T13" fmla="*/ 185 h 920"/>
                <a:gd name="T14" fmla="*/ 928 w 1189"/>
                <a:gd name="T15" fmla="*/ 199 h 920"/>
                <a:gd name="T16" fmla="*/ 884 w 1189"/>
                <a:gd name="T17" fmla="*/ 212 h 920"/>
                <a:gd name="T18" fmla="*/ 839 w 1189"/>
                <a:gd name="T19" fmla="*/ 226 h 920"/>
                <a:gd name="T20" fmla="*/ 794 w 1189"/>
                <a:gd name="T21" fmla="*/ 240 h 920"/>
                <a:gd name="T22" fmla="*/ 749 w 1189"/>
                <a:gd name="T23" fmla="*/ 254 h 920"/>
                <a:gd name="T24" fmla="*/ 704 w 1189"/>
                <a:gd name="T25" fmla="*/ 268 h 920"/>
                <a:gd name="T26" fmla="*/ 659 w 1189"/>
                <a:gd name="T27" fmla="*/ 282 h 920"/>
                <a:gd name="T28" fmla="*/ 614 w 1189"/>
                <a:gd name="T29" fmla="*/ 296 h 920"/>
                <a:gd name="T30" fmla="*/ 569 w 1189"/>
                <a:gd name="T31" fmla="*/ 309 h 920"/>
                <a:gd name="T32" fmla="*/ 524 w 1189"/>
                <a:gd name="T33" fmla="*/ 323 h 920"/>
                <a:gd name="T34" fmla="*/ 479 w 1189"/>
                <a:gd name="T35" fmla="*/ 351 h 920"/>
                <a:gd name="T36" fmla="*/ 434 w 1189"/>
                <a:gd name="T37" fmla="*/ 393 h 920"/>
                <a:gd name="T38" fmla="*/ 404 w 1189"/>
                <a:gd name="T39" fmla="*/ 434 h 920"/>
                <a:gd name="T40" fmla="*/ 374 w 1189"/>
                <a:gd name="T41" fmla="*/ 476 h 920"/>
                <a:gd name="T42" fmla="*/ 344 w 1189"/>
                <a:gd name="T43" fmla="*/ 517 h 920"/>
                <a:gd name="T44" fmla="*/ 299 w 1189"/>
                <a:gd name="T45" fmla="*/ 545 h 920"/>
                <a:gd name="T46" fmla="*/ 270 w 1189"/>
                <a:gd name="T47" fmla="*/ 586 h 920"/>
                <a:gd name="T48" fmla="*/ 225 w 1189"/>
                <a:gd name="T49" fmla="*/ 628 h 920"/>
                <a:gd name="T50" fmla="*/ 195 w 1189"/>
                <a:gd name="T51" fmla="*/ 670 h 920"/>
                <a:gd name="T52" fmla="*/ 165 w 1189"/>
                <a:gd name="T53" fmla="*/ 711 h 920"/>
                <a:gd name="T54" fmla="*/ 120 w 1189"/>
                <a:gd name="T55" fmla="*/ 739 h 920"/>
                <a:gd name="T56" fmla="*/ 105 w 1189"/>
                <a:gd name="T57" fmla="*/ 780 h 920"/>
                <a:gd name="T58" fmla="*/ 90 w 1189"/>
                <a:gd name="T59" fmla="*/ 822 h 920"/>
                <a:gd name="T60" fmla="*/ 45 w 1189"/>
                <a:gd name="T61" fmla="*/ 850 h 920"/>
                <a:gd name="T62" fmla="*/ 45 w 1189"/>
                <a:gd name="T63" fmla="*/ 891 h 920"/>
                <a:gd name="T64" fmla="*/ 0 w 1189"/>
                <a:gd name="T65" fmla="*/ 919 h 9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9"/>
                <a:gd name="T100" fmla="*/ 0 h 920"/>
                <a:gd name="T101" fmla="*/ 1189 w 1189"/>
                <a:gd name="T102" fmla="*/ 920 h 9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9" h="920">
                  <a:moveTo>
                    <a:pt x="1188" y="0"/>
                  </a:moveTo>
                  <a:lnTo>
                    <a:pt x="1168" y="46"/>
                  </a:lnTo>
                  <a:lnTo>
                    <a:pt x="1153" y="88"/>
                  </a:lnTo>
                  <a:lnTo>
                    <a:pt x="1108" y="102"/>
                  </a:lnTo>
                  <a:lnTo>
                    <a:pt x="1063" y="129"/>
                  </a:lnTo>
                  <a:lnTo>
                    <a:pt x="1018" y="171"/>
                  </a:lnTo>
                  <a:lnTo>
                    <a:pt x="973" y="185"/>
                  </a:lnTo>
                  <a:lnTo>
                    <a:pt x="928" y="199"/>
                  </a:lnTo>
                  <a:lnTo>
                    <a:pt x="884" y="212"/>
                  </a:lnTo>
                  <a:lnTo>
                    <a:pt x="839" y="226"/>
                  </a:lnTo>
                  <a:lnTo>
                    <a:pt x="794" y="240"/>
                  </a:lnTo>
                  <a:lnTo>
                    <a:pt x="749" y="254"/>
                  </a:lnTo>
                  <a:lnTo>
                    <a:pt x="704" y="268"/>
                  </a:lnTo>
                  <a:lnTo>
                    <a:pt x="659" y="282"/>
                  </a:lnTo>
                  <a:lnTo>
                    <a:pt x="614" y="296"/>
                  </a:lnTo>
                  <a:lnTo>
                    <a:pt x="569" y="309"/>
                  </a:lnTo>
                  <a:lnTo>
                    <a:pt x="524" y="323"/>
                  </a:lnTo>
                  <a:lnTo>
                    <a:pt x="479" y="351"/>
                  </a:lnTo>
                  <a:lnTo>
                    <a:pt x="434" y="393"/>
                  </a:lnTo>
                  <a:lnTo>
                    <a:pt x="404" y="434"/>
                  </a:lnTo>
                  <a:lnTo>
                    <a:pt x="374" y="476"/>
                  </a:lnTo>
                  <a:lnTo>
                    <a:pt x="344" y="517"/>
                  </a:lnTo>
                  <a:lnTo>
                    <a:pt x="299" y="545"/>
                  </a:lnTo>
                  <a:lnTo>
                    <a:pt x="270" y="586"/>
                  </a:lnTo>
                  <a:lnTo>
                    <a:pt x="225" y="628"/>
                  </a:lnTo>
                  <a:lnTo>
                    <a:pt x="195" y="670"/>
                  </a:lnTo>
                  <a:lnTo>
                    <a:pt x="165" y="711"/>
                  </a:lnTo>
                  <a:lnTo>
                    <a:pt x="120" y="739"/>
                  </a:lnTo>
                  <a:lnTo>
                    <a:pt x="105" y="780"/>
                  </a:lnTo>
                  <a:lnTo>
                    <a:pt x="90" y="822"/>
                  </a:lnTo>
                  <a:lnTo>
                    <a:pt x="45" y="850"/>
                  </a:lnTo>
                  <a:lnTo>
                    <a:pt x="45" y="891"/>
                  </a:lnTo>
                  <a:lnTo>
                    <a:pt x="0" y="919"/>
                  </a:lnTo>
                </a:path>
              </a:pathLst>
            </a:custGeom>
            <a:noFill/>
            <a:ln w="5715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51" name="Group 15"/>
            <p:cNvGrpSpPr>
              <a:grpSpLocks/>
            </p:cNvGrpSpPr>
            <p:nvPr/>
          </p:nvGrpSpPr>
          <p:grpSpPr bwMode="auto">
            <a:xfrm>
              <a:off x="4224" y="1584"/>
              <a:ext cx="1104" cy="1872"/>
              <a:chOff x="-85" y="1402"/>
              <a:chExt cx="2197" cy="2342"/>
            </a:xfrm>
          </p:grpSpPr>
          <p:sp>
            <p:nvSpPr>
              <p:cNvPr id="8252" name="Freeform 16"/>
              <p:cNvSpPr>
                <a:spLocks/>
              </p:cNvSpPr>
              <p:nvPr/>
            </p:nvSpPr>
            <p:spPr bwMode="auto">
              <a:xfrm>
                <a:off x="-85" y="1402"/>
                <a:ext cx="2197" cy="1614"/>
              </a:xfrm>
              <a:custGeom>
                <a:avLst/>
                <a:gdLst>
                  <a:gd name="T0" fmla="*/ 1183 w 2197"/>
                  <a:gd name="T1" fmla="*/ 674 h 1614"/>
                  <a:gd name="T2" fmla="*/ 1769 w 2197"/>
                  <a:gd name="T3" fmla="*/ 278 h 1614"/>
                  <a:gd name="T4" fmla="*/ 2177 w 2197"/>
                  <a:gd name="T5" fmla="*/ 489 h 1614"/>
                  <a:gd name="T6" fmla="*/ 1651 w 2197"/>
                  <a:gd name="T7" fmla="*/ 278 h 1614"/>
                  <a:gd name="T8" fmla="*/ 1556 w 2197"/>
                  <a:gd name="T9" fmla="*/ 504 h 1614"/>
                  <a:gd name="T10" fmla="*/ 1355 w 2197"/>
                  <a:gd name="T11" fmla="*/ 652 h 1614"/>
                  <a:gd name="T12" fmla="*/ 1074 w 2197"/>
                  <a:gd name="T13" fmla="*/ 777 h 1614"/>
                  <a:gd name="T14" fmla="*/ 962 w 2197"/>
                  <a:gd name="T15" fmla="*/ 804 h 1614"/>
                  <a:gd name="T16" fmla="*/ 968 w 2197"/>
                  <a:gd name="T17" fmla="*/ 864 h 1614"/>
                  <a:gd name="T18" fmla="*/ 1011 w 2197"/>
                  <a:gd name="T19" fmla="*/ 1551 h 1614"/>
                  <a:gd name="T20" fmla="*/ 952 w 2197"/>
                  <a:gd name="T21" fmla="*/ 1242 h 1614"/>
                  <a:gd name="T22" fmla="*/ 918 w 2197"/>
                  <a:gd name="T23" fmla="*/ 1009 h 1614"/>
                  <a:gd name="T24" fmla="*/ 861 w 2197"/>
                  <a:gd name="T25" fmla="*/ 777 h 1614"/>
                  <a:gd name="T26" fmla="*/ 85 w 2197"/>
                  <a:gd name="T27" fmla="*/ 609 h 1614"/>
                  <a:gd name="T28" fmla="*/ 352 w 2197"/>
                  <a:gd name="T29" fmla="*/ 742 h 1614"/>
                  <a:gd name="T30" fmla="*/ 844 w 2197"/>
                  <a:gd name="T31" fmla="*/ 739 h 1614"/>
                  <a:gd name="T32" fmla="*/ 710 w 2197"/>
                  <a:gd name="T33" fmla="*/ 331 h 1614"/>
                  <a:gd name="T34" fmla="*/ 652 w 2197"/>
                  <a:gd name="T35" fmla="*/ 42 h 1614"/>
                  <a:gd name="T36" fmla="*/ 861 w 2197"/>
                  <a:gd name="T37" fmla="*/ 581 h 1614"/>
                  <a:gd name="T38" fmla="*/ 939 w 2197"/>
                  <a:gd name="T39" fmla="*/ 747 h 1614"/>
                  <a:gd name="T40" fmla="*/ 1183 w 2197"/>
                  <a:gd name="T41" fmla="*/ 674 h 16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7"/>
                  <a:gd name="T64" fmla="*/ 0 h 1614"/>
                  <a:gd name="T65" fmla="*/ 2197 w 2197"/>
                  <a:gd name="T66" fmla="*/ 1614 h 16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7" h="1614">
                    <a:moveTo>
                      <a:pt x="1183" y="674"/>
                    </a:moveTo>
                    <a:cubicBezTo>
                      <a:pt x="1322" y="596"/>
                      <a:pt x="1603" y="308"/>
                      <a:pt x="1769" y="278"/>
                    </a:cubicBezTo>
                    <a:cubicBezTo>
                      <a:pt x="1934" y="247"/>
                      <a:pt x="2197" y="489"/>
                      <a:pt x="2177" y="489"/>
                    </a:cubicBezTo>
                    <a:cubicBezTo>
                      <a:pt x="2158" y="489"/>
                      <a:pt x="1754" y="275"/>
                      <a:pt x="1651" y="278"/>
                    </a:cubicBezTo>
                    <a:cubicBezTo>
                      <a:pt x="1547" y="280"/>
                      <a:pt x="1605" y="442"/>
                      <a:pt x="1556" y="504"/>
                    </a:cubicBezTo>
                    <a:cubicBezTo>
                      <a:pt x="1506" y="567"/>
                      <a:pt x="1435" y="606"/>
                      <a:pt x="1355" y="652"/>
                    </a:cubicBezTo>
                    <a:cubicBezTo>
                      <a:pt x="1274" y="697"/>
                      <a:pt x="1140" y="752"/>
                      <a:pt x="1074" y="777"/>
                    </a:cubicBezTo>
                    <a:cubicBezTo>
                      <a:pt x="1009" y="802"/>
                      <a:pt x="980" y="789"/>
                      <a:pt x="962" y="804"/>
                    </a:cubicBezTo>
                    <a:cubicBezTo>
                      <a:pt x="944" y="818"/>
                      <a:pt x="960" y="739"/>
                      <a:pt x="968" y="864"/>
                    </a:cubicBezTo>
                    <a:cubicBezTo>
                      <a:pt x="976" y="988"/>
                      <a:pt x="1014" y="1488"/>
                      <a:pt x="1011" y="1551"/>
                    </a:cubicBezTo>
                    <a:cubicBezTo>
                      <a:pt x="1008" y="1614"/>
                      <a:pt x="968" y="1332"/>
                      <a:pt x="952" y="1242"/>
                    </a:cubicBezTo>
                    <a:cubicBezTo>
                      <a:pt x="936" y="1152"/>
                      <a:pt x="933" y="1086"/>
                      <a:pt x="918" y="1009"/>
                    </a:cubicBezTo>
                    <a:cubicBezTo>
                      <a:pt x="903" y="932"/>
                      <a:pt x="1000" y="844"/>
                      <a:pt x="861" y="777"/>
                    </a:cubicBezTo>
                    <a:cubicBezTo>
                      <a:pt x="722" y="710"/>
                      <a:pt x="170" y="615"/>
                      <a:pt x="85" y="609"/>
                    </a:cubicBezTo>
                    <a:cubicBezTo>
                      <a:pt x="0" y="603"/>
                      <a:pt x="226" y="720"/>
                      <a:pt x="352" y="742"/>
                    </a:cubicBezTo>
                    <a:cubicBezTo>
                      <a:pt x="478" y="764"/>
                      <a:pt x="784" y="807"/>
                      <a:pt x="844" y="739"/>
                    </a:cubicBezTo>
                    <a:cubicBezTo>
                      <a:pt x="904" y="671"/>
                      <a:pt x="742" y="447"/>
                      <a:pt x="710" y="331"/>
                    </a:cubicBezTo>
                    <a:cubicBezTo>
                      <a:pt x="678" y="215"/>
                      <a:pt x="627" y="0"/>
                      <a:pt x="652" y="42"/>
                    </a:cubicBezTo>
                    <a:cubicBezTo>
                      <a:pt x="677" y="84"/>
                      <a:pt x="813" y="464"/>
                      <a:pt x="861" y="581"/>
                    </a:cubicBezTo>
                    <a:cubicBezTo>
                      <a:pt x="909" y="698"/>
                      <a:pt x="885" y="731"/>
                      <a:pt x="939" y="747"/>
                    </a:cubicBezTo>
                    <a:cubicBezTo>
                      <a:pt x="992" y="763"/>
                      <a:pt x="1054" y="749"/>
                      <a:pt x="1183" y="674"/>
                    </a:cubicBezTo>
                    <a:close/>
                  </a:path>
                </a:pathLst>
              </a:custGeom>
              <a:solidFill>
                <a:srgbClr val="008000"/>
              </a:solidFill>
              <a:ln w="9525">
                <a:solidFill>
                  <a:srgbClr val="66FF33"/>
                </a:solidFill>
                <a:round/>
                <a:headEnd/>
                <a:tailEnd/>
              </a:ln>
            </p:spPr>
            <p:txBody>
              <a:bodyPr wrap="none" anchor="ctr"/>
              <a:lstStyle/>
              <a:p>
                <a:endParaRPr lang="en-US"/>
              </a:p>
            </p:txBody>
          </p:sp>
          <p:sp>
            <p:nvSpPr>
              <p:cNvPr id="8253" name="Freeform 17"/>
              <p:cNvSpPr>
                <a:spLocks/>
              </p:cNvSpPr>
              <p:nvPr/>
            </p:nvSpPr>
            <p:spPr bwMode="auto">
              <a:xfrm>
                <a:off x="864" y="2149"/>
                <a:ext cx="606" cy="173"/>
              </a:xfrm>
              <a:custGeom>
                <a:avLst/>
                <a:gdLst>
                  <a:gd name="T0" fmla="*/ 53 w 606"/>
                  <a:gd name="T1" fmla="*/ 121 h 270"/>
                  <a:gd name="T2" fmla="*/ 263 w 606"/>
                  <a:gd name="T3" fmla="*/ 6 h 270"/>
                  <a:gd name="T4" fmla="*/ 603 w 606"/>
                  <a:gd name="T5" fmla="*/ 155 h 270"/>
                  <a:gd name="T6" fmla="*/ 247 w 606"/>
                  <a:gd name="T7" fmla="*/ 266 h 270"/>
                  <a:gd name="T8" fmla="*/ 0 w 606"/>
                  <a:gd name="T9" fmla="*/ 179 h 270"/>
                  <a:gd name="T10" fmla="*/ 0 60000 65536"/>
                  <a:gd name="T11" fmla="*/ 0 60000 65536"/>
                  <a:gd name="T12" fmla="*/ 0 60000 65536"/>
                  <a:gd name="T13" fmla="*/ 0 60000 65536"/>
                  <a:gd name="T14" fmla="*/ 0 60000 65536"/>
                  <a:gd name="T15" fmla="*/ 0 w 606"/>
                  <a:gd name="T16" fmla="*/ 0 h 270"/>
                  <a:gd name="T17" fmla="*/ 606 w 606"/>
                  <a:gd name="T18" fmla="*/ 270 h 270"/>
                </a:gdLst>
                <a:ahLst/>
                <a:cxnLst>
                  <a:cxn ang="T10">
                    <a:pos x="T0" y="T1"/>
                  </a:cxn>
                  <a:cxn ang="T11">
                    <a:pos x="T2" y="T3"/>
                  </a:cxn>
                  <a:cxn ang="T12">
                    <a:pos x="T4" y="T5"/>
                  </a:cxn>
                  <a:cxn ang="T13">
                    <a:pos x="T6" y="T7"/>
                  </a:cxn>
                  <a:cxn ang="T14">
                    <a:pos x="T8" y="T9"/>
                  </a:cxn>
                </a:cxnLst>
                <a:rect l="T15" t="T16" r="T17" b="T18"/>
                <a:pathLst>
                  <a:path w="606" h="270">
                    <a:moveTo>
                      <a:pt x="53" y="121"/>
                    </a:moveTo>
                    <a:cubicBezTo>
                      <a:pt x="127" y="64"/>
                      <a:pt x="171" y="0"/>
                      <a:pt x="263" y="6"/>
                    </a:cubicBezTo>
                    <a:cubicBezTo>
                      <a:pt x="355" y="12"/>
                      <a:pt x="606" y="112"/>
                      <a:pt x="603" y="155"/>
                    </a:cubicBezTo>
                    <a:cubicBezTo>
                      <a:pt x="600" y="198"/>
                      <a:pt x="347" y="262"/>
                      <a:pt x="247" y="266"/>
                    </a:cubicBezTo>
                    <a:cubicBezTo>
                      <a:pt x="147" y="270"/>
                      <a:pt x="51" y="197"/>
                      <a:pt x="0" y="179"/>
                    </a:cubicBezTo>
                  </a:path>
                </a:pathLst>
              </a:custGeom>
              <a:solidFill>
                <a:srgbClr val="669900"/>
              </a:solidFill>
              <a:ln w="9525">
                <a:solidFill>
                  <a:srgbClr val="66FF33"/>
                </a:solidFill>
                <a:round/>
                <a:headEnd/>
                <a:tailEnd/>
              </a:ln>
            </p:spPr>
            <p:txBody>
              <a:bodyPr wrap="none" anchor="ctr"/>
              <a:lstStyle/>
              <a:p>
                <a:endParaRPr lang="en-US"/>
              </a:p>
            </p:txBody>
          </p:sp>
          <p:sp>
            <p:nvSpPr>
              <p:cNvPr id="8254" name="Freeform 18"/>
              <p:cNvSpPr>
                <a:spLocks/>
              </p:cNvSpPr>
              <p:nvPr/>
            </p:nvSpPr>
            <p:spPr bwMode="auto">
              <a:xfrm>
                <a:off x="624" y="1659"/>
                <a:ext cx="474" cy="589"/>
              </a:xfrm>
              <a:custGeom>
                <a:avLst/>
                <a:gdLst>
                  <a:gd name="T0" fmla="*/ 214 w 474"/>
                  <a:gd name="T1" fmla="*/ 923 h 923"/>
                  <a:gd name="T2" fmla="*/ 31 w 474"/>
                  <a:gd name="T3" fmla="*/ 606 h 923"/>
                  <a:gd name="T4" fmla="*/ 403 w 474"/>
                  <a:gd name="T5" fmla="*/ 45 h 923"/>
                  <a:gd name="T6" fmla="*/ 459 w 474"/>
                  <a:gd name="T7" fmla="*/ 334 h 923"/>
                  <a:gd name="T8" fmla="*/ 447 w 474"/>
                  <a:gd name="T9" fmla="*/ 467 h 923"/>
                  <a:gd name="T10" fmla="*/ 459 w 474"/>
                  <a:gd name="T11" fmla="*/ 623 h 923"/>
                  <a:gd name="T12" fmla="*/ 414 w 474"/>
                  <a:gd name="T13" fmla="*/ 779 h 923"/>
                  <a:gd name="T14" fmla="*/ 266 w 474"/>
                  <a:gd name="T15" fmla="*/ 906 h 923"/>
                  <a:gd name="T16" fmla="*/ 0 60000 65536"/>
                  <a:gd name="T17" fmla="*/ 0 60000 65536"/>
                  <a:gd name="T18" fmla="*/ 0 60000 65536"/>
                  <a:gd name="T19" fmla="*/ 0 60000 65536"/>
                  <a:gd name="T20" fmla="*/ 0 60000 65536"/>
                  <a:gd name="T21" fmla="*/ 0 60000 65536"/>
                  <a:gd name="T22" fmla="*/ 0 60000 65536"/>
                  <a:gd name="T23" fmla="*/ 0 60000 65536"/>
                  <a:gd name="T24" fmla="*/ 0 w 474"/>
                  <a:gd name="T25" fmla="*/ 0 h 923"/>
                  <a:gd name="T26" fmla="*/ 474 w 474"/>
                  <a:gd name="T27" fmla="*/ 923 h 9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4" h="923">
                    <a:moveTo>
                      <a:pt x="214" y="923"/>
                    </a:moveTo>
                    <a:cubicBezTo>
                      <a:pt x="184" y="867"/>
                      <a:pt x="0" y="752"/>
                      <a:pt x="31" y="606"/>
                    </a:cubicBezTo>
                    <a:cubicBezTo>
                      <a:pt x="62" y="460"/>
                      <a:pt x="332" y="90"/>
                      <a:pt x="403" y="45"/>
                    </a:cubicBezTo>
                    <a:cubicBezTo>
                      <a:pt x="474" y="0"/>
                      <a:pt x="452" y="264"/>
                      <a:pt x="459" y="334"/>
                    </a:cubicBezTo>
                    <a:cubicBezTo>
                      <a:pt x="466" y="404"/>
                      <a:pt x="447" y="419"/>
                      <a:pt x="447" y="467"/>
                    </a:cubicBezTo>
                    <a:cubicBezTo>
                      <a:pt x="447" y="515"/>
                      <a:pt x="464" y="571"/>
                      <a:pt x="459" y="623"/>
                    </a:cubicBezTo>
                    <a:cubicBezTo>
                      <a:pt x="454" y="675"/>
                      <a:pt x="446" y="732"/>
                      <a:pt x="414" y="779"/>
                    </a:cubicBezTo>
                    <a:cubicBezTo>
                      <a:pt x="382" y="826"/>
                      <a:pt x="297" y="880"/>
                      <a:pt x="266" y="906"/>
                    </a:cubicBezTo>
                  </a:path>
                </a:pathLst>
              </a:custGeom>
              <a:solidFill>
                <a:srgbClr val="33CC33"/>
              </a:solidFill>
              <a:ln w="9525">
                <a:solidFill>
                  <a:srgbClr val="66FF33"/>
                </a:solidFill>
                <a:round/>
                <a:headEnd/>
                <a:tailEnd/>
              </a:ln>
            </p:spPr>
            <p:txBody>
              <a:bodyPr wrap="none" anchor="ctr"/>
              <a:lstStyle/>
              <a:p>
                <a:endParaRPr lang="en-US"/>
              </a:p>
            </p:txBody>
          </p:sp>
          <p:sp>
            <p:nvSpPr>
              <p:cNvPr id="8255" name="Freeform 19"/>
              <p:cNvSpPr>
                <a:spLocks/>
              </p:cNvSpPr>
              <p:nvPr/>
            </p:nvSpPr>
            <p:spPr bwMode="auto">
              <a:xfrm flipH="1" flipV="1">
                <a:off x="240" y="2180"/>
                <a:ext cx="606" cy="173"/>
              </a:xfrm>
              <a:custGeom>
                <a:avLst/>
                <a:gdLst>
                  <a:gd name="T0" fmla="*/ 53 w 606"/>
                  <a:gd name="T1" fmla="*/ 121 h 270"/>
                  <a:gd name="T2" fmla="*/ 263 w 606"/>
                  <a:gd name="T3" fmla="*/ 6 h 270"/>
                  <a:gd name="T4" fmla="*/ 603 w 606"/>
                  <a:gd name="T5" fmla="*/ 155 h 270"/>
                  <a:gd name="T6" fmla="*/ 247 w 606"/>
                  <a:gd name="T7" fmla="*/ 266 h 270"/>
                  <a:gd name="T8" fmla="*/ 0 w 606"/>
                  <a:gd name="T9" fmla="*/ 179 h 270"/>
                  <a:gd name="T10" fmla="*/ 0 60000 65536"/>
                  <a:gd name="T11" fmla="*/ 0 60000 65536"/>
                  <a:gd name="T12" fmla="*/ 0 60000 65536"/>
                  <a:gd name="T13" fmla="*/ 0 60000 65536"/>
                  <a:gd name="T14" fmla="*/ 0 60000 65536"/>
                  <a:gd name="T15" fmla="*/ 0 w 606"/>
                  <a:gd name="T16" fmla="*/ 0 h 270"/>
                  <a:gd name="T17" fmla="*/ 606 w 606"/>
                  <a:gd name="T18" fmla="*/ 270 h 270"/>
                </a:gdLst>
                <a:ahLst/>
                <a:cxnLst>
                  <a:cxn ang="T10">
                    <a:pos x="T0" y="T1"/>
                  </a:cxn>
                  <a:cxn ang="T11">
                    <a:pos x="T2" y="T3"/>
                  </a:cxn>
                  <a:cxn ang="T12">
                    <a:pos x="T4" y="T5"/>
                  </a:cxn>
                  <a:cxn ang="T13">
                    <a:pos x="T6" y="T7"/>
                  </a:cxn>
                  <a:cxn ang="T14">
                    <a:pos x="T8" y="T9"/>
                  </a:cxn>
                </a:cxnLst>
                <a:rect l="T15" t="T16" r="T17" b="T18"/>
                <a:pathLst>
                  <a:path w="606" h="270">
                    <a:moveTo>
                      <a:pt x="53" y="121"/>
                    </a:moveTo>
                    <a:cubicBezTo>
                      <a:pt x="127" y="64"/>
                      <a:pt x="171" y="0"/>
                      <a:pt x="263" y="6"/>
                    </a:cubicBezTo>
                    <a:cubicBezTo>
                      <a:pt x="355" y="12"/>
                      <a:pt x="606" y="112"/>
                      <a:pt x="603" y="155"/>
                    </a:cubicBezTo>
                    <a:cubicBezTo>
                      <a:pt x="600" y="198"/>
                      <a:pt x="347" y="262"/>
                      <a:pt x="247" y="266"/>
                    </a:cubicBezTo>
                    <a:cubicBezTo>
                      <a:pt x="147" y="270"/>
                      <a:pt x="51" y="197"/>
                      <a:pt x="0" y="179"/>
                    </a:cubicBezTo>
                  </a:path>
                </a:pathLst>
              </a:custGeom>
              <a:solidFill>
                <a:srgbClr val="00FF00"/>
              </a:solidFill>
              <a:ln w="9525">
                <a:solidFill>
                  <a:srgbClr val="66FF33"/>
                </a:solidFill>
                <a:round/>
                <a:headEnd/>
                <a:tailEnd/>
              </a:ln>
            </p:spPr>
            <p:txBody>
              <a:bodyPr wrap="none" anchor="ctr"/>
              <a:lstStyle/>
              <a:p>
                <a:endParaRPr lang="en-US"/>
              </a:p>
            </p:txBody>
          </p:sp>
          <p:sp>
            <p:nvSpPr>
              <p:cNvPr id="8256" name="Freeform 20"/>
              <p:cNvSpPr>
                <a:spLocks/>
              </p:cNvSpPr>
              <p:nvPr/>
            </p:nvSpPr>
            <p:spPr bwMode="auto">
              <a:xfrm>
                <a:off x="583" y="2777"/>
                <a:ext cx="656" cy="967"/>
              </a:xfrm>
              <a:custGeom>
                <a:avLst/>
                <a:gdLst>
                  <a:gd name="T0" fmla="*/ 323 w 656"/>
                  <a:gd name="T1" fmla="*/ 0 h 1514"/>
                  <a:gd name="T2" fmla="*/ 289 w 656"/>
                  <a:gd name="T3" fmla="*/ 189 h 1514"/>
                  <a:gd name="T4" fmla="*/ 267 w 656"/>
                  <a:gd name="T5" fmla="*/ 256 h 1514"/>
                  <a:gd name="T6" fmla="*/ 245 w 656"/>
                  <a:gd name="T7" fmla="*/ 289 h 1514"/>
                  <a:gd name="T8" fmla="*/ 185 w 656"/>
                  <a:gd name="T9" fmla="*/ 458 h 1514"/>
                  <a:gd name="T10" fmla="*/ 89 w 656"/>
                  <a:gd name="T11" fmla="*/ 602 h 1514"/>
                  <a:gd name="T12" fmla="*/ 0 w 656"/>
                  <a:gd name="T13" fmla="*/ 845 h 1514"/>
                  <a:gd name="T14" fmla="*/ 41 w 656"/>
                  <a:gd name="T15" fmla="*/ 794 h 1514"/>
                  <a:gd name="T16" fmla="*/ 89 w 656"/>
                  <a:gd name="T17" fmla="*/ 698 h 1514"/>
                  <a:gd name="T18" fmla="*/ 137 w 656"/>
                  <a:gd name="T19" fmla="*/ 602 h 1514"/>
                  <a:gd name="T20" fmla="*/ 185 w 656"/>
                  <a:gd name="T21" fmla="*/ 506 h 1514"/>
                  <a:gd name="T22" fmla="*/ 281 w 656"/>
                  <a:gd name="T23" fmla="*/ 410 h 1514"/>
                  <a:gd name="T24" fmla="*/ 329 w 656"/>
                  <a:gd name="T25" fmla="*/ 170 h 1514"/>
                  <a:gd name="T26" fmla="*/ 367 w 656"/>
                  <a:gd name="T27" fmla="*/ 512 h 1514"/>
                  <a:gd name="T28" fmla="*/ 312 w 656"/>
                  <a:gd name="T29" fmla="*/ 800 h 1514"/>
                  <a:gd name="T30" fmla="*/ 334 w 656"/>
                  <a:gd name="T31" fmla="*/ 934 h 1514"/>
                  <a:gd name="T32" fmla="*/ 329 w 656"/>
                  <a:gd name="T33" fmla="*/ 1226 h 1514"/>
                  <a:gd name="T34" fmla="*/ 377 w 656"/>
                  <a:gd name="T35" fmla="*/ 1514 h 1514"/>
                  <a:gd name="T36" fmla="*/ 377 w 656"/>
                  <a:gd name="T37" fmla="*/ 1178 h 1514"/>
                  <a:gd name="T38" fmla="*/ 377 w 656"/>
                  <a:gd name="T39" fmla="*/ 794 h 1514"/>
                  <a:gd name="T40" fmla="*/ 423 w 656"/>
                  <a:gd name="T41" fmla="*/ 478 h 1514"/>
                  <a:gd name="T42" fmla="*/ 377 w 656"/>
                  <a:gd name="T43" fmla="*/ 314 h 1514"/>
                  <a:gd name="T44" fmla="*/ 377 w 656"/>
                  <a:gd name="T45" fmla="*/ 170 h 1514"/>
                  <a:gd name="T46" fmla="*/ 400 w 656"/>
                  <a:gd name="T47" fmla="*/ 145 h 1514"/>
                  <a:gd name="T48" fmla="*/ 467 w 656"/>
                  <a:gd name="T49" fmla="*/ 256 h 1514"/>
                  <a:gd name="T50" fmla="*/ 589 w 656"/>
                  <a:gd name="T51" fmla="*/ 456 h 1514"/>
                  <a:gd name="T52" fmla="*/ 578 w 656"/>
                  <a:gd name="T53" fmla="*/ 634 h 1514"/>
                  <a:gd name="T54" fmla="*/ 569 w 656"/>
                  <a:gd name="T55" fmla="*/ 986 h 1514"/>
                  <a:gd name="T56" fmla="*/ 656 w 656"/>
                  <a:gd name="T57" fmla="*/ 1445 h 1514"/>
                  <a:gd name="T58" fmla="*/ 617 w 656"/>
                  <a:gd name="T59" fmla="*/ 1178 h 1514"/>
                  <a:gd name="T60" fmla="*/ 634 w 656"/>
                  <a:gd name="T61" fmla="*/ 734 h 1514"/>
                  <a:gd name="T62" fmla="*/ 323 w 656"/>
                  <a:gd name="T63" fmla="*/ 0 h 1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6"/>
                  <a:gd name="T97" fmla="*/ 0 h 1514"/>
                  <a:gd name="T98" fmla="*/ 656 w 656"/>
                  <a:gd name="T99" fmla="*/ 1514 h 15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6" h="1514">
                    <a:moveTo>
                      <a:pt x="323" y="0"/>
                    </a:moveTo>
                    <a:cubicBezTo>
                      <a:pt x="300" y="92"/>
                      <a:pt x="314" y="30"/>
                      <a:pt x="289" y="189"/>
                    </a:cubicBezTo>
                    <a:cubicBezTo>
                      <a:pt x="285" y="212"/>
                      <a:pt x="280" y="236"/>
                      <a:pt x="267" y="256"/>
                    </a:cubicBezTo>
                    <a:cubicBezTo>
                      <a:pt x="260" y="267"/>
                      <a:pt x="245" y="289"/>
                      <a:pt x="245" y="289"/>
                    </a:cubicBezTo>
                    <a:lnTo>
                      <a:pt x="185" y="458"/>
                    </a:lnTo>
                    <a:lnTo>
                      <a:pt x="89" y="602"/>
                    </a:lnTo>
                    <a:lnTo>
                      <a:pt x="0" y="845"/>
                    </a:lnTo>
                    <a:lnTo>
                      <a:pt x="41" y="794"/>
                    </a:lnTo>
                    <a:lnTo>
                      <a:pt x="89" y="698"/>
                    </a:lnTo>
                    <a:lnTo>
                      <a:pt x="137" y="602"/>
                    </a:lnTo>
                    <a:lnTo>
                      <a:pt x="185" y="506"/>
                    </a:lnTo>
                    <a:lnTo>
                      <a:pt x="281" y="410"/>
                    </a:lnTo>
                    <a:lnTo>
                      <a:pt x="329" y="170"/>
                    </a:lnTo>
                    <a:lnTo>
                      <a:pt x="367" y="512"/>
                    </a:lnTo>
                    <a:lnTo>
                      <a:pt x="312" y="800"/>
                    </a:lnTo>
                    <a:lnTo>
                      <a:pt x="334" y="934"/>
                    </a:lnTo>
                    <a:lnTo>
                      <a:pt x="329" y="1226"/>
                    </a:lnTo>
                    <a:lnTo>
                      <a:pt x="377" y="1514"/>
                    </a:lnTo>
                    <a:lnTo>
                      <a:pt x="377" y="1178"/>
                    </a:lnTo>
                    <a:lnTo>
                      <a:pt x="377" y="794"/>
                    </a:lnTo>
                    <a:lnTo>
                      <a:pt x="423" y="478"/>
                    </a:lnTo>
                    <a:lnTo>
                      <a:pt x="377" y="314"/>
                    </a:lnTo>
                    <a:lnTo>
                      <a:pt x="377" y="170"/>
                    </a:lnTo>
                    <a:cubicBezTo>
                      <a:pt x="385" y="162"/>
                      <a:pt x="392" y="137"/>
                      <a:pt x="400" y="145"/>
                    </a:cubicBezTo>
                    <a:cubicBezTo>
                      <a:pt x="431" y="175"/>
                      <a:pt x="442" y="221"/>
                      <a:pt x="467" y="256"/>
                    </a:cubicBezTo>
                    <a:cubicBezTo>
                      <a:pt x="494" y="295"/>
                      <a:pt x="559" y="419"/>
                      <a:pt x="589" y="456"/>
                    </a:cubicBezTo>
                    <a:cubicBezTo>
                      <a:pt x="607" y="566"/>
                      <a:pt x="578" y="500"/>
                      <a:pt x="578" y="634"/>
                    </a:cubicBezTo>
                    <a:lnTo>
                      <a:pt x="569" y="986"/>
                    </a:lnTo>
                    <a:lnTo>
                      <a:pt x="656" y="1445"/>
                    </a:lnTo>
                    <a:lnTo>
                      <a:pt x="617" y="1178"/>
                    </a:lnTo>
                    <a:lnTo>
                      <a:pt x="634" y="734"/>
                    </a:lnTo>
                    <a:lnTo>
                      <a:pt x="323" y="0"/>
                    </a:lnTo>
                    <a:close/>
                  </a:path>
                </a:pathLst>
              </a:custGeom>
              <a:solidFill>
                <a:srgbClr val="FF9933"/>
              </a:solidFill>
              <a:ln w="9525">
                <a:solidFill>
                  <a:schemeClr val="tx1"/>
                </a:solidFill>
                <a:round/>
                <a:headEnd/>
                <a:tailEnd/>
              </a:ln>
            </p:spPr>
            <p:txBody>
              <a:bodyPr wrap="none" anchor="ctr"/>
              <a:lstStyle/>
              <a:p>
                <a:endParaRPr lang="en-US"/>
              </a:p>
            </p:txBody>
          </p:sp>
        </p:grpSp>
      </p:grpSp>
      <p:sp>
        <p:nvSpPr>
          <p:cNvPr id="52245" name="Text Box 21"/>
          <p:cNvSpPr txBox="1">
            <a:spLocks noChangeArrowheads="1"/>
          </p:cNvSpPr>
          <p:nvPr/>
        </p:nvSpPr>
        <p:spPr bwMode="auto">
          <a:xfrm>
            <a:off x="304800" y="5181600"/>
            <a:ext cx="819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C506D4"/>
                </a:solidFill>
                <a:latin typeface="Times New Roman" pitchFamily="18" charset="0"/>
              </a:rPr>
              <a:t>It is also the primary source of feed!!</a:t>
            </a:r>
            <a:endParaRPr lang="en-US" sz="3600" dirty="0">
              <a:solidFill>
                <a:srgbClr val="C506D4"/>
              </a:solidFill>
              <a:latin typeface="Times New Roman" pitchFamily="18" charset="0"/>
            </a:endParaRPr>
          </a:p>
        </p:txBody>
      </p:sp>
      <p:grpSp>
        <p:nvGrpSpPr>
          <p:cNvPr id="4" name="Group 22"/>
          <p:cNvGrpSpPr>
            <a:grpSpLocks/>
          </p:cNvGrpSpPr>
          <p:nvPr/>
        </p:nvGrpSpPr>
        <p:grpSpPr bwMode="auto">
          <a:xfrm>
            <a:off x="6248400" y="3733800"/>
            <a:ext cx="2609850" cy="762000"/>
            <a:chOff x="3936" y="2352"/>
            <a:chExt cx="1644" cy="480"/>
          </a:xfrm>
        </p:grpSpPr>
        <p:sp>
          <p:nvSpPr>
            <p:cNvPr id="8199" name="Freeform 23"/>
            <p:cNvSpPr>
              <a:spLocks/>
            </p:cNvSpPr>
            <p:nvPr/>
          </p:nvSpPr>
          <p:spPr bwMode="auto">
            <a:xfrm>
              <a:off x="4322" y="2542"/>
              <a:ext cx="57" cy="51"/>
            </a:xfrm>
            <a:custGeom>
              <a:avLst/>
              <a:gdLst>
                <a:gd name="T0" fmla="*/ 58 w 60"/>
                <a:gd name="T1" fmla="*/ 3 h 46"/>
                <a:gd name="T2" fmla="*/ 53 w 60"/>
                <a:gd name="T3" fmla="*/ 6 h 46"/>
                <a:gd name="T4" fmla="*/ 47 w 60"/>
                <a:gd name="T5" fmla="*/ 8 h 46"/>
                <a:gd name="T6" fmla="*/ 42 w 60"/>
                <a:gd name="T7" fmla="*/ 10 h 46"/>
                <a:gd name="T8" fmla="*/ 40 w 60"/>
                <a:gd name="T9" fmla="*/ 15 h 46"/>
                <a:gd name="T10" fmla="*/ 39 w 60"/>
                <a:gd name="T11" fmla="*/ 20 h 46"/>
                <a:gd name="T12" fmla="*/ 40 w 60"/>
                <a:gd name="T13" fmla="*/ 24 h 46"/>
                <a:gd name="T14" fmla="*/ 42 w 60"/>
                <a:gd name="T15" fmla="*/ 28 h 46"/>
                <a:gd name="T16" fmla="*/ 44 w 60"/>
                <a:gd name="T17" fmla="*/ 30 h 46"/>
                <a:gd name="T18" fmla="*/ 45 w 60"/>
                <a:gd name="T19" fmla="*/ 34 h 46"/>
                <a:gd name="T20" fmla="*/ 44 w 60"/>
                <a:gd name="T21" fmla="*/ 38 h 46"/>
                <a:gd name="T22" fmla="*/ 41 w 60"/>
                <a:gd name="T23" fmla="*/ 40 h 46"/>
                <a:gd name="T24" fmla="*/ 39 w 60"/>
                <a:gd name="T25" fmla="*/ 43 h 46"/>
                <a:gd name="T26" fmla="*/ 36 w 60"/>
                <a:gd name="T27" fmla="*/ 45 h 46"/>
                <a:gd name="T28" fmla="*/ 32 w 60"/>
                <a:gd name="T29" fmla="*/ 46 h 46"/>
                <a:gd name="T30" fmla="*/ 29 w 60"/>
                <a:gd name="T31" fmla="*/ 45 h 46"/>
                <a:gd name="T32" fmla="*/ 27 w 60"/>
                <a:gd name="T33" fmla="*/ 42 h 46"/>
                <a:gd name="T34" fmla="*/ 24 w 60"/>
                <a:gd name="T35" fmla="*/ 39 h 46"/>
                <a:gd name="T36" fmla="*/ 22 w 60"/>
                <a:gd name="T37" fmla="*/ 37 h 46"/>
                <a:gd name="T38" fmla="*/ 18 w 60"/>
                <a:gd name="T39" fmla="*/ 36 h 46"/>
                <a:gd name="T40" fmla="*/ 16 w 60"/>
                <a:gd name="T41" fmla="*/ 36 h 46"/>
                <a:gd name="T42" fmla="*/ 15 w 60"/>
                <a:gd name="T43" fmla="*/ 35 h 46"/>
                <a:gd name="T44" fmla="*/ 14 w 60"/>
                <a:gd name="T45" fmla="*/ 34 h 46"/>
                <a:gd name="T46" fmla="*/ 13 w 60"/>
                <a:gd name="T47" fmla="*/ 33 h 46"/>
                <a:gd name="T48" fmla="*/ 12 w 60"/>
                <a:gd name="T49" fmla="*/ 33 h 46"/>
                <a:gd name="T50" fmla="*/ 11 w 60"/>
                <a:gd name="T51" fmla="*/ 32 h 46"/>
                <a:gd name="T52" fmla="*/ 8 w 60"/>
                <a:gd name="T53" fmla="*/ 32 h 46"/>
                <a:gd name="T54" fmla="*/ 5 w 60"/>
                <a:gd name="T55" fmla="*/ 33 h 46"/>
                <a:gd name="T56" fmla="*/ 3 w 60"/>
                <a:gd name="T57" fmla="*/ 33 h 46"/>
                <a:gd name="T58" fmla="*/ 1 w 60"/>
                <a:gd name="T59" fmla="*/ 35 h 46"/>
                <a:gd name="T60" fmla="*/ 0 w 60"/>
                <a:gd name="T61" fmla="*/ 34 h 46"/>
                <a:gd name="T62" fmla="*/ 0 w 60"/>
                <a:gd name="T63" fmla="*/ 29 h 46"/>
                <a:gd name="T64" fmla="*/ 1 w 60"/>
                <a:gd name="T65" fmla="*/ 24 h 46"/>
                <a:gd name="T66" fmla="*/ 1 w 60"/>
                <a:gd name="T67" fmla="*/ 20 h 46"/>
                <a:gd name="T68" fmla="*/ 1 w 60"/>
                <a:gd name="T69" fmla="*/ 15 h 46"/>
                <a:gd name="T70" fmla="*/ 2 w 60"/>
                <a:gd name="T71" fmla="*/ 12 h 46"/>
                <a:gd name="T72" fmla="*/ 5 w 60"/>
                <a:gd name="T73" fmla="*/ 10 h 46"/>
                <a:gd name="T74" fmla="*/ 9 w 60"/>
                <a:gd name="T75" fmla="*/ 9 h 46"/>
                <a:gd name="T76" fmla="*/ 11 w 60"/>
                <a:gd name="T77" fmla="*/ 7 h 46"/>
                <a:gd name="T78" fmla="*/ 14 w 60"/>
                <a:gd name="T79" fmla="*/ 4 h 46"/>
                <a:gd name="T80" fmla="*/ 19 w 60"/>
                <a:gd name="T81" fmla="*/ 2 h 46"/>
                <a:gd name="T82" fmla="*/ 29 w 60"/>
                <a:gd name="T83" fmla="*/ 2 h 46"/>
                <a:gd name="T84" fmla="*/ 37 w 60"/>
                <a:gd name="T85" fmla="*/ 1 h 46"/>
                <a:gd name="T86" fmla="*/ 46 w 60"/>
                <a:gd name="T87" fmla="*/ 0 h 46"/>
                <a:gd name="T88" fmla="*/ 55 w 60"/>
                <a:gd name="T89" fmla="*/ 1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46"/>
                <a:gd name="T137" fmla="*/ 60 w 60"/>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46">
                  <a:moveTo>
                    <a:pt x="60" y="2"/>
                  </a:moveTo>
                  <a:lnTo>
                    <a:pt x="58" y="3"/>
                  </a:lnTo>
                  <a:lnTo>
                    <a:pt x="55" y="5"/>
                  </a:lnTo>
                  <a:lnTo>
                    <a:pt x="53" y="6"/>
                  </a:lnTo>
                  <a:lnTo>
                    <a:pt x="50" y="7"/>
                  </a:lnTo>
                  <a:lnTo>
                    <a:pt x="47" y="8"/>
                  </a:lnTo>
                  <a:lnTo>
                    <a:pt x="45" y="9"/>
                  </a:lnTo>
                  <a:lnTo>
                    <a:pt x="42" y="10"/>
                  </a:lnTo>
                  <a:lnTo>
                    <a:pt x="41" y="12"/>
                  </a:lnTo>
                  <a:lnTo>
                    <a:pt x="40" y="15"/>
                  </a:lnTo>
                  <a:lnTo>
                    <a:pt x="39" y="18"/>
                  </a:lnTo>
                  <a:lnTo>
                    <a:pt x="39" y="20"/>
                  </a:lnTo>
                  <a:lnTo>
                    <a:pt x="39" y="22"/>
                  </a:lnTo>
                  <a:lnTo>
                    <a:pt x="40" y="24"/>
                  </a:lnTo>
                  <a:lnTo>
                    <a:pt x="41" y="26"/>
                  </a:lnTo>
                  <a:lnTo>
                    <a:pt x="42" y="28"/>
                  </a:lnTo>
                  <a:lnTo>
                    <a:pt x="44" y="29"/>
                  </a:lnTo>
                  <a:lnTo>
                    <a:pt x="44" y="30"/>
                  </a:lnTo>
                  <a:lnTo>
                    <a:pt x="45" y="32"/>
                  </a:lnTo>
                  <a:lnTo>
                    <a:pt x="45" y="34"/>
                  </a:lnTo>
                  <a:lnTo>
                    <a:pt x="45" y="37"/>
                  </a:lnTo>
                  <a:lnTo>
                    <a:pt x="44" y="38"/>
                  </a:lnTo>
                  <a:lnTo>
                    <a:pt x="42" y="39"/>
                  </a:lnTo>
                  <a:lnTo>
                    <a:pt x="41" y="40"/>
                  </a:lnTo>
                  <a:lnTo>
                    <a:pt x="40" y="42"/>
                  </a:lnTo>
                  <a:lnTo>
                    <a:pt x="39" y="43"/>
                  </a:lnTo>
                  <a:lnTo>
                    <a:pt x="37" y="44"/>
                  </a:lnTo>
                  <a:lnTo>
                    <a:pt x="36" y="45"/>
                  </a:lnTo>
                  <a:lnTo>
                    <a:pt x="34" y="46"/>
                  </a:lnTo>
                  <a:lnTo>
                    <a:pt x="32" y="46"/>
                  </a:lnTo>
                  <a:lnTo>
                    <a:pt x="30" y="46"/>
                  </a:lnTo>
                  <a:lnTo>
                    <a:pt x="29" y="45"/>
                  </a:lnTo>
                  <a:lnTo>
                    <a:pt x="28" y="43"/>
                  </a:lnTo>
                  <a:lnTo>
                    <a:pt x="27" y="42"/>
                  </a:lnTo>
                  <a:lnTo>
                    <a:pt x="26" y="40"/>
                  </a:lnTo>
                  <a:lnTo>
                    <a:pt x="24" y="39"/>
                  </a:lnTo>
                  <a:lnTo>
                    <a:pt x="23" y="38"/>
                  </a:lnTo>
                  <a:lnTo>
                    <a:pt x="22" y="37"/>
                  </a:lnTo>
                  <a:lnTo>
                    <a:pt x="20" y="37"/>
                  </a:lnTo>
                  <a:lnTo>
                    <a:pt x="18" y="36"/>
                  </a:lnTo>
                  <a:lnTo>
                    <a:pt x="16" y="37"/>
                  </a:lnTo>
                  <a:lnTo>
                    <a:pt x="16" y="36"/>
                  </a:lnTo>
                  <a:lnTo>
                    <a:pt x="15" y="35"/>
                  </a:lnTo>
                  <a:lnTo>
                    <a:pt x="14" y="34"/>
                  </a:lnTo>
                  <a:lnTo>
                    <a:pt x="13" y="33"/>
                  </a:lnTo>
                  <a:lnTo>
                    <a:pt x="12" y="33"/>
                  </a:lnTo>
                  <a:lnTo>
                    <a:pt x="12" y="32"/>
                  </a:lnTo>
                  <a:lnTo>
                    <a:pt x="11" y="32"/>
                  </a:lnTo>
                  <a:lnTo>
                    <a:pt x="9" y="32"/>
                  </a:lnTo>
                  <a:lnTo>
                    <a:pt x="8" y="32"/>
                  </a:lnTo>
                  <a:lnTo>
                    <a:pt x="6" y="32"/>
                  </a:lnTo>
                  <a:lnTo>
                    <a:pt x="5" y="33"/>
                  </a:lnTo>
                  <a:lnTo>
                    <a:pt x="4" y="33"/>
                  </a:lnTo>
                  <a:lnTo>
                    <a:pt x="3" y="33"/>
                  </a:lnTo>
                  <a:lnTo>
                    <a:pt x="2" y="34"/>
                  </a:lnTo>
                  <a:lnTo>
                    <a:pt x="1" y="35"/>
                  </a:lnTo>
                  <a:lnTo>
                    <a:pt x="0" y="36"/>
                  </a:lnTo>
                  <a:lnTo>
                    <a:pt x="0" y="34"/>
                  </a:lnTo>
                  <a:lnTo>
                    <a:pt x="0" y="31"/>
                  </a:lnTo>
                  <a:lnTo>
                    <a:pt x="0" y="29"/>
                  </a:lnTo>
                  <a:lnTo>
                    <a:pt x="0" y="27"/>
                  </a:lnTo>
                  <a:lnTo>
                    <a:pt x="1" y="24"/>
                  </a:lnTo>
                  <a:lnTo>
                    <a:pt x="1" y="22"/>
                  </a:lnTo>
                  <a:lnTo>
                    <a:pt x="1" y="20"/>
                  </a:lnTo>
                  <a:lnTo>
                    <a:pt x="1" y="18"/>
                  </a:lnTo>
                  <a:lnTo>
                    <a:pt x="1" y="15"/>
                  </a:lnTo>
                  <a:lnTo>
                    <a:pt x="1" y="13"/>
                  </a:lnTo>
                  <a:lnTo>
                    <a:pt x="2" y="12"/>
                  </a:lnTo>
                  <a:lnTo>
                    <a:pt x="4" y="11"/>
                  </a:lnTo>
                  <a:lnTo>
                    <a:pt x="5" y="10"/>
                  </a:lnTo>
                  <a:lnTo>
                    <a:pt x="7" y="9"/>
                  </a:lnTo>
                  <a:lnTo>
                    <a:pt x="9" y="9"/>
                  </a:lnTo>
                  <a:lnTo>
                    <a:pt x="10" y="8"/>
                  </a:lnTo>
                  <a:lnTo>
                    <a:pt x="11" y="7"/>
                  </a:lnTo>
                  <a:lnTo>
                    <a:pt x="13" y="6"/>
                  </a:lnTo>
                  <a:lnTo>
                    <a:pt x="14" y="4"/>
                  </a:lnTo>
                  <a:lnTo>
                    <a:pt x="15" y="2"/>
                  </a:lnTo>
                  <a:lnTo>
                    <a:pt x="19" y="2"/>
                  </a:lnTo>
                  <a:lnTo>
                    <a:pt x="24" y="2"/>
                  </a:lnTo>
                  <a:lnTo>
                    <a:pt x="29" y="2"/>
                  </a:lnTo>
                  <a:lnTo>
                    <a:pt x="33" y="2"/>
                  </a:lnTo>
                  <a:lnTo>
                    <a:pt x="37" y="1"/>
                  </a:lnTo>
                  <a:lnTo>
                    <a:pt x="42" y="1"/>
                  </a:lnTo>
                  <a:lnTo>
                    <a:pt x="46" y="0"/>
                  </a:lnTo>
                  <a:lnTo>
                    <a:pt x="50" y="0"/>
                  </a:lnTo>
                  <a:lnTo>
                    <a:pt x="55" y="1"/>
                  </a:lnTo>
                  <a:lnTo>
                    <a:pt x="60" y="2"/>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24"/>
            <p:cNvSpPr>
              <a:spLocks/>
            </p:cNvSpPr>
            <p:nvPr/>
          </p:nvSpPr>
          <p:spPr bwMode="auto">
            <a:xfrm>
              <a:off x="4454" y="2543"/>
              <a:ext cx="33" cy="20"/>
            </a:xfrm>
            <a:custGeom>
              <a:avLst/>
              <a:gdLst>
                <a:gd name="T0" fmla="*/ 34 w 34"/>
                <a:gd name="T1" fmla="*/ 1 h 17"/>
                <a:gd name="T2" fmla="*/ 33 w 34"/>
                <a:gd name="T3" fmla="*/ 2 h 17"/>
                <a:gd name="T4" fmla="*/ 33 w 34"/>
                <a:gd name="T5" fmla="*/ 3 h 17"/>
                <a:gd name="T6" fmla="*/ 33 w 34"/>
                <a:gd name="T7" fmla="*/ 4 h 17"/>
                <a:gd name="T8" fmla="*/ 32 w 34"/>
                <a:gd name="T9" fmla="*/ 5 h 17"/>
                <a:gd name="T10" fmla="*/ 32 w 34"/>
                <a:gd name="T11" fmla="*/ 6 h 17"/>
                <a:gd name="T12" fmla="*/ 31 w 34"/>
                <a:gd name="T13" fmla="*/ 7 h 17"/>
                <a:gd name="T14" fmla="*/ 30 w 34"/>
                <a:gd name="T15" fmla="*/ 8 h 17"/>
                <a:gd name="T16" fmla="*/ 29 w 34"/>
                <a:gd name="T17" fmla="*/ 9 h 17"/>
                <a:gd name="T18" fmla="*/ 28 w 34"/>
                <a:gd name="T19" fmla="*/ 10 h 17"/>
                <a:gd name="T20" fmla="*/ 27 w 34"/>
                <a:gd name="T21" fmla="*/ 11 h 17"/>
                <a:gd name="T22" fmla="*/ 27 w 34"/>
                <a:gd name="T23" fmla="*/ 10 h 17"/>
                <a:gd name="T24" fmla="*/ 25 w 34"/>
                <a:gd name="T25" fmla="*/ 9 h 17"/>
                <a:gd name="T26" fmla="*/ 24 w 34"/>
                <a:gd name="T27" fmla="*/ 8 h 17"/>
                <a:gd name="T28" fmla="*/ 24 w 34"/>
                <a:gd name="T29" fmla="*/ 8 h 17"/>
                <a:gd name="T30" fmla="*/ 22 w 34"/>
                <a:gd name="T31" fmla="*/ 7 h 17"/>
                <a:gd name="T32" fmla="*/ 22 w 34"/>
                <a:gd name="T33" fmla="*/ 7 h 17"/>
                <a:gd name="T34" fmla="*/ 20 w 34"/>
                <a:gd name="T35" fmla="*/ 7 h 17"/>
                <a:gd name="T36" fmla="*/ 19 w 34"/>
                <a:gd name="T37" fmla="*/ 7 h 17"/>
                <a:gd name="T38" fmla="*/ 18 w 34"/>
                <a:gd name="T39" fmla="*/ 8 h 17"/>
                <a:gd name="T40" fmla="*/ 17 w 34"/>
                <a:gd name="T41" fmla="*/ 8 h 17"/>
                <a:gd name="T42" fmla="*/ 16 w 34"/>
                <a:gd name="T43" fmla="*/ 9 h 17"/>
                <a:gd name="T44" fmla="*/ 15 w 34"/>
                <a:gd name="T45" fmla="*/ 10 h 17"/>
                <a:gd name="T46" fmla="*/ 15 w 34"/>
                <a:gd name="T47" fmla="*/ 11 h 17"/>
                <a:gd name="T48" fmla="*/ 14 w 34"/>
                <a:gd name="T49" fmla="*/ 13 h 17"/>
                <a:gd name="T50" fmla="*/ 14 w 34"/>
                <a:gd name="T51" fmla="*/ 14 h 17"/>
                <a:gd name="T52" fmla="*/ 14 w 34"/>
                <a:gd name="T53" fmla="*/ 15 h 17"/>
                <a:gd name="T54" fmla="*/ 13 w 34"/>
                <a:gd name="T55" fmla="*/ 16 h 17"/>
                <a:gd name="T56" fmla="*/ 12 w 34"/>
                <a:gd name="T57" fmla="*/ 16 h 17"/>
                <a:gd name="T58" fmla="*/ 11 w 34"/>
                <a:gd name="T59" fmla="*/ 17 h 17"/>
                <a:gd name="T60" fmla="*/ 10 w 34"/>
                <a:gd name="T61" fmla="*/ 16 h 17"/>
                <a:gd name="T62" fmla="*/ 9 w 34"/>
                <a:gd name="T63" fmla="*/ 14 h 17"/>
                <a:gd name="T64" fmla="*/ 9 w 34"/>
                <a:gd name="T65" fmla="*/ 13 h 17"/>
                <a:gd name="T66" fmla="*/ 8 w 34"/>
                <a:gd name="T67" fmla="*/ 11 h 17"/>
                <a:gd name="T68" fmla="*/ 7 w 34"/>
                <a:gd name="T69" fmla="*/ 10 h 17"/>
                <a:gd name="T70" fmla="*/ 6 w 34"/>
                <a:gd name="T71" fmla="*/ 8 h 17"/>
                <a:gd name="T72" fmla="*/ 5 w 34"/>
                <a:gd name="T73" fmla="*/ 7 h 17"/>
                <a:gd name="T74" fmla="*/ 5 w 34"/>
                <a:gd name="T75" fmla="*/ 5 h 17"/>
                <a:gd name="T76" fmla="*/ 4 w 34"/>
                <a:gd name="T77" fmla="*/ 4 h 17"/>
                <a:gd name="T78" fmla="*/ 2 w 34"/>
                <a:gd name="T79" fmla="*/ 2 h 17"/>
                <a:gd name="T80" fmla="*/ 0 w 34"/>
                <a:gd name="T81" fmla="*/ 2 h 17"/>
                <a:gd name="T82" fmla="*/ 1 w 34"/>
                <a:gd name="T83" fmla="*/ 1 h 17"/>
                <a:gd name="T84" fmla="*/ 2 w 34"/>
                <a:gd name="T85" fmla="*/ 1 h 17"/>
                <a:gd name="T86" fmla="*/ 3 w 34"/>
                <a:gd name="T87" fmla="*/ 1 h 17"/>
                <a:gd name="T88" fmla="*/ 4 w 34"/>
                <a:gd name="T89" fmla="*/ 1 h 17"/>
                <a:gd name="T90" fmla="*/ 5 w 34"/>
                <a:gd name="T91" fmla="*/ 1 h 17"/>
                <a:gd name="T92" fmla="*/ 6 w 34"/>
                <a:gd name="T93" fmla="*/ 1 h 17"/>
                <a:gd name="T94" fmla="*/ 7 w 34"/>
                <a:gd name="T95" fmla="*/ 1 h 17"/>
                <a:gd name="T96" fmla="*/ 8 w 34"/>
                <a:gd name="T97" fmla="*/ 1 h 17"/>
                <a:gd name="T98" fmla="*/ 9 w 34"/>
                <a:gd name="T99" fmla="*/ 1 h 17"/>
                <a:gd name="T100" fmla="*/ 10 w 34"/>
                <a:gd name="T101" fmla="*/ 0 h 17"/>
                <a:gd name="T102" fmla="*/ 34 w 34"/>
                <a:gd name="T103" fmla="*/ 1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17"/>
                <a:gd name="T158" fmla="*/ 34 w 34"/>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17">
                  <a:moveTo>
                    <a:pt x="34" y="1"/>
                  </a:moveTo>
                  <a:lnTo>
                    <a:pt x="33" y="2"/>
                  </a:lnTo>
                  <a:lnTo>
                    <a:pt x="33" y="3"/>
                  </a:lnTo>
                  <a:lnTo>
                    <a:pt x="33" y="4"/>
                  </a:lnTo>
                  <a:lnTo>
                    <a:pt x="32" y="5"/>
                  </a:lnTo>
                  <a:lnTo>
                    <a:pt x="32" y="6"/>
                  </a:lnTo>
                  <a:lnTo>
                    <a:pt x="31" y="7"/>
                  </a:lnTo>
                  <a:lnTo>
                    <a:pt x="30" y="8"/>
                  </a:lnTo>
                  <a:lnTo>
                    <a:pt x="29" y="9"/>
                  </a:lnTo>
                  <a:lnTo>
                    <a:pt x="28" y="10"/>
                  </a:lnTo>
                  <a:lnTo>
                    <a:pt x="27" y="11"/>
                  </a:lnTo>
                  <a:lnTo>
                    <a:pt x="27" y="10"/>
                  </a:lnTo>
                  <a:lnTo>
                    <a:pt x="25" y="9"/>
                  </a:lnTo>
                  <a:lnTo>
                    <a:pt x="24" y="8"/>
                  </a:lnTo>
                  <a:lnTo>
                    <a:pt x="22" y="7"/>
                  </a:lnTo>
                  <a:lnTo>
                    <a:pt x="20" y="7"/>
                  </a:lnTo>
                  <a:lnTo>
                    <a:pt x="19" y="7"/>
                  </a:lnTo>
                  <a:lnTo>
                    <a:pt x="18" y="8"/>
                  </a:lnTo>
                  <a:lnTo>
                    <a:pt x="17" y="8"/>
                  </a:lnTo>
                  <a:lnTo>
                    <a:pt x="16" y="9"/>
                  </a:lnTo>
                  <a:lnTo>
                    <a:pt x="15" y="10"/>
                  </a:lnTo>
                  <a:lnTo>
                    <a:pt x="15" y="11"/>
                  </a:lnTo>
                  <a:lnTo>
                    <a:pt x="14" y="13"/>
                  </a:lnTo>
                  <a:lnTo>
                    <a:pt x="14" y="14"/>
                  </a:lnTo>
                  <a:lnTo>
                    <a:pt x="14" y="15"/>
                  </a:lnTo>
                  <a:lnTo>
                    <a:pt x="13" y="16"/>
                  </a:lnTo>
                  <a:lnTo>
                    <a:pt x="12" y="16"/>
                  </a:lnTo>
                  <a:lnTo>
                    <a:pt x="11" y="17"/>
                  </a:lnTo>
                  <a:lnTo>
                    <a:pt x="10" y="16"/>
                  </a:lnTo>
                  <a:lnTo>
                    <a:pt x="9" y="14"/>
                  </a:lnTo>
                  <a:lnTo>
                    <a:pt x="9" y="13"/>
                  </a:lnTo>
                  <a:lnTo>
                    <a:pt x="8" y="11"/>
                  </a:lnTo>
                  <a:lnTo>
                    <a:pt x="7" y="10"/>
                  </a:lnTo>
                  <a:lnTo>
                    <a:pt x="6" y="8"/>
                  </a:lnTo>
                  <a:lnTo>
                    <a:pt x="5" y="7"/>
                  </a:lnTo>
                  <a:lnTo>
                    <a:pt x="5" y="5"/>
                  </a:lnTo>
                  <a:lnTo>
                    <a:pt x="4" y="4"/>
                  </a:lnTo>
                  <a:lnTo>
                    <a:pt x="2" y="2"/>
                  </a:lnTo>
                  <a:lnTo>
                    <a:pt x="0" y="2"/>
                  </a:lnTo>
                  <a:lnTo>
                    <a:pt x="1" y="1"/>
                  </a:lnTo>
                  <a:lnTo>
                    <a:pt x="2" y="1"/>
                  </a:lnTo>
                  <a:lnTo>
                    <a:pt x="3" y="1"/>
                  </a:lnTo>
                  <a:lnTo>
                    <a:pt x="4" y="1"/>
                  </a:lnTo>
                  <a:lnTo>
                    <a:pt x="5" y="1"/>
                  </a:lnTo>
                  <a:lnTo>
                    <a:pt x="6" y="1"/>
                  </a:lnTo>
                  <a:lnTo>
                    <a:pt x="7" y="1"/>
                  </a:lnTo>
                  <a:lnTo>
                    <a:pt x="8" y="1"/>
                  </a:lnTo>
                  <a:lnTo>
                    <a:pt x="9" y="1"/>
                  </a:lnTo>
                  <a:lnTo>
                    <a:pt x="10" y="0"/>
                  </a:lnTo>
                  <a:lnTo>
                    <a:pt x="34" y="1"/>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25"/>
            <p:cNvSpPr>
              <a:spLocks/>
            </p:cNvSpPr>
            <p:nvPr/>
          </p:nvSpPr>
          <p:spPr bwMode="auto">
            <a:xfrm>
              <a:off x="4846" y="2570"/>
              <a:ext cx="39" cy="45"/>
            </a:xfrm>
            <a:custGeom>
              <a:avLst/>
              <a:gdLst>
                <a:gd name="T0" fmla="*/ 40 w 41"/>
                <a:gd name="T1" fmla="*/ 3 h 40"/>
                <a:gd name="T2" fmla="*/ 38 w 41"/>
                <a:gd name="T3" fmla="*/ 8 h 40"/>
                <a:gd name="T4" fmla="*/ 37 w 41"/>
                <a:gd name="T5" fmla="*/ 13 h 40"/>
                <a:gd name="T6" fmla="*/ 36 w 41"/>
                <a:gd name="T7" fmla="*/ 18 h 40"/>
                <a:gd name="T8" fmla="*/ 39 w 41"/>
                <a:gd name="T9" fmla="*/ 22 h 40"/>
                <a:gd name="T10" fmla="*/ 41 w 41"/>
                <a:gd name="T11" fmla="*/ 26 h 40"/>
                <a:gd name="T12" fmla="*/ 40 w 41"/>
                <a:gd name="T13" fmla="*/ 30 h 40"/>
                <a:gd name="T14" fmla="*/ 38 w 41"/>
                <a:gd name="T15" fmla="*/ 33 h 40"/>
                <a:gd name="T16" fmla="*/ 37 w 41"/>
                <a:gd name="T17" fmla="*/ 36 h 40"/>
                <a:gd name="T18" fmla="*/ 35 w 41"/>
                <a:gd name="T19" fmla="*/ 39 h 40"/>
                <a:gd name="T20" fmla="*/ 32 w 41"/>
                <a:gd name="T21" fmla="*/ 40 h 40"/>
                <a:gd name="T22" fmla="*/ 28 w 41"/>
                <a:gd name="T23" fmla="*/ 37 h 40"/>
                <a:gd name="T24" fmla="*/ 25 w 41"/>
                <a:gd name="T25" fmla="*/ 35 h 40"/>
                <a:gd name="T26" fmla="*/ 22 w 41"/>
                <a:gd name="T27" fmla="*/ 32 h 40"/>
                <a:gd name="T28" fmla="*/ 20 w 41"/>
                <a:gd name="T29" fmla="*/ 28 h 40"/>
                <a:gd name="T30" fmla="*/ 17 w 41"/>
                <a:gd name="T31" fmla="*/ 27 h 40"/>
                <a:gd name="T32" fmla="*/ 15 w 41"/>
                <a:gd name="T33" fmla="*/ 27 h 40"/>
                <a:gd name="T34" fmla="*/ 13 w 41"/>
                <a:gd name="T35" fmla="*/ 25 h 40"/>
                <a:gd name="T36" fmla="*/ 11 w 41"/>
                <a:gd name="T37" fmla="*/ 23 h 40"/>
                <a:gd name="T38" fmla="*/ 9 w 41"/>
                <a:gd name="T39" fmla="*/ 23 h 40"/>
                <a:gd name="T40" fmla="*/ 0 w 41"/>
                <a:gd name="T41" fmla="*/ 32 h 40"/>
                <a:gd name="T42" fmla="*/ 1 w 41"/>
                <a:gd name="T43" fmla="*/ 25 h 40"/>
                <a:gd name="T44" fmla="*/ 4 w 41"/>
                <a:gd name="T45" fmla="*/ 19 h 40"/>
                <a:gd name="T46" fmla="*/ 6 w 41"/>
                <a:gd name="T47" fmla="*/ 13 h 40"/>
                <a:gd name="T48" fmla="*/ 7 w 41"/>
                <a:gd name="T49" fmla="*/ 7 h 40"/>
                <a:gd name="T50" fmla="*/ 5 w 41"/>
                <a:gd name="T51" fmla="*/ 1 h 40"/>
                <a:gd name="T52" fmla="*/ 8 w 41"/>
                <a:gd name="T53" fmla="*/ 1 h 40"/>
                <a:gd name="T54" fmla="*/ 11 w 41"/>
                <a:gd name="T55" fmla="*/ 2 h 40"/>
                <a:gd name="T56" fmla="*/ 15 w 41"/>
                <a:gd name="T57" fmla="*/ 2 h 40"/>
                <a:gd name="T58" fmla="*/ 18 w 41"/>
                <a:gd name="T59" fmla="*/ 2 h 40"/>
                <a:gd name="T60" fmla="*/ 22 w 41"/>
                <a:gd name="T61" fmla="*/ 2 h 40"/>
                <a:gd name="T62" fmla="*/ 25 w 41"/>
                <a:gd name="T63" fmla="*/ 1 h 40"/>
                <a:gd name="T64" fmla="*/ 29 w 41"/>
                <a:gd name="T65" fmla="*/ 0 h 40"/>
                <a:gd name="T66" fmla="*/ 33 w 41"/>
                <a:gd name="T67" fmla="*/ 0 h 40"/>
                <a:gd name="T68" fmla="*/ 37 w 41"/>
                <a:gd name="T69" fmla="*/ 1 h 40"/>
                <a:gd name="T70" fmla="*/ 41 w 41"/>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
                <a:gd name="T109" fmla="*/ 0 h 40"/>
                <a:gd name="T110" fmla="*/ 41 w 41"/>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 h="40">
                  <a:moveTo>
                    <a:pt x="41" y="1"/>
                  </a:moveTo>
                  <a:lnTo>
                    <a:pt x="40" y="3"/>
                  </a:lnTo>
                  <a:lnTo>
                    <a:pt x="39" y="6"/>
                  </a:lnTo>
                  <a:lnTo>
                    <a:pt x="38" y="8"/>
                  </a:lnTo>
                  <a:lnTo>
                    <a:pt x="37" y="11"/>
                  </a:lnTo>
                  <a:lnTo>
                    <a:pt x="37" y="13"/>
                  </a:lnTo>
                  <a:lnTo>
                    <a:pt x="36" y="16"/>
                  </a:lnTo>
                  <a:lnTo>
                    <a:pt x="36" y="18"/>
                  </a:lnTo>
                  <a:lnTo>
                    <a:pt x="37" y="21"/>
                  </a:lnTo>
                  <a:lnTo>
                    <a:pt x="39" y="22"/>
                  </a:lnTo>
                  <a:lnTo>
                    <a:pt x="41" y="24"/>
                  </a:lnTo>
                  <a:lnTo>
                    <a:pt x="41" y="26"/>
                  </a:lnTo>
                  <a:lnTo>
                    <a:pt x="40" y="28"/>
                  </a:lnTo>
                  <a:lnTo>
                    <a:pt x="40" y="30"/>
                  </a:lnTo>
                  <a:lnTo>
                    <a:pt x="39" y="32"/>
                  </a:lnTo>
                  <a:lnTo>
                    <a:pt x="38" y="33"/>
                  </a:lnTo>
                  <a:lnTo>
                    <a:pt x="38" y="35"/>
                  </a:lnTo>
                  <a:lnTo>
                    <a:pt x="37" y="36"/>
                  </a:lnTo>
                  <a:lnTo>
                    <a:pt x="36" y="38"/>
                  </a:lnTo>
                  <a:lnTo>
                    <a:pt x="35" y="39"/>
                  </a:lnTo>
                  <a:lnTo>
                    <a:pt x="34" y="40"/>
                  </a:lnTo>
                  <a:lnTo>
                    <a:pt x="32" y="40"/>
                  </a:lnTo>
                  <a:lnTo>
                    <a:pt x="30" y="39"/>
                  </a:lnTo>
                  <a:lnTo>
                    <a:pt x="28" y="37"/>
                  </a:lnTo>
                  <a:lnTo>
                    <a:pt x="27" y="36"/>
                  </a:lnTo>
                  <a:lnTo>
                    <a:pt x="25" y="35"/>
                  </a:lnTo>
                  <a:lnTo>
                    <a:pt x="23" y="33"/>
                  </a:lnTo>
                  <a:lnTo>
                    <a:pt x="22" y="32"/>
                  </a:lnTo>
                  <a:lnTo>
                    <a:pt x="20" y="30"/>
                  </a:lnTo>
                  <a:lnTo>
                    <a:pt x="20" y="28"/>
                  </a:lnTo>
                  <a:lnTo>
                    <a:pt x="18" y="27"/>
                  </a:lnTo>
                  <a:lnTo>
                    <a:pt x="17" y="27"/>
                  </a:lnTo>
                  <a:lnTo>
                    <a:pt x="16" y="27"/>
                  </a:lnTo>
                  <a:lnTo>
                    <a:pt x="15" y="27"/>
                  </a:lnTo>
                  <a:lnTo>
                    <a:pt x="14" y="26"/>
                  </a:lnTo>
                  <a:lnTo>
                    <a:pt x="13" y="25"/>
                  </a:lnTo>
                  <a:lnTo>
                    <a:pt x="12" y="24"/>
                  </a:lnTo>
                  <a:lnTo>
                    <a:pt x="11" y="23"/>
                  </a:lnTo>
                  <a:lnTo>
                    <a:pt x="10" y="23"/>
                  </a:lnTo>
                  <a:lnTo>
                    <a:pt x="9" y="23"/>
                  </a:lnTo>
                  <a:lnTo>
                    <a:pt x="8" y="24"/>
                  </a:lnTo>
                  <a:lnTo>
                    <a:pt x="0" y="32"/>
                  </a:lnTo>
                  <a:lnTo>
                    <a:pt x="1" y="29"/>
                  </a:lnTo>
                  <a:lnTo>
                    <a:pt x="1" y="25"/>
                  </a:lnTo>
                  <a:lnTo>
                    <a:pt x="2" y="22"/>
                  </a:lnTo>
                  <a:lnTo>
                    <a:pt x="4" y="19"/>
                  </a:lnTo>
                  <a:lnTo>
                    <a:pt x="5" y="16"/>
                  </a:lnTo>
                  <a:lnTo>
                    <a:pt x="6" y="13"/>
                  </a:lnTo>
                  <a:lnTo>
                    <a:pt x="7" y="10"/>
                  </a:lnTo>
                  <a:lnTo>
                    <a:pt x="7" y="7"/>
                  </a:lnTo>
                  <a:lnTo>
                    <a:pt x="6" y="4"/>
                  </a:lnTo>
                  <a:lnTo>
                    <a:pt x="5" y="1"/>
                  </a:lnTo>
                  <a:lnTo>
                    <a:pt x="7" y="1"/>
                  </a:lnTo>
                  <a:lnTo>
                    <a:pt x="8" y="1"/>
                  </a:lnTo>
                  <a:lnTo>
                    <a:pt x="10" y="1"/>
                  </a:lnTo>
                  <a:lnTo>
                    <a:pt x="11" y="2"/>
                  </a:lnTo>
                  <a:lnTo>
                    <a:pt x="13" y="2"/>
                  </a:lnTo>
                  <a:lnTo>
                    <a:pt x="15" y="2"/>
                  </a:lnTo>
                  <a:lnTo>
                    <a:pt x="17" y="2"/>
                  </a:lnTo>
                  <a:lnTo>
                    <a:pt x="18" y="2"/>
                  </a:lnTo>
                  <a:lnTo>
                    <a:pt x="20" y="2"/>
                  </a:lnTo>
                  <a:lnTo>
                    <a:pt x="22" y="2"/>
                  </a:lnTo>
                  <a:lnTo>
                    <a:pt x="23" y="1"/>
                  </a:lnTo>
                  <a:lnTo>
                    <a:pt x="25" y="1"/>
                  </a:lnTo>
                  <a:lnTo>
                    <a:pt x="27" y="0"/>
                  </a:lnTo>
                  <a:lnTo>
                    <a:pt x="29" y="0"/>
                  </a:lnTo>
                  <a:lnTo>
                    <a:pt x="31" y="0"/>
                  </a:lnTo>
                  <a:lnTo>
                    <a:pt x="33" y="0"/>
                  </a:lnTo>
                  <a:lnTo>
                    <a:pt x="35" y="0"/>
                  </a:lnTo>
                  <a:lnTo>
                    <a:pt x="37" y="1"/>
                  </a:lnTo>
                  <a:lnTo>
                    <a:pt x="39" y="1"/>
                  </a:lnTo>
                  <a:lnTo>
                    <a:pt x="41" y="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26"/>
            <p:cNvSpPr>
              <a:spLocks/>
            </p:cNvSpPr>
            <p:nvPr/>
          </p:nvSpPr>
          <p:spPr bwMode="auto">
            <a:xfrm>
              <a:off x="4887" y="2585"/>
              <a:ext cx="1" cy="4"/>
            </a:xfrm>
            <a:custGeom>
              <a:avLst/>
              <a:gdLst>
                <a:gd name="T0" fmla="*/ 0 w 1"/>
                <a:gd name="T1" fmla="*/ 0 h 3"/>
                <a:gd name="T2" fmla="*/ 1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1" y="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27"/>
            <p:cNvSpPr>
              <a:spLocks/>
            </p:cNvSpPr>
            <p:nvPr/>
          </p:nvSpPr>
          <p:spPr bwMode="auto">
            <a:xfrm>
              <a:off x="4338" y="2607"/>
              <a:ext cx="144" cy="117"/>
            </a:xfrm>
            <a:custGeom>
              <a:avLst/>
              <a:gdLst>
                <a:gd name="T0" fmla="*/ 137 w 150"/>
                <a:gd name="T1" fmla="*/ 7 h 106"/>
                <a:gd name="T2" fmla="*/ 136 w 150"/>
                <a:gd name="T3" fmla="*/ 19 h 106"/>
                <a:gd name="T4" fmla="*/ 138 w 150"/>
                <a:gd name="T5" fmla="*/ 29 h 106"/>
                <a:gd name="T6" fmla="*/ 139 w 150"/>
                <a:gd name="T7" fmla="*/ 39 h 106"/>
                <a:gd name="T8" fmla="*/ 143 w 150"/>
                <a:gd name="T9" fmla="*/ 47 h 106"/>
                <a:gd name="T10" fmla="*/ 148 w 150"/>
                <a:gd name="T11" fmla="*/ 50 h 106"/>
                <a:gd name="T12" fmla="*/ 149 w 150"/>
                <a:gd name="T13" fmla="*/ 52 h 106"/>
                <a:gd name="T14" fmla="*/ 147 w 150"/>
                <a:gd name="T15" fmla="*/ 56 h 106"/>
                <a:gd name="T16" fmla="*/ 142 w 150"/>
                <a:gd name="T17" fmla="*/ 64 h 106"/>
                <a:gd name="T18" fmla="*/ 138 w 150"/>
                <a:gd name="T19" fmla="*/ 72 h 106"/>
                <a:gd name="T20" fmla="*/ 138 w 150"/>
                <a:gd name="T21" fmla="*/ 82 h 106"/>
                <a:gd name="T22" fmla="*/ 138 w 150"/>
                <a:gd name="T23" fmla="*/ 93 h 106"/>
                <a:gd name="T24" fmla="*/ 134 w 150"/>
                <a:gd name="T25" fmla="*/ 100 h 106"/>
                <a:gd name="T26" fmla="*/ 133 w 150"/>
                <a:gd name="T27" fmla="*/ 102 h 106"/>
                <a:gd name="T28" fmla="*/ 133 w 150"/>
                <a:gd name="T29" fmla="*/ 104 h 106"/>
                <a:gd name="T30" fmla="*/ 129 w 150"/>
                <a:gd name="T31" fmla="*/ 102 h 106"/>
                <a:gd name="T32" fmla="*/ 132 w 150"/>
                <a:gd name="T33" fmla="*/ 97 h 106"/>
                <a:gd name="T34" fmla="*/ 134 w 150"/>
                <a:gd name="T35" fmla="*/ 92 h 106"/>
                <a:gd name="T36" fmla="*/ 128 w 150"/>
                <a:gd name="T37" fmla="*/ 55 h 106"/>
                <a:gd name="T38" fmla="*/ 123 w 150"/>
                <a:gd name="T39" fmla="*/ 51 h 106"/>
                <a:gd name="T40" fmla="*/ 120 w 150"/>
                <a:gd name="T41" fmla="*/ 46 h 106"/>
                <a:gd name="T42" fmla="*/ 119 w 150"/>
                <a:gd name="T43" fmla="*/ 45 h 106"/>
                <a:gd name="T44" fmla="*/ 116 w 150"/>
                <a:gd name="T45" fmla="*/ 44 h 106"/>
                <a:gd name="T46" fmla="*/ 114 w 150"/>
                <a:gd name="T47" fmla="*/ 47 h 106"/>
                <a:gd name="T48" fmla="*/ 113 w 150"/>
                <a:gd name="T49" fmla="*/ 52 h 106"/>
                <a:gd name="T50" fmla="*/ 97 w 150"/>
                <a:gd name="T51" fmla="*/ 54 h 106"/>
                <a:gd name="T52" fmla="*/ 83 w 150"/>
                <a:gd name="T53" fmla="*/ 42 h 106"/>
                <a:gd name="T54" fmla="*/ 67 w 150"/>
                <a:gd name="T55" fmla="*/ 39 h 106"/>
                <a:gd name="T56" fmla="*/ 13 w 150"/>
                <a:gd name="T57" fmla="*/ 41 h 106"/>
                <a:gd name="T58" fmla="*/ 13 w 150"/>
                <a:gd name="T59" fmla="*/ 53 h 106"/>
                <a:gd name="T60" fmla="*/ 15 w 150"/>
                <a:gd name="T61" fmla="*/ 66 h 106"/>
                <a:gd name="T62" fmla="*/ 10 w 150"/>
                <a:gd name="T63" fmla="*/ 77 h 106"/>
                <a:gd name="T64" fmla="*/ 9 w 150"/>
                <a:gd name="T65" fmla="*/ 88 h 106"/>
                <a:gd name="T66" fmla="*/ 7 w 150"/>
                <a:gd name="T67" fmla="*/ 97 h 106"/>
                <a:gd name="T68" fmla="*/ 5 w 150"/>
                <a:gd name="T69" fmla="*/ 102 h 106"/>
                <a:gd name="T70" fmla="*/ 2 w 150"/>
                <a:gd name="T71" fmla="*/ 106 h 106"/>
                <a:gd name="T72" fmla="*/ 0 w 150"/>
                <a:gd name="T73" fmla="*/ 102 h 106"/>
                <a:gd name="T74" fmla="*/ 3 w 150"/>
                <a:gd name="T75" fmla="*/ 99 h 106"/>
                <a:gd name="T76" fmla="*/ 3 w 150"/>
                <a:gd name="T77" fmla="*/ 91 h 106"/>
                <a:gd name="T78" fmla="*/ 2 w 150"/>
                <a:gd name="T79" fmla="*/ 72 h 106"/>
                <a:gd name="T80" fmla="*/ 3 w 150"/>
                <a:gd name="T81" fmla="*/ 51 h 106"/>
                <a:gd name="T82" fmla="*/ 3 w 150"/>
                <a:gd name="T83" fmla="*/ 40 h 106"/>
                <a:gd name="T84" fmla="*/ 9 w 150"/>
                <a:gd name="T85" fmla="*/ 35 h 106"/>
                <a:gd name="T86" fmla="*/ 13 w 150"/>
                <a:gd name="T87" fmla="*/ 26 h 106"/>
                <a:gd name="T88" fmla="*/ 18 w 150"/>
                <a:gd name="T89" fmla="*/ 19 h 106"/>
                <a:gd name="T90" fmla="*/ 22 w 150"/>
                <a:gd name="T91" fmla="*/ 23 h 106"/>
                <a:gd name="T92" fmla="*/ 28 w 150"/>
                <a:gd name="T93" fmla="*/ 26 h 106"/>
                <a:gd name="T94" fmla="*/ 37 w 150"/>
                <a:gd name="T95" fmla="*/ 26 h 106"/>
                <a:gd name="T96" fmla="*/ 46 w 150"/>
                <a:gd name="T97" fmla="*/ 23 h 106"/>
                <a:gd name="T98" fmla="*/ 57 w 150"/>
                <a:gd name="T99" fmla="*/ 17 h 106"/>
                <a:gd name="T100" fmla="*/ 65 w 150"/>
                <a:gd name="T101" fmla="*/ 22 h 106"/>
                <a:gd name="T102" fmla="*/ 71 w 150"/>
                <a:gd name="T103" fmla="*/ 28 h 106"/>
                <a:gd name="T104" fmla="*/ 73 w 150"/>
                <a:gd name="T105" fmla="*/ 33 h 106"/>
                <a:gd name="T106" fmla="*/ 76 w 150"/>
                <a:gd name="T107" fmla="*/ 36 h 106"/>
                <a:gd name="T108" fmla="*/ 83 w 150"/>
                <a:gd name="T109" fmla="*/ 37 h 106"/>
                <a:gd name="T110" fmla="*/ 91 w 150"/>
                <a:gd name="T111" fmla="*/ 35 h 106"/>
                <a:gd name="T112" fmla="*/ 96 w 150"/>
                <a:gd name="T113" fmla="*/ 29 h 106"/>
                <a:gd name="T114" fmla="*/ 100 w 150"/>
                <a:gd name="T115" fmla="*/ 16 h 106"/>
                <a:gd name="T116" fmla="*/ 110 w 150"/>
                <a:gd name="T117" fmla="*/ 6 h 106"/>
                <a:gd name="T118" fmla="*/ 117 w 150"/>
                <a:gd name="T119" fmla="*/ 2 h 106"/>
                <a:gd name="T120" fmla="*/ 123 w 150"/>
                <a:gd name="T121" fmla="*/ 5 h 106"/>
                <a:gd name="T122" fmla="*/ 131 w 150"/>
                <a:gd name="T123" fmla="*/ 4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
                <a:gd name="T187" fmla="*/ 0 h 106"/>
                <a:gd name="T188" fmla="*/ 150 w 150"/>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 h="106">
                  <a:moveTo>
                    <a:pt x="131" y="4"/>
                  </a:moveTo>
                  <a:lnTo>
                    <a:pt x="134" y="4"/>
                  </a:lnTo>
                  <a:lnTo>
                    <a:pt x="136" y="6"/>
                  </a:lnTo>
                  <a:lnTo>
                    <a:pt x="137" y="7"/>
                  </a:lnTo>
                  <a:lnTo>
                    <a:pt x="137" y="10"/>
                  </a:lnTo>
                  <a:lnTo>
                    <a:pt x="137" y="13"/>
                  </a:lnTo>
                  <a:lnTo>
                    <a:pt x="137" y="16"/>
                  </a:lnTo>
                  <a:lnTo>
                    <a:pt x="136" y="19"/>
                  </a:lnTo>
                  <a:lnTo>
                    <a:pt x="136" y="21"/>
                  </a:lnTo>
                  <a:lnTo>
                    <a:pt x="136" y="24"/>
                  </a:lnTo>
                  <a:lnTo>
                    <a:pt x="137" y="26"/>
                  </a:lnTo>
                  <a:lnTo>
                    <a:pt x="138" y="29"/>
                  </a:lnTo>
                  <a:lnTo>
                    <a:pt x="138" y="31"/>
                  </a:lnTo>
                  <a:lnTo>
                    <a:pt x="138" y="34"/>
                  </a:lnTo>
                  <a:lnTo>
                    <a:pt x="138" y="36"/>
                  </a:lnTo>
                  <a:lnTo>
                    <a:pt x="139" y="39"/>
                  </a:lnTo>
                  <a:lnTo>
                    <a:pt x="140" y="41"/>
                  </a:lnTo>
                  <a:lnTo>
                    <a:pt x="140" y="43"/>
                  </a:lnTo>
                  <a:lnTo>
                    <a:pt x="141" y="45"/>
                  </a:lnTo>
                  <a:lnTo>
                    <a:pt x="143" y="47"/>
                  </a:lnTo>
                  <a:lnTo>
                    <a:pt x="146" y="48"/>
                  </a:lnTo>
                  <a:lnTo>
                    <a:pt x="146" y="49"/>
                  </a:lnTo>
                  <a:lnTo>
                    <a:pt x="147" y="49"/>
                  </a:lnTo>
                  <a:lnTo>
                    <a:pt x="148" y="50"/>
                  </a:lnTo>
                  <a:lnTo>
                    <a:pt x="149" y="51"/>
                  </a:lnTo>
                  <a:lnTo>
                    <a:pt x="149" y="52"/>
                  </a:lnTo>
                  <a:lnTo>
                    <a:pt x="150" y="53"/>
                  </a:lnTo>
                  <a:lnTo>
                    <a:pt x="150" y="54"/>
                  </a:lnTo>
                  <a:lnTo>
                    <a:pt x="147" y="56"/>
                  </a:lnTo>
                  <a:lnTo>
                    <a:pt x="146" y="58"/>
                  </a:lnTo>
                  <a:lnTo>
                    <a:pt x="145" y="59"/>
                  </a:lnTo>
                  <a:lnTo>
                    <a:pt x="143" y="61"/>
                  </a:lnTo>
                  <a:lnTo>
                    <a:pt x="142" y="64"/>
                  </a:lnTo>
                  <a:lnTo>
                    <a:pt x="141" y="66"/>
                  </a:lnTo>
                  <a:lnTo>
                    <a:pt x="140" y="67"/>
                  </a:lnTo>
                  <a:lnTo>
                    <a:pt x="139" y="70"/>
                  </a:lnTo>
                  <a:lnTo>
                    <a:pt x="138" y="72"/>
                  </a:lnTo>
                  <a:lnTo>
                    <a:pt x="137" y="74"/>
                  </a:lnTo>
                  <a:lnTo>
                    <a:pt x="138" y="77"/>
                  </a:lnTo>
                  <a:lnTo>
                    <a:pt x="138" y="79"/>
                  </a:lnTo>
                  <a:lnTo>
                    <a:pt x="138" y="82"/>
                  </a:lnTo>
                  <a:lnTo>
                    <a:pt x="139" y="85"/>
                  </a:lnTo>
                  <a:lnTo>
                    <a:pt x="139" y="87"/>
                  </a:lnTo>
                  <a:lnTo>
                    <a:pt x="138" y="90"/>
                  </a:lnTo>
                  <a:lnTo>
                    <a:pt x="138" y="93"/>
                  </a:lnTo>
                  <a:lnTo>
                    <a:pt x="137" y="95"/>
                  </a:lnTo>
                  <a:lnTo>
                    <a:pt x="136" y="98"/>
                  </a:lnTo>
                  <a:lnTo>
                    <a:pt x="134" y="99"/>
                  </a:lnTo>
                  <a:lnTo>
                    <a:pt x="134" y="100"/>
                  </a:lnTo>
                  <a:lnTo>
                    <a:pt x="134" y="101"/>
                  </a:lnTo>
                  <a:lnTo>
                    <a:pt x="133" y="101"/>
                  </a:lnTo>
                  <a:lnTo>
                    <a:pt x="133" y="102"/>
                  </a:lnTo>
                  <a:lnTo>
                    <a:pt x="133" y="103"/>
                  </a:lnTo>
                  <a:lnTo>
                    <a:pt x="133" y="104"/>
                  </a:lnTo>
                  <a:lnTo>
                    <a:pt x="133" y="105"/>
                  </a:lnTo>
                  <a:lnTo>
                    <a:pt x="129" y="105"/>
                  </a:lnTo>
                  <a:lnTo>
                    <a:pt x="129" y="103"/>
                  </a:lnTo>
                  <a:lnTo>
                    <a:pt x="129" y="102"/>
                  </a:lnTo>
                  <a:lnTo>
                    <a:pt x="130" y="101"/>
                  </a:lnTo>
                  <a:lnTo>
                    <a:pt x="131" y="99"/>
                  </a:lnTo>
                  <a:lnTo>
                    <a:pt x="132" y="97"/>
                  </a:lnTo>
                  <a:lnTo>
                    <a:pt x="133" y="96"/>
                  </a:lnTo>
                  <a:lnTo>
                    <a:pt x="133" y="95"/>
                  </a:lnTo>
                  <a:lnTo>
                    <a:pt x="134" y="93"/>
                  </a:lnTo>
                  <a:lnTo>
                    <a:pt x="134" y="92"/>
                  </a:lnTo>
                  <a:lnTo>
                    <a:pt x="133" y="59"/>
                  </a:lnTo>
                  <a:lnTo>
                    <a:pt x="131" y="58"/>
                  </a:lnTo>
                  <a:lnTo>
                    <a:pt x="130" y="56"/>
                  </a:lnTo>
                  <a:lnTo>
                    <a:pt x="128" y="55"/>
                  </a:lnTo>
                  <a:lnTo>
                    <a:pt x="127" y="55"/>
                  </a:lnTo>
                  <a:lnTo>
                    <a:pt x="125" y="54"/>
                  </a:lnTo>
                  <a:lnTo>
                    <a:pt x="124" y="53"/>
                  </a:lnTo>
                  <a:lnTo>
                    <a:pt x="123" y="51"/>
                  </a:lnTo>
                  <a:lnTo>
                    <a:pt x="121" y="50"/>
                  </a:lnTo>
                  <a:lnTo>
                    <a:pt x="121" y="49"/>
                  </a:lnTo>
                  <a:lnTo>
                    <a:pt x="121" y="46"/>
                  </a:lnTo>
                  <a:lnTo>
                    <a:pt x="120" y="46"/>
                  </a:lnTo>
                  <a:lnTo>
                    <a:pt x="120" y="45"/>
                  </a:lnTo>
                  <a:lnTo>
                    <a:pt x="119" y="45"/>
                  </a:lnTo>
                  <a:lnTo>
                    <a:pt x="118" y="45"/>
                  </a:lnTo>
                  <a:lnTo>
                    <a:pt x="117" y="44"/>
                  </a:lnTo>
                  <a:lnTo>
                    <a:pt x="116" y="44"/>
                  </a:lnTo>
                  <a:lnTo>
                    <a:pt x="115" y="45"/>
                  </a:lnTo>
                  <a:lnTo>
                    <a:pt x="115" y="46"/>
                  </a:lnTo>
                  <a:lnTo>
                    <a:pt x="114" y="47"/>
                  </a:lnTo>
                  <a:lnTo>
                    <a:pt x="114" y="49"/>
                  </a:lnTo>
                  <a:lnTo>
                    <a:pt x="114" y="50"/>
                  </a:lnTo>
                  <a:lnTo>
                    <a:pt x="113" y="51"/>
                  </a:lnTo>
                  <a:lnTo>
                    <a:pt x="113" y="52"/>
                  </a:lnTo>
                  <a:lnTo>
                    <a:pt x="112" y="53"/>
                  </a:lnTo>
                  <a:lnTo>
                    <a:pt x="111" y="53"/>
                  </a:lnTo>
                  <a:lnTo>
                    <a:pt x="110" y="54"/>
                  </a:lnTo>
                  <a:lnTo>
                    <a:pt x="97" y="54"/>
                  </a:lnTo>
                  <a:lnTo>
                    <a:pt x="94" y="50"/>
                  </a:lnTo>
                  <a:lnTo>
                    <a:pt x="91" y="47"/>
                  </a:lnTo>
                  <a:lnTo>
                    <a:pt x="87" y="45"/>
                  </a:lnTo>
                  <a:lnTo>
                    <a:pt x="83" y="42"/>
                  </a:lnTo>
                  <a:lnTo>
                    <a:pt x="80" y="41"/>
                  </a:lnTo>
                  <a:lnTo>
                    <a:pt x="75" y="40"/>
                  </a:lnTo>
                  <a:lnTo>
                    <a:pt x="71" y="39"/>
                  </a:lnTo>
                  <a:lnTo>
                    <a:pt x="67" y="39"/>
                  </a:lnTo>
                  <a:lnTo>
                    <a:pt x="62" y="39"/>
                  </a:lnTo>
                  <a:lnTo>
                    <a:pt x="58" y="38"/>
                  </a:lnTo>
                  <a:lnTo>
                    <a:pt x="16" y="38"/>
                  </a:lnTo>
                  <a:lnTo>
                    <a:pt x="13" y="41"/>
                  </a:lnTo>
                  <a:lnTo>
                    <a:pt x="11" y="43"/>
                  </a:lnTo>
                  <a:lnTo>
                    <a:pt x="11" y="46"/>
                  </a:lnTo>
                  <a:lnTo>
                    <a:pt x="12" y="49"/>
                  </a:lnTo>
                  <a:lnTo>
                    <a:pt x="13" y="53"/>
                  </a:lnTo>
                  <a:lnTo>
                    <a:pt x="15" y="56"/>
                  </a:lnTo>
                  <a:lnTo>
                    <a:pt x="16" y="59"/>
                  </a:lnTo>
                  <a:lnTo>
                    <a:pt x="16" y="63"/>
                  </a:lnTo>
                  <a:lnTo>
                    <a:pt x="15" y="66"/>
                  </a:lnTo>
                  <a:lnTo>
                    <a:pt x="13" y="69"/>
                  </a:lnTo>
                  <a:lnTo>
                    <a:pt x="12" y="72"/>
                  </a:lnTo>
                  <a:lnTo>
                    <a:pt x="11" y="74"/>
                  </a:lnTo>
                  <a:lnTo>
                    <a:pt x="10" y="77"/>
                  </a:lnTo>
                  <a:lnTo>
                    <a:pt x="10" y="80"/>
                  </a:lnTo>
                  <a:lnTo>
                    <a:pt x="9" y="83"/>
                  </a:lnTo>
                  <a:lnTo>
                    <a:pt x="9" y="85"/>
                  </a:lnTo>
                  <a:lnTo>
                    <a:pt x="9" y="88"/>
                  </a:lnTo>
                  <a:lnTo>
                    <a:pt x="9" y="91"/>
                  </a:lnTo>
                  <a:lnTo>
                    <a:pt x="9" y="93"/>
                  </a:lnTo>
                  <a:lnTo>
                    <a:pt x="9" y="97"/>
                  </a:lnTo>
                  <a:lnTo>
                    <a:pt x="7" y="97"/>
                  </a:lnTo>
                  <a:lnTo>
                    <a:pt x="7" y="98"/>
                  </a:lnTo>
                  <a:lnTo>
                    <a:pt x="6" y="99"/>
                  </a:lnTo>
                  <a:lnTo>
                    <a:pt x="5" y="101"/>
                  </a:lnTo>
                  <a:lnTo>
                    <a:pt x="5" y="102"/>
                  </a:lnTo>
                  <a:lnTo>
                    <a:pt x="4" y="103"/>
                  </a:lnTo>
                  <a:lnTo>
                    <a:pt x="3" y="104"/>
                  </a:lnTo>
                  <a:lnTo>
                    <a:pt x="3" y="105"/>
                  </a:lnTo>
                  <a:lnTo>
                    <a:pt x="2" y="106"/>
                  </a:lnTo>
                  <a:lnTo>
                    <a:pt x="0" y="106"/>
                  </a:lnTo>
                  <a:lnTo>
                    <a:pt x="0" y="105"/>
                  </a:lnTo>
                  <a:lnTo>
                    <a:pt x="0" y="104"/>
                  </a:lnTo>
                  <a:lnTo>
                    <a:pt x="0" y="102"/>
                  </a:lnTo>
                  <a:lnTo>
                    <a:pt x="1" y="102"/>
                  </a:lnTo>
                  <a:lnTo>
                    <a:pt x="2" y="101"/>
                  </a:lnTo>
                  <a:lnTo>
                    <a:pt x="3" y="100"/>
                  </a:lnTo>
                  <a:lnTo>
                    <a:pt x="3" y="99"/>
                  </a:lnTo>
                  <a:lnTo>
                    <a:pt x="5" y="98"/>
                  </a:lnTo>
                  <a:lnTo>
                    <a:pt x="5" y="97"/>
                  </a:lnTo>
                  <a:lnTo>
                    <a:pt x="5" y="96"/>
                  </a:lnTo>
                  <a:lnTo>
                    <a:pt x="3" y="91"/>
                  </a:lnTo>
                  <a:lnTo>
                    <a:pt x="2" y="86"/>
                  </a:lnTo>
                  <a:lnTo>
                    <a:pt x="1" y="82"/>
                  </a:lnTo>
                  <a:lnTo>
                    <a:pt x="2" y="77"/>
                  </a:lnTo>
                  <a:lnTo>
                    <a:pt x="2" y="72"/>
                  </a:lnTo>
                  <a:lnTo>
                    <a:pt x="2" y="67"/>
                  </a:lnTo>
                  <a:lnTo>
                    <a:pt x="3" y="61"/>
                  </a:lnTo>
                  <a:lnTo>
                    <a:pt x="3" y="56"/>
                  </a:lnTo>
                  <a:lnTo>
                    <a:pt x="3" y="51"/>
                  </a:lnTo>
                  <a:lnTo>
                    <a:pt x="3" y="46"/>
                  </a:lnTo>
                  <a:lnTo>
                    <a:pt x="0" y="42"/>
                  </a:lnTo>
                  <a:lnTo>
                    <a:pt x="2" y="42"/>
                  </a:lnTo>
                  <a:lnTo>
                    <a:pt x="3" y="40"/>
                  </a:lnTo>
                  <a:lnTo>
                    <a:pt x="5" y="39"/>
                  </a:lnTo>
                  <a:lnTo>
                    <a:pt x="7" y="38"/>
                  </a:lnTo>
                  <a:lnTo>
                    <a:pt x="8" y="36"/>
                  </a:lnTo>
                  <a:lnTo>
                    <a:pt x="9" y="35"/>
                  </a:lnTo>
                  <a:lnTo>
                    <a:pt x="10" y="33"/>
                  </a:lnTo>
                  <a:lnTo>
                    <a:pt x="11" y="31"/>
                  </a:lnTo>
                  <a:lnTo>
                    <a:pt x="12" y="29"/>
                  </a:lnTo>
                  <a:lnTo>
                    <a:pt x="13" y="26"/>
                  </a:lnTo>
                  <a:lnTo>
                    <a:pt x="13" y="17"/>
                  </a:lnTo>
                  <a:lnTo>
                    <a:pt x="15" y="17"/>
                  </a:lnTo>
                  <a:lnTo>
                    <a:pt x="16" y="18"/>
                  </a:lnTo>
                  <a:lnTo>
                    <a:pt x="18" y="19"/>
                  </a:lnTo>
                  <a:lnTo>
                    <a:pt x="18" y="20"/>
                  </a:lnTo>
                  <a:lnTo>
                    <a:pt x="20" y="21"/>
                  </a:lnTo>
                  <a:lnTo>
                    <a:pt x="20" y="22"/>
                  </a:lnTo>
                  <a:lnTo>
                    <a:pt x="22" y="23"/>
                  </a:lnTo>
                  <a:lnTo>
                    <a:pt x="23" y="25"/>
                  </a:lnTo>
                  <a:lnTo>
                    <a:pt x="24" y="26"/>
                  </a:lnTo>
                  <a:lnTo>
                    <a:pt x="25" y="26"/>
                  </a:lnTo>
                  <a:lnTo>
                    <a:pt x="28" y="26"/>
                  </a:lnTo>
                  <a:lnTo>
                    <a:pt x="30" y="26"/>
                  </a:lnTo>
                  <a:lnTo>
                    <a:pt x="32" y="26"/>
                  </a:lnTo>
                  <a:lnTo>
                    <a:pt x="35" y="26"/>
                  </a:lnTo>
                  <a:lnTo>
                    <a:pt x="37" y="26"/>
                  </a:lnTo>
                  <a:lnTo>
                    <a:pt x="39" y="25"/>
                  </a:lnTo>
                  <a:lnTo>
                    <a:pt x="42" y="25"/>
                  </a:lnTo>
                  <a:lnTo>
                    <a:pt x="43" y="24"/>
                  </a:lnTo>
                  <a:lnTo>
                    <a:pt x="46" y="23"/>
                  </a:lnTo>
                  <a:lnTo>
                    <a:pt x="48" y="22"/>
                  </a:lnTo>
                  <a:lnTo>
                    <a:pt x="54" y="14"/>
                  </a:lnTo>
                  <a:lnTo>
                    <a:pt x="55" y="16"/>
                  </a:lnTo>
                  <a:lnTo>
                    <a:pt x="57" y="17"/>
                  </a:lnTo>
                  <a:lnTo>
                    <a:pt x="58" y="19"/>
                  </a:lnTo>
                  <a:lnTo>
                    <a:pt x="60" y="20"/>
                  </a:lnTo>
                  <a:lnTo>
                    <a:pt x="62" y="21"/>
                  </a:lnTo>
                  <a:lnTo>
                    <a:pt x="65" y="22"/>
                  </a:lnTo>
                  <a:lnTo>
                    <a:pt x="66" y="23"/>
                  </a:lnTo>
                  <a:lnTo>
                    <a:pt x="68" y="24"/>
                  </a:lnTo>
                  <a:lnTo>
                    <a:pt x="70" y="26"/>
                  </a:lnTo>
                  <a:lnTo>
                    <a:pt x="71" y="28"/>
                  </a:lnTo>
                  <a:lnTo>
                    <a:pt x="72" y="30"/>
                  </a:lnTo>
                  <a:lnTo>
                    <a:pt x="72" y="31"/>
                  </a:lnTo>
                  <a:lnTo>
                    <a:pt x="73" y="32"/>
                  </a:lnTo>
                  <a:lnTo>
                    <a:pt x="73" y="33"/>
                  </a:lnTo>
                  <a:lnTo>
                    <a:pt x="74" y="34"/>
                  </a:lnTo>
                  <a:lnTo>
                    <a:pt x="75" y="35"/>
                  </a:lnTo>
                  <a:lnTo>
                    <a:pt x="76" y="36"/>
                  </a:lnTo>
                  <a:lnTo>
                    <a:pt x="77" y="37"/>
                  </a:lnTo>
                  <a:lnTo>
                    <a:pt x="78" y="37"/>
                  </a:lnTo>
                  <a:lnTo>
                    <a:pt x="80" y="37"/>
                  </a:lnTo>
                  <a:lnTo>
                    <a:pt x="83" y="37"/>
                  </a:lnTo>
                  <a:lnTo>
                    <a:pt x="85" y="37"/>
                  </a:lnTo>
                  <a:lnTo>
                    <a:pt x="87" y="37"/>
                  </a:lnTo>
                  <a:lnTo>
                    <a:pt x="89" y="36"/>
                  </a:lnTo>
                  <a:lnTo>
                    <a:pt x="91" y="35"/>
                  </a:lnTo>
                  <a:lnTo>
                    <a:pt x="92" y="35"/>
                  </a:lnTo>
                  <a:lnTo>
                    <a:pt x="93" y="33"/>
                  </a:lnTo>
                  <a:lnTo>
                    <a:pt x="95" y="32"/>
                  </a:lnTo>
                  <a:lnTo>
                    <a:pt x="96" y="29"/>
                  </a:lnTo>
                  <a:lnTo>
                    <a:pt x="96" y="25"/>
                  </a:lnTo>
                  <a:lnTo>
                    <a:pt x="97" y="22"/>
                  </a:lnTo>
                  <a:lnTo>
                    <a:pt x="98" y="19"/>
                  </a:lnTo>
                  <a:lnTo>
                    <a:pt x="100" y="16"/>
                  </a:lnTo>
                  <a:lnTo>
                    <a:pt x="103" y="14"/>
                  </a:lnTo>
                  <a:lnTo>
                    <a:pt x="105" y="11"/>
                  </a:lnTo>
                  <a:lnTo>
                    <a:pt x="108" y="9"/>
                  </a:lnTo>
                  <a:lnTo>
                    <a:pt x="110" y="6"/>
                  </a:lnTo>
                  <a:lnTo>
                    <a:pt x="112" y="4"/>
                  </a:lnTo>
                  <a:lnTo>
                    <a:pt x="114" y="0"/>
                  </a:lnTo>
                  <a:lnTo>
                    <a:pt x="115" y="1"/>
                  </a:lnTo>
                  <a:lnTo>
                    <a:pt x="117" y="2"/>
                  </a:lnTo>
                  <a:lnTo>
                    <a:pt x="118" y="3"/>
                  </a:lnTo>
                  <a:lnTo>
                    <a:pt x="120" y="4"/>
                  </a:lnTo>
                  <a:lnTo>
                    <a:pt x="121" y="4"/>
                  </a:lnTo>
                  <a:lnTo>
                    <a:pt x="123" y="5"/>
                  </a:lnTo>
                  <a:lnTo>
                    <a:pt x="125" y="5"/>
                  </a:lnTo>
                  <a:lnTo>
                    <a:pt x="127" y="5"/>
                  </a:lnTo>
                  <a:lnTo>
                    <a:pt x="129" y="5"/>
                  </a:lnTo>
                  <a:lnTo>
                    <a:pt x="131" y="4"/>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28"/>
            <p:cNvSpPr>
              <a:spLocks/>
            </p:cNvSpPr>
            <p:nvPr/>
          </p:nvSpPr>
          <p:spPr bwMode="auto">
            <a:xfrm>
              <a:off x="4072" y="2608"/>
              <a:ext cx="61" cy="50"/>
            </a:xfrm>
            <a:custGeom>
              <a:avLst/>
              <a:gdLst>
                <a:gd name="T0" fmla="*/ 63 w 63"/>
                <a:gd name="T1" fmla="*/ 1 h 45"/>
                <a:gd name="T2" fmla="*/ 63 w 63"/>
                <a:gd name="T3" fmla="*/ 3 h 45"/>
                <a:gd name="T4" fmla="*/ 62 w 63"/>
                <a:gd name="T5" fmla="*/ 4 h 45"/>
                <a:gd name="T6" fmla="*/ 60 w 63"/>
                <a:gd name="T7" fmla="*/ 5 h 45"/>
                <a:gd name="T8" fmla="*/ 58 w 63"/>
                <a:gd name="T9" fmla="*/ 6 h 45"/>
                <a:gd name="T10" fmla="*/ 56 w 63"/>
                <a:gd name="T11" fmla="*/ 6 h 45"/>
                <a:gd name="T12" fmla="*/ 53 w 63"/>
                <a:gd name="T13" fmla="*/ 6 h 45"/>
                <a:gd name="T14" fmla="*/ 49 w 63"/>
                <a:gd name="T15" fmla="*/ 6 h 45"/>
                <a:gd name="T16" fmla="*/ 46 w 63"/>
                <a:gd name="T17" fmla="*/ 5 h 45"/>
                <a:gd name="T18" fmla="*/ 43 w 63"/>
                <a:gd name="T19" fmla="*/ 4 h 45"/>
                <a:gd name="T20" fmla="*/ 39 w 63"/>
                <a:gd name="T21" fmla="*/ 6 h 45"/>
                <a:gd name="T22" fmla="*/ 36 w 63"/>
                <a:gd name="T23" fmla="*/ 9 h 45"/>
                <a:gd name="T24" fmla="*/ 34 w 63"/>
                <a:gd name="T25" fmla="*/ 14 h 45"/>
                <a:gd name="T26" fmla="*/ 34 w 63"/>
                <a:gd name="T27" fmla="*/ 18 h 45"/>
                <a:gd name="T28" fmla="*/ 35 w 63"/>
                <a:gd name="T29" fmla="*/ 23 h 45"/>
                <a:gd name="T30" fmla="*/ 36 w 63"/>
                <a:gd name="T31" fmla="*/ 27 h 45"/>
                <a:gd name="T32" fmla="*/ 38 w 63"/>
                <a:gd name="T33" fmla="*/ 30 h 45"/>
                <a:gd name="T34" fmla="*/ 40 w 63"/>
                <a:gd name="T35" fmla="*/ 33 h 45"/>
                <a:gd name="T36" fmla="*/ 41 w 63"/>
                <a:gd name="T37" fmla="*/ 36 h 45"/>
                <a:gd name="T38" fmla="*/ 41 w 63"/>
                <a:gd name="T39" fmla="*/ 39 h 45"/>
                <a:gd name="T40" fmla="*/ 37 w 63"/>
                <a:gd name="T41" fmla="*/ 44 h 45"/>
                <a:gd name="T42" fmla="*/ 31 w 63"/>
                <a:gd name="T43" fmla="*/ 44 h 45"/>
                <a:gd name="T44" fmla="*/ 26 w 63"/>
                <a:gd name="T45" fmla="*/ 40 h 45"/>
                <a:gd name="T46" fmla="*/ 21 w 63"/>
                <a:gd name="T47" fmla="*/ 35 h 45"/>
                <a:gd name="T48" fmla="*/ 16 w 63"/>
                <a:gd name="T49" fmla="*/ 33 h 45"/>
                <a:gd name="T50" fmla="*/ 11 w 63"/>
                <a:gd name="T51" fmla="*/ 34 h 45"/>
                <a:gd name="T52" fmla="*/ 9 w 63"/>
                <a:gd name="T53" fmla="*/ 36 h 45"/>
                <a:gd name="T54" fmla="*/ 8 w 63"/>
                <a:gd name="T55" fmla="*/ 38 h 45"/>
                <a:gd name="T56" fmla="*/ 5 w 63"/>
                <a:gd name="T57" fmla="*/ 39 h 45"/>
                <a:gd name="T58" fmla="*/ 3 w 63"/>
                <a:gd name="T59" fmla="*/ 40 h 45"/>
                <a:gd name="T60" fmla="*/ 1 w 63"/>
                <a:gd name="T61" fmla="*/ 37 h 45"/>
                <a:gd name="T62" fmla="*/ 3 w 63"/>
                <a:gd name="T63" fmla="*/ 31 h 45"/>
                <a:gd name="T64" fmla="*/ 3 w 63"/>
                <a:gd name="T65" fmla="*/ 25 h 45"/>
                <a:gd name="T66" fmla="*/ 3 w 63"/>
                <a:gd name="T67" fmla="*/ 20 h 45"/>
                <a:gd name="T68" fmla="*/ 2 w 63"/>
                <a:gd name="T69" fmla="*/ 15 h 45"/>
                <a:gd name="T70" fmla="*/ 1 w 63"/>
                <a:gd name="T71" fmla="*/ 12 h 45"/>
                <a:gd name="T72" fmla="*/ 1 w 63"/>
                <a:gd name="T73" fmla="*/ 9 h 45"/>
                <a:gd name="T74" fmla="*/ 2 w 63"/>
                <a:gd name="T75" fmla="*/ 7 h 45"/>
                <a:gd name="T76" fmla="*/ 4 w 63"/>
                <a:gd name="T77" fmla="*/ 5 h 45"/>
                <a:gd name="T78" fmla="*/ 6 w 63"/>
                <a:gd name="T79" fmla="*/ 5 h 45"/>
                <a:gd name="T80" fmla="*/ 8 w 63"/>
                <a:gd name="T81" fmla="*/ 4 h 45"/>
                <a:gd name="T82" fmla="*/ 19 w 63"/>
                <a:gd name="T83" fmla="*/ 2 h 45"/>
                <a:gd name="T84" fmla="*/ 30 w 63"/>
                <a:gd name="T85" fmla="*/ 2 h 45"/>
                <a:gd name="T86" fmla="*/ 41 w 63"/>
                <a:gd name="T87" fmla="*/ 2 h 45"/>
                <a:gd name="T88" fmla="*/ 52 w 63"/>
                <a:gd name="T89" fmla="*/ 1 h 45"/>
                <a:gd name="T90" fmla="*/ 63 w 63"/>
                <a:gd name="T91" fmla="*/ 0 h 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45"/>
                <a:gd name="T140" fmla="*/ 63 w 63"/>
                <a:gd name="T141" fmla="*/ 45 h 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45">
                  <a:moveTo>
                    <a:pt x="63" y="0"/>
                  </a:moveTo>
                  <a:lnTo>
                    <a:pt x="63" y="1"/>
                  </a:lnTo>
                  <a:lnTo>
                    <a:pt x="63" y="2"/>
                  </a:lnTo>
                  <a:lnTo>
                    <a:pt x="63" y="3"/>
                  </a:lnTo>
                  <a:lnTo>
                    <a:pt x="62" y="3"/>
                  </a:lnTo>
                  <a:lnTo>
                    <a:pt x="62" y="4"/>
                  </a:lnTo>
                  <a:lnTo>
                    <a:pt x="61" y="4"/>
                  </a:lnTo>
                  <a:lnTo>
                    <a:pt x="60" y="5"/>
                  </a:lnTo>
                  <a:lnTo>
                    <a:pt x="59" y="5"/>
                  </a:lnTo>
                  <a:lnTo>
                    <a:pt x="58" y="6"/>
                  </a:lnTo>
                  <a:lnTo>
                    <a:pt x="56" y="6"/>
                  </a:lnTo>
                  <a:lnTo>
                    <a:pt x="54" y="6"/>
                  </a:lnTo>
                  <a:lnTo>
                    <a:pt x="53" y="6"/>
                  </a:lnTo>
                  <a:lnTo>
                    <a:pt x="51" y="6"/>
                  </a:lnTo>
                  <a:lnTo>
                    <a:pt x="49" y="6"/>
                  </a:lnTo>
                  <a:lnTo>
                    <a:pt x="48" y="5"/>
                  </a:lnTo>
                  <a:lnTo>
                    <a:pt x="46" y="5"/>
                  </a:lnTo>
                  <a:lnTo>
                    <a:pt x="44" y="4"/>
                  </a:lnTo>
                  <a:lnTo>
                    <a:pt x="43" y="4"/>
                  </a:lnTo>
                  <a:lnTo>
                    <a:pt x="41" y="4"/>
                  </a:lnTo>
                  <a:lnTo>
                    <a:pt x="39" y="6"/>
                  </a:lnTo>
                  <a:lnTo>
                    <a:pt x="37" y="7"/>
                  </a:lnTo>
                  <a:lnTo>
                    <a:pt x="36" y="9"/>
                  </a:lnTo>
                  <a:lnTo>
                    <a:pt x="35" y="12"/>
                  </a:lnTo>
                  <a:lnTo>
                    <a:pt x="34" y="14"/>
                  </a:lnTo>
                  <a:lnTo>
                    <a:pt x="34" y="16"/>
                  </a:lnTo>
                  <a:lnTo>
                    <a:pt x="34" y="18"/>
                  </a:lnTo>
                  <a:lnTo>
                    <a:pt x="34" y="21"/>
                  </a:lnTo>
                  <a:lnTo>
                    <a:pt x="35" y="23"/>
                  </a:lnTo>
                  <a:lnTo>
                    <a:pt x="36" y="25"/>
                  </a:lnTo>
                  <a:lnTo>
                    <a:pt x="36" y="27"/>
                  </a:lnTo>
                  <a:lnTo>
                    <a:pt x="37" y="28"/>
                  </a:lnTo>
                  <a:lnTo>
                    <a:pt x="38" y="30"/>
                  </a:lnTo>
                  <a:lnTo>
                    <a:pt x="39" y="31"/>
                  </a:lnTo>
                  <a:lnTo>
                    <a:pt x="40" y="33"/>
                  </a:lnTo>
                  <a:lnTo>
                    <a:pt x="41" y="34"/>
                  </a:lnTo>
                  <a:lnTo>
                    <a:pt x="41" y="36"/>
                  </a:lnTo>
                  <a:lnTo>
                    <a:pt x="41" y="37"/>
                  </a:lnTo>
                  <a:lnTo>
                    <a:pt x="41" y="39"/>
                  </a:lnTo>
                  <a:lnTo>
                    <a:pt x="41" y="41"/>
                  </a:lnTo>
                  <a:lnTo>
                    <a:pt x="37" y="44"/>
                  </a:lnTo>
                  <a:lnTo>
                    <a:pt x="34" y="45"/>
                  </a:lnTo>
                  <a:lnTo>
                    <a:pt x="31" y="44"/>
                  </a:lnTo>
                  <a:lnTo>
                    <a:pt x="29" y="42"/>
                  </a:lnTo>
                  <a:lnTo>
                    <a:pt x="26" y="40"/>
                  </a:lnTo>
                  <a:lnTo>
                    <a:pt x="24" y="37"/>
                  </a:lnTo>
                  <a:lnTo>
                    <a:pt x="21" y="35"/>
                  </a:lnTo>
                  <a:lnTo>
                    <a:pt x="19" y="33"/>
                  </a:lnTo>
                  <a:lnTo>
                    <a:pt x="16" y="33"/>
                  </a:lnTo>
                  <a:lnTo>
                    <a:pt x="12" y="34"/>
                  </a:lnTo>
                  <a:lnTo>
                    <a:pt x="11" y="34"/>
                  </a:lnTo>
                  <a:lnTo>
                    <a:pt x="10" y="35"/>
                  </a:lnTo>
                  <a:lnTo>
                    <a:pt x="9" y="36"/>
                  </a:lnTo>
                  <a:lnTo>
                    <a:pt x="8" y="37"/>
                  </a:lnTo>
                  <a:lnTo>
                    <a:pt x="8" y="38"/>
                  </a:lnTo>
                  <a:lnTo>
                    <a:pt x="7" y="38"/>
                  </a:lnTo>
                  <a:lnTo>
                    <a:pt x="5" y="39"/>
                  </a:lnTo>
                  <a:lnTo>
                    <a:pt x="3" y="40"/>
                  </a:lnTo>
                  <a:lnTo>
                    <a:pt x="2" y="40"/>
                  </a:lnTo>
                  <a:lnTo>
                    <a:pt x="1" y="37"/>
                  </a:lnTo>
                  <a:lnTo>
                    <a:pt x="2" y="34"/>
                  </a:lnTo>
                  <a:lnTo>
                    <a:pt x="3" y="31"/>
                  </a:lnTo>
                  <a:lnTo>
                    <a:pt x="3" y="28"/>
                  </a:lnTo>
                  <a:lnTo>
                    <a:pt x="3" y="25"/>
                  </a:lnTo>
                  <a:lnTo>
                    <a:pt x="3" y="22"/>
                  </a:lnTo>
                  <a:lnTo>
                    <a:pt x="3" y="20"/>
                  </a:lnTo>
                  <a:lnTo>
                    <a:pt x="3" y="17"/>
                  </a:lnTo>
                  <a:lnTo>
                    <a:pt x="2" y="15"/>
                  </a:lnTo>
                  <a:lnTo>
                    <a:pt x="0" y="13"/>
                  </a:lnTo>
                  <a:lnTo>
                    <a:pt x="1" y="12"/>
                  </a:lnTo>
                  <a:lnTo>
                    <a:pt x="1" y="11"/>
                  </a:lnTo>
                  <a:lnTo>
                    <a:pt x="1" y="9"/>
                  </a:lnTo>
                  <a:lnTo>
                    <a:pt x="1" y="8"/>
                  </a:lnTo>
                  <a:lnTo>
                    <a:pt x="2" y="7"/>
                  </a:lnTo>
                  <a:lnTo>
                    <a:pt x="3" y="6"/>
                  </a:lnTo>
                  <a:lnTo>
                    <a:pt x="4" y="5"/>
                  </a:lnTo>
                  <a:lnTo>
                    <a:pt x="5" y="5"/>
                  </a:lnTo>
                  <a:lnTo>
                    <a:pt x="6" y="5"/>
                  </a:lnTo>
                  <a:lnTo>
                    <a:pt x="7" y="6"/>
                  </a:lnTo>
                  <a:lnTo>
                    <a:pt x="8" y="4"/>
                  </a:lnTo>
                  <a:lnTo>
                    <a:pt x="14" y="3"/>
                  </a:lnTo>
                  <a:lnTo>
                    <a:pt x="19" y="2"/>
                  </a:lnTo>
                  <a:lnTo>
                    <a:pt x="25" y="2"/>
                  </a:lnTo>
                  <a:lnTo>
                    <a:pt x="30" y="2"/>
                  </a:lnTo>
                  <a:lnTo>
                    <a:pt x="36" y="2"/>
                  </a:lnTo>
                  <a:lnTo>
                    <a:pt x="41" y="2"/>
                  </a:lnTo>
                  <a:lnTo>
                    <a:pt x="46" y="2"/>
                  </a:lnTo>
                  <a:lnTo>
                    <a:pt x="52" y="1"/>
                  </a:lnTo>
                  <a:lnTo>
                    <a:pt x="58" y="1"/>
                  </a:lnTo>
                  <a:lnTo>
                    <a:pt x="63" y="0"/>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29"/>
            <p:cNvSpPr>
              <a:spLocks/>
            </p:cNvSpPr>
            <p:nvPr/>
          </p:nvSpPr>
          <p:spPr bwMode="auto">
            <a:xfrm>
              <a:off x="4206" y="2609"/>
              <a:ext cx="21" cy="20"/>
            </a:xfrm>
            <a:custGeom>
              <a:avLst/>
              <a:gdLst>
                <a:gd name="T0" fmla="*/ 22 w 22"/>
                <a:gd name="T1" fmla="*/ 2 h 18"/>
                <a:gd name="T2" fmla="*/ 22 w 22"/>
                <a:gd name="T3" fmla="*/ 3 h 18"/>
                <a:gd name="T4" fmla="*/ 21 w 22"/>
                <a:gd name="T5" fmla="*/ 3 h 18"/>
                <a:gd name="T6" fmla="*/ 20 w 22"/>
                <a:gd name="T7" fmla="*/ 3 h 18"/>
                <a:gd name="T8" fmla="*/ 19 w 22"/>
                <a:gd name="T9" fmla="*/ 4 h 18"/>
                <a:gd name="T10" fmla="*/ 18 w 22"/>
                <a:gd name="T11" fmla="*/ 4 h 18"/>
                <a:gd name="T12" fmla="*/ 17 w 22"/>
                <a:gd name="T13" fmla="*/ 5 h 18"/>
                <a:gd name="T14" fmla="*/ 17 w 22"/>
                <a:gd name="T15" fmla="*/ 5 h 18"/>
                <a:gd name="T16" fmla="*/ 15 w 22"/>
                <a:gd name="T17" fmla="*/ 6 h 18"/>
                <a:gd name="T18" fmla="*/ 15 w 22"/>
                <a:gd name="T19" fmla="*/ 7 h 18"/>
                <a:gd name="T20" fmla="*/ 15 w 22"/>
                <a:gd name="T21" fmla="*/ 8 h 18"/>
                <a:gd name="T22" fmla="*/ 15 w 22"/>
                <a:gd name="T23" fmla="*/ 9 h 18"/>
                <a:gd name="T24" fmla="*/ 15 w 22"/>
                <a:gd name="T25" fmla="*/ 10 h 18"/>
                <a:gd name="T26" fmla="*/ 15 w 22"/>
                <a:gd name="T27" fmla="*/ 12 h 18"/>
                <a:gd name="T28" fmla="*/ 15 w 22"/>
                <a:gd name="T29" fmla="*/ 13 h 18"/>
                <a:gd name="T30" fmla="*/ 15 w 22"/>
                <a:gd name="T31" fmla="*/ 14 h 18"/>
                <a:gd name="T32" fmla="*/ 15 w 22"/>
                <a:gd name="T33" fmla="*/ 15 h 18"/>
                <a:gd name="T34" fmla="*/ 14 w 22"/>
                <a:gd name="T35" fmla="*/ 16 h 18"/>
                <a:gd name="T36" fmla="*/ 13 w 22"/>
                <a:gd name="T37" fmla="*/ 17 h 18"/>
                <a:gd name="T38" fmla="*/ 13 w 22"/>
                <a:gd name="T39" fmla="*/ 17 h 18"/>
                <a:gd name="T40" fmla="*/ 12 w 22"/>
                <a:gd name="T41" fmla="*/ 18 h 18"/>
                <a:gd name="T42" fmla="*/ 9 w 22"/>
                <a:gd name="T43" fmla="*/ 18 h 18"/>
                <a:gd name="T44" fmla="*/ 7 w 22"/>
                <a:gd name="T45" fmla="*/ 17 h 18"/>
                <a:gd name="T46" fmla="*/ 5 w 22"/>
                <a:gd name="T47" fmla="*/ 15 h 18"/>
                <a:gd name="T48" fmla="*/ 5 w 22"/>
                <a:gd name="T49" fmla="*/ 13 h 18"/>
                <a:gd name="T50" fmla="*/ 4 w 22"/>
                <a:gd name="T51" fmla="*/ 11 h 18"/>
                <a:gd name="T52" fmla="*/ 4 w 22"/>
                <a:gd name="T53" fmla="*/ 9 h 18"/>
                <a:gd name="T54" fmla="*/ 3 w 22"/>
                <a:gd name="T55" fmla="*/ 7 h 18"/>
                <a:gd name="T56" fmla="*/ 3 w 22"/>
                <a:gd name="T57" fmla="*/ 5 h 18"/>
                <a:gd name="T58" fmla="*/ 2 w 22"/>
                <a:gd name="T59" fmla="*/ 3 h 18"/>
                <a:gd name="T60" fmla="*/ 0 w 22"/>
                <a:gd name="T61" fmla="*/ 1 h 18"/>
                <a:gd name="T62" fmla="*/ 3 w 22"/>
                <a:gd name="T63" fmla="*/ 1 h 18"/>
                <a:gd name="T64" fmla="*/ 5 w 22"/>
                <a:gd name="T65" fmla="*/ 0 h 18"/>
                <a:gd name="T66" fmla="*/ 7 w 22"/>
                <a:gd name="T67" fmla="*/ 0 h 18"/>
                <a:gd name="T68" fmla="*/ 9 w 22"/>
                <a:gd name="T69" fmla="*/ 0 h 18"/>
                <a:gd name="T70" fmla="*/ 12 w 22"/>
                <a:gd name="T71" fmla="*/ 0 h 18"/>
                <a:gd name="T72" fmla="*/ 13 w 22"/>
                <a:gd name="T73" fmla="*/ 0 h 18"/>
                <a:gd name="T74" fmla="*/ 15 w 22"/>
                <a:gd name="T75" fmla="*/ 1 h 18"/>
                <a:gd name="T76" fmla="*/ 18 w 22"/>
                <a:gd name="T77" fmla="*/ 1 h 18"/>
                <a:gd name="T78" fmla="*/ 20 w 22"/>
                <a:gd name="T79" fmla="*/ 2 h 18"/>
                <a:gd name="T80" fmla="*/ 22 w 22"/>
                <a:gd name="T81" fmla="*/ 3 h 18"/>
                <a:gd name="T82" fmla="*/ 22 w 22"/>
                <a:gd name="T83" fmla="*/ 2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8"/>
                <a:gd name="T128" fmla="*/ 22 w 22"/>
                <a:gd name="T129" fmla="*/ 18 h 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8">
                  <a:moveTo>
                    <a:pt x="22" y="2"/>
                  </a:moveTo>
                  <a:lnTo>
                    <a:pt x="22" y="3"/>
                  </a:lnTo>
                  <a:lnTo>
                    <a:pt x="21" y="3"/>
                  </a:lnTo>
                  <a:lnTo>
                    <a:pt x="20" y="3"/>
                  </a:lnTo>
                  <a:lnTo>
                    <a:pt x="19" y="4"/>
                  </a:lnTo>
                  <a:lnTo>
                    <a:pt x="18" y="4"/>
                  </a:lnTo>
                  <a:lnTo>
                    <a:pt x="17" y="5"/>
                  </a:lnTo>
                  <a:lnTo>
                    <a:pt x="15" y="6"/>
                  </a:lnTo>
                  <a:lnTo>
                    <a:pt x="15" y="7"/>
                  </a:lnTo>
                  <a:lnTo>
                    <a:pt x="15" y="8"/>
                  </a:lnTo>
                  <a:lnTo>
                    <a:pt x="15" y="9"/>
                  </a:lnTo>
                  <a:lnTo>
                    <a:pt x="15" y="10"/>
                  </a:lnTo>
                  <a:lnTo>
                    <a:pt x="15" y="12"/>
                  </a:lnTo>
                  <a:lnTo>
                    <a:pt x="15" y="13"/>
                  </a:lnTo>
                  <a:lnTo>
                    <a:pt x="15" y="14"/>
                  </a:lnTo>
                  <a:lnTo>
                    <a:pt x="15" y="15"/>
                  </a:lnTo>
                  <a:lnTo>
                    <a:pt x="14" y="16"/>
                  </a:lnTo>
                  <a:lnTo>
                    <a:pt x="13" y="17"/>
                  </a:lnTo>
                  <a:lnTo>
                    <a:pt x="12" y="18"/>
                  </a:lnTo>
                  <a:lnTo>
                    <a:pt x="9" y="18"/>
                  </a:lnTo>
                  <a:lnTo>
                    <a:pt x="7" y="17"/>
                  </a:lnTo>
                  <a:lnTo>
                    <a:pt x="5" y="15"/>
                  </a:lnTo>
                  <a:lnTo>
                    <a:pt x="5" y="13"/>
                  </a:lnTo>
                  <a:lnTo>
                    <a:pt x="4" y="11"/>
                  </a:lnTo>
                  <a:lnTo>
                    <a:pt x="4" y="9"/>
                  </a:lnTo>
                  <a:lnTo>
                    <a:pt x="3" y="7"/>
                  </a:lnTo>
                  <a:lnTo>
                    <a:pt x="3" y="5"/>
                  </a:lnTo>
                  <a:lnTo>
                    <a:pt x="2" y="3"/>
                  </a:lnTo>
                  <a:lnTo>
                    <a:pt x="0" y="1"/>
                  </a:lnTo>
                  <a:lnTo>
                    <a:pt x="3" y="1"/>
                  </a:lnTo>
                  <a:lnTo>
                    <a:pt x="5" y="0"/>
                  </a:lnTo>
                  <a:lnTo>
                    <a:pt x="7" y="0"/>
                  </a:lnTo>
                  <a:lnTo>
                    <a:pt x="9" y="0"/>
                  </a:lnTo>
                  <a:lnTo>
                    <a:pt x="12" y="0"/>
                  </a:lnTo>
                  <a:lnTo>
                    <a:pt x="13" y="0"/>
                  </a:lnTo>
                  <a:lnTo>
                    <a:pt x="15" y="1"/>
                  </a:lnTo>
                  <a:lnTo>
                    <a:pt x="18" y="1"/>
                  </a:lnTo>
                  <a:lnTo>
                    <a:pt x="20" y="2"/>
                  </a:lnTo>
                  <a:lnTo>
                    <a:pt x="22" y="3"/>
                  </a:lnTo>
                  <a:lnTo>
                    <a:pt x="22" y="2"/>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30"/>
            <p:cNvSpPr>
              <a:spLocks/>
            </p:cNvSpPr>
            <p:nvPr/>
          </p:nvSpPr>
          <p:spPr bwMode="auto">
            <a:xfrm>
              <a:off x="4233" y="2610"/>
              <a:ext cx="1" cy="2"/>
            </a:xfrm>
            <a:custGeom>
              <a:avLst/>
              <a:gdLst>
                <a:gd name="T0" fmla="*/ 0 w 1"/>
                <a:gd name="T1" fmla="*/ 0 h 2"/>
                <a:gd name="T2" fmla="*/ 1 w 1"/>
                <a:gd name="T3" fmla="*/ 0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0"/>
                  </a:lnTo>
                  <a:lnTo>
                    <a:pt x="0" y="0"/>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31"/>
            <p:cNvSpPr>
              <a:spLocks/>
            </p:cNvSpPr>
            <p:nvPr/>
          </p:nvSpPr>
          <p:spPr bwMode="auto">
            <a:xfrm>
              <a:off x="4523" y="2612"/>
              <a:ext cx="249" cy="194"/>
            </a:xfrm>
            <a:custGeom>
              <a:avLst/>
              <a:gdLst>
                <a:gd name="T0" fmla="*/ 190 w 259"/>
                <a:gd name="T1" fmla="*/ 2 h 175"/>
                <a:gd name="T2" fmla="*/ 238 w 259"/>
                <a:gd name="T3" fmla="*/ 1 h 175"/>
                <a:gd name="T4" fmla="*/ 247 w 259"/>
                <a:gd name="T5" fmla="*/ 6 h 175"/>
                <a:gd name="T6" fmla="*/ 253 w 259"/>
                <a:gd name="T7" fmla="*/ 18 h 175"/>
                <a:gd name="T8" fmla="*/ 254 w 259"/>
                <a:gd name="T9" fmla="*/ 35 h 175"/>
                <a:gd name="T10" fmla="*/ 256 w 259"/>
                <a:gd name="T11" fmla="*/ 46 h 175"/>
                <a:gd name="T12" fmla="*/ 251 w 259"/>
                <a:gd name="T13" fmla="*/ 56 h 175"/>
                <a:gd name="T14" fmla="*/ 246 w 259"/>
                <a:gd name="T15" fmla="*/ 81 h 175"/>
                <a:gd name="T16" fmla="*/ 247 w 259"/>
                <a:gd name="T17" fmla="*/ 101 h 175"/>
                <a:gd name="T18" fmla="*/ 256 w 259"/>
                <a:gd name="T19" fmla="*/ 111 h 175"/>
                <a:gd name="T20" fmla="*/ 259 w 259"/>
                <a:gd name="T21" fmla="*/ 127 h 175"/>
                <a:gd name="T22" fmla="*/ 257 w 259"/>
                <a:gd name="T23" fmla="*/ 141 h 175"/>
                <a:gd name="T24" fmla="*/ 247 w 259"/>
                <a:gd name="T25" fmla="*/ 140 h 175"/>
                <a:gd name="T26" fmla="*/ 239 w 259"/>
                <a:gd name="T27" fmla="*/ 133 h 175"/>
                <a:gd name="T28" fmla="*/ 237 w 259"/>
                <a:gd name="T29" fmla="*/ 123 h 175"/>
                <a:gd name="T30" fmla="*/ 228 w 259"/>
                <a:gd name="T31" fmla="*/ 140 h 175"/>
                <a:gd name="T32" fmla="*/ 224 w 259"/>
                <a:gd name="T33" fmla="*/ 163 h 175"/>
                <a:gd name="T34" fmla="*/ 218 w 259"/>
                <a:gd name="T35" fmla="*/ 170 h 175"/>
                <a:gd name="T36" fmla="*/ 212 w 259"/>
                <a:gd name="T37" fmla="*/ 175 h 175"/>
                <a:gd name="T38" fmla="*/ 202 w 259"/>
                <a:gd name="T39" fmla="*/ 174 h 175"/>
                <a:gd name="T40" fmla="*/ 204 w 259"/>
                <a:gd name="T41" fmla="*/ 163 h 175"/>
                <a:gd name="T42" fmla="*/ 209 w 259"/>
                <a:gd name="T43" fmla="*/ 127 h 175"/>
                <a:gd name="T44" fmla="*/ 192 w 259"/>
                <a:gd name="T45" fmla="*/ 121 h 175"/>
                <a:gd name="T46" fmla="*/ 185 w 259"/>
                <a:gd name="T47" fmla="*/ 123 h 175"/>
                <a:gd name="T48" fmla="*/ 184 w 259"/>
                <a:gd name="T49" fmla="*/ 120 h 175"/>
                <a:gd name="T50" fmla="*/ 178 w 259"/>
                <a:gd name="T51" fmla="*/ 118 h 175"/>
                <a:gd name="T52" fmla="*/ 172 w 259"/>
                <a:gd name="T53" fmla="*/ 127 h 175"/>
                <a:gd name="T54" fmla="*/ 170 w 259"/>
                <a:gd name="T55" fmla="*/ 121 h 175"/>
                <a:gd name="T56" fmla="*/ 167 w 259"/>
                <a:gd name="T57" fmla="*/ 112 h 175"/>
                <a:gd name="T58" fmla="*/ 138 w 259"/>
                <a:gd name="T59" fmla="*/ 108 h 175"/>
                <a:gd name="T60" fmla="*/ 117 w 259"/>
                <a:gd name="T61" fmla="*/ 108 h 175"/>
                <a:gd name="T62" fmla="*/ 105 w 259"/>
                <a:gd name="T63" fmla="*/ 108 h 175"/>
                <a:gd name="T64" fmla="*/ 107 w 259"/>
                <a:gd name="T65" fmla="*/ 115 h 175"/>
                <a:gd name="T66" fmla="*/ 105 w 259"/>
                <a:gd name="T67" fmla="*/ 126 h 175"/>
                <a:gd name="T68" fmla="*/ 100 w 259"/>
                <a:gd name="T69" fmla="*/ 144 h 175"/>
                <a:gd name="T70" fmla="*/ 99 w 259"/>
                <a:gd name="T71" fmla="*/ 160 h 175"/>
                <a:gd name="T72" fmla="*/ 95 w 259"/>
                <a:gd name="T73" fmla="*/ 170 h 175"/>
                <a:gd name="T74" fmla="*/ 87 w 259"/>
                <a:gd name="T75" fmla="*/ 173 h 175"/>
                <a:gd name="T76" fmla="*/ 76 w 259"/>
                <a:gd name="T77" fmla="*/ 174 h 175"/>
                <a:gd name="T78" fmla="*/ 75 w 259"/>
                <a:gd name="T79" fmla="*/ 170 h 175"/>
                <a:gd name="T80" fmla="*/ 81 w 259"/>
                <a:gd name="T81" fmla="*/ 153 h 175"/>
                <a:gd name="T82" fmla="*/ 80 w 259"/>
                <a:gd name="T83" fmla="*/ 120 h 175"/>
                <a:gd name="T84" fmla="*/ 67 w 259"/>
                <a:gd name="T85" fmla="*/ 116 h 175"/>
                <a:gd name="T86" fmla="*/ 50 w 259"/>
                <a:gd name="T87" fmla="*/ 116 h 175"/>
                <a:gd name="T88" fmla="*/ 44 w 259"/>
                <a:gd name="T89" fmla="*/ 126 h 175"/>
                <a:gd name="T90" fmla="*/ 38 w 259"/>
                <a:gd name="T91" fmla="*/ 143 h 175"/>
                <a:gd name="T92" fmla="*/ 20 w 259"/>
                <a:gd name="T93" fmla="*/ 160 h 175"/>
                <a:gd name="T94" fmla="*/ 13 w 259"/>
                <a:gd name="T95" fmla="*/ 163 h 175"/>
                <a:gd name="T96" fmla="*/ 8 w 259"/>
                <a:gd name="T97" fmla="*/ 158 h 175"/>
                <a:gd name="T98" fmla="*/ 7 w 259"/>
                <a:gd name="T99" fmla="*/ 139 h 175"/>
                <a:gd name="T100" fmla="*/ 8 w 259"/>
                <a:gd name="T101" fmla="*/ 123 h 175"/>
                <a:gd name="T102" fmla="*/ 10 w 259"/>
                <a:gd name="T103" fmla="*/ 111 h 175"/>
                <a:gd name="T104" fmla="*/ 2 w 259"/>
                <a:gd name="T105" fmla="*/ 105 h 175"/>
                <a:gd name="T106" fmla="*/ 0 w 259"/>
                <a:gd name="T107" fmla="*/ 97 h 175"/>
                <a:gd name="T108" fmla="*/ 3 w 259"/>
                <a:gd name="T109" fmla="*/ 92 h 175"/>
                <a:gd name="T110" fmla="*/ 13 w 259"/>
                <a:gd name="T111" fmla="*/ 90 h 175"/>
                <a:gd name="T112" fmla="*/ 25 w 259"/>
                <a:gd name="T113" fmla="*/ 90 h 175"/>
                <a:gd name="T114" fmla="*/ 48 w 259"/>
                <a:gd name="T115" fmla="*/ 46 h 175"/>
                <a:gd name="T116" fmla="*/ 77 w 259"/>
                <a:gd name="T117" fmla="*/ 3 h 175"/>
                <a:gd name="T118" fmla="*/ 114 w 259"/>
                <a:gd name="T119" fmla="*/ 4 h 175"/>
                <a:gd name="T120" fmla="*/ 136 w 259"/>
                <a:gd name="T121" fmla="*/ 1 h 175"/>
                <a:gd name="T122" fmla="*/ 143 w 259"/>
                <a:gd name="T123" fmla="*/ 3 h 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
                <a:gd name="T187" fmla="*/ 0 h 175"/>
                <a:gd name="T188" fmla="*/ 259 w 259"/>
                <a:gd name="T189" fmla="*/ 175 h 1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 h="175">
                  <a:moveTo>
                    <a:pt x="144" y="3"/>
                  </a:moveTo>
                  <a:lnTo>
                    <a:pt x="153" y="3"/>
                  </a:lnTo>
                  <a:lnTo>
                    <a:pt x="163" y="3"/>
                  </a:lnTo>
                  <a:lnTo>
                    <a:pt x="172" y="2"/>
                  </a:lnTo>
                  <a:lnTo>
                    <a:pt x="181" y="2"/>
                  </a:lnTo>
                  <a:lnTo>
                    <a:pt x="190" y="2"/>
                  </a:lnTo>
                  <a:lnTo>
                    <a:pt x="199" y="2"/>
                  </a:lnTo>
                  <a:lnTo>
                    <a:pt x="208" y="2"/>
                  </a:lnTo>
                  <a:lnTo>
                    <a:pt x="217" y="2"/>
                  </a:lnTo>
                  <a:lnTo>
                    <a:pt x="226" y="2"/>
                  </a:lnTo>
                  <a:lnTo>
                    <a:pt x="236" y="1"/>
                  </a:lnTo>
                  <a:lnTo>
                    <a:pt x="238" y="1"/>
                  </a:lnTo>
                  <a:lnTo>
                    <a:pt x="239" y="1"/>
                  </a:lnTo>
                  <a:lnTo>
                    <a:pt x="241" y="2"/>
                  </a:lnTo>
                  <a:lnTo>
                    <a:pt x="243" y="3"/>
                  </a:lnTo>
                  <a:lnTo>
                    <a:pt x="244" y="4"/>
                  </a:lnTo>
                  <a:lnTo>
                    <a:pt x="246" y="5"/>
                  </a:lnTo>
                  <a:lnTo>
                    <a:pt x="247" y="6"/>
                  </a:lnTo>
                  <a:lnTo>
                    <a:pt x="248" y="8"/>
                  </a:lnTo>
                  <a:lnTo>
                    <a:pt x="249" y="9"/>
                  </a:lnTo>
                  <a:lnTo>
                    <a:pt x="250" y="10"/>
                  </a:lnTo>
                  <a:lnTo>
                    <a:pt x="252" y="13"/>
                  </a:lnTo>
                  <a:lnTo>
                    <a:pt x="252" y="15"/>
                  </a:lnTo>
                  <a:lnTo>
                    <a:pt x="253" y="18"/>
                  </a:lnTo>
                  <a:lnTo>
                    <a:pt x="253" y="21"/>
                  </a:lnTo>
                  <a:lnTo>
                    <a:pt x="252" y="24"/>
                  </a:lnTo>
                  <a:lnTo>
                    <a:pt x="252" y="27"/>
                  </a:lnTo>
                  <a:lnTo>
                    <a:pt x="253" y="30"/>
                  </a:lnTo>
                  <a:lnTo>
                    <a:pt x="253" y="33"/>
                  </a:lnTo>
                  <a:lnTo>
                    <a:pt x="254" y="35"/>
                  </a:lnTo>
                  <a:lnTo>
                    <a:pt x="255" y="38"/>
                  </a:lnTo>
                  <a:lnTo>
                    <a:pt x="256" y="39"/>
                  </a:lnTo>
                  <a:lnTo>
                    <a:pt x="256" y="40"/>
                  </a:lnTo>
                  <a:lnTo>
                    <a:pt x="256" y="42"/>
                  </a:lnTo>
                  <a:lnTo>
                    <a:pt x="256" y="44"/>
                  </a:lnTo>
                  <a:lnTo>
                    <a:pt x="256" y="46"/>
                  </a:lnTo>
                  <a:lnTo>
                    <a:pt x="256" y="47"/>
                  </a:lnTo>
                  <a:lnTo>
                    <a:pt x="256" y="49"/>
                  </a:lnTo>
                  <a:lnTo>
                    <a:pt x="255" y="50"/>
                  </a:lnTo>
                  <a:lnTo>
                    <a:pt x="254" y="52"/>
                  </a:lnTo>
                  <a:lnTo>
                    <a:pt x="253" y="53"/>
                  </a:lnTo>
                  <a:lnTo>
                    <a:pt x="251" y="56"/>
                  </a:lnTo>
                  <a:lnTo>
                    <a:pt x="249" y="60"/>
                  </a:lnTo>
                  <a:lnTo>
                    <a:pt x="248" y="64"/>
                  </a:lnTo>
                  <a:lnTo>
                    <a:pt x="247" y="68"/>
                  </a:lnTo>
                  <a:lnTo>
                    <a:pt x="247" y="73"/>
                  </a:lnTo>
                  <a:lnTo>
                    <a:pt x="246" y="77"/>
                  </a:lnTo>
                  <a:lnTo>
                    <a:pt x="246" y="81"/>
                  </a:lnTo>
                  <a:lnTo>
                    <a:pt x="246" y="86"/>
                  </a:lnTo>
                  <a:lnTo>
                    <a:pt x="245" y="90"/>
                  </a:lnTo>
                  <a:lnTo>
                    <a:pt x="244" y="94"/>
                  </a:lnTo>
                  <a:lnTo>
                    <a:pt x="244" y="97"/>
                  </a:lnTo>
                  <a:lnTo>
                    <a:pt x="245" y="99"/>
                  </a:lnTo>
                  <a:lnTo>
                    <a:pt x="247" y="101"/>
                  </a:lnTo>
                  <a:lnTo>
                    <a:pt x="248" y="103"/>
                  </a:lnTo>
                  <a:lnTo>
                    <a:pt x="249" y="104"/>
                  </a:lnTo>
                  <a:lnTo>
                    <a:pt x="251" y="106"/>
                  </a:lnTo>
                  <a:lnTo>
                    <a:pt x="253" y="108"/>
                  </a:lnTo>
                  <a:lnTo>
                    <a:pt x="255" y="110"/>
                  </a:lnTo>
                  <a:lnTo>
                    <a:pt x="256" y="111"/>
                  </a:lnTo>
                  <a:lnTo>
                    <a:pt x="257" y="114"/>
                  </a:lnTo>
                  <a:lnTo>
                    <a:pt x="258" y="116"/>
                  </a:lnTo>
                  <a:lnTo>
                    <a:pt x="258" y="119"/>
                  </a:lnTo>
                  <a:lnTo>
                    <a:pt x="258" y="121"/>
                  </a:lnTo>
                  <a:lnTo>
                    <a:pt x="258" y="125"/>
                  </a:lnTo>
                  <a:lnTo>
                    <a:pt x="259" y="127"/>
                  </a:lnTo>
                  <a:lnTo>
                    <a:pt x="259" y="130"/>
                  </a:lnTo>
                  <a:lnTo>
                    <a:pt x="259" y="133"/>
                  </a:lnTo>
                  <a:lnTo>
                    <a:pt x="259" y="135"/>
                  </a:lnTo>
                  <a:lnTo>
                    <a:pt x="258" y="138"/>
                  </a:lnTo>
                  <a:lnTo>
                    <a:pt x="258" y="140"/>
                  </a:lnTo>
                  <a:lnTo>
                    <a:pt x="257" y="141"/>
                  </a:lnTo>
                  <a:lnTo>
                    <a:pt x="255" y="142"/>
                  </a:lnTo>
                  <a:lnTo>
                    <a:pt x="253" y="142"/>
                  </a:lnTo>
                  <a:lnTo>
                    <a:pt x="252" y="142"/>
                  </a:lnTo>
                  <a:lnTo>
                    <a:pt x="250" y="141"/>
                  </a:lnTo>
                  <a:lnTo>
                    <a:pt x="249" y="140"/>
                  </a:lnTo>
                  <a:lnTo>
                    <a:pt x="247" y="140"/>
                  </a:lnTo>
                  <a:lnTo>
                    <a:pt x="246" y="139"/>
                  </a:lnTo>
                  <a:lnTo>
                    <a:pt x="244" y="138"/>
                  </a:lnTo>
                  <a:lnTo>
                    <a:pt x="243" y="138"/>
                  </a:lnTo>
                  <a:lnTo>
                    <a:pt x="242" y="136"/>
                  </a:lnTo>
                  <a:lnTo>
                    <a:pt x="240" y="135"/>
                  </a:lnTo>
                  <a:lnTo>
                    <a:pt x="239" y="133"/>
                  </a:lnTo>
                  <a:lnTo>
                    <a:pt x="239" y="132"/>
                  </a:lnTo>
                  <a:lnTo>
                    <a:pt x="238" y="130"/>
                  </a:lnTo>
                  <a:lnTo>
                    <a:pt x="238" y="129"/>
                  </a:lnTo>
                  <a:lnTo>
                    <a:pt x="237" y="127"/>
                  </a:lnTo>
                  <a:lnTo>
                    <a:pt x="237" y="125"/>
                  </a:lnTo>
                  <a:lnTo>
                    <a:pt x="237" y="123"/>
                  </a:lnTo>
                  <a:lnTo>
                    <a:pt x="237" y="121"/>
                  </a:lnTo>
                  <a:lnTo>
                    <a:pt x="233" y="124"/>
                  </a:lnTo>
                  <a:lnTo>
                    <a:pt x="230" y="127"/>
                  </a:lnTo>
                  <a:lnTo>
                    <a:pt x="229" y="131"/>
                  </a:lnTo>
                  <a:lnTo>
                    <a:pt x="228" y="135"/>
                  </a:lnTo>
                  <a:lnTo>
                    <a:pt x="228" y="140"/>
                  </a:lnTo>
                  <a:lnTo>
                    <a:pt x="228" y="145"/>
                  </a:lnTo>
                  <a:lnTo>
                    <a:pt x="228" y="150"/>
                  </a:lnTo>
                  <a:lnTo>
                    <a:pt x="228" y="154"/>
                  </a:lnTo>
                  <a:lnTo>
                    <a:pt x="227" y="159"/>
                  </a:lnTo>
                  <a:lnTo>
                    <a:pt x="226" y="163"/>
                  </a:lnTo>
                  <a:lnTo>
                    <a:pt x="224" y="163"/>
                  </a:lnTo>
                  <a:lnTo>
                    <a:pt x="223" y="164"/>
                  </a:lnTo>
                  <a:lnTo>
                    <a:pt x="221" y="165"/>
                  </a:lnTo>
                  <a:lnTo>
                    <a:pt x="220" y="166"/>
                  </a:lnTo>
                  <a:lnTo>
                    <a:pt x="219" y="167"/>
                  </a:lnTo>
                  <a:lnTo>
                    <a:pt x="219" y="168"/>
                  </a:lnTo>
                  <a:lnTo>
                    <a:pt x="218" y="170"/>
                  </a:lnTo>
                  <a:lnTo>
                    <a:pt x="218" y="171"/>
                  </a:lnTo>
                  <a:lnTo>
                    <a:pt x="218" y="173"/>
                  </a:lnTo>
                  <a:lnTo>
                    <a:pt x="218" y="174"/>
                  </a:lnTo>
                  <a:lnTo>
                    <a:pt x="216" y="174"/>
                  </a:lnTo>
                  <a:lnTo>
                    <a:pt x="214" y="175"/>
                  </a:lnTo>
                  <a:lnTo>
                    <a:pt x="212" y="175"/>
                  </a:lnTo>
                  <a:lnTo>
                    <a:pt x="211" y="175"/>
                  </a:lnTo>
                  <a:lnTo>
                    <a:pt x="208" y="175"/>
                  </a:lnTo>
                  <a:lnTo>
                    <a:pt x="207" y="175"/>
                  </a:lnTo>
                  <a:lnTo>
                    <a:pt x="205" y="175"/>
                  </a:lnTo>
                  <a:lnTo>
                    <a:pt x="203" y="175"/>
                  </a:lnTo>
                  <a:lnTo>
                    <a:pt x="202" y="174"/>
                  </a:lnTo>
                  <a:lnTo>
                    <a:pt x="201" y="173"/>
                  </a:lnTo>
                  <a:lnTo>
                    <a:pt x="201" y="171"/>
                  </a:lnTo>
                  <a:lnTo>
                    <a:pt x="202" y="169"/>
                  </a:lnTo>
                  <a:lnTo>
                    <a:pt x="202" y="167"/>
                  </a:lnTo>
                  <a:lnTo>
                    <a:pt x="203" y="165"/>
                  </a:lnTo>
                  <a:lnTo>
                    <a:pt x="204" y="163"/>
                  </a:lnTo>
                  <a:lnTo>
                    <a:pt x="204" y="161"/>
                  </a:lnTo>
                  <a:lnTo>
                    <a:pt x="206" y="160"/>
                  </a:lnTo>
                  <a:lnTo>
                    <a:pt x="207" y="158"/>
                  </a:lnTo>
                  <a:lnTo>
                    <a:pt x="208" y="156"/>
                  </a:lnTo>
                  <a:lnTo>
                    <a:pt x="208" y="154"/>
                  </a:lnTo>
                  <a:lnTo>
                    <a:pt x="209" y="127"/>
                  </a:lnTo>
                  <a:lnTo>
                    <a:pt x="198" y="113"/>
                  </a:lnTo>
                  <a:lnTo>
                    <a:pt x="194" y="113"/>
                  </a:lnTo>
                  <a:lnTo>
                    <a:pt x="193" y="114"/>
                  </a:lnTo>
                  <a:lnTo>
                    <a:pt x="192" y="117"/>
                  </a:lnTo>
                  <a:lnTo>
                    <a:pt x="191" y="119"/>
                  </a:lnTo>
                  <a:lnTo>
                    <a:pt x="192" y="121"/>
                  </a:lnTo>
                  <a:lnTo>
                    <a:pt x="192" y="123"/>
                  </a:lnTo>
                  <a:lnTo>
                    <a:pt x="191" y="125"/>
                  </a:lnTo>
                  <a:lnTo>
                    <a:pt x="191" y="126"/>
                  </a:lnTo>
                  <a:lnTo>
                    <a:pt x="189" y="125"/>
                  </a:lnTo>
                  <a:lnTo>
                    <a:pt x="186" y="124"/>
                  </a:lnTo>
                  <a:lnTo>
                    <a:pt x="185" y="123"/>
                  </a:lnTo>
                  <a:lnTo>
                    <a:pt x="185" y="122"/>
                  </a:lnTo>
                  <a:lnTo>
                    <a:pt x="185" y="121"/>
                  </a:lnTo>
                  <a:lnTo>
                    <a:pt x="185" y="120"/>
                  </a:lnTo>
                  <a:lnTo>
                    <a:pt x="184" y="120"/>
                  </a:lnTo>
                  <a:lnTo>
                    <a:pt x="184" y="119"/>
                  </a:lnTo>
                  <a:lnTo>
                    <a:pt x="184" y="118"/>
                  </a:lnTo>
                  <a:lnTo>
                    <a:pt x="181" y="117"/>
                  </a:lnTo>
                  <a:lnTo>
                    <a:pt x="179" y="117"/>
                  </a:lnTo>
                  <a:lnTo>
                    <a:pt x="178" y="118"/>
                  </a:lnTo>
                  <a:lnTo>
                    <a:pt x="177" y="120"/>
                  </a:lnTo>
                  <a:lnTo>
                    <a:pt x="176" y="121"/>
                  </a:lnTo>
                  <a:lnTo>
                    <a:pt x="176" y="123"/>
                  </a:lnTo>
                  <a:lnTo>
                    <a:pt x="175" y="125"/>
                  </a:lnTo>
                  <a:lnTo>
                    <a:pt x="174" y="126"/>
                  </a:lnTo>
                  <a:lnTo>
                    <a:pt x="172" y="127"/>
                  </a:lnTo>
                  <a:lnTo>
                    <a:pt x="170" y="127"/>
                  </a:lnTo>
                  <a:lnTo>
                    <a:pt x="170" y="126"/>
                  </a:lnTo>
                  <a:lnTo>
                    <a:pt x="169" y="125"/>
                  </a:lnTo>
                  <a:lnTo>
                    <a:pt x="169" y="123"/>
                  </a:lnTo>
                  <a:lnTo>
                    <a:pt x="170" y="122"/>
                  </a:lnTo>
                  <a:lnTo>
                    <a:pt x="170" y="121"/>
                  </a:lnTo>
                  <a:lnTo>
                    <a:pt x="170" y="120"/>
                  </a:lnTo>
                  <a:lnTo>
                    <a:pt x="170" y="119"/>
                  </a:lnTo>
                  <a:lnTo>
                    <a:pt x="171" y="117"/>
                  </a:lnTo>
                  <a:lnTo>
                    <a:pt x="171" y="115"/>
                  </a:lnTo>
                  <a:lnTo>
                    <a:pt x="167" y="112"/>
                  </a:lnTo>
                  <a:lnTo>
                    <a:pt x="163" y="109"/>
                  </a:lnTo>
                  <a:lnTo>
                    <a:pt x="158" y="108"/>
                  </a:lnTo>
                  <a:lnTo>
                    <a:pt x="153" y="107"/>
                  </a:lnTo>
                  <a:lnTo>
                    <a:pt x="148" y="107"/>
                  </a:lnTo>
                  <a:lnTo>
                    <a:pt x="143" y="107"/>
                  </a:lnTo>
                  <a:lnTo>
                    <a:pt x="138" y="108"/>
                  </a:lnTo>
                  <a:lnTo>
                    <a:pt x="133" y="108"/>
                  </a:lnTo>
                  <a:lnTo>
                    <a:pt x="128" y="108"/>
                  </a:lnTo>
                  <a:lnTo>
                    <a:pt x="123" y="108"/>
                  </a:lnTo>
                  <a:lnTo>
                    <a:pt x="121" y="108"/>
                  </a:lnTo>
                  <a:lnTo>
                    <a:pt x="119" y="108"/>
                  </a:lnTo>
                  <a:lnTo>
                    <a:pt x="117" y="108"/>
                  </a:lnTo>
                  <a:lnTo>
                    <a:pt x="115" y="108"/>
                  </a:lnTo>
                  <a:lnTo>
                    <a:pt x="113" y="108"/>
                  </a:lnTo>
                  <a:lnTo>
                    <a:pt x="111" y="108"/>
                  </a:lnTo>
                  <a:lnTo>
                    <a:pt x="109" y="108"/>
                  </a:lnTo>
                  <a:lnTo>
                    <a:pt x="107" y="108"/>
                  </a:lnTo>
                  <a:lnTo>
                    <a:pt x="105" y="108"/>
                  </a:lnTo>
                  <a:lnTo>
                    <a:pt x="103" y="109"/>
                  </a:lnTo>
                  <a:lnTo>
                    <a:pt x="104" y="110"/>
                  </a:lnTo>
                  <a:lnTo>
                    <a:pt x="105" y="111"/>
                  </a:lnTo>
                  <a:lnTo>
                    <a:pt x="105" y="113"/>
                  </a:lnTo>
                  <a:lnTo>
                    <a:pt x="106" y="114"/>
                  </a:lnTo>
                  <a:lnTo>
                    <a:pt x="107" y="115"/>
                  </a:lnTo>
                  <a:lnTo>
                    <a:pt x="108" y="117"/>
                  </a:lnTo>
                  <a:lnTo>
                    <a:pt x="108" y="118"/>
                  </a:lnTo>
                  <a:lnTo>
                    <a:pt x="108" y="120"/>
                  </a:lnTo>
                  <a:lnTo>
                    <a:pt x="108" y="121"/>
                  </a:lnTo>
                  <a:lnTo>
                    <a:pt x="108" y="123"/>
                  </a:lnTo>
                  <a:lnTo>
                    <a:pt x="105" y="126"/>
                  </a:lnTo>
                  <a:lnTo>
                    <a:pt x="104" y="129"/>
                  </a:lnTo>
                  <a:lnTo>
                    <a:pt x="102" y="131"/>
                  </a:lnTo>
                  <a:lnTo>
                    <a:pt x="101" y="134"/>
                  </a:lnTo>
                  <a:lnTo>
                    <a:pt x="101" y="137"/>
                  </a:lnTo>
                  <a:lnTo>
                    <a:pt x="100" y="140"/>
                  </a:lnTo>
                  <a:lnTo>
                    <a:pt x="100" y="144"/>
                  </a:lnTo>
                  <a:lnTo>
                    <a:pt x="100" y="147"/>
                  </a:lnTo>
                  <a:lnTo>
                    <a:pt x="101" y="151"/>
                  </a:lnTo>
                  <a:lnTo>
                    <a:pt x="101" y="154"/>
                  </a:lnTo>
                  <a:lnTo>
                    <a:pt x="100" y="156"/>
                  </a:lnTo>
                  <a:lnTo>
                    <a:pt x="100" y="158"/>
                  </a:lnTo>
                  <a:lnTo>
                    <a:pt x="99" y="160"/>
                  </a:lnTo>
                  <a:lnTo>
                    <a:pt x="98" y="161"/>
                  </a:lnTo>
                  <a:lnTo>
                    <a:pt x="98" y="163"/>
                  </a:lnTo>
                  <a:lnTo>
                    <a:pt x="96" y="164"/>
                  </a:lnTo>
                  <a:lnTo>
                    <a:pt x="96" y="166"/>
                  </a:lnTo>
                  <a:lnTo>
                    <a:pt x="96" y="168"/>
                  </a:lnTo>
                  <a:lnTo>
                    <a:pt x="95" y="170"/>
                  </a:lnTo>
                  <a:lnTo>
                    <a:pt x="96" y="172"/>
                  </a:lnTo>
                  <a:lnTo>
                    <a:pt x="94" y="172"/>
                  </a:lnTo>
                  <a:lnTo>
                    <a:pt x="92" y="173"/>
                  </a:lnTo>
                  <a:lnTo>
                    <a:pt x="91" y="173"/>
                  </a:lnTo>
                  <a:lnTo>
                    <a:pt x="89" y="173"/>
                  </a:lnTo>
                  <a:lnTo>
                    <a:pt x="87" y="173"/>
                  </a:lnTo>
                  <a:lnTo>
                    <a:pt x="85" y="173"/>
                  </a:lnTo>
                  <a:lnTo>
                    <a:pt x="83" y="173"/>
                  </a:lnTo>
                  <a:lnTo>
                    <a:pt x="81" y="174"/>
                  </a:lnTo>
                  <a:lnTo>
                    <a:pt x="79" y="174"/>
                  </a:lnTo>
                  <a:lnTo>
                    <a:pt x="77" y="174"/>
                  </a:lnTo>
                  <a:lnTo>
                    <a:pt x="76" y="174"/>
                  </a:lnTo>
                  <a:lnTo>
                    <a:pt x="76" y="173"/>
                  </a:lnTo>
                  <a:lnTo>
                    <a:pt x="75" y="172"/>
                  </a:lnTo>
                  <a:lnTo>
                    <a:pt x="75" y="171"/>
                  </a:lnTo>
                  <a:lnTo>
                    <a:pt x="75" y="170"/>
                  </a:lnTo>
                  <a:lnTo>
                    <a:pt x="76" y="169"/>
                  </a:lnTo>
                  <a:lnTo>
                    <a:pt x="76" y="168"/>
                  </a:lnTo>
                  <a:lnTo>
                    <a:pt x="78" y="164"/>
                  </a:lnTo>
                  <a:lnTo>
                    <a:pt x="80" y="159"/>
                  </a:lnTo>
                  <a:lnTo>
                    <a:pt x="81" y="153"/>
                  </a:lnTo>
                  <a:lnTo>
                    <a:pt x="81" y="148"/>
                  </a:lnTo>
                  <a:lnTo>
                    <a:pt x="81" y="143"/>
                  </a:lnTo>
                  <a:lnTo>
                    <a:pt x="81" y="137"/>
                  </a:lnTo>
                  <a:lnTo>
                    <a:pt x="80" y="131"/>
                  </a:lnTo>
                  <a:lnTo>
                    <a:pt x="80" y="126"/>
                  </a:lnTo>
                  <a:lnTo>
                    <a:pt x="80" y="120"/>
                  </a:lnTo>
                  <a:lnTo>
                    <a:pt x="81" y="115"/>
                  </a:lnTo>
                  <a:lnTo>
                    <a:pt x="78" y="114"/>
                  </a:lnTo>
                  <a:lnTo>
                    <a:pt x="76" y="114"/>
                  </a:lnTo>
                  <a:lnTo>
                    <a:pt x="73" y="115"/>
                  </a:lnTo>
                  <a:lnTo>
                    <a:pt x="70" y="115"/>
                  </a:lnTo>
                  <a:lnTo>
                    <a:pt x="67" y="116"/>
                  </a:lnTo>
                  <a:lnTo>
                    <a:pt x="64" y="116"/>
                  </a:lnTo>
                  <a:lnTo>
                    <a:pt x="61" y="117"/>
                  </a:lnTo>
                  <a:lnTo>
                    <a:pt x="58" y="117"/>
                  </a:lnTo>
                  <a:lnTo>
                    <a:pt x="55" y="116"/>
                  </a:lnTo>
                  <a:lnTo>
                    <a:pt x="52" y="115"/>
                  </a:lnTo>
                  <a:lnTo>
                    <a:pt x="50" y="116"/>
                  </a:lnTo>
                  <a:lnTo>
                    <a:pt x="49" y="117"/>
                  </a:lnTo>
                  <a:lnTo>
                    <a:pt x="47" y="118"/>
                  </a:lnTo>
                  <a:lnTo>
                    <a:pt x="46" y="120"/>
                  </a:lnTo>
                  <a:lnTo>
                    <a:pt x="45" y="121"/>
                  </a:lnTo>
                  <a:lnTo>
                    <a:pt x="45" y="123"/>
                  </a:lnTo>
                  <a:lnTo>
                    <a:pt x="44" y="126"/>
                  </a:lnTo>
                  <a:lnTo>
                    <a:pt x="43" y="127"/>
                  </a:lnTo>
                  <a:lnTo>
                    <a:pt x="42" y="129"/>
                  </a:lnTo>
                  <a:lnTo>
                    <a:pt x="42" y="131"/>
                  </a:lnTo>
                  <a:lnTo>
                    <a:pt x="42" y="135"/>
                  </a:lnTo>
                  <a:lnTo>
                    <a:pt x="40" y="139"/>
                  </a:lnTo>
                  <a:lnTo>
                    <a:pt x="38" y="143"/>
                  </a:lnTo>
                  <a:lnTo>
                    <a:pt x="36" y="145"/>
                  </a:lnTo>
                  <a:lnTo>
                    <a:pt x="33" y="149"/>
                  </a:lnTo>
                  <a:lnTo>
                    <a:pt x="30" y="151"/>
                  </a:lnTo>
                  <a:lnTo>
                    <a:pt x="27" y="154"/>
                  </a:lnTo>
                  <a:lnTo>
                    <a:pt x="24" y="157"/>
                  </a:lnTo>
                  <a:lnTo>
                    <a:pt x="20" y="160"/>
                  </a:lnTo>
                  <a:lnTo>
                    <a:pt x="18" y="163"/>
                  </a:lnTo>
                  <a:lnTo>
                    <a:pt x="17" y="163"/>
                  </a:lnTo>
                  <a:lnTo>
                    <a:pt x="16" y="163"/>
                  </a:lnTo>
                  <a:lnTo>
                    <a:pt x="15" y="163"/>
                  </a:lnTo>
                  <a:lnTo>
                    <a:pt x="14" y="163"/>
                  </a:lnTo>
                  <a:lnTo>
                    <a:pt x="13" y="163"/>
                  </a:lnTo>
                  <a:lnTo>
                    <a:pt x="13" y="162"/>
                  </a:lnTo>
                  <a:lnTo>
                    <a:pt x="12" y="162"/>
                  </a:lnTo>
                  <a:lnTo>
                    <a:pt x="11" y="162"/>
                  </a:lnTo>
                  <a:lnTo>
                    <a:pt x="10" y="161"/>
                  </a:lnTo>
                  <a:lnTo>
                    <a:pt x="9" y="161"/>
                  </a:lnTo>
                  <a:lnTo>
                    <a:pt x="8" y="158"/>
                  </a:lnTo>
                  <a:lnTo>
                    <a:pt x="8" y="155"/>
                  </a:lnTo>
                  <a:lnTo>
                    <a:pt x="8" y="152"/>
                  </a:lnTo>
                  <a:lnTo>
                    <a:pt x="8" y="149"/>
                  </a:lnTo>
                  <a:lnTo>
                    <a:pt x="8" y="145"/>
                  </a:lnTo>
                  <a:lnTo>
                    <a:pt x="8" y="143"/>
                  </a:lnTo>
                  <a:lnTo>
                    <a:pt x="7" y="139"/>
                  </a:lnTo>
                  <a:lnTo>
                    <a:pt x="7" y="136"/>
                  </a:lnTo>
                  <a:lnTo>
                    <a:pt x="6" y="133"/>
                  </a:lnTo>
                  <a:lnTo>
                    <a:pt x="6" y="130"/>
                  </a:lnTo>
                  <a:lnTo>
                    <a:pt x="6" y="128"/>
                  </a:lnTo>
                  <a:lnTo>
                    <a:pt x="7" y="125"/>
                  </a:lnTo>
                  <a:lnTo>
                    <a:pt x="8" y="123"/>
                  </a:lnTo>
                  <a:lnTo>
                    <a:pt x="9" y="120"/>
                  </a:lnTo>
                  <a:lnTo>
                    <a:pt x="10" y="118"/>
                  </a:lnTo>
                  <a:lnTo>
                    <a:pt x="12" y="116"/>
                  </a:lnTo>
                  <a:lnTo>
                    <a:pt x="12" y="114"/>
                  </a:lnTo>
                  <a:lnTo>
                    <a:pt x="11" y="112"/>
                  </a:lnTo>
                  <a:lnTo>
                    <a:pt x="10" y="111"/>
                  </a:lnTo>
                  <a:lnTo>
                    <a:pt x="6" y="110"/>
                  </a:lnTo>
                  <a:lnTo>
                    <a:pt x="5" y="109"/>
                  </a:lnTo>
                  <a:lnTo>
                    <a:pt x="4" y="108"/>
                  </a:lnTo>
                  <a:lnTo>
                    <a:pt x="3" y="108"/>
                  </a:lnTo>
                  <a:lnTo>
                    <a:pt x="2" y="106"/>
                  </a:lnTo>
                  <a:lnTo>
                    <a:pt x="2" y="105"/>
                  </a:lnTo>
                  <a:lnTo>
                    <a:pt x="2" y="103"/>
                  </a:lnTo>
                  <a:lnTo>
                    <a:pt x="2" y="102"/>
                  </a:lnTo>
                  <a:lnTo>
                    <a:pt x="1" y="101"/>
                  </a:lnTo>
                  <a:lnTo>
                    <a:pt x="0" y="99"/>
                  </a:lnTo>
                  <a:lnTo>
                    <a:pt x="0" y="98"/>
                  </a:lnTo>
                  <a:lnTo>
                    <a:pt x="0" y="97"/>
                  </a:lnTo>
                  <a:lnTo>
                    <a:pt x="0" y="96"/>
                  </a:lnTo>
                  <a:lnTo>
                    <a:pt x="0" y="95"/>
                  </a:lnTo>
                  <a:lnTo>
                    <a:pt x="1" y="94"/>
                  </a:lnTo>
                  <a:lnTo>
                    <a:pt x="2" y="94"/>
                  </a:lnTo>
                  <a:lnTo>
                    <a:pt x="2" y="93"/>
                  </a:lnTo>
                  <a:lnTo>
                    <a:pt x="3" y="92"/>
                  </a:lnTo>
                  <a:lnTo>
                    <a:pt x="4" y="91"/>
                  </a:lnTo>
                  <a:lnTo>
                    <a:pt x="5" y="90"/>
                  </a:lnTo>
                  <a:lnTo>
                    <a:pt x="6" y="89"/>
                  </a:lnTo>
                  <a:lnTo>
                    <a:pt x="8" y="89"/>
                  </a:lnTo>
                  <a:lnTo>
                    <a:pt x="10" y="89"/>
                  </a:lnTo>
                  <a:lnTo>
                    <a:pt x="13" y="90"/>
                  </a:lnTo>
                  <a:lnTo>
                    <a:pt x="15" y="91"/>
                  </a:lnTo>
                  <a:lnTo>
                    <a:pt x="17" y="92"/>
                  </a:lnTo>
                  <a:lnTo>
                    <a:pt x="19" y="93"/>
                  </a:lnTo>
                  <a:lnTo>
                    <a:pt x="22" y="93"/>
                  </a:lnTo>
                  <a:lnTo>
                    <a:pt x="23" y="92"/>
                  </a:lnTo>
                  <a:lnTo>
                    <a:pt x="25" y="90"/>
                  </a:lnTo>
                  <a:lnTo>
                    <a:pt x="26" y="87"/>
                  </a:lnTo>
                  <a:lnTo>
                    <a:pt x="30" y="79"/>
                  </a:lnTo>
                  <a:lnTo>
                    <a:pt x="34" y="70"/>
                  </a:lnTo>
                  <a:lnTo>
                    <a:pt x="38" y="63"/>
                  </a:lnTo>
                  <a:lnTo>
                    <a:pt x="43" y="54"/>
                  </a:lnTo>
                  <a:lnTo>
                    <a:pt x="48" y="46"/>
                  </a:lnTo>
                  <a:lnTo>
                    <a:pt x="53" y="38"/>
                  </a:lnTo>
                  <a:lnTo>
                    <a:pt x="58" y="30"/>
                  </a:lnTo>
                  <a:lnTo>
                    <a:pt x="63" y="21"/>
                  </a:lnTo>
                  <a:lnTo>
                    <a:pt x="67" y="13"/>
                  </a:lnTo>
                  <a:lnTo>
                    <a:pt x="71" y="5"/>
                  </a:lnTo>
                  <a:lnTo>
                    <a:pt x="77" y="3"/>
                  </a:lnTo>
                  <a:lnTo>
                    <a:pt x="83" y="2"/>
                  </a:lnTo>
                  <a:lnTo>
                    <a:pt x="90" y="2"/>
                  </a:lnTo>
                  <a:lnTo>
                    <a:pt x="95" y="2"/>
                  </a:lnTo>
                  <a:lnTo>
                    <a:pt x="101" y="3"/>
                  </a:lnTo>
                  <a:lnTo>
                    <a:pt x="108" y="3"/>
                  </a:lnTo>
                  <a:lnTo>
                    <a:pt x="114" y="4"/>
                  </a:lnTo>
                  <a:lnTo>
                    <a:pt x="121" y="5"/>
                  </a:lnTo>
                  <a:lnTo>
                    <a:pt x="127" y="5"/>
                  </a:lnTo>
                  <a:lnTo>
                    <a:pt x="134" y="4"/>
                  </a:lnTo>
                  <a:lnTo>
                    <a:pt x="135" y="3"/>
                  </a:lnTo>
                  <a:lnTo>
                    <a:pt x="135" y="1"/>
                  </a:lnTo>
                  <a:lnTo>
                    <a:pt x="136" y="1"/>
                  </a:lnTo>
                  <a:lnTo>
                    <a:pt x="137" y="0"/>
                  </a:lnTo>
                  <a:lnTo>
                    <a:pt x="138" y="1"/>
                  </a:lnTo>
                  <a:lnTo>
                    <a:pt x="139" y="1"/>
                  </a:lnTo>
                  <a:lnTo>
                    <a:pt x="140" y="1"/>
                  </a:lnTo>
                  <a:lnTo>
                    <a:pt x="141" y="2"/>
                  </a:lnTo>
                  <a:lnTo>
                    <a:pt x="143" y="3"/>
                  </a:lnTo>
                  <a:lnTo>
                    <a:pt x="144" y="3"/>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32"/>
            <p:cNvSpPr>
              <a:spLocks/>
            </p:cNvSpPr>
            <p:nvPr/>
          </p:nvSpPr>
          <p:spPr bwMode="auto">
            <a:xfrm>
              <a:off x="4586" y="2620"/>
              <a:ext cx="63" cy="48"/>
            </a:xfrm>
            <a:custGeom>
              <a:avLst/>
              <a:gdLst>
                <a:gd name="T0" fmla="*/ 63 w 65"/>
                <a:gd name="T1" fmla="*/ 4 h 43"/>
                <a:gd name="T2" fmla="*/ 60 w 65"/>
                <a:gd name="T3" fmla="*/ 5 h 43"/>
                <a:gd name="T4" fmla="*/ 57 w 65"/>
                <a:gd name="T5" fmla="*/ 5 h 43"/>
                <a:gd name="T6" fmla="*/ 54 w 65"/>
                <a:gd name="T7" fmla="*/ 5 h 43"/>
                <a:gd name="T8" fmla="*/ 50 w 65"/>
                <a:gd name="T9" fmla="*/ 5 h 43"/>
                <a:gd name="T10" fmla="*/ 48 w 65"/>
                <a:gd name="T11" fmla="*/ 5 h 43"/>
                <a:gd name="T12" fmla="*/ 46 w 65"/>
                <a:gd name="T13" fmla="*/ 5 h 43"/>
                <a:gd name="T14" fmla="*/ 45 w 65"/>
                <a:gd name="T15" fmla="*/ 7 h 43"/>
                <a:gd name="T16" fmla="*/ 45 w 65"/>
                <a:gd name="T17" fmla="*/ 8 h 43"/>
                <a:gd name="T18" fmla="*/ 45 w 65"/>
                <a:gd name="T19" fmla="*/ 10 h 43"/>
                <a:gd name="T20" fmla="*/ 44 w 65"/>
                <a:gd name="T21" fmla="*/ 12 h 43"/>
                <a:gd name="T22" fmla="*/ 42 w 65"/>
                <a:gd name="T23" fmla="*/ 15 h 43"/>
                <a:gd name="T24" fmla="*/ 39 w 65"/>
                <a:gd name="T25" fmla="*/ 18 h 43"/>
                <a:gd name="T26" fmla="*/ 36 w 65"/>
                <a:gd name="T27" fmla="*/ 21 h 43"/>
                <a:gd name="T28" fmla="*/ 35 w 65"/>
                <a:gd name="T29" fmla="*/ 24 h 43"/>
                <a:gd name="T30" fmla="*/ 37 w 65"/>
                <a:gd name="T31" fmla="*/ 26 h 43"/>
                <a:gd name="T32" fmla="*/ 39 w 65"/>
                <a:gd name="T33" fmla="*/ 27 h 43"/>
                <a:gd name="T34" fmla="*/ 41 w 65"/>
                <a:gd name="T35" fmla="*/ 30 h 43"/>
                <a:gd name="T36" fmla="*/ 42 w 65"/>
                <a:gd name="T37" fmla="*/ 32 h 43"/>
                <a:gd name="T38" fmla="*/ 44 w 65"/>
                <a:gd name="T39" fmla="*/ 34 h 43"/>
                <a:gd name="T40" fmla="*/ 44 w 65"/>
                <a:gd name="T41" fmla="*/ 37 h 43"/>
                <a:gd name="T42" fmla="*/ 43 w 65"/>
                <a:gd name="T43" fmla="*/ 39 h 43"/>
                <a:gd name="T44" fmla="*/ 42 w 65"/>
                <a:gd name="T45" fmla="*/ 41 h 43"/>
                <a:gd name="T46" fmla="*/ 40 w 65"/>
                <a:gd name="T47" fmla="*/ 43 h 43"/>
                <a:gd name="T48" fmla="*/ 38 w 65"/>
                <a:gd name="T49" fmla="*/ 43 h 43"/>
                <a:gd name="T50" fmla="*/ 35 w 65"/>
                <a:gd name="T51" fmla="*/ 43 h 43"/>
                <a:gd name="T52" fmla="*/ 30 w 65"/>
                <a:gd name="T53" fmla="*/ 42 h 43"/>
                <a:gd name="T54" fmla="*/ 26 w 65"/>
                <a:gd name="T55" fmla="*/ 42 h 43"/>
                <a:gd name="T56" fmla="*/ 23 w 65"/>
                <a:gd name="T57" fmla="*/ 40 h 43"/>
                <a:gd name="T58" fmla="*/ 21 w 65"/>
                <a:gd name="T59" fmla="*/ 37 h 43"/>
                <a:gd name="T60" fmla="*/ 19 w 65"/>
                <a:gd name="T61" fmla="*/ 33 h 43"/>
                <a:gd name="T62" fmla="*/ 17 w 65"/>
                <a:gd name="T63" fmla="*/ 33 h 43"/>
                <a:gd name="T64" fmla="*/ 15 w 65"/>
                <a:gd name="T65" fmla="*/ 34 h 43"/>
                <a:gd name="T66" fmla="*/ 13 w 65"/>
                <a:gd name="T67" fmla="*/ 35 h 43"/>
                <a:gd name="T68" fmla="*/ 12 w 65"/>
                <a:gd name="T69" fmla="*/ 37 h 43"/>
                <a:gd name="T70" fmla="*/ 10 w 65"/>
                <a:gd name="T71" fmla="*/ 37 h 43"/>
                <a:gd name="T72" fmla="*/ 8 w 65"/>
                <a:gd name="T73" fmla="*/ 37 h 43"/>
                <a:gd name="T74" fmla="*/ 7 w 65"/>
                <a:gd name="T75" fmla="*/ 37 h 43"/>
                <a:gd name="T76" fmla="*/ 5 w 65"/>
                <a:gd name="T77" fmla="*/ 38 h 43"/>
                <a:gd name="T78" fmla="*/ 4 w 65"/>
                <a:gd name="T79" fmla="*/ 39 h 43"/>
                <a:gd name="T80" fmla="*/ 2 w 65"/>
                <a:gd name="T81" fmla="*/ 37 h 43"/>
                <a:gd name="T82" fmla="*/ 0 w 65"/>
                <a:gd name="T83" fmla="*/ 32 h 43"/>
                <a:gd name="T84" fmla="*/ 0 w 65"/>
                <a:gd name="T85" fmla="*/ 27 h 43"/>
                <a:gd name="T86" fmla="*/ 1 w 65"/>
                <a:gd name="T87" fmla="*/ 22 h 43"/>
                <a:gd name="T88" fmla="*/ 2 w 65"/>
                <a:gd name="T89" fmla="*/ 17 h 43"/>
                <a:gd name="T90" fmla="*/ 2 w 65"/>
                <a:gd name="T91" fmla="*/ 13 h 43"/>
                <a:gd name="T92" fmla="*/ 5 w 65"/>
                <a:gd name="T93" fmla="*/ 9 h 43"/>
                <a:gd name="T94" fmla="*/ 8 w 65"/>
                <a:gd name="T95" fmla="*/ 5 h 43"/>
                <a:gd name="T96" fmla="*/ 12 w 65"/>
                <a:gd name="T97" fmla="*/ 2 h 43"/>
                <a:gd name="T98" fmla="*/ 16 w 65"/>
                <a:gd name="T99" fmla="*/ 0 h 43"/>
                <a:gd name="T100" fmla="*/ 24 w 65"/>
                <a:gd name="T101" fmla="*/ 1 h 43"/>
                <a:gd name="T102" fmla="*/ 33 w 65"/>
                <a:gd name="T103" fmla="*/ 2 h 43"/>
                <a:gd name="T104" fmla="*/ 42 w 65"/>
                <a:gd name="T105" fmla="*/ 3 h 43"/>
                <a:gd name="T106" fmla="*/ 51 w 65"/>
                <a:gd name="T107" fmla="*/ 3 h 43"/>
                <a:gd name="T108" fmla="*/ 60 w 65"/>
                <a:gd name="T109" fmla="*/ 3 h 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
                <a:gd name="T166" fmla="*/ 0 h 43"/>
                <a:gd name="T167" fmla="*/ 65 w 65"/>
                <a:gd name="T168" fmla="*/ 43 h 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 h="43">
                  <a:moveTo>
                    <a:pt x="65" y="3"/>
                  </a:moveTo>
                  <a:lnTo>
                    <a:pt x="63" y="4"/>
                  </a:lnTo>
                  <a:lnTo>
                    <a:pt x="62" y="5"/>
                  </a:lnTo>
                  <a:lnTo>
                    <a:pt x="60" y="5"/>
                  </a:lnTo>
                  <a:lnTo>
                    <a:pt x="59" y="5"/>
                  </a:lnTo>
                  <a:lnTo>
                    <a:pt x="57" y="5"/>
                  </a:lnTo>
                  <a:lnTo>
                    <a:pt x="55" y="5"/>
                  </a:lnTo>
                  <a:lnTo>
                    <a:pt x="54" y="5"/>
                  </a:lnTo>
                  <a:lnTo>
                    <a:pt x="52" y="5"/>
                  </a:lnTo>
                  <a:lnTo>
                    <a:pt x="50" y="5"/>
                  </a:lnTo>
                  <a:lnTo>
                    <a:pt x="49" y="5"/>
                  </a:lnTo>
                  <a:lnTo>
                    <a:pt x="48" y="5"/>
                  </a:lnTo>
                  <a:lnTo>
                    <a:pt x="47" y="5"/>
                  </a:lnTo>
                  <a:lnTo>
                    <a:pt x="46" y="5"/>
                  </a:lnTo>
                  <a:lnTo>
                    <a:pt x="45" y="6"/>
                  </a:lnTo>
                  <a:lnTo>
                    <a:pt x="45" y="7"/>
                  </a:lnTo>
                  <a:lnTo>
                    <a:pt x="45" y="8"/>
                  </a:lnTo>
                  <a:lnTo>
                    <a:pt x="45" y="9"/>
                  </a:lnTo>
                  <a:lnTo>
                    <a:pt x="45" y="10"/>
                  </a:lnTo>
                  <a:lnTo>
                    <a:pt x="45" y="11"/>
                  </a:lnTo>
                  <a:lnTo>
                    <a:pt x="44" y="12"/>
                  </a:lnTo>
                  <a:lnTo>
                    <a:pt x="43" y="14"/>
                  </a:lnTo>
                  <a:lnTo>
                    <a:pt x="42" y="15"/>
                  </a:lnTo>
                  <a:lnTo>
                    <a:pt x="40" y="16"/>
                  </a:lnTo>
                  <a:lnTo>
                    <a:pt x="39" y="18"/>
                  </a:lnTo>
                  <a:lnTo>
                    <a:pt x="38" y="19"/>
                  </a:lnTo>
                  <a:lnTo>
                    <a:pt x="36" y="21"/>
                  </a:lnTo>
                  <a:lnTo>
                    <a:pt x="36" y="22"/>
                  </a:lnTo>
                  <a:lnTo>
                    <a:pt x="35" y="24"/>
                  </a:lnTo>
                  <a:lnTo>
                    <a:pt x="36" y="26"/>
                  </a:lnTo>
                  <a:lnTo>
                    <a:pt x="37" y="26"/>
                  </a:lnTo>
                  <a:lnTo>
                    <a:pt x="38" y="27"/>
                  </a:lnTo>
                  <a:lnTo>
                    <a:pt x="39" y="27"/>
                  </a:lnTo>
                  <a:lnTo>
                    <a:pt x="40" y="29"/>
                  </a:lnTo>
                  <a:lnTo>
                    <a:pt x="41" y="30"/>
                  </a:lnTo>
                  <a:lnTo>
                    <a:pt x="42" y="31"/>
                  </a:lnTo>
                  <a:lnTo>
                    <a:pt x="42" y="32"/>
                  </a:lnTo>
                  <a:lnTo>
                    <a:pt x="43" y="33"/>
                  </a:lnTo>
                  <a:lnTo>
                    <a:pt x="44" y="34"/>
                  </a:lnTo>
                  <a:lnTo>
                    <a:pt x="44" y="36"/>
                  </a:lnTo>
                  <a:lnTo>
                    <a:pt x="44" y="37"/>
                  </a:lnTo>
                  <a:lnTo>
                    <a:pt x="44" y="38"/>
                  </a:lnTo>
                  <a:lnTo>
                    <a:pt x="43" y="39"/>
                  </a:lnTo>
                  <a:lnTo>
                    <a:pt x="43" y="40"/>
                  </a:lnTo>
                  <a:lnTo>
                    <a:pt x="42" y="41"/>
                  </a:lnTo>
                  <a:lnTo>
                    <a:pt x="41" y="42"/>
                  </a:lnTo>
                  <a:lnTo>
                    <a:pt x="40" y="43"/>
                  </a:lnTo>
                  <a:lnTo>
                    <a:pt x="39" y="43"/>
                  </a:lnTo>
                  <a:lnTo>
                    <a:pt x="38" y="43"/>
                  </a:lnTo>
                  <a:lnTo>
                    <a:pt x="36" y="43"/>
                  </a:lnTo>
                  <a:lnTo>
                    <a:pt x="35" y="43"/>
                  </a:lnTo>
                  <a:lnTo>
                    <a:pt x="33" y="43"/>
                  </a:lnTo>
                  <a:lnTo>
                    <a:pt x="30" y="42"/>
                  </a:lnTo>
                  <a:lnTo>
                    <a:pt x="29" y="42"/>
                  </a:lnTo>
                  <a:lnTo>
                    <a:pt x="26" y="42"/>
                  </a:lnTo>
                  <a:lnTo>
                    <a:pt x="25" y="41"/>
                  </a:lnTo>
                  <a:lnTo>
                    <a:pt x="23" y="40"/>
                  </a:lnTo>
                  <a:lnTo>
                    <a:pt x="22" y="39"/>
                  </a:lnTo>
                  <a:lnTo>
                    <a:pt x="21" y="37"/>
                  </a:lnTo>
                  <a:lnTo>
                    <a:pt x="20" y="34"/>
                  </a:lnTo>
                  <a:lnTo>
                    <a:pt x="19" y="33"/>
                  </a:lnTo>
                  <a:lnTo>
                    <a:pt x="18" y="33"/>
                  </a:lnTo>
                  <a:lnTo>
                    <a:pt x="17" y="33"/>
                  </a:lnTo>
                  <a:lnTo>
                    <a:pt x="16" y="33"/>
                  </a:lnTo>
                  <a:lnTo>
                    <a:pt x="15" y="34"/>
                  </a:lnTo>
                  <a:lnTo>
                    <a:pt x="14" y="34"/>
                  </a:lnTo>
                  <a:lnTo>
                    <a:pt x="13" y="35"/>
                  </a:lnTo>
                  <a:lnTo>
                    <a:pt x="12" y="36"/>
                  </a:lnTo>
                  <a:lnTo>
                    <a:pt x="12" y="37"/>
                  </a:lnTo>
                  <a:lnTo>
                    <a:pt x="11" y="37"/>
                  </a:lnTo>
                  <a:lnTo>
                    <a:pt x="10" y="37"/>
                  </a:lnTo>
                  <a:lnTo>
                    <a:pt x="9" y="36"/>
                  </a:lnTo>
                  <a:lnTo>
                    <a:pt x="8" y="37"/>
                  </a:lnTo>
                  <a:lnTo>
                    <a:pt x="7" y="37"/>
                  </a:lnTo>
                  <a:lnTo>
                    <a:pt x="6" y="37"/>
                  </a:lnTo>
                  <a:lnTo>
                    <a:pt x="5" y="38"/>
                  </a:lnTo>
                  <a:lnTo>
                    <a:pt x="4" y="38"/>
                  </a:lnTo>
                  <a:lnTo>
                    <a:pt x="4" y="39"/>
                  </a:lnTo>
                  <a:lnTo>
                    <a:pt x="3" y="39"/>
                  </a:lnTo>
                  <a:lnTo>
                    <a:pt x="2" y="37"/>
                  </a:lnTo>
                  <a:lnTo>
                    <a:pt x="1" y="34"/>
                  </a:lnTo>
                  <a:lnTo>
                    <a:pt x="0" y="32"/>
                  </a:lnTo>
                  <a:lnTo>
                    <a:pt x="0" y="30"/>
                  </a:lnTo>
                  <a:lnTo>
                    <a:pt x="0" y="27"/>
                  </a:lnTo>
                  <a:lnTo>
                    <a:pt x="1" y="25"/>
                  </a:lnTo>
                  <a:lnTo>
                    <a:pt x="1" y="22"/>
                  </a:lnTo>
                  <a:lnTo>
                    <a:pt x="2" y="20"/>
                  </a:lnTo>
                  <a:lnTo>
                    <a:pt x="2" y="17"/>
                  </a:lnTo>
                  <a:lnTo>
                    <a:pt x="2" y="15"/>
                  </a:lnTo>
                  <a:lnTo>
                    <a:pt x="2" y="13"/>
                  </a:lnTo>
                  <a:lnTo>
                    <a:pt x="4" y="11"/>
                  </a:lnTo>
                  <a:lnTo>
                    <a:pt x="5" y="9"/>
                  </a:lnTo>
                  <a:lnTo>
                    <a:pt x="7" y="7"/>
                  </a:lnTo>
                  <a:lnTo>
                    <a:pt x="8" y="5"/>
                  </a:lnTo>
                  <a:lnTo>
                    <a:pt x="10" y="3"/>
                  </a:lnTo>
                  <a:lnTo>
                    <a:pt x="12" y="2"/>
                  </a:lnTo>
                  <a:lnTo>
                    <a:pt x="14" y="1"/>
                  </a:lnTo>
                  <a:lnTo>
                    <a:pt x="16" y="0"/>
                  </a:lnTo>
                  <a:lnTo>
                    <a:pt x="19" y="0"/>
                  </a:lnTo>
                  <a:lnTo>
                    <a:pt x="24" y="1"/>
                  </a:lnTo>
                  <a:lnTo>
                    <a:pt x="28" y="2"/>
                  </a:lnTo>
                  <a:lnTo>
                    <a:pt x="33" y="2"/>
                  </a:lnTo>
                  <a:lnTo>
                    <a:pt x="37" y="3"/>
                  </a:lnTo>
                  <a:lnTo>
                    <a:pt x="42" y="3"/>
                  </a:lnTo>
                  <a:lnTo>
                    <a:pt x="46" y="3"/>
                  </a:lnTo>
                  <a:lnTo>
                    <a:pt x="51" y="3"/>
                  </a:lnTo>
                  <a:lnTo>
                    <a:pt x="55" y="3"/>
                  </a:lnTo>
                  <a:lnTo>
                    <a:pt x="60" y="3"/>
                  </a:lnTo>
                  <a:lnTo>
                    <a:pt x="65" y="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33"/>
            <p:cNvSpPr>
              <a:spLocks/>
            </p:cNvSpPr>
            <p:nvPr/>
          </p:nvSpPr>
          <p:spPr bwMode="auto">
            <a:xfrm>
              <a:off x="4724" y="2620"/>
              <a:ext cx="31" cy="22"/>
            </a:xfrm>
            <a:custGeom>
              <a:avLst/>
              <a:gdLst>
                <a:gd name="T0" fmla="*/ 32 w 33"/>
                <a:gd name="T1" fmla="*/ 2 h 20"/>
                <a:gd name="T2" fmla="*/ 32 w 33"/>
                <a:gd name="T3" fmla="*/ 4 h 20"/>
                <a:gd name="T4" fmla="*/ 31 w 33"/>
                <a:gd name="T5" fmla="*/ 5 h 20"/>
                <a:gd name="T6" fmla="*/ 30 w 33"/>
                <a:gd name="T7" fmla="*/ 7 h 20"/>
                <a:gd name="T8" fmla="*/ 29 w 33"/>
                <a:gd name="T9" fmla="*/ 8 h 20"/>
                <a:gd name="T10" fmla="*/ 27 w 33"/>
                <a:gd name="T11" fmla="*/ 8 h 20"/>
                <a:gd name="T12" fmla="*/ 26 w 33"/>
                <a:gd name="T13" fmla="*/ 9 h 20"/>
                <a:gd name="T14" fmla="*/ 24 w 33"/>
                <a:gd name="T15" fmla="*/ 10 h 20"/>
                <a:gd name="T16" fmla="*/ 22 w 33"/>
                <a:gd name="T17" fmla="*/ 11 h 20"/>
                <a:gd name="T18" fmla="*/ 21 w 33"/>
                <a:gd name="T19" fmla="*/ 11 h 20"/>
                <a:gd name="T20" fmla="*/ 20 w 33"/>
                <a:gd name="T21" fmla="*/ 13 h 20"/>
                <a:gd name="T22" fmla="*/ 20 w 33"/>
                <a:gd name="T23" fmla="*/ 13 h 20"/>
                <a:gd name="T24" fmla="*/ 19 w 33"/>
                <a:gd name="T25" fmla="*/ 12 h 20"/>
                <a:gd name="T26" fmla="*/ 19 w 33"/>
                <a:gd name="T27" fmla="*/ 12 h 20"/>
                <a:gd name="T28" fmla="*/ 19 w 33"/>
                <a:gd name="T29" fmla="*/ 12 h 20"/>
                <a:gd name="T30" fmla="*/ 18 w 33"/>
                <a:gd name="T31" fmla="*/ 12 h 20"/>
                <a:gd name="T32" fmla="*/ 17 w 33"/>
                <a:gd name="T33" fmla="*/ 12 h 20"/>
                <a:gd name="T34" fmla="*/ 17 w 33"/>
                <a:gd name="T35" fmla="*/ 12 h 20"/>
                <a:gd name="T36" fmla="*/ 17 w 33"/>
                <a:gd name="T37" fmla="*/ 12 h 20"/>
                <a:gd name="T38" fmla="*/ 16 w 33"/>
                <a:gd name="T39" fmla="*/ 12 h 20"/>
                <a:gd name="T40" fmla="*/ 15 w 33"/>
                <a:gd name="T41" fmla="*/ 13 h 20"/>
                <a:gd name="T42" fmla="*/ 15 w 33"/>
                <a:gd name="T43" fmla="*/ 14 h 20"/>
                <a:gd name="T44" fmla="*/ 14 w 33"/>
                <a:gd name="T45" fmla="*/ 15 h 20"/>
                <a:gd name="T46" fmla="*/ 14 w 33"/>
                <a:gd name="T47" fmla="*/ 16 h 20"/>
                <a:gd name="T48" fmla="*/ 13 w 33"/>
                <a:gd name="T49" fmla="*/ 17 h 20"/>
                <a:gd name="T50" fmla="*/ 12 w 33"/>
                <a:gd name="T51" fmla="*/ 18 h 20"/>
                <a:gd name="T52" fmla="*/ 11 w 33"/>
                <a:gd name="T53" fmla="*/ 19 h 20"/>
                <a:gd name="T54" fmla="*/ 10 w 33"/>
                <a:gd name="T55" fmla="*/ 20 h 20"/>
                <a:gd name="T56" fmla="*/ 9 w 33"/>
                <a:gd name="T57" fmla="*/ 20 h 20"/>
                <a:gd name="T58" fmla="*/ 7 w 33"/>
                <a:gd name="T59" fmla="*/ 19 h 20"/>
                <a:gd name="T60" fmla="*/ 5 w 33"/>
                <a:gd name="T61" fmla="*/ 19 h 20"/>
                <a:gd name="T62" fmla="*/ 4 w 33"/>
                <a:gd name="T63" fmla="*/ 19 h 20"/>
                <a:gd name="T64" fmla="*/ 3 w 33"/>
                <a:gd name="T65" fmla="*/ 18 h 20"/>
                <a:gd name="T66" fmla="*/ 2 w 33"/>
                <a:gd name="T67" fmla="*/ 17 h 20"/>
                <a:gd name="T68" fmla="*/ 1 w 33"/>
                <a:gd name="T69" fmla="*/ 17 h 20"/>
                <a:gd name="T70" fmla="*/ 0 w 33"/>
                <a:gd name="T71" fmla="*/ 15 h 20"/>
                <a:gd name="T72" fmla="*/ 0 w 33"/>
                <a:gd name="T73" fmla="*/ 14 h 20"/>
                <a:gd name="T74" fmla="*/ 0 w 33"/>
                <a:gd name="T75" fmla="*/ 13 h 20"/>
                <a:gd name="T76" fmla="*/ 0 w 33"/>
                <a:gd name="T77" fmla="*/ 11 h 20"/>
                <a:gd name="T78" fmla="*/ 0 w 33"/>
                <a:gd name="T79" fmla="*/ 10 h 20"/>
                <a:gd name="T80" fmla="*/ 0 w 33"/>
                <a:gd name="T81" fmla="*/ 9 h 20"/>
                <a:gd name="T82" fmla="*/ 0 w 33"/>
                <a:gd name="T83" fmla="*/ 8 h 20"/>
                <a:gd name="T84" fmla="*/ 0 w 33"/>
                <a:gd name="T85" fmla="*/ 8 h 20"/>
                <a:gd name="T86" fmla="*/ 0 w 33"/>
                <a:gd name="T87" fmla="*/ 6 h 20"/>
                <a:gd name="T88" fmla="*/ 0 w 33"/>
                <a:gd name="T89" fmla="*/ 5 h 20"/>
                <a:gd name="T90" fmla="*/ 0 w 33"/>
                <a:gd name="T91" fmla="*/ 5 h 20"/>
                <a:gd name="T92" fmla="*/ 0 w 33"/>
                <a:gd name="T93" fmla="*/ 4 h 20"/>
                <a:gd name="T94" fmla="*/ 0 w 33"/>
                <a:gd name="T95" fmla="*/ 3 h 20"/>
                <a:gd name="T96" fmla="*/ 0 w 33"/>
                <a:gd name="T97" fmla="*/ 2 h 20"/>
                <a:gd name="T98" fmla="*/ 0 w 33"/>
                <a:gd name="T99" fmla="*/ 1 h 20"/>
                <a:gd name="T100" fmla="*/ 4 w 33"/>
                <a:gd name="T101" fmla="*/ 1 h 20"/>
                <a:gd name="T102" fmla="*/ 7 w 33"/>
                <a:gd name="T103" fmla="*/ 2 h 20"/>
                <a:gd name="T104" fmla="*/ 10 w 33"/>
                <a:gd name="T105" fmla="*/ 2 h 20"/>
                <a:gd name="T106" fmla="*/ 13 w 33"/>
                <a:gd name="T107" fmla="*/ 1 h 20"/>
                <a:gd name="T108" fmla="*/ 17 w 33"/>
                <a:gd name="T109" fmla="*/ 1 h 20"/>
                <a:gd name="T110" fmla="*/ 20 w 33"/>
                <a:gd name="T111" fmla="*/ 0 h 20"/>
                <a:gd name="T112" fmla="*/ 24 w 33"/>
                <a:gd name="T113" fmla="*/ 0 h 20"/>
                <a:gd name="T114" fmla="*/ 27 w 33"/>
                <a:gd name="T115" fmla="*/ 1 h 20"/>
                <a:gd name="T116" fmla="*/ 30 w 33"/>
                <a:gd name="T117" fmla="*/ 1 h 20"/>
                <a:gd name="T118" fmla="*/ 33 w 33"/>
                <a:gd name="T119" fmla="*/ 2 h 20"/>
                <a:gd name="T120" fmla="*/ 32 w 33"/>
                <a:gd name="T121" fmla="*/ 2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20"/>
                <a:gd name="T185" fmla="*/ 33 w 33"/>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20">
                  <a:moveTo>
                    <a:pt x="32" y="2"/>
                  </a:moveTo>
                  <a:lnTo>
                    <a:pt x="32" y="4"/>
                  </a:lnTo>
                  <a:lnTo>
                    <a:pt x="31" y="5"/>
                  </a:lnTo>
                  <a:lnTo>
                    <a:pt x="30" y="7"/>
                  </a:lnTo>
                  <a:lnTo>
                    <a:pt x="29" y="8"/>
                  </a:lnTo>
                  <a:lnTo>
                    <a:pt x="27" y="8"/>
                  </a:lnTo>
                  <a:lnTo>
                    <a:pt x="26" y="9"/>
                  </a:lnTo>
                  <a:lnTo>
                    <a:pt x="24" y="10"/>
                  </a:lnTo>
                  <a:lnTo>
                    <a:pt x="22" y="11"/>
                  </a:lnTo>
                  <a:lnTo>
                    <a:pt x="21" y="11"/>
                  </a:lnTo>
                  <a:lnTo>
                    <a:pt x="20" y="13"/>
                  </a:lnTo>
                  <a:lnTo>
                    <a:pt x="19" y="12"/>
                  </a:lnTo>
                  <a:lnTo>
                    <a:pt x="18" y="12"/>
                  </a:lnTo>
                  <a:lnTo>
                    <a:pt x="17" y="12"/>
                  </a:lnTo>
                  <a:lnTo>
                    <a:pt x="16" y="12"/>
                  </a:lnTo>
                  <a:lnTo>
                    <a:pt x="15" y="13"/>
                  </a:lnTo>
                  <a:lnTo>
                    <a:pt x="15" y="14"/>
                  </a:lnTo>
                  <a:lnTo>
                    <a:pt x="14" y="15"/>
                  </a:lnTo>
                  <a:lnTo>
                    <a:pt x="14" y="16"/>
                  </a:lnTo>
                  <a:lnTo>
                    <a:pt x="13" y="17"/>
                  </a:lnTo>
                  <a:lnTo>
                    <a:pt x="12" y="18"/>
                  </a:lnTo>
                  <a:lnTo>
                    <a:pt x="11" y="19"/>
                  </a:lnTo>
                  <a:lnTo>
                    <a:pt x="10" y="20"/>
                  </a:lnTo>
                  <a:lnTo>
                    <a:pt x="9" y="20"/>
                  </a:lnTo>
                  <a:lnTo>
                    <a:pt x="7" y="19"/>
                  </a:lnTo>
                  <a:lnTo>
                    <a:pt x="5" y="19"/>
                  </a:lnTo>
                  <a:lnTo>
                    <a:pt x="4" y="19"/>
                  </a:lnTo>
                  <a:lnTo>
                    <a:pt x="3" y="18"/>
                  </a:lnTo>
                  <a:lnTo>
                    <a:pt x="2" y="17"/>
                  </a:lnTo>
                  <a:lnTo>
                    <a:pt x="1" y="17"/>
                  </a:lnTo>
                  <a:lnTo>
                    <a:pt x="0" y="15"/>
                  </a:lnTo>
                  <a:lnTo>
                    <a:pt x="0" y="14"/>
                  </a:lnTo>
                  <a:lnTo>
                    <a:pt x="0" y="13"/>
                  </a:lnTo>
                  <a:lnTo>
                    <a:pt x="0" y="11"/>
                  </a:lnTo>
                  <a:lnTo>
                    <a:pt x="0" y="10"/>
                  </a:lnTo>
                  <a:lnTo>
                    <a:pt x="0" y="9"/>
                  </a:lnTo>
                  <a:lnTo>
                    <a:pt x="0" y="8"/>
                  </a:lnTo>
                  <a:lnTo>
                    <a:pt x="0" y="6"/>
                  </a:lnTo>
                  <a:lnTo>
                    <a:pt x="0" y="5"/>
                  </a:lnTo>
                  <a:lnTo>
                    <a:pt x="0" y="4"/>
                  </a:lnTo>
                  <a:lnTo>
                    <a:pt x="0" y="3"/>
                  </a:lnTo>
                  <a:lnTo>
                    <a:pt x="0" y="2"/>
                  </a:lnTo>
                  <a:lnTo>
                    <a:pt x="0" y="1"/>
                  </a:lnTo>
                  <a:lnTo>
                    <a:pt x="4" y="1"/>
                  </a:lnTo>
                  <a:lnTo>
                    <a:pt x="7" y="2"/>
                  </a:lnTo>
                  <a:lnTo>
                    <a:pt x="10" y="2"/>
                  </a:lnTo>
                  <a:lnTo>
                    <a:pt x="13" y="1"/>
                  </a:lnTo>
                  <a:lnTo>
                    <a:pt x="17" y="1"/>
                  </a:lnTo>
                  <a:lnTo>
                    <a:pt x="20" y="0"/>
                  </a:lnTo>
                  <a:lnTo>
                    <a:pt x="24" y="0"/>
                  </a:lnTo>
                  <a:lnTo>
                    <a:pt x="27" y="1"/>
                  </a:lnTo>
                  <a:lnTo>
                    <a:pt x="30" y="1"/>
                  </a:lnTo>
                  <a:lnTo>
                    <a:pt x="33" y="2"/>
                  </a:lnTo>
                  <a:lnTo>
                    <a:pt x="32" y="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34"/>
            <p:cNvSpPr>
              <a:spLocks/>
            </p:cNvSpPr>
            <p:nvPr/>
          </p:nvSpPr>
          <p:spPr bwMode="auto">
            <a:xfrm>
              <a:off x="4487" y="2626"/>
              <a:ext cx="4" cy="22"/>
            </a:xfrm>
            <a:custGeom>
              <a:avLst/>
              <a:gdLst>
                <a:gd name="T0" fmla="*/ 4 w 4"/>
                <a:gd name="T1" fmla="*/ 20 h 20"/>
                <a:gd name="T2" fmla="*/ 1 w 4"/>
                <a:gd name="T3" fmla="*/ 19 h 20"/>
                <a:gd name="T4" fmla="*/ 0 w 4"/>
                <a:gd name="T5" fmla="*/ 17 h 20"/>
                <a:gd name="T6" fmla="*/ 0 w 4"/>
                <a:gd name="T7" fmla="*/ 15 h 20"/>
                <a:gd name="T8" fmla="*/ 0 w 4"/>
                <a:gd name="T9" fmla="*/ 14 h 20"/>
                <a:gd name="T10" fmla="*/ 1 w 4"/>
                <a:gd name="T11" fmla="*/ 11 h 20"/>
                <a:gd name="T12" fmla="*/ 1 w 4"/>
                <a:gd name="T13" fmla="*/ 9 h 20"/>
                <a:gd name="T14" fmla="*/ 2 w 4"/>
                <a:gd name="T15" fmla="*/ 7 h 20"/>
                <a:gd name="T16" fmla="*/ 3 w 4"/>
                <a:gd name="T17" fmla="*/ 5 h 20"/>
                <a:gd name="T18" fmla="*/ 3 w 4"/>
                <a:gd name="T19" fmla="*/ 2 h 20"/>
                <a:gd name="T20" fmla="*/ 3 w 4"/>
                <a:gd name="T21" fmla="*/ 0 h 20"/>
                <a:gd name="T22" fmla="*/ 3 w 4"/>
                <a:gd name="T23" fmla="*/ 2 h 20"/>
                <a:gd name="T24" fmla="*/ 3 w 4"/>
                <a:gd name="T25" fmla="*/ 4 h 20"/>
                <a:gd name="T26" fmla="*/ 3 w 4"/>
                <a:gd name="T27" fmla="*/ 6 h 20"/>
                <a:gd name="T28" fmla="*/ 2 w 4"/>
                <a:gd name="T29" fmla="*/ 8 h 20"/>
                <a:gd name="T30" fmla="*/ 2 w 4"/>
                <a:gd name="T31" fmla="*/ 10 h 20"/>
                <a:gd name="T32" fmla="*/ 2 w 4"/>
                <a:gd name="T33" fmla="*/ 12 h 20"/>
                <a:gd name="T34" fmla="*/ 3 w 4"/>
                <a:gd name="T35" fmla="*/ 15 h 20"/>
                <a:gd name="T36" fmla="*/ 3 w 4"/>
                <a:gd name="T37" fmla="*/ 17 h 20"/>
                <a:gd name="T38" fmla="*/ 3 w 4"/>
                <a:gd name="T39" fmla="*/ 18 h 20"/>
                <a:gd name="T40" fmla="*/ 4 w 4"/>
                <a:gd name="T41" fmla="*/ 2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20"/>
                <a:gd name="T65" fmla="*/ 4 w 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20">
                  <a:moveTo>
                    <a:pt x="4" y="20"/>
                  </a:moveTo>
                  <a:lnTo>
                    <a:pt x="1" y="19"/>
                  </a:lnTo>
                  <a:lnTo>
                    <a:pt x="0" y="17"/>
                  </a:lnTo>
                  <a:lnTo>
                    <a:pt x="0" y="15"/>
                  </a:lnTo>
                  <a:lnTo>
                    <a:pt x="0" y="14"/>
                  </a:lnTo>
                  <a:lnTo>
                    <a:pt x="1" y="11"/>
                  </a:lnTo>
                  <a:lnTo>
                    <a:pt x="1" y="9"/>
                  </a:lnTo>
                  <a:lnTo>
                    <a:pt x="2" y="7"/>
                  </a:lnTo>
                  <a:lnTo>
                    <a:pt x="3" y="5"/>
                  </a:lnTo>
                  <a:lnTo>
                    <a:pt x="3" y="2"/>
                  </a:lnTo>
                  <a:lnTo>
                    <a:pt x="3" y="0"/>
                  </a:lnTo>
                  <a:lnTo>
                    <a:pt x="3" y="2"/>
                  </a:lnTo>
                  <a:lnTo>
                    <a:pt x="3" y="4"/>
                  </a:lnTo>
                  <a:lnTo>
                    <a:pt x="3" y="6"/>
                  </a:lnTo>
                  <a:lnTo>
                    <a:pt x="2" y="8"/>
                  </a:lnTo>
                  <a:lnTo>
                    <a:pt x="2" y="10"/>
                  </a:lnTo>
                  <a:lnTo>
                    <a:pt x="2" y="12"/>
                  </a:lnTo>
                  <a:lnTo>
                    <a:pt x="3" y="15"/>
                  </a:lnTo>
                  <a:lnTo>
                    <a:pt x="3" y="17"/>
                  </a:lnTo>
                  <a:lnTo>
                    <a:pt x="3" y="18"/>
                  </a:lnTo>
                  <a:lnTo>
                    <a:pt x="4" y="20"/>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35"/>
            <p:cNvSpPr>
              <a:spLocks/>
            </p:cNvSpPr>
            <p:nvPr/>
          </p:nvSpPr>
          <p:spPr bwMode="auto">
            <a:xfrm>
              <a:off x="4842" y="2631"/>
              <a:ext cx="159" cy="112"/>
            </a:xfrm>
            <a:custGeom>
              <a:avLst/>
              <a:gdLst>
                <a:gd name="T0" fmla="*/ 149 w 166"/>
                <a:gd name="T1" fmla="*/ 22 h 100"/>
                <a:gd name="T2" fmla="*/ 153 w 166"/>
                <a:gd name="T3" fmla="*/ 40 h 100"/>
                <a:gd name="T4" fmla="*/ 160 w 166"/>
                <a:gd name="T5" fmla="*/ 48 h 100"/>
                <a:gd name="T6" fmla="*/ 165 w 166"/>
                <a:gd name="T7" fmla="*/ 54 h 100"/>
                <a:gd name="T8" fmla="*/ 162 w 166"/>
                <a:gd name="T9" fmla="*/ 61 h 100"/>
                <a:gd name="T10" fmla="*/ 155 w 166"/>
                <a:gd name="T11" fmla="*/ 68 h 100"/>
                <a:gd name="T12" fmla="*/ 154 w 166"/>
                <a:gd name="T13" fmla="*/ 81 h 100"/>
                <a:gd name="T14" fmla="*/ 150 w 166"/>
                <a:gd name="T15" fmla="*/ 94 h 100"/>
                <a:gd name="T16" fmla="*/ 143 w 166"/>
                <a:gd name="T17" fmla="*/ 93 h 100"/>
                <a:gd name="T18" fmla="*/ 147 w 166"/>
                <a:gd name="T19" fmla="*/ 89 h 100"/>
                <a:gd name="T20" fmla="*/ 148 w 166"/>
                <a:gd name="T21" fmla="*/ 74 h 100"/>
                <a:gd name="T22" fmla="*/ 149 w 166"/>
                <a:gd name="T23" fmla="*/ 52 h 100"/>
                <a:gd name="T24" fmla="*/ 137 w 166"/>
                <a:gd name="T25" fmla="*/ 46 h 100"/>
                <a:gd name="T26" fmla="*/ 134 w 166"/>
                <a:gd name="T27" fmla="*/ 41 h 100"/>
                <a:gd name="T28" fmla="*/ 125 w 166"/>
                <a:gd name="T29" fmla="*/ 40 h 100"/>
                <a:gd name="T30" fmla="*/ 113 w 166"/>
                <a:gd name="T31" fmla="*/ 46 h 100"/>
                <a:gd name="T32" fmla="*/ 104 w 166"/>
                <a:gd name="T33" fmla="*/ 43 h 100"/>
                <a:gd name="T34" fmla="*/ 99 w 166"/>
                <a:gd name="T35" fmla="*/ 37 h 100"/>
                <a:gd name="T36" fmla="*/ 78 w 166"/>
                <a:gd name="T37" fmla="*/ 36 h 100"/>
                <a:gd name="T38" fmla="*/ 48 w 166"/>
                <a:gd name="T39" fmla="*/ 33 h 100"/>
                <a:gd name="T40" fmla="*/ 32 w 166"/>
                <a:gd name="T41" fmla="*/ 33 h 100"/>
                <a:gd name="T42" fmla="*/ 28 w 166"/>
                <a:gd name="T43" fmla="*/ 37 h 100"/>
                <a:gd name="T44" fmla="*/ 30 w 166"/>
                <a:gd name="T45" fmla="*/ 46 h 100"/>
                <a:gd name="T46" fmla="*/ 33 w 166"/>
                <a:gd name="T47" fmla="*/ 54 h 100"/>
                <a:gd name="T48" fmla="*/ 26 w 166"/>
                <a:gd name="T49" fmla="*/ 70 h 100"/>
                <a:gd name="T50" fmla="*/ 22 w 166"/>
                <a:gd name="T51" fmla="*/ 94 h 100"/>
                <a:gd name="T52" fmla="*/ 14 w 166"/>
                <a:gd name="T53" fmla="*/ 98 h 100"/>
                <a:gd name="T54" fmla="*/ 16 w 166"/>
                <a:gd name="T55" fmla="*/ 93 h 100"/>
                <a:gd name="T56" fmla="*/ 17 w 166"/>
                <a:gd name="T57" fmla="*/ 80 h 100"/>
                <a:gd name="T58" fmla="*/ 19 w 166"/>
                <a:gd name="T59" fmla="*/ 56 h 100"/>
                <a:gd name="T60" fmla="*/ 17 w 166"/>
                <a:gd name="T61" fmla="*/ 38 h 100"/>
                <a:gd name="T62" fmla="*/ 7 w 166"/>
                <a:gd name="T63" fmla="*/ 39 h 100"/>
                <a:gd name="T64" fmla="*/ 1 w 166"/>
                <a:gd name="T65" fmla="*/ 37 h 100"/>
                <a:gd name="T66" fmla="*/ 0 w 166"/>
                <a:gd name="T67" fmla="*/ 31 h 100"/>
                <a:gd name="T68" fmla="*/ 1 w 166"/>
                <a:gd name="T69" fmla="*/ 28 h 100"/>
                <a:gd name="T70" fmla="*/ 3 w 166"/>
                <a:gd name="T71" fmla="*/ 28 h 100"/>
                <a:gd name="T72" fmla="*/ 5 w 166"/>
                <a:gd name="T73" fmla="*/ 31 h 100"/>
                <a:gd name="T74" fmla="*/ 9 w 166"/>
                <a:gd name="T75" fmla="*/ 33 h 100"/>
                <a:gd name="T76" fmla="*/ 19 w 166"/>
                <a:gd name="T77" fmla="*/ 28 h 100"/>
                <a:gd name="T78" fmla="*/ 25 w 166"/>
                <a:gd name="T79" fmla="*/ 19 h 100"/>
                <a:gd name="T80" fmla="*/ 26 w 166"/>
                <a:gd name="T81" fmla="*/ 15 h 100"/>
                <a:gd name="T82" fmla="*/ 30 w 166"/>
                <a:gd name="T83" fmla="*/ 13 h 100"/>
                <a:gd name="T84" fmla="*/ 36 w 166"/>
                <a:gd name="T85" fmla="*/ 17 h 100"/>
                <a:gd name="T86" fmla="*/ 42 w 166"/>
                <a:gd name="T87" fmla="*/ 22 h 100"/>
                <a:gd name="T88" fmla="*/ 62 w 166"/>
                <a:gd name="T89" fmla="*/ 16 h 100"/>
                <a:gd name="T90" fmla="*/ 73 w 166"/>
                <a:gd name="T91" fmla="*/ 10 h 100"/>
                <a:gd name="T92" fmla="*/ 82 w 166"/>
                <a:gd name="T93" fmla="*/ 19 h 100"/>
                <a:gd name="T94" fmla="*/ 88 w 166"/>
                <a:gd name="T95" fmla="*/ 28 h 100"/>
                <a:gd name="T96" fmla="*/ 97 w 166"/>
                <a:gd name="T97" fmla="*/ 32 h 100"/>
                <a:gd name="T98" fmla="*/ 105 w 166"/>
                <a:gd name="T99" fmla="*/ 32 h 100"/>
                <a:gd name="T100" fmla="*/ 118 w 166"/>
                <a:gd name="T101" fmla="*/ 23 h 100"/>
                <a:gd name="T102" fmla="*/ 127 w 166"/>
                <a:gd name="T103" fmla="*/ 6 h 100"/>
                <a:gd name="T104" fmla="*/ 134 w 166"/>
                <a:gd name="T105" fmla="*/ 4 h 100"/>
                <a:gd name="T106" fmla="*/ 144 w 166"/>
                <a:gd name="T107" fmla="*/ 9 h 1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
                <a:gd name="T163" fmla="*/ 0 h 100"/>
                <a:gd name="T164" fmla="*/ 166 w 166"/>
                <a:gd name="T165" fmla="*/ 100 h 1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 h="100">
                  <a:moveTo>
                    <a:pt x="149" y="8"/>
                  </a:moveTo>
                  <a:lnTo>
                    <a:pt x="150" y="11"/>
                  </a:lnTo>
                  <a:lnTo>
                    <a:pt x="150" y="15"/>
                  </a:lnTo>
                  <a:lnTo>
                    <a:pt x="150" y="19"/>
                  </a:lnTo>
                  <a:lnTo>
                    <a:pt x="149" y="22"/>
                  </a:lnTo>
                  <a:lnTo>
                    <a:pt x="149" y="26"/>
                  </a:lnTo>
                  <a:lnTo>
                    <a:pt x="149" y="30"/>
                  </a:lnTo>
                  <a:lnTo>
                    <a:pt x="150" y="33"/>
                  </a:lnTo>
                  <a:lnTo>
                    <a:pt x="152" y="37"/>
                  </a:lnTo>
                  <a:lnTo>
                    <a:pt x="153" y="40"/>
                  </a:lnTo>
                  <a:lnTo>
                    <a:pt x="157" y="43"/>
                  </a:lnTo>
                  <a:lnTo>
                    <a:pt x="157" y="44"/>
                  </a:lnTo>
                  <a:lnTo>
                    <a:pt x="158" y="45"/>
                  </a:lnTo>
                  <a:lnTo>
                    <a:pt x="159" y="46"/>
                  </a:lnTo>
                  <a:lnTo>
                    <a:pt x="160" y="48"/>
                  </a:lnTo>
                  <a:lnTo>
                    <a:pt x="161" y="49"/>
                  </a:lnTo>
                  <a:lnTo>
                    <a:pt x="162" y="50"/>
                  </a:lnTo>
                  <a:lnTo>
                    <a:pt x="163" y="51"/>
                  </a:lnTo>
                  <a:lnTo>
                    <a:pt x="164" y="53"/>
                  </a:lnTo>
                  <a:lnTo>
                    <a:pt x="165" y="54"/>
                  </a:lnTo>
                  <a:lnTo>
                    <a:pt x="166" y="55"/>
                  </a:lnTo>
                  <a:lnTo>
                    <a:pt x="165" y="56"/>
                  </a:lnTo>
                  <a:lnTo>
                    <a:pt x="164" y="58"/>
                  </a:lnTo>
                  <a:lnTo>
                    <a:pt x="163" y="60"/>
                  </a:lnTo>
                  <a:lnTo>
                    <a:pt x="162" y="61"/>
                  </a:lnTo>
                  <a:lnTo>
                    <a:pt x="160" y="62"/>
                  </a:lnTo>
                  <a:lnTo>
                    <a:pt x="158" y="63"/>
                  </a:lnTo>
                  <a:lnTo>
                    <a:pt x="157" y="65"/>
                  </a:lnTo>
                  <a:lnTo>
                    <a:pt x="156" y="66"/>
                  </a:lnTo>
                  <a:lnTo>
                    <a:pt x="155" y="68"/>
                  </a:lnTo>
                  <a:lnTo>
                    <a:pt x="154" y="70"/>
                  </a:lnTo>
                  <a:lnTo>
                    <a:pt x="154" y="72"/>
                  </a:lnTo>
                  <a:lnTo>
                    <a:pt x="154" y="75"/>
                  </a:lnTo>
                  <a:lnTo>
                    <a:pt x="154" y="78"/>
                  </a:lnTo>
                  <a:lnTo>
                    <a:pt x="154" y="81"/>
                  </a:lnTo>
                  <a:lnTo>
                    <a:pt x="154" y="83"/>
                  </a:lnTo>
                  <a:lnTo>
                    <a:pt x="153" y="86"/>
                  </a:lnTo>
                  <a:lnTo>
                    <a:pt x="153" y="89"/>
                  </a:lnTo>
                  <a:lnTo>
                    <a:pt x="152" y="91"/>
                  </a:lnTo>
                  <a:lnTo>
                    <a:pt x="150" y="94"/>
                  </a:lnTo>
                  <a:lnTo>
                    <a:pt x="149" y="96"/>
                  </a:lnTo>
                  <a:lnTo>
                    <a:pt x="142" y="97"/>
                  </a:lnTo>
                  <a:lnTo>
                    <a:pt x="142" y="95"/>
                  </a:lnTo>
                  <a:lnTo>
                    <a:pt x="143" y="94"/>
                  </a:lnTo>
                  <a:lnTo>
                    <a:pt x="143" y="93"/>
                  </a:lnTo>
                  <a:lnTo>
                    <a:pt x="144" y="92"/>
                  </a:lnTo>
                  <a:lnTo>
                    <a:pt x="145" y="91"/>
                  </a:lnTo>
                  <a:lnTo>
                    <a:pt x="147" y="90"/>
                  </a:lnTo>
                  <a:lnTo>
                    <a:pt x="147" y="89"/>
                  </a:lnTo>
                  <a:lnTo>
                    <a:pt x="148" y="89"/>
                  </a:lnTo>
                  <a:lnTo>
                    <a:pt x="149" y="88"/>
                  </a:lnTo>
                  <a:lnTo>
                    <a:pt x="148" y="83"/>
                  </a:lnTo>
                  <a:lnTo>
                    <a:pt x="148" y="79"/>
                  </a:lnTo>
                  <a:lnTo>
                    <a:pt x="148" y="74"/>
                  </a:lnTo>
                  <a:lnTo>
                    <a:pt x="150" y="69"/>
                  </a:lnTo>
                  <a:lnTo>
                    <a:pt x="150" y="64"/>
                  </a:lnTo>
                  <a:lnTo>
                    <a:pt x="152" y="59"/>
                  </a:lnTo>
                  <a:lnTo>
                    <a:pt x="150" y="55"/>
                  </a:lnTo>
                  <a:lnTo>
                    <a:pt x="149" y="52"/>
                  </a:lnTo>
                  <a:lnTo>
                    <a:pt x="145" y="50"/>
                  </a:lnTo>
                  <a:lnTo>
                    <a:pt x="139" y="48"/>
                  </a:lnTo>
                  <a:lnTo>
                    <a:pt x="138" y="47"/>
                  </a:lnTo>
                  <a:lnTo>
                    <a:pt x="138" y="46"/>
                  </a:lnTo>
                  <a:lnTo>
                    <a:pt x="137" y="46"/>
                  </a:lnTo>
                  <a:lnTo>
                    <a:pt x="136" y="44"/>
                  </a:lnTo>
                  <a:lnTo>
                    <a:pt x="135" y="43"/>
                  </a:lnTo>
                  <a:lnTo>
                    <a:pt x="135" y="42"/>
                  </a:lnTo>
                  <a:lnTo>
                    <a:pt x="134" y="41"/>
                  </a:lnTo>
                  <a:lnTo>
                    <a:pt x="133" y="40"/>
                  </a:lnTo>
                  <a:lnTo>
                    <a:pt x="132" y="39"/>
                  </a:lnTo>
                  <a:lnTo>
                    <a:pt x="130" y="38"/>
                  </a:lnTo>
                  <a:lnTo>
                    <a:pt x="127" y="39"/>
                  </a:lnTo>
                  <a:lnTo>
                    <a:pt x="125" y="40"/>
                  </a:lnTo>
                  <a:lnTo>
                    <a:pt x="123" y="41"/>
                  </a:lnTo>
                  <a:lnTo>
                    <a:pt x="121" y="43"/>
                  </a:lnTo>
                  <a:lnTo>
                    <a:pt x="118" y="44"/>
                  </a:lnTo>
                  <a:lnTo>
                    <a:pt x="116" y="46"/>
                  </a:lnTo>
                  <a:lnTo>
                    <a:pt x="113" y="46"/>
                  </a:lnTo>
                  <a:lnTo>
                    <a:pt x="111" y="46"/>
                  </a:lnTo>
                  <a:lnTo>
                    <a:pt x="108" y="45"/>
                  </a:lnTo>
                  <a:lnTo>
                    <a:pt x="107" y="44"/>
                  </a:lnTo>
                  <a:lnTo>
                    <a:pt x="105" y="44"/>
                  </a:lnTo>
                  <a:lnTo>
                    <a:pt x="104" y="43"/>
                  </a:lnTo>
                  <a:lnTo>
                    <a:pt x="103" y="42"/>
                  </a:lnTo>
                  <a:lnTo>
                    <a:pt x="102" y="41"/>
                  </a:lnTo>
                  <a:lnTo>
                    <a:pt x="100" y="40"/>
                  </a:lnTo>
                  <a:lnTo>
                    <a:pt x="100" y="38"/>
                  </a:lnTo>
                  <a:lnTo>
                    <a:pt x="99" y="37"/>
                  </a:lnTo>
                  <a:lnTo>
                    <a:pt x="98" y="36"/>
                  </a:lnTo>
                  <a:lnTo>
                    <a:pt x="97" y="35"/>
                  </a:lnTo>
                  <a:lnTo>
                    <a:pt x="90" y="35"/>
                  </a:lnTo>
                  <a:lnTo>
                    <a:pt x="84" y="36"/>
                  </a:lnTo>
                  <a:lnTo>
                    <a:pt x="78" y="36"/>
                  </a:lnTo>
                  <a:lnTo>
                    <a:pt x="72" y="35"/>
                  </a:lnTo>
                  <a:lnTo>
                    <a:pt x="66" y="35"/>
                  </a:lnTo>
                  <a:lnTo>
                    <a:pt x="60" y="34"/>
                  </a:lnTo>
                  <a:lnTo>
                    <a:pt x="54" y="33"/>
                  </a:lnTo>
                  <a:lnTo>
                    <a:pt x="48" y="33"/>
                  </a:lnTo>
                  <a:lnTo>
                    <a:pt x="42" y="32"/>
                  </a:lnTo>
                  <a:lnTo>
                    <a:pt x="35" y="31"/>
                  </a:lnTo>
                  <a:lnTo>
                    <a:pt x="35" y="32"/>
                  </a:lnTo>
                  <a:lnTo>
                    <a:pt x="33" y="32"/>
                  </a:lnTo>
                  <a:lnTo>
                    <a:pt x="32" y="33"/>
                  </a:lnTo>
                  <a:lnTo>
                    <a:pt x="31" y="33"/>
                  </a:lnTo>
                  <a:lnTo>
                    <a:pt x="30" y="34"/>
                  </a:lnTo>
                  <a:lnTo>
                    <a:pt x="30" y="35"/>
                  </a:lnTo>
                  <a:lnTo>
                    <a:pt x="29" y="36"/>
                  </a:lnTo>
                  <a:lnTo>
                    <a:pt x="28" y="37"/>
                  </a:lnTo>
                  <a:lnTo>
                    <a:pt x="28" y="38"/>
                  </a:lnTo>
                  <a:lnTo>
                    <a:pt x="28" y="40"/>
                  </a:lnTo>
                  <a:lnTo>
                    <a:pt x="28" y="42"/>
                  </a:lnTo>
                  <a:lnTo>
                    <a:pt x="29" y="44"/>
                  </a:lnTo>
                  <a:lnTo>
                    <a:pt x="30" y="46"/>
                  </a:lnTo>
                  <a:lnTo>
                    <a:pt x="30" y="47"/>
                  </a:lnTo>
                  <a:lnTo>
                    <a:pt x="31" y="49"/>
                  </a:lnTo>
                  <a:lnTo>
                    <a:pt x="32" y="50"/>
                  </a:lnTo>
                  <a:lnTo>
                    <a:pt x="33" y="52"/>
                  </a:lnTo>
                  <a:lnTo>
                    <a:pt x="33" y="54"/>
                  </a:lnTo>
                  <a:lnTo>
                    <a:pt x="33" y="56"/>
                  </a:lnTo>
                  <a:lnTo>
                    <a:pt x="32" y="58"/>
                  </a:lnTo>
                  <a:lnTo>
                    <a:pt x="29" y="61"/>
                  </a:lnTo>
                  <a:lnTo>
                    <a:pt x="27" y="65"/>
                  </a:lnTo>
                  <a:lnTo>
                    <a:pt x="26" y="70"/>
                  </a:lnTo>
                  <a:lnTo>
                    <a:pt x="25" y="75"/>
                  </a:lnTo>
                  <a:lnTo>
                    <a:pt x="25" y="80"/>
                  </a:lnTo>
                  <a:lnTo>
                    <a:pt x="24" y="85"/>
                  </a:lnTo>
                  <a:lnTo>
                    <a:pt x="24" y="89"/>
                  </a:lnTo>
                  <a:lnTo>
                    <a:pt x="22" y="94"/>
                  </a:lnTo>
                  <a:lnTo>
                    <a:pt x="19" y="97"/>
                  </a:lnTo>
                  <a:lnTo>
                    <a:pt x="15" y="100"/>
                  </a:lnTo>
                  <a:lnTo>
                    <a:pt x="14" y="100"/>
                  </a:lnTo>
                  <a:lnTo>
                    <a:pt x="14" y="99"/>
                  </a:lnTo>
                  <a:lnTo>
                    <a:pt x="14" y="98"/>
                  </a:lnTo>
                  <a:lnTo>
                    <a:pt x="14" y="97"/>
                  </a:lnTo>
                  <a:lnTo>
                    <a:pt x="15" y="96"/>
                  </a:lnTo>
                  <a:lnTo>
                    <a:pt x="15" y="95"/>
                  </a:lnTo>
                  <a:lnTo>
                    <a:pt x="15" y="94"/>
                  </a:lnTo>
                  <a:lnTo>
                    <a:pt x="16" y="93"/>
                  </a:lnTo>
                  <a:lnTo>
                    <a:pt x="17" y="92"/>
                  </a:lnTo>
                  <a:lnTo>
                    <a:pt x="17" y="91"/>
                  </a:lnTo>
                  <a:lnTo>
                    <a:pt x="18" y="90"/>
                  </a:lnTo>
                  <a:lnTo>
                    <a:pt x="17" y="85"/>
                  </a:lnTo>
                  <a:lnTo>
                    <a:pt x="17" y="80"/>
                  </a:lnTo>
                  <a:lnTo>
                    <a:pt x="17" y="75"/>
                  </a:lnTo>
                  <a:lnTo>
                    <a:pt x="17" y="70"/>
                  </a:lnTo>
                  <a:lnTo>
                    <a:pt x="18" y="66"/>
                  </a:lnTo>
                  <a:lnTo>
                    <a:pt x="19" y="61"/>
                  </a:lnTo>
                  <a:lnTo>
                    <a:pt x="19" y="56"/>
                  </a:lnTo>
                  <a:lnTo>
                    <a:pt x="20" y="51"/>
                  </a:lnTo>
                  <a:lnTo>
                    <a:pt x="20" y="46"/>
                  </a:lnTo>
                  <a:lnTo>
                    <a:pt x="20" y="41"/>
                  </a:lnTo>
                  <a:lnTo>
                    <a:pt x="19" y="39"/>
                  </a:lnTo>
                  <a:lnTo>
                    <a:pt x="17" y="38"/>
                  </a:lnTo>
                  <a:lnTo>
                    <a:pt x="15" y="37"/>
                  </a:lnTo>
                  <a:lnTo>
                    <a:pt x="14" y="37"/>
                  </a:lnTo>
                  <a:lnTo>
                    <a:pt x="12" y="38"/>
                  </a:lnTo>
                  <a:lnTo>
                    <a:pt x="9" y="38"/>
                  </a:lnTo>
                  <a:lnTo>
                    <a:pt x="7" y="39"/>
                  </a:lnTo>
                  <a:lnTo>
                    <a:pt x="5" y="39"/>
                  </a:lnTo>
                  <a:lnTo>
                    <a:pt x="4" y="39"/>
                  </a:lnTo>
                  <a:lnTo>
                    <a:pt x="2" y="39"/>
                  </a:lnTo>
                  <a:lnTo>
                    <a:pt x="1" y="38"/>
                  </a:lnTo>
                  <a:lnTo>
                    <a:pt x="1" y="37"/>
                  </a:lnTo>
                  <a:lnTo>
                    <a:pt x="1" y="36"/>
                  </a:lnTo>
                  <a:lnTo>
                    <a:pt x="0" y="35"/>
                  </a:lnTo>
                  <a:lnTo>
                    <a:pt x="0" y="34"/>
                  </a:lnTo>
                  <a:lnTo>
                    <a:pt x="0" y="32"/>
                  </a:lnTo>
                  <a:lnTo>
                    <a:pt x="0" y="31"/>
                  </a:lnTo>
                  <a:lnTo>
                    <a:pt x="0" y="29"/>
                  </a:lnTo>
                  <a:lnTo>
                    <a:pt x="0" y="28"/>
                  </a:lnTo>
                  <a:lnTo>
                    <a:pt x="1" y="28"/>
                  </a:lnTo>
                  <a:lnTo>
                    <a:pt x="2" y="28"/>
                  </a:lnTo>
                  <a:lnTo>
                    <a:pt x="3" y="28"/>
                  </a:lnTo>
                  <a:lnTo>
                    <a:pt x="4" y="28"/>
                  </a:lnTo>
                  <a:lnTo>
                    <a:pt x="4" y="29"/>
                  </a:lnTo>
                  <a:lnTo>
                    <a:pt x="4" y="30"/>
                  </a:lnTo>
                  <a:lnTo>
                    <a:pt x="5" y="31"/>
                  </a:lnTo>
                  <a:lnTo>
                    <a:pt x="6" y="32"/>
                  </a:lnTo>
                  <a:lnTo>
                    <a:pt x="7" y="32"/>
                  </a:lnTo>
                  <a:lnTo>
                    <a:pt x="7" y="33"/>
                  </a:lnTo>
                  <a:lnTo>
                    <a:pt x="8" y="33"/>
                  </a:lnTo>
                  <a:lnTo>
                    <a:pt x="9" y="33"/>
                  </a:lnTo>
                  <a:lnTo>
                    <a:pt x="11" y="32"/>
                  </a:lnTo>
                  <a:lnTo>
                    <a:pt x="13" y="31"/>
                  </a:lnTo>
                  <a:lnTo>
                    <a:pt x="15" y="31"/>
                  </a:lnTo>
                  <a:lnTo>
                    <a:pt x="17" y="30"/>
                  </a:lnTo>
                  <a:lnTo>
                    <a:pt x="19" y="28"/>
                  </a:lnTo>
                  <a:lnTo>
                    <a:pt x="21" y="27"/>
                  </a:lnTo>
                  <a:lnTo>
                    <a:pt x="22" y="25"/>
                  </a:lnTo>
                  <a:lnTo>
                    <a:pt x="24" y="24"/>
                  </a:lnTo>
                  <a:lnTo>
                    <a:pt x="24" y="21"/>
                  </a:lnTo>
                  <a:lnTo>
                    <a:pt x="25" y="19"/>
                  </a:lnTo>
                  <a:lnTo>
                    <a:pt x="25" y="18"/>
                  </a:lnTo>
                  <a:lnTo>
                    <a:pt x="25" y="16"/>
                  </a:lnTo>
                  <a:lnTo>
                    <a:pt x="26" y="15"/>
                  </a:lnTo>
                  <a:lnTo>
                    <a:pt x="27" y="14"/>
                  </a:lnTo>
                  <a:lnTo>
                    <a:pt x="28" y="13"/>
                  </a:lnTo>
                  <a:lnTo>
                    <a:pt x="29" y="13"/>
                  </a:lnTo>
                  <a:lnTo>
                    <a:pt x="30" y="13"/>
                  </a:lnTo>
                  <a:lnTo>
                    <a:pt x="31" y="14"/>
                  </a:lnTo>
                  <a:lnTo>
                    <a:pt x="32" y="15"/>
                  </a:lnTo>
                  <a:lnTo>
                    <a:pt x="34" y="15"/>
                  </a:lnTo>
                  <a:lnTo>
                    <a:pt x="35" y="16"/>
                  </a:lnTo>
                  <a:lnTo>
                    <a:pt x="36" y="17"/>
                  </a:lnTo>
                  <a:lnTo>
                    <a:pt x="37" y="18"/>
                  </a:lnTo>
                  <a:lnTo>
                    <a:pt x="39" y="19"/>
                  </a:lnTo>
                  <a:lnTo>
                    <a:pt x="40" y="20"/>
                  </a:lnTo>
                  <a:lnTo>
                    <a:pt x="41" y="21"/>
                  </a:lnTo>
                  <a:lnTo>
                    <a:pt x="42" y="22"/>
                  </a:lnTo>
                  <a:lnTo>
                    <a:pt x="55" y="25"/>
                  </a:lnTo>
                  <a:lnTo>
                    <a:pt x="57" y="23"/>
                  </a:lnTo>
                  <a:lnTo>
                    <a:pt x="59" y="21"/>
                  </a:lnTo>
                  <a:lnTo>
                    <a:pt x="60" y="18"/>
                  </a:lnTo>
                  <a:lnTo>
                    <a:pt x="62" y="16"/>
                  </a:lnTo>
                  <a:lnTo>
                    <a:pt x="64" y="13"/>
                  </a:lnTo>
                  <a:lnTo>
                    <a:pt x="66" y="11"/>
                  </a:lnTo>
                  <a:lnTo>
                    <a:pt x="68" y="10"/>
                  </a:lnTo>
                  <a:lnTo>
                    <a:pt x="70" y="9"/>
                  </a:lnTo>
                  <a:lnTo>
                    <a:pt x="73" y="10"/>
                  </a:lnTo>
                  <a:lnTo>
                    <a:pt x="76" y="11"/>
                  </a:lnTo>
                  <a:lnTo>
                    <a:pt x="78" y="13"/>
                  </a:lnTo>
                  <a:lnTo>
                    <a:pt x="79" y="15"/>
                  </a:lnTo>
                  <a:lnTo>
                    <a:pt x="80" y="17"/>
                  </a:lnTo>
                  <a:lnTo>
                    <a:pt x="82" y="19"/>
                  </a:lnTo>
                  <a:lnTo>
                    <a:pt x="82" y="21"/>
                  </a:lnTo>
                  <a:lnTo>
                    <a:pt x="84" y="23"/>
                  </a:lnTo>
                  <a:lnTo>
                    <a:pt x="85" y="25"/>
                  </a:lnTo>
                  <a:lnTo>
                    <a:pt x="86" y="26"/>
                  </a:lnTo>
                  <a:lnTo>
                    <a:pt x="88" y="28"/>
                  </a:lnTo>
                  <a:lnTo>
                    <a:pt x="90" y="29"/>
                  </a:lnTo>
                  <a:lnTo>
                    <a:pt x="92" y="30"/>
                  </a:lnTo>
                  <a:lnTo>
                    <a:pt x="94" y="31"/>
                  </a:lnTo>
                  <a:lnTo>
                    <a:pt x="95" y="31"/>
                  </a:lnTo>
                  <a:lnTo>
                    <a:pt x="97" y="32"/>
                  </a:lnTo>
                  <a:lnTo>
                    <a:pt x="98" y="32"/>
                  </a:lnTo>
                  <a:lnTo>
                    <a:pt x="100" y="32"/>
                  </a:lnTo>
                  <a:lnTo>
                    <a:pt x="102" y="32"/>
                  </a:lnTo>
                  <a:lnTo>
                    <a:pt x="103" y="32"/>
                  </a:lnTo>
                  <a:lnTo>
                    <a:pt x="105" y="32"/>
                  </a:lnTo>
                  <a:lnTo>
                    <a:pt x="107" y="32"/>
                  </a:lnTo>
                  <a:lnTo>
                    <a:pt x="110" y="30"/>
                  </a:lnTo>
                  <a:lnTo>
                    <a:pt x="113" y="28"/>
                  </a:lnTo>
                  <a:lnTo>
                    <a:pt x="115" y="25"/>
                  </a:lnTo>
                  <a:lnTo>
                    <a:pt x="118" y="23"/>
                  </a:lnTo>
                  <a:lnTo>
                    <a:pt x="120" y="20"/>
                  </a:lnTo>
                  <a:lnTo>
                    <a:pt x="122" y="17"/>
                  </a:lnTo>
                  <a:lnTo>
                    <a:pt x="123" y="14"/>
                  </a:lnTo>
                  <a:lnTo>
                    <a:pt x="125" y="10"/>
                  </a:lnTo>
                  <a:lnTo>
                    <a:pt x="127" y="6"/>
                  </a:lnTo>
                  <a:lnTo>
                    <a:pt x="127" y="3"/>
                  </a:lnTo>
                  <a:lnTo>
                    <a:pt x="129" y="0"/>
                  </a:lnTo>
                  <a:lnTo>
                    <a:pt x="131" y="1"/>
                  </a:lnTo>
                  <a:lnTo>
                    <a:pt x="132" y="3"/>
                  </a:lnTo>
                  <a:lnTo>
                    <a:pt x="134" y="4"/>
                  </a:lnTo>
                  <a:lnTo>
                    <a:pt x="136" y="6"/>
                  </a:lnTo>
                  <a:lnTo>
                    <a:pt x="138" y="7"/>
                  </a:lnTo>
                  <a:lnTo>
                    <a:pt x="140" y="8"/>
                  </a:lnTo>
                  <a:lnTo>
                    <a:pt x="142" y="9"/>
                  </a:lnTo>
                  <a:lnTo>
                    <a:pt x="144" y="9"/>
                  </a:lnTo>
                  <a:lnTo>
                    <a:pt x="147" y="9"/>
                  </a:lnTo>
                  <a:lnTo>
                    <a:pt x="149" y="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36"/>
            <p:cNvSpPr>
              <a:spLocks/>
            </p:cNvSpPr>
            <p:nvPr/>
          </p:nvSpPr>
          <p:spPr bwMode="auto">
            <a:xfrm>
              <a:off x="4322" y="2643"/>
              <a:ext cx="11" cy="12"/>
            </a:xfrm>
            <a:custGeom>
              <a:avLst/>
              <a:gdLst>
                <a:gd name="T0" fmla="*/ 12 w 12"/>
                <a:gd name="T1" fmla="*/ 9 h 10"/>
                <a:gd name="T2" fmla="*/ 11 w 12"/>
                <a:gd name="T3" fmla="*/ 9 h 10"/>
                <a:gd name="T4" fmla="*/ 10 w 12"/>
                <a:gd name="T5" fmla="*/ 9 h 10"/>
                <a:gd name="T6" fmla="*/ 9 w 12"/>
                <a:gd name="T7" fmla="*/ 9 h 10"/>
                <a:gd name="T8" fmla="*/ 8 w 12"/>
                <a:gd name="T9" fmla="*/ 9 h 10"/>
                <a:gd name="T10" fmla="*/ 7 w 12"/>
                <a:gd name="T11" fmla="*/ 9 h 10"/>
                <a:gd name="T12" fmla="*/ 5 w 12"/>
                <a:gd name="T13" fmla="*/ 10 h 10"/>
                <a:gd name="T14" fmla="*/ 4 w 12"/>
                <a:gd name="T15" fmla="*/ 10 h 10"/>
                <a:gd name="T16" fmla="*/ 2 w 12"/>
                <a:gd name="T17" fmla="*/ 10 h 10"/>
                <a:gd name="T18" fmla="*/ 1 w 12"/>
                <a:gd name="T19" fmla="*/ 10 h 10"/>
                <a:gd name="T20" fmla="*/ 0 w 12"/>
                <a:gd name="T21" fmla="*/ 9 h 10"/>
                <a:gd name="T22" fmla="*/ 0 w 12"/>
                <a:gd name="T23" fmla="*/ 9 h 10"/>
                <a:gd name="T24" fmla="*/ 1 w 12"/>
                <a:gd name="T25" fmla="*/ 7 h 10"/>
                <a:gd name="T26" fmla="*/ 1 w 12"/>
                <a:gd name="T27" fmla="*/ 6 h 10"/>
                <a:gd name="T28" fmla="*/ 1 w 12"/>
                <a:gd name="T29" fmla="*/ 6 h 10"/>
                <a:gd name="T30" fmla="*/ 2 w 12"/>
                <a:gd name="T31" fmla="*/ 5 h 10"/>
                <a:gd name="T32" fmla="*/ 3 w 12"/>
                <a:gd name="T33" fmla="*/ 4 h 10"/>
                <a:gd name="T34" fmla="*/ 3 w 12"/>
                <a:gd name="T35" fmla="*/ 3 h 10"/>
                <a:gd name="T36" fmla="*/ 4 w 12"/>
                <a:gd name="T37" fmla="*/ 2 h 10"/>
                <a:gd name="T38" fmla="*/ 5 w 12"/>
                <a:gd name="T39" fmla="*/ 1 h 10"/>
                <a:gd name="T40" fmla="*/ 5 w 12"/>
                <a:gd name="T41" fmla="*/ 0 h 10"/>
                <a:gd name="T42" fmla="*/ 12 w 12"/>
                <a:gd name="T43" fmla="*/ 9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0"/>
                <a:gd name="T68" fmla="*/ 12 w 12"/>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0">
                  <a:moveTo>
                    <a:pt x="12" y="9"/>
                  </a:moveTo>
                  <a:lnTo>
                    <a:pt x="11" y="9"/>
                  </a:lnTo>
                  <a:lnTo>
                    <a:pt x="10" y="9"/>
                  </a:lnTo>
                  <a:lnTo>
                    <a:pt x="9" y="9"/>
                  </a:lnTo>
                  <a:lnTo>
                    <a:pt x="8" y="9"/>
                  </a:lnTo>
                  <a:lnTo>
                    <a:pt x="7" y="9"/>
                  </a:lnTo>
                  <a:lnTo>
                    <a:pt x="5" y="10"/>
                  </a:lnTo>
                  <a:lnTo>
                    <a:pt x="4" y="10"/>
                  </a:lnTo>
                  <a:lnTo>
                    <a:pt x="2" y="10"/>
                  </a:lnTo>
                  <a:lnTo>
                    <a:pt x="1" y="10"/>
                  </a:lnTo>
                  <a:lnTo>
                    <a:pt x="0" y="9"/>
                  </a:lnTo>
                  <a:lnTo>
                    <a:pt x="1" y="7"/>
                  </a:lnTo>
                  <a:lnTo>
                    <a:pt x="1" y="6"/>
                  </a:lnTo>
                  <a:lnTo>
                    <a:pt x="2" y="5"/>
                  </a:lnTo>
                  <a:lnTo>
                    <a:pt x="3" y="4"/>
                  </a:lnTo>
                  <a:lnTo>
                    <a:pt x="3" y="3"/>
                  </a:lnTo>
                  <a:lnTo>
                    <a:pt x="4" y="2"/>
                  </a:lnTo>
                  <a:lnTo>
                    <a:pt x="5" y="1"/>
                  </a:lnTo>
                  <a:lnTo>
                    <a:pt x="5" y="0"/>
                  </a:lnTo>
                  <a:lnTo>
                    <a:pt x="12" y="9"/>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37"/>
            <p:cNvSpPr>
              <a:spLocks/>
            </p:cNvSpPr>
            <p:nvPr/>
          </p:nvSpPr>
          <p:spPr bwMode="auto">
            <a:xfrm>
              <a:off x="4492" y="2650"/>
              <a:ext cx="12" cy="27"/>
            </a:xfrm>
            <a:custGeom>
              <a:avLst/>
              <a:gdLst>
                <a:gd name="T0" fmla="*/ 12 w 13"/>
                <a:gd name="T1" fmla="*/ 24 h 25"/>
                <a:gd name="T2" fmla="*/ 11 w 13"/>
                <a:gd name="T3" fmla="*/ 25 h 25"/>
                <a:gd name="T4" fmla="*/ 10 w 13"/>
                <a:gd name="T5" fmla="*/ 25 h 25"/>
                <a:gd name="T6" fmla="*/ 10 w 13"/>
                <a:gd name="T7" fmla="*/ 25 h 25"/>
                <a:gd name="T8" fmla="*/ 9 w 13"/>
                <a:gd name="T9" fmla="*/ 25 h 25"/>
                <a:gd name="T10" fmla="*/ 8 w 13"/>
                <a:gd name="T11" fmla="*/ 24 h 25"/>
                <a:gd name="T12" fmla="*/ 7 w 13"/>
                <a:gd name="T13" fmla="*/ 24 h 25"/>
                <a:gd name="T14" fmla="*/ 6 w 13"/>
                <a:gd name="T15" fmla="*/ 23 h 25"/>
                <a:gd name="T16" fmla="*/ 6 w 13"/>
                <a:gd name="T17" fmla="*/ 23 h 25"/>
                <a:gd name="T18" fmla="*/ 5 w 13"/>
                <a:gd name="T19" fmla="*/ 22 h 25"/>
                <a:gd name="T20" fmla="*/ 4 w 13"/>
                <a:gd name="T21" fmla="*/ 22 h 25"/>
                <a:gd name="T22" fmla="*/ 3 w 13"/>
                <a:gd name="T23" fmla="*/ 20 h 25"/>
                <a:gd name="T24" fmla="*/ 1 w 13"/>
                <a:gd name="T25" fmla="*/ 18 h 25"/>
                <a:gd name="T26" fmla="*/ 1 w 13"/>
                <a:gd name="T27" fmla="*/ 16 h 25"/>
                <a:gd name="T28" fmla="*/ 1 w 13"/>
                <a:gd name="T29" fmla="*/ 14 h 25"/>
                <a:gd name="T30" fmla="*/ 1 w 13"/>
                <a:gd name="T31" fmla="*/ 12 h 25"/>
                <a:gd name="T32" fmla="*/ 1 w 13"/>
                <a:gd name="T33" fmla="*/ 9 h 25"/>
                <a:gd name="T34" fmla="*/ 1 w 13"/>
                <a:gd name="T35" fmla="*/ 7 h 25"/>
                <a:gd name="T36" fmla="*/ 1 w 13"/>
                <a:gd name="T37" fmla="*/ 5 h 25"/>
                <a:gd name="T38" fmla="*/ 1 w 13"/>
                <a:gd name="T39" fmla="*/ 2 h 25"/>
                <a:gd name="T40" fmla="*/ 0 w 13"/>
                <a:gd name="T41" fmla="*/ 0 h 25"/>
                <a:gd name="T42" fmla="*/ 3 w 13"/>
                <a:gd name="T43" fmla="*/ 2 h 25"/>
                <a:gd name="T44" fmla="*/ 5 w 13"/>
                <a:gd name="T45" fmla="*/ 4 h 25"/>
                <a:gd name="T46" fmla="*/ 6 w 13"/>
                <a:gd name="T47" fmla="*/ 5 h 25"/>
                <a:gd name="T48" fmla="*/ 8 w 13"/>
                <a:gd name="T49" fmla="*/ 8 h 25"/>
                <a:gd name="T50" fmla="*/ 10 w 13"/>
                <a:gd name="T51" fmla="*/ 10 h 25"/>
                <a:gd name="T52" fmla="*/ 11 w 13"/>
                <a:gd name="T53" fmla="*/ 12 h 25"/>
                <a:gd name="T54" fmla="*/ 11 w 13"/>
                <a:gd name="T55" fmla="*/ 15 h 25"/>
                <a:gd name="T56" fmla="*/ 12 w 13"/>
                <a:gd name="T57" fmla="*/ 18 h 25"/>
                <a:gd name="T58" fmla="*/ 13 w 13"/>
                <a:gd name="T59" fmla="*/ 21 h 25"/>
                <a:gd name="T60" fmla="*/ 12 w 13"/>
                <a:gd name="T61" fmla="*/ 24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25"/>
                <a:gd name="T95" fmla="*/ 13 w 13"/>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25">
                  <a:moveTo>
                    <a:pt x="12" y="24"/>
                  </a:moveTo>
                  <a:lnTo>
                    <a:pt x="11" y="25"/>
                  </a:lnTo>
                  <a:lnTo>
                    <a:pt x="10" y="25"/>
                  </a:lnTo>
                  <a:lnTo>
                    <a:pt x="9" y="25"/>
                  </a:lnTo>
                  <a:lnTo>
                    <a:pt x="8" y="24"/>
                  </a:lnTo>
                  <a:lnTo>
                    <a:pt x="7" y="24"/>
                  </a:lnTo>
                  <a:lnTo>
                    <a:pt x="6" y="23"/>
                  </a:lnTo>
                  <a:lnTo>
                    <a:pt x="5" y="22"/>
                  </a:lnTo>
                  <a:lnTo>
                    <a:pt x="4" y="22"/>
                  </a:lnTo>
                  <a:lnTo>
                    <a:pt x="3" y="20"/>
                  </a:lnTo>
                  <a:lnTo>
                    <a:pt x="1" y="18"/>
                  </a:lnTo>
                  <a:lnTo>
                    <a:pt x="1" y="16"/>
                  </a:lnTo>
                  <a:lnTo>
                    <a:pt x="1" y="14"/>
                  </a:lnTo>
                  <a:lnTo>
                    <a:pt x="1" y="12"/>
                  </a:lnTo>
                  <a:lnTo>
                    <a:pt x="1" y="9"/>
                  </a:lnTo>
                  <a:lnTo>
                    <a:pt x="1" y="7"/>
                  </a:lnTo>
                  <a:lnTo>
                    <a:pt x="1" y="5"/>
                  </a:lnTo>
                  <a:lnTo>
                    <a:pt x="1" y="2"/>
                  </a:lnTo>
                  <a:lnTo>
                    <a:pt x="0" y="0"/>
                  </a:lnTo>
                  <a:lnTo>
                    <a:pt x="3" y="2"/>
                  </a:lnTo>
                  <a:lnTo>
                    <a:pt x="5" y="4"/>
                  </a:lnTo>
                  <a:lnTo>
                    <a:pt x="6" y="5"/>
                  </a:lnTo>
                  <a:lnTo>
                    <a:pt x="8" y="8"/>
                  </a:lnTo>
                  <a:lnTo>
                    <a:pt x="10" y="10"/>
                  </a:lnTo>
                  <a:lnTo>
                    <a:pt x="11" y="12"/>
                  </a:lnTo>
                  <a:lnTo>
                    <a:pt x="11" y="15"/>
                  </a:lnTo>
                  <a:lnTo>
                    <a:pt x="12" y="18"/>
                  </a:lnTo>
                  <a:lnTo>
                    <a:pt x="13" y="21"/>
                  </a:lnTo>
                  <a:lnTo>
                    <a:pt x="12" y="24"/>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38"/>
            <p:cNvSpPr>
              <a:spLocks/>
            </p:cNvSpPr>
            <p:nvPr/>
          </p:nvSpPr>
          <p:spPr bwMode="auto">
            <a:xfrm>
              <a:off x="4085" y="2667"/>
              <a:ext cx="147" cy="119"/>
            </a:xfrm>
            <a:custGeom>
              <a:avLst/>
              <a:gdLst>
                <a:gd name="T0" fmla="*/ 139 w 153"/>
                <a:gd name="T1" fmla="*/ 19 h 107"/>
                <a:gd name="T2" fmla="*/ 141 w 153"/>
                <a:gd name="T3" fmla="*/ 33 h 107"/>
                <a:gd name="T4" fmla="*/ 148 w 153"/>
                <a:gd name="T5" fmla="*/ 43 h 107"/>
                <a:gd name="T6" fmla="*/ 153 w 153"/>
                <a:gd name="T7" fmla="*/ 53 h 107"/>
                <a:gd name="T8" fmla="*/ 146 w 153"/>
                <a:gd name="T9" fmla="*/ 60 h 107"/>
                <a:gd name="T10" fmla="*/ 141 w 153"/>
                <a:gd name="T11" fmla="*/ 66 h 107"/>
                <a:gd name="T12" fmla="*/ 141 w 153"/>
                <a:gd name="T13" fmla="*/ 82 h 107"/>
                <a:gd name="T14" fmla="*/ 137 w 153"/>
                <a:gd name="T15" fmla="*/ 97 h 107"/>
                <a:gd name="T16" fmla="*/ 134 w 153"/>
                <a:gd name="T17" fmla="*/ 102 h 107"/>
                <a:gd name="T18" fmla="*/ 132 w 153"/>
                <a:gd name="T19" fmla="*/ 104 h 107"/>
                <a:gd name="T20" fmla="*/ 131 w 153"/>
                <a:gd name="T21" fmla="*/ 98 h 107"/>
                <a:gd name="T22" fmla="*/ 136 w 153"/>
                <a:gd name="T23" fmla="*/ 89 h 107"/>
                <a:gd name="T24" fmla="*/ 135 w 153"/>
                <a:gd name="T25" fmla="*/ 75 h 107"/>
                <a:gd name="T26" fmla="*/ 136 w 153"/>
                <a:gd name="T27" fmla="*/ 61 h 107"/>
                <a:gd name="T28" fmla="*/ 128 w 153"/>
                <a:gd name="T29" fmla="*/ 52 h 107"/>
                <a:gd name="T30" fmla="*/ 120 w 153"/>
                <a:gd name="T31" fmla="*/ 43 h 107"/>
                <a:gd name="T32" fmla="*/ 112 w 153"/>
                <a:gd name="T33" fmla="*/ 47 h 107"/>
                <a:gd name="T34" fmla="*/ 106 w 153"/>
                <a:gd name="T35" fmla="*/ 51 h 107"/>
                <a:gd name="T36" fmla="*/ 96 w 153"/>
                <a:gd name="T37" fmla="*/ 51 h 107"/>
                <a:gd name="T38" fmla="*/ 89 w 153"/>
                <a:gd name="T39" fmla="*/ 43 h 107"/>
                <a:gd name="T40" fmla="*/ 66 w 153"/>
                <a:gd name="T41" fmla="*/ 41 h 107"/>
                <a:gd name="T42" fmla="*/ 31 w 153"/>
                <a:gd name="T43" fmla="*/ 42 h 107"/>
                <a:gd name="T44" fmla="*/ 16 w 153"/>
                <a:gd name="T45" fmla="*/ 47 h 107"/>
                <a:gd name="T46" fmla="*/ 22 w 153"/>
                <a:gd name="T47" fmla="*/ 55 h 107"/>
                <a:gd name="T48" fmla="*/ 20 w 153"/>
                <a:gd name="T49" fmla="*/ 65 h 107"/>
                <a:gd name="T50" fmla="*/ 15 w 153"/>
                <a:gd name="T51" fmla="*/ 76 h 107"/>
                <a:gd name="T52" fmla="*/ 14 w 153"/>
                <a:gd name="T53" fmla="*/ 84 h 107"/>
                <a:gd name="T54" fmla="*/ 15 w 153"/>
                <a:gd name="T55" fmla="*/ 91 h 107"/>
                <a:gd name="T56" fmla="*/ 11 w 153"/>
                <a:gd name="T57" fmla="*/ 94 h 107"/>
                <a:gd name="T58" fmla="*/ 8 w 153"/>
                <a:gd name="T59" fmla="*/ 97 h 107"/>
                <a:gd name="T60" fmla="*/ 7 w 153"/>
                <a:gd name="T61" fmla="*/ 101 h 107"/>
                <a:gd name="T62" fmla="*/ 5 w 153"/>
                <a:gd name="T63" fmla="*/ 105 h 107"/>
                <a:gd name="T64" fmla="*/ 3 w 153"/>
                <a:gd name="T65" fmla="*/ 107 h 107"/>
                <a:gd name="T66" fmla="*/ 3 w 153"/>
                <a:gd name="T67" fmla="*/ 104 h 107"/>
                <a:gd name="T68" fmla="*/ 3 w 153"/>
                <a:gd name="T69" fmla="*/ 101 h 107"/>
                <a:gd name="T70" fmla="*/ 5 w 153"/>
                <a:gd name="T71" fmla="*/ 98 h 107"/>
                <a:gd name="T72" fmla="*/ 5 w 153"/>
                <a:gd name="T73" fmla="*/ 81 h 107"/>
                <a:gd name="T74" fmla="*/ 6 w 153"/>
                <a:gd name="T75" fmla="*/ 56 h 107"/>
                <a:gd name="T76" fmla="*/ 1 w 153"/>
                <a:gd name="T77" fmla="*/ 47 h 107"/>
                <a:gd name="T78" fmla="*/ 1 w 153"/>
                <a:gd name="T79" fmla="*/ 45 h 107"/>
                <a:gd name="T80" fmla="*/ 11 w 153"/>
                <a:gd name="T81" fmla="*/ 38 h 107"/>
                <a:gd name="T82" fmla="*/ 16 w 153"/>
                <a:gd name="T83" fmla="*/ 29 h 107"/>
                <a:gd name="T84" fmla="*/ 18 w 153"/>
                <a:gd name="T85" fmla="*/ 23 h 107"/>
                <a:gd name="T86" fmla="*/ 23 w 153"/>
                <a:gd name="T87" fmla="*/ 22 h 107"/>
                <a:gd name="T88" fmla="*/ 33 w 153"/>
                <a:gd name="T89" fmla="*/ 26 h 107"/>
                <a:gd name="T90" fmla="*/ 42 w 153"/>
                <a:gd name="T91" fmla="*/ 32 h 107"/>
                <a:gd name="T92" fmla="*/ 50 w 153"/>
                <a:gd name="T93" fmla="*/ 29 h 107"/>
                <a:gd name="T94" fmla="*/ 53 w 153"/>
                <a:gd name="T95" fmla="*/ 22 h 107"/>
                <a:gd name="T96" fmla="*/ 58 w 153"/>
                <a:gd name="T97" fmla="*/ 19 h 107"/>
                <a:gd name="T98" fmla="*/ 66 w 153"/>
                <a:gd name="T99" fmla="*/ 17 h 107"/>
                <a:gd name="T100" fmla="*/ 76 w 153"/>
                <a:gd name="T101" fmla="*/ 26 h 107"/>
                <a:gd name="T102" fmla="*/ 88 w 153"/>
                <a:gd name="T103" fmla="*/ 34 h 107"/>
                <a:gd name="T104" fmla="*/ 101 w 153"/>
                <a:gd name="T105" fmla="*/ 24 h 107"/>
                <a:gd name="T106" fmla="*/ 110 w 153"/>
                <a:gd name="T107" fmla="*/ 12 h 107"/>
                <a:gd name="T108" fmla="*/ 111 w 153"/>
                <a:gd name="T109" fmla="*/ 5 h 107"/>
                <a:gd name="T110" fmla="*/ 115 w 153"/>
                <a:gd name="T111" fmla="*/ 2 h 107"/>
                <a:gd name="T112" fmla="*/ 126 w 153"/>
                <a:gd name="T113" fmla="*/ 8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
                <a:gd name="T172" fmla="*/ 0 h 107"/>
                <a:gd name="T173" fmla="*/ 153 w 153"/>
                <a:gd name="T174" fmla="*/ 107 h 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 h="107">
                  <a:moveTo>
                    <a:pt x="136" y="7"/>
                  </a:moveTo>
                  <a:lnTo>
                    <a:pt x="137" y="10"/>
                  </a:lnTo>
                  <a:lnTo>
                    <a:pt x="138" y="13"/>
                  </a:lnTo>
                  <a:lnTo>
                    <a:pt x="139" y="16"/>
                  </a:lnTo>
                  <a:lnTo>
                    <a:pt x="139" y="19"/>
                  </a:lnTo>
                  <a:lnTo>
                    <a:pt x="139" y="22"/>
                  </a:lnTo>
                  <a:lnTo>
                    <a:pt x="139" y="25"/>
                  </a:lnTo>
                  <a:lnTo>
                    <a:pt x="139" y="28"/>
                  </a:lnTo>
                  <a:lnTo>
                    <a:pt x="140" y="31"/>
                  </a:lnTo>
                  <a:lnTo>
                    <a:pt x="141" y="33"/>
                  </a:lnTo>
                  <a:lnTo>
                    <a:pt x="142" y="36"/>
                  </a:lnTo>
                  <a:lnTo>
                    <a:pt x="143" y="38"/>
                  </a:lnTo>
                  <a:lnTo>
                    <a:pt x="144" y="40"/>
                  </a:lnTo>
                  <a:lnTo>
                    <a:pt x="146" y="42"/>
                  </a:lnTo>
                  <a:lnTo>
                    <a:pt x="148" y="43"/>
                  </a:lnTo>
                  <a:lnTo>
                    <a:pt x="149" y="45"/>
                  </a:lnTo>
                  <a:lnTo>
                    <a:pt x="150" y="47"/>
                  </a:lnTo>
                  <a:lnTo>
                    <a:pt x="151" y="49"/>
                  </a:lnTo>
                  <a:lnTo>
                    <a:pt x="153" y="50"/>
                  </a:lnTo>
                  <a:lnTo>
                    <a:pt x="153" y="53"/>
                  </a:lnTo>
                  <a:lnTo>
                    <a:pt x="153" y="55"/>
                  </a:lnTo>
                  <a:lnTo>
                    <a:pt x="151" y="57"/>
                  </a:lnTo>
                  <a:lnTo>
                    <a:pt x="149" y="57"/>
                  </a:lnTo>
                  <a:lnTo>
                    <a:pt x="148" y="59"/>
                  </a:lnTo>
                  <a:lnTo>
                    <a:pt x="146" y="60"/>
                  </a:lnTo>
                  <a:lnTo>
                    <a:pt x="145" y="61"/>
                  </a:lnTo>
                  <a:lnTo>
                    <a:pt x="144" y="62"/>
                  </a:lnTo>
                  <a:lnTo>
                    <a:pt x="143" y="63"/>
                  </a:lnTo>
                  <a:lnTo>
                    <a:pt x="141" y="65"/>
                  </a:lnTo>
                  <a:lnTo>
                    <a:pt x="141" y="66"/>
                  </a:lnTo>
                  <a:lnTo>
                    <a:pt x="140" y="68"/>
                  </a:lnTo>
                  <a:lnTo>
                    <a:pt x="141" y="71"/>
                  </a:lnTo>
                  <a:lnTo>
                    <a:pt x="141" y="75"/>
                  </a:lnTo>
                  <a:lnTo>
                    <a:pt x="141" y="78"/>
                  </a:lnTo>
                  <a:lnTo>
                    <a:pt x="141" y="82"/>
                  </a:lnTo>
                  <a:lnTo>
                    <a:pt x="141" y="85"/>
                  </a:lnTo>
                  <a:lnTo>
                    <a:pt x="141" y="88"/>
                  </a:lnTo>
                  <a:lnTo>
                    <a:pt x="140" y="92"/>
                  </a:lnTo>
                  <a:lnTo>
                    <a:pt x="139" y="94"/>
                  </a:lnTo>
                  <a:lnTo>
                    <a:pt x="137" y="97"/>
                  </a:lnTo>
                  <a:lnTo>
                    <a:pt x="135" y="99"/>
                  </a:lnTo>
                  <a:lnTo>
                    <a:pt x="135" y="100"/>
                  </a:lnTo>
                  <a:lnTo>
                    <a:pt x="134" y="101"/>
                  </a:lnTo>
                  <a:lnTo>
                    <a:pt x="134" y="102"/>
                  </a:lnTo>
                  <a:lnTo>
                    <a:pt x="133" y="102"/>
                  </a:lnTo>
                  <a:lnTo>
                    <a:pt x="133" y="103"/>
                  </a:lnTo>
                  <a:lnTo>
                    <a:pt x="133" y="104"/>
                  </a:lnTo>
                  <a:lnTo>
                    <a:pt x="132" y="104"/>
                  </a:lnTo>
                  <a:lnTo>
                    <a:pt x="131" y="104"/>
                  </a:lnTo>
                  <a:lnTo>
                    <a:pt x="130" y="104"/>
                  </a:lnTo>
                  <a:lnTo>
                    <a:pt x="130" y="102"/>
                  </a:lnTo>
                  <a:lnTo>
                    <a:pt x="130" y="100"/>
                  </a:lnTo>
                  <a:lnTo>
                    <a:pt x="131" y="98"/>
                  </a:lnTo>
                  <a:lnTo>
                    <a:pt x="132" y="97"/>
                  </a:lnTo>
                  <a:lnTo>
                    <a:pt x="133" y="95"/>
                  </a:lnTo>
                  <a:lnTo>
                    <a:pt x="134" y="93"/>
                  </a:lnTo>
                  <a:lnTo>
                    <a:pt x="135" y="91"/>
                  </a:lnTo>
                  <a:lnTo>
                    <a:pt x="136" y="89"/>
                  </a:lnTo>
                  <a:lnTo>
                    <a:pt x="136" y="87"/>
                  </a:lnTo>
                  <a:lnTo>
                    <a:pt x="135" y="84"/>
                  </a:lnTo>
                  <a:lnTo>
                    <a:pt x="134" y="82"/>
                  </a:lnTo>
                  <a:lnTo>
                    <a:pt x="135" y="78"/>
                  </a:lnTo>
                  <a:lnTo>
                    <a:pt x="135" y="75"/>
                  </a:lnTo>
                  <a:lnTo>
                    <a:pt x="136" y="72"/>
                  </a:lnTo>
                  <a:lnTo>
                    <a:pt x="136" y="69"/>
                  </a:lnTo>
                  <a:lnTo>
                    <a:pt x="136" y="66"/>
                  </a:lnTo>
                  <a:lnTo>
                    <a:pt x="136" y="64"/>
                  </a:lnTo>
                  <a:lnTo>
                    <a:pt x="136" y="61"/>
                  </a:lnTo>
                  <a:lnTo>
                    <a:pt x="135" y="58"/>
                  </a:lnTo>
                  <a:lnTo>
                    <a:pt x="133" y="56"/>
                  </a:lnTo>
                  <a:lnTo>
                    <a:pt x="131" y="55"/>
                  </a:lnTo>
                  <a:lnTo>
                    <a:pt x="129" y="53"/>
                  </a:lnTo>
                  <a:lnTo>
                    <a:pt x="128" y="52"/>
                  </a:lnTo>
                  <a:lnTo>
                    <a:pt x="126" y="49"/>
                  </a:lnTo>
                  <a:lnTo>
                    <a:pt x="124" y="48"/>
                  </a:lnTo>
                  <a:lnTo>
                    <a:pt x="123" y="46"/>
                  </a:lnTo>
                  <a:lnTo>
                    <a:pt x="121" y="45"/>
                  </a:lnTo>
                  <a:lnTo>
                    <a:pt x="120" y="43"/>
                  </a:lnTo>
                  <a:lnTo>
                    <a:pt x="118" y="43"/>
                  </a:lnTo>
                  <a:lnTo>
                    <a:pt x="115" y="43"/>
                  </a:lnTo>
                  <a:lnTo>
                    <a:pt x="114" y="44"/>
                  </a:lnTo>
                  <a:lnTo>
                    <a:pt x="113" y="45"/>
                  </a:lnTo>
                  <a:lnTo>
                    <a:pt x="112" y="47"/>
                  </a:lnTo>
                  <a:lnTo>
                    <a:pt x="111" y="47"/>
                  </a:lnTo>
                  <a:lnTo>
                    <a:pt x="110" y="49"/>
                  </a:lnTo>
                  <a:lnTo>
                    <a:pt x="109" y="49"/>
                  </a:lnTo>
                  <a:lnTo>
                    <a:pt x="108" y="50"/>
                  </a:lnTo>
                  <a:lnTo>
                    <a:pt x="106" y="51"/>
                  </a:lnTo>
                  <a:lnTo>
                    <a:pt x="105" y="51"/>
                  </a:lnTo>
                  <a:lnTo>
                    <a:pt x="103" y="52"/>
                  </a:lnTo>
                  <a:lnTo>
                    <a:pt x="101" y="52"/>
                  </a:lnTo>
                  <a:lnTo>
                    <a:pt x="99" y="52"/>
                  </a:lnTo>
                  <a:lnTo>
                    <a:pt x="96" y="51"/>
                  </a:lnTo>
                  <a:lnTo>
                    <a:pt x="95" y="50"/>
                  </a:lnTo>
                  <a:lnTo>
                    <a:pt x="93" y="49"/>
                  </a:lnTo>
                  <a:lnTo>
                    <a:pt x="92" y="47"/>
                  </a:lnTo>
                  <a:lnTo>
                    <a:pt x="91" y="46"/>
                  </a:lnTo>
                  <a:lnTo>
                    <a:pt x="89" y="43"/>
                  </a:lnTo>
                  <a:lnTo>
                    <a:pt x="88" y="42"/>
                  </a:lnTo>
                  <a:lnTo>
                    <a:pt x="86" y="40"/>
                  </a:lnTo>
                  <a:lnTo>
                    <a:pt x="80" y="40"/>
                  </a:lnTo>
                  <a:lnTo>
                    <a:pt x="73" y="41"/>
                  </a:lnTo>
                  <a:lnTo>
                    <a:pt x="66" y="41"/>
                  </a:lnTo>
                  <a:lnTo>
                    <a:pt x="59" y="41"/>
                  </a:lnTo>
                  <a:lnTo>
                    <a:pt x="52" y="42"/>
                  </a:lnTo>
                  <a:lnTo>
                    <a:pt x="45" y="42"/>
                  </a:lnTo>
                  <a:lnTo>
                    <a:pt x="38" y="42"/>
                  </a:lnTo>
                  <a:lnTo>
                    <a:pt x="31" y="42"/>
                  </a:lnTo>
                  <a:lnTo>
                    <a:pt x="24" y="42"/>
                  </a:lnTo>
                  <a:lnTo>
                    <a:pt x="18" y="42"/>
                  </a:lnTo>
                  <a:lnTo>
                    <a:pt x="16" y="44"/>
                  </a:lnTo>
                  <a:lnTo>
                    <a:pt x="16" y="46"/>
                  </a:lnTo>
                  <a:lnTo>
                    <a:pt x="16" y="47"/>
                  </a:lnTo>
                  <a:lnTo>
                    <a:pt x="18" y="49"/>
                  </a:lnTo>
                  <a:lnTo>
                    <a:pt x="18" y="50"/>
                  </a:lnTo>
                  <a:lnTo>
                    <a:pt x="20" y="52"/>
                  </a:lnTo>
                  <a:lnTo>
                    <a:pt x="21" y="53"/>
                  </a:lnTo>
                  <a:lnTo>
                    <a:pt x="22" y="55"/>
                  </a:lnTo>
                  <a:lnTo>
                    <a:pt x="23" y="57"/>
                  </a:lnTo>
                  <a:lnTo>
                    <a:pt x="24" y="58"/>
                  </a:lnTo>
                  <a:lnTo>
                    <a:pt x="23" y="60"/>
                  </a:lnTo>
                  <a:lnTo>
                    <a:pt x="22" y="63"/>
                  </a:lnTo>
                  <a:lnTo>
                    <a:pt x="20" y="65"/>
                  </a:lnTo>
                  <a:lnTo>
                    <a:pt x="19" y="67"/>
                  </a:lnTo>
                  <a:lnTo>
                    <a:pt x="18" y="69"/>
                  </a:lnTo>
                  <a:lnTo>
                    <a:pt x="16" y="71"/>
                  </a:lnTo>
                  <a:lnTo>
                    <a:pt x="16" y="74"/>
                  </a:lnTo>
                  <a:lnTo>
                    <a:pt x="15" y="76"/>
                  </a:lnTo>
                  <a:lnTo>
                    <a:pt x="14" y="78"/>
                  </a:lnTo>
                  <a:lnTo>
                    <a:pt x="14" y="81"/>
                  </a:lnTo>
                  <a:lnTo>
                    <a:pt x="14" y="82"/>
                  </a:lnTo>
                  <a:lnTo>
                    <a:pt x="14" y="83"/>
                  </a:lnTo>
                  <a:lnTo>
                    <a:pt x="14" y="84"/>
                  </a:lnTo>
                  <a:lnTo>
                    <a:pt x="14" y="86"/>
                  </a:lnTo>
                  <a:lnTo>
                    <a:pt x="15" y="87"/>
                  </a:lnTo>
                  <a:lnTo>
                    <a:pt x="15" y="88"/>
                  </a:lnTo>
                  <a:lnTo>
                    <a:pt x="15" y="90"/>
                  </a:lnTo>
                  <a:lnTo>
                    <a:pt x="15" y="91"/>
                  </a:lnTo>
                  <a:lnTo>
                    <a:pt x="14" y="92"/>
                  </a:lnTo>
                  <a:lnTo>
                    <a:pt x="14" y="94"/>
                  </a:lnTo>
                  <a:lnTo>
                    <a:pt x="13" y="94"/>
                  </a:lnTo>
                  <a:lnTo>
                    <a:pt x="12" y="94"/>
                  </a:lnTo>
                  <a:lnTo>
                    <a:pt x="11" y="94"/>
                  </a:lnTo>
                  <a:lnTo>
                    <a:pt x="10" y="94"/>
                  </a:lnTo>
                  <a:lnTo>
                    <a:pt x="10" y="95"/>
                  </a:lnTo>
                  <a:lnTo>
                    <a:pt x="9" y="96"/>
                  </a:lnTo>
                  <a:lnTo>
                    <a:pt x="8" y="97"/>
                  </a:lnTo>
                  <a:lnTo>
                    <a:pt x="8" y="98"/>
                  </a:lnTo>
                  <a:lnTo>
                    <a:pt x="7" y="99"/>
                  </a:lnTo>
                  <a:lnTo>
                    <a:pt x="8" y="100"/>
                  </a:lnTo>
                  <a:lnTo>
                    <a:pt x="8" y="101"/>
                  </a:lnTo>
                  <a:lnTo>
                    <a:pt x="7" y="101"/>
                  </a:lnTo>
                  <a:lnTo>
                    <a:pt x="7" y="102"/>
                  </a:lnTo>
                  <a:lnTo>
                    <a:pt x="6" y="103"/>
                  </a:lnTo>
                  <a:lnTo>
                    <a:pt x="6" y="104"/>
                  </a:lnTo>
                  <a:lnTo>
                    <a:pt x="5" y="104"/>
                  </a:lnTo>
                  <a:lnTo>
                    <a:pt x="5" y="105"/>
                  </a:lnTo>
                  <a:lnTo>
                    <a:pt x="5" y="106"/>
                  </a:lnTo>
                  <a:lnTo>
                    <a:pt x="5" y="107"/>
                  </a:lnTo>
                  <a:lnTo>
                    <a:pt x="4" y="107"/>
                  </a:lnTo>
                  <a:lnTo>
                    <a:pt x="3" y="107"/>
                  </a:lnTo>
                  <a:lnTo>
                    <a:pt x="3" y="106"/>
                  </a:lnTo>
                  <a:lnTo>
                    <a:pt x="3" y="104"/>
                  </a:lnTo>
                  <a:lnTo>
                    <a:pt x="3" y="103"/>
                  </a:lnTo>
                  <a:lnTo>
                    <a:pt x="2" y="103"/>
                  </a:lnTo>
                  <a:lnTo>
                    <a:pt x="2" y="102"/>
                  </a:lnTo>
                  <a:lnTo>
                    <a:pt x="3" y="101"/>
                  </a:lnTo>
                  <a:lnTo>
                    <a:pt x="4" y="100"/>
                  </a:lnTo>
                  <a:lnTo>
                    <a:pt x="5" y="99"/>
                  </a:lnTo>
                  <a:lnTo>
                    <a:pt x="5" y="98"/>
                  </a:lnTo>
                  <a:lnTo>
                    <a:pt x="6" y="98"/>
                  </a:lnTo>
                  <a:lnTo>
                    <a:pt x="6" y="97"/>
                  </a:lnTo>
                  <a:lnTo>
                    <a:pt x="6" y="92"/>
                  </a:lnTo>
                  <a:lnTo>
                    <a:pt x="5" y="86"/>
                  </a:lnTo>
                  <a:lnTo>
                    <a:pt x="5" y="81"/>
                  </a:lnTo>
                  <a:lnTo>
                    <a:pt x="6" y="76"/>
                  </a:lnTo>
                  <a:lnTo>
                    <a:pt x="6" y="70"/>
                  </a:lnTo>
                  <a:lnTo>
                    <a:pt x="6" y="65"/>
                  </a:lnTo>
                  <a:lnTo>
                    <a:pt x="6" y="60"/>
                  </a:lnTo>
                  <a:lnTo>
                    <a:pt x="6" y="56"/>
                  </a:lnTo>
                  <a:lnTo>
                    <a:pt x="4" y="51"/>
                  </a:lnTo>
                  <a:lnTo>
                    <a:pt x="2" y="47"/>
                  </a:lnTo>
                  <a:lnTo>
                    <a:pt x="1" y="47"/>
                  </a:lnTo>
                  <a:lnTo>
                    <a:pt x="0" y="47"/>
                  </a:lnTo>
                  <a:lnTo>
                    <a:pt x="0" y="46"/>
                  </a:lnTo>
                  <a:lnTo>
                    <a:pt x="1" y="45"/>
                  </a:lnTo>
                  <a:lnTo>
                    <a:pt x="4" y="44"/>
                  </a:lnTo>
                  <a:lnTo>
                    <a:pt x="6" y="43"/>
                  </a:lnTo>
                  <a:lnTo>
                    <a:pt x="7" y="42"/>
                  </a:lnTo>
                  <a:lnTo>
                    <a:pt x="10" y="40"/>
                  </a:lnTo>
                  <a:lnTo>
                    <a:pt x="11" y="38"/>
                  </a:lnTo>
                  <a:lnTo>
                    <a:pt x="13" y="36"/>
                  </a:lnTo>
                  <a:lnTo>
                    <a:pt x="14" y="34"/>
                  </a:lnTo>
                  <a:lnTo>
                    <a:pt x="15" y="32"/>
                  </a:lnTo>
                  <a:lnTo>
                    <a:pt x="16" y="31"/>
                  </a:lnTo>
                  <a:lnTo>
                    <a:pt x="16" y="29"/>
                  </a:lnTo>
                  <a:lnTo>
                    <a:pt x="16" y="28"/>
                  </a:lnTo>
                  <a:lnTo>
                    <a:pt x="16" y="27"/>
                  </a:lnTo>
                  <a:lnTo>
                    <a:pt x="16" y="25"/>
                  </a:lnTo>
                  <a:lnTo>
                    <a:pt x="17" y="24"/>
                  </a:lnTo>
                  <a:lnTo>
                    <a:pt x="18" y="23"/>
                  </a:lnTo>
                  <a:lnTo>
                    <a:pt x="18" y="22"/>
                  </a:lnTo>
                  <a:lnTo>
                    <a:pt x="19" y="21"/>
                  </a:lnTo>
                  <a:lnTo>
                    <a:pt x="20" y="21"/>
                  </a:lnTo>
                  <a:lnTo>
                    <a:pt x="22" y="21"/>
                  </a:lnTo>
                  <a:lnTo>
                    <a:pt x="23" y="22"/>
                  </a:lnTo>
                  <a:lnTo>
                    <a:pt x="25" y="23"/>
                  </a:lnTo>
                  <a:lnTo>
                    <a:pt x="27" y="24"/>
                  </a:lnTo>
                  <a:lnTo>
                    <a:pt x="29" y="24"/>
                  </a:lnTo>
                  <a:lnTo>
                    <a:pt x="31" y="25"/>
                  </a:lnTo>
                  <a:lnTo>
                    <a:pt x="33" y="26"/>
                  </a:lnTo>
                  <a:lnTo>
                    <a:pt x="35" y="27"/>
                  </a:lnTo>
                  <a:lnTo>
                    <a:pt x="37" y="28"/>
                  </a:lnTo>
                  <a:lnTo>
                    <a:pt x="39" y="29"/>
                  </a:lnTo>
                  <a:lnTo>
                    <a:pt x="41" y="31"/>
                  </a:lnTo>
                  <a:lnTo>
                    <a:pt x="42" y="32"/>
                  </a:lnTo>
                  <a:lnTo>
                    <a:pt x="43" y="32"/>
                  </a:lnTo>
                  <a:lnTo>
                    <a:pt x="45" y="31"/>
                  </a:lnTo>
                  <a:lnTo>
                    <a:pt x="47" y="31"/>
                  </a:lnTo>
                  <a:lnTo>
                    <a:pt x="48" y="30"/>
                  </a:lnTo>
                  <a:lnTo>
                    <a:pt x="50" y="29"/>
                  </a:lnTo>
                  <a:lnTo>
                    <a:pt x="51" y="28"/>
                  </a:lnTo>
                  <a:lnTo>
                    <a:pt x="52" y="27"/>
                  </a:lnTo>
                  <a:lnTo>
                    <a:pt x="53" y="26"/>
                  </a:lnTo>
                  <a:lnTo>
                    <a:pt x="53" y="24"/>
                  </a:lnTo>
                  <a:lnTo>
                    <a:pt x="53" y="22"/>
                  </a:lnTo>
                  <a:lnTo>
                    <a:pt x="54" y="22"/>
                  </a:lnTo>
                  <a:lnTo>
                    <a:pt x="55" y="21"/>
                  </a:lnTo>
                  <a:lnTo>
                    <a:pt x="55" y="20"/>
                  </a:lnTo>
                  <a:lnTo>
                    <a:pt x="56" y="19"/>
                  </a:lnTo>
                  <a:lnTo>
                    <a:pt x="58" y="19"/>
                  </a:lnTo>
                  <a:lnTo>
                    <a:pt x="59" y="19"/>
                  </a:lnTo>
                  <a:lnTo>
                    <a:pt x="60" y="18"/>
                  </a:lnTo>
                  <a:lnTo>
                    <a:pt x="61" y="18"/>
                  </a:lnTo>
                  <a:lnTo>
                    <a:pt x="63" y="18"/>
                  </a:lnTo>
                  <a:lnTo>
                    <a:pt x="66" y="17"/>
                  </a:lnTo>
                  <a:lnTo>
                    <a:pt x="69" y="18"/>
                  </a:lnTo>
                  <a:lnTo>
                    <a:pt x="72" y="19"/>
                  </a:lnTo>
                  <a:lnTo>
                    <a:pt x="73" y="21"/>
                  </a:lnTo>
                  <a:lnTo>
                    <a:pt x="75" y="24"/>
                  </a:lnTo>
                  <a:lnTo>
                    <a:pt x="76" y="26"/>
                  </a:lnTo>
                  <a:lnTo>
                    <a:pt x="78" y="29"/>
                  </a:lnTo>
                  <a:lnTo>
                    <a:pt x="80" y="32"/>
                  </a:lnTo>
                  <a:lnTo>
                    <a:pt x="82" y="33"/>
                  </a:lnTo>
                  <a:lnTo>
                    <a:pt x="85" y="34"/>
                  </a:lnTo>
                  <a:lnTo>
                    <a:pt x="88" y="34"/>
                  </a:lnTo>
                  <a:lnTo>
                    <a:pt x="92" y="33"/>
                  </a:lnTo>
                  <a:lnTo>
                    <a:pt x="95" y="32"/>
                  </a:lnTo>
                  <a:lnTo>
                    <a:pt x="97" y="30"/>
                  </a:lnTo>
                  <a:lnTo>
                    <a:pt x="100" y="27"/>
                  </a:lnTo>
                  <a:lnTo>
                    <a:pt x="101" y="24"/>
                  </a:lnTo>
                  <a:lnTo>
                    <a:pt x="104" y="21"/>
                  </a:lnTo>
                  <a:lnTo>
                    <a:pt x="106" y="18"/>
                  </a:lnTo>
                  <a:lnTo>
                    <a:pt x="108" y="15"/>
                  </a:lnTo>
                  <a:lnTo>
                    <a:pt x="110" y="13"/>
                  </a:lnTo>
                  <a:lnTo>
                    <a:pt x="110" y="12"/>
                  </a:lnTo>
                  <a:lnTo>
                    <a:pt x="110" y="11"/>
                  </a:lnTo>
                  <a:lnTo>
                    <a:pt x="111" y="9"/>
                  </a:lnTo>
                  <a:lnTo>
                    <a:pt x="111" y="8"/>
                  </a:lnTo>
                  <a:lnTo>
                    <a:pt x="111" y="6"/>
                  </a:lnTo>
                  <a:lnTo>
                    <a:pt x="111" y="5"/>
                  </a:lnTo>
                  <a:lnTo>
                    <a:pt x="111" y="4"/>
                  </a:lnTo>
                  <a:lnTo>
                    <a:pt x="112" y="3"/>
                  </a:lnTo>
                  <a:lnTo>
                    <a:pt x="113" y="1"/>
                  </a:lnTo>
                  <a:lnTo>
                    <a:pt x="114" y="0"/>
                  </a:lnTo>
                  <a:lnTo>
                    <a:pt x="115" y="2"/>
                  </a:lnTo>
                  <a:lnTo>
                    <a:pt x="118" y="4"/>
                  </a:lnTo>
                  <a:lnTo>
                    <a:pt x="120" y="5"/>
                  </a:lnTo>
                  <a:lnTo>
                    <a:pt x="122" y="6"/>
                  </a:lnTo>
                  <a:lnTo>
                    <a:pt x="124" y="7"/>
                  </a:lnTo>
                  <a:lnTo>
                    <a:pt x="126" y="8"/>
                  </a:lnTo>
                  <a:lnTo>
                    <a:pt x="129" y="8"/>
                  </a:lnTo>
                  <a:lnTo>
                    <a:pt x="131" y="8"/>
                  </a:lnTo>
                  <a:lnTo>
                    <a:pt x="134" y="8"/>
                  </a:lnTo>
                  <a:lnTo>
                    <a:pt x="136" y="7"/>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39"/>
            <p:cNvSpPr>
              <a:spLocks/>
            </p:cNvSpPr>
            <p:nvPr/>
          </p:nvSpPr>
          <p:spPr bwMode="auto">
            <a:xfrm>
              <a:off x="4228" y="2668"/>
              <a:ext cx="11" cy="48"/>
            </a:xfrm>
            <a:custGeom>
              <a:avLst/>
              <a:gdLst>
                <a:gd name="T0" fmla="*/ 12 w 12"/>
                <a:gd name="T1" fmla="*/ 0 h 43"/>
                <a:gd name="T2" fmla="*/ 12 w 12"/>
                <a:gd name="T3" fmla="*/ 4 h 43"/>
                <a:gd name="T4" fmla="*/ 12 w 12"/>
                <a:gd name="T5" fmla="*/ 9 h 43"/>
                <a:gd name="T6" fmla="*/ 10 w 12"/>
                <a:gd name="T7" fmla="*/ 13 h 43"/>
                <a:gd name="T8" fmla="*/ 9 w 12"/>
                <a:gd name="T9" fmla="*/ 17 h 43"/>
                <a:gd name="T10" fmla="*/ 9 w 12"/>
                <a:gd name="T11" fmla="*/ 21 h 43"/>
                <a:gd name="T12" fmla="*/ 8 w 12"/>
                <a:gd name="T13" fmla="*/ 26 h 43"/>
                <a:gd name="T14" fmla="*/ 7 w 12"/>
                <a:gd name="T15" fmla="*/ 30 h 43"/>
                <a:gd name="T16" fmla="*/ 7 w 12"/>
                <a:gd name="T17" fmla="*/ 34 h 43"/>
                <a:gd name="T18" fmla="*/ 8 w 12"/>
                <a:gd name="T19" fmla="*/ 38 h 43"/>
                <a:gd name="T20" fmla="*/ 10 w 12"/>
                <a:gd name="T21" fmla="*/ 42 h 43"/>
                <a:gd name="T22" fmla="*/ 10 w 12"/>
                <a:gd name="T23" fmla="*/ 43 h 43"/>
                <a:gd name="T24" fmla="*/ 10 w 12"/>
                <a:gd name="T25" fmla="*/ 43 h 43"/>
                <a:gd name="T26" fmla="*/ 9 w 12"/>
                <a:gd name="T27" fmla="*/ 43 h 43"/>
                <a:gd name="T28" fmla="*/ 9 w 12"/>
                <a:gd name="T29" fmla="*/ 43 h 43"/>
                <a:gd name="T30" fmla="*/ 9 w 12"/>
                <a:gd name="T31" fmla="*/ 43 h 43"/>
                <a:gd name="T32" fmla="*/ 8 w 12"/>
                <a:gd name="T33" fmla="*/ 43 h 43"/>
                <a:gd name="T34" fmla="*/ 8 w 12"/>
                <a:gd name="T35" fmla="*/ 43 h 43"/>
                <a:gd name="T36" fmla="*/ 5 w 12"/>
                <a:gd name="T37" fmla="*/ 41 h 43"/>
                <a:gd name="T38" fmla="*/ 4 w 12"/>
                <a:gd name="T39" fmla="*/ 39 h 43"/>
                <a:gd name="T40" fmla="*/ 2 w 12"/>
                <a:gd name="T41" fmla="*/ 37 h 43"/>
                <a:gd name="T42" fmla="*/ 1 w 12"/>
                <a:gd name="T43" fmla="*/ 34 h 43"/>
                <a:gd name="T44" fmla="*/ 0 w 12"/>
                <a:gd name="T45" fmla="*/ 31 h 43"/>
                <a:gd name="T46" fmla="*/ 0 w 12"/>
                <a:gd name="T47" fmla="*/ 29 h 43"/>
                <a:gd name="T48" fmla="*/ 0 w 12"/>
                <a:gd name="T49" fmla="*/ 26 h 43"/>
                <a:gd name="T50" fmla="*/ 0 w 12"/>
                <a:gd name="T51" fmla="*/ 23 h 43"/>
                <a:gd name="T52" fmla="*/ 0 w 12"/>
                <a:gd name="T53" fmla="*/ 20 h 43"/>
                <a:gd name="T54" fmla="*/ 1 w 12"/>
                <a:gd name="T55" fmla="*/ 17 h 43"/>
                <a:gd name="T56" fmla="*/ 1 w 12"/>
                <a:gd name="T57" fmla="*/ 15 h 43"/>
                <a:gd name="T58" fmla="*/ 2 w 12"/>
                <a:gd name="T59" fmla="*/ 13 h 43"/>
                <a:gd name="T60" fmla="*/ 3 w 12"/>
                <a:gd name="T61" fmla="*/ 11 h 43"/>
                <a:gd name="T62" fmla="*/ 3 w 12"/>
                <a:gd name="T63" fmla="*/ 9 h 43"/>
                <a:gd name="T64" fmla="*/ 4 w 12"/>
                <a:gd name="T65" fmla="*/ 6 h 43"/>
                <a:gd name="T66" fmla="*/ 5 w 12"/>
                <a:gd name="T67" fmla="*/ 4 h 43"/>
                <a:gd name="T68" fmla="*/ 6 w 12"/>
                <a:gd name="T69" fmla="*/ 2 h 43"/>
                <a:gd name="T70" fmla="*/ 7 w 12"/>
                <a:gd name="T71" fmla="*/ 1 h 43"/>
                <a:gd name="T72" fmla="*/ 9 w 12"/>
                <a:gd name="T73" fmla="*/ 0 h 43"/>
                <a:gd name="T74" fmla="*/ 12 w 12"/>
                <a:gd name="T75" fmla="*/ 0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
                <a:gd name="T115" fmla="*/ 0 h 43"/>
                <a:gd name="T116" fmla="*/ 12 w 12"/>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 h="43">
                  <a:moveTo>
                    <a:pt x="12" y="0"/>
                  </a:moveTo>
                  <a:lnTo>
                    <a:pt x="12" y="4"/>
                  </a:lnTo>
                  <a:lnTo>
                    <a:pt x="12" y="9"/>
                  </a:lnTo>
                  <a:lnTo>
                    <a:pt x="10" y="13"/>
                  </a:lnTo>
                  <a:lnTo>
                    <a:pt x="9" y="17"/>
                  </a:lnTo>
                  <a:lnTo>
                    <a:pt x="9" y="21"/>
                  </a:lnTo>
                  <a:lnTo>
                    <a:pt x="8" y="26"/>
                  </a:lnTo>
                  <a:lnTo>
                    <a:pt x="7" y="30"/>
                  </a:lnTo>
                  <a:lnTo>
                    <a:pt x="7" y="34"/>
                  </a:lnTo>
                  <a:lnTo>
                    <a:pt x="8" y="38"/>
                  </a:lnTo>
                  <a:lnTo>
                    <a:pt x="10" y="42"/>
                  </a:lnTo>
                  <a:lnTo>
                    <a:pt x="10" y="43"/>
                  </a:lnTo>
                  <a:lnTo>
                    <a:pt x="9" y="43"/>
                  </a:lnTo>
                  <a:lnTo>
                    <a:pt x="8" y="43"/>
                  </a:lnTo>
                  <a:lnTo>
                    <a:pt x="5" y="41"/>
                  </a:lnTo>
                  <a:lnTo>
                    <a:pt x="4" y="39"/>
                  </a:lnTo>
                  <a:lnTo>
                    <a:pt x="2" y="37"/>
                  </a:lnTo>
                  <a:lnTo>
                    <a:pt x="1" y="34"/>
                  </a:lnTo>
                  <a:lnTo>
                    <a:pt x="0" y="31"/>
                  </a:lnTo>
                  <a:lnTo>
                    <a:pt x="0" y="29"/>
                  </a:lnTo>
                  <a:lnTo>
                    <a:pt x="0" y="26"/>
                  </a:lnTo>
                  <a:lnTo>
                    <a:pt x="0" y="23"/>
                  </a:lnTo>
                  <a:lnTo>
                    <a:pt x="0" y="20"/>
                  </a:lnTo>
                  <a:lnTo>
                    <a:pt x="1" y="17"/>
                  </a:lnTo>
                  <a:lnTo>
                    <a:pt x="1" y="15"/>
                  </a:lnTo>
                  <a:lnTo>
                    <a:pt x="2" y="13"/>
                  </a:lnTo>
                  <a:lnTo>
                    <a:pt x="3" y="11"/>
                  </a:lnTo>
                  <a:lnTo>
                    <a:pt x="3" y="9"/>
                  </a:lnTo>
                  <a:lnTo>
                    <a:pt x="4" y="6"/>
                  </a:lnTo>
                  <a:lnTo>
                    <a:pt x="5" y="4"/>
                  </a:lnTo>
                  <a:lnTo>
                    <a:pt x="6" y="2"/>
                  </a:lnTo>
                  <a:lnTo>
                    <a:pt x="7" y="1"/>
                  </a:lnTo>
                  <a:lnTo>
                    <a:pt x="9" y="0"/>
                  </a:lnTo>
                  <a:lnTo>
                    <a:pt x="12" y="0"/>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40"/>
            <p:cNvSpPr>
              <a:spLocks/>
            </p:cNvSpPr>
            <p:nvPr/>
          </p:nvSpPr>
          <p:spPr bwMode="auto">
            <a:xfrm>
              <a:off x="4745" y="2689"/>
              <a:ext cx="20" cy="70"/>
            </a:xfrm>
            <a:custGeom>
              <a:avLst/>
              <a:gdLst>
                <a:gd name="T0" fmla="*/ 20 w 21"/>
                <a:gd name="T1" fmla="*/ 48 h 63"/>
                <a:gd name="T2" fmla="*/ 21 w 21"/>
                <a:gd name="T3" fmla="*/ 51 h 63"/>
                <a:gd name="T4" fmla="*/ 21 w 21"/>
                <a:gd name="T5" fmla="*/ 55 h 63"/>
                <a:gd name="T6" fmla="*/ 21 w 21"/>
                <a:gd name="T7" fmla="*/ 58 h 63"/>
                <a:gd name="T8" fmla="*/ 21 w 21"/>
                <a:gd name="T9" fmla="*/ 62 h 63"/>
                <a:gd name="T10" fmla="*/ 20 w 21"/>
                <a:gd name="T11" fmla="*/ 63 h 63"/>
                <a:gd name="T12" fmla="*/ 18 w 21"/>
                <a:gd name="T13" fmla="*/ 63 h 63"/>
                <a:gd name="T14" fmla="*/ 16 w 21"/>
                <a:gd name="T15" fmla="*/ 62 h 63"/>
                <a:gd name="T16" fmla="*/ 14 w 21"/>
                <a:gd name="T17" fmla="*/ 61 h 63"/>
                <a:gd name="T18" fmla="*/ 13 w 21"/>
                <a:gd name="T19" fmla="*/ 59 h 63"/>
                <a:gd name="T20" fmla="*/ 13 w 21"/>
                <a:gd name="T21" fmla="*/ 56 h 63"/>
                <a:gd name="T22" fmla="*/ 13 w 21"/>
                <a:gd name="T23" fmla="*/ 51 h 63"/>
                <a:gd name="T24" fmla="*/ 14 w 21"/>
                <a:gd name="T25" fmla="*/ 46 h 63"/>
                <a:gd name="T26" fmla="*/ 14 w 21"/>
                <a:gd name="T27" fmla="*/ 43 h 63"/>
                <a:gd name="T28" fmla="*/ 12 w 21"/>
                <a:gd name="T29" fmla="*/ 39 h 63"/>
                <a:gd name="T30" fmla="*/ 10 w 21"/>
                <a:gd name="T31" fmla="*/ 38 h 63"/>
                <a:gd name="T32" fmla="*/ 9 w 21"/>
                <a:gd name="T33" fmla="*/ 39 h 63"/>
                <a:gd name="T34" fmla="*/ 8 w 21"/>
                <a:gd name="T35" fmla="*/ 39 h 63"/>
                <a:gd name="T36" fmla="*/ 7 w 21"/>
                <a:gd name="T37" fmla="*/ 39 h 63"/>
                <a:gd name="T38" fmla="*/ 6 w 21"/>
                <a:gd name="T39" fmla="*/ 39 h 63"/>
                <a:gd name="T40" fmla="*/ 5 w 21"/>
                <a:gd name="T41" fmla="*/ 37 h 63"/>
                <a:gd name="T42" fmla="*/ 2 w 21"/>
                <a:gd name="T43" fmla="*/ 35 h 63"/>
                <a:gd name="T44" fmla="*/ 1 w 21"/>
                <a:gd name="T45" fmla="*/ 33 h 63"/>
                <a:gd name="T46" fmla="*/ 0 w 21"/>
                <a:gd name="T47" fmla="*/ 30 h 63"/>
                <a:gd name="T48" fmla="*/ 0 w 21"/>
                <a:gd name="T49" fmla="*/ 27 h 63"/>
                <a:gd name="T50" fmla="*/ 1 w 21"/>
                <a:gd name="T51" fmla="*/ 23 h 63"/>
                <a:gd name="T52" fmla="*/ 3 w 21"/>
                <a:gd name="T53" fmla="*/ 18 h 63"/>
                <a:gd name="T54" fmla="*/ 5 w 21"/>
                <a:gd name="T55" fmla="*/ 13 h 63"/>
                <a:gd name="T56" fmla="*/ 5 w 21"/>
                <a:gd name="T57" fmla="*/ 7 h 63"/>
                <a:gd name="T58" fmla="*/ 8 w 21"/>
                <a:gd name="T59" fmla="*/ 2 h 63"/>
                <a:gd name="T60" fmla="*/ 9 w 21"/>
                <a:gd name="T61" fmla="*/ 5 h 63"/>
                <a:gd name="T62" fmla="*/ 7 w 21"/>
                <a:gd name="T63" fmla="*/ 15 h 63"/>
                <a:gd name="T64" fmla="*/ 7 w 21"/>
                <a:gd name="T65" fmla="*/ 26 h 63"/>
                <a:gd name="T66" fmla="*/ 10 w 21"/>
                <a:gd name="T67" fmla="*/ 35 h 63"/>
                <a:gd name="T68" fmla="*/ 15 w 21"/>
                <a:gd name="T69" fmla="*/ 43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63"/>
                <a:gd name="T107" fmla="*/ 21 w 21"/>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63">
                  <a:moveTo>
                    <a:pt x="20" y="46"/>
                  </a:moveTo>
                  <a:lnTo>
                    <a:pt x="20" y="48"/>
                  </a:lnTo>
                  <a:lnTo>
                    <a:pt x="21" y="49"/>
                  </a:lnTo>
                  <a:lnTo>
                    <a:pt x="21" y="51"/>
                  </a:lnTo>
                  <a:lnTo>
                    <a:pt x="21" y="53"/>
                  </a:lnTo>
                  <a:lnTo>
                    <a:pt x="21" y="55"/>
                  </a:lnTo>
                  <a:lnTo>
                    <a:pt x="21" y="56"/>
                  </a:lnTo>
                  <a:lnTo>
                    <a:pt x="21" y="58"/>
                  </a:lnTo>
                  <a:lnTo>
                    <a:pt x="21" y="60"/>
                  </a:lnTo>
                  <a:lnTo>
                    <a:pt x="21" y="62"/>
                  </a:lnTo>
                  <a:lnTo>
                    <a:pt x="21" y="63"/>
                  </a:lnTo>
                  <a:lnTo>
                    <a:pt x="20" y="63"/>
                  </a:lnTo>
                  <a:lnTo>
                    <a:pt x="19" y="63"/>
                  </a:lnTo>
                  <a:lnTo>
                    <a:pt x="18" y="63"/>
                  </a:lnTo>
                  <a:lnTo>
                    <a:pt x="17" y="63"/>
                  </a:lnTo>
                  <a:lnTo>
                    <a:pt x="16" y="62"/>
                  </a:lnTo>
                  <a:lnTo>
                    <a:pt x="15" y="62"/>
                  </a:lnTo>
                  <a:lnTo>
                    <a:pt x="14" y="61"/>
                  </a:lnTo>
                  <a:lnTo>
                    <a:pt x="14" y="60"/>
                  </a:lnTo>
                  <a:lnTo>
                    <a:pt x="13" y="59"/>
                  </a:lnTo>
                  <a:lnTo>
                    <a:pt x="13" y="58"/>
                  </a:lnTo>
                  <a:lnTo>
                    <a:pt x="13" y="56"/>
                  </a:lnTo>
                  <a:lnTo>
                    <a:pt x="13" y="53"/>
                  </a:lnTo>
                  <a:lnTo>
                    <a:pt x="13" y="51"/>
                  </a:lnTo>
                  <a:lnTo>
                    <a:pt x="13" y="49"/>
                  </a:lnTo>
                  <a:lnTo>
                    <a:pt x="14" y="46"/>
                  </a:lnTo>
                  <a:lnTo>
                    <a:pt x="14" y="44"/>
                  </a:lnTo>
                  <a:lnTo>
                    <a:pt x="14" y="43"/>
                  </a:lnTo>
                  <a:lnTo>
                    <a:pt x="13" y="41"/>
                  </a:lnTo>
                  <a:lnTo>
                    <a:pt x="12" y="39"/>
                  </a:lnTo>
                  <a:lnTo>
                    <a:pt x="10" y="38"/>
                  </a:lnTo>
                  <a:lnTo>
                    <a:pt x="9" y="39"/>
                  </a:lnTo>
                  <a:lnTo>
                    <a:pt x="8" y="39"/>
                  </a:lnTo>
                  <a:lnTo>
                    <a:pt x="7" y="39"/>
                  </a:lnTo>
                  <a:lnTo>
                    <a:pt x="6" y="39"/>
                  </a:lnTo>
                  <a:lnTo>
                    <a:pt x="6" y="38"/>
                  </a:lnTo>
                  <a:lnTo>
                    <a:pt x="5" y="37"/>
                  </a:lnTo>
                  <a:lnTo>
                    <a:pt x="4" y="36"/>
                  </a:lnTo>
                  <a:lnTo>
                    <a:pt x="2" y="35"/>
                  </a:lnTo>
                  <a:lnTo>
                    <a:pt x="2" y="34"/>
                  </a:lnTo>
                  <a:lnTo>
                    <a:pt x="1" y="33"/>
                  </a:lnTo>
                  <a:lnTo>
                    <a:pt x="1" y="31"/>
                  </a:lnTo>
                  <a:lnTo>
                    <a:pt x="0" y="30"/>
                  </a:lnTo>
                  <a:lnTo>
                    <a:pt x="0" y="29"/>
                  </a:lnTo>
                  <a:lnTo>
                    <a:pt x="0" y="27"/>
                  </a:lnTo>
                  <a:lnTo>
                    <a:pt x="0" y="26"/>
                  </a:lnTo>
                  <a:lnTo>
                    <a:pt x="1" y="23"/>
                  </a:lnTo>
                  <a:lnTo>
                    <a:pt x="2" y="20"/>
                  </a:lnTo>
                  <a:lnTo>
                    <a:pt x="3" y="18"/>
                  </a:lnTo>
                  <a:lnTo>
                    <a:pt x="4" y="15"/>
                  </a:lnTo>
                  <a:lnTo>
                    <a:pt x="5" y="13"/>
                  </a:lnTo>
                  <a:lnTo>
                    <a:pt x="5" y="10"/>
                  </a:lnTo>
                  <a:lnTo>
                    <a:pt x="5" y="7"/>
                  </a:lnTo>
                  <a:lnTo>
                    <a:pt x="7" y="5"/>
                  </a:lnTo>
                  <a:lnTo>
                    <a:pt x="8" y="2"/>
                  </a:lnTo>
                  <a:lnTo>
                    <a:pt x="10" y="0"/>
                  </a:lnTo>
                  <a:lnTo>
                    <a:pt x="9" y="5"/>
                  </a:lnTo>
                  <a:lnTo>
                    <a:pt x="8" y="10"/>
                  </a:lnTo>
                  <a:lnTo>
                    <a:pt x="7" y="15"/>
                  </a:lnTo>
                  <a:lnTo>
                    <a:pt x="7" y="20"/>
                  </a:lnTo>
                  <a:lnTo>
                    <a:pt x="7" y="26"/>
                  </a:lnTo>
                  <a:lnTo>
                    <a:pt x="8" y="30"/>
                  </a:lnTo>
                  <a:lnTo>
                    <a:pt x="10" y="35"/>
                  </a:lnTo>
                  <a:lnTo>
                    <a:pt x="12" y="39"/>
                  </a:lnTo>
                  <a:lnTo>
                    <a:pt x="15" y="43"/>
                  </a:lnTo>
                  <a:lnTo>
                    <a:pt x="20" y="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41"/>
            <p:cNvSpPr>
              <a:spLocks/>
            </p:cNvSpPr>
            <p:nvPr/>
          </p:nvSpPr>
          <p:spPr bwMode="auto">
            <a:xfrm>
              <a:off x="4078" y="2716"/>
              <a:ext cx="2" cy="1"/>
            </a:xfrm>
            <a:custGeom>
              <a:avLst/>
              <a:gdLst>
                <a:gd name="T0" fmla="*/ 2 w 2"/>
                <a:gd name="T1" fmla="*/ 1 h 1"/>
                <a:gd name="T2" fmla="*/ 0 w 2"/>
                <a:gd name="T3" fmla="*/ 1 h 1"/>
                <a:gd name="T4" fmla="*/ 0 w 2"/>
                <a:gd name="T5" fmla="*/ 0 h 1"/>
                <a:gd name="T6" fmla="*/ 0 w 2"/>
                <a:gd name="T7" fmla="*/ 0 h 1"/>
                <a:gd name="T8" fmla="*/ 0 w 2"/>
                <a:gd name="T9" fmla="*/ 0 h 1"/>
                <a:gd name="T10" fmla="*/ 1 w 2"/>
                <a:gd name="T11" fmla="*/ 0 h 1"/>
                <a:gd name="T12" fmla="*/ 1 w 2"/>
                <a:gd name="T13" fmla="*/ 0 h 1"/>
                <a:gd name="T14" fmla="*/ 1 w 2"/>
                <a:gd name="T15" fmla="*/ 0 h 1"/>
                <a:gd name="T16" fmla="*/ 2 w 2"/>
                <a:gd name="T17" fmla="*/ 0 h 1"/>
                <a:gd name="T18" fmla="*/ 2 w 2"/>
                <a:gd name="T19" fmla="*/ 1 h 1"/>
                <a:gd name="T20" fmla="*/ 2 w 2"/>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1"/>
                <a:gd name="T35" fmla="*/ 2 w 2"/>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1">
                  <a:moveTo>
                    <a:pt x="2" y="1"/>
                  </a:moveTo>
                  <a:lnTo>
                    <a:pt x="0" y="1"/>
                  </a:lnTo>
                  <a:lnTo>
                    <a:pt x="0" y="0"/>
                  </a:lnTo>
                  <a:lnTo>
                    <a:pt x="1" y="0"/>
                  </a:lnTo>
                  <a:lnTo>
                    <a:pt x="2" y="0"/>
                  </a:lnTo>
                  <a:lnTo>
                    <a:pt x="2" y="1"/>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42"/>
            <p:cNvSpPr>
              <a:spLocks/>
            </p:cNvSpPr>
            <p:nvPr/>
          </p:nvSpPr>
          <p:spPr bwMode="auto">
            <a:xfrm>
              <a:off x="4242" y="2722"/>
              <a:ext cx="7" cy="22"/>
            </a:xfrm>
            <a:custGeom>
              <a:avLst/>
              <a:gdLst>
                <a:gd name="T0" fmla="*/ 7 w 7"/>
                <a:gd name="T1" fmla="*/ 13 h 19"/>
                <a:gd name="T2" fmla="*/ 7 w 7"/>
                <a:gd name="T3" fmla="*/ 14 h 19"/>
                <a:gd name="T4" fmla="*/ 6 w 7"/>
                <a:gd name="T5" fmla="*/ 14 h 19"/>
                <a:gd name="T6" fmla="*/ 6 w 7"/>
                <a:gd name="T7" fmla="*/ 15 h 19"/>
                <a:gd name="T8" fmla="*/ 6 w 7"/>
                <a:gd name="T9" fmla="*/ 16 h 19"/>
                <a:gd name="T10" fmla="*/ 6 w 7"/>
                <a:gd name="T11" fmla="*/ 16 h 19"/>
                <a:gd name="T12" fmla="*/ 5 w 7"/>
                <a:gd name="T13" fmla="*/ 17 h 19"/>
                <a:gd name="T14" fmla="*/ 5 w 7"/>
                <a:gd name="T15" fmla="*/ 17 h 19"/>
                <a:gd name="T16" fmla="*/ 4 w 7"/>
                <a:gd name="T17" fmla="*/ 18 h 19"/>
                <a:gd name="T18" fmla="*/ 4 w 7"/>
                <a:gd name="T19" fmla="*/ 18 h 19"/>
                <a:gd name="T20" fmla="*/ 4 w 7"/>
                <a:gd name="T21" fmla="*/ 19 h 19"/>
                <a:gd name="T22" fmla="*/ 3 w 7"/>
                <a:gd name="T23" fmla="*/ 19 h 19"/>
                <a:gd name="T24" fmla="*/ 2 w 7"/>
                <a:gd name="T25" fmla="*/ 19 h 19"/>
                <a:gd name="T26" fmla="*/ 2 w 7"/>
                <a:gd name="T27" fmla="*/ 18 h 19"/>
                <a:gd name="T28" fmla="*/ 1 w 7"/>
                <a:gd name="T29" fmla="*/ 18 h 19"/>
                <a:gd name="T30" fmla="*/ 1 w 7"/>
                <a:gd name="T31" fmla="*/ 17 h 19"/>
                <a:gd name="T32" fmla="*/ 1 w 7"/>
                <a:gd name="T33" fmla="*/ 16 h 19"/>
                <a:gd name="T34" fmla="*/ 0 w 7"/>
                <a:gd name="T35" fmla="*/ 16 h 19"/>
                <a:gd name="T36" fmla="*/ 0 w 7"/>
                <a:gd name="T37" fmla="*/ 15 h 19"/>
                <a:gd name="T38" fmla="*/ 0 w 7"/>
                <a:gd name="T39" fmla="*/ 14 h 19"/>
                <a:gd name="T40" fmla="*/ 0 w 7"/>
                <a:gd name="T41" fmla="*/ 14 h 19"/>
                <a:gd name="T42" fmla="*/ 0 w 7"/>
                <a:gd name="T43" fmla="*/ 0 h 19"/>
                <a:gd name="T44" fmla="*/ 1 w 7"/>
                <a:gd name="T45" fmla="*/ 1 h 19"/>
                <a:gd name="T46" fmla="*/ 2 w 7"/>
                <a:gd name="T47" fmla="*/ 2 h 19"/>
                <a:gd name="T48" fmla="*/ 3 w 7"/>
                <a:gd name="T49" fmla="*/ 3 h 19"/>
                <a:gd name="T50" fmla="*/ 4 w 7"/>
                <a:gd name="T51" fmla="*/ 4 h 19"/>
                <a:gd name="T52" fmla="*/ 4 w 7"/>
                <a:gd name="T53" fmla="*/ 6 h 19"/>
                <a:gd name="T54" fmla="*/ 5 w 7"/>
                <a:gd name="T55" fmla="*/ 7 h 19"/>
                <a:gd name="T56" fmla="*/ 6 w 7"/>
                <a:gd name="T57" fmla="*/ 9 h 19"/>
                <a:gd name="T58" fmla="*/ 6 w 7"/>
                <a:gd name="T59" fmla="*/ 10 h 19"/>
                <a:gd name="T60" fmla="*/ 6 w 7"/>
                <a:gd name="T61" fmla="*/ 12 h 19"/>
                <a:gd name="T62" fmla="*/ 7 w 7"/>
                <a:gd name="T63" fmla="*/ 13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
                <a:gd name="T97" fmla="*/ 0 h 19"/>
                <a:gd name="T98" fmla="*/ 7 w 7"/>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 h="19">
                  <a:moveTo>
                    <a:pt x="7" y="13"/>
                  </a:moveTo>
                  <a:lnTo>
                    <a:pt x="7" y="14"/>
                  </a:lnTo>
                  <a:lnTo>
                    <a:pt x="6" y="14"/>
                  </a:lnTo>
                  <a:lnTo>
                    <a:pt x="6" y="15"/>
                  </a:lnTo>
                  <a:lnTo>
                    <a:pt x="6" y="16"/>
                  </a:lnTo>
                  <a:lnTo>
                    <a:pt x="5" y="17"/>
                  </a:lnTo>
                  <a:lnTo>
                    <a:pt x="4" y="18"/>
                  </a:lnTo>
                  <a:lnTo>
                    <a:pt x="4" y="19"/>
                  </a:lnTo>
                  <a:lnTo>
                    <a:pt x="3" y="19"/>
                  </a:lnTo>
                  <a:lnTo>
                    <a:pt x="2" y="19"/>
                  </a:lnTo>
                  <a:lnTo>
                    <a:pt x="2" y="18"/>
                  </a:lnTo>
                  <a:lnTo>
                    <a:pt x="1" y="18"/>
                  </a:lnTo>
                  <a:lnTo>
                    <a:pt x="1" y="17"/>
                  </a:lnTo>
                  <a:lnTo>
                    <a:pt x="1" y="16"/>
                  </a:lnTo>
                  <a:lnTo>
                    <a:pt x="0" y="16"/>
                  </a:lnTo>
                  <a:lnTo>
                    <a:pt x="0" y="15"/>
                  </a:lnTo>
                  <a:lnTo>
                    <a:pt x="0" y="14"/>
                  </a:lnTo>
                  <a:lnTo>
                    <a:pt x="0" y="0"/>
                  </a:lnTo>
                  <a:lnTo>
                    <a:pt x="1" y="1"/>
                  </a:lnTo>
                  <a:lnTo>
                    <a:pt x="2" y="2"/>
                  </a:lnTo>
                  <a:lnTo>
                    <a:pt x="3" y="3"/>
                  </a:lnTo>
                  <a:lnTo>
                    <a:pt x="4" y="4"/>
                  </a:lnTo>
                  <a:lnTo>
                    <a:pt x="4" y="6"/>
                  </a:lnTo>
                  <a:lnTo>
                    <a:pt x="5" y="7"/>
                  </a:lnTo>
                  <a:lnTo>
                    <a:pt x="6" y="9"/>
                  </a:lnTo>
                  <a:lnTo>
                    <a:pt x="6" y="10"/>
                  </a:lnTo>
                  <a:lnTo>
                    <a:pt x="6" y="12"/>
                  </a:lnTo>
                  <a:lnTo>
                    <a:pt x="7" y="13"/>
                  </a:lnTo>
                  <a:close/>
                </a:path>
              </a:pathLst>
            </a:custGeom>
            <a:solidFill>
              <a:srgbClr val="B1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43"/>
            <p:cNvSpPr>
              <a:spLocks/>
            </p:cNvSpPr>
            <p:nvPr/>
          </p:nvSpPr>
          <p:spPr bwMode="auto">
            <a:xfrm>
              <a:off x="4258" y="2536"/>
              <a:ext cx="252" cy="195"/>
            </a:xfrm>
            <a:custGeom>
              <a:avLst/>
              <a:gdLst>
                <a:gd name="T0" fmla="*/ 181 w 262"/>
                <a:gd name="T1" fmla="*/ 1 h 176"/>
                <a:gd name="T2" fmla="*/ 253 w 262"/>
                <a:gd name="T3" fmla="*/ 7 h 176"/>
                <a:gd name="T4" fmla="*/ 255 w 262"/>
                <a:gd name="T5" fmla="*/ 26 h 176"/>
                <a:gd name="T6" fmla="*/ 249 w 262"/>
                <a:gd name="T7" fmla="*/ 68 h 176"/>
                <a:gd name="T8" fmla="*/ 255 w 262"/>
                <a:gd name="T9" fmla="*/ 101 h 176"/>
                <a:gd name="T10" fmla="*/ 262 w 262"/>
                <a:gd name="T11" fmla="*/ 122 h 176"/>
                <a:gd name="T12" fmla="*/ 261 w 262"/>
                <a:gd name="T13" fmla="*/ 134 h 176"/>
                <a:gd name="T14" fmla="*/ 247 w 262"/>
                <a:gd name="T15" fmla="*/ 133 h 176"/>
                <a:gd name="T16" fmla="*/ 234 w 262"/>
                <a:gd name="T17" fmla="*/ 125 h 176"/>
                <a:gd name="T18" fmla="*/ 228 w 262"/>
                <a:gd name="T19" fmla="*/ 149 h 176"/>
                <a:gd name="T20" fmla="*/ 226 w 262"/>
                <a:gd name="T21" fmla="*/ 162 h 176"/>
                <a:gd name="T22" fmla="*/ 222 w 262"/>
                <a:gd name="T23" fmla="*/ 169 h 176"/>
                <a:gd name="T24" fmla="*/ 221 w 262"/>
                <a:gd name="T25" fmla="*/ 176 h 176"/>
                <a:gd name="T26" fmla="*/ 210 w 262"/>
                <a:gd name="T27" fmla="*/ 175 h 176"/>
                <a:gd name="T28" fmla="*/ 205 w 262"/>
                <a:gd name="T29" fmla="*/ 168 h 176"/>
                <a:gd name="T30" fmla="*/ 210 w 262"/>
                <a:gd name="T31" fmla="*/ 157 h 176"/>
                <a:gd name="T32" fmla="*/ 201 w 262"/>
                <a:gd name="T33" fmla="*/ 121 h 176"/>
                <a:gd name="T34" fmla="*/ 197 w 262"/>
                <a:gd name="T35" fmla="*/ 126 h 176"/>
                <a:gd name="T36" fmla="*/ 198 w 262"/>
                <a:gd name="T37" fmla="*/ 131 h 176"/>
                <a:gd name="T38" fmla="*/ 194 w 262"/>
                <a:gd name="T39" fmla="*/ 133 h 176"/>
                <a:gd name="T40" fmla="*/ 188 w 262"/>
                <a:gd name="T41" fmla="*/ 127 h 176"/>
                <a:gd name="T42" fmla="*/ 178 w 262"/>
                <a:gd name="T43" fmla="*/ 125 h 176"/>
                <a:gd name="T44" fmla="*/ 176 w 262"/>
                <a:gd name="T45" fmla="*/ 132 h 176"/>
                <a:gd name="T46" fmla="*/ 171 w 262"/>
                <a:gd name="T47" fmla="*/ 127 h 176"/>
                <a:gd name="T48" fmla="*/ 167 w 262"/>
                <a:gd name="T49" fmla="*/ 115 h 176"/>
                <a:gd name="T50" fmla="*/ 144 w 262"/>
                <a:gd name="T51" fmla="*/ 110 h 176"/>
                <a:gd name="T52" fmla="*/ 117 w 262"/>
                <a:gd name="T53" fmla="*/ 109 h 176"/>
                <a:gd name="T54" fmla="*/ 102 w 262"/>
                <a:gd name="T55" fmla="*/ 115 h 176"/>
                <a:gd name="T56" fmla="*/ 104 w 262"/>
                <a:gd name="T57" fmla="*/ 128 h 176"/>
                <a:gd name="T58" fmla="*/ 98 w 262"/>
                <a:gd name="T59" fmla="*/ 147 h 176"/>
                <a:gd name="T60" fmla="*/ 97 w 262"/>
                <a:gd name="T61" fmla="*/ 165 h 176"/>
                <a:gd name="T62" fmla="*/ 88 w 262"/>
                <a:gd name="T63" fmla="*/ 176 h 176"/>
                <a:gd name="T64" fmla="*/ 79 w 262"/>
                <a:gd name="T65" fmla="*/ 176 h 176"/>
                <a:gd name="T66" fmla="*/ 76 w 262"/>
                <a:gd name="T67" fmla="*/ 167 h 176"/>
                <a:gd name="T68" fmla="*/ 78 w 262"/>
                <a:gd name="T69" fmla="*/ 151 h 176"/>
                <a:gd name="T70" fmla="*/ 80 w 262"/>
                <a:gd name="T71" fmla="*/ 121 h 176"/>
                <a:gd name="T72" fmla="*/ 63 w 262"/>
                <a:gd name="T73" fmla="*/ 113 h 176"/>
                <a:gd name="T74" fmla="*/ 44 w 262"/>
                <a:gd name="T75" fmla="*/ 121 h 176"/>
                <a:gd name="T76" fmla="*/ 38 w 262"/>
                <a:gd name="T77" fmla="*/ 143 h 176"/>
                <a:gd name="T78" fmla="*/ 23 w 262"/>
                <a:gd name="T79" fmla="*/ 155 h 176"/>
                <a:gd name="T80" fmla="*/ 13 w 262"/>
                <a:gd name="T81" fmla="*/ 163 h 176"/>
                <a:gd name="T82" fmla="*/ 7 w 262"/>
                <a:gd name="T83" fmla="*/ 160 h 176"/>
                <a:gd name="T84" fmla="*/ 7 w 262"/>
                <a:gd name="T85" fmla="*/ 137 h 176"/>
                <a:gd name="T86" fmla="*/ 8 w 262"/>
                <a:gd name="T87" fmla="*/ 120 h 176"/>
                <a:gd name="T88" fmla="*/ 10 w 262"/>
                <a:gd name="T89" fmla="*/ 110 h 176"/>
                <a:gd name="T90" fmla="*/ 2 w 262"/>
                <a:gd name="T91" fmla="*/ 104 h 176"/>
                <a:gd name="T92" fmla="*/ 0 w 262"/>
                <a:gd name="T93" fmla="*/ 95 h 176"/>
                <a:gd name="T94" fmla="*/ 12 w 262"/>
                <a:gd name="T95" fmla="*/ 91 h 176"/>
                <a:gd name="T96" fmla="*/ 27 w 262"/>
                <a:gd name="T97" fmla="*/ 86 h 176"/>
                <a:gd name="T98" fmla="*/ 53 w 262"/>
                <a:gd name="T99" fmla="*/ 30 h 176"/>
                <a:gd name="T100" fmla="*/ 67 w 262"/>
                <a:gd name="T101" fmla="*/ 4 h 176"/>
                <a:gd name="T102" fmla="*/ 72 w 262"/>
                <a:gd name="T103" fmla="*/ 1 h 176"/>
                <a:gd name="T104" fmla="*/ 93 w 262"/>
                <a:gd name="T105" fmla="*/ 3 h 176"/>
                <a:gd name="T106" fmla="*/ 124 w 262"/>
                <a:gd name="T107" fmla="*/ 0 h 176"/>
                <a:gd name="T108" fmla="*/ 155 w 262"/>
                <a:gd name="T109" fmla="*/ 2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2"/>
                <a:gd name="T166" fmla="*/ 0 h 176"/>
                <a:gd name="T167" fmla="*/ 262 w 262"/>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2" h="176">
                  <a:moveTo>
                    <a:pt x="155" y="2"/>
                  </a:moveTo>
                  <a:lnTo>
                    <a:pt x="160" y="1"/>
                  </a:lnTo>
                  <a:lnTo>
                    <a:pt x="164" y="0"/>
                  </a:lnTo>
                  <a:lnTo>
                    <a:pt x="168" y="0"/>
                  </a:lnTo>
                  <a:lnTo>
                    <a:pt x="172" y="1"/>
                  </a:lnTo>
                  <a:lnTo>
                    <a:pt x="177" y="1"/>
                  </a:lnTo>
                  <a:lnTo>
                    <a:pt x="181" y="1"/>
                  </a:lnTo>
                  <a:lnTo>
                    <a:pt x="185" y="1"/>
                  </a:lnTo>
                  <a:lnTo>
                    <a:pt x="190" y="1"/>
                  </a:lnTo>
                  <a:lnTo>
                    <a:pt x="194" y="1"/>
                  </a:lnTo>
                  <a:lnTo>
                    <a:pt x="198" y="1"/>
                  </a:lnTo>
                  <a:lnTo>
                    <a:pt x="249" y="2"/>
                  </a:lnTo>
                  <a:lnTo>
                    <a:pt x="251" y="4"/>
                  </a:lnTo>
                  <a:lnTo>
                    <a:pt x="253" y="7"/>
                  </a:lnTo>
                  <a:lnTo>
                    <a:pt x="254" y="9"/>
                  </a:lnTo>
                  <a:lnTo>
                    <a:pt x="255" y="11"/>
                  </a:lnTo>
                  <a:lnTo>
                    <a:pt x="256" y="14"/>
                  </a:lnTo>
                  <a:lnTo>
                    <a:pt x="256" y="17"/>
                  </a:lnTo>
                  <a:lnTo>
                    <a:pt x="256" y="20"/>
                  </a:lnTo>
                  <a:lnTo>
                    <a:pt x="256" y="23"/>
                  </a:lnTo>
                  <a:lnTo>
                    <a:pt x="255" y="26"/>
                  </a:lnTo>
                  <a:lnTo>
                    <a:pt x="255" y="29"/>
                  </a:lnTo>
                  <a:lnTo>
                    <a:pt x="255" y="36"/>
                  </a:lnTo>
                  <a:lnTo>
                    <a:pt x="254" y="42"/>
                  </a:lnTo>
                  <a:lnTo>
                    <a:pt x="253" y="49"/>
                  </a:lnTo>
                  <a:lnTo>
                    <a:pt x="252" y="55"/>
                  </a:lnTo>
                  <a:lnTo>
                    <a:pt x="251" y="62"/>
                  </a:lnTo>
                  <a:lnTo>
                    <a:pt x="249" y="68"/>
                  </a:lnTo>
                  <a:lnTo>
                    <a:pt x="249" y="75"/>
                  </a:lnTo>
                  <a:lnTo>
                    <a:pt x="248" y="81"/>
                  </a:lnTo>
                  <a:lnTo>
                    <a:pt x="248" y="88"/>
                  </a:lnTo>
                  <a:lnTo>
                    <a:pt x="247" y="95"/>
                  </a:lnTo>
                  <a:lnTo>
                    <a:pt x="249" y="97"/>
                  </a:lnTo>
                  <a:lnTo>
                    <a:pt x="252" y="99"/>
                  </a:lnTo>
                  <a:lnTo>
                    <a:pt x="255" y="101"/>
                  </a:lnTo>
                  <a:lnTo>
                    <a:pt x="256" y="104"/>
                  </a:lnTo>
                  <a:lnTo>
                    <a:pt x="258" y="106"/>
                  </a:lnTo>
                  <a:lnTo>
                    <a:pt x="260" y="109"/>
                  </a:lnTo>
                  <a:lnTo>
                    <a:pt x="261" y="112"/>
                  </a:lnTo>
                  <a:lnTo>
                    <a:pt x="261" y="115"/>
                  </a:lnTo>
                  <a:lnTo>
                    <a:pt x="262" y="118"/>
                  </a:lnTo>
                  <a:lnTo>
                    <a:pt x="262" y="122"/>
                  </a:lnTo>
                  <a:lnTo>
                    <a:pt x="262" y="123"/>
                  </a:lnTo>
                  <a:lnTo>
                    <a:pt x="262" y="125"/>
                  </a:lnTo>
                  <a:lnTo>
                    <a:pt x="262" y="127"/>
                  </a:lnTo>
                  <a:lnTo>
                    <a:pt x="261" y="129"/>
                  </a:lnTo>
                  <a:lnTo>
                    <a:pt x="261" y="131"/>
                  </a:lnTo>
                  <a:lnTo>
                    <a:pt x="261" y="132"/>
                  </a:lnTo>
                  <a:lnTo>
                    <a:pt x="261" y="134"/>
                  </a:lnTo>
                  <a:lnTo>
                    <a:pt x="259" y="134"/>
                  </a:lnTo>
                  <a:lnTo>
                    <a:pt x="258" y="135"/>
                  </a:lnTo>
                  <a:lnTo>
                    <a:pt x="256" y="135"/>
                  </a:lnTo>
                  <a:lnTo>
                    <a:pt x="254" y="135"/>
                  </a:lnTo>
                  <a:lnTo>
                    <a:pt x="252" y="134"/>
                  </a:lnTo>
                  <a:lnTo>
                    <a:pt x="249" y="134"/>
                  </a:lnTo>
                  <a:lnTo>
                    <a:pt x="247" y="133"/>
                  </a:lnTo>
                  <a:lnTo>
                    <a:pt x="245" y="131"/>
                  </a:lnTo>
                  <a:lnTo>
                    <a:pt x="243" y="130"/>
                  </a:lnTo>
                  <a:lnTo>
                    <a:pt x="242" y="128"/>
                  </a:lnTo>
                  <a:lnTo>
                    <a:pt x="240" y="127"/>
                  </a:lnTo>
                  <a:lnTo>
                    <a:pt x="239" y="124"/>
                  </a:lnTo>
                  <a:lnTo>
                    <a:pt x="238" y="122"/>
                  </a:lnTo>
                  <a:lnTo>
                    <a:pt x="234" y="125"/>
                  </a:lnTo>
                  <a:lnTo>
                    <a:pt x="231" y="127"/>
                  </a:lnTo>
                  <a:lnTo>
                    <a:pt x="229" y="131"/>
                  </a:lnTo>
                  <a:lnTo>
                    <a:pt x="228" y="134"/>
                  </a:lnTo>
                  <a:lnTo>
                    <a:pt x="228" y="137"/>
                  </a:lnTo>
                  <a:lnTo>
                    <a:pt x="228" y="141"/>
                  </a:lnTo>
                  <a:lnTo>
                    <a:pt x="228" y="145"/>
                  </a:lnTo>
                  <a:lnTo>
                    <a:pt x="228" y="149"/>
                  </a:lnTo>
                  <a:lnTo>
                    <a:pt x="229" y="153"/>
                  </a:lnTo>
                  <a:lnTo>
                    <a:pt x="229" y="157"/>
                  </a:lnTo>
                  <a:lnTo>
                    <a:pt x="228" y="157"/>
                  </a:lnTo>
                  <a:lnTo>
                    <a:pt x="228" y="159"/>
                  </a:lnTo>
                  <a:lnTo>
                    <a:pt x="226" y="160"/>
                  </a:lnTo>
                  <a:lnTo>
                    <a:pt x="226" y="161"/>
                  </a:lnTo>
                  <a:lnTo>
                    <a:pt x="226" y="162"/>
                  </a:lnTo>
                  <a:lnTo>
                    <a:pt x="225" y="163"/>
                  </a:lnTo>
                  <a:lnTo>
                    <a:pt x="225" y="164"/>
                  </a:lnTo>
                  <a:lnTo>
                    <a:pt x="224" y="166"/>
                  </a:lnTo>
                  <a:lnTo>
                    <a:pt x="223" y="166"/>
                  </a:lnTo>
                  <a:lnTo>
                    <a:pt x="222" y="167"/>
                  </a:lnTo>
                  <a:lnTo>
                    <a:pt x="222" y="168"/>
                  </a:lnTo>
                  <a:lnTo>
                    <a:pt x="222" y="169"/>
                  </a:lnTo>
                  <a:lnTo>
                    <a:pt x="222" y="171"/>
                  </a:lnTo>
                  <a:lnTo>
                    <a:pt x="222" y="172"/>
                  </a:lnTo>
                  <a:lnTo>
                    <a:pt x="223" y="173"/>
                  </a:lnTo>
                  <a:lnTo>
                    <a:pt x="222" y="174"/>
                  </a:lnTo>
                  <a:lnTo>
                    <a:pt x="222" y="175"/>
                  </a:lnTo>
                  <a:lnTo>
                    <a:pt x="221" y="176"/>
                  </a:lnTo>
                  <a:lnTo>
                    <a:pt x="219" y="176"/>
                  </a:lnTo>
                  <a:lnTo>
                    <a:pt x="218" y="176"/>
                  </a:lnTo>
                  <a:lnTo>
                    <a:pt x="216" y="176"/>
                  </a:lnTo>
                  <a:lnTo>
                    <a:pt x="215" y="176"/>
                  </a:lnTo>
                  <a:lnTo>
                    <a:pt x="213" y="176"/>
                  </a:lnTo>
                  <a:lnTo>
                    <a:pt x="211" y="176"/>
                  </a:lnTo>
                  <a:lnTo>
                    <a:pt x="210" y="175"/>
                  </a:lnTo>
                  <a:lnTo>
                    <a:pt x="208" y="175"/>
                  </a:lnTo>
                  <a:lnTo>
                    <a:pt x="207" y="174"/>
                  </a:lnTo>
                  <a:lnTo>
                    <a:pt x="206" y="174"/>
                  </a:lnTo>
                  <a:lnTo>
                    <a:pt x="204" y="173"/>
                  </a:lnTo>
                  <a:lnTo>
                    <a:pt x="204" y="171"/>
                  </a:lnTo>
                  <a:lnTo>
                    <a:pt x="204" y="169"/>
                  </a:lnTo>
                  <a:lnTo>
                    <a:pt x="205" y="168"/>
                  </a:lnTo>
                  <a:lnTo>
                    <a:pt x="206" y="166"/>
                  </a:lnTo>
                  <a:lnTo>
                    <a:pt x="206" y="165"/>
                  </a:lnTo>
                  <a:lnTo>
                    <a:pt x="206" y="163"/>
                  </a:lnTo>
                  <a:lnTo>
                    <a:pt x="207" y="162"/>
                  </a:lnTo>
                  <a:lnTo>
                    <a:pt x="208" y="160"/>
                  </a:lnTo>
                  <a:lnTo>
                    <a:pt x="208" y="158"/>
                  </a:lnTo>
                  <a:lnTo>
                    <a:pt x="210" y="157"/>
                  </a:lnTo>
                  <a:lnTo>
                    <a:pt x="209" y="127"/>
                  </a:lnTo>
                  <a:lnTo>
                    <a:pt x="208" y="127"/>
                  </a:lnTo>
                  <a:lnTo>
                    <a:pt x="206" y="126"/>
                  </a:lnTo>
                  <a:lnTo>
                    <a:pt x="204" y="125"/>
                  </a:lnTo>
                  <a:lnTo>
                    <a:pt x="203" y="124"/>
                  </a:lnTo>
                  <a:lnTo>
                    <a:pt x="202" y="122"/>
                  </a:lnTo>
                  <a:lnTo>
                    <a:pt x="201" y="121"/>
                  </a:lnTo>
                  <a:lnTo>
                    <a:pt x="199" y="121"/>
                  </a:lnTo>
                  <a:lnTo>
                    <a:pt x="198" y="121"/>
                  </a:lnTo>
                  <a:lnTo>
                    <a:pt x="196" y="122"/>
                  </a:lnTo>
                  <a:lnTo>
                    <a:pt x="195" y="125"/>
                  </a:lnTo>
                  <a:lnTo>
                    <a:pt x="196" y="125"/>
                  </a:lnTo>
                  <a:lnTo>
                    <a:pt x="197" y="126"/>
                  </a:lnTo>
                  <a:lnTo>
                    <a:pt x="197" y="127"/>
                  </a:lnTo>
                  <a:lnTo>
                    <a:pt x="198" y="127"/>
                  </a:lnTo>
                  <a:lnTo>
                    <a:pt x="198" y="128"/>
                  </a:lnTo>
                  <a:lnTo>
                    <a:pt x="198" y="129"/>
                  </a:lnTo>
                  <a:lnTo>
                    <a:pt x="198" y="130"/>
                  </a:lnTo>
                  <a:lnTo>
                    <a:pt x="198" y="131"/>
                  </a:lnTo>
                  <a:lnTo>
                    <a:pt x="198" y="132"/>
                  </a:lnTo>
                  <a:lnTo>
                    <a:pt x="197" y="133"/>
                  </a:lnTo>
                  <a:lnTo>
                    <a:pt x="196" y="133"/>
                  </a:lnTo>
                  <a:lnTo>
                    <a:pt x="195" y="134"/>
                  </a:lnTo>
                  <a:lnTo>
                    <a:pt x="194" y="133"/>
                  </a:lnTo>
                  <a:lnTo>
                    <a:pt x="193" y="133"/>
                  </a:lnTo>
                  <a:lnTo>
                    <a:pt x="193" y="132"/>
                  </a:lnTo>
                  <a:lnTo>
                    <a:pt x="192" y="132"/>
                  </a:lnTo>
                  <a:lnTo>
                    <a:pt x="191" y="130"/>
                  </a:lnTo>
                  <a:lnTo>
                    <a:pt x="190" y="129"/>
                  </a:lnTo>
                  <a:lnTo>
                    <a:pt x="190" y="127"/>
                  </a:lnTo>
                  <a:lnTo>
                    <a:pt x="188" y="127"/>
                  </a:lnTo>
                  <a:lnTo>
                    <a:pt x="187" y="126"/>
                  </a:lnTo>
                  <a:lnTo>
                    <a:pt x="185" y="125"/>
                  </a:lnTo>
                  <a:lnTo>
                    <a:pt x="184" y="125"/>
                  </a:lnTo>
                  <a:lnTo>
                    <a:pt x="183" y="125"/>
                  </a:lnTo>
                  <a:lnTo>
                    <a:pt x="181" y="125"/>
                  </a:lnTo>
                  <a:lnTo>
                    <a:pt x="179" y="125"/>
                  </a:lnTo>
                  <a:lnTo>
                    <a:pt x="178" y="125"/>
                  </a:lnTo>
                  <a:lnTo>
                    <a:pt x="177" y="125"/>
                  </a:lnTo>
                  <a:lnTo>
                    <a:pt x="177" y="127"/>
                  </a:lnTo>
                  <a:lnTo>
                    <a:pt x="177" y="128"/>
                  </a:lnTo>
                  <a:lnTo>
                    <a:pt x="177" y="129"/>
                  </a:lnTo>
                  <a:lnTo>
                    <a:pt x="177" y="131"/>
                  </a:lnTo>
                  <a:lnTo>
                    <a:pt x="176" y="132"/>
                  </a:lnTo>
                  <a:lnTo>
                    <a:pt x="175" y="132"/>
                  </a:lnTo>
                  <a:lnTo>
                    <a:pt x="174" y="132"/>
                  </a:lnTo>
                  <a:lnTo>
                    <a:pt x="173" y="131"/>
                  </a:lnTo>
                  <a:lnTo>
                    <a:pt x="172" y="130"/>
                  </a:lnTo>
                  <a:lnTo>
                    <a:pt x="171" y="129"/>
                  </a:lnTo>
                  <a:lnTo>
                    <a:pt x="171" y="128"/>
                  </a:lnTo>
                  <a:lnTo>
                    <a:pt x="171" y="127"/>
                  </a:lnTo>
                  <a:lnTo>
                    <a:pt x="171" y="125"/>
                  </a:lnTo>
                  <a:lnTo>
                    <a:pt x="171" y="124"/>
                  </a:lnTo>
                  <a:lnTo>
                    <a:pt x="171" y="123"/>
                  </a:lnTo>
                  <a:lnTo>
                    <a:pt x="171" y="122"/>
                  </a:lnTo>
                  <a:lnTo>
                    <a:pt x="171" y="121"/>
                  </a:lnTo>
                  <a:lnTo>
                    <a:pt x="170" y="117"/>
                  </a:lnTo>
                  <a:lnTo>
                    <a:pt x="167" y="115"/>
                  </a:lnTo>
                  <a:lnTo>
                    <a:pt x="164" y="113"/>
                  </a:lnTo>
                  <a:lnTo>
                    <a:pt x="161" y="112"/>
                  </a:lnTo>
                  <a:lnTo>
                    <a:pt x="158" y="111"/>
                  </a:lnTo>
                  <a:lnTo>
                    <a:pt x="154" y="110"/>
                  </a:lnTo>
                  <a:lnTo>
                    <a:pt x="151" y="110"/>
                  </a:lnTo>
                  <a:lnTo>
                    <a:pt x="148" y="110"/>
                  </a:lnTo>
                  <a:lnTo>
                    <a:pt x="144" y="110"/>
                  </a:lnTo>
                  <a:lnTo>
                    <a:pt x="141" y="109"/>
                  </a:lnTo>
                  <a:lnTo>
                    <a:pt x="137" y="109"/>
                  </a:lnTo>
                  <a:lnTo>
                    <a:pt x="133" y="109"/>
                  </a:lnTo>
                  <a:lnTo>
                    <a:pt x="129" y="109"/>
                  </a:lnTo>
                  <a:lnTo>
                    <a:pt x="125" y="109"/>
                  </a:lnTo>
                  <a:lnTo>
                    <a:pt x="121" y="109"/>
                  </a:lnTo>
                  <a:lnTo>
                    <a:pt x="117" y="109"/>
                  </a:lnTo>
                  <a:lnTo>
                    <a:pt x="113" y="108"/>
                  </a:lnTo>
                  <a:lnTo>
                    <a:pt x="110" y="109"/>
                  </a:lnTo>
                  <a:lnTo>
                    <a:pt x="106" y="109"/>
                  </a:lnTo>
                  <a:lnTo>
                    <a:pt x="103" y="109"/>
                  </a:lnTo>
                  <a:lnTo>
                    <a:pt x="102" y="111"/>
                  </a:lnTo>
                  <a:lnTo>
                    <a:pt x="102" y="113"/>
                  </a:lnTo>
                  <a:lnTo>
                    <a:pt x="102" y="115"/>
                  </a:lnTo>
                  <a:lnTo>
                    <a:pt x="103" y="116"/>
                  </a:lnTo>
                  <a:lnTo>
                    <a:pt x="103" y="118"/>
                  </a:lnTo>
                  <a:lnTo>
                    <a:pt x="103" y="120"/>
                  </a:lnTo>
                  <a:lnTo>
                    <a:pt x="104" y="122"/>
                  </a:lnTo>
                  <a:lnTo>
                    <a:pt x="104" y="124"/>
                  </a:lnTo>
                  <a:lnTo>
                    <a:pt x="104" y="125"/>
                  </a:lnTo>
                  <a:lnTo>
                    <a:pt x="104" y="128"/>
                  </a:lnTo>
                  <a:lnTo>
                    <a:pt x="103" y="130"/>
                  </a:lnTo>
                  <a:lnTo>
                    <a:pt x="102" y="133"/>
                  </a:lnTo>
                  <a:lnTo>
                    <a:pt x="100" y="136"/>
                  </a:lnTo>
                  <a:lnTo>
                    <a:pt x="100" y="138"/>
                  </a:lnTo>
                  <a:lnTo>
                    <a:pt x="99" y="141"/>
                  </a:lnTo>
                  <a:lnTo>
                    <a:pt x="98" y="144"/>
                  </a:lnTo>
                  <a:lnTo>
                    <a:pt x="98" y="147"/>
                  </a:lnTo>
                  <a:lnTo>
                    <a:pt x="98" y="150"/>
                  </a:lnTo>
                  <a:lnTo>
                    <a:pt x="98" y="153"/>
                  </a:lnTo>
                  <a:lnTo>
                    <a:pt x="99" y="156"/>
                  </a:lnTo>
                  <a:lnTo>
                    <a:pt x="99" y="159"/>
                  </a:lnTo>
                  <a:lnTo>
                    <a:pt x="99" y="161"/>
                  </a:lnTo>
                  <a:lnTo>
                    <a:pt x="98" y="163"/>
                  </a:lnTo>
                  <a:lnTo>
                    <a:pt x="97" y="165"/>
                  </a:lnTo>
                  <a:lnTo>
                    <a:pt x="95" y="166"/>
                  </a:lnTo>
                  <a:lnTo>
                    <a:pt x="94" y="168"/>
                  </a:lnTo>
                  <a:lnTo>
                    <a:pt x="93" y="170"/>
                  </a:lnTo>
                  <a:lnTo>
                    <a:pt x="91" y="172"/>
                  </a:lnTo>
                  <a:lnTo>
                    <a:pt x="90" y="173"/>
                  </a:lnTo>
                  <a:lnTo>
                    <a:pt x="89" y="176"/>
                  </a:lnTo>
                  <a:lnTo>
                    <a:pt x="88" y="176"/>
                  </a:lnTo>
                  <a:lnTo>
                    <a:pt x="87" y="176"/>
                  </a:lnTo>
                  <a:lnTo>
                    <a:pt x="86" y="176"/>
                  </a:lnTo>
                  <a:lnTo>
                    <a:pt x="85" y="176"/>
                  </a:lnTo>
                  <a:lnTo>
                    <a:pt x="83" y="176"/>
                  </a:lnTo>
                  <a:lnTo>
                    <a:pt x="81" y="176"/>
                  </a:lnTo>
                  <a:lnTo>
                    <a:pt x="80" y="176"/>
                  </a:lnTo>
                  <a:lnTo>
                    <a:pt x="79" y="176"/>
                  </a:lnTo>
                  <a:lnTo>
                    <a:pt x="77" y="176"/>
                  </a:lnTo>
                  <a:lnTo>
                    <a:pt x="76" y="176"/>
                  </a:lnTo>
                  <a:lnTo>
                    <a:pt x="75" y="174"/>
                  </a:lnTo>
                  <a:lnTo>
                    <a:pt x="75" y="172"/>
                  </a:lnTo>
                  <a:lnTo>
                    <a:pt x="75" y="170"/>
                  </a:lnTo>
                  <a:lnTo>
                    <a:pt x="76" y="169"/>
                  </a:lnTo>
                  <a:lnTo>
                    <a:pt x="76" y="167"/>
                  </a:lnTo>
                  <a:lnTo>
                    <a:pt x="77" y="166"/>
                  </a:lnTo>
                  <a:lnTo>
                    <a:pt x="78" y="164"/>
                  </a:lnTo>
                  <a:lnTo>
                    <a:pt x="79" y="162"/>
                  </a:lnTo>
                  <a:lnTo>
                    <a:pt x="80" y="161"/>
                  </a:lnTo>
                  <a:lnTo>
                    <a:pt x="80" y="159"/>
                  </a:lnTo>
                  <a:lnTo>
                    <a:pt x="79" y="155"/>
                  </a:lnTo>
                  <a:lnTo>
                    <a:pt x="78" y="151"/>
                  </a:lnTo>
                  <a:lnTo>
                    <a:pt x="78" y="147"/>
                  </a:lnTo>
                  <a:lnTo>
                    <a:pt x="78" y="142"/>
                  </a:lnTo>
                  <a:lnTo>
                    <a:pt x="78" y="138"/>
                  </a:lnTo>
                  <a:lnTo>
                    <a:pt x="79" y="134"/>
                  </a:lnTo>
                  <a:lnTo>
                    <a:pt x="79" y="130"/>
                  </a:lnTo>
                  <a:lnTo>
                    <a:pt x="80" y="125"/>
                  </a:lnTo>
                  <a:lnTo>
                    <a:pt x="80" y="121"/>
                  </a:lnTo>
                  <a:lnTo>
                    <a:pt x="80" y="117"/>
                  </a:lnTo>
                  <a:lnTo>
                    <a:pt x="78" y="115"/>
                  </a:lnTo>
                  <a:lnTo>
                    <a:pt x="75" y="115"/>
                  </a:lnTo>
                  <a:lnTo>
                    <a:pt x="72" y="114"/>
                  </a:lnTo>
                  <a:lnTo>
                    <a:pt x="69" y="113"/>
                  </a:lnTo>
                  <a:lnTo>
                    <a:pt x="66" y="113"/>
                  </a:lnTo>
                  <a:lnTo>
                    <a:pt x="63" y="113"/>
                  </a:lnTo>
                  <a:lnTo>
                    <a:pt x="59" y="113"/>
                  </a:lnTo>
                  <a:lnTo>
                    <a:pt x="56" y="113"/>
                  </a:lnTo>
                  <a:lnTo>
                    <a:pt x="53" y="113"/>
                  </a:lnTo>
                  <a:lnTo>
                    <a:pt x="50" y="113"/>
                  </a:lnTo>
                  <a:lnTo>
                    <a:pt x="48" y="115"/>
                  </a:lnTo>
                  <a:lnTo>
                    <a:pt x="46" y="118"/>
                  </a:lnTo>
                  <a:lnTo>
                    <a:pt x="44" y="121"/>
                  </a:lnTo>
                  <a:lnTo>
                    <a:pt x="43" y="123"/>
                  </a:lnTo>
                  <a:lnTo>
                    <a:pt x="42" y="127"/>
                  </a:lnTo>
                  <a:lnTo>
                    <a:pt x="41" y="130"/>
                  </a:lnTo>
                  <a:lnTo>
                    <a:pt x="40" y="133"/>
                  </a:lnTo>
                  <a:lnTo>
                    <a:pt x="39" y="137"/>
                  </a:lnTo>
                  <a:lnTo>
                    <a:pt x="39" y="140"/>
                  </a:lnTo>
                  <a:lnTo>
                    <a:pt x="38" y="143"/>
                  </a:lnTo>
                  <a:lnTo>
                    <a:pt x="36" y="145"/>
                  </a:lnTo>
                  <a:lnTo>
                    <a:pt x="33" y="147"/>
                  </a:lnTo>
                  <a:lnTo>
                    <a:pt x="31" y="148"/>
                  </a:lnTo>
                  <a:lnTo>
                    <a:pt x="29" y="150"/>
                  </a:lnTo>
                  <a:lnTo>
                    <a:pt x="27" y="152"/>
                  </a:lnTo>
                  <a:lnTo>
                    <a:pt x="24" y="153"/>
                  </a:lnTo>
                  <a:lnTo>
                    <a:pt x="23" y="155"/>
                  </a:lnTo>
                  <a:lnTo>
                    <a:pt x="21" y="157"/>
                  </a:lnTo>
                  <a:lnTo>
                    <a:pt x="19" y="160"/>
                  </a:lnTo>
                  <a:lnTo>
                    <a:pt x="17" y="162"/>
                  </a:lnTo>
                  <a:lnTo>
                    <a:pt x="15" y="162"/>
                  </a:lnTo>
                  <a:lnTo>
                    <a:pt x="14" y="163"/>
                  </a:lnTo>
                  <a:lnTo>
                    <a:pt x="13" y="163"/>
                  </a:lnTo>
                  <a:lnTo>
                    <a:pt x="12" y="163"/>
                  </a:lnTo>
                  <a:lnTo>
                    <a:pt x="11" y="163"/>
                  </a:lnTo>
                  <a:lnTo>
                    <a:pt x="10" y="163"/>
                  </a:lnTo>
                  <a:lnTo>
                    <a:pt x="9" y="163"/>
                  </a:lnTo>
                  <a:lnTo>
                    <a:pt x="8" y="162"/>
                  </a:lnTo>
                  <a:lnTo>
                    <a:pt x="7" y="160"/>
                  </a:lnTo>
                  <a:lnTo>
                    <a:pt x="6" y="157"/>
                  </a:lnTo>
                  <a:lnTo>
                    <a:pt x="6" y="153"/>
                  </a:lnTo>
                  <a:lnTo>
                    <a:pt x="7" y="150"/>
                  </a:lnTo>
                  <a:lnTo>
                    <a:pt x="7" y="147"/>
                  </a:lnTo>
                  <a:lnTo>
                    <a:pt x="7" y="143"/>
                  </a:lnTo>
                  <a:lnTo>
                    <a:pt x="7" y="140"/>
                  </a:lnTo>
                  <a:lnTo>
                    <a:pt x="7" y="137"/>
                  </a:lnTo>
                  <a:lnTo>
                    <a:pt x="6" y="134"/>
                  </a:lnTo>
                  <a:lnTo>
                    <a:pt x="5" y="131"/>
                  </a:lnTo>
                  <a:lnTo>
                    <a:pt x="5" y="128"/>
                  </a:lnTo>
                  <a:lnTo>
                    <a:pt x="5" y="126"/>
                  </a:lnTo>
                  <a:lnTo>
                    <a:pt x="5" y="124"/>
                  </a:lnTo>
                  <a:lnTo>
                    <a:pt x="7" y="122"/>
                  </a:lnTo>
                  <a:lnTo>
                    <a:pt x="8" y="120"/>
                  </a:lnTo>
                  <a:lnTo>
                    <a:pt x="9" y="118"/>
                  </a:lnTo>
                  <a:lnTo>
                    <a:pt x="11" y="117"/>
                  </a:lnTo>
                  <a:lnTo>
                    <a:pt x="12" y="115"/>
                  </a:lnTo>
                  <a:lnTo>
                    <a:pt x="12" y="113"/>
                  </a:lnTo>
                  <a:lnTo>
                    <a:pt x="13" y="111"/>
                  </a:lnTo>
                  <a:lnTo>
                    <a:pt x="12" y="110"/>
                  </a:lnTo>
                  <a:lnTo>
                    <a:pt x="10" y="110"/>
                  </a:lnTo>
                  <a:lnTo>
                    <a:pt x="8" y="109"/>
                  </a:lnTo>
                  <a:lnTo>
                    <a:pt x="7" y="109"/>
                  </a:lnTo>
                  <a:lnTo>
                    <a:pt x="6" y="108"/>
                  </a:lnTo>
                  <a:lnTo>
                    <a:pt x="5" y="107"/>
                  </a:lnTo>
                  <a:lnTo>
                    <a:pt x="4" y="106"/>
                  </a:lnTo>
                  <a:lnTo>
                    <a:pt x="3" y="105"/>
                  </a:lnTo>
                  <a:lnTo>
                    <a:pt x="2" y="104"/>
                  </a:lnTo>
                  <a:lnTo>
                    <a:pt x="1" y="103"/>
                  </a:lnTo>
                  <a:lnTo>
                    <a:pt x="0" y="102"/>
                  </a:lnTo>
                  <a:lnTo>
                    <a:pt x="0" y="100"/>
                  </a:lnTo>
                  <a:lnTo>
                    <a:pt x="0" y="99"/>
                  </a:lnTo>
                  <a:lnTo>
                    <a:pt x="0" y="98"/>
                  </a:lnTo>
                  <a:lnTo>
                    <a:pt x="0" y="96"/>
                  </a:lnTo>
                  <a:lnTo>
                    <a:pt x="0" y="95"/>
                  </a:lnTo>
                  <a:lnTo>
                    <a:pt x="0" y="93"/>
                  </a:lnTo>
                  <a:lnTo>
                    <a:pt x="0" y="92"/>
                  </a:lnTo>
                  <a:lnTo>
                    <a:pt x="1" y="90"/>
                  </a:lnTo>
                  <a:lnTo>
                    <a:pt x="3" y="90"/>
                  </a:lnTo>
                  <a:lnTo>
                    <a:pt x="5" y="89"/>
                  </a:lnTo>
                  <a:lnTo>
                    <a:pt x="8" y="90"/>
                  </a:lnTo>
                  <a:lnTo>
                    <a:pt x="12" y="91"/>
                  </a:lnTo>
                  <a:lnTo>
                    <a:pt x="14" y="92"/>
                  </a:lnTo>
                  <a:lnTo>
                    <a:pt x="17" y="93"/>
                  </a:lnTo>
                  <a:lnTo>
                    <a:pt x="20" y="95"/>
                  </a:lnTo>
                  <a:lnTo>
                    <a:pt x="22" y="95"/>
                  </a:lnTo>
                  <a:lnTo>
                    <a:pt x="24" y="93"/>
                  </a:lnTo>
                  <a:lnTo>
                    <a:pt x="26" y="90"/>
                  </a:lnTo>
                  <a:lnTo>
                    <a:pt x="27" y="86"/>
                  </a:lnTo>
                  <a:lnTo>
                    <a:pt x="32" y="78"/>
                  </a:lnTo>
                  <a:lnTo>
                    <a:pt x="35" y="70"/>
                  </a:lnTo>
                  <a:lnTo>
                    <a:pt x="39" y="62"/>
                  </a:lnTo>
                  <a:lnTo>
                    <a:pt x="43" y="54"/>
                  </a:lnTo>
                  <a:lnTo>
                    <a:pt x="46" y="46"/>
                  </a:lnTo>
                  <a:lnTo>
                    <a:pt x="50" y="38"/>
                  </a:lnTo>
                  <a:lnTo>
                    <a:pt x="53" y="30"/>
                  </a:lnTo>
                  <a:lnTo>
                    <a:pt x="58" y="22"/>
                  </a:lnTo>
                  <a:lnTo>
                    <a:pt x="62" y="14"/>
                  </a:lnTo>
                  <a:lnTo>
                    <a:pt x="66" y="7"/>
                  </a:lnTo>
                  <a:lnTo>
                    <a:pt x="66" y="6"/>
                  </a:lnTo>
                  <a:lnTo>
                    <a:pt x="66" y="5"/>
                  </a:lnTo>
                  <a:lnTo>
                    <a:pt x="67" y="4"/>
                  </a:lnTo>
                  <a:lnTo>
                    <a:pt x="67" y="3"/>
                  </a:lnTo>
                  <a:lnTo>
                    <a:pt x="67" y="2"/>
                  </a:lnTo>
                  <a:lnTo>
                    <a:pt x="68" y="1"/>
                  </a:lnTo>
                  <a:lnTo>
                    <a:pt x="69" y="1"/>
                  </a:lnTo>
                  <a:lnTo>
                    <a:pt x="70" y="1"/>
                  </a:lnTo>
                  <a:lnTo>
                    <a:pt x="72" y="1"/>
                  </a:lnTo>
                  <a:lnTo>
                    <a:pt x="75" y="1"/>
                  </a:lnTo>
                  <a:lnTo>
                    <a:pt x="78" y="1"/>
                  </a:lnTo>
                  <a:lnTo>
                    <a:pt x="81" y="2"/>
                  </a:lnTo>
                  <a:lnTo>
                    <a:pt x="84" y="2"/>
                  </a:lnTo>
                  <a:lnTo>
                    <a:pt x="87" y="3"/>
                  </a:lnTo>
                  <a:lnTo>
                    <a:pt x="90" y="3"/>
                  </a:lnTo>
                  <a:lnTo>
                    <a:pt x="93" y="3"/>
                  </a:lnTo>
                  <a:lnTo>
                    <a:pt x="96" y="2"/>
                  </a:lnTo>
                  <a:lnTo>
                    <a:pt x="99" y="2"/>
                  </a:lnTo>
                  <a:lnTo>
                    <a:pt x="104" y="1"/>
                  </a:lnTo>
                  <a:lnTo>
                    <a:pt x="109" y="1"/>
                  </a:lnTo>
                  <a:lnTo>
                    <a:pt x="114" y="0"/>
                  </a:lnTo>
                  <a:lnTo>
                    <a:pt x="120" y="0"/>
                  </a:lnTo>
                  <a:lnTo>
                    <a:pt x="124" y="0"/>
                  </a:lnTo>
                  <a:lnTo>
                    <a:pt x="129" y="1"/>
                  </a:lnTo>
                  <a:lnTo>
                    <a:pt x="134" y="1"/>
                  </a:lnTo>
                  <a:lnTo>
                    <a:pt x="139" y="1"/>
                  </a:lnTo>
                  <a:lnTo>
                    <a:pt x="144" y="1"/>
                  </a:lnTo>
                  <a:lnTo>
                    <a:pt x="149" y="0"/>
                  </a:lnTo>
                  <a:lnTo>
                    <a:pt x="156" y="2"/>
                  </a:lnTo>
                  <a:lnTo>
                    <a:pt x="155" y="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44"/>
            <p:cNvSpPr>
              <a:spLocks/>
            </p:cNvSpPr>
            <p:nvPr/>
          </p:nvSpPr>
          <p:spPr bwMode="auto">
            <a:xfrm>
              <a:off x="4776" y="2562"/>
              <a:ext cx="251" cy="189"/>
            </a:xfrm>
            <a:custGeom>
              <a:avLst/>
              <a:gdLst>
                <a:gd name="T0" fmla="*/ 163 w 261"/>
                <a:gd name="T1" fmla="*/ 0 h 170"/>
                <a:gd name="T2" fmla="*/ 192 w 261"/>
                <a:gd name="T3" fmla="*/ 4 h 170"/>
                <a:gd name="T4" fmla="*/ 214 w 261"/>
                <a:gd name="T5" fmla="*/ 5 h 170"/>
                <a:gd name="T6" fmla="*/ 240 w 261"/>
                <a:gd name="T7" fmla="*/ 8 h 170"/>
                <a:gd name="T8" fmla="*/ 256 w 261"/>
                <a:gd name="T9" fmla="*/ 12 h 170"/>
                <a:gd name="T10" fmla="*/ 260 w 261"/>
                <a:gd name="T11" fmla="*/ 26 h 170"/>
                <a:gd name="T12" fmla="*/ 248 w 261"/>
                <a:gd name="T13" fmla="*/ 81 h 170"/>
                <a:gd name="T14" fmla="*/ 256 w 261"/>
                <a:gd name="T15" fmla="*/ 110 h 170"/>
                <a:gd name="T16" fmla="*/ 251 w 261"/>
                <a:gd name="T17" fmla="*/ 139 h 170"/>
                <a:gd name="T18" fmla="*/ 239 w 261"/>
                <a:gd name="T19" fmla="*/ 130 h 170"/>
                <a:gd name="T20" fmla="*/ 230 w 261"/>
                <a:gd name="T21" fmla="*/ 134 h 170"/>
                <a:gd name="T22" fmla="*/ 232 w 261"/>
                <a:gd name="T23" fmla="*/ 145 h 170"/>
                <a:gd name="T24" fmla="*/ 233 w 261"/>
                <a:gd name="T25" fmla="*/ 152 h 170"/>
                <a:gd name="T26" fmla="*/ 226 w 261"/>
                <a:gd name="T27" fmla="*/ 156 h 170"/>
                <a:gd name="T28" fmla="*/ 225 w 261"/>
                <a:gd name="T29" fmla="*/ 162 h 170"/>
                <a:gd name="T30" fmla="*/ 222 w 261"/>
                <a:gd name="T31" fmla="*/ 168 h 170"/>
                <a:gd name="T32" fmla="*/ 204 w 261"/>
                <a:gd name="T33" fmla="*/ 166 h 170"/>
                <a:gd name="T34" fmla="*/ 210 w 261"/>
                <a:gd name="T35" fmla="*/ 145 h 170"/>
                <a:gd name="T36" fmla="*/ 211 w 261"/>
                <a:gd name="T37" fmla="*/ 122 h 170"/>
                <a:gd name="T38" fmla="*/ 200 w 261"/>
                <a:gd name="T39" fmla="*/ 114 h 170"/>
                <a:gd name="T40" fmla="*/ 195 w 261"/>
                <a:gd name="T41" fmla="*/ 111 h 170"/>
                <a:gd name="T42" fmla="*/ 193 w 261"/>
                <a:gd name="T43" fmla="*/ 115 h 170"/>
                <a:gd name="T44" fmla="*/ 194 w 261"/>
                <a:gd name="T45" fmla="*/ 123 h 170"/>
                <a:gd name="T46" fmla="*/ 188 w 261"/>
                <a:gd name="T47" fmla="*/ 121 h 170"/>
                <a:gd name="T48" fmla="*/ 185 w 261"/>
                <a:gd name="T49" fmla="*/ 116 h 170"/>
                <a:gd name="T50" fmla="*/ 179 w 261"/>
                <a:gd name="T51" fmla="*/ 116 h 170"/>
                <a:gd name="T52" fmla="*/ 176 w 261"/>
                <a:gd name="T53" fmla="*/ 122 h 170"/>
                <a:gd name="T54" fmla="*/ 171 w 261"/>
                <a:gd name="T55" fmla="*/ 124 h 170"/>
                <a:gd name="T56" fmla="*/ 171 w 261"/>
                <a:gd name="T57" fmla="*/ 119 h 170"/>
                <a:gd name="T58" fmla="*/ 164 w 261"/>
                <a:gd name="T59" fmla="*/ 110 h 170"/>
                <a:gd name="T60" fmla="*/ 147 w 261"/>
                <a:gd name="T61" fmla="*/ 106 h 170"/>
                <a:gd name="T62" fmla="*/ 127 w 261"/>
                <a:gd name="T63" fmla="*/ 104 h 170"/>
                <a:gd name="T64" fmla="*/ 107 w 261"/>
                <a:gd name="T65" fmla="*/ 102 h 170"/>
                <a:gd name="T66" fmla="*/ 106 w 261"/>
                <a:gd name="T67" fmla="*/ 111 h 170"/>
                <a:gd name="T68" fmla="*/ 105 w 261"/>
                <a:gd name="T69" fmla="*/ 125 h 170"/>
                <a:gd name="T70" fmla="*/ 100 w 261"/>
                <a:gd name="T71" fmla="*/ 150 h 170"/>
                <a:gd name="T72" fmla="*/ 93 w 261"/>
                <a:gd name="T73" fmla="*/ 162 h 170"/>
                <a:gd name="T74" fmla="*/ 84 w 261"/>
                <a:gd name="T75" fmla="*/ 169 h 170"/>
                <a:gd name="T76" fmla="*/ 74 w 261"/>
                <a:gd name="T77" fmla="*/ 166 h 170"/>
                <a:gd name="T78" fmla="*/ 79 w 261"/>
                <a:gd name="T79" fmla="*/ 149 h 170"/>
                <a:gd name="T80" fmla="*/ 81 w 261"/>
                <a:gd name="T81" fmla="*/ 128 h 170"/>
                <a:gd name="T82" fmla="*/ 80 w 261"/>
                <a:gd name="T83" fmla="*/ 110 h 170"/>
                <a:gd name="T84" fmla="*/ 59 w 261"/>
                <a:gd name="T85" fmla="*/ 109 h 170"/>
                <a:gd name="T86" fmla="*/ 43 w 261"/>
                <a:gd name="T87" fmla="*/ 133 h 170"/>
                <a:gd name="T88" fmla="*/ 23 w 261"/>
                <a:gd name="T89" fmla="*/ 150 h 170"/>
                <a:gd name="T90" fmla="*/ 12 w 261"/>
                <a:gd name="T91" fmla="*/ 156 h 170"/>
                <a:gd name="T92" fmla="*/ 6 w 261"/>
                <a:gd name="T93" fmla="*/ 137 h 170"/>
                <a:gd name="T94" fmla="*/ 8 w 261"/>
                <a:gd name="T95" fmla="*/ 117 h 170"/>
                <a:gd name="T96" fmla="*/ 6 w 261"/>
                <a:gd name="T97" fmla="*/ 105 h 170"/>
                <a:gd name="T98" fmla="*/ 0 w 261"/>
                <a:gd name="T99" fmla="*/ 92 h 170"/>
                <a:gd name="T100" fmla="*/ 10 w 261"/>
                <a:gd name="T101" fmla="*/ 80 h 170"/>
                <a:gd name="T102" fmla="*/ 30 w 261"/>
                <a:gd name="T103" fmla="*/ 83 h 170"/>
                <a:gd name="T104" fmla="*/ 41 w 261"/>
                <a:gd name="T105" fmla="*/ 64 h 170"/>
                <a:gd name="T106" fmla="*/ 56 w 261"/>
                <a:gd name="T107" fmla="*/ 39 h 170"/>
                <a:gd name="T108" fmla="*/ 67 w 261"/>
                <a:gd name="T109" fmla="*/ 15 h 170"/>
                <a:gd name="T110" fmla="*/ 72 w 261"/>
                <a:gd name="T111" fmla="*/ 5 h 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1"/>
                <a:gd name="T169" fmla="*/ 0 h 170"/>
                <a:gd name="T170" fmla="*/ 261 w 261"/>
                <a:gd name="T171" fmla="*/ 170 h 1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1" h="170">
                  <a:moveTo>
                    <a:pt x="134" y="3"/>
                  </a:moveTo>
                  <a:lnTo>
                    <a:pt x="139" y="2"/>
                  </a:lnTo>
                  <a:lnTo>
                    <a:pt x="144" y="1"/>
                  </a:lnTo>
                  <a:lnTo>
                    <a:pt x="148" y="1"/>
                  </a:lnTo>
                  <a:lnTo>
                    <a:pt x="153" y="0"/>
                  </a:lnTo>
                  <a:lnTo>
                    <a:pt x="158" y="0"/>
                  </a:lnTo>
                  <a:lnTo>
                    <a:pt x="163" y="0"/>
                  </a:lnTo>
                  <a:lnTo>
                    <a:pt x="168" y="0"/>
                  </a:lnTo>
                  <a:lnTo>
                    <a:pt x="173" y="0"/>
                  </a:lnTo>
                  <a:lnTo>
                    <a:pt x="178" y="0"/>
                  </a:lnTo>
                  <a:lnTo>
                    <a:pt x="183" y="1"/>
                  </a:lnTo>
                  <a:lnTo>
                    <a:pt x="186" y="2"/>
                  </a:lnTo>
                  <a:lnTo>
                    <a:pt x="189" y="3"/>
                  </a:lnTo>
                  <a:lnTo>
                    <a:pt x="192" y="4"/>
                  </a:lnTo>
                  <a:lnTo>
                    <a:pt x="195" y="4"/>
                  </a:lnTo>
                  <a:lnTo>
                    <a:pt x="198" y="5"/>
                  </a:lnTo>
                  <a:lnTo>
                    <a:pt x="201" y="5"/>
                  </a:lnTo>
                  <a:lnTo>
                    <a:pt x="204" y="5"/>
                  </a:lnTo>
                  <a:lnTo>
                    <a:pt x="208" y="4"/>
                  </a:lnTo>
                  <a:lnTo>
                    <a:pt x="211" y="5"/>
                  </a:lnTo>
                  <a:lnTo>
                    <a:pt x="214" y="5"/>
                  </a:lnTo>
                  <a:lnTo>
                    <a:pt x="217" y="5"/>
                  </a:lnTo>
                  <a:lnTo>
                    <a:pt x="221" y="6"/>
                  </a:lnTo>
                  <a:lnTo>
                    <a:pt x="225" y="6"/>
                  </a:lnTo>
                  <a:lnTo>
                    <a:pt x="229" y="7"/>
                  </a:lnTo>
                  <a:lnTo>
                    <a:pt x="233" y="7"/>
                  </a:lnTo>
                  <a:lnTo>
                    <a:pt x="236" y="8"/>
                  </a:lnTo>
                  <a:lnTo>
                    <a:pt x="240" y="8"/>
                  </a:lnTo>
                  <a:lnTo>
                    <a:pt x="244" y="9"/>
                  </a:lnTo>
                  <a:lnTo>
                    <a:pt x="248" y="9"/>
                  </a:lnTo>
                  <a:lnTo>
                    <a:pt x="251" y="9"/>
                  </a:lnTo>
                  <a:lnTo>
                    <a:pt x="252" y="9"/>
                  </a:lnTo>
                  <a:lnTo>
                    <a:pt x="253" y="10"/>
                  </a:lnTo>
                  <a:lnTo>
                    <a:pt x="254" y="11"/>
                  </a:lnTo>
                  <a:lnTo>
                    <a:pt x="256" y="12"/>
                  </a:lnTo>
                  <a:lnTo>
                    <a:pt x="257" y="12"/>
                  </a:lnTo>
                  <a:lnTo>
                    <a:pt x="258" y="13"/>
                  </a:lnTo>
                  <a:lnTo>
                    <a:pt x="259" y="14"/>
                  </a:lnTo>
                  <a:lnTo>
                    <a:pt x="260" y="15"/>
                  </a:lnTo>
                  <a:lnTo>
                    <a:pt x="260" y="16"/>
                  </a:lnTo>
                  <a:lnTo>
                    <a:pt x="261" y="18"/>
                  </a:lnTo>
                  <a:lnTo>
                    <a:pt x="260" y="26"/>
                  </a:lnTo>
                  <a:lnTo>
                    <a:pt x="258" y="34"/>
                  </a:lnTo>
                  <a:lnTo>
                    <a:pt x="257" y="42"/>
                  </a:lnTo>
                  <a:lnTo>
                    <a:pt x="256" y="50"/>
                  </a:lnTo>
                  <a:lnTo>
                    <a:pt x="254" y="57"/>
                  </a:lnTo>
                  <a:lnTo>
                    <a:pt x="252" y="65"/>
                  </a:lnTo>
                  <a:lnTo>
                    <a:pt x="250" y="73"/>
                  </a:lnTo>
                  <a:lnTo>
                    <a:pt x="248" y="81"/>
                  </a:lnTo>
                  <a:lnTo>
                    <a:pt x="246" y="89"/>
                  </a:lnTo>
                  <a:lnTo>
                    <a:pt x="244" y="96"/>
                  </a:lnTo>
                  <a:lnTo>
                    <a:pt x="246" y="99"/>
                  </a:lnTo>
                  <a:lnTo>
                    <a:pt x="248" y="101"/>
                  </a:lnTo>
                  <a:lnTo>
                    <a:pt x="251" y="104"/>
                  </a:lnTo>
                  <a:lnTo>
                    <a:pt x="253" y="107"/>
                  </a:lnTo>
                  <a:lnTo>
                    <a:pt x="256" y="110"/>
                  </a:lnTo>
                  <a:lnTo>
                    <a:pt x="257" y="113"/>
                  </a:lnTo>
                  <a:lnTo>
                    <a:pt x="259" y="116"/>
                  </a:lnTo>
                  <a:lnTo>
                    <a:pt x="260" y="119"/>
                  </a:lnTo>
                  <a:lnTo>
                    <a:pt x="260" y="123"/>
                  </a:lnTo>
                  <a:lnTo>
                    <a:pt x="259" y="126"/>
                  </a:lnTo>
                  <a:lnTo>
                    <a:pt x="253" y="139"/>
                  </a:lnTo>
                  <a:lnTo>
                    <a:pt x="251" y="139"/>
                  </a:lnTo>
                  <a:lnTo>
                    <a:pt x="249" y="138"/>
                  </a:lnTo>
                  <a:lnTo>
                    <a:pt x="248" y="137"/>
                  </a:lnTo>
                  <a:lnTo>
                    <a:pt x="245" y="136"/>
                  </a:lnTo>
                  <a:lnTo>
                    <a:pt x="244" y="135"/>
                  </a:lnTo>
                  <a:lnTo>
                    <a:pt x="242" y="133"/>
                  </a:lnTo>
                  <a:lnTo>
                    <a:pt x="240" y="132"/>
                  </a:lnTo>
                  <a:lnTo>
                    <a:pt x="239" y="130"/>
                  </a:lnTo>
                  <a:lnTo>
                    <a:pt x="238" y="129"/>
                  </a:lnTo>
                  <a:lnTo>
                    <a:pt x="237" y="127"/>
                  </a:lnTo>
                  <a:lnTo>
                    <a:pt x="235" y="128"/>
                  </a:lnTo>
                  <a:lnTo>
                    <a:pt x="233" y="130"/>
                  </a:lnTo>
                  <a:lnTo>
                    <a:pt x="232" y="131"/>
                  </a:lnTo>
                  <a:lnTo>
                    <a:pt x="231" y="133"/>
                  </a:lnTo>
                  <a:lnTo>
                    <a:pt x="230" y="134"/>
                  </a:lnTo>
                  <a:lnTo>
                    <a:pt x="230" y="136"/>
                  </a:lnTo>
                  <a:lnTo>
                    <a:pt x="230" y="138"/>
                  </a:lnTo>
                  <a:lnTo>
                    <a:pt x="230" y="140"/>
                  </a:lnTo>
                  <a:lnTo>
                    <a:pt x="230" y="142"/>
                  </a:lnTo>
                  <a:lnTo>
                    <a:pt x="230" y="144"/>
                  </a:lnTo>
                  <a:lnTo>
                    <a:pt x="231" y="144"/>
                  </a:lnTo>
                  <a:lnTo>
                    <a:pt x="232" y="145"/>
                  </a:lnTo>
                  <a:lnTo>
                    <a:pt x="233" y="146"/>
                  </a:lnTo>
                  <a:lnTo>
                    <a:pt x="233" y="147"/>
                  </a:lnTo>
                  <a:lnTo>
                    <a:pt x="233" y="148"/>
                  </a:lnTo>
                  <a:lnTo>
                    <a:pt x="233" y="149"/>
                  </a:lnTo>
                  <a:lnTo>
                    <a:pt x="233" y="150"/>
                  </a:lnTo>
                  <a:lnTo>
                    <a:pt x="233" y="151"/>
                  </a:lnTo>
                  <a:lnTo>
                    <a:pt x="233" y="152"/>
                  </a:lnTo>
                  <a:lnTo>
                    <a:pt x="232" y="152"/>
                  </a:lnTo>
                  <a:lnTo>
                    <a:pt x="231" y="153"/>
                  </a:lnTo>
                  <a:lnTo>
                    <a:pt x="230" y="153"/>
                  </a:lnTo>
                  <a:lnTo>
                    <a:pt x="229" y="154"/>
                  </a:lnTo>
                  <a:lnTo>
                    <a:pt x="228" y="155"/>
                  </a:lnTo>
                  <a:lnTo>
                    <a:pt x="227" y="155"/>
                  </a:lnTo>
                  <a:lnTo>
                    <a:pt x="226" y="156"/>
                  </a:lnTo>
                  <a:lnTo>
                    <a:pt x="225" y="157"/>
                  </a:lnTo>
                  <a:lnTo>
                    <a:pt x="225" y="158"/>
                  </a:lnTo>
                  <a:lnTo>
                    <a:pt x="225" y="160"/>
                  </a:lnTo>
                  <a:lnTo>
                    <a:pt x="225" y="161"/>
                  </a:lnTo>
                  <a:lnTo>
                    <a:pt x="225" y="162"/>
                  </a:lnTo>
                  <a:lnTo>
                    <a:pt x="224" y="163"/>
                  </a:lnTo>
                  <a:lnTo>
                    <a:pt x="224" y="164"/>
                  </a:lnTo>
                  <a:lnTo>
                    <a:pt x="224" y="165"/>
                  </a:lnTo>
                  <a:lnTo>
                    <a:pt x="223" y="166"/>
                  </a:lnTo>
                  <a:lnTo>
                    <a:pt x="222" y="167"/>
                  </a:lnTo>
                  <a:lnTo>
                    <a:pt x="222" y="168"/>
                  </a:lnTo>
                  <a:lnTo>
                    <a:pt x="220" y="166"/>
                  </a:lnTo>
                  <a:lnTo>
                    <a:pt x="217" y="165"/>
                  </a:lnTo>
                  <a:lnTo>
                    <a:pt x="215" y="165"/>
                  </a:lnTo>
                  <a:lnTo>
                    <a:pt x="211" y="166"/>
                  </a:lnTo>
                  <a:lnTo>
                    <a:pt x="209" y="166"/>
                  </a:lnTo>
                  <a:lnTo>
                    <a:pt x="206" y="167"/>
                  </a:lnTo>
                  <a:lnTo>
                    <a:pt x="204" y="166"/>
                  </a:lnTo>
                  <a:lnTo>
                    <a:pt x="203" y="165"/>
                  </a:lnTo>
                  <a:lnTo>
                    <a:pt x="203" y="162"/>
                  </a:lnTo>
                  <a:lnTo>
                    <a:pt x="203" y="158"/>
                  </a:lnTo>
                  <a:lnTo>
                    <a:pt x="206" y="155"/>
                  </a:lnTo>
                  <a:lnTo>
                    <a:pt x="208" y="152"/>
                  </a:lnTo>
                  <a:lnTo>
                    <a:pt x="209" y="149"/>
                  </a:lnTo>
                  <a:lnTo>
                    <a:pt x="210" y="145"/>
                  </a:lnTo>
                  <a:lnTo>
                    <a:pt x="210" y="142"/>
                  </a:lnTo>
                  <a:lnTo>
                    <a:pt x="211" y="138"/>
                  </a:lnTo>
                  <a:lnTo>
                    <a:pt x="211" y="134"/>
                  </a:lnTo>
                  <a:lnTo>
                    <a:pt x="211" y="130"/>
                  </a:lnTo>
                  <a:lnTo>
                    <a:pt x="212" y="126"/>
                  </a:lnTo>
                  <a:lnTo>
                    <a:pt x="213" y="123"/>
                  </a:lnTo>
                  <a:lnTo>
                    <a:pt x="211" y="122"/>
                  </a:lnTo>
                  <a:lnTo>
                    <a:pt x="209" y="121"/>
                  </a:lnTo>
                  <a:lnTo>
                    <a:pt x="208" y="120"/>
                  </a:lnTo>
                  <a:lnTo>
                    <a:pt x="206" y="119"/>
                  </a:lnTo>
                  <a:lnTo>
                    <a:pt x="204" y="117"/>
                  </a:lnTo>
                  <a:lnTo>
                    <a:pt x="203" y="116"/>
                  </a:lnTo>
                  <a:lnTo>
                    <a:pt x="201" y="115"/>
                  </a:lnTo>
                  <a:lnTo>
                    <a:pt x="200" y="114"/>
                  </a:lnTo>
                  <a:lnTo>
                    <a:pt x="199" y="112"/>
                  </a:lnTo>
                  <a:lnTo>
                    <a:pt x="198" y="110"/>
                  </a:lnTo>
                  <a:lnTo>
                    <a:pt x="197" y="110"/>
                  </a:lnTo>
                  <a:lnTo>
                    <a:pt x="196" y="110"/>
                  </a:lnTo>
                  <a:lnTo>
                    <a:pt x="196" y="111"/>
                  </a:lnTo>
                  <a:lnTo>
                    <a:pt x="195" y="111"/>
                  </a:lnTo>
                  <a:lnTo>
                    <a:pt x="194" y="112"/>
                  </a:lnTo>
                  <a:lnTo>
                    <a:pt x="193" y="113"/>
                  </a:lnTo>
                  <a:lnTo>
                    <a:pt x="192" y="114"/>
                  </a:lnTo>
                  <a:lnTo>
                    <a:pt x="193" y="114"/>
                  </a:lnTo>
                  <a:lnTo>
                    <a:pt x="193" y="115"/>
                  </a:lnTo>
                  <a:lnTo>
                    <a:pt x="194" y="117"/>
                  </a:lnTo>
                  <a:lnTo>
                    <a:pt x="195" y="118"/>
                  </a:lnTo>
                  <a:lnTo>
                    <a:pt x="195" y="120"/>
                  </a:lnTo>
                  <a:lnTo>
                    <a:pt x="195" y="121"/>
                  </a:lnTo>
                  <a:lnTo>
                    <a:pt x="194" y="123"/>
                  </a:lnTo>
                  <a:lnTo>
                    <a:pt x="193" y="124"/>
                  </a:lnTo>
                  <a:lnTo>
                    <a:pt x="191" y="124"/>
                  </a:lnTo>
                  <a:lnTo>
                    <a:pt x="191" y="123"/>
                  </a:lnTo>
                  <a:lnTo>
                    <a:pt x="190" y="123"/>
                  </a:lnTo>
                  <a:lnTo>
                    <a:pt x="189" y="122"/>
                  </a:lnTo>
                  <a:lnTo>
                    <a:pt x="188" y="121"/>
                  </a:lnTo>
                  <a:lnTo>
                    <a:pt x="187" y="120"/>
                  </a:lnTo>
                  <a:lnTo>
                    <a:pt x="187" y="119"/>
                  </a:lnTo>
                  <a:lnTo>
                    <a:pt x="187" y="118"/>
                  </a:lnTo>
                  <a:lnTo>
                    <a:pt x="186" y="117"/>
                  </a:lnTo>
                  <a:lnTo>
                    <a:pt x="185" y="116"/>
                  </a:lnTo>
                  <a:lnTo>
                    <a:pt x="183" y="116"/>
                  </a:lnTo>
                  <a:lnTo>
                    <a:pt x="182" y="116"/>
                  </a:lnTo>
                  <a:lnTo>
                    <a:pt x="181" y="116"/>
                  </a:lnTo>
                  <a:lnTo>
                    <a:pt x="180" y="116"/>
                  </a:lnTo>
                  <a:lnTo>
                    <a:pt x="179" y="116"/>
                  </a:lnTo>
                  <a:lnTo>
                    <a:pt x="178" y="117"/>
                  </a:lnTo>
                  <a:lnTo>
                    <a:pt x="177" y="118"/>
                  </a:lnTo>
                  <a:lnTo>
                    <a:pt x="177" y="119"/>
                  </a:lnTo>
                  <a:lnTo>
                    <a:pt x="176" y="120"/>
                  </a:lnTo>
                  <a:lnTo>
                    <a:pt x="176" y="121"/>
                  </a:lnTo>
                  <a:lnTo>
                    <a:pt x="176" y="122"/>
                  </a:lnTo>
                  <a:lnTo>
                    <a:pt x="175" y="123"/>
                  </a:lnTo>
                  <a:lnTo>
                    <a:pt x="174" y="124"/>
                  </a:lnTo>
                  <a:lnTo>
                    <a:pt x="173" y="124"/>
                  </a:lnTo>
                  <a:lnTo>
                    <a:pt x="172" y="124"/>
                  </a:lnTo>
                  <a:lnTo>
                    <a:pt x="171" y="124"/>
                  </a:lnTo>
                  <a:lnTo>
                    <a:pt x="170" y="123"/>
                  </a:lnTo>
                  <a:lnTo>
                    <a:pt x="170" y="122"/>
                  </a:lnTo>
                  <a:lnTo>
                    <a:pt x="169" y="121"/>
                  </a:lnTo>
                  <a:lnTo>
                    <a:pt x="171" y="119"/>
                  </a:lnTo>
                  <a:lnTo>
                    <a:pt x="171" y="117"/>
                  </a:lnTo>
                  <a:lnTo>
                    <a:pt x="171" y="115"/>
                  </a:lnTo>
                  <a:lnTo>
                    <a:pt x="170" y="114"/>
                  </a:lnTo>
                  <a:lnTo>
                    <a:pt x="169" y="113"/>
                  </a:lnTo>
                  <a:lnTo>
                    <a:pt x="167" y="112"/>
                  </a:lnTo>
                  <a:lnTo>
                    <a:pt x="166" y="111"/>
                  </a:lnTo>
                  <a:lnTo>
                    <a:pt x="164" y="110"/>
                  </a:lnTo>
                  <a:lnTo>
                    <a:pt x="162" y="109"/>
                  </a:lnTo>
                  <a:lnTo>
                    <a:pt x="161" y="108"/>
                  </a:lnTo>
                  <a:lnTo>
                    <a:pt x="158" y="107"/>
                  </a:lnTo>
                  <a:lnTo>
                    <a:pt x="156" y="106"/>
                  </a:lnTo>
                  <a:lnTo>
                    <a:pt x="153" y="106"/>
                  </a:lnTo>
                  <a:lnTo>
                    <a:pt x="150" y="106"/>
                  </a:lnTo>
                  <a:lnTo>
                    <a:pt x="147" y="106"/>
                  </a:lnTo>
                  <a:lnTo>
                    <a:pt x="144" y="106"/>
                  </a:lnTo>
                  <a:lnTo>
                    <a:pt x="141" y="106"/>
                  </a:lnTo>
                  <a:lnTo>
                    <a:pt x="138" y="106"/>
                  </a:lnTo>
                  <a:lnTo>
                    <a:pt x="135" y="105"/>
                  </a:lnTo>
                  <a:lnTo>
                    <a:pt x="133" y="104"/>
                  </a:lnTo>
                  <a:lnTo>
                    <a:pt x="130" y="104"/>
                  </a:lnTo>
                  <a:lnTo>
                    <a:pt x="127" y="104"/>
                  </a:lnTo>
                  <a:lnTo>
                    <a:pt x="124" y="104"/>
                  </a:lnTo>
                  <a:lnTo>
                    <a:pt x="121" y="104"/>
                  </a:lnTo>
                  <a:lnTo>
                    <a:pt x="118" y="103"/>
                  </a:lnTo>
                  <a:lnTo>
                    <a:pt x="115" y="102"/>
                  </a:lnTo>
                  <a:lnTo>
                    <a:pt x="112" y="102"/>
                  </a:lnTo>
                  <a:lnTo>
                    <a:pt x="109" y="102"/>
                  </a:lnTo>
                  <a:lnTo>
                    <a:pt x="107" y="102"/>
                  </a:lnTo>
                  <a:lnTo>
                    <a:pt x="103" y="102"/>
                  </a:lnTo>
                  <a:lnTo>
                    <a:pt x="103" y="104"/>
                  </a:lnTo>
                  <a:lnTo>
                    <a:pt x="104" y="105"/>
                  </a:lnTo>
                  <a:lnTo>
                    <a:pt x="104" y="107"/>
                  </a:lnTo>
                  <a:lnTo>
                    <a:pt x="105" y="108"/>
                  </a:lnTo>
                  <a:lnTo>
                    <a:pt x="106" y="110"/>
                  </a:lnTo>
                  <a:lnTo>
                    <a:pt x="106" y="111"/>
                  </a:lnTo>
                  <a:lnTo>
                    <a:pt x="107" y="112"/>
                  </a:lnTo>
                  <a:lnTo>
                    <a:pt x="108" y="114"/>
                  </a:lnTo>
                  <a:lnTo>
                    <a:pt x="109" y="116"/>
                  </a:lnTo>
                  <a:lnTo>
                    <a:pt x="108" y="119"/>
                  </a:lnTo>
                  <a:lnTo>
                    <a:pt x="107" y="122"/>
                  </a:lnTo>
                  <a:lnTo>
                    <a:pt x="105" y="125"/>
                  </a:lnTo>
                  <a:lnTo>
                    <a:pt x="103" y="128"/>
                  </a:lnTo>
                  <a:lnTo>
                    <a:pt x="102" y="132"/>
                  </a:lnTo>
                  <a:lnTo>
                    <a:pt x="101" y="135"/>
                  </a:lnTo>
                  <a:lnTo>
                    <a:pt x="100" y="139"/>
                  </a:lnTo>
                  <a:lnTo>
                    <a:pt x="100" y="142"/>
                  </a:lnTo>
                  <a:lnTo>
                    <a:pt x="100" y="146"/>
                  </a:lnTo>
                  <a:lnTo>
                    <a:pt x="100" y="150"/>
                  </a:lnTo>
                  <a:lnTo>
                    <a:pt x="100" y="152"/>
                  </a:lnTo>
                  <a:lnTo>
                    <a:pt x="99" y="154"/>
                  </a:lnTo>
                  <a:lnTo>
                    <a:pt x="98" y="156"/>
                  </a:lnTo>
                  <a:lnTo>
                    <a:pt x="97" y="158"/>
                  </a:lnTo>
                  <a:lnTo>
                    <a:pt x="95" y="159"/>
                  </a:lnTo>
                  <a:lnTo>
                    <a:pt x="94" y="161"/>
                  </a:lnTo>
                  <a:lnTo>
                    <a:pt x="93" y="162"/>
                  </a:lnTo>
                  <a:lnTo>
                    <a:pt x="92" y="165"/>
                  </a:lnTo>
                  <a:lnTo>
                    <a:pt x="91" y="166"/>
                  </a:lnTo>
                  <a:lnTo>
                    <a:pt x="91" y="169"/>
                  </a:lnTo>
                  <a:lnTo>
                    <a:pt x="89" y="170"/>
                  </a:lnTo>
                  <a:lnTo>
                    <a:pt x="88" y="170"/>
                  </a:lnTo>
                  <a:lnTo>
                    <a:pt x="86" y="170"/>
                  </a:lnTo>
                  <a:lnTo>
                    <a:pt x="84" y="169"/>
                  </a:lnTo>
                  <a:lnTo>
                    <a:pt x="82" y="169"/>
                  </a:lnTo>
                  <a:lnTo>
                    <a:pt x="81" y="170"/>
                  </a:lnTo>
                  <a:lnTo>
                    <a:pt x="79" y="169"/>
                  </a:lnTo>
                  <a:lnTo>
                    <a:pt x="77" y="169"/>
                  </a:lnTo>
                  <a:lnTo>
                    <a:pt x="76" y="169"/>
                  </a:lnTo>
                  <a:lnTo>
                    <a:pt x="75" y="167"/>
                  </a:lnTo>
                  <a:lnTo>
                    <a:pt x="74" y="166"/>
                  </a:lnTo>
                  <a:lnTo>
                    <a:pt x="75" y="163"/>
                  </a:lnTo>
                  <a:lnTo>
                    <a:pt x="75" y="161"/>
                  </a:lnTo>
                  <a:lnTo>
                    <a:pt x="76" y="158"/>
                  </a:lnTo>
                  <a:lnTo>
                    <a:pt x="77" y="155"/>
                  </a:lnTo>
                  <a:lnTo>
                    <a:pt x="78" y="153"/>
                  </a:lnTo>
                  <a:lnTo>
                    <a:pt x="79" y="151"/>
                  </a:lnTo>
                  <a:lnTo>
                    <a:pt x="79" y="149"/>
                  </a:lnTo>
                  <a:lnTo>
                    <a:pt x="80" y="146"/>
                  </a:lnTo>
                  <a:lnTo>
                    <a:pt x="80" y="143"/>
                  </a:lnTo>
                  <a:lnTo>
                    <a:pt x="79" y="140"/>
                  </a:lnTo>
                  <a:lnTo>
                    <a:pt x="80" y="137"/>
                  </a:lnTo>
                  <a:lnTo>
                    <a:pt x="80" y="134"/>
                  </a:lnTo>
                  <a:lnTo>
                    <a:pt x="80" y="131"/>
                  </a:lnTo>
                  <a:lnTo>
                    <a:pt x="81" y="128"/>
                  </a:lnTo>
                  <a:lnTo>
                    <a:pt x="81" y="125"/>
                  </a:lnTo>
                  <a:lnTo>
                    <a:pt x="81" y="122"/>
                  </a:lnTo>
                  <a:lnTo>
                    <a:pt x="81" y="119"/>
                  </a:lnTo>
                  <a:lnTo>
                    <a:pt x="82" y="116"/>
                  </a:lnTo>
                  <a:lnTo>
                    <a:pt x="82" y="113"/>
                  </a:lnTo>
                  <a:lnTo>
                    <a:pt x="82" y="110"/>
                  </a:lnTo>
                  <a:lnTo>
                    <a:pt x="80" y="110"/>
                  </a:lnTo>
                  <a:lnTo>
                    <a:pt x="77" y="110"/>
                  </a:lnTo>
                  <a:lnTo>
                    <a:pt x="74" y="109"/>
                  </a:lnTo>
                  <a:lnTo>
                    <a:pt x="71" y="109"/>
                  </a:lnTo>
                  <a:lnTo>
                    <a:pt x="68" y="108"/>
                  </a:lnTo>
                  <a:lnTo>
                    <a:pt x="65" y="108"/>
                  </a:lnTo>
                  <a:lnTo>
                    <a:pt x="62" y="108"/>
                  </a:lnTo>
                  <a:lnTo>
                    <a:pt x="59" y="109"/>
                  </a:lnTo>
                  <a:lnTo>
                    <a:pt x="57" y="110"/>
                  </a:lnTo>
                  <a:lnTo>
                    <a:pt x="54" y="112"/>
                  </a:lnTo>
                  <a:lnTo>
                    <a:pt x="52" y="116"/>
                  </a:lnTo>
                  <a:lnTo>
                    <a:pt x="50" y="120"/>
                  </a:lnTo>
                  <a:lnTo>
                    <a:pt x="48" y="124"/>
                  </a:lnTo>
                  <a:lnTo>
                    <a:pt x="45" y="129"/>
                  </a:lnTo>
                  <a:lnTo>
                    <a:pt x="43" y="133"/>
                  </a:lnTo>
                  <a:lnTo>
                    <a:pt x="40" y="136"/>
                  </a:lnTo>
                  <a:lnTo>
                    <a:pt x="37" y="140"/>
                  </a:lnTo>
                  <a:lnTo>
                    <a:pt x="34" y="143"/>
                  </a:lnTo>
                  <a:lnTo>
                    <a:pt x="30" y="145"/>
                  </a:lnTo>
                  <a:lnTo>
                    <a:pt x="26" y="148"/>
                  </a:lnTo>
                  <a:lnTo>
                    <a:pt x="24" y="149"/>
                  </a:lnTo>
                  <a:lnTo>
                    <a:pt x="23" y="150"/>
                  </a:lnTo>
                  <a:lnTo>
                    <a:pt x="21" y="152"/>
                  </a:lnTo>
                  <a:lnTo>
                    <a:pt x="20" y="153"/>
                  </a:lnTo>
                  <a:lnTo>
                    <a:pt x="18" y="155"/>
                  </a:lnTo>
                  <a:lnTo>
                    <a:pt x="17" y="155"/>
                  </a:lnTo>
                  <a:lnTo>
                    <a:pt x="15" y="156"/>
                  </a:lnTo>
                  <a:lnTo>
                    <a:pt x="14" y="156"/>
                  </a:lnTo>
                  <a:lnTo>
                    <a:pt x="12" y="156"/>
                  </a:lnTo>
                  <a:lnTo>
                    <a:pt x="9" y="155"/>
                  </a:lnTo>
                  <a:lnTo>
                    <a:pt x="7" y="152"/>
                  </a:lnTo>
                  <a:lnTo>
                    <a:pt x="5" y="149"/>
                  </a:lnTo>
                  <a:lnTo>
                    <a:pt x="5" y="146"/>
                  </a:lnTo>
                  <a:lnTo>
                    <a:pt x="5" y="143"/>
                  </a:lnTo>
                  <a:lnTo>
                    <a:pt x="5" y="140"/>
                  </a:lnTo>
                  <a:lnTo>
                    <a:pt x="6" y="137"/>
                  </a:lnTo>
                  <a:lnTo>
                    <a:pt x="7" y="133"/>
                  </a:lnTo>
                  <a:lnTo>
                    <a:pt x="7" y="130"/>
                  </a:lnTo>
                  <a:lnTo>
                    <a:pt x="7" y="126"/>
                  </a:lnTo>
                  <a:lnTo>
                    <a:pt x="5" y="124"/>
                  </a:lnTo>
                  <a:lnTo>
                    <a:pt x="5" y="121"/>
                  </a:lnTo>
                  <a:lnTo>
                    <a:pt x="6" y="119"/>
                  </a:lnTo>
                  <a:lnTo>
                    <a:pt x="8" y="117"/>
                  </a:lnTo>
                  <a:lnTo>
                    <a:pt x="9" y="114"/>
                  </a:lnTo>
                  <a:lnTo>
                    <a:pt x="11" y="112"/>
                  </a:lnTo>
                  <a:lnTo>
                    <a:pt x="13" y="110"/>
                  </a:lnTo>
                  <a:lnTo>
                    <a:pt x="13" y="108"/>
                  </a:lnTo>
                  <a:lnTo>
                    <a:pt x="12" y="107"/>
                  </a:lnTo>
                  <a:lnTo>
                    <a:pt x="10" y="105"/>
                  </a:lnTo>
                  <a:lnTo>
                    <a:pt x="6" y="105"/>
                  </a:lnTo>
                  <a:lnTo>
                    <a:pt x="4" y="104"/>
                  </a:lnTo>
                  <a:lnTo>
                    <a:pt x="3" y="102"/>
                  </a:lnTo>
                  <a:lnTo>
                    <a:pt x="2" y="100"/>
                  </a:lnTo>
                  <a:lnTo>
                    <a:pt x="1" y="98"/>
                  </a:lnTo>
                  <a:lnTo>
                    <a:pt x="0" y="96"/>
                  </a:lnTo>
                  <a:lnTo>
                    <a:pt x="0" y="94"/>
                  </a:lnTo>
                  <a:lnTo>
                    <a:pt x="0" y="92"/>
                  </a:lnTo>
                  <a:lnTo>
                    <a:pt x="0" y="90"/>
                  </a:lnTo>
                  <a:lnTo>
                    <a:pt x="0" y="88"/>
                  </a:lnTo>
                  <a:lnTo>
                    <a:pt x="0" y="86"/>
                  </a:lnTo>
                  <a:lnTo>
                    <a:pt x="3" y="82"/>
                  </a:lnTo>
                  <a:lnTo>
                    <a:pt x="5" y="81"/>
                  </a:lnTo>
                  <a:lnTo>
                    <a:pt x="8" y="80"/>
                  </a:lnTo>
                  <a:lnTo>
                    <a:pt x="10" y="80"/>
                  </a:lnTo>
                  <a:lnTo>
                    <a:pt x="13" y="80"/>
                  </a:lnTo>
                  <a:lnTo>
                    <a:pt x="16" y="81"/>
                  </a:lnTo>
                  <a:lnTo>
                    <a:pt x="19" y="82"/>
                  </a:lnTo>
                  <a:lnTo>
                    <a:pt x="22" y="83"/>
                  </a:lnTo>
                  <a:lnTo>
                    <a:pt x="25" y="85"/>
                  </a:lnTo>
                  <a:lnTo>
                    <a:pt x="28" y="85"/>
                  </a:lnTo>
                  <a:lnTo>
                    <a:pt x="30" y="83"/>
                  </a:lnTo>
                  <a:lnTo>
                    <a:pt x="32" y="81"/>
                  </a:lnTo>
                  <a:lnTo>
                    <a:pt x="34" y="78"/>
                  </a:lnTo>
                  <a:lnTo>
                    <a:pt x="35" y="75"/>
                  </a:lnTo>
                  <a:lnTo>
                    <a:pt x="37" y="73"/>
                  </a:lnTo>
                  <a:lnTo>
                    <a:pt x="38" y="70"/>
                  </a:lnTo>
                  <a:lnTo>
                    <a:pt x="40" y="67"/>
                  </a:lnTo>
                  <a:lnTo>
                    <a:pt x="41" y="64"/>
                  </a:lnTo>
                  <a:lnTo>
                    <a:pt x="43" y="61"/>
                  </a:lnTo>
                  <a:lnTo>
                    <a:pt x="44" y="59"/>
                  </a:lnTo>
                  <a:lnTo>
                    <a:pt x="47" y="55"/>
                  </a:lnTo>
                  <a:lnTo>
                    <a:pt x="49" y="51"/>
                  </a:lnTo>
                  <a:lnTo>
                    <a:pt x="52" y="47"/>
                  </a:lnTo>
                  <a:lnTo>
                    <a:pt x="54" y="43"/>
                  </a:lnTo>
                  <a:lnTo>
                    <a:pt x="56" y="39"/>
                  </a:lnTo>
                  <a:lnTo>
                    <a:pt x="58" y="35"/>
                  </a:lnTo>
                  <a:lnTo>
                    <a:pt x="60" y="30"/>
                  </a:lnTo>
                  <a:lnTo>
                    <a:pt x="62" y="26"/>
                  </a:lnTo>
                  <a:lnTo>
                    <a:pt x="63" y="22"/>
                  </a:lnTo>
                  <a:lnTo>
                    <a:pt x="66" y="18"/>
                  </a:lnTo>
                  <a:lnTo>
                    <a:pt x="66" y="17"/>
                  </a:lnTo>
                  <a:lnTo>
                    <a:pt x="67" y="15"/>
                  </a:lnTo>
                  <a:lnTo>
                    <a:pt x="67" y="14"/>
                  </a:lnTo>
                  <a:lnTo>
                    <a:pt x="68" y="12"/>
                  </a:lnTo>
                  <a:lnTo>
                    <a:pt x="69" y="11"/>
                  </a:lnTo>
                  <a:lnTo>
                    <a:pt x="70" y="10"/>
                  </a:lnTo>
                  <a:lnTo>
                    <a:pt x="71" y="9"/>
                  </a:lnTo>
                  <a:lnTo>
                    <a:pt x="72" y="7"/>
                  </a:lnTo>
                  <a:lnTo>
                    <a:pt x="72" y="5"/>
                  </a:lnTo>
                  <a:lnTo>
                    <a:pt x="73" y="3"/>
                  </a:lnTo>
                  <a:lnTo>
                    <a:pt x="78" y="0"/>
                  </a:lnTo>
                  <a:lnTo>
                    <a:pt x="134" y="3"/>
                  </a:lnTo>
                  <a:close/>
                </a:path>
              </a:pathLst>
            </a:custGeom>
            <a:solidFill>
              <a:srgbClr val="5C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45"/>
            <p:cNvSpPr>
              <a:spLocks/>
            </p:cNvSpPr>
            <p:nvPr/>
          </p:nvSpPr>
          <p:spPr bwMode="auto">
            <a:xfrm>
              <a:off x="4009" y="2597"/>
              <a:ext cx="246" cy="196"/>
            </a:xfrm>
            <a:custGeom>
              <a:avLst/>
              <a:gdLst>
                <a:gd name="T0" fmla="*/ 252 w 256"/>
                <a:gd name="T1" fmla="*/ 16 h 175"/>
                <a:gd name="T2" fmla="*/ 251 w 256"/>
                <a:gd name="T3" fmla="*/ 30 h 175"/>
                <a:gd name="T4" fmla="*/ 247 w 256"/>
                <a:gd name="T5" fmla="*/ 57 h 175"/>
                <a:gd name="T6" fmla="*/ 243 w 256"/>
                <a:gd name="T7" fmla="*/ 87 h 175"/>
                <a:gd name="T8" fmla="*/ 248 w 256"/>
                <a:gd name="T9" fmla="*/ 105 h 175"/>
                <a:gd name="T10" fmla="*/ 256 w 256"/>
                <a:gd name="T11" fmla="*/ 119 h 175"/>
                <a:gd name="T12" fmla="*/ 255 w 256"/>
                <a:gd name="T13" fmla="*/ 129 h 175"/>
                <a:gd name="T14" fmla="*/ 252 w 256"/>
                <a:gd name="T15" fmla="*/ 134 h 175"/>
                <a:gd name="T16" fmla="*/ 248 w 256"/>
                <a:gd name="T17" fmla="*/ 138 h 175"/>
                <a:gd name="T18" fmla="*/ 242 w 256"/>
                <a:gd name="T19" fmla="*/ 137 h 175"/>
                <a:gd name="T20" fmla="*/ 237 w 256"/>
                <a:gd name="T21" fmla="*/ 131 h 175"/>
                <a:gd name="T22" fmla="*/ 235 w 256"/>
                <a:gd name="T23" fmla="*/ 124 h 175"/>
                <a:gd name="T24" fmla="*/ 226 w 256"/>
                <a:gd name="T25" fmla="*/ 136 h 175"/>
                <a:gd name="T26" fmla="*/ 224 w 256"/>
                <a:gd name="T27" fmla="*/ 158 h 175"/>
                <a:gd name="T28" fmla="*/ 212 w 256"/>
                <a:gd name="T29" fmla="*/ 172 h 175"/>
                <a:gd name="T30" fmla="*/ 205 w 256"/>
                <a:gd name="T31" fmla="*/ 172 h 175"/>
                <a:gd name="T32" fmla="*/ 203 w 256"/>
                <a:gd name="T33" fmla="*/ 165 h 175"/>
                <a:gd name="T34" fmla="*/ 205 w 256"/>
                <a:gd name="T35" fmla="*/ 159 h 175"/>
                <a:gd name="T36" fmla="*/ 206 w 256"/>
                <a:gd name="T37" fmla="*/ 121 h 175"/>
                <a:gd name="T38" fmla="*/ 199 w 256"/>
                <a:gd name="T39" fmla="*/ 115 h 175"/>
                <a:gd name="T40" fmla="*/ 192 w 256"/>
                <a:gd name="T41" fmla="*/ 119 h 175"/>
                <a:gd name="T42" fmla="*/ 193 w 256"/>
                <a:gd name="T43" fmla="*/ 127 h 175"/>
                <a:gd name="T44" fmla="*/ 187 w 256"/>
                <a:gd name="T45" fmla="*/ 125 h 175"/>
                <a:gd name="T46" fmla="*/ 183 w 256"/>
                <a:gd name="T47" fmla="*/ 120 h 175"/>
                <a:gd name="T48" fmla="*/ 176 w 256"/>
                <a:gd name="T49" fmla="*/ 122 h 175"/>
                <a:gd name="T50" fmla="*/ 173 w 256"/>
                <a:gd name="T51" fmla="*/ 126 h 175"/>
                <a:gd name="T52" fmla="*/ 169 w 256"/>
                <a:gd name="T53" fmla="*/ 125 h 175"/>
                <a:gd name="T54" fmla="*/ 169 w 256"/>
                <a:gd name="T55" fmla="*/ 121 h 175"/>
                <a:gd name="T56" fmla="*/ 167 w 256"/>
                <a:gd name="T57" fmla="*/ 112 h 175"/>
                <a:gd name="T58" fmla="*/ 152 w 256"/>
                <a:gd name="T59" fmla="*/ 110 h 175"/>
                <a:gd name="T60" fmla="*/ 135 w 256"/>
                <a:gd name="T61" fmla="*/ 110 h 175"/>
                <a:gd name="T62" fmla="*/ 115 w 256"/>
                <a:gd name="T63" fmla="*/ 110 h 175"/>
                <a:gd name="T64" fmla="*/ 106 w 256"/>
                <a:gd name="T65" fmla="*/ 112 h 175"/>
                <a:gd name="T66" fmla="*/ 110 w 256"/>
                <a:gd name="T67" fmla="*/ 118 h 175"/>
                <a:gd name="T68" fmla="*/ 108 w 256"/>
                <a:gd name="T69" fmla="*/ 127 h 175"/>
                <a:gd name="T70" fmla="*/ 100 w 256"/>
                <a:gd name="T71" fmla="*/ 139 h 175"/>
                <a:gd name="T72" fmla="*/ 101 w 256"/>
                <a:gd name="T73" fmla="*/ 155 h 175"/>
                <a:gd name="T74" fmla="*/ 92 w 256"/>
                <a:gd name="T75" fmla="*/ 165 h 175"/>
                <a:gd name="T76" fmla="*/ 87 w 256"/>
                <a:gd name="T77" fmla="*/ 175 h 175"/>
                <a:gd name="T78" fmla="*/ 80 w 256"/>
                <a:gd name="T79" fmla="*/ 175 h 175"/>
                <a:gd name="T80" fmla="*/ 75 w 256"/>
                <a:gd name="T81" fmla="*/ 171 h 175"/>
                <a:gd name="T82" fmla="*/ 77 w 256"/>
                <a:gd name="T83" fmla="*/ 162 h 175"/>
                <a:gd name="T84" fmla="*/ 76 w 256"/>
                <a:gd name="T85" fmla="*/ 116 h 175"/>
                <a:gd name="T86" fmla="*/ 64 w 256"/>
                <a:gd name="T87" fmla="*/ 114 h 175"/>
                <a:gd name="T88" fmla="*/ 50 w 256"/>
                <a:gd name="T89" fmla="*/ 118 h 175"/>
                <a:gd name="T90" fmla="*/ 42 w 256"/>
                <a:gd name="T91" fmla="*/ 137 h 175"/>
                <a:gd name="T92" fmla="*/ 32 w 256"/>
                <a:gd name="T93" fmla="*/ 151 h 175"/>
                <a:gd name="T94" fmla="*/ 19 w 256"/>
                <a:gd name="T95" fmla="*/ 163 h 175"/>
                <a:gd name="T96" fmla="*/ 5 w 256"/>
                <a:gd name="T97" fmla="*/ 162 h 175"/>
                <a:gd name="T98" fmla="*/ 3 w 256"/>
                <a:gd name="T99" fmla="*/ 136 h 175"/>
                <a:gd name="T100" fmla="*/ 8 w 256"/>
                <a:gd name="T101" fmla="*/ 116 h 175"/>
                <a:gd name="T102" fmla="*/ 1 w 256"/>
                <a:gd name="T103" fmla="*/ 107 h 175"/>
                <a:gd name="T104" fmla="*/ 1 w 256"/>
                <a:gd name="T105" fmla="*/ 95 h 175"/>
                <a:gd name="T106" fmla="*/ 4 w 256"/>
                <a:gd name="T107" fmla="*/ 90 h 175"/>
                <a:gd name="T108" fmla="*/ 11 w 256"/>
                <a:gd name="T109" fmla="*/ 88 h 175"/>
                <a:gd name="T110" fmla="*/ 23 w 256"/>
                <a:gd name="T111" fmla="*/ 93 h 175"/>
                <a:gd name="T112" fmla="*/ 33 w 256"/>
                <a:gd name="T113" fmla="*/ 79 h 175"/>
                <a:gd name="T114" fmla="*/ 52 w 256"/>
                <a:gd name="T115" fmla="*/ 38 h 175"/>
                <a:gd name="T116" fmla="*/ 76 w 256"/>
                <a:gd name="T117" fmla="*/ 5 h 175"/>
                <a:gd name="T118" fmla="*/ 120 w 256"/>
                <a:gd name="T119" fmla="*/ 4 h 175"/>
                <a:gd name="T120" fmla="*/ 164 w 256"/>
                <a:gd name="T121" fmla="*/ 1 h 175"/>
                <a:gd name="T122" fmla="*/ 210 w 256"/>
                <a:gd name="T123" fmla="*/ 3 h 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175"/>
                <a:gd name="T188" fmla="*/ 256 w 256"/>
                <a:gd name="T189" fmla="*/ 175 h 1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175">
                  <a:moveTo>
                    <a:pt x="247" y="7"/>
                  </a:moveTo>
                  <a:lnTo>
                    <a:pt x="249" y="9"/>
                  </a:lnTo>
                  <a:lnTo>
                    <a:pt x="250" y="11"/>
                  </a:lnTo>
                  <a:lnTo>
                    <a:pt x="251" y="13"/>
                  </a:lnTo>
                  <a:lnTo>
                    <a:pt x="252" y="16"/>
                  </a:lnTo>
                  <a:lnTo>
                    <a:pt x="252" y="19"/>
                  </a:lnTo>
                  <a:lnTo>
                    <a:pt x="252" y="22"/>
                  </a:lnTo>
                  <a:lnTo>
                    <a:pt x="252" y="24"/>
                  </a:lnTo>
                  <a:lnTo>
                    <a:pt x="252" y="27"/>
                  </a:lnTo>
                  <a:lnTo>
                    <a:pt x="251" y="30"/>
                  </a:lnTo>
                  <a:lnTo>
                    <a:pt x="250" y="32"/>
                  </a:lnTo>
                  <a:lnTo>
                    <a:pt x="249" y="39"/>
                  </a:lnTo>
                  <a:lnTo>
                    <a:pt x="248" y="45"/>
                  </a:lnTo>
                  <a:lnTo>
                    <a:pt x="248" y="50"/>
                  </a:lnTo>
                  <a:lnTo>
                    <a:pt x="247" y="57"/>
                  </a:lnTo>
                  <a:lnTo>
                    <a:pt x="247" y="63"/>
                  </a:lnTo>
                  <a:lnTo>
                    <a:pt x="246" y="69"/>
                  </a:lnTo>
                  <a:lnTo>
                    <a:pt x="245" y="75"/>
                  </a:lnTo>
                  <a:lnTo>
                    <a:pt x="244" y="81"/>
                  </a:lnTo>
                  <a:lnTo>
                    <a:pt x="243" y="87"/>
                  </a:lnTo>
                  <a:lnTo>
                    <a:pt x="242" y="93"/>
                  </a:lnTo>
                  <a:lnTo>
                    <a:pt x="243" y="96"/>
                  </a:lnTo>
                  <a:lnTo>
                    <a:pt x="244" y="99"/>
                  </a:lnTo>
                  <a:lnTo>
                    <a:pt x="246" y="102"/>
                  </a:lnTo>
                  <a:lnTo>
                    <a:pt x="248" y="105"/>
                  </a:lnTo>
                  <a:lnTo>
                    <a:pt x="250" y="108"/>
                  </a:lnTo>
                  <a:lnTo>
                    <a:pt x="252" y="110"/>
                  </a:lnTo>
                  <a:lnTo>
                    <a:pt x="254" y="113"/>
                  </a:lnTo>
                  <a:lnTo>
                    <a:pt x="255" y="116"/>
                  </a:lnTo>
                  <a:lnTo>
                    <a:pt x="256" y="119"/>
                  </a:lnTo>
                  <a:lnTo>
                    <a:pt x="256" y="123"/>
                  </a:lnTo>
                  <a:lnTo>
                    <a:pt x="256" y="125"/>
                  </a:lnTo>
                  <a:lnTo>
                    <a:pt x="256" y="126"/>
                  </a:lnTo>
                  <a:lnTo>
                    <a:pt x="256" y="127"/>
                  </a:lnTo>
                  <a:lnTo>
                    <a:pt x="255" y="129"/>
                  </a:lnTo>
                  <a:lnTo>
                    <a:pt x="255" y="130"/>
                  </a:lnTo>
                  <a:lnTo>
                    <a:pt x="254" y="131"/>
                  </a:lnTo>
                  <a:lnTo>
                    <a:pt x="253" y="133"/>
                  </a:lnTo>
                  <a:lnTo>
                    <a:pt x="253" y="134"/>
                  </a:lnTo>
                  <a:lnTo>
                    <a:pt x="252" y="134"/>
                  </a:lnTo>
                  <a:lnTo>
                    <a:pt x="252" y="136"/>
                  </a:lnTo>
                  <a:lnTo>
                    <a:pt x="251" y="137"/>
                  </a:lnTo>
                  <a:lnTo>
                    <a:pt x="250" y="137"/>
                  </a:lnTo>
                  <a:lnTo>
                    <a:pt x="249" y="138"/>
                  </a:lnTo>
                  <a:lnTo>
                    <a:pt x="248" y="138"/>
                  </a:lnTo>
                  <a:lnTo>
                    <a:pt x="247" y="139"/>
                  </a:lnTo>
                  <a:lnTo>
                    <a:pt x="245" y="139"/>
                  </a:lnTo>
                  <a:lnTo>
                    <a:pt x="244" y="139"/>
                  </a:lnTo>
                  <a:lnTo>
                    <a:pt x="243" y="138"/>
                  </a:lnTo>
                  <a:lnTo>
                    <a:pt x="242" y="137"/>
                  </a:lnTo>
                  <a:lnTo>
                    <a:pt x="241" y="136"/>
                  </a:lnTo>
                  <a:lnTo>
                    <a:pt x="240" y="136"/>
                  </a:lnTo>
                  <a:lnTo>
                    <a:pt x="239" y="134"/>
                  </a:lnTo>
                  <a:lnTo>
                    <a:pt x="238" y="133"/>
                  </a:lnTo>
                  <a:lnTo>
                    <a:pt x="237" y="131"/>
                  </a:lnTo>
                  <a:lnTo>
                    <a:pt x="237" y="130"/>
                  </a:lnTo>
                  <a:lnTo>
                    <a:pt x="237" y="129"/>
                  </a:lnTo>
                  <a:lnTo>
                    <a:pt x="236" y="127"/>
                  </a:lnTo>
                  <a:lnTo>
                    <a:pt x="236" y="126"/>
                  </a:lnTo>
                  <a:lnTo>
                    <a:pt x="235" y="124"/>
                  </a:lnTo>
                  <a:lnTo>
                    <a:pt x="235" y="123"/>
                  </a:lnTo>
                  <a:lnTo>
                    <a:pt x="230" y="125"/>
                  </a:lnTo>
                  <a:lnTo>
                    <a:pt x="227" y="128"/>
                  </a:lnTo>
                  <a:lnTo>
                    <a:pt x="226" y="132"/>
                  </a:lnTo>
                  <a:lnTo>
                    <a:pt x="226" y="136"/>
                  </a:lnTo>
                  <a:lnTo>
                    <a:pt x="226" y="141"/>
                  </a:lnTo>
                  <a:lnTo>
                    <a:pt x="226" y="146"/>
                  </a:lnTo>
                  <a:lnTo>
                    <a:pt x="226" y="150"/>
                  </a:lnTo>
                  <a:lnTo>
                    <a:pt x="226" y="154"/>
                  </a:lnTo>
                  <a:lnTo>
                    <a:pt x="224" y="158"/>
                  </a:lnTo>
                  <a:lnTo>
                    <a:pt x="221" y="161"/>
                  </a:lnTo>
                  <a:lnTo>
                    <a:pt x="217" y="172"/>
                  </a:lnTo>
                  <a:lnTo>
                    <a:pt x="215" y="172"/>
                  </a:lnTo>
                  <a:lnTo>
                    <a:pt x="213" y="172"/>
                  </a:lnTo>
                  <a:lnTo>
                    <a:pt x="212" y="172"/>
                  </a:lnTo>
                  <a:lnTo>
                    <a:pt x="210" y="172"/>
                  </a:lnTo>
                  <a:lnTo>
                    <a:pt x="209" y="173"/>
                  </a:lnTo>
                  <a:lnTo>
                    <a:pt x="207" y="173"/>
                  </a:lnTo>
                  <a:lnTo>
                    <a:pt x="206" y="173"/>
                  </a:lnTo>
                  <a:lnTo>
                    <a:pt x="205" y="172"/>
                  </a:lnTo>
                  <a:lnTo>
                    <a:pt x="203" y="171"/>
                  </a:lnTo>
                  <a:lnTo>
                    <a:pt x="203" y="170"/>
                  </a:lnTo>
                  <a:lnTo>
                    <a:pt x="202" y="168"/>
                  </a:lnTo>
                  <a:lnTo>
                    <a:pt x="202" y="166"/>
                  </a:lnTo>
                  <a:lnTo>
                    <a:pt x="203" y="165"/>
                  </a:lnTo>
                  <a:lnTo>
                    <a:pt x="203" y="163"/>
                  </a:lnTo>
                  <a:lnTo>
                    <a:pt x="203" y="162"/>
                  </a:lnTo>
                  <a:lnTo>
                    <a:pt x="204" y="161"/>
                  </a:lnTo>
                  <a:lnTo>
                    <a:pt x="205" y="160"/>
                  </a:lnTo>
                  <a:lnTo>
                    <a:pt x="205" y="159"/>
                  </a:lnTo>
                  <a:lnTo>
                    <a:pt x="207" y="157"/>
                  </a:lnTo>
                  <a:lnTo>
                    <a:pt x="207" y="156"/>
                  </a:lnTo>
                  <a:lnTo>
                    <a:pt x="209" y="124"/>
                  </a:lnTo>
                  <a:lnTo>
                    <a:pt x="208" y="123"/>
                  </a:lnTo>
                  <a:lnTo>
                    <a:pt x="206" y="121"/>
                  </a:lnTo>
                  <a:lnTo>
                    <a:pt x="205" y="120"/>
                  </a:lnTo>
                  <a:lnTo>
                    <a:pt x="203" y="118"/>
                  </a:lnTo>
                  <a:lnTo>
                    <a:pt x="201" y="117"/>
                  </a:lnTo>
                  <a:lnTo>
                    <a:pt x="200" y="116"/>
                  </a:lnTo>
                  <a:lnTo>
                    <a:pt x="199" y="115"/>
                  </a:lnTo>
                  <a:lnTo>
                    <a:pt x="197" y="115"/>
                  </a:lnTo>
                  <a:lnTo>
                    <a:pt x="195" y="115"/>
                  </a:lnTo>
                  <a:lnTo>
                    <a:pt x="194" y="117"/>
                  </a:lnTo>
                  <a:lnTo>
                    <a:pt x="193" y="118"/>
                  </a:lnTo>
                  <a:lnTo>
                    <a:pt x="192" y="119"/>
                  </a:lnTo>
                  <a:lnTo>
                    <a:pt x="192" y="120"/>
                  </a:lnTo>
                  <a:lnTo>
                    <a:pt x="193" y="122"/>
                  </a:lnTo>
                  <a:lnTo>
                    <a:pt x="193" y="124"/>
                  </a:lnTo>
                  <a:lnTo>
                    <a:pt x="194" y="125"/>
                  </a:lnTo>
                  <a:lnTo>
                    <a:pt x="193" y="127"/>
                  </a:lnTo>
                  <a:lnTo>
                    <a:pt x="192" y="127"/>
                  </a:lnTo>
                  <a:lnTo>
                    <a:pt x="191" y="128"/>
                  </a:lnTo>
                  <a:lnTo>
                    <a:pt x="189" y="127"/>
                  </a:lnTo>
                  <a:lnTo>
                    <a:pt x="188" y="126"/>
                  </a:lnTo>
                  <a:lnTo>
                    <a:pt x="187" y="125"/>
                  </a:lnTo>
                  <a:lnTo>
                    <a:pt x="187" y="124"/>
                  </a:lnTo>
                  <a:lnTo>
                    <a:pt x="186" y="122"/>
                  </a:lnTo>
                  <a:lnTo>
                    <a:pt x="185" y="121"/>
                  </a:lnTo>
                  <a:lnTo>
                    <a:pt x="184" y="120"/>
                  </a:lnTo>
                  <a:lnTo>
                    <a:pt x="183" y="120"/>
                  </a:lnTo>
                  <a:lnTo>
                    <a:pt x="182" y="120"/>
                  </a:lnTo>
                  <a:lnTo>
                    <a:pt x="180" y="120"/>
                  </a:lnTo>
                  <a:lnTo>
                    <a:pt x="179" y="120"/>
                  </a:lnTo>
                  <a:lnTo>
                    <a:pt x="177" y="121"/>
                  </a:lnTo>
                  <a:lnTo>
                    <a:pt x="176" y="122"/>
                  </a:lnTo>
                  <a:lnTo>
                    <a:pt x="175" y="123"/>
                  </a:lnTo>
                  <a:lnTo>
                    <a:pt x="175" y="124"/>
                  </a:lnTo>
                  <a:lnTo>
                    <a:pt x="174" y="124"/>
                  </a:lnTo>
                  <a:lnTo>
                    <a:pt x="174" y="125"/>
                  </a:lnTo>
                  <a:lnTo>
                    <a:pt x="173" y="126"/>
                  </a:lnTo>
                  <a:lnTo>
                    <a:pt x="172" y="127"/>
                  </a:lnTo>
                  <a:lnTo>
                    <a:pt x="171" y="127"/>
                  </a:lnTo>
                  <a:lnTo>
                    <a:pt x="170" y="127"/>
                  </a:lnTo>
                  <a:lnTo>
                    <a:pt x="169" y="126"/>
                  </a:lnTo>
                  <a:lnTo>
                    <a:pt x="169" y="125"/>
                  </a:lnTo>
                  <a:lnTo>
                    <a:pt x="169" y="124"/>
                  </a:lnTo>
                  <a:lnTo>
                    <a:pt x="169" y="123"/>
                  </a:lnTo>
                  <a:lnTo>
                    <a:pt x="169" y="122"/>
                  </a:lnTo>
                  <a:lnTo>
                    <a:pt x="169" y="121"/>
                  </a:lnTo>
                  <a:lnTo>
                    <a:pt x="170" y="120"/>
                  </a:lnTo>
                  <a:lnTo>
                    <a:pt x="170" y="119"/>
                  </a:lnTo>
                  <a:lnTo>
                    <a:pt x="169" y="115"/>
                  </a:lnTo>
                  <a:lnTo>
                    <a:pt x="167" y="112"/>
                  </a:lnTo>
                  <a:lnTo>
                    <a:pt x="164" y="111"/>
                  </a:lnTo>
                  <a:lnTo>
                    <a:pt x="162" y="110"/>
                  </a:lnTo>
                  <a:lnTo>
                    <a:pt x="159" y="110"/>
                  </a:lnTo>
                  <a:lnTo>
                    <a:pt x="155" y="110"/>
                  </a:lnTo>
                  <a:lnTo>
                    <a:pt x="152" y="110"/>
                  </a:lnTo>
                  <a:lnTo>
                    <a:pt x="149" y="110"/>
                  </a:lnTo>
                  <a:lnTo>
                    <a:pt x="145" y="110"/>
                  </a:lnTo>
                  <a:lnTo>
                    <a:pt x="142" y="109"/>
                  </a:lnTo>
                  <a:lnTo>
                    <a:pt x="139" y="109"/>
                  </a:lnTo>
                  <a:lnTo>
                    <a:pt x="135" y="110"/>
                  </a:lnTo>
                  <a:lnTo>
                    <a:pt x="131" y="110"/>
                  </a:lnTo>
                  <a:lnTo>
                    <a:pt x="127" y="110"/>
                  </a:lnTo>
                  <a:lnTo>
                    <a:pt x="124" y="110"/>
                  </a:lnTo>
                  <a:lnTo>
                    <a:pt x="120" y="110"/>
                  </a:lnTo>
                  <a:lnTo>
                    <a:pt x="115" y="110"/>
                  </a:lnTo>
                  <a:lnTo>
                    <a:pt x="112" y="110"/>
                  </a:lnTo>
                  <a:lnTo>
                    <a:pt x="108" y="110"/>
                  </a:lnTo>
                  <a:lnTo>
                    <a:pt x="104" y="110"/>
                  </a:lnTo>
                  <a:lnTo>
                    <a:pt x="105" y="111"/>
                  </a:lnTo>
                  <a:lnTo>
                    <a:pt x="106" y="112"/>
                  </a:lnTo>
                  <a:lnTo>
                    <a:pt x="107" y="114"/>
                  </a:lnTo>
                  <a:lnTo>
                    <a:pt x="108" y="114"/>
                  </a:lnTo>
                  <a:lnTo>
                    <a:pt x="109" y="116"/>
                  </a:lnTo>
                  <a:lnTo>
                    <a:pt x="109" y="117"/>
                  </a:lnTo>
                  <a:lnTo>
                    <a:pt x="110" y="118"/>
                  </a:lnTo>
                  <a:lnTo>
                    <a:pt x="110" y="120"/>
                  </a:lnTo>
                  <a:lnTo>
                    <a:pt x="110" y="121"/>
                  </a:lnTo>
                  <a:lnTo>
                    <a:pt x="110" y="122"/>
                  </a:lnTo>
                  <a:lnTo>
                    <a:pt x="109" y="125"/>
                  </a:lnTo>
                  <a:lnTo>
                    <a:pt x="108" y="127"/>
                  </a:lnTo>
                  <a:lnTo>
                    <a:pt x="106" y="130"/>
                  </a:lnTo>
                  <a:lnTo>
                    <a:pt x="104" y="132"/>
                  </a:lnTo>
                  <a:lnTo>
                    <a:pt x="102" y="134"/>
                  </a:lnTo>
                  <a:lnTo>
                    <a:pt x="101" y="137"/>
                  </a:lnTo>
                  <a:lnTo>
                    <a:pt x="100" y="139"/>
                  </a:lnTo>
                  <a:lnTo>
                    <a:pt x="99" y="142"/>
                  </a:lnTo>
                  <a:lnTo>
                    <a:pt x="99" y="145"/>
                  </a:lnTo>
                  <a:lnTo>
                    <a:pt x="100" y="148"/>
                  </a:lnTo>
                  <a:lnTo>
                    <a:pt x="101" y="152"/>
                  </a:lnTo>
                  <a:lnTo>
                    <a:pt x="101" y="155"/>
                  </a:lnTo>
                  <a:lnTo>
                    <a:pt x="100" y="158"/>
                  </a:lnTo>
                  <a:lnTo>
                    <a:pt x="98" y="159"/>
                  </a:lnTo>
                  <a:lnTo>
                    <a:pt x="96" y="161"/>
                  </a:lnTo>
                  <a:lnTo>
                    <a:pt x="94" y="163"/>
                  </a:lnTo>
                  <a:lnTo>
                    <a:pt x="92" y="165"/>
                  </a:lnTo>
                  <a:lnTo>
                    <a:pt x="90" y="168"/>
                  </a:lnTo>
                  <a:lnTo>
                    <a:pt x="90" y="170"/>
                  </a:lnTo>
                  <a:lnTo>
                    <a:pt x="90" y="174"/>
                  </a:lnTo>
                  <a:lnTo>
                    <a:pt x="89" y="174"/>
                  </a:lnTo>
                  <a:lnTo>
                    <a:pt x="87" y="175"/>
                  </a:lnTo>
                  <a:lnTo>
                    <a:pt x="86" y="175"/>
                  </a:lnTo>
                  <a:lnTo>
                    <a:pt x="84" y="175"/>
                  </a:lnTo>
                  <a:lnTo>
                    <a:pt x="83" y="175"/>
                  </a:lnTo>
                  <a:lnTo>
                    <a:pt x="82" y="175"/>
                  </a:lnTo>
                  <a:lnTo>
                    <a:pt x="80" y="175"/>
                  </a:lnTo>
                  <a:lnTo>
                    <a:pt x="79" y="175"/>
                  </a:lnTo>
                  <a:lnTo>
                    <a:pt x="77" y="175"/>
                  </a:lnTo>
                  <a:lnTo>
                    <a:pt x="76" y="175"/>
                  </a:lnTo>
                  <a:lnTo>
                    <a:pt x="75" y="173"/>
                  </a:lnTo>
                  <a:lnTo>
                    <a:pt x="75" y="171"/>
                  </a:lnTo>
                  <a:lnTo>
                    <a:pt x="75" y="169"/>
                  </a:lnTo>
                  <a:lnTo>
                    <a:pt x="76" y="168"/>
                  </a:lnTo>
                  <a:lnTo>
                    <a:pt x="76" y="165"/>
                  </a:lnTo>
                  <a:lnTo>
                    <a:pt x="77" y="164"/>
                  </a:lnTo>
                  <a:lnTo>
                    <a:pt x="77" y="162"/>
                  </a:lnTo>
                  <a:lnTo>
                    <a:pt x="77" y="160"/>
                  </a:lnTo>
                  <a:lnTo>
                    <a:pt x="78" y="158"/>
                  </a:lnTo>
                  <a:lnTo>
                    <a:pt x="79" y="156"/>
                  </a:lnTo>
                  <a:lnTo>
                    <a:pt x="78" y="118"/>
                  </a:lnTo>
                  <a:lnTo>
                    <a:pt x="76" y="116"/>
                  </a:lnTo>
                  <a:lnTo>
                    <a:pt x="74" y="115"/>
                  </a:lnTo>
                  <a:lnTo>
                    <a:pt x="71" y="114"/>
                  </a:lnTo>
                  <a:lnTo>
                    <a:pt x="69" y="114"/>
                  </a:lnTo>
                  <a:lnTo>
                    <a:pt x="66" y="114"/>
                  </a:lnTo>
                  <a:lnTo>
                    <a:pt x="64" y="114"/>
                  </a:lnTo>
                  <a:lnTo>
                    <a:pt x="61" y="115"/>
                  </a:lnTo>
                  <a:lnTo>
                    <a:pt x="58" y="115"/>
                  </a:lnTo>
                  <a:lnTo>
                    <a:pt x="56" y="115"/>
                  </a:lnTo>
                  <a:lnTo>
                    <a:pt x="53" y="115"/>
                  </a:lnTo>
                  <a:lnTo>
                    <a:pt x="50" y="118"/>
                  </a:lnTo>
                  <a:lnTo>
                    <a:pt x="47" y="121"/>
                  </a:lnTo>
                  <a:lnTo>
                    <a:pt x="46" y="124"/>
                  </a:lnTo>
                  <a:lnTo>
                    <a:pt x="44" y="128"/>
                  </a:lnTo>
                  <a:lnTo>
                    <a:pt x="43" y="132"/>
                  </a:lnTo>
                  <a:lnTo>
                    <a:pt x="42" y="137"/>
                  </a:lnTo>
                  <a:lnTo>
                    <a:pt x="41" y="140"/>
                  </a:lnTo>
                  <a:lnTo>
                    <a:pt x="40" y="144"/>
                  </a:lnTo>
                  <a:lnTo>
                    <a:pt x="38" y="147"/>
                  </a:lnTo>
                  <a:lnTo>
                    <a:pt x="35" y="149"/>
                  </a:lnTo>
                  <a:lnTo>
                    <a:pt x="32" y="151"/>
                  </a:lnTo>
                  <a:lnTo>
                    <a:pt x="29" y="153"/>
                  </a:lnTo>
                  <a:lnTo>
                    <a:pt x="27" y="155"/>
                  </a:lnTo>
                  <a:lnTo>
                    <a:pt x="24" y="158"/>
                  </a:lnTo>
                  <a:lnTo>
                    <a:pt x="21" y="161"/>
                  </a:lnTo>
                  <a:lnTo>
                    <a:pt x="19" y="163"/>
                  </a:lnTo>
                  <a:lnTo>
                    <a:pt x="16" y="165"/>
                  </a:lnTo>
                  <a:lnTo>
                    <a:pt x="13" y="167"/>
                  </a:lnTo>
                  <a:lnTo>
                    <a:pt x="9" y="168"/>
                  </a:lnTo>
                  <a:lnTo>
                    <a:pt x="6" y="166"/>
                  </a:lnTo>
                  <a:lnTo>
                    <a:pt x="5" y="162"/>
                  </a:lnTo>
                  <a:lnTo>
                    <a:pt x="4" y="156"/>
                  </a:lnTo>
                  <a:lnTo>
                    <a:pt x="4" y="151"/>
                  </a:lnTo>
                  <a:lnTo>
                    <a:pt x="3" y="146"/>
                  </a:lnTo>
                  <a:lnTo>
                    <a:pt x="3" y="141"/>
                  </a:lnTo>
                  <a:lnTo>
                    <a:pt x="3" y="136"/>
                  </a:lnTo>
                  <a:lnTo>
                    <a:pt x="4" y="131"/>
                  </a:lnTo>
                  <a:lnTo>
                    <a:pt x="6" y="126"/>
                  </a:lnTo>
                  <a:lnTo>
                    <a:pt x="8" y="122"/>
                  </a:lnTo>
                  <a:lnTo>
                    <a:pt x="10" y="118"/>
                  </a:lnTo>
                  <a:lnTo>
                    <a:pt x="8" y="116"/>
                  </a:lnTo>
                  <a:lnTo>
                    <a:pt x="6" y="115"/>
                  </a:lnTo>
                  <a:lnTo>
                    <a:pt x="4" y="113"/>
                  </a:lnTo>
                  <a:lnTo>
                    <a:pt x="2" y="111"/>
                  </a:lnTo>
                  <a:lnTo>
                    <a:pt x="1" y="109"/>
                  </a:lnTo>
                  <a:lnTo>
                    <a:pt x="1" y="107"/>
                  </a:lnTo>
                  <a:lnTo>
                    <a:pt x="0" y="104"/>
                  </a:lnTo>
                  <a:lnTo>
                    <a:pt x="0" y="101"/>
                  </a:lnTo>
                  <a:lnTo>
                    <a:pt x="0" y="98"/>
                  </a:lnTo>
                  <a:lnTo>
                    <a:pt x="0" y="95"/>
                  </a:lnTo>
                  <a:lnTo>
                    <a:pt x="1" y="95"/>
                  </a:lnTo>
                  <a:lnTo>
                    <a:pt x="1" y="93"/>
                  </a:lnTo>
                  <a:lnTo>
                    <a:pt x="1" y="92"/>
                  </a:lnTo>
                  <a:lnTo>
                    <a:pt x="2" y="92"/>
                  </a:lnTo>
                  <a:lnTo>
                    <a:pt x="3" y="91"/>
                  </a:lnTo>
                  <a:lnTo>
                    <a:pt x="4" y="90"/>
                  </a:lnTo>
                  <a:lnTo>
                    <a:pt x="5" y="89"/>
                  </a:lnTo>
                  <a:lnTo>
                    <a:pt x="6" y="89"/>
                  </a:lnTo>
                  <a:lnTo>
                    <a:pt x="7" y="89"/>
                  </a:lnTo>
                  <a:lnTo>
                    <a:pt x="8" y="89"/>
                  </a:lnTo>
                  <a:lnTo>
                    <a:pt x="11" y="88"/>
                  </a:lnTo>
                  <a:lnTo>
                    <a:pt x="13" y="89"/>
                  </a:lnTo>
                  <a:lnTo>
                    <a:pt x="16" y="90"/>
                  </a:lnTo>
                  <a:lnTo>
                    <a:pt x="18" y="91"/>
                  </a:lnTo>
                  <a:lnTo>
                    <a:pt x="20" y="92"/>
                  </a:lnTo>
                  <a:lnTo>
                    <a:pt x="23" y="93"/>
                  </a:lnTo>
                  <a:lnTo>
                    <a:pt x="25" y="93"/>
                  </a:lnTo>
                  <a:lnTo>
                    <a:pt x="27" y="92"/>
                  </a:lnTo>
                  <a:lnTo>
                    <a:pt x="28" y="91"/>
                  </a:lnTo>
                  <a:lnTo>
                    <a:pt x="29" y="87"/>
                  </a:lnTo>
                  <a:lnTo>
                    <a:pt x="33" y="79"/>
                  </a:lnTo>
                  <a:lnTo>
                    <a:pt x="37" y="71"/>
                  </a:lnTo>
                  <a:lnTo>
                    <a:pt x="41" y="63"/>
                  </a:lnTo>
                  <a:lnTo>
                    <a:pt x="45" y="55"/>
                  </a:lnTo>
                  <a:lnTo>
                    <a:pt x="48" y="47"/>
                  </a:lnTo>
                  <a:lnTo>
                    <a:pt x="52" y="38"/>
                  </a:lnTo>
                  <a:lnTo>
                    <a:pt x="56" y="30"/>
                  </a:lnTo>
                  <a:lnTo>
                    <a:pt x="59" y="22"/>
                  </a:lnTo>
                  <a:lnTo>
                    <a:pt x="63" y="14"/>
                  </a:lnTo>
                  <a:lnTo>
                    <a:pt x="67" y="6"/>
                  </a:lnTo>
                  <a:lnTo>
                    <a:pt x="76" y="5"/>
                  </a:lnTo>
                  <a:lnTo>
                    <a:pt x="84" y="5"/>
                  </a:lnTo>
                  <a:lnTo>
                    <a:pt x="94" y="5"/>
                  </a:lnTo>
                  <a:lnTo>
                    <a:pt x="102" y="4"/>
                  </a:lnTo>
                  <a:lnTo>
                    <a:pt x="111" y="4"/>
                  </a:lnTo>
                  <a:lnTo>
                    <a:pt x="120" y="4"/>
                  </a:lnTo>
                  <a:lnTo>
                    <a:pt x="129" y="3"/>
                  </a:lnTo>
                  <a:lnTo>
                    <a:pt x="138" y="2"/>
                  </a:lnTo>
                  <a:lnTo>
                    <a:pt x="146" y="1"/>
                  </a:lnTo>
                  <a:lnTo>
                    <a:pt x="155" y="0"/>
                  </a:lnTo>
                  <a:lnTo>
                    <a:pt x="164" y="1"/>
                  </a:lnTo>
                  <a:lnTo>
                    <a:pt x="173" y="2"/>
                  </a:lnTo>
                  <a:lnTo>
                    <a:pt x="182" y="2"/>
                  </a:lnTo>
                  <a:lnTo>
                    <a:pt x="192" y="3"/>
                  </a:lnTo>
                  <a:lnTo>
                    <a:pt x="201" y="3"/>
                  </a:lnTo>
                  <a:lnTo>
                    <a:pt x="210" y="3"/>
                  </a:lnTo>
                  <a:lnTo>
                    <a:pt x="220" y="3"/>
                  </a:lnTo>
                  <a:lnTo>
                    <a:pt x="230" y="4"/>
                  </a:lnTo>
                  <a:lnTo>
                    <a:pt x="238" y="5"/>
                  </a:lnTo>
                  <a:lnTo>
                    <a:pt x="247"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46"/>
            <p:cNvSpPr>
              <a:spLocks/>
            </p:cNvSpPr>
            <p:nvPr/>
          </p:nvSpPr>
          <p:spPr bwMode="auto">
            <a:xfrm>
              <a:off x="4589" y="2685"/>
              <a:ext cx="157" cy="113"/>
            </a:xfrm>
            <a:custGeom>
              <a:avLst/>
              <a:gdLst>
                <a:gd name="T0" fmla="*/ 149 w 163"/>
                <a:gd name="T1" fmla="*/ 21 h 101"/>
                <a:gd name="T2" fmla="*/ 150 w 163"/>
                <a:gd name="T3" fmla="*/ 28 h 101"/>
                <a:gd name="T4" fmla="*/ 153 w 163"/>
                <a:gd name="T5" fmla="*/ 34 h 101"/>
                <a:gd name="T6" fmla="*/ 158 w 163"/>
                <a:gd name="T7" fmla="*/ 39 h 101"/>
                <a:gd name="T8" fmla="*/ 162 w 163"/>
                <a:gd name="T9" fmla="*/ 44 h 101"/>
                <a:gd name="T10" fmla="*/ 161 w 163"/>
                <a:gd name="T11" fmla="*/ 50 h 101"/>
                <a:gd name="T12" fmla="*/ 157 w 163"/>
                <a:gd name="T13" fmla="*/ 55 h 101"/>
                <a:gd name="T14" fmla="*/ 153 w 163"/>
                <a:gd name="T15" fmla="*/ 63 h 101"/>
                <a:gd name="T16" fmla="*/ 152 w 163"/>
                <a:gd name="T17" fmla="*/ 79 h 101"/>
                <a:gd name="T18" fmla="*/ 148 w 163"/>
                <a:gd name="T19" fmla="*/ 93 h 101"/>
                <a:gd name="T20" fmla="*/ 144 w 163"/>
                <a:gd name="T21" fmla="*/ 98 h 101"/>
                <a:gd name="T22" fmla="*/ 143 w 163"/>
                <a:gd name="T23" fmla="*/ 101 h 101"/>
                <a:gd name="T24" fmla="*/ 140 w 163"/>
                <a:gd name="T25" fmla="*/ 100 h 101"/>
                <a:gd name="T26" fmla="*/ 142 w 163"/>
                <a:gd name="T27" fmla="*/ 96 h 101"/>
                <a:gd name="T28" fmla="*/ 145 w 163"/>
                <a:gd name="T29" fmla="*/ 93 h 101"/>
                <a:gd name="T30" fmla="*/ 146 w 163"/>
                <a:gd name="T31" fmla="*/ 82 h 101"/>
                <a:gd name="T32" fmla="*/ 146 w 163"/>
                <a:gd name="T33" fmla="*/ 68 h 101"/>
                <a:gd name="T34" fmla="*/ 145 w 163"/>
                <a:gd name="T35" fmla="*/ 55 h 101"/>
                <a:gd name="T36" fmla="*/ 138 w 163"/>
                <a:gd name="T37" fmla="*/ 47 h 101"/>
                <a:gd name="T38" fmla="*/ 132 w 163"/>
                <a:gd name="T39" fmla="*/ 38 h 101"/>
                <a:gd name="T40" fmla="*/ 127 w 163"/>
                <a:gd name="T41" fmla="*/ 34 h 101"/>
                <a:gd name="T42" fmla="*/ 123 w 163"/>
                <a:gd name="T43" fmla="*/ 39 h 101"/>
                <a:gd name="T44" fmla="*/ 114 w 163"/>
                <a:gd name="T45" fmla="*/ 43 h 101"/>
                <a:gd name="T46" fmla="*/ 98 w 163"/>
                <a:gd name="T47" fmla="*/ 37 h 101"/>
                <a:gd name="T48" fmla="*/ 81 w 163"/>
                <a:gd name="T49" fmla="*/ 31 h 101"/>
                <a:gd name="T50" fmla="*/ 62 w 163"/>
                <a:gd name="T51" fmla="*/ 34 h 101"/>
                <a:gd name="T52" fmla="*/ 42 w 163"/>
                <a:gd name="T53" fmla="*/ 33 h 101"/>
                <a:gd name="T54" fmla="*/ 27 w 163"/>
                <a:gd name="T55" fmla="*/ 34 h 101"/>
                <a:gd name="T56" fmla="*/ 24 w 163"/>
                <a:gd name="T57" fmla="*/ 37 h 101"/>
                <a:gd name="T58" fmla="*/ 24 w 163"/>
                <a:gd name="T59" fmla="*/ 41 h 101"/>
                <a:gd name="T60" fmla="*/ 28 w 163"/>
                <a:gd name="T61" fmla="*/ 45 h 101"/>
                <a:gd name="T62" fmla="*/ 32 w 163"/>
                <a:gd name="T63" fmla="*/ 50 h 101"/>
                <a:gd name="T64" fmla="*/ 29 w 163"/>
                <a:gd name="T65" fmla="*/ 57 h 101"/>
                <a:gd name="T66" fmla="*/ 24 w 163"/>
                <a:gd name="T67" fmla="*/ 72 h 101"/>
                <a:gd name="T68" fmla="*/ 24 w 163"/>
                <a:gd name="T69" fmla="*/ 87 h 101"/>
                <a:gd name="T70" fmla="*/ 14 w 163"/>
                <a:gd name="T71" fmla="*/ 97 h 101"/>
                <a:gd name="T72" fmla="*/ 19 w 163"/>
                <a:gd name="T73" fmla="*/ 88 h 101"/>
                <a:gd name="T74" fmla="*/ 19 w 163"/>
                <a:gd name="T75" fmla="*/ 80 h 101"/>
                <a:gd name="T76" fmla="*/ 17 w 163"/>
                <a:gd name="T77" fmla="*/ 67 h 101"/>
                <a:gd name="T78" fmla="*/ 18 w 163"/>
                <a:gd name="T79" fmla="*/ 53 h 101"/>
                <a:gd name="T80" fmla="*/ 17 w 163"/>
                <a:gd name="T81" fmla="*/ 42 h 101"/>
                <a:gd name="T82" fmla="*/ 9 w 163"/>
                <a:gd name="T83" fmla="*/ 40 h 101"/>
                <a:gd name="T84" fmla="*/ 1 w 163"/>
                <a:gd name="T85" fmla="*/ 40 h 101"/>
                <a:gd name="T86" fmla="*/ 1 w 163"/>
                <a:gd name="T87" fmla="*/ 38 h 101"/>
                <a:gd name="T88" fmla="*/ 2 w 163"/>
                <a:gd name="T89" fmla="*/ 36 h 101"/>
                <a:gd name="T90" fmla="*/ 4 w 163"/>
                <a:gd name="T91" fmla="*/ 34 h 101"/>
                <a:gd name="T92" fmla="*/ 6 w 163"/>
                <a:gd name="T93" fmla="*/ 35 h 101"/>
                <a:gd name="T94" fmla="*/ 8 w 163"/>
                <a:gd name="T95" fmla="*/ 37 h 101"/>
                <a:gd name="T96" fmla="*/ 14 w 163"/>
                <a:gd name="T97" fmla="*/ 37 h 101"/>
                <a:gd name="T98" fmla="*/ 21 w 163"/>
                <a:gd name="T99" fmla="*/ 34 h 101"/>
                <a:gd name="T100" fmla="*/ 29 w 163"/>
                <a:gd name="T101" fmla="*/ 16 h 101"/>
                <a:gd name="T102" fmla="*/ 44 w 163"/>
                <a:gd name="T103" fmla="*/ 21 h 101"/>
                <a:gd name="T104" fmla="*/ 57 w 163"/>
                <a:gd name="T105" fmla="*/ 26 h 101"/>
                <a:gd name="T106" fmla="*/ 66 w 163"/>
                <a:gd name="T107" fmla="*/ 19 h 101"/>
                <a:gd name="T108" fmla="*/ 69 w 163"/>
                <a:gd name="T109" fmla="*/ 14 h 101"/>
                <a:gd name="T110" fmla="*/ 74 w 163"/>
                <a:gd name="T111" fmla="*/ 12 h 101"/>
                <a:gd name="T112" fmla="*/ 84 w 163"/>
                <a:gd name="T113" fmla="*/ 20 h 101"/>
                <a:gd name="T114" fmla="*/ 92 w 163"/>
                <a:gd name="T115" fmla="*/ 29 h 101"/>
                <a:gd name="T116" fmla="*/ 105 w 163"/>
                <a:gd name="T117" fmla="*/ 29 h 101"/>
                <a:gd name="T118" fmla="*/ 120 w 163"/>
                <a:gd name="T119" fmla="*/ 17 h 101"/>
                <a:gd name="T120" fmla="*/ 127 w 163"/>
                <a:gd name="T121" fmla="*/ 0 h 101"/>
                <a:gd name="T122" fmla="*/ 139 w 163"/>
                <a:gd name="T123" fmla="*/ 4 h 101"/>
                <a:gd name="T124" fmla="*/ 149 w 163"/>
                <a:gd name="T125" fmla="*/ 7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
                <a:gd name="T190" fmla="*/ 0 h 101"/>
                <a:gd name="T191" fmla="*/ 163 w 163"/>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 h="101">
                  <a:moveTo>
                    <a:pt x="149" y="15"/>
                  </a:moveTo>
                  <a:lnTo>
                    <a:pt x="149" y="17"/>
                  </a:lnTo>
                  <a:lnTo>
                    <a:pt x="149" y="19"/>
                  </a:lnTo>
                  <a:lnTo>
                    <a:pt x="149" y="21"/>
                  </a:lnTo>
                  <a:lnTo>
                    <a:pt x="149" y="22"/>
                  </a:lnTo>
                  <a:lnTo>
                    <a:pt x="149" y="25"/>
                  </a:lnTo>
                  <a:lnTo>
                    <a:pt x="149" y="27"/>
                  </a:lnTo>
                  <a:lnTo>
                    <a:pt x="150" y="28"/>
                  </a:lnTo>
                  <a:lnTo>
                    <a:pt x="150" y="30"/>
                  </a:lnTo>
                  <a:lnTo>
                    <a:pt x="151" y="32"/>
                  </a:lnTo>
                  <a:lnTo>
                    <a:pt x="151" y="34"/>
                  </a:lnTo>
                  <a:lnTo>
                    <a:pt x="153" y="34"/>
                  </a:lnTo>
                  <a:lnTo>
                    <a:pt x="154" y="35"/>
                  </a:lnTo>
                  <a:lnTo>
                    <a:pt x="156" y="37"/>
                  </a:lnTo>
                  <a:lnTo>
                    <a:pt x="157" y="38"/>
                  </a:lnTo>
                  <a:lnTo>
                    <a:pt x="158" y="39"/>
                  </a:lnTo>
                  <a:lnTo>
                    <a:pt x="159" y="41"/>
                  </a:lnTo>
                  <a:lnTo>
                    <a:pt x="159" y="42"/>
                  </a:lnTo>
                  <a:lnTo>
                    <a:pt x="160" y="43"/>
                  </a:lnTo>
                  <a:lnTo>
                    <a:pt x="162" y="44"/>
                  </a:lnTo>
                  <a:lnTo>
                    <a:pt x="163" y="46"/>
                  </a:lnTo>
                  <a:lnTo>
                    <a:pt x="162" y="47"/>
                  </a:lnTo>
                  <a:lnTo>
                    <a:pt x="162" y="49"/>
                  </a:lnTo>
                  <a:lnTo>
                    <a:pt x="161" y="50"/>
                  </a:lnTo>
                  <a:lnTo>
                    <a:pt x="160" y="52"/>
                  </a:lnTo>
                  <a:lnTo>
                    <a:pt x="159" y="53"/>
                  </a:lnTo>
                  <a:lnTo>
                    <a:pt x="158" y="54"/>
                  </a:lnTo>
                  <a:lnTo>
                    <a:pt x="157" y="55"/>
                  </a:lnTo>
                  <a:lnTo>
                    <a:pt x="156" y="57"/>
                  </a:lnTo>
                  <a:lnTo>
                    <a:pt x="154" y="58"/>
                  </a:lnTo>
                  <a:lnTo>
                    <a:pt x="154" y="60"/>
                  </a:lnTo>
                  <a:lnTo>
                    <a:pt x="153" y="63"/>
                  </a:lnTo>
                  <a:lnTo>
                    <a:pt x="152" y="67"/>
                  </a:lnTo>
                  <a:lnTo>
                    <a:pt x="152" y="71"/>
                  </a:lnTo>
                  <a:lnTo>
                    <a:pt x="152" y="75"/>
                  </a:lnTo>
                  <a:lnTo>
                    <a:pt x="152" y="79"/>
                  </a:lnTo>
                  <a:lnTo>
                    <a:pt x="152" y="82"/>
                  </a:lnTo>
                  <a:lnTo>
                    <a:pt x="151" y="86"/>
                  </a:lnTo>
                  <a:lnTo>
                    <a:pt x="150" y="90"/>
                  </a:lnTo>
                  <a:lnTo>
                    <a:pt x="148" y="93"/>
                  </a:lnTo>
                  <a:lnTo>
                    <a:pt x="145" y="95"/>
                  </a:lnTo>
                  <a:lnTo>
                    <a:pt x="144" y="96"/>
                  </a:lnTo>
                  <a:lnTo>
                    <a:pt x="144" y="97"/>
                  </a:lnTo>
                  <a:lnTo>
                    <a:pt x="144" y="98"/>
                  </a:lnTo>
                  <a:lnTo>
                    <a:pt x="144" y="99"/>
                  </a:lnTo>
                  <a:lnTo>
                    <a:pt x="144" y="100"/>
                  </a:lnTo>
                  <a:lnTo>
                    <a:pt x="143" y="101"/>
                  </a:lnTo>
                  <a:lnTo>
                    <a:pt x="142" y="101"/>
                  </a:lnTo>
                  <a:lnTo>
                    <a:pt x="141" y="101"/>
                  </a:lnTo>
                  <a:lnTo>
                    <a:pt x="140" y="101"/>
                  </a:lnTo>
                  <a:lnTo>
                    <a:pt x="140" y="100"/>
                  </a:lnTo>
                  <a:lnTo>
                    <a:pt x="140" y="99"/>
                  </a:lnTo>
                  <a:lnTo>
                    <a:pt x="140" y="98"/>
                  </a:lnTo>
                  <a:lnTo>
                    <a:pt x="141" y="97"/>
                  </a:lnTo>
                  <a:lnTo>
                    <a:pt x="142" y="96"/>
                  </a:lnTo>
                  <a:lnTo>
                    <a:pt x="142" y="95"/>
                  </a:lnTo>
                  <a:lnTo>
                    <a:pt x="143" y="94"/>
                  </a:lnTo>
                  <a:lnTo>
                    <a:pt x="144" y="94"/>
                  </a:lnTo>
                  <a:lnTo>
                    <a:pt x="145" y="93"/>
                  </a:lnTo>
                  <a:lnTo>
                    <a:pt x="146" y="93"/>
                  </a:lnTo>
                  <a:lnTo>
                    <a:pt x="146" y="89"/>
                  </a:lnTo>
                  <a:lnTo>
                    <a:pt x="146" y="85"/>
                  </a:lnTo>
                  <a:lnTo>
                    <a:pt x="146" y="82"/>
                  </a:lnTo>
                  <a:lnTo>
                    <a:pt x="146" y="79"/>
                  </a:lnTo>
                  <a:lnTo>
                    <a:pt x="146" y="75"/>
                  </a:lnTo>
                  <a:lnTo>
                    <a:pt x="146" y="72"/>
                  </a:lnTo>
                  <a:lnTo>
                    <a:pt x="146" y="68"/>
                  </a:lnTo>
                  <a:lnTo>
                    <a:pt x="146" y="65"/>
                  </a:lnTo>
                  <a:lnTo>
                    <a:pt x="147" y="61"/>
                  </a:lnTo>
                  <a:lnTo>
                    <a:pt x="147" y="57"/>
                  </a:lnTo>
                  <a:lnTo>
                    <a:pt x="145" y="55"/>
                  </a:lnTo>
                  <a:lnTo>
                    <a:pt x="144" y="54"/>
                  </a:lnTo>
                  <a:lnTo>
                    <a:pt x="142" y="51"/>
                  </a:lnTo>
                  <a:lnTo>
                    <a:pt x="140" y="50"/>
                  </a:lnTo>
                  <a:lnTo>
                    <a:pt x="138" y="47"/>
                  </a:lnTo>
                  <a:lnTo>
                    <a:pt x="136" y="46"/>
                  </a:lnTo>
                  <a:lnTo>
                    <a:pt x="135" y="44"/>
                  </a:lnTo>
                  <a:lnTo>
                    <a:pt x="133" y="41"/>
                  </a:lnTo>
                  <a:lnTo>
                    <a:pt x="132" y="38"/>
                  </a:lnTo>
                  <a:lnTo>
                    <a:pt x="132" y="36"/>
                  </a:lnTo>
                  <a:lnTo>
                    <a:pt x="130" y="34"/>
                  </a:lnTo>
                  <a:lnTo>
                    <a:pt x="129" y="34"/>
                  </a:lnTo>
                  <a:lnTo>
                    <a:pt x="127" y="34"/>
                  </a:lnTo>
                  <a:lnTo>
                    <a:pt x="126" y="35"/>
                  </a:lnTo>
                  <a:lnTo>
                    <a:pt x="125" y="37"/>
                  </a:lnTo>
                  <a:lnTo>
                    <a:pt x="124" y="38"/>
                  </a:lnTo>
                  <a:lnTo>
                    <a:pt x="123" y="39"/>
                  </a:lnTo>
                  <a:lnTo>
                    <a:pt x="122" y="41"/>
                  </a:lnTo>
                  <a:lnTo>
                    <a:pt x="120" y="42"/>
                  </a:lnTo>
                  <a:lnTo>
                    <a:pt x="119" y="42"/>
                  </a:lnTo>
                  <a:lnTo>
                    <a:pt x="114" y="43"/>
                  </a:lnTo>
                  <a:lnTo>
                    <a:pt x="109" y="43"/>
                  </a:lnTo>
                  <a:lnTo>
                    <a:pt x="105" y="41"/>
                  </a:lnTo>
                  <a:lnTo>
                    <a:pt x="102" y="39"/>
                  </a:lnTo>
                  <a:lnTo>
                    <a:pt x="98" y="37"/>
                  </a:lnTo>
                  <a:lnTo>
                    <a:pt x="94" y="34"/>
                  </a:lnTo>
                  <a:lnTo>
                    <a:pt x="90" y="33"/>
                  </a:lnTo>
                  <a:lnTo>
                    <a:pt x="86" y="31"/>
                  </a:lnTo>
                  <a:lnTo>
                    <a:pt x="81" y="31"/>
                  </a:lnTo>
                  <a:lnTo>
                    <a:pt x="76" y="33"/>
                  </a:lnTo>
                  <a:lnTo>
                    <a:pt x="72" y="33"/>
                  </a:lnTo>
                  <a:lnTo>
                    <a:pt x="67" y="34"/>
                  </a:lnTo>
                  <a:lnTo>
                    <a:pt x="62" y="34"/>
                  </a:lnTo>
                  <a:lnTo>
                    <a:pt x="57" y="34"/>
                  </a:lnTo>
                  <a:lnTo>
                    <a:pt x="52" y="34"/>
                  </a:lnTo>
                  <a:lnTo>
                    <a:pt x="47" y="33"/>
                  </a:lnTo>
                  <a:lnTo>
                    <a:pt x="42" y="33"/>
                  </a:lnTo>
                  <a:lnTo>
                    <a:pt x="37" y="33"/>
                  </a:lnTo>
                  <a:lnTo>
                    <a:pt x="32" y="33"/>
                  </a:lnTo>
                  <a:lnTo>
                    <a:pt x="28" y="33"/>
                  </a:lnTo>
                  <a:lnTo>
                    <a:pt x="27" y="34"/>
                  </a:lnTo>
                  <a:lnTo>
                    <a:pt x="26" y="34"/>
                  </a:lnTo>
                  <a:lnTo>
                    <a:pt x="26" y="35"/>
                  </a:lnTo>
                  <a:lnTo>
                    <a:pt x="25" y="36"/>
                  </a:lnTo>
                  <a:lnTo>
                    <a:pt x="24" y="37"/>
                  </a:lnTo>
                  <a:lnTo>
                    <a:pt x="24" y="38"/>
                  </a:lnTo>
                  <a:lnTo>
                    <a:pt x="24" y="39"/>
                  </a:lnTo>
                  <a:lnTo>
                    <a:pt x="24" y="40"/>
                  </a:lnTo>
                  <a:lnTo>
                    <a:pt x="24" y="41"/>
                  </a:lnTo>
                  <a:lnTo>
                    <a:pt x="26" y="42"/>
                  </a:lnTo>
                  <a:lnTo>
                    <a:pt x="26" y="43"/>
                  </a:lnTo>
                  <a:lnTo>
                    <a:pt x="27" y="44"/>
                  </a:lnTo>
                  <a:lnTo>
                    <a:pt x="28" y="45"/>
                  </a:lnTo>
                  <a:lnTo>
                    <a:pt x="30" y="47"/>
                  </a:lnTo>
                  <a:lnTo>
                    <a:pt x="31" y="47"/>
                  </a:lnTo>
                  <a:lnTo>
                    <a:pt x="31" y="49"/>
                  </a:lnTo>
                  <a:lnTo>
                    <a:pt x="32" y="50"/>
                  </a:lnTo>
                  <a:lnTo>
                    <a:pt x="32" y="51"/>
                  </a:lnTo>
                  <a:lnTo>
                    <a:pt x="32" y="53"/>
                  </a:lnTo>
                  <a:lnTo>
                    <a:pt x="32" y="54"/>
                  </a:lnTo>
                  <a:lnTo>
                    <a:pt x="29" y="57"/>
                  </a:lnTo>
                  <a:lnTo>
                    <a:pt x="27" y="61"/>
                  </a:lnTo>
                  <a:lnTo>
                    <a:pt x="26" y="64"/>
                  </a:lnTo>
                  <a:lnTo>
                    <a:pt x="25" y="68"/>
                  </a:lnTo>
                  <a:lnTo>
                    <a:pt x="24" y="72"/>
                  </a:lnTo>
                  <a:lnTo>
                    <a:pt x="24" y="76"/>
                  </a:lnTo>
                  <a:lnTo>
                    <a:pt x="24" y="79"/>
                  </a:lnTo>
                  <a:lnTo>
                    <a:pt x="24" y="83"/>
                  </a:lnTo>
                  <a:lnTo>
                    <a:pt x="24" y="87"/>
                  </a:lnTo>
                  <a:lnTo>
                    <a:pt x="22" y="91"/>
                  </a:lnTo>
                  <a:lnTo>
                    <a:pt x="21" y="99"/>
                  </a:lnTo>
                  <a:lnTo>
                    <a:pt x="13" y="99"/>
                  </a:lnTo>
                  <a:lnTo>
                    <a:pt x="14" y="97"/>
                  </a:lnTo>
                  <a:lnTo>
                    <a:pt x="14" y="94"/>
                  </a:lnTo>
                  <a:lnTo>
                    <a:pt x="16" y="92"/>
                  </a:lnTo>
                  <a:lnTo>
                    <a:pt x="17" y="91"/>
                  </a:lnTo>
                  <a:lnTo>
                    <a:pt x="19" y="88"/>
                  </a:lnTo>
                  <a:lnTo>
                    <a:pt x="20" y="86"/>
                  </a:lnTo>
                  <a:lnTo>
                    <a:pt x="21" y="84"/>
                  </a:lnTo>
                  <a:lnTo>
                    <a:pt x="21" y="82"/>
                  </a:lnTo>
                  <a:lnTo>
                    <a:pt x="19" y="80"/>
                  </a:lnTo>
                  <a:lnTo>
                    <a:pt x="17" y="78"/>
                  </a:lnTo>
                  <a:lnTo>
                    <a:pt x="17" y="74"/>
                  </a:lnTo>
                  <a:lnTo>
                    <a:pt x="17" y="71"/>
                  </a:lnTo>
                  <a:lnTo>
                    <a:pt x="17" y="67"/>
                  </a:lnTo>
                  <a:lnTo>
                    <a:pt x="17" y="64"/>
                  </a:lnTo>
                  <a:lnTo>
                    <a:pt x="17" y="60"/>
                  </a:lnTo>
                  <a:lnTo>
                    <a:pt x="17" y="57"/>
                  </a:lnTo>
                  <a:lnTo>
                    <a:pt x="18" y="53"/>
                  </a:lnTo>
                  <a:lnTo>
                    <a:pt x="18" y="50"/>
                  </a:lnTo>
                  <a:lnTo>
                    <a:pt x="18" y="46"/>
                  </a:lnTo>
                  <a:lnTo>
                    <a:pt x="19" y="43"/>
                  </a:lnTo>
                  <a:lnTo>
                    <a:pt x="17" y="42"/>
                  </a:lnTo>
                  <a:lnTo>
                    <a:pt x="15" y="41"/>
                  </a:lnTo>
                  <a:lnTo>
                    <a:pt x="13" y="40"/>
                  </a:lnTo>
                  <a:lnTo>
                    <a:pt x="12" y="40"/>
                  </a:lnTo>
                  <a:lnTo>
                    <a:pt x="9" y="40"/>
                  </a:lnTo>
                  <a:lnTo>
                    <a:pt x="7" y="40"/>
                  </a:lnTo>
                  <a:lnTo>
                    <a:pt x="6" y="40"/>
                  </a:lnTo>
                  <a:lnTo>
                    <a:pt x="4" y="40"/>
                  </a:lnTo>
                  <a:lnTo>
                    <a:pt x="1" y="40"/>
                  </a:lnTo>
                  <a:lnTo>
                    <a:pt x="0" y="40"/>
                  </a:lnTo>
                  <a:lnTo>
                    <a:pt x="1" y="39"/>
                  </a:lnTo>
                  <a:lnTo>
                    <a:pt x="1" y="38"/>
                  </a:lnTo>
                  <a:lnTo>
                    <a:pt x="2" y="38"/>
                  </a:lnTo>
                  <a:lnTo>
                    <a:pt x="2" y="37"/>
                  </a:lnTo>
                  <a:lnTo>
                    <a:pt x="2" y="36"/>
                  </a:lnTo>
                  <a:lnTo>
                    <a:pt x="3" y="35"/>
                  </a:lnTo>
                  <a:lnTo>
                    <a:pt x="3" y="34"/>
                  </a:lnTo>
                  <a:lnTo>
                    <a:pt x="4" y="34"/>
                  </a:lnTo>
                  <a:lnTo>
                    <a:pt x="5" y="34"/>
                  </a:lnTo>
                  <a:lnTo>
                    <a:pt x="6" y="35"/>
                  </a:lnTo>
                  <a:lnTo>
                    <a:pt x="7" y="36"/>
                  </a:lnTo>
                  <a:lnTo>
                    <a:pt x="7" y="37"/>
                  </a:lnTo>
                  <a:lnTo>
                    <a:pt x="8" y="37"/>
                  </a:lnTo>
                  <a:lnTo>
                    <a:pt x="9" y="38"/>
                  </a:lnTo>
                  <a:lnTo>
                    <a:pt x="11" y="38"/>
                  </a:lnTo>
                  <a:lnTo>
                    <a:pt x="12" y="38"/>
                  </a:lnTo>
                  <a:lnTo>
                    <a:pt x="14" y="37"/>
                  </a:lnTo>
                  <a:lnTo>
                    <a:pt x="16" y="37"/>
                  </a:lnTo>
                  <a:lnTo>
                    <a:pt x="18" y="36"/>
                  </a:lnTo>
                  <a:lnTo>
                    <a:pt x="19" y="35"/>
                  </a:lnTo>
                  <a:lnTo>
                    <a:pt x="21" y="34"/>
                  </a:lnTo>
                  <a:lnTo>
                    <a:pt x="22" y="33"/>
                  </a:lnTo>
                  <a:lnTo>
                    <a:pt x="23" y="31"/>
                  </a:lnTo>
                  <a:lnTo>
                    <a:pt x="24" y="30"/>
                  </a:lnTo>
                  <a:lnTo>
                    <a:pt x="29" y="16"/>
                  </a:lnTo>
                  <a:lnTo>
                    <a:pt x="33" y="16"/>
                  </a:lnTo>
                  <a:lnTo>
                    <a:pt x="37" y="17"/>
                  </a:lnTo>
                  <a:lnTo>
                    <a:pt x="41" y="19"/>
                  </a:lnTo>
                  <a:lnTo>
                    <a:pt x="44" y="21"/>
                  </a:lnTo>
                  <a:lnTo>
                    <a:pt x="47" y="23"/>
                  </a:lnTo>
                  <a:lnTo>
                    <a:pt x="50" y="25"/>
                  </a:lnTo>
                  <a:lnTo>
                    <a:pt x="54" y="26"/>
                  </a:lnTo>
                  <a:lnTo>
                    <a:pt x="57" y="26"/>
                  </a:lnTo>
                  <a:lnTo>
                    <a:pt x="60" y="25"/>
                  </a:lnTo>
                  <a:lnTo>
                    <a:pt x="64" y="21"/>
                  </a:lnTo>
                  <a:lnTo>
                    <a:pt x="65" y="20"/>
                  </a:lnTo>
                  <a:lnTo>
                    <a:pt x="66" y="19"/>
                  </a:lnTo>
                  <a:lnTo>
                    <a:pt x="66" y="18"/>
                  </a:lnTo>
                  <a:lnTo>
                    <a:pt x="67" y="16"/>
                  </a:lnTo>
                  <a:lnTo>
                    <a:pt x="68" y="15"/>
                  </a:lnTo>
                  <a:lnTo>
                    <a:pt x="69" y="14"/>
                  </a:lnTo>
                  <a:lnTo>
                    <a:pt x="70" y="13"/>
                  </a:lnTo>
                  <a:lnTo>
                    <a:pt x="71" y="12"/>
                  </a:lnTo>
                  <a:lnTo>
                    <a:pt x="72" y="12"/>
                  </a:lnTo>
                  <a:lnTo>
                    <a:pt x="74" y="12"/>
                  </a:lnTo>
                  <a:lnTo>
                    <a:pt x="76" y="13"/>
                  </a:lnTo>
                  <a:lnTo>
                    <a:pt x="79" y="15"/>
                  </a:lnTo>
                  <a:lnTo>
                    <a:pt x="81" y="18"/>
                  </a:lnTo>
                  <a:lnTo>
                    <a:pt x="84" y="20"/>
                  </a:lnTo>
                  <a:lnTo>
                    <a:pt x="86" y="22"/>
                  </a:lnTo>
                  <a:lnTo>
                    <a:pt x="88" y="24"/>
                  </a:lnTo>
                  <a:lnTo>
                    <a:pt x="90" y="27"/>
                  </a:lnTo>
                  <a:lnTo>
                    <a:pt x="92" y="29"/>
                  </a:lnTo>
                  <a:lnTo>
                    <a:pt x="95" y="31"/>
                  </a:lnTo>
                  <a:lnTo>
                    <a:pt x="97" y="33"/>
                  </a:lnTo>
                  <a:lnTo>
                    <a:pt x="102" y="31"/>
                  </a:lnTo>
                  <a:lnTo>
                    <a:pt x="105" y="29"/>
                  </a:lnTo>
                  <a:lnTo>
                    <a:pt x="109" y="27"/>
                  </a:lnTo>
                  <a:lnTo>
                    <a:pt x="113" y="24"/>
                  </a:lnTo>
                  <a:lnTo>
                    <a:pt x="117" y="21"/>
                  </a:lnTo>
                  <a:lnTo>
                    <a:pt x="120" y="17"/>
                  </a:lnTo>
                  <a:lnTo>
                    <a:pt x="123" y="13"/>
                  </a:lnTo>
                  <a:lnTo>
                    <a:pt x="125" y="9"/>
                  </a:lnTo>
                  <a:lnTo>
                    <a:pt x="127" y="5"/>
                  </a:lnTo>
                  <a:lnTo>
                    <a:pt x="127" y="0"/>
                  </a:lnTo>
                  <a:lnTo>
                    <a:pt x="130" y="3"/>
                  </a:lnTo>
                  <a:lnTo>
                    <a:pt x="132" y="3"/>
                  </a:lnTo>
                  <a:lnTo>
                    <a:pt x="135" y="4"/>
                  </a:lnTo>
                  <a:lnTo>
                    <a:pt x="139" y="4"/>
                  </a:lnTo>
                  <a:lnTo>
                    <a:pt x="142" y="4"/>
                  </a:lnTo>
                  <a:lnTo>
                    <a:pt x="145" y="4"/>
                  </a:lnTo>
                  <a:lnTo>
                    <a:pt x="147" y="5"/>
                  </a:lnTo>
                  <a:lnTo>
                    <a:pt x="149" y="7"/>
                  </a:lnTo>
                  <a:lnTo>
                    <a:pt x="150" y="10"/>
                  </a:lnTo>
                  <a:lnTo>
                    <a:pt x="149"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47"/>
            <p:cNvSpPr>
              <a:spLocks/>
            </p:cNvSpPr>
            <p:nvPr/>
          </p:nvSpPr>
          <p:spPr bwMode="auto">
            <a:xfrm>
              <a:off x="5279" y="2552"/>
              <a:ext cx="252" cy="197"/>
            </a:xfrm>
            <a:custGeom>
              <a:avLst/>
              <a:gdLst>
                <a:gd name="T0" fmla="*/ 253 w 263"/>
                <a:gd name="T1" fmla="*/ 6 h 177"/>
                <a:gd name="T2" fmla="*/ 258 w 263"/>
                <a:gd name="T3" fmla="*/ 21 h 177"/>
                <a:gd name="T4" fmla="*/ 250 w 263"/>
                <a:gd name="T5" fmla="*/ 70 h 177"/>
                <a:gd name="T6" fmla="*/ 255 w 263"/>
                <a:gd name="T7" fmla="*/ 102 h 177"/>
                <a:gd name="T8" fmla="*/ 263 w 263"/>
                <a:gd name="T9" fmla="*/ 118 h 177"/>
                <a:gd name="T10" fmla="*/ 262 w 263"/>
                <a:gd name="T11" fmla="*/ 130 h 177"/>
                <a:gd name="T12" fmla="*/ 256 w 263"/>
                <a:gd name="T13" fmla="*/ 136 h 177"/>
                <a:gd name="T14" fmla="*/ 243 w 263"/>
                <a:gd name="T15" fmla="*/ 129 h 177"/>
                <a:gd name="T16" fmla="*/ 229 w 263"/>
                <a:gd name="T17" fmla="*/ 134 h 177"/>
                <a:gd name="T18" fmla="*/ 226 w 263"/>
                <a:gd name="T19" fmla="*/ 164 h 177"/>
                <a:gd name="T20" fmla="*/ 223 w 263"/>
                <a:gd name="T21" fmla="*/ 172 h 177"/>
                <a:gd name="T22" fmla="*/ 207 w 263"/>
                <a:gd name="T23" fmla="*/ 176 h 177"/>
                <a:gd name="T24" fmla="*/ 206 w 263"/>
                <a:gd name="T25" fmla="*/ 165 h 177"/>
                <a:gd name="T26" fmla="*/ 209 w 263"/>
                <a:gd name="T27" fmla="*/ 149 h 177"/>
                <a:gd name="T28" fmla="*/ 208 w 263"/>
                <a:gd name="T29" fmla="*/ 126 h 177"/>
                <a:gd name="T30" fmla="*/ 198 w 263"/>
                <a:gd name="T31" fmla="*/ 127 h 177"/>
                <a:gd name="T32" fmla="*/ 199 w 263"/>
                <a:gd name="T33" fmla="*/ 131 h 177"/>
                <a:gd name="T34" fmla="*/ 196 w 263"/>
                <a:gd name="T35" fmla="*/ 134 h 177"/>
                <a:gd name="T36" fmla="*/ 192 w 263"/>
                <a:gd name="T37" fmla="*/ 130 h 177"/>
                <a:gd name="T38" fmla="*/ 184 w 263"/>
                <a:gd name="T39" fmla="*/ 125 h 177"/>
                <a:gd name="T40" fmla="*/ 178 w 263"/>
                <a:gd name="T41" fmla="*/ 128 h 177"/>
                <a:gd name="T42" fmla="*/ 175 w 263"/>
                <a:gd name="T43" fmla="*/ 132 h 177"/>
                <a:gd name="T44" fmla="*/ 172 w 263"/>
                <a:gd name="T45" fmla="*/ 127 h 177"/>
                <a:gd name="T46" fmla="*/ 169 w 263"/>
                <a:gd name="T47" fmla="*/ 117 h 177"/>
                <a:gd name="T48" fmla="*/ 147 w 263"/>
                <a:gd name="T49" fmla="*/ 109 h 177"/>
                <a:gd name="T50" fmla="*/ 126 w 263"/>
                <a:gd name="T51" fmla="*/ 109 h 177"/>
                <a:gd name="T52" fmla="*/ 107 w 263"/>
                <a:gd name="T53" fmla="*/ 108 h 177"/>
                <a:gd name="T54" fmla="*/ 103 w 263"/>
                <a:gd name="T55" fmla="*/ 117 h 177"/>
                <a:gd name="T56" fmla="*/ 105 w 263"/>
                <a:gd name="T57" fmla="*/ 128 h 177"/>
                <a:gd name="T58" fmla="*/ 99 w 263"/>
                <a:gd name="T59" fmla="*/ 148 h 177"/>
                <a:gd name="T60" fmla="*/ 98 w 263"/>
                <a:gd name="T61" fmla="*/ 164 h 177"/>
                <a:gd name="T62" fmla="*/ 89 w 263"/>
                <a:gd name="T63" fmla="*/ 175 h 177"/>
                <a:gd name="T64" fmla="*/ 80 w 263"/>
                <a:gd name="T65" fmla="*/ 176 h 177"/>
                <a:gd name="T66" fmla="*/ 76 w 263"/>
                <a:gd name="T67" fmla="*/ 170 h 177"/>
                <a:gd name="T68" fmla="*/ 81 w 263"/>
                <a:gd name="T69" fmla="*/ 159 h 177"/>
                <a:gd name="T70" fmla="*/ 78 w 263"/>
                <a:gd name="T71" fmla="*/ 141 h 177"/>
                <a:gd name="T72" fmla="*/ 81 w 263"/>
                <a:gd name="T73" fmla="*/ 120 h 177"/>
                <a:gd name="T74" fmla="*/ 66 w 263"/>
                <a:gd name="T75" fmla="*/ 113 h 177"/>
                <a:gd name="T76" fmla="*/ 49 w 263"/>
                <a:gd name="T77" fmla="*/ 114 h 177"/>
                <a:gd name="T78" fmla="*/ 41 w 263"/>
                <a:gd name="T79" fmla="*/ 131 h 177"/>
                <a:gd name="T80" fmla="*/ 33 w 263"/>
                <a:gd name="T81" fmla="*/ 147 h 177"/>
                <a:gd name="T82" fmla="*/ 19 w 263"/>
                <a:gd name="T83" fmla="*/ 159 h 177"/>
                <a:gd name="T84" fmla="*/ 13 w 263"/>
                <a:gd name="T85" fmla="*/ 162 h 177"/>
                <a:gd name="T86" fmla="*/ 8 w 263"/>
                <a:gd name="T87" fmla="*/ 159 h 177"/>
                <a:gd name="T88" fmla="*/ 8 w 263"/>
                <a:gd name="T89" fmla="*/ 138 h 177"/>
                <a:gd name="T90" fmla="*/ 7 w 263"/>
                <a:gd name="T91" fmla="*/ 123 h 177"/>
                <a:gd name="T92" fmla="*/ 12 w 263"/>
                <a:gd name="T93" fmla="*/ 111 h 177"/>
                <a:gd name="T94" fmla="*/ 6 w 263"/>
                <a:gd name="T95" fmla="*/ 107 h 177"/>
                <a:gd name="T96" fmla="*/ 1 w 263"/>
                <a:gd name="T97" fmla="*/ 101 h 177"/>
                <a:gd name="T98" fmla="*/ 0 w 263"/>
                <a:gd name="T99" fmla="*/ 93 h 177"/>
                <a:gd name="T100" fmla="*/ 8 w 263"/>
                <a:gd name="T101" fmla="*/ 89 h 177"/>
                <a:gd name="T102" fmla="*/ 20 w 263"/>
                <a:gd name="T103" fmla="*/ 92 h 177"/>
                <a:gd name="T104" fmla="*/ 45 w 263"/>
                <a:gd name="T105" fmla="*/ 50 h 177"/>
                <a:gd name="T106" fmla="*/ 68 w 263"/>
                <a:gd name="T107" fmla="*/ 4 h 177"/>
                <a:gd name="T108" fmla="*/ 69 w 263"/>
                <a:gd name="T109" fmla="*/ 1 h 177"/>
                <a:gd name="T110" fmla="*/ 73 w 263"/>
                <a:gd name="T111" fmla="*/ 0 h 177"/>
                <a:gd name="T112" fmla="*/ 76 w 263"/>
                <a:gd name="T113" fmla="*/ 1 h 177"/>
                <a:gd name="T114" fmla="*/ 97 w 263"/>
                <a:gd name="T115" fmla="*/ 1 h 177"/>
                <a:gd name="T116" fmla="*/ 131 w 263"/>
                <a:gd name="T117" fmla="*/ 0 h 177"/>
                <a:gd name="T118" fmla="*/ 208 w 263"/>
                <a:gd name="T119" fmla="*/ 0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
                <a:gd name="T181" fmla="*/ 0 h 177"/>
                <a:gd name="T182" fmla="*/ 263 w 263"/>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 h="177">
                  <a:moveTo>
                    <a:pt x="248" y="3"/>
                  </a:moveTo>
                  <a:lnTo>
                    <a:pt x="249" y="3"/>
                  </a:lnTo>
                  <a:lnTo>
                    <a:pt x="250" y="3"/>
                  </a:lnTo>
                  <a:lnTo>
                    <a:pt x="251" y="4"/>
                  </a:lnTo>
                  <a:lnTo>
                    <a:pt x="252" y="5"/>
                  </a:lnTo>
                  <a:lnTo>
                    <a:pt x="253" y="6"/>
                  </a:lnTo>
                  <a:lnTo>
                    <a:pt x="254" y="7"/>
                  </a:lnTo>
                  <a:lnTo>
                    <a:pt x="254" y="8"/>
                  </a:lnTo>
                  <a:lnTo>
                    <a:pt x="256" y="10"/>
                  </a:lnTo>
                  <a:lnTo>
                    <a:pt x="256" y="11"/>
                  </a:lnTo>
                  <a:lnTo>
                    <a:pt x="257" y="12"/>
                  </a:lnTo>
                  <a:lnTo>
                    <a:pt x="258" y="21"/>
                  </a:lnTo>
                  <a:lnTo>
                    <a:pt x="257" y="29"/>
                  </a:lnTo>
                  <a:lnTo>
                    <a:pt x="256" y="38"/>
                  </a:lnTo>
                  <a:lnTo>
                    <a:pt x="255" y="46"/>
                  </a:lnTo>
                  <a:lnTo>
                    <a:pt x="253" y="54"/>
                  </a:lnTo>
                  <a:lnTo>
                    <a:pt x="252" y="62"/>
                  </a:lnTo>
                  <a:lnTo>
                    <a:pt x="250" y="70"/>
                  </a:lnTo>
                  <a:lnTo>
                    <a:pt x="249" y="79"/>
                  </a:lnTo>
                  <a:lnTo>
                    <a:pt x="248" y="87"/>
                  </a:lnTo>
                  <a:lnTo>
                    <a:pt x="248" y="95"/>
                  </a:lnTo>
                  <a:lnTo>
                    <a:pt x="251" y="98"/>
                  </a:lnTo>
                  <a:lnTo>
                    <a:pt x="253" y="100"/>
                  </a:lnTo>
                  <a:lnTo>
                    <a:pt x="255" y="102"/>
                  </a:lnTo>
                  <a:lnTo>
                    <a:pt x="257" y="104"/>
                  </a:lnTo>
                  <a:lnTo>
                    <a:pt x="259" y="107"/>
                  </a:lnTo>
                  <a:lnTo>
                    <a:pt x="260" y="109"/>
                  </a:lnTo>
                  <a:lnTo>
                    <a:pt x="261" y="112"/>
                  </a:lnTo>
                  <a:lnTo>
                    <a:pt x="262" y="115"/>
                  </a:lnTo>
                  <a:lnTo>
                    <a:pt x="263" y="118"/>
                  </a:lnTo>
                  <a:lnTo>
                    <a:pt x="263" y="121"/>
                  </a:lnTo>
                  <a:lnTo>
                    <a:pt x="263" y="123"/>
                  </a:lnTo>
                  <a:lnTo>
                    <a:pt x="263" y="125"/>
                  </a:lnTo>
                  <a:lnTo>
                    <a:pt x="263" y="127"/>
                  </a:lnTo>
                  <a:lnTo>
                    <a:pt x="263" y="128"/>
                  </a:lnTo>
                  <a:lnTo>
                    <a:pt x="262" y="130"/>
                  </a:lnTo>
                  <a:lnTo>
                    <a:pt x="262" y="132"/>
                  </a:lnTo>
                  <a:lnTo>
                    <a:pt x="261" y="133"/>
                  </a:lnTo>
                  <a:lnTo>
                    <a:pt x="261" y="134"/>
                  </a:lnTo>
                  <a:lnTo>
                    <a:pt x="259" y="135"/>
                  </a:lnTo>
                  <a:lnTo>
                    <a:pt x="258" y="136"/>
                  </a:lnTo>
                  <a:lnTo>
                    <a:pt x="256" y="136"/>
                  </a:lnTo>
                  <a:lnTo>
                    <a:pt x="253" y="136"/>
                  </a:lnTo>
                  <a:lnTo>
                    <a:pt x="250" y="135"/>
                  </a:lnTo>
                  <a:lnTo>
                    <a:pt x="248" y="134"/>
                  </a:lnTo>
                  <a:lnTo>
                    <a:pt x="246" y="133"/>
                  </a:lnTo>
                  <a:lnTo>
                    <a:pt x="244" y="131"/>
                  </a:lnTo>
                  <a:lnTo>
                    <a:pt x="243" y="129"/>
                  </a:lnTo>
                  <a:lnTo>
                    <a:pt x="241" y="127"/>
                  </a:lnTo>
                  <a:lnTo>
                    <a:pt x="239" y="125"/>
                  </a:lnTo>
                  <a:lnTo>
                    <a:pt x="238" y="123"/>
                  </a:lnTo>
                  <a:lnTo>
                    <a:pt x="233" y="126"/>
                  </a:lnTo>
                  <a:lnTo>
                    <a:pt x="230" y="130"/>
                  </a:lnTo>
                  <a:lnTo>
                    <a:pt x="229" y="134"/>
                  </a:lnTo>
                  <a:lnTo>
                    <a:pt x="228" y="139"/>
                  </a:lnTo>
                  <a:lnTo>
                    <a:pt x="228" y="144"/>
                  </a:lnTo>
                  <a:lnTo>
                    <a:pt x="229" y="149"/>
                  </a:lnTo>
                  <a:lnTo>
                    <a:pt x="229" y="155"/>
                  </a:lnTo>
                  <a:lnTo>
                    <a:pt x="228" y="159"/>
                  </a:lnTo>
                  <a:lnTo>
                    <a:pt x="226" y="164"/>
                  </a:lnTo>
                  <a:lnTo>
                    <a:pt x="223" y="168"/>
                  </a:lnTo>
                  <a:lnTo>
                    <a:pt x="223" y="169"/>
                  </a:lnTo>
                  <a:lnTo>
                    <a:pt x="223" y="171"/>
                  </a:lnTo>
                  <a:lnTo>
                    <a:pt x="223" y="172"/>
                  </a:lnTo>
                  <a:lnTo>
                    <a:pt x="223" y="173"/>
                  </a:lnTo>
                  <a:lnTo>
                    <a:pt x="223" y="174"/>
                  </a:lnTo>
                  <a:lnTo>
                    <a:pt x="223" y="175"/>
                  </a:lnTo>
                  <a:lnTo>
                    <a:pt x="223" y="176"/>
                  </a:lnTo>
                  <a:lnTo>
                    <a:pt x="222" y="177"/>
                  </a:lnTo>
                  <a:lnTo>
                    <a:pt x="207" y="176"/>
                  </a:lnTo>
                  <a:lnTo>
                    <a:pt x="206" y="174"/>
                  </a:lnTo>
                  <a:lnTo>
                    <a:pt x="205" y="172"/>
                  </a:lnTo>
                  <a:lnTo>
                    <a:pt x="205" y="170"/>
                  </a:lnTo>
                  <a:lnTo>
                    <a:pt x="205" y="169"/>
                  </a:lnTo>
                  <a:lnTo>
                    <a:pt x="206" y="167"/>
                  </a:lnTo>
                  <a:lnTo>
                    <a:pt x="206" y="165"/>
                  </a:lnTo>
                  <a:lnTo>
                    <a:pt x="207" y="163"/>
                  </a:lnTo>
                  <a:lnTo>
                    <a:pt x="208" y="161"/>
                  </a:lnTo>
                  <a:lnTo>
                    <a:pt x="209" y="160"/>
                  </a:lnTo>
                  <a:lnTo>
                    <a:pt x="210" y="158"/>
                  </a:lnTo>
                  <a:lnTo>
                    <a:pt x="209" y="154"/>
                  </a:lnTo>
                  <a:lnTo>
                    <a:pt x="209" y="149"/>
                  </a:lnTo>
                  <a:lnTo>
                    <a:pt x="210" y="145"/>
                  </a:lnTo>
                  <a:lnTo>
                    <a:pt x="210" y="140"/>
                  </a:lnTo>
                  <a:lnTo>
                    <a:pt x="211" y="136"/>
                  </a:lnTo>
                  <a:lnTo>
                    <a:pt x="211" y="132"/>
                  </a:lnTo>
                  <a:lnTo>
                    <a:pt x="210" y="129"/>
                  </a:lnTo>
                  <a:lnTo>
                    <a:pt x="208" y="126"/>
                  </a:lnTo>
                  <a:lnTo>
                    <a:pt x="205" y="124"/>
                  </a:lnTo>
                  <a:lnTo>
                    <a:pt x="200" y="122"/>
                  </a:lnTo>
                  <a:lnTo>
                    <a:pt x="196" y="124"/>
                  </a:lnTo>
                  <a:lnTo>
                    <a:pt x="196" y="125"/>
                  </a:lnTo>
                  <a:lnTo>
                    <a:pt x="197" y="126"/>
                  </a:lnTo>
                  <a:lnTo>
                    <a:pt x="198" y="127"/>
                  </a:lnTo>
                  <a:lnTo>
                    <a:pt x="198" y="128"/>
                  </a:lnTo>
                  <a:lnTo>
                    <a:pt x="199" y="129"/>
                  </a:lnTo>
                  <a:lnTo>
                    <a:pt x="199" y="130"/>
                  </a:lnTo>
                  <a:lnTo>
                    <a:pt x="199" y="131"/>
                  </a:lnTo>
                  <a:lnTo>
                    <a:pt x="199" y="132"/>
                  </a:lnTo>
                  <a:lnTo>
                    <a:pt x="198" y="132"/>
                  </a:lnTo>
                  <a:lnTo>
                    <a:pt x="198" y="133"/>
                  </a:lnTo>
                  <a:lnTo>
                    <a:pt x="197" y="133"/>
                  </a:lnTo>
                  <a:lnTo>
                    <a:pt x="196" y="134"/>
                  </a:lnTo>
                  <a:lnTo>
                    <a:pt x="195" y="134"/>
                  </a:lnTo>
                  <a:lnTo>
                    <a:pt x="194" y="134"/>
                  </a:lnTo>
                  <a:lnTo>
                    <a:pt x="194" y="133"/>
                  </a:lnTo>
                  <a:lnTo>
                    <a:pt x="193" y="133"/>
                  </a:lnTo>
                  <a:lnTo>
                    <a:pt x="193" y="132"/>
                  </a:lnTo>
                  <a:lnTo>
                    <a:pt x="192" y="130"/>
                  </a:lnTo>
                  <a:lnTo>
                    <a:pt x="191" y="129"/>
                  </a:lnTo>
                  <a:lnTo>
                    <a:pt x="190" y="128"/>
                  </a:lnTo>
                  <a:lnTo>
                    <a:pt x="189" y="127"/>
                  </a:lnTo>
                  <a:lnTo>
                    <a:pt x="187" y="126"/>
                  </a:lnTo>
                  <a:lnTo>
                    <a:pt x="186" y="126"/>
                  </a:lnTo>
                  <a:lnTo>
                    <a:pt x="184" y="125"/>
                  </a:lnTo>
                  <a:lnTo>
                    <a:pt x="182" y="125"/>
                  </a:lnTo>
                  <a:lnTo>
                    <a:pt x="181" y="125"/>
                  </a:lnTo>
                  <a:lnTo>
                    <a:pt x="179" y="126"/>
                  </a:lnTo>
                  <a:lnTo>
                    <a:pt x="178" y="127"/>
                  </a:lnTo>
                  <a:lnTo>
                    <a:pt x="178" y="128"/>
                  </a:lnTo>
                  <a:lnTo>
                    <a:pt x="178" y="130"/>
                  </a:lnTo>
                  <a:lnTo>
                    <a:pt x="177" y="131"/>
                  </a:lnTo>
                  <a:lnTo>
                    <a:pt x="177" y="132"/>
                  </a:lnTo>
                  <a:lnTo>
                    <a:pt x="176" y="132"/>
                  </a:lnTo>
                  <a:lnTo>
                    <a:pt x="175" y="132"/>
                  </a:lnTo>
                  <a:lnTo>
                    <a:pt x="174" y="132"/>
                  </a:lnTo>
                  <a:lnTo>
                    <a:pt x="173" y="130"/>
                  </a:lnTo>
                  <a:lnTo>
                    <a:pt x="172" y="129"/>
                  </a:lnTo>
                  <a:lnTo>
                    <a:pt x="172" y="127"/>
                  </a:lnTo>
                  <a:lnTo>
                    <a:pt x="172" y="125"/>
                  </a:lnTo>
                  <a:lnTo>
                    <a:pt x="172" y="124"/>
                  </a:lnTo>
                  <a:lnTo>
                    <a:pt x="172" y="123"/>
                  </a:lnTo>
                  <a:lnTo>
                    <a:pt x="172" y="122"/>
                  </a:lnTo>
                  <a:lnTo>
                    <a:pt x="172" y="121"/>
                  </a:lnTo>
                  <a:lnTo>
                    <a:pt x="169" y="117"/>
                  </a:lnTo>
                  <a:lnTo>
                    <a:pt x="166" y="114"/>
                  </a:lnTo>
                  <a:lnTo>
                    <a:pt x="163" y="112"/>
                  </a:lnTo>
                  <a:lnTo>
                    <a:pt x="159" y="111"/>
                  </a:lnTo>
                  <a:lnTo>
                    <a:pt x="155" y="110"/>
                  </a:lnTo>
                  <a:lnTo>
                    <a:pt x="151" y="109"/>
                  </a:lnTo>
                  <a:lnTo>
                    <a:pt x="147" y="109"/>
                  </a:lnTo>
                  <a:lnTo>
                    <a:pt x="143" y="109"/>
                  </a:lnTo>
                  <a:lnTo>
                    <a:pt x="139" y="109"/>
                  </a:lnTo>
                  <a:lnTo>
                    <a:pt x="136" y="108"/>
                  </a:lnTo>
                  <a:lnTo>
                    <a:pt x="132" y="109"/>
                  </a:lnTo>
                  <a:lnTo>
                    <a:pt x="129" y="109"/>
                  </a:lnTo>
                  <a:lnTo>
                    <a:pt x="126" y="109"/>
                  </a:lnTo>
                  <a:lnTo>
                    <a:pt x="123" y="108"/>
                  </a:lnTo>
                  <a:lnTo>
                    <a:pt x="120" y="108"/>
                  </a:lnTo>
                  <a:lnTo>
                    <a:pt x="116" y="108"/>
                  </a:lnTo>
                  <a:lnTo>
                    <a:pt x="113" y="108"/>
                  </a:lnTo>
                  <a:lnTo>
                    <a:pt x="111" y="107"/>
                  </a:lnTo>
                  <a:lnTo>
                    <a:pt x="107" y="108"/>
                  </a:lnTo>
                  <a:lnTo>
                    <a:pt x="104" y="108"/>
                  </a:lnTo>
                  <a:lnTo>
                    <a:pt x="103" y="109"/>
                  </a:lnTo>
                  <a:lnTo>
                    <a:pt x="103" y="111"/>
                  </a:lnTo>
                  <a:lnTo>
                    <a:pt x="103" y="113"/>
                  </a:lnTo>
                  <a:lnTo>
                    <a:pt x="103" y="115"/>
                  </a:lnTo>
                  <a:lnTo>
                    <a:pt x="103" y="117"/>
                  </a:lnTo>
                  <a:lnTo>
                    <a:pt x="104" y="118"/>
                  </a:lnTo>
                  <a:lnTo>
                    <a:pt x="104" y="120"/>
                  </a:lnTo>
                  <a:lnTo>
                    <a:pt x="105" y="121"/>
                  </a:lnTo>
                  <a:lnTo>
                    <a:pt x="105" y="123"/>
                  </a:lnTo>
                  <a:lnTo>
                    <a:pt x="106" y="125"/>
                  </a:lnTo>
                  <a:lnTo>
                    <a:pt x="105" y="128"/>
                  </a:lnTo>
                  <a:lnTo>
                    <a:pt x="103" y="131"/>
                  </a:lnTo>
                  <a:lnTo>
                    <a:pt x="102" y="134"/>
                  </a:lnTo>
                  <a:lnTo>
                    <a:pt x="101" y="137"/>
                  </a:lnTo>
                  <a:lnTo>
                    <a:pt x="100" y="141"/>
                  </a:lnTo>
                  <a:lnTo>
                    <a:pt x="99" y="144"/>
                  </a:lnTo>
                  <a:lnTo>
                    <a:pt x="99" y="148"/>
                  </a:lnTo>
                  <a:lnTo>
                    <a:pt x="98" y="151"/>
                  </a:lnTo>
                  <a:lnTo>
                    <a:pt x="99" y="154"/>
                  </a:lnTo>
                  <a:lnTo>
                    <a:pt x="100" y="157"/>
                  </a:lnTo>
                  <a:lnTo>
                    <a:pt x="100" y="160"/>
                  </a:lnTo>
                  <a:lnTo>
                    <a:pt x="99" y="162"/>
                  </a:lnTo>
                  <a:lnTo>
                    <a:pt x="98" y="164"/>
                  </a:lnTo>
                  <a:lnTo>
                    <a:pt x="97" y="166"/>
                  </a:lnTo>
                  <a:lnTo>
                    <a:pt x="95" y="168"/>
                  </a:lnTo>
                  <a:lnTo>
                    <a:pt x="94" y="169"/>
                  </a:lnTo>
                  <a:lnTo>
                    <a:pt x="92" y="171"/>
                  </a:lnTo>
                  <a:lnTo>
                    <a:pt x="90" y="173"/>
                  </a:lnTo>
                  <a:lnTo>
                    <a:pt x="89" y="175"/>
                  </a:lnTo>
                  <a:lnTo>
                    <a:pt x="88" y="177"/>
                  </a:lnTo>
                  <a:lnTo>
                    <a:pt x="86" y="176"/>
                  </a:lnTo>
                  <a:lnTo>
                    <a:pt x="85" y="176"/>
                  </a:lnTo>
                  <a:lnTo>
                    <a:pt x="84" y="176"/>
                  </a:lnTo>
                  <a:lnTo>
                    <a:pt x="82" y="176"/>
                  </a:lnTo>
                  <a:lnTo>
                    <a:pt x="80" y="176"/>
                  </a:lnTo>
                  <a:lnTo>
                    <a:pt x="79" y="176"/>
                  </a:lnTo>
                  <a:lnTo>
                    <a:pt x="77" y="175"/>
                  </a:lnTo>
                  <a:lnTo>
                    <a:pt x="76" y="175"/>
                  </a:lnTo>
                  <a:lnTo>
                    <a:pt x="76" y="174"/>
                  </a:lnTo>
                  <a:lnTo>
                    <a:pt x="76" y="172"/>
                  </a:lnTo>
                  <a:lnTo>
                    <a:pt x="76" y="170"/>
                  </a:lnTo>
                  <a:lnTo>
                    <a:pt x="76" y="168"/>
                  </a:lnTo>
                  <a:lnTo>
                    <a:pt x="77" y="166"/>
                  </a:lnTo>
                  <a:lnTo>
                    <a:pt x="78" y="164"/>
                  </a:lnTo>
                  <a:lnTo>
                    <a:pt x="79" y="162"/>
                  </a:lnTo>
                  <a:lnTo>
                    <a:pt x="80" y="161"/>
                  </a:lnTo>
                  <a:lnTo>
                    <a:pt x="81" y="159"/>
                  </a:lnTo>
                  <a:lnTo>
                    <a:pt x="81" y="157"/>
                  </a:lnTo>
                  <a:lnTo>
                    <a:pt x="80" y="155"/>
                  </a:lnTo>
                  <a:lnTo>
                    <a:pt x="79" y="152"/>
                  </a:lnTo>
                  <a:lnTo>
                    <a:pt x="78" y="149"/>
                  </a:lnTo>
                  <a:lnTo>
                    <a:pt x="78" y="145"/>
                  </a:lnTo>
                  <a:lnTo>
                    <a:pt x="78" y="141"/>
                  </a:lnTo>
                  <a:lnTo>
                    <a:pt x="78" y="138"/>
                  </a:lnTo>
                  <a:lnTo>
                    <a:pt x="78" y="134"/>
                  </a:lnTo>
                  <a:lnTo>
                    <a:pt x="80" y="130"/>
                  </a:lnTo>
                  <a:lnTo>
                    <a:pt x="80" y="127"/>
                  </a:lnTo>
                  <a:lnTo>
                    <a:pt x="80" y="123"/>
                  </a:lnTo>
                  <a:lnTo>
                    <a:pt x="81" y="120"/>
                  </a:lnTo>
                  <a:lnTo>
                    <a:pt x="81" y="116"/>
                  </a:lnTo>
                  <a:lnTo>
                    <a:pt x="78" y="115"/>
                  </a:lnTo>
                  <a:lnTo>
                    <a:pt x="75" y="114"/>
                  </a:lnTo>
                  <a:lnTo>
                    <a:pt x="73" y="113"/>
                  </a:lnTo>
                  <a:lnTo>
                    <a:pt x="69" y="113"/>
                  </a:lnTo>
                  <a:lnTo>
                    <a:pt x="66" y="113"/>
                  </a:lnTo>
                  <a:lnTo>
                    <a:pt x="63" y="113"/>
                  </a:lnTo>
                  <a:lnTo>
                    <a:pt x="60" y="113"/>
                  </a:lnTo>
                  <a:lnTo>
                    <a:pt x="56" y="113"/>
                  </a:lnTo>
                  <a:lnTo>
                    <a:pt x="54" y="112"/>
                  </a:lnTo>
                  <a:lnTo>
                    <a:pt x="51" y="112"/>
                  </a:lnTo>
                  <a:lnTo>
                    <a:pt x="49" y="114"/>
                  </a:lnTo>
                  <a:lnTo>
                    <a:pt x="47" y="117"/>
                  </a:lnTo>
                  <a:lnTo>
                    <a:pt x="45" y="120"/>
                  </a:lnTo>
                  <a:lnTo>
                    <a:pt x="44" y="122"/>
                  </a:lnTo>
                  <a:lnTo>
                    <a:pt x="43" y="125"/>
                  </a:lnTo>
                  <a:lnTo>
                    <a:pt x="41" y="128"/>
                  </a:lnTo>
                  <a:lnTo>
                    <a:pt x="41" y="131"/>
                  </a:lnTo>
                  <a:lnTo>
                    <a:pt x="40" y="134"/>
                  </a:lnTo>
                  <a:lnTo>
                    <a:pt x="40" y="137"/>
                  </a:lnTo>
                  <a:lnTo>
                    <a:pt x="39" y="140"/>
                  </a:lnTo>
                  <a:lnTo>
                    <a:pt x="37" y="143"/>
                  </a:lnTo>
                  <a:lnTo>
                    <a:pt x="35" y="145"/>
                  </a:lnTo>
                  <a:lnTo>
                    <a:pt x="33" y="147"/>
                  </a:lnTo>
                  <a:lnTo>
                    <a:pt x="30" y="149"/>
                  </a:lnTo>
                  <a:lnTo>
                    <a:pt x="28" y="150"/>
                  </a:lnTo>
                  <a:lnTo>
                    <a:pt x="26" y="152"/>
                  </a:lnTo>
                  <a:lnTo>
                    <a:pt x="23" y="154"/>
                  </a:lnTo>
                  <a:lnTo>
                    <a:pt x="21" y="156"/>
                  </a:lnTo>
                  <a:lnTo>
                    <a:pt x="19" y="159"/>
                  </a:lnTo>
                  <a:lnTo>
                    <a:pt x="18" y="161"/>
                  </a:lnTo>
                  <a:lnTo>
                    <a:pt x="17" y="161"/>
                  </a:lnTo>
                  <a:lnTo>
                    <a:pt x="15" y="162"/>
                  </a:lnTo>
                  <a:lnTo>
                    <a:pt x="14" y="162"/>
                  </a:lnTo>
                  <a:lnTo>
                    <a:pt x="13" y="162"/>
                  </a:lnTo>
                  <a:lnTo>
                    <a:pt x="12" y="162"/>
                  </a:lnTo>
                  <a:lnTo>
                    <a:pt x="11" y="162"/>
                  </a:lnTo>
                  <a:lnTo>
                    <a:pt x="10" y="162"/>
                  </a:lnTo>
                  <a:lnTo>
                    <a:pt x="10" y="161"/>
                  </a:lnTo>
                  <a:lnTo>
                    <a:pt x="8" y="159"/>
                  </a:lnTo>
                  <a:lnTo>
                    <a:pt x="7" y="155"/>
                  </a:lnTo>
                  <a:lnTo>
                    <a:pt x="7" y="152"/>
                  </a:lnTo>
                  <a:lnTo>
                    <a:pt x="7" y="149"/>
                  </a:lnTo>
                  <a:lnTo>
                    <a:pt x="7" y="145"/>
                  </a:lnTo>
                  <a:lnTo>
                    <a:pt x="8" y="142"/>
                  </a:lnTo>
                  <a:lnTo>
                    <a:pt x="8" y="138"/>
                  </a:lnTo>
                  <a:lnTo>
                    <a:pt x="7" y="135"/>
                  </a:lnTo>
                  <a:lnTo>
                    <a:pt x="7" y="132"/>
                  </a:lnTo>
                  <a:lnTo>
                    <a:pt x="5" y="129"/>
                  </a:lnTo>
                  <a:lnTo>
                    <a:pt x="5" y="127"/>
                  </a:lnTo>
                  <a:lnTo>
                    <a:pt x="6" y="124"/>
                  </a:lnTo>
                  <a:lnTo>
                    <a:pt x="7" y="123"/>
                  </a:lnTo>
                  <a:lnTo>
                    <a:pt x="8" y="120"/>
                  </a:lnTo>
                  <a:lnTo>
                    <a:pt x="9" y="119"/>
                  </a:lnTo>
                  <a:lnTo>
                    <a:pt x="10" y="117"/>
                  </a:lnTo>
                  <a:lnTo>
                    <a:pt x="11" y="115"/>
                  </a:lnTo>
                  <a:lnTo>
                    <a:pt x="12" y="113"/>
                  </a:lnTo>
                  <a:lnTo>
                    <a:pt x="12" y="111"/>
                  </a:lnTo>
                  <a:lnTo>
                    <a:pt x="13" y="109"/>
                  </a:lnTo>
                  <a:lnTo>
                    <a:pt x="11" y="108"/>
                  </a:lnTo>
                  <a:lnTo>
                    <a:pt x="10" y="108"/>
                  </a:lnTo>
                  <a:lnTo>
                    <a:pt x="8" y="108"/>
                  </a:lnTo>
                  <a:lnTo>
                    <a:pt x="7" y="107"/>
                  </a:lnTo>
                  <a:lnTo>
                    <a:pt x="6" y="107"/>
                  </a:lnTo>
                  <a:lnTo>
                    <a:pt x="5" y="106"/>
                  </a:lnTo>
                  <a:lnTo>
                    <a:pt x="4" y="105"/>
                  </a:lnTo>
                  <a:lnTo>
                    <a:pt x="3" y="104"/>
                  </a:lnTo>
                  <a:lnTo>
                    <a:pt x="2" y="103"/>
                  </a:lnTo>
                  <a:lnTo>
                    <a:pt x="1" y="102"/>
                  </a:lnTo>
                  <a:lnTo>
                    <a:pt x="1" y="101"/>
                  </a:lnTo>
                  <a:lnTo>
                    <a:pt x="1" y="99"/>
                  </a:lnTo>
                  <a:lnTo>
                    <a:pt x="1" y="98"/>
                  </a:lnTo>
                  <a:lnTo>
                    <a:pt x="0" y="97"/>
                  </a:lnTo>
                  <a:lnTo>
                    <a:pt x="0" y="95"/>
                  </a:lnTo>
                  <a:lnTo>
                    <a:pt x="0" y="94"/>
                  </a:lnTo>
                  <a:lnTo>
                    <a:pt x="0" y="93"/>
                  </a:lnTo>
                  <a:lnTo>
                    <a:pt x="0" y="92"/>
                  </a:lnTo>
                  <a:lnTo>
                    <a:pt x="1" y="91"/>
                  </a:lnTo>
                  <a:lnTo>
                    <a:pt x="1" y="89"/>
                  </a:lnTo>
                  <a:lnTo>
                    <a:pt x="3" y="89"/>
                  </a:lnTo>
                  <a:lnTo>
                    <a:pt x="5" y="89"/>
                  </a:lnTo>
                  <a:lnTo>
                    <a:pt x="8" y="89"/>
                  </a:lnTo>
                  <a:lnTo>
                    <a:pt x="10" y="89"/>
                  </a:lnTo>
                  <a:lnTo>
                    <a:pt x="12" y="90"/>
                  </a:lnTo>
                  <a:lnTo>
                    <a:pt x="14" y="91"/>
                  </a:lnTo>
                  <a:lnTo>
                    <a:pt x="16" y="91"/>
                  </a:lnTo>
                  <a:lnTo>
                    <a:pt x="18" y="92"/>
                  </a:lnTo>
                  <a:lnTo>
                    <a:pt x="20" y="92"/>
                  </a:lnTo>
                  <a:lnTo>
                    <a:pt x="22" y="93"/>
                  </a:lnTo>
                  <a:lnTo>
                    <a:pt x="27" y="85"/>
                  </a:lnTo>
                  <a:lnTo>
                    <a:pt x="32" y="76"/>
                  </a:lnTo>
                  <a:lnTo>
                    <a:pt x="37" y="67"/>
                  </a:lnTo>
                  <a:lnTo>
                    <a:pt x="41" y="59"/>
                  </a:lnTo>
                  <a:lnTo>
                    <a:pt x="45" y="50"/>
                  </a:lnTo>
                  <a:lnTo>
                    <a:pt x="50" y="41"/>
                  </a:lnTo>
                  <a:lnTo>
                    <a:pt x="54" y="32"/>
                  </a:lnTo>
                  <a:lnTo>
                    <a:pt x="58" y="23"/>
                  </a:lnTo>
                  <a:lnTo>
                    <a:pt x="63" y="14"/>
                  </a:lnTo>
                  <a:lnTo>
                    <a:pt x="68" y="5"/>
                  </a:lnTo>
                  <a:lnTo>
                    <a:pt x="68" y="4"/>
                  </a:lnTo>
                  <a:lnTo>
                    <a:pt x="68" y="3"/>
                  </a:lnTo>
                  <a:lnTo>
                    <a:pt x="68" y="2"/>
                  </a:lnTo>
                  <a:lnTo>
                    <a:pt x="68" y="1"/>
                  </a:lnTo>
                  <a:lnTo>
                    <a:pt x="69" y="1"/>
                  </a:lnTo>
                  <a:lnTo>
                    <a:pt x="70" y="0"/>
                  </a:lnTo>
                  <a:lnTo>
                    <a:pt x="71" y="0"/>
                  </a:lnTo>
                  <a:lnTo>
                    <a:pt x="72" y="0"/>
                  </a:lnTo>
                  <a:lnTo>
                    <a:pt x="73" y="0"/>
                  </a:lnTo>
                  <a:lnTo>
                    <a:pt x="74" y="0"/>
                  </a:lnTo>
                  <a:lnTo>
                    <a:pt x="75" y="1"/>
                  </a:lnTo>
                  <a:lnTo>
                    <a:pt x="76" y="1"/>
                  </a:lnTo>
                  <a:lnTo>
                    <a:pt x="76" y="0"/>
                  </a:lnTo>
                  <a:lnTo>
                    <a:pt x="81" y="1"/>
                  </a:lnTo>
                  <a:lnTo>
                    <a:pt x="85" y="2"/>
                  </a:lnTo>
                  <a:lnTo>
                    <a:pt x="89" y="2"/>
                  </a:lnTo>
                  <a:lnTo>
                    <a:pt x="93" y="2"/>
                  </a:lnTo>
                  <a:lnTo>
                    <a:pt x="97" y="1"/>
                  </a:lnTo>
                  <a:lnTo>
                    <a:pt x="101" y="1"/>
                  </a:lnTo>
                  <a:lnTo>
                    <a:pt x="105" y="0"/>
                  </a:lnTo>
                  <a:lnTo>
                    <a:pt x="110" y="0"/>
                  </a:lnTo>
                  <a:lnTo>
                    <a:pt x="114" y="0"/>
                  </a:lnTo>
                  <a:lnTo>
                    <a:pt x="118" y="0"/>
                  </a:lnTo>
                  <a:lnTo>
                    <a:pt x="131" y="0"/>
                  </a:lnTo>
                  <a:lnTo>
                    <a:pt x="144" y="1"/>
                  </a:lnTo>
                  <a:lnTo>
                    <a:pt x="157" y="1"/>
                  </a:lnTo>
                  <a:lnTo>
                    <a:pt x="170" y="1"/>
                  </a:lnTo>
                  <a:lnTo>
                    <a:pt x="182" y="1"/>
                  </a:lnTo>
                  <a:lnTo>
                    <a:pt x="195" y="0"/>
                  </a:lnTo>
                  <a:lnTo>
                    <a:pt x="208" y="0"/>
                  </a:lnTo>
                  <a:lnTo>
                    <a:pt x="221" y="1"/>
                  </a:lnTo>
                  <a:lnTo>
                    <a:pt x="234" y="2"/>
                  </a:lnTo>
                  <a:lnTo>
                    <a:pt x="248" y="3"/>
                  </a:lnTo>
                  <a:close/>
                </a:path>
              </a:pathLst>
            </a:custGeom>
            <a:solidFill>
              <a:srgbClr val="474F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48"/>
            <p:cNvSpPr>
              <a:spLocks/>
            </p:cNvSpPr>
            <p:nvPr/>
          </p:nvSpPr>
          <p:spPr bwMode="auto">
            <a:xfrm>
              <a:off x="5342" y="2559"/>
              <a:ext cx="58" cy="51"/>
            </a:xfrm>
            <a:custGeom>
              <a:avLst/>
              <a:gdLst>
                <a:gd name="T0" fmla="*/ 58 w 60"/>
                <a:gd name="T1" fmla="*/ 3 h 46"/>
                <a:gd name="T2" fmla="*/ 53 w 60"/>
                <a:gd name="T3" fmla="*/ 6 h 46"/>
                <a:gd name="T4" fmla="*/ 47 w 60"/>
                <a:gd name="T5" fmla="*/ 8 h 46"/>
                <a:gd name="T6" fmla="*/ 42 w 60"/>
                <a:gd name="T7" fmla="*/ 11 h 46"/>
                <a:gd name="T8" fmla="*/ 40 w 60"/>
                <a:gd name="T9" fmla="*/ 16 h 46"/>
                <a:gd name="T10" fmla="*/ 40 w 60"/>
                <a:gd name="T11" fmla="*/ 22 h 46"/>
                <a:gd name="T12" fmla="*/ 42 w 60"/>
                <a:gd name="T13" fmla="*/ 25 h 46"/>
                <a:gd name="T14" fmla="*/ 44 w 60"/>
                <a:gd name="T15" fmla="*/ 28 h 46"/>
                <a:gd name="T16" fmla="*/ 45 w 60"/>
                <a:gd name="T17" fmla="*/ 31 h 46"/>
                <a:gd name="T18" fmla="*/ 46 w 60"/>
                <a:gd name="T19" fmla="*/ 35 h 46"/>
                <a:gd name="T20" fmla="*/ 44 w 60"/>
                <a:gd name="T21" fmla="*/ 38 h 46"/>
                <a:gd name="T22" fmla="*/ 41 w 60"/>
                <a:gd name="T23" fmla="*/ 40 h 46"/>
                <a:gd name="T24" fmla="*/ 39 w 60"/>
                <a:gd name="T25" fmla="*/ 43 h 46"/>
                <a:gd name="T26" fmla="*/ 36 w 60"/>
                <a:gd name="T27" fmla="*/ 45 h 46"/>
                <a:gd name="T28" fmla="*/ 33 w 60"/>
                <a:gd name="T29" fmla="*/ 46 h 46"/>
                <a:gd name="T30" fmla="*/ 30 w 60"/>
                <a:gd name="T31" fmla="*/ 44 h 46"/>
                <a:gd name="T32" fmla="*/ 29 w 60"/>
                <a:gd name="T33" fmla="*/ 42 h 46"/>
                <a:gd name="T34" fmla="*/ 27 w 60"/>
                <a:gd name="T35" fmla="*/ 40 h 46"/>
                <a:gd name="T36" fmla="*/ 25 w 60"/>
                <a:gd name="T37" fmla="*/ 38 h 46"/>
                <a:gd name="T38" fmla="*/ 23 w 60"/>
                <a:gd name="T39" fmla="*/ 37 h 46"/>
                <a:gd name="T40" fmla="*/ 20 w 60"/>
                <a:gd name="T41" fmla="*/ 36 h 46"/>
                <a:gd name="T42" fmla="*/ 18 w 60"/>
                <a:gd name="T43" fmla="*/ 36 h 46"/>
                <a:gd name="T44" fmla="*/ 17 w 60"/>
                <a:gd name="T45" fmla="*/ 35 h 46"/>
                <a:gd name="T46" fmla="*/ 16 w 60"/>
                <a:gd name="T47" fmla="*/ 33 h 46"/>
                <a:gd name="T48" fmla="*/ 14 w 60"/>
                <a:gd name="T49" fmla="*/ 32 h 46"/>
                <a:gd name="T50" fmla="*/ 12 w 60"/>
                <a:gd name="T51" fmla="*/ 31 h 46"/>
                <a:gd name="T52" fmla="*/ 9 w 60"/>
                <a:gd name="T53" fmla="*/ 31 h 46"/>
                <a:gd name="T54" fmla="*/ 7 w 60"/>
                <a:gd name="T55" fmla="*/ 31 h 46"/>
                <a:gd name="T56" fmla="*/ 4 w 60"/>
                <a:gd name="T57" fmla="*/ 32 h 46"/>
                <a:gd name="T58" fmla="*/ 2 w 60"/>
                <a:gd name="T59" fmla="*/ 33 h 46"/>
                <a:gd name="T60" fmla="*/ 1 w 60"/>
                <a:gd name="T61" fmla="*/ 32 h 46"/>
                <a:gd name="T62" fmla="*/ 0 w 60"/>
                <a:gd name="T63" fmla="*/ 28 h 46"/>
                <a:gd name="T64" fmla="*/ 1 w 60"/>
                <a:gd name="T65" fmla="*/ 23 h 46"/>
                <a:gd name="T66" fmla="*/ 2 w 60"/>
                <a:gd name="T67" fmla="*/ 19 h 46"/>
                <a:gd name="T68" fmla="*/ 2 w 60"/>
                <a:gd name="T69" fmla="*/ 14 h 46"/>
                <a:gd name="T70" fmla="*/ 3 w 60"/>
                <a:gd name="T71" fmla="*/ 11 h 46"/>
                <a:gd name="T72" fmla="*/ 6 w 60"/>
                <a:gd name="T73" fmla="*/ 10 h 46"/>
                <a:gd name="T74" fmla="*/ 9 w 60"/>
                <a:gd name="T75" fmla="*/ 9 h 46"/>
                <a:gd name="T76" fmla="*/ 12 w 60"/>
                <a:gd name="T77" fmla="*/ 6 h 46"/>
                <a:gd name="T78" fmla="*/ 14 w 60"/>
                <a:gd name="T79" fmla="*/ 4 h 46"/>
                <a:gd name="T80" fmla="*/ 20 w 60"/>
                <a:gd name="T81" fmla="*/ 2 h 46"/>
                <a:gd name="T82" fmla="*/ 29 w 60"/>
                <a:gd name="T83" fmla="*/ 2 h 46"/>
                <a:gd name="T84" fmla="*/ 38 w 60"/>
                <a:gd name="T85" fmla="*/ 1 h 46"/>
                <a:gd name="T86" fmla="*/ 46 w 60"/>
                <a:gd name="T87" fmla="*/ 0 h 46"/>
                <a:gd name="T88" fmla="*/ 56 w 60"/>
                <a:gd name="T89" fmla="*/ 1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46"/>
                <a:gd name="T137" fmla="*/ 60 w 60"/>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46">
                  <a:moveTo>
                    <a:pt x="60" y="1"/>
                  </a:moveTo>
                  <a:lnTo>
                    <a:pt x="58" y="3"/>
                  </a:lnTo>
                  <a:lnTo>
                    <a:pt x="56" y="4"/>
                  </a:lnTo>
                  <a:lnTo>
                    <a:pt x="53" y="6"/>
                  </a:lnTo>
                  <a:lnTo>
                    <a:pt x="50" y="6"/>
                  </a:lnTo>
                  <a:lnTo>
                    <a:pt x="47" y="8"/>
                  </a:lnTo>
                  <a:lnTo>
                    <a:pt x="44" y="9"/>
                  </a:lnTo>
                  <a:lnTo>
                    <a:pt x="42" y="11"/>
                  </a:lnTo>
                  <a:lnTo>
                    <a:pt x="40" y="13"/>
                  </a:lnTo>
                  <a:lnTo>
                    <a:pt x="40" y="16"/>
                  </a:lnTo>
                  <a:lnTo>
                    <a:pt x="40" y="20"/>
                  </a:lnTo>
                  <a:lnTo>
                    <a:pt x="40" y="22"/>
                  </a:lnTo>
                  <a:lnTo>
                    <a:pt x="41" y="23"/>
                  </a:lnTo>
                  <a:lnTo>
                    <a:pt x="42" y="25"/>
                  </a:lnTo>
                  <a:lnTo>
                    <a:pt x="43" y="26"/>
                  </a:lnTo>
                  <a:lnTo>
                    <a:pt x="44" y="28"/>
                  </a:lnTo>
                  <a:lnTo>
                    <a:pt x="45" y="29"/>
                  </a:lnTo>
                  <a:lnTo>
                    <a:pt x="45" y="31"/>
                  </a:lnTo>
                  <a:lnTo>
                    <a:pt x="45" y="33"/>
                  </a:lnTo>
                  <a:lnTo>
                    <a:pt x="46" y="35"/>
                  </a:lnTo>
                  <a:lnTo>
                    <a:pt x="45" y="37"/>
                  </a:lnTo>
                  <a:lnTo>
                    <a:pt x="44" y="38"/>
                  </a:lnTo>
                  <a:lnTo>
                    <a:pt x="43" y="39"/>
                  </a:lnTo>
                  <a:lnTo>
                    <a:pt x="41" y="40"/>
                  </a:lnTo>
                  <a:lnTo>
                    <a:pt x="40" y="42"/>
                  </a:lnTo>
                  <a:lnTo>
                    <a:pt x="39" y="43"/>
                  </a:lnTo>
                  <a:lnTo>
                    <a:pt x="38" y="44"/>
                  </a:lnTo>
                  <a:lnTo>
                    <a:pt x="36" y="45"/>
                  </a:lnTo>
                  <a:lnTo>
                    <a:pt x="34" y="46"/>
                  </a:lnTo>
                  <a:lnTo>
                    <a:pt x="33" y="46"/>
                  </a:lnTo>
                  <a:lnTo>
                    <a:pt x="31" y="45"/>
                  </a:lnTo>
                  <a:lnTo>
                    <a:pt x="30" y="44"/>
                  </a:lnTo>
                  <a:lnTo>
                    <a:pt x="30" y="43"/>
                  </a:lnTo>
                  <a:lnTo>
                    <a:pt x="29" y="42"/>
                  </a:lnTo>
                  <a:lnTo>
                    <a:pt x="28" y="41"/>
                  </a:lnTo>
                  <a:lnTo>
                    <a:pt x="27" y="40"/>
                  </a:lnTo>
                  <a:lnTo>
                    <a:pt x="26" y="39"/>
                  </a:lnTo>
                  <a:lnTo>
                    <a:pt x="25" y="38"/>
                  </a:lnTo>
                  <a:lnTo>
                    <a:pt x="24" y="37"/>
                  </a:lnTo>
                  <a:lnTo>
                    <a:pt x="23" y="37"/>
                  </a:lnTo>
                  <a:lnTo>
                    <a:pt x="22" y="36"/>
                  </a:lnTo>
                  <a:lnTo>
                    <a:pt x="20" y="36"/>
                  </a:lnTo>
                  <a:lnTo>
                    <a:pt x="19" y="36"/>
                  </a:lnTo>
                  <a:lnTo>
                    <a:pt x="18" y="36"/>
                  </a:lnTo>
                  <a:lnTo>
                    <a:pt x="17" y="35"/>
                  </a:lnTo>
                  <a:lnTo>
                    <a:pt x="16" y="34"/>
                  </a:lnTo>
                  <a:lnTo>
                    <a:pt x="16" y="33"/>
                  </a:lnTo>
                  <a:lnTo>
                    <a:pt x="15" y="32"/>
                  </a:lnTo>
                  <a:lnTo>
                    <a:pt x="14" y="32"/>
                  </a:lnTo>
                  <a:lnTo>
                    <a:pt x="13" y="31"/>
                  </a:lnTo>
                  <a:lnTo>
                    <a:pt x="12" y="31"/>
                  </a:lnTo>
                  <a:lnTo>
                    <a:pt x="10" y="31"/>
                  </a:lnTo>
                  <a:lnTo>
                    <a:pt x="9" y="31"/>
                  </a:lnTo>
                  <a:lnTo>
                    <a:pt x="8" y="31"/>
                  </a:lnTo>
                  <a:lnTo>
                    <a:pt x="7" y="31"/>
                  </a:lnTo>
                  <a:lnTo>
                    <a:pt x="5" y="32"/>
                  </a:lnTo>
                  <a:lnTo>
                    <a:pt x="4" y="32"/>
                  </a:lnTo>
                  <a:lnTo>
                    <a:pt x="3" y="32"/>
                  </a:lnTo>
                  <a:lnTo>
                    <a:pt x="2" y="33"/>
                  </a:lnTo>
                  <a:lnTo>
                    <a:pt x="2" y="34"/>
                  </a:lnTo>
                  <a:lnTo>
                    <a:pt x="1" y="32"/>
                  </a:lnTo>
                  <a:lnTo>
                    <a:pt x="0" y="30"/>
                  </a:lnTo>
                  <a:lnTo>
                    <a:pt x="0" y="28"/>
                  </a:lnTo>
                  <a:lnTo>
                    <a:pt x="1" y="25"/>
                  </a:lnTo>
                  <a:lnTo>
                    <a:pt x="1" y="23"/>
                  </a:lnTo>
                  <a:lnTo>
                    <a:pt x="2" y="21"/>
                  </a:lnTo>
                  <a:lnTo>
                    <a:pt x="2" y="19"/>
                  </a:lnTo>
                  <a:lnTo>
                    <a:pt x="2" y="16"/>
                  </a:lnTo>
                  <a:lnTo>
                    <a:pt x="2" y="14"/>
                  </a:lnTo>
                  <a:lnTo>
                    <a:pt x="2" y="12"/>
                  </a:lnTo>
                  <a:lnTo>
                    <a:pt x="3" y="11"/>
                  </a:lnTo>
                  <a:lnTo>
                    <a:pt x="4" y="10"/>
                  </a:lnTo>
                  <a:lnTo>
                    <a:pt x="6" y="10"/>
                  </a:lnTo>
                  <a:lnTo>
                    <a:pt x="7" y="9"/>
                  </a:lnTo>
                  <a:lnTo>
                    <a:pt x="9" y="9"/>
                  </a:lnTo>
                  <a:lnTo>
                    <a:pt x="10" y="7"/>
                  </a:lnTo>
                  <a:lnTo>
                    <a:pt x="12" y="6"/>
                  </a:lnTo>
                  <a:lnTo>
                    <a:pt x="13" y="5"/>
                  </a:lnTo>
                  <a:lnTo>
                    <a:pt x="14" y="4"/>
                  </a:lnTo>
                  <a:lnTo>
                    <a:pt x="15" y="2"/>
                  </a:lnTo>
                  <a:lnTo>
                    <a:pt x="20" y="2"/>
                  </a:lnTo>
                  <a:lnTo>
                    <a:pt x="24" y="2"/>
                  </a:lnTo>
                  <a:lnTo>
                    <a:pt x="29" y="2"/>
                  </a:lnTo>
                  <a:lnTo>
                    <a:pt x="34" y="1"/>
                  </a:lnTo>
                  <a:lnTo>
                    <a:pt x="38" y="1"/>
                  </a:lnTo>
                  <a:lnTo>
                    <a:pt x="42" y="1"/>
                  </a:lnTo>
                  <a:lnTo>
                    <a:pt x="46" y="0"/>
                  </a:lnTo>
                  <a:lnTo>
                    <a:pt x="51" y="0"/>
                  </a:lnTo>
                  <a:lnTo>
                    <a:pt x="56" y="1"/>
                  </a:lnTo>
                  <a:lnTo>
                    <a:pt x="60" y="1"/>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49"/>
            <p:cNvSpPr>
              <a:spLocks/>
            </p:cNvSpPr>
            <p:nvPr/>
          </p:nvSpPr>
          <p:spPr bwMode="auto">
            <a:xfrm>
              <a:off x="5477" y="2562"/>
              <a:ext cx="31" cy="17"/>
            </a:xfrm>
            <a:custGeom>
              <a:avLst/>
              <a:gdLst>
                <a:gd name="T0" fmla="*/ 33 w 33"/>
                <a:gd name="T1" fmla="*/ 0 h 16"/>
                <a:gd name="T2" fmla="*/ 33 w 33"/>
                <a:gd name="T3" fmla="*/ 1 h 16"/>
                <a:gd name="T4" fmla="*/ 32 w 33"/>
                <a:gd name="T5" fmla="*/ 2 h 16"/>
                <a:gd name="T6" fmla="*/ 32 w 33"/>
                <a:gd name="T7" fmla="*/ 3 h 16"/>
                <a:gd name="T8" fmla="*/ 31 w 33"/>
                <a:gd name="T9" fmla="*/ 4 h 16"/>
                <a:gd name="T10" fmla="*/ 31 w 33"/>
                <a:gd name="T11" fmla="*/ 5 h 16"/>
                <a:gd name="T12" fmla="*/ 30 w 33"/>
                <a:gd name="T13" fmla="*/ 6 h 16"/>
                <a:gd name="T14" fmla="*/ 29 w 33"/>
                <a:gd name="T15" fmla="*/ 7 h 16"/>
                <a:gd name="T16" fmla="*/ 28 w 33"/>
                <a:gd name="T17" fmla="*/ 8 h 16"/>
                <a:gd name="T18" fmla="*/ 28 w 33"/>
                <a:gd name="T19" fmla="*/ 9 h 16"/>
                <a:gd name="T20" fmla="*/ 27 w 33"/>
                <a:gd name="T21" fmla="*/ 10 h 16"/>
                <a:gd name="T22" fmla="*/ 25 w 33"/>
                <a:gd name="T23" fmla="*/ 9 h 16"/>
                <a:gd name="T24" fmla="*/ 25 w 33"/>
                <a:gd name="T25" fmla="*/ 8 h 16"/>
                <a:gd name="T26" fmla="*/ 23 w 33"/>
                <a:gd name="T27" fmla="*/ 8 h 16"/>
                <a:gd name="T28" fmla="*/ 23 w 33"/>
                <a:gd name="T29" fmla="*/ 7 h 16"/>
                <a:gd name="T30" fmla="*/ 22 w 33"/>
                <a:gd name="T31" fmla="*/ 7 h 16"/>
                <a:gd name="T32" fmla="*/ 20 w 33"/>
                <a:gd name="T33" fmla="*/ 6 h 16"/>
                <a:gd name="T34" fmla="*/ 19 w 33"/>
                <a:gd name="T35" fmla="*/ 6 h 16"/>
                <a:gd name="T36" fmla="*/ 18 w 33"/>
                <a:gd name="T37" fmla="*/ 6 h 16"/>
                <a:gd name="T38" fmla="*/ 17 w 33"/>
                <a:gd name="T39" fmla="*/ 7 h 16"/>
                <a:gd name="T40" fmla="*/ 16 w 33"/>
                <a:gd name="T41" fmla="*/ 8 h 16"/>
                <a:gd name="T42" fmla="*/ 15 w 33"/>
                <a:gd name="T43" fmla="*/ 8 h 16"/>
                <a:gd name="T44" fmla="*/ 15 w 33"/>
                <a:gd name="T45" fmla="*/ 9 h 16"/>
                <a:gd name="T46" fmla="*/ 14 w 33"/>
                <a:gd name="T47" fmla="*/ 10 h 16"/>
                <a:gd name="T48" fmla="*/ 13 w 33"/>
                <a:gd name="T49" fmla="*/ 12 h 16"/>
                <a:gd name="T50" fmla="*/ 13 w 33"/>
                <a:gd name="T51" fmla="*/ 13 h 16"/>
                <a:gd name="T52" fmla="*/ 13 w 33"/>
                <a:gd name="T53" fmla="*/ 14 h 16"/>
                <a:gd name="T54" fmla="*/ 12 w 33"/>
                <a:gd name="T55" fmla="*/ 15 h 16"/>
                <a:gd name="T56" fmla="*/ 11 w 33"/>
                <a:gd name="T57" fmla="*/ 15 h 16"/>
                <a:gd name="T58" fmla="*/ 10 w 33"/>
                <a:gd name="T59" fmla="*/ 16 h 16"/>
                <a:gd name="T60" fmla="*/ 9 w 33"/>
                <a:gd name="T61" fmla="*/ 15 h 16"/>
                <a:gd name="T62" fmla="*/ 8 w 33"/>
                <a:gd name="T63" fmla="*/ 14 h 16"/>
                <a:gd name="T64" fmla="*/ 7 w 33"/>
                <a:gd name="T65" fmla="*/ 12 h 16"/>
                <a:gd name="T66" fmla="*/ 7 w 33"/>
                <a:gd name="T67" fmla="*/ 10 h 16"/>
                <a:gd name="T68" fmla="*/ 6 w 33"/>
                <a:gd name="T69" fmla="*/ 9 h 16"/>
                <a:gd name="T70" fmla="*/ 5 w 33"/>
                <a:gd name="T71" fmla="*/ 7 h 16"/>
                <a:gd name="T72" fmla="*/ 5 w 33"/>
                <a:gd name="T73" fmla="*/ 5 h 16"/>
                <a:gd name="T74" fmla="*/ 4 w 33"/>
                <a:gd name="T75" fmla="*/ 4 h 16"/>
                <a:gd name="T76" fmla="*/ 2 w 33"/>
                <a:gd name="T77" fmla="*/ 3 h 16"/>
                <a:gd name="T78" fmla="*/ 2 w 33"/>
                <a:gd name="T79" fmla="*/ 1 h 16"/>
                <a:gd name="T80" fmla="*/ 0 w 33"/>
                <a:gd name="T81" fmla="*/ 0 h 16"/>
                <a:gd name="T82" fmla="*/ 3 w 33"/>
                <a:gd name="T83" fmla="*/ 0 h 16"/>
                <a:gd name="T84" fmla="*/ 7 w 33"/>
                <a:gd name="T85" fmla="*/ 0 h 16"/>
                <a:gd name="T86" fmla="*/ 10 w 33"/>
                <a:gd name="T87" fmla="*/ 0 h 16"/>
                <a:gd name="T88" fmla="*/ 13 w 33"/>
                <a:gd name="T89" fmla="*/ 0 h 16"/>
                <a:gd name="T90" fmla="*/ 17 w 33"/>
                <a:gd name="T91" fmla="*/ 0 h 16"/>
                <a:gd name="T92" fmla="*/ 20 w 33"/>
                <a:gd name="T93" fmla="*/ 0 h 16"/>
                <a:gd name="T94" fmla="*/ 23 w 33"/>
                <a:gd name="T95" fmla="*/ 0 h 16"/>
                <a:gd name="T96" fmla="*/ 27 w 33"/>
                <a:gd name="T97" fmla="*/ 0 h 16"/>
                <a:gd name="T98" fmla="*/ 30 w 33"/>
                <a:gd name="T99" fmla="*/ 0 h 16"/>
                <a:gd name="T100" fmla="*/ 33 w 33"/>
                <a:gd name="T101" fmla="*/ 0 h 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
                <a:gd name="T154" fmla="*/ 0 h 16"/>
                <a:gd name="T155" fmla="*/ 33 w 33"/>
                <a:gd name="T156" fmla="*/ 16 h 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 h="16">
                  <a:moveTo>
                    <a:pt x="33" y="0"/>
                  </a:moveTo>
                  <a:lnTo>
                    <a:pt x="33" y="1"/>
                  </a:lnTo>
                  <a:lnTo>
                    <a:pt x="32" y="2"/>
                  </a:lnTo>
                  <a:lnTo>
                    <a:pt x="32" y="3"/>
                  </a:lnTo>
                  <a:lnTo>
                    <a:pt x="31" y="4"/>
                  </a:lnTo>
                  <a:lnTo>
                    <a:pt x="31" y="5"/>
                  </a:lnTo>
                  <a:lnTo>
                    <a:pt x="30" y="6"/>
                  </a:lnTo>
                  <a:lnTo>
                    <a:pt x="29" y="7"/>
                  </a:lnTo>
                  <a:lnTo>
                    <a:pt x="28" y="8"/>
                  </a:lnTo>
                  <a:lnTo>
                    <a:pt x="28" y="9"/>
                  </a:lnTo>
                  <a:lnTo>
                    <a:pt x="27" y="10"/>
                  </a:lnTo>
                  <a:lnTo>
                    <a:pt x="25" y="9"/>
                  </a:lnTo>
                  <a:lnTo>
                    <a:pt x="25" y="8"/>
                  </a:lnTo>
                  <a:lnTo>
                    <a:pt x="23" y="8"/>
                  </a:lnTo>
                  <a:lnTo>
                    <a:pt x="23" y="7"/>
                  </a:lnTo>
                  <a:lnTo>
                    <a:pt x="22" y="7"/>
                  </a:lnTo>
                  <a:lnTo>
                    <a:pt x="20" y="6"/>
                  </a:lnTo>
                  <a:lnTo>
                    <a:pt x="19" y="6"/>
                  </a:lnTo>
                  <a:lnTo>
                    <a:pt x="18" y="6"/>
                  </a:lnTo>
                  <a:lnTo>
                    <a:pt x="17" y="7"/>
                  </a:lnTo>
                  <a:lnTo>
                    <a:pt x="16" y="8"/>
                  </a:lnTo>
                  <a:lnTo>
                    <a:pt x="15" y="8"/>
                  </a:lnTo>
                  <a:lnTo>
                    <a:pt x="15" y="9"/>
                  </a:lnTo>
                  <a:lnTo>
                    <a:pt x="14" y="10"/>
                  </a:lnTo>
                  <a:lnTo>
                    <a:pt x="13" y="12"/>
                  </a:lnTo>
                  <a:lnTo>
                    <a:pt x="13" y="13"/>
                  </a:lnTo>
                  <a:lnTo>
                    <a:pt x="13" y="14"/>
                  </a:lnTo>
                  <a:lnTo>
                    <a:pt x="12" y="15"/>
                  </a:lnTo>
                  <a:lnTo>
                    <a:pt x="11" y="15"/>
                  </a:lnTo>
                  <a:lnTo>
                    <a:pt x="10" y="16"/>
                  </a:lnTo>
                  <a:lnTo>
                    <a:pt x="9" y="15"/>
                  </a:lnTo>
                  <a:lnTo>
                    <a:pt x="8" y="14"/>
                  </a:lnTo>
                  <a:lnTo>
                    <a:pt x="7" y="12"/>
                  </a:lnTo>
                  <a:lnTo>
                    <a:pt x="7" y="10"/>
                  </a:lnTo>
                  <a:lnTo>
                    <a:pt x="6" y="9"/>
                  </a:lnTo>
                  <a:lnTo>
                    <a:pt x="5" y="7"/>
                  </a:lnTo>
                  <a:lnTo>
                    <a:pt x="5" y="5"/>
                  </a:lnTo>
                  <a:lnTo>
                    <a:pt x="4" y="4"/>
                  </a:lnTo>
                  <a:lnTo>
                    <a:pt x="2" y="3"/>
                  </a:lnTo>
                  <a:lnTo>
                    <a:pt x="2" y="1"/>
                  </a:lnTo>
                  <a:lnTo>
                    <a:pt x="0" y="0"/>
                  </a:lnTo>
                  <a:lnTo>
                    <a:pt x="3" y="0"/>
                  </a:lnTo>
                  <a:lnTo>
                    <a:pt x="7" y="0"/>
                  </a:lnTo>
                  <a:lnTo>
                    <a:pt x="10" y="0"/>
                  </a:lnTo>
                  <a:lnTo>
                    <a:pt x="13" y="0"/>
                  </a:lnTo>
                  <a:lnTo>
                    <a:pt x="17" y="0"/>
                  </a:lnTo>
                  <a:lnTo>
                    <a:pt x="20" y="0"/>
                  </a:lnTo>
                  <a:lnTo>
                    <a:pt x="23" y="0"/>
                  </a:lnTo>
                  <a:lnTo>
                    <a:pt x="27" y="0"/>
                  </a:lnTo>
                  <a:lnTo>
                    <a:pt x="30" y="0"/>
                  </a:lnTo>
                  <a:lnTo>
                    <a:pt x="33" y="0"/>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50"/>
            <p:cNvSpPr>
              <a:spLocks/>
            </p:cNvSpPr>
            <p:nvPr/>
          </p:nvSpPr>
          <p:spPr bwMode="auto">
            <a:xfrm>
              <a:off x="4975" y="2575"/>
              <a:ext cx="32" cy="16"/>
            </a:xfrm>
            <a:custGeom>
              <a:avLst/>
              <a:gdLst>
                <a:gd name="T0" fmla="*/ 33 w 33"/>
                <a:gd name="T1" fmla="*/ 4 h 15"/>
                <a:gd name="T2" fmla="*/ 32 w 33"/>
                <a:gd name="T3" fmla="*/ 4 h 15"/>
                <a:gd name="T4" fmla="*/ 31 w 33"/>
                <a:gd name="T5" fmla="*/ 4 h 15"/>
                <a:gd name="T6" fmla="*/ 29 w 33"/>
                <a:gd name="T7" fmla="*/ 5 h 15"/>
                <a:gd name="T8" fmla="*/ 29 w 33"/>
                <a:gd name="T9" fmla="*/ 5 h 15"/>
                <a:gd name="T10" fmla="*/ 27 w 33"/>
                <a:gd name="T11" fmla="*/ 5 h 15"/>
                <a:gd name="T12" fmla="*/ 26 w 33"/>
                <a:gd name="T13" fmla="*/ 6 h 15"/>
                <a:gd name="T14" fmla="*/ 25 w 33"/>
                <a:gd name="T15" fmla="*/ 6 h 15"/>
                <a:gd name="T16" fmla="*/ 24 w 33"/>
                <a:gd name="T17" fmla="*/ 5 h 15"/>
                <a:gd name="T18" fmla="*/ 23 w 33"/>
                <a:gd name="T19" fmla="*/ 5 h 15"/>
                <a:gd name="T20" fmla="*/ 21 w 33"/>
                <a:gd name="T21" fmla="*/ 5 h 15"/>
                <a:gd name="T22" fmla="*/ 20 w 33"/>
                <a:gd name="T23" fmla="*/ 6 h 15"/>
                <a:gd name="T24" fmla="*/ 19 w 33"/>
                <a:gd name="T25" fmla="*/ 7 h 15"/>
                <a:gd name="T26" fmla="*/ 18 w 33"/>
                <a:gd name="T27" fmla="*/ 9 h 15"/>
                <a:gd name="T28" fmla="*/ 18 w 33"/>
                <a:gd name="T29" fmla="*/ 11 h 15"/>
                <a:gd name="T30" fmla="*/ 17 w 33"/>
                <a:gd name="T31" fmla="*/ 12 h 15"/>
                <a:gd name="T32" fmla="*/ 16 w 33"/>
                <a:gd name="T33" fmla="*/ 14 h 15"/>
                <a:gd name="T34" fmla="*/ 14 w 33"/>
                <a:gd name="T35" fmla="*/ 15 h 15"/>
                <a:gd name="T36" fmla="*/ 13 w 33"/>
                <a:gd name="T37" fmla="*/ 15 h 15"/>
                <a:gd name="T38" fmla="*/ 12 w 33"/>
                <a:gd name="T39" fmla="*/ 15 h 15"/>
                <a:gd name="T40" fmla="*/ 11 w 33"/>
                <a:gd name="T41" fmla="*/ 14 h 15"/>
                <a:gd name="T42" fmla="*/ 9 w 33"/>
                <a:gd name="T43" fmla="*/ 13 h 15"/>
                <a:gd name="T44" fmla="*/ 8 w 33"/>
                <a:gd name="T45" fmla="*/ 12 h 15"/>
                <a:gd name="T46" fmla="*/ 6 w 33"/>
                <a:gd name="T47" fmla="*/ 11 h 15"/>
                <a:gd name="T48" fmla="*/ 5 w 33"/>
                <a:gd name="T49" fmla="*/ 9 h 15"/>
                <a:gd name="T50" fmla="*/ 4 w 33"/>
                <a:gd name="T51" fmla="*/ 8 h 15"/>
                <a:gd name="T52" fmla="*/ 4 w 33"/>
                <a:gd name="T53" fmla="*/ 6 h 15"/>
                <a:gd name="T54" fmla="*/ 3 w 33"/>
                <a:gd name="T55" fmla="*/ 5 h 15"/>
                <a:gd name="T56" fmla="*/ 3 w 33"/>
                <a:gd name="T57" fmla="*/ 3 h 15"/>
                <a:gd name="T58" fmla="*/ 1 w 33"/>
                <a:gd name="T59" fmla="*/ 2 h 15"/>
                <a:gd name="T60" fmla="*/ 0 w 33"/>
                <a:gd name="T61" fmla="*/ 0 h 15"/>
                <a:gd name="T62" fmla="*/ 4 w 33"/>
                <a:gd name="T63" fmla="*/ 0 h 15"/>
                <a:gd name="T64" fmla="*/ 7 w 33"/>
                <a:gd name="T65" fmla="*/ 1 h 15"/>
                <a:gd name="T66" fmla="*/ 10 w 33"/>
                <a:gd name="T67" fmla="*/ 1 h 15"/>
                <a:gd name="T68" fmla="*/ 13 w 33"/>
                <a:gd name="T69" fmla="*/ 1 h 15"/>
                <a:gd name="T70" fmla="*/ 17 w 33"/>
                <a:gd name="T71" fmla="*/ 2 h 15"/>
                <a:gd name="T72" fmla="*/ 20 w 33"/>
                <a:gd name="T73" fmla="*/ 2 h 15"/>
                <a:gd name="T74" fmla="*/ 23 w 33"/>
                <a:gd name="T75" fmla="*/ 2 h 15"/>
                <a:gd name="T76" fmla="*/ 27 w 33"/>
                <a:gd name="T77" fmla="*/ 2 h 15"/>
                <a:gd name="T78" fmla="*/ 30 w 33"/>
                <a:gd name="T79" fmla="*/ 3 h 15"/>
                <a:gd name="T80" fmla="*/ 33 w 33"/>
                <a:gd name="T81" fmla="*/ 4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15"/>
                <a:gd name="T125" fmla="*/ 33 w 33"/>
                <a:gd name="T126" fmla="*/ 15 h 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15">
                  <a:moveTo>
                    <a:pt x="33" y="4"/>
                  </a:moveTo>
                  <a:lnTo>
                    <a:pt x="32" y="4"/>
                  </a:lnTo>
                  <a:lnTo>
                    <a:pt x="31" y="4"/>
                  </a:lnTo>
                  <a:lnTo>
                    <a:pt x="29" y="5"/>
                  </a:lnTo>
                  <a:lnTo>
                    <a:pt x="27" y="5"/>
                  </a:lnTo>
                  <a:lnTo>
                    <a:pt x="26" y="6"/>
                  </a:lnTo>
                  <a:lnTo>
                    <a:pt x="25" y="6"/>
                  </a:lnTo>
                  <a:lnTo>
                    <a:pt x="24" y="5"/>
                  </a:lnTo>
                  <a:lnTo>
                    <a:pt x="23" y="5"/>
                  </a:lnTo>
                  <a:lnTo>
                    <a:pt x="21" y="5"/>
                  </a:lnTo>
                  <a:lnTo>
                    <a:pt x="20" y="6"/>
                  </a:lnTo>
                  <a:lnTo>
                    <a:pt x="19" y="7"/>
                  </a:lnTo>
                  <a:lnTo>
                    <a:pt x="18" y="9"/>
                  </a:lnTo>
                  <a:lnTo>
                    <a:pt x="18" y="11"/>
                  </a:lnTo>
                  <a:lnTo>
                    <a:pt x="17" y="12"/>
                  </a:lnTo>
                  <a:lnTo>
                    <a:pt x="16" y="14"/>
                  </a:lnTo>
                  <a:lnTo>
                    <a:pt x="14" y="15"/>
                  </a:lnTo>
                  <a:lnTo>
                    <a:pt x="13" y="15"/>
                  </a:lnTo>
                  <a:lnTo>
                    <a:pt x="12" y="15"/>
                  </a:lnTo>
                  <a:lnTo>
                    <a:pt x="11" y="14"/>
                  </a:lnTo>
                  <a:lnTo>
                    <a:pt x="9" y="13"/>
                  </a:lnTo>
                  <a:lnTo>
                    <a:pt x="8" y="12"/>
                  </a:lnTo>
                  <a:lnTo>
                    <a:pt x="6" y="11"/>
                  </a:lnTo>
                  <a:lnTo>
                    <a:pt x="5" y="9"/>
                  </a:lnTo>
                  <a:lnTo>
                    <a:pt x="4" y="8"/>
                  </a:lnTo>
                  <a:lnTo>
                    <a:pt x="4" y="6"/>
                  </a:lnTo>
                  <a:lnTo>
                    <a:pt x="3" y="5"/>
                  </a:lnTo>
                  <a:lnTo>
                    <a:pt x="3" y="3"/>
                  </a:lnTo>
                  <a:lnTo>
                    <a:pt x="1" y="2"/>
                  </a:lnTo>
                  <a:lnTo>
                    <a:pt x="0" y="0"/>
                  </a:lnTo>
                  <a:lnTo>
                    <a:pt x="4" y="0"/>
                  </a:lnTo>
                  <a:lnTo>
                    <a:pt x="7" y="1"/>
                  </a:lnTo>
                  <a:lnTo>
                    <a:pt x="10" y="1"/>
                  </a:lnTo>
                  <a:lnTo>
                    <a:pt x="13" y="1"/>
                  </a:lnTo>
                  <a:lnTo>
                    <a:pt x="17" y="2"/>
                  </a:lnTo>
                  <a:lnTo>
                    <a:pt x="20" y="2"/>
                  </a:lnTo>
                  <a:lnTo>
                    <a:pt x="23" y="2"/>
                  </a:lnTo>
                  <a:lnTo>
                    <a:pt x="27" y="2"/>
                  </a:lnTo>
                  <a:lnTo>
                    <a:pt x="30" y="3"/>
                  </a:lnTo>
                  <a:lnTo>
                    <a:pt x="33" y="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51"/>
            <p:cNvSpPr>
              <a:spLocks/>
            </p:cNvSpPr>
            <p:nvPr/>
          </p:nvSpPr>
          <p:spPr bwMode="auto">
            <a:xfrm>
              <a:off x="5029" y="2614"/>
              <a:ext cx="246" cy="192"/>
            </a:xfrm>
            <a:custGeom>
              <a:avLst/>
              <a:gdLst>
                <a:gd name="T0" fmla="*/ 242 w 257"/>
                <a:gd name="T1" fmla="*/ 5 h 173"/>
                <a:gd name="T2" fmla="*/ 251 w 257"/>
                <a:gd name="T3" fmla="*/ 11 h 173"/>
                <a:gd name="T4" fmla="*/ 252 w 257"/>
                <a:gd name="T5" fmla="*/ 30 h 173"/>
                <a:gd name="T6" fmla="*/ 249 w 257"/>
                <a:gd name="T7" fmla="*/ 55 h 173"/>
                <a:gd name="T8" fmla="*/ 244 w 257"/>
                <a:gd name="T9" fmla="*/ 87 h 173"/>
                <a:gd name="T10" fmla="*/ 251 w 257"/>
                <a:gd name="T11" fmla="*/ 106 h 173"/>
                <a:gd name="T12" fmla="*/ 257 w 257"/>
                <a:gd name="T13" fmla="*/ 124 h 173"/>
                <a:gd name="T14" fmla="*/ 254 w 257"/>
                <a:gd name="T15" fmla="*/ 134 h 173"/>
                <a:gd name="T16" fmla="*/ 245 w 257"/>
                <a:gd name="T17" fmla="*/ 138 h 173"/>
                <a:gd name="T18" fmla="*/ 238 w 257"/>
                <a:gd name="T19" fmla="*/ 132 h 173"/>
                <a:gd name="T20" fmla="*/ 232 w 257"/>
                <a:gd name="T21" fmla="*/ 125 h 173"/>
                <a:gd name="T22" fmla="*/ 226 w 257"/>
                <a:gd name="T23" fmla="*/ 131 h 173"/>
                <a:gd name="T24" fmla="*/ 227 w 257"/>
                <a:gd name="T25" fmla="*/ 151 h 173"/>
                <a:gd name="T26" fmla="*/ 220 w 257"/>
                <a:gd name="T27" fmla="*/ 166 h 173"/>
                <a:gd name="T28" fmla="*/ 212 w 257"/>
                <a:gd name="T29" fmla="*/ 172 h 173"/>
                <a:gd name="T30" fmla="*/ 204 w 257"/>
                <a:gd name="T31" fmla="*/ 170 h 173"/>
                <a:gd name="T32" fmla="*/ 203 w 257"/>
                <a:gd name="T33" fmla="*/ 166 h 173"/>
                <a:gd name="T34" fmla="*/ 209 w 257"/>
                <a:gd name="T35" fmla="*/ 142 h 173"/>
                <a:gd name="T36" fmla="*/ 208 w 257"/>
                <a:gd name="T37" fmla="*/ 122 h 173"/>
                <a:gd name="T38" fmla="*/ 201 w 257"/>
                <a:gd name="T39" fmla="*/ 116 h 173"/>
                <a:gd name="T40" fmla="*/ 196 w 257"/>
                <a:gd name="T41" fmla="*/ 114 h 173"/>
                <a:gd name="T42" fmla="*/ 193 w 257"/>
                <a:gd name="T43" fmla="*/ 117 h 173"/>
                <a:gd name="T44" fmla="*/ 194 w 257"/>
                <a:gd name="T45" fmla="*/ 124 h 173"/>
                <a:gd name="T46" fmla="*/ 189 w 257"/>
                <a:gd name="T47" fmla="*/ 125 h 173"/>
                <a:gd name="T48" fmla="*/ 183 w 257"/>
                <a:gd name="T49" fmla="*/ 118 h 173"/>
                <a:gd name="T50" fmla="*/ 175 w 257"/>
                <a:gd name="T51" fmla="*/ 123 h 173"/>
                <a:gd name="T52" fmla="*/ 170 w 257"/>
                <a:gd name="T53" fmla="*/ 125 h 173"/>
                <a:gd name="T54" fmla="*/ 170 w 257"/>
                <a:gd name="T55" fmla="*/ 120 h 173"/>
                <a:gd name="T56" fmla="*/ 169 w 257"/>
                <a:gd name="T57" fmla="*/ 115 h 173"/>
                <a:gd name="T58" fmla="*/ 163 w 257"/>
                <a:gd name="T59" fmla="*/ 108 h 173"/>
                <a:gd name="T60" fmla="*/ 138 w 257"/>
                <a:gd name="T61" fmla="*/ 108 h 173"/>
                <a:gd name="T62" fmla="*/ 105 w 257"/>
                <a:gd name="T63" fmla="*/ 108 h 173"/>
                <a:gd name="T64" fmla="*/ 110 w 257"/>
                <a:gd name="T65" fmla="*/ 117 h 173"/>
                <a:gd name="T66" fmla="*/ 105 w 257"/>
                <a:gd name="T67" fmla="*/ 129 h 173"/>
                <a:gd name="T68" fmla="*/ 100 w 257"/>
                <a:gd name="T69" fmla="*/ 149 h 173"/>
                <a:gd name="T70" fmla="*/ 95 w 257"/>
                <a:gd name="T71" fmla="*/ 161 h 173"/>
                <a:gd name="T72" fmla="*/ 91 w 257"/>
                <a:gd name="T73" fmla="*/ 171 h 173"/>
                <a:gd name="T74" fmla="*/ 82 w 257"/>
                <a:gd name="T75" fmla="*/ 173 h 173"/>
                <a:gd name="T76" fmla="*/ 75 w 257"/>
                <a:gd name="T77" fmla="*/ 169 h 173"/>
                <a:gd name="T78" fmla="*/ 78 w 257"/>
                <a:gd name="T79" fmla="*/ 158 h 173"/>
                <a:gd name="T80" fmla="*/ 73 w 257"/>
                <a:gd name="T81" fmla="*/ 113 h 173"/>
                <a:gd name="T82" fmla="*/ 55 w 257"/>
                <a:gd name="T83" fmla="*/ 114 h 173"/>
                <a:gd name="T84" fmla="*/ 45 w 257"/>
                <a:gd name="T85" fmla="*/ 126 h 173"/>
                <a:gd name="T86" fmla="*/ 38 w 257"/>
                <a:gd name="T87" fmla="*/ 144 h 173"/>
                <a:gd name="T88" fmla="*/ 21 w 257"/>
                <a:gd name="T89" fmla="*/ 158 h 173"/>
                <a:gd name="T90" fmla="*/ 10 w 257"/>
                <a:gd name="T91" fmla="*/ 165 h 173"/>
                <a:gd name="T92" fmla="*/ 5 w 257"/>
                <a:gd name="T93" fmla="*/ 163 h 173"/>
                <a:gd name="T94" fmla="*/ 3 w 257"/>
                <a:gd name="T95" fmla="*/ 137 h 173"/>
                <a:gd name="T96" fmla="*/ 10 w 257"/>
                <a:gd name="T97" fmla="*/ 114 h 173"/>
                <a:gd name="T98" fmla="*/ 5 w 257"/>
                <a:gd name="T99" fmla="*/ 111 h 173"/>
                <a:gd name="T100" fmla="*/ 1 w 257"/>
                <a:gd name="T101" fmla="*/ 104 h 173"/>
                <a:gd name="T102" fmla="*/ 1 w 257"/>
                <a:gd name="T103" fmla="*/ 92 h 173"/>
                <a:gd name="T104" fmla="*/ 13 w 257"/>
                <a:gd name="T105" fmla="*/ 87 h 173"/>
                <a:gd name="T106" fmla="*/ 31 w 257"/>
                <a:gd name="T107" fmla="*/ 82 h 173"/>
                <a:gd name="T108" fmla="*/ 56 w 257"/>
                <a:gd name="T109" fmla="*/ 30 h 173"/>
                <a:gd name="T110" fmla="*/ 88 w 257"/>
                <a:gd name="T111" fmla="*/ 3 h 173"/>
                <a:gd name="T112" fmla="*/ 131 w 257"/>
                <a:gd name="T113" fmla="*/ 2 h 173"/>
                <a:gd name="T114" fmla="*/ 155 w 257"/>
                <a:gd name="T115" fmla="*/ 0 h 173"/>
                <a:gd name="T116" fmla="*/ 178 w 257"/>
                <a:gd name="T117" fmla="*/ 1 h 173"/>
                <a:gd name="T118" fmla="*/ 215 w 257"/>
                <a:gd name="T119" fmla="*/ 2 h 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
                <a:gd name="T181" fmla="*/ 0 h 173"/>
                <a:gd name="T182" fmla="*/ 257 w 257"/>
                <a:gd name="T183" fmla="*/ 173 h 1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 h="173">
                  <a:moveTo>
                    <a:pt x="233" y="4"/>
                  </a:moveTo>
                  <a:lnTo>
                    <a:pt x="235" y="4"/>
                  </a:lnTo>
                  <a:lnTo>
                    <a:pt x="237" y="4"/>
                  </a:lnTo>
                  <a:lnTo>
                    <a:pt x="238" y="4"/>
                  </a:lnTo>
                  <a:lnTo>
                    <a:pt x="240" y="4"/>
                  </a:lnTo>
                  <a:lnTo>
                    <a:pt x="242" y="5"/>
                  </a:lnTo>
                  <a:lnTo>
                    <a:pt x="244" y="5"/>
                  </a:lnTo>
                  <a:lnTo>
                    <a:pt x="246" y="5"/>
                  </a:lnTo>
                  <a:lnTo>
                    <a:pt x="247" y="6"/>
                  </a:lnTo>
                  <a:lnTo>
                    <a:pt x="249" y="7"/>
                  </a:lnTo>
                  <a:lnTo>
                    <a:pt x="251" y="8"/>
                  </a:lnTo>
                  <a:lnTo>
                    <a:pt x="251" y="11"/>
                  </a:lnTo>
                  <a:lnTo>
                    <a:pt x="253" y="14"/>
                  </a:lnTo>
                  <a:lnTo>
                    <a:pt x="253" y="17"/>
                  </a:lnTo>
                  <a:lnTo>
                    <a:pt x="253" y="20"/>
                  </a:lnTo>
                  <a:lnTo>
                    <a:pt x="253" y="23"/>
                  </a:lnTo>
                  <a:lnTo>
                    <a:pt x="253" y="27"/>
                  </a:lnTo>
                  <a:lnTo>
                    <a:pt x="252" y="30"/>
                  </a:lnTo>
                  <a:lnTo>
                    <a:pt x="251" y="33"/>
                  </a:lnTo>
                  <a:lnTo>
                    <a:pt x="251" y="36"/>
                  </a:lnTo>
                  <a:lnTo>
                    <a:pt x="251" y="39"/>
                  </a:lnTo>
                  <a:lnTo>
                    <a:pt x="250" y="44"/>
                  </a:lnTo>
                  <a:lnTo>
                    <a:pt x="249" y="50"/>
                  </a:lnTo>
                  <a:lnTo>
                    <a:pt x="249" y="55"/>
                  </a:lnTo>
                  <a:lnTo>
                    <a:pt x="248" y="61"/>
                  </a:lnTo>
                  <a:lnTo>
                    <a:pt x="247" y="66"/>
                  </a:lnTo>
                  <a:lnTo>
                    <a:pt x="247" y="71"/>
                  </a:lnTo>
                  <a:lnTo>
                    <a:pt x="246" y="76"/>
                  </a:lnTo>
                  <a:lnTo>
                    <a:pt x="245" y="82"/>
                  </a:lnTo>
                  <a:lnTo>
                    <a:pt x="244" y="87"/>
                  </a:lnTo>
                  <a:lnTo>
                    <a:pt x="243" y="92"/>
                  </a:lnTo>
                  <a:lnTo>
                    <a:pt x="244" y="96"/>
                  </a:lnTo>
                  <a:lnTo>
                    <a:pt x="245" y="98"/>
                  </a:lnTo>
                  <a:lnTo>
                    <a:pt x="247" y="101"/>
                  </a:lnTo>
                  <a:lnTo>
                    <a:pt x="249" y="104"/>
                  </a:lnTo>
                  <a:lnTo>
                    <a:pt x="251" y="106"/>
                  </a:lnTo>
                  <a:lnTo>
                    <a:pt x="253" y="109"/>
                  </a:lnTo>
                  <a:lnTo>
                    <a:pt x="255" y="112"/>
                  </a:lnTo>
                  <a:lnTo>
                    <a:pt x="256" y="115"/>
                  </a:lnTo>
                  <a:lnTo>
                    <a:pt x="257" y="118"/>
                  </a:lnTo>
                  <a:lnTo>
                    <a:pt x="256" y="122"/>
                  </a:lnTo>
                  <a:lnTo>
                    <a:pt x="257" y="124"/>
                  </a:lnTo>
                  <a:lnTo>
                    <a:pt x="257" y="126"/>
                  </a:lnTo>
                  <a:lnTo>
                    <a:pt x="256" y="128"/>
                  </a:lnTo>
                  <a:lnTo>
                    <a:pt x="256" y="129"/>
                  </a:lnTo>
                  <a:lnTo>
                    <a:pt x="255" y="131"/>
                  </a:lnTo>
                  <a:lnTo>
                    <a:pt x="254" y="133"/>
                  </a:lnTo>
                  <a:lnTo>
                    <a:pt x="254" y="134"/>
                  </a:lnTo>
                  <a:lnTo>
                    <a:pt x="252" y="135"/>
                  </a:lnTo>
                  <a:lnTo>
                    <a:pt x="251" y="137"/>
                  </a:lnTo>
                  <a:lnTo>
                    <a:pt x="249" y="138"/>
                  </a:lnTo>
                  <a:lnTo>
                    <a:pt x="248" y="138"/>
                  </a:lnTo>
                  <a:lnTo>
                    <a:pt x="246" y="138"/>
                  </a:lnTo>
                  <a:lnTo>
                    <a:pt x="245" y="138"/>
                  </a:lnTo>
                  <a:lnTo>
                    <a:pt x="244" y="137"/>
                  </a:lnTo>
                  <a:lnTo>
                    <a:pt x="242" y="136"/>
                  </a:lnTo>
                  <a:lnTo>
                    <a:pt x="241" y="135"/>
                  </a:lnTo>
                  <a:lnTo>
                    <a:pt x="240" y="134"/>
                  </a:lnTo>
                  <a:lnTo>
                    <a:pt x="239" y="133"/>
                  </a:lnTo>
                  <a:lnTo>
                    <a:pt x="238" y="132"/>
                  </a:lnTo>
                  <a:lnTo>
                    <a:pt x="238" y="130"/>
                  </a:lnTo>
                  <a:lnTo>
                    <a:pt x="236" y="124"/>
                  </a:lnTo>
                  <a:lnTo>
                    <a:pt x="235" y="124"/>
                  </a:lnTo>
                  <a:lnTo>
                    <a:pt x="234" y="124"/>
                  </a:lnTo>
                  <a:lnTo>
                    <a:pt x="233" y="124"/>
                  </a:lnTo>
                  <a:lnTo>
                    <a:pt x="232" y="125"/>
                  </a:lnTo>
                  <a:lnTo>
                    <a:pt x="231" y="126"/>
                  </a:lnTo>
                  <a:lnTo>
                    <a:pt x="230" y="127"/>
                  </a:lnTo>
                  <a:lnTo>
                    <a:pt x="229" y="128"/>
                  </a:lnTo>
                  <a:lnTo>
                    <a:pt x="228" y="129"/>
                  </a:lnTo>
                  <a:lnTo>
                    <a:pt x="227" y="130"/>
                  </a:lnTo>
                  <a:lnTo>
                    <a:pt x="226" y="131"/>
                  </a:lnTo>
                  <a:lnTo>
                    <a:pt x="227" y="134"/>
                  </a:lnTo>
                  <a:lnTo>
                    <a:pt x="227" y="138"/>
                  </a:lnTo>
                  <a:lnTo>
                    <a:pt x="227" y="141"/>
                  </a:lnTo>
                  <a:lnTo>
                    <a:pt x="228" y="145"/>
                  </a:lnTo>
                  <a:lnTo>
                    <a:pt x="227" y="148"/>
                  </a:lnTo>
                  <a:lnTo>
                    <a:pt x="227" y="151"/>
                  </a:lnTo>
                  <a:lnTo>
                    <a:pt x="226" y="154"/>
                  </a:lnTo>
                  <a:lnTo>
                    <a:pt x="225" y="158"/>
                  </a:lnTo>
                  <a:lnTo>
                    <a:pt x="223" y="160"/>
                  </a:lnTo>
                  <a:lnTo>
                    <a:pt x="221" y="161"/>
                  </a:lnTo>
                  <a:lnTo>
                    <a:pt x="220" y="164"/>
                  </a:lnTo>
                  <a:lnTo>
                    <a:pt x="220" y="166"/>
                  </a:lnTo>
                  <a:lnTo>
                    <a:pt x="219" y="167"/>
                  </a:lnTo>
                  <a:lnTo>
                    <a:pt x="218" y="169"/>
                  </a:lnTo>
                  <a:lnTo>
                    <a:pt x="217" y="170"/>
                  </a:lnTo>
                  <a:lnTo>
                    <a:pt x="215" y="171"/>
                  </a:lnTo>
                  <a:lnTo>
                    <a:pt x="213" y="171"/>
                  </a:lnTo>
                  <a:lnTo>
                    <a:pt x="212" y="172"/>
                  </a:lnTo>
                  <a:lnTo>
                    <a:pt x="209" y="172"/>
                  </a:lnTo>
                  <a:lnTo>
                    <a:pt x="208" y="172"/>
                  </a:lnTo>
                  <a:lnTo>
                    <a:pt x="207" y="171"/>
                  </a:lnTo>
                  <a:lnTo>
                    <a:pt x="206" y="171"/>
                  </a:lnTo>
                  <a:lnTo>
                    <a:pt x="205" y="171"/>
                  </a:lnTo>
                  <a:lnTo>
                    <a:pt x="204" y="170"/>
                  </a:lnTo>
                  <a:lnTo>
                    <a:pt x="203" y="169"/>
                  </a:lnTo>
                  <a:lnTo>
                    <a:pt x="203" y="168"/>
                  </a:lnTo>
                  <a:lnTo>
                    <a:pt x="203" y="167"/>
                  </a:lnTo>
                  <a:lnTo>
                    <a:pt x="203" y="166"/>
                  </a:lnTo>
                  <a:lnTo>
                    <a:pt x="204" y="162"/>
                  </a:lnTo>
                  <a:lnTo>
                    <a:pt x="206" y="158"/>
                  </a:lnTo>
                  <a:lnTo>
                    <a:pt x="207" y="154"/>
                  </a:lnTo>
                  <a:lnTo>
                    <a:pt x="208" y="150"/>
                  </a:lnTo>
                  <a:lnTo>
                    <a:pt x="208" y="146"/>
                  </a:lnTo>
                  <a:lnTo>
                    <a:pt x="209" y="142"/>
                  </a:lnTo>
                  <a:lnTo>
                    <a:pt x="209" y="138"/>
                  </a:lnTo>
                  <a:lnTo>
                    <a:pt x="209" y="134"/>
                  </a:lnTo>
                  <a:lnTo>
                    <a:pt x="209" y="129"/>
                  </a:lnTo>
                  <a:lnTo>
                    <a:pt x="210" y="125"/>
                  </a:lnTo>
                  <a:lnTo>
                    <a:pt x="209" y="123"/>
                  </a:lnTo>
                  <a:lnTo>
                    <a:pt x="208" y="122"/>
                  </a:lnTo>
                  <a:lnTo>
                    <a:pt x="208" y="121"/>
                  </a:lnTo>
                  <a:lnTo>
                    <a:pt x="206" y="120"/>
                  </a:lnTo>
                  <a:lnTo>
                    <a:pt x="205" y="119"/>
                  </a:lnTo>
                  <a:lnTo>
                    <a:pt x="204" y="117"/>
                  </a:lnTo>
                  <a:lnTo>
                    <a:pt x="202" y="117"/>
                  </a:lnTo>
                  <a:lnTo>
                    <a:pt x="201" y="116"/>
                  </a:lnTo>
                  <a:lnTo>
                    <a:pt x="199" y="114"/>
                  </a:lnTo>
                  <a:lnTo>
                    <a:pt x="198" y="114"/>
                  </a:lnTo>
                  <a:lnTo>
                    <a:pt x="197" y="114"/>
                  </a:lnTo>
                  <a:lnTo>
                    <a:pt x="196" y="114"/>
                  </a:lnTo>
                  <a:lnTo>
                    <a:pt x="195" y="115"/>
                  </a:lnTo>
                  <a:lnTo>
                    <a:pt x="194" y="116"/>
                  </a:lnTo>
                  <a:lnTo>
                    <a:pt x="193" y="116"/>
                  </a:lnTo>
                  <a:lnTo>
                    <a:pt x="193" y="117"/>
                  </a:lnTo>
                  <a:lnTo>
                    <a:pt x="193" y="119"/>
                  </a:lnTo>
                  <a:lnTo>
                    <a:pt x="193" y="120"/>
                  </a:lnTo>
                  <a:lnTo>
                    <a:pt x="194" y="122"/>
                  </a:lnTo>
                  <a:lnTo>
                    <a:pt x="194" y="123"/>
                  </a:lnTo>
                  <a:lnTo>
                    <a:pt x="194" y="124"/>
                  </a:lnTo>
                  <a:lnTo>
                    <a:pt x="194" y="125"/>
                  </a:lnTo>
                  <a:lnTo>
                    <a:pt x="193" y="126"/>
                  </a:lnTo>
                  <a:lnTo>
                    <a:pt x="193" y="127"/>
                  </a:lnTo>
                  <a:lnTo>
                    <a:pt x="191" y="127"/>
                  </a:lnTo>
                  <a:lnTo>
                    <a:pt x="190" y="127"/>
                  </a:lnTo>
                  <a:lnTo>
                    <a:pt x="189" y="125"/>
                  </a:lnTo>
                  <a:lnTo>
                    <a:pt x="188" y="124"/>
                  </a:lnTo>
                  <a:lnTo>
                    <a:pt x="187" y="123"/>
                  </a:lnTo>
                  <a:lnTo>
                    <a:pt x="186" y="122"/>
                  </a:lnTo>
                  <a:lnTo>
                    <a:pt x="185" y="120"/>
                  </a:lnTo>
                  <a:lnTo>
                    <a:pt x="184" y="119"/>
                  </a:lnTo>
                  <a:lnTo>
                    <a:pt x="183" y="118"/>
                  </a:lnTo>
                  <a:lnTo>
                    <a:pt x="181" y="119"/>
                  </a:lnTo>
                  <a:lnTo>
                    <a:pt x="179" y="120"/>
                  </a:lnTo>
                  <a:lnTo>
                    <a:pt x="178" y="120"/>
                  </a:lnTo>
                  <a:lnTo>
                    <a:pt x="177" y="121"/>
                  </a:lnTo>
                  <a:lnTo>
                    <a:pt x="176" y="122"/>
                  </a:lnTo>
                  <a:lnTo>
                    <a:pt x="175" y="123"/>
                  </a:lnTo>
                  <a:lnTo>
                    <a:pt x="174" y="124"/>
                  </a:lnTo>
                  <a:lnTo>
                    <a:pt x="174" y="125"/>
                  </a:lnTo>
                  <a:lnTo>
                    <a:pt x="173" y="125"/>
                  </a:lnTo>
                  <a:lnTo>
                    <a:pt x="173" y="126"/>
                  </a:lnTo>
                  <a:lnTo>
                    <a:pt x="172" y="125"/>
                  </a:lnTo>
                  <a:lnTo>
                    <a:pt x="170" y="125"/>
                  </a:lnTo>
                  <a:lnTo>
                    <a:pt x="169" y="124"/>
                  </a:lnTo>
                  <a:lnTo>
                    <a:pt x="169" y="123"/>
                  </a:lnTo>
                  <a:lnTo>
                    <a:pt x="169" y="122"/>
                  </a:lnTo>
                  <a:lnTo>
                    <a:pt x="170" y="121"/>
                  </a:lnTo>
                  <a:lnTo>
                    <a:pt x="170" y="120"/>
                  </a:lnTo>
                  <a:lnTo>
                    <a:pt x="171" y="119"/>
                  </a:lnTo>
                  <a:lnTo>
                    <a:pt x="171" y="118"/>
                  </a:lnTo>
                  <a:lnTo>
                    <a:pt x="171" y="117"/>
                  </a:lnTo>
                  <a:lnTo>
                    <a:pt x="169" y="116"/>
                  </a:lnTo>
                  <a:lnTo>
                    <a:pt x="169" y="115"/>
                  </a:lnTo>
                  <a:lnTo>
                    <a:pt x="168" y="114"/>
                  </a:lnTo>
                  <a:lnTo>
                    <a:pt x="167" y="112"/>
                  </a:lnTo>
                  <a:lnTo>
                    <a:pt x="166" y="111"/>
                  </a:lnTo>
                  <a:lnTo>
                    <a:pt x="165" y="110"/>
                  </a:lnTo>
                  <a:lnTo>
                    <a:pt x="164" y="109"/>
                  </a:lnTo>
                  <a:lnTo>
                    <a:pt x="163" y="108"/>
                  </a:lnTo>
                  <a:lnTo>
                    <a:pt x="162" y="107"/>
                  </a:lnTo>
                  <a:lnTo>
                    <a:pt x="160" y="107"/>
                  </a:lnTo>
                  <a:lnTo>
                    <a:pt x="155" y="107"/>
                  </a:lnTo>
                  <a:lnTo>
                    <a:pt x="149" y="108"/>
                  </a:lnTo>
                  <a:lnTo>
                    <a:pt x="143" y="108"/>
                  </a:lnTo>
                  <a:lnTo>
                    <a:pt x="138" y="108"/>
                  </a:lnTo>
                  <a:lnTo>
                    <a:pt x="133" y="108"/>
                  </a:lnTo>
                  <a:lnTo>
                    <a:pt x="127" y="108"/>
                  </a:lnTo>
                  <a:lnTo>
                    <a:pt x="122" y="108"/>
                  </a:lnTo>
                  <a:lnTo>
                    <a:pt x="116" y="108"/>
                  </a:lnTo>
                  <a:lnTo>
                    <a:pt x="111" y="108"/>
                  </a:lnTo>
                  <a:lnTo>
                    <a:pt x="105" y="108"/>
                  </a:lnTo>
                  <a:lnTo>
                    <a:pt x="106" y="110"/>
                  </a:lnTo>
                  <a:lnTo>
                    <a:pt x="107" y="111"/>
                  </a:lnTo>
                  <a:lnTo>
                    <a:pt x="108" y="112"/>
                  </a:lnTo>
                  <a:lnTo>
                    <a:pt x="109" y="114"/>
                  </a:lnTo>
                  <a:lnTo>
                    <a:pt x="110" y="115"/>
                  </a:lnTo>
                  <a:lnTo>
                    <a:pt x="110" y="117"/>
                  </a:lnTo>
                  <a:lnTo>
                    <a:pt x="110" y="118"/>
                  </a:lnTo>
                  <a:lnTo>
                    <a:pt x="111" y="120"/>
                  </a:lnTo>
                  <a:lnTo>
                    <a:pt x="111" y="122"/>
                  </a:lnTo>
                  <a:lnTo>
                    <a:pt x="110" y="123"/>
                  </a:lnTo>
                  <a:lnTo>
                    <a:pt x="108" y="126"/>
                  </a:lnTo>
                  <a:lnTo>
                    <a:pt x="105" y="129"/>
                  </a:lnTo>
                  <a:lnTo>
                    <a:pt x="103" y="132"/>
                  </a:lnTo>
                  <a:lnTo>
                    <a:pt x="102" y="135"/>
                  </a:lnTo>
                  <a:lnTo>
                    <a:pt x="101" y="139"/>
                  </a:lnTo>
                  <a:lnTo>
                    <a:pt x="100" y="142"/>
                  </a:lnTo>
                  <a:lnTo>
                    <a:pt x="100" y="145"/>
                  </a:lnTo>
                  <a:lnTo>
                    <a:pt x="100" y="149"/>
                  </a:lnTo>
                  <a:lnTo>
                    <a:pt x="100" y="153"/>
                  </a:lnTo>
                  <a:lnTo>
                    <a:pt x="100" y="157"/>
                  </a:lnTo>
                  <a:lnTo>
                    <a:pt x="99" y="158"/>
                  </a:lnTo>
                  <a:lnTo>
                    <a:pt x="97" y="159"/>
                  </a:lnTo>
                  <a:lnTo>
                    <a:pt x="96" y="160"/>
                  </a:lnTo>
                  <a:lnTo>
                    <a:pt x="95" y="161"/>
                  </a:lnTo>
                  <a:lnTo>
                    <a:pt x="93" y="163"/>
                  </a:lnTo>
                  <a:lnTo>
                    <a:pt x="92" y="164"/>
                  </a:lnTo>
                  <a:lnTo>
                    <a:pt x="91" y="166"/>
                  </a:lnTo>
                  <a:lnTo>
                    <a:pt x="91" y="167"/>
                  </a:lnTo>
                  <a:lnTo>
                    <a:pt x="91" y="169"/>
                  </a:lnTo>
                  <a:lnTo>
                    <a:pt x="91" y="171"/>
                  </a:lnTo>
                  <a:lnTo>
                    <a:pt x="90" y="172"/>
                  </a:lnTo>
                  <a:lnTo>
                    <a:pt x="88" y="173"/>
                  </a:lnTo>
                  <a:lnTo>
                    <a:pt x="86" y="173"/>
                  </a:lnTo>
                  <a:lnTo>
                    <a:pt x="85" y="173"/>
                  </a:lnTo>
                  <a:lnTo>
                    <a:pt x="83" y="173"/>
                  </a:lnTo>
                  <a:lnTo>
                    <a:pt x="82" y="173"/>
                  </a:lnTo>
                  <a:lnTo>
                    <a:pt x="81" y="173"/>
                  </a:lnTo>
                  <a:lnTo>
                    <a:pt x="79" y="173"/>
                  </a:lnTo>
                  <a:lnTo>
                    <a:pt x="78" y="173"/>
                  </a:lnTo>
                  <a:lnTo>
                    <a:pt x="76" y="173"/>
                  </a:lnTo>
                  <a:lnTo>
                    <a:pt x="75" y="171"/>
                  </a:lnTo>
                  <a:lnTo>
                    <a:pt x="75" y="169"/>
                  </a:lnTo>
                  <a:lnTo>
                    <a:pt x="75" y="167"/>
                  </a:lnTo>
                  <a:lnTo>
                    <a:pt x="76" y="165"/>
                  </a:lnTo>
                  <a:lnTo>
                    <a:pt x="76" y="163"/>
                  </a:lnTo>
                  <a:lnTo>
                    <a:pt x="77" y="161"/>
                  </a:lnTo>
                  <a:lnTo>
                    <a:pt x="78" y="160"/>
                  </a:lnTo>
                  <a:lnTo>
                    <a:pt x="78" y="158"/>
                  </a:lnTo>
                  <a:lnTo>
                    <a:pt x="78" y="156"/>
                  </a:lnTo>
                  <a:lnTo>
                    <a:pt x="79" y="154"/>
                  </a:lnTo>
                  <a:lnTo>
                    <a:pt x="80" y="118"/>
                  </a:lnTo>
                  <a:lnTo>
                    <a:pt x="78" y="115"/>
                  </a:lnTo>
                  <a:lnTo>
                    <a:pt x="75" y="114"/>
                  </a:lnTo>
                  <a:lnTo>
                    <a:pt x="73" y="113"/>
                  </a:lnTo>
                  <a:lnTo>
                    <a:pt x="70" y="112"/>
                  </a:lnTo>
                  <a:lnTo>
                    <a:pt x="68" y="112"/>
                  </a:lnTo>
                  <a:lnTo>
                    <a:pt x="65" y="113"/>
                  </a:lnTo>
                  <a:lnTo>
                    <a:pt x="61" y="113"/>
                  </a:lnTo>
                  <a:lnTo>
                    <a:pt x="58" y="114"/>
                  </a:lnTo>
                  <a:lnTo>
                    <a:pt x="55" y="114"/>
                  </a:lnTo>
                  <a:lnTo>
                    <a:pt x="53" y="114"/>
                  </a:lnTo>
                  <a:lnTo>
                    <a:pt x="50" y="116"/>
                  </a:lnTo>
                  <a:lnTo>
                    <a:pt x="48" y="118"/>
                  </a:lnTo>
                  <a:lnTo>
                    <a:pt x="47" y="120"/>
                  </a:lnTo>
                  <a:lnTo>
                    <a:pt x="46" y="123"/>
                  </a:lnTo>
                  <a:lnTo>
                    <a:pt x="45" y="126"/>
                  </a:lnTo>
                  <a:lnTo>
                    <a:pt x="43" y="129"/>
                  </a:lnTo>
                  <a:lnTo>
                    <a:pt x="43" y="132"/>
                  </a:lnTo>
                  <a:lnTo>
                    <a:pt x="42" y="136"/>
                  </a:lnTo>
                  <a:lnTo>
                    <a:pt x="42" y="139"/>
                  </a:lnTo>
                  <a:lnTo>
                    <a:pt x="41" y="142"/>
                  </a:lnTo>
                  <a:lnTo>
                    <a:pt x="38" y="144"/>
                  </a:lnTo>
                  <a:lnTo>
                    <a:pt x="36" y="147"/>
                  </a:lnTo>
                  <a:lnTo>
                    <a:pt x="33" y="149"/>
                  </a:lnTo>
                  <a:lnTo>
                    <a:pt x="30" y="151"/>
                  </a:lnTo>
                  <a:lnTo>
                    <a:pt x="27" y="154"/>
                  </a:lnTo>
                  <a:lnTo>
                    <a:pt x="24" y="156"/>
                  </a:lnTo>
                  <a:lnTo>
                    <a:pt x="21" y="158"/>
                  </a:lnTo>
                  <a:lnTo>
                    <a:pt x="19" y="161"/>
                  </a:lnTo>
                  <a:lnTo>
                    <a:pt x="16" y="163"/>
                  </a:lnTo>
                  <a:lnTo>
                    <a:pt x="14" y="165"/>
                  </a:lnTo>
                  <a:lnTo>
                    <a:pt x="12" y="165"/>
                  </a:lnTo>
                  <a:lnTo>
                    <a:pt x="10" y="165"/>
                  </a:lnTo>
                  <a:lnTo>
                    <a:pt x="9" y="165"/>
                  </a:lnTo>
                  <a:lnTo>
                    <a:pt x="7" y="165"/>
                  </a:lnTo>
                  <a:lnTo>
                    <a:pt x="7" y="164"/>
                  </a:lnTo>
                  <a:lnTo>
                    <a:pt x="6" y="164"/>
                  </a:lnTo>
                  <a:lnTo>
                    <a:pt x="5" y="163"/>
                  </a:lnTo>
                  <a:lnTo>
                    <a:pt x="5" y="162"/>
                  </a:lnTo>
                  <a:lnTo>
                    <a:pt x="5" y="157"/>
                  </a:lnTo>
                  <a:lnTo>
                    <a:pt x="4" y="152"/>
                  </a:lnTo>
                  <a:lnTo>
                    <a:pt x="3" y="147"/>
                  </a:lnTo>
                  <a:lnTo>
                    <a:pt x="3" y="142"/>
                  </a:lnTo>
                  <a:lnTo>
                    <a:pt x="3" y="137"/>
                  </a:lnTo>
                  <a:lnTo>
                    <a:pt x="3" y="132"/>
                  </a:lnTo>
                  <a:lnTo>
                    <a:pt x="4" y="128"/>
                  </a:lnTo>
                  <a:lnTo>
                    <a:pt x="5" y="123"/>
                  </a:lnTo>
                  <a:lnTo>
                    <a:pt x="7" y="119"/>
                  </a:lnTo>
                  <a:lnTo>
                    <a:pt x="10" y="115"/>
                  </a:lnTo>
                  <a:lnTo>
                    <a:pt x="10" y="114"/>
                  </a:lnTo>
                  <a:lnTo>
                    <a:pt x="9" y="114"/>
                  </a:lnTo>
                  <a:lnTo>
                    <a:pt x="8" y="113"/>
                  </a:lnTo>
                  <a:lnTo>
                    <a:pt x="7" y="112"/>
                  </a:lnTo>
                  <a:lnTo>
                    <a:pt x="6" y="111"/>
                  </a:lnTo>
                  <a:lnTo>
                    <a:pt x="5" y="111"/>
                  </a:lnTo>
                  <a:lnTo>
                    <a:pt x="3" y="110"/>
                  </a:lnTo>
                  <a:lnTo>
                    <a:pt x="2" y="109"/>
                  </a:lnTo>
                  <a:lnTo>
                    <a:pt x="2" y="107"/>
                  </a:lnTo>
                  <a:lnTo>
                    <a:pt x="1" y="106"/>
                  </a:lnTo>
                  <a:lnTo>
                    <a:pt x="1" y="104"/>
                  </a:lnTo>
                  <a:lnTo>
                    <a:pt x="0" y="102"/>
                  </a:lnTo>
                  <a:lnTo>
                    <a:pt x="0" y="100"/>
                  </a:lnTo>
                  <a:lnTo>
                    <a:pt x="0" y="98"/>
                  </a:lnTo>
                  <a:lnTo>
                    <a:pt x="0" y="96"/>
                  </a:lnTo>
                  <a:lnTo>
                    <a:pt x="0" y="94"/>
                  </a:lnTo>
                  <a:lnTo>
                    <a:pt x="1" y="92"/>
                  </a:lnTo>
                  <a:lnTo>
                    <a:pt x="2" y="91"/>
                  </a:lnTo>
                  <a:lnTo>
                    <a:pt x="3" y="88"/>
                  </a:lnTo>
                  <a:lnTo>
                    <a:pt x="6" y="87"/>
                  </a:lnTo>
                  <a:lnTo>
                    <a:pt x="8" y="86"/>
                  </a:lnTo>
                  <a:lnTo>
                    <a:pt x="11" y="86"/>
                  </a:lnTo>
                  <a:lnTo>
                    <a:pt x="13" y="87"/>
                  </a:lnTo>
                  <a:lnTo>
                    <a:pt x="16" y="88"/>
                  </a:lnTo>
                  <a:lnTo>
                    <a:pt x="19" y="88"/>
                  </a:lnTo>
                  <a:lnTo>
                    <a:pt x="21" y="90"/>
                  </a:lnTo>
                  <a:lnTo>
                    <a:pt x="24" y="90"/>
                  </a:lnTo>
                  <a:lnTo>
                    <a:pt x="27" y="90"/>
                  </a:lnTo>
                  <a:lnTo>
                    <a:pt x="31" y="82"/>
                  </a:lnTo>
                  <a:lnTo>
                    <a:pt x="36" y="73"/>
                  </a:lnTo>
                  <a:lnTo>
                    <a:pt x="40" y="65"/>
                  </a:lnTo>
                  <a:lnTo>
                    <a:pt x="45" y="56"/>
                  </a:lnTo>
                  <a:lnTo>
                    <a:pt x="48" y="47"/>
                  </a:lnTo>
                  <a:lnTo>
                    <a:pt x="52" y="38"/>
                  </a:lnTo>
                  <a:lnTo>
                    <a:pt x="56" y="30"/>
                  </a:lnTo>
                  <a:lnTo>
                    <a:pt x="60" y="20"/>
                  </a:lnTo>
                  <a:lnTo>
                    <a:pt x="64" y="12"/>
                  </a:lnTo>
                  <a:lnTo>
                    <a:pt x="68" y="3"/>
                  </a:lnTo>
                  <a:lnTo>
                    <a:pt x="75" y="3"/>
                  </a:lnTo>
                  <a:lnTo>
                    <a:pt x="81" y="3"/>
                  </a:lnTo>
                  <a:lnTo>
                    <a:pt x="88" y="3"/>
                  </a:lnTo>
                  <a:lnTo>
                    <a:pt x="96" y="3"/>
                  </a:lnTo>
                  <a:lnTo>
                    <a:pt x="103" y="3"/>
                  </a:lnTo>
                  <a:lnTo>
                    <a:pt x="110" y="3"/>
                  </a:lnTo>
                  <a:lnTo>
                    <a:pt x="118" y="3"/>
                  </a:lnTo>
                  <a:lnTo>
                    <a:pt x="125" y="2"/>
                  </a:lnTo>
                  <a:lnTo>
                    <a:pt x="131" y="2"/>
                  </a:lnTo>
                  <a:lnTo>
                    <a:pt x="138" y="0"/>
                  </a:lnTo>
                  <a:lnTo>
                    <a:pt x="141" y="0"/>
                  </a:lnTo>
                  <a:lnTo>
                    <a:pt x="145" y="0"/>
                  </a:lnTo>
                  <a:lnTo>
                    <a:pt x="148" y="0"/>
                  </a:lnTo>
                  <a:lnTo>
                    <a:pt x="151" y="0"/>
                  </a:lnTo>
                  <a:lnTo>
                    <a:pt x="155" y="0"/>
                  </a:lnTo>
                  <a:lnTo>
                    <a:pt x="158" y="0"/>
                  </a:lnTo>
                  <a:lnTo>
                    <a:pt x="162" y="0"/>
                  </a:lnTo>
                  <a:lnTo>
                    <a:pt x="165" y="0"/>
                  </a:lnTo>
                  <a:lnTo>
                    <a:pt x="169" y="0"/>
                  </a:lnTo>
                  <a:lnTo>
                    <a:pt x="173" y="0"/>
                  </a:lnTo>
                  <a:lnTo>
                    <a:pt x="178" y="1"/>
                  </a:lnTo>
                  <a:lnTo>
                    <a:pt x="185" y="2"/>
                  </a:lnTo>
                  <a:lnTo>
                    <a:pt x="191" y="2"/>
                  </a:lnTo>
                  <a:lnTo>
                    <a:pt x="197" y="2"/>
                  </a:lnTo>
                  <a:lnTo>
                    <a:pt x="203" y="2"/>
                  </a:lnTo>
                  <a:lnTo>
                    <a:pt x="209" y="2"/>
                  </a:lnTo>
                  <a:lnTo>
                    <a:pt x="215" y="2"/>
                  </a:lnTo>
                  <a:lnTo>
                    <a:pt x="221" y="2"/>
                  </a:lnTo>
                  <a:lnTo>
                    <a:pt x="227" y="3"/>
                  </a:lnTo>
                  <a:lnTo>
                    <a:pt x="233" y="4"/>
                  </a:lnTo>
                  <a:close/>
                </a:path>
              </a:pathLst>
            </a:custGeom>
            <a:solidFill>
              <a:srgbClr val="D18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52"/>
            <p:cNvSpPr>
              <a:spLocks/>
            </p:cNvSpPr>
            <p:nvPr/>
          </p:nvSpPr>
          <p:spPr bwMode="auto">
            <a:xfrm>
              <a:off x="5094" y="2622"/>
              <a:ext cx="60" cy="48"/>
            </a:xfrm>
            <a:custGeom>
              <a:avLst/>
              <a:gdLst>
                <a:gd name="T0" fmla="*/ 63 w 63"/>
                <a:gd name="T1" fmla="*/ 1 h 43"/>
                <a:gd name="T2" fmla="*/ 62 w 63"/>
                <a:gd name="T3" fmla="*/ 2 h 43"/>
                <a:gd name="T4" fmla="*/ 61 w 63"/>
                <a:gd name="T5" fmla="*/ 3 h 43"/>
                <a:gd name="T6" fmla="*/ 59 w 63"/>
                <a:gd name="T7" fmla="*/ 4 h 43"/>
                <a:gd name="T8" fmla="*/ 58 w 63"/>
                <a:gd name="T9" fmla="*/ 5 h 43"/>
                <a:gd name="T10" fmla="*/ 54 w 63"/>
                <a:gd name="T11" fmla="*/ 5 h 43"/>
                <a:gd name="T12" fmla="*/ 48 w 63"/>
                <a:gd name="T13" fmla="*/ 4 h 43"/>
                <a:gd name="T14" fmla="*/ 43 w 63"/>
                <a:gd name="T15" fmla="*/ 4 h 43"/>
                <a:gd name="T16" fmla="*/ 38 w 63"/>
                <a:gd name="T17" fmla="*/ 5 h 43"/>
                <a:gd name="T18" fmla="*/ 34 w 63"/>
                <a:gd name="T19" fmla="*/ 9 h 43"/>
                <a:gd name="T20" fmla="*/ 33 w 63"/>
                <a:gd name="T21" fmla="*/ 16 h 43"/>
                <a:gd name="T22" fmla="*/ 34 w 63"/>
                <a:gd name="T23" fmla="*/ 21 h 43"/>
                <a:gd name="T24" fmla="*/ 36 w 63"/>
                <a:gd name="T25" fmla="*/ 26 h 43"/>
                <a:gd name="T26" fmla="*/ 38 w 63"/>
                <a:gd name="T27" fmla="*/ 31 h 43"/>
                <a:gd name="T28" fmla="*/ 40 w 63"/>
                <a:gd name="T29" fmla="*/ 37 h 43"/>
                <a:gd name="T30" fmla="*/ 39 w 63"/>
                <a:gd name="T31" fmla="*/ 40 h 43"/>
                <a:gd name="T32" fmla="*/ 36 w 63"/>
                <a:gd name="T33" fmla="*/ 41 h 43"/>
                <a:gd name="T34" fmla="*/ 33 w 63"/>
                <a:gd name="T35" fmla="*/ 43 h 43"/>
                <a:gd name="T36" fmla="*/ 31 w 63"/>
                <a:gd name="T37" fmla="*/ 43 h 43"/>
                <a:gd name="T38" fmla="*/ 28 w 63"/>
                <a:gd name="T39" fmla="*/ 43 h 43"/>
                <a:gd name="T40" fmla="*/ 26 w 63"/>
                <a:gd name="T41" fmla="*/ 40 h 43"/>
                <a:gd name="T42" fmla="*/ 24 w 63"/>
                <a:gd name="T43" fmla="*/ 37 h 43"/>
                <a:gd name="T44" fmla="*/ 22 w 63"/>
                <a:gd name="T45" fmla="*/ 35 h 43"/>
                <a:gd name="T46" fmla="*/ 19 w 63"/>
                <a:gd name="T47" fmla="*/ 33 h 43"/>
                <a:gd name="T48" fmla="*/ 17 w 63"/>
                <a:gd name="T49" fmla="*/ 31 h 43"/>
                <a:gd name="T50" fmla="*/ 13 w 63"/>
                <a:gd name="T51" fmla="*/ 31 h 43"/>
                <a:gd name="T52" fmla="*/ 11 w 63"/>
                <a:gd name="T53" fmla="*/ 32 h 43"/>
                <a:gd name="T54" fmla="*/ 8 w 63"/>
                <a:gd name="T55" fmla="*/ 35 h 43"/>
                <a:gd name="T56" fmla="*/ 6 w 63"/>
                <a:gd name="T57" fmla="*/ 37 h 43"/>
                <a:gd name="T58" fmla="*/ 3 w 63"/>
                <a:gd name="T59" fmla="*/ 39 h 43"/>
                <a:gd name="T60" fmla="*/ 1 w 63"/>
                <a:gd name="T61" fmla="*/ 37 h 43"/>
                <a:gd name="T62" fmla="*/ 2 w 63"/>
                <a:gd name="T63" fmla="*/ 32 h 43"/>
                <a:gd name="T64" fmla="*/ 2 w 63"/>
                <a:gd name="T65" fmla="*/ 28 h 43"/>
                <a:gd name="T66" fmla="*/ 3 w 63"/>
                <a:gd name="T67" fmla="*/ 23 h 43"/>
                <a:gd name="T68" fmla="*/ 3 w 63"/>
                <a:gd name="T69" fmla="*/ 18 h 43"/>
                <a:gd name="T70" fmla="*/ 3 w 63"/>
                <a:gd name="T71" fmla="*/ 15 h 43"/>
                <a:gd name="T72" fmla="*/ 2 w 63"/>
                <a:gd name="T73" fmla="*/ 13 h 43"/>
                <a:gd name="T74" fmla="*/ 0 w 63"/>
                <a:gd name="T75" fmla="*/ 12 h 43"/>
                <a:gd name="T76" fmla="*/ 0 w 63"/>
                <a:gd name="T77" fmla="*/ 10 h 43"/>
                <a:gd name="T78" fmla="*/ 0 w 63"/>
                <a:gd name="T79" fmla="*/ 9 h 43"/>
                <a:gd name="T80" fmla="*/ 1 w 63"/>
                <a:gd name="T81" fmla="*/ 6 h 43"/>
                <a:gd name="T82" fmla="*/ 2 w 63"/>
                <a:gd name="T83" fmla="*/ 5 h 43"/>
                <a:gd name="T84" fmla="*/ 3 w 63"/>
                <a:gd name="T85" fmla="*/ 5 h 43"/>
                <a:gd name="T86" fmla="*/ 5 w 63"/>
                <a:gd name="T87" fmla="*/ 5 h 43"/>
                <a:gd name="T88" fmla="*/ 7 w 63"/>
                <a:gd name="T89" fmla="*/ 4 h 43"/>
                <a:gd name="T90" fmla="*/ 13 w 63"/>
                <a:gd name="T91" fmla="*/ 2 h 43"/>
                <a:gd name="T92" fmla="*/ 24 w 63"/>
                <a:gd name="T93" fmla="*/ 1 h 43"/>
                <a:gd name="T94" fmla="*/ 35 w 63"/>
                <a:gd name="T95" fmla="*/ 1 h 43"/>
                <a:gd name="T96" fmla="*/ 46 w 63"/>
                <a:gd name="T97" fmla="*/ 1 h 43"/>
                <a:gd name="T98" fmla="*/ 57 w 63"/>
                <a:gd name="T99" fmla="*/ 1 h 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43"/>
                <a:gd name="T152" fmla="*/ 63 w 63"/>
                <a:gd name="T153" fmla="*/ 43 h 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43">
                  <a:moveTo>
                    <a:pt x="63" y="0"/>
                  </a:moveTo>
                  <a:lnTo>
                    <a:pt x="63" y="1"/>
                  </a:lnTo>
                  <a:lnTo>
                    <a:pt x="62" y="2"/>
                  </a:lnTo>
                  <a:lnTo>
                    <a:pt x="62" y="3"/>
                  </a:lnTo>
                  <a:lnTo>
                    <a:pt x="61" y="3"/>
                  </a:lnTo>
                  <a:lnTo>
                    <a:pt x="60" y="4"/>
                  </a:lnTo>
                  <a:lnTo>
                    <a:pt x="59" y="4"/>
                  </a:lnTo>
                  <a:lnTo>
                    <a:pt x="58" y="4"/>
                  </a:lnTo>
                  <a:lnTo>
                    <a:pt x="58" y="5"/>
                  </a:lnTo>
                  <a:lnTo>
                    <a:pt x="57" y="5"/>
                  </a:lnTo>
                  <a:lnTo>
                    <a:pt x="54" y="5"/>
                  </a:lnTo>
                  <a:lnTo>
                    <a:pt x="51" y="5"/>
                  </a:lnTo>
                  <a:lnTo>
                    <a:pt x="48" y="4"/>
                  </a:lnTo>
                  <a:lnTo>
                    <a:pt x="45" y="4"/>
                  </a:lnTo>
                  <a:lnTo>
                    <a:pt x="43" y="4"/>
                  </a:lnTo>
                  <a:lnTo>
                    <a:pt x="40" y="4"/>
                  </a:lnTo>
                  <a:lnTo>
                    <a:pt x="38" y="5"/>
                  </a:lnTo>
                  <a:lnTo>
                    <a:pt x="35" y="7"/>
                  </a:lnTo>
                  <a:lnTo>
                    <a:pt x="34" y="9"/>
                  </a:lnTo>
                  <a:lnTo>
                    <a:pt x="32" y="13"/>
                  </a:lnTo>
                  <a:lnTo>
                    <a:pt x="33" y="16"/>
                  </a:lnTo>
                  <a:lnTo>
                    <a:pt x="33" y="19"/>
                  </a:lnTo>
                  <a:lnTo>
                    <a:pt x="34" y="21"/>
                  </a:lnTo>
                  <a:lnTo>
                    <a:pt x="35" y="24"/>
                  </a:lnTo>
                  <a:lnTo>
                    <a:pt x="36" y="26"/>
                  </a:lnTo>
                  <a:lnTo>
                    <a:pt x="38" y="29"/>
                  </a:lnTo>
                  <a:lnTo>
                    <a:pt x="38" y="31"/>
                  </a:lnTo>
                  <a:lnTo>
                    <a:pt x="39" y="34"/>
                  </a:lnTo>
                  <a:lnTo>
                    <a:pt x="40" y="37"/>
                  </a:lnTo>
                  <a:lnTo>
                    <a:pt x="40" y="40"/>
                  </a:lnTo>
                  <a:lnTo>
                    <a:pt x="39" y="40"/>
                  </a:lnTo>
                  <a:lnTo>
                    <a:pt x="38" y="41"/>
                  </a:lnTo>
                  <a:lnTo>
                    <a:pt x="36" y="41"/>
                  </a:lnTo>
                  <a:lnTo>
                    <a:pt x="35" y="42"/>
                  </a:lnTo>
                  <a:lnTo>
                    <a:pt x="33" y="43"/>
                  </a:lnTo>
                  <a:lnTo>
                    <a:pt x="32" y="43"/>
                  </a:lnTo>
                  <a:lnTo>
                    <a:pt x="31" y="43"/>
                  </a:lnTo>
                  <a:lnTo>
                    <a:pt x="29" y="43"/>
                  </a:lnTo>
                  <a:lnTo>
                    <a:pt x="28" y="43"/>
                  </a:lnTo>
                  <a:lnTo>
                    <a:pt x="27" y="41"/>
                  </a:lnTo>
                  <a:lnTo>
                    <a:pt x="26" y="40"/>
                  </a:lnTo>
                  <a:lnTo>
                    <a:pt x="25" y="38"/>
                  </a:lnTo>
                  <a:lnTo>
                    <a:pt x="24" y="37"/>
                  </a:lnTo>
                  <a:lnTo>
                    <a:pt x="23" y="36"/>
                  </a:lnTo>
                  <a:lnTo>
                    <a:pt x="22" y="35"/>
                  </a:lnTo>
                  <a:lnTo>
                    <a:pt x="20" y="34"/>
                  </a:lnTo>
                  <a:lnTo>
                    <a:pt x="19" y="33"/>
                  </a:lnTo>
                  <a:lnTo>
                    <a:pt x="18" y="32"/>
                  </a:lnTo>
                  <a:lnTo>
                    <a:pt x="17" y="31"/>
                  </a:lnTo>
                  <a:lnTo>
                    <a:pt x="15" y="31"/>
                  </a:lnTo>
                  <a:lnTo>
                    <a:pt x="13" y="31"/>
                  </a:lnTo>
                  <a:lnTo>
                    <a:pt x="12" y="31"/>
                  </a:lnTo>
                  <a:lnTo>
                    <a:pt x="11" y="32"/>
                  </a:lnTo>
                  <a:lnTo>
                    <a:pt x="9" y="33"/>
                  </a:lnTo>
                  <a:lnTo>
                    <a:pt x="8" y="35"/>
                  </a:lnTo>
                  <a:lnTo>
                    <a:pt x="7" y="36"/>
                  </a:lnTo>
                  <a:lnTo>
                    <a:pt x="6" y="37"/>
                  </a:lnTo>
                  <a:lnTo>
                    <a:pt x="5" y="38"/>
                  </a:lnTo>
                  <a:lnTo>
                    <a:pt x="3" y="39"/>
                  </a:lnTo>
                  <a:lnTo>
                    <a:pt x="2" y="39"/>
                  </a:lnTo>
                  <a:lnTo>
                    <a:pt x="1" y="37"/>
                  </a:lnTo>
                  <a:lnTo>
                    <a:pt x="1" y="34"/>
                  </a:lnTo>
                  <a:lnTo>
                    <a:pt x="2" y="32"/>
                  </a:lnTo>
                  <a:lnTo>
                    <a:pt x="2" y="30"/>
                  </a:lnTo>
                  <a:lnTo>
                    <a:pt x="2" y="28"/>
                  </a:lnTo>
                  <a:lnTo>
                    <a:pt x="2" y="25"/>
                  </a:lnTo>
                  <a:lnTo>
                    <a:pt x="3" y="23"/>
                  </a:lnTo>
                  <a:lnTo>
                    <a:pt x="3" y="21"/>
                  </a:lnTo>
                  <a:lnTo>
                    <a:pt x="3" y="18"/>
                  </a:lnTo>
                  <a:lnTo>
                    <a:pt x="3" y="16"/>
                  </a:lnTo>
                  <a:lnTo>
                    <a:pt x="3" y="15"/>
                  </a:lnTo>
                  <a:lnTo>
                    <a:pt x="2" y="14"/>
                  </a:lnTo>
                  <a:lnTo>
                    <a:pt x="2" y="13"/>
                  </a:lnTo>
                  <a:lnTo>
                    <a:pt x="1" y="13"/>
                  </a:lnTo>
                  <a:lnTo>
                    <a:pt x="0" y="12"/>
                  </a:lnTo>
                  <a:lnTo>
                    <a:pt x="0" y="11"/>
                  </a:lnTo>
                  <a:lnTo>
                    <a:pt x="0" y="10"/>
                  </a:lnTo>
                  <a:lnTo>
                    <a:pt x="0" y="9"/>
                  </a:lnTo>
                  <a:lnTo>
                    <a:pt x="1" y="8"/>
                  </a:lnTo>
                  <a:lnTo>
                    <a:pt x="1" y="6"/>
                  </a:lnTo>
                  <a:lnTo>
                    <a:pt x="2" y="5"/>
                  </a:lnTo>
                  <a:lnTo>
                    <a:pt x="3" y="5"/>
                  </a:lnTo>
                  <a:lnTo>
                    <a:pt x="4" y="5"/>
                  </a:lnTo>
                  <a:lnTo>
                    <a:pt x="5" y="5"/>
                  </a:lnTo>
                  <a:lnTo>
                    <a:pt x="6" y="5"/>
                  </a:lnTo>
                  <a:lnTo>
                    <a:pt x="7" y="4"/>
                  </a:lnTo>
                  <a:lnTo>
                    <a:pt x="7" y="3"/>
                  </a:lnTo>
                  <a:lnTo>
                    <a:pt x="13" y="2"/>
                  </a:lnTo>
                  <a:lnTo>
                    <a:pt x="18" y="2"/>
                  </a:lnTo>
                  <a:lnTo>
                    <a:pt x="24" y="1"/>
                  </a:lnTo>
                  <a:lnTo>
                    <a:pt x="30" y="1"/>
                  </a:lnTo>
                  <a:lnTo>
                    <a:pt x="35" y="1"/>
                  </a:lnTo>
                  <a:lnTo>
                    <a:pt x="40" y="2"/>
                  </a:lnTo>
                  <a:lnTo>
                    <a:pt x="46" y="1"/>
                  </a:lnTo>
                  <a:lnTo>
                    <a:pt x="52" y="1"/>
                  </a:lnTo>
                  <a:lnTo>
                    <a:pt x="57" y="1"/>
                  </a:lnTo>
                  <a:lnTo>
                    <a:pt x="63" y="0"/>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53"/>
            <p:cNvSpPr>
              <a:spLocks/>
            </p:cNvSpPr>
            <p:nvPr/>
          </p:nvSpPr>
          <p:spPr bwMode="auto">
            <a:xfrm>
              <a:off x="5227" y="2623"/>
              <a:ext cx="20" cy="20"/>
            </a:xfrm>
            <a:custGeom>
              <a:avLst/>
              <a:gdLst>
                <a:gd name="T0" fmla="*/ 21 w 21"/>
                <a:gd name="T1" fmla="*/ 3 h 18"/>
                <a:gd name="T2" fmla="*/ 21 w 21"/>
                <a:gd name="T3" fmla="*/ 3 h 18"/>
                <a:gd name="T4" fmla="*/ 19 w 21"/>
                <a:gd name="T5" fmla="*/ 3 h 18"/>
                <a:gd name="T6" fmla="*/ 19 w 21"/>
                <a:gd name="T7" fmla="*/ 4 h 18"/>
                <a:gd name="T8" fmla="*/ 18 w 21"/>
                <a:gd name="T9" fmla="*/ 4 h 18"/>
                <a:gd name="T10" fmla="*/ 16 w 21"/>
                <a:gd name="T11" fmla="*/ 4 h 18"/>
                <a:gd name="T12" fmla="*/ 16 w 21"/>
                <a:gd name="T13" fmla="*/ 5 h 18"/>
                <a:gd name="T14" fmla="*/ 15 w 21"/>
                <a:gd name="T15" fmla="*/ 5 h 18"/>
                <a:gd name="T16" fmla="*/ 15 w 21"/>
                <a:gd name="T17" fmla="*/ 6 h 18"/>
                <a:gd name="T18" fmla="*/ 14 w 21"/>
                <a:gd name="T19" fmla="*/ 7 h 18"/>
                <a:gd name="T20" fmla="*/ 14 w 21"/>
                <a:gd name="T21" fmla="*/ 8 h 18"/>
                <a:gd name="T22" fmla="*/ 14 w 21"/>
                <a:gd name="T23" fmla="*/ 9 h 18"/>
                <a:gd name="T24" fmla="*/ 14 w 21"/>
                <a:gd name="T25" fmla="*/ 11 h 18"/>
                <a:gd name="T26" fmla="*/ 14 w 21"/>
                <a:gd name="T27" fmla="*/ 12 h 18"/>
                <a:gd name="T28" fmla="*/ 14 w 21"/>
                <a:gd name="T29" fmla="*/ 13 h 18"/>
                <a:gd name="T30" fmla="*/ 14 w 21"/>
                <a:gd name="T31" fmla="*/ 14 h 18"/>
                <a:gd name="T32" fmla="*/ 14 w 21"/>
                <a:gd name="T33" fmla="*/ 15 h 18"/>
                <a:gd name="T34" fmla="*/ 13 w 21"/>
                <a:gd name="T35" fmla="*/ 16 h 18"/>
                <a:gd name="T36" fmla="*/ 12 w 21"/>
                <a:gd name="T37" fmla="*/ 17 h 18"/>
                <a:gd name="T38" fmla="*/ 11 w 21"/>
                <a:gd name="T39" fmla="*/ 18 h 18"/>
                <a:gd name="T40" fmla="*/ 10 w 21"/>
                <a:gd name="T41" fmla="*/ 18 h 18"/>
                <a:gd name="T42" fmla="*/ 8 w 21"/>
                <a:gd name="T43" fmla="*/ 18 h 18"/>
                <a:gd name="T44" fmla="*/ 6 w 21"/>
                <a:gd name="T45" fmla="*/ 17 h 18"/>
                <a:gd name="T46" fmla="*/ 5 w 21"/>
                <a:gd name="T47" fmla="*/ 15 h 18"/>
                <a:gd name="T48" fmla="*/ 4 w 21"/>
                <a:gd name="T49" fmla="*/ 13 h 18"/>
                <a:gd name="T50" fmla="*/ 4 w 21"/>
                <a:gd name="T51" fmla="*/ 11 h 18"/>
                <a:gd name="T52" fmla="*/ 3 w 21"/>
                <a:gd name="T53" fmla="*/ 9 h 18"/>
                <a:gd name="T54" fmla="*/ 3 w 21"/>
                <a:gd name="T55" fmla="*/ 7 h 18"/>
                <a:gd name="T56" fmla="*/ 2 w 21"/>
                <a:gd name="T57" fmla="*/ 5 h 18"/>
                <a:gd name="T58" fmla="*/ 1 w 21"/>
                <a:gd name="T59" fmla="*/ 3 h 18"/>
                <a:gd name="T60" fmla="*/ 0 w 21"/>
                <a:gd name="T61" fmla="*/ 2 h 18"/>
                <a:gd name="T62" fmla="*/ 2 w 21"/>
                <a:gd name="T63" fmla="*/ 1 h 18"/>
                <a:gd name="T64" fmla="*/ 4 w 21"/>
                <a:gd name="T65" fmla="*/ 1 h 18"/>
                <a:gd name="T66" fmla="*/ 6 w 21"/>
                <a:gd name="T67" fmla="*/ 0 h 18"/>
                <a:gd name="T68" fmla="*/ 9 w 21"/>
                <a:gd name="T69" fmla="*/ 0 h 18"/>
                <a:gd name="T70" fmla="*/ 11 w 21"/>
                <a:gd name="T71" fmla="*/ 0 h 18"/>
                <a:gd name="T72" fmla="*/ 13 w 21"/>
                <a:gd name="T73" fmla="*/ 1 h 18"/>
                <a:gd name="T74" fmla="*/ 16 w 21"/>
                <a:gd name="T75" fmla="*/ 1 h 18"/>
                <a:gd name="T76" fmla="*/ 18 w 21"/>
                <a:gd name="T77" fmla="*/ 2 h 18"/>
                <a:gd name="T78" fmla="*/ 19 w 21"/>
                <a:gd name="T79" fmla="*/ 2 h 18"/>
                <a:gd name="T80" fmla="*/ 21 w 21"/>
                <a:gd name="T81" fmla="*/ 3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
                <a:gd name="T124" fmla="*/ 0 h 18"/>
                <a:gd name="T125" fmla="*/ 21 w 21"/>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 h="18">
                  <a:moveTo>
                    <a:pt x="21" y="3"/>
                  </a:moveTo>
                  <a:lnTo>
                    <a:pt x="21" y="3"/>
                  </a:lnTo>
                  <a:lnTo>
                    <a:pt x="19" y="3"/>
                  </a:lnTo>
                  <a:lnTo>
                    <a:pt x="19" y="4"/>
                  </a:lnTo>
                  <a:lnTo>
                    <a:pt x="18" y="4"/>
                  </a:lnTo>
                  <a:lnTo>
                    <a:pt x="16" y="4"/>
                  </a:lnTo>
                  <a:lnTo>
                    <a:pt x="16" y="5"/>
                  </a:lnTo>
                  <a:lnTo>
                    <a:pt x="15" y="5"/>
                  </a:lnTo>
                  <a:lnTo>
                    <a:pt x="15" y="6"/>
                  </a:lnTo>
                  <a:lnTo>
                    <a:pt x="14" y="7"/>
                  </a:lnTo>
                  <a:lnTo>
                    <a:pt x="14" y="8"/>
                  </a:lnTo>
                  <a:lnTo>
                    <a:pt x="14" y="9"/>
                  </a:lnTo>
                  <a:lnTo>
                    <a:pt x="14" y="11"/>
                  </a:lnTo>
                  <a:lnTo>
                    <a:pt x="14" y="12"/>
                  </a:lnTo>
                  <a:lnTo>
                    <a:pt x="14" y="13"/>
                  </a:lnTo>
                  <a:lnTo>
                    <a:pt x="14" y="14"/>
                  </a:lnTo>
                  <a:lnTo>
                    <a:pt x="14" y="15"/>
                  </a:lnTo>
                  <a:lnTo>
                    <a:pt x="13" y="16"/>
                  </a:lnTo>
                  <a:lnTo>
                    <a:pt x="12" y="17"/>
                  </a:lnTo>
                  <a:lnTo>
                    <a:pt x="11" y="18"/>
                  </a:lnTo>
                  <a:lnTo>
                    <a:pt x="10" y="18"/>
                  </a:lnTo>
                  <a:lnTo>
                    <a:pt x="8" y="18"/>
                  </a:lnTo>
                  <a:lnTo>
                    <a:pt x="6" y="17"/>
                  </a:lnTo>
                  <a:lnTo>
                    <a:pt x="5" y="15"/>
                  </a:lnTo>
                  <a:lnTo>
                    <a:pt x="4" y="13"/>
                  </a:lnTo>
                  <a:lnTo>
                    <a:pt x="4" y="11"/>
                  </a:lnTo>
                  <a:lnTo>
                    <a:pt x="3" y="9"/>
                  </a:lnTo>
                  <a:lnTo>
                    <a:pt x="3" y="7"/>
                  </a:lnTo>
                  <a:lnTo>
                    <a:pt x="2" y="5"/>
                  </a:lnTo>
                  <a:lnTo>
                    <a:pt x="1" y="3"/>
                  </a:lnTo>
                  <a:lnTo>
                    <a:pt x="0" y="2"/>
                  </a:lnTo>
                  <a:lnTo>
                    <a:pt x="2" y="1"/>
                  </a:lnTo>
                  <a:lnTo>
                    <a:pt x="4" y="1"/>
                  </a:lnTo>
                  <a:lnTo>
                    <a:pt x="6" y="0"/>
                  </a:lnTo>
                  <a:lnTo>
                    <a:pt x="9" y="0"/>
                  </a:lnTo>
                  <a:lnTo>
                    <a:pt x="11" y="0"/>
                  </a:lnTo>
                  <a:lnTo>
                    <a:pt x="13" y="1"/>
                  </a:lnTo>
                  <a:lnTo>
                    <a:pt x="16" y="1"/>
                  </a:lnTo>
                  <a:lnTo>
                    <a:pt x="18" y="2"/>
                  </a:lnTo>
                  <a:lnTo>
                    <a:pt x="19" y="2"/>
                  </a:lnTo>
                  <a:lnTo>
                    <a:pt x="21" y="3"/>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54"/>
            <p:cNvSpPr>
              <a:spLocks/>
            </p:cNvSpPr>
            <p:nvPr/>
          </p:nvSpPr>
          <p:spPr bwMode="auto">
            <a:xfrm>
              <a:off x="5360" y="2625"/>
              <a:ext cx="143" cy="117"/>
            </a:xfrm>
            <a:custGeom>
              <a:avLst/>
              <a:gdLst>
                <a:gd name="T0" fmla="*/ 136 w 149"/>
                <a:gd name="T1" fmla="*/ 13 h 105"/>
                <a:gd name="T2" fmla="*/ 137 w 149"/>
                <a:gd name="T3" fmla="*/ 30 h 105"/>
                <a:gd name="T4" fmla="*/ 140 w 149"/>
                <a:gd name="T5" fmla="*/ 41 h 105"/>
                <a:gd name="T6" fmla="*/ 148 w 149"/>
                <a:gd name="T7" fmla="*/ 51 h 105"/>
                <a:gd name="T8" fmla="*/ 144 w 149"/>
                <a:gd name="T9" fmla="*/ 60 h 105"/>
                <a:gd name="T10" fmla="*/ 137 w 149"/>
                <a:gd name="T11" fmla="*/ 70 h 105"/>
                <a:gd name="T12" fmla="*/ 138 w 149"/>
                <a:gd name="T13" fmla="*/ 84 h 105"/>
                <a:gd name="T14" fmla="*/ 135 w 149"/>
                <a:gd name="T15" fmla="*/ 97 h 105"/>
                <a:gd name="T16" fmla="*/ 133 w 149"/>
                <a:gd name="T17" fmla="*/ 102 h 105"/>
                <a:gd name="T18" fmla="*/ 131 w 149"/>
                <a:gd name="T19" fmla="*/ 105 h 105"/>
                <a:gd name="T20" fmla="*/ 129 w 149"/>
                <a:gd name="T21" fmla="*/ 101 h 105"/>
                <a:gd name="T22" fmla="*/ 132 w 149"/>
                <a:gd name="T23" fmla="*/ 95 h 105"/>
                <a:gd name="T24" fmla="*/ 130 w 149"/>
                <a:gd name="T25" fmla="*/ 56 h 105"/>
                <a:gd name="T26" fmla="*/ 122 w 149"/>
                <a:gd name="T27" fmla="*/ 51 h 105"/>
                <a:gd name="T28" fmla="*/ 120 w 149"/>
                <a:gd name="T29" fmla="*/ 44 h 105"/>
                <a:gd name="T30" fmla="*/ 117 w 149"/>
                <a:gd name="T31" fmla="*/ 43 h 105"/>
                <a:gd name="T32" fmla="*/ 114 w 149"/>
                <a:gd name="T33" fmla="*/ 46 h 105"/>
                <a:gd name="T34" fmla="*/ 112 w 149"/>
                <a:gd name="T35" fmla="*/ 52 h 105"/>
                <a:gd name="T36" fmla="*/ 102 w 149"/>
                <a:gd name="T37" fmla="*/ 54 h 105"/>
                <a:gd name="T38" fmla="*/ 89 w 149"/>
                <a:gd name="T39" fmla="*/ 46 h 105"/>
                <a:gd name="T40" fmla="*/ 69 w 149"/>
                <a:gd name="T41" fmla="*/ 38 h 105"/>
                <a:gd name="T42" fmla="*/ 36 w 149"/>
                <a:gd name="T43" fmla="*/ 37 h 105"/>
                <a:gd name="T44" fmla="*/ 15 w 149"/>
                <a:gd name="T45" fmla="*/ 37 h 105"/>
                <a:gd name="T46" fmla="*/ 11 w 149"/>
                <a:gd name="T47" fmla="*/ 43 h 105"/>
                <a:gd name="T48" fmla="*/ 14 w 149"/>
                <a:gd name="T49" fmla="*/ 63 h 105"/>
                <a:gd name="T50" fmla="*/ 9 w 149"/>
                <a:gd name="T51" fmla="*/ 80 h 105"/>
                <a:gd name="T52" fmla="*/ 7 w 149"/>
                <a:gd name="T53" fmla="*/ 95 h 105"/>
                <a:gd name="T54" fmla="*/ 4 w 149"/>
                <a:gd name="T55" fmla="*/ 101 h 105"/>
                <a:gd name="T56" fmla="*/ 0 w 149"/>
                <a:gd name="T57" fmla="*/ 102 h 105"/>
                <a:gd name="T58" fmla="*/ 4 w 149"/>
                <a:gd name="T59" fmla="*/ 94 h 105"/>
                <a:gd name="T60" fmla="*/ 1 w 149"/>
                <a:gd name="T61" fmla="*/ 83 h 105"/>
                <a:gd name="T62" fmla="*/ 1 w 149"/>
                <a:gd name="T63" fmla="*/ 67 h 105"/>
                <a:gd name="T64" fmla="*/ 3 w 149"/>
                <a:gd name="T65" fmla="*/ 53 h 105"/>
                <a:gd name="T66" fmla="*/ 3 w 149"/>
                <a:gd name="T67" fmla="*/ 45 h 105"/>
                <a:gd name="T68" fmla="*/ 1 w 149"/>
                <a:gd name="T69" fmla="*/ 40 h 105"/>
                <a:gd name="T70" fmla="*/ 9 w 149"/>
                <a:gd name="T71" fmla="*/ 33 h 105"/>
                <a:gd name="T72" fmla="*/ 12 w 149"/>
                <a:gd name="T73" fmla="*/ 17 h 105"/>
                <a:gd name="T74" fmla="*/ 21 w 149"/>
                <a:gd name="T75" fmla="*/ 21 h 105"/>
                <a:gd name="T76" fmla="*/ 32 w 149"/>
                <a:gd name="T77" fmla="*/ 25 h 105"/>
                <a:gd name="T78" fmla="*/ 44 w 149"/>
                <a:gd name="T79" fmla="*/ 23 h 105"/>
                <a:gd name="T80" fmla="*/ 53 w 149"/>
                <a:gd name="T81" fmla="*/ 13 h 105"/>
                <a:gd name="T82" fmla="*/ 61 w 149"/>
                <a:gd name="T83" fmla="*/ 19 h 105"/>
                <a:gd name="T84" fmla="*/ 70 w 149"/>
                <a:gd name="T85" fmla="*/ 26 h 105"/>
                <a:gd name="T86" fmla="*/ 73 w 149"/>
                <a:gd name="T87" fmla="*/ 32 h 105"/>
                <a:gd name="T88" fmla="*/ 77 w 149"/>
                <a:gd name="T89" fmla="*/ 35 h 105"/>
                <a:gd name="T90" fmla="*/ 86 w 149"/>
                <a:gd name="T91" fmla="*/ 36 h 105"/>
                <a:gd name="T92" fmla="*/ 94 w 149"/>
                <a:gd name="T93" fmla="*/ 31 h 105"/>
                <a:gd name="T94" fmla="*/ 100 w 149"/>
                <a:gd name="T95" fmla="*/ 16 h 105"/>
                <a:gd name="T96" fmla="*/ 112 w 149"/>
                <a:gd name="T97" fmla="*/ 3 h 105"/>
                <a:gd name="T98" fmla="*/ 120 w 149"/>
                <a:gd name="T99" fmla="*/ 3 h 105"/>
                <a:gd name="T100" fmla="*/ 130 w 149"/>
                <a:gd name="T101" fmla="*/ 4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9"/>
                <a:gd name="T154" fmla="*/ 0 h 105"/>
                <a:gd name="T155" fmla="*/ 149 w 149"/>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9" h="105">
                  <a:moveTo>
                    <a:pt x="132" y="3"/>
                  </a:moveTo>
                  <a:lnTo>
                    <a:pt x="134" y="5"/>
                  </a:lnTo>
                  <a:lnTo>
                    <a:pt x="135" y="7"/>
                  </a:lnTo>
                  <a:lnTo>
                    <a:pt x="136" y="10"/>
                  </a:lnTo>
                  <a:lnTo>
                    <a:pt x="136" y="13"/>
                  </a:lnTo>
                  <a:lnTo>
                    <a:pt x="136" y="17"/>
                  </a:lnTo>
                  <a:lnTo>
                    <a:pt x="136" y="20"/>
                  </a:lnTo>
                  <a:lnTo>
                    <a:pt x="136" y="23"/>
                  </a:lnTo>
                  <a:lnTo>
                    <a:pt x="136" y="27"/>
                  </a:lnTo>
                  <a:lnTo>
                    <a:pt x="137" y="30"/>
                  </a:lnTo>
                  <a:lnTo>
                    <a:pt x="139" y="32"/>
                  </a:lnTo>
                  <a:lnTo>
                    <a:pt x="138" y="35"/>
                  </a:lnTo>
                  <a:lnTo>
                    <a:pt x="138" y="37"/>
                  </a:lnTo>
                  <a:lnTo>
                    <a:pt x="139" y="39"/>
                  </a:lnTo>
                  <a:lnTo>
                    <a:pt x="140" y="41"/>
                  </a:lnTo>
                  <a:lnTo>
                    <a:pt x="141" y="43"/>
                  </a:lnTo>
                  <a:lnTo>
                    <a:pt x="143" y="45"/>
                  </a:lnTo>
                  <a:lnTo>
                    <a:pt x="145" y="47"/>
                  </a:lnTo>
                  <a:lnTo>
                    <a:pt x="146" y="49"/>
                  </a:lnTo>
                  <a:lnTo>
                    <a:pt x="148" y="51"/>
                  </a:lnTo>
                  <a:lnTo>
                    <a:pt x="149" y="53"/>
                  </a:lnTo>
                  <a:lnTo>
                    <a:pt x="148" y="55"/>
                  </a:lnTo>
                  <a:lnTo>
                    <a:pt x="146" y="57"/>
                  </a:lnTo>
                  <a:lnTo>
                    <a:pt x="145" y="59"/>
                  </a:lnTo>
                  <a:lnTo>
                    <a:pt x="144" y="60"/>
                  </a:lnTo>
                  <a:lnTo>
                    <a:pt x="142" y="62"/>
                  </a:lnTo>
                  <a:lnTo>
                    <a:pt x="140" y="64"/>
                  </a:lnTo>
                  <a:lnTo>
                    <a:pt x="139" y="66"/>
                  </a:lnTo>
                  <a:lnTo>
                    <a:pt x="138" y="68"/>
                  </a:lnTo>
                  <a:lnTo>
                    <a:pt x="137" y="70"/>
                  </a:lnTo>
                  <a:lnTo>
                    <a:pt x="137" y="72"/>
                  </a:lnTo>
                  <a:lnTo>
                    <a:pt x="137" y="75"/>
                  </a:lnTo>
                  <a:lnTo>
                    <a:pt x="137" y="78"/>
                  </a:lnTo>
                  <a:lnTo>
                    <a:pt x="138" y="81"/>
                  </a:lnTo>
                  <a:lnTo>
                    <a:pt x="138" y="84"/>
                  </a:lnTo>
                  <a:lnTo>
                    <a:pt x="139" y="87"/>
                  </a:lnTo>
                  <a:lnTo>
                    <a:pt x="138" y="90"/>
                  </a:lnTo>
                  <a:lnTo>
                    <a:pt x="138" y="92"/>
                  </a:lnTo>
                  <a:lnTo>
                    <a:pt x="137" y="95"/>
                  </a:lnTo>
                  <a:lnTo>
                    <a:pt x="135" y="97"/>
                  </a:lnTo>
                  <a:lnTo>
                    <a:pt x="133" y="99"/>
                  </a:lnTo>
                  <a:lnTo>
                    <a:pt x="133" y="100"/>
                  </a:lnTo>
                  <a:lnTo>
                    <a:pt x="133" y="101"/>
                  </a:lnTo>
                  <a:lnTo>
                    <a:pt x="133" y="102"/>
                  </a:lnTo>
                  <a:lnTo>
                    <a:pt x="133" y="103"/>
                  </a:lnTo>
                  <a:lnTo>
                    <a:pt x="133" y="104"/>
                  </a:lnTo>
                  <a:lnTo>
                    <a:pt x="132" y="105"/>
                  </a:lnTo>
                  <a:lnTo>
                    <a:pt x="131" y="105"/>
                  </a:lnTo>
                  <a:lnTo>
                    <a:pt x="130" y="104"/>
                  </a:lnTo>
                  <a:lnTo>
                    <a:pt x="129" y="104"/>
                  </a:lnTo>
                  <a:lnTo>
                    <a:pt x="128" y="103"/>
                  </a:lnTo>
                  <a:lnTo>
                    <a:pt x="128" y="102"/>
                  </a:lnTo>
                  <a:lnTo>
                    <a:pt x="129" y="101"/>
                  </a:lnTo>
                  <a:lnTo>
                    <a:pt x="129" y="100"/>
                  </a:lnTo>
                  <a:lnTo>
                    <a:pt x="130" y="99"/>
                  </a:lnTo>
                  <a:lnTo>
                    <a:pt x="130" y="97"/>
                  </a:lnTo>
                  <a:lnTo>
                    <a:pt x="131" y="97"/>
                  </a:lnTo>
                  <a:lnTo>
                    <a:pt x="132" y="95"/>
                  </a:lnTo>
                  <a:lnTo>
                    <a:pt x="133" y="94"/>
                  </a:lnTo>
                  <a:lnTo>
                    <a:pt x="134" y="93"/>
                  </a:lnTo>
                  <a:lnTo>
                    <a:pt x="133" y="59"/>
                  </a:lnTo>
                  <a:lnTo>
                    <a:pt x="131" y="57"/>
                  </a:lnTo>
                  <a:lnTo>
                    <a:pt x="130" y="56"/>
                  </a:lnTo>
                  <a:lnTo>
                    <a:pt x="128" y="55"/>
                  </a:lnTo>
                  <a:lnTo>
                    <a:pt x="127" y="54"/>
                  </a:lnTo>
                  <a:lnTo>
                    <a:pt x="125" y="53"/>
                  </a:lnTo>
                  <a:lnTo>
                    <a:pt x="124" y="52"/>
                  </a:lnTo>
                  <a:lnTo>
                    <a:pt x="122" y="51"/>
                  </a:lnTo>
                  <a:lnTo>
                    <a:pt x="121" y="49"/>
                  </a:lnTo>
                  <a:lnTo>
                    <a:pt x="121" y="48"/>
                  </a:lnTo>
                  <a:lnTo>
                    <a:pt x="120" y="45"/>
                  </a:lnTo>
                  <a:lnTo>
                    <a:pt x="120" y="44"/>
                  </a:lnTo>
                  <a:lnTo>
                    <a:pt x="119" y="44"/>
                  </a:lnTo>
                  <a:lnTo>
                    <a:pt x="119" y="43"/>
                  </a:lnTo>
                  <a:lnTo>
                    <a:pt x="118" y="43"/>
                  </a:lnTo>
                  <a:lnTo>
                    <a:pt x="117" y="43"/>
                  </a:lnTo>
                  <a:lnTo>
                    <a:pt x="116" y="43"/>
                  </a:lnTo>
                  <a:lnTo>
                    <a:pt x="115" y="43"/>
                  </a:lnTo>
                  <a:lnTo>
                    <a:pt x="115" y="44"/>
                  </a:lnTo>
                  <a:lnTo>
                    <a:pt x="114" y="46"/>
                  </a:lnTo>
                  <a:lnTo>
                    <a:pt x="114" y="47"/>
                  </a:lnTo>
                  <a:lnTo>
                    <a:pt x="113" y="49"/>
                  </a:lnTo>
                  <a:lnTo>
                    <a:pt x="113" y="50"/>
                  </a:lnTo>
                  <a:lnTo>
                    <a:pt x="112" y="51"/>
                  </a:lnTo>
                  <a:lnTo>
                    <a:pt x="112" y="52"/>
                  </a:lnTo>
                  <a:lnTo>
                    <a:pt x="111" y="52"/>
                  </a:lnTo>
                  <a:lnTo>
                    <a:pt x="109" y="53"/>
                  </a:lnTo>
                  <a:lnTo>
                    <a:pt x="108" y="53"/>
                  </a:lnTo>
                  <a:lnTo>
                    <a:pt x="105" y="54"/>
                  </a:lnTo>
                  <a:lnTo>
                    <a:pt x="102" y="54"/>
                  </a:lnTo>
                  <a:lnTo>
                    <a:pt x="99" y="54"/>
                  </a:lnTo>
                  <a:lnTo>
                    <a:pt x="97" y="52"/>
                  </a:lnTo>
                  <a:lnTo>
                    <a:pt x="94" y="51"/>
                  </a:lnTo>
                  <a:lnTo>
                    <a:pt x="91" y="49"/>
                  </a:lnTo>
                  <a:lnTo>
                    <a:pt x="89" y="46"/>
                  </a:lnTo>
                  <a:lnTo>
                    <a:pt x="87" y="44"/>
                  </a:lnTo>
                  <a:lnTo>
                    <a:pt x="85" y="42"/>
                  </a:lnTo>
                  <a:lnTo>
                    <a:pt x="82" y="40"/>
                  </a:lnTo>
                  <a:lnTo>
                    <a:pt x="76" y="39"/>
                  </a:lnTo>
                  <a:lnTo>
                    <a:pt x="69" y="38"/>
                  </a:lnTo>
                  <a:lnTo>
                    <a:pt x="63" y="37"/>
                  </a:lnTo>
                  <a:lnTo>
                    <a:pt x="56" y="37"/>
                  </a:lnTo>
                  <a:lnTo>
                    <a:pt x="49" y="37"/>
                  </a:lnTo>
                  <a:lnTo>
                    <a:pt x="42" y="37"/>
                  </a:lnTo>
                  <a:lnTo>
                    <a:pt x="36" y="37"/>
                  </a:lnTo>
                  <a:lnTo>
                    <a:pt x="29" y="37"/>
                  </a:lnTo>
                  <a:lnTo>
                    <a:pt x="23" y="36"/>
                  </a:lnTo>
                  <a:lnTo>
                    <a:pt x="17" y="36"/>
                  </a:lnTo>
                  <a:lnTo>
                    <a:pt x="16" y="37"/>
                  </a:lnTo>
                  <a:lnTo>
                    <a:pt x="15" y="37"/>
                  </a:lnTo>
                  <a:lnTo>
                    <a:pt x="14" y="39"/>
                  </a:lnTo>
                  <a:lnTo>
                    <a:pt x="13" y="40"/>
                  </a:lnTo>
                  <a:lnTo>
                    <a:pt x="12" y="41"/>
                  </a:lnTo>
                  <a:lnTo>
                    <a:pt x="11" y="42"/>
                  </a:lnTo>
                  <a:lnTo>
                    <a:pt x="11" y="43"/>
                  </a:lnTo>
                  <a:lnTo>
                    <a:pt x="10" y="44"/>
                  </a:lnTo>
                  <a:lnTo>
                    <a:pt x="11" y="46"/>
                  </a:lnTo>
                  <a:lnTo>
                    <a:pt x="12" y="48"/>
                  </a:lnTo>
                  <a:lnTo>
                    <a:pt x="16" y="60"/>
                  </a:lnTo>
                  <a:lnTo>
                    <a:pt x="14" y="63"/>
                  </a:lnTo>
                  <a:lnTo>
                    <a:pt x="12" y="66"/>
                  </a:lnTo>
                  <a:lnTo>
                    <a:pt x="11" y="69"/>
                  </a:lnTo>
                  <a:lnTo>
                    <a:pt x="10" y="72"/>
                  </a:lnTo>
                  <a:lnTo>
                    <a:pt x="9" y="76"/>
                  </a:lnTo>
                  <a:lnTo>
                    <a:pt x="9" y="80"/>
                  </a:lnTo>
                  <a:lnTo>
                    <a:pt x="9" y="84"/>
                  </a:lnTo>
                  <a:lnTo>
                    <a:pt x="9" y="87"/>
                  </a:lnTo>
                  <a:lnTo>
                    <a:pt x="8" y="91"/>
                  </a:lnTo>
                  <a:lnTo>
                    <a:pt x="8" y="95"/>
                  </a:lnTo>
                  <a:lnTo>
                    <a:pt x="7" y="95"/>
                  </a:lnTo>
                  <a:lnTo>
                    <a:pt x="6" y="96"/>
                  </a:lnTo>
                  <a:lnTo>
                    <a:pt x="5" y="97"/>
                  </a:lnTo>
                  <a:lnTo>
                    <a:pt x="4" y="99"/>
                  </a:lnTo>
                  <a:lnTo>
                    <a:pt x="4" y="100"/>
                  </a:lnTo>
                  <a:lnTo>
                    <a:pt x="4" y="101"/>
                  </a:lnTo>
                  <a:lnTo>
                    <a:pt x="3" y="102"/>
                  </a:lnTo>
                  <a:lnTo>
                    <a:pt x="2" y="103"/>
                  </a:lnTo>
                  <a:lnTo>
                    <a:pt x="1" y="104"/>
                  </a:lnTo>
                  <a:lnTo>
                    <a:pt x="0" y="104"/>
                  </a:lnTo>
                  <a:lnTo>
                    <a:pt x="0" y="102"/>
                  </a:lnTo>
                  <a:lnTo>
                    <a:pt x="0" y="101"/>
                  </a:lnTo>
                  <a:lnTo>
                    <a:pt x="1" y="99"/>
                  </a:lnTo>
                  <a:lnTo>
                    <a:pt x="2" y="97"/>
                  </a:lnTo>
                  <a:lnTo>
                    <a:pt x="3" y="96"/>
                  </a:lnTo>
                  <a:lnTo>
                    <a:pt x="4" y="94"/>
                  </a:lnTo>
                  <a:lnTo>
                    <a:pt x="4" y="92"/>
                  </a:lnTo>
                  <a:lnTo>
                    <a:pt x="4" y="90"/>
                  </a:lnTo>
                  <a:lnTo>
                    <a:pt x="4" y="88"/>
                  </a:lnTo>
                  <a:lnTo>
                    <a:pt x="3" y="86"/>
                  </a:lnTo>
                  <a:lnTo>
                    <a:pt x="1" y="83"/>
                  </a:lnTo>
                  <a:lnTo>
                    <a:pt x="1" y="80"/>
                  </a:lnTo>
                  <a:lnTo>
                    <a:pt x="0" y="77"/>
                  </a:lnTo>
                  <a:lnTo>
                    <a:pt x="0" y="74"/>
                  </a:lnTo>
                  <a:lnTo>
                    <a:pt x="1" y="70"/>
                  </a:lnTo>
                  <a:lnTo>
                    <a:pt x="1" y="67"/>
                  </a:lnTo>
                  <a:lnTo>
                    <a:pt x="1" y="64"/>
                  </a:lnTo>
                  <a:lnTo>
                    <a:pt x="2" y="61"/>
                  </a:lnTo>
                  <a:lnTo>
                    <a:pt x="3" y="57"/>
                  </a:lnTo>
                  <a:lnTo>
                    <a:pt x="3" y="54"/>
                  </a:lnTo>
                  <a:lnTo>
                    <a:pt x="3" y="53"/>
                  </a:lnTo>
                  <a:lnTo>
                    <a:pt x="3" y="51"/>
                  </a:lnTo>
                  <a:lnTo>
                    <a:pt x="3" y="49"/>
                  </a:lnTo>
                  <a:lnTo>
                    <a:pt x="3" y="48"/>
                  </a:lnTo>
                  <a:lnTo>
                    <a:pt x="3" y="47"/>
                  </a:lnTo>
                  <a:lnTo>
                    <a:pt x="3" y="45"/>
                  </a:lnTo>
                  <a:lnTo>
                    <a:pt x="3" y="43"/>
                  </a:lnTo>
                  <a:lnTo>
                    <a:pt x="2" y="42"/>
                  </a:lnTo>
                  <a:lnTo>
                    <a:pt x="1" y="41"/>
                  </a:lnTo>
                  <a:lnTo>
                    <a:pt x="0" y="40"/>
                  </a:lnTo>
                  <a:lnTo>
                    <a:pt x="1" y="40"/>
                  </a:lnTo>
                  <a:lnTo>
                    <a:pt x="3" y="39"/>
                  </a:lnTo>
                  <a:lnTo>
                    <a:pt x="5" y="38"/>
                  </a:lnTo>
                  <a:lnTo>
                    <a:pt x="7" y="36"/>
                  </a:lnTo>
                  <a:lnTo>
                    <a:pt x="8" y="34"/>
                  </a:lnTo>
                  <a:lnTo>
                    <a:pt x="9" y="33"/>
                  </a:lnTo>
                  <a:lnTo>
                    <a:pt x="10" y="31"/>
                  </a:lnTo>
                  <a:lnTo>
                    <a:pt x="11" y="29"/>
                  </a:lnTo>
                  <a:lnTo>
                    <a:pt x="12" y="27"/>
                  </a:lnTo>
                  <a:lnTo>
                    <a:pt x="12" y="24"/>
                  </a:lnTo>
                  <a:lnTo>
                    <a:pt x="12" y="17"/>
                  </a:lnTo>
                  <a:lnTo>
                    <a:pt x="14" y="17"/>
                  </a:lnTo>
                  <a:lnTo>
                    <a:pt x="16" y="17"/>
                  </a:lnTo>
                  <a:lnTo>
                    <a:pt x="18" y="18"/>
                  </a:lnTo>
                  <a:lnTo>
                    <a:pt x="19" y="20"/>
                  </a:lnTo>
                  <a:lnTo>
                    <a:pt x="21" y="21"/>
                  </a:lnTo>
                  <a:lnTo>
                    <a:pt x="23" y="23"/>
                  </a:lnTo>
                  <a:lnTo>
                    <a:pt x="25" y="24"/>
                  </a:lnTo>
                  <a:lnTo>
                    <a:pt x="27" y="25"/>
                  </a:lnTo>
                  <a:lnTo>
                    <a:pt x="29" y="26"/>
                  </a:lnTo>
                  <a:lnTo>
                    <a:pt x="32" y="25"/>
                  </a:lnTo>
                  <a:lnTo>
                    <a:pt x="34" y="25"/>
                  </a:lnTo>
                  <a:lnTo>
                    <a:pt x="36" y="24"/>
                  </a:lnTo>
                  <a:lnTo>
                    <a:pt x="39" y="24"/>
                  </a:lnTo>
                  <a:lnTo>
                    <a:pt x="41" y="23"/>
                  </a:lnTo>
                  <a:lnTo>
                    <a:pt x="44" y="23"/>
                  </a:lnTo>
                  <a:lnTo>
                    <a:pt x="46" y="22"/>
                  </a:lnTo>
                  <a:lnTo>
                    <a:pt x="49" y="21"/>
                  </a:lnTo>
                  <a:lnTo>
                    <a:pt x="50" y="19"/>
                  </a:lnTo>
                  <a:lnTo>
                    <a:pt x="52" y="17"/>
                  </a:lnTo>
                  <a:lnTo>
                    <a:pt x="53" y="13"/>
                  </a:lnTo>
                  <a:lnTo>
                    <a:pt x="54" y="12"/>
                  </a:lnTo>
                  <a:lnTo>
                    <a:pt x="55" y="14"/>
                  </a:lnTo>
                  <a:lnTo>
                    <a:pt x="57" y="16"/>
                  </a:lnTo>
                  <a:lnTo>
                    <a:pt x="59" y="17"/>
                  </a:lnTo>
                  <a:lnTo>
                    <a:pt x="61" y="19"/>
                  </a:lnTo>
                  <a:lnTo>
                    <a:pt x="62" y="20"/>
                  </a:lnTo>
                  <a:lnTo>
                    <a:pt x="64" y="21"/>
                  </a:lnTo>
                  <a:lnTo>
                    <a:pt x="67" y="22"/>
                  </a:lnTo>
                  <a:lnTo>
                    <a:pt x="68" y="24"/>
                  </a:lnTo>
                  <a:lnTo>
                    <a:pt x="70" y="26"/>
                  </a:lnTo>
                  <a:lnTo>
                    <a:pt x="71" y="28"/>
                  </a:lnTo>
                  <a:lnTo>
                    <a:pt x="71" y="29"/>
                  </a:lnTo>
                  <a:lnTo>
                    <a:pt x="72" y="30"/>
                  </a:lnTo>
                  <a:lnTo>
                    <a:pt x="72" y="31"/>
                  </a:lnTo>
                  <a:lnTo>
                    <a:pt x="73" y="32"/>
                  </a:lnTo>
                  <a:lnTo>
                    <a:pt x="74" y="33"/>
                  </a:lnTo>
                  <a:lnTo>
                    <a:pt x="75" y="33"/>
                  </a:lnTo>
                  <a:lnTo>
                    <a:pt x="75" y="34"/>
                  </a:lnTo>
                  <a:lnTo>
                    <a:pt x="76" y="34"/>
                  </a:lnTo>
                  <a:lnTo>
                    <a:pt x="77" y="35"/>
                  </a:lnTo>
                  <a:lnTo>
                    <a:pt x="78" y="36"/>
                  </a:lnTo>
                  <a:lnTo>
                    <a:pt x="80" y="36"/>
                  </a:lnTo>
                  <a:lnTo>
                    <a:pt x="82" y="37"/>
                  </a:lnTo>
                  <a:lnTo>
                    <a:pt x="84" y="37"/>
                  </a:lnTo>
                  <a:lnTo>
                    <a:pt x="86" y="36"/>
                  </a:lnTo>
                  <a:lnTo>
                    <a:pt x="88" y="36"/>
                  </a:lnTo>
                  <a:lnTo>
                    <a:pt x="90" y="35"/>
                  </a:lnTo>
                  <a:lnTo>
                    <a:pt x="91" y="34"/>
                  </a:lnTo>
                  <a:lnTo>
                    <a:pt x="93" y="33"/>
                  </a:lnTo>
                  <a:lnTo>
                    <a:pt x="94" y="31"/>
                  </a:lnTo>
                  <a:lnTo>
                    <a:pt x="95" y="29"/>
                  </a:lnTo>
                  <a:lnTo>
                    <a:pt x="95" y="25"/>
                  </a:lnTo>
                  <a:lnTo>
                    <a:pt x="96" y="22"/>
                  </a:lnTo>
                  <a:lnTo>
                    <a:pt x="98" y="19"/>
                  </a:lnTo>
                  <a:lnTo>
                    <a:pt x="100" y="16"/>
                  </a:lnTo>
                  <a:lnTo>
                    <a:pt x="102" y="13"/>
                  </a:lnTo>
                  <a:lnTo>
                    <a:pt x="105" y="11"/>
                  </a:lnTo>
                  <a:lnTo>
                    <a:pt x="108" y="9"/>
                  </a:lnTo>
                  <a:lnTo>
                    <a:pt x="110" y="6"/>
                  </a:lnTo>
                  <a:lnTo>
                    <a:pt x="112" y="3"/>
                  </a:lnTo>
                  <a:lnTo>
                    <a:pt x="113" y="0"/>
                  </a:lnTo>
                  <a:lnTo>
                    <a:pt x="115" y="1"/>
                  </a:lnTo>
                  <a:lnTo>
                    <a:pt x="117" y="1"/>
                  </a:lnTo>
                  <a:lnTo>
                    <a:pt x="119" y="2"/>
                  </a:lnTo>
                  <a:lnTo>
                    <a:pt x="120" y="3"/>
                  </a:lnTo>
                  <a:lnTo>
                    <a:pt x="122" y="3"/>
                  </a:lnTo>
                  <a:lnTo>
                    <a:pt x="124" y="4"/>
                  </a:lnTo>
                  <a:lnTo>
                    <a:pt x="126" y="4"/>
                  </a:lnTo>
                  <a:lnTo>
                    <a:pt x="128" y="4"/>
                  </a:lnTo>
                  <a:lnTo>
                    <a:pt x="130" y="4"/>
                  </a:lnTo>
                  <a:lnTo>
                    <a:pt x="132" y="3"/>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55"/>
            <p:cNvSpPr>
              <a:spLocks/>
            </p:cNvSpPr>
            <p:nvPr/>
          </p:nvSpPr>
          <p:spPr bwMode="auto">
            <a:xfrm>
              <a:off x="5003" y="2635"/>
              <a:ext cx="7" cy="25"/>
            </a:xfrm>
            <a:custGeom>
              <a:avLst/>
              <a:gdLst>
                <a:gd name="T0" fmla="*/ 1 w 7"/>
                <a:gd name="T1" fmla="*/ 22 h 22"/>
                <a:gd name="T2" fmla="*/ 1 w 7"/>
                <a:gd name="T3" fmla="*/ 22 h 22"/>
                <a:gd name="T4" fmla="*/ 0 w 7"/>
                <a:gd name="T5" fmla="*/ 21 h 22"/>
                <a:gd name="T6" fmla="*/ 0 w 7"/>
                <a:gd name="T7" fmla="*/ 20 h 22"/>
                <a:gd name="T8" fmla="*/ 0 w 7"/>
                <a:gd name="T9" fmla="*/ 19 h 22"/>
                <a:gd name="T10" fmla="*/ 0 w 7"/>
                <a:gd name="T11" fmla="*/ 18 h 22"/>
                <a:gd name="T12" fmla="*/ 0 w 7"/>
                <a:gd name="T13" fmla="*/ 17 h 22"/>
                <a:gd name="T14" fmla="*/ 1 w 7"/>
                <a:gd name="T15" fmla="*/ 16 h 22"/>
                <a:gd name="T16" fmla="*/ 1 w 7"/>
                <a:gd name="T17" fmla="*/ 16 h 22"/>
                <a:gd name="T18" fmla="*/ 1 w 7"/>
                <a:gd name="T19" fmla="*/ 15 h 22"/>
                <a:gd name="T20" fmla="*/ 2 w 7"/>
                <a:gd name="T21" fmla="*/ 14 h 22"/>
                <a:gd name="T22" fmla="*/ 2 w 7"/>
                <a:gd name="T23" fmla="*/ 13 h 22"/>
                <a:gd name="T24" fmla="*/ 2 w 7"/>
                <a:gd name="T25" fmla="*/ 12 h 22"/>
                <a:gd name="T26" fmla="*/ 2 w 7"/>
                <a:gd name="T27" fmla="*/ 11 h 22"/>
                <a:gd name="T28" fmla="*/ 3 w 7"/>
                <a:gd name="T29" fmla="*/ 10 h 22"/>
                <a:gd name="T30" fmla="*/ 3 w 7"/>
                <a:gd name="T31" fmla="*/ 9 h 22"/>
                <a:gd name="T32" fmla="*/ 4 w 7"/>
                <a:gd name="T33" fmla="*/ 8 h 22"/>
                <a:gd name="T34" fmla="*/ 4 w 7"/>
                <a:gd name="T35" fmla="*/ 7 h 22"/>
                <a:gd name="T36" fmla="*/ 4 w 7"/>
                <a:gd name="T37" fmla="*/ 6 h 22"/>
                <a:gd name="T38" fmla="*/ 3 w 7"/>
                <a:gd name="T39" fmla="*/ 4 h 22"/>
                <a:gd name="T40" fmla="*/ 3 w 7"/>
                <a:gd name="T41" fmla="*/ 3 h 22"/>
                <a:gd name="T42" fmla="*/ 2 w 7"/>
                <a:gd name="T43" fmla="*/ 3 h 22"/>
                <a:gd name="T44" fmla="*/ 2 w 7"/>
                <a:gd name="T45" fmla="*/ 2 h 22"/>
                <a:gd name="T46" fmla="*/ 2 w 7"/>
                <a:gd name="T47" fmla="*/ 2 h 22"/>
                <a:gd name="T48" fmla="*/ 1 w 7"/>
                <a:gd name="T49" fmla="*/ 2 h 22"/>
                <a:gd name="T50" fmla="*/ 1 w 7"/>
                <a:gd name="T51" fmla="*/ 2 h 22"/>
                <a:gd name="T52" fmla="*/ 1 w 7"/>
                <a:gd name="T53" fmla="*/ 1 h 22"/>
                <a:gd name="T54" fmla="*/ 0 w 7"/>
                <a:gd name="T55" fmla="*/ 1 h 22"/>
                <a:gd name="T56" fmla="*/ 1 w 7"/>
                <a:gd name="T57" fmla="*/ 1 h 22"/>
                <a:gd name="T58" fmla="*/ 1 w 7"/>
                <a:gd name="T59" fmla="*/ 0 h 22"/>
                <a:gd name="T60" fmla="*/ 2 w 7"/>
                <a:gd name="T61" fmla="*/ 0 h 22"/>
                <a:gd name="T62" fmla="*/ 3 w 7"/>
                <a:gd name="T63" fmla="*/ 0 h 22"/>
                <a:gd name="T64" fmla="*/ 3 w 7"/>
                <a:gd name="T65" fmla="*/ 0 h 22"/>
                <a:gd name="T66" fmla="*/ 4 w 7"/>
                <a:gd name="T67" fmla="*/ 0 h 22"/>
                <a:gd name="T68" fmla="*/ 5 w 7"/>
                <a:gd name="T69" fmla="*/ 0 h 22"/>
                <a:gd name="T70" fmla="*/ 5 w 7"/>
                <a:gd name="T71" fmla="*/ 1 h 22"/>
                <a:gd name="T72" fmla="*/ 5 w 7"/>
                <a:gd name="T73" fmla="*/ 2 h 22"/>
                <a:gd name="T74" fmla="*/ 6 w 7"/>
                <a:gd name="T75" fmla="*/ 2 h 22"/>
                <a:gd name="T76" fmla="*/ 7 w 7"/>
                <a:gd name="T77" fmla="*/ 3 h 22"/>
                <a:gd name="T78" fmla="*/ 7 w 7"/>
                <a:gd name="T79" fmla="*/ 4 h 22"/>
                <a:gd name="T80" fmla="*/ 1 w 7"/>
                <a:gd name="T81" fmla="*/ 22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
                <a:gd name="T124" fmla="*/ 0 h 22"/>
                <a:gd name="T125" fmla="*/ 7 w 7"/>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 h="22">
                  <a:moveTo>
                    <a:pt x="1" y="22"/>
                  </a:moveTo>
                  <a:lnTo>
                    <a:pt x="1" y="22"/>
                  </a:lnTo>
                  <a:lnTo>
                    <a:pt x="0" y="21"/>
                  </a:lnTo>
                  <a:lnTo>
                    <a:pt x="0" y="20"/>
                  </a:lnTo>
                  <a:lnTo>
                    <a:pt x="0" y="19"/>
                  </a:lnTo>
                  <a:lnTo>
                    <a:pt x="0" y="18"/>
                  </a:lnTo>
                  <a:lnTo>
                    <a:pt x="0" y="17"/>
                  </a:lnTo>
                  <a:lnTo>
                    <a:pt x="1" y="16"/>
                  </a:lnTo>
                  <a:lnTo>
                    <a:pt x="1" y="15"/>
                  </a:lnTo>
                  <a:lnTo>
                    <a:pt x="2" y="14"/>
                  </a:lnTo>
                  <a:lnTo>
                    <a:pt x="2" y="13"/>
                  </a:lnTo>
                  <a:lnTo>
                    <a:pt x="2" y="12"/>
                  </a:lnTo>
                  <a:lnTo>
                    <a:pt x="2" y="11"/>
                  </a:lnTo>
                  <a:lnTo>
                    <a:pt x="3" y="10"/>
                  </a:lnTo>
                  <a:lnTo>
                    <a:pt x="3" y="9"/>
                  </a:lnTo>
                  <a:lnTo>
                    <a:pt x="4" y="8"/>
                  </a:lnTo>
                  <a:lnTo>
                    <a:pt x="4" y="7"/>
                  </a:lnTo>
                  <a:lnTo>
                    <a:pt x="4" y="6"/>
                  </a:lnTo>
                  <a:lnTo>
                    <a:pt x="3" y="4"/>
                  </a:lnTo>
                  <a:lnTo>
                    <a:pt x="3" y="3"/>
                  </a:lnTo>
                  <a:lnTo>
                    <a:pt x="2" y="3"/>
                  </a:lnTo>
                  <a:lnTo>
                    <a:pt x="2" y="2"/>
                  </a:lnTo>
                  <a:lnTo>
                    <a:pt x="1" y="2"/>
                  </a:lnTo>
                  <a:lnTo>
                    <a:pt x="1" y="1"/>
                  </a:lnTo>
                  <a:lnTo>
                    <a:pt x="0" y="1"/>
                  </a:lnTo>
                  <a:lnTo>
                    <a:pt x="1" y="1"/>
                  </a:lnTo>
                  <a:lnTo>
                    <a:pt x="1" y="0"/>
                  </a:lnTo>
                  <a:lnTo>
                    <a:pt x="2" y="0"/>
                  </a:lnTo>
                  <a:lnTo>
                    <a:pt x="3" y="0"/>
                  </a:lnTo>
                  <a:lnTo>
                    <a:pt x="4" y="0"/>
                  </a:lnTo>
                  <a:lnTo>
                    <a:pt x="5" y="0"/>
                  </a:lnTo>
                  <a:lnTo>
                    <a:pt x="5" y="1"/>
                  </a:lnTo>
                  <a:lnTo>
                    <a:pt x="5" y="2"/>
                  </a:lnTo>
                  <a:lnTo>
                    <a:pt x="6" y="2"/>
                  </a:lnTo>
                  <a:lnTo>
                    <a:pt x="7" y="3"/>
                  </a:lnTo>
                  <a:lnTo>
                    <a:pt x="7" y="4"/>
                  </a:lnTo>
                  <a:lnTo>
                    <a:pt x="1" y="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56"/>
            <p:cNvSpPr>
              <a:spLocks/>
            </p:cNvSpPr>
            <p:nvPr/>
          </p:nvSpPr>
          <p:spPr bwMode="auto">
            <a:xfrm>
              <a:off x="5508" y="2643"/>
              <a:ext cx="3" cy="21"/>
            </a:xfrm>
            <a:custGeom>
              <a:avLst/>
              <a:gdLst>
                <a:gd name="T0" fmla="*/ 3 w 3"/>
                <a:gd name="T1" fmla="*/ 18 h 18"/>
                <a:gd name="T2" fmla="*/ 1 w 3"/>
                <a:gd name="T3" fmla="*/ 18 h 18"/>
                <a:gd name="T4" fmla="*/ 0 w 3"/>
                <a:gd name="T5" fmla="*/ 17 h 18"/>
                <a:gd name="T6" fmla="*/ 0 w 3"/>
                <a:gd name="T7" fmla="*/ 15 h 18"/>
                <a:gd name="T8" fmla="*/ 0 w 3"/>
                <a:gd name="T9" fmla="*/ 13 h 18"/>
                <a:gd name="T10" fmla="*/ 0 w 3"/>
                <a:gd name="T11" fmla="*/ 11 h 18"/>
                <a:gd name="T12" fmla="*/ 1 w 3"/>
                <a:gd name="T13" fmla="*/ 9 h 18"/>
                <a:gd name="T14" fmla="*/ 2 w 3"/>
                <a:gd name="T15" fmla="*/ 7 h 18"/>
                <a:gd name="T16" fmla="*/ 3 w 3"/>
                <a:gd name="T17" fmla="*/ 5 h 18"/>
                <a:gd name="T18" fmla="*/ 3 w 3"/>
                <a:gd name="T19" fmla="*/ 3 h 18"/>
                <a:gd name="T20" fmla="*/ 3 w 3"/>
                <a:gd name="T21" fmla="*/ 0 h 18"/>
                <a:gd name="T22" fmla="*/ 3 w 3"/>
                <a:gd name="T23" fmla="*/ 2 h 18"/>
                <a:gd name="T24" fmla="*/ 3 w 3"/>
                <a:gd name="T25" fmla="*/ 4 h 18"/>
                <a:gd name="T26" fmla="*/ 3 w 3"/>
                <a:gd name="T27" fmla="*/ 6 h 18"/>
                <a:gd name="T28" fmla="*/ 2 w 3"/>
                <a:gd name="T29" fmla="*/ 8 h 18"/>
                <a:gd name="T30" fmla="*/ 2 w 3"/>
                <a:gd name="T31" fmla="*/ 10 h 18"/>
                <a:gd name="T32" fmla="*/ 2 w 3"/>
                <a:gd name="T33" fmla="*/ 12 h 18"/>
                <a:gd name="T34" fmla="*/ 2 w 3"/>
                <a:gd name="T35" fmla="*/ 13 h 18"/>
                <a:gd name="T36" fmla="*/ 2 w 3"/>
                <a:gd name="T37" fmla="*/ 15 h 18"/>
                <a:gd name="T38" fmla="*/ 2 w 3"/>
                <a:gd name="T39" fmla="*/ 17 h 18"/>
                <a:gd name="T40" fmla="*/ 3 w 3"/>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18"/>
                <a:gd name="T65" fmla="*/ 3 w 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18">
                  <a:moveTo>
                    <a:pt x="3" y="18"/>
                  </a:moveTo>
                  <a:lnTo>
                    <a:pt x="1" y="18"/>
                  </a:lnTo>
                  <a:lnTo>
                    <a:pt x="0" y="17"/>
                  </a:lnTo>
                  <a:lnTo>
                    <a:pt x="0" y="15"/>
                  </a:lnTo>
                  <a:lnTo>
                    <a:pt x="0" y="13"/>
                  </a:lnTo>
                  <a:lnTo>
                    <a:pt x="0" y="11"/>
                  </a:lnTo>
                  <a:lnTo>
                    <a:pt x="1" y="9"/>
                  </a:lnTo>
                  <a:lnTo>
                    <a:pt x="2" y="7"/>
                  </a:lnTo>
                  <a:lnTo>
                    <a:pt x="3" y="5"/>
                  </a:lnTo>
                  <a:lnTo>
                    <a:pt x="3" y="3"/>
                  </a:lnTo>
                  <a:lnTo>
                    <a:pt x="3" y="0"/>
                  </a:lnTo>
                  <a:lnTo>
                    <a:pt x="3" y="2"/>
                  </a:lnTo>
                  <a:lnTo>
                    <a:pt x="3" y="4"/>
                  </a:lnTo>
                  <a:lnTo>
                    <a:pt x="3" y="6"/>
                  </a:lnTo>
                  <a:lnTo>
                    <a:pt x="2" y="8"/>
                  </a:lnTo>
                  <a:lnTo>
                    <a:pt x="2" y="10"/>
                  </a:lnTo>
                  <a:lnTo>
                    <a:pt x="2" y="12"/>
                  </a:lnTo>
                  <a:lnTo>
                    <a:pt x="2" y="13"/>
                  </a:lnTo>
                  <a:lnTo>
                    <a:pt x="2" y="15"/>
                  </a:lnTo>
                  <a:lnTo>
                    <a:pt x="2" y="17"/>
                  </a:lnTo>
                  <a:lnTo>
                    <a:pt x="3" y="18"/>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57"/>
            <p:cNvSpPr>
              <a:spLocks/>
            </p:cNvSpPr>
            <p:nvPr/>
          </p:nvSpPr>
          <p:spPr bwMode="auto">
            <a:xfrm>
              <a:off x="5342" y="2659"/>
              <a:ext cx="13" cy="10"/>
            </a:xfrm>
            <a:custGeom>
              <a:avLst/>
              <a:gdLst>
                <a:gd name="T0" fmla="*/ 13 w 13"/>
                <a:gd name="T1" fmla="*/ 9 h 9"/>
                <a:gd name="T2" fmla="*/ 12 w 13"/>
                <a:gd name="T3" fmla="*/ 9 h 9"/>
                <a:gd name="T4" fmla="*/ 10 w 13"/>
                <a:gd name="T5" fmla="*/ 9 h 9"/>
                <a:gd name="T6" fmla="*/ 9 w 13"/>
                <a:gd name="T7" fmla="*/ 9 h 9"/>
                <a:gd name="T8" fmla="*/ 8 w 13"/>
                <a:gd name="T9" fmla="*/ 9 h 9"/>
                <a:gd name="T10" fmla="*/ 7 w 13"/>
                <a:gd name="T11" fmla="*/ 9 h 9"/>
                <a:gd name="T12" fmla="*/ 6 w 13"/>
                <a:gd name="T13" fmla="*/ 9 h 9"/>
                <a:gd name="T14" fmla="*/ 4 w 13"/>
                <a:gd name="T15" fmla="*/ 9 h 9"/>
                <a:gd name="T16" fmla="*/ 3 w 13"/>
                <a:gd name="T17" fmla="*/ 9 h 9"/>
                <a:gd name="T18" fmla="*/ 2 w 13"/>
                <a:gd name="T19" fmla="*/ 9 h 9"/>
                <a:gd name="T20" fmla="*/ 0 w 13"/>
                <a:gd name="T21" fmla="*/ 9 h 9"/>
                <a:gd name="T22" fmla="*/ 7 w 13"/>
                <a:gd name="T23" fmla="*/ 0 h 9"/>
                <a:gd name="T24" fmla="*/ 13 w 13"/>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13" y="9"/>
                  </a:moveTo>
                  <a:lnTo>
                    <a:pt x="12" y="9"/>
                  </a:lnTo>
                  <a:lnTo>
                    <a:pt x="10" y="9"/>
                  </a:lnTo>
                  <a:lnTo>
                    <a:pt x="9" y="9"/>
                  </a:lnTo>
                  <a:lnTo>
                    <a:pt x="8" y="9"/>
                  </a:lnTo>
                  <a:lnTo>
                    <a:pt x="7" y="9"/>
                  </a:lnTo>
                  <a:lnTo>
                    <a:pt x="6" y="9"/>
                  </a:lnTo>
                  <a:lnTo>
                    <a:pt x="4" y="9"/>
                  </a:lnTo>
                  <a:lnTo>
                    <a:pt x="3" y="9"/>
                  </a:lnTo>
                  <a:lnTo>
                    <a:pt x="2" y="9"/>
                  </a:lnTo>
                  <a:lnTo>
                    <a:pt x="0" y="9"/>
                  </a:lnTo>
                  <a:lnTo>
                    <a:pt x="7" y="0"/>
                  </a:lnTo>
                  <a:lnTo>
                    <a:pt x="13" y="9"/>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58"/>
            <p:cNvSpPr>
              <a:spLocks/>
            </p:cNvSpPr>
            <p:nvPr/>
          </p:nvSpPr>
          <p:spPr bwMode="auto">
            <a:xfrm>
              <a:off x="5001" y="2666"/>
              <a:ext cx="18" cy="40"/>
            </a:xfrm>
            <a:custGeom>
              <a:avLst/>
              <a:gdLst>
                <a:gd name="T0" fmla="*/ 18 w 19"/>
                <a:gd name="T1" fmla="*/ 36 h 36"/>
                <a:gd name="T2" fmla="*/ 17 w 19"/>
                <a:gd name="T3" fmla="*/ 36 h 36"/>
                <a:gd name="T4" fmla="*/ 16 w 19"/>
                <a:gd name="T5" fmla="*/ 36 h 36"/>
                <a:gd name="T6" fmla="*/ 15 w 19"/>
                <a:gd name="T7" fmla="*/ 35 h 36"/>
                <a:gd name="T8" fmla="*/ 14 w 19"/>
                <a:gd name="T9" fmla="*/ 35 h 36"/>
                <a:gd name="T10" fmla="*/ 13 w 19"/>
                <a:gd name="T11" fmla="*/ 34 h 36"/>
                <a:gd name="T12" fmla="*/ 12 w 19"/>
                <a:gd name="T13" fmla="*/ 33 h 36"/>
                <a:gd name="T14" fmla="*/ 12 w 19"/>
                <a:gd name="T15" fmla="*/ 33 h 36"/>
                <a:gd name="T16" fmla="*/ 11 w 19"/>
                <a:gd name="T17" fmla="*/ 32 h 36"/>
                <a:gd name="T18" fmla="*/ 11 w 19"/>
                <a:gd name="T19" fmla="*/ 31 h 36"/>
                <a:gd name="T20" fmla="*/ 11 w 19"/>
                <a:gd name="T21" fmla="*/ 30 h 36"/>
                <a:gd name="T22" fmla="*/ 11 w 19"/>
                <a:gd name="T23" fmla="*/ 29 h 36"/>
                <a:gd name="T24" fmla="*/ 11 w 19"/>
                <a:gd name="T25" fmla="*/ 28 h 36"/>
                <a:gd name="T26" fmla="*/ 11 w 19"/>
                <a:gd name="T27" fmla="*/ 26 h 36"/>
                <a:gd name="T28" fmla="*/ 12 w 19"/>
                <a:gd name="T29" fmla="*/ 26 h 36"/>
                <a:gd name="T30" fmla="*/ 12 w 19"/>
                <a:gd name="T31" fmla="*/ 24 h 36"/>
                <a:gd name="T32" fmla="*/ 12 w 19"/>
                <a:gd name="T33" fmla="*/ 23 h 36"/>
                <a:gd name="T34" fmla="*/ 12 w 19"/>
                <a:gd name="T35" fmla="*/ 22 h 36"/>
                <a:gd name="T36" fmla="*/ 12 w 19"/>
                <a:gd name="T37" fmla="*/ 21 h 36"/>
                <a:gd name="T38" fmla="*/ 11 w 19"/>
                <a:gd name="T39" fmla="*/ 20 h 36"/>
                <a:gd name="T40" fmla="*/ 11 w 19"/>
                <a:gd name="T41" fmla="*/ 19 h 36"/>
                <a:gd name="T42" fmla="*/ 9 w 19"/>
                <a:gd name="T43" fmla="*/ 18 h 36"/>
                <a:gd name="T44" fmla="*/ 8 w 19"/>
                <a:gd name="T45" fmla="*/ 18 h 36"/>
                <a:gd name="T46" fmla="*/ 7 w 19"/>
                <a:gd name="T47" fmla="*/ 17 h 36"/>
                <a:gd name="T48" fmla="*/ 6 w 19"/>
                <a:gd name="T49" fmla="*/ 16 h 36"/>
                <a:gd name="T50" fmla="*/ 4 w 19"/>
                <a:gd name="T51" fmla="*/ 16 h 36"/>
                <a:gd name="T52" fmla="*/ 3 w 19"/>
                <a:gd name="T53" fmla="*/ 15 h 36"/>
                <a:gd name="T54" fmla="*/ 2 w 19"/>
                <a:gd name="T55" fmla="*/ 14 h 36"/>
                <a:gd name="T56" fmla="*/ 2 w 19"/>
                <a:gd name="T57" fmla="*/ 13 h 36"/>
                <a:gd name="T58" fmla="*/ 1 w 19"/>
                <a:gd name="T59" fmla="*/ 11 h 36"/>
                <a:gd name="T60" fmla="*/ 0 w 19"/>
                <a:gd name="T61" fmla="*/ 10 h 36"/>
                <a:gd name="T62" fmla="*/ 2 w 19"/>
                <a:gd name="T63" fmla="*/ 0 h 36"/>
                <a:gd name="T64" fmla="*/ 2 w 19"/>
                <a:gd name="T65" fmla="*/ 5 h 36"/>
                <a:gd name="T66" fmla="*/ 4 w 19"/>
                <a:gd name="T67" fmla="*/ 8 h 36"/>
                <a:gd name="T68" fmla="*/ 6 w 19"/>
                <a:gd name="T69" fmla="*/ 12 h 36"/>
                <a:gd name="T70" fmla="*/ 9 w 19"/>
                <a:gd name="T71" fmla="*/ 15 h 36"/>
                <a:gd name="T72" fmla="*/ 11 w 19"/>
                <a:gd name="T73" fmla="*/ 18 h 36"/>
                <a:gd name="T74" fmla="*/ 14 w 19"/>
                <a:gd name="T75" fmla="*/ 20 h 36"/>
                <a:gd name="T76" fmla="*/ 17 w 19"/>
                <a:gd name="T77" fmla="*/ 23 h 36"/>
                <a:gd name="T78" fmla="*/ 19 w 19"/>
                <a:gd name="T79" fmla="*/ 27 h 36"/>
                <a:gd name="T80" fmla="*/ 19 w 19"/>
                <a:gd name="T81" fmla="*/ 31 h 36"/>
                <a:gd name="T82" fmla="*/ 18 w 1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36"/>
                <a:gd name="T128" fmla="*/ 19 w 1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36">
                  <a:moveTo>
                    <a:pt x="18" y="36"/>
                  </a:moveTo>
                  <a:lnTo>
                    <a:pt x="17" y="36"/>
                  </a:lnTo>
                  <a:lnTo>
                    <a:pt x="16" y="36"/>
                  </a:lnTo>
                  <a:lnTo>
                    <a:pt x="15" y="35"/>
                  </a:lnTo>
                  <a:lnTo>
                    <a:pt x="14" y="35"/>
                  </a:lnTo>
                  <a:lnTo>
                    <a:pt x="13" y="34"/>
                  </a:lnTo>
                  <a:lnTo>
                    <a:pt x="12" y="33"/>
                  </a:lnTo>
                  <a:lnTo>
                    <a:pt x="11" y="32"/>
                  </a:lnTo>
                  <a:lnTo>
                    <a:pt x="11" y="31"/>
                  </a:lnTo>
                  <a:lnTo>
                    <a:pt x="11" y="30"/>
                  </a:lnTo>
                  <a:lnTo>
                    <a:pt x="11" y="29"/>
                  </a:lnTo>
                  <a:lnTo>
                    <a:pt x="11" y="28"/>
                  </a:lnTo>
                  <a:lnTo>
                    <a:pt x="11" y="26"/>
                  </a:lnTo>
                  <a:lnTo>
                    <a:pt x="12" y="26"/>
                  </a:lnTo>
                  <a:lnTo>
                    <a:pt x="12" y="24"/>
                  </a:lnTo>
                  <a:lnTo>
                    <a:pt x="12" y="23"/>
                  </a:lnTo>
                  <a:lnTo>
                    <a:pt x="12" y="22"/>
                  </a:lnTo>
                  <a:lnTo>
                    <a:pt x="12" y="21"/>
                  </a:lnTo>
                  <a:lnTo>
                    <a:pt x="11" y="20"/>
                  </a:lnTo>
                  <a:lnTo>
                    <a:pt x="11" y="19"/>
                  </a:lnTo>
                  <a:lnTo>
                    <a:pt x="9" y="18"/>
                  </a:lnTo>
                  <a:lnTo>
                    <a:pt x="8" y="18"/>
                  </a:lnTo>
                  <a:lnTo>
                    <a:pt x="7" y="17"/>
                  </a:lnTo>
                  <a:lnTo>
                    <a:pt x="6" y="16"/>
                  </a:lnTo>
                  <a:lnTo>
                    <a:pt x="4" y="16"/>
                  </a:lnTo>
                  <a:lnTo>
                    <a:pt x="3" y="15"/>
                  </a:lnTo>
                  <a:lnTo>
                    <a:pt x="2" y="14"/>
                  </a:lnTo>
                  <a:lnTo>
                    <a:pt x="2" y="13"/>
                  </a:lnTo>
                  <a:lnTo>
                    <a:pt x="1" y="11"/>
                  </a:lnTo>
                  <a:lnTo>
                    <a:pt x="0" y="10"/>
                  </a:lnTo>
                  <a:lnTo>
                    <a:pt x="2" y="0"/>
                  </a:lnTo>
                  <a:lnTo>
                    <a:pt x="2" y="5"/>
                  </a:lnTo>
                  <a:lnTo>
                    <a:pt x="4" y="8"/>
                  </a:lnTo>
                  <a:lnTo>
                    <a:pt x="6" y="12"/>
                  </a:lnTo>
                  <a:lnTo>
                    <a:pt x="9" y="15"/>
                  </a:lnTo>
                  <a:lnTo>
                    <a:pt x="11" y="18"/>
                  </a:lnTo>
                  <a:lnTo>
                    <a:pt x="14" y="20"/>
                  </a:lnTo>
                  <a:lnTo>
                    <a:pt x="17" y="23"/>
                  </a:lnTo>
                  <a:lnTo>
                    <a:pt x="19" y="27"/>
                  </a:lnTo>
                  <a:lnTo>
                    <a:pt x="19" y="31"/>
                  </a:lnTo>
                  <a:lnTo>
                    <a:pt x="18"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59"/>
            <p:cNvSpPr>
              <a:spLocks/>
            </p:cNvSpPr>
            <p:nvPr/>
          </p:nvSpPr>
          <p:spPr bwMode="auto">
            <a:xfrm>
              <a:off x="5513" y="2667"/>
              <a:ext cx="12" cy="28"/>
            </a:xfrm>
            <a:custGeom>
              <a:avLst/>
              <a:gdLst>
                <a:gd name="T0" fmla="*/ 12 w 12"/>
                <a:gd name="T1" fmla="*/ 15 h 25"/>
                <a:gd name="T2" fmla="*/ 11 w 12"/>
                <a:gd name="T3" fmla="*/ 25 h 25"/>
                <a:gd name="T4" fmla="*/ 10 w 12"/>
                <a:gd name="T5" fmla="*/ 25 h 25"/>
                <a:gd name="T6" fmla="*/ 9 w 12"/>
                <a:gd name="T7" fmla="*/ 24 h 25"/>
                <a:gd name="T8" fmla="*/ 7 w 12"/>
                <a:gd name="T9" fmla="*/ 24 h 25"/>
                <a:gd name="T10" fmla="*/ 6 w 12"/>
                <a:gd name="T11" fmla="*/ 23 h 25"/>
                <a:gd name="T12" fmla="*/ 5 w 12"/>
                <a:gd name="T13" fmla="*/ 23 h 25"/>
                <a:gd name="T14" fmla="*/ 4 w 12"/>
                <a:gd name="T15" fmla="*/ 22 h 25"/>
                <a:gd name="T16" fmla="*/ 3 w 12"/>
                <a:gd name="T17" fmla="*/ 21 h 25"/>
                <a:gd name="T18" fmla="*/ 2 w 12"/>
                <a:gd name="T19" fmla="*/ 20 h 25"/>
                <a:gd name="T20" fmla="*/ 2 w 12"/>
                <a:gd name="T21" fmla="*/ 19 h 25"/>
                <a:gd name="T22" fmla="*/ 1 w 12"/>
                <a:gd name="T23" fmla="*/ 18 h 25"/>
                <a:gd name="T24" fmla="*/ 0 w 12"/>
                <a:gd name="T25" fmla="*/ 0 h 25"/>
                <a:gd name="T26" fmla="*/ 2 w 12"/>
                <a:gd name="T27" fmla="*/ 1 h 25"/>
                <a:gd name="T28" fmla="*/ 3 w 12"/>
                <a:gd name="T29" fmla="*/ 3 h 25"/>
                <a:gd name="T30" fmla="*/ 4 w 12"/>
                <a:gd name="T31" fmla="*/ 3 h 25"/>
                <a:gd name="T32" fmla="*/ 6 w 12"/>
                <a:gd name="T33" fmla="*/ 5 h 25"/>
                <a:gd name="T34" fmla="*/ 8 w 12"/>
                <a:gd name="T35" fmla="*/ 6 h 25"/>
                <a:gd name="T36" fmla="*/ 9 w 12"/>
                <a:gd name="T37" fmla="*/ 7 h 25"/>
                <a:gd name="T38" fmla="*/ 10 w 12"/>
                <a:gd name="T39" fmla="*/ 9 h 25"/>
                <a:gd name="T40" fmla="*/ 11 w 12"/>
                <a:gd name="T41" fmla="*/ 11 h 25"/>
                <a:gd name="T42" fmla="*/ 12 w 12"/>
                <a:gd name="T43" fmla="*/ 13 h 25"/>
                <a:gd name="T44" fmla="*/ 12 w 12"/>
                <a:gd name="T45" fmla="*/ 15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25"/>
                <a:gd name="T71" fmla="*/ 12 w 12"/>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25">
                  <a:moveTo>
                    <a:pt x="12" y="15"/>
                  </a:moveTo>
                  <a:lnTo>
                    <a:pt x="11" y="25"/>
                  </a:lnTo>
                  <a:lnTo>
                    <a:pt x="10" y="25"/>
                  </a:lnTo>
                  <a:lnTo>
                    <a:pt x="9" y="24"/>
                  </a:lnTo>
                  <a:lnTo>
                    <a:pt x="7" y="24"/>
                  </a:lnTo>
                  <a:lnTo>
                    <a:pt x="6" y="23"/>
                  </a:lnTo>
                  <a:lnTo>
                    <a:pt x="5" y="23"/>
                  </a:lnTo>
                  <a:lnTo>
                    <a:pt x="4" y="22"/>
                  </a:lnTo>
                  <a:lnTo>
                    <a:pt x="3" y="21"/>
                  </a:lnTo>
                  <a:lnTo>
                    <a:pt x="2" y="20"/>
                  </a:lnTo>
                  <a:lnTo>
                    <a:pt x="2" y="19"/>
                  </a:lnTo>
                  <a:lnTo>
                    <a:pt x="1" y="18"/>
                  </a:lnTo>
                  <a:lnTo>
                    <a:pt x="0" y="0"/>
                  </a:lnTo>
                  <a:lnTo>
                    <a:pt x="2" y="1"/>
                  </a:lnTo>
                  <a:lnTo>
                    <a:pt x="3" y="3"/>
                  </a:lnTo>
                  <a:lnTo>
                    <a:pt x="4" y="3"/>
                  </a:lnTo>
                  <a:lnTo>
                    <a:pt x="6" y="5"/>
                  </a:lnTo>
                  <a:lnTo>
                    <a:pt x="8" y="6"/>
                  </a:lnTo>
                  <a:lnTo>
                    <a:pt x="9" y="7"/>
                  </a:lnTo>
                  <a:lnTo>
                    <a:pt x="10" y="9"/>
                  </a:lnTo>
                  <a:lnTo>
                    <a:pt x="11" y="11"/>
                  </a:lnTo>
                  <a:lnTo>
                    <a:pt x="12" y="13"/>
                  </a:lnTo>
                  <a:lnTo>
                    <a:pt x="12" y="15"/>
                  </a:lnTo>
                  <a:close/>
                </a:path>
              </a:pathLst>
            </a:custGeom>
            <a:solidFill>
              <a:srgbClr val="D7C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60"/>
            <p:cNvSpPr>
              <a:spLocks/>
            </p:cNvSpPr>
            <p:nvPr/>
          </p:nvSpPr>
          <p:spPr bwMode="auto">
            <a:xfrm>
              <a:off x="5105" y="2682"/>
              <a:ext cx="147" cy="116"/>
            </a:xfrm>
            <a:custGeom>
              <a:avLst/>
              <a:gdLst>
                <a:gd name="T0" fmla="*/ 135 w 154"/>
                <a:gd name="T1" fmla="*/ 6 h 104"/>
                <a:gd name="T2" fmla="*/ 137 w 154"/>
                <a:gd name="T3" fmla="*/ 6 h 104"/>
                <a:gd name="T4" fmla="*/ 139 w 154"/>
                <a:gd name="T5" fmla="*/ 13 h 104"/>
                <a:gd name="T6" fmla="*/ 141 w 154"/>
                <a:gd name="T7" fmla="*/ 25 h 104"/>
                <a:gd name="T8" fmla="*/ 144 w 154"/>
                <a:gd name="T9" fmla="*/ 37 h 104"/>
                <a:gd name="T10" fmla="*/ 149 w 154"/>
                <a:gd name="T11" fmla="*/ 43 h 104"/>
                <a:gd name="T12" fmla="*/ 154 w 154"/>
                <a:gd name="T13" fmla="*/ 50 h 104"/>
                <a:gd name="T14" fmla="*/ 150 w 154"/>
                <a:gd name="T15" fmla="*/ 57 h 104"/>
                <a:gd name="T16" fmla="*/ 145 w 154"/>
                <a:gd name="T17" fmla="*/ 62 h 104"/>
                <a:gd name="T18" fmla="*/ 141 w 154"/>
                <a:gd name="T19" fmla="*/ 69 h 104"/>
                <a:gd name="T20" fmla="*/ 142 w 154"/>
                <a:gd name="T21" fmla="*/ 80 h 104"/>
                <a:gd name="T22" fmla="*/ 140 w 154"/>
                <a:gd name="T23" fmla="*/ 90 h 104"/>
                <a:gd name="T24" fmla="*/ 136 w 154"/>
                <a:gd name="T25" fmla="*/ 96 h 104"/>
                <a:gd name="T26" fmla="*/ 135 w 154"/>
                <a:gd name="T27" fmla="*/ 101 h 104"/>
                <a:gd name="T28" fmla="*/ 131 w 154"/>
                <a:gd name="T29" fmla="*/ 103 h 104"/>
                <a:gd name="T30" fmla="*/ 132 w 154"/>
                <a:gd name="T31" fmla="*/ 98 h 104"/>
                <a:gd name="T32" fmla="*/ 135 w 154"/>
                <a:gd name="T33" fmla="*/ 93 h 104"/>
                <a:gd name="T34" fmla="*/ 136 w 154"/>
                <a:gd name="T35" fmla="*/ 83 h 104"/>
                <a:gd name="T36" fmla="*/ 137 w 154"/>
                <a:gd name="T37" fmla="*/ 69 h 104"/>
                <a:gd name="T38" fmla="*/ 135 w 154"/>
                <a:gd name="T39" fmla="*/ 56 h 104"/>
                <a:gd name="T40" fmla="*/ 127 w 154"/>
                <a:gd name="T41" fmla="*/ 48 h 104"/>
                <a:gd name="T42" fmla="*/ 120 w 154"/>
                <a:gd name="T43" fmla="*/ 41 h 104"/>
                <a:gd name="T44" fmla="*/ 114 w 154"/>
                <a:gd name="T45" fmla="*/ 44 h 104"/>
                <a:gd name="T46" fmla="*/ 110 w 154"/>
                <a:gd name="T47" fmla="*/ 48 h 104"/>
                <a:gd name="T48" fmla="*/ 106 w 154"/>
                <a:gd name="T49" fmla="*/ 50 h 104"/>
                <a:gd name="T50" fmla="*/ 94 w 154"/>
                <a:gd name="T51" fmla="*/ 47 h 104"/>
                <a:gd name="T52" fmla="*/ 84 w 154"/>
                <a:gd name="T53" fmla="*/ 38 h 104"/>
                <a:gd name="T54" fmla="*/ 65 w 154"/>
                <a:gd name="T55" fmla="*/ 39 h 104"/>
                <a:gd name="T56" fmla="*/ 42 w 154"/>
                <a:gd name="T57" fmla="*/ 40 h 104"/>
                <a:gd name="T58" fmla="*/ 18 w 154"/>
                <a:gd name="T59" fmla="*/ 41 h 104"/>
                <a:gd name="T60" fmla="*/ 19 w 154"/>
                <a:gd name="T61" fmla="*/ 47 h 104"/>
                <a:gd name="T62" fmla="*/ 24 w 154"/>
                <a:gd name="T63" fmla="*/ 54 h 104"/>
                <a:gd name="T64" fmla="*/ 20 w 154"/>
                <a:gd name="T65" fmla="*/ 64 h 104"/>
                <a:gd name="T66" fmla="*/ 15 w 154"/>
                <a:gd name="T67" fmla="*/ 76 h 104"/>
                <a:gd name="T68" fmla="*/ 15 w 154"/>
                <a:gd name="T69" fmla="*/ 90 h 104"/>
                <a:gd name="T70" fmla="*/ 12 w 154"/>
                <a:gd name="T71" fmla="*/ 92 h 104"/>
                <a:gd name="T72" fmla="*/ 9 w 154"/>
                <a:gd name="T73" fmla="*/ 94 h 104"/>
                <a:gd name="T74" fmla="*/ 9 w 154"/>
                <a:gd name="T75" fmla="*/ 98 h 104"/>
                <a:gd name="T76" fmla="*/ 7 w 154"/>
                <a:gd name="T77" fmla="*/ 101 h 104"/>
                <a:gd name="T78" fmla="*/ 6 w 154"/>
                <a:gd name="T79" fmla="*/ 104 h 104"/>
                <a:gd name="T80" fmla="*/ 4 w 154"/>
                <a:gd name="T81" fmla="*/ 99 h 104"/>
                <a:gd name="T82" fmla="*/ 7 w 154"/>
                <a:gd name="T83" fmla="*/ 94 h 104"/>
                <a:gd name="T84" fmla="*/ 6 w 154"/>
                <a:gd name="T85" fmla="*/ 84 h 104"/>
                <a:gd name="T86" fmla="*/ 7 w 154"/>
                <a:gd name="T87" fmla="*/ 66 h 104"/>
                <a:gd name="T88" fmla="*/ 5 w 154"/>
                <a:gd name="T89" fmla="*/ 47 h 104"/>
                <a:gd name="T90" fmla="*/ 4 w 154"/>
                <a:gd name="T91" fmla="*/ 42 h 104"/>
                <a:gd name="T92" fmla="*/ 12 w 154"/>
                <a:gd name="T93" fmla="*/ 36 h 104"/>
                <a:gd name="T94" fmla="*/ 17 w 154"/>
                <a:gd name="T95" fmla="*/ 28 h 104"/>
                <a:gd name="T96" fmla="*/ 17 w 154"/>
                <a:gd name="T97" fmla="*/ 24 h 104"/>
                <a:gd name="T98" fmla="*/ 19 w 154"/>
                <a:gd name="T99" fmla="*/ 20 h 104"/>
                <a:gd name="T100" fmla="*/ 28 w 154"/>
                <a:gd name="T101" fmla="*/ 21 h 104"/>
                <a:gd name="T102" fmla="*/ 42 w 154"/>
                <a:gd name="T103" fmla="*/ 29 h 104"/>
                <a:gd name="T104" fmla="*/ 54 w 154"/>
                <a:gd name="T105" fmla="*/ 23 h 104"/>
                <a:gd name="T106" fmla="*/ 56 w 154"/>
                <a:gd name="T107" fmla="*/ 19 h 104"/>
                <a:gd name="T108" fmla="*/ 60 w 154"/>
                <a:gd name="T109" fmla="*/ 17 h 104"/>
                <a:gd name="T110" fmla="*/ 71 w 154"/>
                <a:gd name="T111" fmla="*/ 16 h 104"/>
                <a:gd name="T112" fmla="*/ 80 w 154"/>
                <a:gd name="T113" fmla="*/ 28 h 104"/>
                <a:gd name="T114" fmla="*/ 94 w 154"/>
                <a:gd name="T115" fmla="*/ 33 h 104"/>
                <a:gd name="T116" fmla="*/ 104 w 154"/>
                <a:gd name="T117" fmla="*/ 21 h 104"/>
                <a:gd name="T118" fmla="*/ 112 w 154"/>
                <a:gd name="T119" fmla="*/ 7 h 104"/>
                <a:gd name="T120" fmla="*/ 118 w 154"/>
                <a:gd name="T121" fmla="*/ 2 h 104"/>
                <a:gd name="T122" fmla="*/ 125 w 154"/>
                <a:gd name="T123" fmla="*/ 7 h 104"/>
                <a:gd name="T124" fmla="*/ 134 w 154"/>
                <a:gd name="T125" fmla="*/ 7 h 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
                <a:gd name="T190" fmla="*/ 0 h 104"/>
                <a:gd name="T191" fmla="*/ 154 w 154"/>
                <a:gd name="T192" fmla="*/ 104 h 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 h="104">
                  <a:moveTo>
                    <a:pt x="134" y="7"/>
                  </a:moveTo>
                  <a:lnTo>
                    <a:pt x="134" y="7"/>
                  </a:lnTo>
                  <a:lnTo>
                    <a:pt x="135" y="7"/>
                  </a:lnTo>
                  <a:lnTo>
                    <a:pt x="135" y="6"/>
                  </a:lnTo>
                  <a:lnTo>
                    <a:pt x="136" y="6"/>
                  </a:lnTo>
                  <a:lnTo>
                    <a:pt x="137" y="6"/>
                  </a:lnTo>
                  <a:lnTo>
                    <a:pt x="138" y="6"/>
                  </a:lnTo>
                  <a:lnTo>
                    <a:pt x="139" y="9"/>
                  </a:lnTo>
                  <a:lnTo>
                    <a:pt x="139" y="13"/>
                  </a:lnTo>
                  <a:lnTo>
                    <a:pt x="140" y="16"/>
                  </a:lnTo>
                  <a:lnTo>
                    <a:pt x="140" y="19"/>
                  </a:lnTo>
                  <a:lnTo>
                    <a:pt x="140" y="22"/>
                  </a:lnTo>
                  <a:lnTo>
                    <a:pt x="141" y="25"/>
                  </a:lnTo>
                  <a:lnTo>
                    <a:pt x="141" y="28"/>
                  </a:lnTo>
                  <a:lnTo>
                    <a:pt x="142" y="31"/>
                  </a:lnTo>
                  <a:lnTo>
                    <a:pt x="142" y="34"/>
                  </a:lnTo>
                  <a:lnTo>
                    <a:pt x="144" y="37"/>
                  </a:lnTo>
                  <a:lnTo>
                    <a:pt x="145" y="38"/>
                  </a:lnTo>
                  <a:lnTo>
                    <a:pt x="146" y="40"/>
                  </a:lnTo>
                  <a:lnTo>
                    <a:pt x="147" y="42"/>
                  </a:lnTo>
                  <a:lnTo>
                    <a:pt x="149" y="43"/>
                  </a:lnTo>
                  <a:lnTo>
                    <a:pt x="151" y="45"/>
                  </a:lnTo>
                  <a:lnTo>
                    <a:pt x="152" y="46"/>
                  </a:lnTo>
                  <a:lnTo>
                    <a:pt x="154" y="48"/>
                  </a:lnTo>
                  <a:lnTo>
                    <a:pt x="154" y="50"/>
                  </a:lnTo>
                  <a:lnTo>
                    <a:pt x="154" y="52"/>
                  </a:lnTo>
                  <a:lnTo>
                    <a:pt x="154" y="54"/>
                  </a:lnTo>
                  <a:lnTo>
                    <a:pt x="152" y="55"/>
                  </a:lnTo>
                  <a:lnTo>
                    <a:pt x="150" y="57"/>
                  </a:lnTo>
                  <a:lnTo>
                    <a:pt x="149" y="58"/>
                  </a:lnTo>
                  <a:lnTo>
                    <a:pt x="147" y="60"/>
                  </a:lnTo>
                  <a:lnTo>
                    <a:pt x="146" y="61"/>
                  </a:lnTo>
                  <a:lnTo>
                    <a:pt x="145" y="62"/>
                  </a:lnTo>
                  <a:lnTo>
                    <a:pt x="143" y="63"/>
                  </a:lnTo>
                  <a:lnTo>
                    <a:pt x="142" y="65"/>
                  </a:lnTo>
                  <a:lnTo>
                    <a:pt x="142" y="67"/>
                  </a:lnTo>
                  <a:lnTo>
                    <a:pt x="141" y="69"/>
                  </a:lnTo>
                  <a:lnTo>
                    <a:pt x="142" y="72"/>
                  </a:lnTo>
                  <a:lnTo>
                    <a:pt x="142" y="74"/>
                  </a:lnTo>
                  <a:lnTo>
                    <a:pt x="142" y="77"/>
                  </a:lnTo>
                  <a:lnTo>
                    <a:pt x="142" y="80"/>
                  </a:lnTo>
                  <a:lnTo>
                    <a:pt x="142" y="83"/>
                  </a:lnTo>
                  <a:lnTo>
                    <a:pt x="142" y="86"/>
                  </a:lnTo>
                  <a:lnTo>
                    <a:pt x="141" y="88"/>
                  </a:lnTo>
                  <a:lnTo>
                    <a:pt x="140" y="90"/>
                  </a:lnTo>
                  <a:lnTo>
                    <a:pt x="139" y="93"/>
                  </a:lnTo>
                  <a:lnTo>
                    <a:pt x="137" y="95"/>
                  </a:lnTo>
                  <a:lnTo>
                    <a:pt x="136" y="95"/>
                  </a:lnTo>
                  <a:lnTo>
                    <a:pt x="136" y="96"/>
                  </a:lnTo>
                  <a:lnTo>
                    <a:pt x="136" y="98"/>
                  </a:lnTo>
                  <a:lnTo>
                    <a:pt x="135" y="99"/>
                  </a:lnTo>
                  <a:lnTo>
                    <a:pt x="135" y="100"/>
                  </a:lnTo>
                  <a:lnTo>
                    <a:pt x="135" y="101"/>
                  </a:lnTo>
                  <a:lnTo>
                    <a:pt x="134" y="102"/>
                  </a:lnTo>
                  <a:lnTo>
                    <a:pt x="134" y="103"/>
                  </a:lnTo>
                  <a:lnTo>
                    <a:pt x="132" y="103"/>
                  </a:lnTo>
                  <a:lnTo>
                    <a:pt x="131" y="103"/>
                  </a:lnTo>
                  <a:lnTo>
                    <a:pt x="131" y="102"/>
                  </a:lnTo>
                  <a:lnTo>
                    <a:pt x="132" y="101"/>
                  </a:lnTo>
                  <a:lnTo>
                    <a:pt x="132" y="99"/>
                  </a:lnTo>
                  <a:lnTo>
                    <a:pt x="132" y="98"/>
                  </a:lnTo>
                  <a:lnTo>
                    <a:pt x="133" y="97"/>
                  </a:lnTo>
                  <a:lnTo>
                    <a:pt x="133" y="95"/>
                  </a:lnTo>
                  <a:lnTo>
                    <a:pt x="134" y="94"/>
                  </a:lnTo>
                  <a:lnTo>
                    <a:pt x="135" y="93"/>
                  </a:lnTo>
                  <a:lnTo>
                    <a:pt x="136" y="92"/>
                  </a:lnTo>
                  <a:lnTo>
                    <a:pt x="137" y="91"/>
                  </a:lnTo>
                  <a:lnTo>
                    <a:pt x="136" y="87"/>
                  </a:lnTo>
                  <a:lnTo>
                    <a:pt x="136" y="83"/>
                  </a:lnTo>
                  <a:lnTo>
                    <a:pt x="136" y="80"/>
                  </a:lnTo>
                  <a:lnTo>
                    <a:pt x="137" y="76"/>
                  </a:lnTo>
                  <a:lnTo>
                    <a:pt x="137" y="73"/>
                  </a:lnTo>
                  <a:lnTo>
                    <a:pt x="137" y="69"/>
                  </a:lnTo>
                  <a:lnTo>
                    <a:pt x="137" y="66"/>
                  </a:lnTo>
                  <a:lnTo>
                    <a:pt x="137" y="62"/>
                  </a:lnTo>
                  <a:lnTo>
                    <a:pt x="137" y="59"/>
                  </a:lnTo>
                  <a:lnTo>
                    <a:pt x="135" y="56"/>
                  </a:lnTo>
                  <a:lnTo>
                    <a:pt x="133" y="54"/>
                  </a:lnTo>
                  <a:lnTo>
                    <a:pt x="130" y="53"/>
                  </a:lnTo>
                  <a:lnTo>
                    <a:pt x="129" y="51"/>
                  </a:lnTo>
                  <a:lnTo>
                    <a:pt x="127" y="48"/>
                  </a:lnTo>
                  <a:lnTo>
                    <a:pt x="125" y="46"/>
                  </a:lnTo>
                  <a:lnTo>
                    <a:pt x="124" y="44"/>
                  </a:lnTo>
                  <a:lnTo>
                    <a:pt x="122" y="42"/>
                  </a:lnTo>
                  <a:lnTo>
                    <a:pt x="120" y="41"/>
                  </a:lnTo>
                  <a:lnTo>
                    <a:pt x="118" y="41"/>
                  </a:lnTo>
                  <a:lnTo>
                    <a:pt x="115" y="42"/>
                  </a:lnTo>
                  <a:lnTo>
                    <a:pt x="114" y="43"/>
                  </a:lnTo>
                  <a:lnTo>
                    <a:pt x="114" y="44"/>
                  </a:lnTo>
                  <a:lnTo>
                    <a:pt x="113" y="45"/>
                  </a:lnTo>
                  <a:lnTo>
                    <a:pt x="112" y="46"/>
                  </a:lnTo>
                  <a:lnTo>
                    <a:pt x="111" y="47"/>
                  </a:lnTo>
                  <a:lnTo>
                    <a:pt x="110" y="48"/>
                  </a:lnTo>
                  <a:lnTo>
                    <a:pt x="109" y="48"/>
                  </a:lnTo>
                  <a:lnTo>
                    <a:pt x="108" y="49"/>
                  </a:lnTo>
                  <a:lnTo>
                    <a:pt x="107" y="49"/>
                  </a:lnTo>
                  <a:lnTo>
                    <a:pt x="106" y="50"/>
                  </a:lnTo>
                  <a:lnTo>
                    <a:pt x="102" y="51"/>
                  </a:lnTo>
                  <a:lnTo>
                    <a:pt x="99" y="51"/>
                  </a:lnTo>
                  <a:lnTo>
                    <a:pt x="96" y="49"/>
                  </a:lnTo>
                  <a:lnTo>
                    <a:pt x="94" y="47"/>
                  </a:lnTo>
                  <a:lnTo>
                    <a:pt x="92" y="44"/>
                  </a:lnTo>
                  <a:lnTo>
                    <a:pt x="89" y="41"/>
                  </a:lnTo>
                  <a:lnTo>
                    <a:pt x="87" y="39"/>
                  </a:lnTo>
                  <a:lnTo>
                    <a:pt x="84" y="38"/>
                  </a:lnTo>
                  <a:lnTo>
                    <a:pt x="81" y="38"/>
                  </a:lnTo>
                  <a:lnTo>
                    <a:pt x="77" y="39"/>
                  </a:lnTo>
                  <a:lnTo>
                    <a:pt x="71" y="39"/>
                  </a:lnTo>
                  <a:lnTo>
                    <a:pt x="65" y="39"/>
                  </a:lnTo>
                  <a:lnTo>
                    <a:pt x="59" y="39"/>
                  </a:lnTo>
                  <a:lnTo>
                    <a:pt x="53" y="40"/>
                  </a:lnTo>
                  <a:lnTo>
                    <a:pt x="47" y="40"/>
                  </a:lnTo>
                  <a:lnTo>
                    <a:pt x="42" y="40"/>
                  </a:lnTo>
                  <a:lnTo>
                    <a:pt x="36" y="40"/>
                  </a:lnTo>
                  <a:lnTo>
                    <a:pt x="30" y="40"/>
                  </a:lnTo>
                  <a:lnTo>
                    <a:pt x="24" y="41"/>
                  </a:lnTo>
                  <a:lnTo>
                    <a:pt x="18" y="41"/>
                  </a:lnTo>
                  <a:lnTo>
                    <a:pt x="17" y="42"/>
                  </a:lnTo>
                  <a:lnTo>
                    <a:pt x="17" y="44"/>
                  </a:lnTo>
                  <a:lnTo>
                    <a:pt x="18" y="46"/>
                  </a:lnTo>
                  <a:lnTo>
                    <a:pt x="19" y="47"/>
                  </a:lnTo>
                  <a:lnTo>
                    <a:pt x="20" y="49"/>
                  </a:lnTo>
                  <a:lnTo>
                    <a:pt x="21" y="51"/>
                  </a:lnTo>
                  <a:lnTo>
                    <a:pt x="22" y="53"/>
                  </a:lnTo>
                  <a:lnTo>
                    <a:pt x="24" y="54"/>
                  </a:lnTo>
                  <a:lnTo>
                    <a:pt x="25" y="57"/>
                  </a:lnTo>
                  <a:lnTo>
                    <a:pt x="25" y="59"/>
                  </a:lnTo>
                  <a:lnTo>
                    <a:pt x="22" y="62"/>
                  </a:lnTo>
                  <a:lnTo>
                    <a:pt x="20" y="64"/>
                  </a:lnTo>
                  <a:lnTo>
                    <a:pt x="19" y="67"/>
                  </a:lnTo>
                  <a:lnTo>
                    <a:pt x="17" y="70"/>
                  </a:lnTo>
                  <a:lnTo>
                    <a:pt x="16" y="73"/>
                  </a:lnTo>
                  <a:lnTo>
                    <a:pt x="15" y="76"/>
                  </a:lnTo>
                  <a:lnTo>
                    <a:pt x="14" y="79"/>
                  </a:lnTo>
                  <a:lnTo>
                    <a:pt x="14" y="83"/>
                  </a:lnTo>
                  <a:lnTo>
                    <a:pt x="14" y="87"/>
                  </a:lnTo>
                  <a:lnTo>
                    <a:pt x="15" y="90"/>
                  </a:lnTo>
                  <a:lnTo>
                    <a:pt x="14" y="91"/>
                  </a:lnTo>
                  <a:lnTo>
                    <a:pt x="13" y="91"/>
                  </a:lnTo>
                  <a:lnTo>
                    <a:pt x="12" y="91"/>
                  </a:lnTo>
                  <a:lnTo>
                    <a:pt x="12" y="92"/>
                  </a:lnTo>
                  <a:lnTo>
                    <a:pt x="11" y="92"/>
                  </a:lnTo>
                  <a:lnTo>
                    <a:pt x="11" y="93"/>
                  </a:lnTo>
                  <a:lnTo>
                    <a:pt x="10" y="93"/>
                  </a:lnTo>
                  <a:lnTo>
                    <a:pt x="9" y="94"/>
                  </a:lnTo>
                  <a:lnTo>
                    <a:pt x="8" y="95"/>
                  </a:lnTo>
                  <a:lnTo>
                    <a:pt x="8" y="96"/>
                  </a:lnTo>
                  <a:lnTo>
                    <a:pt x="8" y="97"/>
                  </a:lnTo>
                  <a:lnTo>
                    <a:pt x="9" y="98"/>
                  </a:lnTo>
                  <a:lnTo>
                    <a:pt x="8" y="99"/>
                  </a:lnTo>
                  <a:lnTo>
                    <a:pt x="7" y="100"/>
                  </a:lnTo>
                  <a:lnTo>
                    <a:pt x="7" y="101"/>
                  </a:lnTo>
                  <a:lnTo>
                    <a:pt x="6" y="102"/>
                  </a:lnTo>
                  <a:lnTo>
                    <a:pt x="6" y="103"/>
                  </a:lnTo>
                  <a:lnTo>
                    <a:pt x="6" y="104"/>
                  </a:lnTo>
                  <a:lnTo>
                    <a:pt x="4" y="104"/>
                  </a:lnTo>
                  <a:lnTo>
                    <a:pt x="3" y="102"/>
                  </a:lnTo>
                  <a:lnTo>
                    <a:pt x="3" y="101"/>
                  </a:lnTo>
                  <a:lnTo>
                    <a:pt x="4" y="99"/>
                  </a:lnTo>
                  <a:lnTo>
                    <a:pt x="4" y="98"/>
                  </a:lnTo>
                  <a:lnTo>
                    <a:pt x="6" y="97"/>
                  </a:lnTo>
                  <a:lnTo>
                    <a:pt x="6" y="95"/>
                  </a:lnTo>
                  <a:lnTo>
                    <a:pt x="7" y="94"/>
                  </a:lnTo>
                  <a:lnTo>
                    <a:pt x="7" y="93"/>
                  </a:lnTo>
                  <a:lnTo>
                    <a:pt x="7" y="91"/>
                  </a:lnTo>
                  <a:lnTo>
                    <a:pt x="7" y="89"/>
                  </a:lnTo>
                  <a:lnTo>
                    <a:pt x="6" y="84"/>
                  </a:lnTo>
                  <a:lnTo>
                    <a:pt x="6" y="80"/>
                  </a:lnTo>
                  <a:lnTo>
                    <a:pt x="6" y="75"/>
                  </a:lnTo>
                  <a:lnTo>
                    <a:pt x="7" y="70"/>
                  </a:lnTo>
                  <a:lnTo>
                    <a:pt x="7" y="66"/>
                  </a:lnTo>
                  <a:lnTo>
                    <a:pt x="7" y="61"/>
                  </a:lnTo>
                  <a:lnTo>
                    <a:pt x="7" y="56"/>
                  </a:lnTo>
                  <a:lnTo>
                    <a:pt x="7" y="51"/>
                  </a:lnTo>
                  <a:lnTo>
                    <a:pt x="5" y="47"/>
                  </a:lnTo>
                  <a:lnTo>
                    <a:pt x="2" y="44"/>
                  </a:lnTo>
                  <a:lnTo>
                    <a:pt x="0" y="44"/>
                  </a:lnTo>
                  <a:lnTo>
                    <a:pt x="2" y="43"/>
                  </a:lnTo>
                  <a:lnTo>
                    <a:pt x="4" y="42"/>
                  </a:lnTo>
                  <a:lnTo>
                    <a:pt x="6" y="41"/>
                  </a:lnTo>
                  <a:lnTo>
                    <a:pt x="8" y="40"/>
                  </a:lnTo>
                  <a:lnTo>
                    <a:pt x="10" y="38"/>
                  </a:lnTo>
                  <a:lnTo>
                    <a:pt x="12" y="36"/>
                  </a:lnTo>
                  <a:lnTo>
                    <a:pt x="13" y="35"/>
                  </a:lnTo>
                  <a:lnTo>
                    <a:pt x="15" y="32"/>
                  </a:lnTo>
                  <a:lnTo>
                    <a:pt x="16" y="30"/>
                  </a:lnTo>
                  <a:lnTo>
                    <a:pt x="17" y="28"/>
                  </a:lnTo>
                  <a:lnTo>
                    <a:pt x="17" y="26"/>
                  </a:lnTo>
                  <a:lnTo>
                    <a:pt x="17" y="25"/>
                  </a:lnTo>
                  <a:lnTo>
                    <a:pt x="17" y="24"/>
                  </a:lnTo>
                  <a:lnTo>
                    <a:pt x="17" y="22"/>
                  </a:lnTo>
                  <a:lnTo>
                    <a:pt x="18" y="22"/>
                  </a:lnTo>
                  <a:lnTo>
                    <a:pt x="19" y="21"/>
                  </a:lnTo>
                  <a:lnTo>
                    <a:pt x="19" y="20"/>
                  </a:lnTo>
                  <a:lnTo>
                    <a:pt x="20" y="19"/>
                  </a:lnTo>
                  <a:lnTo>
                    <a:pt x="21" y="19"/>
                  </a:lnTo>
                  <a:lnTo>
                    <a:pt x="25" y="19"/>
                  </a:lnTo>
                  <a:lnTo>
                    <a:pt x="28" y="21"/>
                  </a:lnTo>
                  <a:lnTo>
                    <a:pt x="32" y="23"/>
                  </a:lnTo>
                  <a:lnTo>
                    <a:pt x="35" y="25"/>
                  </a:lnTo>
                  <a:lnTo>
                    <a:pt x="38" y="27"/>
                  </a:lnTo>
                  <a:lnTo>
                    <a:pt x="42" y="29"/>
                  </a:lnTo>
                  <a:lnTo>
                    <a:pt x="45" y="30"/>
                  </a:lnTo>
                  <a:lnTo>
                    <a:pt x="48" y="29"/>
                  </a:lnTo>
                  <a:lnTo>
                    <a:pt x="51" y="27"/>
                  </a:lnTo>
                  <a:lnTo>
                    <a:pt x="54" y="23"/>
                  </a:lnTo>
                  <a:lnTo>
                    <a:pt x="54" y="22"/>
                  </a:lnTo>
                  <a:lnTo>
                    <a:pt x="54" y="21"/>
                  </a:lnTo>
                  <a:lnTo>
                    <a:pt x="55" y="20"/>
                  </a:lnTo>
                  <a:lnTo>
                    <a:pt x="56" y="19"/>
                  </a:lnTo>
                  <a:lnTo>
                    <a:pt x="57" y="18"/>
                  </a:lnTo>
                  <a:lnTo>
                    <a:pt x="59" y="17"/>
                  </a:lnTo>
                  <a:lnTo>
                    <a:pt x="60" y="17"/>
                  </a:lnTo>
                  <a:lnTo>
                    <a:pt x="61" y="17"/>
                  </a:lnTo>
                  <a:lnTo>
                    <a:pt x="62" y="16"/>
                  </a:lnTo>
                  <a:lnTo>
                    <a:pt x="67" y="16"/>
                  </a:lnTo>
                  <a:lnTo>
                    <a:pt x="71" y="16"/>
                  </a:lnTo>
                  <a:lnTo>
                    <a:pt x="74" y="18"/>
                  </a:lnTo>
                  <a:lnTo>
                    <a:pt x="76" y="21"/>
                  </a:lnTo>
                  <a:lnTo>
                    <a:pt x="78" y="24"/>
                  </a:lnTo>
                  <a:lnTo>
                    <a:pt x="80" y="28"/>
                  </a:lnTo>
                  <a:lnTo>
                    <a:pt x="82" y="30"/>
                  </a:lnTo>
                  <a:lnTo>
                    <a:pt x="85" y="32"/>
                  </a:lnTo>
                  <a:lnTo>
                    <a:pt x="89" y="34"/>
                  </a:lnTo>
                  <a:lnTo>
                    <a:pt x="94" y="33"/>
                  </a:lnTo>
                  <a:lnTo>
                    <a:pt x="96" y="30"/>
                  </a:lnTo>
                  <a:lnTo>
                    <a:pt x="99" y="27"/>
                  </a:lnTo>
                  <a:lnTo>
                    <a:pt x="102" y="24"/>
                  </a:lnTo>
                  <a:lnTo>
                    <a:pt x="104" y="21"/>
                  </a:lnTo>
                  <a:lnTo>
                    <a:pt x="107" y="17"/>
                  </a:lnTo>
                  <a:lnTo>
                    <a:pt x="109" y="14"/>
                  </a:lnTo>
                  <a:lnTo>
                    <a:pt x="111" y="11"/>
                  </a:lnTo>
                  <a:lnTo>
                    <a:pt x="112" y="7"/>
                  </a:lnTo>
                  <a:lnTo>
                    <a:pt x="114" y="3"/>
                  </a:lnTo>
                  <a:lnTo>
                    <a:pt x="115" y="0"/>
                  </a:lnTo>
                  <a:lnTo>
                    <a:pt x="117" y="1"/>
                  </a:lnTo>
                  <a:lnTo>
                    <a:pt x="118" y="2"/>
                  </a:lnTo>
                  <a:lnTo>
                    <a:pt x="120" y="3"/>
                  </a:lnTo>
                  <a:lnTo>
                    <a:pt x="122" y="5"/>
                  </a:lnTo>
                  <a:lnTo>
                    <a:pt x="124" y="6"/>
                  </a:lnTo>
                  <a:lnTo>
                    <a:pt x="125" y="7"/>
                  </a:lnTo>
                  <a:lnTo>
                    <a:pt x="128" y="8"/>
                  </a:lnTo>
                  <a:lnTo>
                    <a:pt x="129" y="8"/>
                  </a:lnTo>
                  <a:lnTo>
                    <a:pt x="132" y="8"/>
                  </a:lnTo>
                  <a:lnTo>
                    <a:pt x="134" y="7"/>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61"/>
            <p:cNvSpPr>
              <a:spLocks/>
            </p:cNvSpPr>
            <p:nvPr/>
          </p:nvSpPr>
          <p:spPr bwMode="auto">
            <a:xfrm>
              <a:off x="5248" y="2682"/>
              <a:ext cx="13" cy="48"/>
            </a:xfrm>
            <a:custGeom>
              <a:avLst/>
              <a:gdLst>
                <a:gd name="T0" fmla="*/ 12 w 13"/>
                <a:gd name="T1" fmla="*/ 0 h 43"/>
                <a:gd name="T2" fmla="*/ 13 w 13"/>
                <a:gd name="T3" fmla="*/ 5 h 43"/>
                <a:gd name="T4" fmla="*/ 12 w 13"/>
                <a:gd name="T5" fmla="*/ 9 h 43"/>
                <a:gd name="T6" fmla="*/ 11 w 13"/>
                <a:gd name="T7" fmla="*/ 13 h 43"/>
                <a:gd name="T8" fmla="*/ 10 w 13"/>
                <a:gd name="T9" fmla="*/ 18 h 43"/>
                <a:gd name="T10" fmla="*/ 9 w 13"/>
                <a:gd name="T11" fmla="*/ 21 h 43"/>
                <a:gd name="T12" fmla="*/ 7 w 13"/>
                <a:gd name="T13" fmla="*/ 26 h 43"/>
                <a:gd name="T14" fmla="*/ 7 w 13"/>
                <a:gd name="T15" fmla="*/ 30 h 43"/>
                <a:gd name="T16" fmla="*/ 7 w 13"/>
                <a:gd name="T17" fmla="*/ 34 h 43"/>
                <a:gd name="T18" fmla="*/ 8 w 13"/>
                <a:gd name="T19" fmla="*/ 38 h 43"/>
                <a:gd name="T20" fmla="*/ 10 w 13"/>
                <a:gd name="T21" fmla="*/ 42 h 43"/>
                <a:gd name="T22" fmla="*/ 10 w 13"/>
                <a:gd name="T23" fmla="*/ 43 h 43"/>
                <a:gd name="T24" fmla="*/ 7 w 13"/>
                <a:gd name="T25" fmla="*/ 42 h 43"/>
                <a:gd name="T26" fmla="*/ 5 w 13"/>
                <a:gd name="T27" fmla="*/ 40 h 43"/>
                <a:gd name="T28" fmla="*/ 3 w 13"/>
                <a:gd name="T29" fmla="*/ 37 h 43"/>
                <a:gd name="T30" fmla="*/ 1 w 13"/>
                <a:gd name="T31" fmla="*/ 34 h 43"/>
                <a:gd name="T32" fmla="*/ 0 w 13"/>
                <a:gd name="T33" fmla="*/ 32 h 43"/>
                <a:gd name="T34" fmla="*/ 0 w 13"/>
                <a:gd name="T35" fmla="*/ 28 h 43"/>
                <a:gd name="T36" fmla="*/ 0 w 13"/>
                <a:gd name="T37" fmla="*/ 25 h 43"/>
                <a:gd name="T38" fmla="*/ 0 w 13"/>
                <a:gd name="T39" fmla="*/ 22 h 43"/>
                <a:gd name="T40" fmla="*/ 1 w 13"/>
                <a:gd name="T41" fmla="*/ 19 h 43"/>
                <a:gd name="T42" fmla="*/ 2 w 13"/>
                <a:gd name="T43" fmla="*/ 16 h 43"/>
                <a:gd name="T44" fmla="*/ 2 w 13"/>
                <a:gd name="T45" fmla="*/ 14 h 43"/>
                <a:gd name="T46" fmla="*/ 3 w 13"/>
                <a:gd name="T47" fmla="*/ 12 h 43"/>
                <a:gd name="T48" fmla="*/ 3 w 13"/>
                <a:gd name="T49" fmla="*/ 10 h 43"/>
                <a:gd name="T50" fmla="*/ 4 w 13"/>
                <a:gd name="T51" fmla="*/ 8 h 43"/>
                <a:gd name="T52" fmla="*/ 5 w 13"/>
                <a:gd name="T53" fmla="*/ 6 h 43"/>
                <a:gd name="T54" fmla="*/ 5 w 13"/>
                <a:gd name="T55" fmla="*/ 5 h 43"/>
                <a:gd name="T56" fmla="*/ 7 w 13"/>
                <a:gd name="T57" fmla="*/ 3 h 43"/>
                <a:gd name="T58" fmla="*/ 8 w 13"/>
                <a:gd name="T59" fmla="*/ 1 h 43"/>
                <a:gd name="T60" fmla="*/ 10 w 13"/>
                <a:gd name="T61" fmla="*/ 1 h 43"/>
                <a:gd name="T62" fmla="*/ 12 w 13"/>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43"/>
                <a:gd name="T98" fmla="*/ 13 w 13"/>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43">
                  <a:moveTo>
                    <a:pt x="12" y="0"/>
                  </a:moveTo>
                  <a:lnTo>
                    <a:pt x="13" y="5"/>
                  </a:lnTo>
                  <a:lnTo>
                    <a:pt x="12" y="9"/>
                  </a:lnTo>
                  <a:lnTo>
                    <a:pt x="11" y="13"/>
                  </a:lnTo>
                  <a:lnTo>
                    <a:pt x="10" y="18"/>
                  </a:lnTo>
                  <a:lnTo>
                    <a:pt x="9" y="21"/>
                  </a:lnTo>
                  <a:lnTo>
                    <a:pt x="7" y="26"/>
                  </a:lnTo>
                  <a:lnTo>
                    <a:pt x="7" y="30"/>
                  </a:lnTo>
                  <a:lnTo>
                    <a:pt x="7" y="34"/>
                  </a:lnTo>
                  <a:lnTo>
                    <a:pt x="8" y="38"/>
                  </a:lnTo>
                  <a:lnTo>
                    <a:pt x="10" y="42"/>
                  </a:lnTo>
                  <a:lnTo>
                    <a:pt x="10" y="43"/>
                  </a:lnTo>
                  <a:lnTo>
                    <a:pt x="7" y="42"/>
                  </a:lnTo>
                  <a:lnTo>
                    <a:pt x="5" y="40"/>
                  </a:lnTo>
                  <a:lnTo>
                    <a:pt x="3" y="37"/>
                  </a:lnTo>
                  <a:lnTo>
                    <a:pt x="1" y="34"/>
                  </a:lnTo>
                  <a:lnTo>
                    <a:pt x="0" y="32"/>
                  </a:lnTo>
                  <a:lnTo>
                    <a:pt x="0" y="28"/>
                  </a:lnTo>
                  <a:lnTo>
                    <a:pt x="0" y="25"/>
                  </a:lnTo>
                  <a:lnTo>
                    <a:pt x="0" y="22"/>
                  </a:lnTo>
                  <a:lnTo>
                    <a:pt x="1" y="19"/>
                  </a:lnTo>
                  <a:lnTo>
                    <a:pt x="2" y="16"/>
                  </a:lnTo>
                  <a:lnTo>
                    <a:pt x="2" y="14"/>
                  </a:lnTo>
                  <a:lnTo>
                    <a:pt x="3" y="12"/>
                  </a:lnTo>
                  <a:lnTo>
                    <a:pt x="3" y="10"/>
                  </a:lnTo>
                  <a:lnTo>
                    <a:pt x="4" y="8"/>
                  </a:lnTo>
                  <a:lnTo>
                    <a:pt x="5" y="6"/>
                  </a:lnTo>
                  <a:lnTo>
                    <a:pt x="5" y="5"/>
                  </a:lnTo>
                  <a:lnTo>
                    <a:pt x="7" y="3"/>
                  </a:lnTo>
                  <a:lnTo>
                    <a:pt x="8" y="1"/>
                  </a:lnTo>
                  <a:lnTo>
                    <a:pt x="10" y="1"/>
                  </a:lnTo>
                  <a:lnTo>
                    <a:pt x="12" y="0"/>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62"/>
            <p:cNvSpPr>
              <a:spLocks/>
            </p:cNvSpPr>
            <p:nvPr/>
          </p:nvSpPr>
          <p:spPr bwMode="auto">
            <a:xfrm>
              <a:off x="5263" y="2736"/>
              <a:ext cx="7" cy="22"/>
            </a:xfrm>
            <a:custGeom>
              <a:avLst/>
              <a:gdLst>
                <a:gd name="T0" fmla="*/ 7 w 7"/>
                <a:gd name="T1" fmla="*/ 13 h 19"/>
                <a:gd name="T2" fmla="*/ 7 w 7"/>
                <a:gd name="T3" fmla="*/ 14 h 19"/>
                <a:gd name="T4" fmla="*/ 6 w 7"/>
                <a:gd name="T5" fmla="*/ 15 h 19"/>
                <a:gd name="T6" fmla="*/ 6 w 7"/>
                <a:gd name="T7" fmla="*/ 16 h 19"/>
                <a:gd name="T8" fmla="*/ 6 w 7"/>
                <a:gd name="T9" fmla="*/ 16 h 19"/>
                <a:gd name="T10" fmla="*/ 6 w 7"/>
                <a:gd name="T11" fmla="*/ 17 h 19"/>
                <a:gd name="T12" fmla="*/ 5 w 7"/>
                <a:gd name="T13" fmla="*/ 18 h 19"/>
                <a:gd name="T14" fmla="*/ 5 w 7"/>
                <a:gd name="T15" fmla="*/ 18 h 19"/>
                <a:gd name="T16" fmla="*/ 4 w 7"/>
                <a:gd name="T17" fmla="*/ 18 h 19"/>
                <a:gd name="T18" fmla="*/ 4 w 7"/>
                <a:gd name="T19" fmla="*/ 19 h 19"/>
                <a:gd name="T20" fmla="*/ 3 w 7"/>
                <a:gd name="T21" fmla="*/ 19 h 19"/>
                <a:gd name="T22" fmla="*/ 2 w 7"/>
                <a:gd name="T23" fmla="*/ 18 h 19"/>
                <a:gd name="T24" fmla="*/ 1 w 7"/>
                <a:gd name="T25" fmla="*/ 16 h 19"/>
                <a:gd name="T26" fmla="*/ 0 w 7"/>
                <a:gd name="T27" fmla="*/ 14 h 19"/>
                <a:gd name="T28" fmla="*/ 0 w 7"/>
                <a:gd name="T29" fmla="*/ 13 h 19"/>
                <a:gd name="T30" fmla="*/ 0 w 7"/>
                <a:gd name="T31" fmla="*/ 11 h 19"/>
                <a:gd name="T32" fmla="*/ 0 w 7"/>
                <a:gd name="T33" fmla="*/ 8 h 19"/>
                <a:gd name="T34" fmla="*/ 0 w 7"/>
                <a:gd name="T35" fmla="*/ 6 h 19"/>
                <a:gd name="T36" fmla="*/ 0 w 7"/>
                <a:gd name="T37" fmla="*/ 4 h 19"/>
                <a:gd name="T38" fmla="*/ 0 w 7"/>
                <a:gd name="T39" fmla="*/ 2 h 19"/>
                <a:gd name="T40" fmla="*/ 0 w 7"/>
                <a:gd name="T41" fmla="*/ 0 h 19"/>
                <a:gd name="T42" fmla="*/ 2 w 7"/>
                <a:gd name="T43" fmla="*/ 1 h 19"/>
                <a:gd name="T44" fmla="*/ 3 w 7"/>
                <a:gd name="T45" fmla="*/ 2 h 19"/>
                <a:gd name="T46" fmla="*/ 4 w 7"/>
                <a:gd name="T47" fmla="*/ 4 h 19"/>
                <a:gd name="T48" fmla="*/ 4 w 7"/>
                <a:gd name="T49" fmla="*/ 5 h 19"/>
                <a:gd name="T50" fmla="*/ 5 w 7"/>
                <a:gd name="T51" fmla="*/ 6 h 19"/>
                <a:gd name="T52" fmla="*/ 6 w 7"/>
                <a:gd name="T53" fmla="*/ 7 h 19"/>
                <a:gd name="T54" fmla="*/ 6 w 7"/>
                <a:gd name="T55" fmla="*/ 9 h 19"/>
                <a:gd name="T56" fmla="*/ 6 w 7"/>
                <a:gd name="T57" fmla="*/ 11 h 19"/>
                <a:gd name="T58" fmla="*/ 7 w 7"/>
                <a:gd name="T59" fmla="*/ 12 h 19"/>
                <a:gd name="T60" fmla="*/ 7 w 7"/>
                <a:gd name="T61" fmla="*/ 14 h 19"/>
                <a:gd name="T62" fmla="*/ 7 w 7"/>
                <a:gd name="T63" fmla="*/ 13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
                <a:gd name="T97" fmla="*/ 0 h 19"/>
                <a:gd name="T98" fmla="*/ 7 w 7"/>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 h="19">
                  <a:moveTo>
                    <a:pt x="7" y="13"/>
                  </a:moveTo>
                  <a:lnTo>
                    <a:pt x="7" y="14"/>
                  </a:lnTo>
                  <a:lnTo>
                    <a:pt x="6" y="15"/>
                  </a:lnTo>
                  <a:lnTo>
                    <a:pt x="6" y="16"/>
                  </a:lnTo>
                  <a:lnTo>
                    <a:pt x="6" y="17"/>
                  </a:lnTo>
                  <a:lnTo>
                    <a:pt x="5" y="18"/>
                  </a:lnTo>
                  <a:lnTo>
                    <a:pt x="4" y="18"/>
                  </a:lnTo>
                  <a:lnTo>
                    <a:pt x="4" y="19"/>
                  </a:lnTo>
                  <a:lnTo>
                    <a:pt x="3" y="19"/>
                  </a:lnTo>
                  <a:lnTo>
                    <a:pt x="2" y="18"/>
                  </a:lnTo>
                  <a:lnTo>
                    <a:pt x="1" y="16"/>
                  </a:lnTo>
                  <a:lnTo>
                    <a:pt x="0" y="14"/>
                  </a:lnTo>
                  <a:lnTo>
                    <a:pt x="0" y="13"/>
                  </a:lnTo>
                  <a:lnTo>
                    <a:pt x="0" y="11"/>
                  </a:lnTo>
                  <a:lnTo>
                    <a:pt x="0" y="8"/>
                  </a:lnTo>
                  <a:lnTo>
                    <a:pt x="0" y="6"/>
                  </a:lnTo>
                  <a:lnTo>
                    <a:pt x="0" y="4"/>
                  </a:lnTo>
                  <a:lnTo>
                    <a:pt x="0" y="2"/>
                  </a:lnTo>
                  <a:lnTo>
                    <a:pt x="0" y="0"/>
                  </a:lnTo>
                  <a:lnTo>
                    <a:pt x="2" y="1"/>
                  </a:lnTo>
                  <a:lnTo>
                    <a:pt x="3" y="2"/>
                  </a:lnTo>
                  <a:lnTo>
                    <a:pt x="4" y="4"/>
                  </a:lnTo>
                  <a:lnTo>
                    <a:pt x="4" y="5"/>
                  </a:lnTo>
                  <a:lnTo>
                    <a:pt x="5" y="6"/>
                  </a:lnTo>
                  <a:lnTo>
                    <a:pt x="6" y="7"/>
                  </a:lnTo>
                  <a:lnTo>
                    <a:pt x="6" y="9"/>
                  </a:lnTo>
                  <a:lnTo>
                    <a:pt x="6" y="11"/>
                  </a:lnTo>
                  <a:lnTo>
                    <a:pt x="7" y="12"/>
                  </a:lnTo>
                  <a:lnTo>
                    <a:pt x="7" y="14"/>
                  </a:lnTo>
                  <a:lnTo>
                    <a:pt x="7" y="13"/>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63"/>
            <p:cNvSpPr>
              <a:spLocks/>
            </p:cNvSpPr>
            <p:nvPr/>
          </p:nvSpPr>
          <p:spPr bwMode="auto">
            <a:xfrm>
              <a:off x="4638" y="2352"/>
              <a:ext cx="184" cy="214"/>
            </a:xfrm>
            <a:custGeom>
              <a:avLst/>
              <a:gdLst>
                <a:gd name="T0" fmla="*/ 190 w 259"/>
                <a:gd name="T1" fmla="*/ 2 h 175"/>
                <a:gd name="T2" fmla="*/ 238 w 259"/>
                <a:gd name="T3" fmla="*/ 1 h 175"/>
                <a:gd name="T4" fmla="*/ 247 w 259"/>
                <a:gd name="T5" fmla="*/ 6 h 175"/>
                <a:gd name="T6" fmla="*/ 253 w 259"/>
                <a:gd name="T7" fmla="*/ 18 h 175"/>
                <a:gd name="T8" fmla="*/ 254 w 259"/>
                <a:gd name="T9" fmla="*/ 35 h 175"/>
                <a:gd name="T10" fmla="*/ 256 w 259"/>
                <a:gd name="T11" fmla="*/ 46 h 175"/>
                <a:gd name="T12" fmla="*/ 251 w 259"/>
                <a:gd name="T13" fmla="*/ 56 h 175"/>
                <a:gd name="T14" fmla="*/ 246 w 259"/>
                <a:gd name="T15" fmla="*/ 81 h 175"/>
                <a:gd name="T16" fmla="*/ 247 w 259"/>
                <a:gd name="T17" fmla="*/ 101 h 175"/>
                <a:gd name="T18" fmla="*/ 256 w 259"/>
                <a:gd name="T19" fmla="*/ 111 h 175"/>
                <a:gd name="T20" fmla="*/ 259 w 259"/>
                <a:gd name="T21" fmla="*/ 127 h 175"/>
                <a:gd name="T22" fmla="*/ 257 w 259"/>
                <a:gd name="T23" fmla="*/ 141 h 175"/>
                <a:gd name="T24" fmla="*/ 247 w 259"/>
                <a:gd name="T25" fmla="*/ 140 h 175"/>
                <a:gd name="T26" fmla="*/ 239 w 259"/>
                <a:gd name="T27" fmla="*/ 133 h 175"/>
                <a:gd name="T28" fmla="*/ 237 w 259"/>
                <a:gd name="T29" fmla="*/ 123 h 175"/>
                <a:gd name="T30" fmla="*/ 228 w 259"/>
                <a:gd name="T31" fmla="*/ 140 h 175"/>
                <a:gd name="T32" fmla="*/ 224 w 259"/>
                <a:gd name="T33" fmla="*/ 163 h 175"/>
                <a:gd name="T34" fmla="*/ 218 w 259"/>
                <a:gd name="T35" fmla="*/ 170 h 175"/>
                <a:gd name="T36" fmla="*/ 212 w 259"/>
                <a:gd name="T37" fmla="*/ 175 h 175"/>
                <a:gd name="T38" fmla="*/ 202 w 259"/>
                <a:gd name="T39" fmla="*/ 174 h 175"/>
                <a:gd name="T40" fmla="*/ 204 w 259"/>
                <a:gd name="T41" fmla="*/ 163 h 175"/>
                <a:gd name="T42" fmla="*/ 209 w 259"/>
                <a:gd name="T43" fmla="*/ 127 h 175"/>
                <a:gd name="T44" fmla="*/ 192 w 259"/>
                <a:gd name="T45" fmla="*/ 121 h 175"/>
                <a:gd name="T46" fmla="*/ 185 w 259"/>
                <a:gd name="T47" fmla="*/ 123 h 175"/>
                <a:gd name="T48" fmla="*/ 184 w 259"/>
                <a:gd name="T49" fmla="*/ 120 h 175"/>
                <a:gd name="T50" fmla="*/ 178 w 259"/>
                <a:gd name="T51" fmla="*/ 118 h 175"/>
                <a:gd name="T52" fmla="*/ 172 w 259"/>
                <a:gd name="T53" fmla="*/ 127 h 175"/>
                <a:gd name="T54" fmla="*/ 170 w 259"/>
                <a:gd name="T55" fmla="*/ 121 h 175"/>
                <a:gd name="T56" fmla="*/ 167 w 259"/>
                <a:gd name="T57" fmla="*/ 112 h 175"/>
                <a:gd name="T58" fmla="*/ 138 w 259"/>
                <a:gd name="T59" fmla="*/ 108 h 175"/>
                <a:gd name="T60" fmla="*/ 117 w 259"/>
                <a:gd name="T61" fmla="*/ 108 h 175"/>
                <a:gd name="T62" fmla="*/ 105 w 259"/>
                <a:gd name="T63" fmla="*/ 108 h 175"/>
                <a:gd name="T64" fmla="*/ 107 w 259"/>
                <a:gd name="T65" fmla="*/ 115 h 175"/>
                <a:gd name="T66" fmla="*/ 105 w 259"/>
                <a:gd name="T67" fmla="*/ 126 h 175"/>
                <a:gd name="T68" fmla="*/ 100 w 259"/>
                <a:gd name="T69" fmla="*/ 144 h 175"/>
                <a:gd name="T70" fmla="*/ 99 w 259"/>
                <a:gd name="T71" fmla="*/ 160 h 175"/>
                <a:gd name="T72" fmla="*/ 95 w 259"/>
                <a:gd name="T73" fmla="*/ 170 h 175"/>
                <a:gd name="T74" fmla="*/ 87 w 259"/>
                <a:gd name="T75" fmla="*/ 173 h 175"/>
                <a:gd name="T76" fmla="*/ 76 w 259"/>
                <a:gd name="T77" fmla="*/ 174 h 175"/>
                <a:gd name="T78" fmla="*/ 75 w 259"/>
                <a:gd name="T79" fmla="*/ 170 h 175"/>
                <a:gd name="T80" fmla="*/ 81 w 259"/>
                <a:gd name="T81" fmla="*/ 153 h 175"/>
                <a:gd name="T82" fmla="*/ 80 w 259"/>
                <a:gd name="T83" fmla="*/ 120 h 175"/>
                <a:gd name="T84" fmla="*/ 67 w 259"/>
                <a:gd name="T85" fmla="*/ 116 h 175"/>
                <a:gd name="T86" fmla="*/ 50 w 259"/>
                <a:gd name="T87" fmla="*/ 116 h 175"/>
                <a:gd name="T88" fmla="*/ 44 w 259"/>
                <a:gd name="T89" fmla="*/ 126 h 175"/>
                <a:gd name="T90" fmla="*/ 38 w 259"/>
                <a:gd name="T91" fmla="*/ 143 h 175"/>
                <a:gd name="T92" fmla="*/ 20 w 259"/>
                <a:gd name="T93" fmla="*/ 160 h 175"/>
                <a:gd name="T94" fmla="*/ 13 w 259"/>
                <a:gd name="T95" fmla="*/ 163 h 175"/>
                <a:gd name="T96" fmla="*/ 8 w 259"/>
                <a:gd name="T97" fmla="*/ 158 h 175"/>
                <a:gd name="T98" fmla="*/ 7 w 259"/>
                <a:gd name="T99" fmla="*/ 139 h 175"/>
                <a:gd name="T100" fmla="*/ 8 w 259"/>
                <a:gd name="T101" fmla="*/ 123 h 175"/>
                <a:gd name="T102" fmla="*/ 10 w 259"/>
                <a:gd name="T103" fmla="*/ 111 h 175"/>
                <a:gd name="T104" fmla="*/ 2 w 259"/>
                <a:gd name="T105" fmla="*/ 105 h 175"/>
                <a:gd name="T106" fmla="*/ 0 w 259"/>
                <a:gd name="T107" fmla="*/ 97 h 175"/>
                <a:gd name="T108" fmla="*/ 3 w 259"/>
                <a:gd name="T109" fmla="*/ 92 h 175"/>
                <a:gd name="T110" fmla="*/ 13 w 259"/>
                <a:gd name="T111" fmla="*/ 90 h 175"/>
                <a:gd name="T112" fmla="*/ 25 w 259"/>
                <a:gd name="T113" fmla="*/ 90 h 175"/>
                <a:gd name="T114" fmla="*/ 48 w 259"/>
                <a:gd name="T115" fmla="*/ 46 h 175"/>
                <a:gd name="T116" fmla="*/ 77 w 259"/>
                <a:gd name="T117" fmla="*/ 3 h 175"/>
                <a:gd name="T118" fmla="*/ 114 w 259"/>
                <a:gd name="T119" fmla="*/ 4 h 175"/>
                <a:gd name="T120" fmla="*/ 136 w 259"/>
                <a:gd name="T121" fmla="*/ 1 h 175"/>
                <a:gd name="T122" fmla="*/ 143 w 259"/>
                <a:gd name="T123" fmla="*/ 3 h 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
                <a:gd name="T187" fmla="*/ 0 h 175"/>
                <a:gd name="T188" fmla="*/ 259 w 259"/>
                <a:gd name="T189" fmla="*/ 175 h 1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 h="175">
                  <a:moveTo>
                    <a:pt x="144" y="3"/>
                  </a:moveTo>
                  <a:lnTo>
                    <a:pt x="153" y="3"/>
                  </a:lnTo>
                  <a:lnTo>
                    <a:pt x="163" y="3"/>
                  </a:lnTo>
                  <a:lnTo>
                    <a:pt x="172" y="2"/>
                  </a:lnTo>
                  <a:lnTo>
                    <a:pt x="181" y="2"/>
                  </a:lnTo>
                  <a:lnTo>
                    <a:pt x="190" y="2"/>
                  </a:lnTo>
                  <a:lnTo>
                    <a:pt x="199" y="2"/>
                  </a:lnTo>
                  <a:lnTo>
                    <a:pt x="208" y="2"/>
                  </a:lnTo>
                  <a:lnTo>
                    <a:pt x="217" y="2"/>
                  </a:lnTo>
                  <a:lnTo>
                    <a:pt x="226" y="2"/>
                  </a:lnTo>
                  <a:lnTo>
                    <a:pt x="236" y="1"/>
                  </a:lnTo>
                  <a:lnTo>
                    <a:pt x="238" y="1"/>
                  </a:lnTo>
                  <a:lnTo>
                    <a:pt x="239" y="1"/>
                  </a:lnTo>
                  <a:lnTo>
                    <a:pt x="241" y="2"/>
                  </a:lnTo>
                  <a:lnTo>
                    <a:pt x="243" y="3"/>
                  </a:lnTo>
                  <a:lnTo>
                    <a:pt x="244" y="4"/>
                  </a:lnTo>
                  <a:lnTo>
                    <a:pt x="246" y="5"/>
                  </a:lnTo>
                  <a:lnTo>
                    <a:pt x="247" y="6"/>
                  </a:lnTo>
                  <a:lnTo>
                    <a:pt x="248" y="8"/>
                  </a:lnTo>
                  <a:lnTo>
                    <a:pt x="249" y="9"/>
                  </a:lnTo>
                  <a:lnTo>
                    <a:pt x="250" y="10"/>
                  </a:lnTo>
                  <a:lnTo>
                    <a:pt x="252" y="13"/>
                  </a:lnTo>
                  <a:lnTo>
                    <a:pt x="252" y="15"/>
                  </a:lnTo>
                  <a:lnTo>
                    <a:pt x="253" y="18"/>
                  </a:lnTo>
                  <a:lnTo>
                    <a:pt x="253" y="21"/>
                  </a:lnTo>
                  <a:lnTo>
                    <a:pt x="252" y="24"/>
                  </a:lnTo>
                  <a:lnTo>
                    <a:pt x="252" y="27"/>
                  </a:lnTo>
                  <a:lnTo>
                    <a:pt x="253" y="30"/>
                  </a:lnTo>
                  <a:lnTo>
                    <a:pt x="253" y="33"/>
                  </a:lnTo>
                  <a:lnTo>
                    <a:pt x="254" y="35"/>
                  </a:lnTo>
                  <a:lnTo>
                    <a:pt x="255" y="38"/>
                  </a:lnTo>
                  <a:lnTo>
                    <a:pt x="256" y="39"/>
                  </a:lnTo>
                  <a:lnTo>
                    <a:pt x="256" y="40"/>
                  </a:lnTo>
                  <a:lnTo>
                    <a:pt x="256" y="42"/>
                  </a:lnTo>
                  <a:lnTo>
                    <a:pt x="256" y="44"/>
                  </a:lnTo>
                  <a:lnTo>
                    <a:pt x="256" y="46"/>
                  </a:lnTo>
                  <a:lnTo>
                    <a:pt x="256" y="47"/>
                  </a:lnTo>
                  <a:lnTo>
                    <a:pt x="256" y="49"/>
                  </a:lnTo>
                  <a:lnTo>
                    <a:pt x="255" y="50"/>
                  </a:lnTo>
                  <a:lnTo>
                    <a:pt x="254" y="52"/>
                  </a:lnTo>
                  <a:lnTo>
                    <a:pt x="253" y="53"/>
                  </a:lnTo>
                  <a:lnTo>
                    <a:pt x="251" y="56"/>
                  </a:lnTo>
                  <a:lnTo>
                    <a:pt x="249" y="60"/>
                  </a:lnTo>
                  <a:lnTo>
                    <a:pt x="248" y="64"/>
                  </a:lnTo>
                  <a:lnTo>
                    <a:pt x="247" y="68"/>
                  </a:lnTo>
                  <a:lnTo>
                    <a:pt x="247" y="73"/>
                  </a:lnTo>
                  <a:lnTo>
                    <a:pt x="246" y="77"/>
                  </a:lnTo>
                  <a:lnTo>
                    <a:pt x="246" y="81"/>
                  </a:lnTo>
                  <a:lnTo>
                    <a:pt x="246" y="86"/>
                  </a:lnTo>
                  <a:lnTo>
                    <a:pt x="245" y="90"/>
                  </a:lnTo>
                  <a:lnTo>
                    <a:pt x="244" y="94"/>
                  </a:lnTo>
                  <a:lnTo>
                    <a:pt x="244" y="97"/>
                  </a:lnTo>
                  <a:lnTo>
                    <a:pt x="245" y="99"/>
                  </a:lnTo>
                  <a:lnTo>
                    <a:pt x="247" y="101"/>
                  </a:lnTo>
                  <a:lnTo>
                    <a:pt x="248" y="103"/>
                  </a:lnTo>
                  <a:lnTo>
                    <a:pt x="249" y="104"/>
                  </a:lnTo>
                  <a:lnTo>
                    <a:pt x="251" y="106"/>
                  </a:lnTo>
                  <a:lnTo>
                    <a:pt x="253" y="108"/>
                  </a:lnTo>
                  <a:lnTo>
                    <a:pt x="255" y="110"/>
                  </a:lnTo>
                  <a:lnTo>
                    <a:pt x="256" y="111"/>
                  </a:lnTo>
                  <a:lnTo>
                    <a:pt x="257" y="114"/>
                  </a:lnTo>
                  <a:lnTo>
                    <a:pt x="258" y="116"/>
                  </a:lnTo>
                  <a:lnTo>
                    <a:pt x="258" y="119"/>
                  </a:lnTo>
                  <a:lnTo>
                    <a:pt x="258" y="121"/>
                  </a:lnTo>
                  <a:lnTo>
                    <a:pt x="258" y="125"/>
                  </a:lnTo>
                  <a:lnTo>
                    <a:pt x="259" y="127"/>
                  </a:lnTo>
                  <a:lnTo>
                    <a:pt x="259" y="130"/>
                  </a:lnTo>
                  <a:lnTo>
                    <a:pt x="259" y="133"/>
                  </a:lnTo>
                  <a:lnTo>
                    <a:pt x="259" y="135"/>
                  </a:lnTo>
                  <a:lnTo>
                    <a:pt x="258" y="138"/>
                  </a:lnTo>
                  <a:lnTo>
                    <a:pt x="258" y="140"/>
                  </a:lnTo>
                  <a:lnTo>
                    <a:pt x="257" y="141"/>
                  </a:lnTo>
                  <a:lnTo>
                    <a:pt x="255" y="142"/>
                  </a:lnTo>
                  <a:lnTo>
                    <a:pt x="253" y="142"/>
                  </a:lnTo>
                  <a:lnTo>
                    <a:pt x="252" y="142"/>
                  </a:lnTo>
                  <a:lnTo>
                    <a:pt x="250" y="141"/>
                  </a:lnTo>
                  <a:lnTo>
                    <a:pt x="249" y="140"/>
                  </a:lnTo>
                  <a:lnTo>
                    <a:pt x="247" y="140"/>
                  </a:lnTo>
                  <a:lnTo>
                    <a:pt x="246" y="139"/>
                  </a:lnTo>
                  <a:lnTo>
                    <a:pt x="244" y="138"/>
                  </a:lnTo>
                  <a:lnTo>
                    <a:pt x="243" y="138"/>
                  </a:lnTo>
                  <a:lnTo>
                    <a:pt x="242" y="136"/>
                  </a:lnTo>
                  <a:lnTo>
                    <a:pt x="240" y="135"/>
                  </a:lnTo>
                  <a:lnTo>
                    <a:pt x="239" y="133"/>
                  </a:lnTo>
                  <a:lnTo>
                    <a:pt x="239" y="132"/>
                  </a:lnTo>
                  <a:lnTo>
                    <a:pt x="238" y="130"/>
                  </a:lnTo>
                  <a:lnTo>
                    <a:pt x="238" y="129"/>
                  </a:lnTo>
                  <a:lnTo>
                    <a:pt x="237" y="127"/>
                  </a:lnTo>
                  <a:lnTo>
                    <a:pt x="237" y="125"/>
                  </a:lnTo>
                  <a:lnTo>
                    <a:pt x="237" y="123"/>
                  </a:lnTo>
                  <a:lnTo>
                    <a:pt x="237" y="121"/>
                  </a:lnTo>
                  <a:lnTo>
                    <a:pt x="233" y="124"/>
                  </a:lnTo>
                  <a:lnTo>
                    <a:pt x="230" y="127"/>
                  </a:lnTo>
                  <a:lnTo>
                    <a:pt x="229" y="131"/>
                  </a:lnTo>
                  <a:lnTo>
                    <a:pt x="228" y="135"/>
                  </a:lnTo>
                  <a:lnTo>
                    <a:pt x="228" y="140"/>
                  </a:lnTo>
                  <a:lnTo>
                    <a:pt x="228" y="145"/>
                  </a:lnTo>
                  <a:lnTo>
                    <a:pt x="228" y="150"/>
                  </a:lnTo>
                  <a:lnTo>
                    <a:pt x="228" y="154"/>
                  </a:lnTo>
                  <a:lnTo>
                    <a:pt x="227" y="159"/>
                  </a:lnTo>
                  <a:lnTo>
                    <a:pt x="226" y="163"/>
                  </a:lnTo>
                  <a:lnTo>
                    <a:pt x="224" y="163"/>
                  </a:lnTo>
                  <a:lnTo>
                    <a:pt x="223" y="164"/>
                  </a:lnTo>
                  <a:lnTo>
                    <a:pt x="221" y="165"/>
                  </a:lnTo>
                  <a:lnTo>
                    <a:pt x="220" y="166"/>
                  </a:lnTo>
                  <a:lnTo>
                    <a:pt x="219" y="167"/>
                  </a:lnTo>
                  <a:lnTo>
                    <a:pt x="219" y="168"/>
                  </a:lnTo>
                  <a:lnTo>
                    <a:pt x="218" y="170"/>
                  </a:lnTo>
                  <a:lnTo>
                    <a:pt x="218" y="171"/>
                  </a:lnTo>
                  <a:lnTo>
                    <a:pt x="218" y="173"/>
                  </a:lnTo>
                  <a:lnTo>
                    <a:pt x="218" y="174"/>
                  </a:lnTo>
                  <a:lnTo>
                    <a:pt x="216" y="174"/>
                  </a:lnTo>
                  <a:lnTo>
                    <a:pt x="214" y="175"/>
                  </a:lnTo>
                  <a:lnTo>
                    <a:pt x="212" y="175"/>
                  </a:lnTo>
                  <a:lnTo>
                    <a:pt x="211" y="175"/>
                  </a:lnTo>
                  <a:lnTo>
                    <a:pt x="208" y="175"/>
                  </a:lnTo>
                  <a:lnTo>
                    <a:pt x="207" y="175"/>
                  </a:lnTo>
                  <a:lnTo>
                    <a:pt x="205" y="175"/>
                  </a:lnTo>
                  <a:lnTo>
                    <a:pt x="203" y="175"/>
                  </a:lnTo>
                  <a:lnTo>
                    <a:pt x="202" y="174"/>
                  </a:lnTo>
                  <a:lnTo>
                    <a:pt x="201" y="173"/>
                  </a:lnTo>
                  <a:lnTo>
                    <a:pt x="201" y="171"/>
                  </a:lnTo>
                  <a:lnTo>
                    <a:pt x="202" y="169"/>
                  </a:lnTo>
                  <a:lnTo>
                    <a:pt x="202" y="167"/>
                  </a:lnTo>
                  <a:lnTo>
                    <a:pt x="203" y="165"/>
                  </a:lnTo>
                  <a:lnTo>
                    <a:pt x="204" y="163"/>
                  </a:lnTo>
                  <a:lnTo>
                    <a:pt x="204" y="161"/>
                  </a:lnTo>
                  <a:lnTo>
                    <a:pt x="206" y="160"/>
                  </a:lnTo>
                  <a:lnTo>
                    <a:pt x="207" y="158"/>
                  </a:lnTo>
                  <a:lnTo>
                    <a:pt x="208" y="156"/>
                  </a:lnTo>
                  <a:lnTo>
                    <a:pt x="208" y="154"/>
                  </a:lnTo>
                  <a:lnTo>
                    <a:pt x="209" y="127"/>
                  </a:lnTo>
                  <a:lnTo>
                    <a:pt x="198" y="113"/>
                  </a:lnTo>
                  <a:lnTo>
                    <a:pt x="194" y="113"/>
                  </a:lnTo>
                  <a:lnTo>
                    <a:pt x="193" y="114"/>
                  </a:lnTo>
                  <a:lnTo>
                    <a:pt x="192" y="117"/>
                  </a:lnTo>
                  <a:lnTo>
                    <a:pt x="191" y="119"/>
                  </a:lnTo>
                  <a:lnTo>
                    <a:pt x="192" y="121"/>
                  </a:lnTo>
                  <a:lnTo>
                    <a:pt x="192" y="123"/>
                  </a:lnTo>
                  <a:lnTo>
                    <a:pt x="191" y="125"/>
                  </a:lnTo>
                  <a:lnTo>
                    <a:pt x="191" y="126"/>
                  </a:lnTo>
                  <a:lnTo>
                    <a:pt x="189" y="125"/>
                  </a:lnTo>
                  <a:lnTo>
                    <a:pt x="186" y="124"/>
                  </a:lnTo>
                  <a:lnTo>
                    <a:pt x="185" y="123"/>
                  </a:lnTo>
                  <a:lnTo>
                    <a:pt x="185" y="122"/>
                  </a:lnTo>
                  <a:lnTo>
                    <a:pt x="185" y="121"/>
                  </a:lnTo>
                  <a:lnTo>
                    <a:pt x="185" y="120"/>
                  </a:lnTo>
                  <a:lnTo>
                    <a:pt x="184" y="120"/>
                  </a:lnTo>
                  <a:lnTo>
                    <a:pt x="184" y="119"/>
                  </a:lnTo>
                  <a:lnTo>
                    <a:pt x="184" y="118"/>
                  </a:lnTo>
                  <a:lnTo>
                    <a:pt x="181" y="117"/>
                  </a:lnTo>
                  <a:lnTo>
                    <a:pt x="179" y="117"/>
                  </a:lnTo>
                  <a:lnTo>
                    <a:pt x="178" y="118"/>
                  </a:lnTo>
                  <a:lnTo>
                    <a:pt x="177" y="120"/>
                  </a:lnTo>
                  <a:lnTo>
                    <a:pt x="176" y="121"/>
                  </a:lnTo>
                  <a:lnTo>
                    <a:pt x="176" y="123"/>
                  </a:lnTo>
                  <a:lnTo>
                    <a:pt x="175" y="125"/>
                  </a:lnTo>
                  <a:lnTo>
                    <a:pt x="174" y="126"/>
                  </a:lnTo>
                  <a:lnTo>
                    <a:pt x="172" y="127"/>
                  </a:lnTo>
                  <a:lnTo>
                    <a:pt x="170" y="127"/>
                  </a:lnTo>
                  <a:lnTo>
                    <a:pt x="170" y="126"/>
                  </a:lnTo>
                  <a:lnTo>
                    <a:pt x="169" y="125"/>
                  </a:lnTo>
                  <a:lnTo>
                    <a:pt x="169" y="123"/>
                  </a:lnTo>
                  <a:lnTo>
                    <a:pt x="170" y="122"/>
                  </a:lnTo>
                  <a:lnTo>
                    <a:pt x="170" y="121"/>
                  </a:lnTo>
                  <a:lnTo>
                    <a:pt x="170" y="120"/>
                  </a:lnTo>
                  <a:lnTo>
                    <a:pt x="170" y="119"/>
                  </a:lnTo>
                  <a:lnTo>
                    <a:pt x="171" y="117"/>
                  </a:lnTo>
                  <a:lnTo>
                    <a:pt x="171" y="115"/>
                  </a:lnTo>
                  <a:lnTo>
                    <a:pt x="167" y="112"/>
                  </a:lnTo>
                  <a:lnTo>
                    <a:pt x="163" y="109"/>
                  </a:lnTo>
                  <a:lnTo>
                    <a:pt x="158" y="108"/>
                  </a:lnTo>
                  <a:lnTo>
                    <a:pt x="153" y="107"/>
                  </a:lnTo>
                  <a:lnTo>
                    <a:pt x="148" y="107"/>
                  </a:lnTo>
                  <a:lnTo>
                    <a:pt x="143" y="107"/>
                  </a:lnTo>
                  <a:lnTo>
                    <a:pt x="138" y="108"/>
                  </a:lnTo>
                  <a:lnTo>
                    <a:pt x="133" y="108"/>
                  </a:lnTo>
                  <a:lnTo>
                    <a:pt x="128" y="108"/>
                  </a:lnTo>
                  <a:lnTo>
                    <a:pt x="123" y="108"/>
                  </a:lnTo>
                  <a:lnTo>
                    <a:pt x="121" y="108"/>
                  </a:lnTo>
                  <a:lnTo>
                    <a:pt x="119" y="108"/>
                  </a:lnTo>
                  <a:lnTo>
                    <a:pt x="117" y="108"/>
                  </a:lnTo>
                  <a:lnTo>
                    <a:pt x="115" y="108"/>
                  </a:lnTo>
                  <a:lnTo>
                    <a:pt x="113" y="108"/>
                  </a:lnTo>
                  <a:lnTo>
                    <a:pt x="111" y="108"/>
                  </a:lnTo>
                  <a:lnTo>
                    <a:pt x="109" y="108"/>
                  </a:lnTo>
                  <a:lnTo>
                    <a:pt x="107" y="108"/>
                  </a:lnTo>
                  <a:lnTo>
                    <a:pt x="105" y="108"/>
                  </a:lnTo>
                  <a:lnTo>
                    <a:pt x="103" y="109"/>
                  </a:lnTo>
                  <a:lnTo>
                    <a:pt x="104" y="110"/>
                  </a:lnTo>
                  <a:lnTo>
                    <a:pt x="105" y="111"/>
                  </a:lnTo>
                  <a:lnTo>
                    <a:pt x="105" y="113"/>
                  </a:lnTo>
                  <a:lnTo>
                    <a:pt x="106" y="114"/>
                  </a:lnTo>
                  <a:lnTo>
                    <a:pt x="107" y="115"/>
                  </a:lnTo>
                  <a:lnTo>
                    <a:pt x="108" y="117"/>
                  </a:lnTo>
                  <a:lnTo>
                    <a:pt x="108" y="118"/>
                  </a:lnTo>
                  <a:lnTo>
                    <a:pt x="108" y="120"/>
                  </a:lnTo>
                  <a:lnTo>
                    <a:pt x="108" y="121"/>
                  </a:lnTo>
                  <a:lnTo>
                    <a:pt x="108" y="123"/>
                  </a:lnTo>
                  <a:lnTo>
                    <a:pt x="105" y="126"/>
                  </a:lnTo>
                  <a:lnTo>
                    <a:pt x="104" y="129"/>
                  </a:lnTo>
                  <a:lnTo>
                    <a:pt x="102" y="131"/>
                  </a:lnTo>
                  <a:lnTo>
                    <a:pt x="101" y="134"/>
                  </a:lnTo>
                  <a:lnTo>
                    <a:pt x="101" y="137"/>
                  </a:lnTo>
                  <a:lnTo>
                    <a:pt x="100" y="140"/>
                  </a:lnTo>
                  <a:lnTo>
                    <a:pt x="100" y="144"/>
                  </a:lnTo>
                  <a:lnTo>
                    <a:pt x="100" y="147"/>
                  </a:lnTo>
                  <a:lnTo>
                    <a:pt x="101" y="151"/>
                  </a:lnTo>
                  <a:lnTo>
                    <a:pt x="101" y="154"/>
                  </a:lnTo>
                  <a:lnTo>
                    <a:pt x="100" y="156"/>
                  </a:lnTo>
                  <a:lnTo>
                    <a:pt x="100" y="158"/>
                  </a:lnTo>
                  <a:lnTo>
                    <a:pt x="99" y="160"/>
                  </a:lnTo>
                  <a:lnTo>
                    <a:pt x="98" y="161"/>
                  </a:lnTo>
                  <a:lnTo>
                    <a:pt x="98" y="163"/>
                  </a:lnTo>
                  <a:lnTo>
                    <a:pt x="96" y="164"/>
                  </a:lnTo>
                  <a:lnTo>
                    <a:pt x="96" y="166"/>
                  </a:lnTo>
                  <a:lnTo>
                    <a:pt x="96" y="168"/>
                  </a:lnTo>
                  <a:lnTo>
                    <a:pt x="95" y="170"/>
                  </a:lnTo>
                  <a:lnTo>
                    <a:pt x="96" y="172"/>
                  </a:lnTo>
                  <a:lnTo>
                    <a:pt x="94" y="172"/>
                  </a:lnTo>
                  <a:lnTo>
                    <a:pt x="92" y="173"/>
                  </a:lnTo>
                  <a:lnTo>
                    <a:pt x="91" y="173"/>
                  </a:lnTo>
                  <a:lnTo>
                    <a:pt x="89" y="173"/>
                  </a:lnTo>
                  <a:lnTo>
                    <a:pt x="87" y="173"/>
                  </a:lnTo>
                  <a:lnTo>
                    <a:pt x="85" y="173"/>
                  </a:lnTo>
                  <a:lnTo>
                    <a:pt x="83" y="173"/>
                  </a:lnTo>
                  <a:lnTo>
                    <a:pt x="81" y="174"/>
                  </a:lnTo>
                  <a:lnTo>
                    <a:pt x="79" y="174"/>
                  </a:lnTo>
                  <a:lnTo>
                    <a:pt x="77" y="174"/>
                  </a:lnTo>
                  <a:lnTo>
                    <a:pt x="76" y="174"/>
                  </a:lnTo>
                  <a:lnTo>
                    <a:pt x="76" y="173"/>
                  </a:lnTo>
                  <a:lnTo>
                    <a:pt x="75" y="172"/>
                  </a:lnTo>
                  <a:lnTo>
                    <a:pt x="75" y="171"/>
                  </a:lnTo>
                  <a:lnTo>
                    <a:pt x="75" y="170"/>
                  </a:lnTo>
                  <a:lnTo>
                    <a:pt x="76" y="169"/>
                  </a:lnTo>
                  <a:lnTo>
                    <a:pt x="76" y="168"/>
                  </a:lnTo>
                  <a:lnTo>
                    <a:pt x="78" y="164"/>
                  </a:lnTo>
                  <a:lnTo>
                    <a:pt x="80" y="159"/>
                  </a:lnTo>
                  <a:lnTo>
                    <a:pt x="81" y="153"/>
                  </a:lnTo>
                  <a:lnTo>
                    <a:pt x="81" y="148"/>
                  </a:lnTo>
                  <a:lnTo>
                    <a:pt x="81" y="143"/>
                  </a:lnTo>
                  <a:lnTo>
                    <a:pt x="81" y="137"/>
                  </a:lnTo>
                  <a:lnTo>
                    <a:pt x="80" y="131"/>
                  </a:lnTo>
                  <a:lnTo>
                    <a:pt x="80" y="126"/>
                  </a:lnTo>
                  <a:lnTo>
                    <a:pt x="80" y="120"/>
                  </a:lnTo>
                  <a:lnTo>
                    <a:pt x="81" y="115"/>
                  </a:lnTo>
                  <a:lnTo>
                    <a:pt x="78" y="114"/>
                  </a:lnTo>
                  <a:lnTo>
                    <a:pt x="76" y="114"/>
                  </a:lnTo>
                  <a:lnTo>
                    <a:pt x="73" y="115"/>
                  </a:lnTo>
                  <a:lnTo>
                    <a:pt x="70" y="115"/>
                  </a:lnTo>
                  <a:lnTo>
                    <a:pt x="67" y="116"/>
                  </a:lnTo>
                  <a:lnTo>
                    <a:pt x="64" y="116"/>
                  </a:lnTo>
                  <a:lnTo>
                    <a:pt x="61" y="117"/>
                  </a:lnTo>
                  <a:lnTo>
                    <a:pt x="58" y="117"/>
                  </a:lnTo>
                  <a:lnTo>
                    <a:pt x="55" y="116"/>
                  </a:lnTo>
                  <a:lnTo>
                    <a:pt x="52" y="115"/>
                  </a:lnTo>
                  <a:lnTo>
                    <a:pt x="50" y="116"/>
                  </a:lnTo>
                  <a:lnTo>
                    <a:pt x="49" y="117"/>
                  </a:lnTo>
                  <a:lnTo>
                    <a:pt x="47" y="118"/>
                  </a:lnTo>
                  <a:lnTo>
                    <a:pt x="46" y="120"/>
                  </a:lnTo>
                  <a:lnTo>
                    <a:pt x="45" y="121"/>
                  </a:lnTo>
                  <a:lnTo>
                    <a:pt x="45" y="123"/>
                  </a:lnTo>
                  <a:lnTo>
                    <a:pt x="44" y="126"/>
                  </a:lnTo>
                  <a:lnTo>
                    <a:pt x="43" y="127"/>
                  </a:lnTo>
                  <a:lnTo>
                    <a:pt x="42" y="129"/>
                  </a:lnTo>
                  <a:lnTo>
                    <a:pt x="42" y="131"/>
                  </a:lnTo>
                  <a:lnTo>
                    <a:pt x="42" y="135"/>
                  </a:lnTo>
                  <a:lnTo>
                    <a:pt x="40" y="139"/>
                  </a:lnTo>
                  <a:lnTo>
                    <a:pt x="38" y="143"/>
                  </a:lnTo>
                  <a:lnTo>
                    <a:pt x="36" y="145"/>
                  </a:lnTo>
                  <a:lnTo>
                    <a:pt x="33" y="149"/>
                  </a:lnTo>
                  <a:lnTo>
                    <a:pt x="30" y="151"/>
                  </a:lnTo>
                  <a:lnTo>
                    <a:pt x="27" y="154"/>
                  </a:lnTo>
                  <a:lnTo>
                    <a:pt x="24" y="157"/>
                  </a:lnTo>
                  <a:lnTo>
                    <a:pt x="20" y="160"/>
                  </a:lnTo>
                  <a:lnTo>
                    <a:pt x="18" y="163"/>
                  </a:lnTo>
                  <a:lnTo>
                    <a:pt x="17" y="163"/>
                  </a:lnTo>
                  <a:lnTo>
                    <a:pt x="16" y="163"/>
                  </a:lnTo>
                  <a:lnTo>
                    <a:pt x="15" y="163"/>
                  </a:lnTo>
                  <a:lnTo>
                    <a:pt x="14" y="163"/>
                  </a:lnTo>
                  <a:lnTo>
                    <a:pt x="13" y="163"/>
                  </a:lnTo>
                  <a:lnTo>
                    <a:pt x="13" y="162"/>
                  </a:lnTo>
                  <a:lnTo>
                    <a:pt x="12" y="162"/>
                  </a:lnTo>
                  <a:lnTo>
                    <a:pt x="11" y="162"/>
                  </a:lnTo>
                  <a:lnTo>
                    <a:pt x="10" y="161"/>
                  </a:lnTo>
                  <a:lnTo>
                    <a:pt x="9" y="161"/>
                  </a:lnTo>
                  <a:lnTo>
                    <a:pt x="8" y="158"/>
                  </a:lnTo>
                  <a:lnTo>
                    <a:pt x="8" y="155"/>
                  </a:lnTo>
                  <a:lnTo>
                    <a:pt x="8" y="152"/>
                  </a:lnTo>
                  <a:lnTo>
                    <a:pt x="8" y="149"/>
                  </a:lnTo>
                  <a:lnTo>
                    <a:pt x="8" y="145"/>
                  </a:lnTo>
                  <a:lnTo>
                    <a:pt x="8" y="143"/>
                  </a:lnTo>
                  <a:lnTo>
                    <a:pt x="7" y="139"/>
                  </a:lnTo>
                  <a:lnTo>
                    <a:pt x="7" y="136"/>
                  </a:lnTo>
                  <a:lnTo>
                    <a:pt x="6" y="133"/>
                  </a:lnTo>
                  <a:lnTo>
                    <a:pt x="6" y="130"/>
                  </a:lnTo>
                  <a:lnTo>
                    <a:pt x="6" y="128"/>
                  </a:lnTo>
                  <a:lnTo>
                    <a:pt x="7" y="125"/>
                  </a:lnTo>
                  <a:lnTo>
                    <a:pt x="8" y="123"/>
                  </a:lnTo>
                  <a:lnTo>
                    <a:pt x="9" y="120"/>
                  </a:lnTo>
                  <a:lnTo>
                    <a:pt x="10" y="118"/>
                  </a:lnTo>
                  <a:lnTo>
                    <a:pt x="12" y="116"/>
                  </a:lnTo>
                  <a:lnTo>
                    <a:pt x="12" y="114"/>
                  </a:lnTo>
                  <a:lnTo>
                    <a:pt x="11" y="112"/>
                  </a:lnTo>
                  <a:lnTo>
                    <a:pt x="10" y="111"/>
                  </a:lnTo>
                  <a:lnTo>
                    <a:pt x="6" y="110"/>
                  </a:lnTo>
                  <a:lnTo>
                    <a:pt x="5" y="109"/>
                  </a:lnTo>
                  <a:lnTo>
                    <a:pt x="4" y="108"/>
                  </a:lnTo>
                  <a:lnTo>
                    <a:pt x="3" y="108"/>
                  </a:lnTo>
                  <a:lnTo>
                    <a:pt x="2" y="106"/>
                  </a:lnTo>
                  <a:lnTo>
                    <a:pt x="2" y="105"/>
                  </a:lnTo>
                  <a:lnTo>
                    <a:pt x="2" y="103"/>
                  </a:lnTo>
                  <a:lnTo>
                    <a:pt x="2" y="102"/>
                  </a:lnTo>
                  <a:lnTo>
                    <a:pt x="1" y="101"/>
                  </a:lnTo>
                  <a:lnTo>
                    <a:pt x="0" y="99"/>
                  </a:lnTo>
                  <a:lnTo>
                    <a:pt x="0" y="98"/>
                  </a:lnTo>
                  <a:lnTo>
                    <a:pt x="0" y="97"/>
                  </a:lnTo>
                  <a:lnTo>
                    <a:pt x="0" y="96"/>
                  </a:lnTo>
                  <a:lnTo>
                    <a:pt x="0" y="95"/>
                  </a:lnTo>
                  <a:lnTo>
                    <a:pt x="1" y="94"/>
                  </a:lnTo>
                  <a:lnTo>
                    <a:pt x="2" y="94"/>
                  </a:lnTo>
                  <a:lnTo>
                    <a:pt x="2" y="93"/>
                  </a:lnTo>
                  <a:lnTo>
                    <a:pt x="3" y="92"/>
                  </a:lnTo>
                  <a:lnTo>
                    <a:pt x="4" y="91"/>
                  </a:lnTo>
                  <a:lnTo>
                    <a:pt x="5" y="90"/>
                  </a:lnTo>
                  <a:lnTo>
                    <a:pt x="6" y="89"/>
                  </a:lnTo>
                  <a:lnTo>
                    <a:pt x="8" y="89"/>
                  </a:lnTo>
                  <a:lnTo>
                    <a:pt x="10" y="89"/>
                  </a:lnTo>
                  <a:lnTo>
                    <a:pt x="13" y="90"/>
                  </a:lnTo>
                  <a:lnTo>
                    <a:pt x="15" y="91"/>
                  </a:lnTo>
                  <a:lnTo>
                    <a:pt x="17" y="92"/>
                  </a:lnTo>
                  <a:lnTo>
                    <a:pt x="19" y="93"/>
                  </a:lnTo>
                  <a:lnTo>
                    <a:pt x="22" y="93"/>
                  </a:lnTo>
                  <a:lnTo>
                    <a:pt x="23" y="92"/>
                  </a:lnTo>
                  <a:lnTo>
                    <a:pt x="25" y="90"/>
                  </a:lnTo>
                  <a:lnTo>
                    <a:pt x="26" y="87"/>
                  </a:lnTo>
                  <a:lnTo>
                    <a:pt x="30" y="79"/>
                  </a:lnTo>
                  <a:lnTo>
                    <a:pt x="34" y="70"/>
                  </a:lnTo>
                  <a:lnTo>
                    <a:pt x="38" y="63"/>
                  </a:lnTo>
                  <a:lnTo>
                    <a:pt x="43" y="54"/>
                  </a:lnTo>
                  <a:lnTo>
                    <a:pt x="48" y="46"/>
                  </a:lnTo>
                  <a:lnTo>
                    <a:pt x="53" y="38"/>
                  </a:lnTo>
                  <a:lnTo>
                    <a:pt x="58" y="30"/>
                  </a:lnTo>
                  <a:lnTo>
                    <a:pt x="63" y="21"/>
                  </a:lnTo>
                  <a:lnTo>
                    <a:pt x="67" y="13"/>
                  </a:lnTo>
                  <a:lnTo>
                    <a:pt x="71" y="5"/>
                  </a:lnTo>
                  <a:lnTo>
                    <a:pt x="77" y="3"/>
                  </a:lnTo>
                  <a:lnTo>
                    <a:pt x="83" y="2"/>
                  </a:lnTo>
                  <a:lnTo>
                    <a:pt x="90" y="2"/>
                  </a:lnTo>
                  <a:lnTo>
                    <a:pt x="95" y="2"/>
                  </a:lnTo>
                  <a:lnTo>
                    <a:pt x="101" y="3"/>
                  </a:lnTo>
                  <a:lnTo>
                    <a:pt x="108" y="3"/>
                  </a:lnTo>
                  <a:lnTo>
                    <a:pt x="114" y="4"/>
                  </a:lnTo>
                  <a:lnTo>
                    <a:pt x="121" y="5"/>
                  </a:lnTo>
                  <a:lnTo>
                    <a:pt x="127" y="5"/>
                  </a:lnTo>
                  <a:lnTo>
                    <a:pt x="134" y="4"/>
                  </a:lnTo>
                  <a:lnTo>
                    <a:pt x="135" y="3"/>
                  </a:lnTo>
                  <a:lnTo>
                    <a:pt x="135" y="1"/>
                  </a:lnTo>
                  <a:lnTo>
                    <a:pt x="136" y="1"/>
                  </a:lnTo>
                  <a:lnTo>
                    <a:pt x="137" y="0"/>
                  </a:lnTo>
                  <a:lnTo>
                    <a:pt x="138" y="1"/>
                  </a:lnTo>
                  <a:lnTo>
                    <a:pt x="139" y="1"/>
                  </a:lnTo>
                  <a:lnTo>
                    <a:pt x="140" y="1"/>
                  </a:lnTo>
                  <a:lnTo>
                    <a:pt x="141" y="2"/>
                  </a:lnTo>
                  <a:lnTo>
                    <a:pt x="143" y="3"/>
                  </a:lnTo>
                  <a:lnTo>
                    <a:pt x="144" y="3"/>
                  </a:lnTo>
                  <a:close/>
                </a:path>
              </a:pathLst>
            </a:custGeom>
            <a:solidFill>
              <a:srgbClr val="B3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64"/>
            <p:cNvSpPr>
              <a:spLocks/>
            </p:cNvSpPr>
            <p:nvPr/>
          </p:nvSpPr>
          <p:spPr bwMode="auto">
            <a:xfrm flipH="1">
              <a:off x="3936" y="2710"/>
              <a:ext cx="1644" cy="122"/>
            </a:xfrm>
            <a:custGeom>
              <a:avLst/>
              <a:gdLst>
                <a:gd name="T0" fmla="*/ 0 w 1644"/>
                <a:gd name="T1" fmla="*/ 0 h 112"/>
                <a:gd name="T2" fmla="*/ 189 w 1644"/>
                <a:gd name="T3" fmla="*/ 45 h 112"/>
                <a:gd name="T4" fmla="*/ 533 w 1644"/>
                <a:gd name="T5" fmla="*/ 112 h 112"/>
                <a:gd name="T6" fmla="*/ 1222 w 1644"/>
                <a:gd name="T7" fmla="*/ 78 h 112"/>
                <a:gd name="T8" fmla="*/ 1522 w 1644"/>
                <a:gd name="T9" fmla="*/ 89 h 112"/>
                <a:gd name="T10" fmla="*/ 1644 w 1644"/>
                <a:gd name="T11" fmla="*/ 67 h 112"/>
                <a:gd name="T12" fmla="*/ 0 60000 65536"/>
                <a:gd name="T13" fmla="*/ 0 60000 65536"/>
                <a:gd name="T14" fmla="*/ 0 60000 65536"/>
                <a:gd name="T15" fmla="*/ 0 60000 65536"/>
                <a:gd name="T16" fmla="*/ 0 60000 65536"/>
                <a:gd name="T17" fmla="*/ 0 60000 65536"/>
                <a:gd name="T18" fmla="*/ 0 w 1644"/>
                <a:gd name="T19" fmla="*/ 0 h 112"/>
                <a:gd name="T20" fmla="*/ 1644 w 164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644" h="112">
                  <a:moveTo>
                    <a:pt x="0" y="0"/>
                  </a:moveTo>
                  <a:cubicBezTo>
                    <a:pt x="62" y="22"/>
                    <a:pt x="126" y="26"/>
                    <a:pt x="189" y="45"/>
                  </a:cubicBezTo>
                  <a:cubicBezTo>
                    <a:pt x="311" y="81"/>
                    <a:pt x="402" y="98"/>
                    <a:pt x="533" y="112"/>
                  </a:cubicBezTo>
                  <a:cubicBezTo>
                    <a:pt x="766" y="101"/>
                    <a:pt x="988" y="85"/>
                    <a:pt x="1222" y="78"/>
                  </a:cubicBezTo>
                  <a:cubicBezTo>
                    <a:pt x="1322" y="82"/>
                    <a:pt x="1422" y="89"/>
                    <a:pt x="1522" y="89"/>
                  </a:cubicBezTo>
                  <a:cubicBezTo>
                    <a:pt x="1563" y="89"/>
                    <a:pt x="1644" y="67"/>
                    <a:pt x="1644" y="67"/>
                  </a:cubicBezTo>
                </a:path>
              </a:pathLst>
            </a:custGeom>
            <a:noFill/>
            <a:ln w="38100">
              <a:solidFill>
                <a:srgbClr val="FE9B0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266810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1000"/>
                                  </p:stCondLst>
                                  <p:iterate type="wd">
                                    <p:tmPct val="100000"/>
                                  </p:iterate>
                                  <p:childTnLst>
                                    <p:set>
                                      <p:cBhvr>
                                        <p:cTn id="11" dur="1" fill="hold">
                                          <p:stCondLst>
                                            <p:cond delay="0"/>
                                          </p:stCondLst>
                                        </p:cTn>
                                        <p:tgtEl>
                                          <p:spTgt spid="52245"/>
                                        </p:tgtEl>
                                        <p:attrNameLst>
                                          <p:attrName>style.visibility</p:attrName>
                                        </p:attrNameLst>
                                      </p:cBhvr>
                                      <p:to>
                                        <p:strVal val="visible"/>
                                      </p:to>
                                    </p:set>
                                    <p:anim calcmode="lin" valueType="num">
                                      <p:cBhvr additive="base">
                                        <p:cTn id="12" dur="300" fill="hold"/>
                                        <p:tgtEl>
                                          <p:spTgt spid="52245"/>
                                        </p:tgtEl>
                                        <p:attrNameLst>
                                          <p:attrName>ppt_x</p:attrName>
                                        </p:attrNameLst>
                                      </p:cBhvr>
                                      <p:tavLst>
                                        <p:tav tm="0">
                                          <p:val>
                                            <p:strVal val="#ppt_x"/>
                                          </p:val>
                                        </p:tav>
                                        <p:tav tm="100000">
                                          <p:val>
                                            <p:strVal val="#ppt_x"/>
                                          </p:val>
                                        </p:tav>
                                      </p:tavLst>
                                    </p:anim>
                                    <p:anim calcmode="lin" valueType="num">
                                      <p:cBhvr additive="base">
                                        <p:cTn id="13" dur="300" fill="hold"/>
                                        <p:tgtEl>
                                          <p:spTgt spid="5224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200"/>
                            </p:stCondLst>
                            <p:childTnLst>
                              <p:par>
                                <p:cTn id="15" presetID="7"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4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2133600" y="5105400"/>
            <a:ext cx="2286000" cy="533400"/>
          </a:xfrm>
          <a:prstGeom prst="wedgeRectCallout">
            <a:avLst>
              <a:gd name="adj1" fmla="val -21667"/>
              <a:gd name="adj2" fmla="val -219940"/>
            </a:avLst>
          </a:prstGeom>
          <a:noFill/>
          <a:ln w="12700">
            <a:solidFill>
              <a:schemeClr val="bg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effectLst>
                  <a:outerShdw blurRad="38100" dist="38100" dir="2700000" algn="tl">
                    <a:srgbClr val="C0C0C0"/>
                  </a:outerShdw>
                </a:effectLst>
                <a:latin typeface="Arial" pitchFamily="34" charset="0"/>
              </a:rPr>
              <a:t>TNC in tap root</a:t>
            </a:r>
            <a:endParaRPr lang="en-US" sz="2400">
              <a:effectLst>
                <a:outerShdw blurRad="38100" dist="38100" dir="2700000" algn="tl">
                  <a:srgbClr val="C0C0C0"/>
                </a:outerShdw>
              </a:effectLst>
              <a:latin typeface="Arial" pitchFamily="34" charset="0"/>
            </a:endParaRPr>
          </a:p>
        </p:txBody>
      </p:sp>
      <p:sp>
        <p:nvSpPr>
          <p:cNvPr id="203779" name="AutoShape 3"/>
          <p:cNvSpPr>
            <a:spLocks noChangeArrowheads="1"/>
          </p:cNvSpPr>
          <p:nvPr/>
        </p:nvSpPr>
        <p:spPr bwMode="auto">
          <a:xfrm>
            <a:off x="2362200" y="1066800"/>
            <a:ext cx="2286000" cy="533400"/>
          </a:xfrm>
          <a:prstGeom prst="wedgeRectCallout">
            <a:avLst>
              <a:gd name="adj1" fmla="val -2500"/>
              <a:gd name="adj2" fmla="val 251486"/>
            </a:avLst>
          </a:prstGeom>
          <a:noFill/>
          <a:ln w="12700">
            <a:solidFill>
              <a:schemeClr val="bg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effectLst/>
                <a:latin typeface="Arial" pitchFamily="34" charset="0"/>
              </a:rPr>
              <a:t>Top growth</a:t>
            </a:r>
          </a:p>
        </p:txBody>
      </p:sp>
      <p:sp>
        <p:nvSpPr>
          <p:cNvPr id="203780" name="Freeform 4"/>
          <p:cNvSpPr>
            <a:spLocks/>
          </p:cNvSpPr>
          <p:nvPr/>
        </p:nvSpPr>
        <p:spPr bwMode="auto">
          <a:xfrm>
            <a:off x="2362200" y="3810000"/>
            <a:ext cx="1143000" cy="1143000"/>
          </a:xfrm>
          <a:custGeom>
            <a:avLst/>
            <a:gdLst>
              <a:gd name="T0" fmla="*/ 0 w 576"/>
              <a:gd name="T1" fmla="*/ 0 h 768"/>
              <a:gd name="T2" fmla="*/ 192 w 576"/>
              <a:gd name="T3" fmla="*/ 144 h 768"/>
              <a:gd name="T4" fmla="*/ 288 w 576"/>
              <a:gd name="T5" fmla="*/ 240 h 768"/>
              <a:gd name="T6" fmla="*/ 384 w 576"/>
              <a:gd name="T7" fmla="*/ 384 h 768"/>
              <a:gd name="T8" fmla="*/ 528 w 576"/>
              <a:gd name="T9" fmla="*/ 672 h 768"/>
              <a:gd name="T10" fmla="*/ 576 w 576"/>
              <a:gd name="T11" fmla="*/ 768 h 768"/>
            </a:gdLst>
            <a:ahLst/>
            <a:cxnLst>
              <a:cxn ang="0">
                <a:pos x="T0" y="T1"/>
              </a:cxn>
              <a:cxn ang="0">
                <a:pos x="T2" y="T3"/>
              </a:cxn>
              <a:cxn ang="0">
                <a:pos x="T4" y="T5"/>
              </a:cxn>
              <a:cxn ang="0">
                <a:pos x="T6" y="T7"/>
              </a:cxn>
              <a:cxn ang="0">
                <a:pos x="T8" y="T9"/>
              </a:cxn>
              <a:cxn ang="0">
                <a:pos x="T10" y="T11"/>
              </a:cxn>
            </a:cxnLst>
            <a:rect l="0" t="0" r="r" b="b"/>
            <a:pathLst>
              <a:path w="576" h="768">
                <a:moveTo>
                  <a:pt x="0" y="0"/>
                </a:moveTo>
                <a:cubicBezTo>
                  <a:pt x="72" y="52"/>
                  <a:pt x="144" y="104"/>
                  <a:pt x="192" y="144"/>
                </a:cubicBezTo>
                <a:cubicBezTo>
                  <a:pt x="240" y="184"/>
                  <a:pt x="256" y="200"/>
                  <a:pt x="288" y="240"/>
                </a:cubicBezTo>
                <a:cubicBezTo>
                  <a:pt x="320" y="280"/>
                  <a:pt x="344" y="312"/>
                  <a:pt x="384" y="384"/>
                </a:cubicBezTo>
                <a:cubicBezTo>
                  <a:pt x="424" y="456"/>
                  <a:pt x="496" y="608"/>
                  <a:pt x="528" y="672"/>
                </a:cubicBezTo>
                <a:cubicBezTo>
                  <a:pt x="560" y="736"/>
                  <a:pt x="568" y="752"/>
                  <a:pt x="576" y="768"/>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781" name="Freeform 5"/>
          <p:cNvSpPr>
            <a:spLocks/>
          </p:cNvSpPr>
          <p:nvPr/>
        </p:nvSpPr>
        <p:spPr bwMode="auto">
          <a:xfrm>
            <a:off x="3429000" y="3657600"/>
            <a:ext cx="2647950" cy="1257300"/>
          </a:xfrm>
          <a:custGeom>
            <a:avLst/>
            <a:gdLst>
              <a:gd name="T0" fmla="*/ 0 w 1668"/>
              <a:gd name="T1" fmla="*/ 792 h 792"/>
              <a:gd name="T2" fmla="*/ 192 w 1668"/>
              <a:gd name="T3" fmla="*/ 756 h 792"/>
              <a:gd name="T4" fmla="*/ 288 w 1668"/>
              <a:gd name="T5" fmla="*/ 732 h 792"/>
              <a:gd name="T6" fmla="*/ 433 w 1668"/>
              <a:gd name="T7" fmla="*/ 715 h 792"/>
              <a:gd name="T8" fmla="*/ 811 w 1668"/>
              <a:gd name="T9" fmla="*/ 537 h 792"/>
              <a:gd name="T10" fmla="*/ 895 w 1668"/>
              <a:gd name="T11" fmla="*/ 492 h 792"/>
              <a:gd name="T12" fmla="*/ 1272 w 1668"/>
              <a:gd name="T13" fmla="*/ 179 h 792"/>
              <a:gd name="T14" fmla="*/ 1440 w 1668"/>
              <a:gd name="T15" fmla="*/ 89 h 792"/>
              <a:gd name="T16" fmla="*/ 1668 w 1668"/>
              <a:gd name="T1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8" h="792">
                <a:moveTo>
                  <a:pt x="0" y="792"/>
                </a:moveTo>
                <a:cubicBezTo>
                  <a:pt x="30" y="786"/>
                  <a:pt x="144" y="766"/>
                  <a:pt x="192" y="756"/>
                </a:cubicBezTo>
                <a:cubicBezTo>
                  <a:pt x="240" y="746"/>
                  <a:pt x="248" y="739"/>
                  <a:pt x="288" y="732"/>
                </a:cubicBezTo>
                <a:cubicBezTo>
                  <a:pt x="328" y="725"/>
                  <a:pt x="346" y="748"/>
                  <a:pt x="433" y="715"/>
                </a:cubicBezTo>
                <a:cubicBezTo>
                  <a:pt x="520" y="682"/>
                  <a:pt x="734" y="574"/>
                  <a:pt x="811" y="537"/>
                </a:cubicBezTo>
                <a:cubicBezTo>
                  <a:pt x="888" y="499"/>
                  <a:pt x="818" y="551"/>
                  <a:pt x="895" y="492"/>
                </a:cubicBezTo>
                <a:cubicBezTo>
                  <a:pt x="972" y="432"/>
                  <a:pt x="1181" y="246"/>
                  <a:pt x="1272" y="179"/>
                </a:cubicBezTo>
                <a:cubicBezTo>
                  <a:pt x="1363" y="112"/>
                  <a:pt x="1374" y="119"/>
                  <a:pt x="1440" y="89"/>
                </a:cubicBezTo>
                <a:cubicBezTo>
                  <a:pt x="1506" y="59"/>
                  <a:pt x="1621" y="19"/>
                  <a:pt x="1668" y="0"/>
                </a:cubicBezTo>
              </a:path>
            </a:pathLst>
          </a:custGeom>
          <a:noFill/>
          <a:ln w="76200"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782" name="Freeform 6"/>
          <p:cNvSpPr>
            <a:spLocks/>
          </p:cNvSpPr>
          <p:nvPr/>
        </p:nvSpPr>
        <p:spPr bwMode="auto">
          <a:xfrm>
            <a:off x="6134100" y="3657600"/>
            <a:ext cx="1333500" cy="1295400"/>
          </a:xfrm>
          <a:custGeom>
            <a:avLst/>
            <a:gdLst>
              <a:gd name="T0" fmla="*/ 0 w 840"/>
              <a:gd name="T1" fmla="*/ 0 h 816"/>
              <a:gd name="T2" fmla="*/ 336 w 840"/>
              <a:gd name="T3" fmla="*/ 240 h 816"/>
              <a:gd name="T4" fmla="*/ 408 w 840"/>
              <a:gd name="T5" fmla="*/ 336 h 816"/>
              <a:gd name="T6" fmla="*/ 624 w 840"/>
              <a:gd name="T7" fmla="*/ 648 h 816"/>
              <a:gd name="T8" fmla="*/ 840 w 840"/>
              <a:gd name="T9" fmla="*/ 816 h 816"/>
            </a:gdLst>
            <a:ahLst/>
            <a:cxnLst>
              <a:cxn ang="0">
                <a:pos x="T0" y="T1"/>
              </a:cxn>
              <a:cxn ang="0">
                <a:pos x="T2" y="T3"/>
              </a:cxn>
              <a:cxn ang="0">
                <a:pos x="T4" y="T5"/>
              </a:cxn>
              <a:cxn ang="0">
                <a:pos x="T6" y="T7"/>
              </a:cxn>
              <a:cxn ang="0">
                <a:pos x="T8" y="T9"/>
              </a:cxn>
            </a:cxnLst>
            <a:rect l="0" t="0" r="r" b="b"/>
            <a:pathLst>
              <a:path w="840" h="816">
                <a:moveTo>
                  <a:pt x="0" y="0"/>
                </a:moveTo>
                <a:cubicBezTo>
                  <a:pt x="56" y="42"/>
                  <a:pt x="268" y="184"/>
                  <a:pt x="336" y="240"/>
                </a:cubicBezTo>
                <a:cubicBezTo>
                  <a:pt x="404" y="296"/>
                  <a:pt x="360" y="268"/>
                  <a:pt x="408" y="336"/>
                </a:cubicBezTo>
                <a:cubicBezTo>
                  <a:pt x="456" y="404"/>
                  <a:pt x="552" y="568"/>
                  <a:pt x="624" y="648"/>
                </a:cubicBezTo>
                <a:cubicBezTo>
                  <a:pt x="696" y="728"/>
                  <a:pt x="795" y="781"/>
                  <a:pt x="840" y="816"/>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3783" name="Group 7"/>
          <p:cNvGrpSpPr>
            <a:grpSpLocks/>
          </p:cNvGrpSpPr>
          <p:nvPr/>
        </p:nvGrpSpPr>
        <p:grpSpPr bwMode="auto">
          <a:xfrm>
            <a:off x="5638800" y="1066800"/>
            <a:ext cx="1219200" cy="4038600"/>
            <a:chOff x="1335" y="182"/>
            <a:chExt cx="1365" cy="4138"/>
          </a:xfrm>
        </p:grpSpPr>
        <p:sp>
          <p:nvSpPr>
            <p:cNvPr id="203784" name="Freeform 8"/>
            <p:cNvSpPr>
              <a:spLocks/>
            </p:cNvSpPr>
            <p:nvPr/>
          </p:nvSpPr>
          <p:spPr bwMode="auto">
            <a:xfrm>
              <a:off x="1918" y="2703"/>
              <a:ext cx="43" cy="1437"/>
            </a:xfrm>
            <a:custGeom>
              <a:avLst/>
              <a:gdLst>
                <a:gd name="T0" fmla="*/ 0 w 43"/>
                <a:gd name="T1" fmla="*/ 0 h 1437"/>
                <a:gd name="T2" fmla="*/ 21 w 43"/>
                <a:gd name="T3" fmla="*/ 1436 h 1437"/>
                <a:gd name="T4" fmla="*/ 42 w 43"/>
                <a:gd name="T5" fmla="*/ 0 h 1437"/>
                <a:gd name="T6" fmla="*/ 0 w 43"/>
                <a:gd name="T7" fmla="*/ 0 h 1437"/>
              </a:gdLst>
              <a:ahLst/>
              <a:cxnLst>
                <a:cxn ang="0">
                  <a:pos x="T0" y="T1"/>
                </a:cxn>
                <a:cxn ang="0">
                  <a:pos x="T2" y="T3"/>
                </a:cxn>
                <a:cxn ang="0">
                  <a:pos x="T4" y="T5"/>
                </a:cxn>
                <a:cxn ang="0">
                  <a:pos x="T6" y="T7"/>
                </a:cxn>
              </a:cxnLst>
              <a:rect l="0" t="0" r="r" b="b"/>
              <a:pathLst>
                <a:path w="43" h="1437">
                  <a:moveTo>
                    <a:pt x="0" y="0"/>
                  </a:moveTo>
                  <a:lnTo>
                    <a:pt x="21" y="1436"/>
                  </a:lnTo>
                  <a:lnTo>
                    <a:pt x="42" y="0"/>
                  </a:lnTo>
                  <a:lnTo>
                    <a:pt x="0" y="0"/>
                  </a:lnTo>
                </a:path>
              </a:pathLst>
            </a:custGeom>
            <a:solidFill>
              <a:srgbClr val="FFFF80"/>
            </a:solidFill>
            <a:ln w="76200" cap="rnd" cmpd="sng">
              <a:solidFill>
                <a:srgbClr val="803B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5" name="Freeform 9"/>
            <p:cNvSpPr>
              <a:spLocks/>
            </p:cNvSpPr>
            <p:nvPr/>
          </p:nvSpPr>
          <p:spPr bwMode="auto">
            <a:xfrm>
              <a:off x="1587" y="2795"/>
              <a:ext cx="320" cy="610"/>
            </a:xfrm>
            <a:custGeom>
              <a:avLst/>
              <a:gdLst>
                <a:gd name="T0" fmla="*/ 317 w 320"/>
                <a:gd name="T1" fmla="*/ 0 h 610"/>
                <a:gd name="T2" fmla="*/ 319 w 320"/>
                <a:gd name="T3" fmla="*/ 34 h 610"/>
                <a:gd name="T4" fmla="*/ 318 w 320"/>
                <a:gd name="T5" fmla="*/ 49 h 610"/>
                <a:gd name="T6" fmla="*/ 317 w 320"/>
                <a:gd name="T7" fmla="*/ 62 h 610"/>
                <a:gd name="T8" fmla="*/ 314 w 320"/>
                <a:gd name="T9" fmla="*/ 73 h 610"/>
                <a:gd name="T10" fmla="*/ 310 w 320"/>
                <a:gd name="T11" fmla="*/ 84 h 610"/>
                <a:gd name="T12" fmla="*/ 307 w 320"/>
                <a:gd name="T13" fmla="*/ 93 h 610"/>
                <a:gd name="T14" fmla="*/ 301 w 320"/>
                <a:gd name="T15" fmla="*/ 102 h 610"/>
                <a:gd name="T16" fmla="*/ 295 w 320"/>
                <a:gd name="T17" fmla="*/ 109 h 610"/>
                <a:gd name="T18" fmla="*/ 289 w 320"/>
                <a:gd name="T19" fmla="*/ 116 h 610"/>
                <a:gd name="T20" fmla="*/ 281 w 320"/>
                <a:gd name="T21" fmla="*/ 121 h 610"/>
                <a:gd name="T22" fmla="*/ 274 w 320"/>
                <a:gd name="T23" fmla="*/ 127 h 610"/>
                <a:gd name="T24" fmla="*/ 265 w 320"/>
                <a:gd name="T25" fmla="*/ 131 h 610"/>
                <a:gd name="T26" fmla="*/ 257 w 320"/>
                <a:gd name="T27" fmla="*/ 135 h 610"/>
                <a:gd name="T28" fmla="*/ 248 w 320"/>
                <a:gd name="T29" fmla="*/ 139 h 610"/>
                <a:gd name="T30" fmla="*/ 238 w 320"/>
                <a:gd name="T31" fmla="*/ 142 h 610"/>
                <a:gd name="T32" fmla="*/ 229 w 320"/>
                <a:gd name="T33" fmla="*/ 145 h 610"/>
                <a:gd name="T34" fmla="*/ 219 w 320"/>
                <a:gd name="T35" fmla="*/ 148 h 610"/>
                <a:gd name="T36" fmla="*/ 210 w 320"/>
                <a:gd name="T37" fmla="*/ 151 h 610"/>
                <a:gd name="T38" fmla="*/ 200 w 320"/>
                <a:gd name="T39" fmla="*/ 155 h 610"/>
                <a:gd name="T40" fmla="*/ 190 w 320"/>
                <a:gd name="T41" fmla="*/ 158 h 610"/>
                <a:gd name="T42" fmla="*/ 180 w 320"/>
                <a:gd name="T43" fmla="*/ 161 h 610"/>
                <a:gd name="T44" fmla="*/ 171 w 320"/>
                <a:gd name="T45" fmla="*/ 165 h 610"/>
                <a:gd name="T46" fmla="*/ 163 w 320"/>
                <a:gd name="T47" fmla="*/ 170 h 610"/>
                <a:gd name="T48" fmla="*/ 154 w 320"/>
                <a:gd name="T49" fmla="*/ 175 h 610"/>
                <a:gd name="T50" fmla="*/ 145 w 320"/>
                <a:gd name="T51" fmla="*/ 180 h 610"/>
                <a:gd name="T52" fmla="*/ 137 w 320"/>
                <a:gd name="T53" fmla="*/ 187 h 610"/>
                <a:gd name="T54" fmla="*/ 130 w 320"/>
                <a:gd name="T55" fmla="*/ 194 h 610"/>
                <a:gd name="T56" fmla="*/ 123 w 320"/>
                <a:gd name="T57" fmla="*/ 202 h 610"/>
                <a:gd name="T58" fmla="*/ 116 w 320"/>
                <a:gd name="T59" fmla="*/ 211 h 610"/>
                <a:gd name="T60" fmla="*/ 110 w 320"/>
                <a:gd name="T61" fmla="*/ 221 h 610"/>
                <a:gd name="T62" fmla="*/ 106 w 320"/>
                <a:gd name="T63" fmla="*/ 233 h 610"/>
                <a:gd name="T64" fmla="*/ 99 w 320"/>
                <a:gd name="T65" fmla="*/ 251 h 610"/>
                <a:gd name="T66" fmla="*/ 95 w 320"/>
                <a:gd name="T67" fmla="*/ 261 h 610"/>
                <a:gd name="T68" fmla="*/ 92 w 320"/>
                <a:gd name="T69" fmla="*/ 271 h 610"/>
                <a:gd name="T70" fmla="*/ 87 w 320"/>
                <a:gd name="T71" fmla="*/ 281 h 610"/>
                <a:gd name="T72" fmla="*/ 83 w 320"/>
                <a:gd name="T73" fmla="*/ 292 h 610"/>
                <a:gd name="T74" fmla="*/ 79 w 320"/>
                <a:gd name="T75" fmla="*/ 303 h 610"/>
                <a:gd name="T76" fmla="*/ 75 w 320"/>
                <a:gd name="T77" fmla="*/ 315 h 610"/>
                <a:gd name="T78" fmla="*/ 70 w 320"/>
                <a:gd name="T79" fmla="*/ 327 h 610"/>
                <a:gd name="T80" fmla="*/ 66 w 320"/>
                <a:gd name="T81" fmla="*/ 339 h 610"/>
                <a:gd name="T82" fmla="*/ 61 w 320"/>
                <a:gd name="T83" fmla="*/ 351 h 610"/>
                <a:gd name="T84" fmla="*/ 57 w 320"/>
                <a:gd name="T85" fmla="*/ 363 h 610"/>
                <a:gd name="T86" fmla="*/ 52 w 320"/>
                <a:gd name="T87" fmla="*/ 376 h 610"/>
                <a:gd name="T88" fmla="*/ 48 w 320"/>
                <a:gd name="T89" fmla="*/ 389 h 610"/>
                <a:gd name="T90" fmla="*/ 44 w 320"/>
                <a:gd name="T91" fmla="*/ 402 h 610"/>
                <a:gd name="T92" fmla="*/ 39 w 320"/>
                <a:gd name="T93" fmla="*/ 415 h 610"/>
                <a:gd name="T94" fmla="*/ 35 w 320"/>
                <a:gd name="T95" fmla="*/ 428 h 610"/>
                <a:gd name="T96" fmla="*/ 31 w 320"/>
                <a:gd name="T97" fmla="*/ 441 h 610"/>
                <a:gd name="T98" fmla="*/ 28 w 320"/>
                <a:gd name="T99" fmla="*/ 454 h 610"/>
                <a:gd name="T100" fmla="*/ 23 w 320"/>
                <a:gd name="T101" fmla="*/ 467 h 610"/>
                <a:gd name="T102" fmla="*/ 20 w 320"/>
                <a:gd name="T103" fmla="*/ 480 h 610"/>
                <a:gd name="T104" fmla="*/ 17 w 320"/>
                <a:gd name="T105" fmla="*/ 493 h 610"/>
                <a:gd name="T106" fmla="*/ 13 w 320"/>
                <a:gd name="T107" fmla="*/ 505 h 610"/>
                <a:gd name="T108" fmla="*/ 11 w 320"/>
                <a:gd name="T109" fmla="*/ 518 h 610"/>
                <a:gd name="T110" fmla="*/ 8 w 320"/>
                <a:gd name="T111" fmla="*/ 530 h 610"/>
                <a:gd name="T112" fmla="*/ 6 w 320"/>
                <a:gd name="T113" fmla="*/ 542 h 610"/>
                <a:gd name="T114" fmla="*/ 4 w 320"/>
                <a:gd name="T115" fmla="*/ 554 h 610"/>
                <a:gd name="T116" fmla="*/ 3 w 320"/>
                <a:gd name="T117" fmla="*/ 566 h 610"/>
                <a:gd name="T118" fmla="*/ 1 w 320"/>
                <a:gd name="T119" fmla="*/ 577 h 610"/>
                <a:gd name="T120" fmla="*/ 1 w 320"/>
                <a:gd name="T121" fmla="*/ 588 h 610"/>
                <a:gd name="T122" fmla="*/ 0 w 320"/>
                <a:gd name="T123" fmla="*/ 599 h 610"/>
                <a:gd name="T124" fmla="*/ 0 w 320"/>
                <a:gd name="T125"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610">
                  <a:moveTo>
                    <a:pt x="317" y="0"/>
                  </a:moveTo>
                  <a:lnTo>
                    <a:pt x="319" y="34"/>
                  </a:lnTo>
                  <a:lnTo>
                    <a:pt x="318" y="49"/>
                  </a:lnTo>
                  <a:lnTo>
                    <a:pt x="317" y="62"/>
                  </a:lnTo>
                  <a:lnTo>
                    <a:pt x="314" y="73"/>
                  </a:lnTo>
                  <a:lnTo>
                    <a:pt x="310" y="84"/>
                  </a:lnTo>
                  <a:lnTo>
                    <a:pt x="307" y="93"/>
                  </a:lnTo>
                  <a:lnTo>
                    <a:pt x="301" y="102"/>
                  </a:lnTo>
                  <a:lnTo>
                    <a:pt x="295" y="109"/>
                  </a:lnTo>
                  <a:lnTo>
                    <a:pt x="289" y="116"/>
                  </a:lnTo>
                  <a:lnTo>
                    <a:pt x="281" y="121"/>
                  </a:lnTo>
                  <a:lnTo>
                    <a:pt x="274" y="127"/>
                  </a:lnTo>
                  <a:lnTo>
                    <a:pt x="265" y="131"/>
                  </a:lnTo>
                  <a:lnTo>
                    <a:pt x="257" y="135"/>
                  </a:lnTo>
                  <a:lnTo>
                    <a:pt x="248" y="139"/>
                  </a:lnTo>
                  <a:lnTo>
                    <a:pt x="238" y="142"/>
                  </a:lnTo>
                  <a:lnTo>
                    <a:pt x="229" y="145"/>
                  </a:lnTo>
                  <a:lnTo>
                    <a:pt x="219" y="148"/>
                  </a:lnTo>
                  <a:lnTo>
                    <a:pt x="210" y="151"/>
                  </a:lnTo>
                  <a:lnTo>
                    <a:pt x="200" y="155"/>
                  </a:lnTo>
                  <a:lnTo>
                    <a:pt x="190" y="158"/>
                  </a:lnTo>
                  <a:lnTo>
                    <a:pt x="180" y="161"/>
                  </a:lnTo>
                  <a:lnTo>
                    <a:pt x="171" y="165"/>
                  </a:lnTo>
                  <a:lnTo>
                    <a:pt x="163" y="170"/>
                  </a:lnTo>
                  <a:lnTo>
                    <a:pt x="154" y="175"/>
                  </a:lnTo>
                  <a:lnTo>
                    <a:pt x="145" y="180"/>
                  </a:lnTo>
                  <a:lnTo>
                    <a:pt x="137" y="187"/>
                  </a:lnTo>
                  <a:lnTo>
                    <a:pt x="130" y="194"/>
                  </a:lnTo>
                  <a:lnTo>
                    <a:pt x="123" y="202"/>
                  </a:lnTo>
                  <a:lnTo>
                    <a:pt x="116" y="211"/>
                  </a:lnTo>
                  <a:lnTo>
                    <a:pt x="110" y="221"/>
                  </a:lnTo>
                  <a:lnTo>
                    <a:pt x="106" y="233"/>
                  </a:lnTo>
                  <a:lnTo>
                    <a:pt x="99" y="251"/>
                  </a:lnTo>
                  <a:lnTo>
                    <a:pt x="95" y="261"/>
                  </a:lnTo>
                  <a:lnTo>
                    <a:pt x="92" y="271"/>
                  </a:lnTo>
                  <a:lnTo>
                    <a:pt x="87" y="281"/>
                  </a:lnTo>
                  <a:lnTo>
                    <a:pt x="83" y="292"/>
                  </a:lnTo>
                  <a:lnTo>
                    <a:pt x="79" y="303"/>
                  </a:lnTo>
                  <a:lnTo>
                    <a:pt x="75" y="315"/>
                  </a:lnTo>
                  <a:lnTo>
                    <a:pt x="70" y="327"/>
                  </a:lnTo>
                  <a:lnTo>
                    <a:pt x="66" y="339"/>
                  </a:lnTo>
                  <a:lnTo>
                    <a:pt x="61" y="351"/>
                  </a:lnTo>
                  <a:lnTo>
                    <a:pt x="57" y="363"/>
                  </a:lnTo>
                  <a:lnTo>
                    <a:pt x="52" y="376"/>
                  </a:lnTo>
                  <a:lnTo>
                    <a:pt x="48" y="389"/>
                  </a:lnTo>
                  <a:lnTo>
                    <a:pt x="44" y="402"/>
                  </a:lnTo>
                  <a:lnTo>
                    <a:pt x="39" y="415"/>
                  </a:lnTo>
                  <a:lnTo>
                    <a:pt x="35" y="428"/>
                  </a:lnTo>
                  <a:lnTo>
                    <a:pt x="31" y="441"/>
                  </a:lnTo>
                  <a:lnTo>
                    <a:pt x="28" y="454"/>
                  </a:lnTo>
                  <a:lnTo>
                    <a:pt x="23" y="467"/>
                  </a:lnTo>
                  <a:lnTo>
                    <a:pt x="20" y="480"/>
                  </a:lnTo>
                  <a:lnTo>
                    <a:pt x="17" y="493"/>
                  </a:lnTo>
                  <a:lnTo>
                    <a:pt x="13" y="505"/>
                  </a:lnTo>
                  <a:lnTo>
                    <a:pt x="11" y="518"/>
                  </a:lnTo>
                  <a:lnTo>
                    <a:pt x="8" y="530"/>
                  </a:lnTo>
                  <a:lnTo>
                    <a:pt x="6" y="542"/>
                  </a:lnTo>
                  <a:lnTo>
                    <a:pt x="4" y="554"/>
                  </a:lnTo>
                  <a:lnTo>
                    <a:pt x="3" y="566"/>
                  </a:lnTo>
                  <a:lnTo>
                    <a:pt x="1" y="577"/>
                  </a:lnTo>
                  <a:lnTo>
                    <a:pt x="1" y="588"/>
                  </a:lnTo>
                  <a:lnTo>
                    <a:pt x="0" y="599"/>
                  </a:lnTo>
                  <a:lnTo>
                    <a:pt x="0" y="609"/>
                  </a:lnTo>
                </a:path>
              </a:pathLst>
            </a:custGeom>
            <a:noFill/>
            <a:ln w="254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6" name="Freeform 10"/>
            <p:cNvSpPr>
              <a:spLocks/>
            </p:cNvSpPr>
            <p:nvPr/>
          </p:nvSpPr>
          <p:spPr bwMode="auto">
            <a:xfrm>
              <a:off x="1974" y="3082"/>
              <a:ext cx="225" cy="1238"/>
            </a:xfrm>
            <a:custGeom>
              <a:avLst/>
              <a:gdLst>
                <a:gd name="T0" fmla="*/ 0 w 225"/>
                <a:gd name="T1" fmla="*/ 0 h 1238"/>
                <a:gd name="T2" fmla="*/ 18 w 225"/>
                <a:gd name="T3" fmla="*/ 8 h 1238"/>
                <a:gd name="T4" fmla="*/ 25 w 225"/>
                <a:gd name="T5" fmla="*/ 15 h 1238"/>
                <a:gd name="T6" fmla="*/ 32 w 225"/>
                <a:gd name="T7" fmla="*/ 25 h 1238"/>
                <a:gd name="T8" fmla="*/ 38 w 225"/>
                <a:gd name="T9" fmla="*/ 36 h 1238"/>
                <a:gd name="T10" fmla="*/ 43 w 225"/>
                <a:gd name="T11" fmla="*/ 49 h 1238"/>
                <a:gd name="T12" fmla="*/ 47 w 225"/>
                <a:gd name="T13" fmla="*/ 63 h 1238"/>
                <a:gd name="T14" fmla="*/ 51 w 225"/>
                <a:gd name="T15" fmla="*/ 79 h 1238"/>
                <a:gd name="T16" fmla="*/ 54 w 225"/>
                <a:gd name="T17" fmla="*/ 96 h 1238"/>
                <a:gd name="T18" fmla="*/ 56 w 225"/>
                <a:gd name="T19" fmla="*/ 115 h 1238"/>
                <a:gd name="T20" fmla="*/ 59 w 225"/>
                <a:gd name="T21" fmla="*/ 134 h 1238"/>
                <a:gd name="T22" fmla="*/ 60 w 225"/>
                <a:gd name="T23" fmla="*/ 155 h 1238"/>
                <a:gd name="T24" fmla="*/ 61 w 225"/>
                <a:gd name="T25" fmla="*/ 176 h 1238"/>
                <a:gd name="T26" fmla="*/ 62 w 225"/>
                <a:gd name="T27" fmla="*/ 198 h 1238"/>
                <a:gd name="T28" fmla="*/ 62 w 225"/>
                <a:gd name="T29" fmla="*/ 221 h 1238"/>
                <a:gd name="T30" fmla="*/ 63 w 225"/>
                <a:gd name="T31" fmla="*/ 244 h 1238"/>
                <a:gd name="T32" fmla="*/ 62 w 225"/>
                <a:gd name="T33" fmla="*/ 268 h 1238"/>
                <a:gd name="T34" fmla="*/ 62 w 225"/>
                <a:gd name="T35" fmla="*/ 291 h 1238"/>
                <a:gd name="T36" fmla="*/ 62 w 225"/>
                <a:gd name="T37" fmla="*/ 315 h 1238"/>
                <a:gd name="T38" fmla="*/ 61 w 225"/>
                <a:gd name="T39" fmla="*/ 339 h 1238"/>
                <a:gd name="T40" fmla="*/ 61 w 225"/>
                <a:gd name="T41" fmla="*/ 362 h 1238"/>
                <a:gd name="T42" fmla="*/ 61 w 225"/>
                <a:gd name="T43" fmla="*/ 385 h 1238"/>
                <a:gd name="T44" fmla="*/ 60 w 225"/>
                <a:gd name="T45" fmla="*/ 408 h 1238"/>
                <a:gd name="T46" fmla="*/ 60 w 225"/>
                <a:gd name="T47" fmla="*/ 430 h 1238"/>
                <a:gd name="T48" fmla="*/ 60 w 225"/>
                <a:gd name="T49" fmla="*/ 452 h 1238"/>
                <a:gd name="T50" fmla="*/ 61 w 225"/>
                <a:gd name="T51" fmla="*/ 473 h 1238"/>
                <a:gd name="T52" fmla="*/ 61 w 225"/>
                <a:gd name="T53" fmla="*/ 492 h 1238"/>
                <a:gd name="T54" fmla="*/ 63 w 225"/>
                <a:gd name="T55" fmla="*/ 511 h 1238"/>
                <a:gd name="T56" fmla="*/ 64 w 225"/>
                <a:gd name="T57" fmla="*/ 529 h 1238"/>
                <a:gd name="T58" fmla="*/ 66 w 225"/>
                <a:gd name="T59" fmla="*/ 545 h 1238"/>
                <a:gd name="T60" fmla="*/ 68 w 225"/>
                <a:gd name="T61" fmla="*/ 560 h 1238"/>
                <a:gd name="T62" fmla="*/ 71 w 225"/>
                <a:gd name="T63" fmla="*/ 574 h 1238"/>
                <a:gd name="T64" fmla="*/ 81 w 225"/>
                <a:gd name="T65" fmla="*/ 614 h 1238"/>
                <a:gd name="T66" fmla="*/ 85 w 225"/>
                <a:gd name="T67" fmla="*/ 635 h 1238"/>
                <a:gd name="T68" fmla="*/ 90 w 225"/>
                <a:gd name="T69" fmla="*/ 655 h 1238"/>
                <a:gd name="T70" fmla="*/ 95 w 225"/>
                <a:gd name="T71" fmla="*/ 676 h 1238"/>
                <a:gd name="T72" fmla="*/ 100 w 225"/>
                <a:gd name="T73" fmla="*/ 696 h 1238"/>
                <a:gd name="T74" fmla="*/ 105 w 225"/>
                <a:gd name="T75" fmla="*/ 717 h 1238"/>
                <a:gd name="T76" fmla="*/ 109 w 225"/>
                <a:gd name="T77" fmla="*/ 738 h 1238"/>
                <a:gd name="T78" fmla="*/ 114 w 225"/>
                <a:gd name="T79" fmla="*/ 759 h 1238"/>
                <a:gd name="T80" fmla="*/ 118 w 225"/>
                <a:gd name="T81" fmla="*/ 779 h 1238"/>
                <a:gd name="T82" fmla="*/ 124 w 225"/>
                <a:gd name="T83" fmla="*/ 800 h 1238"/>
                <a:gd name="T84" fmla="*/ 128 w 225"/>
                <a:gd name="T85" fmla="*/ 821 h 1238"/>
                <a:gd name="T86" fmla="*/ 132 w 225"/>
                <a:gd name="T87" fmla="*/ 842 h 1238"/>
                <a:gd name="T88" fmla="*/ 137 w 225"/>
                <a:gd name="T89" fmla="*/ 862 h 1238"/>
                <a:gd name="T90" fmla="*/ 142 w 225"/>
                <a:gd name="T91" fmla="*/ 884 h 1238"/>
                <a:gd name="T92" fmla="*/ 147 w 225"/>
                <a:gd name="T93" fmla="*/ 904 h 1238"/>
                <a:gd name="T94" fmla="*/ 151 w 225"/>
                <a:gd name="T95" fmla="*/ 925 h 1238"/>
                <a:gd name="T96" fmla="*/ 156 w 225"/>
                <a:gd name="T97" fmla="*/ 946 h 1238"/>
                <a:gd name="T98" fmla="*/ 161 w 225"/>
                <a:gd name="T99" fmla="*/ 967 h 1238"/>
                <a:gd name="T100" fmla="*/ 165 w 225"/>
                <a:gd name="T101" fmla="*/ 988 h 1238"/>
                <a:gd name="T102" fmla="*/ 170 w 225"/>
                <a:gd name="T103" fmla="*/ 1008 h 1238"/>
                <a:gd name="T104" fmla="*/ 174 w 225"/>
                <a:gd name="T105" fmla="*/ 1029 h 1238"/>
                <a:gd name="T106" fmla="*/ 180 w 225"/>
                <a:gd name="T107" fmla="*/ 1050 h 1238"/>
                <a:gd name="T108" fmla="*/ 184 w 225"/>
                <a:gd name="T109" fmla="*/ 1071 h 1238"/>
                <a:gd name="T110" fmla="*/ 189 w 225"/>
                <a:gd name="T111" fmla="*/ 1092 h 1238"/>
                <a:gd name="T112" fmla="*/ 194 w 225"/>
                <a:gd name="T113" fmla="*/ 1112 h 1238"/>
                <a:gd name="T114" fmla="*/ 198 w 225"/>
                <a:gd name="T115" fmla="*/ 1133 h 1238"/>
                <a:gd name="T116" fmla="*/ 204 w 225"/>
                <a:gd name="T117" fmla="*/ 1154 h 1238"/>
                <a:gd name="T118" fmla="*/ 209 w 225"/>
                <a:gd name="T119" fmla="*/ 1175 h 1238"/>
                <a:gd name="T120" fmla="*/ 213 w 225"/>
                <a:gd name="T121" fmla="*/ 1195 h 1238"/>
                <a:gd name="T122" fmla="*/ 219 w 225"/>
                <a:gd name="T123" fmla="*/ 1216 h 1238"/>
                <a:gd name="T124" fmla="*/ 224 w 225"/>
                <a:gd name="T125" fmla="*/ 12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1238">
                  <a:moveTo>
                    <a:pt x="0" y="0"/>
                  </a:moveTo>
                  <a:lnTo>
                    <a:pt x="18" y="8"/>
                  </a:lnTo>
                  <a:lnTo>
                    <a:pt x="25" y="15"/>
                  </a:lnTo>
                  <a:lnTo>
                    <a:pt x="32" y="25"/>
                  </a:lnTo>
                  <a:lnTo>
                    <a:pt x="38" y="36"/>
                  </a:lnTo>
                  <a:lnTo>
                    <a:pt x="43" y="49"/>
                  </a:lnTo>
                  <a:lnTo>
                    <a:pt x="47" y="63"/>
                  </a:lnTo>
                  <a:lnTo>
                    <a:pt x="51" y="79"/>
                  </a:lnTo>
                  <a:lnTo>
                    <a:pt x="54" y="96"/>
                  </a:lnTo>
                  <a:lnTo>
                    <a:pt x="56" y="115"/>
                  </a:lnTo>
                  <a:lnTo>
                    <a:pt x="59" y="134"/>
                  </a:lnTo>
                  <a:lnTo>
                    <a:pt x="60" y="155"/>
                  </a:lnTo>
                  <a:lnTo>
                    <a:pt x="61" y="176"/>
                  </a:lnTo>
                  <a:lnTo>
                    <a:pt x="62" y="198"/>
                  </a:lnTo>
                  <a:lnTo>
                    <a:pt x="62" y="221"/>
                  </a:lnTo>
                  <a:lnTo>
                    <a:pt x="63" y="244"/>
                  </a:lnTo>
                  <a:lnTo>
                    <a:pt x="62" y="268"/>
                  </a:lnTo>
                  <a:lnTo>
                    <a:pt x="62" y="291"/>
                  </a:lnTo>
                  <a:lnTo>
                    <a:pt x="62" y="315"/>
                  </a:lnTo>
                  <a:lnTo>
                    <a:pt x="61" y="339"/>
                  </a:lnTo>
                  <a:lnTo>
                    <a:pt x="61" y="362"/>
                  </a:lnTo>
                  <a:lnTo>
                    <a:pt x="61" y="385"/>
                  </a:lnTo>
                  <a:lnTo>
                    <a:pt x="60" y="408"/>
                  </a:lnTo>
                  <a:lnTo>
                    <a:pt x="60" y="430"/>
                  </a:lnTo>
                  <a:lnTo>
                    <a:pt x="60" y="452"/>
                  </a:lnTo>
                  <a:lnTo>
                    <a:pt x="61" y="473"/>
                  </a:lnTo>
                  <a:lnTo>
                    <a:pt x="61" y="492"/>
                  </a:lnTo>
                  <a:lnTo>
                    <a:pt x="63" y="511"/>
                  </a:lnTo>
                  <a:lnTo>
                    <a:pt x="64" y="529"/>
                  </a:lnTo>
                  <a:lnTo>
                    <a:pt x="66" y="545"/>
                  </a:lnTo>
                  <a:lnTo>
                    <a:pt x="68" y="560"/>
                  </a:lnTo>
                  <a:lnTo>
                    <a:pt x="71" y="574"/>
                  </a:lnTo>
                  <a:lnTo>
                    <a:pt x="81" y="614"/>
                  </a:lnTo>
                  <a:lnTo>
                    <a:pt x="85" y="635"/>
                  </a:lnTo>
                  <a:lnTo>
                    <a:pt x="90" y="655"/>
                  </a:lnTo>
                  <a:lnTo>
                    <a:pt x="95" y="676"/>
                  </a:lnTo>
                  <a:lnTo>
                    <a:pt x="100" y="696"/>
                  </a:lnTo>
                  <a:lnTo>
                    <a:pt x="105" y="717"/>
                  </a:lnTo>
                  <a:lnTo>
                    <a:pt x="109" y="738"/>
                  </a:lnTo>
                  <a:lnTo>
                    <a:pt x="114" y="759"/>
                  </a:lnTo>
                  <a:lnTo>
                    <a:pt x="118" y="779"/>
                  </a:lnTo>
                  <a:lnTo>
                    <a:pt x="124" y="800"/>
                  </a:lnTo>
                  <a:lnTo>
                    <a:pt x="128" y="821"/>
                  </a:lnTo>
                  <a:lnTo>
                    <a:pt x="132" y="842"/>
                  </a:lnTo>
                  <a:lnTo>
                    <a:pt x="137" y="862"/>
                  </a:lnTo>
                  <a:lnTo>
                    <a:pt x="142" y="884"/>
                  </a:lnTo>
                  <a:lnTo>
                    <a:pt x="147" y="904"/>
                  </a:lnTo>
                  <a:lnTo>
                    <a:pt x="151" y="925"/>
                  </a:lnTo>
                  <a:lnTo>
                    <a:pt x="156" y="946"/>
                  </a:lnTo>
                  <a:lnTo>
                    <a:pt x="161" y="967"/>
                  </a:lnTo>
                  <a:lnTo>
                    <a:pt x="165" y="988"/>
                  </a:lnTo>
                  <a:lnTo>
                    <a:pt x="170" y="1008"/>
                  </a:lnTo>
                  <a:lnTo>
                    <a:pt x="174" y="1029"/>
                  </a:lnTo>
                  <a:lnTo>
                    <a:pt x="180" y="1050"/>
                  </a:lnTo>
                  <a:lnTo>
                    <a:pt x="184" y="1071"/>
                  </a:lnTo>
                  <a:lnTo>
                    <a:pt x="189" y="1092"/>
                  </a:lnTo>
                  <a:lnTo>
                    <a:pt x="194" y="1112"/>
                  </a:lnTo>
                  <a:lnTo>
                    <a:pt x="198" y="1133"/>
                  </a:lnTo>
                  <a:lnTo>
                    <a:pt x="204" y="1154"/>
                  </a:lnTo>
                  <a:lnTo>
                    <a:pt x="209" y="1175"/>
                  </a:lnTo>
                  <a:lnTo>
                    <a:pt x="213" y="1195"/>
                  </a:lnTo>
                  <a:lnTo>
                    <a:pt x="219" y="1216"/>
                  </a:lnTo>
                  <a:lnTo>
                    <a:pt x="224" y="1237"/>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7" name="Freeform 11"/>
            <p:cNvSpPr>
              <a:spLocks/>
            </p:cNvSpPr>
            <p:nvPr/>
          </p:nvSpPr>
          <p:spPr bwMode="auto">
            <a:xfrm>
              <a:off x="1763" y="3172"/>
              <a:ext cx="168" cy="700"/>
            </a:xfrm>
            <a:custGeom>
              <a:avLst/>
              <a:gdLst>
                <a:gd name="T0" fmla="*/ 141 w 168"/>
                <a:gd name="T1" fmla="*/ 0 h 700"/>
                <a:gd name="T2" fmla="*/ 155 w 168"/>
                <a:gd name="T3" fmla="*/ 49 h 700"/>
                <a:gd name="T4" fmla="*/ 161 w 168"/>
                <a:gd name="T5" fmla="*/ 73 h 700"/>
                <a:gd name="T6" fmla="*/ 164 w 168"/>
                <a:gd name="T7" fmla="*/ 97 h 700"/>
                <a:gd name="T8" fmla="*/ 166 w 168"/>
                <a:gd name="T9" fmla="*/ 120 h 700"/>
                <a:gd name="T10" fmla="*/ 167 w 168"/>
                <a:gd name="T11" fmla="*/ 143 h 700"/>
                <a:gd name="T12" fmla="*/ 166 w 168"/>
                <a:gd name="T13" fmla="*/ 165 h 700"/>
                <a:gd name="T14" fmla="*/ 165 w 168"/>
                <a:gd name="T15" fmla="*/ 188 h 700"/>
                <a:gd name="T16" fmla="*/ 163 w 168"/>
                <a:gd name="T17" fmla="*/ 210 h 700"/>
                <a:gd name="T18" fmla="*/ 159 w 168"/>
                <a:gd name="T19" fmla="*/ 231 h 700"/>
                <a:gd name="T20" fmla="*/ 155 w 168"/>
                <a:gd name="T21" fmla="*/ 253 h 700"/>
                <a:gd name="T22" fmla="*/ 149 w 168"/>
                <a:gd name="T23" fmla="*/ 274 h 700"/>
                <a:gd name="T24" fmla="*/ 143 w 168"/>
                <a:gd name="T25" fmla="*/ 295 h 700"/>
                <a:gd name="T26" fmla="*/ 137 w 168"/>
                <a:gd name="T27" fmla="*/ 316 h 700"/>
                <a:gd name="T28" fmla="*/ 130 w 168"/>
                <a:gd name="T29" fmla="*/ 337 h 700"/>
                <a:gd name="T30" fmla="*/ 123 w 168"/>
                <a:gd name="T31" fmla="*/ 358 h 700"/>
                <a:gd name="T32" fmla="*/ 115 w 168"/>
                <a:gd name="T33" fmla="*/ 378 h 700"/>
                <a:gd name="T34" fmla="*/ 106 w 168"/>
                <a:gd name="T35" fmla="*/ 399 h 700"/>
                <a:gd name="T36" fmla="*/ 97 w 168"/>
                <a:gd name="T37" fmla="*/ 420 h 700"/>
                <a:gd name="T38" fmla="*/ 89 w 168"/>
                <a:gd name="T39" fmla="*/ 440 h 700"/>
                <a:gd name="T40" fmla="*/ 80 w 168"/>
                <a:gd name="T41" fmla="*/ 461 h 700"/>
                <a:gd name="T42" fmla="*/ 71 w 168"/>
                <a:gd name="T43" fmla="*/ 482 h 700"/>
                <a:gd name="T44" fmla="*/ 62 w 168"/>
                <a:gd name="T45" fmla="*/ 502 h 700"/>
                <a:gd name="T46" fmla="*/ 53 w 168"/>
                <a:gd name="T47" fmla="*/ 523 h 700"/>
                <a:gd name="T48" fmla="*/ 45 w 168"/>
                <a:gd name="T49" fmla="*/ 544 h 700"/>
                <a:gd name="T50" fmla="*/ 37 w 168"/>
                <a:gd name="T51" fmla="*/ 566 h 700"/>
                <a:gd name="T52" fmla="*/ 29 w 168"/>
                <a:gd name="T53" fmla="*/ 587 h 700"/>
                <a:gd name="T54" fmla="*/ 22 w 168"/>
                <a:gd name="T55" fmla="*/ 609 h 700"/>
                <a:gd name="T56" fmla="*/ 16 w 168"/>
                <a:gd name="T57" fmla="*/ 631 h 700"/>
                <a:gd name="T58" fmla="*/ 10 w 168"/>
                <a:gd name="T59" fmla="*/ 653 h 700"/>
                <a:gd name="T60" fmla="*/ 4 w 168"/>
                <a:gd name="T61" fmla="*/ 676 h 700"/>
                <a:gd name="T62" fmla="*/ 0 w 168"/>
                <a:gd name="T63"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700">
                  <a:moveTo>
                    <a:pt x="141" y="0"/>
                  </a:moveTo>
                  <a:lnTo>
                    <a:pt x="155" y="49"/>
                  </a:lnTo>
                  <a:lnTo>
                    <a:pt x="161" y="73"/>
                  </a:lnTo>
                  <a:lnTo>
                    <a:pt x="164" y="97"/>
                  </a:lnTo>
                  <a:lnTo>
                    <a:pt x="166" y="120"/>
                  </a:lnTo>
                  <a:lnTo>
                    <a:pt x="167" y="143"/>
                  </a:lnTo>
                  <a:lnTo>
                    <a:pt x="166" y="165"/>
                  </a:lnTo>
                  <a:lnTo>
                    <a:pt x="165" y="188"/>
                  </a:lnTo>
                  <a:lnTo>
                    <a:pt x="163" y="210"/>
                  </a:lnTo>
                  <a:lnTo>
                    <a:pt x="159" y="231"/>
                  </a:lnTo>
                  <a:lnTo>
                    <a:pt x="155" y="253"/>
                  </a:lnTo>
                  <a:lnTo>
                    <a:pt x="149" y="274"/>
                  </a:lnTo>
                  <a:lnTo>
                    <a:pt x="143" y="295"/>
                  </a:lnTo>
                  <a:lnTo>
                    <a:pt x="137" y="316"/>
                  </a:lnTo>
                  <a:lnTo>
                    <a:pt x="130" y="337"/>
                  </a:lnTo>
                  <a:lnTo>
                    <a:pt x="123" y="358"/>
                  </a:lnTo>
                  <a:lnTo>
                    <a:pt x="115" y="378"/>
                  </a:lnTo>
                  <a:lnTo>
                    <a:pt x="106" y="399"/>
                  </a:lnTo>
                  <a:lnTo>
                    <a:pt x="97" y="420"/>
                  </a:lnTo>
                  <a:lnTo>
                    <a:pt x="89" y="440"/>
                  </a:lnTo>
                  <a:lnTo>
                    <a:pt x="80" y="461"/>
                  </a:lnTo>
                  <a:lnTo>
                    <a:pt x="71" y="482"/>
                  </a:lnTo>
                  <a:lnTo>
                    <a:pt x="62" y="502"/>
                  </a:lnTo>
                  <a:lnTo>
                    <a:pt x="53" y="523"/>
                  </a:lnTo>
                  <a:lnTo>
                    <a:pt x="45" y="544"/>
                  </a:lnTo>
                  <a:lnTo>
                    <a:pt x="37" y="566"/>
                  </a:lnTo>
                  <a:lnTo>
                    <a:pt x="29" y="587"/>
                  </a:lnTo>
                  <a:lnTo>
                    <a:pt x="22" y="609"/>
                  </a:lnTo>
                  <a:lnTo>
                    <a:pt x="16" y="631"/>
                  </a:lnTo>
                  <a:lnTo>
                    <a:pt x="10" y="653"/>
                  </a:lnTo>
                  <a:lnTo>
                    <a:pt x="4" y="676"/>
                  </a:lnTo>
                  <a:lnTo>
                    <a:pt x="0" y="699"/>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Freeform 12"/>
            <p:cNvSpPr>
              <a:spLocks/>
            </p:cNvSpPr>
            <p:nvPr/>
          </p:nvSpPr>
          <p:spPr bwMode="auto">
            <a:xfrm>
              <a:off x="1645" y="3028"/>
              <a:ext cx="260" cy="575"/>
            </a:xfrm>
            <a:custGeom>
              <a:avLst/>
              <a:gdLst>
                <a:gd name="T0" fmla="*/ 250 w 260"/>
                <a:gd name="T1" fmla="*/ 15 h 575"/>
                <a:gd name="T2" fmla="*/ 240 w 260"/>
                <a:gd name="T3" fmla="*/ 30 h 575"/>
                <a:gd name="T4" fmla="*/ 230 w 260"/>
                <a:gd name="T5" fmla="*/ 44 h 575"/>
                <a:gd name="T6" fmla="*/ 219 w 260"/>
                <a:gd name="T7" fmla="*/ 59 h 575"/>
                <a:gd name="T8" fmla="*/ 208 w 260"/>
                <a:gd name="T9" fmla="*/ 74 h 575"/>
                <a:gd name="T10" fmla="*/ 197 w 260"/>
                <a:gd name="T11" fmla="*/ 89 h 575"/>
                <a:gd name="T12" fmla="*/ 186 w 260"/>
                <a:gd name="T13" fmla="*/ 104 h 575"/>
                <a:gd name="T14" fmla="*/ 175 w 260"/>
                <a:gd name="T15" fmla="*/ 119 h 575"/>
                <a:gd name="T16" fmla="*/ 165 w 260"/>
                <a:gd name="T17" fmla="*/ 134 h 575"/>
                <a:gd name="T18" fmla="*/ 155 w 260"/>
                <a:gd name="T19" fmla="*/ 150 h 575"/>
                <a:gd name="T20" fmla="*/ 146 w 260"/>
                <a:gd name="T21" fmla="*/ 166 h 575"/>
                <a:gd name="T22" fmla="*/ 138 w 260"/>
                <a:gd name="T23" fmla="*/ 182 h 575"/>
                <a:gd name="T24" fmla="*/ 131 w 260"/>
                <a:gd name="T25" fmla="*/ 199 h 575"/>
                <a:gd name="T26" fmla="*/ 125 w 260"/>
                <a:gd name="T27" fmla="*/ 216 h 575"/>
                <a:gd name="T28" fmla="*/ 120 w 260"/>
                <a:gd name="T29" fmla="*/ 233 h 575"/>
                <a:gd name="T30" fmla="*/ 117 w 260"/>
                <a:gd name="T31" fmla="*/ 251 h 575"/>
                <a:gd name="T32" fmla="*/ 115 w 260"/>
                <a:gd name="T33" fmla="*/ 278 h 575"/>
                <a:gd name="T34" fmla="*/ 113 w 260"/>
                <a:gd name="T35" fmla="*/ 297 h 575"/>
                <a:gd name="T36" fmla="*/ 112 w 260"/>
                <a:gd name="T37" fmla="*/ 316 h 575"/>
                <a:gd name="T38" fmla="*/ 110 w 260"/>
                <a:gd name="T39" fmla="*/ 334 h 575"/>
                <a:gd name="T40" fmla="*/ 109 w 260"/>
                <a:gd name="T41" fmla="*/ 354 h 575"/>
                <a:gd name="T42" fmla="*/ 107 w 260"/>
                <a:gd name="T43" fmla="*/ 372 h 575"/>
                <a:gd name="T44" fmla="*/ 104 w 260"/>
                <a:gd name="T45" fmla="*/ 392 h 575"/>
                <a:gd name="T46" fmla="*/ 101 w 260"/>
                <a:gd name="T47" fmla="*/ 410 h 575"/>
                <a:gd name="T48" fmla="*/ 98 w 260"/>
                <a:gd name="T49" fmla="*/ 429 h 575"/>
                <a:gd name="T50" fmla="*/ 93 w 260"/>
                <a:gd name="T51" fmla="*/ 447 h 575"/>
                <a:gd name="T52" fmla="*/ 88 w 260"/>
                <a:gd name="T53" fmla="*/ 465 h 575"/>
                <a:gd name="T54" fmla="*/ 81 w 260"/>
                <a:gd name="T55" fmla="*/ 482 h 575"/>
                <a:gd name="T56" fmla="*/ 73 w 260"/>
                <a:gd name="T57" fmla="*/ 499 h 575"/>
                <a:gd name="T58" fmla="*/ 64 w 260"/>
                <a:gd name="T59" fmla="*/ 515 h 575"/>
                <a:gd name="T60" fmla="*/ 53 w 260"/>
                <a:gd name="T61" fmla="*/ 530 h 575"/>
                <a:gd name="T62" fmla="*/ 45 w 260"/>
                <a:gd name="T63" fmla="*/ 541 h 575"/>
                <a:gd name="T64" fmla="*/ 42 w 260"/>
                <a:gd name="T65" fmla="*/ 543 h 575"/>
                <a:gd name="T66" fmla="*/ 39 w 260"/>
                <a:gd name="T67" fmla="*/ 546 h 575"/>
                <a:gd name="T68" fmla="*/ 36 w 260"/>
                <a:gd name="T69" fmla="*/ 549 h 575"/>
                <a:gd name="T70" fmla="*/ 34 w 260"/>
                <a:gd name="T71" fmla="*/ 551 h 575"/>
                <a:gd name="T72" fmla="*/ 31 w 260"/>
                <a:gd name="T73" fmla="*/ 554 h 575"/>
                <a:gd name="T74" fmla="*/ 28 w 260"/>
                <a:gd name="T75" fmla="*/ 556 h 575"/>
                <a:gd name="T76" fmla="*/ 25 w 260"/>
                <a:gd name="T77" fmla="*/ 558 h 575"/>
                <a:gd name="T78" fmla="*/ 22 w 260"/>
                <a:gd name="T79" fmla="*/ 560 h 575"/>
                <a:gd name="T80" fmla="*/ 19 w 260"/>
                <a:gd name="T81" fmla="*/ 563 h 575"/>
                <a:gd name="T82" fmla="*/ 16 w 260"/>
                <a:gd name="T83" fmla="*/ 565 h 575"/>
                <a:gd name="T84" fmla="*/ 12 w 260"/>
                <a:gd name="T85" fmla="*/ 567 h 575"/>
                <a:gd name="T86" fmla="*/ 10 w 260"/>
                <a:gd name="T87" fmla="*/ 568 h 575"/>
                <a:gd name="T88" fmla="*/ 6 w 260"/>
                <a:gd name="T89" fmla="*/ 570 h 575"/>
                <a:gd name="T90" fmla="*/ 3 w 260"/>
                <a:gd name="T91" fmla="*/ 572 h 575"/>
                <a:gd name="T92" fmla="*/ 0 w 260"/>
                <a:gd name="T93"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575">
                  <a:moveTo>
                    <a:pt x="259" y="0"/>
                  </a:moveTo>
                  <a:lnTo>
                    <a:pt x="250" y="15"/>
                  </a:lnTo>
                  <a:lnTo>
                    <a:pt x="245" y="22"/>
                  </a:lnTo>
                  <a:lnTo>
                    <a:pt x="240" y="30"/>
                  </a:lnTo>
                  <a:lnTo>
                    <a:pt x="235" y="37"/>
                  </a:lnTo>
                  <a:lnTo>
                    <a:pt x="230" y="44"/>
                  </a:lnTo>
                  <a:lnTo>
                    <a:pt x="224" y="52"/>
                  </a:lnTo>
                  <a:lnTo>
                    <a:pt x="219" y="59"/>
                  </a:lnTo>
                  <a:lnTo>
                    <a:pt x="214" y="66"/>
                  </a:lnTo>
                  <a:lnTo>
                    <a:pt x="208" y="74"/>
                  </a:lnTo>
                  <a:lnTo>
                    <a:pt x="202" y="82"/>
                  </a:lnTo>
                  <a:lnTo>
                    <a:pt x="197" y="89"/>
                  </a:lnTo>
                  <a:lnTo>
                    <a:pt x="191" y="96"/>
                  </a:lnTo>
                  <a:lnTo>
                    <a:pt x="186" y="104"/>
                  </a:lnTo>
                  <a:lnTo>
                    <a:pt x="181" y="112"/>
                  </a:lnTo>
                  <a:lnTo>
                    <a:pt x="175" y="119"/>
                  </a:lnTo>
                  <a:lnTo>
                    <a:pt x="170" y="127"/>
                  </a:lnTo>
                  <a:lnTo>
                    <a:pt x="165" y="134"/>
                  </a:lnTo>
                  <a:lnTo>
                    <a:pt x="159" y="142"/>
                  </a:lnTo>
                  <a:lnTo>
                    <a:pt x="155" y="150"/>
                  </a:lnTo>
                  <a:lnTo>
                    <a:pt x="150" y="158"/>
                  </a:lnTo>
                  <a:lnTo>
                    <a:pt x="146" y="166"/>
                  </a:lnTo>
                  <a:lnTo>
                    <a:pt x="142" y="174"/>
                  </a:lnTo>
                  <a:lnTo>
                    <a:pt x="138" y="182"/>
                  </a:lnTo>
                  <a:lnTo>
                    <a:pt x="134" y="190"/>
                  </a:lnTo>
                  <a:lnTo>
                    <a:pt x="131" y="199"/>
                  </a:lnTo>
                  <a:lnTo>
                    <a:pt x="127" y="207"/>
                  </a:lnTo>
                  <a:lnTo>
                    <a:pt x="125" y="216"/>
                  </a:lnTo>
                  <a:lnTo>
                    <a:pt x="122" y="224"/>
                  </a:lnTo>
                  <a:lnTo>
                    <a:pt x="120" y="233"/>
                  </a:lnTo>
                  <a:lnTo>
                    <a:pt x="118" y="242"/>
                  </a:lnTo>
                  <a:lnTo>
                    <a:pt x="117" y="251"/>
                  </a:lnTo>
                  <a:lnTo>
                    <a:pt x="116" y="269"/>
                  </a:lnTo>
                  <a:lnTo>
                    <a:pt x="115" y="278"/>
                  </a:lnTo>
                  <a:lnTo>
                    <a:pt x="114" y="287"/>
                  </a:lnTo>
                  <a:lnTo>
                    <a:pt x="113" y="297"/>
                  </a:lnTo>
                  <a:lnTo>
                    <a:pt x="113" y="306"/>
                  </a:lnTo>
                  <a:lnTo>
                    <a:pt x="112" y="316"/>
                  </a:lnTo>
                  <a:lnTo>
                    <a:pt x="111" y="325"/>
                  </a:lnTo>
                  <a:lnTo>
                    <a:pt x="110" y="334"/>
                  </a:lnTo>
                  <a:lnTo>
                    <a:pt x="109" y="344"/>
                  </a:lnTo>
                  <a:lnTo>
                    <a:pt x="109" y="354"/>
                  </a:lnTo>
                  <a:lnTo>
                    <a:pt x="108" y="363"/>
                  </a:lnTo>
                  <a:lnTo>
                    <a:pt x="107" y="372"/>
                  </a:lnTo>
                  <a:lnTo>
                    <a:pt x="106" y="382"/>
                  </a:lnTo>
                  <a:lnTo>
                    <a:pt x="104" y="392"/>
                  </a:lnTo>
                  <a:lnTo>
                    <a:pt x="103" y="401"/>
                  </a:lnTo>
                  <a:lnTo>
                    <a:pt x="101" y="410"/>
                  </a:lnTo>
                  <a:lnTo>
                    <a:pt x="100" y="420"/>
                  </a:lnTo>
                  <a:lnTo>
                    <a:pt x="98" y="429"/>
                  </a:lnTo>
                  <a:lnTo>
                    <a:pt x="95" y="438"/>
                  </a:lnTo>
                  <a:lnTo>
                    <a:pt x="93" y="447"/>
                  </a:lnTo>
                  <a:lnTo>
                    <a:pt x="91" y="456"/>
                  </a:lnTo>
                  <a:lnTo>
                    <a:pt x="88" y="465"/>
                  </a:lnTo>
                  <a:lnTo>
                    <a:pt x="85" y="474"/>
                  </a:lnTo>
                  <a:lnTo>
                    <a:pt x="81" y="482"/>
                  </a:lnTo>
                  <a:lnTo>
                    <a:pt x="77" y="490"/>
                  </a:lnTo>
                  <a:lnTo>
                    <a:pt x="73" y="499"/>
                  </a:lnTo>
                  <a:lnTo>
                    <a:pt x="69" y="507"/>
                  </a:lnTo>
                  <a:lnTo>
                    <a:pt x="64" y="515"/>
                  </a:lnTo>
                  <a:lnTo>
                    <a:pt x="59" y="523"/>
                  </a:lnTo>
                  <a:lnTo>
                    <a:pt x="53" y="530"/>
                  </a:lnTo>
                  <a:lnTo>
                    <a:pt x="47" y="538"/>
                  </a:lnTo>
                  <a:lnTo>
                    <a:pt x="45" y="541"/>
                  </a:lnTo>
                  <a:lnTo>
                    <a:pt x="44" y="542"/>
                  </a:lnTo>
                  <a:lnTo>
                    <a:pt x="42" y="543"/>
                  </a:lnTo>
                  <a:lnTo>
                    <a:pt x="40" y="545"/>
                  </a:lnTo>
                  <a:lnTo>
                    <a:pt x="39" y="546"/>
                  </a:lnTo>
                  <a:lnTo>
                    <a:pt x="38" y="547"/>
                  </a:lnTo>
                  <a:lnTo>
                    <a:pt x="36" y="549"/>
                  </a:lnTo>
                  <a:lnTo>
                    <a:pt x="35" y="550"/>
                  </a:lnTo>
                  <a:lnTo>
                    <a:pt x="34" y="551"/>
                  </a:lnTo>
                  <a:lnTo>
                    <a:pt x="32" y="552"/>
                  </a:lnTo>
                  <a:lnTo>
                    <a:pt x="31" y="554"/>
                  </a:lnTo>
                  <a:lnTo>
                    <a:pt x="29" y="555"/>
                  </a:lnTo>
                  <a:lnTo>
                    <a:pt x="28" y="556"/>
                  </a:lnTo>
                  <a:lnTo>
                    <a:pt x="27" y="557"/>
                  </a:lnTo>
                  <a:lnTo>
                    <a:pt x="25" y="558"/>
                  </a:lnTo>
                  <a:lnTo>
                    <a:pt x="23" y="559"/>
                  </a:lnTo>
                  <a:lnTo>
                    <a:pt x="22" y="560"/>
                  </a:lnTo>
                  <a:lnTo>
                    <a:pt x="20" y="562"/>
                  </a:lnTo>
                  <a:lnTo>
                    <a:pt x="19" y="563"/>
                  </a:lnTo>
                  <a:lnTo>
                    <a:pt x="17" y="564"/>
                  </a:lnTo>
                  <a:lnTo>
                    <a:pt x="16" y="565"/>
                  </a:lnTo>
                  <a:lnTo>
                    <a:pt x="14" y="566"/>
                  </a:lnTo>
                  <a:lnTo>
                    <a:pt x="12" y="567"/>
                  </a:lnTo>
                  <a:lnTo>
                    <a:pt x="12" y="568"/>
                  </a:lnTo>
                  <a:lnTo>
                    <a:pt x="10" y="568"/>
                  </a:lnTo>
                  <a:lnTo>
                    <a:pt x="8" y="569"/>
                  </a:lnTo>
                  <a:lnTo>
                    <a:pt x="6" y="570"/>
                  </a:lnTo>
                  <a:lnTo>
                    <a:pt x="4" y="571"/>
                  </a:lnTo>
                  <a:lnTo>
                    <a:pt x="3" y="572"/>
                  </a:lnTo>
                  <a:lnTo>
                    <a:pt x="2" y="573"/>
                  </a:lnTo>
                  <a:lnTo>
                    <a:pt x="0" y="574"/>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Freeform 13"/>
            <p:cNvSpPr>
              <a:spLocks/>
            </p:cNvSpPr>
            <p:nvPr/>
          </p:nvSpPr>
          <p:spPr bwMode="auto">
            <a:xfrm>
              <a:off x="1974" y="2992"/>
              <a:ext cx="285" cy="611"/>
            </a:xfrm>
            <a:custGeom>
              <a:avLst/>
              <a:gdLst>
                <a:gd name="T0" fmla="*/ 0 w 285"/>
                <a:gd name="T1" fmla="*/ 0 h 611"/>
                <a:gd name="T2" fmla="*/ 20 w 285"/>
                <a:gd name="T3" fmla="*/ 38 h 611"/>
                <a:gd name="T4" fmla="*/ 30 w 285"/>
                <a:gd name="T5" fmla="*/ 56 h 611"/>
                <a:gd name="T6" fmla="*/ 41 w 285"/>
                <a:gd name="T7" fmla="*/ 74 h 611"/>
                <a:gd name="T8" fmla="*/ 53 w 285"/>
                <a:gd name="T9" fmla="*/ 91 h 611"/>
                <a:gd name="T10" fmla="*/ 64 w 285"/>
                <a:gd name="T11" fmla="*/ 108 h 611"/>
                <a:gd name="T12" fmla="*/ 76 w 285"/>
                <a:gd name="T13" fmla="*/ 125 h 611"/>
                <a:gd name="T14" fmla="*/ 88 w 285"/>
                <a:gd name="T15" fmla="*/ 142 h 611"/>
                <a:gd name="T16" fmla="*/ 100 w 285"/>
                <a:gd name="T17" fmla="*/ 158 h 611"/>
                <a:gd name="T18" fmla="*/ 112 w 285"/>
                <a:gd name="T19" fmla="*/ 174 h 611"/>
                <a:gd name="T20" fmla="*/ 125 w 285"/>
                <a:gd name="T21" fmla="*/ 191 h 611"/>
                <a:gd name="T22" fmla="*/ 136 w 285"/>
                <a:gd name="T23" fmla="*/ 207 h 611"/>
                <a:gd name="T24" fmla="*/ 149 w 285"/>
                <a:gd name="T25" fmla="*/ 223 h 611"/>
                <a:gd name="T26" fmla="*/ 161 w 285"/>
                <a:gd name="T27" fmla="*/ 240 h 611"/>
                <a:gd name="T28" fmla="*/ 173 w 285"/>
                <a:gd name="T29" fmla="*/ 256 h 611"/>
                <a:gd name="T30" fmla="*/ 184 w 285"/>
                <a:gd name="T31" fmla="*/ 273 h 611"/>
                <a:gd name="T32" fmla="*/ 195 w 285"/>
                <a:gd name="T33" fmla="*/ 290 h 611"/>
                <a:gd name="T34" fmla="*/ 206 w 285"/>
                <a:gd name="T35" fmla="*/ 307 h 611"/>
                <a:gd name="T36" fmla="*/ 216 w 285"/>
                <a:gd name="T37" fmla="*/ 324 h 611"/>
                <a:gd name="T38" fmla="*/ 225 w 285"/>
                <a:gd name="T39" fmla="*/ 342 h 611"/>
                <a:gd name="T40" fmla="*/ 235 w 285"/>
                <a:gd name="T41" fmla="*/ 361 h 611"/>
                <a:gd name="T42" fmla="*/ 243 w 285"/>
                <a:gd name="T43" fmla="*/ 380 h 611"/>
                <a:gd name="T44" fmla="*/ 251 w 285"/>
                <a:gd name="T45" fmla="*/ 399 h 611"/>
                <a:gd name="T46" fmla="*/ 259 w 285"/>
                <a:gd name="T47" fmla="*/ 420 h 611"/>
                <a:gd name="T48" fmla="*/ 265 w 285"/>
                <a:gd name="T49" fmla="*/ 440 h 611"/>
                <a:gd name="T50" fmla="*/ 271 w 285"/>
                <a:gd name="T51" fmla="*/ 462 h 611"/>
                <a:gd name="T52" fmla="*/ 275 w 285"/>
                <a:gd name="T53" fmla="*/ 484 h 611"/>
                <a:gd name="T54" fmla="*/ 279 w 285"/>
                <a:gd name="T55" fmla="*/ 507 h 611"/>
                <a:gd name="T56" fmla="*/ 281 w 285"/>
                <a:gd name="T57" fmla="*/ 531 h 611"/>
                <a:gd name="T58" fmla="*/ 283 w 285"/>
                <a:gd name="T59" fmla="*/ 556 h 611"/>
                <a:gd name="T60" fmla="*/ 284 w 285"/>
                <a:gd name="T61" fmla="*/ 582 h 611"/>
                <a:gd name="T62" fmla="*/ 283 w 285"/>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611">
                  <a:moveTo>
                    <a:pt x="0" y="0"/>
                  </a:moveTo>
                  <a:lnTo>
                    <a:pt x="20" y="38"/>
                  </a:lnTo>
                  <a:lnTo>
                    <a:pt x="30" y="56"/>
                  </a:lnTo>
                  <a:lnTo>
                    <a:pt x="41" y="74"/>
                  </a:lnTo>
                  <a:lnTo>
                    <a:pt x="53" y="91"/>
                  </a:lnTo>
                  <a:lnTo>
                    <a:pt x="64" y="108"/>
                  </a:lnTo>
                  <a:lnTo>
                    <a:pt x="76" y="125"/>
                  </a:lnTo>
                  <a:lnTo>
                    <a:pt x="88" y="142"/>
                  </a:lnTo>
                  <a:lnTo>
                    <a:pt x="100" y="158"/>
                  </a:lnTo>
                  <a:lnTo>
                    <a:pt x="112" y="174"/>
                  </a:lnTo>
                  <a:lnTo>
                    <a:pt x="125" y="191"/>
                  </a:lnTo>
                  <a:lnTo>
                    <a:pt x="136" y="207"/>
                  </a:lnTo>
                  <a:lnTo>
                    <a:pt x="149" y="223"/>
                  </a:lnTo>
                  <a:lnTo>
                    <a:pt x="161" y="240"/>
                  </a:lnTo>
                  <a:lnTo>
                    <a:pt x="173" y="256"/>
                  </a:lnTo>
                  <a:lnTo>
                    <a:pt x="184" y="273"/>
                  </a:lnTo>
                  <a:lnTo>
                    <a:pt x="195" y="290"/>
                  </a:lnTo>
                  <a:lnTo>
                    <a:pt x="206" y="307"/>
                  </a:lnTo>
                  <a:lnTo>
                    <a:pt x="216" y="324"/>
                  </a:lnTo>
                  <a:lnTo>
                    <a:pt x="225" y="342"/>
                  </a:lnTo>
                  <a:lnTo>
                    <a:pt x="235" y="361"/>
                  </a:lnTo>
                  <a:lnTo>
                    <a:pt x="243" y="380"/>
                  </a:lnTo>
                  <a:lnTo>
                    <a:pt x="251" y="399"/>
                  </a:lnTo>
                  <a:lnTo>
                    <a:pt x="259" y="420"/>
                  </a:lnTo>
                  <a:lnTo>
                    <a:pt x="265" y="440"/>
                  </a:lnTo>
                  <a:lnTo>
                    <a:pt x="271" y="462"/>
                  </a:lnTo>
                  <a:lnTo>
                    <a:pt x="275" y="484"/>
                  </a:lnTo>
                  <a:lnTo>
                    <a:pt x="279" y="507"/>
                  </a:lnTo>
                  <a:lnTo>
                    <a:pt x="281" y="531"/>
                  </a:lnTo>
                  <a:lnTo>
                    <a:pt x="283" y="556"/>
                  </a:lnTo>
                  <a:lnTo>
                    <a:pt x="284" y="582"/>
                  </a:lnTo>
                  <a:lnTo>
                    <a:pt x="283" y="61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0" name="Freeform 14"/>
            <p:cNvSpPr>
              <a:spLocks/>
            </p:cNvSpPr>
            <p:nvPr/>
          </p:nvSpPr>
          <p:spPr bwMode="auto">
            <a:xfrm>
              <a:off x="1704" y="2777"/>
              <a:ext cx="201" cy="431"/>
            </a:xfrm>
            <a:custGeom>
              <a:avLst/>
              <a:gdLst>
                <a:gd name="T0" fmla="*/ 200 w 201"/>
                <a:gd name="T1" fmla="*/ 0 h 431"/>
                <a:gd name="T2" fmla="*/ 199 w 201"/>
                <a:gd name="T3" fmla="*/ 29 h 431"/>
                <a:gd name="T4" fmla="*/ 197 w 201"/>
                <a:gd name="T5" fmla="*/ 43 h 431"/>
                <a:gd name="T6" fmla="*/ 195 w 201"/>
                <a:gd name="T7" fmla="*/ 57 h 431"/>
                <a:gd name="T8" fmla="*/ 191 w 201"/>
                <a:gd name="T9" fmla="*/ 71 h 431"/>
                <a:gd name="T10" fmla="*/ 186 w 201"/>
                <a:gd name="T11" fmla="*/ 84 h 431"/>
                <a:gd name="T12" fmla="*/ 180 w 201"/>
                <a:gd name="T13" fmla="*/ 97 h 431"/>
                <a:gd name="T14" fmla="*/ 175 w 201"/>
                <a:gd name="T15" fmla="*/ 109 h 431"/>
                <a:gd name="T16" fmla="*/ 168 w 201"/>
                <a:gd name="T17" fmla="*/ 122 h 431"/>
                <a:gd name="T18" fmla="*/ 161 w 201"/>
                <a:gd name="T19" fmla="*/ 134 h 431"/>
                <a:gd name="T20" fmla="*/ 153 w 201"/>
                <a:gd name="T21" fmla="*/ 146 h 431"/>
                <a:gd name="T22" fmla="*/ 145 w 201"/>
                <a:gd name="T23" fmla="*/ 159 h 431"/>
                <a:gd name="T24" fmla="*/ 136 w 201"/>
                <a:gd name="T25" fmla="*/ 171 h 431"/>
                <a:gd name="T26" fmla="*/ 127 w 201"/>
                <a:gd name="T27" fmla="*/ 183 h 431"/>
                <a:gd name="T28" fmla="*/ 118 w 201"/>
                <a:gd name="T29" fmla="*/ 195 h 431"/>
                <a:gd name="T30" fmla="*/ 109 w 201"/>
                <a:gd name="T31" fmla="*/ 207 h 431"/>
                <a:gd name="T32" fmla="*/ 100 w 201"/>
                <a:gd name="T33" fmla="*/ 219 h 431"/>
                <a:gd name="T34" fmla="*/ 91 w 201"/>
                <a:gd name="T35" fmla="*/ 231 h 431"/>
                <a:gd name="T36" fmla="*/ 82 w 201"/>
                <a:gd name="T37" fmla="*/ 244 h 431"/>
                <a:gd name="T38" fmla="*/ 72 w 201"/>
                <a:gd name="T39" fmla="*/ 256 h 431"/>
                <a:gd name="T40" fmla="*/ 64 w 201"/>
                <a:gd name="T41" fmla="*/ 269 h 431"/>
                <a:gd name="T42" fmla="*/ 55 w 201"/>
                <a:gd name="T43" fmla="*/ 282 h 431"/>
                <a:gd name="T44" fmla="*/ 47 w 201"/>
                <a:gd name="T45" fmla="*/ 295 h 431"/>
                <a:gd name="T46" fmla="*/ 39 w 201"/>
                <a:gd name="T47" fmla="*/ 309 h 431"/>
                <a:gd name="T48" fmla="*/ 32 w 201"/>
                <a:gd name="T49" fmla="*/ 322 h 431"/>
                <a:gd name="T50" fmla="*/ 25 w 201"/>
                <a:gd name="T51" fmla="*/ 337 h 431"/>
                <a:gd name="T52" fmla="*/ 19 w 201"/>
                <a:gd name="T53" fmla="*/ 351 h 431"/>
                <a:gd name="T54" fmla="*/ 13 w 201"/>
                <a:gd name="T55" fmla="*/ 366 h 431"/>
                <a:gd name="T56" fmla="*/ 9 w 201"/>
                <a:gd name="T57" fmla="*/ 381 h 431"/>
                <a:gd name="T58" fmla="*/ 4 w 201"/>
                <a:gd name="T59" fmla="*/ 397 h 431"/>
                <a:gd name="T60" fmla="*/ 2 w 201"/>
                <a:gd name="T61" fmla="*/ 413 h 431"/>
                <a:gd name="T62" fmla="*/ 0 w 201"/>
                <a:gd name="T6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431">
                  <a:moveTo>
                    <a:pt x="200" y="0"/>
                  </a:moveTo>
                  <a:lnTo>
                    <a:pt x="199" y="29"/>
                  </a:lnTo>
                  <a:lnTo>
                    <a:pt x="197" y="43"/>
                  </a:lnTo>
                  <a:lnTo>
                    <a:pt x="195" y="57"/>
                  </a:lnTo>
                  <a:lnTo>
                    <a:pt x="191" y="71"/>
                  </a:lnTo>
                  <a:lnTo>
                    <a:pt x="186" y="84"/>
                  </a:lnTo>
                  <a:lnTo>
                    <a:pt x="180" y="97"/>
                  </a:lnTo>
                  <a:lnTo>
                    <a:pt x="175" y="109"/>
                  </a:lnTo>
                  <a:lnTo>
                    <a:pt x="168" y="122"/>
                  </a:lnTo>
                  <a:lnTo>
                    <a:pt x="161" y="134"/>
                  </a:lnTo>
                  <a:lnTo>
                    <a:pt x="153" y="146"/>
                  </a:lnTo>
                  <a:lnTo>
                    <a:pt x="145" y="159"/>
                  </a:lnTo>
                  <a:lnTo>
                    <a:pt x="136" y="171"/>
                  </a:lnTo>
                  <a:lnTo>
                    <a:pt x="127" y="183"/>
                  </a:lnTo>
                  <a:lnTo>
                    <a:pt x="118" y="195"/>
                  </a:lnTo>
                  <a:lnTo>
                    <a:pt x="109" y="207"/>
                  </a:lnTo>
                  <a:lnTo>
                    <a:pt x="100" y="219"/>
                  </a:lnTo>
                  <a:lnTo>
                    <a:pt x="91" y="231"/>
                  </a:lnTo>
                  <a:lnTo>
                    <a:pt x="82" y="244"/>
                  </a:lnTo>
                  <a:lnTo>
                    <a:pt x="72" y="256"/>
                  </a:lnTo>
                  <a:lnTo>
                    <a:pt x="64" y="269"/>
                  </a:lnTo>
                  <a:lnTo>
                    <a:pt x="55" y="282"/>
                  </a:lnTo>
                  <a:lnTo>
                    <a:pt x="47" y="295"/>
                  </a:lnTo>
                  <a:lnTo>
                    <a:pt x="39" y="309"/>
                  </a:lnTo>
                  <a:lnTo>
                    <a:pt x="32" y="322"/>
                  </a:lnTo>
                  <a:lnTo>
                    <a:pt x="25" y="337"/>
                  </a:lnTo>
                  <a:lnTo>
                    <a:pt x="19" y="351"/>
                  </a:lnTo>
                  <a:lnTo>
                    <a:pt x="13" y="366"/>
                  </a:lnTo>
                  <a:lnTo>
                    <a:pt x="9" y="381"/>
                  </a:lnTo>
                  <a:lnTo>
                    <a:pt x="4" y="397"/>
                  </a:lnTo>
                  <a:lnTo>
                    <a:pt x="2" y="413"/>
                  </a:lnTo>
                  <a:lnTo>
                    <a:pt x="0" y="43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Freeform 15"/>
            <p:cNvSpPr>
              <a:spLocks/>
            </p:cNvSpPr>
            <p:nvPr/>
          </p:nvSpPr>
          <p:spPr bwMode="auto">
            <a:xfrm>
              <a:off x="1998" y="2777"/>
              <a:ext cx="211" cy="682"/>
            </a:xfrm>
            <a:custGeom>
              <a:avLst/>
              <a:gdLst>
                <a:gd name="T0" fmla="*/ 0 w 211"/>
                <a:gd name="T1" fmla="*/ 0 h 682"/>
                <a:gd name="T2" fmla="*/ 20 w 211"/>
                <a:gd name="T3" fmla="*/ 26 h 682"/>
                <a:gd name="T4" fmla="*/ 29 w 211"/>
                <a:gd name="T5" fmla="*/ 41 h 682"/>
                <a:gd name="T6" fmla="*/ 39 w 211"/>
                <a:gd name="T7" fmla="*/ 57 h 682"/>
                <a:gd name="T8" fmla="*/ 50 w 211"/>
                <a:gd name="T9" fmla="*/ 75 h 682"/>
                <a:gd name="T10" fmla="*/ 61 w 211"/>
                <a:gd name="T11" fmla="*/ 93 h 682"/>
                <a:gd name="T12" fmla="*/ 70 w 211"/>
                <a:gd name="T13" fmla="*/ 113 h 682"/>
                <a:gd name="T14" fmla="*/ 81 w 211"/>
                <a:gd name="T15" fmla="*/ 133 h 682"/>
                <a:gd name="T16" fmla="*/ 91 w 211"/>
                <a:gd name="T17" fmla="*/ 154 h 682"/>
                <a:gd name="T18" fmla="*/ 101 w 211"/>
                <a:gd name="T19" fmla="*/ 176 h 682"/>
                <a:gd name="T20" fmla="*/ 111 w 211"/>
                <a:gd name="T21" fmla="*/ 199 h 682"/>
                <a:gd name="T22" fmla="*/ 121 w 211"/>
                <a:gd name="T23" fmla="*/ 221 h 682"/>
                <a:gd name="T24" fmla="*/ 131 w 211"/>
                <a:gd name="T25" fmla="*/ 245 h 682"/>
                <a:gd name="T26" fmla="*/ 140 w 211"/>
                <a:gd name="T27" fmla="*/ 269 h 682"/>
                <a:gd name="T28" fmla="*/ 149 w 211"/>
                <a:gd name="T29" fmla="*/ 293 h 682"/>
                <a:gd name="T30" fmla="*/ 157 w 211"/>
                <a:gd name="T31" fmla="*/ 318 h 682"/>
                <a:gd name="T32" fmla="*/ 165 w 211"/>
                <a:gd name="T33" fmla="*/ 343 h 682"/>
                <a:gd name="T34" fmla="*/ 173 w 211"/>
                <a:gd name="T35" fmla="*/ 367 h 682"/>
                <a:gd name="T36" fmla="*/ 180 w 211"/>
                <a:gd name="T37" fmla="*/ 392 h 682"/>
                <a:gd name="T38" fmla="*/ 186 w 211"/>
                <a:gd name="T39" fmla="*/ 417 h 682"/>
                <a:gd name="T40" fmla="*/ 191 w 211"/>
                <a:gd name="T41" fmla="*/ 441 h 682"/>
                <a:gd name="T42" fmla="*/ 197 w 211"/>
                <a:gd name="T43" fmla="*/ 466 h 682"/>
                <a:gd name="T44" fmla="*/ 201 w 211"/>
                <a:gd name="T45" fmla="*/ 490 h 682"/>
                <a:gd name="T46" fmla="*/ 205 w 211"/>
                <a:gd name="T47" fmla="*/ 514 h 682"/>
                <a:gd name="T48" fmla="*/ 207 w 211"/>
                <a:gd name="T49" fmla="*/ 537 h 682"/>
                <a:gd name="T50" fmla="*/ 209 w 211"/>
                <a:gd name="T51" fmla="*/ 560 h 682"/>
                <a:gd name="T52" fmla="*/ 210 w 211"/>
                <a:gd name="T53" fmla="*/ 582 h 682"/>
                <a:gd name="T54" fmla="*/ 210 w 211"/>
                <a:gd name="T55" fmla="*/ 604 h 682"/>
                <a:gd name="T56" fmla="*/ 209 w 211"/>
                <a:gd name="T57" fmla="*/ 624 h 682"/>
                <a:gd name="T58" fmla="*/ 207 w 211"/>
                <a:gd name="T59" fmla="*/ 644 h 682"/>
                <a:gd name="T60" fmla="*/ 204 w 211"/>
                <a:gd name="T61" fmla="*/ 663 h 682"/>
                <a:gd name="T62" fmla="*/ 200 w 211"/>
                <a:gd name="T63" fmla="*/ 68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682">
                  <a:moveTo>
                    <a:pt x="0" y="0"/>
                  </a:moveTo>
                  <a:lnTo>
                    <a:pt x="20" y="26"/>
                  </a:lnTo>
                  <a:lnTo>
                    <a:pt x="29" y="41"/>
                  </a:lnTo>
                  <a:lnTo>
                    <a:pt x="39" y="57"/>
                  </a:lnTo>
                  <a:lnTo>
                    <a:pt x="50" y="75"/>
                  </a:lnTo>
                  <a:lnTo>
                    <a:pt x="61" y="93"/>
                  </a:lnTo>
                  <a:lnTo>
                    <a:pt x="70" y="113"/>
                  </a:lnTo>
                  <a:lnTo>
                    <a:pt x="81" y="133"/>
                  </a:lnTo>
                  <a:lnTo>
                    <a:pt x="91" y="154"/>
                  </a:lnTo>
                  <a:lnTo>
                    <a:pt x="101" y="176"/>
                  </a:lnTo>
                  <a:lnTo>
                    <a:pt x="111" y="199"/>
                  </a:lnTo>
                  <a:lnTo>
                    <a:pt x="121" y="221"/>
                  </a:lnTo>
                  <a:lnTo>
                    <a:pt x="131" y="245"/>
                  </a:lnTo>
                  <a:lnTo>
                    <a:pt x="140" y="269"/>
                  </a:lnTo>
                  <a:lnTo>
                    <a:pt x="149" y="293"/>
                  </a:lnTo>
                  <a:lnTo>
                    <a:pt x="157" y="318"/>
                  </a:lnTo>
                  <a:lnTo>
                    <a:pt x="165" y="343"/>
                  </a:lnTo>
                  <a:lnTo>
                    <a:pt x="173" y="367"/>
                  </a:lnTo>
                  <a:lnTo>
                    <a:pt x="180" y="392"/>
                  </a:lnTo>
                  <a:lnTo>
                    <a:pt x="186" y="417"/>
                  </a:lnTo>
                  <a:lnTo>
                    <a:pt x="191" y="441"/>
                  </a:lnTo>
                  <a:lnTo>
                    <a:pt x="197" y="466"/>
                  </a:lnTo>
                  <a:lnTo>
                    <a:pt x="201" y="490"/>
                  </a:lnTo>
                  <a:lnTo>
                    <a:pt x="205" y="514"/>
                  </a:lnTo>
                  <a:lnTo>
                    <a:pt x="207" y="537"/>
                  </a:lnTo>
                  <a:lnTo>
                    <a:pt x="209" y="560"/>
                  </a:lnTo>
                  <a:lnTo>
                    <a:pt x="210" y="582"/>
                  </a:lnTo>
                  <a:lnTo>
                    <a:pt x="210" y="604"/>
                  </a:lnTo>
                  <a:lnTo>
                    <a:pt x="209" y="624"/>
                  </a:lnTo>
                  <a:lnTo>
                    <a:pt x="207" y="644"/>
                  </a:lnTo>
                  <a:lnTo>
                    <a:pt x="204" y="663"/>
                  </a:lnTo>
                  <a:lnTo>
                    <a:pt x="200" y="681"/>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2" name="Freeform 16"/>
            <p:cNvSpPr>
              <a:spLocks/>
            </p:cNvSpPr>
            <p:nvPr/>
          </p:nvSpPr>
          <p:spPr bwMode="auto">
            <a:xfrm>
              <a:off x="1868" y="572"/>
              <a:ext cx="49" cy="2117"/>
            </a:xfrm>
            <a:custGeom>
              <a:avLst/>
              <a:gdLst>
                <a:gd name="T0" fmla="*/ 48 w 49"/>
                <a:gd name="T1" fmla="*/ 2116 h 2117"/>
                <a:gd name="T2" fmla="*/ 47 w 49"/>
                <a:gd name="T3" fmla="*/ 1997 h 2117"/>
                <a:gd name="T4" fmla="*/ 47 w 49"/>
                <a:gd name="T5" fmla="*/ 1938 h 2117"/>
                <a:gd name="T6" fmla="*/ 46 w 49"/>
                <a:gd name="T7" fmla="*/ 1879 h 2117"/>
                <a:gd name="T8" fmla="*/ 45 w 49"/>
                <a:gd name="T9" fmla="*/ 1820 h 2117"/>
                <a:gd name="T10" fmla="*/ 44 w 49"/>
                <a:gd name="T11" fmla="*/ 1762 h 2117"/>
                <a:gd name="T12" fmla="*/ 43 w 49"/>
                <a:gd name="T13" fmla="*/ 1703 h 2117"/>
                <a:gd name="T14" fmla="*/ 43 w 49"/>
                <a:gd name="T15" fmla="*/ 1644 h 2117"/>
                <a:gd name="T16" fmla="*/ 42 w 49"/>
                <a:gd name="T17" fmla="*/ 1585 h 2117"/>
                <a:gd name="T18" fmla="*/ 40 w 49"/>
                <a:gd name="T19" fmla="*/ 1526 h 2117"/>
                <a:gd name="T20" fmla="*/ 38 w 49"/>
                <a:gd name="T21" fmla="*/ 1468 h 2117"/>
                <a:gd name="T22" fmla="*/ 37 w 49"/>
                <a:gd name="T23" fmla="*/ 1409 h 2117"/>
                <a:gd name="T24" fmla="*/ 35 w 49"/>
                <a:gd name="T25" fmla="*/ 1350 h 2117"/>
                <a:gd name="T26" fmla="*/ 34 w 49"/>
                <a:gd name="T27" fmla="*/ 1292 h 2117"/>
                <a:gd name="T28" fmla="*/ 32 w 49"/>
                <a:gd name="T29" fmla="*/ 1233 h 2117"/>
                <a:gd name="T30" fmla="*/ 31 w 49"/>
                <a:gd name="T31" fmla="*/ 1174 h 2117"/>
                <a:gd name="T32" fmla="*/ 29 w 49"/>
                <a:gd name="T33" fmla="*/ 1116 h 2117"/>
                <a:gd name="T34" fmla="*/ 27 w 49"/>
                <a:gd name="T35" fmla="*/ 1057 h 2117"/>
                <a:gd name="T36" fmla="*/ 25 w 49"/>
                <a:gd name="T37" fmla="*/ 998 h 2117"/>
                <a:gd name="T38" fmla="*/ 24 w 49"/>
                <a:gd name="T39" fmla="*/ 940 h 2117"/>
                <a:gd name="T40" fmla="*/ 22 w 49"/>
                <a:gd name="T41" fmla="*/ 881 h 2117"/>
                <a:gd name="T42" fmla="*/ 21 w 49"/>
                <a:gd name="T43" fmla="*/ 822 h 2117"/>
                <a:gd name="T44" fmla="*/ 19 w 49"/>
                <a:gd name="T45" fmla="*/ 764 h 2117"/>
                <a:gd name="T46" fmla="*/ 18 w 49"/>
                <a:gd name="T47" fmla="*/ 705 h 2117"/>
                <a:gd name="T48" fmla="*/ 16 w 49"/>
                <a:gd name="T49" fmla="*/ 646 h 2117"/>
                <a:gd name="T50" fmla="*/ 15 w 49"/>
                <a:gd name="T51" fmla="*/ 587 h 2117"/>
                <a:gd name="T52" fmla="*/ 14 w 49"/>
                <a:gd name="T53" fmla="*/ 528 h 2117"/>
                <a:gd name="T54" fmla="*/ 14 w 49"/>
                <a:gd name="T55" fmla="*/ 470 h 2117"/>
                <a:gd name="T56" fmla="*/ 13 w 49"/>
                <a:gd name="T57" fmla="*/ 410 h 2117"/>
                <a:gd name="T58" fmla="*/ 13 w 49"/>
                <a:gd name="T59" fmla="*/ 351 h 2117"/>
                <a:gd name="T60" fmla="*/ 13 w 49"/>
                <a:gd name="T61" fmla="*/ 292 h 2117"/>
                <a:gd name="T62" fmla="*/ 13 w 49"/>
                <a:gd name="T63" fmla="*/ 233 h 2117"/>
                <a:gd name="T64" fmla="*/ 13 w 49"/>
                <a:gd name="T65" fmla="*/ 218 h 2117"/>
                <a:gd name="T66" fmla="*/ 13 w 49"/>
                <a:gd name="T67" fmla="*/ 211 h 2117"/>
                <a:gd name="T68" fmla="*/ 13 w 49"/>
                <a:gd name="T69" fmla="*/ 204 h 2117"/>
                <a:gd name="T70" fmla="*/ 13 w 49"/>
                <a:gd name="T71" fmla="*/ 196 h 2117"/>
                <a:gd name="T72" fmla="*/ 13 w 49"/>
                <a:gd name="T73" fmla="*/ 189 h 2117"/>
                <a:gd name="T74" fmla="*/ 13 w 49"/>
                <a:gd name="T75" fmla="*/ 182 h 2117"/>
                <a:gd name="T76" fmla="*/ 13 w 49"/>
                <a:gd name="T77" fmla="*/ 174 h 2117"/>
                <a:gd name="T78" fmla="*/ 13 w 49"/>
                <a:gd name="T79" fmla="*/ 167 h 2117"/>
                <a:gd name="T80" fmla="*/ 13 w 49"/>
                <a:gd name="T81" fmla="*/ 160 h 2117"/>
                <a:gd name="T82" fmla="*/ 14 w 49"/>
                <a:gd name="T83" fmla="*/ 152 h 2117"/>
                <a:gd name="T84" fmla="*/ 14 w 49"/>
                <a:gd name="T85" fmla="*/ 145 h 2117"/>
                <a:gd name="T86" fmla="*/ 14 w 49"/>
                <a:gd name="T87" fmla="*/ 138 h 2117"/>
                <a:gd name="T88" fmla="*/ 14 w 49"/>
                <a:gd name="T89" fmla="*/ 130 h 2117"/>
                <a:gd name="T90" fmla="*/ 14 w 49"/>
                <a:gd name="T91" fmla="*/ 123 h 2117"/>
                <a:gd name="T92" fmla="*/ 14 w 49"/>
                <a:gd name="T93" fmla="*/ 116 h 2117"/>
                <a:gd name="T94" fmla="*/ 13 w 49"/>
                <a:gd name="T95" fmla="*/ 108 h 2117"/>
                <a:gd name="T96" fmla="*/ 13 w 49"/>
                <a:gd name="T97" fmla="*/ 101 h 2117"/>
                <a:gd name="T98" fmla="*/ 13 w 49"/>
                <a:gd name="T99" fmla="*/ 94 h 2117"/>
                <a:gd name="T100" fmla="*/ 13 w 49"/>
                <a:gd name="T101" fmla="*/ 87 h 2117"/>
                <a:gd name="T102" fmla="*/ 12 w 49"/>
                <a:gd name="T103" fmla="*/ 79 h 2117"/>
                <a:gd name="T104" fmla="*/ 12 w 49"/>
                <a:gd name="T105" fmla="*/ 72 h 2117"/>
                <a:gd name="T106" fmla="*/ 11 w 49"/>
                <a:gd name="T107" fmla="*/ 65 h 2117"/>
                <a:gd name="T108" fmla="*/ 10 w 49"/>
                <a:gd name="T109" fmla="*/ 58 h 2117"/>
                <a:gd name="T110" fmla="*/ 9 w 49"/>
                <a:gd name="T111" fmla="*/ 50 h 2117"/>
                <a:gd name="T112" fmla="*/ 8 w 49"/>
                <a:gd name="T113" fmla="*/ 43 h 2117"/>
                <a:gd name="T114" fmla="*/ 7 w 49"/>
                <a:gd name="T115" fmla="*/ 36 h 2117"/>
                <a:gd name="T116" fmla="*/ 6 w 49"/>
                <a:gd name="T117" fmla="*/ 29 h 2117"/>
                <a:gd name="T118" fmla="*/ 5 w 49"/>
                <a:gd name="T119" fmla="*/ 22 h 2117"/>
                <a:gd name="T120" fmla="*/ 4 w 49"/>
                <a:gd name="T121" fmla="*/ 14 h 2117"/>
                <a:gd name="T122" fmla="*/ 2 w 49"/>
                <a:gd name="T123" fmla="*/ 7 h 2117"/>
                <a:gd name="T124" fmla="*/ 0 w 49"/>
                <a:gd name="T125"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 h="2117">
                  <a:moveTo>
                    <a:pt x="48" y="2116"/>
                  </a:moveTo>
                  <a:lnTo>
                    <a:pt x="47" y="1997"/>
                  </a:lnTo>
                  <a:lnTo>
                    <a:pt x="47" y="1938"/>
                  </a:lnTo>
                  <a:lnTo>
                    <a:pt x="46" y="1879"/>
                  </a:lnTo>
                  <a:lnTo>
                    <a:pt x="45" y="1820"/>
                  </a:lnTo>
                  <a:lnTo>
                    <a:pt x="44" y="1762"/>
                  </a:lnTo>
                  <a:lnTo>
                    <a:pt x="43" y="1703"/>
                  </a:lnTo>
                  <a:lnTo>
                    <a:pt x="43" y="1644"/>
                  </a:lnTo>
                  <a:lnTo>
                    <a:pt x="42" y="1585"/>
                  </a:lnTo>
                  <a:lnTo>
                    <a:pt x="40" y="1526"/>
                  </a:lnTo>
                  <a:lnTo>
                    <a:pt x="38" y="1468"/>
                  </a:lnTo>
                  <a:lnTo>
                    <a:pt x="37" y="1409"/>
                  </a:lnTo>
                  <a:lnTo>
                    <a:pt x="35" y="1350"/>
                  </a:lnTo>
                  <a:lnTo>
                    <a:pt x="34" y="1292"/>
                  </a:lnTo>
                  <a:lnTo>
                    <a:pt x="32" y="1233"/>
                  </a:lnTo>
                  <a:lnTo>
                    <a:pt x="31" y="1174"/>
                  </a:lnTo>
                  <a:lnTo>
                    <a:pt x="29" y="1116"/>
                  </a:lnTo>
                  <a:lnTo>
                    <a:pt x="27" y="1057"/>
                  </a:lnTo>
                  <a:lnTo>
                    <a:pt x="25" y="998"/>
                  </a:lnTo>
                  <a:lnTo>
                    <a:pt x="24" y="940"/>
                  </a:lnTo>
                  <a:lnTo>
                    <a:pt x="22" y="881"/>
                  </a:lnTo>
                  <a:lnTo>
                    <a:pt x="21" y="822"/>
                  </a:lnTo>
                  <a:lnTo>
                    <a:pt x="19" y="764"/>
                  </a:lnTo>
                  <a:lnTo>
                    <a:pt x="18" y="705"/>
                  </a:lnTo>
                  <a:lnTo>
                    <a:pt x="16" y="646"/>
                  </a:lnTo>
                  <a:lnTo>
                    <a:pt x="15" y="587"/>
                  </a:lnTo>
                  <a:lnTo>
                    <a:pt x="14" y="528"/>
                  </a:lnTo>
                  <a:lnTo>
                    <a:pt x="14" y="470"/>
                  </a:lnTo>
                  <a:lnTo>
                    <a:pt x="13" y="410"/>
                  </a:lnTo>
                  <a:lnTo>
                    <a:pt x="13" y="351"/>
                  </a:lnTo>
                  <a:lnTo>
                    <a:pt x="13" y="292"/>
                  </a:lnTo>
                  <a:lnTo>
                    <a:pt x="13" y="233"/>
                  </a:lnTo>
                  <a:lnTo>
                    <a:pt x="13" y="218"/>
                  </a:lnTo>
                  <a:lnTo>
                    <a:pt x="13" y="211"/>
                  </a:lnTo>
                  <a:lnTo>
                    <a:pt x="13" y="204"/>
                  </a:lnTo>
                  <a:lnTo>
                    <a:pt x="13" y="196"/>
                  </a:lnTo>
                  <a:lnTo>
                    <a:pt x="13" y="189"/>
                  </a:lnTo>
                  <a:lnTo>
                    <a:pt x="13" y="182"/>
                  </a:lnTo>
                  <a:lnTo>
                    <a:pt x="13" y="174"/>
                  </a:lnTo>
                  <a:lnTo>
                    <a:pt x="13" y="167"/>
                  </a:lnTo>
                  <a:lnTo>
                    <a:pt x="13" y="160"/>
                  </a:lnTo>
                  <a:lnTo>
                    <a:pt x="14" y="152"/>
                  </a:lnTo>
                  <a:lnTo>
                    <a:pt x="14" y="145"/>
                  </a:lnTo>
                  <a:lnTo>
                    <a:pt x="14" y="138"/>
                  </a:lnTo>
                  <a:lnTo>
                    <a:pt x="14" y="130"/>
                  </a:lnTo>
                  <a:lnTo>
                    <a:pt x="14" y="123"/>
                  </a:lnTo>
                  <a:lnTo>
                    <a:pt x="14" y="116"/>
                  </a:lnTo>
                  <a:lnTo>
                    <a:pt x="13" y="108"/>
                  </a:lnTo>
                  <a:lnTo>
                    <a:pt x="13" y="101"/>
                  </a:lnTo>
                  <a:lnTo>
                    <a:pt x="13" y="94"/>
                  </a:lnTo>
                  <a:lnTo>
                    <a:pt x="13" y="87"/>
                  </a:lnTo>
                  <a:lnTo>
                    <a:pt x="12" y="79"/>
                  </a:lnTo>
                  <a:lnTo>
                    <a:pt x="12" y="72"/>
                  </a:lnTo>
                  <a:lnTo>
                    <a:pt x="11" y="65"/>
                  </a:lnTo>
                  <a:lnTo>
                    <a:pt x="10" y="58"/>
                  </a:lnTo>
                  <a:lnTo>
                    <a:pt x="9" y="50"/>
                  </a:lnTo>
                  <a:lnTo>
                    <a:pt x="8" y="43"/>
                  </a:lnTo>
                  <a:lnTo>
                    <a:pt x="7" y="36"/>
                  </a:lnTo>
                  <a:lnTo>
                    <a:pt x="6" y="29"/>
                  </a:lnTo>
                  <a:lnTo>
                    <a:pt x="5" y="22"/>
                  </a:lnTo>
                  <a:lnTo>
                    <a:pt x="4" y="14"/>
                  </a:lnTo>
                  <a:lnTo>
                    <a:pt x="2" y="7"/>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3" name="Freeform 17"/>
            <p:cNvSpPr>
              <a:spLocks/>
            </p:cNvSpPr>
            <p:nvPr/>
          </p:nvSpPr>
          <p:spPr bwMode="auto">
            <a:xfrm>
              <a:off x="1974" y="1218"/>
              <a:ext cx="338" cy="1507"/>
            </a:xfrm>
            <a:custGeom>
              <a:avLst/>
              <a:gdLst>
                <a:gd name="T0" fmla="*/ 0 w 338"/>
                <a:gd name="T1" fmla="*/ 1506 h 1507"/>
                <a:gd name="T2" fmla="*/ 75 w 338"/>
                <a:gd name="T3" fmla="*/ 1460 h 1507"/>
                <a:gd name="T4" fmla="*/ 108 w 338"/>
                <a:gd name="T5" fmla="*/ 1431 h 1507"/>
                <a:gd name="T6" fmla="*/ 138 w 338"/>
                <a:gd name="T7" fmla="*/ 1400 h 1507"/>
                <a:gd name="T8" fmla="*/ 166 w 338"/>
                <a:gd name="T9" fmla="*/ 1366 h 1507"/>
                <a:gd name="T10" fmla="*/ 191 w 338"/>
                <a:gd name="T11" fmla="*/ 1328 h 1507"/>
                <a:gd name="T12" fmla="*/ 213 w 338"/>
                <a:gd name="T13" fmla="*/ 1288 h 1507"/>
                <a:gd name="T14" fmla="*/ 234 w 338"/>
                <a:gd name="T15" fmla="*/ 1246 h 1507"/>
                <a:gd name="T16" fmla="*/ 252 w 338"/>
                <a:gd name="T17" fmla="*/ 1202 h 1507"/>
                <a:gd name="T18" fmla="*/ 268 w 338"/>
                <a:gd name="T19" fmla="*/ 1155 h 1507"/>
                <a:gd name="T20" fmla="*/ 282 w 338"/>
                <a:gd name="T21" fmla="*/ 1106 h 1507"/>
                <a:gd name="T22" fmla="*/ 294 w 338"/>
                <a:gd name="T23" fmla="*/ 1056 h 1507"/>
                <a:gd name="T24" fmla="*/ 304 w 338"/>
                <a:gd name="T25" fmla="*/ 1004 h 1507"/>
                <a:gd name="T26" fmla="*/ 313 w 338"/>
                <a:gd name="T27" fmla="*/ 952 h 1507"/>
                <a:gd name="T28" fmla="*/ 320 w 338"/>
                <a:gd name="T29" fmla="*/ 897 h 1507"/>
                <a:gd name="T30" fmla="*/ 326 w 338"/>
                <a:gd name="T31" fmla="*/ 842 h 1507"/>
                <a:gd name="T32" fmla="*/ 331 w 338"/>
                <a:gd name="T33" fmla="*/ 787 h 1507"/>
                <a:gd name="T34" fmla="*/ 333 w 338"/>
                <a:gd name="T35" fmla="*/ 730 h 1507"/>
                <a:gd name="T36" fmla="*/ 336 w 338"/>
                <a:gd name="T37" fmla="*/ 674 h 1507"/>
                <a:gd name="T38" fmla="*/ 337 w 338"/>
                <a:gd name="T39" fmla="*/ 618 h 1507"/>
                <a:gd name="T40" fmla="*/ 337 w 338"/>
                <a:gd name="T41" fmla="*/ 561 h 1507"/>
                <a:gd name="T42" fmla="*/ 337 w 338"/>
                <a:gd name="T43" fmla="*/ 505 h 1507"/>
                <a:gd name="T44" fmla="*/ 336 w 338"/>
                <a:gd name="T45" fmla="*/ 449 h 1507"/>
                <a:gd name="T46" fmla="*/ 334 w 338"/>
                <a:gd name="T47" fmla="*/ 394 h 1507"/>
                <a:gd name="T48" fmla="*/ 333 w 338"/>
                <a:gd name="T49" fmla="*/ 339 h 1507"/>
                <a:gd name="T50" fmla="*/ 331 w 338"/>
                <a:gd name="T51" fmla="*/ 286 h 1507"/>
                <a:gd name="T52" fmla="*/ 328 w 338"/>
                <a:gd name="T53" fmla="*/ 234 h 1507"/>
                <a:gd name="T54" fmla="*/ 325 w 338"/>
                <a:gd name="T55" fmla="*/ 184 h 1507"/>
                <a:gd name="T56" fmla="*/ 323 w 338"/>
                <a:gd name="T57" fmla="*/ 134 h 1507"/>
                <a:gd name="T58" fmla="*/ 321 w 338"/>
                <a:gd name="T59" fmla="*/ 88 h 1507"/>
                <a:gd name="T60" fmla="*/ 319 w 338"/>
                <a:gd name="T61" fmla="*/ 42 h 1507"/>
                <a:gd name="T62" fmla="*/ 317 w 338"/>
                <a:gd name="T63"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 h="1507">
                  <a:moveTo>
                    <a:pt x="0" y="1506"/>
                  </a:moveTo>
                  <a:lnTo>
                    <a:pt x="75" y="1460"/>
                  </a:lnTo>
                  <a:lnTo>
                    <a:pt x="108" y="1431"/>
                  </a:lnTo>
                  <a:lnTo>
                    <a:pt x="138" y="1400"/>
                  </a:lnTo>
                  <a:lnTo>
                    <a:pt x="166" y="1366"/>
                  </a:lnTo>
                  <a:lnTo>
                    <a:pt x="191" y="1328"/>
                  </a:lnTo>
                  <a:lnTo>
                    <a:pt x="213" y="1288"/>
                  </a:lnTo>
                  <a:lnTo>
                    <a:pt x="234" y="1246"/>
                  </a:lnTo>
                  <a:lnTo>
                    <a:pt x="252" y="1202"/>
                  </a:lnTo>
                  <a:lnTo>
                    <a:pt x="268" y="1155"/>
                  </a:lnTo>
                  <a:lnTo>
                    <a:pt x="282" y="1106"/>
                  </a:lnTo>
                  <a:lnTo>
                    <a:pt x="294" y="1056"/>
                  </a:lnTo>
                  <a:lnTo>
                    <a:pt x="304" y="1004"/>
                  </a:lnTo>
                  <a:lnTo>
                    <a:pt x="313" y="952"/>
                  </a:lnTo>
                  <a:lnTo>
                    <a:pt x="320" y="897"/>
                  </a:lnTo>
                  <a:lnTo>
                    <a:pt x="326" y="842"/>
                  </a:lnTo>
                  <a:lnTo>
                    <a:pt x="331" y="787"/>
                  </a:lnTo>
                  <a:lnTo>
                    <a:pt x="333" y="730"/>
                  </a:lnTo>
                  <a:lnTo>
                    <a:pt x="336" y="674"/>
                  </a:lnTo>
                  <a:lnTo>
                    <a:pt x="337" y="618"/>
                  </a:lnTo>
                  <a:lnTo>
                    <a:pt x="337" y="561"/>
                  </a:lnTo>
                  <a:lnTo>
                    <a:pt x="337" y="505"/>
                  </a:lnTo>
                  <a:lnTo>
                    <a:pt x="336" y="449"/>
                  </a:lnTo>
                  <a:lnTo>
                    <a:pt x="334" y="394"/>
                  </a:lnTo>
                  <a:lnTo>
                    <a:pt x="333" y="339"/>
                  </a:lnTo>
                  <a:lnTo>
                    <a:pt x="331" y="286"/>
                  </a:lnTo>
                  <a:lnTo>
                    <a:pt x="328" y="234"/>
                  </a:lnTo>
                  <a:lnTo>
                    <a:pt x="325" y="184"/>
                  </a:lnTo>
                  <a:lnTo>
                    <a:pt x="323" y="134"/>
                  </a:lnTo>
                  <a:lnTo>
                    <a:pt x="321" y="88"/>
                  </a:lnTo>
                  <a:lnTo>
                    <a:pt x="319" y="42"/>
                  </a:lnTo>
                  <a:lnTo>
                    <a:pt x="317" y="0"/>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4" name="Freeform 18"/>
            <p:cNvSpPr>
              <a:spLocks/>
            </p:cNvSpPr>
            <p:nvPr/>
          </p:nvSpPr>
          <p:spPr bwMode="auto">
            <a:xfrm>
              <a:off x="1551" y="895"/>
              <a:ext cx="342" cy="1830"/>
            </a:xfrm>
            <a:custGeom>
              <a:avLst/>
              <a:gdLst>
                <a:gd name="T0" fmla="*/ 321 w 342"/>
                <a:gd name="T1" fmla="*/ 1816 h 1830"/>
                <a:gd name="T2" fmla="*/ 303 w 342"/>
                <a:gd name="T3" fmla="*/ 1800 h 1830"/>
                <a:gd name="T4" fmla="*/ 285 w 342"/>
                <a:gd name="T5" fmla="*/ 1781 h 1830"/>
                <a:gd name="T6" fmla="*/ 268 w 342"/>
                <a:gd name="T7" fmla="*/ 1759 h 1830"/>
                <a:gd name="T8" fmla="*/ 252 w 342"/>
                <a:gd name="T9" fmla="*/ 1735 h 1830"/>
                <a:gd name="T10" fmla="*/ 237 w 342"/>
                <a:gd name="T11" fmla="*/ 1709 h 1830"/>
                <a:gd name="T12" fmla="*/ 223 w 342"/>
                <a:gd name="T13" fmla="*/ 1681 h 1830"/>
                <a:gd name="T14" fmla="*/ 210 w 342"/>
                <a:gd name="T15" fmla="*/ 1653 h 1830"/>
                <a:gd name="T16" fmla="*/ 197 w 342"/>
                <a:gd name="T17" fmla="*/ 1623 h 1830"/>
                <a:gd name="T18" fmla="*/ 186 w 342"/>
                <a:gd name="T19" fmla="*/ 1594 h 1830"/>
                <a:gd name="T20" fmla="*/ 175 w 342"/>
                <a:gd name="T21" fmla="*/ 1564 h 1830"/>
                <a:gd name="T22" fmla="*/ 164 w 342"/>
                <a:gd name="T23" fmla="*/ 1535 h 1830"/>
                <a:gd name="T24" fmla="*/ 155 w 342"/>
                <a:gd name="T25" fmla="*/ 1507 h 1830"/>
                <a:gd name="T26" fmla="*/ 146 w 342"/>
                <a:gd name="T27" fmla="*/ 1481 h 1830"/>
                <a:gd name="T28" fmla="*/ 138 w 342"/>
                <a:gd name="T29" fmla="*/ 1456 h 1830"/>
                <a:gd name="T30" fmla="*/ 130 w 342"/>
                <a:gd name="T31" fmla="*/ 1434 h 1830"/>
                <a:gd name="T32" fmla="*/ 107 w 342"/>
                <a:gd name="T33" fmla="*/ 1357 h 1830"/>
                <a:gd name="T34" fmla="*/ 95 w 342"/>
                <a:gd name="T35" fmla="*/ 1301 h 1830"/>
                <a:gd name="T36" fmla="*/ 87 w 342"/>
                <a:gd name="T37" fmla="*/ 1244 h 1830"/>
                <a:gd name="T38" fmla="*/ 81 w 342"/>
                <a:gd name="T39" fmla="*/ 1184 h 1830"/>
                <a:gd name="T40" fmla="*/ 77 w 342"/>
                <a:gd name="T41" fmla="*/ 1123 h 1830"/>
                <a:gd name="T42" fmla="*/ 75 w 342"/>
                <a:gd name="T43" fmla="*/ 1060 h 1830"/>
                <a:gd name="T44" fmla="*/ 75 w 342"/>
                <a:gd name="T45" fmla="*/ 997 h 1830"/>
                <a:gd name="T46" fmla="*/ 75 w 342"/>
                <a:gd name="T47" fmla="*/ 933 h 1830"/>
                <a:gd name="T48" fmla="*/ 76 w 342"/>
                <a:gd name="T49" fmla="*/ 869 h 1830"/>
                <a:gd name="T50" fmla="*/ 78 w 342"/>
                <a:gd name="T51" fmla="*/ 806 h 1830"/>
                <a:gd name="T52" fmla="*/ 80 w 342"/>
                <a:gd name="T53" fmla="*/ 743 h 1830"/>
                <a:gd name="T54" fmla="*/ 82 w 342"/>
                <a:gd name="T55" fmla="*/ 682 h 1830"/>
                <a:gd name="T56" fmla="*/ 83 w 342"/>
                <a:gd name="T57" fmla="*/ 623 h 1830"/>
                <a:gd name="T58" fmla="*/ 84 w 342"/>
                <a:gd name="T59" fmla="*/ 565 h 1830"/>
                <a:gd name="T60" fmla="*/ 83 w 342"/>
                <a:gd name="T61" fmla="*/ 510 h 1830"/>
                <a:gd name="T62" fmla="*/ 81 w 342"/>
                <a:gd name="T63" fmla="*/ 453 h 1830"/>
                <a:gd name="T64" fmla="*/ 77 w 342"/>
                <a:gd name="T65" fmla="*/ 422 h 1830"/>
                <a:gd name="T66" fmla="*/ 74 w 342"/>
                <a:gd name="T67" fmla="*/ 391 h 1830"/>
                <a:gd name="T68" fmla="*/ 69 w 342"/>
                <a:gd name="T69" fmla="*/ 361 h 1830"/>
                <a:gd name="T70" fmla="*/ 64 w 342"/>
                <a:gd name="T71" fmla="*/ 331 h 1830"/>
                <a:gd name="T72" fmla="*/ 59 w 342"/>
                <a:gd name="T73" fmla="*/ 301 h 1830"/>
                <a:gd name="T74" fmla="*/ 52 w 342"/>
                <a:gd name="T75" fmla="*/ 270 h 1830"/>
                <a:gd name="T76" fmla="*/ 45 w 342"/>
                <a:gd name="T77" fmla="*/ 240 h 1830"/>
                <a:gd name="T78" fmla="*/ 39 w 342"/>
                <a:gd name="T79" fmla="*/ 210 h 1830"/>
                <a:gd name="T80" fmla="*/ 33 w 342"/>
                <a:gd name="T81" fmla="*/ 180 h 1830"/>
                <a:gd name="T82" fmla="*/ 26 w 342"/>
                <a:gd name="T83" fmla="*/ 150 h 1830"/>
                <a:gd name="T84" fmla="*/ 20 w 342"/>
                <a:gd name="T85" fmla="*/ 120 h 1830"/>
                <a:gd name="T86" fmla="*/ 14 w 342"/>
                <a:gd name="T87" fmla="*/ 90 h 1830"/>
                <a:gd name="T88" fmla="*/ 9 w 342"/>
                <a:gd name="T89" fmla="*/ 60 h 1830"/>
                <a:gd name="T90" fmla="*/ 4 w 342"/>
                <a:gd name="T91" fmla="*/ 30 h 1830"/>
                <a:gd name="T92" fmla="*/ 0 w 342"/>
                <a:gd name="T9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1830">
                  <a:moveTo>
                    <a:pt x="341" y="1829"/>
                  </a:moveTo>
                  <a:lnTo>
                    <a:pt x="321" y="1816"/>
                  </a:lnTo>
                  <a:lnTo>
                    <a:pt x="312" y="1809"/>
                  </a:lnTo>
                  <a:lnTo>
                    <a:pt x="303" y="1800"/>
                  </a:lnTo>
                  <a:lnTo>
                    <a:pt x="293" y="1791"/>
                  </a:lnTo>
                  <a:lnTo>
                    <a:pt x="285" y="1781"/>
                  </a:lnTo>
                  <a:lnTo>
                    <a:pt x="276" y="1771"/>
                  </a:lnTo>
                  <a:lnTo>
                    <a:pt x="268" y="1759"/>
                  </a:lnTo>
                  <a:lnTo>
                    <a:pt x="260" y="1748"/>
                  </a:lnTo>
                  <a:lnTo>
                    <a:pt x="252" y="1735"/>
                  </a:lnTo>
                  <a:lnTo>
                    <a:pt x="244" y="1723"/>
                  </a:lnTo>
                  <a:lnTo>
                    <a:pt x="237" y="1709"/>
                  </a:lnTo>
                  <a:lnTo>
                    <a:pt x="230" y="1695"/>
                  </a:lnTo>
                  <a:lnTo>
                    <a:pt x="223" y="1681"/>
                  </a:lnTo>
                  <a:lnTo>
                    <a:pt x="216" y="1667"/>
                  </a:lnTo>
                  <a:lnTo>
                    <a:pt x="210" y="1653"/>
                  </a:lnTo>
                  <a:lnTo>
                    <a:pt x="203" y="1638"/>
                  </a:lnTo>
                  <a:lnTo>
                    <a:pt x="197" y="1623"/>
                  </a:lnTo>
                  <a:lnTo>
                    <a:pt x="191" y="1609"/>
                  </a:lnTo>
                  <a:lnTo>
                    <a:pt x="186" y="1594"/>
                  </a:lnTo>
                  <a:lnTo>
                    <a:pt x="180" y="1579"/>
                  </a:lnTo>
                  <a:lnTo>
                    <a:pt x="175" y="1564"/>
                  </a:lnTo>
                  <a:lnTo>
                    <a:pt x="170" y="1550"/>
                  </a:lnTo>
                  <a:lnTo>
                    <a:pt x="164" y="1535"/>
                  </a:lnTo>
                  <a:lnTo>
                    <a:pt x="159" y="1521"/>
                  </a:lnTo>
                  <a:lnTo>
                    <a:pt x="155" y="1507"/>
                  </a:lnTo>
                  <a:lnTo>
                    <a:pt x="150" y="1494"/>
                  </a:lnTo>
                  <a:lnTo>
                    <a:pt x="146" y="1481"/>
                  </a:lnTo>
                  <a:lnTo>
                    <a:pt x="141" y="1468"/>
                  </a:lnTo>
                  <a:lnTo>
                    <a:pt x="138" y="1456"/>
                  </a:lnTo>
                  <a:lnTo>
                    <a:pt x="133" y="1445"/>
                  </a:lnTo>
                  <a:lnTo>
                    <a:pt x="130" y="1434"/>
                  </a:lnTo>
                  <a:lnTo>
                    <a:pt x="114" y="1383"/>
                  </a:lnTo>
                  <a:lnTo>
                    <a:pt x="107" y="1357"/>
                  </a:lnTo>
                  <a:lnTo>
                    <a:pt x="100" y="1329"/>
                  </a:lnTo>
                  <a:lnTo>
                    <a:pt x="95" y="1301"/>
                  </a:lnTo>
                  <a:lnTo>
                    <a:pt x="91" y="1273"/>
                  </a:lnTo>
                  <a:lnTo>
                    <a:pt x="87" y="1244"/>
                  </a:lnTo>
                  <a:lnTo>
                    <a:pt x="83" y="1214"/>
                  </a:lnTo>
                  <a:lnTo>
                    <a:pt x="81" y="1184"/>
                  </a:lnTo>
                  <a:lnTo>
                    <a:pt x="79" y="1153"/>
                  </a:lnTo>
                  <a:lnTo>
                    <a:pt x="77" y="1123"/>
                  </a:lnTo>
                  <a:lnTo>
                    <a:pt x="75" y="1091"/>
                  </a:lnTo>
                  <a:lnTo>
                    <a:pt x="75" y="1060"/>
                  </a:lnTo>
                  <a:lnTo>
                    <a:pt x="75" y="1029"/>
                  </a:lnTo>
                  <a:lnTo>
                    <a:pt x="75" y="997"/>
                  </a:lnTo>
                  <a:lnTo>
                    <a:pt x="75" y="965"/>
                  </a:lnTo>
                  <a:lnTo>
                    <a:pt x="75" y="933"/>
                  </a:lnTo>
                  <a:lnTo>
                    <a:pt x="75" y="901"/>
                  </a:lnTo>
                  <a:lnTo>
                    <a:pt x="76" y="869"/>
                  </a:lnTo>
                  <a:lnTo>
                    <a:pt x="77" y="837"/>
                  </a:lnTo>
                  <a:lnTo>
                    <a:pt x="78" y="806"/>
                  </a:lnTo>
                  <a:lnTo>
                    <a:pt x="79" y="775"/>
                  </a:lnTo>
                  <a:lnTo>
                    <a:pt x="80" y="743"/>
                  </a:lnTo>
                  <a:lnTo>
                    <a:pt x="81" y="713"/>
                  </a:lnTo>
                  <a:lnTo>
                    <a:pt x="82" y="682"/>
                  </a:lnTo>
                  <a:lnTo>
                    <a:pt x="83" y="652"/>
                  </a:lnTo>
                  <a:lnTo>
                    <a:pt x="83" y="623"/>
                  </a:lnTo>
                  <a:lnTo>
                    <a:pt x="83" y="594"/>
                  </a:lnTo>
                  <a:lnTo>
                    <a:pt x="84" y="565"/>
                  </a:lnTo>
                  <a:lnTo>
                    <a:pt x="83" y="537"/>
                  </a:lnTo>
                  <a:lnTo>
                    <a:pt x="83" y="510"/>
                  </a:lnTo>
                  <a:lnTo>
                    <a:pt x="83" y="484"/>
                  </a:lnTo>
                  <a:lnTo>
                    <a:pt x="81" y="453"/>
                  </a:lnTo>
                  <a:lnTo>
                    <a:pt x="79" y="437"/>
                  </a:lnTo>
                  <a:lnTo>
                    <a:pt x="77" y="422"/>
                  </a:lnTo>
                  <a:lnTo>
                    <a:pt x="75" y="407"/>
                  </a:lnTo>
                  <a:lnTo>
                    <a:pt x="74" y="391"/>
                  </a:lnTo>
                  <a:lnTo>
                    <a:pt x="72" y="376"/>
                  </a:lnTo>
                  <a:lnTo>
                    <a:pt x="69" y="361"/>
                  </a:lnTo>
                  <a:lnTo>
                    <a:pt x="67" y="346"/>
                  </a:lnTo>
                  <a:lnTo>
                    <a:pt x="64" y="331"/>
                  </a:lnTo>
                  <a:lnTo>
                    <a:pt x="61" y="315"/>
                  </a:lnTo>
                  <a:lnTo>
                    <a:pt x="59" y="301"/>
                  </a:lnTo>
                  <a:lnTo>
                    <a:pt x="55" y="285"/>
                  </a:lnTo>
                  <a:lnTo>
                    <a:pt x="52" y="270"/>
                  </a:lnTo>
                  <a:lnTo>
                    <a:pt x="49" y="255"/>
                  </a:lnTo>
                  <a:lnTo>
                    <a:pt x="45" y="240"/>
                  </a:lnTo>
                  <a:lnTo>
                    <a:pt x="43" y="225"/>
                  </a:lnTo>
                  <a:lnTo>
                    <a:pt x="39" y="210"/>
                  </a:lnTo>
                  <a:lnTo>
                    <a:pt x="36" y="195"/>
                  </a:lnTo>
                  <a:lnTo>
                    <a:pt x="33" y="180"/>
                  </a:lnTo>
                  <a:lnTo>
                    <a:pt x="29" y="165"/>
                  </a:lnTo>
                  <a:lnTo>
                    <a:pt x="26" y="150"/>
                  </a:lnTo>
                  <a:lnTo>
                    <a:pt x="23" y="135"/>
                  </a:lnTo>
                  <a:lnTo>
                    <a:pt x="20" y="120"/>
                  </a:lnTo>
                  <a:lnTo>
                    <a:pt x="17" y="105"/>
                  </a:lnTo>
                  <a:lnTo>
                    <a:pt x="14" y="90"/>
                  </a:lnTo>
                  <a:lnTo>
                    <a:pt x="12" y="75"/>
                  </a:lnTo>
                  <a:lnTo>
                    <a:pt x="9" y="60"/>
                  </a:lnTo>
                  <a:lnTo>
                    <a:pt x="6" y="45"/>
                  </a:lnTo>
                  <a:lnTo>
                    <a:pt x="4" y="30"/>
                  </a:lnTo>
                  <a:lnTo>
                    <a:pt x="2" y="15"/>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5" name="Freeform 19"/>
            <p:cNvSpPr>
              <a:spLocks/>
            </p:cNvSpPr>
            <p:nvPr/>
          </p:nvSpPr>
          <p:spPr bwMode="auto">
            <a:xfrm>
              <a:off x="1974" y="662"/>
              <a:ext cx="31" cy="2045"/>
            </a:xfrm>
            <a:custGeom>
              <a:avLst/>
              <a:gdLst>
                <a:gd name="T0" fmla="*/ 0 w 31"/>
                <a:gd name="T1" fmla="*/ 2044 h 2045"/>
                <a:gd name="T2" fmla="*/ 8 w 31"/>
                <a:gd name="T3" fmla="*/ 1930 h 2045"/>
                <a:gd name="T4" fmla="*/ 12 w 31"/>
                <a:gd name="T5" fmla="*/ 1872 h 2045"/>
                <a:gd name="T6" fmla="*/ 15 w 31"/>
                <a:gd name="T7" fmla="*/ 1815 h 2045"/>
                <a:gd name="T8" fmla="*/ 18 w 31"/>
                <a:gd name="T9" fmla="*/ 1758 h 2045"/>
                <a:gd name="T10" fmla="*/ 20 w 31"/>
                <a:gd name="T11" fmla="*/ 1700 h 2045"/>
                <a:gd name="T12" fmla="*/ 23 w 31"/>
                <a:gd name="T13" fmla="*/ 1643 h 2045"/>
                <a:gd name="T14" fmla="*/ 25 w 31"/>
                <a:gd name="T15" fmla="*/ 1585 h 2045"/>
                <a:gd name="T16" fmla="*/ 26 w 31"/>
                <a:gd name="T17" fmla="*/ 1527 h 2045"/>
                <a:gd name="T18" fmla="*/ 27 w 31"/>
                <a:gd name="T19" fmla="*/ 1470 h 2045"/>
                <a:gd name="T20" fmla="*/ 28 w 31"/>
                <a:gd name="T21" fmla="*/ 1412 h 2045"/>
                <a:gd name="T22" fmla="*/ 29 w 31"/>
                <a:gd name="T23" fmla="*/ 1354 h 2045"/>
                <a:gd name="T24" fmla="*/ 30 w 31"/>
                <a:gd name="T25" fmla="*/ 1296 h 2045"/>
                <a:gd name="T26" fmla="*/ 30 w 31"/>
                <a:gd name="T27" fmla="*/ 1238 h 2045"/>
                <a:gd name="T28" fmla="*/ 30 w 31"/>
                <a:gd name="T29" fmla="*/ 1180 h 2045"/>
                <a:gd name="T30" fmla="*/ 30 w 31"/>
                <a:gd name="T31" fmla="*/ 1122 h 2045"/>
                <a:gd name="T32" fmla="*/ 30 w 31"/>
                <a:gd name="T33" fmla="*/ 1064 h 2045"/>
                <a:gd name="T34" fmla="*/ 30 w 31"/>
                <a:gd name="T35" fmla="*/ 1006 h 2045"/>
                <a:gd name="T36" fmla="*/ 30 w 31"/>
                <a:gd name="T37" fmla="*/ 948 h 2045"/>
                <a:gd name="T38" fmla="*/ 30 w 31"/>
                <a:gd name="T39" fmla="*/ 890 h 2045"/>
                <a:gd name="T40" fmla="*/ 29 w 31"/>
                <a:gd name="T41" fmla="*/ 832 h 2045"/>
                <a:gd name="T42" fmla="*/ 28 w 31"/>
                <a:gd name="T43" fmla="*/ 774 h 2045"/>
                <a:gd name="T44" fmla="*/ 28 w 31"/>
                <a:gd name="T45" fmla="*/ 716 h 2045"/>
                <a:gd name="T46" fmla="*/ 27 w 31"/>
                <a:gd name="T47" fmla="*/ 658 h 2045"/>
                <a:gd name="T48" fmla="*/ 26 w 31"/>
                <a:gd name="T49" fmla="*/ 600 h 2045"/>
                <a:gd name="T50" fmla="*/ 26 w 31"/>
                <a:gd name="T51" fmla="*/ 542 h 2045"/>
                <a:gd name="T52" fmla="*/ 25 w 31"/>
                <a:gd name="T53" fmla="*/ 484 h 2045"/>
                <a:gd name="T54" fmla="*/ 25 w 31"/>
                <a:gd name="T55" fmla="*/ 427 h 2045"/>
                <a:gd name="T56" fmla="*/ 25 w 31"/>
                <a:gd name="T57" fmla="*/ 369 h 2045"/>
                <a:gd name="T58" fmla="*/ 25 w 31"/>
                <a:gd name="T59" fmla="*/ 312 h 2045"/>
                <a:gd name="T60" fmla="*/ 25 w 31"/>
                <a:gd name="T61" fmla="*/ 254 h 2045"/>
                <a:gd name="T62" fmla="*/ 25 w 31"/>
                <a:gd name="T63" fmla="*/ 197 h 2045"/>
                <a:gd name="T64" fmla="*/ 25 w 31"/>
                <a:gd name="T65" fmla="*/ 185 h 2045"/>
                <a:gd name="T66" fmla="*/ 25 w 31"/>
                <a:gd name="T67" fmla="*/ 178 h 2045"/>
                <a:gd name="T68" fmla="*/ 25 w 31"/>
                <a:gd name="T69" fmla="*/ 172 h 2045"/>
                <a:gd name="T70" fmla="*/ 25 w 31"/>
                <a:gd name="T71" fmla="*/ 166 h 2045"/>
                <a:gd name="T72" fmla="*/ 25 w 31"/>
                <a:gd name="T73" fmla="*/ 160 h 2045"/>
                <a:gd name="T74" fmla="*/ 25 w 31"/>
                <a:gd name="T75" fmla="*/ 154 h 2045"/>
                <a:gd name="T76" fmla="*/ 25 w 31"/>
                <a:gd name="T77" fmla="*/ 148 h 2045"/>
                <a:gd name="T78" fmla="*/ 25 w 31"/>
                <a:gd name="T79" fmla="*/ 142 h 2045"/>
                <a:gd name="T80" fmla="*/ 25 w 31"/>
                <a:gd name="T81" fmla="*/ 135 h 2045"/>
                <a:gd name="T82" fmla="*/ 25 w 31"/>
                <a:gd name="T83" fmla="*/ 129 h 2045"/>
                <a:gd name="T84" fmla="*/ 25 w 31"/>
                <a:gd name="T85" fmla="*/ 123 h 2045"/>
                <a:gd name="T86" fmla="*/ 25 w 31"/>
                <a:gd name="T87" fmla="*/ 117 h 2045"/>
                <a:gd name="T88" fmla="*/ 25 w 31"/>
                <a:gd name="T89" fmla="*/ 111 h 2045"/>
                <a:gd name="T90" fmla="*/ 25 w 31"/>
                <a:gd name="T91" fmla="*/ 104 h 2045"/>
                <a:gd name="T92" fmla="*/ 25 w 31"/>
                <a:gd name="T93" fmla="*/ 98 h 2045"/>
                <a:gd name="T94" fmla="*/ 25 w 31"/>
                <a:gd name="T95" fmla="*/ 92 h 2045"/>
                <a:gd name="T96" fmla="*/ 25 w 31"/>
                <a:gd name="T97" fmla="*/ 86 h 2045"/>
                <a:gd name="T98" fmla="*/ 25 w 31"/>
                <a:gd name="T99" fmla="*/ 80 h 2045"/>
                <a:gd name="T100" fmla="*/ 25 w 31"/>
                <a:gd name="T101" fmla="*/ 74 h 2045"/>
                <a:gd name="T102" fmla="*/ 25 w 31"/>
                <a:gd name="T103" fmla="*/ 68 h 2045"/>
                <a:gd name="T104" fmla="*/ 25 w 31"/>
                <a:gd name="T105" fmla="*/ 61 h 2045"/>
                <a:gd name="T106" fmla="*/ 25 w 31"/>
                <a:gd name="T107" fmla="*/ 55 h 2045"/>
                <a:gd name="T108" fmla="*/ 25 w 31"/>
                <a:gd name="T109" fmla="*/ 49 h 2045"/>
                <a:gd name="T110" fmla="*/ 25 w 31"/>
                <a:gd name="T111" fmla="*/ 43 h 2045"/>
                <a:gd name="T112" fmla="*/ 25 w 31"/>
                <a:gd name="T113" fmla="*/ 37 h 2045"/>
                <a:gd name="T114" fmla="*/ 25 w 31"/>
                <a:gd name="T115" fmla="*/ 30 h 2045"/>
                <a:gd name="T116" fmla="*/ 25 w 31"/>
                <a:gd name="T117" fmla="*/ 24 h 2045"/>
                <a:gd name="T118" fmla="*/ 25 w 31"/>
                <a:gd name="T119" fmla="*/ 18 h 2045"/>
                <a:gd name="T120" fmla="*/ 25 w 31"/>
                <a:gd name="T121" fmla="*/ 12 h 2045"/>
                <a:gd name="T122" fmla="*/ 25 w 31"/>
                <a:gd name="T123" fmla="*/ 6 h 2045"/>
                <a:gd name="T124" fmla="*/ 25 w 31"/>
                <a:gd name="T125" fmla="*/ 0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2045">
                  <a:moveTo>
                    <a:pt x="0" y="2044"/>
                  </a:moveTo>
                  <a:lnTo>
                    <a:pt x="8" y="1930"/>
                  </a:lnTo>
                  <a:lnTo>
                    <a:pt x="12" y="1872"/>
                  </a:lnTo>
                  <a:lnTo>
                    <a:pt x="15" y="1815"/>
                  </a:lnTo>
                  <a:lnTo>
                    <a:pt x="18" y="1758"/>
                  </a:lnTo>
                  <a:lnTo>
                    <a:pt x="20" y="1700"/>
                  </a:lnTo>
                  <a:lnTo>
                    <a:pt x="23" y="1643"/>
                  </a:lnTo>
                  <a:lnTo>
                    <a:pt x="25" y="1585"/>
                  </a:lnTo>
                  <a:lnTo>
                    <a:pt x="26" y="1527"/>
                  </a:lnTo>
                  <a:lnTo>
                    <a:pt x="27" y="1470"/>
                  </a:lnTo>
                  <a:lnTo>
                    <a:pt x="28" y="1412"/>
                  </a:lnTo>
                  <a:lnTo>
                    <a:pt x="29" y="1354"/>
                  </a:lnTo>
                  <a:lnTo>
                    <a:pt x="30" y="1296"/>
                  </a:lnTo>
                  <a:lnTo>
                    <a:pt x="30" y="1238"/>
                  </a:lnTo>
                  <a:lnTo>
                    <a:pt x="30" y="1180"/>
                  </a:lnTo>
                  <a:lnTo>
                    <a:pt x="30" y="1122"/>
                  </a:lnTo>
                  <a:lnTo>
                    <a:pt x="30" y="1064"/>
                  </a:lnTo>
                  <a:lnTo>
                    <a:pt x="30" y="1006"/>
                  </a:lnTo>
                  <a:lnTo>
                    <a:pt x="30" y="948"/>
                  </a:lnTo>
                  <a:lnTo>
                    <a:pt x="30" y="890"/>
                  </a:lnTo>
                  <a:lnTo>
                    <a:pt x="29" y="832"/>
                  </a:lnTo>
                  <a:lnTo>
                    <a:pt x="28" y="774"/>
                  </a:lnTo>
                  <a:lnTo>
                    <a:pt x="28" y="716"/>
                  </a:lnTo>
                  <a:lnTo>
                    <a:pt x="27" y="658"/>
                  </a:lnTo>
                  <a:lnTo>
                    <a:pt x="26" y="600"/>
                  </a:lnTo>
                  <a:lnTo>
                    <a:pt x="26" y="542"/>
                  </a:lnTo>
                  <a:lnTo>
                    <a:pt x="25" y="484"/>
                  </a:lnTo>
                  <a:lnTo>
                    <a:pt x="25" y="427"/>
                  </a:lnTo>
                  <a:lnTo>
                    <a:pt x="25" y="369"/>
                  </a:lnTo>
                  <a:lnTo>
                    <a:pt x="25" y="312"/>
                  </a:lnTo>
                  <a:lnTo>
                    <a:pt x="25" y="254"/>
                  </a:lnTo>
                  <a:lnTo>
                    <a:pt x="25" y="197"/>
                  </a:lnTo>
                  <a:lnTo>
                    <a:pt x="25" y="185"/>
                  </a:lnTo>
                  <a:lnTo>
                    <a:pt x="25" y="178"/>
                  </a:lnTo>
                  <a:lnTo>
                    <a:pt x="25" y="172"/>
                  </a:lnTo>
                  <a:lnTo>
                    <a:pt x="25" y="166"/>
                  </a:lnTo>
                  <a:lnTo>
                    <a:pt x="25" y="160"/>
                  </a:lnTo>
                  <a:lnTo>
                    <a:pt x="25" y="154"/>
                  </a:lnTo>
                  <a:lnTo>
                    <a:pt x="25" y="148"/>
                  </a:lnTo>
                  <a:lnTo>
                    <a:pt x="25" y="142"/>
                  </a:lnTo>
                  <a:lnTo>
                    <a:pt x="25" y="135"/>
                  </a:lnTo>
                  <a:lnTo>
                    <a:pt x="25" y="129"/>
                  </a:lnTo>
                  <a:lnTo>
                    <a:pt x="25" y="123"/>
                  </a:lnTo>
                  <a:lnTo>
                    <a:pt x="25" y="117"/>
                  </a:lnTo>
                  <a:lnTo>
                    <a:pt x="25" y="111"/>
                  </a:lnTo>
                  <a:lnTo>
                    <a:pt x="25" y="104"/>
                  </a:lnTo>
                  <a:lnTo>
                    <a:pt x="25" y="98"/>
                  </a:lnTo>
                  <a:lnTo>
                    <a:pt x="25" y="92"/>
                  </a:lnTo>
                  <a:lnTo>
                    <a:pt x="25" y="86"/>
                  </a:lnTo>
                  <a:lnTo>
                    <a:pt x="25" y="80"/>
                  </a:lnTo>
                  <a:lnTo>
                    <a:pt x="25" y="74"/>
                  </a:lnTo>
                  <a:lnTo>
                    <a:pt x="25" y="68"/>
                  </a:lnTo>
                  <a:lnTo>
                    <a:pt x="25" y="61"/>
                  </a:lnTo>
                  <a:lnTo>
                    <a:pt x="25" y="55"/>
                  </a:lnTo>
                  <a:lnTo>
                    <a:pt x="25" y="49"/>
                  </a:lnTo>
                  <a:lnTo>
                    <a:pt x="25" y="43"/>
                  </a:lnTo>
                  <a:lnTo>
                    <a:pt x="25" y="37"/>
                  </a:lnTo>
                  <a:lnTo>
                    <a:pt x="25" y="30"/>
                  </a:lnTo>
                  <a:lnTo>
                    <a:pt x="25" y="24"/>
                  </a:lnTo>
                  <a:lnTo>
                    <a:pt x="25" y="18"/>
                  </a:lnTo>
                  <a:lnTo>
                    <a:pt x="25" y="12"/>
                  </a:lnTo>
                  <a:lnTo>
                    <a:pt x="25" y="6"/>
                  </a:lnTo>
                  <a:lnTo>
                    <a:pt x="25"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6" name="Freeform 20"/>
            <p:cNvSpPr>
              <a:spLocks/>
            </p:cNvSpPr>
            <p:nvPr/>
          </p:nvSpPr>
          <p:spPr bwMode="auto">
            <a:xfrm>
              <a:off x="1974" y="1002"/>
              <a:ext cx="260" cy="1687"/>
            </a:xfrm>
            <a:custGeom>
              <a:avLst/>
              <a:gdLst>
                <a:gd name="T0" fmla="*/ 10 w 260"/>
                <a:gd name="T1" fmla="*/ 1670 h 1687"/>
                <a:gd name="T2" fmla="*/ 19 w 260"/>
                <a:gd name="T3" fmla="*/ 1657 h 1687"/>
                <a:gd name="T4" fmla="*/ 26 w 260"/>
                <a:gd name="T5" fmla="*/ 1644 h 1687"/>
                <a:gd name="T6" fmla="*/ 32 w 260"/>
                <a:gd name="T7" fmla="*/ 1632 h 1687"/>
                <a:gd name="T8" fmla="*/ 37 w 260"/>
                <a:gd name="T9" fmla="*/ 1621 h 1687"/>
                <a:gd name="T10" fmla="*/ 41 w 260"/>
                <a:gd name="T11" fmla="*/ 1610 h 1687"/>
                <a:gd name="T12" fmla="*/ 44 w 260"/>
                <a:gd name="T13" fmla="*/ 1599 h 1687"/>
                <a:gd name="T14" fmla="*/ 45 w 260"/>
                <a:gd name="T15" fmla="*/ 1588 h 1687"/>
                <a:gd name="T16" fmla="*/ 47 w 260"/>
                <a:gd name="T17" fmla="*/ 1576 h 1687"/>
                <a:gd name="T18" fmla="*/ 47 w 260"/>
                <a:gd name="T19" fmla="*/ 1565 h 1687"/>
                <a:gd name="T20" fmla="*/ 47 w 260"/>
                <a:gd name="T21" fmla="*/ 1552 h 1687"/>
                <a:gd name="T22" fmla="*/ 48 w 260"/>
                <a:gd name="T23" fmla="*/ 1539 h 1687"/>
                <a:gd name="T24" fmla="*/ 47 w 260"/>
                <a:gd name="T25" fmla="*/ 1524 h 1687"/>
                <a:gd name="T26" fmla="*/ 47 w 260"/>
                <a:gd name="T27" fmla="*/ 1508 h 1687"/>
                <a:gd name="T28" fmla="*/ 47 w 260"/>
                <a:gd name="T29" fmla="*/ 1490 h 1687"/>
                <a:gd name="T30" fmla="*/ 47 w 260"/>
                <a:gd name="T31" fmla="*/ 1470 h 1687"/>
                <a:gd name="T32" fmla="*/ 49 w 260"/>
                <a:gd name="T33" fmla="*/ 1382 h 1687"/>
                <a:gd name="T34" fmla="*/ 53 w 260"/>
                <a:gd name="T35" fmla="*/ 1323 h 1687"/>
                <a:gd name="T36" fmla="*/ 55 w 260"/>
                <a:gd name="T37" fmla="*/ 1264 h 1687"/>
                <a:gd name="T38" fmla="*/ 60 w 260"/>
                <a:gd name="T39" fmla="*/ 1206 h 1687"/>
                <a:gd name="T40" fmla="*/ 63 w 260"/>
                <a:gd name="T41" fmla="*/ 1148 h 1687"/>
                <a:gd name="T42" fmla="*/ 69 w 260"/>
                <a:gd name="T43" fmla="*/ 1090 h 1687"/>
                <a:gd name="T44" fmla="*/ 73 w 260"/>
                <a:gd name="T45" fmla="*/ 1032 h 1687"/>
                <a:gd name="T46" fmla="*/ 78 w 260"/>
                <a:gd name="T47" fmla="*/ 974 h 1687"/>
                <a:gd name="T48" fmla="*/ 83 w 260"/>
                <a:gd name="T49" fmla="*/ 916 h 1687"/>
                <a:gd name="T50" fmla="*/ 88 w 260"/>
                <a:gd name="T51" fmla="*/ 859 h 1687"/>
                <a:gd name="T52" fmla="*/ 93 w 260"/>
                <a:gd name="T53" fmla="*/ 801 h 1687"/>
                <a:gd name="T54" fmla="*/ 97 w 260"/>
                <a:gd name="T55" fmla="*/ 743 h 1687"/>
                <a:gd name="T56" fmla="*/ 101 w 260"/>
                <a:gd name="T57" fmla="*/ 684 h 1687"/>
                <a:gd name="T58" fmla="*/ 103 w 260"/>
                <a:gd name="T59" fmla="*/ 626 h 1687"/>
                <a:gd name="T60" fmla="*/ 105 w 260"/>
                <a:gd name="T61" fmla="*/ 567 h 1687"/>
                <a:gd name="T62" fmla="*/ 108 w 260"/>
                <a:gd name="T63" fmla="*/ 497 h 1687"/>
                <a:gd name="T64" fmla="*/ 111 w 260"/>
                <a:gd name="T65" fmla="*/ 458 h 1687"/>
                <a:gd name="T66" fmla="*/ 116 w 260"/>
                <a:gd name="T67" fmla="*/ 422 h 1687"/>
                <a:gd name="T68" fmla="*/ 122 w 260"/>
                <a:gd name="T69" fmla="*/ 387 h 1687"/>
                <a:gd name="T70" fmla="*/ 130 w 260"/>
                <a:gd name="T71" fmla="*/ 354 h 1687"/>
                <a:gd name="T72" fmla="*/ 139 w 260"/>
                <a:gd name="T73" fmla="*/ 322 h 1687"/>
                <a:gd name="T74" fmla="*/ 149 w 260"/>
                <a:gd name="T75" fmla="*/ 290 h 1687"/>
                <a:gd name="T76" fmla="*/ 159 w 260"/>
                <a:gd name="T77" fmla="*/ 260 h 1687"/>
                <a:gd name="T78" fmla="*/ 170 w 260"/>
                <a:gd name="T79" fmla="*/ 229 h 1687"/>
                <a:gd name="T80" fmla="*/ 182 w 260"/>
                <a:gd name="T81" fmla="*/ 199 h 1687"/>
                <a:gd name="T82" fmla="*/ 195 w 260"/>
                <a:gd name="T83" fmla="*/ 168 h 1687"/>
                <a:gd name="T84" fmla="*/ 207 w 260"/>
                <a:gd name="T85" fmla="*/ 137 h 1687"/>
                <a:gd name="T86" fmla="*/ 220 w 260"/>
                <a:gd name="T87" fmla="*/ 105 h 1687"/>
                <a:gd name="T88" fmla="*/ 233 w 260"/>
                <a:gd name="T89" fmla="*/ 71 h 1687"/>
                <a:gd name="T90" fmla="*/ 247 w 260"/>
                <a:gd name="T91" fmla="*/ 37 h 1687"/>
                <a:gd name="T92" fmla="*/ 259 w 260"/>
                <a:gd name="T93" fmla="*/ 0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1687">
                  <a:moveTo>
                    <a:pt x="0" y="1686"/>
                  </a:moveTo>
                  <a:lnTo>
                    <a:pt x="10" y="1670"/>
                  </a:lnTo>
                  <a:lnTo>
                    <a:pt x="15" y="1663"/>
                  </a:lnTo>
                  <a:lnTo>
                    <a:pt x="19" y="1657"/>
                  </a:lnTo>
                  <a:lnTo>
                    <a:pt x="23" y="1650"/>
                  </a:lnTo>
                  <a:lnTo>
                    <a:pt x="26" y="1644"/>
                  </a:lnTo>
                  <a:lnTo>
                    <a:pt x="29" y="1638"/>
                  </a:lnTo>
                  <a:lnTo>
                    <a:pt x="32" y="1632"/>
                  </a:lnTo>
                  <a:lnTo>
                    <a:pt x="35" y="1626"/>
                  </a:lnTo>
                  <a:lnTo>
                    <a:pt x="37" y="1621"/>
                  </a:lnTo>
                  <a:lnTo>
                    <a:pt x="39" y="1615"/>
                  </a:lnTo>
                  <a:lnTo>
                    <a:pt x="41" y="1610"/>
                  </a:lnTo>
                  <a:lnTo>
                    <a:pt x="42" y="1604"/>
                  </a:lnTo>
                  <a:lnTo>
                    <a:pt x="44" y="1599"/>
                  </a:lnTo>
                  <a:lnTo>
                    <a:pt x="45" y="1593"/>
                  </a:lnTo>
                  <a:lnTo>
                    <a:pt x="45" y="1588"/>
                  </a:lnTo>
                  <a:lnTo>
                    <a:pt x="46" y="1582"/>
                  </a:lnTo>
                  <a:lnTo>
                    <a:pt x="47" y="1576"/>
                  </a:lnTo>
                  <a:lnTo>
                    <a:pt x="47" y="1571"/>
                  </a:lnTo>
                  <a:lnTo>
                    <a:pt x="47" y="1565"/>
                  </a:lnTo>
                  <a:lnTo>
                    <a:pt x="47" y="1558"/>
                  </a:lnTo>
                  <a:lnTo>
                    <a:pt x="47" y="1552"/>
                  </a:lnTo>
                  <a:lnTo>
                    <a:pt x="48" y="1546"/>
                  </a:lnTo>
                  <a:lnTo>
                    <a:pt x="48" y="1539"/>
                  </a:lnTo>
                  <a:lnTo>
                    <a:pt x="47" y="1531"/>
                  </a:lnTo>
                  <a:lnTo>
                    <a:pt x="47" y="1524"/>
                  </a:lnTo>
                  <a:lnTo>
                    <a:pt x="47" y="1516"/>
                  </a:lnTo>
                  <a:lnTo>
                    <a:pt x="47" y="1508"/>
                  </a:lnTo>
                  <a:lnTo>
                    <a:pt x="47" y="1499"/>
                  </a:lnTo>
                  <a:lnTo>
                    <a:pt x="47" y="1490"/>
                  </a:lnTo>
                  <a:lnTo>
                    <a:pt x="47" y="1480"/>
                  </a:lnTo>
                  <a:lnTo>
                    <a:pt x="47" y="1470"/>
                  </a:lnTo>
                  <a:lnTo>
                    <a:pt x="49" y="1411"/>
                  </a:lnTo>
                  <a:lnTo>
                    <a:pt x="49" y="1382"/>
                  </a:lnTo>
                  <a:lnTo>
                    <a:pt x="51" y="1352"/>
                  </a:lnTo>
                  <a:lnTo>
                    <a:pt x="53" y="1323"/>
                  </a:lnTo>
                  <a:lnTo>
                    <a:pt x="53" y="1294"/>
                  </a:lnTo>
                  <a:lnTo>
                    <a:pt x="55" y="1264"/>
                  </a:lnTo>
                  <a:lnTo>
                    <a:pt x="57" y="1235"/>
                  </a:lnTo>
                  <a:lnTo>
                    <a:pt x="60" y="1206"/>
                  </a:lnTo>
                  <a:lnTo>
                    <a:pt x="61" y="1177"/>
                  </a:lnTo>
                  <a:lnTo>
                    <a:pt x="63" y="1148"/>
                  </a:lnTo>
                  <a:lnTo>
                    <a:pt x="66" y="1119"/>
                  </a:lnTo>
                  <a:lnTo>
                    <a:pt x="69" y="1090"/>
                  </a:lnTo>
                  <a:lnTo>
                    <a:pt x="70" y="1061"/>
                  </a:lnTo>
                  <a:lnTo>
                    <a:pt x="73" y="1032"/>
                  </a:lnTo>
                  <a:lnTo>
                    <a:pt x="76" y="1003"/>
                  </a:lnTo>
                  <a:lnTo>
                    <a:pt x="78" y="974"/>
                  </a:lnTo>
                  <a:lnTo>
                    <a:pt x="81" y="946"/>
                  </a:lnTo>
                  <a:lnTo>
                    <a:pt x="83" y="916"/>
                  </a:lnTo>
                  <a:lnTo>
                    <a:pt x="85" y="888"/>
                  </a:lnTo>
                  <a:lnTo>
                    <a:pt x="88" y="859"/>
                  </a:lnTo>
                  <a:lnTo>
                    <a:pt x="90" y="830"/>
                  </a:lnTo>
                  <a:lnTo>
                    <a:pt x="93" y="801"/>
                  </a:lnTo>
                  <a:lnTo>
                    <a:pt x="95" y="772"/>
                  </a:lnTo>
                  <a:lnTo>
                    <a:pt x="97" y="743"/>
                  </a:lnTo>
                  <a:lnTo>
                    <a:pt x="99" y="714"/>
                  </a:lnTo>
                  <a:lnTo>
                    <a:pt x="101" y="684"/>
                  </a:lnTo>
                  <a:lnTo>
                    <a:pt x="102" y="655"/>
                  </a:lnTo>
                  <a:lnTo>
                    <a:pt x="103" y="626"/>
                  </a:lnTo>
                  <a:lnTo>
                    <a:pt x="104" y="597"/>
                  </a:lnTo>
                  <a:lnTo>
                    <a:pt x="105" y="567"/>
                  </a:lnTo>
                  <a:lnTo>
                    <a:pt x="106" y="538"/>
                  </a:lnTo>
                  <a:lnTo>
                    <a:pt x="108" y="497"/>
                  </a:lnTo>
                  <a:lnTo>
                    <a:pt x="109" y="477"/>
                  </a:lnTo>
                  <a:lnTo>
                    <a:pt x="111" y="458"/>
                  </a:lnTo>
                  <a:lnTo>
                    <a:pt x="113" y="440"/>
                  </a:lnTo>
                  <a:lnTo>
                    <a:pt x="116" y="422"/>
                  </a:lnTo>
                  <a:lnTo>
                    <a:pt x="119" y="404"/>
                  </a:lnTo>
                  <a:lnTo>
                    <a:pt x="122" y="387"/>
                  </a:lnTo>
                  <a:lnTo>
                    <a:pt x="125" y="370"/>
                  </a:lnTo>
                  <a:lnTo>
                    <a:pt x="130" y="354"/>
                  </a:lnTo>
                  <a:lnTo>
                    <a:pt x="134" y="338"/>
                  </a:lnTo>
                  <a:lnTo>
                    <a:pt x="139" y="322"/>
                  </a:lnTo>
                  <a:lnTo>
                    <a:pt x="143" y="306"/>
                  </a:lnTo>
                  <a:lnTo>
                    <a:pt x="149" y="290"/>
                  </a:lnTo>
                  <a:lnTo>
                    <a:pt x="154" y="275"/>
                  </a:lnTo>
                  <a:lnTo>
                    <a:pt x="159" y="260"/>
                  </a:lnTo>
                  <a:lnTo>
                    <a:pt x="165" y="244"/>
                  </a:lnTo>
                  <a:lnTo>
                    <a:pt x="170" y="229"/>
                  </a:lnTo>
                  <a:lnTo>
                    <a:pt x="176" y="214"/>
                  </a:lnTo>
                  <a:lnTo>
                    <a:pt x="182" y="199"/>
                  </a:lnTo>
                  <a:lnTo>
                    <a:pt x="188" y="184"/>
                  </a:lnTo>
                  <a:lnTo>
                    <a:pt x="195" y="168"/>
                  </a:lnTo>
                  <a:lnTo>
                    <a:pt x="201" y="152"/>
                  </a:lnTo>
                  <a:lnTo>
                    <a:pt x="207" y="137"/>
                  </a:lnTo>
                  <a:lnTo>
                    <a:pt x="214" y="121"/>
                  </a:lnTo>
                  <a:lnTo>
                    <a:pt x="220" y="105"/>
                  </a:lnTo>
                  <a:lnTo>
                    <a:pt x="227" y="88"/>
                  </a:lnTo>
                  <a:lnTo>
                    <a:pt x="233" y="71"/>
                  </a:lnTo>
                  <a:lnTo>
                    <a:pt x="239" y="54"/>
                  </a:lnTo>
                  <a:lnTo>
                    <a:pt x="247" y="37"/>
                  </a:lnTo>
                  <a:lnTo>
                    <a:pt x="253" y="19"/>
                  </a:lnTo>
                  <a:lnTo>
                    <a:pt x="259"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7" name="Freeform 21"/>
            <p:cNvSpPr>
              <a:spLocks/>
            </p:cNvSpPr>
            <p:nvPr/>
          </p:nvSpPr>
          <p:spPr bwMode="auto">
            <a:xfrm>
              <a:off x="1364" y="1236"/>
              <a:ext cx="518" cy="1489"/>
            </a:xfrm>
            <a:custGeom>
              <a:avLst/>
              <a:gdLst>
                <a:gd name="T0" fmla="*/ 517 w 518"/>
                <a:gd name="T1" fmla="*/ 1488 h 1489"/>
                <a:gd name="T2" fmla="*/ 505 w 518"/>
                <a:gd name="T3" fmla="*/ 1482 h 1489"/>
                <a:gd name="T4" fmla="*/ 498 w 518"/>
                <a:gd name="T5" fmla="*/ 1479 h 1489"/>
                <a:gd name="T6" fmla="*/ 492 w 518"/>
                <a:gd name="T7" fmla="*/ 1476 h 1489"/>
                <a:gd name="T8" fmla="*/ 486 w 518"/>
                <a:gd name="T9" fmla="*/ 1472 h 1489"/>
                <a:gd name="T10" fmla="*/ 480 w 518"/>
                <a:gd name="T11" fmla="*/ 1469 h 1489"/>
                <a:gd name="T12" fmla="*/ 473 w 518"/>
                <a:gd name="T13" fmla="*/ 1465 h 1489"/>
                <a:gd name="T14" fmla="*/ 466 w 518"/>
                <a:gd name="T15" fmla="*/ 1461 h 1489"/>
                <a:gd name="T16" fmla="*/ 459 w 518"/>
                <a:gd name="T17" fmla="*/ 1457 h 1489"/>
                <a:gd name="T18" fmla="*/ 453 w 518"/>
                <a:gd name="T19" fmla="*/ 1453 h 1489"/>
                <a:gd name="T20" fmla="*/ 446 w 518"/>
                <a:gd name="T21" fmla="*/ 1448 h 1489"/>
                <a:gd name="T22" fmla="*/ 440 w 518"/>
                <a:gd name="T23" fmla="*/ 1444 h 1489"/>
                <a:gd name="T24" fmla="*/ 433 w 518"/>
                <a:gd name="T25" fmla="*/ 1439 h 1489"/>
                <a:gd name="T26" fmla="*/ 426 w 518"/>
                <a:gd name="T27" fmla="*/ 1434 h 1489"/>
                <a:gd name="T28" fmla="*/ 419 w 518"/>
                <a:gd name="T29" fmla="*/ 1429 h 1489"/>
                <a:gd name="T30" fmla="*/ 413 w 518"/>
                <a:gd name="T31" fmla="*/ 1424 h 1489"/>
                <a:gd name="T32" fmla="*/ 407 w 518"/>
                <a:gd name="T33" fmla="*/ 1419 h 1489"/>
                <a:gd name="T34" fmla="*/ 400 w 518"/>
                <a:gd name="T35" fmla="*/ 1413 h 1489"/>
                <a:gd name="T36" fmla="*/ 394 w 518"/>
                <a:gd name="T37" fmla="*/ 1408 h 1489"/>
                <a:gd name="T38" fmla="*/ 387 w 518"/>
                <a:gd name="T39" fmla="*/ 1402 h 1489"/>
                <a:gd name="T40" fmla="*/ 382 w 518"/>
                <a:gd name="T41" fmla="*/ 1396 h 1489"/>
                <a:gd name="T42" fmla="*/ 376 w 518"/>
                <a:gd name="T43" fmla="*/ 1390 h 1489"/>
                <a:gd name="T44" fmla="*/ 370 w 518"/>
                <a:gd name="T45" fmla="*/ 1384 h 1489"/>
                <a:gd name="T46" fmla="*/ 364 w 518"/>
                <a:gd name="T47" fmla="*/ 1378 h 1489"/>
                <a:gd name="T48" fmla="*/ 359 w 518"/>
                <a:gd name="T49" fmla="*/ 1372 h 1489"/>
                <a:gd name="T50" fmla="*/ 354 w 518"/>
                <a:gd name="T51" fmla="*/ 1366 h 1489"/>
                <a:gd name="T52" fmla="*/ 349 w 518"/>
                <a:gd name="T53" fmla="*/ 1359 h 1489"/>
                <a:gd name="T54" fmla="*/ 345 w 518"/>
                <a:gd name="T55" fmla="*/ 1353 h 1489"/>
                <a:gd name="T56" fmla="*/ 340 w 518"/>
                <a:gd name="T57" fmla="*/ 1346 h 1489"/>
                <a:gd name="T58" fmla="*/ 336 w 518"/>
                <a:gd name="T59" fmla="*/ 1340 h 1489"/>
                <a:gd name="T60" fmla="*/ 332 w 518"/>
                <a:gd name="T61" fmla="*/ 1333 h 1489"/>
                <a:gd name="T62" fmla="*/ 329 w 518"/>
                <a:gd name="T63" fmla="*/ 1326 h 1489"/>
                <a:gd name="T64" fmla="*/ 290 w 518"/>
                <a:gd name="T65" fmla="*/ 1247 h 1489"/>
                <a:gd name="T66" fmla="*/ 272 w 518"/>
                <a:gd name="T67" fmla="*/ 1208 h 1489"/>
                <a:gd name="T68" fmla="*/ 255 w 518"/>
                <a:gd name="T69" fmla="*/ 1168 h 1489"/>
                <a:gd name="T70" fmla="*/ 238 w 518"/>
                <a:gd name="T71" fmla="*/ 1129 h 1489"/>
                <a:gd name="T72" fmla="*/ 221 w 518"/>
                <a:gd name="T73" fmla="*/ 1089 h 1489"/>
                <a:gd name="T74" fmla="*/ 206 w 518"/>
                <a:gd name="T75" fmla="*/ 1049 h 1489"/>
                <a:gd name="T76" fmla="*/ 190 w 518"/>
                <a:gd name="T77" fmla="*/ 1009 h 1489"/>
                <a:gd name="T78" fmla="*/ 176 w 518"/>
                <a:gd name="T79" fmla="*/ 969 h 1489"/>
                <a:gd name="T80" fmla="*/ 162 w 518"/>
                <a:gd name="T81" fmla="*/ 929 h 1489"/>
                <a:gd name="T82" fmla="*/ 148 w 518"/>
                <a:gd name="T83" fmla="*/ 888 h 1489"/>
                <a:gd name="T84" fmla="*/ 136 w 518"/>
                <a:gd name="T85" fmla="*/ 848 h 1489"/>
                <a:gd name="T86" fmla="*/ 123 w 518"/>
                <a:gd name="T87" fmla="*/ 807 h 1489"/>
                <a:gd name="T88" fmla="*/ 112 w 518"/>
                <a:gd name="T89" fmla="*/ 766 h 1489"/>
                <a:gd name="T90" fmla="*/ 101 w 518"/>
                <a:gd name="T91" fmla="*/ 725 h 1489"/>
                <a:gd name="T92" fmla="*/ 91 w 518"/>
                <a:gd name="T93" fmla="*/ 684 h 1489"/>
                <a:gd name="T94" fmla="*/ 81 w 518"/>
                <a:gd name="T95" fmla="*/ 643 h 1489"/>
                <a:gd name="T96" fmla="*/ 71 w 518"/>
                <a:gd name="T97" fmla="*/ 601 h 1489"/>
                <a:gd name="T98" fmla="*/ 62 w 518"/>
                <a:gd name="T99" fmla="*/ 560 h 1489"/>
                <a:gd name="T100" fmla="*/ 54 w 518"/>
                <a:gd name="T101" fmla="*/ 518 h 1489"/>
                <a:gd name="T102" fmla="*/ 47 w 518"/>
                <a:gd name="T103" fmla="*/ 476 h 1489"/>
                <a:gd name="T104" fmla="*/ 40 w 518"/>
                <a:gd name="T105" fmla="*/ 433 h 1489"/>
                <a:gd name="T106" fmla="*/ 34 w 518"/>
                <a:gd name="T107" fmla="*/ 391 h 1489"/>
                <a:gd name="T108" fmla="*/ 28 w 518"/>
                <a:gd name="T109" fmla="*/ 348 h 1489"/>
                <a:gd name="T110" fmla="*/ 22 w 518"/>
                <a:gd name="T111" fmla="*/ 305 h 1489"/>
                <a:gd name="T112" fmla="*/ 17 w 518"/>
                <a:gd name="T113" fmla="*/ 262 h 1489"/>
                <a:gd name="T114" fmla="*/ 12 w 518"/>
                <a:gd name="T115" fmla="*/ 219 h 1489"/>
                <a:gd name="T116" fmla="*/ 9 w 518"/>
                <a:gd name="T117" fmla="*/ 176 h 1489"/>
                <a:gd name="T118" fmla="*/ 5 w 518"/>
                <a:gd name="T119" fmla="*/ 132 h 1489"/>
                <a:gd name="T120" fmla="*/ 4 w 518"/>
                <a:gd name="T121" fmla="*/ 88 h 1489"/>
                <a:gd name="T122" fmla="*/ 1 w 518"/>
                <a:gd name="T123" fmla="*/ 44 h 1489"/>
                <a:gd name="T124" fmla="*/ 0 w 518"/>
                <a:gd name="T125"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489">
                  <a:moveTo>
                    <a:pt x="517" y="1488"/>
                  </a:moveTo>
                  <a:lnTo>
                    <a:pt x="505" y="1482"/>
                  </a:lnTo>
                  <a:lnTo>
                    <a:pt x="498" y="1479"/>
                  </a:lnTo>
                  <a:lnTo>
                    <a:pt x="492" y="1476"/>
                  </a:lnTo>
                  <a:lnTo>
                    <a:pt x="486" y="1472"/>
                  </a:lnTo>
                  <a:lnTo>
                    <a:pt x="480" y="1469"/>
                  </a:lnTo>
                  <a:lnTo>
                    <a:pt x="473" y="1465"/>
                  </a:lnTo>
                  <a:lnTo>
                    <a:pt x="466" y="1461"/>
                  </a:lnTo>
                  <a:lnTo>
                    <a:pt x="459" y="1457"/>
                  </a:lnTo>
                  <a:lnTo>
                    <a:pt x="453" y="1453"/>
                  </a:lnTo>
                  <a:lnTo>
                    <a:pt x="446" y="1448"/>
                  </a:lnTo>
                  <a:lnTo>
                    <a:pt x="440" y="1444"/>
                  </a:lnTo>
                  <a:lnTo>
                    <a:pt x="433" y="1439"/>
                  </a:lnTo>
                  <a:lnTo>
                    <a:pt x="426" y="1434"/>
                  </a:lnTo>
                  <a:lnTo>
                    <a:pt x="419" y="1429"/>
                  </a:lnTo>
                  <a:lnTo>
                    <a:pt x="413" y="1424"/>
                  </a:lnTo>
                  <a:lnTo>
                    <a:pt x="407" y="1419"/>
                  </a:lnTo>
                  <a:lnTo>
                    <a:pt x="400" y="1413"/>
                  </a:lnTo>
                  <a:lnTo>
                    <a:pt x="394" y="1408"/>
                  </a:lnTo>
                  <a:lnTo>
                    <a:pt x="387" y="1402"/>
                  </a:lnTo>
                  <a:lnTo>
                    <a:pt x="382" y="1396"/>
                  </a:lnTo>
                  <a:lnTo>
                    <a:pt x="376" y="1390"/>
                  </a:lnTo>
                  <a:lnTo>
                    <a:pt x="370" y="1384"/>
                  </a:lnTo>
                  <a:lnTo>
                    <a:pt x="364" y="1378"/>
                  </a:lnTo>
                  <a:lnTo>
                    <a:pt x="359" y="1372"/>
                  </a:lnTo>
                  <a:lnTo>
                    <a:pt x="354" y="1366"/>
                  </a:lnTo>
                  <a:lnTo>
                    <a:pt x="349" y="1359"/>
                  </a:lnTo>
                  <a:lnTo>
                    <a:pt x="345" y="1353"/>
                  </a:lnTo>
                  <a:lnTo>
                    <a:pt x="340" y="1346"/>
                  </a:lnTo>
                  <a:lnTo>
                    <a:pt x="336" y="1340"/>
                  </a:lnTo>
                  <a:lnTo>
                    <a:pt x="332" y="1333"/>
                  </a:lnTo>
                  <a:lnTo>
                    <a:pt x="329" y="1326"/>
                  </a:lnTo>
                  <a:lnTo>
                    <a:pt x="290" y="1247"/>
                  </a:lnTo>
                  <a:lnTo>
                    <a:pt x="272" y="1208"/>
                  </a:lnTo>
                  <a:lnTo>
                    <a:pt x="255" y="1168"/>
                  </a:lnTo>
                  <a:lnTo>
                    <a:pt x="238" y="1129"/>
                  </a:lnTo>
                  <a:lnTo>
                    <a:pt x="221" y="1089"/>
                  </a:lnTo>
                  <a:lnTo>
                    <a:pt x="206" y="1049"/>
                  </a:lnTo>
                  <a:lnTo>
                    <a:pt x="190" y="1009"/>
                  </a:lnTo>
                  <a:lnTo>
                    <a:pt x="176" y="969"/>
                  </a:lnTo>
                  <a:lnTo>
                    <a:pt x="162" y="929"/>
                  </a:lnTo>
                  <a:lnTo>
                    <a:pt x="148" y="888"/>
                  </a:lnTo>
                  <a:lnTo>
                    <a:pt x="136" y="848"/>
                  </a:lnTo>
                  <a:lnTo>
                    <a:pt x="123" y="807"/>
                  </a:lnTo>
                  <a:lnTo>
                    <a:pt x="112" y="766"/>
                  </a:lnTo>
                  <a:lnTo>
                    <a:pt x="101" y="725"/>
                  </a:lnTo>
                  <a:lnTo>
                    <a:pt x="91" y="684"/>
                  </a:lnTo>
                  <a:lnTo>
                    <a:pt x="81" y="643"/>
                  </a:lnTo>
                  <a:lnTo>
                    <a:pt x="71" y="601"/>
                  </a:lnTo>
                  <a:lnTo>
                    <a:pt x="62" y="560"/>
                  </a:lnTo>
                  <a:lnTo>
                    <a:pt x="54" y="518"/>
                  </a:lnTo>
                  <a:lnTo>
                    <a:pt x="47" y="476"/>
                  </a:lnTo>
                  <a:lnTo>
                    <a:pt x="40" y="433"/>
                  </a:lnTo>
                  <a:lnTo>
                    <a:pt x="34" y="391"/>
                  </a:lnTo>
                  <a:lnTo>
                    <a:pt x="28" y="348"/>
                  </a:lnTo>
                  <a:lnTo>
                    <a:pt x="22" y="305"/>
                  </a:lnTo>
                  <a:lnTo>
                    <a:pt x="17" y="262"/>
                  </a:lnTo>
                  <a:lnTo>
                    <a:pt x="12" y="219"/>
                  </a:lnTo>
                  <a:lnTo>
                    <a:pt x="9" y="176"/>
                  </a:lnTo>
                  <a:lnTo>
                    <a:pt x="5" y="132"/>
                  </a:lnTo>
                  <a:lnTo>
                    <a:pt x="4" y="88"/>
                  </a:lnTo>
                  <a:lnTo>
                    <a:pt x="1" y="44"/>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3798" name="Group 22"/>
            <p:cNvGrpSpPr>
              <a:grpSpLocks/>
            </p:cNvGrpSpPr>
            <p:nvPr/>
          </p:nvGrpSpPr>
          <p:grpSpPr bwMode="auto">
            <a:xfrm>
              <a:off x="1335" y="1059"/>
              <a:ext cx="531" cy="732"/>
              <a:chOff x="1335" y="1059"/>
              <a:chExt cx="531" cy="732"/>
            </a:xfrm>
          </p:grpSpPr>
          <p:sp>
            <p:nvSpPr>
              <p:cNvPr id="203799" name="Freeform 23"/>
              <p:cNvSpPr>
                <a:spLocks/>
              </p:cNvSpPr>
              <p:nvPr/>
            </p:nvSpPr>
            <p:spPr bwMode="auto">
              <a:xfrm>
                <a:off x="1616" y="1240"/>
                <a:ext cx="250" cy="159"/>
              </a:xfrm>
              <a:custGeom>
                <a:avLst/>
                <a:gdLst>
                  <a:gd name="T0" fmla="*/ 116 w 250"/>
                  <a:gd name="T1" fmla="*/ 14 h 159"/>
                  <a:gd name="T2" fmla="*/ 139 w 250"/>
                  <a:gd name="T3" fmla="*/ 8 h 159"/>
                  <a:gd name="T4" fmla="*/ 159 w 250"/>
                  <a:gd name="T5" fmla="*/ 3 h 159"/>
                  <a:gd name="T6" fmla="*/ 180 w 250"/>
                  <a:gd name="T7" fmla="*/ 0 h 159"/>
                  <a:gd name="T8" fmla="*/ 197 w 250"/>
                  <a:gd name="T9" fmla="*/ 0 h 159"/>
                  <a:gd name="T10" fmla="*/ 213 w 250"/>
                  <a:gd name="T11" fmla="*/ 3 h 159"/>
                  <a:gd name="T12" fmla="*/ 228 w 250"/>
                  <a:gd name="T13" fmla="*/ 7 h 159"/>
                  <a:gd name="T14" fmla="*/ 238 w 250"/>
                  <a:gd name="T15" fmla="*/ 14 h 159"/>
                  <a:gd name="T16" fmla="*/ 245 w 250"/>
                  <a:gd name="T17" fmla="*/ 22 h 159"/>
                  <a:gd name="T18" fmla="*/ 249 w 250"/>
                  <a:gd name="T19" fmla="*/ 33 h 159"/>
                  <a:gd name="T20" fmla="*/ 249 w 250"/>
                  <a:gd name="T21" fmla="*/ 44 h 159"/>
                  <a:gd name="T22" fmla="*/ 245 w 250"/>
                  <a:gd name="T23" fmla="*/ 57 h 159"/>
                  <a:gd name="T24" fmla="*/ 237 w 250"/>
                  <a:gd name="T25" fmla="*/ 70 h 159"/>
                  <a:gd name="T26" fmla="*/ 227 w 250"/>
                  <a:gd name="T27" fmla="*/ 84 h 159"/>
                  <a:gd name="T28" fmla="*/ 213 w 250"/>
                  <a:gd name="T29" fmla="*/ 98 h 159"/>
                  <a:gd name="T30" fmla="*/ 197 w 250"/>
                  <a:gd name="T31" fmla="*/ 110 h 159"/>
                  <a:gd name="T32" fmla="*/ 178 w 250"/>
                  <a:gd name="T33" fmla="*/ 122 h 159"/>
                  <a:gd name="T34" fmla="*/ 158 w 250"/>
                  <a:gd name="T35" fmla="*/ 133 h 159"/>
                  <a:gd name="T36" fmla="*/ 137 w 250"/>
                  <a:gd name="T37" fmla="*/ 142 h 159"/>
                  <a:gd name="T38" fmla="*/ 116 w 250"/>
                  <a:gd name="T39" fmla="*/ 150 h 159"/>
                  <a:gd name="T40" fmla="*/ 95 w 250"/>
                  <a:gd name="T41" fmla="*/ 155 h 159"/>
                  <a:gd name="T42" fmla="*/ 75 w 250"/>
                  <a:gd name="T43" fmla="*/ 158 h 159"/>
                  <a:gd name="T44" fmla="*/ 56 w 250"/>
                  <a:gd name="T45" fmla="*/ 158 h 159"/>
                  <a:gd name="T46" fmla="*/ 39 w 250"/>
                  <a:gd name="T47" fmla="*/ 157 h 159"/>
                  <a:gd name="T48" fmla="*/ 25 w 250"/>
                  <a:gd name="T49" fmla="*/ 153 h 159"/>
                  <a:gd name="T50" fmla="*/ 13 w 250"/>
                  <a:gd name="T51" fmla="*/ 146 h 159"/>
                  <a:gd name="T52" fmla="*/ 5 w 250"/>
                  <a:gd name="T53" fmla="*/ 138 h 159"/>
                  <a:gd name="T54" fmla="*/ 1 w 250"/>
                  <a:gd name="T55" fmla="*/ 128 h 159"/>
                  <a:gd name="T56" fmla="*/ 0 w 250"/>
                  <a:gd name="T57" fmla="*/ 117 h 159"/>
                  <a:gd name="T58" fmla="*/ 3 w 250"/>
                  <a:gd name="T59" fmla="*/ 105 h 159"/>
                  <a:gd name="T60" fmla="*/ 9 w 250"/>
                  <a:gd name="T61" fmla="*/ 92 h 159"/>
                  <a:gd name="T62" fmla="*/ 20 w 250"/>
                  <a:gd name="T63" fmla="*/ 78 h 159"/>
                  <a:gd name="T64" fmla="*/ 32 w 250"/>
                  <a:gd name="T65" fmla="*/ 64 h 159"/>
                  <a:gd name="T66" fmla="*/ 48 w 250"/>
                  <a:gd name="T67" fmla="*/ 52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7" y="18"/>
                    </a:moveTo>
                    <a:lnTo>
                      <a:pt x="116" y="14"/>
                    </a:lnTo>
                    <a:lnTo>
                      <a:pt x="128" y="11"/>
                    </a:lnTo>
                    <a:lnTo>
                      <a:pt x="139" y="8"/>
                    </a:lnTo>
                    <a:lnTo>
                      <a:pt x="149" y="5"/>
                    </a:lnTo>
                    <a:lnTo>
                      <a:pt x="159" y="3"/>
                    </a:lnTo>
                    <a:lnTo>
                      <a:pt x="169" y="1"/>
                    </a:lnTo>
                    <a:lnTo>
                      <a:pt x="180" y="0"/>
                    </a:lnTo>
                    <a:lnTo>
                      <a:pt x="189" y="0"/>
                    </a:lnTo>
                    <a:lnTo>
                      <a:pt x="197" y="0"/>
                    </a:lnTo>
                    <a:lnTo>
                      <a:pt x="206" y="1"/>
                    </a:lnTo>
                    <a:lnTo>
                      <a:pt x="213" y="3"/>
                    </a:lnTo>
                    <a:lnTo>
                      <a:pt x="221" y="5"/>
                    </a:lnTo>
                    <a:lnTo>
                      <a:pt x="228" y="7"/>
                    </a:lnTo>
                    <a:lnTo>
                      <a:pt x="233" y="10"/>
                    </a:lnTo>
                    <a:lnTo>
                      <a:pt x="238" y="14"/>
                    </a:lnTo>
                    <a:lnTo>
                      <a:pt x="242" y="18"/>
                    </a:lnTo>
                    <a:lnTo>
                      <a:pt x="245" y="22"/>
                    </a:lnTo>
                    <a:lnTo>
                      <a:pt x="247" y="28"/>
                    </a:lnTo>
                    <a:lnTo>
                      <a:pt x="249" y="33"/>
                    </a:lnTo>
                    <a:lnTo>
                      <a:pt x="249" y="38"/>
                    </a:lnTo>
                    <a:lnTo>
                      <a:pt x="249" y="44"/>
                    </a:lnTo>
                    <a:lnTo>
                      <a:pt x="247" y="51"/>
                    </a:lnTo>
                    <a:lnTo>
                      <a:pt x="245" y="57"/>
                    </a:lnTo>
                    <a:lnTo>
                      <a:pt x="242" y="64"/>
                    </a:lnTo>
                    <a:lnTo>
                      <a:pt x="237" y="70"/>
                    </a:lnTo>
                    <a:lnTo>
                      <a:pt x="233" y="77"/>
                    </a:lnTo>
                    <a:lnTo>
                      <a:pt x="227" y="84"/>
                    </a:lnTo>
                    <a:lnTo>
                      <a:pt x="221" y="91"/>
                    </a:lnTo>
                    <a:lnTo>
                      <a:pt x="213" y="98"/>
                    </a:lnTo>
                    <a:lnTo>
                      <a:pt x="205" y="104"/>
                    </a:lnTo>
                    <a:lnTo>
                      <a:pt x="197" y="110"/>
                    </a:lnTo>
                    <a:lnTo>
                      <a:pt x="188" y="116"/>
                    </a:lnTo>
                    <a:lnTo>
                      <a:pt x="178" y="122"/>
                    </a:lnTo>
                    <a:lnTo>
                      <a:pt x="169" y="128"/>
                    </a:lnTo>
                    <a:lnTo>
                      <a:pt x="158" y="133"/>
                    </a:lnTo>
                    <a:lnTo>
                      <a:pt x="148" y="138"/>
                    </a:lnTo>
                    <a:lnTo>
                      <a:pt x="137" y="142"/>
                    </a:lnTo>
                    <a:lnTo>
                      <a:pt x="126" y="146"/>
                    </a:lnTo>
                    <a:lnTo>
                      <a:pt x="116" y="150"/>
                    </a:lnTo>
                    <a:lnTo>
                      <a:pt x="105" y="152"/>
                    </a:lnTo>
                    <a:lnTo>
                      <a:pt x="95" y="155"/>
                    </a:lnTo>
                    <a:lnTo>
                      <a:pt x="84" y="156"/>
                    </a:lnTo>
                    <a:lnTo>
                      <a:pt x="75" y="158"/>
                    </a:lnTo>
                    <a:lnTo>
                      <a:pt x="65" y="158"/>
                    </a:lnTo>
                    <a:lnTo>
                      <a:pt x="56" y="158"/>
                    </a:lnTo>
                    <a:lnTo>
                      <a:pt x="47" y="158"/>
                    </a:lnTo>
                    <a:lnTo>
                      <a:pt x="39" y="157"/>
                    </a:lnTo>
                    <a:lnTo>
                      <a:pt x="32" y="155"/>
                    </a:lnTo>
                    <a:lnTo>
                      <a:pt x="25" y="153"/>
                    </a:lnTo>
                    <a:lnTo>
                      <a:pt x="19" y="150"/>
                    </a:lnTo>
                    <a:lnTo>
                      <a:pt x="13" y="146"/>
                    </a:lnTo>
                    <a:lnTo>
                      <a:pt x="9" y="143"/>
                    </a:lnTo>
                    <a:lnTo>
                      <a:pt x="5" y="138"/>
                    </a:lnTo>
                    <a:lnTo>
                      <a:pt x="3" y="134"/>
                    </a:lnTo>
                    <a:lnTo>
                      <a:pt x="1" y="128"/>
                    </a:lnTo>
                    <a:lnTo>
                      <a:pt x="0" y="123"/>
                    </a:lnTo>
                    <a:lnTo>
                      <a:pt x="0" y="117"/>
                    </a:lnTo>
                    <a:lnTo>
                      <a:pt x="1" y="111"/>
                    </a:lnTo>
                    <a:lnTo>
                      <a:pt x="3" y="105"/>
                    </a:lnTo>
                    <a:lnTo>
                      <a:pt x="5" y="98"/>
                    </a:lnTo>
                    <a:lnTo>
                      <a:pt x="9" y="92"/>
                    </a:lnTo>
                    <a:lnTo>
                      <a:pt x="14" y="85"/>
                    </a:lnTo>
                    <a:lnTo>
                      <a:pt x="20" y="78"/>
                    </a:lnTo>
                    <a:lnTo>
                      <a:pt x="25" y="71"/>
                    </a:lnTo>
                    <a:lnTo>
                      <a:pt x="32" y="64"/>
                    </a:lnTo>
                    <a:lnTo>
                      <a:pt x="39" y="58"/>
                    </a:lnTo>
                    <a:lnTo>
                      <a:pt x="48" y="52"/>
                    </a:lnTo>
                    <a:lnTo>
                      <a:pt x="57" y="45"/>
                    </a:lnTo>
                    <a:lnTo>
                      <a:pt x="66" y="39"/>
                    </a:lnTo>
                    <a:lnTo>
                      <a:pt x="76" y="34"/>
                    </a:lnTo>
                    <a:lnTo>
                      <a:pt x="85" y="28"/>
                    </a:lnTo>
                    <a:lnTo>
                      <a:pt x="96" y="23"/>
                    </a:lnTo>
                    <a:lnTo>
                      <a:pt x="106"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0" name="Freeform 24"/>
              <p:cNvSpPr>
                <a:spLocks/>
              </p:cNvSpPr>
              <p:nvPr/>
            </p:nvSpPr>
            <p:spPr bwMode="auto">
              <a:xfrm>
                <a:off x="1489" y="1059"/>
                <a:ext cx="136" cy="292"/>
              </a:xfrm>
              <a:custGeom>
                <a:avLst/>
                <a:gdLst>
                  <a:gd name="T0" fmla="*/ 12 w 136"/>
                  <a:gd name="T1" fmla="*/ 154 h 292"/>
                  <a:gd name="T2" fmla="*/ 6 w 136"/>
                  <a:gd name="T3" fmla="*/ 129 h 292"/>
                  <a:gd name="T4" fmla="*/ 3 w 136"/>
                  <a:gd name="T5" fmla="*/ 105 h 292"/>
                  <a:gd name="T6" fmla="*/ 1 w 136"/>
                  <a:gd name="T7" fmla="*/ 81 h 292"/>
                  <a:gd name="T8" fmla="*/ 1 w 136"/>
                  <a:gd name="T9" fmla="*/ 60 h 292"/>
                  <a:gd name="T10" fmla="*/ 3 w 136"/>
                  <a:gd name="T11" fmla="*/ 41 h 292"/>
                  <a:gd name="T12" fmla="*/ 6 w 136"/>
                  <a:gd name="T13" fmla="*/ 25 h 292"/>
                  <a:gd name="T14" fmla="*/ 12 w 136"/>
                  <a:gd name="T15" fmla="*/ 13 h 292"/>
                  <a:gd name="T16" fmla="*/ 19 w 136"/>
                  <a:gd name="T17" fmla="*/ 4 h 292"/>
                  <a:gd name="T18" fmla="*/ 28 w 136"/>
                  <a:gd name="T19" fmla="*/ 0 h 292"/>
                  <a:gd name="T20" fmla="*/ 38 w 136"/>
                  <a:gd name="T21" fmla="*/ 0 h 292"/>
                  <a:gd name="T22" fmla="*/ 49 w 136"/>
                  <a:gd name="T23" fmla="*/ 5 h 292"/>
                  <a:gd name="T24" fmla="*/ 60 w 136"/>
                  <a:gd name="T25" fmla="*/ 13 h 292"/>
                  <a:gd name="T26" fmla="*/ 72 w 136"/>
                  <a:gd name="T27" fmla="*/ 25 h 292"/>
                  <a:gd name="T28" fmla="*/ 83 w 136"/>
                  <a:gd name="T29" fmla="*/ 41 h 292"/>
                  <a:gd name="T30" fmla="*/ 94 w 136"/>
                  <a:gd name="T31" fmla="*/ 61 h 292"/>
                  <a:gd name="T32" fmla="*/ 104 w 136"/>
                  <a:gd name="T33" fmla="*/ 82 h 292"/>
                  <a:gd name="T34" fmla="*/ 114 w 136"/>
                  <a:gd name="T35" fmla="*/ 105 h 292"/>
                  <a:gd name="T36" fmla="*/ 122 w 136"/>
                  <a:gd name="T37" fmla="*/ 130 h 292"/>
                  <a:gd name="T38" fmla="*/ 128 w 136"/>
                  <a:gd name="T39" fmla="*/ 155 h 292"/>
                  <a:gd name="T40" fmla="*/ 132 w 136"/>
                  <a:gd name="T41" fmla="*/ 180 h 292"/>
                  <a:gd name="T42" fmla="*/ 134 w 136"/>
                  <a:gd name="T43" fmla="*/ 203 h 292"/>
                  <a:gd name="T44" fmla="*/ 135 w 136"/>
                  <a:gd name="T45" fmla="*/ 225 h 292"/>
                  <a:gd name="T46" fmla="*/ 134 w 136"/>
                  <a:gd name="T47" fmla="*/ 245 h 292"/>
                  <a:gd name="T48" fmla="*/ 131 w 136"/>
                  <a:gd name="T49" fmla="*/ 262 h 292"/>
                  <a:gd name="T50" fmla="*/ 125 w 136"/>
                  <a:gd name="T51" fmla="*/ 275 h 292"/>
                  <a:gd name="T52" fmla="*/ 118 w 136"/>
                  <a:gd name="T53" fmla="*/ 285 h 292"/>
                  <a:gd name="T54" fmla="*/ 110 w 136"/>
                  <a:gd name="T55" fmla="*/ 290 h 292"/>
                  <a:gd name="T56" fmla="*/ 100 w 136"/>
                  <a:gd name="T57" fmla="*/ 291 h 292"/>
                  <a:gd name="T58" fmla="*/ 90 w 136"/>
                  <a:gd name="T59" fmla="*/ 287 h 292"/>
                  <a:gd name="T60" fmla="*/ 78 w 136"/>
                  <a:gd name="T61" fmla="*/ 280 h 292"/>
                  <a:gd name="T62" fmla="*/ 67 w 136"/>
                  <a:gd name="T63" fmla="*/ 269 h 292"/>
                  <a:gd name="T64" fmla="*/ 55 w 136"/>
                  <a:gd name="T65" fmla="*/ 253 h 292"/>
                  <a:gd name="T66" fmla="*/ 44 w 136"/>
                  <a:gd name="T67" fmla="*/ 235 h 292"/>
                  <a:gd name="T68" fmla="*/ 34 w 136"/>
                  <a:gd name="T69" fmla="*/ 214 h 292"/>
                  <a:gd name="T70" fmla="*/ 24 w 136"/>
                  <a:gd name="T71" fmla="*/ 191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6" y="167"/>
                    </a:moveTo>
                    <a:lnTo>
                      <a:pt x="12" y="154"/>
                    </a:lnTo>
                    <a:lnTo>
                      <a:pt x="9" y="142"/>
                    </a:lnTo>
                    <a:lnTo>
                      <a:pt x="6" y="129"/>
                    </a:lnTo>
                    <a:lnTo>
                      <a:pt x="4" y="117"/>
                    </a:lnTo>
                    <a:lnTo>
                      <a:pt x="3" y="105"/>
                    </a:lnTo>
                    <a:lnTo>
                      <a:pt x="1" y="93"/>
                    </a:lnTo>
                    <a:lnTo>
                      <a:pt x="1" y="81"/>
                    </a:lnTo>
                    <a:lnTo>
                      <a:pt x="0" y="70"/>
                    </a:lnTo>
                    <a:lnTo>
                      <a:pt x="1" y="60"/>
                    </a:lnTo>
                    <a:lnTo>
                      <a:pt x="1" y="50"/>
                    </a:lnTo>
                    <a:lnTo>
                      <a:pt x="3" y="41"/>
                    </a:lnTo>
                    <a:lnTo>
                      <a:pt x="4" y="33"/>
                    </a:lnTo>
                    <a:lnTo>
                      <a:pt x="6" y="25"/>
                    </a:lnTo>
                    <a:lnTo>
                      <a:pt x="9" y="18"/>
                    </a:lnTo>
                    <a:lnTo>
                      <a:pt x="12" y="13"/>
                    </a:lnTo>
                    <a:lnTo>
                      <a:pt x="15" y="8"/>
                    </a:lnTo>
                    <a:lnTo>
                      <a:pt x="19" y="4"/>
                    </a:lnTo>
                    <a:lnTo>
                      <a:pt x="23" y="2"/>
                    </a:lnTo>
                    <a:lnTo>
                      <a:pt x="28" y="0"/>
                    </a:lnTo>
                    <a:lnTo>
                      <a:pt x="33" y="0"/>
                    </a:lnTo>
                    <a:lnTo>
                      <a:pt x="38" y="0"/>
                    </a:lnTo>
                    <a:lnTo>
                      <a:pt x="44" y="2"/>
                    </a:lnTo>
                    <a:lnTo>
                      <a:pt x="49" y="5"/>
                    </a:lnTo>
                    <a:lnTo>
                      <a:pt x="54" y="8"/>
                    </a:lnTo>
                    <a:lnTo>
                      <a:pt x="60" y="13"/>
                    </a:lnTo>
                    <a:lnTo>
                      <a:pt x="66" y="19"/>
                    </a:lnTo>
                    <a:lnTo>
                      <a:pt x="72" y="25"/>
                    </a:lnTo>
                    <a:lnTo>
                      <a:pt x="77" y="33"/>
                    </a:lnTo>
                    <a:lnTo>
                      <a:pt x="83" y="41"/>
                    </a:lnTo>
                    <a:lnTo>
                      <a:pt x="89" y="51"/>
                    </a:lnTo>
                    <a:lnTo>
                      <a:pt x="94" y="61"/>
                    </a:lnTo>
                    <a:lnTo>
                      <a:pt x="99" y="71"/>
                    </a:lnTo>
                    <a:lnTo>
                      <a:pt x="104" y="82"/>
                    </a:lnTo>
                    <a:lnTo>
                      <a:pt x="109" y="93"/>
                    </a:lnTo>
                    <a:lnTo>
                      <a:pt x="114" y="105"/>
                    </a:lnTo>
                    <a:lnTo>
                      <a:pt x="118" y="118"/>
                    </a:lnTo>
                    <a:lnTo>
                      <a:pt x="122" y="130"/>
                    </a:lnTo>
                    <a:lnTo>
                      <a:pt x="125" y="143"/>
                    </a:lnTo>
                    <a:lnTo>
                      <a:pt x="128" y="155"/>
                    </a:lnTo>
                    <a:lnTo>
                      <a:pt x="131" y="167"/>
                    </a:lnTo>
                    <a:lnTo>
                      <a:pt x="132" y="180"/>
                    </a:lnTo>
                    <a:lnTo>
                      <a:pt x="133" y="192"/>
                    </a:lnTo>
                    <a:lnTo>
                      <a:pt x="134" y="203"/>
                    </a:lnTo>
                    <a:lnTo>
                      <a:pt x="135" y="215"/>
                    </a:lnTo>
                    <a:lnTo>
                      <a:pt x="135" y="225"/>
                    </a:lnTo>
                    <a:lnTo>
                      <a:pt x="134" y="236"/>
                    </a:lnTo>
                    <a:lnTo>
                      <a:pt x="134" y="245"/>
                    </a:lnTo>
                    <a:lnTo>
                      <a:pt x="132" y="254"/>
                    </a:lnTo>
                    <a:lnTo>
                      <a:pt x="131" y="262"/>
                    </a:lnTo>
                    <a:lnTo>
                      <a:pt x="128" y="269"/>
                    </a:lnTo>
                    <a:lnTo>
                      <a:pt x="125" y="275"/>
                    </a:lnTo>
                    <a:lnTo>
                      <a:pt x="122" y="280"/>
                    </a:lnTo>
                    <a:lnTo>
                      <a:pt x="118" y="285"/>
                    </a:lnTo>
                    <a:lnTo>
                      <a:pt x="115" y="287"/>
                    </a:lnTo>
                    <a:lnTo>
                      <a:pt x="110" y="290"/>
                    </a:lnTo>
                    <a:lnTo>
                      <a:pt x="105" y="291"/>
                    </a:lnTo>
                    <a:lnTo>
                      <a:pt x="100" y="291"/>
                    </a:lnTo>
                    <a:lnTo>
                      <a:pt x="95" y="289"/>
                    </a:lnTo>
                    <a:lnTo>
                      <a:pt x="90" y="287"/>
                    </a:lnTo>
                    <a:lnTo>
                      <a:pt x="84" y="284"/>
                    </a:lnTo>
                    <a:lnTo>
                      <a:pt x="78" y="280"/>
                    </a:lnTo>
                    <a:lnTo>
                      <a:pt x="72" y="275"/>
                    </a:lnTo>
                    <a:lnTo>
                      <a:pt x="67" y="269"/>
                    </a:lnTo>
                    <a:lnTo>
                      <a:pt x="61" y="261"/>
                    </a:lnTo>
                    <a:lnTo>
                      <a:pt x="55" y="253"/>
                    </a:lnTo>
                    <a:lnTo>
                      <a:pt x="50" y="245"/>
                    </a:lnTo>
                    <a:lnTo>
                      <a:pt x="44" y="235"/>
                    </a:lnTo>
                    <a:lnTo>
                      <a:pt x="38" y="225"/>
                    </a:lnTo>
                    <a:lnTo>
                      <a:pt x="34" y="214"/>
                    </a:lnTo>
                    <a:lnTo>
                      <a:pt x="28" y="203"/>
                    </a:lnTo>
                    <a:lnTo>
                      <a:pt x="24" y="191"/>
                    </a:lnTo>
                    <a:lnTo>
                      <a:pt x="20" y="179"/>
                    </a:lnTo>
                    <a:lnTo>
                      <a:pt x="16"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1" name="Oval 25"/>
              <p:cNvSpPr>
                <a:spLocks noChangeArrowheads="1"/>
              </p:cNvSpPr>
              <p:nvPr/>
            </p:nvSpPr>
            <p:spPr bwMode="auto">
              <a:xfrm rot="15660000">
                <a:off x="1423" y="1273"/>
                <a:ext cx="110" cy="285"/>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02" name="Freeform 26"/>
              <p:cNvSpPr>
                <a:spLocks/>
              </p:cNvSpPr>
              <p:nvPr/>
            </p:nvSpPr>
            <p:spPr bwMode="auto">
              <a:xfrm>
                <a:off x="1607" y="1362"/>
                <a:ext cx="94" cy="429"/>
              </a:xfrm>
              <a:custGeom>
                <a:avLst/>
                <a:gdLst>
                  <a:gd name="T0" fmla="*/ 0 w 94"/>
                  <a:gd name="T1" fmla="*/ 0 h 429"/>
                  <a:gd name="T2" fmla="*/ 5 w 94"/>
                  <a:gd name="T3" fmla="*/ 22 h 429"/>
                  <a:gd name="T4" fmla="*/ 8 w 94"/>
                  <a:gd name="T5" fmla="*/ 33 h 429"/>
                  <a:gd name="T6" fmla="*/ 12 w 94"/>
                  <a:gd name="T7" fmla="*/ 45 h 429"/>
                  <a:gd name="T8" fmla="*/ 15 w 94"/>
                  <a:gd name="T9" fmla="*/ 58 h 429"/>
                  <a:gd name="T10" fmla="*/ 19 w 94"/>
                  <a:gd name="T11" fmla="*/ 70 h 429"/>
                  <a:gd name="T12" fmla="*/ 23 w 94"/>
                  <a:gd name="T13" fmla="*/ 84 h 429"/>
                  <a:gd name="T14" fmla="*/ 27 w 94"/>
                  <a:gd name="T15" fmla="*/ 98 h 429"/>
                  <a:gd name="T16" fmla="*/ 32 w 94"/>
                  <a:gd name="T17" fmla="*/ 112 h 429"/>
                  <a:gd name="T18" fmla="*/ 36 w 94"/>
                  <a:gd name="T19" fmla="*/ 126 h 429"/>
                  <a:gd name="T20" fmla="*/ 41 w 94"/>
                  <a:gd name="T21" fmla="*/ 140 h 429"/>
                  <a:gd name="T22" fmla="*/ 46 w 94"/>
                  <a:gd name="T23" fmla="*/ 155 h 429"/>
                  <a:gd name="T24" fmla="*/ 50 w 94"/>
                  <a:gd name="T25" fmla="*/ 170 h 429"/>
                  <a:gd name="T26" fmla="*/ 55 w 94"/>
                  <a:gd name="T27" fmla="*/ 184 h 429"/>
                  <a:gd name="T28" fmla="*/ 59 w 94"/>
                  <a:gd name="T29" fmla="*/ 199 h 429"/>
                  <a:gd name="T30" fmla="*/ 63 w 94"/>
                  <a:gd name="T31" fmla="*/ 214 h 429"/>
                  <a:gd name="T32" fmla="*/ 68 w 94"/>
                  <a:gd name="T33" fmla="*/ 229 h 429"/>
                  <a:gd name="T34" fmla="*/ 72 w 94"/>
                  <a:gd name="T35" fmla="*/ 244 h 429"/>
                  <a:gd name="T36" fmla="*/ 75 w 94"/>
                  <a:gd name="T37" fmla="*/ 259 h 429"/>
                  <a:gd name="T38" fmla="*/ 79 w 94"/>
                  <a:gd name="T39" fmla="*/ 274 h 429"/>
                  <a:gd name="T40" fmla="*/ 82 w 94"/>
                  <a:gd name="T41" fmla="*/ 288 h 429"/>
                  <a:gd name="T42" fmla="*/ 85 w 94"/>
                  <a:gd name="T43" fmla="*/ 303 h 429"/>
                  <a:gd name="T44" fmla="*/ 88 w 94"/>
                  <a:gd name="T45" fmla="*/ 317 h 429"/>
                  <a:gd name="T46" fmla="*/ 89 w 94"/>
                  <a:gd name="T47" fmla="*/ 331 h 429"/>
                  <a:gd name="T48" fmla="*/ 91 w 94"/>
                  <a:gd name="T49" fmla="*/ 344 h 429"/>
                  <a:gd name="T50" fmla="*/ 92 w 94"/>
                  <a:gd name="T51" fmla="*/ 358 h 429"/>
                  <a:gd name="T52" fmla="*/ 93 w 94"/>
                  <a:gd name="T53" fmla="*/ 371 h 429"/>
                  <a:gd name="T54" fmla="*/ 93 w 94"/>
                  <a:gd name="T55" fmla="*/ 383 h 429"/>
                  <a:gd name="T56" fmla="*/ 92 w 94"/>
                  <a:gd name="T57" fmla="*/ 395 h 429"/>
                  <a:gd name="T58" fmla="*/ 90 w 94"/>
                  <a:gd name="T59" fmla="*/ 406 h 429"/>
                  <a:gd name="T60" fmla="*/ 89 w 94"/>
                  <a:gd name="T61" fmla="*/ 418 h 429"/>
                  <a:gd name="T62" fmla="*/ 86 w 94"/>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29">
                    <a:moveTo>
                      <a:pt x="0" y="0"/>
                    </a:moveTo>
                    <a:lnTo>
                      <a:pt x="5" y="22"/>
                    </a:lnTo>
                    <a:lnTo>
                      <a:pt x="8" y="33"/>
                    </a:lnTo>
                    <a:lnTo>
                      <a:pt x="12" y="45"/>
                    </a:lnTo>
                    <a:lnTo>
                      <a:pt x="15" y="58"/>
                    </a:lnTo>
                    <a:lnTo>
                      <a:pt x="19" y="70"/>
                    </a:lnTo>
                    <a:lnTo>
                      <a:pt x="23" y="84"/>
                    </a:lnTo>
                    <a:lnTo>
                      <a:pt x="27" y="98"/>
                    </a:lnTo>
                    <a:lnTo>
                      <a:pt x="32" y="112"/>
                    </a:lnTo>
                    <a:lnTo>
                      <a:pt x="36" y="126"/>
                    </a:lnTo>
                    <a:lnTo>
                      <a:pt x="41" y="140"/>
                    </a:lnTo>
                    <a:lnTo>
                      <a:pt x="46" y="155"/>
                    </a:lnTo>
                    <a:lnTo>
                      <a:pt x="50" y="170"/>
                    </a:lnTo>
                    <a:lnTo>
                      <a:pt x="55" y="184"/>
                    </a:lnTo>
                    <a:lnTo>
                      <a:pt x="59" y="199"/>
                    </a:lnTo>
                    <a:lnTo>
                      <a:pt x="63" y="214"/>
                    </a:lnTo>
                    <a:lnTo>
                      <a:pt x="68" y="229"/>
                    </a:lnTo>
                    <a:lnTo>
                      <a:pt x="72" y="244"/>
                    </a:lnTo>
                    <a:lnTo>
                      <a:pt x="75" y="259"/>
                    </a:lnTo>
                    <a:lnTo>
                      <a:pt x="79" y="274"/>
                    </a:lnTo>
                    <a:lnTo>
                      <a:pt x="82" y="288"/>
                    </a:lnTo>
                    <a:lnTo>
                      <a:pt x="85" y="303"/>
                    </a:lnTo>
                    <a:lnTo>
                      <a:pt x="88" y="317"/>
                    </a:lnTo>
                    <a:lnTo>
                      <a:pt x="89" y="331"/>
                    </a:lnTo>
                    <a:lnTo>
                      <a:pt x="91" y="344"/>
                    </a:lnTo>
                    <a:lnTo>
                      <a:pt x="92" y="358"/>
                    </a:lnTo>
                    <a:lnTo>
                      <a:pt x="93" y="371"/>
                    </a:lnTo>
                    <a:lnTo>
                      <a:pt x="93" y="383"/>
                    </a:lnTo>
                    <a:lnTo>
                      <a:pt x="92" y="395"/>
                    </a:lnTo>
                    <a:lnTo>
                      <a:pt x="90" y="406"/>
                    </a:lnTo>
                    <a:lnTo>
                      <a:pt x="89" y="418"/>
                    </a:lnTo>
                    <a:lnTo>
                      <a:pt x="86"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03" name="Group 27"/>
            <p:cNvGrpSpPr>
              <a:grpSpLocks/>
            </p:cNvGrpSpPr>
            <p:nvPr/>
          </p:nvGrpSpPr>
          <p:grpSpPr bwMode="auto">
            <a:xfrm>
              <a:off x="1729" y="1140"/>
              <a:ext cx="531" cy="732"/>
              <a:chOff x="1729" y="1140"/>
              <a:chExt cx="531" cy="732"/>
            </a:xfrm>
          </p:grpSpPr>
          <p:sp>
            <p:nvSpPr>
              <p:cNvPr id="203804" name="Freeform 28"/>
              <p:cNvSpPr>
                <a:spLocks/>
              </p:cNvSpPr>
              <p:nvPr/>
            </p:nvSpPr>
            <p:spPr bwMode="auto">
              <a:xfrm>
                <a:off x="2010" y="1321"/>
                <a:ext cx="250" cy="159"/>
              </a:xfrm>
              <a:custGeom>
                <a:avLst/>
                <a:gdLst>
                  <a:gd name="T0" fmla="*/ 116 w 250"/>
                  <a:gd name="T1" fmla="*/ 14 h 159"/>
                  <a:gd name="T2" fmla="*/ 138 w 250"/>
                  <a:gd name="T3" fmla="*/ 7 h 159"/>
                  <a:gd name="T4" fmla="*/ 159 w 250"/>
                  <a:gd name="T5" fmla="*/ 3 h 159"/>
                  <a:gd name="T6" fmla="*/ 179 w 250"/>
                  <a:gd name="T7" fmla="*/ 1 h 159"/>
                  <a:gd name="T8" fmla="*/ 197 w 250"/>
                  <a:gd name="T9" fmla="*/ 0 h 159"/>
                  <a:gd name="T10" fmla="*/ 213 w 250"/>
                  <a:gd name="T11" fmla="*/ 3 h 159"/>
                  <a:gd name="T12" fmla="*/ 227 w 250"/>
                  <a:gd name="T13" fmla="*/ 7 h 159"/>
                  <a:gd name="T14" fmla="*/ 237 w 250"/>
                  <a:gd name="T15" fmla="*/ 14 h 159"/>
                  <a:gd name="T16" fmla="*/ 245 w 250"/>
                  <a:gd name="T17" fmla="*/ 23 h 159"/>
                  <a:gd name="T18" fmla="*/ 248 w 250"/>
                  <a:gd name="T19" fmla="*/ 33 h 159"/>
                  <a:gd name="T20" fmla="*/ 248 w 250"/>
                  <a:gd name="T21" fmla="*/ 44 h 159"/>
                  <a:gd name="T22" fmla="*/ 245 w 250"/>
                  <a:gd name="T23" fmla="*/ 57 h 159"/>
                  <a:gd name="T24" fmla="*/ 237 w 250"/>
                  <a:gd name="T25" fmla="*/ 70 h 159"/>
                  <a:gd name="T26" fmla="*/ 227 w 250"/>
                  <a:gd name="T27" fmla="*/ 84 h 159"/>
                  <a:gd name="T28" fmla="*/ 213 w 250"/>
                  <a:gd name="T29" fmla="*/ 97 h 159"/>
                  <a:gd name="T30" fmla="*/ 197 w 250"/>
                  <a:gd name="T31" fmla="*/ 110 h 159"/>
                  <a:gd name="T32" fmla="*/ 178 w 250"/>
                  <a:gd name="T33" fmla="*/ 122 h 159"/>
                  <a:gd name="T34" fmla="*/ 158 w 250"/>
                  <a:gd name="T35" fmla="*/ 133 h 159"/>
                  <a:gd name="T36" fmla="*/ 137 w 250"/>
                  <a:gd name="T37" fmla="*/ 142 h 159"/>
                  <a:gd name="T38" fmla="*/ 116 w 250"/>
                  <a:gd name="T39" fmla="*/ 149 h 159"/>
                  <a:gd name="T40" fmla="*/ 94 w 250"/>
                  <a:gd name="T41" fmla="*/ 155 h 159"/>
                  <a:gd name="T42" fmla="*/ 74 w 250"/>
                  <a:gd name="T43" fmla="*/ 157 h 159"/>
                  <a:gd name="T44" fmla="*/ 55 w 250"/>
                  <a:gd name="T45" fmla="*/ 158 h 159"/>
                  <a:gd name="T46" fmla="*/ 38 w 250"/>
                  <a:gd name="T47" fmla="*/ 157 h 159"/>
                  <a:gd name="T48" fmla="*/ 24 w 250"/>
                  <a:gd name="T49" fmla="*/ 153 h 159"/>
                  <a:gd name="T50" fmla="*/ 13 w 250"/>
                  <a:gd name="T51" fmla="*/ 147 h 159"/>
                  <a:gd name="T52" fmla="*/ 4 w 250"/>
                  <a:gd name="T53" fmla="*/ 138 h 159"/>
                  <a:gd name="T54" fmla="*/ 1 w 250"/>
                  <a:gd name="T55" fmla="*/ 129 h 159"/>
                  <a:gd name="T56" fmla="*/ 0 w 250"/>
                  <a:gd name="T57" fmla="*/ 117 h 159"/>
                  <a:gd name="T58" fmla="*/ 3 w 250"/>
                  <a:gd name="T59" fmla="*/ 105 h 159"/>
                  <a:gd name="T60" fmla="*/ 9 w 250"/>
                  <a:gd name="T61" fmla="*/ 91 h 159"/>
                  <a:gd name="T62" fmla="*/ 19 w 250"/>
                  <a:gd name="T63" fmla="*/ 78 h 159"/>
                  <a:gd name="T64" fmla="*/ 32 w 250"/>
                  <a:gd name="T65" fmla="*/ 64 h 159"/>
                  <a:gd name="T66" fmla="*/ 47 w 250"/>
                  <a:gd name="T67" fmla="*/ 51 h 159"/>
                  <a:gd name="T68" fmla="*/ 65 w 250"/>
                  <a:gd name="T69" fmla="*/ 39 h 159"/>
                  <a:gd name="T70" fmla="*/ 84 w 250"/>
                  <a:gd name="T71" fmla="*/ 28 h 159"/>
                  <a:gd name="T72" fmla="*/ 106 w 250"/>
                  <a:gd name="T73"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1"/>
                    </a:lnTo>
                    <a:lnTo>
                      <a:pt x="138" y="7"/>
                    </a:lnTo>
                    <a:lnTo>
                      <a:pt x="149" y="5"/>
                    </a:lnTo>
                    <a:lnTo>
                      <a:pt x="159" y="3"/>
                    </a:lnTo>
                    <a:lnTo>
                      <a:pt x="169" y="1"/>
                    </a:lnTo>
                    <a:lnTo>
                      <a:pt x="179" y="1"/>
                    </a:lnTo>
                    <a:lnTo>
                      <a:pt x="189" y="0"/>
                    </a:lnTo>
                    <a:lnTo>
                      <a:pt x="197" y="0"/>
                    </a:lnTo>
                    <a:lnTo>
                      <a:pt x="205" y="1"/>
                    </a:lnTo>
                    <a:lnTo>
                      <a:pt x="213" y="3"/>
                    </a:lnTo>
                    <a:lnTo>
                      <a:pt x="221" y="5"/>
                    </a:lnTo>
                    <a:lnTo>
                      <a:pt x="227" y="7"/>
                    </a:lnTo>
                    <a:lnTo>
                      <a:pt x="233" y="10"/>
                    </a:lnTo>
                    <a:lnTo>
                      <a:pt x="237" y="14"/>
                    </a:lnTo>
                    <a:lnTo>
                      <a:pt x="241" y="18"/>
                    </a:lnTo>
                    <a:lnTo>
                      <a:pt x="245" y="23"/>
                    </a:lnTo>
                    <a:lnTo>
                      <a:pt x="247" y="27"/>
                    </a:lnTo>
                    <a:lnTo>
                      <a:pt x="248" y="33"/>
                    </a:lnTo>
                    <a:lnTo>
                      <a:pt x="249" y="38"/>
                    </a:lnTo>
                    <a:lnTo>
                      <a:pt x="248" y="44"/>
                    </a:lnTo>
                    <a:lnTo>
                      <a:pt x="246" y="51"/>
                    </a:lnTo>
                    <a:lnTo>
                      <a:pt x="245" y="57"/>
                    </a:lnTo>
                    <a:lnTo>
                      <a:pt x="241" y="63"/>
                    </a:lnTo>
                    <a:lnTo>
                      <a:pt x="237" y="70"/>
                    </a:lnTo>
                    <a:lnTo>
                      <a:pt x="232" y="77"/>
                    </a:lnTo>
                    <a:lnTo>
                      <a:pt x="227" y="84"/>
                    </a:lnTo>
                    <a:lnTo>
                      <a:pt x="220" y="91"/>
                    </a:lnTo>
                    <a:lnTo>
                      <a:pt x="213" y="97"/>
                    </a:lnTo>
                    <a:lnTo>
                      <a:pt x="205" y="104"/>
                    </a:lnTo>
                    <a:lnTo>
                      <a:pt x="197" y="110"/>
                    </a:lnTo>
                    <a:lnTo>
                      <a:pt x="188" y="116"/>
                    </a:lnTo>
                    <a:lnTo>
                      <a:pt x="178" y="122"/>
                    </a:lnTo>
                    <a:lnTo>
                      <a:pt x="168" y="128"/>
                    </a:lnTo>
                    <a:lnTo>
                      <a:pt x="158" y="133"/>
                    </a:lnTo>
                    <a:lnTo>
                      <a:pt x="148" y="138"/>
                    </a:lnTo>
                    <a:lnTo>
                      <a:pt x="137" y="142"/>
                    </a:lnTo>
                    <a:lnTo>
                      <a:pt x="126" y="146"/>
                    </a:lnTo>
                    <a:lnTo>
                      <a:pt x="116" y="149"/>
                    </a:lnTo>
                    <a:lnTo>
                      <a:pt x="105" y="152"/>
                    </a:lnTo>
                    <a:lnTo>
                      <a:pt x="94" y="155"/>
                    </a:lnTo>
                    <a:lnTo>
                      <a:pt x="84" y="156"/>
                    </a:lnTo>
                    <a:lnTo>
                      <a:pt x="74" y="157"/>
                    </a:lnTo>
                    <a:lnTo>
                      <a:pt x="65" y="158"/>
                    </a:lnTo>
                    <a:lnTo>
                      <a:pt x="55" y="158"/>
                    </a:lnTo>
                    <a:lnTo>
                      <a:pt x="47" y="158"/>
                    </a:lnTo>
                    <a:lnTo>
                      <a:pt x="38" y="157"/>
                    </a:lnTo>
                    <a:lnTo>
                      <a:pt x="31" y="155"/>
                    </a:lnTo>
                    <a:lnTo>
                      <a:pt x="24" y="153"/>
                    </a:lnTo>
                    <a:lnTo>
                      <a:pt x="19" y="150"/>
                    </a:lnTo>
                    <a:lnTo>
                      <a:pt x="13" y="147"/>
                    </a:lnTo>
                    <a:lnTo>
                      <a:pt x="9" y="143"/>
                    </a:lnTo>
                    <a:lnTo>
                      <a:pt x="4" y="138"/>
                    </a:lnTo>
                    <a:lnTo>
                      <a:pt x="3" y="133"/>
                    </a:lnTo>
                    <a:lnTo>
                      <a:pt x="1" y="129"/>
                    </a:lnTo>
                    <a:lnTo>
                      <a:pt x="0" y="123"/>
                    </a:lnTo>
                    <a:lnTo>
                      <a:pt x="0" y="117"/>
                    </a:lnTo>
                    <a:lnTo>
                      <a:pt x="1" y="111"/>
                    </a:lnTo>
                    <a:lnTo>
                      <a:pt x="3" y="105"/>
                    </a:lnTo>
                    <a:lnTo>
                      <a:pt x="5" y="98"/>
                    </a:lnTo>
                    <a:lnTo>
                      <a:pt x="9" y="91"/>
                    </a:lnTo>
                    <a:lnTo>
                      <a:pt x="13" y="85"/>
                    </a:lnTo>
                    <a:lnTo>
                      <a:pt x="19" y="78"/>
                    </a:lnTo>
                    <a:lnTo>
                      <a:pt x="25" y="71"/>
                    </a:lnTo>
                    <a:lnTo>
                      <a:pt x="32" y="64"/>
                    </a:lnTo>
                    <a:lnTo>
                      <a:pt x="39" y="58"/>
                    </a:lnTo>
                    <a:lnTo>
                      <a:pt x="47" y="51"/>
                    </a:lnTo>
                    <a:lnTo>
                      <a:pt x="56" y="45"/>
                    </a:lnTo>
                    <a:lnTo>
                      <a:pt x="65" y="39"/>
                    </a:lnTo>
                    <a:lnTo>
                      <a:pt x="75" y="33"/>
                    </a:lnTo>
                    <a:lnTo>
                      <a:pt x="84" y="28"/>
                    </a:lnTo>
                    <a:lnTo>
                      <a:pt x="95" y="23"/>
                    </a:lnTo>
                    <a:lnTo>
                      <a:pt x="106" y="19"/>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Freeform 29"/>
              <p:cNvSpPr>
                <a:spLocks/>
              </p:cNvSpPr>
              <p:nvPr/>
            </p:nvSpPr>
            <p:spPr bwMode="auto">
              <a:xfrm>
                <a:off x="1883" y="1140"/>
                <a:ext cx="136" cy="292"/>
              </a:xfrm>
              <a:custGeom>
                <a:avLst/>
                <a:gdLst>
                  <a:gd name="T0" fmla="*/ 12 w 136"/>
                  <a:gd name="T1" fmla="*/ 154 h 292"/>
                  <a:gd name="T2" fmla="*/ 6 w 136"/>
                  <a:gd name="T3" fmla="*/ 129 h 292"/>
                  <a:gd name="T4" fmla="*/ 2 w 136"/>
                  <a:gd name="T5" fmla="*/ 104 h 292"/>
                  <a:gd name="T6" fmla="*/ 0 w 136"/>
                  <a:gd name="T7" fmla="*/ 81 h 292"/>
                  <a:gd name="T8" fmla="*/ 0 w 136"/>
                  <a:gd name="T9" fmla="*/ 60 h 292"/>
                  <a:gd name="T10" fmla="*/ 2 w 136"/>
                  <a:gd name="T11" fmla="*/ 41 h 292"/>
                  <a:gd name="T12" fmla="*/ 5 w 136"/>
                  <a:gd name="T13" fmla="*/ 25 h 292"/>
                  <a:gd name="T14" fmla="*/ 12 w 136"/>
                  <a:gd name="T15" fmla="*/ 12 h 292"/>
                  <a:gd name="T16" fmla="*/ 19 w 136"/>
                  <a:gd name="T17" fmla="*/ 4 h 292"/>
                  <a:gd name="T18" fmla="*/ 28 w 136"/>
                  <a:gd name="T19" fmla="*/ 0 h 292"/>
                  <a:gd name="T20" fmla="*/ 37 w 136"/>
                  <a:gd name="T21" fmla="*/ 0 h 292"/>
                  <a:gd name="T22" fmla="*/ 48 w 136"/>
                  <a:gd name="T23" fmla="*/ 4 h 292"/>
                  <a:gd name="T24" fmla="*/ 60 w 136"/>
                  <a:gd name="T25" fmla="*/ 13 h 292"/>
                  <a:gd name="T26" fmla="*/ 71 w 136"/>
                  <a:gd name="T27" fmla="*/ 26 h 292"/>
                  <a:gd name="T28" fmla="*/ 83 w 136"/>
                  <a:gd name="T29" fmla="*/ 42 h 292"/>
                  <a:gd name="T30" fmla="*/ 94 w 136"/>
                  <a:gd name="T31" fmla="*/ 60 h 292"/>
                  <a:gd name="T32" fmla="*/ 104 w 136"/>
                  <a:gd name="T33" fmla="*/ 82 h 292"/>
                  <a:gd name="T34" fmla="*/ 114 w 136"/>
                  <a:gd name="T35" fmla="*/ 105 h 292"/>
                  <a:gd name="T36" fmla="*/ 121 w 136"/>
                  <a:gd name="T37" fmla="*/ 130 h 292"/>
                  <a:gd name="T38" fmla="*/ 127 w 136"/>
                  <a:gd name="T39" fmla="*/ 155 h 292"/>
                  <a:gd name="T40" fmla="*/ 131 w 136"/>
                  <a:gd name="T41" fmla="*/ 180 h 292"/>
                  <a:gd name="T42" fmla="*/ 134 w 136"/>
                  <a:gd name="T43" fmla="*/ 204 h 292"/>
                  <a:gd name="T44" fmla="*/ 135 w 136"/>
                  <a:gd name="T45" fmla="*/ 225 h 292"/>
                  <a:gd name="T46" fmla="*/ 133 w 136"/>
                  <a:gd name="T47" fmla="*/ 245 h 292"/>
                  <a:gd name="T48" fmla="*/ 130 w 136"/>
                  <a:gd name="T49" fmla="*/ 262 h 292"/>
                  <a:gd name="T50" fmla="*/ 124 w 136"/>
                  <a:gd name="T51" fmla="*/ 275 h 292"/>
                  <a:gd name="T52" fmla="*/ 118 w 136"/>
                  <a:gd name="T53" fmla="*/ 284 h 292"/>
                  <a:gd name="T54" fmla="*/ 109 w 136"/>
                  <a:gd name="T55" fmla="*/ 290 h 292"/>
                  <a:gd name="T56" fmla="*/ 99 w 136"/>
                  <a:gd name="T57" fmla="*/ 291 h 292"/>
                  <a:gd name="T58" fmla="*/ 89 w 136"/>
                  <a:gd name="T59" fmla="*/ 288 h 292"/>
                  <a:gd name="T60" fmla="*/ 78 w 136"/>
                  <a:gd name="T61" fmla="*/ 280 h 292"/>
                  <a:gd name="T62" fmla="*/ 67 w 136"/>
                  <a:gd name="T63" fmla="*/ 268 h 292"/>
                  <a:gd name="T64" fmla="*/ 55 w 136"/>
                  <a:gd name="T65" fmla="*/ 253 h 292"/>
                  <a:gd name="T66" fmla="*/ 44 w 136"/>
                  <a:gd name="T67" fmla="*/ 235 h 292"/>
                  <a:gd name="T68" fmla="*/ 33 w 136"/>
                  <a:gd name="T69" fmla="*/ 214 h 292"/>
                  <a:gd name="T70" fmla="*/ 23 w 136"/>
                  <a:gd name="T71" fmla="*/ 191 h 292"/>
                  <a:gd name="T72" fmla="*/ 16 w 136"/>
                  <a:gd name="T73"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6"/>
                    </a:moveTo>
                    <a:lnTo>
                      <a:pt x="12" y="154"/>
                    </a:lnTo>
                    <a:lnTo>
                      <a:pt x="9" y="142"/>
                    </a:lnTo>
                    <a:lnTo>
                      <a:pt x="6" y="129"/>
                    </a:lnTo>
                    <a:lnTo>
                      <a:pt x="4" y="117"/>
                    </a:lnTo>
                    <a:lnTo>
                      <a:pt x="2" y="104"/>
                    </a:lnTo>
                    <a:lnTo>
                      <a:pt x="1" y="92"/>
                    </a:lnTo>
                    <a:lnTo>
                      <a:pt x="0" y="81"/>
                    </a:lnTo>
                    <a:lnTo>
                      <a:pt x="0" y="70"/>
                    </a:lnTo>
                    <a:lnTo>
                      <a:pt x="0" y="60"/>
                    </a:lnTo>
                    <a:lnTo>
                      <a:pt x="1" y="50"/>
                    </a:lnTo>
                    <a:lnTo>
                      <a:pt x="2" y="41"/>
                    </a:lnTo>
                    <a:lnTo>
                      <a:pt x="4" y="32"/>
                    </a:lnTo>
                    <a:lnTo>
                      <a:pt x="5" y="25"/>
                    </a:lnTo>
                    <a:lnTo>
                      <a:pt x="8" y="18"/>
                    </a:lnTo>
                    <a:lnTo>
                      <a:pt x="12" y="12"/>
                    </a:lnTo>
                    <a:lnTo>
                      <a:pt x="15" y="8"/>
                    </a:lnTo>
                    <a:lnTo>
                      <a:pt x="19" y="4"/>
                    </a:lnTo>
                    <a:lnTo>
                      <a:pt x="23" y="2"/>
                    </a:lnTo>
                    <a:lnTo>
                      <a:pt x="28" y="0"/>
                    </a:lnTo>
                    <a:lnTo>
                      <a:pt x="32" y="0"/>
                    </a:lnTo>
                    <a:lnTo>
                      <a:pt x="37" y="0"/>
                    </a:lnTo>
                    <a:lnTo>
                      <a:pt x="43" y="2"/>
                    </a:lnTo>
                    <a:lnTo>
                      <a:pt x="48" y="4"/>
                    </a:lnTo>
                    <a:lnTo>
                      <a:pt x="54" y="8"/>
                    </a:lnTo>
                    <a:lnTo>
                      <a:pt x="60" y="13"/>
                    </a:lnTo>
                    <a:lnTo>
                      <a:pt x="66" y="19"/>
                    </a:lnTo>
                    <a:lnTo>
                      <a:pt x="71" y="26"/>
                    </a:lnTo>
                    <a:lnTo>
                      <a:pt x="77" y="33"/>
                    </a:lnTo>
                    <a:lnTo>
                      <a:pt x="83" y="42"/>
                    </a:lnTo>
                    <a:lnTo>
                      <a:pt x="89" y="50"/>
                    </a:lnTo>
                    <a:lnTo>
                      <a:pt x="94" y="60"/>
                    </a:lnTo>
                    <a:lnTo>
                      <a:pt x="99" y="71"/>
                    </a:lnTo>
                    <a:lnTo>
                      <a:pt x="104" y="82"/>
                    </a:lnTo>
                    <a:lnTo>
                      <a:pt x="108" y="94"/>
                    </a:lnTo>
                    <a:lnTo>
                      <a:pt x="114" y="105"/>
                    </a:lnTo>
                    <a:lnTo>
                      <a:pt x="117" y="118"/>
                    </a:lnTo>
                    <a:lnTo>
                      <a:pt x="121" y="130"/>
                    </a:lnTo>
                    <a:lnTo>
                      <a:pt x="124" y="142"/>
                    </a:lnTo>
                    <a:lnTo>
                      <a:pt x="127" y="155"/>
                    </a:lnTo>
                    <a:lnTo>
                      <a:pt x="130" y="168"/>
                    </a:lnTo>
                    <a:lnTo>
                      <a:pt x="131" y="180"/>
                    </a:lnTo>
                    <a:lnTo>
                      <a:pt x="133" y="192"/>
                    </a:lnTo>
                    <a:lnTo>
                      <a:pt x="134" y="204"/>
                    </a:lnTo>
                    <a:lnTo>
                      <a:pt x="135" y="215"/>
                    </a:lnTo>
                    <a:lnTo>
                      <a:pt x="135" y="225"/>
                    </a:lnTo>
                    <a:lnTo>
                      <a:pt x="134" y="236"/>
                    </a:lnTo>
                    <a:lnTo>
                      <a:pt x="133" y="245"/>
                    </a:lnTo>
                    <a:lnTo>
                      <a:pt x="131" y="254"/>
                    </a:lnTo>
                    <a:lnTo>
                      <a:pt x="130" y="262"/>
                    </a:lnTo>
                    <a:lnTo>
                      <a:pt x="128" y="269"/>
                    </a:lnTo>
                    <a:lnTo>
                      <a:pt x="124" y="275"/>
                    </a:lnTo>
                    <a:lnTo>
                      <a:pt x="122" y="280"/>
                    </a:lnTo>
                    <a:lnTo>
                      <a:pt x="118" y="284"/>
                    </a:lnTo>
                    <a:lnTo>
                      <a:pt x="114" y="288"/>
                    </a:lnTo>
                    <a:lnTo>
                      <a:pt x="109" y="290"/>
                    </a:lnTo>
                    <a:lnTo>
                      <a:pt x="105" y="291"/>
                    </a:lnTo>
                    <a:lnTo>
                      <a:pt x="99" y="291"/>
                    </a:lnTo>
                    <a:lnTo>
                      <a:pt x="94" y="290"/>
                    </a:lnTo>
                    <a:lnTo>
                      <a:pt x="89" y="288"/>
                    </a:lnTo>
                    <a:lnTo>
                      <a:pt x="83" y="284"/>
                    </a:lnTo>
                    <a:lnTo>
                      <a:pt x="78" y="280"/>
                    </a:lnTo>
                    <a:lnTo>
                      <a:pt x="72" y="274"/>
                    </a:lnTo>
                    <a:lnTo>
                      <a:pt x="67" y="268"/>
                    </a:lnTo>
                    <a:lnTo>
                      <a:pt x="60" y="261"/>
                    </a:lnTo>
                    <a:lnTo>
                      <a:pt x="55" y="253"/>
                    </a:lnTo>
                    <a:lnTo>
                      <a:pt x="49" y="244"/>
                    </a:lnTo>
                    <a:lnTo>
                      <a:pt x="44" y="235"/>
                    </a:lnTo>
                    <a:lnTo>
                      <a:pt x="38" y="224"/>
                    </a:lnTo>
                    <a:lnTo>
                      <a:pt x="33" y="214"/>
                    </a:lnTo>
                    <a:lnTo>
                      <a:pt x="28" y="203"/>
                    </a:lnTo>
                    <a:lnTo>
                      <a:pt x="23" y="191"/>
                    </a:lnTo>
                    <a:lnTo>
                      <a:pt x="20" y="179"/>
                    </a:lnTo>
                    <a:lnTo>
                      <a:pt x="16" y="166"/>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6" name="Oval 30"/>
              <p:cNvSpPr>
                <a:spLocks noChangeArrowheads="1"/>
              </p:cNvSpPr>
              <p:nvPr/>
            </p:nvSpPr>
            <p:spPr bwMode="auto">
              <a:xfrm rot="15660000">
                <a:off x="1816" y="1354"/>
                <a:ext cx="111"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07" name="Freeform 31"/>
              <p:cNvSpPr>
                <a:spLocks/>
              </p:cNvSpPr>
              <p:nvPr/>
            </p:nvSpPr>
            <p:spPr bwMode="auto">
              <a:xfrm>
                <a:off x="2001" y="1443"/>
                <a:ext cx="92" cy="429"/>
              </a:xfrm>
              <a:custGeom>
                <a:avLst/>
                <a:gdLst>
                  <a:gd name="T0" fmla="*/ 0 w 92"/>
                  <a:gd name="T1" fmla="*/ 0 h 429"/>
                  <a:gd name="T2" fmla="*/ 4 w 92"/>
                  <a:gd name="T3" fmla="*/ 21 h 429"/>
                  <a:gd name="T4" fmla="*/ 8 w 92"/>
                  <a:gd name="T5" fmla="*/ 33 h 429"/>
                  <a:gd name="T6" fmla="*/ 11 w 92"/>
                  <a:gd name="T7" fmla="*/ 45 h 429"/>
                  <a:gd name="T8" fmla="*/ 15 w 92"/>
                  <a:gd name="T9" fmla="*/ 58 h 429"/>
                  <a:gd name="T10" fmla="*/ 19 w 92"/>
                  <a:gd name="T11" fmla="*/ 71 h 429"/>
                  <a:gd name="T12" fmla="*/ 22 w 92"/>
                  <a:gd name="T13" fmla="*/ 84 h 429"/>
                  <a:gd name="T14" fmla="*/ 27 w 92"/>
                  <a:gd name="T15" fmla="*/ 97 h 429"/>
                  <a:gd name="T16" fmla="*/ 31 w 92"/>
                  <a:gd name="T17" fmla="*/ 111 h 429"/>
                  <a:gd name="T18" fmla="*/ 35 w 92"/>
                  <a:gd name="T19" fmla="*/ 126 h 429"/>
                  <a:gd name="T20" fmla="*/ 40 w 92"/>
                  <a:gd name="T21" fmla="*/ 140 h 429"/>
                  <a:gd name="T22" fmla="*/ 44 w 92"/>
                  <a:gd name="T23" fmla="*/ 155 h 429"/>
                  <a:gd name="T24" fmla="*/ 49 w 92"/>
                  <a:gd name="T25" fmla="*/ 169 h 429"/>
                  <a:gd name="T26" fmla="*/ 54 w 92"/>
                  <a:gd name="T27" fmla="*/ 185 h 429"/>
                  <a:gd name="T28" fmla="*/ 58 w 92"/>
                  <a:gd name="T29" fmla="*/ 199 h 429"/>
                  <a:gd name="T30" fmla="*/ 63 w 92"/>
                  <a:gd name="T31" fmla="*/ 215 h 429"/>
                  <a:gd name="T32" fmla="*/ 66 w 92"/>
                  <a:gd name="T33" fmla="*/ 229 h 429"/>
                  <a:gd name="T34" fmla="*/ 71 w 92"/>
                  <a:gd name="T35" fmla="*/ 244 h 429"/>
                  <a:gd name="T36" fmla="*/ 74 w 92"/>
                  <a:gd name="T37" fmla="*/ 259 h 429"/>
                  <a:gd name="T38" fmla="*/ 78 w 92"/>
                  <a:gd name="T39" fmla="*/ 274 h 429"/>
                  <a:gd name="T40" fmla="*/ 80 w 92"/>
                  <a:gd name="T41" fmla="*/ 289 h 429"/>
                  <a:gd name="T42" fmla="*/ 84 w 92"/>
                  <a:gd name="T43" fmla="*/ 303 h 429"/>
                  <a:gd name="T44" fmla="*/ 86 w 92"/>
                  <a:gd name="T45" fmla="*/ 317 h 429"/>
                  <a:gd name="T46" fmla="*/ 87 w 92"/>
                  <a:gd name="T47" fmla="*/ 331 h 429"/>
                  <a:gd name="T48" fmla="*/ 89 w 92"/>
                  <a:gd name="T49" fmla="*/ 345 h 429"/>
                  <a:gd name="T50" fmla="*/ 90 w 92"/>
                  <a:gd name="T51" fmla="*/ 358 h 429"/>
                  <a:gd name="T52" fmla="*/ 91 w 92"/>
                  <a:gd name="T53" fmla="*/ 371 h 429"/>
                  <a:gd name="T54" fmla="*/ 91 w 92"/>
                  <a:gd name="T55" fmla="*/ 383 h 429"/>
                  <a:gd name="T56" fmla="*/ 90 w 92"/>
                  <a:gd name="T57" fmla="*/ 395 h 429"/>
                  <a:gd name="T58" fmla="*/ 89 w 92"/>
                  <a:gd name="T59" fmla="*/ 406 h 429"/>
                  <a:gd name="T60" fmla="*/ 87 w 92"/>
                  <a:gd name="T61" fmla="*/ 417 h 429"/>
                  <a:gd name="T62" fmla="*/ 84 w 92"/>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29">
                    <a:moveTo>
                      <a:pt x="0" y="0"/>
                    </a:moveTo>
                    <a:lnTo>
                      <a:pt x="4" y="21"/>
                    </a:lnTo>
                    <a:lnTo>
                      <a:pt x="8" y="33"/>
                    </a:lnTo>
                    <a:lnTo>
                      <a:pt x="11" y="45"/>
                    </a:lnTo>
                    <a:lnTo>
                      <a:pt x="15" y="58"/>
                    </a:lnTo>
                    <a:lnTo>
                      <a:pt x="19" y="71"/>
                    </a:lnTo>
                    <a:lnTo>
                      <a:pt x="22" y="84"/>
                    </a:lnTo>
                    <a:lnTo>
                      <a:pt x="27" y="97"/>
                    </a:lnTo>
                    <a:lnTo>
                      <a:pt x="31" y="111"/>
                    </a:lnTo>
                    <a:lnTo>
                      <a:pt x="35" y="126"/>
                    </a:lnTo>
                    <a:lnTo>
                      <a:pt x="40" y="140"/>
                    </a:lnTo>
                    <a:lnTo>
                      <a:pt x="44" y="155"/>
                    </a:lnTo>
                    <a:lnTo>
                      <a:pt x="49" y="169"/>
                    </a:lnTo>
                    <a:lnTo>
                      <a:pt x="54" y="185"/>
                    </a:lnTo>
                    <a:lnTo>
                      <a:pt x="58" y="199"/>
                    </a:lnTo>
                    <a:lnTo>
                      <a:pt x="63" y="215"/>
                    </a:lnTo>
                    <a:lnTo>
                      <a:pt x="66" y="229"/>
                    </a:lnTo>
                    <a:lnTo>
                      <a:pt x="71" y="244"/>
                    </a:lnTo>
                    <a:lnTo>
                      <a:pt x="74" y="259"/>
                    </a:lnTo>
                    <a:lnTo>
                      <a:pt x="78" y="274"/>
                    </a:lnTo>
                    <a:lnTo>
                      <a:pt x="80" y="289"/>
                    </a:lnTo>
                    <a:lnTo>
                      <a:pt x="84" y="303"/>
                    </a:lnTo>
                    <a:lnTo>
                      <a:pt x="86" y="317"/>
                    </a:lnTo>
                    <a:lnTo>
                      <a:pt x="87" y="331"/>
                    </a:lnTo>
                    <a:lnTo>
                      <a:pt x="89" y="345"/>
                    </a:lnTo>
                    <a:lnTo>
                      <a:pt x="90" y="358"/>
                    </a:lnTo>
                    <a:lnTo>
                      <a:pt x="91" y="371"/>
                    </a:lnTo>
                    <a:lnTo>
                      <a:pt x="91" y="383"/>
                    </a:lnTo>
                    <a:lnTo>
                      <a:pt x="90" y="395"/>
                    </a:lnTo>
                    <a:lnTo>
                      <a:pt x="89" y="406"/>
                    </a:lnTo>
                    <a:lnTo>
                      <a:pt x="87" y="417"/>
                    </a:lnTo>
                    <a:lnTo>
                      <a:pt x="84"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08" name="Group 32"/>
            <p:cNvGrpSpPr>
              <a:grpSpLocks/>
            </p:cNvGrpSpPr>
            <p:nvPr/>
          </p:nvGrpSpPr>
          <p:grpSpPr bwMode="auto">
            <a:xfrm>
              <a:off x="1511" y="1812"/>
              <a:ext cx="531" cy="732"/>
              <a:chOff x="1511" y="1812"/>
              <a:chExt cx="531" cy="732"/>
            </a:xfrm>
          </p:grpSpPr>
          <p:sp>
            <p:nvSpPr>
              <p:cNvPr id="203809" name="Freeform 33"/>
              <p:cNvSpPr>
                <a:spLocks/>
              </p:cNvSpPr>
              <p:nvPr/>
            </p:nvSpPr>
            <p:spPr bwMode="auto">
              <a:xfrm>
                <a:off x="1792" y="1994"/>
                <a:ext cx="250" cy="159"/>
              </a:xfrm>
              <a:custGeom>
                <a:avLst/>
                <a:gdLst>
                  <a:gd name="T0" fmla="*/ 116 w 250"/>
                  <a:gd name="T1" fmla="*/ 14 h 159"/>
                  <a:gd name="T2" fmla="*/ 138 w 250"/>
                  <a:gd name="T3" fmla="*/ 7 h 159"/>
                  <a:gd name="T4" fmla="*/ 159 w 250"/>
                  <a:gd name="T5" fmla="*/ 2 h 159"/>
                  <a:gd name="T6" fmla="*/ 179 w 250"/>
                  <a:gd name="T7" fmla="*/ 0 h 159"/>
                  <a:gd name="T8" fmla="*/ 197 w 250"/>
                  <a:gd name="T9" fmla="*/ 0 h 159"/>
                  <a:gd name="T10" fmla="*/ 213 w 250"/>
                  <a:gd name="T11" fmla="*/ 2 h 159"/>
                  <a:gd name="T12" fmla="*/ 228 w 250"/>
                  <a:gd name="T13" fmla="*/ 7 h 159"/>
                  <a:gd name="T14" fmla="*/ 237 w 250"/>
                  <a:gd name="T15" fmla="*/ 13 h 159"/>
                  <a:gd name="T16" fmla="*/ 245 w 250"/>
                  <a:gd name="T17" fmla="*/ 22 h 159"/>
                  <a:gd name="T18" fmla="*/ 249 w 250"/>
                  <a:gd name="T19" fmla="*/ 32 h 159"/>
                  <a:gd name="T20" fmla="*/ 248 w 250"/>
                  <a:gd name="T21" fmla="*/ 44 h 159"/>
                  <a:gd name="T22" fmla="*/ 245 w 250"/>
                  <a:gd name="T23" fmla="*/ 56 h 159"/>
                  <a:gd name="T24" fmla="*/ 237 w 250"/>
                  <a:gd name="T25" fmla="*/ 70 h 159"/>
                  <a:gd name="T26" fmla="*/ 227 w 250"/>
                  <a:gd name="T27" fmla="*/ 83 h 159"/>
                  <a:gd name="T28" fmla="*/ 213 w 250"/>
                  <a:gd name="T29" fmla="*/ 97 h 159"/>
                  <a:gd name="T30" fmla="*/ 197 w 250"/>
                  <a:gd name="T31" fmla="*/ 110 h 159"/>
                  <a:gd name="T32" fmla="*/ 178 w 250"/>
                  <a:gd name="T33" fmla="*/ 122 h 159"/>
                  <a:gd name="T34" fmla="*/ 158 w 250"/>
                  <a:gd name="T35" fmla="*/ 132 h 159"/>
                  <a:gd name="T36" fmla="*/ 137 w 250"/>
                  <a:gd name="T37" fmla="*/ 142 h 159"/>
                  <a:gd name="T38" fmla="*/ 116 w 250"/>
                  <a:gd name="T39" fmla="*/ 149 h 159"/>
                  <a:gd name="T40" fmla="*/ 94 w 250"/>
                  <a:gd name="T41" fmla="*/ 154 h 159"/>
                  <a:gd name="T42" fmla="*/ 75 w 250"/>
                  <a:gd name="T43" fmla="*/ 157 h 159"/>
                  <a:gd name="T44" fmla="*/ 55 w 250"/>
                  <a:gd name="T45" fmla="*/ 158 h 159"/>
                  <a:gd name="T46" fmla="*/ 39 w 250"/>
                  <a:gd name="T47" fmla="*/ 156 h 159"/>
                  <a:gd name="T48" fmla="*/ 25 w 250"/>
                  <a:gd name="T49" fmla="*/ 152 h 159"/>
                  <a:gd name="T50" fmla="*/ 13 w 250"/>
                  <a:gd name="T51" fmla="*/ 146 h 159"/>
                  <a:gd name="T52" fmla="*/ 5 w 250"/>
                  <a:gd name="T53" fmla="*/ 138 h 159"/>
                  <a:gd name="T54" fmla="*/ 1 w 250"/>
                  <a:gd name="T55" fmla="*/ 128 h 159"/>
                  <a:gd name="T56" fmla="*/ 0 w 250"/>
                  <a:gd name="T57" fmla="*/ 117 h 159"/>
                  <a:gd name="T58" fmla="*/ 3 w 250"/>
                  <a:gd name="T59" fmla="*/ 104 h 159"/>
                  <a:gd name="T60" fmla="*/ 9 w 250"/>
                  <a:gd name="T61" fmla="*/ 91 h 159"/>
                  <a:gd name="T62" fmla="*/ 19 w 250"/>
                  <a:gd name="T63" fmla="*/ 78 h 159"/>
                  <a:gd name="T64" fmla="*/ 32 w 250"/>
                  <a:gd name="T65" fmla="*/ 64 h 159"/>
                  <a:gd name="T66" fmla="*/ 48 w 250"/>
                  <a:gd name="T67" fmla="*/ 51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0"/>
                    </a:lnTo>
                    <a:lnTo>
                      <a:pt x="138" y="7"/>
                    </a:lnTo>
                    <a:lnTo>
                      <a:pt x="149" y="5"/>
                    </a:lnTo>
                    <a:lnTo>
                      <a:pt x="159" y="2"/>
                    </a:lnTo>
                    <a:lnTo>
                      <a:pt x="169" y="1"/>
                    </a:lnTo>
                    <a:lnTo>
                      <a:pt x="179" y="0"/>
                    </a:lnTo>
                    <a:lnTo>
                      <a:pt x="189" y="0"/>
                    </a:lnTo>
                    <a:lnTo>
                      <a:pt x="197" y="0"/>
                    </a:lnTo>
                    <a:lnTo>
                      <a:pt x="206" y="1"/>
                    </a:lnTo>
                    <a:lnTo>
                      <a:pt x="213" y="2"/>
                    </a:lnTo>
                    <a:lnTo>
                      <a:pt x="221" y="4"/>
                    </a:lnTo>
                    <a:lnTo>
                      <a:pt x="228" y="7"/>
                    </a:lnTo>
                    <a:lnTo>
                      <a:pt x="233" y="10"/>
                    </a:lnTo>
                    <a:lnTo>
                      <a:pt x="237" y="13"/>
                    </a:lnTo>
                    <a:lnTo>
                      <a:pt x="242" y="18"/>
                    </a:lnTo>
                    <a:lnTo>
                      <a:pt x="245" y="22"/>
                    </a:lnTo>
                    <a:lnTo>
                      <a:pt x="247" y="27"/>
                    </a:lnTo>
                    <a:lnTo>
                      <a:pt x="249" y="32"/>
                    </a:lnTo>
                    <a:lnTo>
                      <a:pt x="249" y="38"/>
                    </a:lnTo>
                    <a:lnTo>
                      <a:pt x="248" y="44"/>
                    </a:lnTo>
                    <a:lnTo>
                      <a:pt x="247" y="50"/>
                    </a:lnTo>
                    <a:lnTo>
                      <a:pt x="245" y="56"/>
                    </a:lnTo>
                    <a:lnTo>
                      <a:pt x="241" y="63"/>
                    </a:lnTo>
                    <a:lnTo>
                      <a:pt x="237" y="70"/>
                    </a:lnTo>
                    <a:lnTo>
                      <a:pt x="232" y="77"/>
                    </a:lnTo>
                    <a:lnTo>
                      <a:pt x="227" y="83"/>
                    </a:lnTo>
                    <a:lnTo>
                      <a:pt x="221" y="90"/>
                    </a:lnTo>
                    <a:lnTo>
                      <a:pt x="213" y="97"/>
                    </a:lnTo>
                    <a:lnTo>
                      <a:pt x="205" y="104"/>
                    </a:lnTo>
                    <a:lnTo>
                      <a:pt x="197" y="110"/>
                    </a:lnTo>
                    <a:lnTo>
                      <a:pt x="188" y="116"/>
                    </a:lnTo>
                    <a:lnTo>
                      <a:pt x="178" y="122"/>
                    </a:lnTo>
                    <a:lnTo>
                      <a:pt x="168" y="128"/>
                    </a:lnTo>
                    <a:lnTo>
                      <a:pt x="158" y="132"/>
                    </a:lnTo>
                    <a:lnTo>
                      <a:pt x="148" y="137"/>
                    </a:lnTo>
                    <a:lnTo>
                      <a:pt x="137" y="142"/>
                    </a:lnTo>
                    <a:lnTo>
                      <a:pt x="126" y="146"/>
                    </a:lnTo>
                    <a:lnTo>
                      <a:pt x="116" y="149"/>
                    </a:lnTo>
                    <a:lnTo>
                      <a:pt x="105" y="152"/>
                    </a:lnTo>
                    <a:lnTo>
                      <a:pt x="94" y="154"/>
                    </a:lnTo>
                    <a:lnTo>
                      <a:pt x="84" y="156"/>
                    </a:lnTo>
                    <a:lnTo>
                      <a:pt x="75" y="157"/>
                    </a:lnTo>
                    <a:lnTo>
                      <a:pt x="65" y="158"/>
                    </a:lnTo>
                    <a:lnTo>
                      <a:pt x="55" y="158"/>
                    </a:lnTo>
                    <a:lnTo>
                      <a:pt x="47" y="157"/>
                    </a:lnTo>
                    <a:lnTo>
                      <a:pt x="39" y="156"/>
                    </a:lnTo>
                    <a:lnTo>
                      <a:pt x="31" y="154"/>
                    </a:lnTo>
                    <a:lnTo>
                      <a:pt x="25" y="152"/>
                    </a:lnTo>
                    <a:lnTo>
                      <a:pt x="19" y="149"/>
                    </a:lnTo>
                    <a:lnTo>
                      <a:pt x="13" y="146"/>
                    </a:lnTo>
                    <a:lnTo>
                      <a:pt x="9" y="142"/>
                    </a:lnTo>
                    <a:lnTo>
                      <a:pt x="5" y="138"/>
                    </a:lnTo>
                    <a:lnTo>
                      <a:pt x="3" y="133"/>
                    </a:lnTo>
                    <a:lnTo>
                      <a:pt x="1" y="128"/>
                    </a:lnTo>
                    <a:lnTo>
                      <a:pt x="0" y="123"/>
                    </a:lnTo>
                    <a:lnTo>
                      <a:pt x="0" y="117"/>
                    </a:lnTo>
                    <a:lnTo>
                      <a:pt x="1" y="111"/>
                    </a:lnTo>
                    <a:lnTo>
                      <a:pt x="3" y="104"/>
                    </a:lnTo>
                    <a:lnTo>
                      <a:pt x="5" y="98"/>
                    </a:lnTo>
                    <a:lnTo>
                      <a:pt x="9" y="91"/>
                    </a:lnTo>
                    <a:lnTo>
                      <a:pt x="13" y="84"/>
                    </a:lnTo>
                    <a:lnTo>
                      <a:pt x="19" y="78"/>
                    </a:lnTo>
                    <a:lnTo>
                      <a:pt x="25" y="71"/>
                    </a:lnTo>
                    <a:lnTo>
                      <a:pt x="32" y="64"/>
                    </a:lnTo>
                    <a:lnTo>
                      <a:pt x="39" y="58"/>
                    </a:lnTo>
                    <a:lnTo>
                      <a:pt x="48" y="51"/>
                    </a:lnTo>
                    <a:lnTo>
                      <a:pt x="56" y="45"/>
                    </a:lnTo>
                    <a:lnTo>
                      <a:pt x="66" y="39"/>
                    </a:lnTo>
                    <a:lnTo>
                      <a:pt x="75" y="33"/>
                    </a:lnTo>
                    <a:lnTo>
                      <a:pt x="85" y="28"/>
                    </a:lnTo>
                    <a:lnTo>
                      <a:pt x="95" y="23"/>
                    </a:lnTo>
                    <a:lnTo>
                      <a:pt x="106" y="18"/>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0" name="Freeform 34"/>
              <p:cNvSpPr>
                <a:spLocks/>
              </p:cNvSpPr>
              <p:nvPr/>
            </p:nvSpPr>
            <p:spPr bwMode="auto">
              <a:xfrm>
                <a:off x="1665" y="1812"/>
                <a:ext cx="136" cy="292"/>
              </a:xfrm>
              <a:custGeom>
                <a:avLst/>
                <a:gdLst>
                  <a:gd name="T0" fmla="*/ 12 w 136"/>
                  <a:gd name="T1" fmla="*/ 154 h 292"/>
                  <a:gd name="T2" fmla="*/ 6 w 136"/>
                  <a:gd name="T3" fmla="*/ 130 h 292"/>
                  <a:gd name="T4" fmla="*/ 3 w 136"/>
                  <a:gd name="T5" fmla="*/ 105 h 292"/>
                  <a:gd name="T6" fmla="*/ 0 w 136"/>
                  <a:gd name="T7" fmla="*/ 82 h 292"/>
                  <a:gd name="T8" fmla="*/ 0 w 136"/>
                  <a:gd name="T9" fmla="*/ 60 h 292"/>
                  <a:gd name="T10" fmla="*/ 3 w 136"/>
                  <a:gd name="T11" fmla="*/ 41 h 292"/>
                  <a:gd name="T12" fmla="*/ 6 w 136"/>
                  <a:gd name="T13" fmla="*/ 26 h 292"/>
                  <a:gd name="T14" fmla="*/ 12 w 136"/>
                  <a:gd name="T15" fmla="*/ 13 h 292"/>
                  <a:gd name="T16" fmla="*/ 19 w 136"/>
                  <a:gd name="T17" fmla="*/ 5 h 292"/>
                  <a:gd name="T18" fmla="*/ 28 w 136"/>
                  <a:gd name="T19" fmla="*/ 0 h 292"/>
                  <a:gd name="T20" fmla="*/ 37 w 136"/>
                  <a:gd name="T21" fmla="*/ 1 h 292"/>
                  <a:gd name="T22" fmla="*/ 49 w 136"/>
                  <a:gd name="T23" fmla="*/ 5 h 292"/>
                  <a:gd name="T24" fmla="*/ 60 w 136"/>
                  <a:gd name="T25" fmla="*/ 14 h 292"/>
                  <a:gd name="T26" fmla="*/ 71 w 136"/>
                  <a:gd name="T27" fmla="*/ 26 h 292"/>
                  <a:gd name="T28" fmla="*/ 83 w 136"/>
                  <a:gd name="T29" fmla="*/ 42 h 292"/>
                  <a:gd name="T30" fmla="*/ 94 w 136"/>
                  <a:gd name="T31" fmla="*/ 61 h 292"/>
                  <a:gd name="T32" fmla="*/ 104 w 136"/>
                  <a:gd name="T33" fmla="*/ 82 h 292"/>
                  <a:gd name="T34" fmla="*/ 113 w 136"/>
                  <a:gd name="T35" fmla="*/ 106 h 292"/>
                  <a:gd name="T36" fmla="*/ 122 w 136"/>
                  <a:gd name="T37" fmla="*/ 131 h 292"/>
                  <a:gd name="T38" fmla="*/ 127 w 136"/>
                  <a:gd name="T39" fmla="*/ 156 h 292"/>
                  <a:gd name="T40" fmla="*/ 132 w 136"/>
                  <a:gd name="T41" fmla="*/ 180 h 292"/>
                  <a:gd name="T42" fmla="*/ 134 w 136"/>
                  <a:gd name="T43" fmla="*/ 204 h 292"/>
                  <a:gd name="T44" fmla="*/ 135 w 136"/>
                  <a:gd name="T45" fmla="*/ 226 h 292"/>
                  <a:gd name="T46" fmla="*/ 133 w 136"/>
                  <a:gd name="T47" fmla="*/ 246 h 292"/>
                  <a:gd name="T48" fmla="*/ 131 w 136"/>
                  <a:gd name="T49" fmla="*/ 262 h 292"/>
                  <a:gd name="T50" fmla="*/ 125 w 136"/>
                  <a:gd name="T51" fmla="*/ 276 h 292"/>
                  <a:gd name="T52" fmla="*/ 118 w 136"/>
                  <a:gd name="T53" fmla="*/ 285 h 292"/>
                  <a:gd name="T54" fmla="*/ 109 w 136"/>
                  <a:gd name="T55" fmla="*/ 290 h 292"/>
                  <a:gd name="T56" fmla="*/ 100 w 136"/>
                  <a:gd name="T57" fmla="*/ 291 h 292"/>
                  <a:gd name="T58" fmla="*/ 90 w 136"/>
                  <a:gd name="T59" fmla="*/ 288 h 292"/>
                  <a:gd name="T60" fmla="*/ 78 w 136"/>
                  <a:gd name="T61" fmla="*/ 280 h 292"/>
                  <a:gd name="T62" fmla="*/ 67 w 136"/>
                  <a:gd name="T63" fmla="*/ 269 h 292"/>
                  <a:gd name="T64" fmla="*/ 55 w 136"/>
                  <a:gd name="T65" fmla="*/ 254 h 292"/>
                  <a:gd name="T66" fmla="*/ 44 w 136"/>
                  <a:gd name="T67" fmla="*/ 236 h 292"/>
                  <a:gd name="T68" fmla="*/ 33 w 136"/>
                  <a:gd name="T69" fmla="*/ 214 h 292"/>
                  <a:gd name="T70" fmla="*/ 24 w 136"/>
                  <a:gd name="T71" fmla="*/ 192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7"/>
                    </a:moveTo>
                    <a:lnTo>
                      <a:pt x="12" y="154"/>
                    </a:lnTo>
                    <a:lnTo>
                      <a:pt x="9" y="142"/>
                    </a:lnTo>
                    <a:lnTo>
                      <a:pt x="6" y="130"/>
                    </a:lnTo>
                    <a:lnTo>
                      <a:pt x="4" y="117"/>
                    </a:lnTo>
                    <a:lnTo>
                      <a:pt x="3" y="105"/>
                    </a:lnTo>
                    <a:lnTo>
                      <a:pt x="1" y="93"/>
                    </a:lnTo>
                    <a:lnTo>
                      <a:pt x="0" y="82"/>
                    </a:lnTo>
                    <a:lnTo>
                      <a:pt x="0" y="71"/>
                    </a:lnTo>
                    <a:lnTo>
                      <a:pt x="0" y="60"/>
                    </a:lnTo>
                    <a:lnTo>
                      <a:pt x="1" y="50"/>
                    </a:lnTo>
                    <a:lnTo>
                      <a:pt x="3" y="41"/>
                    </a:lnTo>
                    <a:lnTo>
                      <a:pt x="4" y="33"/>
                    </a:lnTo>
                    <a:lnTo>
                      <a:pt x="6" y="26"/>
                    </a:lnTo>
                    <a:lnTo>
                      <a:pt x="8" y="19"/>
                    </a:lnTo>
                    <a:lnTo>
                      <a:pt x="12" y="13"/>
                    </a:lnTo>
                    <a:lnTo>
                      <a:pt x="15" y="8"/>
                    </a:lnTo>
                    <a:lnTo>
                      <a:pt x="19" y="5"/>
                    </a:lnTo>
                    <a:lnTo>
                      <a:pt x="23" y="2"/>
                    </a:lnTo>
                    <a:lnTo>
                      <a:pt x="28" y="0"/>
                    </a:lnTo>
                    <a:lnTo>
                      <a:pt x="33" y="0"/>
                    </a:lnTo>
                    <a:lnTo>
                      <a:pt x="37" y="1"/>
                    </a:lnTo>
                    <a:lnTo>
                      <a:pt x="43" y="2"/>
                    </a:lnTo>
                    <a:lnTo>
                      <a:pt x="49" y="5"/>
                    </a:lnTo>
                    <a:lnTo>
                      <a:pt x="54" y="9"/>
                    </a:lnTo>
                    <a:lnTo>
                      <a:pt x="60" y="14"/>
                    </a:lnTo>
                    <a:lnTo>
                      <a:pt x="66" y="19"/>
                    </a:lnTo>
                    <a:lnTo>
                      <a:pt x="71" y="26"/>
                    </a:lnTo>
                    <a:lnTo>
                      <a:pt x="77" y="34"/>
                    </a:lnTo>
                    <a:lnTo>
                      <a:pt x="83" y="42"/>
                    </a:lnTo>
                    <a:lnTo>
                      <a:pt x="89" y="51"/>
                    </a:lnTo>
                    <a:lnTo>
                      <a:pt x="94" y="61"/>
                    </a:lnTo>
                    <a:lnTo>
                      <a:pt x="99" y="72"/>
                    </a:lnTo>
                    <a:lnTo>
                      <a:pt x="104" y="82"/>
                    </a:lnTo>
                    <a:lnTo>
                      <a:pt x="109" y="94"/>
                    </a:lnTo>
                    <a:lnTo>
                      <a:pt x="113" y="106"/>
                    </a:lnTo>
                    <a:lnTo>
                      <a:pt x="117" y="118"/>
                    </a:lnTo>
                    <a:lnTo>
                      <a:pt x="122" y="131"/>
                    </a:lnTo>
                    <a:lnTo>
                      <a:pt x="124" y="143"/>
                    </a:lnTo>
                    <a:lnTo>
                      <a:pt x="127" y="156"/>
                    </a:lnTo>
                    <a:lnTo>
                      <a:pt x="130" y="168"/>
                    </a:lnTo>
                    <a:lnTo>
                      <a:pt x="132" y="180"/>
                    </a:lnTo>
                    <a:lnTo>
                      <a:pt x="133" y="192"/>
                    </a:lnTo>
                    <a:lnTo>
                      <a:pt x="134" y="204"/>
                    </a:lnTo>
                    <a:lnTo>
                      <a:pt x="135" y="215"/>
                    </a:lnTo>
                    <a:lnTo>
                      <a:pt x="135" y="226"/>
                    </a:lnTo>
                    <a:lnTo>
                      <a:pt x="134" y="236"/>
                    </a:lnTo>
                    <a:lnTo>
                      <a:pt x="133" y="246"/>
                    </a:lnTo>
                    <a:lnTo>
                      <a:pt x="132" y="254"/>
                    </a:lnTo>
                    <a:lnTo>
                      <a:pt x="131" y="262"/>
                    </a:lnTo>
                    <a:lnTo>
                      <a:pt x="128" y="270"/>
                    </a:lnTo>
                    <a:lnTo>
                      <a:pt x="125" y="276"/>
                    </a:lnTo>
                    <a:lnTo>
                      <a:pt x="122" y="281"/>
                    </a:lnTo>
                    <a:lnTo>
                      <a:pt x="118" y="285"/>
                    </a:lnTo>
                    <a:lnTo>
                      <a:pt x="114" y="288"/>
                    </a:lnTo>
                    <a:lnTo>
                      <a:pt x="109" y="290"/>
                    </a:lnTo>
                    <a:lnTo>
                      <a:pt x="105" y="291"/>
                    </a:lnTo>
                    <a:lnTo>
                      <a:pt x="100" y="291"/>
                    </a:lnTo>
                    <a:lnTo>
                      <a:pt x="95" y="290"/>
                    </a:lnTo>
                    <a:lnTo>
                      <a:pt x="90" y="288"/>
                    </a:lnTo>
                    <a:lnTo>
                      <a:pt x="83" y="285"/>
                    </a:lnTo>
                    <a:lnTo>
                      <a:pt x="78" y="280"/>
                    </a:lnTo>
                    <a:lnTo>
                      <a:pt x="72" y="275"/>
                    </a:lnTo>
                    <a:lnTo>
                      <a:pt x="67" y="269"/>
                    </a:lnTo>
                    <a:lnTo>
                      <a:pt x="60" y="262"/>
                    </a:lnTo>
                    <a:lnTo>
                      <a:pt x="55" y="254"/>
                    </a:lnTo>
                    <a:lnTo>
                      <a:pt x="49" y="245"/>
                    </a:lnTo>
                    <a:lnTo>
                      <a:pt x="44" y="236"/>
                    </a:lnTo>
                    <a:lnTo>
                      <a:pt x="38" y="225"/>
                    </a:lnTo>
                    <a:lnTo>
                      <a:pt x="33" y="214"/>
                    </a:lnTo>
                    <a:lnTo>
                      <a:pt x="28" y="203"/>
                    </a:lnTo>
                    <a:lnTo>
                      <a:pt x="24" y="192"/>
                    </a:lnTo>
                    <a:lnTo>
                      <a:pt x="20" y="180"/>
                    </a:lnTo>
                    <a:lnTo>
                      <a:pt x="16" y="167"/>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1" name="Oval 35"/>
              <p:cNvSpPr>
                <a:spLocks noChangeArrowheads="1"/>
              </p:cNvSpPr>
              <p:nvPr/>
            </p:nvSpPr>
            <p:spPr bwMode="auto">
              <a:xfrm rot="15660000">
                <a:off x="1599" y="2026"/>
                <a:ext cx="110" cy="286"/>
              </a:xfrm>
              <a:prstGeom prst="ellipse">
                <a:avLst/>
              </a:prstGeom>
              <a:solidFill>
                <a:srgbClr val="80FF00"/>
              </a:solidFill>
              <a:ln w="12700">
                <a:solidFill>
                  <a:srgbClr val="3FFF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12" name="Freeform 36"/>
              <p:cNvSpPr>
                <a:spLocks/>
              </p:cNvSpPr>
              <p:nvPr/>
            </p:nvSpPr>
            <p:spPr bwMode="auto">
              <a:xfrm>
                <a:off x="1783" y="2116"/>
                <a:ext cx="93" cy="428"/>
              </a:xfrm>
              <a:custGeom>
                <a:avLst/>
                <a:gdLst>
                  <a:gd name="T0" fmla="*/ 0 w 93"/>
                  <a:gd name="T1" fmla="*/ 0 h 428"/>
                  <a:gd name="T2" fmla="*/ 5 w 93"/>
                  <a:gd name="T3" fmla="*/ 21 h 428"/>
                  <a:gd name="T4" fmla="*/ 8 w 93"/>
                  <a:gd name="T5" fmla="*/ 32 h 428"/>
                  <a:gd name="T6" fmla="*/ 12 w 93"/>
                  <a:gd name="T7" fmla="*/ 44 h 428"/>
                  <a:gd name="T8" fmla="*/ 15 w 93"/>
                  <a:gd name="T9" fmla="*/ 57 h 428"/>
                  <a:gd name="T10" fmla="*/ 19 w 93"/>
                  <a:gd name="T11" fmla="*/ 70 h 428"/>
                  <a:gd name="T12" fmla="*/ 23 w 93"/>
                  <a:gd name="T13" fmla="*/ 83 h 428"/>
                  <a:gd name="T14" fmla="*/ 27 w 93"/>
                  <a:gd name="T15" fmla="*/ 97 h 428"/>
                  <a:gd name="T16" fmla="*/ 31 w 93"/>
                  <a:gd name="T17" fmla="*/ 111 h 428"/>
                  <a:gd name="T18" fmla="*/ 36 w 93"/>
                  <a:gd name="T19" fmla="*/ 125 h 428"/>
                  <a:gd name="T20" fmla="*/ 41 w 93"/>
                  <a:gd name="T21" fmla="*/ 140 h 428"/>
                  <a:gd name="T22" fmla="*/ 45 w 93"/>
                  <a:gd name="T23" fmla="*/ 154 h 428"/>
                  <a:gd name="T24" fmla="*/ 50 w 93"/>
                  <a:gd name="T25" fmla="*/ 169 h 428"/>
                  <a:gd name="T26" fmla="*/ 54 w 93"/>
                  <a:gd name="T27" fmla="*/ 184 h 428"/>
                  <a:gd name="T28" fmla="*/ 59 w 93"/>
                  <a:gd name="T29" fmla="*/ 199 h 428"/>
                  <a:gd name="T30" fmla="*/ 63 w 93"/>
                  <a:gd name="T31" fmla="*/ 214 h 428"/>
                  <a:gd name="T32" fmla="*/ 68 w 93"/>
                  <a:gd name="T33" fmla="*/ 229 h 428"/>
                  <a:gd name="T34" fmla="*/ 71 w 93"/>
                  <a:gd name="T35" fmla="*/ 244 h 428"/>
                  <a:gd name="T36" fmla="*/ 75 w 93"/>
                  <a:gd name="T37" fmla="*/ 258 h 428"/>
                  <a:gd name="T38" fmla="*/ 79 w 93"/>
                  <a:gd name="T39" fmla="*/ 273 h 428"/>
                  <a:gd name="T40" fmla="*/ 82 w 93"/>
                  <a:gd name="T41" fmla="*/ 288 h 428"/>
                  <a:gd name="T42" fmla="*/ 85 w 93"/>
                  <a:gd name="T43" fmla="*/ 302 h 428"/>
                  <a:gd name="T44" fmla="*/ 88 w 93"/>
                  <a:gd name="T45" fmla="*/ 316 h 428"/>
                  <a:gd name="T46" fmla="*/ 89 w 93"/>
                  <a:gd name="T47" fmla="*/ 330 h 428"/>
                  <a:gd name="T48" fmla="*/ 91 w 93"/>
                  <a:gd name="T49" fmla="*/ 344 h 428"/>
                  <a:gd name="T50" fmla="*/ 91 w 93"/>
                  <a:gd name="T51" fmla="*/ 357 h 428"/>
                  <a:gd name="T52" fmla="*/ 92 w 93"/>
                  <a:gd name="T53" fmla="*/ 370 h 428"/>
                  <a:gd name="T54" fmla="*/ 92 w 93"/>
                  <a:gd name="T55" fmla="*/ 382 h 428"/>
                  <a:gd name="T56" fmla="*/ 91 w 93"/>
                  <a:gd name="T57" fmla="*/ 394 h 428"/>
                  <a:gd name="T58" fmla="*/ 90 w 93"/>
                  <a:gd name="T59" fmla="*/ 406 h 428"/>
                  <a:gd name="T60" fmla="*/ 88 w 93"/>
                  <a:gd name="T61" fmla="*/ 417 h 428"/>
                  <a:gd name="T62" fmla="*/ 86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0" y="0"/>
                    </a:moveTo>
                    <a:lnTo>
                      <a:pt x="5" y="21"/>
                    </a:lnTo>
                    <a:lnTo>
                      <a:pt x="8" y="32"/>
                    </a:lnTo>
                    <a:lnTo>
                      <a:pt x="12" y="44"/>
                    </a:lnTo>
                    <a:lnTo>
                      <a:pt x="15" y="57"/>
                    </a:lnTo>
                    <a:lnTo>
                      <a:pt x="19" y="70"/>
                    </a:lnTo>
                    <a:lnTo>
                      <a:pt x="23" y="83"/>
                    </a:lnTo>
                    <a:lnTo>
                      <a:pt x="27" y="97"/>
                    </a:lnTo>
                    <a:lnTo>
                      <a:pt x="31" y="111"/>
                    </a:lnTo>
                    <a:lnTo>
                      <a:pt x="36" y="125"/>
                    </a:lnTo>
                    <a:lnTo>
                      <a:pt x="41" y="140"/>
                    </a:lnTo>
                    <a:lnTo>
                      <a:pt x="45" y="154"/>
                    </a:lnTo>
                    <a:lnTo>
                      <a:pt x="50" y="169"/>
                    </a:lnTo>
                    <a:lnTo>
                      <a:pt x="54" y="184"/>
                    </a:lnTo>
                    <a:lnTo>
                      <a:pt x="59" y="199"/>
                    </a:lnTo>
                    <a:lnTo>
                      <a:pt x="63" y="214"/>
                    </a:lnTo>
                    <a:lnTo>
                      <a:pt x="68" y="229"/>
                    </a:lnTo>
                    <a:lnTo>
                      <a:pt x="71" y="244"/>
                    </a:lnTo>
                    <a:lnTo>
                      <a:pt x="75" y="258"/>
                    </a:lnTo>
                    <a:lnTo>
                      <a:pt x="79" y="273"/>
                    </a:lnTo>
                    <a:lnTo>
                      <a:pt x="82" y="288"/>
                    </a:lnTo>
                    <a:lnTo>
                      <a:pt x="85" y="302"/>
                    </a:lnTo>
                    <a:lnTo>
                      <a:pt x="88" y="316"/>
                    </a:lnTo>
                    <a:lnTo>
                      <a:pt x="89" y="330"/>
                    </a:lnTo>
                    <a:lnTo>
                      <a:pt x="91" y="344"/>
                    </a:lnTo>
                    <a:lnTo>
                      <a:pt x="91" y="357"/>
                    </a:lnTo>
                    <a:lnTo>
                      <a:pt x="92" y="370"/>
                    </a:lnTo>
                    <a:lnTo>
                      <a:pt x="92" y="382"/>
                    </a:lnTo>
                    <a:lnTo>
                      <a:pt x="91" y="394"/>
                    </a:lnTo>
                    <a:lnTo>
                      <a:pt x="90" y="406"/>
                    </a:lnTo>
                    <a:lnTo>
                      <a:pt x="88" y="417"/>
                    </a:lnTo>
                    <a:lnTo>
                      <a:pt x="86" y="427"/>
                    </a:lnTo>
                  </a:path>
                </a:pathLst>
              </a:custGeom>
              <a:noFill/>
              <a:ln w="50800" cap="rnd" cmpd="sng">
                <a:solidFill>
                  <a:srgbClr val="3FFF3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13" name="Group 37"/>
            <p:cNvGrpSpPr>
              <a:grpSpLocks/>
            </p:cNvGrpSpPr>
            <p:nvPr/>
          </p:nvGrpSpPr>
          <p:grpSpPr bwMode="auto">
            <a:xfrm>
              <a:off x="1941" y="1678"/>
              <a:ext cx="531" cy="732"/>
              <a:chOff x="1941" y="1678"/>
              <a:chExt cx="531" cy="732"/>
            </a:xfrm>
          </p:grpSpPr>
          <p:sp>
            <p:nvSpPr>
              <p:cNvPr id="203814" name="Freeform 38"/>
              <p:cNvSpPr>
                <a:spLocks/>
              </p:cNvSpPr>
              <p:nvPr/>
            </p:nvSpPr>
            <p:spPr bwMode="auto">
              <a:xfrm>
                <a:off x="1941" y="1859"/>
                <a:ext cx="250" cy="160"/>
              </a:xfrm>
              <a:custGeom>
                <a:avLst/>
                <a:gdLst>
                  <a:gd name="T0" fmla="*/ 133 w 250"/>
                  <a:gd name="T1" fmla="*/ 15 h 160"/>
                  <a:gd name="T2" fmla="*/ 110 w 250"/>
                  <a:gd name="T3" fmla="*/ 8 h 160"/>
                  <a:gd name="T4" fmla="*/ 90 w 250"/>
                  <a:gd name="T5" fmla="*/ 3 h 160"/>
                  <a:gd name="T6" fmla="*/ 69 w 250"/>
                  <a:gd name="T7" fmla="*/ 1 h 160"/>
                  <a:gd name="T8" fmla="*/ 52 w 250"/>
                  <a:gd name="T9" fmla="*/ 1 h 160"/>
                  <a:gd name="T10" fmla="*/ 36 w 250"/>
                  <a:gd name="T11" fmla="*/ 3 h 160"/>
                  <a:gd name="T12" fmla="*/ 21 w 250"/>
                  <a:gd name="T13" fmla="*/ 7 h 160"/>
                  <a:gd name="T14" fmla="*/ 11 w 250"/>
                  <a:gd name="T15" fmla="*/ 14 h 160"/>
                  <a:gd name="T16" fmla="*/ 4 w 250"/>
                  <a:gd name="T17" fmla="*/ 23 h 160"/>
                  <a:gd name="T18" fmla="*/ 0 w 250"/>
                  <a:gd name="T19" fmla="*/ 33 h 160"/>
                  <a:gd name="T20" fmla="*/ 0 w 250"/>
                  <a:gd name="T21" fmla="*/ 45 h 160"/>
                  <a:gd name="T22" fmla="*/ 4 w 250"/>
                  <a:gd name="T23" fmla="*/ 57 h 160"/>
                  <a:gd name="T24" fmla="*/ 12 w 250"/>
                  <a:gd name="T25" fmla="*/ 71 h 160"/>
                  <a:gd name="T26" fmla="*/ 22 w 250"/>
                  <a:gd name="T27" fmla="*/ 84 h 160"/>
                  <a:gd name="T28" fmla="*/ 36 w 250"/>
                  <a:gd name="T29" fmla="*/ 98 h 160"/>
                  <a:gd name="T30" fmla="*/ 52 w 250"/>
                  <a:gd name="T31" fmla="*/ 111 h 160"/>
                  <a:gd name="T32" fmla="*/ 71 w 250"/>
                  <a:gd name="T33" fmla="*/ 123 h 160"/>
                  <a:gd name="T34" fmla="*/ 91 w 250"/>
                  <a:gd name="T35" fmla="*/ 133 h 160"/>
                  <a:gd name="T36" fmla="*/ 112 w 250"/>
                  <a:gd name="T37" fmla="*/ 142 h 160"/>
                  <a:gd name="T38" fmla="*/ 133 w 250"/>
                  <a:gd name="T39" fmla="*/ 150 h 160"/>
                  <a:gd name="T40" fmla="*/ 154 w 250"/>
                  <a:gd name="T41" fmla="*/ 155 h 160"/>
                  <a:gd name="T42" fmla="*/ 174 w 250"/>
                  <a:gd name="T43" fmla="*/ 158 h 160"/>
                  <a:gd name="T44" fmla="*/ 193 w 250"/>
                  <a:gd name="T45" fmla="*/ 159 h 160"/>
                  <a:gd name="T46" fmla="*/ 210 w 250"/>
                  <a:gd name="T47" fmla="*/ 157 h 160"/>
                  <a:gd name="T48" fmla="*/ 224 w 250"/>
                  <a:gd name="T49" fmla="*/ 153 h 160"/>
                  <a:gd name="T50" fmla="*/ 236 w 250"/>
                  <a:gd name="T51" fmla="*/ 147 h 160"/>
                  <a:gd name="T52" fmla="*/ 244 w 250"/>
                  <a:gd name="T53" fmla="*/ 139 h 160"/>
                  <a:gd name="T54" fmla="*/ 248 w 250"/>
                  <a:gd name="T55" fmla="*/ 129 h 160"/>
                  <a:gd name="T56" fmla="*/ 249 w 250"/>
                  <a:gd name="T57" fmla="*/ 117 h 160"/>
                  <a:gd name="T58" fmla="*/ 246 w 250"/>
                  <a:gd name="T59" fmla="*/ 105 h 160"/>
                  <a:gd name="T60" fmla="*/ 240 w 250"/>
                  <a:gd name="T61" fmla="*/ 92 h 160"/>
                  <a:gd name="T62" fmla="*/ 230 w 250"/>
                  <a:gd name="T63" fmla="*/ 78 h 160"/>
                  <a:gd name="T64" fmla="*/ 217 w 250"/>
                  <a:gd name="T65" fmla="*/ 65 h 160"/>
                  <a:gd name="T66" fmla="*/ 201 w 250"/>
                  <a:gd name="T67" fmla="*/ 52 h 160"/>
                  <a:gd name="T68" fmla="*/ 183 w 250"/>
                  <a:gd name="T69" fmla="*/ 39 h 160"/>
                  <a:gd name="T70" fmla="*/ 164 w 250"/>
                  <a:gd name="T71" fmla="*/ 28 h 160"/>
                  <a:gd name="T72" fmla="*/ 143 w 250"/>
                  <a:gd name="T7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60">
                    <a:moveTo>
                      <a:pt x="142" y="19"/>
                    </a:moveTo>
                    <a:lnTo>
                      <a:pt x="133" y="15"/>
                    </a:lnTo>
                    <a:lnTo>
                      <a:pt x="121" y="11"/>
                    </a:lnTo>
                    <a:lnTo>
                      <a:pt x="110" y="8"/>
                    </a:lnTo>
                    <a:lnTo>
                      <a:pt x="100" y="5"/>
                    </a:lnTo>
                    <a:lnTo>
                      <a:pt x="90" y="3"/>
                    </a:lnTo>
                    <a:lnTo>
                      <a:pt x="80" y="1"/>
                    </a:lnTo>
                    <a:lnTo>
                      <a:pt x="69" y="1"/>
                    </a:lnTo>
                    <a:lnTo>
                      <a:pt x="60" y="0"/>
                    </a:lnTo>
                    <a:lnTo>
                      <a:pt x="52" y="1"/>
                    </a:lnTo>
                    <a:lnTo>
                      <a:pt x="43" y="1"/>
                    </a:lnTo>
                    <a:lnTo>
                      <a:pt x="36" y="3"/>
                    </a:lnTo>
                    <a:lnTo>
                      <a:pt x="28" y="5"/>
                    </a:lnTo>
                    <a:lnTo>
                      <a:pt x="21" y="7"/>
                    </a:lnTo>
                    <a:lnTo>
                      <a:pt x="16" y="11"/>
                    </a:lnTo>
                    <a:lnTo>
                      <a:pt x="11" y="14"/>
                    </a:lnTo>
                    <a:lnTo>
                      <a:pt x="7" y="18"/>
                    </a:lnTo>
                    <a:lnTo>
                      <a:pt x="4" y="23"/>
                    </a:lnTo>
                    <a:lnTo>
                      <a:pt x="2" y="28"/>
                    </a:lnTo>
                    <a:lnTo>
                      <a:pt x="0" y="33"/>
                    </a:lnTo>
                    <a:lnTo>
                      <a:pt x="0" y="39"/>
                    </a:lnTo>
                    <a:lnTo>
                      <a:pt x="0" y="45"/>
                    </a:lnTo>
                    <a:lnTo>
                      <a:pt x="2" y="51"/>
                    </a:lnTo>
                    <a:lnTo>
                      <a:pt x="4" y="57"/>
                    </a:lnTo>
                    <a:lnTo>
                      <a:pt x="7" y="64"/>
                    </a:lnTo>
                    <a:lnTo>
                      <a:pt x="12" y="71"/>
                    </a:lnTo>
                    <a:lnTo>
                      <a:pt x="16" y="77"/>
                    </a:lnTo>
                    <a:lnTo>
                      <a:pt x="22" y="84"/>
                    </a:lnTo>
                    <a:lnTo>
                      <a:pt x="28" y="91"/>
                    </a:lnTo>
                    <a:lnTo>
                      <a:pt x="36" y="98"/>
                    </a:lnTo>
                    <a:lnTo>
                      <a:pt x="44" y="104"/>
                    </a:lnTo>
                    <a:lnTo>
                      <a:pt x="52" y="111"/>
                    </a:lnTo>
                    <a:lnTo>
                      <a:pt x="61" y="117"/>
                    </a:lnTo>
                    <a:lnTo>
                      <a:pt x="71" y="123"/>
                    </a:lnTo>
                    <a:lnTo>
                      <a:pt x="80" y="128"/>
                    </a:lnTo>
                    <a:lnTo>
                      <a:pt x="91" y="133"/>
                    </a:lnTo>
                    <a:lnTo>
                      <a:pt x="101" y="138"/>
                    </a:lnTo>
                    <a:lnTo>
                      <a:pt x="112" y="142"/>
                    </a:lnTo>
                    <a:lnTo>
                      <a:pt x="123" y="146"/>
                    </a:lnTo>
                    <a:lnTo>
                      <a:pt x="133" y="150"/>
                    </a:lnTo>
                    <a:lnTo>
                      <a:pt x="144" y="153"/>
                    </a:lnTo>
                    <a:lnTo>
                      <a:pt x="154" y="155"/>
                    </a:lnTo>
                    <a:lnTo>
                      <a:pt x="165" y="157"/>
                    </a:lnTo>
                    <a:lnTo>
                      <a:pt x="174" y="158"/>
                    </a:lnTo>
                    <a:lnTo>
                      <a:pt x="184" y="159"/>
                    </a:lnTo>
                    <a:lnTo>
                      <a:pt x="193" y="159"/>
                    </a:lnTo>
                    <a:lnTo>
                      <a:pt x="202" y="158"/>
                    </a:lnTo>
                    <a:lnTo>
                      <a:pt x="210" y="157"/>
                    </a:lnTo>
                    <a:lnTo>
                      <a:pt x="217" y="155"/>
                    </a:lnTo>
                    <a:lnTo>
                      <a:pt x="224" y="153"/>
                    </a:lnTo>
                    <a:lnTo>
                      <a:pt x="230" y="150"/>
                    </a:lnTo>
                    <a:lnTo>
                      <a:pt x="236" y="147"/>
                    </a:lnTo>
                    <a:lnTo>
                      <a:pt x="240" y="143"/>
                    </a:lnTo>
                    <a:lnTo>
                      <a:pt x="244" y="139"/>
                    </a:lnTo>
                    <a:lnTo>
                      <a:pt x="246" y="134"/>
                    </a:lnTo>
                    <a:lnTo>
                      <a:pt x="248" y="129"/>
                    </a:lnTo>
                    <a:lnTo>
                      <a:pt x="249" y="123"/>
                    </a:lnTo>
                    <a:lnTo>
                      <a:pt x="249" y="117"/>
                    </a:lnTo>
                    <a:lnTo>
                      <a:pt x="248" y="111"/>
                    </a:lnTo>
                    <a:lnTo>
                      <a:pt x="246" y="105"/>
                    </a:lnTo>
                    <a:lnTo>
                      <a:pt x="244" y="99"/>
                    </a:lnTo>
                    <a:lnTo>
                      <a:pt x="240" y="92"/>
                    </a:lnTo>
                    <a:lnTo>
                      <a:pt x="235" y="85"/>
                    </a:lnTo>
                    <a:lnTo>
                      <a:pt x="230" y="78"/>
                    </a:lnTo>
                    <a:lnTo>
                      <a:pt x="224" y="71"/>
                    </a:lnTo>
                    <a:lnTo>
                      <a:pt x="217" y="65"/>
                    </a:lnTo>
                    <a:lnTo>
                      <a:pt x="210" y="58"/>
                    </a:lnTo>
                    <a:lnTo>
                      <a:pt x="201" y="52"/>
                    </a:lnTo>
                    <a:lnTo>
                      <a:pt x="192" y="45"/>
                    </a:lnTo>
                    <a:lnTo>
                      <a:pt x="183" y="39"/>
                    </a:lnTo>
                    <a:lnTo>
                      <a:pt x="173" y="34"/>
                    </a:lnTo>
                    <a:lnTo>
                      <a:pt x="164" y="28"/>
                    </a:lnTo>
                    <a:lnTo>
                      <a:pt x="153" y="23"/>
                    </a:lnTo>
                    <a:lnTo>
                      <a:pt x="143" y="19"/>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5" name="Freeform 39"/>
              <p:cNvSpPr>
                <a:spLocks/>
              </p:cNvSpPr>
              <p:nvPr/>
            </p:nvSpPr>
            <p:spPr bwMode="auto">
              <a:xfrm>
                <a:off x="2182" y="1678"/>
                <a:ext cx="136" cy="292"/>
              </a:xfrm>
              <a:custGeom>
                <a:avLst/>
                <a:gdLst>
                  <a:gd name="T0" fmla="*/ 123 w 136"/>
                  <a:gd name="T1" fmla="*/ 154 h 292"/>
                  <a:gd name="T2" fmla="*/ 129 w 136"/>
                  <a:gd name="T3" fmla="*/ 129 h 292"/>
                  <a:gd name="T4" fmla="*/ 132 w 136"/>
                  <a:gd name="T5" fmla="*/ 105 h 292"/>
                  <a:gd name="T6" fmla="*/ 134 w 136"/>
                  <a:gd name="T7" fmla="*/ 81 h 292"/>
                  <a:gd name="T8" fmla="*/ 134 w 136"/>
                  <a:gd name="T9" fmla="*/ 60 h 292"/>
                  <a:gd name="T10" fmla="*/ 132 w 136"/>
                  <a:gd name="T11" fmla="*/ 41 h 292"/>
                  <a:gd name="T12" fmla="*/ 129 w 136"/>
                  <a:gd name="T13" fmla="*/ 25 h 292"/>
                  <a:gd name="T14" fmla="*/ 123 w 136"/>
                  <a:gd name="T15" fmla="*/ 13 h 292"/>
                  <a:gd name="T16" fmla="*/ 116 w 136"/>
                  <a:gd name="T17" fmla="*/ 4 h 292"/>
                  <a:gd name="T18" fmla="*/ 107 w 136"/>
                  <a:gd name="T19" fmla="*/ 0 h 292"/>
                  <a:gd name="T20" fmla="*/ 97 w 136"/>
                  <a:gd name="T21" fmla="*/ 0 h 292"/>
                  <a:gd name="T22" fmla="*/ 86 w 136"/>
                  <a:gd name="T23" fmla="*/ 5 h 292"/>
                  <a:gd name="T24" fmla="*/ 75 w 136"/>
                  <a:gd name="T25" fmla="*/ 13 h 292"/>
                  <a:gd name="T26" fmla="*/ 63 w 136"/>
                  <a:gd name="T27" fmla="*/ 26 h 292"/>
                  <a:gd name="T28" fmla="*/ 52 w 136"/>
                  <a:gd name="T29" fmla="*/ 42 h 292"/>
                  <a:gd name="T30" fmla="*/ 41 w 136"/>
                  <a:gd name="T31" fmla="*/ 61 h 292"/>
                  <a:gd name="T32" fmla="*/ 31 w 136"/>
                  <a:gd name="T33" fmla="*/ 82 h 292"/>
                  <a:gd name="T34" fmla="*/ 21 w 136"/>
                  <a:gd name="T35" fmla="*/ 106 h 292"/>
                  <a:gd name="T36" fmla="*/ 13 w 136"/>
                  <a:gd name="T37" fmla="*/ 130 h 292"/>
                  <a:gd name="T38" fmla="*/ 7 w 136"/>
                  <a:gd name="T39" fmla="*/ 155 h 292"/>
                  <a:gd name="T40" fmla="*/ 3 w 136"/>
                  <a:gd name="T41" fmla="*/ 180 h 292"/>
                  <a:gd name="T42" fmla="*/ 1 w 136"/>
                  <a:gd name="T43" fmla="*/ 204 h 292"/>
                  <a:gd name="T44" fmla="*/ 0 w 136"/>
                  <a:gd name="T45" fmla="*/ 226 h 292"/>
                  <a:gd name="T46" fmla="*/ 1 w 136"/>
                  <a:gd name="T47" fmla="*/ 246 h 292"/>
                  <a:gd name="T48" fmla="*/ 4 w 136"/>
                  <a:gd name="T49" fmla="*/ 262 h 292"/>
                  <a:gd name="T50" fmla="*/ 10 w 136"/>
                  <a:gd name="T51" fmla="*/ 275 h 292"/>
                  <a:gd name="T52" fmla="*/ 17 w 136"/>
                  <a:gd name="T53" fmla="*/ 285 h 292"/>
                  <a:gd name="T54" fmla="*/ 25 w 136"/>
                  <a:gd name="T55" fmla="*/ 290 h 292"/>
                  <a:gd name="T56" fmla="*/ 35 w 136"/>
                  <a:gd name="T57" fmla="*/ 291 h 292"/>
                  <a:gd name="T58" fmla="*/ 45 w 136"/>
                  <a:gd name="T59" fmla="*/ 288 h 292"/>
                  <a:gd name="T60" fmla="*/ 57 w 136"/>
                  <a:gd name="T61" fmla="*/ 280 h 292"/>
                  <a:gd name="T62" fmla="*/ 68 w 136"/>
                  <a:gd name="T63" fmla="*/ 269 h 292"/>
                  <a:gd name="T64" fmla="*/ 80 w 136"/>
                  <a:gd name="T65" fmla="*/ 254 h 292"/>
                  <a:gd name="T66" fmla="*/ 91 w 136"/>
                  <a:gd name="T67" fmla="*/ 235 h 292"/>
                  <a:gd name="T68" fmla="*/ 101 w 136"/>
                  <a:gd name="T69" fmla="*/ 214 h 292"/>
                  <a:gd name="T70" fmla="*/ 111 w 136"/>
                  <a:gd name="T71" fmla="*/ 191 h 292"/>
                  <a:gd name="T72" fmla="*/ 119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19" y="167"/>
                    </a:moveTo>
                    <a:lnTo>
                      <a:pt x="123" y="154"/>
                    </a:lnTo>
                    <a:lnTo>
                      <a:pt x="126" y="142"/>
                    </a:lnTo>
                    <a:lnTo>
                      <a:pt x="129" y="129"/>
                    </a:lnTo>
                    <a:lnTo>
                      <a:pt x="131" y="117"/>
                    </a:lnTo>
                    <a:lnTo>
                      <a:pt x="132" y="105"/>
                    </a:lnTo>
                    <a:lnTo>
                      <a:pt x="134" y="93"/>
                    </a:lnTo>
                    <a:lnTo>
                      <a:pt x="134" y="81"/>
                    </a:lnTo>
                    <a:lnTo>
                      <a:pt x="135" y="70"/>
                    </a:lnTo>
                    <a:lnTo>
                      <a:pt x="134" y="60"/>
                    </a:lnTo>
                    <a:lnTo>
                      <a:pt x="134" y="50"/>
                    </a:lnTo>
                    <a:lnTo>
                      <a:pt x="132" y="41"/>
                    </a:lnTo>
                    <a:lnTo>
                      <a:pt x="131" y="33"/>
                    </a:lnTo>
                    <a:lnTo>
                      <a:pt x="129" y="25"/>
                    </a:lnTo>
                    <a:lnTo>
                      <a:pt x="126" y="18"/>
                    </a:lnTo>
                    <a:lnTo>
                      <a:pt x="123" y="13"/>
                    </a:lnTo>
                    <a:lnTo>
                      <a:pt x="120" y="8"/>
                    </a:lnTo>
                    <a:lnTo>
                      <a:pt x="116" y="4"/>
                    </a:lnTo>
                    <a:lnTo>
                      <a:pt x="112" y="2"/>
                    </a:lnTo>
                    <a:lnTo>
                      <a:pt x="107" y="0"/>
                    </a:lnTo>
                    <a:lnTo>
                      <a:pt x="102" y="0"/>
                    </a:lnTo>
                    <a:lnTo>
                      <a:pt x="97" y="0"/>
                    </a:lnTo>
                    <a:lnTo>
                      <a:pt x="91" y="2"/>
                    </a:lnTo>
                    <a:lnTo>
                      <a:pt x="86" y="5"/>
                    </a:lnTo>
                    <a:lnTo>
                      <a:pt x="81" y="8"/>
                    </a:lnTo>
                    <a:lnTo>
                      <a:pt x="75" y="13"/>
                    </a:lnTo>
                    <a:lnTo>
                      <a:pt x="69" y="19"/>
                    </a:lnTo>
                    <a:lnTo>
                      <a:pt x="63" y="26"/>
                    </a:lnTo>
                    <a:lnTo>
                      <a:pt x="58" y="33"/>
                    </a:lnTo>
                    <a:lnTo>
                      <a:pt x="52" y="42"/>
                    </a:lnTo>
                    <a:lnTo>
                      <a:pt x="46" y="51"/>
                    </a:lnTo>
                    <a:lnTo>
                      <a:pt x="41" y="61"/>
                    </a:lnTo>
                    <a:lnTo>
                      <a:pt x="36" y="71"/>
                    </a:lnTo>
                    <a:lnTo>
                      <a:pt x="31" y="82"/>
                    </a:lnTo>
                    <a:lnTo>
                      <a:pt x="26" y="94"/>
                    </a:lnTo>
                    <a:lnTo>
                      <a:pt x="21" y="106"/>
                    </a:lnTo>
                    <a:lnTo>
                      <a:pt x="17" y="118"/>
                    </a:lnTo>
                    <a:lnTo>
                      <a:pt x="13" y="130"/>
                    </a:lnTo>
                    <a:lnTo>
                      <a:pt x="10" y="143"/>
                    </a:lnTo>
                    <a:lnTo>
                      <a:pt x="7" y="155"/>
                    </a:lnTo>
                    <a:lnTo>
                      <a:pt x="5" y="168"/>
                    </a:lnTo>
                    <a:lnTo>
                      <a:pt x="3" y="180"/>
                    </a:lnTo>
                    <a:lnTo>
                      <a:pt x="2" y="192"/>
                    </a:lnTo>
                    <a:lnTo>
                      <a:pt x="1" y="204"/>
                    </a:lnTo>
                    <a:lnTo>
                      <a:pt x="0" y="215"/>
                    </a:lnTo>
                    <a:lnTo>
                      <a:pt x="0" y="226"/>
                    </a:lnTo>
                    <a:lnTo>
                      <a:pt x="1" y="236"/>
                    </a:lnTo>
                    <a:lnTo>
                      <a:pt x="1" y="246"/>
                    </a:lnTo>
                    <a:lnTo>
                      <a:pt x="3" y="254"/>
                    </a:lnTo>
                    <a:lnTo>
                      <a:pt x="4" y="262"/>
                    </a:lnTo>
                    <a:lnTo>
                      <a:pt x="7" y="269"/>
                    </a:lnTo>
                    <a:lnTo>
                      <a:pt x="10" y="275"/>
                    </a:lnTo>
                    <a:lnTo>
                      <a:pt x="13" y="280"/>
                    </a:lnTo>
                    <a:lnTo>
                      <a:pt x="17" y="285"/>
                    </a:lnTo>
                    <a:lnTo>
                      <a:pt x="20" y="288"/>
                    </a:lnTo>
                    <a:lnTo>
                      <a:pt x="25" y="290"/>
                    </a:lnTo>
                    <a:lnTo>
                      <a:pt x="30" y="291"/>
                    </a:lnTo>
                    <a:lnTo>
                      <a:pt x="35" y="291"/>
                    </a:lnTo>
                    <a:lnTo>
                      <a:pt x="40" y="290"/>
                    </a:lnTo>
                    <a:lnTo>
                      <a:pt x="45" y="288"/>
                    </a:lnTo>
                    <a:lnTo>
                      <a:pt x="51" y="284"/>
                    </a:lnTo>
                    <a:lnTo>
                      <a:pt x="57" y="280"/>
                    </a:lnTo>
                    <a:lnTo>
                      <a:pt x="63" y="275"/>
                    </a:lnTo>
                    <a:lnTo>
                      <a:pt x="68" y="269"/>
                    </a:lnTo>
                    <a:lnTo>
                      <a:pt x="74" y="262"/>
                    </a:lnTo>
                    <a:lnTo>
                      <a:pt x="80" y="254"/>
                    </a:lnTo>
                    <a:lnTo>
                      <a:pt x="85" y="245"/>
                    </a:lnTo>
                    <a:lnTo>
                      <a:pt x="91" y="235"/>
                    </a:lnTo>
                    <a:lnTo>
                      <a:pt x="97" y="225"/>
                    </a:lnTo>
                    <a:lnTo>
                      <a:pt x="101" y="214"/>
                    </a:lnTo>
                    <a:lnTo>
                      <a:pt x="107" y="203"/>
                    </a:lnTo>
                    <a:lnTo>
                      <a:pt x="111" y="191"/>
                    </a:lnTo>
                    <a:lnTo>
                      <a:pt x="115" y="179"/>
                    </a:lnTo>
                    <a:lnTo>
                      <a:pt x="119" y="167"/>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6" name="Oval 40"/>
              <p:cNvSpPr>
                <a:spLocks noChangeArrowheads="1"/>
              </p:cNvSpPr>
              <p:nvPr/>
            </p:nvSpPr>
            <p:spPr bwMode="auto">
              <a:xfrm rot="16800000">
                <a:off x="2273" y="1892"/>
                <a:ext cx="111" cy="286"/>
              </a:xfrm>
              <a:prstGeom prst="ellipse">
                <a:avLst/>
              </a:prstGeom>
              <a:solidFill>
                <a:srgbClr val="80FF00"/>
              </a:soli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17" name="Freeform 41"/>
              <p:cNvSpPr>
                <a:spLocks/>
              </p:cNvSpPr>
              <p:nvPr/>
            </p:nvSpPr>
            <p:spPr bwMode="auto">
              <a:xfrm>
                <a:off x="2107" y="1982"/>
                <a:ext cx="93" cy="428"/>
              </a:xfrm>
              <a:custGeom>
                <a:avLst/>
                <a:gdLst>
                  <a:gd name="T0" fmla="*/ 92 w 93"/>
                  <a:gd name="T1" fmla="*/ 0 h 428"/>
                  <a:gd name="T2" fmla="*/ 87 w 93"/>
                  <a:gd name="T3" fmla="*/ 21 h 428"/>
                  <a:gd name="T4" fmla="*/ 83 w 93"/>
                  <a:gd name="T5" fmla="*/ 32 h 428"/>
                  <a:gd name="T6" fmla="*/ 81 w 93"/>
                  <a:gd name="T7" fmla="*/ 44 h 428"/>
                  <a:gd name="T8" fmla="*/ 77 w 93"/>
                  <a:gd name="T9" fmla="*/ 57 h 428"/>
                  <a:gd name="T10" fmla="*/ 73 w 93"/>
                  <a:gd name="T11" fmla="*/ 70 h 428"/>
                  <a:gd name="T12" fmla="*/ 69 w 93"/>
                  <a:gd name="T13" fmla="*/ 83 h 428"/>
                  <a:gd name="T14" fmla="*/ 65 w 93"/>
                  <a:gd name="T15" fmla="*/ 97 h 428"/>
                  <a:gd name="T16" fmla="*/ 60 w 93"/>
                  <a:gd name="T17" fmla="*/ 110 h 428"/>
                  <a:gd name="T18" fmla="*/ 56 w 93"/>
                  <a:gd name="T19" fmla="*/ 125 h 428"/>
                  <a:gd name="T20" fmla="*/ 51 w 93"/>
                  <a:gd name="T21" fmla="*/ 139 h 428"/>
                  <a:gd name="T22" fmla="*/ 47 w 93"/>
                  <a:gd name="T23" fmla="*/ 154 h 428"/>
                  <a:gd name="T24" fmla="*/ 42 w 93"/>
                  <a:gd name="T25" fmla="*/ 169 h 428"/>
                  <a:gd name="T26" fmla="*/ 37 w 93"/>
                  <a:gd name="T27" fmla="*/ 184 h 428"/>
                  <a:gd name="T28" fmla="*/ 33 w 93"/>
                  <a:gd name="T29" fmla="*/ 198 h 428"/>
                  <a:gd name="T30" fmla="*/ 28 w 93"/>
                  <a:gd name="T31" fmla="*/ 214 h 428"/>
                  <a:gd name="T32" fmla="*/ 25 w 93"/>
                  <a:gd name="T33" fmla="*/ 228 h 428"/>
                  <a:gd name="T34" fmla="*/ 20 w 93"/>
                  <a:gd name="T35" fmla="*/ 243 h 428"/>
                  <a:gd name="T36" fmla="*/ 17 w 93"/>
                  <a:gd name="T37" fmla="*/ 258 h 428"/>
                  <a:gd name="T38" fmla="*/ 13 w 93"/>
                  <a:gd name="T39" fmla="*/ 273 h 428"/>
                  <a:gd name="T40" fmla="*/ 11 w 93"/>
                  <a:gd name="T41" fmla="*/ 288 h 428"/>
                  <a:gd name="T42" fmla="*/ 7 w 93"/>
                  <a:gd name="T43" fmla="*/ 302 h 428"/>
                  <a:gd name="T44" fmla="*/ 5 w 93"/>
                  <a:gd name="T45" fmla="*/ 316 h 428"/>
                  <a:gd name="T46" fmla="*/ 4 w 93"/>
                  <a:gd name="T47" fmla="*/ 330 h 428"/>
                  <a:gd name="T48" fmla="*/ 2 w 93"/>
                  <a:gd name="T49" fmla="*/ 344 h 428"/>
                  <a:gd name="T50" fmla="*/ 0 w 93"/>
                  <a:gd name="T51" fmla="*/ 357 h 428"/>
                  <a:gd name="T52" fmla="*/ 0 w 93"/>
                  <a:gd name="T53" fmla="*/ 370 h 428"/>
                  <a:gd name="T54" fmla="*/ 0 w 93"/>
                  <a:gd name="T55" fmla="*/ 382 h 428"/>
                  <a:gd name="T56" fmla="*/ 1 w 93"/>
                  <a:gd name="T57" fmla="*/ 394 h 428"/>
                  <a:gd name="T58" fmla="*/ 2 w 93"/>
                  <a:gd name="T59" fmla="*/ 405 h 428"/>
                  <a:gd name="T60" fmla="*/ 4 w 93"/>
                  <a:gd name="T61" fmla="*/ 416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3" y="32"/>
                    </a:lnTo>
                    <a:lnTo>
                      <a:pt x="81" y="44"/>
                    </a:lnTo>
                    <a:lnTo>
                      <a:pt x="77" y="57"/>
                    </a:lnTo>
                    <a:lnTo>
                      <a:pt x="73" y="70"/>
                    </a:lnTo>
                    <a:lnTo>
                      <a:pt x="69" y="83"/>
                    </a:lnTo>
                    <a:lnTo>
                      <a:pt x="65" y="97"/>
                    </a:lnTo>
                    <a:lnTo>
                      <a:pt x="60" y="110"/>
                    </a:lnTo>
                    <a:lnTo>
                      <a:pt x="56" y="125"/>
                    </a:lnTo>
                    <a:lnTo>
                      <a:pt x="51" y="139"/>
                    </a:lnTo>
                    <a:lnTo>
                      <a:pt x="47" y="154"/>
                    </a:lnTo>
                    <a:lnTo>
                      <a:pt x="42" y="169"/>
                    </a:lnTo>
                    <a:lnTo>
                      <a:pt x="37" y="184"/>
                    </a:lnTo>
                    <a:lnTo>
                      <a:pt x="33" y="198"/>
                    </a:lnTo>
                    <a:lnTo>
                      <a:pt x="28" y="214"/>
                    </a:lnTo>
                    <a:lnTo>
                      <a:pt x="25" y="228"/>
                    </a:lnTo>
                    <a:lnTo>
                      <a:pt x="20" y="243"/>
                    </a:lnTo>
                    <a:lnTo>
                      <a:pt x="17" y="258"/>
                    </a:lnTo>
                    <a:lnTo>
                      <a:pt x="13" y="273"/>
                    </a:lnTo>
                    <a:lnTo>
                      <a:pt x="11" y="288"/>
                    </a:lnTo>
                    <a:lnTo>
                      <a:pt x="7" y="302"/>
                    </a:lnTo>
                    <a:lnTo>
                      <a:pt x="5" y="316"/>
                    </a:lnTo>
                    <a:lnTo>
                      <a:pt x="4" y="330"/>
                    </a:lnTo>
                    <a:lnTo>
                      <a:pt x="2" y="344"/>
                    </a:lnTo>
                    <a:lnTo>
                      <a:pt x="0" y="357"/>
                    </a:lnTo>
                    <a:lnTo>
                      <a:pt x="0" y="370"/>
                    </a:lnTo>
                    <a:lnTo>
                      <a:pt x="0" y="382"/>
                    </a:lnTo>
                    <a:lnTo>
                      <a:pt x="1" y="394"/>
                    </a:lnTo>
                    <a:lnTo>
                      <a:pt x="2" y="405"/>
                    </a:lnTo>
                    <a:lnTo>
                      <a:pt x="4" y="416"/>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18" name="Group 42"/>
            <p:cNvGrpSpPr>
              <a:grpSpLocks/>
            </p:cNvGrpSpPr>
            <p:nvPr/>
          </p:nvGrpSpPr>
          <p:grpSpPr bwMode="auto">
            <a:xfrm>
              <a:off x="2171" y="1221"/>
              <a:ext cx="529" cy="732"/>
              <a:chOff x="2171" y="1221"/>
              <a:chExt cx="529" cy="732"/>
            </a:xfrm>
          </p:grpSpPr>
          <p:sp>
            <p:nvSpPr>
              <p:cNvPr id="203819" name="Freeform 43"/>
              <p:cNvSpPr>
                <a:spLocks/>
              </p:cNvSpPr>
              <p:nvPr/>
            </p:nvSpPr>
            <p:spPr bwMode="auto">
              <a:xfrm>
                <a:off x="2171" y="1403"/>
                <a:ext cx="250" cy="159"/>
              </a:xfrm>
              <a:custGeom>
                <a:avLst/>
                <a:gdLst>
                  <a:gd name="T0" fmla="*/ 132 w 250"/>
                  <a:gd name="T1" fmla="*/ 14 h 159"/>
                  <a:gd name="T2" fmla="*/ 110 w 250"/>
                  <a:gd name="T3" fmla="*/ 7 h 159"/>
                  <a:gd name="T4" fmla="*/ 89 w 250"/>
                  <a:gd name="T5" fmla="*/ 3 h 159"/>
                  <a:gd name="T6" fmla="*/ 69 w 250"/>
                  <a:gd name="T7" fmla="*/ 0 h 159"/>
                  <a:gd name="T8" fmla="*/ 51 w 250"/>
                  <a:gd name="T9" fmla="*/ 0 h 159"/>
                  <a:gd name="T10" fmla="*/ 35 w 250"/>
                  <a:gd name="T11" fmla="*/ 2 h 159"/>
                  <a:gd name="T12" fmla="*/ 21 w 250"/>
                  <a:gd name="T13" fmla="*/ 7 h 159"/>
                  <a:gd name="T14" fmla="*/ 11 w 250"/>
                  <a:gd name="T15" fmla="*/ 13 h 159"/>
                  <a:gd name="T16" fmla="*/ 4 w 250"/>
                  <a:gd name="T17" fmla="*/ 22 h 159"/>
                  <a:gd name="T18" fmla="*/ 0 w 250"/>
                  <a:gd name="T19" fmla="*/ 32 h 159"/>
                  <a:gd name="T20" fmla="*/ 0 w 250"/>
                  <a:gd name="T21" fmla="*/ 44 h 159"/>
                  <a:gd name="T22" fmla="*/ 4 w 250"/>
                  <a:gd name="T23" fmla="*/ 57 h 159"/>
                  <a:gd name="T24" fmla="*/ 11 w 250"/>
                  <a:gd name="T25" fmla="*/ 70 h 159"/>
                  <a:gd name="T26" fmla="*/ 21 w 250"/>
                  <a:gd name="T27" fmla="*/ 83 h 159"/>
                  <a:gd name="T28" fmla="*/ 36 w 250"/>
                  <a:gd name="T29" fmla="*/ 97 h 159"/>
                  <a:gd name="T30" fmla="*/ 52 w 250"/>
                  <a:gd name="T31" fmla="*/ 110 h 159"/>
                  <a:gd name="T32" fmla="*/ 70 w 250"/>
                  <a:gd name="T33" fmla="*/ 122 h 159"/>
                  <a:gd name="T34" fmla="*/ 90 w 250"/>
                  <a:gd name="T35" fmla="*/ 133 h 159"/>
                  <a:gd name="T36" fmla="*/ 111 w 250"/>
                  <a:gd name="T37" fmla="*/ 142 h 159"/>
                  <a:gd name="T38" fmla="*/ 133 w 250"/>
                  <a:gd name="T39" fmla="*/ 149 h 159"/>
                  <a:gd name="T40" fmla="*/ 154 w 250"/>
                  <a:gd name="T41" fmla="*/ 154 h 159"/>
                  <a:gd name="T42" fmla="*/ 174 w 250"/>
                  <a:gd name="T43" fmla="*/ 157 h 159"/>
                  <a:gd name="T44" fmla="*/ 193 w 250"/>
                  <a:gd name="T45" fmla="*/ 158 h 159"/>
                  <a:gd name="T46" fmla="*/ 210 w 250"/>
                  <a:gd name="T47" fmla="*/ 156 h 159"/>
                  <a:gd name="T48" fmla="*/ 224 w 250"/>
                  <a:gd name="T49" fmla="*/ 152 h 159"/>
                  <a:gd name="T50" fmla="*/ 235 w 250"/>
                  <a:gd name="T51" fmla="*/ 146 h 159"/>
                  <a:gd name="T52" fmla="*/ 244 w 250"/>
                  <a:gd name="T53" fmla="*/ 138 h 159"/>
                  <a:gd name="T54" fmla="*/ 247 w 250"/>
                  <a:gd name="T55" fmla="*/ 128 h 159"/>
                  <a:gd name="T56" fmla="*/ 249 w 250"/>
                  <a:gd name="T57" fmla="*/ 117 h 159"/>
                  <a:gd name="T58" fmla="*/ 245 w 250"/>
                  <a:gd name="T59" fmla="*/ 104 h 159"/>
                  <a:gd name="T60" fmla="*/ 239 w 250"/>
                  <a:gd name="T61" fmla="*/ 91 h 159"/>
                  <a:gd name="T62" fmla="*/ 229 w 250"/>
                  <a:gd name="T63" fmla="*/ 78 h 159"/>
                  <a:gd name="T64" fmla="*/ 217 w 250"/>
                  <a:gd name="T65" fmla="*/ 64 h 159"/>
                  <a:gd name="T66" fmla="*/ 201 w 250"/>
                  <a:gd name="T67" fmla="*/ 51 h 159"/>
                  <a:gd name="T68" fmla="*/ 183 w 250"/>
                  <a:gd name="T69" fmla="*/ 39 h 159"/>
                  <a:gd name="T70" fmla="*/ 164 w 250"/>
                  <a:gd name="T71" fmla="*/ 28 h 159"/>
                  <a:gd name="T72" fmla="*/ 142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42" y="18"/>
                    </a:moveTo>
                    <a:lnTo>
                      <a:pt x="132" y="14"/>
                    </a:lnTo>
                    <a:lnTo>
                      <a:pt x="121" y="10"/>
                    </a:lnTo>
                    <a:lnTo>
                      <a:pt x="110" y="7"/>
                    </a:lnTo>
                    <a:lnTo>
                      <a:pt x="100" y="5"/>
                    </a:lnTo>
                    <a:lnTo>
                      <a:pt x="89" y="3"/>
                    </a:lnTo>
                    <a:lnTo>
                      <a:pt x="79" y="1"/>
                    </a:lnTo>
                    <a:lnTo>
                      <a:pt x="69" y="0"/>
                    </a:lnTo>
                    <a:lnTo>
                      <a:pt x="60" y="0"/>
                    </a:lnTo>
                    <a:lnTo>
                      <a:pt x="51" y="0"/>
                    </a:lnTo>
                    <a:lnTo>
                      <a:pt x="43" y="1"/>
                    </a:lnTo>
                    <a:lnTo>
                      <a:pt x="35" y="2"/>
                    </a:lnTo>
                    <a:lnTo>
                      <a:pt x="28" y="4"/>
                    </a:lnTo>
                    <a:lnTo>
                      <a:pt x="21" y="7"/>
                    </a:lnTo>
                    <a:lnTo>
                      <a:pt x="16" y="10"/>
                    </a:lnTo>
                    <a:lnTo>
                      <a:pt x="11" y="13"/>
                    </a:lnTo>
                    <a:lnTo>
                      <a:pt x="7" y="17"/>
                    </a:lnTo>
                    <a:lnTo>
                      <a:pt x="4" y="22"/>
                    </a:lnTo>
                    <a:lnTo>
                      <a:pt x="1" y="27"/>
                    </a:lnTo>
                    <a:lnTo>
                      <a:pt x="0" y="32"/>
                    </a:lnTo>
                    <a:lnTo>
                      <a:pt x="0" y="38"/>
                    </a:lnTo>
                    <a:lnTo>
                      <a:pt x="0" y="44"/>
                    </a:lnTo>
                    <a:lnTo>
                      <a:pt x="2" y="50"/>
                    </a:lnTo>
                    <a:lnTo>
                      <a:pt x="4" y="57"/>
                    </a:lnTo>
                    <a:lnTo>
                      <a:pt x="7" y="63"/>
                    </a:lnTo>
                    <a:lnTo>
                      <a:pt x="11" y="70"/>
                    </a:lnTo>
                    <a:lnTo>
                      <a:pt x="16" y="77"/>
                    </a:lnTo>
                    <a:lnTo>
                      <a:pt x="21" y="83"/>
                    </a:lnTo>
                    <a:lnTo>
                      <a:pt x="28" y="90"/>
                    </a:lnTo>
                    <a:lnTo>
                      <a:pt x="36" y="97"/>
                    </a:lnTo>
                    <a:lnTo>
                      <a:pt x="44" y="103"/>
                    </a:lnTo>
                    <a:lnTo>
                      <a:pt x="52" y="110"/>
                    </a:lnTo>
                    <a:lnTo>
                      <a:pt x="60" y="116"/>
                    </a:lnTo>
                    <a:lnTo>
                      <a:pt x="70" y="122"/>
                    </a:lnTo>
                    <a:lnTo>
                      <a:pt x="80" y="127"/>
                    </a:lnTo>
                    <a:lnTo>
                      <a:pt x="90" y="133"/>
                    </a:lnTo>
                    <a:lnTo>
                      <a:pt x="100" y="137"/>
                    </a:lnTo>
                    <a:lnTo>
                      <a:pt x="111" y="142"/>
                    </a:lnTo>
                    <a:lnTo>
                      <a:pt x="122" y="146"/>
                    </a:lnTo>
                    <a:lnTo>
                      <a:pt x="133" y="149"/>
                    </a:lnTo>
                    <a:lnTo>
                      <a:pt x="143" y="152"/>
                    </a:lnTo>
                    <a:lnTo>
                      <a:pt x="154" y="154"/>
                    </a:lnTo>
                    <a:lnTo>
                      <a:pt x="164" y="156"/>
                    </a:lnTo>
                    <a:lnTo>
                      <a:pt x="174" y="157"/>
                    </a:lnTo>
                    <a:lnTo>
                      <a:pt x="183" y="158"/>
                    </a:lnTo>
                    <a:lnTo>
                      <a:pt x="193" y="158"/>
                    </a:lnTo>
                    <a:lnTo>
                      <a:pt x="202" y="157"/>
                    </a:lnTo>
                    <a:lnTo>
                      <a:pt x="210" y="156"/>
                    </a:lnTo>
                    <a:lnTo>
                      <a:pt x="217" y="155"/>
                    </a:lnTo>
                    <a:lnTo>
                      <a:pt x="224" y="152"/>
                    </a:lnTo>
                    <a:lnTo>
                      <a:pt x="229" y="149"/>
                    </a:lnTo>
                    <a:lnTo>
                      <a:pt x="235" y="146"/>
                    </a:lnTo>
                    <a:lnTo>
                      <a:pt x="239" y="142"/>
                    </a:lnTo>
                    <a:lnTo>
                      <a:pt x="244" y="138"/>
                    </a:lnTo>
                    <a:lnTo>
                      <a:pt x="245" y="133"/>
                    </a:lnTo>
                    <a:lnTo>
                      <a:pt x="247" y="128"/>
                    </a:lnTo>
                    <a:lnTo>
                      <a:pt x="249" y="123"/>
                    </a:lnTo>
                    <a:lnTo>
                      <a:pt x="249" y="117"/>
                    </a:lnTo>
                    <a:lnTo>
                      <a:pt x="247" y="111"/>
                    </a:lnTo>
                    <a:lnTo>
                      <a:pt x="245" y="104"/>
                    </a:lnTo>
                    <a:lnTo>
                      <a:pt x="243" y="98"/>
                    </a:lnTo>
                    <a:lnTo>
                      <a:pt x="239" y="91"/>
                    </a:lnTo>
                    <a:lnTo>
                      <a:pt x="235" y="84"/>
                    </a:lnTo>
                    <a:lnTo>
                      <a:pt x="229" y="78"/>
                    </a:lnTo>
                    <a:lnTo>
                      <a:pt x="223" y="71"/>
                    </a:lnTo>
                    <a:lnTo>
                      <a:pt x="217" y="64"/>
                    </a:lnTo>
                    <a:lnTo>
                      <a:pt x="209" y="57"/>
                    </a:lnTo>
                    <a:lnTo>
                      <a:pt x="201" y="51"/>
                    </a:lnTo>
                    <a:lnTo>
                      <a:pt x="192" y="45"/>
                    </a:lnTo>
                    <a:lnTo>
                      <a:pt x="183" y="39"/>
                    </a:lnTo>
                    <a:lnTo>
                      <a:pt x="173" y="33"/>
                    </a:lnTo>
                    <a:lnTo>
                      <a:pt x="164" y="28"/>
                    </a:lnTo>
                    <a:lnTo>
                      <a:pt x="153" y="23"/>
                    </a:lnTo>
                    <a:lnTo>
                      <a:pt x="142"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0" name="Freeform 44"/>
              <p:cNvSpPr>
                <a:spLocks/>
              </p:cNvSpPr>
              <p:nvPr/>
            </p:nvSpPr>
            <p:spPr bwMode="auto">
              <a:xfrm>
                <a:off x="2411" y="1221"/>
                <a:ext cx="136" cy="292"/>
              </a:xfrm>
              <a:custGeom>
                <a:avLst/>
                <a:gdLst>
                  <a:gd name="T0" fmla="*/ 123 w 136"/>
                  <a:gd name="T1" fmla="*/ 155 h 292"/>
                  <a:gd name="T2" fmla="*/ 129 w 136"/>
                  <a:gd name="T3" fmla="*/ 129 h 292"/>
                  <a:gd name="T4" fmla="*/ 133 w 136"/>
                  <a:gd name="T5" fmla="*/ 105 h 292"/>
                  <a:gd name="T6" fmla="*/ 135 w 136"/>
                  <a:gd name="T7" fmla="*/ 82 h 292"/>
                  <a:gd name="T8" fmla="*/ 135 w 136"/>
                  <a:gd name="T9" fmla="*/ 60 h 292"/>
                  <a:gd name="T10" fmla="*/ 133 w 136"/>
                  <a:gd name="T11" fmla="*/ 41 h 292"/>
                  <a:gd name="T12" fmla="*/ 130 w 136"/>
                  <a:gd name="T13" fmla="*/ 25 h 292"/>
                  <a:gd name="T14" fmla="*/ 123 w 136"/>
                  <a:gd name="T15" fmla="*/ 13 h 292"/>
                  <a:gd name="T16" fmla="*/ 116 w 136"/>
                  <a:gd name="T17" fmla="*/ 5 h 292"/>
                  <a:gd name="T18" fmla="*/ 107 w 136"/>
                  <a:gd name="T19" fmla="*/ 1 h 292"/>
                  <a:gd name="T20" fmla="*/ 98 w 136"/>
                  <a:gd name="T21" fmla="*/ 1 h 292"/>
                  <a:gd name="T22" fmla="*/ 87 w 136"/>
                  <a:gd name="T23" fmla="*/ 5 h 292"/>
                  <a:gd name="T24" fmla="*/ 75 w 136"/>
                  <a:gd name="T25" fmla="*/ 14 h 292"/>
                  <a:gd name="T26" fmla="*/ 64 w 136"/>
                  <a:gd name="T27" fmla="*/ 26 h 292"/>
                  <a:gd name="T28" fmla="*/ 52 w 136"/>
                  <a:gd name="T29" fmla="*/ 42 h 292"/>
                  <a:gd name="T30" fmla="*/ 41 w 136"/>
                  <a:gd name="T31" fmla="*/ 61 h 292"/>
                  <a:gd name="T32" fmla="*/ 31 w 136"/>
                  <a:gd name="T33" fmla="*/ 83 h 292"/>
                  <a:gd name="T34" fmla="*/ 22 w 136"/>
                  <a:gd name="T35" fmla="*/ 106 h 292"/>
                  <a:gd name="T36" fmla="*/ 14 w 136"/>
                  <a:gd name="T37" fmla="*/ 131 h 292"/>
                  <a:gd name="T38" fmla="*/ 8 w 136"/>
                  <a:gd name="T39" fmla="*/ 156 h 292"/>
                  <a:gd name="T40" fmla="*/ 4 w 136"/>
                  <a:gd name="T41" fmla="*/ 181 h 292"/>
                  <a:gd name="T42" fmla="*/ 1 w 136"/>
                  <a:gd name="T43" fmla="*/ 204 h 292"/>
                  <a:gd name="T44" fmla="*/ 0 w 136"/>
                  <a:gd name="T45" fmla="*/ 226 h 292"/>
                  <a:gd name="T46" fmla="*/ 2 w 136"/>
                  <a:gd name="T47" fmla="*/ 246 h 292"/>
                  <a:gd name="T48" fmla="*/ 5 w 136"/>
                  <a:gd name="T49" fmla="*/ 263 h 292"/>
                  <a:gd name="T50" fmla="*/ 11 w 136"/>
                  <a:gd name="T51" fmla="*/ 276 h 292"/>
                  <a:gd name="T52" fmla="*/ 17 w 136"/>
                  <a:gd name="T53" fmla="*/ 285 h 292"/>
                  <a:gd name="T54" fmla="*/ 26 w 136"/>
                  <a:gd name="T55" fmla="*/ 290 h 292"/>
                  <a:gd name="T56" fmla="*/ 36 w 136"/>
                  <a:gd name="T57" fmla="*/ 291 h 292"/>
                  <a:gd name="T58" fmla="*/ 46 w 136"/>
                  <a:gd name="T59" fmla="*/ 288 h 292"/>
                  <a:gd name="T60" fmla="*/ 57 w 136"/>
                  <a:gd name="T61" fmla="*/ 281 h 292"/>
                  <a:gd name="T62" fmla="*/ 69 w 136"/>
                  <a:gd name="T63" fmla="*/ 269 h 292"/>
                  <a:gd name="T64" fmla="*/ 80 w 136"/>
                  <a:gd name="T65" fmla="*/ 254 h 292"/>
                  <a:gd name="T66" fmla="*/ 91 w 136"/>
                  <a:gd name="T67" fmla="*/ 235 h 292"/>
                  <a:gd name="T68" fmla="*/ 102 w 136"/>
                  <a:gd name="T69" fmla="*/ 215 h 292"/>
                  <a:gd name="T70" fmla="*/ 112 w 136"/>
                  <a:gd name="T71" fmla="*/ 192 h 292"/>
                  <a:gd name="T72" fmla="*/ 120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20" y="167"/>
                    </a:moveTo>
                    <a:lnTo>
                      <a:pt x="123" y="155"/>
                    </a:lnTo>
                    <a:lnTo>
                      <a:pt x="126" y="142"/>
                    </a:lnTo>
                    <a:lnTo>
                      <a:pt x="129" y="129"/>
                    </a:lnTo>
                    <a:lnTo>
                      <a:pt x="131" y="117"/>
                    </a:lnTo>
                    <a:lnTo>
                      <a:pt x="133" y="105"/>
                    </a:lnTo>
                    <a:lnTo>
                      <a:pt x="134" y="93"/>
                    </a:lnTo>
                    <a:lnTo>
                      <a:pt x="135" y="82"/>
                    </a:lnTo>
                    <a:lnTo>
                      <a:pt x="135" y="71"/>
                    </a:lnTo>
                    <a:lnTo>
                      <a:pt x="135" y="60"/>
                    </a:lnTo>
                    <a:lnTo>
                      <a:pt x="134" y="51"/>
                    </a:lnTo>
                    <a:lnTo>
                      <a:pt x="133" y="41"/>
                    </a:lnTo>
                    <a:lnTo>
                      <a:pt x="131" y="33"/>
                    </a:lnTo>
                    <a:lnTo>
                      <a:pt x="130" y="25"/>
                    </a:lnTo>
                    <a:lnTo>
                      <a:pt x="127" y="19"/>
                    </a:lnTo>
                    <a:lnTo>
                      <a:pt x="123" y="13"/>
                    </a:lnTo>
                    <a:lnTo>
                      <a:pt x="120" y="9"/>
                    </a:lnTo>
                    <a:lnTo>
                      <a:pt x="116" y="5"/>
                    </a:lnTo>
                    <a:lnTo>
                      <a:pt x="112" y="2"/>
                    </a:lnTo>
                    <a:lnTo>
                      <a:pt x="107" y="1"/>
                    </a:lnTo>
                    <a:lnTo>
                      <a:pt x="103" y="0"/>
                    </a:lnTo>
                    <a:lnTo>
                      <a:pt x="98" y="1"/>
                    </a:lnTo>
                    <a:lnTo>
                      <a:pt x="92" y="2"/>
                    </a:lnTo>
                    <a:lnTo>
                      <a:pt x="87" y="5"/>
                    </a:lnTo>
                    <a:lnTo>
                      <a:pt x="81" y="9"/>
                    </a:lnTo>
                    <a:lnTo>
                      <a:pt x="75" y="14"/>
                    </a:lnTo>
                    <a:lnTo>
                      <a:pt x="69" y="19"/>
                    </a:lnTo>
                    <a:lnTo>
                      <a:pt x="64" y="26"/>
                    </a:lnTo>
                    <a:lnTo>
                      <a:pt x="58" y="34"/>
                    </a:lnTo>
                    <a:lnTo>
                      <a:pt x="52" y="42"/>
                    </a:lnTo>
                    <a:lnTo>
                      <a:pt x="46" y="51"/>
                    </a:lnTo>
                    <a:lnTo>
                      <a:pt x="41" y="61"/>
                    </a:lnTo>
                    <a:lnTo>
                      <a:pt x="36" y="71"/>
                    </a:lnTo>
                    <a:lnTo>
                      <a:pt x="31" y="83"/>
                    </a:lnTo>
                    <a:lnTo>
                      <a:pt x="27" y="94"/>
                    </a:lnTo>
                    <a:lnTo>
                      <a:pt x="22" y="106"/>
                    </a:lnTo>
                    <a:lnTo>
                      <a:pt x="18" y="118"/>
                    </a:lnTo>
                    <a:lnTo>
                      <a:pt x="14" y="131"/>
                    </a:lnTo>
                    <a:lnTo>
                      <a:pt x="11" y="143"/>
                    </a:lnTo>
                    <a:lnTo>
                      <a:pt x="8" y="156"/>
                    </a:lnTo>
                    <a:lnTo>
                      <a:pt x="5" y="168"/>
                    </a:lnTo>
                    <a:lnTo>
                      <a:pt x="4" y="181"/>
                    </a:lnTo>
                    <a:lnTo>
                      <a:pt x="2" y="193"/>
                    </a:lnTo>
                    <a:lnTo>
                      <a:pt x="1" y="204"/>
                    </a:lnTo>
                    <a:lnTo>
                      <a:pt x="0" y="215"/>
                    </a:lnTo>
                    <a:lnTo>
                      <a:pt x="0" y="226"/>
                    </a:lnTo>
                    <a:lnTo>
                      <a:pt x="1" y="236"/>
                    </a:lnTo>
                    <a:lnTo>
                      <a:pt x="2" y="246"/>
                    </a:lnTo>
                    <a:lnTo>
                      <a:pt x="4" y="255"/>
                    </a:lnTo>
                    <a:lnTo>
                      <a:pt x="5" y="263"/>
                    </a:lnTo>
                    <a:lnTo>
                      <a:pt x="7" y="269"/>
                    </a:lnTo>
                    <a:lnTo>
                      <a:pt x="11" y="276"/>
                    </a:lnTo>
                    <a:lnTo>
                      <a:pt x="13" y="281"/>
                    </a:lnTo>
                    <a:lnTo>
                      <a:pt x="17" y="285"/>
                    </a:lnTo>
                    <a:lnTo>
                      <a:pt x="21" y="288"/>
                    </a:lnTo>
                    <a:lnTo>
                      <a:pt x="26" y="290"/>
                    </a:lnTo>
                    <a:lnTo>
                      <a:pt x="30" y="291"/>
                    </a:lnTo>
                    <a:lnTo>
                      <a:pt x="36" y="291"/>
                    </a:lnTo>
                    <a:lnTo>
                      <a:pt x="41" y="290"/>
                    </a:lnTo>
                    <a:lnTo>
                      <a:pt x="46" y="288"/>
                    </a:lnTo>
                    <a:lnTo>
                      <a:pt x="52" y="285"/>
                    </a:lnTo>
                    <a:lnTo>
                      <a:pt x="57" y="281"/>
                    </a:lnTo>
                    <a:lnTo>
                      <a:pt x="63" y="275"/>
                    </a:lnTo>
                    <a:lnTo>
                      <a:pt x="69" y="269"/>
                    </a:lnTo>
                    <a:lnTo>
                      <a:pt x="75" y="262"/>
                    </a:lnTo>
                    <a:lnTo>
                      <a:pt x="80" y="254"/>
                    </a:lnTo>
                    <a:lnTo>
                      <a:pt x="86" y="245"/>
                    </a:lnTo>
                    <a:lnTo>
                      <a:pt x="91" y="235"/>
                    </a:lnTo>
                    <a:lnTo>
                      <a:pt x="97" y="225"/>
                    </a:lnTo>
                    <a:lnTo>
                      <a:pt x="102" y="215"/>
                    </a:lnTo>
                    <a:lnTo>
                      <a:pt x="107" y="203"/>
                    </a:lnTo>
                    <a:lnTo>
                      <a:pt x="112" y="192"/>
                    </a:lnTo>
                    <a:lnTo>
                      <a:pt x="115" y="179"/>
                    </a:lnTo>
                    <a:lnTo>
                      <a:pt x="120"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1" name="Oval 45"/>
              <p:cNvSpPr>
                <a:spLocks noChangeArrowheads="1"/>
              </p:cNvSpPr>
              <p:nvPr/>
            </p:nvSpPr>
            <p:spPr bwMode="auto">
              <a:xfrm rot="16800000">
                <a:off x="2502" y="1435"/>
                <a:ext cx="110"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22" name="Freeform 46"/>
              <p:cNvSpPr>
                <a:spLocks/>
              </p:cNvSpPr>
              <p:nvPr/>
            </p:nvSpPr>
            <p:spPr bwMode="auto">
              <a:xfrm>
                <a:off x="2336" y="1525"/>
                <a:ext cx="93" cy="428"/>
              </a:xfrm>
              <a:custGeom>
                <a:avLst/>
                <a:gdLst>
                  <a:gd name="T0" fmla="*/ 92 w 93"/>
                  <a:gd name="T1" fmla="*/ 0 h 428"/>
                  <a:gd name="T2" fmla="*/ 87 w 93"/>
                  <a:gd name="T3" fmla="*/ 21 h 428"/>
                  <a:gd name="T4" fmla="*/ 84 w 93"/>
                  <a:gd name="T5" fmla="*/ 33 h 428"/>
                  <a:gd name="T6" fmla="*/ 80 w 93"/>
                  <a:gd name="T7" fmla="*/ 45 h 428"/>
                  <a:gd name="T8" fmla="*/ 77 w 93"/>
                  <a:gd name="T9" fmla="*/ 57 h 428"/>
                  <a:gd name="T10" fmla="*/ 73 w 93"/>
                  <a:gd name="T11" fmla="*/ 70 h 428"/>
                  <a:gd name="T12" fmla="*/ 69 w 93"/>
                  <a:gd name="T13" fmla="*/ 83 h 428"/>
                  <a:gd name="T14" fmla="*/ 64 w 93"/>
                  <a:gd name="T15" fmla="*/ 97 h 428"/>
                  <a:gd name="T16" fmla="*/ 61 w 93"/>
                  <a:gd name="T17" fmla="*/ 111 h 428"/>
                  <a:gd name="T18" fmla="*/ 55 w 93"/>
                  <a:gd name="T19" fmla="*/ 125 h 428"/>
                  <a:gd name="T20" fmla="*/ 51 w 93"/>
                  <a:gd name="T21" fmla="*/ 140 h 428"/>
                  <a:gd name="T22" fmla="*/ 46 w 93"/>
                  <a:gd name="T23" fmla="*/ 154 h 428"/>
                  <a:gd name="T24" fmla="*/ 42 w 93"/>
                  <a:gd name="T25" fmla="*/ 169 h 428"/>
                  <a:gd name="T26" fmla="*/ 38 w 93"/>
                  <a:gd name="T27" fmla="*/ 184 h 428"/>
                  <a:gd name="T28" fmla="*/ 33 w 93"/>
                  <a:gd name="T29" fmla="*/ 199 h 428"/>
                  <a:gd name="T30" fmla="*/ 29 w 93"/>
                  <a:gd name="T31" fmla="*/ 214 h 428"/>
                  <a:gd name="T32" fmla="*/ 24 w 93"/>
                  <a:gd name="T33" fmla="*/ 229 h 428"/>
                  <a:gd name="T34" fmla="*/ 21 w 93"/>
                  <a:gd name="T35" fmla="*/ 244 h 428"/>
                  <a:gd name="T36" fmla="*/ 17 w 93"/>
                  <a:gd name="T37" fmla="*/ 259 h 428"/>
                  <a:gd name="T38" fmla="*/ 13 w 93"/>
                  <a:gd name="T39" fmla="*/ 273 h 428"/>
                  <a:gd name="T40" fmla="*/ 10 w 93"/>
                  <a:gd name="T41" fmla="*/ 288 h 428"/>
                  <a:gd name="T42" fmla="*/ 7 w 93"/>
                  <a:gd name="T43" fmla="*/ 303 h 428"/>
                  <a:gd name="T44" fmla="*/ 4 w 93"/>
                  <a:gd name="T45" fmla="*/ 317 h 428"/>
                  <a:gd name="T46" fmla="*/ 3 w 93"/>
                  <a:gd name="T47" fmla="*/ 331 h 428"/>
                  <a:gd name="T48" fmla="*/ 1 w 93"/>
                  <a:gd name="T49" fmla="*/ 344 h 428"/>
                  <a:gd name="T50" fmla="*/ 0 w 93"/>
                  <a:gd name="T51" fmla="*/ 357 h 428"/>
                  <a:gd name="T52" fmla="*/ 0 w 93"/>
                  <a:gd name="T53" fmla="*/ 370 h 428"/>
                  <a:gd name="T54" fmla="*/ 0 w 93"/>
                  <a:gd name="T55" fmla="*/ 383 h 428"/>
                  <a:gd name="T56" fmla="*/ 0 w 93"/>
                  <a:gd name="T57" fmla="*/ 395 h 428"/>
                  <a:gd name="T58" fmla="*/ 2 w 93"/>
                  <a:gd name="T59" fmla="*/ 406 h 428"/>
                  <a:gd name="T60" fmla="*/ 4 w 93"/>
                  <a:gd name="T61" fmla="*/ 417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4" y="33"/>
                    </a:lnTo>
                    <a:lnTo>
                      <a:pt x="80" y="45"/>
                    </a:lnTo>
                    <a:lnTo>
                      <a:pt x="77" y="57"/>
                    </a:lnTo>
                    <a:lnTo>
                      <a:pt x="73" y="70"/>
                    </a:lnTo>
                    <a:lnTo>
                      <a:pt x="69" y="83"/>
                    </a:lnTo>
                    <a:lnTo>
                      <a:pt x="64" y="97"/>
                    </a:lnTo>
                    <a:lnTo>
                      <a:pt x="61" y="111"/>
                    </a:lnTo>
                    <a:lnTo>
                      <a:pt x="55" y="125"/>
                    </a:lnTo>
                    <a:lnTo>
                      <a:pt x="51" y="140"/>
                    </a:lnTo>
                    <a:lnTo>
                      <a:pt x="46" y="154"/>
                    </a:lnTo>
                    <a:lnTo>
                      <a:pt x="42" y="169"/>
                    </a:lnTo>
                    <a:lnTo>
                      <a:pt x="38" y="184"/>
                    </a:lnTo>
                    <a:lnTo>
                      <a:pt x="33" y="199"/>
                    </a:lnTo>
                    <a:lnTo>
                      <a:pt x="29" y="214"/>
                    </a:lnTo>
                    <a:lnTo>
                      <a:pt x="24" y="229"/>
                    </a:lnTo>
                    <a:lnTo>
                      <a:pt x="21" y="244"/>
                    </a:lnTo>
                    <a:lnTo>
                      <a:pt x="17" y="259"/>
                    </a:lnTo>
                    <a:lnTo>
                      <a:pt x="13" y="273"/>
                    </a:lnTo>
                    <a:lnTo>
                      <a:pt x="10" y="288"/>
                    </a:lnTo>
                    <a:lnTo>
                      <a:pt x="7" y="303"/>
                    </a:lnTo>
                    <a:lnTo>
                      <a:pt x="4" y="317"/>
                    </a:lnTo>
                    <a:lnTo>
                      <a:pt x="3" y="331"/>
                    </a:lnTo>
                    <a:lnTo>
                      <a:pt x="1" y="344"/>
                    </a:lnTo>
                    <a:lnTo>
                      <a:pt x="0" y="357"/>
                    </a:lnTo>
                    <a:lnTo>
                      <a:pt x="0" y="370"/>
                    </a:lnTo>
                    <a:lnTo>
                      <a:pt x="0" y="383"/>
                    </a:lnTo>
                    <a:lnTo>
                      <a:pt x="0" y="395"/>
                    </a:lnTo>
                    <a:lnTo>
                      <a:pt x="2" y="406"/>
                    </a:lnTo>
                    <a:lnTo>
                      <a:pt x="4" y="417"/>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23" name="Group 47"/>
            <p:cNvGrpSpPr>
              <a:grpSpLocks/>
            </p:cNvGrpSpPr>
            <p:nvPr/>
          </p:nvGrpSpPr>
          <p:grpSpPr bwMode="auto">
            <a:xfrm>
              <a:off x="1577" y="182"/>
              <a:ext cx="808" cy="2489"/>
              <a:chOff x="1577" y="182"/>
              <a:chExt cx="808" cy="2489"/>
            </a:xfrm>
          </p:grpSpPr>
          <p:grpSp>
            <p:nvGrpSpPr>
              <p:cNvPr id="203824" name="Group 48"/>
              <p:cNvGrpSpPr>
                <a:grpSpLocks/>
              </p:cNvGrpSpPr>
              <p:nvPr/>
            </p:nvGrpSpPr>
            <p:grpSpPr bwMode="auto">
              <a:xfrm>
                <a:off x="1683" y="182"/>
                <a:ext cx="434" cy="1141"/>
                <a:chOff x="1683" y="182"/>
                <a:chExt cx="434" cy="1141"/>
              </a:xfrm>
            </p:grpSpPr>
            <p:sp>
              <p:nvSpPr>
                <p:cNvPr id="203825" name="Freeform 49"/>
                <p:cNvSpPr>
                  <a:spLocks/>
                </p:cNvSpPr>
                <p:nvPr/>
              </p:nvSpPr>
              <p:spPr bwMode="auto">
                <a:xfrm>
                  <a:off x="1933" y="346"/>
                  <a:ext cx="184" cy="321"/>
                </a:xfrm>
                <a:custGeom>
                  <a:avLst/>
                  <a:gdLst>
                    <a:gd name="T0" fmla="*/ 135 w 184"/>
                    <a:gd name="T1" fmla="*/ 10 h 321"/>
                    <a:gd name="T2" fmla="*/ 147 w 184"/>
                    <a:gd name="T3" fmla="*/ 3 h 321"/>
                    <a:gd name="T4" fmla="*/ 160 w 184"/>
                    <a:gd name="T5" fmla="*/ 0 h 321"/>
                    <a:gd name="T6" fmla="*/ 169 w 184"/>
                    <a:gd name="T7" fmla="*/ 3 h 321"/>
                    <a:gd name="T8" fmla="*/ 176 w 184"/>
                    <a:gd name="T9" fmla="*/ 10 h 321"/>
                    <a:gd name="T10" fmla="*/ 181 w 184"/>
                    <a:gd name="T11" fmla="*/ 22 h 321"/>
                    <a:gd name="T12" fmla="*/ 183 w 184"/>
                    <a:gd name="T13" fmla="*/ 38 h 321"/>
                    <a:gd name="T14" fmla="*/ 183 w 184"/>
                    <a:gd name="T15" fmla="*/ 57 h 321"/>
                    <a:gd name="T16" fmla="*/ 179 w 184"/>
                    <a:gd name="T17" fmla="*/ 79 h 321"/>
                    <a:gd name="T18" fmla="*/ 174 w 184"/>
                    <a:gd name="T19" fmla="*/ 104 h 321"/>
                    <a:gd name="T20" fmla="*/ 165 w 184"/>
                    <a:gd name="T21" fmla="*/ 130 h 321"/>
                    <a:gd name="T22" fmla="*/ 155 w 184"/>
                    <a:gd name="T23" fmla="*/ 158 h 321"/>
                    <a:gd name="T24" fmla="*/ 143 w 184"/>
                    <a:gd name="T25" fmla="*/ 185 h 321"/>
                    <a:gd name="T26" fmla="*/ 129 w 184"/>
                    <a:gd name="T27" fmla="*/ 212 h 321"/>
                    <a:gd name="T28" fmla="*/ 114 w 184"/>
                    <a:gd name="T29" fmla="*/ 237 h 321"/>
                    <a:gd name="T30" fmla="*/ 99 w 184"/>
                    <a:gd name="T31" fmla="*/ 260 h 321"/>
                    <a:gd name="T32" fmla="*/ 83 w 184"/>
                    <a:gd name="T33" fmla="*/ 280 h 321"/>
                    <a:gd name="T34" fmla="*/ 67 w 184"/>
                    <a:gd name="T35" fmla="*/ 296 h 321"/>
                    <a:gd name="T36" fmla="*/ 53 w 184"/>
                    <a:gd name="T37" fmla="*/ 308 h 321"/>
                    <a:gd name="T38" fmla="*/ 39 w 184"/>
                    <a:gd name="T39" fmla="*/ 316 h 321"/>
                    <a:gd name="T40" fmla="*/ 27 w 184"/>
                    <a:gd name="T41" fmla="*/ 320 h 321"/>
                    <a:gd name="T42" fmla="*/ 17 w 184"/>
                    <a:gd name="T43" fmla="*/ 319 h 321"/>
                    <a:gd name="T44" fmla="*/ 9 w 184"/>
                    <a:gd name="T45" fmla="*/ 313 h 321"/>
                    <a:gd name="T46" fmla="*/ 4 w 184"/>
                    <a:gd name="T47" fmla="*/ 302 h 321"/>
                    <a:gd name="T48" fmla="*/ 1 w 184"/>
                    <a:gd name="T49" fmla="*/ 288 h 321"/>
                    <a:gd name="T50" fmla="*/ 0 w 184"/>
                    <a:gd name="T51" fmla="*/ 269 h 321"/>
                    <a:gd name="T52" fmla="*/ 3 w 184"/>
                    <a:gd name="T53" fmla="*/ 248 h 321"/>
                    <a:gd name="T54" fmla="*/ 8 w 184"/>
                    <a:gd name="T55" fmla="*/ 223 h 321"/>
                    <a:gd name="T56" fmla="*/ 15 w 184"/>
                    <a:gd name="T57" fmla="*/ 197 h 321"/>
                    <a:gd name="T58" fmla="*/ 25 w 184"/>
                    <a:gd name="T59" fmla="*/ 170 h 321"/>
                    <a:gd name="T60" fmla="*/ 37 w 184"/>
                    <a:gd name="T61" fmla="*/ 142 h 321"/>
                    <a:gd name="T62" fmla="*/ 51 w 184"/>
                    <a:gd name="T63" fmla="*/ 116 h 321"/>
                    <a:gd name="T64" fmla="*/ 65 w 184"/>
                    <a:gd name="T65" fmla="*/ 90 h 321"/>
                    <a:gd name="T66" fmla="*/ 81 w 184"/>
                    <a:gd name="T67" fmla="*/ 66 h 321"/>
                    <a:gd name="T68" fmla="*/ 96 w 184"/>
                    <a:gd name="T69" fmla="*/ 46 h 321"/>
                    <a:gd name="T70" fmla="*/ 112 w 184"/>
                    <a:gd name="T71" fmla="*/ 28 h 321"/>
                    <a:gd name="T72" fmla="*/ 127 w 184"/>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321">
                      <a:moveTo>
                        <a:pt x="128" y="15"/>
                      </a:moveTo>
                      <a:lnTo>
                        <a:pt x="135" y="10"/>
                      </a:lnTo>
                      <a:lnTo>
                        <a:pt x="141" y="6"/>
                      </a:lnTo>
                      <a:lnTo>
                        <a:pt x="147" y="3"/>
                      </a:lnTo>
                      <a:lnTo>
                        <a:pt x="154" y="1"/>
                      </a:lnTo>
                      <a:lnTo>
                        <a:pt x="160" y="0"/>
                      </a:lnTo>
                      <a:lnTo>
                        <a:pt x="164" y="1"/>
                      </a:lnTo>
                      <a:lnTo>
                        <a:pt x="169" y="3"/>
                      </a:lnTo>
                      <a:lnTo>
                        <a:pt x="173" y="6"/>
                      </a:lnTo>
                      <a:lnTo>
                        <a:pt x="176" y="10"/>
                      </a:lnTo>
                      <a:lnTo>
                        <a:pt x="179" y="16"/>
                      </a:lnTo>
                      <a:lnTo>
                        <a:pt x="181" y="22"/>
                      </a:lnTo>
                      <a:lnTo>
                        <a:pt x="183" y="29"/>
                      </a:lnTo>
                      <a:lnTo>
                        <a:pt x="183" y="38"/>
                      </a:lnTo>
                      <a:lnTo>
                        <a:pt x="183" y="46"/>
                      </a:lnTo>
                      <a:lnTo>
                        <a:pt x="183" y="57"/>
                      </a:lnTo>
                      <a:lnTo>
                        <a:pt x="181" y="68"/>
                      </a:lnTo>
                      <a:lnTo>
                        <a:pt x="179" y="79"/>
                      </a:lnTo>
                      <a:lnTo>
                        <a:pt x="177" y="91"/>
                      </a:lnTo>
                      <a:lnTo>
                        <a:pt x="174" y="104"/>
                      </a:lnTo>
                      <a:lnTo>
                        <a:pt x="171" y="117"/>
                      </a:lnTo>
                      <a:lnTo>
                        <a:pt x="165" y="130"/>
                      </a:lnTo>
                      <a:lnTo>
                        <a:pt x="161" y="144"/>
                      </a:lnTo>
                      <a:lnTo>
                        <a:pt x="155" y="158"/>
                      </a:lnTo>
                      <a:lnTo>
                        <a:pt x="149" y="171"/>
                      </a:lnTo>
                      <a:lnTo>
                        <a:pt x="143" y="185"/>
                      </a:lnTo>
                      <a:lnTo>
                        <a:pt x="137" y="198"/>
                      </a:lnTo>
                      <a:lnTo>
                        <a:pt x="129" y="212"/>
                      </a:lnTo>
                      <a:lnTo>
                        <a:pt x="122" y="224"/>
                      </a:lnTo>
                      <a:lnTo>
                        <a:pt x="114" y="237"/>
                      </a:lnTo>
                      <a:lnTo>
                        <a:pt x="106" y="248"/>
                      </a:lnTo>
                      <a:lnTo>
                        <a:pt x="99" y="260"/>
                      </a:lnTo>
                      <a:lnTo>
                        <a:pt x="91" y="270"/>
                      </a:lnTo>
                      <a:lnTo>
                        <a:pt x="83" y="280"/>
                      </a:lnTo>
                      <a:lnTo>
                        <a:pt x="75" y="288"/>
                      </a:lnTo>
                      <a:lnTo>
                        <a:pt x="67" y="296"/>
                      </a:lnTo>
                      <a:lnTo>
                        <a:pt x="60" y="303"/>
                      </a:lnTo>
                      <a:lnTo>
                        <a:pt x="53" y="308"/>
                      </a:lnTo>
                      <a:lnTo>
                        <a:pt x="46" y="313"/>
                      </a:lnTo>
                      <a:lnTo>
                        <a:pt x="39" y="316"/>
                      </a:lnTo>
                      <a:lnTo>
                        <a:pt x="33" y="319"/>
                      </a:lnTo>
                      <a:lnTo>
                        <a:pt x="27" y="320"/>
                      </a:lnTo>
                      <a:lnTo>
                        <a:pt x="21" y="320"/>
                      </a:lnTo>
                      <a:lnTo>
                        <a:pt x="17" y="319"/>
                      </a:lnTo>
                      <a:lnTo>
                        <a:pt x="12" y="316"/>
                      </a:lnTo>
                      <a:lnTo>
                        <a:pt x="9" y="313"/>
                      </a:lnTo>
                      <a:lnTo>
                        <a:pt x="5" y="308"/>
                      </a:lnTo>
                      <a:lnTo>
                        <a:pt x="4" y="302"/>
                      </a:lnTo>
                      <a:lnTo>
                        <a:pt x="2" y="295"/>
                      </a:lnTo>
                      <a:lnTo>
                        <a:pt x="1" y="288"/>
                      </a:lnTo>
                      <a:lnTo>
                        <a:pt x="0" y="279"/>
                      </a:lnTo>
                      <a:lnTo>
                        <a:pt x="0" y="269"/>
                      </a:lnTo>
                      <a:lnTo>
                        <a:pt x="1" y="258"/>
                      </a:lnTo>
                      <a:lnTo>
                        <a:pt x="3" y="248"/>
                      </a:lnTo>
                      <a:lnTo>
                        <a:pt x="4" y="236"/>
                      </a:lnTo>
                      <a:lnTo>
                        <a:pt x="8" y="223"/>
                      </a:lnTo>
                      <a:lnTo>
                        <a:pt x="12" y="210"/>
                      </a:lnTo>
                      <a:lnTo>
                        <a:pt x="15" y="197"/>
                      </a:lnTo>
                      <a:lnTo>
                        <a:pt x="21" y="184"/>
                      </a:lnTo>
                      <a:lnTo>
                        <a:pt x="25" y="170"/>
                      </a:lnTo>
                      <a:lnTo>
                        <a:pt x="31" y="156"/>
                      </a:lnTo>
                      <a:lnTo>
                        <a:pt x="37" y="142"/>
                      </a:lnTo>
                      <a:lnTo>
                        <a:pt x="44" y="129"/>
                      </a:lnTo>
                      <a:lnTo>
                        <a:pt x="51" y="116"/>
                      </a:lnTo>
                      <a:lnTo>
                        <a:pt x="58" y="102"/>
                      </a:lnTo>
                      <a:lnTo>
                        <a:pt x="65" y="90"/>
                      </a:lnTo>
                      <a:lnTo>
                        <a:pt x="72" y="78"/>
                      </a:lnTo>
                      <a:lnTo>
                        <a:pt x="81" y="66"/>
                      </a:lnTo>
                      <a:lnTo>
                        <a:pt x="88" y="56"/>
                      </a:lnTo>
                      <a:lnTo>
                        <a:pt x="96" y="46"/>
                      </a:lnTo>
                      <a:lnTo>
                        <a:pt x="104" y="36"/>
                      </a:lnTo>
                      <a:lnTo>
                        <a:pt x="112" y="28"/>
                      </a:lnTo>
                      <a:lnTo>
                        <a:pt x="120" y="21"/>
                      </a:lnTo>
                      <a:lnTo>
                        <a:pt x="127"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6" name="Freeform 50"/>
                <p:cNvSpPr>
                  <a:spLocks/>
                </p:cNvSpPr>
                <p:nvPr/>
              </p:nvSpPr>
              <p:spPr bwMode="auto">
                <a:xfrm>
                  <a:off x="1819" y="182"/>
                  <a:ext cx="138" cy="455"/>
                </a:xfrm>
                <a:custGeom>
                  <a:avLst/>
                  <a:gdLst>
                    <a:gd name="T0" fmla="*/ 12 w 138"/>
                    <a:gd name="T1" fmla="*/ 241 h 455"/>
                    <a:gd name="T2" fmla="*/ 7 w 138"/>
                    <a:gd name="T3" fmla="*/ 202 h 455"/>
                    <a:gd name="T4" fmla="*/ 3 w 138"/>
                    <a:gd name="T5" fmla="*/ 163 h 455"/>
                    <a:gd name="T6" fmla="*/ 1 w 138"/>
                    <a:gd name="T7" fmla="*/ 127 h 455"/>
                    <a:gd name="T8" fmla="*/ 1 w 138"/>
                    <a:gd name="T9" fmla="*/ 94 h 455"/>
                    <a:gd name="T10" fmla="*/ 3 w 138"/>
                    <a:gd name="T11" fmla="*/ 64 h 455"/>
                    <a:gd name="T12" fmla="*/ 6 w 138"/>
                    <a:gd name="T13" fmla="*/ 39 h 455"/>
                    <a:gd name="T14" fmla="*/ 12 w 138"/>
                    <a:gd name="T15" fmla="*/ 20 h 455"/>
                    <a:gd name="T16" fmla="*/ 20 w 138"/>
                    <a:gd name="T17" fmla="*/ 7 h 455"/>
                    <a:gd name="T18" fmla="*/ 28 w 138"/>
                    <a:gd name="T19" fmla="*/ 0 h 455"/>
                    <a:gd name="T20" fmla="*/ 38 w 138"/>
                    <a:gd name="T21" fmla="*/ 1 h 455"/>
                    <a:gd name="T22" fmla="*/ 50 w 138"/>
                    <a:gd name="T23" fmla="*/ 8 h 455"/>
                    <a:gd name="T24" fmla="*/ 60 w 138"/>
                    <a:gd name="T25" fmla="*/ 21 h 455"/>
                    <a:gd name="T26" fmla="*/ 73 w 138"/>
                    <a:gd name="T27" fmla="*/ 40 h 455"/>
                    <a:gd name="T28" fmla="*/ 85 w 138"/>
                    <a:gd name="T29" fmla="*/ 65 h 455"/>
                    <a:gd name="T30" fmla="*/ 96 w 138"/>
                    <a:gd name="T31" fmla="*/ 95 h 455"/>
                    <a:gd name="T32" fmla="*/ 106 w 138"/>
                    <a:gd name="T33" fmla="*/ 128 h 455"/>
                    <a:gd name="T34" fmla="*/ 116 w 138"/>
                    <a:gd name="T35" fmla="*/ 165 h 455"/>
                    <a:gd name="T36" fmla="*/ 123 w 138"/>
                    <a:gd name="T37" fmla="*/ 203 h 455"/>
                    <a:gd name="T38" fmla="*/ 130 w 138"/>
                    <a:gd name="T39" fmla="*/ 242 h 455"/>
                    <a:gd name="T40" fmla="*/ 133 w 138"/>
                    <a:gd name="T41" fmla="*/ 281 h 455"/>
                    <a:gd name="T42" fmla="*/ 136 w 138"/>
                    <a:gd name="T43" fmla="*/ 318 h 455"/>
                    <a:gd name="T44" fmla="*/ 137 w 138"/>
                    <a:gd name="T45" fmla="*/ 352 h 455"/>
                    <a:gd name="T46" fmla="*/ 135 w 138"/>
                    <a:gd name="T47" fmla="*/ 383 h 455"/>
                    <a:gd name="T48" fmla="*/ 133 w 138"/>
                    <a:gd name="T49" fmla="*/ 409 h 455"/>
                    <a:gd name="T50" fmla="*/ 126 w 138"/>
                    <a:gd name="T51" fmla="*/ 430 h 455"/>
                    <a:gd name="T52" fmla="*/ 120 w 138"/>
                    <a:gd name="T53" fmla="*/ 444 h 455"/>
                    <a:gd name="T54" fmla="*/ 111 w 138"/>
                    <a:gd name="T55" fmla="*/ 452 h 455"/>
                    <a:gd name="T56" fmla="*/ 101 w 138"/>
                    <a:gd name="T57" fmla="*/ 454 h 455"/>
                    <a:gd name="T58" fmla="*/ 91 w 138"/>
                    <a:gd name="T59" fmla="*/ 449 h 455"/>
                    <a:gd name="T60" fmla="*/ 79 w 138"/>
                    <a:gd name="T61" fmla="*/ 437 h 455"/>
                    <a:gd name="T62" fmla="*/ 68 w 138"/>
                    <a:gd name="T63" fmla="*/ 419 h 455"/>
                    <a:gd name="T64" fmla="*/ 56 w 138"/>
                    <a:gd name="T65" fmla="*/ 396 h 455"/>
                    <a:gd name="T66" fmla="*/ 44 w 138"/>
                    <a:gd name="T67" fmla="*/ 367 h 455"/>
                    <a:gd name="T68" fmla="*/ 34 w 138"/>
                    <a:gd name="T69" fmla="*/ 334 h 455"/>
                    <a:gd name="T70" fmla="*/ 25 w 138"/>
                    <a:gd name="T71" fmla="*/ 298 h 455"/>
                    <a:gd name="T72" fmla="*/ 16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6" y="260"/>
                      </a:moveTo>
                      <a:lnTo>
                        <a:pt x="12" y="241"/>
                      </a:lnTo>
                      <a:lnTo>
                        <a:pt x="9" y="221"/>
                      </a:lnTo>
                      <a:lnTo>
                        <a:pt x="7" y="202"/>
                      </a:lnTo>
                      <a:lnTo>
                        <a:pt x="4" y="182"/>
                      </a:lnTo>
                      <a:lnTo>
                        <a:pt x="3" y="163"/>
                      </a:lnTo>
                      <a:lnTo>
                        <a:pt x="2" y="145"/>
                      </a:lnTo>
                      <a:lnTo>
                        <a:pt x="1" y="127"/>
                      </a:lnTo>
                      <a:lnTo>
                        <a:pt x="0" y="110"/>
                      </a:lnTo>
                      <a:lnTo>
                        <a:pt x="1" y="94"/>
                      </a:lnTo>
                      <a:lnTo>
                        <a:pt x="2" y="78"/>
                      </a:lnTo>
                      <a:lnTo>
                        <a:pt x="3" y="64"/>
                      </a:lnTo>
                      <a:lnTo>
                        <a:pt x="4" y="51"/>
                      </a:lnTo>
                      <a:lnTo>
                        <a:pt x="6" y="39"/>
                      </a:lnTo>
                      <a:lnTo>
                        <a:pt x="9" y="29"/>
                      </a:lnTo>
                      <a:lnTo>
                        <a:pt x="12" y="20"/>
                      </a:lnTo>
                      <a:lnTo>
                        <a:pt x="16" y="13"/>
                      </a:lnTo>
                      <a:lnTo>
                        <a:pt x="20" y="7"/>
                      </a:lnTo>
                      <a:lnTo>
                        <a:pt x="24" y="3"/>
                      </a:lnTo>
                      <a:lnTo>
                        <a:pt x="28" y="0"/>
                      </a:lnTo>
                      <a:lnTo>
                        <a:pt x="34" y="0"/>
                      </a:lnTo>
                      <a:lnTo>
                        <a:pt x="38" y="1"/>
                      </a:lnTo>
                      <a:lnTo>
                        <a:pt x="44" y="3"/>
                      </a:lnTo>
                      <a:lnTo>
                        <a:pt x="50" y="8"/>
                      </a:lnTo>
                      <a:lnTo>
                        <a:pt x="55" y="13"/>
                      </a:lnTo>
                      <a:lnTo>
                        <a:pt x="60" y="21"/>
                      </a:lnTo>
                      <a:lnTo>
                        <a:pt x="67" y="30"/>
                      </a:lnTo>
                      <a:lnTo>
                        <a:pt x="73" y="40"/>
                      </a:lnTo>
                      <a:lnTo>
                        <a:pt x="78" y="52"/>
                      </a:lnTo>
                      <a:lnTo>
                        <a:pt x="85" y="65"/>
                      </a:lnTo>
                      <a:lnTo>
                        <a:pt x="90" y="80"/>
                      </a:lnTo>
                      <a:lnTo>
                        <a:pt x="96" y="95"/>
                      </a:lnTo>
                      <a:lnTo>
                        <a:pt x="101" y="111"/>
                      </a:lnTo>
                      <a:lnTo>
                        <a:pt x="106" y="128"/>
                      </a:lnTo>
                      <a:lnTo>
                        <a:pt x="110" y="146"/>
                      </a:lnTo>
                      <a:lnTo>
                        <a:pt x="116" y="165"/>
                      </a:lnTo>
                      <a:lnTo>
                        <a:pt x="119" y="184"/>
                      </a:lnTo>
                      <a:lnTo>
                        <a:pt x="123" y="203"/>
                      </a:lnTo>
                      <a:lnTo>
                        <a:pt x="126" y="223"/>
                      </a:lnTo>
                      <a:lnTo>
                        <a:pt x="130" y="242"/>
                      </a:lnTo>
                      <a:lnTo>
                        <a:pt x="132" y="262"/>
                      </a:lnTo>
                      <a:lnTo>
                        <a:pt x="133" y="281"/>
                      </a:lnTo>
                      <a:lnTo>
                        <a:pt x="135" y="300"/>
                      </a:lnTo>
                      <a:lnTo>
                        <a:pt x="136" y="318"/>
                      </a:lnTo>
                      <a:lnTo>
                        <a:pt x="137" y="336"/>
                      </a:lnTo>
                      <a:lnTo>
                        <a:pt x="137" y="352"/>
                      </a:lnTo>
                      <a:lnTo>
                        <a:pt x="136" y="368"/>
                      </a:lnTo>
                      <a:lnTo>
                        <a:pt x="135" y="383"/>
                      </a:lnTo>
                      <a:lnTo>
                        <a:pt x="134" y="396"/>
                      </a:lnTo>
                      <a:lnTo>
                        <a:pt x="133" y="409"/>
                      </a:lnTo>
                      <a:lnTo>
                        <a:pt x="130" y="420"/>
                      </a:lnTo>
                      <a:lnTo>
                        <a:pt x="126" y="430"/>
                      </a:lnTo>
                      <a:lnTo>
                        <a:pt x="124" y="438"/>
                      </a:lnTo>
                      <a:lnTo>
                        <a:pt x="120" y="444"/>
                      </a:lnTo>
                      <a:lnTo>
                        <a:pt x="116" y="449"/>
                      </a:lnTo>
                      <a:lnTo>
                        <a:pt x="111" y="452"/>
                      </a:lnTo>
                      <a:lnTo>
                        <a:pt x="107" y="454"/>
                      </a:lnTo>
                      <a:lnTo>
                        <a:pt x="101" y="454"/>
                      </a:lnTo>
                      <a:lnTo>
                        <a:pt x="96" y="452"/>
                      </a:lnTo>
                      <a:lnTo>
                        <a:pt x="91" y="449"/>
                      </a:lnTo>
                      <a:lnTo>
                        <a:pt x="85" y="444"/>
                      </a:lnTo>
                      <a:lnTo>
                        <a:pt x="79" y="437"/>
                      </a:lnTo>
                      <a:lnTo>
                        <a:pt x="74" y="428"/>
                      </a:lnTo>
                      <a:lnTo>
                        <a:pt x="68" y="419"/>
                      </a:lnTo>
                      <a:lnTo>
                        <a:pt x="62" y="408"/>
                      </a:lnTo>
                      <a:lnTo>
                        <a:pt x="56" y="396"/>
                      </a:lnTo>
                      <a:lnTo>
                        <a:pt x="50" y="382"/>
                      </a:lnTo>
                      <a:lnTo>
                        <a:pt x="44" y="367"/>
                      </a:lnTo>
                      <a:lnTo>
                        <a:pt x="39" y="351"/>
                      </a:lnTo>
                      <a:lnTo>
                        <a:pt x="34" y="334"/>
                      </a:lnTo>
                      <a:lnTo>
                        <a:pt x="29" y="316"/>
                      </a:lnTo>
                      <a:lnTo>
                        <a:pt x="25" y="298"/>
                      </a:lnTo>
                      <a:lnTo>
                        <a:pt x="20" y="279"/>
                      </a:lnTo>
                      <a:lnTo>
                        <a:pt x="16"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7" name="Freeform 51"/>
                <p:cNvSpPr>
                  <a:spLocks/>
                </p:cNvSpPr>
                <p:nvPr/>
              </p:nvSpPr>
              <p:spPr bwMode="auto">
                <a:xfrm>
                  <a:off x="1683" y="591"/>
                  <a:ext cx="256" cy="256"/>
                </a:xfrm>
                <a:custGeom>
                  <a:avLst/>
                  <a:gdLst>
                    <a:gd name="T0" fmla="*/ 129 w 256"/>
                    <a:gd name="T1" fmla="*/ 6 h 256"/>
                    <a:gd name="T2" fmla="*/ 150 w 256"/>
                    <a:gd name="T3" fmla="*/ 1 h 256"/>
                    <a:gd name="T4" fmla="*/ 171 w 256"/>
                    <a:gd name="T5" fmla="*/ 0 h 256"/>
                    <a:gd name="T6" fmla="*/ 192 w 256"/>
                    <a:gd name="T7" fmla="*/ 2 h 256"/>
                    <a:gd name="T8" fmla="*/ 210 w 256"/>
                    <a:gd name="T9" fmla="*/ 8 h 256"/>
                    <a:gd name="T10" fmla="*/ 225 w 256"/>
                    <a:gd name="T11" fmla="*/ 18 h 256"/>
                    <a:gd name="T12" fmla="*/ 238 w 256"/>
                    <a:gd name="T13" fmla="*/ 31 h 256"/>
                    <a:gd name="T14" fmla="*/ 247 w 256"/>
                    <a:gd name="T15" fmla="*/ 47 h 256"/>
                    <a:gd name="T16" fmla="*/ 253 w 256"/>
                    <a:gd name="T17" fmla="*/ 65 h 256"/>
                    <a:gd name="T18" fmla="*/ 255 w 256"/>
                    <a:gd name="T19" fmla="*/ 85 h 256"/>
                    <a:gd name="T20" fmla="*/ 253 w 256"/>
                    <a:gd name="T21" fmla="*/ 106 h 256"/>
                    <a:gd name="T22" fmla="*/ 248 w 256"/>
                    <a:gd name="T23" fmla="*/ 128 h 256"/>
                    <a:gd name="T24" fmla="*/ 239 w 256"/>
                    <a:gd name="T25" fmla="*/ 150 h 256"/>
                    <a:gd name="T26" fmla="*/ 227 w 256"/>
                    <a:gd name="T27" fmla="*/ 171 h 256"/>
                    <a:gd name="T28" fmla="*/ 212 w 256"/>
                    <a:gd name="T29" fmla="*/ 191 h 256"/>
                    <a:gd name="T30" fmla="*/ 195 w 256"/>
                    <a:gd name="T31" fmla="*/ 209 h 256"/>
                    <a:gd name="T32" fmla="*/ 174 w 256"/>
                    <a:gd name="T33" fmla="*/ 224 h 256"/>
                    <a:gd name="T34" fmla="*/ 154 w 256"/>
                    <a:gd name="T35" fmla="*/ 237 h 256"/>
                    <a:gd name="T36" fmla="*/ 131 w 256"/>
                    <a:gd name="T37" fmla="*/ 247 h 256"/>
                    <a:gd name="T38" fmla="*/ 109 w 256"/>
                    <a:gd name="T39" fmla="*/ 253 h 256"/>
                    <a:gd name="T40" fmla="*/ 88 w 256"/>
                    <a:gd name="T41" fmla="*/ 255 h 256"/>
                    <a:gd name="T42" fmla="*/ 68 w 256"/>
                    <a:gd name="T43" fmla="*/ 254 h 256"/>
                    <a:gd name="T44" fmla="*/ 50 w 256"/>
                    <a:gd name="T45" fmla="*/ 249 h 256"/>
                    <a:gd name="T46" fmla="*/ 33 w 256"/>
                    <a:gd name="T47" fmla="*/ 240 h 256"/>
                    <a:gd name="T48" fmla="*/ 20 w 256"/>
                    <a:gd name="T49" fmla="*/ 228 h 256"/>
                    <a:gd name="T50" fmla="*/ 10 w 256"/>
                    <a:gd name="T51" fmla="*/ 213 h 256"/>
                    <a:gd name="T52" fmla="*/ 3 w 256"/>
                    <a:gd name="T53" fmla="*/ 195 h 256"/>
                    <a:gd name="T54" fmla="*/ 0 w 256"/>
                    <a:gd name="T55" fmla="*/ 175 h 256"/>
                    <a:gd name="T56" fmla="*/ 1 w 256"/>
                    <a:gd name="T57" fmla="*/ 154 h 256"/>
                    <a:gd name="T58" fmla="*/ 4 w 256"/>
                    <a:gd name="T59" fmla="*/ 133 h 256"/>
                    <a:gd name="T60" fmla="*/ 13 w 256"/>
                    <a:gd name="T61" fmla="*/ 111 h 256"/>
                    <a:gd name="T62" fmla="*/ 24 w 256"/>
                    <a:gd name="T63" fmla="*/ 89 h 256"/>
                    <a:gd name="T64" fmla="*/ 39 w 256"/>
                    <a:gd name="T65" fmla="*/ 69 h 256"/>
                    <a:gd name="T66" fmla="*/ 56 w 256"/>
                    <a:gd name="T67" fmla="*/ 50 h 256"/>
                    <a:gd name="T68" fmla="*/ 76 w 256"/>
                    <a:gd name="T69" fmla="*/ 34 h 256"/>
                    <a:gd name="T70" fmla="*/ 96 w 256"/>
                    <a:gd name="T71" fmla="*/ 20 h 256"/>
                    <a:gd name="T72" fmla="*/ 117 w 256"/>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56">
                      <a:moveTo>
                        <a:pt x="118" y="10"/>
                      </a:moveTo>
                      <a:lnTo>
                        <a:pt x="129" y="6"/>
                      </a:lnTo>
                      <a:lnTo>
                        <a:pt x="139" y="3"/>
                      </a:lnTo>
                      <a:lnTo>
                        <a:pt x="150" y="1"/>
                      </a:lnTo>
                      <a:lnTo>
                        <a:pt x="161" y="0"/>
                      </a:lnTo>
                      <a:lnTo>
                        <a:pt x="171" y="0"/>
                      </a:lnTo>
                      <a:lnTo>
                        <a:pt x="182" y="1"/>
                      </a:lnTo>
                      <a:lnTo>
                        <a:pt x="192" y="2"/>
                      </a:lnTo>
                      <a:lnTo>
                        <a:pt x="201" y="5"/>
                      </a:lnTo>
                      <a:lnTo>
                        <a:pt x="210" y="8"/>
                      </a:lnTo>
                      <a:lnTo>
                        <a:pt x="218" y="13"/>
                      </a:lnTo>
                      <a:lnTo>
                        <a:pt x="225" y="18"/>
                      </a:lnTo>
                      <a:lnTo>
                        <a:pt x="232" y="24"/>
                      </a:lnTo>
                      <a:lnTo>
                        <a:pt x="238" y="31"/>
                      </a:lnTo>
                      <a:lnTo>
                        <a:pt x="243" y="38"/>
                      </a:lnTo>
                      <a:lnTo>
                        <a:pt x="247" y="47"/>
                      </a:lnTo>
                      <a:lnTo>
                        <a:pt x="251" y="55"/>
                      </a:lnTo>
                      <a:lnTo>
                        <a:pt x="253" y="65"/>
                      </a:lnTo>
                      <a:lnTo>
                        <a:pt x="255" y="75"/>
                      </a:lnTo>
                      <a:lnTo>
                        <a:pt x="255" y="85"/>
                      </a:lnTo>
                      <a:lnTo>
                        <a:pt x="255" y="95"/>
                      </a:lnTo>
                      <a:lnTo>
                        <a:pt x="253" y="106"/>
                      </a:lnTo>
                      <a:lnTo>
                        <a:pt x="251" y="117"/>
                      </a:lnTo>
                      <a:lnTo>
                        <a:pt x="248" y="128"/>
                      </a:lnTo>
                      <a:lnTo>
                        <a:pt x="244" y="139"/>
                      </a:lnTo>
                      <a:lnTo>
                        <a:pt x="239" y="150"/>
                      </a:lnTo>
                      <a:lnTo>
                        <a:pt x="234" y="160"/>
                      </a:lnTo>
                      <a:lnTo>
                        <a:pt x="227" y="171"/>
                      </a:lnTo>
                      <a:lnTo>
                        <a:pt x="219" y="181"/>
                      </a:lnTo>
                      <a:lnTo>
                        <a:pt x="212" y="191"/>
                      </a:lnTo>
                      <a:lnTo>
                        <a:pt x="203" y="200"/>
                      </a:lnTo>
                      <a:lnTo>
                        <a:pt x="195" y="209"/>
                      </a:lnTo>
                      <a:lnTo>
                        <a:pt x="185" y="217"/>
                      </a:lnTo>
                      <a:lnTo>
                        <a:pt x="174" y="224"/>
                      </a:lnTo>
                      <a:lnTo>
                        <a:pt x="164" y="231"/>
                      </a:lnTo>
                      <a:lnTo>
                        <a:pt x="154" y="237"/>
                      </a:lnTo>
                      <a:lnTo>
                        <a:pt x="143" y="243"/>
                      </a:lnTo>
                      <a:lnTo>
                        <a:pt x="131" y="247"/>
                      </a:lnTo>
                      <a:lnTo>
                        <a:pt x="121" y="250"/>
                      </a:lnTo>
                      <a:lnTo>
                        <a:pt x="109" y="253"/>
                      </a:lnTo>
                      <a:lnTo>
                        <a:pt x="99" y="255"/>
                      </a:lnTo>
                      <a:lnTo>
                        <a:pt x="88" y="255"/>
                      </a:lnTo>
                      <a:lnTo>
                        <a:pt x="78" y="255"/>
                      </a:lnTo>
                      <a:lnTo>
                        <a:pt x="68" y="254"/>
                      </a:lnTo>
                      <a:lnTo>
                        <a:pt x="59" y="252"/>
                      </a:lnTo>
                      <a:lnTo>
                        <a:pt x="50" y="249"/>
                      </a:lnTo>
                      <a:lnTo>
                        <a:pt x="41" y="244"/>
                      </a:lnTo>
                      <a:lnTo>
                        <a:pt x="33" y="240"/>
                      </a:lnTo>
                      <a:lnTo>
                        <a:pt x="26" y="234"/>
                      </a:lnTo>
                      <a:lnTo>
                        <a:pt x="20" y="228"/>
                      </a:lnTo>
                      <a:lnTo>
                        <a:pt x="14" y="221"/>
                      </a:lnTo>
                      <a:lnTo>
                        <a:pt x="10" y="213"/>
                      </a:lnTo>
                      <a:lnTo>
                        <a:pt x="6" y="204"/>
                      </a:lnTo>
                      <a:lnTo>
                        <a:pt x="3" y="195"/>
                      </a:lnTo>
                      <a:lnTo>
                        <a:pt x="1" y="185"/>
                      </a:lnTo>
                      <a:lnTo>
                        <a:pt x="0" y="175"/>
                      </a:lnTo>
                      <a:lnTo>
                        <a:pt x="0" y="165"/>
                      </a:lnTo>
                      <a:lnTo>
                        <a:pt x="1" y="154"/>
                      </a:lnTo>
                      <a:lnTo>
                        <a:pt x="2" y="143"/>
                      </a:lnTo>
                      <a:lnTo>
                        <a:pt x="4" y="133"/>
                      </a:lnTo>
                      <a:lnTo>
                        <a:pt x="8" y="121"/>
                      </a:lnTo>
                      <a:lnTo>
                        <a:pt x="13" y="111"/>
                      </a:lnTo>
                      <a:lnTo>
                        <a:pt x="19" y="100"/>
                      </a:lnTo>
                      <a:lnTo>
                        <a:pt x="24" y="89"/>
                      </a:lnTo>
                      <a:lnTo>
                        <a:pt x="31" y="79"/>
                      </a:lnTo>
                      <a:lnTo>
                        <a:pt x="39" y="69"/>
                      </a:lnTo>
                      <a:lnTo>
                        <a:pt x="47" y="59"/>
                      </a:lnTo>
                      <a:lnTo>
                        <a:pt x="56" y="50"/>
                      </a:lnTo>
                      <a:lnTo>
                        <a:pt x="65" y="42"/>
                      </a:lnTo>
                      <a:lnTo>
                        <a:pt x="76" y="34"/>
                      </a:lnTo>
                      <a:lnTo>
                        <a:pt x="85" y="27"/>
                      </a:lnTo>
                      <a:lnTo>
                        <a:pt x="96" y="20"/>
                      </a:lnTo>
                      <a:lnTo>
                        <a:pt x="107" y="15"/>
                      </a:lnTo>
                      <a:lnTo>
                        <a:pt x="117"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8" name="Freeform 52"/>
                <p:cNvSpPr>
                  <a:spLocks/>
                </p:cNvSpPr>
                <p:nvPr/>
              </p:nvSpPr>
              <p:spPr bwMode="auto">
                <a:xfrm>
                  <a:off x="1939" y="655"/>
                  <a:ext cx="93" cy="668"/>
                </a:xfrm>
                <a:custGeom>
                  <a:avLst/>
                  <a:gdLst>
                    <a:gd name="T0" fmla="*/ 0 w 93"/>
                    <a:gd name="T1" fmla="*/ 0 h 668"/>
                    <a:gd name="T2" fmla="*/ 4 w 93"/>
                    <a:gd name="T3" fmla="*/ 33 h 668"/>
                    <a:gd name="T4" fmla="*/ 8 w 93"/>
                    <a:gd name="T5" fmla="*/ 51 h 668"/>
                    <a:gd name="T6" fmla="*/ 12 w 93"/>
                    <a:gd name="T7" fmla="*/ 70 h 668"/>
                    <a:gd name="T8" fmla="*/ 15 w 93"/>
                    <a:gd name="T9" fmla="*/ 90 h 668"/>
                    <a:gd name="T10" fmla="*/ 19 w 93"/>
                    <a:gd name="T11" fmla="*/ 110 h 668"/>
                    <a:gd name="T12" fmla="*/ 23 w 93"/>
                    <a:gd name="T13" fmla="*/ 131 h 668"/>
                    <a:gd name="T14" fmla="*/ 27 w 93"/>
                    <a:gd name="T15" fmla="*/ 152 h 668"/>
                    <a:gd name="T16" fmla="*/ 31 w 93"/>
                    <a:gd name="T17" fmla="*/ 174 h 668"/>
                    <a:gd name="T18" fmla="*/ 36 w 93"/>
                    <a:gd name="T19" fmla="*/ 196 h 668"/>
                    <a:gd name="T20" fmla="*/ 41 w 93"/>
                    <a:gd name="T21" fmla="*/ 218 h 668"/>
                    <a:gd name="T22" fmla="*/ 45 w 93"/>
                    <a:gd name="T23" fmla="*/ 241 h 668"/>
                    <a:gd name="T24" fmla="*/ 50 w 93"/>
                    <a:gd name="T25" fmla="*/ 264 h 668"/>
                    <a:gd name="T26" fmla="*/ 54 w 93"/>
                    <a:gd name="T27" fmla="*/ 287 h 668"/>
                    <a:gd name="T28" fmla="*/ 59 w 93"/>
                    <a:gd name="T29" fmla="*/ 311 h 668"/>
                    <a:gd name="T30" fmla="*/ 63 w 93"/>
                    <a:gd name="T31" fmla="*/ 334 h 668"/>
                    <a:gd name="T32" fmla="*/ 67 w 93"/>
                    <a:gd name="T33" fmla="*/ 357 h 668"/>
                    <a:gd name="T34" fmla="*/ 72 w 93"/>
                    <a:gd name="T35" fmla="*/ 381 h 668"/>
                    <a:gd name="T36" fmla="*/ 75 w 93"/>
                    <a:gd name="T37" fmla="*/ 404 h 668"/>
                    <a:gd name="T38" fmla="*/ 79 w 93"/>
                    <a:gd name="T39" fmla="*/ 427 h 668"/>
                    <a:gd name="T40" fmla="*/ 81 w 93"/>
                    <a:gd name="T41" fmla="*/ 450 h 668"/>
                    <a:gd name="T42" fmla="*/ 84 w 93"/>
                    <a:gd name="T43" fmla="*/ 472 h 668"/>
                    <a:gd name="T44" fmla="*/ 87 w 93"/>
                    <a:gd name="T45" fmla="*/ 495 h 668"/>
                    <a:gd name="T46" fmla="*/ 89 w 93"/>
                    <a:gd name="T47" fmla="*/ 516 h 668"/>
                    <a:gd name="T48" fmla="*/ 90 w 93"/>
                    <a:gd name="T49" fmla="*/ 537 h 668"/>
                    <a:gd name="T50" fmla="*/ 91 w 93"/>
                    <a:gd name="T51" fmla="*/ 558 h 668"/>
                    <a:gd name="T52" fmla="*/ 92 w 93"/>
                    <a:gd name="T53" fmla="*/ 578 h 668"/>
                    <a:gd name="T54" fmla="*/ 92 w 93"/>
                    <a:gd name="T55" fmla="*/ 597 h 668"/>
                    <a:gd name="T56" fmla="*/ 91 w 93"/>
                    <a:gd name="T57" fmla="*/ 616 h 668"/>
                    <a:gd name="T58" fmla="*/ 89 w 93"/>
                    <a:gd name="T59" fmla="*/ 634 h 668"/>
                    <a:gd name="T60" fmla="*/ 88 w 93"/>
                    <a:gd name="T61" fmla="*/ 651 h 668"/>
                    <a:gd name="T62" fmla="*/ 85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0" y="0"/>
                      </a:moveTo>
                      <a:lnTo>
                        <a:pt x="4" y="33"/>
                      </a:lnTo>
                      <a:lnTo>
                        <a:pt x="8" y="51"/>
                      </a:lnTo>
                      <a:lnTo>
                        <a:pt x="12" y="70"/>
                      </a:lnTo>
                      <a:lnTo>
                        <a:pt x="15" y="90"/>
                      </a:lnTo>
                      <a:lnTo>
                        <a:pt x="19" y="110"/>
                      </a:lnTo>
                      <a:lnTo>
                        <a:pt x="23" y="131"/>
                      </a:lnTo>
                      <a:lnTo>
                        <a:pt x="27" y="152"/>
                      </a:lnTo>
                      <a:lnTo>
                        <a:pt x="31" y="174"/>
                      </a:lnTo>
                      <a:lnTo>
                        <a:pt x="36" y="196"/>
                      </a:lnTo>
                      <a:lnTo>
                        <a:pt x="41" y="218"/>
                      </a:lnTo>
                      <a:lnTo>
                        <a:pt x="45" y="241"/>
                      </a:lnTo>
                      <a:lnTo>
                        <a:pt x="50" y="264"/>
                      </a:lnTo>
                      <a:lnTo>
                        <a:pt x="54" y="287"/>
                      </a:lnTo>
                      <a:lnTo>
                        <a:pt x="59" y="311"/>
                      </a:lnTo>
                      <a:lnTo>
                        <a:pt x="63" y="334"/>
                      </a:lnTo>
                      <a:lnTo>
                        <a:pt x="67" y="357"/>
                      </a:lnTo>
                      <a:lnTo>
                        <a:pt x="72" y="381"/>
                      </a:lnTo>
                      <a:lnTo>
                        <a:pt x="75" y="404"/>
                      </a:lnTo>
                      <a:lnTo>
                        <a:pt x="79" y="427"/>
                      </a:lnTo>
                      <a:lnTo>
                        <a:pt x="81" y="450"/>
                      </a:lnTo>
                      <a:lnTo>
                        <a:pt x="84" y="472"/>
                      </a:lnTo>
                      <a:lnTo>
                        <a:pt x="87" y="495"/>
                      </a:lnTo>
                      <a:lnTo>
                        <a:pt x="89" y="516"/>
                      </a:lnTo>
                      <a:lnTo>
                        <a:pt x="90" y="537"/>
                      </a:lnTo>
                      <a:lnTo>
                        <a:pt x="91" y="558"/>
                      </a:lnTo>
                      <a:lnTo>
                        <a:pt x="92" y="578"/>
                      </a:lnTo>
                      <a:lnTo>
                        <a:pt x="92" y="597"/>
                      </a:lnTo>
                      <a:lnTo>
                        <a:pt x="91" y="616"/>
                      </a:lnTo>
                      <a:lnTo>
                        <a:pt x="89" y="634"/>
                      </a:lnTo>
                      <a:lnTo>
                        <a:pt x="88" y="651"/>
                      </a:lnTo>
                      <a:lnTo>
                        <a:pt x="85"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29" name="Group 53"/>
              <p:cNvGrpSpPr>
                <a:grpSpLocks/>
              </p:cNvGrpSpPr>
              <p:nvPr/>
            </p:nvGrpSpPr>
            <p:grpSpPr bwMode="auto">
              <a:xfrm>
                <a:off x="1950" y="182"/>
                <a:ext cx="435" cy="1141"/>
                <a:chOff x="1950" y="182"/>
                <a:chExt cx="435" cy="1141"/>
              </a:xfrm>
            </p:grpSpPr>
            <p:sp>
              <p:nvSpPr>
                <p:cNvPr id="203830" name="Freeform 54"/>
                <p:cNvSpPr>
                  <a:spLocks/>
                </p:cNvSpPr>
                <p:nvPr/>
              </p:nvSpPr>
              <p:spPr bwMode="auto">
                <a:xfrm>
                  <a:off x="1950" y="346"/>
                  <a:ext cx="183" cy="321"/>
                </a:xfrm>
                <a:custGeom>
                  <a:avLst/>
                  <a:gdLst>
                    <a:gd name="T0" fmla="*/ 49 w 183"/>
                    <a:gd name="T1" fmla="*/ 10 h 321"/>
                    <a:gd name="T2" fmla="*/ 36 w 183"/>
                    <a:gd name="T3" fmla="*/ 3 h 321"/>
                    <a:gd name="T4" fmla="*/ 24 w 183"/>
                    <a:gd name="T5" fmla="*/ 0 h 321"/>
                    <a:gd name="T6" fmla="*/ 14 w 183"/>
                    <a:gd name="T7" fmla="*/ 3 h 321"/>
                    <a:gd name="T8" fmla="*/ 7 w 183"/>
                    <a:gd name="T9" fmla="*/ 10 h 321"/>
                    <a:gd name="T10" fmla="*/ 2 w 183"/>
                    <a:gd name="T11" fmla="*/ 22 h 321"/>
                    <a:gd name="T12" fmla="*/ 0 w 183"/>
                    <a:gd name="T13" fmla="*/ 38 h 321"/>
                    <a:gd name="T14" fmla="*/ 0 w 183"/>
                    <a:gd name="T15" fmla="*/ 57 h 321"/>
                    <a:gd name="T16" fmla="*/ 4 w 183"/>
                    <a:gd name="T17" fmla="*/ 79 h 321"/>
                    <a:gd name="T18" fmla="*/ 9 w 183"/>
                    <a:gd name="T19" fmla="*/ 104 h 321"/>
                    <a:gd name="T20" fmla="*/ 18 w 183"/>
                    <a:gd name="T21" fmla="*/ 130 h 321"/>
                    <a:gd name="T22" fmla="*/ 28 w 183"/>
                    <a:gd name="T23" fmla="*/ 158 h 321"/>
                    <a:gd name="T24" fmla="*/ 40 w 183"/>
                    <a:gd name="T25" fmla="*/ 185 h 321"/>
                    <a:gd name="T26" fmla="*/ 53 w 183"/>
                    <a:gd name="T27" fmla="*/ 212 h 321"/>
                    <a:gd name="T28" fmla="*/ 68 w 183"/>
                    <a:gd name="T29" fmla="*/ 237 h 321"/>
                    <a:gd name="T30" fmla="*/ 83 w 183"/>
                    <a:gd name="T31" fmla="*/ 260 h 321"/>
                    <a:gd name="T32" fmla="*/ 99 w 183"/>
                    <a:gd name="T33" fmla="*/ 280 h 321"/>
                    <a:gd name="T34" fmla="*/ 115 w 183"/>
                    <a:gd name="T35" fmla="*/ 296 h 321"/>
                    <a:gd name="T36" fmla="*/ 130 w 183"/>
                    <a:gd name="T37" fmla="*/ 308 h 321"/>
                    <a:gd name="T38" fmla="*/ 144 w 183"/>
                    <a:gd name="T39" fmla="*/ 316 h 321"/>
                    <a:gd name="T40" fmla="*/ 155 w 183"/>
                    <a:gd name="T41" fmla="*/ 320 h 321"/>
                    <a:gd name="T42" fmla="*/ 165 w 183"/>
                    <a:gd name="T43" fmla="*/ 319 h 321"/>
                    <a:gd name="T44" fmla="*/ 174 w 183"/>
                    <a:gd name="T45" fmla="*/ 313 h 321"/>
                    <a:gd name="T46" fmla="*/ 179 w 183"/>
                    <a:gd name="T47" fmla="*/ 302 h 321"/>
                    <a:gd name="T48" fmla="*/ 182 w 183"/>
                    <a:gd name="T49" fmla="*/ 288 h 321"/>
                    <a:gd name="T50" fmla="*/ 182 w 183"/>
                    <a:gd name="T51" fmla="*/ 269 h 321"/>
                    <a:gd name="T52" fmla="*/ 179 w 183"/>
                    <a:gd name="T53" fmla="*/ 248 h 321"/>
                    <a:gd name="T54" fmla="*/ 174 w 183"/>
                    <a:gd name="T55" fmla="*/ 223 h 321"/>
                    <a:gd name="T56" fmla="*/ 167 w 183"/>
                    <a:gd name="T57" fmla="*/ 197 h 321"/>
                    <a:gd name="T58" fmla="*/ 157 w 183"/>
                    <a:gd name="T59" fmla="*/ 170 h 321"/>
                    <a:gd name="T60" fmla="*/ 146 w 183"/>
                    <a:gd name="T61" fmla="*/ 142 h 321"/>
                    <a:gd name="T62" fmla="*/ 132 w 183"/>
                    <a:gd name="T63" fmla="*/ 116 h 321"/>
                    <a:gd name="T64" fmla="*/ 117 w 183"/>
                    <a:gd name="T65" fmla="*/ 90 h 321"/>
                    <a:gd name="T66" fmla="*/ 102 w 183"/>
                    <a:gd name="T67" fmla="*/ 66 h 321"/>
                    <a:gd name="T68" fmla="*/ 86 w 183"/>
                    <a:gd name="T69" fmla="*/ 46 h 321"/>
                    <a:gd name="T70" fmla="*/ 71 w 183"/>
                    <a:gd name="T71" fmla="*/ 28 h 321"/>
                    <a:gd name="T72" fmla="*/ 56 w 183"/>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321">
                      <a:moveTo>
                        <a:pt x="56" y="15"/>
                      </a:moveTo>
                      <a:lnTo>
                        <a:pt x="49" y="10"/>
                      </a:lnTo>
                      <a:lnTo>
                        <a:pt x="42" y="6"/>
                      </a:lnTo>
                      <a:lnTo>
                        <a:pt x="36" y="3"/>
                      </a:lnTo>
                      <a:lnTo>
                        <a:pt x="29" y="1"/>
                      </a:lnTo>
                      <a:lnTo>
                        <a:pt x="24" y="0"/>
                      </a:lnTo>
                      <a:lnTo>
                        <a:pt x="19" y="1"/>
                      </a:lnTo>
                      <a:lnTo>
                        <a:pt x="14" y="3"/>
                      </a:lnTo>
                      <a:lnTo>
                        <a:pt x="11" y="6"/>
                      </a:lnTo>
                      <a:lnTo>
                        <a:pt x="7" y="10"/>
                      </a:lnTo>
                      <a:lnTo>
                        <a:pt x="4" y="16"/>
                      </a:lnTo>
                      <a:lnTo>
                        <a:pt x="2" y="22"/>
                      </a:lnTo>
                      <a:lnTo>
                        <a:pt x="1" y="29"/>
                      </a:lnTo>
                      <a:lnTo>
                        <a:pt x="0" y="38"/>
                      </a:lnTo>
                      <a:lnTo>
                        <a:pt x="0" y="46"/>
                      </a:lnTo>
                      <a:lnTo>
                        <a:pt x="0" y="57"/>
                      </a:lnTo>
                      <a:lnTo>
                        <a:pt x="2" y="68"/>
                      </a:lnTo>
                      <a:lnTo>
                        <a:pt x="4" y="79"/>
                      </a:lnTo>
                      <a:lnTo>
                        <a:pt x="6" y="91"/>
                      </a:lnTo>
                      <a:lnTo>
                        <a:pt x="9" y="104"/>
                      </a:lnTo>
                      <a:lnTo>
                        <a:pt x="13" y="117"/>
                      </a:lnTo>
                      <a:lnTo>
                        <a:pt x="18" y="130"/>
                      </a:lnTo>
                      <a:lnTo>
                        <a:pt x="22" y="144"/>
                      </a:lnTo>
                      <a:lnTo>
                        <a:pt x="28" y="158"/>
                      </a:lnTo>
                      <a:lnTo>
                        <a:pt x="34" y="171"/>
                      </a:lnTo>
                      <a:lnTo>
                        <a:pt x="40" y="185"/>
                      </a:lnTo>
                      <a:lnTo>
                        <a:pt x="47" y="198"/>
                      </a:lnTo>
                      <a:lnTo>
                        <a:pt x="53" y="212"/>
                      </a:lnTo>
                      <a:lnTo>
                        <a:pt x="61" y="224"/>
                      </a:lnTo>
                      <a:lnTo>
                        <a:pt x="68" y="237"/>
                      </a:lnTo>
                      <a:lnTo>
                        <a:pt x="76" y="248"/>
                      </a:lnTo>
                      <a:lnTo>
                        <a:pt x="83" y="260"/>
                      </a:lnTo>
                      <a:lnTo>
                        <a:pt x="92" y="270"/>
                      </a:lnTo>
                      <a:lnTo>
                        <a:pt x="99" y="280"/>
                      </a:lnTo>
                      <a:lnTo>
                        <a:pt x="107" y="288"/>
                      </a:lnTo>
                      <a:lnTo>
                        <a:pt x="115" y="296"/>
                      </a:lnTo>
                      <a:lnTo>
                        <a:pt x="123" y="303"/>
                      </a:lnTo>
                      <a:lnTo>
                        <a:pt x="130" y="308"/>
                      </a:lnTo>
                      <a:lnTo>
                        <a:pt x="137" y="313"/>
                      </a:lnTo>
                      <a:lnTo>
                        <a:pt x="144" y="316"/>
                      </a:lnTo>
                      <a:lnTo>
                        <a:pt x="149" y="319"/>
                      </a:lnTo>
                      <a:lnTo>
                        <a:pt x="155" y="320"/>
                      </a:lnTo>
                      <a:lnTo>
                        <a:pt x="161" y="320"/>
                      </a:lnTo>
                      <a:lnTo>
                        <a:pt x="165" y="319"/>
                      </a:lnTo>
                      <a:lnTo>
                        <a:pt x="170" y="316"/>
                      </a:lnTo>
                      <a:lnTo>
                        <a:pt x="174" y="313"/>
                      </a:lnTo>
                      <a:lnTo>
                        <a:pt x="177" y="308"/>
                      </a:lnTo>
                      <a:lnTo>
                        <a:pt x="179" y="302"/>
                      </a:lnTo>
                      <a:lnTo>
                        <a:pt x="181" y="295"/>
                      </a:lnTo>
                      <a:lnTo>
                        <a:pt x="182" y="288"/>
                      </a:lnTo>
                      <a:lnTo>
                        <a:pt x="182" y="279"/>
                      </a:lnTo>
                      <a:lnTo>
                        <a:pt x="182" y="269"/>
                      </a:lnTo>
                      <a:lnTo>
                        <a:pt x="181" y="258"/>
                      </a:lnTo>
                      <a:lnTo>
                        <a:pt x="179" y="248"/>
                      </a:lnTo>
                      <a:lnTo>
                        <a:pt x="178" y="236"/>
                      </a:lnTo>
                      <a:lnTo>
                        <a:pt x="174" y="223"/>
                      </a:lnTo>
                      <a:lnTo>
                        <a:pt x="171" y="210"/>
                      </a:lnTo>
                      <a:lnTo>
                        <a:pt x="167" y="197"/>
                      </a:lnTo>
                      <a:lnTo>
                        <a:pt x="162" y="184"/>
                      </a:lnTo>
                      <a:lnTo>
                        <a:pt x="157" y="170"/>
                      </a:lnTo>
                      <a:lnTo>
                        <a:pt x="152" y="156"/>
                      </a:lnTo>
                      <a:lnTo>
                        <a:pt x="146" y="142"/>
                      </a:lnTo>
                      <a:lnTo>
                        <a:pt x="138" y="129"/>
                      </a:lnTo>
                      <a:lnTo>
                        <a:pt x="132" y="116"/>
                      </a:lnTo>
                      <a:lnTo>
                        <a:pt x="125" y="102"/>
                      </a:lnTo>
                      <a:lnTo>
                        <a:pt x="117" y="90"/>
                      </a:lnTo>
                      <a:lnTo>
                        <a:pt x="110" y="78"/>
                      </a:lnTo>
                      <a:lnTo>
                        <a:pt x="102" y="66"/>
                      </a:lnTo>
                      <a:lnTo>
                        <a:pt x="94" y="56"/>
                      </a:lnTo>
                      <a:lnTo>
                        <a:pt x="86" y="46"/>
                      </a:lnTo>
                      <a:lnTo>
                        <a:pt x="78" y="36"/>
                      </a:lnTo>
                      <a:lnTo>
                        <a:pt x="71" y="28"/>
                      </a:lnTo>
                      <a:lnTo>
                        <a:pt x="63" y="21"/>
                      </a:lnTo>
                      <a:lnTo>
                        <a:pt x="56"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1" name="Freeform 55"/>
                <p:cNvSpPr>
                  <a:spLocks/>
                </p:cNvSpPr>
                <p:nvPr/>
              </p:nvSpPr>
              <p:spPr bwMode="auto">
                <a:xfrm>
                  <a:off x="2110" y="182"/>
                  <a:ext cx="138" cy="455"/>
                </a:xfrm>
                <a:custGeom>
                  <a:avLst/>
                  <a:gdLst>
                    <a:gd name="T0" fmla="*/ 125 w 138"/>
                    <a:gd name="T1" fmla="*/ 241 h 455"/>
                    <a:gd name="T2" fmla="*/ 131 w 138"/>
                    <a:gd name="T3" fmla="*/ 202 h 455"/>
                    <a:gd name="T4" fmla="*/ 134 w 138"/>
                    <a:gd name="T5" fmla="*/ 163 h 455"/>
                    <a:gd name="T6" fmla="*/ 137 w 138"/>
                    <a:gd name="T7" fmla="*/ 127 h 455"/>
                    <a:gd name="T8" fmla="*/ 137 w 138"/>
                    <a:gd name="T9" fmla="*/ 94 h 455"/>
                    <a:gd name="T10" fmla="*/ 135 w 138"/>
                    <a:gd name="T11" fmla="*/ 64 h 455"/>
                    <a:gd name="T12" fmla="*/ 131 w 138"/>
                    <a:gd name="T13" fmla="*/ 39 h 455"/>
                    <a:gd name="T14" fmla="*/ 125 w 138"/>
                    <a:gd name="T15" fmla="*/ 20 h 455"/>
                    <a:gd name="T16" fmla="*/ 117 w 138"/>
                    <a:gd name="T17" fmla="*/ 7 h 455"/>
                    <a:gd name="T18" fmla="*/ 109 w 138"/>
                    <a:gd name="T19" fmla="*/ 0 h 455"/>
                    <a:gd name="T20" fmla="*/ 99 w 138"/>
                    <a:gd name="T21" fmla="*/ 1 h 455"/>
                    <a:gd name="T22" fmla="*/ 88 w 138"/>
                    <a:gd name="T23" fmla="*/ 8 h 455"/>
                    <a:gd name="T24" fmla="*/ 77 w 138"/>
                    <a:gd name="T25" fmla="*/ 21 h 455"/>
                    <a:gd name="T26" fmla="*/ 64 w 138"/>
                    <a:gd name="T27" fmla="*/ 40 h 455"/>
                    <a:gd name="T28" fmla="*/ 53 w 138"/>
                    <a:gd name="T29" fmla="*/ 65 h 455"/>
                    <a:gd name="T30" fmla="*/ 42 w 138"/>
                    <a:gd name="T31" fmla="*/ 95 h 455"/>
                    <a:gd name="T32" fmla="*/ 31 w 138"/>
                    <a:gd name="T33" fmla="*/ 128 h 455"/>
                    <a:gd name="T34" fmla="*/ 22 w 138"/>
                    <a:gd name="T35" fmla="*/ 165 h 455"/>
                    <a:gd name="T36" fmla="*/ 14 w 138"/>
                    <a:gd name="T37" fmla="*/ 203 h 455"/>
                    <a:gd name="T38" fmla="*/ 8 w 138"/>
                    <a:gd name="T39" fmla="*/ 242 h 455"/>
                    <a:gd name="T40" fmla="*/ 4 w 138"/>
                    <a:gd name="T41" fmla="*/ 281 h 455"/>
                    <a:gd name="T42" fmla="*/ 1 w 138"/>
                    <a:gd name="T43" fmla="*/ 318 h 455"/>
                    <a:gd name="T44" fmla="*/ 0 w 138"/>
                    <a:gd name="T45" fmla="*/ 352 h 455"/>
                    <a:gd name="T46" fmla="*/ 2 w 138"/>
                    <a:gd name="T47" fmla="*/ 383 h 455"/>
                    <a:gd name="T48" fmla="*/ 5 w 138"/>
                    <a:gd name="T49" fmla="*/ 409 h 455"/>
                    <a:gd name="T50" fmla="*/ 11 w 138"/>
                    <a:gd name="T51" fmla="*/ 430 h 455"/>
                    <a:gd name="T52" fmla="*/ 18 w 138"/>
                    <a:gd name="T53" fmla="*/ 444 h 455"/>
                    <a:gd name="T54" fmla="*/ 26 w 138"/>
                    <a:gd name="T55" fmla="*/ 452 h 455"/>
                    <a:gd name="T56" fmla="*/ 36 w 138"/>
                    <a:gd name="T57" fmla="*/ 454 h 455"/>
                    <a:gd name="T58" fmla="*/ 46 w 138"/>
                    <a:gd name="T59" fmla="*/ 449 h 455"/>
                    <a:gd name="T60" fmla="*/ 58 w 138"/>
                    <a:gd name="T61" fmla="*/ 437 h 455"/>
                    <a:gd name="T62" fmla="*/ 69 w 138"/>
                    <a:gd name="T63" fmla="*/ 419 h 455"/>
                    <a:gd name="T64" fmla="*/ 81 w 138"/>
                    <a:gd name="T65" fmla="*/ 396 h 455"/>
                    <a:gd name="T66" fmla="*/ 93 w 138"/>
                    <a:gd name="T67" fmla="*/ 367 h 455"/>
                    <a:gd name="T68" fmla="*/ 103 w 138"/>
                    <a:gd name="T69" fmla="*/ 334 h 455"/>
                    <a:gd name="T70" fmla="*/ 113 w 138"/>
                    <a:gd name="T71" fmla="*/ 298 h 455"/>
                    <a:gd name="T72" fmla="*/ 121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21" y="260"/>
                      </a:moveTo>
                      <a:lnTo>
                        <a:pt x="125" y="241"/>
                      </a:lnTo>
                      <a:lnTo>
                        <a:pt x="128" y="221"/>
                      </a:lnTo>
                      <a:lnTo>
                        <a:pt x="131" y="202"/>
                      </a:lnTo>
                      <a:lnTo>
                        <a:pt x="133" y="182"/>
                      </a:lnTo>
                      <a:lnTo>
                        <a:pt x="134" y="163"/>
                      </a:lnTo>
                      <a:lnTo>
                        <a:pt x="136" y="145"/>
                      </a:lnTo>
                      <a:lnTo>
                        <a:pt x="137" y="127"/>
                      </a:lnTo>
                      <a:lnTo>
                        <a:pt x="137" y="110"/>
                      </a:lnTo>
                      <a:lnTo>
                        <a:pt x="137" y="94"/>
                      </a:lnTo>
                      <a:lnTo>
                        <a:pt x="136" y="78"/>
                      </a:lnTo>
                      <a:lnTo>
                        <a:pt x="135" y="64"/>
                      </a:lnTo>
                      <a:lnTo>
                        <a:pt x="133" y="51"/>
                      </a:lnTo>
                      <a:lnTo>
                        <a:pt x="131" y="39"/>
                      </a:lnTo>
                      <a:lnTo>
                        <a:pt x="128" y="29"/>
                      </a:lnTo>
                      <a:lnTo>
                        <a:pt x="125" y="20"/>
                      </a:lnTo>
                      <a:lnTo>
                        <a:pt x="122" y="13"/>
                      </a:lnTo>
                      <a:lnTo>
                        <a:pt x="117" y="7"/>
                      </a:lnTo>
                      <a:lnTo>
                        <a:pt x="114" y="3"/>
                      </a:lnTo>
                      <a:lnTo>
                        <a:pt x="109" y="0"/>
                      </a:lnTo>
                      <a:lnTo>
                        <a:pt x="104" y="0"/>
                      </a:lnTo>
                      <a:lnTo>
                        <a:pt x="99" y="1"/>
                      </a:lnTo>
                      <a:lnTo>
                        <a:pt x="93" y="3"/>
                      </a:lnTo>
                      <a:lnTo>
                        <a:pt x="88" y="8"/>
                      </a:lnTo>
                      <a:lnTo>
                        <a:pt x="82" y="13"/>
                      </a:lnTo>
                      <a:lnTo>
                        <a:pt x="77" y="21"/>
                      </a:lnTo>
                      <a:lnTo>
                        <a:pt x="70" y="30"/>
                      </a:lnTo>
                      <a:lnTo>
                        <a:pt x="64" y="40"/>
                      </a:lnTo>
                      <a:lnTo>
                        <a:pt x="59" y="52"/>
                      </a:lnTo>
                      <a:lnTo>
                        <a:pt x="53" y="65"/>
                      </a:lnTo>
                      <a:lnTo>
                        <a:pt x="47" y="80"/>
                      </a:lnTo>
                      <a:lnTo>
                        <a:pt x="42" y="95"/>
                      </a:lnTo>
                      <a:lnTo>
                        <a:pt x="36" y="111"/>
                      </a:lnTo>
                      <a:lnTo>
                        <a:pt x="31" y="128"/>
                      </a:lnTo>
                      <a:lnTo>
                        <a:pt x="27" y="146"/>
                      </a:lnTo>
                      <a:lnTo>
                        <a:pt x="22" y="165"/>
                      </a:lnTo>
                      <a:lnTo>
                        <a:pt x="18" y="184"/>
                      </a:lnTo>
                      <a:lnTo>
                        <a:pt x="14" y="203"/>
                      </a:lnTo>
                      <a:lnTo>
                        <a:pt x="11" y="223"/>
                      </a:lnTo>
                      <a:lnTo>
                        <a:pt x="8" y="242"/>
                      </a:lnTo>
                      <a:lnTo>
                        <a:pt x="5" y="262"/>
                      </a:lnTo>
                      <a:lnTo>
                        <a:pt x="4" y="281"/>
                      </a:lnTo>
                      <a:lnTo>
                        <a:pt x="2" y="300"/>
                      </a:lnTo>
                      <a:lnTo>
                        <a:pt x="1" y="318"/>
                      </a:lnTo>
                      <a:lnTo>
                        <a:pt x="0" y="336"/>
                      </a:lnTo>
                      <a:lnTo>
                        <a:pt x="0" y="352"/>
                      </a:lnTo>
                      <a:lnTo>
                        <a:pt x="1" y="368"/>
                      </a:lnTo>
                      <a:lnTo>
                        <a:pt x="2" y="383"/>
                      </a:lnTo>
                      <a:lnTo>
                        <a:pt x="4" y="396"/>
                      </a:lnTo>
                      <a:lnTo>
                        <a:pt x="5" y="409"/>
                      </a:lnTo>
                      <a:lnTo>
                        <a:pt x="7" y="420"/>
                      </a:lnTo>
                      <a:lnTo>
                        <a:pt x="11" y="430"/>
                      </a:lnTo>
                      <a:lnTo>
                        <a:pt x="14" y="438"/>
                      </a:lnTo>
                      <a:lnTo>
                        <a:pt x="18" y="444"/>
                      </a:lnTo>
                      <a:lnTo>
                        <a:pt x="21" y="449"/>
                      </a:lnTo>
                      <a:lnTo>
                        <a:pt x="26" y="452"/>
                      </a:lnTo>
                      <a:lnTo>
                        <a:pt x="30" y="454"/>
                      </a:lnTo>
                      <a:lnTo>
                        <a:pt x="36" y="454"/>
                      </a:lnTo>
                      <a:lnTo>
                        <a:pt x="41" y="452"/>
                      </a:lnTo>
                      <a:lnTo>
                        <a:pt x="46" y="449"/>
                      </a:lnTo>
                      <a:lnTo>
                        <a:pt x="52" y="444"/>
                      </a:lnTo>
                      <a:lnTo>
                        <a:pt x="58" y="437"/>
                      </a:lnTo>
                      <a:lnTo>
                        <a:pt x="64" y="428"/>
                      </a:lnTo>
                      <a:lnTo>
                        <a:pt x="69" y="419"/>
                      </a:lnTo>
                      <a:lnTo>
                        <a:pt x="76" y="408"/>
                      </a:lnTo>
                      <a:lnTo>
                        <a:pt x="81" y="396"/>
                      </a:lnTo>
                      <a:lnTo>
                        <a:pt x="87" y="382"/>
                      </a:lnTo>
                      <a:lnTo>
                        <a:pt x="93" y="367"/>
                      </a:lnTo>
                      <a:lnTo>
                        <a:pt x="98" y="351"/>
                      </a:lnTo>
                      <a:lnTo>
                        <a:pt x="103" y="334"/>
                      </a:lnTo>
                      <a:lnTo>
                        <a:pt x="109" y="316"/>
                      </a:lnTo>
                      <a:lnTo>
                        <a:pt x="113" y="298"/>
                      </a:lnTo>
                      <a:lnTo>
                        <a:pt x="117" y="279"/>
                      </a:lnTo>
                      <a:lnTo>
                        <a:pt x="121"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2" name="Freeform 56"/>
                <p:cNvSpPr>
                  <a:spLocks/>
                </p:cNvSpPr>
                <p:nvPr/>
              </p:nvSpPr>
              <p:spPr bwMode="auto">
                <a:xfrm>
                  <a:off x="2128" y="591"/>
                  <a:ext cx="257" cy="256"/>
                </a:xfrm>
                <a:custGeom>
                  <a:avLst/>
                  <a:gdLst>
                    <a:gd name="T0" fmla="*/ 126 w 257"/>
                    <a:gd name="T1" fmla="*/ 6 h 256"/>
                    <a:gd name="T2" fmla="*/ 105 w 257"/>
                    <a:gd name="T3" fmla="*/ 1 h 256"/>
                    <a:gd name="T4" fmla="*/ 84 w 257"/>
                    <a:gd name="T5" fmla="*/ 0 h 256"/>
                    <a:gd name="T6" fmla="*/ 64 w 257"/>
                    <a:gd name="T7" fmla="*/ 2 h 256"/>
                    <a:gd name="T8" fmla="*/ 45 w 257"/>
                    <a:gd name="T9" fmla="*/ 8 h 256"/>
                    <a:gd name="T10" fmla="*/ 30 w 257"/>
                    <a:gd name="T11" fmla="*/ 18 h 256"/>
                    <a:gd name="T12" fmla="*/ 18 w 257"/>
                    <a:gd name="T13" fmla="*/ 31 h 256"/>
                    <a:gd name="T14" fmla="*/ 8 w 257"/>
                    <a:gd name="T15" fmla="*/ 47 h 256"/>
                    <a:gd name="T16" fmla="*/ 2 w 257"/>
                    <a:gd name="T17" fmla="*/ 65 h 256"/>
                    <a:gd name="T18" fmla="*/ 0 w 257"/>
                    <a:gd name="T19" fmla="*/ 85 h 256"/>
                    <a:gd name="T20" fmla="*/ 2 w 257"/>
                    <a:gd name="T21" fmla="*/ 106 h 256"/>
                    <a:gd name="T22" fmla="*/ 7 w 257"/>
                    <a:gd name="T23" fmla="*/ 128 h 256"/>
                    <a:gd name="T24" fmla="*/ 16 w 257"/>
                    <a:gd name="T25" fmla="*/ 150 h 256"/>
                    <a:gd name="T26" fmla="*/ 28 w 257"/>
                    <a:gd name="T27" fmla="*/ 171 h 256"/>
                    <a:gd name="T28" fmla="*/ 44 w 257"/>
                    <a:gd name="T29" fmla="*/ 191 h 256"/>
                    <a:gd name="T30" fmla="*/ 61 w 257"/>
                    <a:gd name="T31" fmla="*/ 209 h 256"/>
                    <a:gd name="T32" fmla="*/ 81 w 257"/>
                    <a:gd name="T33" fmla="*/ 224 h 256"/>
                    <a:gd name="T34" fmla="*/ 101 w 257"/>
                    <a:gd name="T35" fmla="*/ 237 h 256"/>
                    <a:gd name="T36" fmla="*/ 124 w 257"/>
                    <a:gd name="T37" fmla="*/ 247 h 256"/>
                    <a:gd name="T38" fmla="*/ 146 w 257"/>
                    <a:gd name="T39" fmla="*/ 253 h 256"/>
                    <a:gd name="T40" fmla="*/ 167 w 257"/>
                    <a:gd name="T41" fmla="*/ 255 h 256"/>
                    <a:gd name="T42" fmla="*/ 188 w 257"/>
                    <a:gd name="T43" fmla="*/ 254 h 256"/>
                    <a:gd name="T44" fmla="*/ 206 w 257"/>
                    <a:gd name="T45" fmla="*/ 249 h 256"/>
                    <a:gd name="T46" fmla="*/ 222 w 257"/>
                    <a:gd name="T47" fmla="*/ 240 h 256"/>
                    <a:gd name="T48" fmla="*/ 236 w 257"/>
                    <a:gd name="T49" fmla="*/ 228 h 256"/>
                    <a:gd name="T50" fmla="*/ 245 w 257"/>
                    <a:gd name="T51" fmla="*/ 213 h 256"/>
                    <a:gd name="T52" fmla="*/ 252 w 257"/>
                    <a:gd name="T53" fmla="*/ 195 h 256"/>
                    <a:gd name="T54" fmla="*/ 256 w 257"/>
                    <a:gd name="T55" fmla="*/ 175 h 256"/>
                    <a:gd name="T56" fmla="*/ 255 w 257"/>
                    <a:gd name="T57" fmla="*/ 154 h 256"/>
                    <a:gd name="T58" fmla="*/ 251 w 257"/>
                    <a:gd name="T59" fmla="*/ 133 h 256"/>
                    <a:gd name="T60" fmla="*/ 243 w 257"/>
                    <a:gd name="T61" fmla="*/ 111 h 256"/>
                    <a:gd name="T62" fmla="*/ 231 w 257"/>
                    <a:gd name="T63" fmla="*/ 89 h 256"/>
                    <a:gd name="T64" fmla="*/ 217 w 257"/>
                    <a:gd name="T65" fmla="*/ 69 h 256"/>
                    <a:gd name="T66" fmla="*/ 199 w 257"/>
                    <a:gd name="T67" fmla="*/ 50 h 256"/>
                    <a:gd name="T68" fmla="*/ 180 w 257"/>
                    <a:gd name="T69" fmla="*/ 34 h 256"/>
                    <a:gd name="T70" fmla="*/ 159 w 257"/>
                    <a:gd name="T71" fmla="*/ 20 h 256"/>
                    <a:gd name="T72" fmla="*/ 138 w 257"/>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56">
                      <a:moveTo>
                        <a:pt x="138" y="10"/>
                      </a:moveTo>
                      <a:lnTo>
                        <a:pt x="126" y="6"/>
                      </a:lnTo>
                      <a:lnTo>
                        <a:pt x="116" y="3"/>
                      </a:lnTo>
                      <a:lnTo>
                        <a:pt x="105" y="1"/>
                      </a:lnTo>
                      <a:lnTo>
                        <a:pt x="94" y="0"/>
                      </a:lnTo>
                      <a:lnTo>
                        <a:pt x="84" y="0"/>
                      </a:lnTo>
                      <a:lnTo>
                        <a:pt x="74" y="1"/>
                      </a:lnTo>
                      <a:lnTo>
                        <a:pt x="64" y="2"/>
                      </a:lnTo>
                      <a:lnTo>
                        <a:pt x="54" y="5"/>
                      </a:lnTo>
                      <a:lnTo>
                        <a:pt x="45" y="8"/>
                      </a:lnTo>
                      <a:lnTo>
                        <a:pt x="37" y="13"/>
                      </a:lnTo>
                      <a:lnTo>
                        <a:pt x="30" y="18"/>
                      </a:lnTo>
                      <a:lnTo>
                        <a:pt x="23" y="24"/>
                      </a:lnTo>
                      <a:lnTo>
                        <a:pt x="18" y="31"/>
                      </a:lnTo>
                      <a:lnTo>
                        <a:pt x="12" y="38"/>
                      </a:lnTo>
                      <a:lnTo>
                        <a:pt x="8" y="47"/>
                      </a:lnTo>
                      <a:lnTo>
                        <a:pt x="4" y="55"/>
                      </a:lnTo>
                      <a:lnTo>
                        <a:pt x="2" y="65"/>
                      </a:lnTo>
                      <a:lnTo>
                        <a:pt x="0" y="75"/>
                      </a:lnTo>
                      <a:lnTo>
                        <a:pt x="0" y="85"/>
                      </a:lnTo>
                      <a:lnTo>
                        <a:pt x="0" y="95"/>
                      </a:lnTo>
                      <a:lnTo>
                        <a:pt x="2" y="106"/>
                      </a:lnTo>
                      <a:lnTo>
                        <a:pt x="4" y="117"/>
                      </a:lnTo>
                      <a:lnTo>
                        <a:pt x="7" y="128"/>
                      </a:lnTo>
                      <a:lnTo>
                        <a:pt x="11" y="139"/>
                      </a:lnTo>
                      <a:lnTo>
                        <a:pt x="16" y="150"/>
                      </a:lnTo>
                      <a:lnTo>
                        <a:pt x="21" y="160"/>
                      </a:lnTo>
                      <a:lnTo>
                        <a:pt x="28" y="171"/>
                      </a:lnTo>
                      <a:lnTo>
                        <a:pt x="36" y="181"/>
                      </a:lnTo>
                      <a:lnTo>
                        <a:pt x="44" y="191"/>
                      </a:lnTo>
                      <a:lnTo>
                        <a:pt x="52" y="200"/>
                      </a:lnTo>
                      <a:lnTo>
                        <a:pt x="61" y="209"/>
                      </a:lnTo>
                      <a:lnTo>
                        <a:pt x="71" y="217"/>
                      </a:lnTo>
                      <a:lnTo>
                        <a:pt x="81" y="224"/>
                      </a:lnTo>
                      <a:lnTo>
                        <a:pt x="91" y="231"/>
                      </a:lnTo>
                      <a:lnTo>
                        <a:pt x="101" y="237"/>
                      </a:lnTo>
                      <a:lnTo>
                        <a:pt x="113" y="243"/>
                      </a:lnTo>
                      <a:lnTo>
                        <a:pt x="124" y="247"/>
                      </a:lnTo>
                      <a:lnTo>
                        <a:pt x="135" y="250"/>
                      </a:lnTo>
                      <a:lnTo>
                        <a:pt x="146" y="253"/>
                      </a:lnTo>
                      <a:lnTo>
                        <a:pt x="156" y="255"/>
                      </a:lnTo>
                      <a:lnTo>
                        <a:pt x="167" y="255"/>
                      </a:lnTo>
                      <a:lnTo>
                        <a:pt x="178" y="255"/>
                      </a:lnTo>
                      <a:lnTo>
                        <a:pt x="188" y="254"/>
                      </a:lnTo>
                      <a:lnTo>
                        <a:pt x="197" y="252"/>
                      </a:lnTo>
                      <a:lnTo>
                        <a:pt x="206" y="249"/>
                      </a:lnTo>
                      <a:lnTo>
                        <a:pt x="214" y="244"/>
                      </a:lnTo>
                      <a:lnTo>
                        <a:pt x="222" y="240"/>
                      </a:lnTo>
                      <a:lnTo>
                        <a:pt x="229" y="234"/>
                      </a:lnTo>
                      <a:lnTo>
                        <a:pt x="236" y="228"/>
                      </a:lnTo>
                      <a:lnTo>
                        <a:pt x="241" y="221"/>
                      </a:lnTo>
                      <a:lnTo>
                        <a:pt x="245" y="213"/>
                      </a:lnTo>
                      <a:lnTo>
                        <a:pt x="250" y="204"/>
                      </a:lnTo>
                      <a:lnTo>
                        <a:pt x="252" y="195"/>
                      </a:lnTo>
                      <a:lnTo>
                        <a:pt x="254" y="185"/>
                      </a:lnTo>
                      <a:lnTo>
                        <a:pt x="256" y="175"/>
                      </a:lnTo>
                      <a:lnTo>
                        <a:pt x="256" y="165"/>
                      </a:lnTo>
                      <a:lnTo>
                        <a:pt x="255" y="154"/>
                      </a:lnTo>
                      <a:lnTo>
                        <a:pt x="253" y="143"/>
                      </a:lnTo>
                      <a:lnTo>
                        <a:pt x="251" y="133"/>
                      </a:lnTo>
                      <a:lnTo>
                        <a:pt x="247" y="121"/>
                      </a:lnTo>
                      <a:lnTo>
                        <a:pt x="243" y="111"/>
                      </a:lnTo>
                      <a:lnTo>
                        <a:pt x="237" y="100"/>
                      </a:lnTo>
                      <a:lnTo>
                        <a:pt x="231" y="89"/>
                      </a:lnTo>
                      <a:lnTo>
                        <a:pt x="224" y="79"/>
                      </a:lnTo>
                      <a:lnTo>
                        <a:pt x="217" y="69"/>
                      </a:lnTo>
                      <a:lnTo>
                        <a:pt x="208" y="59"/>
                      </a:lnTo>
                      <a:lnTo>
                        <a:pt x="199" y="50"/>
                      </a:lnTo>
                      <a:lnTo>
                        <a:pt x="190" y="42"/>
                      </a:lnTo>
                      <a:lnTo>
                        <a:pt x="180" y="34"/>
                      </a:lnTo>
                      <a:lnTo>
                        <a:pt x="170" y="27"/>
                      </a:lnTo>
                      <a:lnTo>
                        <a:pt x="159" y="20"/>
                      </a:lnTo>
                      <a:lnTo>
                        <a:pt x="148" y="15"/>
                      </a:lnTo>
                      <a:lnTo>
                        <a:pt x="138"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3" name="Freeform 57"/>
                <p:cNvSpPr>
                  <a:spLocks/>
                </p:cNvSpPr>
                <p:nvPr/>
              </p:nvSpPr>
              <p:spPr bwMode="auto">
                <a:xfrm>
                  <a:off x="2035" y="655"/>
                  <a:ext cx="93" cy="668"/>
                </a:xfrm>
                <a:custGeom>
                  <a:avLst/>
                  <a:gdLst>
                    <a:gd name="T0" fmla="*/ 92 w 93"/>
                    <a:gd name="T1" fmla="*/ 0 h 668"/>
                    <a:gd name="T2" fmla="*/ 88 w 93"/>
                    <a:gd name="T3" fmla="*/ 33 h 668"/>
                    <a:gd name="T4" fmla="*/ 84 w 93"/>
                    <a:gd name="T5" fmla="*/ 51 h 668"/>
                    <a:gd name="T6" fmla="*/ 81 w 93"/>
                    <a:gd name="T7" fmla="*/ 70 h 668"/>
                    <a:gd name="T8" fmla="*/ 77 w 93"/>
                    <a:gd name="T9" fmla="*/ 90 h 668"/>
                    <a:gd name="T10" fmla="*/ 73 w 93"/>
                    <a:gd name="T11" fmla="*/ 110 h 668"/>
                    <a:gd name="T12" fmla="*/ 69 w 93"/>
                    <a:gd name="T13" fmla="*/ 131 h 668"/>
                    <a:gd name="T14" fmla="*/ 65 w 93"/>
                    <a:gd name="T15" fmla="*/ 152 h 668"/>
                    <a:gd name="T16" fmla="*/ 61 w 93"/>
                    <a:gd name="T17" fmla="*/ 174 h 668"/>
                    <a:gd name="T18" fmla="*/ 56 w 93"/>
                    <a:gd name="T19" fmla="*/ 196 h 668"/>
                    <a:gd name="T20" fmla="*/ 51 w 93"/>
                    <a:gd name="T21" fmla="*/ 218 h 668"/>
                    <a:gd name="T22" fmla="*/ 47 w 93"/>
                    <a:gd name="T23" fmla="*/ 241 h 668"/>
                    <a:gd name="T24" fmla="*/ 42 w 93"/>
                    <a:gd name="T25" fmla="*/ 264 h 668"/>
                    <a:gd name="T26" fmla="*/ 38 w 93"/>
                    <a:gd name="T27" fmla="*/ 287 h 668"/>
                    <a:gd name="T28" fmla="*/ 33 w 93"/>
                    <a:gd name="T29" fmla="*/ 311 h 668"/>
                    <a:gd name="T30" fmla="*/ 29 w 93"/>
                    <a:gd name="T31" fmla="*/ 334 h 668"/>
                    <a:gd name="T32" fmla="*/ 25 w 93"/>
                    <a:gd name="T33" fmla="*/ 357 h 668"/>
                    <a:gd name="T34" fmla="*/ 20 w 93"/>
                    <a:gd name="T35" fmla="*/ 381 h 668"/>
                    <a:gd name="T36" fmla="*/ 17 w 93"/>
                    <a:gd name="T37" fmla="*/ 404 h 668"/>
                    <a:gd name="T38" fmla="*/ 13 w 93"/>
                    <a:gd name="T39" fmla="*/ 427 h 668"/>
                    <a:gd name="T40" fmla="*/ 10 w 93"/>
                    <a:gd name="T41" fmla="*/ 450 h 668"/>
                    <a:gd name="T42" fmla="*/ 7 w 93"/>
                    <a:gd name="T43" fmla="*/ 472 h 668"/>
                    <a:gd name="T44" fmla="*/ 4 w 93"/>
                    <a:gd name="T45" fmla="*/ 495 h 668"/>
                    <a:gd name="T46" fmla="*/ 3 w 93"/>
                    <a:gd name="T47" fmla="*/ 516 h 668"/>
                    <a:gd name="T48" fmla="*/ 1 w 93"/>
                    <a:gd name="T49" fmla="*/ 537 h 668"/>
                    <a:gd name="T50" fmla="*/ 0 w 93"/>
                    <a:gd name="T51" fmla="*/ 558 h 668"/>
                    <a:gd name="T52" fmla="*/ 0 w 93"/>
                    <a:gd name="T53" fmla="*/ 578 h 668"/>
                    <a:gd name="T54" fmla="*/ 0 w 93"/>
                    <a:gd name="T55" fmla="*/ 597 h 668"/>
                    <a:gd name="T56" fmla="*/ 1 w 93"/>
                    <a:gd name="T57" fmla="*/ 616 h 668"/>
                    <a:gd name="T58" fmla="*/ 2 w 93"/>
                    <a:gd name="T59" fmla="*/ 634 h 668"/>
                    <a:gd name="T60" fmla="*/ 4 w 93"/>
                    <a:gd name="T61" fmla="*/ 651 h 668"/>
                    <a:gd name="T62" fmla="*/ 7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92" y="0"/>
                      </a:moveTo>
                      <a:lnTo>
                        <a:pt x="88" y="33"/>
                      </a:lnTo>
                      <a:lnTo>
                        <a:pt x="84" y="51"/>
                      </a:lnTo>
                      <a:lnTo>
                        <a:pt x="81" y="70"/>
                      </a:lnTo>
                      <a:lnTo>
                        <a:pt x="77" y="90"/>
                      </a:lnTo>
                      <a:lnTo>
                        <a:pt x="73" y="110"/>
                      </a:lnTo>
                      <a:lnTo>
                        <a:pt x="69" y="131"/>
                      </a:lnTo>
                      <a:lnTo>
                        <a:pt x="65" y="152"/>
                      </a:lnTo>
                      <a:lnTo>
                        <a:pt x="61" y="174"/>
                      </a:lnTo>
                      <a:lnTo>
                        <a:pt x="56" y="196"/>
                      </a:lnTo>
                      <a:lnTo>
                        <a:pt x="51" y="218"/>
                      </a:lnTo>
                      <a:lnTo>
                        <a:pt x="47" y="241"/>
                      </a:lnTo>
                      <a:lnTo>
                        <a:pt x="42" y="264"/>
                      </a:lnTo>
                      <a:lnTo>
                        <a:pt x="38" y="287"/>
                      </a:lnTo>
                      <a:lnTo>
                        <a:pt x="33" y="311"/>
                      </a:lnTo>
                      <a:lnTo>
                        <a:pt x="29" y="334"/>
                      </a:lnTo>
                      <a:lnTo>
                        <a:pt x="25" y="357"/>
                      </a:lnTo>
                      <a:lnTo>
                        <a:pt x="20" y="381"/>
                      </a:lnTo>
                      <a:lnTo>
                        <a:pt x="17" y="404"/>
                      </a:lnTo>
                      <a:lnTo>
                        <a:pt x="13" y="427"/>
                      </a:lnTo>
                      <a:lnTo>
                        <a:pt x="10" y="450"/>
                      </a:lnTo>
                      <a:lnTo>
                        <a:pt x="7" y="472"/>
                      </a:lnTo>
                      <a:lnTo>
                        <a:pt x="4" y="495"/>
                      </a:lnTo>
                      <a:lnTo>
                        <a:pt x="3" y="516"/>
                      </a:lnTo>
                      <a:lnTo>
                        <a:pt x="1" y="537"/>
                      </a:lnTo>
                      <a:lnTo>
                        <a:pt x="0" y="558"/>
                      </a:lnTo>
                      <a:lnTo>
                        <a:pt x="0" y="578"/>
                      </a:lnTo>
                      <a:lnTo>
                        <a:pt x="0" y="597"/>
                      </a:lnTo>
                      <a:lnTo>
                        <a:pt x="1" y="616"/>
                      </a:lnTo>
                      <a:lnTo>
                        <a:pt x="2" y="634"/>
                      </a:lnTo>
                      <a:lnTo>
                        <a:pt x="4" y="651"/>
                      </a:lnTo>
                      <a:lnTo>
                        <a:pt x="7"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34" name="Group 58"/>
              <p:cNvGrpSpPr>
                <a:grpSpLocks/>
              </p:cNvGrpSpPr>
              <p:nvPr/>
            </p:nvGrpSpPr>
            <p:grpSpPr bwMode="auto">
              <a:xfrm>
                <a:off x="1577" y="283"/>
                <a:ext cx="452" cy="935"/>
                <a:chOff x="1577" y="283"/>
                <a:chExt cx="452" cy="935"/>
              </a:xfrm>
            </p:grpSpPr>
            <p:sp>
              <p:nvSpPr>
                <p:cNvPr id="203835" name="Freeform 59"/>
                <p:cNvSpPr>
                  <a:spLocks/>
                </p:cNvSpPr>
                <p:nvPr/>
              </p:nvSpPr>
              <p:spPr bwMode="auto">
                <a:xfrm>
                  <a:off x="1767" y="283"/>
                  <a:ext cx="120" cy="408"/>
                </a:xfrm>
                <a:custGeom>
                  <a:avLst/>
                  <a:gdLst>
                    <a:gd name="T0" fmla="*/ 60 w 120"/>
                    <a:gd name="T1" fmla="*/ 35 h 408"/>
                    <a:gd name="T2" fmla="*/ 70 w 120"/>
                    <a:gd name="T3" fmla="*/ 18 h 408"/>
                    <a:gd name="T4" fmla="*/ 80 w 120"/>
                    <a:gd name="T5" fmla="*/ 6 h 408"/>
                    <a:gd name="T6" fmla="*/ 90 w 120"/>
                    <a:gd name="T7" fmla="*/ 1 h 408"/>
                    <a:gd name="T8" fmla="*/ 98 w 120"/>
                    <a:gd name="T9" fmla="*/ 1 h 408"/>
                    <a:gd name="T10" fmla="*/ 105 w 120"/>
                    <a:gd name="T11" fmla="*/ 8 h 408"/>
                    <a:gd name="T12" fmla="*/ 110 w 120"/>
                    <a:gd name="T13" fmla="*/ 20 h 408"/>
                    <a:gd name="T14" fmla="*/ 115 w 120"/>
                    <a:gd name="T15" fmla="*/ 37 h 408"/>
                    <a:gd name="T16" fmla="*/ 117 w 120"/>
                    <a:gd name="T17" fmla="*/ 60 h 408"/>
                    <a:gd name="T18" fmla="*/ 119 w 120"/>
                    <a:gd name="T19" fmla="*/ 87 h 408"/>
                    <a:gd name="T20" fmla="*/ 118 w 120"/>
                    <a:gd name="T21" fmla="*/ 117 h 408"/>
                    <a:gd name="T22" fmla="*/ 115 w 120"/>
                    <a:gd name="T23" fmla="*/ 150 h 408"/>
                    <a:gd name="T24" fmla="*/ 111 w 120"/>
                    <a:gd name="T25" fmla="*/ 184 h 408"/>
                    <a:gd name="T26" fmla="*/ 106 w 120"/>
                    <a:gd name="T27" fmla="*/ 219 h 408"/>
                    <a:gd name="T28" fmla="*/ 99 w 120"/>
                    <a:gd name="T29" fmla="*/ 254 h 408"/>
                    <a:gd name="T30" fmla="*/ 91 w 120"/>
                    <a:gd name="T31" fmla="*/ 287 h 408"/>
                    <a:gd name="T32" fmla="*/ 81 w 120"/>
                    <a:gd name="T33" fmla="*/ 317 h 408"/>
                    <a:gd name="T34" fmla="*/ 71 w 120"/>
                    <a:gd name="T35" fmla="*/ 344 h 408"/>
                    <a:gd name="T36" fmla="*/ 61 w 120"/>
                    <a:gd name="T37" fmla="*/ 367 h 408"/>
                    <a:gd name="T38" fmla="*/ 52 w 120"/>
                    <a:gd name="T39" fmla="*/ 385 h 408"/>
                    <a:gd name="T40" fmla="*/ 41 w 120"/>
                    <a:gd name="T41" fmla="*/ 398 h 408"/>
                    <a:gd name="T42" fmla="*/ 32 w 120"/>
                    <a:gd name="T43" fmla="*/ 405 h 408"/>
                    <a:gd name="T44" fmla="*/ 23 w 120"/>
                    <a:gd name="T45" fmla="*/ 407 h 408"/>
                    <a:gd name="T46" fmla="*/ 16 w 120"/>
                    <a:gd name="T47" fmla="*/ 401 h 408"/>
                    <a:gd name="T48" fmla="*/ 10 w 120"/>
                    <a:gd name="T49" fmla="*/ 391 h 408"/>
                    <a:gd name="T50" fmla="*/ 5 w 120"/>
                    <a:gd name="T51" fmla="*/ 374 h 408"/>
                    <a:gd name="T52" fmla="*/ 2 w 120"/>
                    <a:gd name="T53" fmla="*/ 353 h 408"/>
                    <a:gd name="T54" fmla="*/ 0 w 120"/>
                    <a:gd name="T55" fmla="*/ 327 h 408"/>
                    <a:gd name="T56" fmla="*/ 1 w 120"/>
                    <a:gd name="T57" fmla="*/ 298 h 408"/>
                    <a:gd name="T58" fmla="*/ 3 w 120"/>
                    <a:gd name="T59" fmla="*/ 265 h 408"/>
                    <a:gd name="T60" fmla="*/ 6 w 120"/>
                    <a:gd name="T61" fmla="*/ 231 h 408"/>
                    <a:gd name="T62" fmla="*/ 12 w 120"/>
                    <a:gd name="T63" fmla="*/ 197 h 408"/>
                    <a:gd name="T64" fmla="*/ 19 w 120"/>
                    <a:gd name="T65" fmla="*/ 162 h 408"/>
                    <a:gd name="T66" fmla="*/ 27 w 120"/>
                    <a:gd name="T67" fmla="*/ 128 h 408"/>
                    <a:gd name="T68" fmla="*/ 36 w 120"/>
                    <a:gd name="T69" fmla="*/ 97 h 408"/>
                    <a:gd name="T70" fmla="*/ 44 w 120"/>
                    <a:gd name="T71" fmla="*/ 69 h 408"/>
                    <a:gd name="T72" fmla="*/ 55 w 120"/>
                    <a:gd name="T73" fmla="*/ 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408">
                      <a:moveTo>
                        <a:pt x="55" y="45"/>
                      </a:moveTo>
                      <a:lnTo>
                        <a:pt x="60" y="35"/>
                      </a:lnTo>
                      <a:lnTo>
                        <a:pt x="66" y="25"/>
                      </a:lnTo>
                      <a:lnTo>
                        <a:pt x="70" y="18"/>
                      </a:lnTo>
                      <a:lnTo>
                        <a:pt x="75" y="11"/>
                      </a:lnTo>
                      <a:lnTo>
                        <a:pt x="80" y="6"/>
                      </a:lnTo>
                      <a:lnTo>
                        <a:pt x="85" y="3"/>
                      </a:lnTo>
                      <a:lnTo>
                        <a:pt x="90" y="1"/>
                      </a:lnTo>
                      <a:lnTo>
                        <a:pt x="93" y="0"/>
                      </a:lnTo>
                      <a:lnTo>
                        <a:pt x="98" y="1"/>
                      </a:lnTo>
                      <a:lnTo>
                        <a:pt x="101" y="4"/>
                      </a:lnTo>
                      <a:lnTo>
                        <a:pt x="105" y="8"/>
                      </a:lnTo>
                      <a:lnTo>
                        <a:pt x="108" y="13"/>
                      </a:lnTo>
                      <a:lnTo>
                        <a:pt x="110" y="20"/>
                      </a:lnTo>
                      <a:lnTo>
                        <a:pt x="113" y="28"/>
                      </a:lnTo>
                      <a:lnTo>
                        <a:pt x="115" y="37"/>
                      </a:lnTo>
                      <a:lnTo>
                        <a:pt x="116" y="49"/>
                      </a:lnTo>
                      <a:lnTo>
                        <a:pt x="117" y="60"/>
                      </a:lnTo>
                      <a:lnTo>
                        <a:pt x="118" y="73"/>
                      </a:lnTo>
                      <a:lnTo>
                        <a:pt x="119" y="87"/>
                      </a:lnTo>
                      <a:lnTo>
                        <a:pt x="119" y="102"/>
                      </a:lnTo>
                      <a:lnTo>
                        <a:pt x="118" y="117"/>
                      </a:lnTo>
                      <a:lnTo>
                        <a:pt x="117" y="133"/>
                      </a:lnTo>
                      <a:lnTo>
                        <a:pt x="115" y="150"/>
                      </a:lnTo>
                      <a:lnTo>
                        <a:pt x="114" y="167"/>
                      </a:lnTo>
                      <a:lnTo>
                        <a:pt x="111" y="184"/>
                      </a:lnTo>
                      <a:lnTo>
                        <a:pt x="108" y="201"/>
                      </a:lnTo>
                      <a:lnTo>
                        <a:pt x="106" y="219"/>
                      </a:lnTo>
                      <a:lnTo>
                        <a:pt x="102" y="237"/>
                      </a:lnTo>
                      <a:lnTo>
                        <a:pt x="99" y="254"/>
                      </a:lnTo>
                      <a:lnTo>
                        <a:pt x="94" y="270"/>
                      </a:lnTo>
                      <a:lnTo>
                        <a:pt x="91" y="287"/>
                      </a:lnTo>
                      <a:lnTo>
                        <a:pt x="86" y="302"/>
                      </a:lnTo>
                      <a:lnTo>
                        <a:pt x="81" y="317"/>
                      </a:lnTo>
                      <a:lnTo>
                        <a:pt x="76" y="331"/>
                      </a:lnTo>
                      <a:lnTo>
                        <a:pt x="71" y="344"/>
                      </a:lnTo>
                      <a:lnTo>
                        <a:pt x="67" y="356"/>
                      </a:lnTo>
                      <a:lnTo>
                        <a:pt x="61" y="367"/>
                      </a:lnTo>
                      <a:lnTo>
                        <a:pt x="56" y="377"/>
                      </a:lnTo>
                      <a:lnTo>
                        <a:pt x="52" y="385"/>
                      </a:lnTo>
                      <a:lnTo>
                        <a:pt x="46" y="392"/>
                      </a:lnTo>
                      <a:lnTo>
                        <a:pt x="41" y="398"/>
                      </a:lnTo>
                      <a:lnTo>
                        <a:pt x="36" y="403"/>
                      </a:lnTo>
                      <a:lnTo>
                        <a:pt x="32" y="405"/>
                      </a:lnTo>
                      <a:lnTo>
                        <a:pt x="28" y="407"/>
                      </a:lnTo>
                      <a:lnTo>
                        <a:pt x="23" y="407"/>
                      </a:lnTo>
                      <a:lnTo>
                        <a:pt x="20" y="405"/>
                      </a:lnTo>
                      <a:lnTo>
                        <a:pt x="16" y="401"/>
                      </a:lnTo>
                      <a:lnTo>
                        <a:pt x="12" y="397"/>
                      </a:lnTo>
                      <a:lnTo>
                        <a:pt x="10" y="391"/>
                      </a:lnTo>
                      <a:lnTo>
                        <a:pt x="7" y="383"/>
                      </a:lnTo>
                      <a:lnTo>
                        <a:pt x="5" y="374"/>
                      </a:lnTo>
                      <a:lnTo>
                        <a:pt x="4" y="364"/>
                      </a:lnTo>
                      <a:lnTo>
                        <a:pt x="2" y="353"/>
                      </a:lnTo>
                      <a:lnTo>
                        <a:pt x="1" y="341"/>
                      </a:lnTo>
                      <a:lnTo>
                        <a:pt x="0" y="327"/>
                      </a:lnTo>
                      <a:lnTo>
                        <a:pt x="0" y="313"/>
                      </a:lnTo>
                      <a:lnTo>
                        <a:pt x="1" y="298"/>
                      </a:lnTo>
                      <a:lnTo>
                        <a:pt x="2" y="282"/>
                      </a:lnTo>
                      <a:lnTo>
                        <a:pt x="3" y="265"/>
                      </a:lnTo>
                      <a:lnTo>
                        <a:pt x="4" y="249"/>
                      </a:lnTo>
                      <a:lnTo>
                        <a:pt x="6" y="231"/>
                      </a:lnTo>
                      <a:lnTo>
                        <a:pt x="9" y="214"/>
                      </a:lnTo>
                      <a:lnTo>
                        <a:pt x="12" y="197"/>
                      </a:lnTo>
                      <a:lnTo>
                        <a:pt x="15" y="179"/>
                      </a:lnTo>
                      <a:lnTo>
                        <a:pt x="19" y="162"/>
                      </a:lnTo>
                      <a:lnTo>
                        <a:pt x="22" y="145"/>
                      </a:lnTo>
                      <a:lnTo>
                        <a:pt x="27" y="128"/>
                      </a:lnTo>
                      <a:lnTo>
                        <a:pt x="31" y="112"/>
                      </a:lnTo>
                      <a:lnTo>
                        <a:pt x="36" y="97"/>
                      </a:lnTo>
                      <a:lnTo>
                        <a:pt x="40" y="83"/>
                      </a:lnTo>
                      <a:lnTo>
                        <a:pt x="44" y="69"/>
                      </a:lnTo>
                      <a:lnTo>
                        <a:pt x="50" y="56"/>
                      </a:lnTo>
                      <a:lnTo>
                        <a:pt x="55" y="4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6" name="Freeform 60"/>
                <p:cNvSpPr>
                  <a:spLocks/>
                </p:cNvSpPr>
                <p:nvPr/>
              </p:nvSpPr>
              <p:spPr bwMode="auto">
                <a:xfrm>
                  <a:off x="1577" y="329"/>
                  <a:ext cx="205" cy="363"/>
                </a:xfrm>
                <a:custGeom>
                  <a:avLst/>
                  <a:gdLst>
                    <a:gd name="T0" fmla="*/ 56 w 205"/>
                    <a:gd name="T1" fmla="*/ 239 h 363"/>
                    <a:gd name="T2" fmla="*/ 41 w 205"/>
                    <a:gd name="T3" fmla="*/ 208 h 363"/>
                    <a:gd name="T4" fmla="*/ 28 w 205"/>
                    <a:gd name="T5" fmla="*/ 177 h 363"/>
                    <a:gd name="T6" fmla="*/ 17 w 205"/>
                    <a:gd name="T7" fmla="*/ 146 h 363"/>
                    <a:gd name="T8" fmla="*/ 9 w 205"/>
                    <a:gd name="T9" fmla="*/ 117 h 363"/>
                    <a:gd name="T10" fmla="*/ 4 w 205"/>
                    <a:gd name="T11" fmla="*/ 89 h 363"/>
                    <a:gd name="T12" fmla="*/ 1 w 205"/>
                    <a:gd name="T13" fmla="*/ 63 h 363"/>
                    <a:gd name="T14" fmla="*/ 1 w 205"/>
                    <a:gd name="T15" fmla="*/ 42 h 363"/>
                    <a:gd name="T16" fmla="*/ 4 w 205"/>
                    <a:gd name="T17" fmla="*/ 24 h 363"/>
                    <a:gd name="T18" fmla="*/ 11 w 205"/>
                    <a:gd name="T19" fmla="*/ 11 h 363"/>
                    <a:gd name="T20" fmla="*/ 20 w 205"/>
                    <a:gd name="T21" fmla="*/ 3 h 363"/>
                    <a:gd name="T22" fmla="*/ 31 w 205"/>
                    <a:gd name="T23" fmla="*/ 0 h 363"/>
                    <a:gd name="T24" fmla="*/ 44 w 205"/>
                    <a:gd name="T25" fmla="*/ 3 h 363"/>
                    <a:gd name="T26" fmla="*/ 60 w 205"/>
                    <a:gd name="T27" fmla="*/ 11 h 363"/>
                    <a:gd name="T28" fmla="*/ 76 w 205"/>
                    <a:gd name="T29" fmla="*/ 24 h 363"/>
                    <a:gd name="T30" fmla="*/ 94 w 205"/>
                    <a:gd name="T31" fmla="*/ 41 h 363"/>
                    <a:gd name="T32" fmla="*/ 112 w 205"/>
                    <a:gd name="T33" fmla="*/ 63 h 363"/>
                    <a:gd name="T34" fmla="*/ 129 w 205"/>
                    <a:gd name="T35" fmla="*/ 88 h 363"/>
                    <a:gd name="T36" fmla="*/ 145 w 205"/>
                    <a:gd name="T37" fmla="*/ 116 h 363"/>
                    <a:gd name="T38" fmla="*/ 161 w 205"/>
                    <a:gd name="T39" fmla="*/ 146 h 363"/>
                    <a:gd name="T40" fmla="*/ 174 w 205"/>
                    <a:gd name="T41" fmla="*/ 177 h 363"/>
                    <a:gd name="T42" fmla="*/ 185 w 205"/>
                    <a:gd name="T43" fmla="*/ 208 h 363"/>
                    <a:gd name="T44" fmla="*/ 194 w 205"/>
                    <a:gd name="T45" fmla="*/ 238 h 363"/>
                    <a:gd name="T46" fmla="*/ 200 w 205"/>
                    <a:gd name="T47" fmla="*/ 267 h 363"/>
                    <a:gd name="T48" fmla="*/ 204 w 205"/>
                    <a:gd name="T49" fmla="*/ 293 h 363"/>
                    <a:gd name="T50" fmla="*/ 204 w 205"/>
                    <a:gd name="T51" fmla="*/ 315 h 363"/>
                    <a:gd name="T52" fmla="*/ 201 w 205"/>
                    <a:gd name="T53" fmla="*/ 334 h 363"/>
                    <a:gd name="T54" fmla="*/ 196 w 205"/>
                    <a:gd name="T55" fmla="*/ 348 h 363"/>
                    <a:gd name="T56" fmla="*/ 188 w 205"/>
                    <a:gd name="T57" fmla="*/ 358 h 363"/>
                    <a:gd name="T58" fmla="*/ 177 w 205"/>
                    <a:gd name="T59" fmla="*/ 362 h 363"/>
                    <a:gd name="T60" fmla="*/ 164 w 205"/>
                    <a:gd name="T61" fmla="*/ 361 h 363"/>
                    <a:gd name="T62" fmla="*/ 149 w 205"/>
                    <a:gd name="T63" fmla="*/ 354 h 363"/>
                    <a:gd name="T64" fmla="*/ 133 w 205"/>
                    <a:gd name="T65" fmla="*/ 342 h 363"/>
                    <a:gd name="T66" fmla="*/ 115 w 205"/>
                    <a:gd name="T67" fmla="*/ 326 h 363"/>
                    <a:gd name="T68" fmla="*/ 98 w 205"/>
                    <a:gd name="T69" fmla="*/ 305 h 363"/>
                    <a:gd name="T70" fmla="*/ 81 w 205"/>
                    <a:gd name="T71" fmla="*/ 281 h 363"/>
                    <a:gd name="T72" fmla="*/ 64 w 205"/>
                    <a:gd name="T73" fmla="*/ 25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363">
                      <a:moveTo>
                        <a:pt x="64" y="253"/>
                      </a:moveTo>
                      <a:lnTo>
                        <a:pt x="56" y="239"/>
                      </a:lnTo>
                      <a:lnTo>
                        <a:pt x="48" y="223"/>
                      </a:lnTo>
                      <a:lnTo>
                        <a:pt x="41" y="208"/>
                      </a:lnTo>
                      <a:lnTo>
                        <a:pt x="35" y="193"/>
                      </a:lnTo>
                      <a:lnTo>
                        <a:pt x="28" y="177"/>
                      </a:lnTo>
                      <a:lnTo>
                        <a:pt x="22" y="162"/>
                      </a:lnTo>
                      <a:lnTo>
                        <a:pt x="17" y="146"/>
                      </a:lnTo>
                      <a:lnTo>
                        <a:pt x="12" y="131"/>
                      </a:lnTo>
                      <a:lnTo>
                        <a:pt x="9" y="117"/>
                      </a:lnTo>
                      <a:lnTo>
                        <a:pt x="5" y="102"/>
                      </a:lnTo>
                      <a:lnTo>
                        <a:pt x="4" y="89"/>
                      </a:lnTo>
                      <a:lnTo>
                        <a:pt x="2" y="76"/>
                      </a:lnTo>
                      <a:lnTo>
                        <a:pt x="1" y="63"/>
                      </a:lnTo>
                      <a:lnTo>
                        <a:pt x="0" y="52"/>
                      </a:lnTo>
                      <a:lnTo>
                        <a:pt x="1" y="42"/>
                      </a:lnTo>
                      <a:lnTo>
                        <a:pt x="3" y="32"/>
                      </a:lnTo>
                      <a:lnTo>
                        <a:pt x="4" y="24"/>
                      </a:lnTo>
                      <a:lnTo>
                        <a:pt x="7" y="17"/>
                      </a:lnTo>
                      <a:lnTo>
                        <a:pt x="11" y="11"/>
                      </a:lnTo>
                      <a:lnTo>
                        <a:pt x="15" y="6"/>
                      </a:lnTo>
                      <a:lnTo>
                        <a:pt x="20" y="3"/>
                      </a:lnTo>
                      <a:lnTo>
                        <a:pt x="25" y="1"/>
                      </a:lnTo>
                      <a:lnTo>
                        <a:pt x="31" y="0"/>
                      </a:lnTo>
                      <a:lnTo>
                        <a:pt x="38" y="1"/>
                      </a:lnTo>
                      <a:lnTo>
                        <a:pt x="44" y="3"/>
                      </a:lnTo>
                      <a:lnTo>
                        <a:pt x="52" y="6"/>
                      </a:lnTo>
                      <a:lnTo>
                        <a:pt x="60" y="11"/>
                      </a:lnTo>
                      <a:lnTo>
                        <a:pt x="68" y="17"/>
                      </a:lnTo>
                      <a:lnTo>
                        <a:pt x="76" y="24"/>
                      </a:lnTo>
                      <a:lnTo>
                        <a:pt x="85" y="32"/>
                      </a:lnTo>
                      <a:lnTo>
                        <a:pt x="94" y="41"/>
                      </a:lnTo>
                      <a:lnTo>
                        <a:pt x="103" y="51"/>
                      </a:lnTo>
                      <a:lnTo>
                        <a:pt x="112" y="63"/>
                      </a:lnTo>
                      <a:lnTo>
                        <a:pt x="121" y="75"/>
                      </a:lnTo>
                      <a:lnTo>
                        <a:pt x="129" y="88"/>
                      </a:lnTo>
                      <a:lnTo>
                        <a:pt x="137" y="102"/>
                      </a:lnTo>
                      <a:lnTo>
                        <a:pt x="145" y="116"/>
                      </a:lnTo>
                      <a:lnTo>
                        <a:pt x="153" y="131"/>
                      </a:lnTo>
                      <a:lnTo>
                        <a:pt x="161" y="146"/>
                      </a:lnTo>
                      <a:lnTo>
                        <a:pt x="168" y="161"/>
                      </a:lnTo>
                      <a:lnTo>
                        <a:pt x="174" y="177"/>
                      </a:lnTo>
                      <a:lnTo>
                        <a:pt x="180" y="192"/>
                      </a:lnTo>
                      <a:lnTo>
                        <a:pt x="185" y="208"/>
                      </a:lnTo>
                      <a:lnTo>
                        <a:pt x="190" y="223"/>
                      </a:lnTo>
                      <a:lnTo>
                        <a:pt x="194" y="238"/>
                      </a:lnTo>
                      <a:lnTo>
                        <a:pt x="198" y="253"/>
                      </a:lnTo>
                      <a:lnTo>
                        <a:pt x="200" y="267"/>
                      </a:lnTo>
                      <a:lnTo>
                        <a:pt x="202" y="280"/>
                      </a:lnTo>
                      <a:lnTo>
                        <a:pt x="204" y="293"/>
                      </a:lnTo>
                      <a:lnTo>
                        <a:pt x="204" y="305"/>
                      </a:lnTo>
                      <a:lnTo>
                        <a:pt x="204" y="315"/>
                      </a:lnTo>
                      <a:lnTo>
                        <a:pt x="203" y="325"/>
                      </a:lnTo>
                      <a:lnTo>
                        <a:pt x="201" y="334"/>
                      </a:lnTo>
                      <a:lnTo>
                        <a:pt x="200" y="342"/>
                      </a:lnTo>
                      <a:lnTo>
                        <a:pt x="196" y="348"/>
                      </a:lnTo>
                      <a:lnTo>
                        <a:pt x="192" y="353"/>
                      </a:lnTo>
                      <a:lnTo>
                        <a:pt x="188" y="358"/>
                      </a:lnTo>
                      <a:lnTo>
                        <a:pt x="183" y="360"/>
                      </a:lnTo>
                      <a:lnTo>
                        <a:pt x="177" y="362"/>
                      </a:lnTo>
                      <a:lnTo>
                        <a:pt x="170" y="361"/>
                      </a:lnTo>
                      <a:lnTo>
                        <a:pt x="164" y="361"/>
                      </a:lnTo>
                      <a:lnTo>
                        <a:pt x="156" y="358"/>
                      </a:lnTo>
                      <a:lnTo>
                        <a:pt x="149" y="354"/>
                      </a:lnTo>
                      <a:lnTo>
                        <a:pt x="141" y="349"/>
                      </a:lnTo>
                      <a:lnTo>
                        <a:pt x="133" y="342"/>
                      </a:lnTo>
                      <a:lnTo>
                        <a:pt x="124" y="334"/>
                      </a:lnTo>
                      <a:lnTo>
                        <a:pt x="115" y="326"/>
                      </a:lnTo>
                      <a:lnTo>
                        <a:pt x="106" y="316"/>
                      </a:lnTo>
                      <a:lnTo>
                        <a:pt x="98" y="305"/>
                      </a:lnTo>
                      <a:lnTo>
                        <a:pt x="90" y="293"/>
                      </a:lnTo>
                      <a:lnTo>
                        <a:pt x="81" y="281"/>
                      </a:lnTo>
                      <a:lnTo>
                        <a:pt x="73" y="267"/>
                      </a:lnTo>
                      <a:lnTo>
                        <a:pt x="64" y="253"/>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7" name="Freeform 61"/>
                <p:cNvSpPr>
                  <a:spLocks/>
                </p:cNvSpPr>
                <p:nvPr/>
              </p:nvSpPr>
              <p:spPr bwMode="auto">
                <a:xfrm>
                  <a:off x="1579" y="672"/>
                  <a:ext cx="218" cy="355"/>
                </a:xfrm>
                <a:custGeom>
                  <a:avLst/>
                  <a:gdLst>
                    <a:gd name="T0" fmla="*/ 80 w 218"/>
                    <a:gd name="T1" fmla="*/ 68 h 355"/>
                    <a:gd name="T2" fmla="*/ 98 w 218"/>
                    <a:gd name="T3" fmla="*/ 46 h 355"/>
                    <a:gd name="T4" fmla="*/ 117 w 218"/>
                    <a:gd name="T5" fmla="*/ 27 h 355"/>
                    <a:gd name="T6" fmla="*/ 135 w 218"/>
                    <a:gd name="T7" fmla="*/ 13 h 355"/>
                    <a:gd name="T8" fmla="*/ 153 w 218"/>
                    <a:gd name="T9" fmla="*/ 4 h 355"/>
                    <a:gd name="T10" fmla="*/ 169 w 218"/>
                    <a:gd name="T11" fmla="*/ 0 h 355"/>
                    <a:gd name="T12" fmla="*/ 183 w 218"/>
                    <a:gd name="T13" fmla="*/ 2 h 355"/>
                    <a:gd name="T14" fmla="*/ 196 w 218"/>
                    <a:gd name="T15" fmla="*/ 8 h 355"/>
                    <a:gd name="T16" fmla="*/ 205 w 218"/>
                    <a:gd name="T17" fmla="*/ 20 h 355"/>
                    <a:gd name="T18" fmla="*/ 213 w 218"/>
                    <a:gd name="T19" fmla="*/ 36 h 355"/>
                    <a:gd name="T20" fmla="*/ 216 w 218"/>
                    <a:gd name="T21" fmla="*/ 56 h 355"/>
                    <a:gd name="T22" fmla="*/ 217 w 218"/>
                    <a:gd name="T23" fmla="*/ 80 h 355"/>
                    <a:gd name="T24" fmla="*/ 214 w 218"/>
                    <a:gd name="T25" fmla="*/ 107 h 355"/>
                    <a:gd name="T26" fmla="*/ 208 w 218"/>
                    <a:gd name="T27" fmla="*/ 136 h 355"/>
                    <a:gd name="T28" fmla="*/ 200 w 218"/>
                    <a:gd name="T29" fmla="*/ 166 h 355"/>
                    <a:gd name="T30" fmla="*/ 189 w 218"/>
                    <a:gd name="T31" fmla="*/ 196 h 355"/>
                    <a:gd name="T32" fmla="*/ 174 w 218"/>
                    <a:gd name="T33" fmla="*/ 226 h 355"/>
                    <a:gd name="T34" fmla="*/ 159 w 218"/>
                    <a:gd name="T35" fmla="*/ 254 h 355"/>
                    <a:gd name="T36" fmla="*/ 142 w 218"/>
                    <a:gd name="T37" fmla="*/ 281 h 355"/>
                    <a:gd name="T38" fmla="*/ 124 w 218"/>
                    <a:gd name="T39" fmla="*/ 304 h 355"/>
                    <a:gd name="T40" fmla="*/ 105 w 218"/>
                    <a:gd name="T41" fmla="*/ 323 h 355"/>
                    <a:gd name="T42" fmla="*/ 86 w 218"/>
                    <a:gd name="T43" fmla="*/ 338 h 355"/>
                    <a:gd name="T44" fmla="*/ 68 w 218"/>
                    <a:gd name="T45" fmla="*/ 348 h 355"/>
                    <a:gd name="T46" fmla="*/ 52 w 218"/>
                    <a:gd name="T47" fmla="*/ 354 h 355"/>
                    <a:gd name="T48" fmla="*/ 37 w 218"/>
                    <a:gd name="T49" fmla="*/ 354 h 355"/>
                    <a:gd name="T50" fmla="*/ 24 w 218"/>
                    <a:gd name="T51" fmla="*/ 348 h 355"/>
                    <a:gd name="T52" fmla="*/ 13 w 218"/>
                    <a:gd name="T53" fmla="*/ 338 h 355"/>
                    <a:gd name="T54" fmla="*/ 6 w 218"/>
                    <a:gd name="T55" fmla="*/ 323 h 355"/>
                    <a:gd name="T56" fmla="*/ 2 w 218"/>
                    <a:gd name="T57" fmla="*/ 304 h 355"/>
                    <a:gd name="T58" fmla="*/ 0 w 218"/>
                    <a:gd name="T59" fmla="*/ 281 h 355"/>
                    <a:gd name="T60" fmla="*/ 2 w 218"/>
                    <a:gd name="T61" fmla="*/ 254 h 355"/>
                    <a:gd name="T62" fmla="*/ 7 w 218"/>
                    <a:gd name="T63" fmla="*/ 226 h 355"/>
                    <a:gd name="T64" fmla="*/ 14 w 218"/>
                    <a:gd name="T65" fmla="*/ 196 h 355"/>
                    <a:gd name="T66" fmla="*/ 26 w 218"/>
                    <a:gd name="T67" fmla="*/ 166 h 355"/>
                    <a:gd name="T68" fmla="*/ 39 w 218"/>
                    <a:gd name="T69" fmla="*/ 136 h 355"/>
                    <a:gd name="T70" fmla="*/ 53 w 218"/>
                    <a:gd name="T71" fmla="*/ 107 h 355"/>
                    <a:gd name="T72" fmla="*/ 71 w 218"/>
                    <a:gd name="T73" fmla="*/ 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55">
                      <a:moveTo>
                        <a:pt x="71" y="80"/>
                      </a:moveTo>
                      <a:lnTo>
                        <a:pt x="80" y="68"/>
                      </a:lnTo>
                      <a:lnTo>
                        <a:pt x="89" y="56"/>
                      </a:lnTo>
                      <a:lnTo>
                        <a:pt x="98" y="46"/>
                      </a:lnTo>
                      <a:lnTo>
                        <a:pt x="108" y="36"/>
                      </a:lnTo>
                      <a:lnTo>
                        <a:pt x="117" y="27"/>
                      </a:lnTo>
                      <a:lnTo>
                        <a:pt x="126" y="20"/>
                      </a:lnTo>
                      <a:lnTo>
                        <a:pt x="135" y="13"/>
                      </a:lnTo>
                      <a:lnTo>
                        <a:pt x="144" y="8"/>
                      </a:lnTo>
                      <a:lnTo>
                        <a:pt x="153" y="4"/>
                      </a:lnTo>
                      <a:lnTo>
                        <a:pt x="161" y="2"/>
                      </a:lnTo>
                      <a:lnTo>
                        <a:pt x="169" y="0"/>
                      </a:lnTo>
                      <a:lnTo>
                        <a:pt x="176" y="0"/>
                      </a:lnTo>
                      <a:lnTo>
                        <a:pt x="183" y="2"/>
                      </a:lnTo>
                      <a:lnTo>
                        <a:pt x="190" y="4"/>
                      </a:lnTo>
                      <a:lnTo>
                        <a:pt x="196" y="8"/>
                      </a:lnTo>
                      <a:lnTo>
                        <a:pt x="201" y="14"/>
                      </a:lnTo>
                      <a:lnTo>
                        <a:pt x="205" y="20"/>
                      </a:lnTo>
                      <a:lnTo>
                        <a:pt x="210" y="27"/>
                      </a:lnTo>
                      <a:lnTo>
                        <a:pt x="213" y="36"/>
                      </a:lnTo>
                      <a:lnTo>
                        <a:pt x="215" y="46"/>
                      </a:lnTo>
                      <a:lnTo>
                        <a:pt x="216" y="56"/>
                      </a:lnTo>
                      <a:lnTo>
                        <a:pt x="217" y="68"/>
                      </a:lnTo>
                      <a:lnTo>
                        <a:pt x="217" y="80"/>
                      </a:lnTo>
                      <a:lnTo>
                        <a:pt x="216" y="93"/>
                      </a:lnTo>
                      <a:lnTo>
                        <a:pt x="214" y="107"/>
                      </a:lnTo>
                      <a:lnTo>
                        <a:pt x="212" y="121"/>
                      </a:lnTo>
                      <a:lnTo>
                        <a:pt x="208" y="136"/>
                      </a:lnTo>
                      <a:lnTo>
                        <a:pt x="205" y="151"/>
                      </a:lnTo>
                      <a:lnTo>
                        <a:pt x="200" y="166"/>
                      </a:lnTo>
                      <a:lnTo>
                        <a:pt x="195" y="181"/>
                      </a:lnTo>
                      <a:lnTo>
                        <a:pt x="189" y="196"/>
                      </a:lnTo>
                      <a:lnTo>
                        <a:pt x="182" y="212"/>
                      </a:lnTo>
                      <a:lnTo>
                        <a:pt x="174" y="226"/>
                      </a:lnTo>
                      <a:lnTo>
                        <a:pt x="167" y="241"/>
                      </a:lnTo>
                      <a:lnTo>
                        <a:pt x="159" y="254"/>
                      </a:lnTo>
                      <a:lnTo>
                        <a:pt x="151" y="268"/>
                      </a:lnTo>
                      <a:lnTo>
                        <a:pt x="142" y="281"/>
                      </a:lnTo>
                      <a:lnTo>
                        <a:pt x="133" y="293"/>
                      </a:lnTo>
                      <a:lnTo>
                        <a:pt x="124" y="304"/>
                      </a:lnTo>
                      <a:lnTo>
                        <a:pt x="114" y="314"/>
                      </a:lnTo>
                      <a:lnTo>
                        <a:pt x="105" y="323"/>
                      </a:lnTo>
                      <a:lnTo>
                        <a:pt x="96" y="331"/>
                      </a:lnTo>
                      <a:lnTo>
                        <a:pt x="86" y="338"/>
                      </a:lnTo>
                      <a:lnTo>
                        <a:pt x="77" y="344"/>
                      </a:lnTo>
                      <a:lnTo>
                        <a:pt x="68" y="348"/>
                      </a:lnTo>
                      <a:lnTo>
                        <a:pt x="60" y="352"/>
                      </a:lnTo>
                      <a:lnTo>
                        <a:pt x="52" y="354"/>
                      </a:lnTo>
                      <a:lnTo>
                        <a:pt x="44" y="354"/>
                      </a:lnTo>
                      <a:lnTo>
                        <a:pt x="37" y="354"/>
                      </a:lnTo>
                      <a:lnTo>
                        <a:pt x="30" y="352"/>
                      </a:lnTo>
                      <a:lnTo>
                        <a:pt x="24" y="348"/>
                      </a:lnTo>
                      <a:lnTo>
                        <a:pt x="19" y="344"/>
                      </a:lnTo>
                      <a:lnTo>
                        <a:pt x="13" y="338"/>
                      </a:lnTo>
                      <a:lnTo>
                        <a:pt x="10" y="331"/>
                      </a:lnTo>
                      <a:lnTo>
                        <a:pt x="6" y="323"/>
                      </a:lnTo>
                      <a:lnTo>
                        <a:pt x="4" y="314"/>
                      </a:lnTo>
                      <a:lnTo>
                        <a:pt x="2" y="304"/>
                      </a:lnTo>
                      <a:lnTo>
                        <a:pt x="0" y="293"/>
                      </a:lnTo>
                      <a:lnTo>
                        <a:pt x="0" y="281"/>
                      </a:lnTo>
                      <a:lnTo>
                        <a:pt x="0" y="268"/>
                      </a:lnTo>
                      <a:lnTo>
                        <a:pt x="2" y="254"/>
                      </a:lnTo>
                      <a:lnTo>
                        <a:pt x="4" y="240"/>
                      </a:lnTo>
                      <a:lnTo>
                        <a:pt x="7" y="226"/>
                      </a:lnTo>
                      <a:lnTo>
                        <a:pt x="11" y="211"/>
                      </a:lnTo>
                      <a:lnTo>
                        <a:pt x="14" y="196"/>
                      </a:lnTo>
                      <a:lnTo>
                        <a:pt x="20" y="181"/>
                      </a:lnTo>
                      <a:lnTo>
                        <a:pt x="26" y="166"/>
                      </a:lnTo>
                      <a:lnTo>
                        <a:pt x="32" y="151"/>
                      </a:lnTo>
                      <a:lnTo>
                        <a:pt x="39" y="136"/>
                      </a:lnTo>
                      <a:lnTo>
                        <a:pt x="46" y="121"/>
                      </a:lnTo>
                      <a:lnTo>
                        <a:pt x="53" y="107"/>
                      </a:lnTo>
                      <a:lnTo>
                        <a:pt x="62" y="93"/>
                      </a:lnTo>
                      <a:lnTo>
                        <a:pt x="71" y="8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8" name="Freeform 62"/>
                <p:cNvSpPr>
                  <a:spLocks/>
                </p:cNvSpPr>
                <p:nvPr/>
              </p:nvSpPr>
              <p:spPr bwMode="auto">
                <a:xfrm>
                  <a:off x="1787" y="689"/>
                  <a:ext cx="242" cy="529"/>
                </a:xfrm>
                <a:custGeom>
                  <a:avLst/>
                  <a:gdLst>
                    <a:gd name="T0" fmla="*/ 0 w 242"/>
                    <a:gd name="T1" fmla="*/ 0 h 529"/>
                    <a:gd name="T2" fmla="*/ 12 w 242"/>
                    <a:gd name="T3" fmla="*/ 26 h 529"/>
                    <a:gd name="T4" fmla="*/ 19 w 242"/>
                    <a:gd name="T5" fmla="*/ 40 h 529"/>
                    <a:gd name="T6" fmla="*/ 27 w 242"/>
                    <a:gd name="T7" fmla="*/ 54 h 529"/>
                    <a:gd name="T8" fmla="*/ 35 w 242"/>
                    <a:gd name="T9" fmla="*/ 68 h 529"/>
                    <a:gd name="T10" fmla="*/ 43 w 242"/>
                    <a:gd name="T11" fmla="*/ 83 h 529"/>
                    <a:gd name="T12" fmla="*/ 52 w 242"/>
                    <a:gd name="T13" fmla="*/ 98 h 529"/>
                    <a:gd name="T14" fmla="*/ 61 w 242"/>
                    <a:gd name="T15" fmla="*/ 114 h 529"/>
                    <a:gd name="T16" fmla="*/ 71 w 242"/>
                    <a:gd name="T17" fmla="*/ 130 h 529"/>
                    <a:gd name="T18" fmla="*/ 80 w 242"/>
                    <a:gd name="T19" fmla="*/ 146 h 529"/>
                    <a:gd name="T20" fmla="*/ 90 w 242"/>
                    <a:gd name="T21" fmla="*/ 163 h 529"/>
                    <a:gd name="T22" fmla="*/ 99 w 242"/>
                    <a:gd name="T23" fmla="*/ 179 h 529"/>
                    <a:gd name="T24" fmla="*/ 110 w 242"/>
                    <a:gd name="T25" fmla="*/ 196 h 529"/>
                    <a:gd name="T26" fmla="*/ 120 w 242"/>
                    <a:gd name="T27" fmla="*/ 213 h 529"/>
                    <a:gd name="T28" fmla="*/ 129 w 242"/>
                    <a:gd name="T29" fmla="*/ 230 h 529"/>
                    <a:gd name="T30" fmla="*/ 139 w 242"/>
                    <a:gd name="T31" fmla="*/ 248 h 529"/>
                    <a:gd name="T32" fmla="*/ 148 w 242"/>
                    <a:gd name="T33" fmla="*/ 265 h 529"/>
                    <a:gd name="T34" fmla="*/ 158 w 242"/>
                    <a:gd name="T35" fmla="*/ 283 h 529"/>
                    <a:gd name="T36" fmla="*/ 167 w 242"/>
                    <a:gd name="T37" fmla="*/ 301 h 529"/>
                    <a:gd name="T38" fmla="*/ 175 w 242"/>
                    <a:gd name="T39" fmla="*/ 318 h 529"/>
                    <a:gd name="T40" fmla="*/ 184 w 242"/>
                    <a:gd name="T41" fmla="*/ 336 h 529"/>
                    <a:gd name="T42" fmla="*/ 192 w 242"/>
                    <a:gd name="T43" fmla="*/ 354 h 529"/>
                    <a:gd name="T44" fmla="*/ 199 w 242"/>
                    <a:gd name="T45" fmla="*/ 372 h 529"/>
                    <a:gd name="T46" fmla="*/ 206 w 242"/>
                    <a:gd name="T47" fmla="*/ 389 h 529"/>
                    <a:gd name="T48" fmla="*/ 214 w 242"/>
                    <a:gd name="T49" fmla="*/ 407 h 529"/>
                    <a:gd name="T50" fmla="*/ 220 w 242"/>
                    <a:gd name="T51" fmla="*/ 425 h 529"/>
                    <a:gd name="T52" fmla="*/ 225 w 242"/>
                    <a:gd name="T53" fmla="*/ 442 h 529"/>
                    <a:gd name="T54" fmla="*/ 229 w 242"/>
                    <a:gd name="T55" fmla="*/ 460 h 529"/>
                    <a:gd name="T56" fmla="*/ 234 w 242"/>
                    <a:gd name="T57" fmla="*/ 477 h 529"/>
                    <a:gd name="T58" fmla="*/ 237 w 242"/>
                    <a:gd name="T59" fmla="*/ 494 h 529"/>
                    <a:gd name="T60" fmla="*/ 239 w 242"/>
                    <a:gd name="T61" fmla="*/ 511 h 529"/>
                    <a:gd name="T62" fmla="*/ 241 w 242"/>
                    <a:gd name="T63"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529">
                      <a:moveTo>
                        <a:pt x="0" y="0"/>
                      </a:moveTo>
                      <a:lnTo>
                        <a:pt x="12" y="26"/>
                      </a:lnTo>
                      <a:lnTo>
                        <a:pt x="19" y="40"/>
                      </a:lnTo>
                      <a:lnTo>
                        <a:pt x="27" y="54"/>
                      </a:lnTo>
                      <a:lnTo>
                        <a:pt x="35" y="68"/>
                      </a:lnTo>
                      <a:lnTo>
                        <a:pt x="43" y="83"/>
                      </a:lnTo>
                      <a:lnTo>
                        <a:pt x="52" y="98"/>
                      </a:lnTo>
                      <a:lnTo>
                        <a:pt x="61" y="114"/>
                      </a:lnTo>
                      <a:lnTo>
                        <a:pt x="71" y="130"/>
                      </a:lnTo>
                      <a:lnTo>
                        <a:pt x="80" y="146"/>
                      </a:lnTo>
                      <a:lnTo>
                        <a:pt x="90" y="163"/>
                      </a:lnTo>
                      <a:lnTo>
                        <a:pt x="99" y="179"/>
                      </a:lnTo>
                      <a:lnTo>
                        <a:pt x="110" y="196"/>
                      </a:lnTo>
                      <a:lnTo>
                        <a:pt x="120" y="213"/>
                      </a:lnTo>
                      <a:lnTo>
                        <a:pt x="129" y="230"/>
                      </a:lnTo>
                      <a:lnTo>
                        <a:pt x="139" y="248"/>
                      </a:lnTo>
                      <a:lnTo>
                        <a:pt x="148" y="265"/>
                      </a:lnTo>
                      <a:lnTo>
                        <a:pt x="158" y="283"/>
                      </a:lnTo>
                      <a:lnTo>
                        <a:pt x="167" y="301"/>
                      </a:lnTo>
                      <a:lnTo>
                        <a:pt x="175" y="318"/>
                      </a:lnTo>
                      <a:lnTo>
                        <a:pt x="184" y="336"/>
                      </a:lnTo>
                      <a:lnTo>
                        <a:pt x="192" y="354"/>
                      </a:lnTo>
                      <a:lnTo>
                        <a:pt x="199" y="372"/>
                      </a:lnTo>
                      <a:lnTo>
                        <a:pt x="206" y="389"/>
                      </a:lnTo>
                      <a:lnTo>
                        <a:pt x="214" y="407"/>
                      </a:lnTo>
                      <a:lnTo>
                        <a:pt x="220" y="425"/>
                      </a:lnTo>
                      <a:lnTo>
                        <a:pt x="225" y="442"/>
                      </a:lnTo>
                      <a:lnTo>
                        <a:pt x="229" y="460"/>
                      </a:lnTo>
                      <a:lnTo>
                        <a:pt x="234" y="477"/>
                      </a:lnTo>
                      <a:lnTo>
                        <a:pt x="237" y="494"/>
                      </a:lnTo>
                      <a:lnTo>
                        <a:pt x="239" y="511"/>
                      </a:lnTo>
                      <a:lnTo>
                        <a:pt x="241" y="5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3839" name="Freeform 63"/>
              <p:cNvSpPr>
                <a:spLocks/>
              </p:cNvSpPr>
              <p:nvPr/>
            </p:nvSpPr>
            <p:spPr bwMode="auto">
              <a:xfrm>
                <a:off x="1965" y="1307"/>
                <a:ext cx="79" cy="1364"/>
              </a:xfrm>
              <a:custGeom>
                <a:avLst/>
                <a:gdLst>
                  <a:gd name="T0" fmla="*/ 68 w 79"/>
                  <a:gd name="T1" fmla="*/ 0 h 1364"/>
                  <a:gd name="T2" fmla="*/ 65 w 79"/>
                  <a:gd name="T3" fmla="*/ 57 h 1364"/>
                  <a:gd name="T4" fmla="*/ 64 w 79"/>
                  <a:gd name="T5" fmla="*/ 85 h 1364"/>
                  <a:gd name="T6" fmla="*/ 63 w 79"/>
                  <a:gd name="T7" fmla="*/ 114 h 1364"/>
                  <a:gd name="T8" fmla="*/ 62 w 79"/>
                  <a:gd name="T9" fmla="*/ 143 h 1364"/>
                  <a:gd name="T10" fmla="*/ 62 w 79"/>
                  <a:gd name="T11" fmla="*/ 172 h 1364"/>
                  <a:gd name="T12" fmla="*/ 63 w 79"/>
                  <a:gd name="T13" fmla="*/ 201 h 1364"/>
                  <a:gd name="T14" fmla="*/ 63 w 79"/>
                  <a:gd name="T15" fmla="*/ 230 h 1364"/>
                  <a:gd name="T16" fmla="*/ 64 w 79"/>
                  <a:gd name="T17" fmla="*/ 259 h 1364"/>
                  <a:gd name="T18" fmla="*/ 65 w 79"/>
                  <a:gd name="T19" fmla="*/ 289 h 1364"/>
                  <a:gd name="T20" fmla="*/ 65 w 79"/>
                  <a:gd name="T21" fmla="*/ 319 h 1364"/>
                  <a:gd name="T22" fmla="*/ 67 w 79"/>
                  <a:gd name="T23" fmla="*/ 348 h 1364"/>
                  <a:gd name="T24" fmla="*/ 69 w 79"/>
                  <a:gd name="T25" fmla="*/ 378 h 1364"/>
                  <a:gd name="T26" fmla="*/ 70 w 79"/>
                  <a:gd name="T27" fmla="*/ 407 h 1364"/>
                  <a:gd name="T28" fmla="*/ 71 w 79"/>
                  <a:gd name="T29" fmla="*/ 437 h 1364"/>
                  <a:gd name="T30" fmla="*/ 73 w 79"/>
                  <a:gd name="T31" fmla="*/ 467 h 1364"/>
                  <a:gd name="T32" fmla="*/ 74 w 79"/>
                  <a:gd name="T33" fmla="*/ 497 h 1364"/>
                  <a:gd name="T34" fmla="*/ 75 w 79"/>
                  <a:gd name="T35" fmla="*/ 526 h 1364"/>
                  <a:gd name="T36" fmla="*/ 76 w 79"/>
                  <a:gd name="T37" fmla="*/ 556 h 1364"/>
                  <a:gd name="T38" fmla="*/ 76 w 79"/>
                  <a:gd name="T39" fmla="*/ 585 h 1364"/>
                  <a:gd name="T40" fmla="*/ 77 w 79"/>
                  <a:gd name="T41" fmla="*/ 615 h 1364"/>
                  <a:gd name="T42" fmla="*/ 78 w 79"/>
                  <a:gd name="T43" fmla="*/ 645 h 1364"/>
                  <a:gd name="T44" fmla="*/ 78 w 79"/>
                  <a:gd name="T45" fmla="*/ 674 h 1364"/>
                  <a:gd name="T46" fmla="*/ 77 w 79"/>
                  <a:gd name="T47" fmla="*/ 703 h 1364"/>
                  <a:gd name="T48" fmla="*/ 76 w 79"/>
                  <a:gd name="T49" fmla="*/ 732 h 1364"/>
                  <a:gd name="T50" fmla="*/ 75 w 79"/>
                  <a:gd name="T51" fmla="*/ 761 h 1364"/>
                  <a:gd name="T52" fmla="*/ 74 w 79"/>
                  <a:gd name="T53" fmla="*/ 790 h 1364"/>
                  <a:gd name="T54" fmla="*/ 71 w 79"/>
                  <a:gd name="T55" fmla="*/ 819 h 1364"/>
                  <a:gd name="T56" fmla="*/ 68 w 79"/>
                  <a:gd name="T57" fmla="*/ 847 h 1364"/>
                  <a:gd name="T58" fmla="*/ 65 w 79"/>
                  <a:gd name="T59" fmla="*/ 876 h 1364"/>
                  <a:gd name="T60" fmla="*/ 61 w 79"/>
                  <a:gd name="T61" fmla="*/ 904 h 1364"/>
                  <a:gd name="T62" fmla="*/ 56 w 79"/>
                  <a:gd name="T63" fmla="*/ 932 h 1364"/>
                  <a:gd name="T64" fmla="*/ 52 w 79"/>
                  <a:gd name="T65" fmla="*/ 958 h 1364"/>
                  <a:gd name="T66" fmla="*/ 49 w 79"/>
                  <a:gd name="T67" fmla="*/ 971 h 1364"/>
                  <a:gd name="T68" fmla="*/ 47 w 79"/>
                  <a:gd name="T69" fmla="*/ 985 h 1364"/>
                  <a:gd name="T70" fmla="*/ 44 w 79"/>
                  <a:gd name="T71" fmla="*/ 997 h 1364"/>
                  <a:gd name="T72" fmla="*/ 40 w 79"/>
                  <a:gd name="T73" fmla="*/ 1011 h 1364"/>
                  <a:gd name="T74" fmla="*/ 38 w 79"/>
                  <a:gd name="T75" fmla="*/ 1023 h 1364"/>
                  <a:gd name="T76" fmla="*/ 35 w 79"/>
                  <a:gd name="T77" fmla="*/ 1037 h 1364"/>
                  <a:gd name="T78" fmla="*/ 31 w 79"/>
                  <a:gd name="T79" fmla="*/ 1049 h 1364"/>
                  <a:gd name="T80" fmla="*/ 29 w 79"/>
                  <a:gd name="T81" fmla="*/ 1063 h 1364"/>
                  <a:gd name="T82" fmla="*/ 26 w 79"/>
                  <a:gd name="T83" fmla="*/ 1076 h 1364"/>
                  <a:gd name="T84" fmla="*/ 22 w 79"/>
                  <a:gd name="T85" fmla="*/ 1089 h 1364"/>
                  <a:gd name="T86" fmla="*/ 20 w 79"/>
                  <a:gd name="T87" fmla="*/ 1102 h 1364"/>
                  <a:gd name="T88" fmla="*/ 17 w 79"/>
                  <a:gd name="T89" fmla="*/ 1115 h 1364"/>
                  <a:gd name="T90" fmla="*/ 15 w 79"/>
                  <a:gd name="T91" fmla="*/ 1128 h 1364"/>
                  <a:gd name="T92" fmla="*/ 13 w 79"/>
                  <a:gd name="T93" fmla="*/ 1141 h 1364"/>
                  <a:gd name="T94" fmla="*/ 10 w 79"/>
                  <a:gd name="T95" fmla="*/ 1155 h 1364"/>
                  <a:gd name="T96" fmla="*/ 8 w 79"/>
                  <a:gd name="T97" fmla="*/ 1168 h 1364"/>
                  <a:gd name="T98" fmla="*/ 6 w 79"/>
                  <a:gd name="T99" fmla="*/ 1181 h 1364"/>
                  <a:gd name="T100" fmla="*/ 4 w 79"/>
                  <a:gd name="T101" fmla="*/ 1195 h 1364"/>
                  <a:gd name="T102" fmla="*/ 3 w 79"/>
                  <a:gd name="T103" fmla="*/ 1208 h 1364"/>
                  <a:gd name="T104" fmla="*/ 2 w 79"/>
                  <a:gd name="T105" fmla="*/ 1221 h 1364"/>
                  <a:gd name="T106" fmla="*/ 1 w 79"/>
                  <a:gd name="T107" fmla="*/ 1235 h 1364"/>
                  <a:gd name="T108" fmla="*/ 1 w 79"/>
                  <a:gd name="T109" fmla="*/ 1249 h 1364"/>
                  <a:gd name="T110" fmla="*/ 0 w 79"/>
                  <a:gd name="T111" fmla="*/ 1263 h 1364"/>
                  <a:gd name="T112" fmla="*/ 0 w 79"/>
                  <a:gd name="T113" fmla="*/ 1277 h 1364"/>
                  <a:gd name="T114" fmla="*/ 1 w 79"/>
                  <a:gd name="T115" fmla="*/ 1291 h 1364"/>
                  <a:gd name="T116" fmla="*/ 2 w 79"/>
                  <a:gd name="T117" fmla="*/ 1305 h 1364"/>
                  <a:gd name="T118" fmla="*/ 3 w 79"/>
                  <a:gd name="T119" fmla="*/ 1319 h 1364"/>
                  <a:gd name="T120" fmla="*/ 4 w 79"/>
                  <a:gd name="T121" fmla="*/ 1333 h 1364"/>
                  <a:gd name="T122" fmla="*/ 6 w 79"/>
                  <a:gd name="T123" fmla="*/ 1348 h 1364"/>
                  <a:gd name="T124" fmla="*/ 9 w 79"/>
                  <a:gd name="T125" fmla="*/ 1363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364">
                    <a:moveTo>
                      <a:pt x="68" y="0"/>
                    </a:moveTo>
                    <a:lnTo>
                      <a:pt x="65" y="57"/>
                    </a:lnTo>
                    <a:lnTo>
                      <a:pt x="64" y="85"/>
                    </a:lnTo>
                    <a:lnTo>
                      <a:pt x="63" y="114"/>
                    </a:lnTo>
                    <a:lnTo>
                      <a:pt x="62" y="143"/>
                    </a:lnTo>
                    <a:lnTo>
                      <a:pt x="62" y="172"/>
                    </a:lnTo>
                    <a:lnTo>
                      <a:pt x="63" y="201"/>
                    </a:lnTo>
                    <a:lnTo>
                      <a:pt x="63" y="230"/>
                    </a:lnTo>
                    <a:lnTo>
                      <a:pt x="64" y="259"/>
                    </a:lnTo>
                    <a:lnTo>
                      <a:pt x="65" y="289"/>
                    </a:lnTo>
                    <a:lnTo>
                      <a:pt x="65" y="319"/>
                    </a:lnTo>
                    <a:lnTo>
                      <a:pt x="67" y="348"/>
                    </a:lnTo>
                    <a:lnTo>
                      <a:pt x="69" y="378"/>
                    </a:lnTo>
                    <a:lnTo>
                      <a:pt x="70" y="407"/>
                    </a:lnTo>
                    <a:lnTo>
                      <a:pt x="71" y="437"/>
                    </a:lnTo>
                    <a:lnTo>
                      <a:pt x="73" y="467"/>
                    </a:lnTo>
                    <a:lnTo>
                      <a:pt x="74" y="497"/>
                    </a:lnTo>
                    <a:lnTo>
                      <a:pt x="75" y="526"/>
                    </a:lnTo>
                    <a:lnTo>
                      <a:pt x="76" y="556"/>
                    </a:lnTo>
                    <a:lnTo>
                      <a:pt x="76" y="585"/>
                    </a:lnTo>
                    <a:lnTo>
                      <a:pt x="77" y="615"/>
                    </a:lnTo>
                    <a:lnTo>
                      <a:pt x="78" y="645"/>
                    </a:lnTo>
                    <a:lnTo>
                      <a:pt x="78" y="674"/>
                    </a:lnTo>
                    <a:lnTo>
                      <a:pt x="77" y="703"/>
                    </a:lnTo>
                    <a:lnTo>
                      <a:pt x="76" y="732"/>
                    </a:lnTo>
                    <a:lnTo>
                      <a:pt x="75" y="761"/>
                    </a:lnTo>
                    <a:lnTo>
                      <a:pt x="74" y="790"/>
                    </a:lnTo>
                    <a:lnTo>
                      <a:pt x="71" y="819"/>
                    </a:lnTo>
                    <a:lnTo>
                      <a:pt x="68" y="847"/>
                    </a:lnTo>
                    <a:lnTo>
                      <a:pt x="65" y="876"/>
                    </a:lnTo>
                    <a:lnTo>
                      <a:pt x="61" y="904"/>
                    </a:lnTo>
                    <a:lnTo>
                      <a:pt x="56" y="932"/>
                    </a:lnTo>
                    <a:lnTo>
                      <a:pt x="52" y="958"/>
                    </a:lnTo>
                    <a:lnTo>
                      <a:pt x="49" y="971"/>
                    </a:lnTo>
                    <a:lnTo>
                      <a:pt x="47" y="985"/>
                    </a:lnTo>
                    <a:lnTo>
                      <a:pt x="44" y="997"/>
                    </a:lnTo>
                    <a:lnTo>
                      <a:pt x="40" y="1011"/>
                    </a:lnTo>
                    <a:lnTo>
                      <a:pt x="38" y="1023"/>
                    </a:lnTo>
                    <a:lnTo>
                      <a:pt x="35" y="1037"/>
                    </a:lnTo>
                    <a:lnTo>
                      <a:pt x="31" y="1049"/>
                    </a:lnTo>
                    <a:lnTo>
                      <a:pt x="29" y="1063"/>
                    </a:lnTo>
                    <a:lnTo>
                      <a:pt x="26" y="1076"/>
                    </a:lnTo>
                    <a:lnTo>
                      <a:pt x="22" y="1089"/>
                    </a:lnTo>
                    <a:lnTo>
                      <a:pt x="20" y="1102"/>
                    </a:lnTo>
                    <a:lnTo>
                      <a:pt x="17" y="1115"/>
                    </a:lnTo>
                    <a:lnTo>
                      <a:pt x="15" y="1128"/>
                    </a:lnTo>
                    <a:lnTo>
                      <a:pt x="13" y="1141"/>
                    </a:lnTo>
                    <a:lnTo>
                      <a:pt x="10" y="1155"/>
                    </a:lnTo>
                    <a:lnTo>
                      <a:pt x="8" y="1168"/>
                    </a:lnTo>
                    <a:lnTo>
                      <a:pt x="6" y="1181"/>
                    </a:lnTo>
                    <a:lnTo>
                      <a:pt x="4" y="1195"/>
                    </a:lnTo>
                    <a:lnTo>
                      <a:pt x="3" y="1208"/>
                    </a:lnTo>
                    <a:lnTo>
                      <a:pt x="2" y="1221"/>
                    </a:lnTo>
                    <a:lnTo>
                      <a:pt x="1" y="1235"/>
                    </a:lnTo>
                    <a:lnTo>
                      <a:pt x="1" y="1249"/>
                    </a:lnTo>
                    <a:lnTo>
                      <a:pt x="0" y="1263"/>
                    </a:lnTo>
                    <a:lnTo>
                      <a:pt x="0" y="1277"/>
                    </a:lnTo>
                    <a:lnTo>
                      <a:pt x="1" y="1291"/>
                    </a:lnTo>
                    <a:lnTo>
                      <a:pt x="2" y="1305"/>
                    </a:lnTo>
                    <a:lnTo>
                      <a:pt x="3" y="1319"/>
                    </a:lnTo>
                    <a:lnTo>
                      <a:pt x="4" y="1333"/>
                    </a:lnTo>
                    <a:lnTo>
                      <a:pt x="6" y="1348"/>
                    </a:lnTo>
                    <a:lnTo>
                      <a:pt x="9" y="1363"/>
                    </a:lnTo>
                  </a:path>
                </a:pathLst>
              </a:custGeom>
              <a:noFill/>
              <a:ln w="508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40" name="Group 64"/>
            <p:cNvGrpSpPr>
              <a:grpSpLocks/>
            </p:cNvGrpSpPr>
            <p:nvPr/>
          </p:nvGrpSpPr>
          <p:grpSpPr bwMode="auto">
            <a:xfrm>
              <a:off x="2156" y="1006"/>
              <a:ext cx="327" cy="241"/>
              <a:chOff x="2156" y="1006"/>
              <a:chExt cx="327" cy="241"/>
            </a:xfrm>
          </p:grpSpPr>
          <p:sp>
            <p:nvSpPr>
              <p:cNvPr id="203841" name="Oval 65"/>
              <p:cNvSpPr>
                <a:spLocks noChangeArrowheads="1"/>
              </p:cNvSpPr>
              <p:nvPr/>
            </p:nvSpPr>
            <p:spPr bwMode="auto">
              <a:xfrm rot="17400000">
                <a:off x="2210" y="1075"/>
                <a:ext cx="61"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42" name="Oval 66"/>
              <p:cNvSpPr>
                <a:spLocks noChangeArrowheads="1"/>
              </p:cNvSpPr>
              <p:nvPr/>
            </p:nvSpPr>
            <p:spPr bwMode="auto">
              <a:xfrm rot="1200000">
                <a:off x="2322" y="1006"/>
                <a:ext cx="58" cy="172"/>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43" name="Oval 67"/>
              <p:cNvSpPr>
                <a:spLocks noChangeArrowheads="1"/>
              </p:cNvSpPr>
              <p:nvPr/>
            </p:nvSpPr>
            <p:spPr bwMode="auto">
              <a:xfrm rot="16860000">
                <a:off x="2369" y="1132"/>
                <a:ext cx="60"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3844" name="Freeform 68"/>
            <p:cNvSpPr>
              <a:spLocks/>
            </p:cNvSpPr>
            <p:nvPr/>
          </p:nvSpPr>
          <p:spPr bwMode="auto">
            <a:xfrm>
              <a:off x="1974" y="2383"/>
              <a:ext cx="135" cy="288"/>
            </a:xfrm>
            <a:custGeom>
              <a:avLst/>
              <a:gdLst>
                <a:gd name="T0" fmla="*/ 130 w 135"/>
                <a:gd name="T1" fmla="*/ 0 h 288"/>
                <a:gd name="T2" fmla="*/ 133 w 135"/>
                <a:gd name="T3" fmla="*/ 25 h 288"/>
                <a:gd name="T4" fmla="*/ 134 w 135"/>
                <a:gd name="T5" fmla="*/ 37 h 288"/>
                <a:gd name="T6" fmla="*/ 134 w 135"/>
                <a:gd name="T7" fmla="*/ 48 h 288"/>
                <a:gd name="T8" fmla="*/ 133 w 135"/>
                <a:gd name="T9" fmla="*/ 59 h 288"/>
                <a:gd name="T10" fmla="*/ 132 w 135"/>
                <a:gd name="T11" fmla="*/ 69 h 288"/>
                <a:gd name="T12" fmla="*/ 130 w 135"/>
                <a:gd name="T13" fmla="*/ 79 h 288"/>
                <a:gd name="T14" fmla="*/ 128 w 135"/>
                <a:gd name="T15" fmla="*/ 89 h 288"/>
                <a:gd name="T16" fmla="*/ 125 w 135"/>
                <a:gd name="T17" fmla="*/ 98 h 288"/>
                <a:gd name="T18" fmla="*/ 122 w 135"/>
                <a:gd name="T19" fmla="*/ 107 h 288"/>
                <a:gd name="T20" fmla="*/ 119 w 135"/>
                <a:gd name="T21" fmla="*/ 116 h 288"/>
                <a:gd name="T22" fmla="*/ 114 w 135"/>
                <a:gd name="T23" fmla="*/ 124 h 288"/>
                <a:gd name="T24" fmla="*/ 110 w 135"/>
                <a:gd name="T25" fmla="*/ 133 h 288"/>
                <a:gd name="T26" fmla="*/ 105 w 135"/>
                <a:gd name="T27" fmla="*/ 141 h 288"/>
                <a:gd name="T28" fmla="*/ 100 w 135"/>
                <a:gd name="T29" fmla="*/ 148 h 288"/>
                <a:gd name="T30" fmla="*/ 95 w 135"/>
                <a:gd name="T31" fmla="*/ 156 h 288"/>
                <a:gd name="T32" fmla="*/ 89 w 135"/>
                <a:gd name="T33" fmla="*/ 163 h 288"/>
                <a:gd name="T34" fmla="*/ 83 w 135"/>
                <a:gd name="T35" fmla="*/ 171 h 288"/>
                <a:gd name="T36" fmla="*/ 78 w 135"/>
                <a:gd name="T37" fmla="*/ 178 h 288"/>
                <a:gd name="T38" fmla="*/ 71 w 135"/>
                <a:gd name="T39" fmla="*/ 186 h 288"/>
                <a:gd name="T40" fmla="*/ 65 w 135"/>
                <a:gd name="T41" fmla="*/ 193 h 288"/>
                <a:gd name="T42" fmla="*/ 59 w 135"/>
                <a:gd name="T43" fmla="*/ 201 h 288"/>
                <a:gd name="T44" fmla="*/ 53 w 135"/>
                <a:gd name="T45" fmla="*/ 209 h 288"/>
                <a:gd name="T46" fmla="*/ 46 w 135"/>
                <a:gd name="T47" fmla="*/ 216 h 288"/>
                <a:gd name="T48" fmla="*/ 40 w 135"/>
                <a:gd name="T49" fmla="*/ 224 h 288"/>
                <a:gd name="T50" fmla="*/ 34 w 135"/>
                <a:gd name="T51" fmla="*/ 232 h 288"/>
                <a:gd name="T52" fmla="*/ 28 w 135"/>
                <a:gd name="T53" fmla="*/ 241 h 288"/>
                <a:gd name="T54" fmla="*/ 22 w 135"/>
                <a:gd name="T55" fmla="*/ 249 h 288"/>
                <a:gd name="T56" fmla="*/ 16 w 135"/>
                <a:gd name="T57" fmla="*/ 258 h 288"/>
                <a:gd name="T58" fmla="*/ 11 w 135"/>
                <a:gd name="T59" fmla="*/ 267 h 288"/>
                <a:gd name="T60" fmla="*/ 5 w 135"/>
                <a:gd name="T61" fmla="*/ 277 h 288"/>
                <a:gd name="T62" fmla="*/ 0 w 135"/>
                <a:gd name="T6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88">
                  <a:moveTo>
                    <a:pt x="130" y="0"/>
                  </a:moveTo>
                  <a:lnTo>
                    <a:pt x="133" y="25"/>
                  </a:lnTo>
                  <a:lnTo>
                    <a:pt x="134" y="37"/>
                  </a:lnTo>
                  <a:lnTo>
                    <a:pt x="134" y="48"/>
                  </a:lnTo>
                  <a:lnTo>
                    <a:pt x="133" y="59"/>
                  </a:lnTo>
                  <a:lnTo>
                    <a:pt x="132" y="69"/>
                  </a:lnTo>
                  <a:lnTo>
                    <a:pt x="130" y="79"/>
                  </a:lnTo>
                  <a:lnTo>
                    <a:pt x="128" y="89"/>
                  </a:lnTo>
                  <a:lnTo>
                    <a:pt x="125" y="98"/>
                  </a:lnTo>
                  <a:lnTo>
                    <a:pt x="122" y="107"/>
                  </a:lnTo>
                  <a:lnTo>
                    <a:pt x="119" y="116"/>
                  </a:lnTo>
                  <a:lnTo>
                    <a:pt x="114" y="124"/>
                  </a:lnTo>
                  <a:lnTo>
                    <a:pt x="110" y="133"/>
                  </a:lnTo>
                  <a:lnTo>
                    <a:pt x="105" y="141"/>
                  </a:lnTo>
                  <a:lnTo>
                    <a:pt x="100" y="148"/>
                  </a:lnTo>
                  <a:lnTo>
                    <a:pt x="95" y="156"/>
                  </a:lnTo>
                  <a:lnTo>
                    <a:pt x="89" y="163"/>
                  </a:lnTo>
                  <a:lnTo>
                    <a:pt x="83" y="171"/>
                  </a:lnTo>
                  <a:lnTo>
                    <a:pt x="78" y="178"/>
                  </a:lnTo>
                  <a:lnTo>
                    <a:pt x="71" y="186"/>
                  </a:lnTo>
                  <a:lnTo>
                    <a:pt x="65" y="193"/>
                  </a:lnTo>
                  <a:lnTo>
                    <a:pt x="59" y="201"/>
                  </a:lnTo>
                  <a:lnTo>
                    <a:pt x="53" y="209"/>
                  </a:lnTo>
                  <a:lnTo>
                    <a:pt x="46" y="216"/>
                  </a:lnTo>
                  <a:lnTo>
                    <a:pt x="40" y="224"/>
                  </a:lnTo>
                  <a:lnTo>
                    <a:pt x="34" y="232"/>
                  </a:lnTo>
                  <a:lnTo>
                    <a:pt x="28" y="241"/>
                  </a:lnTo>
                  <a:lnTo>
                    <a:pt x="22" y="249"/>
                  </a:lnTo>
                  <a:lnTo>
                    <a:pt x="16" y="258"/>
                  </a:lnTo>
                  <a:lnTo>
                    <a:pt x="11" y="267"/>
                  </a:lnTo>
                  <a:lnTo>
                    <a:pt x="5" y="277"/>
                  </a:lnTo>
                  <a:lnTo>
                    <a:pt x="0" y="28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5" name="Freeform 69"/>
            <p:cNvSpPr>
              <a:spLocks/>
            </p:cNvSpPr>
            <p:nvPr/>
          </p:nvSpPr>
          <p:spPr bwMode="auto">
            <a:xfrm>
              <a:off x="1868" y="2454"/>
              <a:ext cx="28" cy="145"/>
            </a:xfrm>
            <a:custGeom>
              <a:avLst/>
              <a:gdLst>
                <a:gd name="T0" fmla="*/ 0 w 28"/>
                <a:gd name="T1" fmla="*/ 0 h 145"/>
                <a:gd name="T2" fmla="*/ 5 w 28"/>
                <a:gd name="T3" fmla="*/ 9 h 145"/>
                <a:gd name="T4" fmla="*/ 6 w 28"/>
                <a:gd name="T5" fmla="*/ 13 h 145"/>
                <a:gd name="T6" fmla="*/ 8 w 28"/>
                <a:gd name="T7" fmla="*/ 17 h 145"/>
                <a:gd name="T8" fmla="*/ 10 w 28"/>
                <a:gd name="T9" fmla="*/ 22 h 145"/>
                <a:gd name="T10" fmla="*/ 12 w 28"/>
                <a:gd name="T11" fmla="*/ 26 h 145"/>
                <a:gd name="T12" fmla="*/ 13 w 28"/>
                <a:gd name="T13" fmla="*/ 30 h 145"/>
                <a:gd name="T14" fmla="*/ 14 w 28"/>
                <a:gd name="T15" fmla="*/ 34 h 145"/>
                <a:gd name="T16" fmla="*/ 16 w 28"/>
                <a:gd name="T17" fmla="*/ 39 h 145"/>
                <a:gd name="T18" fmla="*/ 17 w 28"/>
                <a:gd name="T19" fmla="*/ 43 h 145"/>
                <a:gd name="T20" fmla="*/ 19 w 28"/>
                <a:gd name="T21" fmla="*/ 48 h 145"/>
                <a:gd name="T22" fmla="*/ 20 w 28"/>
                <a:gd name="T23" fmla="*/ 52 h 145"/>
                <a:gd name="T24" fmla="*/ 21 w 28"/>
                <a:gd name="T25" fmla="*/ 56 h 145"/>
                <a:gd name="T26" fmla="*/ 22 w 28"/>
                <a:gd name="T27" fmla="*/ 61 h 145"/>
                <a:gd name="T28" fmla="*/ 23 w 28"/>
                <a:gd name="T29" fmla="*/ 65 h 145"/>
                <a:gd name="T30" fmla="*/ 23 w 28"/>
                <a:gd name="T31" fmla="*/ 70 h 145"/>
                <a:gd name="T32" fmla="*/ 24 w 28"/>
                <a:gd name="T33" fmla="*/ 74 h 145"/>
                <a:gd name="T34" fmla="*/ 25 w 28"/>
                <a:gd name="T35" fmla="*/ 79 h 145"/>
                <a:gd name="T36" fmla="*/ 25 w 28"/>
                <a:gd name="T37" fmla="*/ 83 h 145"/>
                <a:gd name="T38" fmla="*/ 25 w 28"/>
                <a:gd name="T39" fmla="*/ 88 h 145"/>
                <a:gd name="T40" fmla="*/ 26 w 28"/>
                <a:gd name="T41" fmla="*/ 92 h 145"/>
                <a:gd name="T42" fmla="*/ 26 w 28"/>
                <a:gd name="T43" fmla="*/ 97 h 145"/>
                <a:gd name="T44" fmla="*/ 26 w 28"/>
                <a:gd name="T45" fmla="*/ 102 h 145"/>
                <a:gd name="T46" fmla="*/ 27 w 28"/>
                <a:gd name="T47" fmla="*/ 106 h 145"/>
                <a:gd name="T48" fmla="*/ 27 w 28"/>
                <a:gd name="T49" fmla="*/ 111 h 145"/>
                <a:gd name="T50" fmla="*/ 26 w 28"/>
                <a:gd name="T51" fmla="*/ 116 h 145"/>
                <a:gd name="T52" fmla="*/ 26 w 28"/>
                <a:gd name="T53" fmla="*/ 120 h 145"/>
                <a:gd name="T54" fmla="*/ 26 w 28"/>
                <a:gd name="T55" fmla="*/ 125 h 145"/>
                <a:gd name="T56" fmla="*/ 25 w 28"/>
                <a:gd name="T57" fmla="*/ 130 h 145"/>
                <a:gd name="T58" fmla="*/ 25 w 28"/>
                <a:gd name="T59" fmla="*/ 134 h 145"/>
                <a:gd name="T60" fmla="*/ 24 w 28"/>
                <a:gd name="T61" fmla="*/ 139 h 145"/>
                <a:gd name="T62" fmla="*/ 24 w 28"/>
                <a:gd name="T6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45">
                  <a:moveTo>
                    <a:pt x="0" y="0"/>
                  </a:moveTo>
                  <a:lnTo>
                    <a:pt x="5" y="9"/>
                  </a:lnTo>
                  <a:lnTo>
                    <a:pt x="6" y="13"/>
                  </a:lnTo>
                  <a:lnTo>
                    <a:pt x="8" y="17"/>
                  </a:lnTo>
                  <a:lnTo>
                    <a:pt x="10" y="22"/>
                  </a:lnTo>
                  <a:lnTo>
                    <a:pt x="12" y="26"/>
                  </a:lnTo>
                  <a:lnTo>
                    <a:pt x="13" y="30"/>
                  </a:lnTo>
                  <a:lnTo>
                    <a:pt x="14" y="34"/>
                  </a:lnTo>
                  <a:lnTo>
                    <a:pt x="16" y="39"/>
                  </a:lnTo>
                  <a:lnTo>
                    <a:pt x="17" y="43"/>
                  </a:lnTo>
                  <a:lnTo>
                    <a:pt x="19" y="48"/>
                  </a:lnTo>
                  <a:lnTo>
                    <a:pt x="20" y="52"/>
                  </a:lnTo>
                  <a:lnTo>
                    <a:pt x="21" y="56"/>
                  </a:lnTo>
                  <a:lnTo>
                    <a:pt x="22" y="61"/>
                  </a:lnTo>
                  <a:lnTo>
                    <a:pt x="23" y="65"/>
                  </a:lnTo>
                  <a:lnTo>
                    <a:pt x="23" y="70"/>
                  </a:lnTo>
                  <a:lnTo>
                    <a:pt x="24" y="74"/>
                  </a:lnTo>
                  <a:lnTo>
                    <a:pt x="25" y="79"/>
                  </a:lnTo>
                  <a:lnTo>
                    <a:pt x="25" y="83"/>
                  </a:lnTo>
                  <a:lnTo>
                    <a:pt x="25" y="88"/>
                  </a:lnTo>
                  <a:lnTo>
                    <a:pt x="26" y="92"/>
                  </a:lnTo>
                  <a:lnTo>
                    <a:pt x="26" y="97"/>
                  </a:lnTo>
                  <a:lnTo>
                    <a:pt x="26" y="102"/>
                  </a:lnTo>
                  <a:lnTo>
                    <a:pt x="27" y="106"/>
                  </a:lnTo>
                  <a:lnTo>
                    <a:pt x="27" y="111"/>
                  </a:lnTo>
                  <a:lnTo>
                    <a:pt x="26" y="116"/>
                  </a:lnTo>
                  <a:lnTo>
                    <a:pt x="26" y="120"/>
                  </a:lnTo>
                  <a:lnTo>
                    <a:pt x="26" y="125"/>
                  </a:lnTo>
                  <a:lnTo>
                    <a:pt x="25" y="130"/>
                  </a:lnTo>
                  <a:lnTo>
                    <a:pt x="25" y="134"/>
                  </a:lnTo>
                  <a:lnTo>
                    <a:pt x="24" y="139"/>
                  </a:lnTo>
                  <a:lnTo>
                    <a:pt x="24" y="144"/>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46" name="Group 70"/>
          <p:cNvGrpSpPr>
            <a:grpSpLocks/>
          </p:cNvGrpSpPr>
          <p:nvPr/>
        </p:nvGrpSpPr>
        <p:grpSpPr bwMode="auto">
          <a:xfrm>
            <a:off x="4419600" y="1676400"/>
            <a:ext cx="1219200" cy="2971800"/>
            <a:chOff x="1335" y="182"/>
            <a:chExt cx="1365" cy="4138"/>
          </a:xfrm>
        </p:grpSpPr>
        <p:sp>
          <p:nvSpPr>
            <p:cNvPr id="203847" name="Freeform 71"/>
            <p:cNvSpPr>
              <a:spLocks/>
            </p:cNvSpPr>
            <p:nvPr/>
          </p:nvSpPr>
          <p:spPr bwMode="auto">
            <a:xfrm>
              <a:off x="1918" y="2703"/>
              <a:ext cx="43" cy="1437"/>
            </a:xfrm>
            <a:custGeom>
              <a:avLst/>
              <a:gdLst>
                <a:gd name="T0" fmla="*/ 0 w 43"/>
                <a:gd name="T1" fmla="*/ 0 h 1437"/>
                <a:gd name="T2" fmla="*/ 21 w 43"/>
                <a:gd name="T3" fmla="*/ 1436 h 1437"/>
                <a:gd name="T4" fmla="*/ 42 w 43"/>
                <a:gd name="T5" fmla="*/ 0 h 1437"/>
                <a:gd name="T6" fmla="*/ 0 w 43"/>
                <a:gd name="T7" fmla="*/ 0 h 1437"/>
              </a:gdLst>
              <a:ahLst/>
              <a:cxnLst>
                <a:cxn ang="0">
                  <a:pos x="T0" y="T1"/>
                </a:cxn>
                <a:cxn ang="0">
                  <a:pos x="T2" y="T3"/>
                </a:cxn>
                <a:cxn ang="0">
                  <a:pos x="T4" y="T5"/>
                </a:cxn>
                <a:cxn ang="0">
                  <a:pos x="T6" y="T7"/>
                </a:cxn>
              </a:cxnLst>
              <a:rect l="0" t="0" r="r" b="b"/>
              <a:pathLst>
                <a:path w="43" h="1437">
                  <a:moveTo>
                    <a:pt x="0" y="0"/>
                  </a:moveTo>
                  <a:lnTo>
                    <a:pt x="21" y="1436"/>
                  </a:lnTo>
                  <a:lnTo>
                    <a:pt x="42" y="0"/>
                  </a:lnTo>
                  <a:lnTo>
                    <a:pt x="0" y="0"/>
                  </a:lnTo>
                </a:path>
              </a:pathLst>
            </a:custGeom>
            <a:solidFill>
              <a:srgbClr val="FFFF80"/>
            </a:solidFill>
            <a:ln w="76200" cap="rnd" cmpd="sng">
              <a:solidFill>
                <a:srgbClr val="803B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8" name="Freeform 72"/>
            <p:cNvSpPr>
              <a:spLocks/>
            </p:cNvSpPr>
            <p:nvPr/>
          </p:nvSpPr>
          <p:spPr bwMode="auto">
            <a:xfrm>
              <a:off x="1587" y="2795"/>
              <a:ext cx="320" cy="610"/>
            </a:xfrm>
            <a:custGeom>
              <a:avLst/>
              <a:gdLst>
                <a:gd name="T0" fmla="*/ 317 w 320"/>
                <a:gd name="T1" fmla="*/ 0 h 610"/>
                <a:gd name="T2" fmla="*/ 319 w 320"/>
                <a:gd name="T3" fmla="*/ 34 h 610"/>
                <a:gd name="T4" fmla="*/ 318 w 320"/>
                <a:gd name="T5" fmla="*/ 49 h 610"/>
                <a:gd name="T6" fmla="*/ 317 w 320"/>
                <a:gd name="T7" fmla="*/ 62 h 610"/>
                <a:gd name="T8" fmla="*/ 314 w 320"/>
                <a:gd name="T9" fmla="*/ 73 h 610"/>
                <a:gd name="T10" fmla="*/ 310 w 320"/>
                <a:gd name="T11" fmla="*/ 84 h 610"/>
                <a:gd name="T12" fmla="*/ 307 w 320"/>
                <a:gd name="T13" fmla="*/ 93 h 610"/>
                <a:gd name="T14" fmla="*/ 301 w 320"/>
                <a:gd name="T15" fmla="*/ 102 h 610"/>
                <a:gd name="T16" fmla="*/ 295 w 320"/>
                <a:gd name="T17" fmla="*/ 109 h 610"/>
                <a:gd name="T18" fmla="*/ 289 w 320"/>
                <a:gd name="T19" fmla="*/ 116 h 610"/>
                <a:gd name="T20" fmla="*/ 281 w 320"/>
                <a:gd name="T21" fmla="*/ 121 h 610"/>
                <a:gd name="T22" fmla="*/ 274 w 320"/>
                <a:gd name="T23" fmla="*/ 127 h 610"/>
                <a:gd name="T24" fmla="*/ 265 w 320"/>
                <a:gd name="T25" fmla="*/ 131 h 610"/>
                <a:gd name="T26" fmla="*/ 257 w 320"/>
                <a:gd name="T27" fmla="*/ 135 h 610"/>
                <a:gd name="T28" fmla="*/ 248 w 320"/>
                <a:gd name="T29" fmla="*/ 139 h 610"/>
                <a:gd name="T30" fmla="*/ 238 w 320"/>
                <a:gd name="T31" fmla="*/ 142 h 610"/>
                <a:gd name="T32" fmla="*/ 229 w 320"/>
                <a:gd name="T33" fmla="*/ 145 h 610"/>
                <a:gd name="T34" fmla="*/ 219 w 320"/>
                <a:gd name="T35" fmla="*/ 148 h 610"/>
                <a:gd name="T36" fmla="*/ 210 w 320"/>
                <a:gd name="T37" fmla="*/ 151 h 610"/>
                <a:gd name="T38" fmla="*/ 200 w 320"/>
                <a:gd name="T39" fmla="*/ 155 h 610"/>
                <a:gd name="T40" fmla="*/ 190 w 320"/>
                <a:gd name="T41" fmla="*/ 158 h 610"/>
                <a:gd name="T42" fmla="*/ 180 w 320"/>
                <a:gd name="T43" fmla="*/ 161 h 610"/>
                <a:gd name="T44" fmla="*/ 171 w 320"/>
                <a:gd name="T45" fmla="*/ 165 h 610"/>
                <a:gd name="T46" fmla="*/ 163 w 320"/>
                <a:gd name="T47" fmla="*/ 170 h 610"/>
                <a:gd name="T48" fmla="*/ 154 w 320"/>
                <a:gd name="T49" fmla="*/ 175 h 610"/>
                <a:gd name="T50" fmla="*/ 145 w 320"/>
                <a:gd name="T51" fmla="*/ 180 h 610"/>
                <a:gd name="T52" fmla="*/ 137 w 320"/>
                <a:gd name="T53" fmla="*/ 187 h 610"/>
                <a:gd name="T54" fmla="*/ 130 w 320"/>
                <a:gd name="T55" fmla="*/ 194 h 610"/>
                <a:gd name="T56" fmla="*/ 123 w 320"/>
                <a:gd name="T57" fmla="*/ 202 h 610"/>
                <a:gd name="T58" fmla="*/ 116 w 320"/>
                <a:gd name="T59" fmla="*/ 211 h 610"/>
                <a:gd name="T60" fmla="*/ 110 w 320"/>
                <a:gd name="T61" fmla="*/ 221 h 610"/>
                <a:gd name="T62" fmla="*/ 106 w 320"/>
                <a:gd name="T63" fmla="*/ 233 h 610"/>
                <a:gd name="T64" fmla="*/ 99 w 320"/>
                <a:gd name="T65" fmla="*/ 251 h 610"/>
                <a:gd name="T66" fmla="*/ 95 w 320"/>
                <a:gd name="T67" fmla="*/ 261 h 610"/>
                <a:gd name="T68" fmla="*/ 92 w 320"/>
                <a:gd name="T69" fmla="*/ 271 h 610"/>
                <a:gd name="T70" fmla="*/ 87 w 320"/>
                <a:gd name="T71" fmla="*/ 281 h 610"/>
                <a:gd name="T72" fmla="*/ 83 w 320"/>
                <a:gd name="T73" fmla="*/ 292 h 610"/>
                <a:gd name="T74" fmla="*/ 79 w 320"/>
                <a:gd name="T75" fmla="*/ 303 h 610"/>
                <a:gd name="T76" fmla="*/ 75 w 320"/>
                <a:gd name="T77" fmla="*/ 315 h 610"/>
                <a:gd name="T78" fmla="*/ 70 w 320"/>
                <a:gd name="T79" fmla="*/ 327 h 610"/>
                <a:gd name="T80" fmla="*/ 66 w 320"/>
                <a:gd name="T81" fmla="*/ 339 h 610"/>
                <a:gd name="T82" fmla="*/ 61 w 320"/>
                <a:gd name="T83" fmla="*/ 351 h 610"/>
                <a:gd name="T84" fmla="*/ 57 w 320"/>
                <a:gd name="T85" fmla="*/ 363 h 610"/>
                <a:gd name="T86" fmla="*/ 52 w 320"/>
                <a:gd name="T87" fmla="*/ 376 h 610"/>
                <a:gd name="T88" fmla="*/ 48 w 320"/>
                <a:gd name="T89" fmla="*/ 389 h 610"/>
                <a:gd name="T90" fmla="*/ 44 w 320"/>
                <a:gd name="T91" fmla="*/ 402 h 610"/>
                <a:gd name="T92" fmla="*/ 39 w 320"/>
                <a:gd name="T93" fmla="*/ 415 h 610"/>
                <a:gd name="T94" fmla="*/ 35 w 320"/>
                <a:gd name="T95" fmla="*/ 428 h 610"/>
                <a:gd name="T96" fmla="*/ 31 w 320"/>
                <a:gd name="T97" fmla="*/ 441 h 610"/>
                <a:gd name="T98" fmla="*/ 28 w 320"/>
                <a:gd name="T99" fmla="*/ 454 h 610"/>
                <a:gd name="T100" fmla="*/ 23 w 320"/>
                <a:gd name="T101" fmla="*/ 467 h 610"/>
                <a:gd name="T102" fmla="*/ 20 w 320"/>
                <a:gd name="T103" fmla="*/ 480 h 610"/>
                <a:gd name="T104" fmla="*/ 17 w 320"/>
                <a:gd name="T105" fmla="*/ 493 h 610"/>
                <a:gd name="T106" fmla="*/ 13 w 320"/>
                <a:gd name="T107" fmla="*/ 505 h 610"/>
                <a:gd name="T108" fmla="*/ 11 w 320"/>
                <a:gd name="T109" fmla="*/ 518 h 610"/>
                <a:gd name="T110" fmla="*/ 8 w 320"/>
                <a:gd name="T111" fmla="*/ 530 h 610"/>
                <a:gd name="T112" fmla="*/ 6 w 320"/>
                <a:gd name="T113" fmla="*/ 542 h 610"/>
                <a:gd name="T114" fmla="*/ 4 w 320"/>
                <a:gd name="T115" fmla="*/ 554 h 610"/>
                <a:gd name="T116" fmla="*/ 3 w 320"/>
                <a:gd name="T117" fmla="*/ 566 h 610"/>
                <a:gd name="T118" fmla="*/ 1 w 320"/>
                <a:gd name="T119" fmla="*/ 577 h 610"/>
                <a:gd name="T120" fmla="*/ 1 w 320"/>
                <a:gd name="T121" fmla="*/ 588 h 610"/>
                <a:gd name="T122" fmla="*/ 0 w 320"/>
                <a:gd name="T123" fmla="*/ 599 h 610"/>
                <a:gd name="T124" fmla="*/ 0 w 320"/>
                <a:gd name="T125"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610">
                  <a:moveTo>
                    <a:pt x="317" y="0"/>
                  </a:moveTo>
                  <a:lnTo>
                    <a:pt x="319" y="34"/>
                  </a:lnTo>
                  <a:lnTo>
                    <a:pt x="318" y="49"/>
                  </a:lnTo>
                  <a:lnTo>
                    <a:pt x="317" y="62"/>
                  </a:lnTo>
                  <a:lnTo>
                    <a:pt x="314" y="73"/>
                  </a:lnTo>
                  <a:lnTo>
                    <a:pt x="310" y="84"/>
                  </a:lnTo>
                  <a:lnTo>
                    <a:pt x="307" y="93"/>
                  </a:lnTo>
                  <a:lnTo>
                    <a:pt x="301" y="102"/>
                  </a:lnTo>
                  <a:lnTo>
                    <a:pt x="295" y="109"/>
                  </a:lnTo>
                  <a:lnTo>
                    <a:pt x="289" y="116"/>
                  </a:lnTo>
                  <a:lnTo>
                    <a:pt x="281" y="121"/>
                  </a:lnTo>
                  <a:lnTo>
                    <a:pt x="274" y="127"/>
                  </a:lnTo>
                  <a:lnTo>
                    <a:pt x="265" y="131"/>
                  </a:lnTo>
                  <a:lnTo>
                    <a:pt x="257" y="135"/>
                  </a:lnTo>
                  <a:lnTo>
                    <a:pt x="248" y="139"/>
                  </a:lnTo>
                  <a:lnTo>
                    <a:pt x="238" y="142"/>
                  </a:lnTo>
                  <a:lnTo>
                    <a:pt x="229" y="145"/>
                  </a:lnTo>
                  <a:lnTo>
                    <a:pt x="219" y="148"/>
                  </a:lnTo>
                  <a:lnTo>
                    <a:pt x="210" y="151"/>
                  </a:lnTo>
                  <a:lnTo>
                    <a:pt x="200" y="155"/>
                  </a:lnTo>
                  <a:lnTo>
                    <a:pt x="190" y="158"/>
                  </a:lnTo>
                  <a:lnTo>
                    <a:pt x="180" y="161"/>
                  </a:lnTo>
                  <a:lnTo>
                    <a:pt x="171" y="165"/>
                  </a:lnTo>
                  <a:lnTo>
                    <a:pt x="163" y="170"/>
                  </a:lnTo>
                  <a:lnTo>
                    <a:pt x="154" y="175"/>
                  </a:lnTo>
                  <a:lnTo>
                    <a:pt x="145" y="180"/>
                  </a:lnTo>
                  <a:lnTo>
                    <a:pt x="137" y="187"/>
                  </a:lnTo>
                  <a:lnTo>
                    <a:pt x="130" y="194"/>
                  </a:lnTo>
                  <a:lnTo>
                    <a:pt x="123" y="202"/>
                  </a:lnTo>
                  <a:lnTo>
                    <a:pt x="116" y="211"/>
                  </a:lnTo>
                  <a:lnTo>
                    <a:pt x="110" y="221"/>
                  </a:lnTo>
                  <a:lnTo>
                    <a:pt x="106" y="233"/>
                  </a:lnTo>
                  <a:lnTo>
                    <a:pt x="99" y="251"/>
                  </a:lnTo>
                  <a:lnTo>
                    <a:pt x="95" y="261"/>
                  </a:lnTo>
                  <a:lnTo>
                    <a:pt x="92" y="271"/>
                  </a:lnTo>
                  <a:lnTo>
                    <a:pt x="87" y="281"/>
                  </a:lnTo>
                  <a:lnTo>
                    <a:pt x="83" y="292"/>
                  </a:lnTo>
                  <a:lnTo>
                    <a:pt x="79" y="303"/>
                  </a:lnTo>
                  <a:lnTo>
                    <a:pt x="75" y="315"/>
                  </a:lnTo>
                  <a:lnTo>
                    <a:pt x="70" y="327"/>
                  </a:lnTo>
                  <a:lnTo>
                    <a:pt x="66" y="339"/>
                  </a:lnTo>
                  <a:lnTo>
                    <a:pt x="61" y="351"/>
                  </a:lnTo>
                  <a:lnTo>
                    <a:pt x="57" y="363"/>
                  </a:lnTo>
                  <a:lnTo>
                    <a:pt x="52" y="376"/>
                  </a:lnTo>
                  <a:lnTo>
                    <a:pt x="48" y="389"/>
                  </a:lnTo>
                  <a:lnTo>
                    <a:pt x="44" y="402"/>
                  </a:lnTo>
                  <a:lnTo>
                    <a:pt x="39" y="415"/>
                  </a:lnTo>
                  <a:lnTo>
                    <a:pt x="35" y="428"/>
                  </a:lnTo>
                  <a:lnTo>
                    <a:pt x="31" y="441"/>
                  </a:lnTo>
                  <a:lnTo>
                    <a:pt x="28" y="454"/>
                  </a:lnTo>
                  <a:lnTo>
                    <a:pt x="23" y="467"/>
                  </a:lnTo>
                  <a:lnTo>
                    <a:pt x="20" y="480"/>
                  </a:lnTo>
                  <a:lnTo>
                    <a:pt x="17" y="493"/>
                  </a:lnTo>
                  <a:lnTo>
                    <a:pt x="13" y="505"/>
                  </a:lnTo>
                  <a:lnTo>
                    <a:pt x="11" y="518"/>
                  </a:lnTo>
                  <a:lnTo>
                    <a:pt x="8" y="530"/>
                  </a:lnTo>
                  <a:lnTo>
                    <a:pt x="6" y="542"/>
                  </a:lnTo>
                  <a:lnTo>
                    <a:pt x="4" y="554"/>
                  </a:lnTo>
                  <a:lnTo>
                    <a:pt x="3" y="566"/>
                  </a:lnTo>
                  <a:lnTo>
                    <a:pt x="1" y="577"/>
                  </a:lnTo>
                  <a:lnTo>
                    <a:pt x="1" y="588"/>
                  </a:lnTo>
                  <a:lnTo>
                    <a:pt x="0" y="599"/>
                  </a:lnTo>
                  <a:lnTo>
                    <a:pt x="0" y="609"/>
                  </a:lnTo>
                </a:path>
              </a:pathLst>
            </a:custGeom>
            <a:noFill/>
            <a:ln w="254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9" name="Freeform 73"/>
            <p:cNvSpPr>
              <a:spLocks/>
            </p:cNvSpPr>
            <p:nvPr/>
          </p:nvSpPr>
          <p:spPr bwMode="auto">
            <a:xfrm>
              <a:off x="1974" y="3082"/>
              <a:ext cx="225" cy="1238"/>
            </a:xfrm>
            <a:custGeom>
              <a:avLst/>
              <a:gdLst>
                <a:gd name="T0" fmla="*/ 0 w 225"/>
                <a:gd name="T1" fmla="*/ 0 h 1238"/>
                <a:gd name="T2" fmla="*/ 18 w 225"/>
                <a:gd name="T3" fmla="*/ 8 h 1238"/>
                <a:gd name="T4" fmla="*/ 25 w 225"/>
                <a:gd name="T5" fmla="*/ 15 h 1238"/>
                <a:gd name="T6" fmla="*/ 32 w 225"/>
                <a:gd name="T7" fmla="*/ 25 h 1238"/>
                <a:gd name="T8" fmla="*/ 38 w 225"/>
                <a:gd name="T9" fmla="*/ 36 h 1238"/>
                <a:gd name="T10" fmla="*/ 43 w 225"/>
                <a:gd name="T11" fmla="*/ 49 h 1238"/>
                <a:gd name="T12" fmla="*/ 47 w 225"/>
                <a:gd name="T13" fmla="*/ 63 h 1238"/>
                <a:gd name="T14" fmla="*/ 51 w 225"/>
                <a:gd name="T15" fmla="*/ 79 h 1238"/>
                <a:gd name="T16" fmla="*/ 54 w 225"/>
                <a:gd name="T17" fmla="*/ 96 h 1238"/>
                <a:gd name="T18" fmla="*/ 56 w 225"/>
                <a:gd name="T19" fmla="*/ 115 h 1238"/>
                <a:gd name="T20" fmla="*/ 59 w 225"/>
                <a:gd name="T21" fmla="*/ 134 h 1238"/>
                <a:gd name="T22" fmla="*/ 60 w 225"/>
                <a:gd name="T23" fmla="*/ 155 h 1238"/>
                <a:gd name="T24" fmla="*/ 61 w 225"/>
                <a:gd name="T25" fmla="*/ 176 h 1238"/>
                <a:gd name="T26" fmla="*/ 62 w 225"/>
                <a:gd name="T27" fmla="*/ 198 h 1238"/>
                <a:gd name="T28" fmla="*/ 62 w 225"/>
                <a:gd name="T29" fmla="*/ 221 h 1238"/>
                <a:gd name="T30" fmla="*/ 63 w 225"/>
                <a:gd name="T31" fmla="*/ 244 h 1238"/>
                <a:gd name="T32" fmla="*/ 62 w 225"/>
                <a:gd name="T33" fmla="*/ 268 h 1238"/>
                <a:gd name="T34" fmla="*/ 62 w 225"/>
                <a:gd name="T35" fmla="*/ 291 h 1238"/>
                <a:gd name="T36" fmla="*/ 62 w 225"/>
                <a:gd name="T37" fmla="*/ 315 h 1238"/>
                <a:gd name="T38" fmla="*/ 61 w 225"/>
                <a:gd name="T39" fmla="*/ 339 h 1238"/>
                <a:gd name="T40" fmla="*/ 61 w 225"/>
                <a:gd name="T41" fmla="*/ 362 h 1238"/>
                <a:gd name="T42" fmla="*/ 61 w 225"/>
                <a:gd name="T43" fmla="*/ 385 h 1238"/>
                <a:gd name="T44" fmla="*/ 60 w 225"/>
                <a:gd name="T45" fmla="*/ 408 h 1238"/>
                <a:gd name="T46" fmla="*/ 60 w 225"/>
                <a:gd name="T47" fmla="*/ 430 h 1238"/>
                <a:gd name="T48" fmla="*/ 60 w 225"/>
                <a:gd name="T49" fmla="*/ 452 h 1238"/>
                <a:gd name="T50" fmla="*/ 61 w 225"/>
                <a:gd name="T51" fmla="*/ 473 h 1238"/>
                <a:gd name="T52" fmla="*/ 61 w 225"/>
                <a:gd name="T53" fmla="*/ 492 h 1238"/>
                <a:gd name="T54" fmla="*/ 63 w 225"/>
                <a:gd name="T55" fmla="*/ 511 h 1238"/>
                <a:gd name="T56" fmla="*/ 64 w 225"/>
                <a:gd name="T57" fmla="*/ 529 h 1238"/>
                <a:gd name="T58" fmla="*/ 66 w 225"/>
                <a:gd name="T59" fmla="*/ 545 h 1238"/>
                <a:gd name="T60" fmla="*/ 68 w 225"/>
                <a:gd name="T61" fmla="*/ 560 h 1238"/>
                <a:gd name="T62" fmla="*/ 71 w 225"/>
                <a:gd name="T63" fmla="*/ 574 h 1238"/>
                <a:gd name="T64" fmla="*/ 81 w 225"/>
                <a:gd name="T65" fmla="*/ 614 h 1238"/>
                <a:gd name="T66" fmla="*/ 85 w 225"/>
                <a:gd name="T67" fmla="*/ 635 h 1238"/>
                <a:gd name="T68" fmla="*/ 90 w 225"/>
                <a:gd name="T69" fmla="*/ 655 h 1238"/>
                <a:gd name="T70" fmla="*/ 95 w 225"/>
                <a:gd name="T71" fmla="*/ 676 h 1238"/>
                <a:gd name="T72" fmla="*/ 100 w 225"/>
                <a:gd name="T73" fmla="*/ 696 h 1238"/>
                <a:gd name="T74" fmla="*/ 105 w 225"/>
                <a:gd name="T75" fmla="*/ 717 h 1238"/>
                <a:gd name="T76" fmla="*/ 109 w 225"/>
                <a:gd name="T77" fmla="*/ 738 h 1238"/>
                <a:gd name="T78" fmla="*/ 114 w 225"/>
                <a:gd name="T79" fmla="*/ 759 h 1238"/>
                <a:gd name="T80" fmla="*/ 118 w 225"/>
                <a:gd name="T81" fmla="*/ 779 h 1238"/>
                <a:gd name="T82" fmla="*/ 124 w 225"/>
                <a:gd name="T83" fmla="*/ 800 h 1238"/>
                <a:gd name="T84" fmla="*/ 128 w 225"/>
                <a:gd name="T85" fmla="*/ 821 h 1238"/>
                <a:gd name="T86" fmla="*/ 132 w 225"/>
                <a:gd name="T87" fmla="*/ 842 h 1238"/>
                <a:gd name="T88" fmla="*/ 137 w 225"/>
                <a:gd name="T89" fmla="*/ 862 h 1238"/>
                <a:gd name="T90" fmla="*/ 142 w 225"/>
                <a:gd name="T91" fmla="*/ 884 h 1238"/>
                <a:gd name="T92" fmla="*/ 147 w 225"/>
                <a:gd name="T93" fmla="*/ 904 h 1238"/>
                <a:gd name="T94" fmla="*/ 151 w 225"/>
                <a:gd name="T95" fmla="*/ 925 h 1238"/>
                <a:gd name="T96" fmla="*/ 156 w 225"/>
                <a:gd name="T97" fmla="*/ 946 h 1238"/>
                <a:gd name="T98" fmla="*/ 161 w 225"/>
                <a:gd name="T99" fmla="*/ 967 h 1238"/>
                <a:gd name="T100" fmla="*/ 165 w 225"/>
                <a:gd name="T101" fmla="*/ 988 h 1238"/>
                <a:gd name="T102" fmla="*/ 170 w 225"/>
                <a:gd name="T103" fmla="*/ 1008 h 1238"/>
                <a:gd name="T104" fmla="*/ 174 w 225"/>
                <a:gd name="T105" fmla="*/ 1029 h 1238"/>
                <a:gd name="T106" fmla="*/ 180 w 225"/>
                <a:gd name="T107" fmla="*/ 1050 h 1238"/>
                <a:gd name="T108" fmla="*/ 184 w 225"/>
                <a:gd name="T109" fmla="*/ 1071 h 1238"/>
                <a:gd name="T110" fmla="*/ 189 w 225"/>
                <a:gd name="T111" fmla="*/ 1092 h 1238"/>
                <a:gd name="T112" fmla="*/ 194 w 225"/>
                <a:gd name="T113" fmla="*/ 1112 h 1238"/>
                <a:gd name="T114" fmla="*/ 198 w 225"/>
                <a:gd name="T115" fmla="*/ 1133 h 1238"/>
                <a:gd name="T116" fmla="*/ 204 w 225"/>
                <a:gd name="T117" fmla="*/ 1154 h 1238"/>
                <a:gd name="T118" fmla="*/ 209 w 225"/>
                <a:gd name="T119" fmla="*/ 1175 h 1238"/>
                <a:gd name="T120" fmla="*/ 213 w 225"/>
                <a:gd name="T121" fmla="*/ 1195 h 1238"/>
                <a:gd name="T122" fmla="*/ 219 w 225"/>
                <a:gd name="T123" fmla="*/ 1216 h 1238"/>
                <a:gd name="T124" fmla="*/ 224 w 225"/>
                <a:gd name="T125" fmla="*/ 12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1238">
                  <a:moveTo>
                    <a:pt x="0" y="0"/>
                  </a:moveTo>
                  <a:lnTo>
                    <a:pt x="18" y="8"/>
                  </a:lnTo>
                  <a:lnTo>
                    <a:pt x="25" y="15"/>
                  </a:lnTo>
                  <a:lnTo>
                    <a:pt x="32" y="25"/>
                  </a:lnTo>
                  <a:lnTo>
                    <a:pt x="38" y="36"/>
                  </a:lnTo>
                  <a:lnTo>
                    <a:pt x="43" y="49"/>
                  </a:lnTo>
                  <a:lnTo>
                    <a:pt x="47" y="63"/>
                  </a:lnTo>
                  <a:lnTo>
                    <a:pt x="51" y="79"/>
                  </a:lnTo>
                  <a:lnTo>
                    <a:pt x="54" y="96"/>
                  </a:lnTo>
                  <a:lnTo>
                    <a:pt x="56" y="115"/>
                  </a:lnTo>
                  <a:lnTo>
                    <a:pt x="59" y="134"/>
                  </a:lnTo>
                  <a:lnTo>
                    <a:pt x="60" y="155"/>
                  </a:lnTo>
                  <a:lnTo>
                    <a:pt x="61" y="176"/>
                  </a:lnTo>
                  <a:lnTo>
                    <a:pt x="62" y="198"/>
                  </a:lnTo>
                  <a:lnTo>
                    <a:pt x="62" y="221"/>
                  </a:lnTo>
                  <a:lnTo>
                    <a:pt x="63" y="244"/>
                  </a:lnTo>
                  <a:lnTo>
                    <a:pt x="62" y="268"/>
                  </a:lnTo>
                  <a:lnTo>
                    <a:pt x="62" y="291"/>
                  </a:lnTo>
                  <a:lnTo>
                    <a:pt x="62" y="315"/>
                  </a:lnTo>
                  <a:lnTo>
                    <a:pt x="61" y="339"/>
                  </a:lnTo>
                  <a:lnTo>
                    <a:pt x="61" y="362"/>
                  </a:lnTo>
                  <a:lnTo>
                    <a:pt x="61" y="385"/>
                  </a:lnTo>
                  <a:lnTo>
                    <a:pt x="60" y="408"/>
                  </a:lnTo>
                  <a:lnTo>
                    <a:pt x="60" y="430"/>
                  </a:lnTo>
                  <a:lnTo>
                    <a:pt x="60" y="452"/>
                  </a:lnTo>
                  <a:lnTo>
                    <a:pt x="61" y="473"/>
                  </a:lnTo>
                  <a:lnTo>
                    <a:pt x="61" y="492"/>
                  </a:lnTo>
                  <a:lnTo>
                    <a:pt x="63" y="511"/>
                  </a:lnTo>
                  <a:lnTo>
                    <a:pt x="64" y="529"/>
                  </a:lnTo>
                  <a:lnTo>
                    <a:pt x="66" y="545"/>
                  </a:lnTo>
                  <a:lnTo>
                    <a:pt x="68" y="560"/>
                  </a:lnTo>
                  <a:lnTo>
                    <a:pt x="71" y="574"/>
                  </a:lnTo>
                  <a:lnTo>
                    <a:pt x="81" y="614"/>
                  </a:lnTo>
                  <a:lnTo>
                    <a:pt x="85" y="635"/>
                  </a:lnTo>
                  <a:lnTo>
                    <a:pt x="90" y="655"/>
                  </a:lnTo>
                  <a:lnTo>
                    <a:pt x="95" y="676"/>
                  </a:lnTo>
                  <a:lnTo>
                    <a:pt x="100" y="696"/>
                  </a:lnTo>
                  <a:lnTo>
                    <a:pt x="105" y="717"/>
                  </a:lnTo>
                  <a:lnTo>
                    <a:pt x="109" y="738"/>
                  </a:lnTo>
                  <a:lnTo>
                    <a:pt x="114" y="759"/>
                  </a:lnTo>
                  <a:lnTo>
                    <a:pt x="118" y="779"/>
                  </a:lnTo>
                  <a:lnTo>
                    <a:pt x="124" y="800"/>
                  </a:lnTo>
                  <a:lnTo>
                    <a:pt x="128" y="821"/>
                  </a:lnTo>
                  <a:lnTo>
                    <a:pt x="132" y="842"/>
                  </a:lnTo>
                  <a:lnTo>
                    <a:pt x="137" y="862"/>
                  </a:lnTo>
                  <a:lnTo>
                    <a:pt x="142" y="884"/>
                  </a:lnTo>
                  <a:lnTo>
                    <a:pt x="147" y="904"/>
                  </a:lnTo>
                  <a:lnTo>
                    <a:pt x="151" y="925"/>
                  </a:lnTo>
                  <a:lnTo>
                    <a:pt x="156" y="946"/>
                  </a:lnTo>
                  <a:lnTo>
                    <a:pt x="161" y="967"/>
                  </a:lnTo>
                  <a:lnTo>
                    <a:pt x="165" y="988"/>
                  </a:lnTo>
                  <a:lnTo>
                    <a:pt x="170" y="1008"/>
                  </a:lnTo>
                  <a:lnTo>
                    <a:pt x="174" y="1029"/>
                  </a:lnTo>
                  <a:lnTo>
                    <a:pt x="180" y="1050"/>
                  </a:lnTo>
                  <a:lnTo>
                    <a:pt x="184" y="1071"/>
                  </a:lnTo>
                  <a:lnTo>
                    <a:pt x="189" y="1092"/>
                  </a:lnTo>
                  <a:lnTo>
                    <a:pt x="194" y="1112"/>
                  </a:lnTo>
                  <a:lnTo>
                    <a:pt x="198" y="1133"/>
                  </a:lnTo>
                  <a:lnTo>
                    <a:pt x="204" y="1154"/>
                  </a:lnTo>
                  <a:lnTo>
                    <a:pt x="209" y="1175"/>
                  </a:lnTo>
                  <a:lnTo>
                    <a:pt x="213" y="1195"/>
                  </a:lnTo>
                  <a:lnTo>
                    <a:pt x="219" y="1216"/>
                  </a:lnTo>
                  <a:lnTo>
                    <a:pt x="224" y="1237"/>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0" name="Freeform 74"/>
            <p:cNvSpPr>
              <a:spLocks/>
            </p:cNvSpPr>
            <p:nvPr/>
          </p:nvSpPr>
          <p:spPr bwMode="auto">
            <a:xfrm>
              <a:off x="1763" y="3172"/>
              <a:ext cx="168" cy="700"/>
            </a:xfrm>
            <a:custGeom>
              <a:avLst/>
              <a:gdLst>
                <a:gd name="T0" fmla="*/ 141 w 168"/>
                <a:gd name="T1" fmla="*/ 0 h 700"/>
                <a:gd name="T2" fmla="*/ 155 w 168"/>
                <a:gd name="T3" fmla="*/ 49 h 700"/>
                <a:gd name="T4" fmla="*/ 161 w 168"/>
                <a:gd name="T5" fmla="*/ 73 h 700"/>
                <a:gd name="T6" fmla="*/ 164 w 168"/>
                <a:gd name="T7" fmla="*/ 97 h 700"/>
                <a:gd name="T8" fmla="*/ 166 w 168"/>
                <a:gd name="T9" fmla="*/ 120 h 700"/>
                <a:gd name="T10" fmla="*/ 167 w 168"/>
                <a:gd name="T11" fmla="*/ 143 h 700"/>
                <a:gd name="T12" fmla="*/ 166 w 168"/>
                <a:gd name="T13" fmla="*/ 165 h 700"/>
                <a:gd name="T14" fmla="*/ 165 w 168"/>
                <a:gd name="T15" fmla="*/ 188 h 700"/>
                <a:gd name="T16" fmla="*/ 163 w 168"/>
                <a:gd name="T17" fmla="*/ 210 h 700"/>
                <a:gd name="T18" fmla="*/ 159 w 168"/>
                <a:gd name="T19" fmla="*/ 231 h 700"/>
                <a:gd name="T20" fmla="*/ 155 w 168"/>
                <a:gd name="T21" fmla="*/ 253 h 700"/>
                <a:gd name="T22" fmla="*/ 149 w 168"/>
                <a:gd name="T23" fmla="*/ 274 h 700"/>
                <a:gd name="T24" fmla="*/ 143 w 168"/>
                <a:gd name="T25" fmla="*/ 295 h 700"/>
                <a:gd name="T26" fmla="*/ 137 w 168"/>
                <a:gd name="T27" fmla="*/ 316 h 700"/>
                <a:gd name="T28" fmla="*/ 130 w 168"/>
                <a:gd name="T29" fmla="*/ 337 h 700"/>
                <a:gd name="T30" fmla="*/ 123 w 168"/>
                <a:gd name="T31" fmla="*/ 358 h 700"/>
                <a:gd name="T32" fmla="*/ 115 w 168"/>
                <a:gd name="T33" fmla="*/ 378 h 700"/>
                <a:gd name="T34" fmla="*/ 106 w 168"/>
                <a:gd name="T35" fmla="*/ 399 h 700"/>
                <a:gd name="T36" fmla="*/ 97 w 168"/>
                <a:gd name="T37" fmla="*/ 420 h 700"/>
                <a:gd name="T38" fmla="*/ 89 w 168"/>
                <a:gd name="T39" fmla="*/ 440 h 700"/>
                <a:gd name="T40" fmla="*/ 80 w 168"/>
                <a:gd name="T41" fmla="*/ 461 h 700"/>
                <a:gd name="T42" fmla="*/ 71 w 168"/>
                <a:gd name="T43" fmla="*/ 482 h 700"/>
                <a:gd name="T44" fmla="*/ 62 w 168"/>
                <a:gd name="T45" fmla="*/ 502 h 700"/>
                <a:gd name="T46" fmla="*/ 53 w 168"/>
                <a:gd name="T47" fmla="*/ 523 h 700"/>
                <a:gd name="T48" fmla="*/ 45 w 168"/>
                <a:gd name="T49" fmla="*/ 544 h 700"/>
                <a:gd name="T50" fmla="*/ 37 w 168"/>
                <a:gd name="T51" fmla="*/ 566 h 700"/>
                <a:gd name="T52" fmla="*/ 29 w 168"/>
                <a:gd name="T53" fmla="*/ 587 h 700"/>
                <a:gd name="T54" fmla="*/ 22 w 168"/>
                <a:gd name="T55" fmla="*/ 609 h 700"/>
                <a:gd name="T56" fmla="*/ 16 w 168"/>
                <a:gd name="T57" fmla="*/ 631 h 700"/>
                <a:gd name="T58" fmla="*/ 10 w 168"/>
                <a:gd name="T59" fmla="*/ 653 h 700"/>
                <a:gd name="T60" fmla="*/ 4 w 168"/>
                <a:gd name="T61" fmla="*/ 676 h 700"/>
                <a:gd name="T62" fmla="*/ 0 w 168"/>
                <a:gd name="T63"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700">
                  <a:moveTo>
                    <a:pt x="141" y="0"/>
                  </a:moveTo>
                  <a:lnTo>
                    <a:pt x="155" y="49"/>
                  </a:lnTo>
                  <a:lnTo>
                    <a:pt x="161" y="73"/>
                  </a:lnTo>
                  <a:lnTo>
                    <a:pt x="164" y="97"/>
                  </a:lnTo>
                  <a:lnTo>
                    <a:pt x="166" y="120"/>
                  </a:lnTo>
                  <a:lnTo>
                    <a:pt x="167" y="143"/>
                  </a:lnTo>
                  <a:lnTo>
                    <a:pt x="166" y="165"/>
                  </a:lnTo>
                  <a:lnTo>
                    <a:pt x="165" y="188"/>
                  </a:lnTo>
                  <a:lnTo>
                    <a:pt x="163" y="210"/>
                  </a:lnTo>
                  <a:lnTo>
                    <a:pt x="159" y="231"/>
                  </a:lnTo>
                  <a:lnTo>
                    <a:pt x="155" y="253"/>
                  </a:lnTo>
                  <a:lnTo>
                    <a:pt x="149" y="274"/>
                  </a:lnTo>
                  <a:lnTo>
                    <a:pt x="143" y="295"/>
                  </a:lnTo>
                  <a:lnTo>
                    <a:pt x="137" y="316"/>
                  </a:lnTo>
                  <a:lnTo>
                    <a:pt x="130" y="337"/>
                  </a:lnTo>
                  <a:lnTo>
                    <a:pt x="123" y="358"/>
                  </a:lnTo>
                  <a:lnTo>
                    <a:pt x="115" y="378"/>
                  </a:lnTo>
                  <a:lnTo>
                    <a:pt x="106" y="399"/>
                  </a:lnTo>
                  <a:lnTo>
                    <a:pt x="97" y="420"/>
                  </a:lnTo>
                  <a:lnTo>
                    <a:pt x="89" y="440"/>
                  </a:lnTo>
                  <a:lnTo>
                    <a:pt x="80" y="461"/>
                  </a:lnTo>
                  <a:lnTo>
                    <a:pt x="71" y="482"/>
                  </a:lnTo>
                  <a:lnTo>
                    <a:pt x="62" y="502"/>
                  </a:lnTo>
                  <a:lnTo>
                    <a:pt x="53" y="523"/>
                  </a:lnTo>
                  <a:lnTo>
                    <a:pt x="45" y="544"/>
                  </a:lnTo>
                  <a:lnTo>
                    <a:pt x="37" y="566"/>
                  </a:lnTo>
                  <a:lnTo>
                    <a:pt x="29" y="587"/>
                  </a:lnTo>
                  <a:lnTo>
                    <a:pt x="22" y="609"/>
                  </a:lnTo>
                  <a:lnTo>
                    <a:pt x="16" y="631"/>
                  </a:lnTo>
                  <a:lnTo>
                    <a:pt x="10" y="653"/>
                  </a:lnTo>
                  <a:lnTo>
                    <a:pt x="4" y="676"/>
                  </a:lnTo>
                  <a:lnTo>
                    <a:pt x="0" y="699"/>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1" name="Freeform 75"/>
            <p:cNvSpPr>
              <a:spLocks/>
            </p:cNvSpPr>
            <p:nvPr/>
          </p:nvSpPr>
          <p:spPr bwMode="auto">
            <a:xfrm>
              <a:off x="1645" y="3028"/>
              <a:ext cx="260" cy="575"/>
            </a:xfrm>
            <a:custGeom>
              <a:avLst/>
              <a:gdLst>
                <a:gd name="T0" fmla="*/ 250 w 260"/>
                <a:gd name="T1" fmla="*/ 15 h 575"/>
                <a:gd name="T2" fmla="*/ 240 w 260"/>
                <a:gd name="T3" fmla="*/ 30 h 575"/>
                <a:gd name="T4" fmla="*/ 230 w 260"/>
                <a:gd name="T5" fmla="*/ 44 h 575"/>
                <a:gd name="T6" fmla="*/ 219 w 260"/>
                <a:gd name="T7" fmla="*/ 59 h 575"/>
                <a:gd name="T8" fmla="*/ 208 w 260"/>
                <a:gd name="T9" fmla="*/ 74 h 575"/>
                <a:gd name="T10" fmla="*/ 197 w 260"/>
                <a:gd name="T11" fmla="*/ 89 h 575"/>
                <a:gd name="T12" fmla="*/ 186 w 260"/>
                <a:gd name="T13" fmla="*/ 104 h 575"/>
                <a:gd name="T14" fmla="*/ 175 w 260"/>
                <a:gd name="T15" fmla="*/ 119 h 575"/>
                <a:gd name="T16" fmla="*/ 165 w 260"/>
                <a:gd name="T17" fmla="*/ 134 h 575"/>
                <a:gd name="T18" fmla="*/ 155 w 260"/>
                <a:gd name="T19" fmla="*/ 150 h 575"/>
                <a:gd name="T20" fmla="*/ 146 w 260"/>
                <a:gd name="T21" fmla="*/ 166 h 575"/>
                <a:gd name="T22" fmla="*/ 138 w 260"/>
                <a:gd name="T23" fmla="*/ 182 h 575"/>
                <a:gd name="T24" fmla="*/ 131 w 260"/>
                <a:gd name="T25" fmla="*/ 199 h 575"/>
                <a:gd name="T26" fmla="*/ 125 w 260"/>
                <a:gd name="T27" fmla="*/ 216 h 575"/>
                <a:gd name="T28" fmla="*/ 120 w 260"/>
                <a:gd name="T29" fmla="*/ 233 h 575"/>
                <a:gd name="T30" fmla="*/ 117 w 260"/>
                <a:gd name="T31" fmla="*/ 251 h 575"/>
                <a:gd name="T32" fmla="*/ 115 w 260"/>
                <a:gd name="T33" fmla="*/ 278 h 575"/>
                <a:gd name="T34" fmla="*/ 113 w 260"/>
                <a:gd name="T35" fmla="*/ 297 h 575"/>
                <a:gd name="T36" fmla="*/ 112 w 260"/>
                <a:gd name="T37" fmla="*/ 316 h 575"/>
                <a:gd name="T38" fmla="*/ 110 w 260"/>
                <a:gd name="T39" fmla="*/ 334 h 575"/>
                <a:gd name="T40" fmla="*/ 109 w 260"/>
                <a:gd name="T41" fmla="*/ 354 h 575"/>
                <a:gd name="T42" fmla="*/ 107 w 260"/>
                <a:gd name="T43" fmla="*/ 372 h 575"/>
                <a:gd name="T44" fmla="*/ 104 w 260"/>
                <a:gd name="T45" fmla="*/ 392 h 575"/>
                <a:gd name="T46" fmla="*/ 101 w 260"/>
                <a:gd name="T47" fmla="*/ 410 h 575"/>
                <a:gd name="T48" fmla="*/ 98 w 260"/>
                <a:gd name="T49" fmla="*/ 429 h 575"/>
                <a:gd name="T50" fmla="*/ 93 w 260"/>
                <a:gd name="T51" fmla="*/ 447 h 575"/>
                <a:gd name="T52" fmla="*/ 88 w 260"/>
                <a:gd name="T53" fmla="*/ 465 h 575"/>
                <a:gd name="T54" fmla="*/ 81 w 260"/>
                <a:gd name="T55" fmla="*/ 482 h 575"/>
                <a:gd name="T56" fmla="*/ 73 w 260"/>
                <a:gd name="T57" fmla="*/ 499 h 575"/>
                <a:gd name="T58" fmla="*/ 64 w 260"/>
                <a:gd name="T59" fmla="*/ 515 h 575"/>
                <a:gd name="T60" fmla="*/ 53 w 260"/>
                <a:gd name="T61" fmla="*/ 530 h 575"/>
                <a:gd name="T62" fmla="*/ 45 w 260"/>
                <a:gd name="T63" fmla="*/ 541 h 575"/>
                <a:gd name="T64" fmla="*/ 42 w 260"/>
                <a:gd name="T65" fmla="*/ 543 h 575"/>
                <a:gd name="T66" fmla="*/ 39 w 260"/>
                <a:gd name="T67" fmla="*/ 546 h 575"/>
                <a:gd name="T68" fmla="*/ 36 w 260"/>
                <a:gd name="T69" fmla="*/ 549 h 575"/>
                <a:gd name="T70" fmla="*/ 34 w 260"/>
                <a:gd name="T71" fmla="*/ 551 h 575"/>
                <a:gd name="T72" fmla="*/ 31 w 260"/>
                <a:gd name="T73" fmla="*/ 554 h 575"/>
                <a:gd name="T74" fmla="*/ 28 w 260"/>
                <a:gd name="T75" fmla="*/ 556 h 575"/>
                <a:gd name="T76" fmla="*/ 25 w 260"/>
                <a:gd name="T77" fmla="*/ 558 h 575"/>
                <a:gd name="T78" fmla="*/ 22 w 260"/>
                <a:gd name="T79" fmla="*/ 560 h 575"/>
                <a:gd name="T80" fmla="*/ 19 w 260"/>
                <a:gd name="T81" fmla="*/ 563 h 575"/>
                <a:gd name="T82" fmla="*/ 16 w 260"/>
                <a:gd name="T83" fmla="*/ 565 h 575"/>
                <a:gd name="T84" fmla="*/ 12 w 260"/>
                <a:gd name="T85" fmla="*/ 567 h 575"/>
                <a:gd name="T86" fmla="*/ 10 w 260"/>
                <a:gd name="T87" fmla="*/ 568 h 575"/>
                <a:gd name="T88" fmla="*/ 6 w 260"/>
                <a:gd name="T89" fmla="*/ 570 h 575"/>
                <a:gd name="T90" fmla="*/ 3 w 260"/>
                <a:gd name="T91" fmla="*/ 572 h 575"/>
                <a:gd name="T92" fmla="*/ 0 w 260"/>
                <a:gd name="T93"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575">
                  <a:moveTo>
                    <a:pt x="259" y="0"/>
                  </a:moveTo>
                  <a:lnTo>
                    <a:pt x="250" y="15"/>
                  </a:lnTo>
                  <a:lnTo>
                    <a:pt x="245" y="22"/>
                  </a:lnTo>
                  <a:lnTo>
                    <a:pt x="240" y="30"/>
                  </a:lnTo>
                  <a:lnTo>
                    <a:pt x="235" y="37"/>
                  </a:lnTo>
                  <a:lnTo>
                    <a:pt x="230" y="44"/>
                  </a:lnTo>
                  <a:lnTo>
                    <a:pt x="224" y="52"/>
                  </a:lnTo>
                  <a:lnTo>
                    <a:pt x="219" y="59"/>
                  </a:lnTo>
                  <a:lnTo>
                    <a:pt x="214" y="66"/>
                  </a:lnTo>
                  <a:lnTo>
                    <a:pt x="208" y="74"/>
                  </a:lnTo>
                  <a:lnTo>
                    <a:pt x="202" y="82"/>
                  </a:lnTo>
                  <a:lnTo>
                    <a:pt x="197" y="89"/>
                  </a:lnTo>
                  <a:lnTo>
                    <a:pt x="191" y="96"/>
                  </a:lnTo>
                  <a:lnTo>
                    <a:pt x="186" y="104"/>
                  </a:lnTo>
                  <a:lnTo>
                    <a:pt x="181" y="112"/>
                  </a:lnTo>
                  <a:lnTo>
                    <a:pt x="175" y="119"/>
                  </a:lnTo>
                  <a:lnTo>
                    <a:pt x="170" y="127"/>
                  </a:lnTo>
                  <a:lnTo>
                    <a:pt x="165" y="134"/>
                  </a:lnTo>
                  <a:lnTo>
                    <a:pt x="159" y="142"/>
                  </a:lnTo>
                  <a:lnTo>
                    <a:pt x="155" y="150"/>
                  </a:lnTo>
                  <a:lnTo>
                    <a:pt x="150" y="158"/>
                  </a:lnTo>
                  <a:lnTo>
                    <a:pt x="146" y="166"/>
                  </a:lnTo>
                  <a:lnTo>
                    <a:pt x="142" y="174"/>
                  </a:lnTo>
                  <a:lnTo>
                    <a:pt x="138" y="182"/>
                  </a:lnTo>
                  <a:lnTo>
                    <a:pt x="134" y="190"/>
                  </a:lnTo>
                  <a:lnTo>
                    <a:pt x="131" y="199"/>
                  </a:lnTo>
                  <a:lnTo>
                    <a:pt x="127" y="207"/>
                  </a:lnTo>
                  <a:lnTo>
                    <a:pt x="125" y="216"/>
                  </a:lnTo>
                  <a:lnTo>
                    <a:pt x="122" y="224"/>
                  </a:lnTo>
                  <a:lnTo>
                    <a:pt x="120" y="233"/>
                  </a:lnTo>
                  <a:lnTo>
                    <a:pt x="118" y="242"/>
                  </a:lnTo>
                  <a:lnTo>
                    <a:pt x="117" y="251"/>
                  </a:lnTo>
                  <a:lnTo>
                    <a:pt x="116" y="269"/>
                  </a:lnTo>
                  <a:lnTo>
                    <a:pt x="115" y="278"/>
                  </a:lnTo>
                  <a:lnTo>
                    <a:pt x="114" y="287"/>
                  </a:lnTo>
                  <a:lnTo>
                    <a:pt x="113" y="297"/>
                  </a:lnTo>
                  <a:lnTo>
                    <a:pt x="113" y="306"/>
                  </a:lnTo>
                  <a:lnTo>
                    <a:pt x="112" y="316"/>
                  </a:lnTo>
                  <a:lnTo>
                    <a:pt x="111" y="325"/>
                  </a:lnTo>
                  <a:lnTo>
                    <a:pt x="110" y="334"/>
                  </a:lnTo>
                  <a:lnTo>
                    <a:pt x="109" y="344"/>
                  </a:lnTo>
                  <a:lnTo>
                    <a:pt x="109" y="354"/>
                  </a:lnTo>
                  <a:lnTo>
                    <a:pt x="108" y="363"/>
                  </a:lnTo>
                  <a:lnTo>
                    <a:pt x="107" y="372"/>
                  </a:lnTo>
                  <a:lnTo>
                    <a:pt x="106" y="382"/>
                  </a:lnTo>
                  <a:lnTo>
                    <a:pt x="104" y="392"/>
                  </a:lnTo>
                  <a:lnTo>
                    <a:pt x="103" y="401"/>
                  </a:lnTo>
                  <a:lnTo>
                    <a:pt x="101" y="410"/>
                  </a:lnTo>
                  <a:lnTo>
                    <a:pt x="100" y="420"/>
                  </a:lnTo>
                  <a:lnTo>
                    <a:pt x="98" y="429"/>
                  </a:lnTo>
                  <a:lnTo>
                    <a:pt x="95" y="438"/>
                  </a:lnTo>
                  <a:lnTo>
                    <a:pt x="93" y="447"/>
                  </a:lnTo>
                  <a:lnTo>
                    <a:pt x="91" y="456"/>
                  </a:lnTo>
                  <a:lnTo>
                    <a:pt x="88" y="465"/>
                  </a:lnTo>
                  <a:lnTo>
                    <a:pt x="85" y="474"/>
                  </a:lnTo>
                  <a:lnTo>
                    <a:pt x="81" y="482"/>
                  </a:lnTo>
                  <a:lnTo>
                    <a:pt x="77" y="490"/>
                  </a:lnTo>
                  <a:lnTo>
                    <a:pt x="73" y="499"/>
                  </a:lnTo>
                  <a:lnTo>
                    <a:pt x="69" y="507"/>
                  </a:lnTo>
                  <a:lnTo>
                    <a:pt x="64" y="515"/>
                  </a:lnTo>
                  <a:lnTo>
                    <a:pt x="59" y="523"/>
                  </a:lnTo>
                  <a:lnTo>
                    <a:pt x="53" y="530"/>
                  </a:lnTo>
                  <a:lnTo>
                    <a:pt x="47" y="538"/>
                  </a:lnTo>
                  <a:lnTo>
                    <a:pt x="45" y="541"/>
                  </a:lnTo>
                  <a:lnTo>
                    <a:pt x="44" y="542"/>
                  </a:lnTo>
                  <a:lnTo>
                    <a:pt x="42" y="543"/>
                  </a:lnTo>
                  <a:lnTo>
                    <a:pt x="40" y="545"/>
                  </a:lnTo>
                  <a:lnTo>
                    <a:pt x="39" y="546"/>
                  </a:lnTo>
                  <a:lnTo>
                    <a:pt x="38" y="547"/>
                  </a:lnTo>
                  <a:lnTo>
                    <a:pt x="36" y="549"/>
                  </a:lnTo>
                  <a:lnTo>
                    <a:pt x="35" y="550"/>
                  </a:lnTo>
                  <a:lnTo>
                    <a:pt x="34" y="551"/>
                  </a:lnTo>
                  <a:lnTo>
                    <a:pt x="32" y="552"/>
                  </a:lnTo>
                  <a:lnTo>
                    <a:pt x="31" y="554"/>
                  </a:lnTo>
                  <a:lnTo>
                    <a:pt x="29" y="555"/>
                  </a:lnTo>
                  <a:lnTo>
                    <a:pt x="28" y="556"/>
                  </a:lnTo>
                  <a:lnTo>
                    <a:pt x="27" y="557"/>
                  </a:lnTo>
                  <a:lnTo>
                    <a:pt x="25" y="558"/>
                  </a:lnTo>
                  <a:lnTo>
                    <a:pt x="23" y="559"/>
                  </a:lnTo>
                  <a:lnTo>
                    <a:pt x="22" y="560"/>
                  </a:lnTo>
                  <a:lnTo>
                    <a:pt x="20" y="562"/>
                  </a:lnTo>
                  <a:lnTo>
                    <a:pt x="19" y="563"/>
                  </a:lnTo>
                  <a:lnTo>
                    <a:pt x="17" y="564"/>
                  </a:lnTo>
                  <a:lnTo>
                    <a:pt x="16" y="565"/>
                  </a:lnTo>
                  <a:lnTo>
                    <a:pt x="14" y="566"/>
                  </a:lnTo>
                  <a:lnTo>
                    <a:pt x="12" y="567"/>
                  </a:lnTo>
                  <a:lnTo>
                    <a:pt x="12" y="568"/>
                  </a:lnTo>
                  <a:lnTo>
                    <a:pt x="10" y="568"/>
                  </a:lnTo>
                  <a:lnTo>
                    <a:pt x="8" y="569"/>
                  </a:lnTo>
                  <a:lnTo>
                    <a:pt x="6" y="570"/>
                  </a:lnTo>
                  <a:lnTo>
                    <a:pt x="4" y="571"/>
                  </a:lnTo>
                  <a:lnTo>
                    <a:pt x="3" y="572"/>
                  </a:lnTo>
                  <a:lnTo>
                    <a:pt x="2" y="573"/>
                  </a:lnTo>
                  <a:lnTo>
                    <a:pt x="0" y="574"/>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2" name="Freeform 76"/>
            <p:cNvSpPr>
              <a:spLocks/>
            </p:cNvSpPr>
            <p:nvPr/>
          </p:nvSpPr>
          <p:spPr bwMode="auto">
            <a:xfrm>
              <a:off x="1974" y="2992"/>
              <a:ext cx="285" cy="611"/>
            </a:xfrm>
            <a:custGeom>
              <a:avLst/>
              <a:gdLst>
                <a:gd name="T0" fmla="*/ 0 w 285"/>
                <a:gd name="T1" fmla="*/ 0 h 611"/>
                <a:gd name="T2" fmla="*/ 20 w 285"/>
                <a:gd name="T3" fmla="*/ 38 h 611"/>
                <a:gd name="T4" fmla="*/ 30 w 285"/>
                <a:gd name="T5" fmla="*/ 56 h 611"/>
                <a:gd name="T6" fmla="*/ 41 w 285"/>
                <a:gd name="T7" fmla="*/ 74 h 611"/>
                <a:gd name="T8" fmla="*/ 53 w 285"/>
                <a:gd name="T9" fmla="*/ 91 h 611"/>
                <a:gd name="T10" fmla="*/ 64 w 285"/>
                <a:gd name="T11" fmla="*/ 108 h 611"/>
                <a:gd name="T12" fmla="*/ 76 w 285"/>
                <a:gd name="T13" fmla="*/ 125 h 611"/>
                <a:gd name="T14" fmla="*/ 88 w 285"/>
                <a:gd name="T15" fmla="*/ 142 h 611"/>
                <a:gd name="T16" fmla="*/ 100 w 285"/>
                <a:gd name="T17" fmla="*/ 158 h 611"/>
                <a:gd name="T18" fmla="*/ 112 w 285"/>
                <a:gd name="T19" fmla="*/ 174 h 611"/>
                <a:gd name="T20" fmla="*/ 125 w 285"/>
                <a:gd name="T21" fmla="*/ 191 h 611"/>
                <a:gd name="T22" fmla="*/ 136 w 285"/>
                <a:gd name="T23" fmla="*/ 207 h 611"/>
                <a:gd name="T24" fmla="*/ 149 w 285"/>
                <a:gd name="T25" fmla="*/ 223 h 611"/>
                <a:gd name="T26" fmla="*/ 161 w 285"/>
                <a:gd name="T27" fmla="*/ 240 h 611"/>
                <a:gd name="T28" fmla="*/ 173 w 285"/>
                <a:gd name="T29" fmla="*/ 256 h 611"/>
                <a:gd name="T30" fmla="*/ 184 w 285"/>
                <a:gd name="T31" fmla="*/ 273 h 611"/>
                <a:gd name="T32" fmla="*/ 195 w 285"/>
                <a:gd name="T33" fmla="*/ 290 h 611"/>
                <a:gd name="T34" fmla="*/ 206 w 285"/>
                <a:gd name="T35" fmla="*/ 307 h 611"/>
                <a:gd name="T36" fmla="*/ 216 w 285"/>
                <a:gd name="T37" fmla="*/ 324 h 611"/>
                <a:gd name="T38" fmla="*/ 225 w 285"/>
                <a:gd name="T39" fmla="*/ 342 h 611"/>
                <a:gd name="T40" fmla="*/ 235 w 285"/>
                <a:gd name="T41" fmla="*/ 361 h 611"/>
                <a:gd name="T42" fmla="*/ 243 w 285"/>
                <a:gd name="T43" fmla="*/ 380 h 611"/>
                <a:gd name="T44" fmla="*/ 251 w 285"/>
                <a:gd name="T45" fmla="*/ 399 h 611"/>
                <a:gd name="T46" fmla="*/ 259 w 285"/>
                <a:gd name="T47" fmla="*/ 420 h 611"/>
                <a:gd name="T48" fmla="*/ 265 w 285"/>
                <a:gd name="T49" fmla="*/ 440 h 611"/>
                <a:gd name="T50" fmla="*/ 271 w 285"/>
                <a:gd name="T51" fmla="*/ 462 h 611"/>
                <a:gd name="T52" fmla="*/ 275 w 285"/>
                <a:gd name="T53" fmla="*/ 484 h 611"/>
                <a:gd name="T54" fmla="*/ 279 w 285"/>
                <a:gd name="T55" fmla="*/ 507 h 611"/>
                <a:gd name="T56" fmla="*/ 281 w 285"/>
                <a:gd name="T57" fmla="*/ 531 h 611"/>
                <a:gd name="T58" fmla="*/ 283 w 285"/>
                <a:gd name="T59" fmla="*/ 556 h 611"/>
                <a:gd name="T60" fmla="*/ 284 w 285"/>
                <a:gd name="T61" fmla="*/ 582 h 611"/>
                <a:gd name="T62" fmla="*/ 283 w 285"/>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611">
                  <a:moveTo>
                    <a:pt x="0" y="0"/>
                  </a:moveTo>
                  <a:lnTo>
                    <a:pt x="20" y="38"/>
                  </a:lnTo>
                  <a:lnTo>
                    <a:pt x="30" y="56"/>
                  </a:lnTo>
                  <a:lnTo>
                    <a:pt x="41" y="74"/>
                  </a:lnTo>
                  <a:lnTo>
                    <a:pt x="53" y="91"/>
                  </a:lnTo>
                  <a:lnTo>
                    <a:pt x="64" y="108"/>
                  </a:lnTo>
                  <a:lnTo>
                    <a:pt x="76" y="125"/>
                  </a:lnTo>
                  <a:lnTo>
                    <a:pt x="88" y="142"/>
                  </a:lnTo>
                  <a:lnTo>
                    <a:pt x="100" y="158"/>
                  </a:lnTo>
                  <a:lnTo>
                    <a:pt x="112" y="174"/>
                  </a:lnTo>
                  <a:lnTo>
                    <a:pt x="125" y="191"/>
                  </a:lnTo>
                  <a:lnTo>
                    <a:pt x="136" y="207"/>
                  </a:lnTo>
                  <a:lnTo>
                    <a:pt x="149" y="223"/>
                  </a:lnTo>
                  <a:lnTo>
                    <a:pt x="161" y="240"/>
                  </a:lnTo>
                  <a:lnTo>
                    <a:pt x="173" y="256"/>
                  </a:lnTo>
                  <a:lnTo>
                    <a:pt x="184" y="273"/>
                  </a:lnTo>
                  <a:lnTo>
                    <a:pt x="195" y="290"/>
                  </a:lnTo>
                  <a:lnTo>
                    <a:pt x="206" y="307"/>
                  </a:lnTo>
                  <a:lnTo>
                    <a:pt x="216" y="324"/>
                  </a:lnTo>
                  <a:lnTo>
                    <a:pt x="225" y="342"/>
                  </a:lnTo>
                  <a:lnTo>
                    <a:pt x="235" y="361"/>
                  </a:lnTo>
                  <a:lnTo>
                    <a:pt x="243" y="380"/>
                  </a:lnTo>
                  <a:lnTo>
                    <a:pt x="251" y="399"/>
                  </a:lnTo>
                  <a:lnTo>
                    <a:pt x="259" y="420"/>
                  </a:lnTo>
                  <a:lnTo>
                    <a:pt x="265" y="440"/>
                  </a:lnTo>
                  <a:lnTo>
                    <a:pt x="271" y="462"/>
                  </a:lnTo>
                  <a:lnTo>
                    <a:pt x="275" y="484"/>
                  </a:lnTo>
                  <a:lnTo>
                    <a:pt x="279" y="507"/>
                  </a:lnTo>
                  <a:lnTo>
                    <a:pt x="281" y="531"/>
                  </a:lnTo>
                  <a:lnTo>
                    <a:pt x="283" y="556"/>
                  </a:lnTo>
                  <a:lnTo>
                    <a:pt x="284" y="582"/>
                  </a:lnTo>
                  <a:lnTo>
                    <a:pt x="283" y="61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3" name="Freeform 77"/>
            <p:cNvSpPr>
              <a:spLocks/>
            </p:cNvSpPr>
            <p:nvPr/>
          </p:nvSpPr>
          <p:spPr bwMode="auto">
            <a:xfrm>
              <a:off x="1704" y="2777"/>
              <a:ext cx="201" cy="431"/>
            </a:xfrm>
            <a:custGeom>
              <a:avLst/>
              <a:gdLst>
                <a:gd name="T0" fmla="*/ 200 w 201"/>
                <a:gd name="T1" fmla="*/ 0 h 431"/>
                <a:gd name="T2" fmla="*/ 199 w 201"/>
                <a:gd name="T3" fmla="*/ 29 h 431"/>
                <a:gd name="T4" fmla="*/ 197 w 201"/>
                <a:gd name="T5" fmla="*/ 43 h 431"/>
                <a:gd name="T6" fmla="*/ 195 w 201"/>
                <a:gd name="T7" fmla="*/ 57 h 431"/>
                <a:gd name="T8" fmla="*/ 191 w 201"/>
                <a:gd name="T9" fmla="*/ 71 h 431"/>
                <a:gd name="T10" fmla="*/ 186 w 201"/>
                <a:gd name="T11" fmla="*/ 84 h 431"/>
                <a:gd name="T12" fmla="*/ 180 w 201"/>
                <a:gd name="T13" fmla="*/ 97 h 431"/>
                <a:gd name="T14" fmla="*/ 175 w 201"/>
                <a:gd name="T15" fmla="*/ 109 h 431"/>
                <a:gd name="T16" fmla="*/ 168 w 201"/>
                <a:gd name="T17" fmla="*/ 122 h 431"/>
                <a:gd name="T18" fmla="*/ 161 w 201"/>
                <a:gd name="T19" fmla="*/ 134 h 431"/>
                <a:gd name="T20" fmla="*/ 153 w 201"/>
                <a:gd name="T21" fmla="*/ 146 h 431"/>
                <a:gd name="T22" fmla="*/ 145 w 201"/>
                <a:gd name="T23" fmla="*/ 159 h 431"/>
                <a:gd name="T24" fmla="*/ 136 w 201"/>
                <a:gd name="T25" fmla="*/ 171 h 431"/>
                <a:gd name="T26" fmla="*/ 127 w 201"/>
                <a:gd name="T27" fmla="*/ 183 h 431"/>
                <a:gd name="T28" fmla="*/ 118 w 201"/>
                <a:gd name="T29" fmla="*/ 195 h 431"/>
                <a:gd name="T30" fmla="*/ 109 w 201"/>
                <a:gd name="T31" fmla="*/ 207 h 431"/>
                <a:gd name="T32" fmla="*/ 100 w 201"/>
                <a:gd name="T33" fmla="*/ 219 h 431"/>
                <a:gd name="T34" fmla="*/ 91 w 201"/>
                <a:gd name="T35" fmla="*/ 231 h 431"/>
                <a:gd name="T36" fmla="*/ 82 w 201"/>
                <a:gd name="T37" fmla="*/ 244 h 431"/>
                <a:gd name="T38" fmla="*/ 72 w 201"/>
                <a:gd name="T39" fmla="*/ 256 h 431"/>
                <a:gd name="T40" fmla="*/ 64 w 201"/>
                <a:gd name="T41" fmla="*/ 269 h 431"/>
                <a:gd name="T42" fmla="*/ 55 w 201"/>
                <a:gd name="T43" fmla="*/ 282 h 431"/>
                <a:gd name="T44" fmla="*/ 47 w 201"/>
                <a:gd name="T45" fmla="*/ 295 h 431"/>
                <a:gd name="T46" fmla="*/ 39 w 201"/>
                <a:gd name="T47" fmla="*/ 309 h 431"/>
                <a:gd name="T48" fmla="*/ 32 w 201"/>
                <a:gd name="T49" fmla="*/ 322 h 431"/>
                <a:gd name="T50" fmla="*/ 25 w 201"/>
                <a:gd name="T51" fmla="*/ 337 h 431"/>
                <a:gd name="T52" fmla="*/ 19 w 201"/>
                <a:gd name="T53" fmla="*/ 351 h 431"/>
                <a:gd name="T54" fmla="*/ 13 w 201"/>
                <a:gd name="T55" fmla="*/ 366 h 431"/>
                <a:gd name="T56" fmla="*/ 9 w 201"/>
                <a:gd name="T57" fmla="*/ 381 h 431"/>
                <a:gd name="T58" fmla="*/ 4 w 201"/>
                <a:gd name="T59" fmla="*/ 397 h 431"/>
                <a:gd name="T60" fmla="*/ 2 w 201"/>
                <a:gd name="T61" fmla="*/ 413 h 431"/>
                <a:gd name="T62" fmla="*/ 0 w 201"/>
                <a:gd name="T6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431">
                  <a:moveTo>
                    <a:pt x="200" y="0"/>
                  </a:moveTo>
                  <a:lnTo>
                    <a:pt x="199" y="29"/>
                  </a:lnTo>
                  <a:lnTo>
                    <a:pt x="197" y="43"/>
                  </a:lnTo>
                  <a:lnTo>
                    <a:pt x="195" y="57"/>
                  </a:lnTo>
                  <a:lnTo>
                    <a:pt x="191" y="71"/>
                  </a:lnTo>
                  <a:lnTo>
                    <a:pt x="186" y="84"/>
                  </a:lnTo>
                  <a:lnTo>
                    <a:pt x="180" y="97"/>
                  </a:lnTo>
                  <a:lnTo>
                    <a:pt x="175" y="109"/>
                  </a:lnTo>
                  <a:lnTo>
                    <a:pt x="168" y="122"/>
                  </a:lnTo>
                  <a:lnTo>
                    <a:pt x="161" y="134"/>
                  </a:lnTo>
                  <a:lnTo>
                    <a:pt x="153" y="146"/>
                  </a:lnTo>
                  <a:lnTo>
                    <a:pt x="145" y="159"/>
                  </a:lnTo>
                  <a:lnTo>
                    <a:pt x="136" y="171"/>
                  </a:lnTo>
                  <a:lnTo>
                    <a:pt x="127" y="183"/>
                  </a:lnTo>
                  <a:lnTo>
                    <a:pt x="118" y="195"/>
                  </a:lnTo>
                  <a:lnTo>
                    <a:pt x="109" y="207"/>
                  </a:lnTo>
                  <a:lnTo>
                    <a:pt x="100" y="219"/>
                  </a:lnTo>
                  <a:lnTo>
                    <a:pt x="91" y="231"/>
                  </a:lnTo>
                  <a:lnTo>
                    <a:pt x="82" y="244"/>
                  </a:lnTo>
                  <a:lnTo>
                    <a:pt x="72" y="256"/>
                  </a:lnTo>
                  <a:lnTo>
                    <a:pt x="64" y="269"/>
                  </a:lnTo>
                  <a:lnTo>
                    <a:pt x="55" y="282"/>
                  </a:lnTo>
                  <a:lnTo>
                    <a:pt x="47" y="295"/>
                  </a:lnTo>
                  <a:lnTo>
                    <a:pt x="39" y="309"/>
                  </a:lnTo>
                  <a:lnTo>
                    <a:pt x="32" y="322"/>
                  </a:lnTo>
                  <a:lnTo>
                    <a:pt x="25" y="337"/>
                  </a:lnTo>
                  <a:lnTo>
                    <a:pt x="19" y="351"/>
                  </a:lnTo>
                  <a:lnTo>
                    <a:pt x="13" y="366"/>
                  </a:lnTo>
                  <a:lnTo>
                    <a:pt x="9" y="381"/>
                  </a:lnTo>
                  <a:lnTo>
                    <a:pt x="4" y="397"/>
                  </a:lnTo>
                  <a:lnTo>
                    <a:pt x="2" y="413"/>
                  </a:lnTo>
                  <a:lnTo>
                    <a:pt x="0" y="43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4" name="Freeform 78"/>
            <p:cNvSpPr>
              <a:spLocks/>
            </p:cNvSpPr>
            <p:nvPr/>
          </p:nvSpPr>
          <p:spPr bwMode="auto">
            <a:xfrm>
              <a:off x="1998" y="2777"/>
              <a:ext cx="211" cy="682"/>
            </a:xfrm>
            <a:custGeom>
              <a:avLst/>
              <a:gdLst>
                <a:gd name="T0" fmla="*/ 0 w 211"/>
                <a:gd name="T1" fmla="*/ 0 h 682"/>
                <a:gd name="T2" fmla="*/ 20 w 211"/>
                <a:gd name="T3" fmla="*/ 26 h 682"/>
                <a:gd name="T4" fmla="*/ 29 w 211"/>
                <a:gd name="T5" fmla="*/ 41 h 682"/>
                <a:gd name="T6" fmla="*/ 39 w 211"/>
                <a:gd name="T7" fmla="*/ 57 h 682"/>
                <a:gd name="T8" fmla="*/ 50 w 211"/>
                <a:gd name="T9" fmla="*/ 75 h 682"/>
                <a:gd name="T10" fmla="*/ 61 w 211"/>
                <a:gd name="T11" fmla="*/ 93 h 682"/>
                <a:gd name="T12" fmla="*/ 70 w 211"/>
                <a:gd name="T13" fmla="*/ 113 h 682"/>
                <a:gd name="T14" fmla="*/ 81 w 211"/>
                <a:gd name="T15" fmla="*/ 133 h 682"/>
                <a:gd name="T16" fmla="*/ 91 w 211"/>
                <a:gd name="T17" fmla="*/ 154 h 682"/>
                <a:gd name="T18" fmla="*/ 101 w 211"/>
                <a:gd name="T19" fmla="*/ 176 h 682"/>
                <a:gd name="T20" fmla="*/ 111 w 211"/>
                <a:gd name="T21" fmla="*/ 199 h 682"/>
                <a:gd name="T22" fmla="*/ 121 w 211"/>
                <a:gd name="T23" fmla="*/ 221 h 682"/>
                <a:gd name="T24" fmla="*/ 131 w 211"/>
                <a:gd name="T25" fmla="*/ 245 h 682"/>
                <a:gd name="T26" fmla="*/ 140 w 211"/>
                <a:gd name="T27" fmla="*/ 269 h 682"/>
                <a:gd name="T28" fmla="*/ 149 w 211"/>
                <a:gd name="T29" fmla="*/ 293 h 682"/>
                <a:gd name="T30" fmla="*/ 157 w 211"/>
                <a:gd name="T31" fmla="*/ 318 h 682"/>
                <a:gd name="T32" fmla="*/ 165 w 211"/>
                <a:gd name="T33" fmla="*/ 343 h 682"/>
                <a:gd name="T34" fmla="*/ 173 w 211"/>
                <a:gd name="T35" fmla="*/ 367 h 682"/>
                <a:gd name="T36" fmla="*/ 180 w 211"/>
                <a:gd name="T37" fmla="*/ 392 h 682"/>
                <a:gd name="T38" fmla="*/ 186 w 211"/>
                <a:gd name="T39" fmla="*/ 417 h 682"/>
                <a:gd name="T40" fmla="*/ 191 w 211"/>
                <a:gd name="T41" fmla="*/ 441 h 682"/>
                <a:gd name="T42" fmla="*/ 197 w 211"/>
                <a:gd name="T43" fmla="*/ 466 h 682"/>
                <a:gd name="T44" fmla="*/ 201 w 211"/>
                <a:gd name="T45" fmla="*/ 490 h 682"/>
                <a:gd name="T46" fmla="*/ 205 w 211"/>
                <a:gd name="T47" fmla="*/ 514 h 682"/>
                <a:gd name="T48" fmla="*/ 207 w 211"/>
                <a:gd name="T49" fmla="*/ 537 h 682"/>
                <a:gd name="T50" fmla="*/ 209 w 211"/>
                <a:gd name="T51" fmla="*/ 560 h 682"/>
                <a:gd name="T52" fmla="*/ 210 w 211"/>
                <a:gd name="T53" fmla="*/ 582 h 682"/>
                <a:gd name="T54" fmla="*/ 210 w 211"/>
                <a:gd name="T55" fmla="*/ 604 h 682"/>
                <a:gd name="T56" fmla="*/ 209 w 211"/>
                <a:gd name="T57" fmla="*/ 624 h 682"/>
                <a:gd name="T58" fmla="*/ 207 w 211"/>
                <a:gd name="T59" fmla="*/ 644 h 682"/>
                <a:gd name="T60" fmla="*/ 204 w 211"/>
                <a:gd name="T61" fmla="*/ 663 h 682"/>
                <a:gd name="T62" fmla="*/ 200 w 211"/>
                <a:gd name="T63" fmla="*/ 68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682">
                  <a:moveTo>
                    <a:pt x="0" y="0"/>
                  </a:moveTo>
                  <a:lnTo>
                    <a:pt x="20" y="26"/>
                  </a:lnTo>
                  <a:lnTo>
                    <a:pt x="29" y="41"/>
                  </a:lnTo>
                  <a:lnTo>
                    <a:pt x="39" y="57"/>
                  </a:lnTo>
                  <a:lnTo>
                    <a:pt x="50" y="75"/>
                  </a:lnTo>
                  <a:lnTo>
                    <a:pt x="61" y="93"/>
                  </a:lnTo>
                  <a:lnTo>
                    <a:pt x="70" y="113"/>
                  </a:lnTo>
                  <a:lnTo>
                    <a:pt x="81" y="133"/>
                  </a:lnTo>
                  <a:lnTo>
                    <a:pt x="91" y="154"/>
                  </a:lnTo>
                  <a:lnTo>
                    <a:pt x="101" y="176"/>
                  </a:lnTo>
                  <a:lnTo>
                    <a:pt x="111" y="199"/>
                  </a:lnTo>
                  <a:lnTo>
                    <a:pt x="121" y="221"/>
                  </a:lnTo>
                  <a:lnTo>
                    <a:pt x="131" y="245"/>
                  </a:lnTo>
                  <a:lnTo>
                    <a:pt x="140" y="269"/>
                  </a:lnTo>
                  <a:lnTo>
                    <a:pt x="149" y="293"/>
                  </a:lnTo>
                  <a:lnTo>
                    <a:pt x="157" y="318"/>
                  </a:lnTo>
                  <a:lnTo>
                    <a:pt x="165" y="343"/>
                  </a:lnTo>
                  <a:lnTo>
                    <a:pt x="173" y="367"/>
                  </a:lnTo>
                  <a:lnTo>
                    <a:pt x="180" y="392"/>
                  </a:lnTo>
                  <a:lnTo>
                    <a:pt x="186" y="417"/>
                  </a:lnTo>
                  <a:lnTo>
                    <a:pt x="191" y="441"/>
                  </a:lnTo>
                  <a:lnTo>
                    <a:pt x="197" y="466"/>
                  </a:lnTo>
                  <a:lnTo>
                    <a:pt x="201" y="490"/>
                  </a:lnTo>
                  <a:lnTo>
                    <a:pt x="205" y="514"/>
                  </a:lnTo>
                  <a:lnTo>
                    <a:pt x="207" y="537"/>
                  </a:lnTo>
                  <a:lnTo>
                    <a:pt x="209" y="560"/>
                  </a:lnTo>
                  <a:lnTo>
                    <a:pt x="210" y="582"/>
                  </a:lnTo>
                  <a:lnTo>
                    <a:pt x="210" y="604"/>
                  </a:lnTo>
                  <a:lnTo>
                    <a:pt x="209" y="624"/>
                  </a:lnTo>
                  <a:lnTo>
                    <a:pt x="207" y="644"/>
                  </a:lnTo>
                  <a:lnTo>
                    <a:pt x="204" y="663"/>
                  </a:lnTo>
                  <a:lnTo>
                    <a:pt x="200" y="681"/>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5" name="Freeform 79"/>
            <p:cNvSpPr>
              <a:spLocks/>
            </p:cNvSpPr>
            <p:nvPr/>
          </p:nvSpPr>
          <p:spPr bwMode="auto">
            <a:xfrm>
              <a:off x="1868" y="572"/>
              <a:ext cx="49" cy="2117"/>
            </a:xfrm>
            <a:custGeom>
              <a:avLst/>
              <a:gdLst>
                <a:gd name="T0" fmla="*/ 48 w 49"/>
                <a:gd name="T1" fmla="*/ 2116 h 2117"/>
                <a:gd name="T2" fmla="*/ 47 w 49"/>
                <a:gd name="T3" fmla="*/ 1997 h 2117"/>
                <a:gd name="T4" fmla="*/ 47 w 49"/>
                <a:gd name="T5" fmla="*/ 1938 h 2117"/>
                <a:gd name="T6" fmla="*/ 46 w 49"/>
                <a:gd name="T7" fmla="*/ 1879 h 2117"/>
                <a:gd name="T8" fmla="*/ 45 w 49"/>
                <a:gd name="T9" fmla="*/ 1820 h 2117"/>
                <a:gd name="T10" fmla="*/ 44 w 49"/>
                <a:gd name="T11" fmla="*/ 1762 h 2117"/>
                <a:gd name="T12" fmla="*/ 43 w 49"/>
                <a:gd name="T13" fmla="*/ 1703 h 2117"/>
                <a:gd name="T14" fmla="*/ 43 w 49"/>
                <a:gd name="T15" fmla="*/ 1644 h 2117"/>
                <a:gd name="T16" fmla="*/ 42 w 49"/>
                <a:gd name="T17" fmla="*/ 1585 h 2117"/>
                <a:gd name="T18" fmla="*/ 40 w 49"/>
                <a:gd name="T19" fmla="*/ 1526 h 2117"/>
                <a:gd name="T20" fmla="*/ 38 w 49"/>
                <a:gd name="T21" fmla="*/ 1468 h 2117"/>
                <a:gd name="T22" fmla="*/ 37 w 49"/>
                <a:gd name="T23" fmla="*/ 1409 h 2117"/>
                <a:gd name="T24" fmla="*/ 35 w 49"/>
                <a:gd name="T25" fmla="*/ 1350 h 2117"/>
                <a:gd name="T26" fmla="*/ 34 w 49"/>
                <a:gd name="T27" fmla="*/ 1292 h 2117"/>
                <a:gd name="T28" fmla="*/ 32 w 49"/>
                <a:gd name="T29" fmla="*/ 1233 h 2117"/>
                <a:gd name="T30" fmla="*/ 31 w 49"/>
                <a:gd name="T31" fmla="*/ 1174 h 2117"/>
                <a:gd name="T32" fmla="*/ 29 w 49"/>
                <a:gd name="T33" fmla="*/ 1116 h 2117"/>
                <a:gd name="T34" fmla="*/ 27 w 49"/>
                <a:gd name="T35" fmla="*/ 1057 h 2117"/>
                <a:gd name="T36" fmla="*/ 25 w 49"/>
                <a:gd name="T37" fmla="*/ 998 h 2117"/>
                <a:gd name="T38" fmla="*/ 24 w 49"/>
                <a:gd name="T39" fmla="*/ 940 h 2117"/>
                <a:gd name="T40" fmla="*/ 22 w 49"/>
                <a:gd name="T41" fmla="*/ 881 h 2117"/>
                <a:gd name="T42" fmla="*/ 21 w 49"/>
                <a:gd name="T43" fmla="*/ 822 h 2117"/>
                <a:gd name="T44" fmla="*/ 19 w 49"/>
                <a:gd name="T45" fmla="*/ 764 h 2117"/>
                <a:gd name="T46" fmla="*/ 18 w 49"/>
                <a:gd name="T47" fmla="*/ 705 h 2117"/>
                <a:gd name="T48" fmla="*/ 16 w 49"/>
                <a:gd name="T49" fmla="*/ 646 h 2117"/>
                <a:gd name="T50" fmla="*/ 15 w 49"/>
                <a:gd name="T51" fmla="*/ 587 h 2117"/>
                <a:gd name="T52" fmla="*/ 14 w 49"/>
                <a:gd name="T53" fmla="*/ 528 h 2117"/>
                <a:gd name="T54" fmla="*/ 14 w 49"/>
                <a:gd name="T55" fmla="*/ 470 h 2117"/>
                <a:gd name="T56" fmla="*/ 13 w 49"/>
                <a:gd name="T57" fmla="*/ 410 h 2117"/>
                <a:gd name="T58" fmla="*/ 13 w 49"/>
                <a:gd name="T59" fmla="*/ 351 h 2117"/>
                <a:gd name="T60" fmla="*/ 13 w 49"/>
                <a:gd name="T61" fmla="*/ 292 h 2117"/>
                <a:gd name="T62" fmla="*/ 13 w 49"/>
                <a:gd name="T63" fmla="*/ 233 h 2117"/>
                <a:gd name="T64" fmla="*/ 13 w 49"/>
                <a:gd name="T65" fmla="*/ 218 h 2117"/>
                <a:gd name="T66" fmla="*/ 13 w 49"/>
                <a:gd name="T67" fmla="*/ 211 h 2117"/>
                <a:gd name="T68" fmla="*/ 13 w 49"/>
                <a:gd name="T69" fmla="*/ 204 h 2117"/>
                <a:gd name="T70" fmla="*/ 13 w 49"/>
                <a:gd name="T71" fmla="*/ 196 h 2117"/>
                <a:gd name="T72" fmla="*/ 13 w 49"/>
                <a:gd name="T73" fmla="*/ 189 h 2117"/>
                <a:gd name="T74" fmla="*/ 13 w 49"/>
                <a:gd name="T75" fmla="*/ 182 h 2117"/>
                <a:gd name="T76" fmla="*/ 13 w 49"/>
                <a:gd name="T77" fmla="*/ 174 h 2117"/>
                <a:gd name="T78" fmla="*/ 13 w 49"/>
                <a:gd name="T79" fmla="*/ 167 h 2117"/>
                <a:gd name="T80" fmla="*/ 13 w 49"/>
                <a:gd name="T81" fmla="*/ 160 h 2117"/>
                <a:gd name="T82" fmla="*/ 14 w 49"/>
                <a:gd name="T83" fmla="*/ 152 h 2117"/>
                <a:gd name="T84" fmla="*/ 14 w 49"/>
                <a:gd name="T85" fmla="*/ 145 h 2117"/>
                <a:gd name="T86" fmla="*/ 14 w 49"/>
                <a:gd name="T87" fmla="*/ 138 h 2117"/>
                <a:gd name="T88" fmla="*/ 14 w 49"/>
                <a:gd name="T89" fmla="*/ 130 h 2117"/>
                <a:gd name="T90" fmla="*/ 14 w 49"/>
                <a:gd name="T91" fmla="*/ 123 h 2117"/>
                <a:gd name="T92" fmla="*/ 14 w 49"/>
                <a:gd name="T93" fmla="*/ 116 h 2117"/>
                <a:gd name="T94" fmla="*/ 13 w 49"/>
                <a:gd name="T95" fmla="*/ 108 h 2117"/>
                <a:gd name="T96" fmla="*/ 13 w 49"/>
                <a:gd name="T97" fmla="*/ 101 h 2117"/>
                <a:gd name="T98" fmla="*/ 13 w 49"/>
                <a:gd name="T99" fmla="*/ 94 h 2117"/>
                <a:gd name="T100" fmla="*/ 13 w 49"/>
                <a:gd name="T101" fmla="*/ 87 h 2117"/>
                <a:gd name="T102" fmla="*/ 12 w 49"/>
                <a:gd name="T103" fmla="*/ 79 h 2117"/>
                <a:gd name="T104" fmla="*/ 12 w 49"/>
                <a:gd name="T105" fmla="*/ 72 h 2117"/>
                <a:gd name="T106" fmla="*/ 11 w 49"/>
                <a:gd name="T107" fmla="*/ 65 h 2117"/>
                <a:gd name="T108" fmla="*/ 10 w 49"/>
                <a:gd name="T109" fmla="*/ 58 h 2117"/>
                <a:gd name="T110" fmla="*/ 9 w 49"/>
                <a:gd name="T111" fmla="*/ 50 h 2117"/>
                <a:gd name="T112" fmla="*/ 8 w 49"/>
                <a:gd name="T113" fmla="*/ 43 h 2117"/>
                <a:gd name="T114" fmla="*/ 7 w 49"/>
                <a:gd name="T115" fmla="*/ 36 h 2117"/>
                <a:gd name="T116" fmla="*/ 6 w 49"/>
                <a:gd name="T117" fmla="*/ 29 h 2117"/>
                <a:gd name="T118" fmla="*/ 5 w 49"/>
                <a:gd name="T119" fmla="*/ 22 h 2117"/>
                <a:gd name="T120" fmla="*/ 4 w 49"/>
                <a:gd name="T121" fmla="*/ 14 h 2117"/>
                <a:gd name="T122" fmla="*/ 2 w 49"/>
                <a:gd name="T123" fmla="*/ 7 h 2117"/>
                <a:gd name="T124" fmla="*/ 0 w 49"/>
                <a:gd name="T125"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 h="2117">
                  <a:moveTo>
                    <a:pt x="48" y="2116"/>
                  </a:moveTo>
                  <a:lnTo>
                    <a:pt x="47" y="1997"/>
                  </a:lnTo>
                  <a:lnTo>
                    <a:pt x="47" y="1938"/>
                  </a:lnTo>
                  <a:lnTo>
                    <a:pt x="46" y="1879"/>
                  </a:lnTo>
                  <a:lnTo>
                    <a:pt x="45" y="1820"/>
                  </a:lnTo>
                  <a:lnTo>
                    <a:pt x="44" y="1762"/>
                  </a:lnTo>
                  <a:lnTo>
                    <a:pt x="43" y="1703"/>
                  </a:lnTo>
                  <a:lnTo>
                    <a:pt x="43" y="1644"/>
                  </a:lnTo>
                  <a:lnTo>
                    <a:pt x="42" y="1585"/>
                  </a:lnTo>
                  <a:lnTo>
                    <a:pt x="40" y="1526"/>
                  </a:lnTo>
                  <a:lnTo>
                    <a:pt x="38" y="1468"/>
                  </a:lnTo>
                  <a:lnTo>
                    <a:pt x="37" y="1409"/>
                  </a:lnTo>
                  <a:lnTo>
                    <a:pt x="35" y="1350"/>
                  </a:lnTo>
                  <a:lnTo>
                    <a:pt x="34" y="1292"/>
                  </a:lnTo>
                  <a:lnTo>
                    <a:pt x="32" y="1233"/>
                  </a:lnTo>
                  <a:lnTo>
                    <a:pt x="31" y="1174"/>
                  </a:lnTo>
                  <a:lnTo>
                    <a:pt x="29" y="1116"/>
                  </a:lnTo>
                  <a:lnTo>
                    <a:pt x="27" y="1057"/>
                  </a:lnTo>
                  <a:lnTo>
                    <a:pt x="25" y="998"/>
                  </a:lnTo>
                  <a:lnTo>
                    <a:pt x="24" y="940"/>
                  </a:lnTo>
                  <a:lnTo>
                    <a:pt x="22" y="881"/>
                  </a:lnTo>
                  <a:lnTo>
                    <a:pt x="21" y="822"/>
                  </a:lnTo>
                  <a:lnTo>
                    <a:pt x="19" y="764"/>
                  </a:lnTo>
                  <a:lnTo>
                    <a:pt x="18" y="705"/>
                  </a:lnTo>
                  <a:lnTo>
                    <a:pt x="16" y="646"/>
                  </a:lnTo>
                  <a:lnTo>
                    <a:pt x="15" y="587"/>
                  </a:lnTo>
                  <a:lnTo>
                    <a:pt x="14" y="528"/>
                  </a:lnTo>
                  <a:lnTo>
                    <a:pt x="14" y="470"/>
                  </a:lnTo>
                  <a:lnTo>
                    <a:pt x="13" y="410"/>
                  </a:lnTo>
                  <a:lnTo>
                    <a:pt x="13" y="351"/>
                  </a:lnTo>
                  <a:lnTo>
                    <a:pt x="13" y="292"/>
                  </a:lnTo>
                  <a:lnTo>
                    <a:pt x="13" y="233"/>
                  </a:lnTo>
                  <a:lnTo>
                    <a:pt x="13" y="218"/>
                  </a:lnTo>
                  <a:lnTo>
                    <a:pt x="13" y="211"/>
                  </a:lnTo>
                  <a:lnTo>
                    <a:pt x="13" y="204"/>
                  </a:lnTo>
                  <a:lnTo>
                    <a:pt x="13" y="196"/>
                  </a:lnTo>
                  <a:lnTo>
                    <a:pt x="13" y="189"/>
                  </a:lnTo>
                  <a:lnTo>
                    <a:pt x="13" y="182"/>
                  </a:lnTo>
                  <a:lnTo>
                    <a:pt x="13" y="174"/>
                  </a:lnTo>
                  <a:lnTo>
                    <a:pt x="13" y="167"/>
                  </a:lnTo>
                  <a:lnTo>
                    <a:pt x="13" y="160"/>
                  </a:lnTo>
                  <a:lnTo>
                    <a:pt x="14" y="152"/>
                  </a:lnTo>
                  <a:lnTo>
                    <a:pt x="14" y="145"/>
                  </a:lnTo>
                  <a:lnTo>
                    <a:pt x="14" y="138"/>
                  </a:lnTo>
                  <a:lnTo>
                    <a:pt x="14" y="130"/>
                  </a:lnTo>
                  <a:lnTo>
                    <a:pt x="14" y="123"/>
                  </a:lnTo>
                  <a:lnTo>
                    <a:pt x="14" y="116"/>
                  </a:lnTo>
                  <a:lnTo>
                    <a:pt x="13" y="108"/>
                  </a:lnTo>
                  <a:lnTo>
                    <a:pt x="13" y="101"/>
                  </a:lnTo>
                  <a:lnTo>
                    <a:pt x="13" y="94"/>
                  </a:lnTo>
                  <a:lnTo>
                    <a:pt x="13" y="87"/>
                  </a:lnTo>
                  <a:lnTo>
                    <a:pt x="12" y="79"/>
                  </a:lnTo>
                  <a:lnTo>
                    <a:pt x="12" y="72"/>
                  </a:lnTo>
                  <a:lnTo>
                    <a:pt x="11" y="65"/>
                  </a:lnTo>
                  <a:lnTo>
                    <a:pt x="10" y="58"/>
                  </a:lnTo>
                  <a:lnTo>
                    <a:pt x="9" y="50"/>
                  </a:lnTo>
                  <a:lnTo>
                    <a:pt x="8" y="43"/>
                  </a:lnTo>
                  <a:lnTo>
                    <a:pt x="7" y="36"/>
                  </a:lnTo>
                  <a:lnTo>
                    <a:pt x="6" y="29"/>
                  </a:lnTo>
                  <a:lnTo>
                    <a:pt x="5" y="22"/>
                  </a:lnTo>
                  <a:lnTo>
                    <a:pt x="4" y="14"/>
                  </a:lnTo>
                  <a:lnTo>
                    <a:pt x="2" y="7"/>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6" name="Freeform 80"/>
            <p:cNvSpPr>
              <a:spLocks/>
            </p:cNvSpPr>
            <p:nvPr/>
          </p:nvSpPr>
          <p:spPr bwMode="auto">
            <a:xfrm>
              <a:off x="1974" y="1218"/>
              <a:ext cx="338" cy="1507"/>
            </a:xfrm>
            <a:custGeom>
              <a:avLst/>
              <a:gdLst>
                <a:gd name="T0" fmla="*/ 0 w 338"/>
                <a:gd name="T1" fmla="*/ 1506 h 1507"/>
                <a:gd name="T2" fmla="*/ 75 w 338"/>
                <a:gd name="T3" fmla="*/ 1460 h 1507"/>
                <a:gd name="T4" fmla="*/ 108 w 338"/>
                <a:gd name="T5" fmla="*/ 1431 h 1507"/>
                <a:gd name="T6" fmla="*/ 138 w 338"/>
                <a:gd name="T7" fmla="*/ 1400 h 1507"/>
                <a:gd name="T8" fmla="*/ 166 w 338"/>
                <a:gd name="T9" fmla="*/ 1366 h 1507"/>
                <a:gd name="T10" fmla="*/ 191 w 338"/>
                <a:gd name="T11" fmla="*/ 1328 h 1507"/>
                <a:gd name="T12" fmla="*/ 213 w 338"/>
                <a:gd name="T13" fmla="*/ 1288 h 1507"/>
                <a:gd name="T14" fmla="*/ 234 w 338"/>
                <a:gd name="T15" fmla="*/ 1246 h 1507"/>
                <a:gd name="T16" fmla="*/ 252 w 338"/>
                <a:gd name="T17" fmla="*/ 1202 h 1507"/>
                <a:gd name="T18" fmla="*/ 268 w 338"/>
                <a:gd name="T19" fmla="*/ 1155 h 1507"/>
                <a:gd name="T20" fmla="*/ 282 w 338"/>
                <a:gd name="T21" fmla="*/ 1106 h 1507"/>
                <a:gd name="T22" fmla="*/ 294 w 338"/>
                <a:gd name="T23" fmla="*/ 1056 h 1507"/>
                <a:gd name="T24" fmla="*/ 304 w 338"/>
                <a:gd name="T25" fmla="*/ 1004 h 1507"/>
                <a:gd name="T26" fmla="*/ 313 w 338"/>
                <a:gd name="T27" fmla="*/ 952 h 1507"/>
                <a:gd name="T28" fmla="*/ 320 w 338"/>
                <a:gd name="T29" fmla="*/ 897 h 1507"/>
                <a:gd name="T30" fmla="*/ 326 w 338"/>
                <a:gd name="T31" fmla="*/ 842 h 1507"/>
                <a:gd name="T32" fmla="*/ 331 w 338"/>
                <a:gd name="T33" fmla="*/ 787 h 1507"/>
                <a:gd name="T34" fmla="*/ 333 w 338"/>
                <a:gd name="T35" fmla="*/ 730 h 1507"/>
                <a:gd name="T36" fmla="*/ 336 w 338"/>
                <a:gd name="T37" fmla="*/ 674 h 1507"/>
                <a:gd name="T38" fmla="*/ 337 w 338"/>
                <a:gd name="T39" fmla="*/ 618 h 1507"/>
                <a:gd name="T40" fmla="*/ 337 w 338"/>
                <a:gd name="T41" fmla="*/ 561 h 1507"/>
                <a:gd name="T42" fmla="*/ 337 w 338"/>
                <a:gd name="T43" fmla="*/ 505 h 1507"/>
                <a:gd name="T44" fmla="*/ 336 w 338"/>
                <a:gd name="T45" fmla="*/ 449 h 1507"/>
                <a:gd name="T46" fmla="*/ 334 w 338"/>
                <a:gd name="T47" fmla="*/ 394 h 1507"/>
                <a:gd name="T48" fmla="*/ 333 w 338"/>
                <a:gd name="T49" fmla="*/ 339 h 1507"/>
                <a:gd name="T50" fmla="*/ 331 w 338"/>
                <a:gd name="T51" fmla="*/ 286 h 1507"/>
                <a:gd name="T52" fmla="*/ 328 w 338"/>
                <a:gd name="T53" fmla="*/ 234 h 1507"/>
                <a:gd name="T54" fmla="*/ 325 w 338"/>
                <a:gd name="T55" fmla="*/ 184 h 1507"/>
                <a:gd name="T56" fmla="*/ 323 w 338"/>
                <a:gd name="T57" fmla="*/ 134 h 1507"/>
                <a:gd name="T58" fmla="*/ 321 w 338"/>
                <a:gd name="T59" fmla="*/ 88 h 1507"/>
                <a:gd name="T60" fmla="*/ 319 w 338"/>
                <a:gd name="T61" fmla="*/ 42 h 1507"/>
                <a:gd name="T62" fmla="*/ 317 w 338"/>
                <a:gd name="T63"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 h="1507">
                  <a:moveTo>
                    <a:pt x="0" y="1506"/>
                  </a:moveTo>
                  <a:lnTo>
                    <a:pt x="75" y="1460"/>
                  </a:lnTo>
                  <a:lnTo>
                    <a:pt x="108" y="1431"/>
                  </a:lnTo>
                  <a:lnTo>
                    <a:pt x="138" y="1400"/>
                  </a:lnTo>
                  <a:lnTo>
                    <a:pt x="166" y="1366"/>
                  </a:lnTo>
                  <a:lnTo>
                    <a:pt x="191" y="1328"/>
                  </a:lnTo>
                  <a:lnTo>
                    <a:pt x="213" y="1288"/>
                  </a:lnTo>
                  <a:lnTo>
                    <a:pt x="234" y="1246"/>
                  </a:lnTo>
                  <a:lnTo>
                    <a:pt x="252" y="1202"/>
                  </a:lnTo>
                  <a:lnTo>
                    <a:pt x="268" y="1155"/>
                  </a:lnTo>
                  <a:lnTo>
                    <a:pt x="282" y="1106"/>
                  </a:lnTo>
                  <a:lnTo>
                    <a:pt x="294" y="1056"/>
                  </a:lnTo>
                  <a:lnTo>
                    <a:pt x="304" y="1004"/>
                  </a:lnTo>
                  <a:lnTo>
                    <a:pt x="313" y="952"/>
                  </a:lnTo>
                  <a:lnTo>
                    <a:pt x="320" y="897"/>
                  </a:lnTo>
                  <a:lnTo>
                    <a:pt x="326" y="842"/>
                  </a:lnTo>
                  <a:lnTo>
                    <a:pt x="331" y="787"/>
                  </a:lnTo>
                  <a:lnTo>
                    <a:pt x="333" y="730"/>
                  </a:lnTo>
                  <a:lnTo>
                    <a:pt x="336" y="674"/>
                  </a:lnTo>
                  <a:lnTo>
                    <a:pt x="337" y="618"/>
                  </a:lnTo>
                  <a:lnTo>
                    <a:pt x="337" y="561"/>
                  </a:lnTo>
                  <a:lnTo>
                    <a:pt x="337" y="505"/>
                  </a:lnTo>
                  <a:lnTo>
                    <a:pt x="336" y="449"/>
                  </a:lnTo>
                  <a:lnTo>
                    <a:pt x="334" y="394"/>
                  </a:lnTo>
                  <a:lnTo>
                    <a:pt x="333" y="339"/>
                  </a:lnTo>
                  <a:lnTo>
                    <a:pt x="331" y="286"/>
                  </a:lnTo>
                  <a:lnTo>
                    <a:pt x="328" y="234"/>
                  </a:lnTo>
                  <a:lnTo>
                    <a:pt x="325" y="184"/>
                  </a:lnTo>
                  <a:lnTo>
                    <a:pt x="323" y="134"/>
                  </a:lnTo>
                  <a:lnTo>
                    <a:pt x="321" y="88"/>
                  </a:lnTo>
                  <a:lnTo>
                    <a:pt x="319" y="42"/>
                  </a:lnTo>
                  <a:lnTo>
                    <a:pt x="317" y="0"/>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7" name="Freeform 81"/>
            <p:cNvSpPr>
              <a:spLocks/>
            </p:cNvSpPr>
            <p:nvPr/>
          </p:nvSpPr>
          <p:spPr bwMode="auto">
            <a:xfrm>
              <a:off x="1551" y="895"/>
              <a:ext cx="342" cy="1830"/>
            </a:xfrm>
            <a:custGeom>
              <a:avLst/>
              <a:gdLst>
                <a:gd name="T0" fmla="*/ 321 w 342"/>
                <a:gd name="T1" fmla="*/ 1816 h 1830"/>
                <a:gd name="T2" fmla="*/ 303 w 342"/>
                <a:gd name="T3" fmla="*/ 1800 h 1830"/>
                <a:gd name="T4" fmla="*/ 285 w 342"/>
                <a:gd name="T5" fmla="*/ 1781 h 1830"/>
                <a:gd name="T6" fmla="*/ 268 w 342"/>
                <a:gd name="T7" fmla="*/ 1759 h 1830"/>
                <a:gd name="T8" fmla="*/ 252 w 342"/>
                <a:gd name="T9" fmla="*/ 1735 h 1830"/>
                <a:gd name="T10" fmla="*/ 237 w 342"/>
                <a:gd name="T11" fmla="*/ 1709 h 1830"/>
                <a:gd name="T12" fmla="*/ 223 w 342"/>
                <a:gd name="T13" fmla="*/ 1681 h 1830"/>
                <a:gd name="T14" fmla="*/ 210 w 342"/>
                <a:gd name="T15" fmla="*/ 1653 h 1830"/>
                <a:gd name="T16" fmla="*/ 197 w 342"/>
                <a:gd name="T17" fmla="*/ 1623 h 1830"/>
                <a:gd name="T18" fmla="*/ 186 w 342"/>
                <a:gd name="T19" fmla="*/ 1594 h 1830"/>
                <a:gd name="T20" fmla="*/ 175 w 342"/>
                <a:gd name="T21" fmla="*/ 1564 h 1830"/>
                <a:gd name="T22" fmla="*/ 164 w 342"/>
                <a:gd name="T23" fmla="*/ 1535 h 1830"/>
                <a:gd name="T24" fmla="*/ 155 w 342"/>
                <a:gd name="T25" fmla="*/ 1507 h 1830"/>
                <a:gd name="T26" fmla="*/ 146 w 342"/>
                <a:gd name="T27" fmla="*/ 1481 h 1830"/>
                <a:gd name="T28" fmla="*/ 138 w 342"/>
                <a:gd name="T29" fmla="*/ 1456 h 1830"/>
                <a:gd name="T30" fmla="*/ 130 w 342"/>
                <a:gd name="T31" fmla="*/ 1434 h 1830"/>
                <a:gd name="T32" fmla="*/ 107 w 342"/>
                <a:gd name="T33" fmla="*/ 1357 h 1830"/>
                <a:gd name="T34" fmla="*/ 95 w 342"/>
                <a:gd name="T35" fmla="*/ 1301 h 1830"/>
                <a:gd name="T36" fmla="*/ 87 w 342"/>
                <a:gd name="T37" fmla="*/ 1244 h 1830"/>
                <a:gd name="T38" fmla="*/ 81 w 342"/>
                <a:gd name="T39" fmla="*/ 1184 h 1830"/>
                <a:gd name="T40" fmla="*/ 77 w 342"/>
                <a:gd name="T41" fmla="*/ 1123 h 1830"/>
                <a:gd name="T42" fmla="*/ 75 w 342"/>
                <a:gd name="T43" fmla="*/ 1060 h 1830"/>
                <a:gd name="T44" fmla="*/ 75 w 342"/>
                <a:gd name="T45" fmla="*/ 997 h 1830"/>
                <a:gd name="T46" fmla="*/ 75 w 342"/>
                <a:gd name="T47" fmla="*/ 933 h 1830"/>
                <a:gd name="T48" fmla="*/ 76 w 342"/>
                <a:gd name="T49" fmla="*/ 869 h 1830"/>
                <a:gd name="T50" fmla="*/ 78 w 342"/>
                <a:gd name="T51" fmla="*/ 806 h 1830"/>
                <a:gd name="T52" fmla="*/ 80 w 342"/>
                <a:gd name="T53" fmla="*/ 743 h 1830"/>
                <a:gd name="T54" fmla="*/ 82 w 342"/>
                <a:gd name="T55" fmla="*/ 682 h 1830"/>
                <a:gd name="T56" fmla="*/ 83 w 342"/>
                <a:gd name="T57" fmla="*/ 623 h 1830"/>
                <a:gd name="T58" fmla="*/ 84 w 342"/>
                <a:gd name="T59" fmla="*/ 565 h 1830"/>
                <a:gd name="T60" fmla="*/ 83 w 342"/>
                <a:gd name="T61" fmla="*/ 510 h 1830"/>
                <a:gd name="T62" fmla="*/ 81 w 342"/>
                <a:gd name="T63" fmla="*/ 453 h 1830"/>
                <a:gd name="T64" fmla="*/ 77 w 342"/>
                <a:gd name="T65" fmla="*/ 422 h 1830"/>
                <a:gd name="T66" fmla="*/ 74 w 342"/>
                <a:gd name="T67" fmla="*/ 391 h 1830"/>
                <a:gd name="T68" fmla="*/ 69 w 342"/>
                <a:gd name="T69" fmla="*/ 361 h 1830"/>
                <a:gd name="T70" fmla="*/ 64 w 342"/>
                <a:gd name="T71" fmla="*/ 331 h 1830"/>
                <a:gd name="T72" fmla="*/ 59 w 342"/>
                <a:gd name="T73" fmla="*/ 301 h 1830"/>
                <a:gd name="T74" fmla="*/ 52 w 342"/>
                <a:gd name="T75" fmla="*/ 270 h 1830"/>
                <a:gd name="T76" fmla="*/ 45 w 342"/>
                <a:gd name="T77" fmla="*/ 240 h 1830"/>
                <a:gd name="T78" fmla="*/ 39 w 342"/>
                <a:gd name="T79" fmla="*/ 210 h 1830"/>
                <a:gd name="T80" fmla="*/ 33 w 342"/>
                <a:gd name="T81" fmla="*/ 180 h 1830"/>
                <a:gd name="T82" fmla="*/ 26 w 342"/>
                <a:gd name="T83" fmla="*/ 150 h 1830"/>
                <a:gd name="T84" fmla="*/ 20 w 342"/>
                <a:gd name="T85" fmla="*/ 120 h 1830"/>
                <a:gd name="T86" fmla="*/ 14 w 342"/>
                <a:gd name="T87" fmla="*/ 90 h 1830"/>
                <a:gd name="T88" fmla="*/ 9 w 342"/>
                <a:gd name="T89" fmla="*/ 60 h 1830"/>
                <a:gd name="T90" fmla="*/ 4 w 342"/>
                <a:gd name="T91" fmla="*/ 30 h 1830"/>
                <a:gd name="T92" fmla="*/ 0 w 342"/>
                <a:gd name="T9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1830">
                  <a:moveTo>
                    <a:pt x="341" y="1829"/>
                  </a:moveTo>
                  <a:lnTo>
                    <a:pt x="321" y="1816"/>
                  </a:lnTo>
                  <a:lnTo>
                    <a:pt x="312" y="1809"/>
                  </a:lnTo>
                  <a:lnTo>
                    <a:pt x="303" y="1800"/>
                  </a:lnTo>
                  <a:lnTo>
                    <a:pt x="293" y="1791"/>
                  </a:lnTo>
                  <a:lnTo>
                    <a:pt x="285" y="1781"/>
                  </a:lnTo>
                  <a:lnTo>
                    <a:pt x="276" y="1771"/>
                  </a:lnTo>
                  <a:lnTo>
                    <a:pt x="268" y="1759"/>
                  </a:lnTo>
                  <a:lnTo>
                    <a:pt x="260" y="1748"/>
                  </a:lnTo>
                  <a:lnTo>
                    <a:pt x="252" y="1735"/>
                  </a:lnTo>
                  <a:lnTo>
                    <a:pt x="244" y="1723"/>
                  </a:lnTo>
                  <a:lnTo>
                    <a:pt x="237" y="1709"/>
                  </a:lnTo>
                  <a:lnTo>
                    <a:pt x="230" y="1695"/>
                  </a:lnTo>
                  <a:lnTo>
                    <a:pt x="223" y="1681"/>
                  </a:lnTo>
                  <a:lnTo>
                    <a:pt x="216" y="1667"/>
                  </a:lnTo>
                  <a:lnTo>
                    <a:pt x="210" y="1653"/>
                  </a:lnTo>
                  <a:lnTo>
                    <a:pt x="203" y="1638"/>
                  </a:lnTo>
                  <a:lnTo>
                    <a:pt x="197" y="1623"/>
                  </a:lnTo>
                  <a:lnTo>
                    <a:pt x="191" y="1609"/>
                  </a:lnTo>
                  <a:lnTo>
                    <a:pt x="186" y="1594"/>
                  </a:lnTo>
                  <a:lnTo>
                    <a:pt x="180" y="1579"/>
                  </a:lnTo>
                  <a:lnTo>
                    <a:pt x="175" y="1564"/>
                  </a:lnTo>
                  <a:lnTo>
                    <a:pt x="170" y="1550"/>
                  </a:lnTo>
                  <a:lnTo>
                    <a:pt x="164" y="1535"/>
                  </a:lnTo>
                  <a:lnTo>
                    <a:pt x="159" y="1521"/>
                  </a:lnTo>
                  <a:lnTo>
                    <a:pt x="155" y="1507"/>
                  </a:lnTo>
                  <a:lnTo>
                    <a:pt x="150" y="1494"/>
                  </a:lnTo>
                  <a:lnTo>
                    <a:pt x="146" y="1481"/>
                  </a:lnTo>
                  <a:lnTo>
                    <a:pt x="141" y="1468"/>
                  </a:lnTo>
                  <a:lnTo>
                    <a:pt x="138" y="1456"/>
                  </a:lnTo>
                  <a:lnTo>
                    <a:pt x="133" y="1445"/>
                  </a:lnTo>
                  <a:lnTo>
                    <a:pt x="130" y="1434"/>
                  </a:lnTo>
                  <a:lnTo>
                    <a:pt x="114" y="1383"/>
                  </a:lnTo>
                  <a:lnTo>
                    <a:pt x="107" y="1357"/>
                  </a:lnTo>
                  <a:lnTo>
                    <a:pt x="100" y="1329"/>
                  </a:lnTo>
                  <a:lnTo>
                    <a:pt x="95" y="1301"/>
                  </a:lnTo>
                  <a:lnTo>
                    <a:pt x="91" y="1273"/>
                  </a:lnTo>
                  <a:lnTo>
                    <a:pt x="87" y="1244"/>
                  </a:lnTo>
                  <a:lnTo>
                    <a:pt x="83" y="1214"/>
                  </a:lnTo>
                  <a:lnTo>
                    <a:pt x="81" y="1184"/>
                  </a:lnTo>
                  <a:lnTo>
                    <a:pt x="79" y="1153"/>
                  </a:lnTo>
                  <a:lnTo>
                    <a:pt x="77" y="1123"/>
                  </a:lnTo>
                  <a:lnTo>
                    <a:pt x="75" y="1091"/>
                  </a:lnTo>
                  <a:lnTo>
                    <a:pt x="75" y="1060"/>
                  </a:lnTo>
                  <a:lnTo>
                    <a:pt x="75" y="1029"/>
                  </a:lnTo>
                  <a:lnTo>
                    <a:pt x="75" y="997"/>
                  </a:lnTo>
                  <a:lnTo>
                    <a:pt x="75" y="965"/>
                  </a:lnTo>
                  <a:lnTo>
                    <a:pt x="75" y="933"/>
                  </a:lnTo>
                  <a:lnTo>
                    <a:pt x="75" y="901"/>
                  </a:lnTo>
                  <a:lnTo>
                    <a:pt x="76" y="869"/>
                  </a:lnTo>
                  <a:lnTo>
                    <a:pt x="77" y="837"/>
                  </a:lnTo>
                  <a:lnTo>
                    <a:pt x="78" y="806"/>
                  </a:lnTo>
                  <a:lnTo>
                    <a:pt x="79" y="775"/>
                  </a:lnTo>
                  <a:lnTo>
                    <a:pt x="80" y="743"/>
                  </a:lnTo>
                  <a:lnTo>
                    <a:pt x="81" y="713"/>
                  </a:lnTo>
                  <a:lnTo>
                    <a:pt x="82" y="682"/>
                  </a:lnTo>
                  <a:lnTo>
                    <a:pt x="83" y="652"/>
                  </a:lnTo>
                  <a:lnTo>
                    <a:pt x="83" y="623"/>
                  </a:lnTo>
                  <a:lnTo>
                    <a:pt x="83" y="594"/>
                  </a:lnTo>
                  <a:lnTo>
                    <a:pt x="84" y="565"/>
                  </a:lnTo>
                  <a:lnTo>
                    <a:pt x="83" y="537"/>
                  </a:lnTo>
                  <a:lnTo>
                    <a:pt x="83" y="510"/>
                  </a:lnTo>
                  <a:lnTo>
                    <a:pt x="83" y="484"/>
                  </a:lnTo>
                  <a:lnTo>
                    <a:pt x="81" y="453"/>
                  </a:lnTo>
                  <a:lnTo>
                    <a:pt x="79" y="437"/>
                  </a:lnTo>
                  <a:lnTo>
                    <a:pt x="77" y="422"/>
                  </a:lnTo>
                  <a:lnTo>
                    <a:pt x="75" y="407"/>
                  </a:lnTo>
                  <a:lnTo>
                    <a:pt x="74" y="391"/>
                  </a:lnTo>
                  <a:lnTo>
                    <a:pt x="72" y="376"/>
                  </a:lnTo>
                  <a:lnTo>
                    <a:pt x="69" y="361"/>
                  </a:lnTo>
                  <a:lnTo>
                    <a:pt x="67" y="346"/>
                  </a:lnTo>
                  <a:lnTo>
                    <a:pt x="64" y="331"/>
                  </a:lnTo>
                  <a:lnTo>
                    <a:pt x="61" y="315"/>
                  </a:lnTo>
                  <a:lnTo>
                    <a:pt x="59" y="301"/>
                  </a:lnTo>
                  <a:lnTo>
                    <a:pt x="55" y="285"/>
                  </a:lnTo>
                  <a:lnTo>
                    <a:pt x="52" y="270"/>
                  </a:lnTo>
                  <a:lnTo>
                    <a:pt x="49" y="255"/>
                  </a:lnTo>
                  <a:lnTo>
                    <a:pt x="45" y="240"/>
                  </a:lnTo>
                  <a:lnTo>
                    <a:pt x="43" y="225"/>
                  </a:lnTo>
                  <a:lnTo>
                    <a:pt x="39" y="210"/>
                  </a:lnTo>
                  <a:lnTo>
                    <a:pt x="36" y="195"/>
                  </a:lnTo>
                  <a:lnTo>
                    <a:pt x="33" y="180"/>
                  </a:lnTo>
                  <a:lnTo>
                    <a:pt x="29" y="165"/>
                  </a:lnTo>
                  <a:lnTo>
                    <a:pt x="26" y="150"/>
                  </a:lnTo>
                  <a:lnTo>
                    <a:pt x="23" y="135"/>
                  </a:lnTo>
                  <a:lnTo>
                    <a:pt x="20" y="120"/>
                  </a:lnTo>
                  <a:lnTo>
                    <a:pt x="17" y="105"/>
                  </a:lnTo>
                  <a:lnTo>
                    <a:pt x="14" y="90"/>
                  </a:lnTo>
                  <a:lnTo>
                    <a:pt x="12" y="75"/>
                  </a:lnTo>
                  <a:lnTo>
                    <a:pt x="9" y="60"/>
                  </a:lnTo>
                  <a:lnTo>
                    <a:pt x="6" y="45"/>
                  </a:lnTo>
                  <a:lnTo>
                    <a:pt x="4" y="30"/>
                  </a:lnTo>
                  <a:lnTo>
                    <a:pt x="2" y="15"/>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8" name="Freeform 82"/>
            <p:cNvSpPr>
              <a:spLocks/>
            </p:cNvSpPr>
            <p:nvPr/>
          </p:nvSpPr>
          <p:spPr bwMode="auto">
            <a:xfrm>
              <a:off x="1974" y="662"/>
              <a:ext cx="31" cy="2045"/>
            </a:xfrm>
            <a:custGeom>
              <a:avLst/>
              <a:gdLst>
                <a:gd name="T0" fmla="*/ 0 w 31"/>
                <a:gd name="T1" fmla="*/ 2044 h 2045"/>
                <a:gd name="T2" fmla="*/ 8 w 31"/>
                <a:gd name="T3" fmla="*/ 1930 h 2045"/>
                <a:gd name="T4" fmla="*/ 12 w 31"/>
                <a:gd name="T5" fmla="*/ 1872 h 2045"/>
                <a:gd name="T6" fmla="*/ 15 w 31"/>
                <a:gd name="T7" fmla="*/ 1815 h 2045"/>
                <a:gd name="T8" fmla="*/ 18 w 31"/>
                <a:gd name="T9" fmla="*/ 1758 h 2045"/>
                <a:gd name="T10" fmla="*/ 20 w 31"/>
                <a:gd name="T11" fmla="*/ 1700 h 2045"/>
                <a:gd name="T12" fmla="*/ 23 w 31"/>
                <a:gd name="T13" fmla="*/ 1643 h 2045"/>
                <a:gd name="T14" fmla="*/ 25 w 31"/>
                <a:gd name="T15" fmla="*/ 1585 h 2045"/>
                <a:gd name="T16" fmla="*/ 26 w 31"/>
                <a:gd name="T17" fmla="*/ 1527 h 2045"/>
                <a:gd name="T18" fmla="*/ 27 w 31"/>
                <a:gd name="T19" fmla="*/ 1470 h 2045"/>
                <a:gd name="T20" fmla="*/ 28 w 31"/>
                <a:gd name="T21" fmla="*/ 1412 h 2045"/>
                <a:gd name="T22" fmla="*/ 29 w 31"/>
                <a:gd name="T23" fmla="*/ 1354 h 2045"/>
                <a:gd name="T24" fmla="*/ 30 w 31"/>
                <a:gd name="T25" fmla="*/ 1296 h 2045"/>
                <a:gd name="T26" fmla="*/ 30 w 31"/>
                <a:gd name="T27" fmla="*/ 1238 h 2045"/>
                <a:gd name="T28" fmla="*/ 30 w 31"/>
                <a:gd name="T29" fmla="*/ 1180 h 2045"/>
                <a:gd name="T30" fmla="*/ 30 w 31"/>
                <a:gd name="T31" fmla="*/ 1122 h 2045"/>
                <a:gd name="T32" fmla="*/ 30 w 31"/>
                <a:gd name="T33" fmla="*/ 1064 h 2045"/>
                <a:gd name="T34" fmla="*/ 30 w 31"/>
                <a:gd name="T35" fmla="*/ 1006 h 2045"/>
                <a:gd name="T36" fmla="*/ 30 w 31"/>
                <a:gd name="T37" fmla="*/ 948 h 2045"/>
                <a:gd name="T38" fmla="*/ 30 w 31"/>
                <a:gd name="T39" fmla="*/ 890 h 2045"/>
                <a:gd name="T40" fmla="*/ 29 w 31"/>
                <a:gd name="T41" fmla="*/ 832 h 2045"/>
                <a:gd name="T42" fmla="*/ 28 w 31"/>
                <a:gd name="T43" fmla="*/ 774 h 2045"/>
                <a:gd name="T44" fmla="*/ 28 w 31"/>
                <a:gd name="T45" fmla="*/ 716 h 2045"/>
                <a:gd name="T46" fmla="*/ 27 w 31"/>
                <a:gd name="T47" fmla="*/ 658 h 2045"/>
                <a:gd name="T48" fmla="*/ 26 w 31"/>
                <a:gd name="T49" fmla="*/ 600 h 2045"/>
                <a:gd name="T50" fmla="*/ 26 w 31"/>
                <a:gd name="T51" fmla="*/ 542 h 2045"/>
                <a:gd name="T52" fmla="*/ 25 w 31"/>
                <a:gd name="T53" fmla="*/ 484 h 2045"/>
                <a:gd name="T54" fmla="*/ 25 w 31"/>
                <a:gd name="T55" fmla="*/ 427 h 2045"/>
                <a:gd name="T56" fmla="*/ 25 w 31"/>
                <a:gd name="T57" fmla="*/ 369 h 2045"/>
                <a:gd name="T58" fmla="*/ 25 w 31"/>
                <a:gd name="T59" fmla="*/ 312 h 2045"/>
                <a:gd name="T60" fmla="*/ 25 w 31"/>
                <a:gd name="T61" fmla="*/ 254 h 2045"/>
                <a:gd name="T62" fmla="*/ 25 w 31"/>
                <a:gd name="T63" fmla="*/ 197 h 2045"/>
                <a:gd name="T64" fmla="*/ 25 w 31"/>
                <a:gd name="T65" fmla="*/ 185 h 2045"/>
                <a:gd name="T66" fmla="*/ 25 w 31"/>
                <a:gd name="T67" fmla="*/ 178 h 2045"/>
                <a:gd name="T68" fmla="*/ 25 w 31"/>
                <a:gd name="T69" fmla="*/ 172 h 2045"/>
                <a:gd name="T70" fmla="*/ 25 w 31"/>
                <a:gd name="T71" fmla="*/ 166 h 2045"/>
                <a:gd name="T72" fmla="*/ 25 w 31"/>
                <a:gd name="T73" fmla="*/ 160 h 2045"/>
                <a:gd name="T74" fmla="*/ 25 w 31"/>
                <a:gd name="T75" fmla="*/ 154 h 2045"/>
                <a:gd name="T76" fmla="*/ 25 w 31"/>
                <a:gd name="T77" fmla="*/ 148 h 2045"/>
                <a:gd name="T78" fmla="*/ 25 w 31"/>
                <a:gd name="T79" fmla="*/ 142 h 2045"/>
                <a:gd name="T80" fmla="*/ 25 w 31"/>
                <a:gd name="T81" fmla="*/ 135 h 2045"/>
                <a:gd name="T82" fmla="*/ 25 w 31"/>
                <a:gd name="T83" fmla="*/ 129 h 2045"/>
                <a:gd name="T84" fmla="*/ 25 w 31"/>
                <a:gd name="T85" fmla="*/ 123 h 2045"/>
                <a:gd name="T86" fmla="*/ 25 w 31"/>
                <a:gd name="T87" fmla="*/ 117 h 2045"/>
                <a:gd name="T88" fmla="*/ 25 w 31"/>
                <a:gd name="T89" fmla="*/ 111 h 2045"/>
                <a:gd name="T90" fmla="*/ 25 w 31"/>
                <a:gd name="T91" fmla="*/ 104 h 2045"/>
                <a:gd name="T92" fmla="*/ 25 w 31"/>
                <a:gd name="T93" fmla="*/ 98 h 2045"/>
                <a:gd name="T94" fmla="*/ 25 w 31"/>
                <a:gd name="T95" fmla="*/ 92 h 2045"/>
                <a:gd name="T96" fmla="*/ 25 w 31"/>
                <a:gd name="T97" fmla="*/ 86 h 2045"/>
                <a:gd name="T98" fmla="*/ 25 w 31"/>
                <a:gd name="T99" fmla="*/ 80 h 2045"/>
                <a:gd name="T100" fmla="*/ 25 w 31"/>
                <a:gd name="T101" fmla="*/ 74 h 2045"/>
                <a:gd name="T102" fmla="*/ 25 w 31"/>
                <a:gd name="T103" fmla="*/ 68 h 2045"/>
                <a:gd name="T104" fmla="*/ 25 w 31"/>
                <a:gd name="T105" fmla="*/ 61 h 2045"/>
                <a:gd name="T106" fmla="*/ 25 w 31"/>
                <a:gd name="T107" fmla="*/ 55 h 2045"/>
                <a:gd name="T108" fmla="*/ 25 w 31"/>
                <a:gd name="T109" fmla="*/ 49 h 2045"/>
                <a:gd name="T110" fmla="*/ 25 w 31"/>
                <a:gd name="T111" fmla="*/ 43 h 2045"/>
                <a:gd name="T112" fmla="*/ 25 w 31"/>
                <a:gd name="T113" fmla="*/ 37 h 2045"/>
                <a:gd name="T114" fmla="*/ 25 w 31"/>
                <a:gd name="T115" fmla="*/ 30 h 2045"/>
                <a:gd name="T116" fmla="*/ 25 w 31"/>
                <a:gd name="T117" fmla="*/ 24 h 2045"/>
                <a:gd name="T118" fmla="*/ 25 w 31"/>
                <a:gd name="T119" fmla="*/ 18 h 2045"/>
                <a:gd name="T120" fmla="*/ 25 w 31"/>
                <a:gd name="T121" fmla="*/ 12 h 2045"/>
                <a:gd name="T122" fmla="*/ 25 w 31"/>
                <a:gd name="T123" fmla="*/ 6 h 2045"/>
                <a:gd name="T124" fmla="*/ 25 w 31"/>
                <a:gd name="T125" fmla="*/ 0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2045">
                  <a:moveTo>
                    <a:pt x="0" y="2044"/>
                  </a:moveTo>
                  <a:lnTo>
                    <a:pt x="8" y="1930"/>
                  </a:lnTo>
                  <a:lnTo>
                    <a:pt x="12" y="1872"/>
                  </a:lnTo>
                  <a:lnTo>
                    <a:pt x="15" y="1815"/>
                  </a:lnTo>
                  <a:lnTo>
                    <a:pt x="18" y="1758"/>
                  </a:lnTo>
                  <a:lnTo>
                    <a:pt x="20" y="1700"/>
                  </a:lnTo>
                  <a:lnTo>
                    <a:pt x="23" y="1643"/>
                  </a:lnTo>
                  <a:lnTo>
                    <a:pt x="25" y="1585"/>
                  </a:lnTo>
                  <a:lnTo>
                    <a:pt x="26" y="1527"/>
                  </a:lnTo>
                  <a:lnTo>
                    <a:pt x="27" y="1470"/>
                  </a:lnTo>
                  <a:lnTo>
                    <a:pt x="28" y="1412"/>
                  </a:lnTo>
                  <a:lnTo>
                    <a:pt x="29" y="1354"/>
                  </a:lnTo>
                  <a:lnTo>
                    <a:pt x="30" y="1296"/>
                  </a:lnTo>
                  <a:lnTo>
                    <a:pt x="30" y="1238"/>
                  </a:lnTo>
                  <a:lnTo>
                    <a:pt x="30" y="1180"/>
                  </a:lnTo>
                  <a:lnTo>
                    <a:pt x="30" y="1122"/>
                  </a:lnTo>
                  <a:lnTo>
                    <a:pt x="30" y="1064"/>
                  </a:lnTo>
                  <a:lnTo>
                    <a:pt x="30" y="1006"/>
                  </a:lnTo>
                  <a:lnTo>
                    <a:pt x="30" y="948"/>
                  </a:lnTo>
                  <a:lnTo>
                    <a:pt x="30" y="890"/>
                  </a:lnTo>
                  <a:lnTo>
                    <a:pt x="29" y="832"/>
                  </a:lnTo>
                  <a:lnTo>
                    <a:pt x="28" y="774"/>
                  </a:lnTo>
                  <a:lnTo>
                    <a:pt x="28" y="716"/>
                  </a:lnTo>
                  <a:lnTo>
                    <a:pt x="27" y="658"/>
                  </a:lnTo>
                  <a:lnTo>
                    <a:pt x="26" y="600"/>
                  </a:lnTo>
                  <a:lnTo>
                    <a:pt x="26" y="542"/>
                  </a:lnTo>
                  <a:lnTo>
                    <a:pt x="25" y="484"/>
                  </a:lnTo>
                  <a:lnTo>
                    <a:pt x="25" y="427"/>
                  </a:lnTo>
                  <a:lnTo>
                    <a:pt x="25" y="369"/>
                  </a:lnTo>
                  <a:lnTo>
                    <a:pt x="25" y="312"/>
                  </a:lnTo>
                  <a:lnTo>
                    <a:pt x="25" y="254"/>
                  </a:lnTo>
                  <a:lnTo>
                    <a:pt x="25" y="197"/>
                  </a:lnTo>
                  <a:lnTo>
                    <a:pt x="25" y="185"/>
                  </a:lnTo>
                  <a:lnTo>
                    <a:pt x="25" y="178"/>
                  </a:lnTo>
                  <a:lnTo>
                    <a:pt x="25" y="172"/>
                  </a:lnTo>
                  <a:lnTo>
                    <a:pt x="25" y="166"/>
                  </a:lnTo>
                  <a:lnTo>
                    <a:pt x="25" y="160"/>
                  </a:lnTo>
                  <a:lnTo>
                    <a:pt x="25" y="154"/>
                  </a:lnTo>
                  <a:lnTo>
                    <a:pt x="25" y="148"/>
                  </a:lnTo>
                  <a:lnTo>
                    <a:pt x="25" y="142"/>
                  </a:lnTo>
                  <a:lnTo>
                    <a:pt x="25" y="135"/>
                  </a:lnTo>
                  <a:lnTo>
                    <a:pt x="25" y="129"/>
                  </a:lnTo>
                  <a:lnTo>
                    <a:pt x="25" y="123"/>
                  </a:lnTo>
                  <a:lnTo>
                    <a:pt x="25" y="117"/>
                  </a:lnTo>
                  <a:lnTo>
                    <a:pt x="25" y="111"/>
                  </a:lnTo>
                  <a:lnTo>
                    <a:pt x="25" y="104"/>
                  </a:lnTo>
                  <a:lnTo>
                    <a:pt x="25" y="98"/>
                  </a:lnTo>
                  <a:lnTo>
                    <a:pt x="25" y="92"/>
                  </a:lnTo>
                  <a:lnTo>
                    <a:pt x="25" y="86"/>
                  </a:lnTo>
                  <a:lnTo>
                    <a:pt x="25" y="80"/>
                  </a:lnTo>
                  <a:lnTo>
                    <a:pt x="25" y="74"/>
                  </a:lnTo>
                  <a:lnTo>
                    <a:pt x="25" y="68"/>
                  </a:lnTo>
                  <a:lnTo>
                    <a:pt x="25" y="61"/>
                  </a:lnTo>
                  <a:lnTo>
                    <a:pt x="25" y="55"/>
                  </a:lnTo>
                  <a:lnTo>
                    <a:pt x="25" y="49"/>
                  </a:lnTo>
                  <a:lnTo>
                    <a:pt x="25" y="43"/>
                  </a:lnTo>
                  <a:lnTo>
                    <a:pt x="25" y="37"/>
                  </a:lnTo>
                  <a:lnTo>
                    <a:pt x="25" y="30"/>
                  </a:lnTo>
                  <a:lnTo>
                    <a:pt x="25" y="24"/>
                  </a:lnTo>
                  <a:lnTo>
                    <a:pt x="25" y="18"/>
                  </a:lnTo>
                  <a:lnTo>
                    <a:pt x="25" y="12"/>
                  </a:lnTo>
                  <a:lnTo>
                    <a:pt x="25" y="6"/>
                  </a:lnTo>
                  <a:lnTo>
                    <a:pt x="25"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9" name="Freeform 83"/>
            <p:cNvSpPr>
              <a:spLocks/>
            </p:cNvSpPr>
            <p:nvPr/>
          </p:nvSpPr>
          <p:spPr bwMode="auto">
            <a:xfrm>
              <a:off x="1974" y="1002"/>
              <a:ext cx="260" cy="1687"/>
            </a:xfrm>
            <a:custGeom>
              <a:avLst/>
              <a:gdLst>
                <a:gd name="T0" fmla="*/ 10 w 260"/>
                <a:gd name="T1" fmla="*/ 1670 h 1687"/>
                <a:gd name="T2" fmla="*/ 19 w 260"/>
                <a:gd name="T3" fmla="*/ 1657 h 1687"/>
                <a:gd name="T4" fmla="*/ 26 w 260"/>
                <a:gd name="T5" fmla="*/ 1644 h 1687"/>
                <a:gd name="T6" fmla="*/ 32 w 260"/>
                <a:gd name="T7" fmla="*/ 1632 h 1687"/>
                <a:gd name="T8" fmla="*/ 37 w 260"/>
                <a:gd name="T9" fmla="*/ 1621 h 1687"/>
                <a:gd name="T10" fmla="*/ 41 w 260"/>
                <a:gd name="T11" fmla="*/ 1610 h 1687"/>
                <a:gd name="T12" fmla="*/ 44 w 260"/>
                <a:gd name="T13" fmla="*/ 1599 h 1687"/>
                <a:gd name="T14" fmla="*/ 45 w 260"/>
                <a:gd name="T15" fmla="*/ 1588 h 1687"/>
                <a:gd name="T16" fmla="*/ 47 w 260"/>
                <a:gd name="T17" fmla="*/ 1576 h 1687"/>
                <a:gd name="T18" fmla="*/ 47 w 260"/>
                <a:gd name="T19" fmla="*/ 1565 h 1687"/>
                <a:gd name="T20" fmla="*/ 47 w 260"/>
                <a:gd name="T21" fmla="*/ 1552 h 1687"/>
                <a:gd name="T22" fmla="*/ 48 w 260"/>
                <a:gd name="T23" fmla="*/ 1539 h 1687"/>
                <a:gd name="T24" fmla="*/ 47 w 260"/>
                <a:gd name="T25" fmla="*/ 1524 h 1687"/>
                <a:gd name="T26" fmla="*/ 47 w 260"/>
                <a:gd name="T27" fmla="*/ 1508 h 1687"/>
                <a:gd name="T28" fmla="*/ 47 w 260"/>
                <a:gd name="T29" fmla="*/ 1490 h 1687"/>
                <a:gd name="T30" fmla="*/ 47 w 260"/>
                <a:gd name="T31" fmla="*/ 1470 h 1687"/>
                <a:gd name="T32" fmla="*/ 49 w 260"/>
                <a:gd name="T33" fmla="*/ 1382 h 1687"/>
                <a:gd name="T34" fmla="*/ 53 w 260"/>
                <a:gd name="T35" fmla="*/ 1323 h 1687"/>
                <a:gd name="T36" fmla="*/ 55 w 260"/>
                <a:gd name="T37" fmla="*/ 1264 h 1687"/>
                <a:gd name="T38" fmla="*/ 60 w 260"/>
                <a:gd name="T39" fmla="*/ 1206 h 1687"/>
                <a:gd name="T40" fmla="*/ 63 w 260"/>
                <a:gd name="T41" fmla="*/ 1148 h 1687"/>
                <a:gd name="T42" fmla="*/ 69 w 260"/>
                <a:gd name="T43" fmla="*/ 1090 h 1687"/>
                <a:gd name="T44" fmla="*/ 73 w 260"/>
                <a:gd name="T45" fmla="*/ 1032 h 1687"/>
                <a:gd name="T46" fmla="*/ 78 w 260"/>
                <a:gd name="T47" fmla="*/ 974 h 1687"/>
                <a:gd name="T48" fmla="*/ 83 w 260"/>
                <a:gd name="T49" fmla="*/ 916 h 1687"/>
                <a:gd name="T50" fmla="*/ 88 w 260"/>
                <a:gd name="T51" fmla="*/ 859 h 1687"/>
                <a:gd name="T52" fmla="*/ 93 w 260"/>
                <a:gd name="T53" fmla="*/ 801 h 1687"/>
                <a:gd name="T54" fmla="*/ 97 w 260"/>
                <a:gd name="T55" fmla="*/ 743 h 1687"/>
                <a:gd name="T56" fmla="*/ 101 w 260"/>
                <a:gd name="T57" fmla="*/ 684 h 1687"/>
                <a:gd name="T58" fmla="*/ 103 w 260"/>
                <a:gd name="T59" fmla="*/ 626 h 1687"/>
                <a:gd name="T60" fmla="*/ 105 w 260"/>
                <a:gd name="T61" fmla="*/ 567 h 1687"/>
                <a:gd name="T62" fmla="*/ 108 w 260"/>
                <a:gd name="T63" fmla="*/ 497 h 1687"/>
                <a:gd name="T64" fmla="*/ 111 w 260"/>
                <a:gd name="T65" fmla="*/ 458 h 1687"/>
                <a:gd name="T66" fmla="*/ 116 w 260"/>
                <a:gd name="T67" fmla="*/ 422 h 1687"/>
                <a:gd name="T68" fmla="*/ 122 w 260"/>
                <a:gd name="T69" fmla="*/ 387 h 1687"/>
                <a:gd name="T70" fmla="*/ 130 w 260"/>
                <a:gd name="T71" fmla="*/ 354 h 1687"/>
                <a:gd name="T72" fmla="*/ 139 w 260"/>
                <a:gd name="T73" fmla="*/ 322 h 1687"/>
                <a:gd name="T74" fmla="*/ 149 w 260"/>
                <a:gd name="T75" fmla="*/ 290 h 1687"/>
                <a:gd name="T76" fmla="*/ 159 w 260"/>
                <a:gd name="T77" fmla="*/ 260 h 1687"/>
                <a:gd name="T78" fmla="*/ 170 w 260"/>
                <a:gd name="T79" fmla="*/ 229 h 1687"/>
                <a:gd name="T80" fmla="*/ 182 w 260"/>
                <a:gd name="T81" fmla="*/ 199 h 1687"/>
                <a:gd name="T82" fmla="*/ 195 w 260"/>
                <a:gd name="T83" fmla="*/ 168 h 1687"/>
                <a:gd name="T84" fmla="*/ 207 w 260"/>
                <a:gd name="T85" fmla="*/ 137 h 1687"/>
                <a:gd name="T86" fmla="*/ 220 w 260"/>
                <a:gd name="T87" fmla="*/ 105 h 1687"/>
                <a:gd name="T88" fmla="*/ 233 w 260"/>
                <a:gd name="T89" fmla="*/ 71 h 1687"/>
                <a:gd name="T90" fmla="*/ 247 w 260"/>
                <a:gd name="T91" fmla="*/ 37 h 1687"/>
                <a:gd name="T92" fmla="*/ 259 w 260"/>
                <a:gd name="T93" fmla="*/ 0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1687">
                  <a:moveTo>
                    <a:pt x="0" y="1686"/>
                  </a:moveTo>
                  <a:lnTo>
                    <a:pt x="10" y="1670"/>
                  </a:lnTo>
                  <a:lnTo>
                    <a:pt x="15" y="1663"/>
                  </a:lnTo>
                  <a:lnTo>
                    <a:pt x="19" y="1657"/>
                  </a:lnTo>
                  <a:lnTo>
                    <a:pt x="23" y="1650"/>
                  </a:lnTo>
                  <a:lnTo>
                    <a:pt x="26" y="1644"/>
                  </a:lnTo>
                  <a:lnTo>
                    <a:pt x="29" y="1638"/>
                  </a:lnTo>
                  <a:lnTo>
                    <a:pt x="32" y="1632"/>
                  </a:lnTo>
                  <a:lnTo>
                    <a:pt x="35" y="1626"/>
                  </a:lnTo>
                  <a:lnTo>
                    <a:pt x="37" y="1621"/>
                  </a:lnTo>
                  <a:lnTo>
                    <a:pt x="39" y="1615"/>
                  </a:lnTo>
                  <a:lnTo>
                    <a:pt x="41" y="1610"/>
                  </a:lnTo>
                  <a:lnTo>
                    <a:pt x="42" y="1604"/>
                  </a:lnTo>
                  <a:lnTo>
                    <a:pt x="44" y="1599"/>
                  </a:lnTo>
                  <a:lnTo>
                    <a:pt x="45" y="1593"/>
                  </a:lnTo>
                  <a:lnTo>
                    <a:pt x="45" y="1588"/>
                  </a:lnTo>
                  <a:lnTo>
                    <a:pt x="46" y="1582"/>
                  </a:lnTo>
                  <a:lnTo>
                    <a:pt x="47" y="1576"/>
                  </a:lnTo>
                  <a:lnTo>
                    <a:pt x="47" y="1571"/>
                  </a:lnTo>
                  <a:lnTo>
                    <a:pt x="47" y="1565"/>
                  </a:lnTo>
                  <a:lnTo>
                    <a:pt x="47" y="1558"/>
                  </a:lnTo>
                  <a:lnTo>
                    <a:pt x="47" y="1552"/>
                  </a:lnTo>
                  <a:lnTo>
                    <a:pt x="48" y="1546"/>
                  </a:lnTo>
                  <a:lnTo>
                    <a:pt x="48" y="1539"/>
                  </a:lnTo>
                  <a:lnTo>
                    <a:pt x="47" y="1531"/>
                  </a:lnTo>
                  <a:lnTo>
                    <a:pt x="47" y="1524"/>
                  </a:lnTo>
                  <a:lnTo>
                    <a:pt x="47" y="1516"/>
                  </a:lnTo>
                  <a:lnTo>
                    <a:pt x="47" y="1508"/>
                  </a:lnTo>
                  <a:lnTo>
                    <a:pt x="47" y="1499"/>
                  </a:lnTo>
                  <a:lnTo>
                    <a:pt x="47" y="1490"/>
                  </a:lnTo>
                  <a:lnTo>
                    <a:pt x="47" y="1480"/>
                  </a:lnTo>
                  <a:lnTo>
                    <a:pt x="47" y="1470"/>
                  </a:lnTo>
                  <a:lnTo>
                    <a:pt x="49" y="1411"/>
                  </a:lnTo>
                  <a:lnTo>
                    <a:pt x="49" y="1382"/>
                  </a:lnTo>
                  <a:lnTo>
                    <a:pt x="51" y="1352"/>
                  </a:lnTo>
                  <a:lnTo>
                    <a:pt x="53" y="1323"/>
                  </a:lnTo>
                  <a:lnTo>
                    <a:pt x="53" y="1294"/>
                  </a:lnTo>
                  <a:lnTo>
                    <a:pt x="55" y="1264"/>
                  </a:lnTo>
                  <a:lnTo>
                    <a:pt x="57" y="1235"/>
                  </a:lnTo>
                  <a:lnTo>
                    <a:pt x="60" y="1206"/>
                  </a:lnTo>
                  <a:lnTo>
                    <a:pt x="61" y="1177"/>
                  </a:lnTo>
                  <a:lnTo>
                    <a:pt x="63" y="1148"/>
                  </a:lnTo>
                  <a:lnTo>
                    <a:pt x="66" y="1119"/>
                  </a:lnTo>
                  <a:lnTo>
                    <a:pt x="69" y="1090"/>
                  </a:lnTo>
                  <a:lnTo>
                    <a:pt x="70" y="1061"/>
                  </a:lnTo>
                  <a:lnTo>
                    <a:pt x="73" y="1032"/>
                  </a:lnTo>
                  <a:lnTo>
                    <a:pt x="76" y="1003"/>
                  </a:lnTo>
                  <a:lnTo>
                    <a:pt x="78" y="974"/>
                  </a:lnTo>
                  <a:lnTo>
                    <a:pt x="81" y="946"/>
                  </a:lnTo>
                  <a:lnTo>
                    <a:pt x="83" y="916"/>
                  </a:lnTo>
                  <a:lnTo>
                    <a:pt x="85" y="888"/>
                  </a:lnTo>
                  <a:lnTo>
                    <a:pt x="88" y="859"/>
                  </a:lnTo>
                  <a:lnTo>
                    <a:pt x="90" y="830"/>
                  </a:lnTo>
                  <a:lnTo>
                    <a:pt x="93" y="801"/>
                  </a:lnTo>
                  <a:lnTo>
                    <a:pt x="95" y="772"/>
                  </a:lnTo>
                  <a:lnTo>
                    <a:pt x="97" y="743"/>
                  </a:lnTo>
                  <a:lnTo>
                    <a:pt x="99" y="714"/>
                  </a:lnTo>
                  <a:lnTo>
                    <a:pt x="101" y="684"/>
                  </a:lnTo>
                  <a:lnTo>
                    <a:pt x="102" y="655"/>
                  </a:lnTo>
                  <a:lnTo>
                    <a:pt x="103" y="626"/>
                  </a:lnTo>
                  <a:lnTo>
                    <a:pt x="104" y="597"/>
                  </a:lnTo>
                  <a:lnTo>
                    <a:pt x="105" y="567"/>
                  </a:lnTo>
                  <a:lnTo>
                    <a:pt x="106" y="538"/>
                  </a:lnTo>
                  <a:lnTo>
                    <a:pt x="108" y="497"/>
                  </a:lnTo>
                  <a:lnTo>
                    <a:pt x="109" y="477"/>
                  </a:lnTo>
                  <a:lnTo>
                    <a:pt x="111" y="458"/>
                  </a:lnTo>
                  <a:lnTo>
                    <a:pt x="113" y="440"/>
                  </a:lnTo>
                  <a:lnTo>
                    <a:pt x="116" y="422"/>
                  </a:lnTo>
                  <a:lnTo>
                    <a:pt x="119" y="404"/>
                  </a:lnTo>
                  <a:lnTo>
                    <a:pt x="122" y="387"/>
                  </a:lnTo>
                  <a:lnTo>
                    <a:pt x="125" y="370"/>
                  </a:lnTo>
                  <a:lnTo>
                    <a:pt x="130" y="354"/>
                  </a:lnTo>
                  <a:lnTo>
                    <a:pt x="134" y="338"/>
                  </a:lnTo>
                  <a:lnTo>
                    <a:pt x="139" y="322"/>
                  </a:lnTo>
                  <a:lnTo>
                    <a:pt x="143" y="306"/>
                  </a:lnTo>
                  <a:lnTo>
                    <a:pt x="149" y="290"/>
                  </a:lnTo>
                  <a:lnTo>
                    <a:pt x="154" y="275"/>
                  </a:lnTo>
                  <a:lnTo>
                    <a:pt x="159" y="260"/>
                  </a:lnTo>
                  <a:lnTo>
                    <a:pt x="165" y="244"/>
                  </a:lnTo>
                  <a:lnTo>
                    <a:pt x="170" y="229"/>
                  </a:lnTo>
                  <a:lnTo>
                    <a:pt x="176" y="214"/>
                  </a:lnTo>
                  <a:lnTo>
                    <a:pt x="182" y="199"/>
                  </a:lnTo>
                  <a:lnTo>
                    <a:pt x="188" y="184"/>
                  </a:lnTo>
                  <a:lnTo>
                    <a:pt x="195" y="168"/>
                  </a:lnTo>
                  <a:lnTo>
                    <a:pt x="201" y="152"/>
                  </a:lnTo>
                  <a:lnTo>
                    <a:pt x="207" y="137"/>
                  </a:lnTo>
                  <a:lnTo>
                    <a:pt x="214" y="121"/>
                  </a:lnTo>
                  <a:lnTo>
                    <a:pt x="220" y="105"/>
                  </a:lnTo>
                  <a:lnTo>
                    <a:pt x="227" y="88"/>
                  </a:lnTo>
                  <a:lnTo>
                    <a:pt x="233" y="71"/>
                  </a:lnTo>
                  <a:lnTo>
                    <a:pt x="239" y="54"/>
                  </a:lnTo>
                  <a:lnTo>
                    <a:pt x="247" y="37"/>
                  </a:lnTo>
                  <a:lnTo>
                    <a:pt x="253" y="19"/>
                  </a:lnTo>
                  <a:lnTo>
                    <a:pt x="259"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0" name="Freeform 84"/>
            <p:cNvSpPr>
              <a:spLocks/>
            </p:cNvSpPr>
            <p:nvPr/>
          </p:nvSpPr>
          <p:spPr bwMode="auto">
            <a:xfrm>
              <a:off x="1364" y="1236"/>
              <a:ext cx="518" cy="1489"/>
            </a:xfrm>
            <a:custGeom>
              <a:avLst/>
              <a:gdLst>
                <a:gd name="T0" fmla="*/ 517 w 518"/>
                <a:gd name="T1" fmla="*/ 1488 h 1489"/>
                <a:gd name="T2" fmla="*/ 505 w 518"/>
                <a:gd name="T3" fmla="*/ 1482 h 1489"/>
                <a:gd name="T4" fmla="*/ 498 w 518"/>
                <a:gd name="T5" fmla="*/ 1479 h 1489"/>
                <a:gd name="T6" fmla="*/ 492 w 518"/>
                <a:gd name="T7" fmla="*/ 1476 h 1489"/>
                <a:gd name="T8" fmla="*/ 486 w 518"/>
                <a:gd name="T9" fmla="*/ 1472 h 1489"/>
                <a:gd name="T10" fmla="*/ 480 w 518"/>
                <a:gd name="T11" fmla="*/ 1469 h 1489"/>
                <a:gd name="T12" fmla="*/ 473 w 518"/>
                <a:gd name="T13" fmla="*/ 1465 h 1489"/>
                <a:gd name="T14" fmla="*/ 466 w 518"/>
                <a:gd name="T15" fmla="*/ 1461 h 1489"/>
                <a:gd name="T16" fmla="*/ 459 w 518"/>
                <a:gd name="T17" fmla="*/ 1457 h 1489"/>
                <a:gd name="T18" fmla="*/ 453 w 518"/>
                <a:gd name="T19" fmla="*/ 1453 h 1489"/>
                <a:gd name="T20" fmla="*/ 446 w 518"/>
                <a:gd name="T21" fmla="*/ 1448 h 1489"/>
                <a:gd name="T22" fmla="*/ 440 w 518"/>
                <a:gd name="T23" fmla="*/ 1444 h 1489"/>
                <a:gd name="T24" fmla="*/ 433 w 518"/>
                <a:gd name="T25" fmla="*/ 1439 h 1489"/>
                <a:gd name="T26" fmla="*/ 426 w 518"/>
                <a:gd name="T27" fmla="*/ 1434 h 1489"/>
                <a:gd name="T28" fmla="*/ 419 w 518"/>
                <a:gd name="T29" fmla="*/ 1429 h 1489"/>
                <a:gd name="T30" fmla="*/ 413 w 518"/>
                <a:gd name="T31" fmla="*/ 1424 h 1489"/>
                <a:gd name="T32" fmla="*/ 407 w 518"/>
                <a:gd name="T33" fmla="*/ 1419 h 1489"/>
                <a:gd name="T34" fmla="*/ 400 w 518"/>
                <a:gd name="T35" fmla="*/ 1413 h 1489"/>
                <a:gd name="T36" fmla="*/ 394 w 518"/>
                <a:gd name="T37" fmla="*/ 1408 h 1489"/>
                <a:gd name="T38" fmla="*/ 387 w 518"/>
                <a:gd name="T39" fmla="*/ 1402 h 1489"/>
                <a:gd name="T40" fmla="*/ 382 w 518"/>
                <a:gd name="T41" fmla="*/ 1396 h 1489"/>
                <a:gd name="T42" fmla="*/ 376 w 518"/>
                <a:gd name="T43" fmla="*/ 1390 h 1489"/>
                <a:gd name="T44" fmla="*/ 370 w 518"/>
                <a:gd name="T45" fmla="*/ 1384 h 1489"/>
                <a:gd name="T46" fmla="*/ 364 w 518"/>
                <a:gd name="T47" fmla="*/ 1378 h 1489"/>
                <a:gd name="T48" fmla="*/ 359 w 518"/>
                <a:gd name="T49" fmla="*/ 1372 h 1489"/>
                <a:gd name="T50" fmla="*/ 354 w 518"/>
                <a:gd name="T51" fmla="*/ 1366 h 1489"/>
                <a:gd name="T52" fmla="*/ 349 w 518"/>
                <a:gd name="T53" fmla="*/ 1359 h 1489"/>
                <a:gd name="T54" fmla="*/ 345 w 518"/>
                <a:gd name="T55" fmla="*/ 1353 h 1489"/>
                <a:gd name="T56" fmla="*/ 340 w 518"/>
                <a:gd name="T57" fmla="*/ 1346 h 1489"/>
                <a:gd name="T58" fmla="*/ 336 w 518"/>
                <a:gd name="T59" fmla="*/ 1340 h 1489"/>
                <a:gd name="T60" fmla="*/ 332 w 518"/>
                <a:gd name="T61" fmla="*/ 1333 h 1489"/>
                <a:gd name="T62" fmla="*/ 329 w 518"/>
                <a:gd name="T63" fmla="*/ 1326 h 1489"/>
                <a:gd name="T64" fmla="*/ 290 w 518"/>
                <a:gd name="T65" fmla="*/ 1247 h 1489"/>
                <a:gd name="T66" fmla="*/ 272 w 518"/>
                <a:gd name="T67" fmla="*/ 1208 h 1489"/>
                <a:gd name="T68" fmla="*/ 255 w 518"/>
                <a:gd name="T69" fmla="*/ 1168 h 1489"/>
                <a:gd name="T70" fmla="*/ 238 w 518"/>
                <a:gd name="T71" fmla="*/ 1129 h 1489"/>
                <a:gd name="T72" fmla="*/ 221 w 518"/>
                <a:gd name="T73" fmla="*/ 1089 h 1489"/>
                <a:gd name="T74" fmla="*/ 206 w 518"/>
                <a:gd name="T75" fmla="*/ 1049 h 1489"/>
                <a:gd name="T76" fmla="*/ 190 w 518"/>
                <a:gd name="T77" fmla="*/ 1009 h 1489"/>
                <a:gd name="T78" fmla="*/ 176 w 518"/>
                <a:gd name="T79" fmla="*/ 969 h 1489"/>
                <a:gd name="T80" fmla="*/ 162 w 518"/>
                <a:gd name="T81" fmla="*/ 929 h 1489"/>
                <a:gd name="T82" fmla="*/ 148 w 518"/>
                <a:gd name="T83" fmla="*/ 888 h 1489"/>
                <a:gd name="T84" fmla="*/ 136 w 518"/>
                <a:gd name="T85" fmla="*/ 848 h 1489"/>
                <a:gd name="T86" fmla="*/ 123 w 518"/>
                <a:gd name="T87" fmla="*/ 807 h 1489"/>
                <a:gd name="T88" fmla="*/ 112 w 518"/>
                <a:gd name="T89" fmla="*/ 766 h 1489"/>
                <a:gd name="T90" fmla="*/ 101 w 518"/>
                <a:gd name="T91" fmla="*/ 725 h 1489"/>
                <a:gd name="T92" fmla="*/ 91 w 518"/>
                <a:gd name="T93" fmla="*/ 684 h 1489"/>
                <a:gd name="T94" fmla="*/ 81 w 518"/>
                <a:gd name="T95" fmla="*/ 643 h 1489"/>
                <a:gd name="T96" fmla="*/ 71 w 518"/>
                <a:gd name="T97" fmla="*/ 601 h 1489"/>
                <a:gd name="T98" fmla="*/ 62 w 518"/>
                <a:gd name="T99" fmla="*/ 560 h 1489"/>
                <a:gd name="T100" fmla="*/ 54 w 518"/>
                <a:gd name="T101" fmla="*/ 518 h 1489"/>
                <a:gd name="T102" fmla="*/ 47 w 518"/>
                <a:gd name="T103" fmla="*/ 476 h 1489"/>
                <a:gd name="T104" fmla="*/ 40 w 518"/>
                <a:gd name="T105" fmla="*/ 433 h 1489"/>
                <a:gd name="T106" fmla="*/ 34 w 518"/>
                <a:gd name="T107" fmla="*/ 391 h 1489"/>
                <a:gd name="T108" fmla="*/ 28 w 518"/>
                <a:gd name="T109" fmla="*/ 348 h 1489"/>
                <a:gd name="T110" fmla="*/ 22 w 518"/>
                <a:gd name="T111" fmla="*/ 305 h 1489"/>
                <a:gd name="T112" fmla="*/ 17 w 518"/>
                <a:gd name="T113" fmla="*/ 262 h 1489"/>
                <a:gd name="T114" fmla="*/ 12 w 518"/>
                <a:gd name="T115" fmla="*/ 219 h 1489"/>
                <a:gd name="T116" fmla="*/ 9 w 518"/>
                <a:gd name="T117" fmla="*/ 176 h 1489"/>
                <a:gd name="T118" fmla="*/ 5 w 518"/>
                <a:gd name="T119" fmla="*/ 132 h 1489"/>
                <a:gd name="T120" fmla="*/ 4 w 518"/>
                <a:gd name="T121" fmla="*/ 88 h 1489"/>
                <a:gd name="T122" fmla="*/ 1 w 518"/>
                <a:gd name="T123" fmla="*/ 44 h 1489"/>
                <a:gd name="T124" fmla="*/ 0 w 518"/>
                <a:gd name="T125"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489">
                  <a:moveTo>
                    <a:pt x="517" y="1488"/>
                  </a:moveTo>
                  <a:lnTo>
                    <a:pt x="505" y="1482"/>
                  </a:lnTo>
                  <a:lnTo>
                    <a:pt x="498" y="1479"/>
                  </a:lnTo>
                  <a:lnTo>
                    <a:pt x="492" y="1476"/>
                  </a:lnTo>
                  <a:lnTo>
                    <a:pt x="486" y="1472"/>
                  </a:lnTo>
                  <a:lnTo>
                    <a:pt x="480" y="1469"/>
                  </a:lnTo>
                  <a:lnTo>
                    <a:pt x="473" y="1465"/>
                  </a:lnTo>
                  <a:lnTo>
                    <a:pt x="466" y="1461"/>
                  </a:lnTo>
                  <a:lnTo>
                    <a:pt x="459" y="1457"/>
                  </a:lnTo>
                  <a:lnTo>
                    <a:pt x="453" y="1453"/>
                  </a:lnTo>
                  <a:lnTo>
                    <a:pt x="446" y="1448"/>
                  </a:lnTo>
                  <a:lnTo>
                    <a:pt x="440" y="1444"/>
                  </a:lnTo>
                  <a:lnTo>
                    <a:pt x="433" y="1439"/>
                  </a:lnTo>
                  <a:lnTo>
                    <a:pt x="426" y="1434"/>
                  </a:lnTo>
                  <a:lnTo>
                    <a:pt x="419" y="1429"/>
                  </a:lnTo>
                  <a:lnTo>
                    <a:pt x="413" y="1424"/>
                  </a:lnTo>
                  <a:lnTo>
                    <a:pt x="407" y="1419"/>
                  </a:lnTo>
                  <a:lnTo>
                    <a:pt x="400" y="1413"/>
                  </a:lnTo>
                  <a:lnTo>
                    <a:pt x="394" y="1408"/>
                  </a:lnTo>
                  <a:lnTo>
                    <a:pt x="387" y="1402"/>
                  </a:lnTo>
                  <a:lnTo>
                    <a:pt x="382" y="1396"/>
                  </a:lnTo>
                  <a:lnTo>
                    <a:pt x="376" y="1390"/>
                  </a:lnTo>
                  <a:lnTo>
                    <a:pt x="370" y="1384"/>
                  </a:lnTo>
                  <a:lnTo>
                    <a:pt x="364" y="1378"/>
                  </a:lnTo>
                  <a:lnTo>
                    <a:pt x="359" y="1372"/>
                  </a:lnTo>
                  <a:lnTo>
                    <a:pt x="354" y="1366"/>
                  </a:lnTo>
                  <a:lnTo>
                    <a:pt x="349" y="1359"/>
                  </a:lnTo>
                  <a:lnTo>
                    <a:pt x="345" y="1353"/>
                  </a:lnTo>
                  <a:lnTo>
                    <a:pt x="340" y="1346"/>
                  </a:lnTo>
                  <a:lnTo>
                    <a:pt x="336" y="1340"/>
                  </a:lnTo>
                  <a:lnTo>
                    <a:pt x="332" y="1333"/>
                  </a:lnTo>
                  <a:lnTo>
                    <a:pt x="329" y="1326"/>
                  </a:lnTo>
                  <a:lnTo>
                    <a:pt x="290" y="1247"/>
                  </a:lnTo>
                  <a:lnTo>
                    <a:pt x="272" y="1208"/>
                  </a:lnTo>
                  <a:lnTo>
                    <a:pt x="255" y="1168"/>
                  </a:lnTo>
                  <a:lnTo>
                    <a:pt x="238" y="1129"/>
                  </a:lnTo>
                  <a:lnTo>
                    <a:pt x="221" y="1089"/>
                  </a:lnTo>
                  <a:lnTo>
                    <a:pt x="206" y="1049"/>
                  </a:lnTo>
                  <a:lnTo>
                    <a:pt x="190" y="1009"/>
                  </a:lnTo>
                  <a:lnTo>
                    <a:pt x="176" y="969"/>
                  </a:lnTo>
                  <a:lnTo>
                    <a:pt x="162" y="929"/>
                  </a:lnTo>
                  <a:lnTo>
                    <a:pt x="148" y="888"/>
                  </a:lnTo>
                  <a:lnTo>
                    <a:pt x="136" y="848"/>
                  </a:lnTo>
                  <a:lnTo>
                    <a:pt x="123" y="807"/>
                  </a:lnTo>
                  <a:lnTo>
                    <a:pt x="112" y="766"/>
                  </a:lnTo>
                  <a:lnTo>
                    <a:pt x="101" y="725"/>
                  </a:lnTo>
                  <a:lnTo>
                    <a:pt x="91" y="684"/>
                  </a:lnTo>
                  <a:lnTo>
                    <a:pt x="81" y="643"/>
                  </a:lnTo>
                  <a:lnTo>
                    <a:pt x="71" y="601"/>
                  </a:lnTo>
                  <a:lnTo>
                    <a:pt x="62" y="560"/>
                  </a:lnTo>
                  <a:lnTo>
                    <a:pt x="54" y="518"/>
                  </a:lnTo>
                  <a:lnTo>
                    <a:pt x="47" y="476"/>
                  </a:lnTo>
                  <a:lnTo>
                    <a:pt x="40" y="433"/>
                  </a:lnTo>
                  <a:lnTo>
                    <a:pt x="34" y="391"/>
                  </a:lnTo>
                  <a:lnTo>
                    <a:pt x="28" y="348"/>
                  </a:lnTo>
                  <a:lnTo>
                    <a:pt x="22" y="305"/>
                  </a:lnTo>
                  <a:lnTo>
                    <a:pt x="17" y="262"/>
                  </a:lnTo>
                  <a:lnTo>
                    <a:pt x="12" y="219"/>
                  </a:lnTo>
                  <a:lnTo>
                    <a:pt x="9" y="176"/>
                  </a:lnTo>
                  <a:lnTo>
                    <a:pt x="5" y="132"/>
                  </a:lnTo>
                  <a:lnTo>
                    <a:pt x="4" y="88"/>
                  </a:lnTo>
                  <a:lnTo>
                    <a:pt x="1" y="44"/>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3861" name="Group 85"/>
            <p:cNvGrpSpPr>
              <a:grpSpLocks/>
            </p:cNvGrpSpPr>
            <p:nvPr/>
          </p:nvGrpSpPr>
          <p:grpSpPr bwMode="auto">
            <a:xfrm>
              <a:off x="1335" y="1059"/>
              <a:ext cx="531" cy="732"/>
              <a:chOff x="1335" y="1059"/>
              <a:chExt cx="531" cy="732"/>
            </a:xfrm>
          </p:grpSpPr>
          <p:sp>
            <p:nvSpPr>
              <p:cNvPr id="203862" name="Freeform 86"/>
              <p:cNvSpPr>
                <a:spLocks/>
              </p:cNvSpPr>
              <p:nvPr/>
            </p:nvSpPr>
            <p:spPr bwMode="auto">
              <a:xfrm>
                <a:off x="1616" y="1240"/>
                <a:ext cx="250" cy="159"/>
              </a:xfrm>
              <a:custGeom>
                <a:avLst/>
                <a:gdLst>
                  <a:gd name="T0" fmla="*/ 116 w 250"/>
                  <a:gd name="T1" fmla="*/ 14 h 159"/>
                  <a:gd name="T2" fmla="*/ 139 w 250"/>
                  <a:gd name="T3" fmla="*/ 8 h 159"/>
                  <a:gd name="T4" fmla="*/ 159 w 250"/>
                  <a:gd name="T5" fmla="*/ 3 h 159"/>
                  <a:gd name="T6" fmla="*/ 180 w 250"/>
                  <a:gd name="T7" fmla="*/ 0 h 159"/>
                  <a:gd name="T8" fmla="*/ 197 w 250"/>
                  <a:gd name="T9" fmla="*/ 0 h 159"/>
                  <a:gd name="T10" fmla="*/ 213 w 250"/>
                  <a:gd name="T11" fmla="*/ 3 h 159"/>
                  <a:gd name="T12" fmla="*/ 228 w 250"/>
                  <a:gd name="T13" fmla="*/ 7 h 159"/>
                  <a:gd name="T14" fmla="*/ 238 w 250"/>
                  <a:gd name="T15" fmla="*/ 14 h 159"/>
                  <a:gd name="T16" fmla="*/ 245 w 250"/>
                  <a:gd name="T17" fmla="*/ 22 h 159"/>
                  <a:gd name="T18" fmla="*/ 249 w 250"/>
                  <a:gd name="T19" fmla="*/ 33 h 159"/>
                  <a:gd name="T20" fmla="*/ 249 w 250"/>
                  <a:gd name="T21" fmla="*/ 44 h 159"/>
                  <a:gd name="T22" fmla="*/ 245 w 250"/>
                  <a:gd name="T23" fmla="*/ 57 h 159"/>
                  <a:gd name="T24" fmla="*/ 237 w 250"/>
                  <a:gd name="T25" fmla="*/ 70 h 159"/>
                  <a:gd name="T26" fmla="*/ 227 w 250"/>
                  <a:gd name="T27" fmla="*/ 84 h 159"/>
                  <a:gd name="T28" fmla="*/ 213 w 250"/>
                  <a:gd name="T29" fmla="*/ 98 h 159"/>
                  <a:gd name="T30" fmla="*/ 197 w 250"/>
                  <a:gd name="T31" fmla="*/ 110 h 159"/>
                  <a:gd name="T32" fmla="*/ 178 w 250"/>
                  <a:gd name="T33" fmla="*/ 122 h 159"/>
                  <a:gd name="T34" fmla="*/ 158 w 250"/>
                  <a:gd name="T35" fmla="*/ 133 h 159"/>
                  <a:gd name="T36" fmla="*/ 137 w 250"/>
                  <a:gd name="T37" fmla="*/ 142 h 159"/>
                  <a:gd name="T38" fmla="*/ 116 w 250"/>
                  <a:gd name="T39" fmla="*/ 150 h 159"/>
                  <a:gd name="T40" fmla="*/ 95 w 250"/>
                  <a:gd name="T41" fmla="*/ 155 h 159"/>
                  <a:gd name="T42" fmla="*/ 75 w 250"/>
                  <a:gd name="T43" fmla="*/ 158 h 159"/>
                  <a:gd name="T44" fmla="*/ 56 w 250"/>
                  <a:gd name="T45" fmla="*/ 158 h 159"/>
                  <a:gd name="T46" fmla="*/ 39 w 250"/>
                  <a:gd name="T47" fmla="*/ 157 h 159"/>
                  <a:gd name="T48" fmla="*/ 25 w 250"/>
                  <a:gd name="T49" fmla="*/ 153 h 159"/>
                  <a:gd name="T50" fmla="*/ 13 w 250"/>
                  <a:gd name="T51" fmla="*/ 146 h 159"/>
                  <a:gd name="T52" fmla="*/ 5 w 250"/>
                  <a:gd name="T53" fmla="*/ 138 h 159"/>
                  <a:gd name="T54" fmla="*/ 1 w 250"/>
                  <a:gd name="T55" fmla="*/ 128 h 159"/>
                  <a:gd name="T56" fmla="*/ 0 w 250"/>
                  <a:gd name="T57" fmla="*/ 117 h 159"/>
                  <a:gd name="T58" fmla="*/ 3 w 250"/>
                  <a:gd name="T59" fmla="*/ 105 h 159"/>
                  <a:gd name="T60" fmla="*/ 9 w 250"/>
                  <a:gd name="T61" fmla="*/ 92 h 159"/>
                  <a:gd name="T62" fmla="*/ 20 w 250"/>
                  <a:gd name="T63" fmla="*/ 78 h 159"/>
                  <a:gd name="T64" fmla="*/ 32 w 250"/>
                  <a:gd name="T65" fmla="*/ 64 h 159"/>
                  <a:gd name="T66" fmla="*/ 48 w 250"/>
                  <a:gd name="T67" fmla="*/ 52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7" y="18"/>
                    </a:moveTo>
                    <a:lnTo>
                      <a:pt x="116" y="14"/>
                    </a:lnTo>
                    <a:lnTo>
                      <a:pt x="128" y="11"/>
                    </a:lnTo>
                    <a:lnTo>
                      <a:pt x="139" y="8"/>
                    </a:lnTo>
                    <a:lnTo>
                      <a:pt x="149" y="5"/>
                    </a:lnTo>
                    <a:lnTo>
                      <a:pt x="159" y="3"/>
                    </a:lnTo>
                    <a:lnTo>
                      <a:pt x="169" y="1"/>
                    </a:lnTo>
                    <a:lnTo>
                      <a:pt x="180" y="0"/>
                    </a:lnTo>
                    <a:lnTo>
                      <a:pt x="189" y="0"/>
                    </a:lnTo>
                    <a:lnTo>
                      <a:pt x="197" y="0"/>
                    </a:lnTo>
                    <a:lnTo>
                      <a:pt x="206" y="1"/>
                    </a:lnTo>
                    <a:lnTo>
                      <a:pt x="213" y="3"/>
                    </a:lnTo>
                    <a:lnTo>
                      <a:pt x="221" y="5"/>
                    </a:lnTo>
                    <a:lnTo>
                      <a:pt x="228" y="7"/>
                    </a:lnTo>
                    <a:lnTo>
                      <a:pt x="233" y="10"/>
                    </a:lnTo>
                    <a:lnTo>
                      <a:pt x="238" y="14"/>
                    </a:lnTo>
                    <a:lnTo>
                      <a:pt x="242" y="18"/>
                    </a:lnTo>
                    <a:lnTo>
                      <a:pt x="245" y="22"/>
                    </a:lnTo>
                    <a:lnTo>
                      <a:pt x="247" y="28"/>
                    </a:lnTo>
                    <a:lnTo>
                      <a:pt x="249" y="33"/>
                    </a:lnTo>
                    <a:lnTo>
                      <a:pt x="249" y="38"/>
                    </a:lnTo>
                    <a:lnTo>
                      <a:pt x="249" y="44"/>
                    </a:lnTo>
                    <a:lnTo>
                      <a:pt x="247" y="51"/>
                    </a:lnTo>
                    <a:lnTo>
                      <a:pt x="245" y="57"/>
                    </a:lnTo>
                    <a:lnTo>
                      <a:pt x="242" y="64"/>
                    </a:lnTo>
                    <a:lnTo>
                      <a:pt x="237" y="70"/>
                    </a:lnTo>
                    <a:lnTo>
                      <a:pt x="233" y="77"/>
                    </a:lnTo>
                    <a:lnTo>
                      <a:pt x="227" y="84"/>
                    </a:lnTo>
                    <a:lnTo>
                      <a:pt x="221" y="91"/>
                    </a:lnTo>
                    <a:lnTo>
                      <a:pt x="213" y="98"/>
                    </a:lnTo>
                    <a:lnTo>
                      <a:pt x="205" y="104"/>
                    </a:lnTo>
                    <a:lnTo>
                      <a:pt x="197" y="110"/>
                    </a:lnTo>
                    <a:lnTo>
                      <a:pt x="188" y="116"/>
                    </a:lnTo>
                    <a:lnTo>
                      <a:pt x="178" y="122"/>
                    </a:lnTo>
                    <a:lnTo>
                      <a:pt x="169" y="128"/>
                    </a:lnTo>
                    <a:lnTo>
                      <a:pt x="158" y="133"/>
                    </a:lnTo>
                    <a:lnTo>
                      <a:pt x="148" y="138"/>
                    </a:lnTo>
                    <a:lnTo>
                      <a:pt x="137" y="142"/>
                    </a:lnTo>
                    <a:lnTo>
                      <a:pt x="126" y="146"/>
                    </a:lnTo>
                    <a:lnTo>
                      <a:pt x="116" y="150"/>
                    </a:lnTo>
                    <a:lnTo>
                      <a:pt x="105" y="152"/>
                    </a:lnTo>
                    <a:lnTo>
                      <a:pt x="95" y="155"/>
                    </a:lnTo>
                    <a:lnTo>
                      <a:pt x="84" y="156"/>
                    </a:lnTo>
                    <a:lnTo>
                      <a:pt x="75" y="158"/>
                    </a:lnTo>
                    <a:lnTo>
                      <a:pt x="65" y="158"/>
                    </a:lnTo>
                    <a:lnTo>
                      <a:pt x="56" y="158"/>
                    </a:lnTo>
                    <a:lnTo>
                      <a:pt x="47" y="158"/>
                    </a:lnTo>
                    <a:lnTo>
                      <a:pt x="39" y="157"/>
                    </a:lnTo>
                    <a:lnTo>
                      <a:pt x="32" y="155"/>
                    </a:lnTo>
                    <a:lnTo>
                      <a:pt x="25" y="153"/>
                    </a:lnTo>
                    <a:lnTo>
                      <a:pt x="19" y="150"/>
                    </a:lnTo>
                    <a:lnTo>
                      <a:pt x="13" y="146"/>
                    </a:lnTo>
                    <a:lnTo>
                      <a:pt x="9" y="143"/>
                    </a:lnTo>
                    <a:lnTo>
                      <a:pt x="5" y="138"/>
                    </a:lnTo>
                    <a:lnTo>
                      <a:pt x="3" y="134"/>
                    </a:lnTo>
                    <a:lnTo>
                      <a:pt x="1" y="128"/>
                    </a:lnTo>
                    <a:lnTo>
                      <a:pt x="0" y="123"/>
                    </a:lnTo>
                    <a:lnTo>
                      <a:pt x="0" y="117"/>
                    </a:lnTo>
                    <a:lnTo>
                      <a:pt x="1" y="111"/>
                    </a:lnTo>
                    <a:lnTo>
                      <a:pt x="3" y="105"/>
                    </a:lnTo>
                    <a:lnTo>
                      <a:pt x="5" y="98"/>
                    </a:lnTo>
                    <a:lnTo>
                      <a:pt x="9" y="92"/>
                    </a:lnTo>
                    <a:lnTo>
                      <a:pt x="14" y="85"/>
                    </a:lnTo>
                    <a:lnTo>
                      <a:pt x="20" y="78"/>
                    </a:lnTo>
                    <a:lnTo>
                      <a:pt x="25" y="71"/>
                    </a:lnTo>
                    <a:lnTo>
                      <a:pt x="32" y="64"/>
                    </a:lnTo>
                    <a:lnTo>
                      <a:pt x="39" y="58"/>
                    </a:lnTo>
                    <a:lnTo>
                      <a:pt x="48" y="52"/>
                    </a:lnTo>
                    <a:lnTo>
                      <a:pt x="57" y="45"/>
                    </a:lnTo>
                    <a:lnTo>
                      <a:pt x="66" y="39"/>
                    </a:lnTo>
                    <a:lnTo>
                      <a:pt x="76" y="34"/>
                    </a:lnTo>
                    <a:lnTo>
                      <a:pt x="85" y="28"/>
                    </a:lnTo>
                    <a:lnTo>
                      <a:pt x="96" y="23"/>
                    </a:lnTo>
                    <a:lnTo>
                      <a:pt x="106"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3" name="Freeform 87"/>
              <p:cNvSpPr>
                <a:spLocks/>
              </p:cNvSpPr>
              <p:nvPr/>
            </p:nvSpPr>
            <p:spPr bwMode="auto">
              <a:xfrm>
                <a:off x="1489" y="1059"/>
                <a:ext cx="136" cy="292"/>
              </a:xfrm>
              <a:custGeom>
                <a:avLst/>
                <a:gdLst>
                  <a:gd name="T0" fmla="*/ 12 w 136"/>
                  <a:gd name="T1" fmla="*/ 154 h 292"/>
                  <a:gd name="T2" fmla="*/ 6 w 136"/>
                  <a:gd name="T3" fmla="*/ 129 h 292"/>
                  <a:gd name="T4" fmla="*/ 3 w 136"/>
                  <a:gd name="T5" fmla="*/ 105 h 292"/>
                  <a:gd name="T6" fmla="*/ 1 w 136"/>
                  <a:gd name="T7" fmla="*/ 81 h 292"/>
                  <a:gd name="T8" fmla="*/ 1 w 136"/>
                  <a:gd name="T9" fmla="*/ 60 h 292"/>
                  <a:gd name="T10" fmla="*/ 3 w 136"/>
                  <a:gd name="T11" fmla="*/ 41 h 292"/>
                  <a:gd name="T12" fmla="*/ 6 w 136"/>
                  <a:gd name="T13" fmla="*/ 25 h 292"/>
                  <a:gd name="T14" fmla="*/ 12 w 136"/>
                  <a:gd name="T15" fmla="*/ 13 h 292"/>
                  <a:gd name="T16" fmla="*/ 19 w 136"/>
                  <a:gd name="T17" fmla="*/ 4 h 292"/>
                  <a:gd name="T18" fmla="*/ 28 w 136"/>
                  <a:gd name="T19" fmla="*/ 0 h 292"/>
                  <a:gd name="T20" fmla="*/ 38 w 136"/>
                  <a:gd name="T21" fmla="*/ 0 h 292"/>
                  <a:gd name="T22" fmla="*/ 49 w 136"/>
                  <a:gd name="T23" fmla="*/ 5 h 292"/>
                  <a:gd name="T24" fmla="*/ 60 w 136"/>
                  <a:gd name="T25" fmla="*/ 13 h 292"/>
                  <a:gd name="T26" fmla="*/ 72 w 136"/>
                  <a:gd name="T27" fmla="*/ 25 h 292"/>
                  <a:gd name="T28" fmla="*/ 83 w 136"/>
                  <a:gd name="T29" fmla="*/ 41 h 292"/>
                  <a:gd name="T30" fmla="*/ 94 w 136"/>
                  <a:gd name="T31" fmla="*/ 61 h 292"/>
                  <a:gd name="T32" fmla="*/ 104 w 136"/>
                  <a:gd name="T33" fmla="*/ 82 h 292"/>
                  <a:gd name="T34" fmla="*/ 114 w 136"/>
                  <a:gd name="T35" fmla="*/ 105 h 292"/>
                  <a:gd name="T36" fmla="*/ 122 w 136"/>
                  <a:gd name="T37" fmla="*/ 130 h 292"/>
                  <a:gd name="T38" fmla="*/ 128 w 136"/>
                  <a:gd name="T39" fmla="*/ 155 h 292"/>
                  <a:gd name="T40" fmla="*/ 132 w 136"/>
                  <a:gd name="T41" fmla="*/ 180 h 292"/>
                  <a:gd name="T42" fmla="*/ 134 w 136"/>
                  <a:gd name="T43" fmla="*/ 203 h 292"/>
                  <a:gd name="T44" fmla="*/ 135 w 136"/>
                  <a:gd name="T45" fmla="*/ 225 h 292"/>
                  <a:gd name="T46" fmla="*/ 134 w 136"/>
                  <a:gd name="T47" fmla="*/ 245 h 292"/>
                  <a:gd name="T48" fmla="*/ 131 w 136"/>
                  <a:gd name="T49" fmla="*/ 262 h 292"/>
                  <a:gd name="T50" fmla="*/ 125 w 136"/>
                  <a:gd name="T51" fmla="*/ 275 h 292"/>
                  <a:gd name="T52" fmla="*/ 118 w 136"/>
                  <a:gd name="T53" fmla="*/ 285 h 292"/>
                  <a:gd name="T54" fmla="*/ 110 w 136"/>
                  <a:gd name="T55" fmla="*/ 290 h 292"/>
                  <a:gd name="T56" fmla="*/ 100 w 136"/>
                  <a:gd name="T57" fmla="*/ 291 h 292"/>
                  <a:gd name="T58" fmla="*/ 90 w 136"/>
                  <a:gd name="T59" fmla="*/ 287 h 292"/>
                  <a:gd name="T60" fmla="*/ 78 w 136"/>
                  <a:gd name="T61" fmla="*/ 280 h 292"/>
                  <a:gd name="T62" fmla="*/ 67 w 136"/>
                  <a:gd name="T63" fmla="*/ 269 h 292"/>
                  <a:gd name="T64" fmla="*/ 55 w 136"/>
                  <a:gd name="T65" fmla="*/ 253 h 292"/>
                  <a:gd name="T66" fmla="*/ 44 w 136"/>
                  <a:gd name="T67" fmla="*/ 235 h 292"/>
                  <a:gd name="T68" fmla="*/ 34 w 136"/>
                  <a:gd name="T69" fmla="*/ 214 h 292"/>
                  <a:gd name="T70" fmla="*/ 24 w 136"/>
                  <a:gd name="T71" fmla="*/ 191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6" y="167"/>
                    </a:moveTo>
                    <a:lnTo>
                      <a:pt x="12" y="154"/>
                    </a:lnTo>
                    <a:lnTo>
                      <a:pt x="9" y="142"/>
                    </a:lnTo>
                    <a:lnTo>
                      <a:pt x="6" y="129"/>
                    </a:lnTo>
                    <a:lnTo>
                      <a:pt x="4" y="117"/>
                    </a:lnTo>
                    <a:lnTo>
                      <a:pt x="3" y="105"/>
                    </a:lnTo>
                    <a:lnTo>
                      <a:pt x="1" y="93"/>
                    </a:lnTo>
                    <a:lnTo>
                      <a:pt x="1" y="81"/>
                    </a:lnTo>
                    <a:lnTo>
                      <a:pt x="0" y="70"/>
                    </a:lnTo>
                    <a:lnTo>
                      <a:pt x="1" y="60"/>
                    </a:lnTo>
                    <a:lnTo>
                      <a:pt x="1" y="50"/>
                    </a:lnTo>
                    <a:lnTo>
                      <a:pt x="3" y="41"/>
                    </a:lnTo>
                    <a:lnTo>
                      <a:pt x="4" y="33"/>
                    </a:lnTo>
                    <a:lnTo>
                      <a:pt x="6" y="25"/>
                    </a:lnTo>
                    <a:lnTo>
                      <a:pt x="9" y="18"/>
                    </a:lnTo>
                    <a:lnTo>
                      <a:pt x="12" y="13"/>
                    </a:lnTo>
                    <a:lnTo>
                      <a:pt x="15" y="8"/>
                    </a:lnTo>
                    <a:lnTo>
                      <a:pt x="19" y="4"/>
                    </a:lnTo>
                    <a:lnTo>
                      <a:pt x="23" y="2"/>
                    </a:lnTo>
                    <a:lnTo>
                      <a:pt x="28" y="0"/>
                    </a:lnTo>
                    <a:lnTo>
                      <a:pt x="33" y="0"/>
                    </a:lnTo>
                    <a:lnTo>
                      <a:pt x="38" y="0"/>
                    </a:lnTo>
                    <a:lnTo>
                      <a:pt x="44" y="2"/>
                    </a:lnTo>
                    <a:lnTo>
                      <a:pt x="49" y="5"/>
                    </a:lnTo>
                    <a:lnTo>
                      <a:pt x="54" y="8"/>
                    </a:lnTo>
                    <a:lnTo>
                      <a:pt x="60" y="13"/>
                    </a:lnTo>
                    <a:lnTo>
                      <a:pt x="66" y="19"/>
                    </a:lnTo>
                    <a:lnTo>
                      <a:pt x="72" y="25"/>
                    </a:lnTo>
                    <a:lnTo>
                      <a:pt x="77" y="33"/>
                    </a:lnTo>
                    <a:lnTo>
                      <a:pt x="83" y="41"/>
                    </a:lnTo>
                    <a:lnTo>
                      <a:pt x="89" y="51"/>
                    </a:lnTo>
                    <a:lnTo>
                      <a:pt x="94" y="61"/>
                    </a:lnTo>
                    <a:lnTo>
                      <a:pt x="99" y="71"/>
                    </a:lnTo>
                    <a:lnTo>
                      <a:pt x="104" y="82"/>
                    </a:lnTo>
                    <a:lnTo>
                      <a:pt x="109" y="93"/>
                    </a:lnTo>
                    <a:lnTo>
                      <a:pt x="114" y="105"/>
                    </a:lnTo>
                    <a:lnTo>
                      <a:pt x="118" y="118"/>
                    </a:lnTo>
                    <a:lnTo>
                      <a:pt x="122" y="130"/>
                    </a:lnTo>
                    <a:lnTo>
                      <a:pt x="125" y="143"/>
                    </a:lnTo>
                    <a:lnTo>
                      <a:pt x="128" y="155"/>
                    </a:lnTo>
                    <a:lnTo>
                      <a:pt x="131" y="167"/>
                    </a:lnTo>
                    <a:lnTo>
                      <a:pt x="132" y="180"/>
                    </a:lnTo>
                    <a:lnTo>
                      <a:pt x="133" y="192"/>
                    </a:lnTo>
                    <a:lnTo>
                      <a:pt x="134" y="203"/>
                    </a:lnTo>
                    <a:lnTo>
                      <a:pt x="135" y="215"/>
                    </a:lnTo>
                    <a:lnTo>
                      <a:pt x="135" y="225"/>
                    </a:lnTo>
                    <a:lnTo>
                      <a:pt x="134" y="236"/>
                    </a:lnTo>
                    <a:lnTo>
                      <a:pt x="134" y="245"/>
                    </a:lnTo>
                    <a:lnTo>
                      <a:pt x="132" y="254"/>
                    </a:lnTo>
                    <a:lnTo>
                      <a:pt x="131" y="262"/>
                    </a:lnTo>
                    <a:lnTo>
                      <a:pt x="128" y="269"/>
                    </a:lnTo>
                    <a:lnTo>
                      <a:pt x="125" y="275"/>
                    </a:lnTo>
                    <a:lnTo>
                      <a:pt x="122" y="280"/>
                    </a:lnTo>
                    <a:lnTo>
                      <a:pt x="118" y="285"/>
                    </a:lnTo>
                    <a:lnTo>
                      <a:pt x="115" y="287"/>
                    </a:lnTo>
                    <a:lnTo>
                      <a:pt x="110" y="290"/>
                    </a:lnTo>
                    <a:lnTo>
                      <a:pt x="105" y="291"/>
                    </a:lnTo>
                    <a:lnTo>
                      <a:pt x="100" y="291"/>
                    </a:lnTo>
                    <a:lnTo>
                      <a:pt x="95" y="289"/>
                    </a:lnTo>
                    <a:lnTo>
                      <a:pt x="90" y="287"/>
                    </a:lnTo>
                    <a:lnTo>
                      <a:pt x="84" y="284"/>
                    </a:lnTo>
                    <a:lnTo>
                      <a:pt x="78" y="280"/>
                    </a:lnTo>
                    <a:lnTo>
                      <a:pt x="72" y="275"/>
                    </a:lnTo>
                    <a:lnTo>
                      <a:pt x="67" y="269"/>
                    </a:lnTo>
                    <a:lnTo>
                      <a:pt x="61" y="261"/>
                    </a:lnTo>
                    <a:lnTo>
                      <a:pt x="55" y="253"/>
                    </a:lnTo>
                    <a:lnTo>
                      <a:pt x="50" y="245"/>
                    </a:lnTo>
                    <a:lnTo>
                      <a:pt x="44" y="235"/>
                    </a:lnTo>
                    <a:lnTo>
                      <a:pt x="38" y="225"/>
                    </a:lnTo>
                    <a:lnTo>
                      <a:pt x="34" y="214"/>
                    </a:lnTo>
                    <a:lnTo>
                      <a:pt x="28" y="203"/>
                    </a:lnTo>
                    <a:lnTo>
                      <a:pt x="24" y="191"/>
                    </a:lnTo>
                    <a:lnTo>
                      <a:pt x="20" y="179"/>
                    </a:lnTo>
                    <a:lnTo>
                      <a:pt x="16"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4" name="Oval 88"/>
              <p:cNvSpPr>
                <a:spLocks noChangeArrowheads="1"/>
              </p:cNvSpPr>
              <p:nvPr/>
            </p:nvSpPr>
            <p:spPr bwMode="auto">
              <a:xfrm rot="15660000">
                <a:off x="1423" y="1273"/>
                <a:ext cx="110" cy="285"/>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65" name="Freeform 89"/>
              <p:cNvSpPr>
                <a:spLocks/>
              </p:cNvSpPr>
              <p:nvPr/>
            </p:nvSpPr>
            <p:spPr bwMode="auto">
              <a:xfrm>
                <a:off x="1607" y="1362"/>
                <a:ext cx="94" cy="429"/>
              </a:xfrm>
              <a:custGeom>
                <a:avLst/>
                <a:gdLst>
                  <a:gd name="T0" fmla="*/ 0 w 94"/>
                  <a:gd name="T1" fmla="*/ 0 h 429"/>
                  <a:gd name="T2" fmla="*/ 5 w 94"/>
                  <a:gd name="T3" fmla="*/ 22 h 429"/>
                  <a:gd name="T4" fmla="*/ 8 w 94"/>
                  <a:gd name="T5" fmla="*/ 33 h 429"/>
                  <a:gd name="T6" fmla="*/ 12 w 94"/>
                  <a:gd name="T7" fmla="*/ 45 h 429"/>
                  <a:gd name="T8" fmla="*/ 15 w 94"/>
                  <a:gd name="T9" fmla="*/ 58 h 429"/>
                  <a:gd name="T10" fmla="*/ 19 w 94"/>
                  <a:gd name="T11" fmla="*/ 70 h 429"/>
                  <a:gd name="T12" fmla="*/ 23 w 94"/>
                  <a:gd name="T13" fmla="*/ 84 h 429"/>
                  <a:gd name="T14" fmla="*/ 27 w 94"/>
                  <a:gd name="T15" fmla="*/ 98 h 429"/>
                  <a:gd name="T16" fmla="*/ 32 w 94"/>
                  <a:gd name="T17" fmla="*/ 112 h 429"/>
                  <a:gd name="T18" fmla="*/ 36 w 94"/>
                  <a:gd name="T19" fmla="*/ 126 h 429"/>
                  <a:gd name="T20" fmla="*/ 41 w 94"/>
                  <a:gd name="T21" fmla="*/ 140 h 429"/>
                  <a:gd name="T22" fmla="*/ 46 w 94"/>
                  <a:gd name="T23" fmla="*/ 155 h 429"/>
                  <a:gd name="T24" fmla="*/ 50 w 94"/>
                  <a:gd name="T25" fmla="*/ 170 h 429"/>
                  <a:gd name="T26" fmla="*/ 55 w 94"/>
                  <a:gd name="T27" fmla="*/ 184 h 429"/>
                  <a:gd name="T28" fmla="*/ 59 w 94"/>
                  <a:gd name="T29" fmla="*/ 199 h 429"/>
                  <a:gd name="T30" fmla="*/ 63 w 94"/>
                  <a:gd name="T31" fmla="*/ 214 h 429"/>
                  <a:gd name="T32" fmla="*/ 68 w 94"/>
                  <a:gd name="T33" fmla="*/ 229 h 429"/>
                  <a:gd name="T34" fmla="*/ 72 w 94"/>
                  <a:gd name="T35" fmla="*/ 244 h 429"/>
                  <a:gd name="T36" fmla="*/ 75 w 94"/>
                  <a:gd name="T37" fmla="*/ 259 h 429"/>
                  <a:gd name="T38" fmla="*/ 79 w 94"/>
                  <a:gd name="T39" fmla="*/ 274 h 429"/>
                  <a:gd name="T40" fmla="*/ 82 w 94"/>
                  <a:gd name="T41" fmla="*/ 288 h 429"/>
                  <a:gd name="T42" fmla="*/ 85 w 94"/>
                  <a:gd name="T43" fmla="*/ 303 h 429"/>
                  <a:gd name="T44" fmla="*/ 88 w 94"/>
                  <a:gd name="T45" fmla="*/ 317 h 429"/>
                  <a:gd name="T46" fmla="*/ 89 w 94"/>
                  <a:gd name="T47" fmla="*/ 331 h 429"/>
                  <a:gd name="T48" fmla="*/ 91 w 94"/>
                  <a:gd name="T49" fmla="*/ 344 h 429"/>
                  <a:gd name="T50" fmla="*/ 92 w 94"/>
                  <a:gd name="T51" fmla="*/ 358 h 429"/>
                  <a:gd name="T52" fmla="*/ 93 w 94"/>
                  <a:gd name="T53" fmla="*/ 371 h 429"/>
                  <a:gd name="T54" fmla="*/ 93 w 94"/>
                  <a:gd name="T55" fmla="*/ 383 h 429"/>
                  <a:gd name="T56" fmla="*/ 92 w 94"/>
                  <a:gd name="T57" fmla="*/ 395 h 429"/>
                  <a:gd name="T58" fmla="*/ 90 w 94"/>
                  <a:gd name="T59" fmla="*/ 406 h 429"/>
                  <a:gd name="T60" fmla="*/ 89 w 94"/>
                  <a:gd name="T61" fmla="*/ 418 h 429"/>
                  <a:gd name="T62" fmla="*/ 86 w 94"/>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29">
                    <a:moveTo>
                      <a:pt x="0" y="0"/>
                    </a:moveTo>
                    <a:lnTo>
                      <a:pt x="5" y="22"/>
                    </a:lnTo>
                    <a:lnTo>
                      <a:pt x="8" y="33"/>
                    </a:lnTo>
                    <a:lnTo>
                      <a:pt x="12" y="45"/>
                    </a:lnTo>
                    <a:lnTo>
                      <a:pt x="15" y="58"/>
                    </a:lnTo>
                    <a:lnTo>
                      <a:pt x="19" y="70"/>
                    </a:lnTo>
                    <a:lnTo>
                      <a:pt x="23" y="84"/>
                    </a:lnTo>
                    <a:lnTo>
                      <a:pt x="27" y="98"/>
                    </a:lnTo>
                    <a:lnTo>
                      <a:pt x="32" y="112"/>
                    </a:lnTo>
                    <a:lnTo>
                      <a:pt x="36" y="126"/>
                    </a:lnTo>
                    <a:lnTo>
                      <a:pt x="41" y="140"/>
                    </a:lnTo>
                    <a:lnTo>
                      <a:pt x="46" y="155"/>
                    </a:lnTo>
                    <a:lnTo>
                      <a:pt x="50" y="170"/>
                    </a:lnTo>
                    <a:lnTo>
                      <a:pt x="55" y="184"/>
                    </a:lnTo>
                    <a:lnTo>
                      <a:pt x="59" y="199"/>
                    </a:lnTo>
                    <a:lnTo>
                      <a:pt x="63" y="214"/>
                    </a:lnTo>
                    <a:lnTo>
                      <a:pt x="68" y="229"/>
                    </a:lnTo>
                    <a:lnTo>
                      <a:pt x="72" y="244"/>
                    </a:lnTo>
                    <a:lnTo>
                      <a:pt x="75" y="259"/>
                    </a:lnTo>
                    <a:lnTo>
                      <a:pt x="79" y="274"/>
                    </a:lnTo>
                    <a:lnTo>
                      <a:pt x="82" y="288"/>
                    </a:lnTo>
                    <a:lnTo>
                      <a:pt x="85" y="303"/>
                    </a:lnTo>
                    <a:lnTo>
                      <a:pt x="88" y="317"/>
                    </a:lnTo>
                    <a:lnTo>
                      <a:pt x="89" y="331"/>
                    </a:lnTo>
                    <a:lnTo>
                      <a:pt x="91" y="344"/>
                    </a:lnTo>
                    <a:lnTo>
                      <a:pt x="92" y="358"/>
                    </a:lnTo>
                    <a:lnTo>
                      <a:pt x="93" y="371"/>
                    </a:lnTo>
                    <a:lnTo>
                      <a:pt x="93" y="383"/>
                    </a:lnTo>
                    <a:lnTo>
                      <a:pt x="92" y="395"/>
                    </a:lnTo>
                    <a:lnTo>
                      <a:pt x="90" y="406"/>
                    </a:lnTo>
                    <a:lnTo>
                      <a:pt x="89" y="418"/>
                    </a:lnTo>
                    <a:lnTo>
                      <a:pt x="86"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66" name="Group 90"/>
            <p:cNvGrpSpPr>
              <a:grpSpLocks/>
            </p:cNvGrpSpPr>
            <p:nvPr/>
          </p:nvGrpSpPr>
          <p:grpSpPr bwMode="auto">
            <a:xfrm>
              <a:off x="1729" y="1140"/>
              <a:ext cx="531" cy="732"/>
              <a:chOff x="1729" y="1140"/>
              <a:chExt cx="531" cy="732"/>
            </a:xfrm>
          </p:grpSpPr>
          <p:sp>
            <p:nvSpPr>
              <p:cNvPr id="203867" name="Freeform 91"/>
              <p:cNvSpPr>
                <a:spLocks/>
              </p:cNvSpPr>
              <p:nvPr/>
            </p:nvSpPr>
            <p:spPr bwMode="auto">
              <a:xfrm>
                <a:off x="2010" y="1321"/>
                <a:ext cx="250" cy="159"/>
              </a:xfrm>
              <a:custGeom>
                <a:avLst/>
                <a:gdLst>
                  <a:gd name="T0" fmla="*/ 116 w 250"/>
                  <a:gd name="T1" fmla="*/ 14 h 159"/>
                  <a:gd name="T2" fmla="*/ 138 w 250"/>
                  <a:gd name="T3" fmla="*/ 7 h 159"/>
                  <a:gd name="T4" fmla="*/ 159 w 250"/>
                  <a:gd name="T5" fmla="*/ 3 h 159"/>
                  <a:gd name="T6" fmla="*/ 179 w 250"/>
                  <a:gd name="T7" fmla="*/ 1 h 159"/>
                  <a:gd name="T8" fmla="*/ 197 w 250"/>
                  <a:gd name="T9" fmla="*/ 0 h 159"/>
                  <a:gd name="T10" fmla="*/ 213 w 250"/>
                  <a:gd name="T11" fmla="*/ 3 h 159"/>
                  <a:gd name="T12" fmla="*/ 227 w 250"/>
                  <a:gd name="T13" fmla="*/ 7 h 159"/>
                  <a:gd name="T14" fmla="*/ 237 w 250"/>
                  <a:gd name="T15" fmla="*/ 14 h 159"/>
                  <a:gd name="T16" fmla="*/ 245 w 250"/>
                  <a:gd name="T17" fmla="*/ 23 h 159"/>
                  <a:gd name="T18" fmla="*/ 248 w 250"/>
                  <a:gd name="T19" fmla="*/ 33 h 159"/>
                  <a:gd name="T20" fmla="*/ 248 w 250"/>
                  <a:gd name="T21" fmla="*/ 44 h 159"/>
                  <a:gd name="T22" fmla="*/ 245 w 250"/>
                  <a:gd name="T23" fmla="*/ 57 h 159"/>
                  <a:gd name="T24" fmla="*/ 237 w 250"/>
                  <a:gd name="T25" fmla="*/ 70 h 159"/>
                  <a:gd name="T26" fmla="*/ 227 w 250"/>
                  <a:gd name="T27" fmla="*/ 84 h 159"/>
                  <a:gd name="T28" fmla="*/ 213 w 250"/>
                  <a:gd name="T29" fmla="*/ 97 h 159"/>
                  <a:gd name="T30" fmla="*/ 197 w 250"/>
                  <a:gd name="T31" fmla="*/ 110 h 159"/>
                  <a:gd name="T32" fmla="*/ 178 w 250"/>
                  <a:gd name="T33" fmla="*/ 122 h 159"/>
                  <a:gd name="T34" fmla="*/ 158 w 250"/>
                  <a:gd name="T35" fmla="*/ 133 h 159"/>
                  <a:gd name="T36" fmla="*/ 137 w 250"/>
                  <a:gd name="T37" fmla="*/ 142 h 159"/>
                  <a:gd name="T38" fmla="*/ 116 w 250"/>
                  <a:gd name="T39" fmla="*/ 149 h 159"/>
                  <a:gd name="T40" fmla="*/ 94 w 250"/>
                  <a:gd name="T41" fmla="*/ 155 h 159"/>
                  <a:gd name="T42" fmla="*/ 74 w 250"/>
                  <a:gd name="T43" fmla="*/ 157 h 159"/>
                  <a:gd name="T44" fmla="*/ 55 w 250"/>
                  <a:gd name="T45" fmla="*/ 158 h 159"/>
                  <a:gd name="T46" fmla="*/ 38 w 250"/>
                  <a:gd name="T47" fmla="*/ 157 h 159"/>
                  <a:gd name="T48" fmla="*/ 24 w 250"/>
                  <a:gd name="T49" fmla="*/ 153 h 159"/>
                  <a:gd name="T50" fmla="*/ 13 w 250"/>
                  <a:gd name="T51" fmla="*/ 147 h 159"/>
                  <a:gd name="T52" fmla="*/ 4 w 250"/>
                  <a:gd name="T53" fmla="*/ 138 h 159"/>
                  <a:gd name="T54" fmla="*/ 1 w 250"/>
                  <a:gd name="T55" fmla="*/ 129 h 159"/>
                  <a:gd name="T56" fmla="*/ 0 w 250"/>
                  <a:gd name="T57" fmla="*/ 117 h 159"/>
                  <a:gd name="T58" fmla="*/ 3 w 250"/>
                  <a:gd name="T59" fmla="*/ 105 h 159"/>
                  <a:gd name="T60" fmla="*/ 9 w 250"/>
                  <a:gd name="T61" fmla="*/ 91 h 159"/>
                  <a:gd name="T62" fmla="*/ 19 w 250"/>
                  <a:gd name="T63" fmla="*/ 78 h 159"/>
                  <a:gd name="T64" fmla="*/ 32 w 250"/>
                  <a:gd name="T65" fmla="*/ 64 h 159"/>
                  <a:gd name="T66" fmla="*/ 47 w 250"/>
                  <a:gd name="T67" fmla="*/ 51 h 159"/>
                  <a:gd name="T68" fmla="*/ 65 w 250"/>
                  <a:gd name="T69" fmla="*/ 39 h 159"/>
                  <a:gd name="T70" fmla="*/ 84 w 250"/>
                  <a:gd name="T71" fmla="*/ 28 h 159"/>
                  <a:gd name="T72" fmla="*/ 106 w 250"/>
                  <a:gd name="T73"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1"/>
                    </a:lnTo>
                    <a:lnTo>
                      <a:pt x="138" y="7"/>
                    </a:lnTo>
                    <a:lnTo>
                      <a:pt x="149" y="5"/>
                    </a:lnTo>
                    <a:lnTo>
                      <a:pt x="159" y="3"/>
                    </a:lnTo>
                    <a:lnTo>
                      <a:pt x="169" y="1"/>
                    </a:lnTo>
                    <a:lnTo>
                      <a:pt x="179" y="1"/>
                    </a:lnTo>
                    <a:lnTo>
                      <a:pt x="189" y="0"/>
                    </a:lnTo>
                    <a:lnTo>
                      <a:pt x="197" y="0"/>
                    </a:lnTo>
                    <a:lnTo>
                      <a:pt x="205" y="1"/>
                    </a:lnTo>
                    <a:lnTo>
                      <a:pt x="213" y="3"/>
                    </a:lnTo>
                    <a:lnTo>
                      <a:pt x="221" y="5"/>
                    </a:lnTo>
                    <a:lnTo>
                      <a:pt x="227" y="7"/>
                    </a:lnTo>
                    <a:lnTo>
                      <a:pt x="233" y="10"/>
                    </a:lnTo>
                    <a:lnTo>
                      <a:pt x="237" y="14"/>
                    </a:lnTo>
                    <a:lnTo>
                      <a:pt x="241" y="18"/>
                    </a:lnTo>
                    <a:lnTo>
                      <a:pt x="245" y="23"/>
                    </a:lnTo>
                    <a:lnTo>
                      <a:pt x="247" y="27"/>
                    </a:lnTo>
                    <a:lnTo>
                      <a:pt x="248" y="33"/>
                    </a:lnTo>
                    <a:lnTo>
                      <a:pt x="249" y="38"/>
                    </a:lnTo>
                    <a:lnTo>
                      <a:pt x="248" y="44"/>
                    </a:lnTo>
                    <a:lnTo>
                      <a:pt x="246" y="51"/>
                    </a:lnTo>
                    <a:lnTo>
                      <a:pt x="245" y="57"/>
                    </a:lnTo>
                    <a:lnTo>
                      <a:pt x="241" y="63"/>
                    </a:lnTo>
                    <a:lnTo>
                      <a:pt x="237" y="70"/>
                    </a:lnTo>
                    <a:lnTo>
                      <a:pt x="232" y="77"/>
                    </a:lnTo>
                    <a:lnTo>
                      <a:pt x="227" y="84"/>
                    </a:lnTo>
                    <a:lnTo>
                      <a:pt x="220" y="91"/>
                    </a:lnTo>
                    <a:lnTo>
                      <a:pt x="213" y="97"/>
                    </a:lnTo>
                    <a:lnTo>
                      <a:pt x="205" y="104"/>
                    </a:lnTo>
                    <a:lnTo>
                      <a:pt x="197" y="110"/>
                    </a:lnTo>
                    <a:lnTo>
                      <a:pt x="188" y="116"/>
                    </a:lnTo>
                    <a:lnTo>
                      <a:pt x="178" y="122"/>
                    </a:lnTo>
                    <a:lnTo>
                      <a:pt x="168" y="128"/>
                    </a:lnTo>
                    <a:lnTo>
                      <a:pt x="158" y="133"/>
                    </a:lnTo>
                    <a:lnTo>
                      <a:pt x="148" y="138"/>
                    </a:lnTo>
                    <a:lnTo>
                      <a:pt x="137" y="142"/>
                    </a:lnTo>
                    <a:lnTo>
                      <a:pt x="126" y="146"/>
                    </a:lnTo>
                    <a:lnTo>
                      <a:pt x="116" y="149"/>
                    </a:lnTo>
                    <a:lnTo>
                      <a:pt x="105" y="152"/>
                    </a:lnTo>
                    <a:lnTo>
                      <a:pt x="94" y="155"/>
                    </a:lnTo>
                    <a:lnTo>
                      <a:pt x="84" y="156"/>
                    </a:lnTo>
                    <a:lnTo>
                      <a:pt x="74" y="157"/>
                    </a:lnTo>
                    <a:lnTo>
                      <a:pt x="65" y="158"/>
                    </a:lnTo>
                    <a:lnTo>
                      <a:pt x="55" y="158"/>
                    </a:lnTo>
                    <a:lnTo>
                      <a:pt x="47" y="158"/>
                    </a:lnTo>
                    <a:lnTo>
                      <a:pt x="38" y="157"/>
                    </a:lnTo>
                    <a:lnTo>
                      <a:pt x="31" y="155"/>
                    </a:lnTo>
                    <a:lnTo>
                      <a:pt x="24" y="153"/>
                    </a:lnTo>
                    <a:lnTo>
                      <a:pt x="19" y="150"/>
                    </a:lnTo>
                    <a:lnTo>
                      <a:pt x="13" y="147"/>
                    </a:lnTo>
                    <a:lnTo>
                      <a:pt x="9" y="143"/>
                    </a:lnTo>
                    <a:lnTo>
                      <a:pt x="4" y="138"/>
                    </a:lnTo>
                    <a:lnTo>
                      <a:pt x="3" y="133"/>
                    </a:lnTo>
                    <a:lnTo>
                      <a:pt x="1" y="129"/>
                    </a:lnTo>
                    <a:lnTo>
                      <a:pt x="0" y="123"/>
                    </a:lnTo>
                    <a:lnTo>
                      <a:pt x="0" y="117"/>
                    </a:lnTo>
                    <a:lnTo>
                      <a:pt x="1" y="111"/>
                    </a:lnTo>
                    <a:lnTo>
                      <a:pt x="3" y="105"/>
                    </a:lnTo>
                    <a:lnTo>
                      <a:pt x="5" y="98"/>
                    </a:lnTo>
                    <a:lnTo>
                      <a:pt x="9" y="91"/>
                    </a:lnTo>
                    <a:lnTo>
                      <a:pt x="13" y="85"/>
                    </a:lnTo>
                    <a:lnTo>
                      <a:pt x="19" y="78"/>
                    </a:lnTo>
                    <a:lnTo>
                      <a:pt x="25" y="71"/>
                    </a:lnTo>
                    <a:lnTo>
                      <a:pt x="32" y="64"/>
                    </a:lnTo>
                    <a:lnTo>
                      <a:pt x="39" y="58"/>
                    </a:lnTo>
                    <a:lnTo>
                      <a:pt x="47" y="51"/>
                    </a:lnTo>
                    <a:lnTo>
                      <a:pt x="56" y="45"/>
                    </a:lnTo>
                    <a:lnTo>
                      <a:pt x="65" y="39"/>
                    </a:lnTo>
                    <a:lnTo>
                      <a:pt x="75" y="33"/>
                    </a:lnTo>
                    <a:lnTo>
                      <a:pt x="84" y="28"/>
                    </a:lnTo>
                    <a:lnTo>
                      <a:pt x="95" y="23"/>
                    </a:lnTo>
                    <a:lnTo>
                      <a:pt x="106" y="19"/>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8" name="Freeform 92"/>
              <p:cNvSpPr>
                <a:spLocks/>
              </p:cNvSpPr>
              <p:nvPr/>
            </p:nvSpPr>
            <p:spPr bwMode="auto">
              <a:xfrm>
                <a:off x="1883" y="1140"/>
                <a:ext cx="136" cy="292"/>
              </a:xfrm>
              <a:custGeom>
                <a:avLst/>
                <a:gdLst>
                  <a:gd name="T0" fmla="*/ 12 w 136"/>
                  <a:gd name="T1" fmla="*/ 154 h 292"/>
                  <a:gd name="T2" fmla="*/ 6 w 136"/>
                  <a:gd name="T3" fmla="*/ 129 h 292"/>
                  <a:gd name="T4" fmla="*/ 2 w 136"/>
                  <a:gd name="T5" fmla="*/ 104 h 292"/>
                  <a:gd name="T6" fmla="*/ 0 w 136"/>
                  <a:gd name="T7" fmla="*/ 81 h 292"/>
                  <a:gd name="T8" fmla="*/ 0 w 136"/>
                  <a:gd name="T9" fmla="*/ 60 h 292"/>
                  <a:gd name="T10" fmla="*/ 2 w 136"/>
                  <a:gd name="T11" fmla="*/ 41 h 292"/>
                  <a:gd name="T12" fmla="*/ 5 w 136"/>
                  <a:gd name="T13" fmla="*/ 25 h 292"/>
                  <a:gd name="T14" fmla="*/ 12 w 136"/>
                  <a:gd name="T15" fmla="*/ 12 h 292"/>
                  <a:gd name="T16" fmla="*/ 19 w 136"/>
                  <a:gd name="T17" fmla="*/ 4 h 292"/>
                  <a:gd name="T18" fmla="*/ 28 w 136"/>
                  <a:gd name="T19" fmla="*/ 0 h 292"/>
                  <a:gd name="T20" fmla="*/ 37 w 136"/>
                  <a:gd name="T21" fmla="*/ 0 h 292"/>
                  <a:gd name="T22" fmla="*/ 48 w 136"/>
                  <a:gd name="T23" fmla="*/ 4 h 292"/>
                  <a:gd name="T24" fmla="*/ 60 w 136"/>
                  <a:gd name="T25" fmla="*/ 13 h 292"/>
                  <a:gd name="T26" fmla="*/ 71 w 136"/>
                  <a:gd name="T27" fmla="*/ 26 h 292"/>
                  <a:gd name="T28" fmla="*/ 83 w 136"/>
                  <a:gd name="T29" fmla="*/ 42 h 292"/>
                  <a:gd name="T30" fmla="*/ 94 w 136"/>
                  <a:gd name="T31" fmla="*/ 60 h 292"/>
                  <a:gd name="T32" fmla="*/ 104 w 136"/>
                  <a:gd name="T33" fmla="*/ 82 h 292"/>
                  <a:gd name="T34" fmla="*/ 114 w 136"/>
                  <a:gd name="T35" fmla="*/ 105 h 292"/>
                  <a:gd name="T36" fmla="*/ 121 w 136"/>
                  <a:gd name="T37" fmla="*/ 130 h 292"/>
                  <a:gd name="T38" fmla="*/ 127 w 136"/>
                  <a:gd name="T39" fmla="*/ 155 h 292"/>
                  <a:gd name="T40" fmla="*/ 131 w 136"/>
                  <a:gd name="T41" fmla="*/ 180 h 292"/>
                  <a:gd name="T42" fmla="*/ 134 w 136"/>
                  <a:gd name="T43" fmla="*/ 204 h 292"/>
                  <a:gd name="T44" fmla="*/ 135 w 136"/>
                  <a:gd name="T45" fmla="*/ 225 h 292"/>
                  <a:gd name="T46" fmla="*/ 133 w 136"/>
                  <a:gd name="T47" fmla="*/ 245 h 292"/>
                  <a:gd name="T48" fmla="*/ 130 w 136"/>
                  <a:gd name="T49" fmla="*/ 262 h 292"/>
                  <a:gd name="T50" fmla="*/ 124 w 136"/>
                  <a:gd name="T51" fmla="*/ 275 h 292"/>
                  <a:gd name="T52" fmla="*/ 118 w 136"/>
                  <a:gd name="T53" fmla="*/ 284 h 292"/>
                  <a:gd name="T54" fmla="*/ 109 w 136"/>
                  <a:gd name="T55" fmla="*/ 290 h 292"/>
                  <a:gd name="T56" fmla="*/ 99 w 136"/>
                  <a:gd name="T57" fmla="*/ 291 h 292"/>
                  <a:gd name="T58" fmla="*/ 89 w 136"/>
                  <a:gd name="T59" fmla="*/ 288 h 292"/>
                  <a:gd name="T60" fmla="*/ 78 w 136"/>
                  <a:gd name="T61" fmla="*/ 280 h 292"/>
                  <a:gd name="T62" fmla="*/ 67 w 136"/>
                  <a:gd name="T63" fmla="*/ 268 h 292"/>
                  <a:gd name="T64" fmla="*/ 55 w 136"/>
                  <a:gd name="T65" fmla="*/ 253 h 292"/>
                  <a:gd name="T66" fmla="*/ 44 w 136"/>
                  <a:gd name="T67" fmla="*/ 235 h 292"/>
                  <a:gd name="T68" fmla="*/ 33 w 136"/>
                  <a:gd name="T69" fmla="*/ 214 h 292"/>
                  <a:gd name="T70" fmla="*/ 23 w 136"/>
                  <a:gd name="T71" fmla="*/ 191 h 292"/>
                  <a:gd name="T72" fmla="*/ 16 w 136"/>
                  <a:gd name="T73"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6"/>
                    </a:moveTo>
                    <a:lnTo>
                      <a:pt x="12" y="154"/>
                    </a:lnTo>
                    <a:lnTo>
                      <a:pt x="9" y="142"/>
                    </a:lnTo>
                    <a:lnTo>
                      <a:pt x="6" y="129"/>
                    </a:lnTo>
                    <a:lnTo>
                      <a:pt x="4" y="117"/>
                    </a:lnTo>
                    <a:lnTo>
                      <a:pt x="2" y="104"/>
                    </a:lnTo>
                    <a:lnTo>
                      <a:pt x="1" y="92"/>
                    </a:lnTo>
                    <a:lnTo>
                      <a:pt x="0" y="81"/>
                    </a:lnTo>
                    <a:lnTo>
                      <a:pt x="0" y="70"/>
                    </a:lnTo>
                    <a:lnTo>
                      <a:pt x="0" y="60"/>
                    </a:lnTo>
                    <a:lnTo>
                      <a:pt x="1" y="50"/>
                    </a:lnTo>
                    <a:lnTo>
                      <a:pt x="2" y="41"/>
                    </a:lnTo>
                    <a:lnTo>
                      <a:pt x="4" y="32"/>
                    </a:lnTo>
                    <a:lnTo>
                      <a:pt x="5" y="25"/>
                    </a:lnTo>
                    <a:lnTo>
                      <a:pt x="8" y="18"/>
                    </a:lnTo>
                    <a:lnTo>
                      <a:pt x="12" y="12"/>
                    </a:lnTo>
                    <a:lnTo>
                      <a:pt x="15" y="8"/>
                    </a:lnTo>
                    <a:lnTo>
                      <a:pt x="19" y="4"/>
                    </a:lnTo>
                    <a:lnTo>
                      <a:pt x="23" y="2"/>
                    </a:lnTo>
                    <a:lnTo>
                      <a:pt x="28" y="0"/>
                    </a:lnTo>
                    <a:lnTo>
                      <a:pt x="32" y="0"/>
                    </a:lnTo>
                    <a:lnTo>
                      <a:pt x="37" y="0"/>
                    </a:lnTo>
                    <a:lnTo>
                      <a:pt x="43" y="2"/>
                    </a:lnTo>
                    <a:lnTo>
                      <a:pt x="48" y="4"/>
                    </a:lnTo>
                    <a:lnTo>
                      <a:pt x="54" y="8"/>
                    </a:lnTo>
                    <a:lnTo>
                      <a:pt x="60" y="13"/>
                    </a:lnTo>
                    <a:lnTo>
                      <a:pt x="66" y="19"/>
                    </a:lnTo>
                    <a:lnTo>
                      <a:pt x="71" y="26"/>
                    </a:lnTo>
                    <a:lnTo>
                      <a:pt x="77" y="33"/>
                    </a:lnTo>
                    <a:lnTo>
                      <a:pt x="83" y="42"/>
                    </a:lnTo>
                    <a:lnTo>
                      <a:pt x="89" y="50"/>
                    </a:lnTo>
                    <a:lnTo>
                      <a:pt x="94" y="60"/>
                    </a:lnTo>
                    <a:lnTo>
                      <a:pt x="99" y="71"/>
                    </a:lnTo>
                    <a:lnTo>
                      <a:pt x="104" y="82"/>
                    </a:lnTo>
                    <a:lnTo>
                      <a:pt x="108" y="94"/>
                    </a:lnTo>
                    <a:lnTo>
                      <a:pt x="114" y="105"/>
                    </a:lnTo>
                    <a:lnTo>
                      <a:pt x="117" y="118"/>
                    </a:lnTo>
                    <a:lnTo>
                      <a:pt x="121" y="130"/>
                    </a:lnTo>
                    <a:lnTo>
                      <a:pt x="124" y="142"/>
                    </a:lnTo>
                    <a:lnTo>
                      <a:pt x="127" y="155"/>
                    </a:lnTo>
                    <a:lnTo>
                      <a:pt x="130" y="168"/>
                    </a:lnTo>
                    <a:lnTo>
                      <a:pt x="131" y="180"/>
                    </a:lnTo>
                    <a:lnTo>
                      <a:pt x="133" y="192"/>
                    </a:lnTo>
                    <a:lnTo>
                      <a:pt x="134" y="204"/>
                    </a:lnTo>
                    <a:lnTo>
                      <a:pt x="135" y="215"/>
                    </a:lnTo>
                    <a:lnTo>
                      <a:pt x="135" y="225"/>
                    </a:lnTo>
                    <a:lnTo>
                      <a:pt x="134" y="236"/>
                    </a:lnTo>
                    <a:lnTo>
                      <a:pt x="133" y="245"/>
                    </a:lnTo>
                    <a:lnTo>
                      <a:pt x="131" y="254"/>
                    </a:lnTo>
                    <a:lnTo>
                      <a:pt x="130" y="262"/>
                    </a:lnTo>
                    <a:lnTo>
                      <a:pt x="128" y="269"/>
                    </a:lnTo>
                    <a:lnTo>
                      <a:pt x="124" y="275"/>
                    </a:lnTo>
                    <a:lnTo>
                      <a:pt x="122" y="280"/>
                    </a:lnTo>
                    <a:lnTo>
                      <a:pt x="118" y="284"/>
                    </a:lnTo>
                    <a:lnTo>
                      <a:pt x="114" y="288"/>
                    </a:lnTo>
                    <a:lnTo>
                      <a:pt x="109" y="290"/>
                    </a:lnTo>
                    <a:lnTo>
                      <a:pt x="105" y="291"/>
                    </a:lnTo>
                    <a:lnTo>
                      <a:pt x="99" y="291"/>
                    </a:lnTo>
                    <a:lnTo>
                      <a:pt x="94" y="290"/>
                    </a:lnTo>
                    <a:lnTo>
                      <a:pt x="89" y="288"/>
                    </a:lnTo>
                    <a:lnTo>
                      <a:pt x="83" y="284"/>
                    </a:lnTo>
                    <a:lnTo>
                      <a:pt x="78" y="280"/>
                    </a:lnTo>
                    <a:lnTo>
                      <a:pt x="72" y="274"/>
                    </a:lnTo>
                    <a:lnTo>
                      <a:pt x="67" y="268"/>
                    </a:lnTo>
                    <a:lnTo>
                      <a:pt x="60" y="261"/>
                    </a:lnTo>
                    <a:lnTo>
                      <a:pt x="55" y="253"/>
                    </a:lnTo>
                    <a:lnTo>
                      <a:pt x="49" y="244"/>
                    </a:lnTo>
                    <a:lnTo>
                      <a:pt x="44" y="235"/>
                    </a:lnTo>
                    <a:lnTo>
                      <a:pt x="38" y="224"/>
                    </a:lnTo>
                    <a:lnTo>
                      <a:pt x="33" y="214"/>
                    </a:lnTo>
                    <a:lnTo>
                      <a:pt x="28" y="203"/>
                    </a:lnTo>
                    <a:lnTo>
                      <a:pt x="23" y="191"/>
                    </a:lnTo>
                    <a:lnTo>
                      <a:pt x="20" y="179"/>
                    </a:lnTo>
                    <a:lnTo>
                      <a:pt x="16" y="166"/>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9" name="Oval 93"/>
              <p:cNvSpPr>
                <a:spLocks noChangeArrowheads="1"/>
              </p:cNvSpPr>
              <p:nvPr/>
            </p:nvSpPr>
            <p:spPr bwMode="auto">
              <a:xfrm rot="15660000">
                <a:off x="1816" y="1354"/>
                <a:ext cx="111"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70" name="Freeform 94"/>
              <p:cNvSpPr>
                <a:spLocks/>
              </p:cNvSpPr>
              <p:nvPr/>
            </p:nvSpPr>
            <p:spPr bwMode="auto">
              <a:xfrm>
                <a:off x="2001" y="1443"/>
                <a:ext cx="92" cy="429"/>
              </a:xfrm>
              <a:custGeom>
                <a:avLst/>
                <a:gdLst>
                  <a:gd name="T0" fmla="*/ 0 w 92"/>
                  <a:gd name="T1" fmla="*/ 0 h 429"/>
                  <a:gd name="T2" fmla="*/ 4 w 92"/>
                  <a:gd name="T3" fmla="*/ 21 h 429"/>
                  <a:gd name="T4" fmla="*/ 8 w 92"/>
                  <a:gd name="T5" fmla="*/ 33 h 429"/>
                  <a:gd name="T6" fmla="*/ 11 w 92"/>
                  <a:gd name="T7" fmla="*/ 45 h 429"/>
                  <a:gd name="T8" fmla="*/ 15 w 92"/>
                  <a:gd name="T9" fmla="*/ 58 h 429"/>
                  <a:gd name="T10" fmla="*/ 19 w 92"/>
                  <a:gd name="T11" fmla="*/ 71 h 429"/>
                  <a:gd name="T12" fmla="*/ 22 w 92"/>
                  <a:gd name="T13" fmla="*/ 84 h 429"/>
                  <a:gd name="T14" fmla="*/ 27 w 92"/>
                  <a:gd name="T15" fmla="*/ 97 h 429"/>
                  <a:gd name="T16" fmla="*/ 31 w 92"/>
                  <a:gd name="T17" fmla="*/ 111 h 429"/>
                  <a:gd name="T18" fmla="*/ 35 w 92"/>
                  <a:gd name="T19" fmla="*/ 126 h 429"/>
                  <a:gd name="T20" fmla="*/ 40 w 92"/>
                  <a:gd name="T21" fmla="*/ 140 h 429"/>
                  <a:gd name="T22" fmla="*/ 44 w 92"/>
                  <a:gd name="T23" fmla="*/ 155 h 429"/>
                  <a:gd name="T24" fmla="*/ 49 w 92"/>
                  <a:gd name="T25" fmla="*/ 169 h 429"/>
                  <a:gd name="T26" fmla="*/ 54 w 92"/>
                  <a:gd name="T27" fmla="*/ 185 h 429"/>
                  <a:gd name="T28" fmla="*/ 58 w 92"/>
                  <a:gd name="T29" fmla="*/ 199 h 429"/>
                  <a:gd name="T30" fmla="*/ 63 w 92"/>
                  <a:gd name="T31" fmla="*/ 215 h 429"/>
                  <a:gd name="T32" fmla="*/ 66 w 92"/>
                  <a:gd name="T33" fmla="*/ 229 h 429"/>
                  <a:gd name="T34" fmla="*/ 71 w 92"/>
                  <a:gd name="T35" fmla="*/ 244 h 429"/>
                  <a:gd name="T36" fmla="*/ 74 w 92"/>
                  <a:gd name="T37" fmla="*/ 259 h 429"/>
                  <a:gd name="T38" fmla="*/ 78 w 92"/>
                  <a:gd name="T39" fmla="*/ 274 h 429"/>
                  <a:gd name="T40" fmla="*/ 80 w 92"/>
                  <a:gd name="T41" fmla="*/ 289 h 429"/>
                  <a:gd name="T42" fmla="*/ 84 w 92"/>
                  <a:gd name="T43" fmla="*/ 303 h 429"/>
                  <a:gd name="T44" fmla="*/ 86 w 92"/>
                  <a:gd name="T45" fmla="*/ 317 h 429"/>
                  <a:gd name="T46" fmla="*/ 87 w 92"/>
                  <a:gd name="T47" fmla="*/ 331 h 429"/>
                  <a:gd name="T48" fmla="*/ 89 w 92"/>
                  <a:gd name="T49" fmla="*/ 345 h 429"/>
                  <a:gd name="T50" fmla="*/ 90 w 92"/>
                  <a:gd name="T51" fmla="*/ 358 h 429"/>
                  <a:gd name="T52" fmla="*/ 91 w 92"/>
                  <a:gd name="T53" fmla="*/ 371 h 429"/>
                  <a:gd name="T54" fmla="*/ 91 w 92"/>
                  <a:gd name="T55" fmla="*/ 383 h 429"/>
                  <a:gd name="T56" fmla="*/ 90 w 92"/>
                  <a:gd name="T57" fmla="*/ 395 h 429"/>
                  <a:gd name="T58" fmla="*/ 89 w 92"/>
                  <a:gd name="T59" fmla="*/ 406 h 429"/>
                  <a:gd name="T60" fmla="*/ 87 w 92"/>
                  <a:gd name="T61" fmla="*/ 417 h 429"/>
                  <a:gd name="T62" fmla="*/ 84 w 92"/>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29">
                    <a:moveTo>
                      <a:pt x="0" y="0"/>
                    </a:moveTo>
                    <a:lnTo>
                      <a:pt x="4" y="21"/>
                    </a:lnTo>
                    <a:lnTo>
                      <a:pt x="8" y="33"/>
                    </a:lnTo>
                    <a:lnTo>
                      <a:pt x="11" y="45"/>
                    </a:lnTo>
                    <a:lnTo>
                      <a:pt x="15" y="58"/>
                    </a:lnTo>
                    <a:lnTo>
                      <a:pt x="19" y="71"/>
                    </a:lnTo>
                    <a:lnTo>
                      <a:pt x="22" y="84"/>
                    </a:lnTo>
                    <a:lnTo>
                      <a:pt x="27" y="97"/>
                    </a:lnTo>
                    <a:lnTo>
                      <a:pt x="31" y="111"/>
                    </a:lnTo>
                    <a:lnTo>
                      <a:pt x="35" y="126"/>
                    </a:lnTo>
                    <a:lnTo>
                      <a:pt x="40" y="140"/>
                    </a:lnTo>
                    <a:lnTo>
                      <a:pt x="44" y="155"/>
                    </a:lnTo>
                    <a:lnTo>
                      <a:pt x="49" y="169"/>
                    </a:lnTo>
                    <a:lnTo>
                      <a:pt x="54" y="185"/>
                    </a:lnTo>
                    <a:lnTo>
                      <a:pt x="58" y="199"/>
                    </a:lnTo>
                    <a:lnTo>
                      <a:pt x="63" y="215"/>
                    </a:lnTo>
                    <a:lnTo>
                      <a:pt x="66" y="229"/>
                    </a:lnTo>
                    <a:lnTo>
                      <a:pt x="71" y="244"/>
                    </a:lnTo>
                    <a:lnTo>
                      <a:pt x="74" y="259"/>
                    </a:lnTo>
                    <a:lnTo>
                      <a:pt x="78" y="274"/>
                    </a:lnTo>
                    <a:lnTo>
                      <a:pt x="80" y="289"/>
                    </a:lnTo>
                    <a:lnTo>
                      <a:pt x="84" y="303"/>
                    </a:lnTo>
                    <a:lnTo>
                      <a:pt x="86" y="317"/>
                    </a:lnTo>
                    <a:lnTo>
                      <a:pt x="87" y="331"/>
                    </a:lnTo>
                    <a:lnTo>
                      <a:pt x="89" y="345"/>
                    </a:lnTo>
                    <a:lnTo>
                      <a:pt x="90" y="358"/>
                    </a:lnTo>
                    <a:lnTo>
                      <a:pt x="91" y="371"/>
                    </a:lnTo>
                    <a:lnTo>
                      <a:pt x="91" y="383"/>
                    </a:lnTo>
                    <a:lnTo>
                      <a:pt x="90" y="395"/>
                    </a:lnTo>
                    <a:lnTo>
                      <a:pt x="89" y="406"/>
                    </a:lnTo>
                    <a:lnTo>
                      <a:pt x="87" y="417"/>
                    </a:lnTo>
                    <a:lnTo>
                      <a:pt x="84"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71" name="Group 95"/>
            <p:cNvGrpSpPr>
              <a:grpSpLocks/>
            </p:cNvGrpSpPr>
            <p:nvPr/>
          </p:nvGrpSpPr>
          <p:grpSpPr bwMode="auto">
            <a:xfrm>
              <a:off x="1511" y="1812"/>
              <a:ext cx="531" cy="732"/>
              <a:chOff x="1511" y="1812"/>
              <a:chExt cx="531" cy="732"/>
            </a:xfrm>
          </p:grpSpPr>
          <p:sp>
            <p:nvSpPr>
              <p:cNvPr id="203872" name="Freeform 96"/>
              <p:cNvSpPr>
                <a:spLocks/>
              </p:cNvSpPr>
              <p:nvPr/>
            </p:nvSpPr>
            <p:spPr bwMode="auto">
              <a:xfrm>
                <a:off x="1792" y="1994"/>
                <a:ext cx="250" cy="159"/>
              </a:xfrm>
              <a:custGeom>
                <a:avLst/>
                <a:gdLst>
                  <a:gd name="T0" fmla="*/ 116 w 250"/>
                  <a:gd name="T1" fmla="*/ 14 h 159"/>
                  <a:gd name="T2" fmla="*/ 138 w 250"/>
                  <a:gd name="T3" fmla="*/ 7 h 159"/>
                  <a:gd name="T4" fmla="*/ 159 w 250"/>
                  <a:gd name="T5" fmla="*/ 2 h 159"/>
                  <a:gd name="T6" fmla="*/ 179 w 250"/>
                  <a:gd name="T7" fmla="*/ 0 h 159"/>
                  <a:gd name="T8" fmla="*/ 197 w 250"/>
                  <a:gd name="T9" fmla="*/ 0 h 159"/>
                  <a:gd name="T10" fmla="*/ 213 w 250"/>
                  <a:gd name="T11" fmla="*/ 2 h 159"/>
                  <a:gd name="T12" fmla="*/ 228 w 250"/>
                  <a:gd name="T13" fmla="*/ 7 h 159"/>
                  <a:gd name="T14" fmla="*/ 237 w 250"/>
                  <a:gd name="T15" fmla="*/ 13 h 159"/>
                  <a:gd name="T16" fmla="*/ 245 w 250"/>
                  <a:gd name="T17" fmla="*/ 22 h 159"/>
                  <a:gd name="T18" fmla="*/ 249 w 250"/>
                  <a:gd name="T19" fmla="*/ 32 h 159"/>
                  <a:gd name="T20" fmla="*/ 248 w 250"/>
                  <a:gd name="T21" fmla="*/ 44 h 159"/>
                  <a:gd name="T22" fmla="*/ 245 w 250"/>
                  <a:gd name="T23" fmla="*/ 56 h 159"/>
                  <a:gd name="T24" fmla="*/ 237 w 250"/>
                  <a:gd name="T25" fmla="*/ 70 h 159"/>
                  <a:gd name="T26" fmla="*/ 227 w 250"/>
                  <a:gd name="T27" fmla="*/ 83 h 159"/>
                  <a:gd name="T28" fmla="*/ 213 w 250"/>
                  <a:gd name="T29" fmla="*/ 97 h 159"/>
                  <a:gd name="T30" fmla="*/ 197 w 250"/>
                  <a:gd name="T31" fmla="*/ 110 h 159"/>
                  <a:gd name="T32" fmla="*/ 178 w 250"/>
                  <a:gd name="T33" fmla="*/ 122 h 159"/>
                  <a:gd name="T34" fmla="*/ 158 w 250"/>
                  <a:gd name="T35" fmla="*/ 132 h 159"/>
                  <a:gd name="T36" fmla="*/ 137 w 250"/>
                  <a:gd name="T37" fmla="*/ 142 h 159"/>
                  <a:gd name="T38" fmla="*/ 116 w 250"/>
                  <a:gd name="T39" fmla="*/ 149 h 159"/>
                  <a:gd name="T40" fmla="*/ 94 w 250"/>
                  <a:gd name="T41" fmla="*/ 154 h 159"/>
                  <a:gd name="T42" fmla="*/ 75 w 250"/>
                  <a:gd name="T43" fmla="*/ 157 h 159"/>
                  <a:gd name="T44" fmla="*/ 55 w 250"/>
                  <a:gd name="T45" fmla="*/ 158 h 159"/>
                  <a:gd name="T46" fmla="*/ 39 w 250"/>
                  <a:gd name="T47" fmla="*/ 156 h 159"/>
                  <a:gd name="T48" fmla="*/ 25 w 250"/>
                  <a:gd name="T49" fmla="*/ 152 h 159"/>
                  <a:gd name="T50" fmla="*/ 13 w 250"/>
                  <a:gd name="T51" fmla="*/ 146 h 159"/>
                  <a:gd name="T52" fmla="*/ 5 w 250"/>
                  <a:gd name="T53" fmla="*/ 138 h 159"/>
                  <a:gd name="T54" fmla="*/ 1 w 250"/>
                  <a:gd name="T55" fmla="*/ 128 h 159"/>
                  <a:gd name="T56" fmla="*/ 0 w 250"/>
                  <a:gd name="T57" fmla="*/ 117 h 159"/>
                  <a:gd name="T58" fmla="*/ 3 w 250"/>
                  <a:gd name="T59" fmla="*/ 104 h 159"/>
                  <a:gd name="T60" fmla="*/ 9 w 250"/>
                  <a:gd name="T61" fmla="*/ 91 h 159"/>
                  <a:gd name="T62" fmla="*/ 19 w 250"/>
                  <a:gd name="T63" fmla="*/ 78 h 159"/>
                  <a:gd name="T64" fmla="*/ 32 w 250"/>
                  <a:gd name="T65" fmla="*/ 64 h 159"/>
                  <a:gd name="T66" fmla="*/ 48 w 250"/>
                  <a:gd name="T67" fmla="*/ 51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0"/>
                    </a:lnTo>
                    <a:lnTo>
                      <a:pt x="138" y="7"/>
                    </a:lnTo>
                    <a:lnTo>
                      <a:pt x="149" y="5"/>
                    </a:lnTo>
                    <a:lnTo>
                      <a:pt x="159" y="2"/>
                    </a:lnTo>
                    <a:lnTo>
                      <a:pt x="169" y="1"/>
                    </a:lnTo>
                    <a:lnTo>
                      <a:pt x="179" y="0"/>
                    </a:lnTo>
                    <a:lnTo>
                      <a:pt x="189" y="0"/>
                    </a:lnTo>
                    <a:lnTo>
                      <a:pt x="197" y="0"/>
                    </a:lnTo>
                    <a:lnTo>
                      <a:pt x="206" y="1"/>
                    </a:lnTo>
                    <a:lnTo>
                      <a:pt x="213" y="2"/>
                    </a:lnTo>
                    <a:lnTo>
                      <a:pt x="221" y="4"/>
                    </a:lnTo>
                    <a:lnTo>
                      <a:pt x="228" y="7"/>
                    </a:lnTo>
                    <a:lnTo>
                      <a:pt x="233" y="10"/>
                    </a:lnTo>
                    <a:lnTo>
                      <a:pt x="237" y="13"/>
                    </a:lnTo>
                    <a:lnTo>
                      <a:pt x="242" y="18"/>
                    </a:lnTo>
                    <a:lnTo>
                      <a:pt x="245" y="22"/>
                    </a:lnTo>
                    <a:lnTo>
                      <a:pt x="247" y="27"/>
                    </a:lnTo>
                    <a:lnTo>
                      <a:pt x="249" y="32"/>
                    </a:lnTo>
                    <a:lnTo>
                      <a:pt x="249" y="38"/>
                    </a:lnTo>
                    <a:lnTo>
                      <a:pt x="248" y="44"/>
                    </a:lnTo>
                    <a:lnTo>
                      <a:pt x="247" y="50"/>
                    </a:lnTo>
                    <a:lnTo>
                      <a:pt x="245" y="56"/>
                    </a:lnTo>
                    <a:lnTo>
                      <a:pt x="241" y="63"/>
                    </a:lnTo>
                    <a:lnTo>
                      <a:pt x="237" y="70"/>
                    </a:lnTo>
                    <a:lnTo>
                      <a:pt x="232" y="77"/>
                    </a:lnTo>
                    <a:lnTo>
                      <a:pt x="227" y="83"/>
                    </a:lnTo>
                    <a:lnTo>
                      <a:pt x="221" y="90"/>
                    </a:lnTo>
                    <a:lnTo>
                      <a:pt x="213" y="97"/>
                    </a:lnTo>
                    <a:lnTo>
                      <a:pt x="205" y="104"/>
                    </a:lnTo>
                    <a:lnTo>
                      <a:pt x="197" y="110"/>
                    </a:lnTo>
                    <a:lnTo>
                      <a:pt x="188" y="116"/>
                    </a:lnTo>
                    <a:lnTo>
                      <a:pt x="178" y="122"/>
                    </a:lnTo>
                    <a:lnTo>
                      <a:pt x="168" y="128"/>
                    </a:lnTo>
                    <a:lnTo>
                      <a:pt x="158" y="132"/>
                    </a:lnTo>
                    <a:lnTo>
                      <a:pt x="148" y="137"/>
                    </a:lnTo>
                    <a:lnTo>
                      <a:pt x="137" y="142"/>
                    </a:lnTo>
                    <a:lnTo>
                      <a:pt x="126" y="146"/>
                    </a:lnTo>
                    <a:lnTo>
                      <a:pt x="116" y="149"/>
                    </a:lnTo>
                    <a:lnTo>
                      <a:pt x="105" y="152"/>
                    </a:lnTo>
                    <a:lnTo>
                      <a:pt x="94" y="154"/>
                    </a:lnTo>
                    <a:lnTo>
                      <a:pt x="84" y="156"/>
                    </a:lnTo>
                    <a:lnTo>
                      <a:pt x="75" y="157"/>
                    </a:lnTo>
                    <a:lnTo>
                      <a:pt x="65" y="158"/>
                    </a:lnTo>
                    <a:lnTo>
                      <a:pt x="55" y="158"/>
                    </a:lnTo>
                    <a:lnTo>
                      <a:pt x="47" y="157"/>
                    </a:lnTo>
                    <a:lnTo>
                      <a:pt x="39" y="156"/>
                    </a:lnTo>
                    <a:lnTo>
                      <a:pt x="31" y="154"/>
                    </a:lnTo>
                    <a:lnTo>
                      <a:pt x="25" y="152"/>
                    </a:lnTo>
                    <a:lnTo>
                      <a:pt x="19" y="149"/>
                    </a:lnTo>
                    <a:lnTo>
                      <a:pt x="13" y="146"/>
                    </a:lnTo>
                    <a:lnTo>
                      <a:pt x="9" y="142"/>
                    </a:lnTo>
                    <a:lnTo>
                      <a:pt x="5" y="138"/>
                    </a:lnTo>
                    <a:lnTo>
                      <a:pt x="3" y="133"/>
                    </a:lnTo>
                    <a:lnTo>
                      <a:pt x="1" y="128"/>
                    </a:lnTo>
                    <a:lnTo>
                      <a:pt x="0" y="123"/>
                    </a:lnTo>
                    <a:lnTo>
                      <a:pt x="0" y="117"/>
                    </a:lnTo>
                    <a:lnTo>
                      <a:pt x="1" y="111"/>
                    </a:lnTo>
                    <a:lnTo>
                      <a:pt x="3" y="104"/>
                    </a:lnTo>
                    <a:lnTo>
                      <a:pt x="5" y="98"/>
                    </a:lnTo>
                    <a:lnTo>
                      <a:pt x="9" y="91"/>
                    </a:lnTo>
                    <a:lnTo>
                      <a:pt x="13" y="84"/>
                    </a:lnTo>
                    <a:lnTo>
                      <a:pt x="19" y="78"/>
                    </a:lnTo>
                    <a:lnTo>
                      <a:pt x="25" y="71"/>
                    </a:lnTo>
                    <a:lnTo>
                      <a:pt x="32" y="64"/>
                    </a:lnTo>
                    <a:lnTo>
                      <a:pt x="39" y="58"/>
                    </a:lnTo>
                    <a:lnTo>
                      <a:pt x="48" y="51"/>
                    </a:lnTo>
                    <a:lnTo>
                      <a:pt x="56" y="45"/>
                    </a:lnTo>
                    <a:lnTo>
                      <a:pt x="66" y="39"/>
                    </a:lnTo>
                    <a:lnTo>
                      <a:pt x="75" y="33"/>
                    </a:lnTo>
                    <a:lnTo>
                      <a:pt x="85" y="28"/>
                    </a:lnTo>
                    <a:lnTo>
                      <a:pt x="95" y="23"/>
                    </a:lnTo>
                    <a:lnTo>
                      <a:pt x="106" y="18"/>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3" name="Freeform 97"/>
              <p:cNvSpPr>
                <a:spLocks/>
              </p:cNvSpPr>
              <p:nvPr/>
            </p:nvSpPr>
            <p:spPr bwMode="auto">
              <a:xfrm>
                <a:off x="1665" y="1812"/>
                <a:ext cx="136" cy="292"/>
              </a:xfrm>
              <a:custGeom>
                <a:avLst/>
                <a:gdLst>
                  <a:gd name="T0" fmla="*/ 12 w 136"/>
                  <a:gd name="T1" fmla="*/ 154 h 292"/>
                  <a:gd name="T2" fmla="*/ 6 w 136"/>
                  <a:gd name="T3" fmla="*/ 130 h 292"/>
                  <a:gd name="T4" fmla="*/ 3 w 136"/>
                  <a:gd name="T5" fmla="*/ 105 h 292"/>
                  <a:gd name="T6" fmla="*/ 0 w 136"/>
                  <a:gd name="T7" fmla="*/ 82 h 292"/>
                  <a:gd name="T8" fmla="*/ 0 w 136"/>
                  <a:gd name="T9" fmla="*/ 60 h 292"/>
                  <a:gd name="T10" fmla="*/ 3 w 136"/>
                  <a:gd name="T11" fmla="*/ 41 h 292"/>
                  <a:gd name="T12" fmla="*/ 6 w 136"/>
                  <a:gd name="T13" fmla="*/ 26 h 292"/>
                  <a:gd name="T14" fmla="*/ 12 w 136"/>
                  <a:gd name="T15" fmla="*/ 13 h 292"/>
                  <a:gd name="T16" fmla="*/ 19 w 136"/>
                  <a:gd name="T17" fmla="*/ 5 h 292"/>
                  <a:gd name="T18" fmla="*/ 28 w 136"/>
                  <a:gd name="T19" fmla="*/ 0 h 292"/>
                  <a:gd name="T20" fmla="*/ 37 w 136"/>
                  <a:gd name="T21" fmla="*/ 1 h 292"/>
                  <a:gd name="T22" fmla="*/ 49 w 136"/>
                  <a:gd name="T23" fmla="*/ 5 h 292"/>
                  <a:gd name="T24" fmla="*/ 60 w 136"/>
                  <a:gd name="T25" fmla="*/ 14 h 292"/>
                  <a:gd name="T26" fmla="*/ 71 w 136"/>
                  <a:gd name="T27" fmla="*/ 26 h 292"/>
                  <a:gd name="T28" fmla="*/ 83 w 136"/>
                  <a:gd name="T29" fmla="*/ 42 h 292"/>
                  <a:gd name="T30" fmla="*/ 94 w 136"/>
                  <a:gd name="T31" fmla="*/ 61 h 292"/>
                  <a:gd name="T32" fmla="*/ 104 w 136"/>
                  <a:gd name="T33" fmla="*/ 82 h 292"/>
                  <a:gd name="T34" fmla="*/ 113 w 136"/>
                  <a:gd name="T35" fmla="*/ 106 h 292"/>
                  <a:gd name="T36" fmla="*/ 122 w 136"/>
                  <a:gd name="T37" fmla="*/ 131 h 292"/>
                  <a:gd name="T38" fmla="*/ 127 w 136"/>
                  <a:gd name="T39" fmla="*/ 156 h 292"/>
                  <a:gd name="T40" fmla="*/ 132 w 136"/>
                  <a:gd name="T41" fmla="*/ 180 h 292"/>
                  <a:gd name="T42" fmla="*/ 134 w 136"/>
                  <a:gd name="T43" fmla="*/ 204 h 292"/>
                  <a:gd name="T44" fmla="*/ 135 w 136"/>
                  <a:gd name="T45" fmla="*/ 226 h 292"/>
                  <a:gd name="T46" fmla="*/ 133 w 136"/>
                  <a:gd name="T47" fmla="*/ 246 h 292"/>
                  <a:gd name="T48" fmla="*/ 131 w 136"/>
                  <a:gd name="T49" fmla="*/ 262 h 292"/>
                  <a:gd name="T50" fmla="*/ 125 w 136"/>
                  <a:gd name="T51" fmla="*/ 276 h 292"/>
                  <a:gd name="T52" fmla="*/ 118 w 136"/>
                  <a:gd name="T53" fmla="*/ 285 h 292"/>
                  <a:gd name="T54" fmla="*/ 109 w 136"/>
                  <a:gd name="T55" fmla="*/ 290 h 292"/>
                  <a:gd name="T56" fmla="*/ 100 w 136"/>
                  <a:gd name="T57" fmla="*/ 291 h 292"/>
                  <a:gd name="T58" fmla="*/ 90 w 136"/>
                  <a:gd name="T59" fmla="*/ 288 h 292"/>
                  <a:gd name="T60" fmla="*/ 78 w 136"/>
                  <a:gd name="T61" fmla="*/ 280 h 292"/>
                  <a:gd name="T62" fmla="*/ 67 w 136"/>
                  <a:gd name="T63" fmla="*/ 269 h 292"/>
                  <a:gd name="T64" fmla="*/ 55 w 136"/>
                  <a:gd name="T65" fmla="*/ 254 h 292"/>
                  <a:gd name="T66" fmla="*/ 44 w 136"/>
                  <a:gd name="T67" fmla="*/ 236 h 292"/>
                  <a:gd name="T68" fmla="*/ 33 w 136"/>
                  <a:gd name="T69" fmla="*/ 214 h 292"/>
                  <a:gd name="T70" fmla="*/ 24 w 136"/>
                  <a:gd name="T71" fmla="*/ 192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7"/>
                    </a:moveTo>
                    <a:lnTo>
                      <a:pt x="12" y="154"/>
                    </a:lnTo>
                    <a:lnTo>
                      <a:pt x="9" y="142"/>
                    </a:lnTo>
                    <a:lnTo>
                      <a:pt x="6" y="130"/>
                    </a:lnTo>
                    <a:lnTo>
                      <a:pt x="4" y="117"/>
                    </a:lnTo>
                    <a:lnTo>
                      <a:pt x="3" y="105"/>
                    </a:lnTo>
                    <a:lnTo>
                      <a:pt x="1" y="93"/>
                    </a:lnTo>
                    <a:lnTo>
                      <a:pt x="0" y="82"/>
                    </a:lnTo>
                    <a:lnTo>
                      <a:pt x="0" y="71"/>
                    </a:lnTo>
                    <a:lnTo>
                      <a:pt x="0" y="60"/>
                    </a:lnTo>
                    <a:lnTo>
                      <a:pt x="1" y="50"/>
                    </a:lnTo>
                    <a:lnTo>
                      <a:pt x="3" y="41"/>
                    </a:lnTo>
                    <a:lnTo>
                      <a:pt x="4" y="33"/>
                    </a:lnTo>
                    <a:lnTo>
                      <a:pt x="6" y="26"/>
                    </a:lnTo>
                    <a:lnTo>
                      <a:pt x="8" y="19"/>
                    </a:lnTo>
                    <a:lnTo>
                      <a:pt x="12" y="13"/>
                    </a:lnTo>
                    <a:lnTo>
                      <a:pt x="15" y="8"/>
                    </a:lnTo>
                    <a:lnTo>
                      <a:pt x="19" y="5"/>
                    </a:lnTo>
                    <a:lnTo>
                      <a:pt x="23" y="2"/>
                    </a:lnTo>
                    <a:lnTo>
                      <a:pt x="28" y="0"/>
                    </a:lnTo>
                    <a:lnTo>
                      <a:pt x="33" y="0"/>
                    </a:lnTo>
                    <a:lnTo>
                      <a:pt x="37" y="1"/>
                    </a:lnTo>
                    <a:lnTo>
                      <a:pt x="43" y="2"/>
                    </a:lnTo>
                    <a:lnTo>
                      <a:pt x="49" y="5"/>
                    </a:lnTo>
                    <a:lnTo>
                      <a:pt x="54" y="9"/>
                    </a:lnTo>
                    <a:lnTo>
                      <a:pt x="60" y="14"/>
                    </a:lnTo>
                    <a:lnTo>
                      <a:pt x="66" y="19"/>
                    </a:lnTo>
                    <a:lnTo>
                      <a:pt x="71" y="26"/>
                    </a:lnTo>
                    <a:lnTo>
                      <a:pt x="77" y="34"/>
                    </a:lnTo>
                    <a:lnTo>
                      <a:pt x="83" y="42"/>
                    </a:lnTo>
                    <a:lnTo>
                      <a:pt x="89" y="51"/>
                    </a:lnTo>
                    <a:lnTo>
                      <a:pt x="94" y="61"/>
                    </a:lnTo>
                    <a:lnTo>
                      <a:pt x="99" y="72"/>
                    </a:lnTo>
                    <a:lnTo>
                      <a:pt x="104" y="82"/>
                    </a:lnTo>
                    <a:lnTo>
                      <a:pt x="109" y="94"/>
                    </a:lnTo>
                    <a:lnTo>
                      <a:pt x="113" y="106"/>
                    </a:lnTo>
                    <a:lnTo>
                      <a:pt x="117" y="118"/>
                    </a:lnTo>
                    <a:lnTo>
                      <a:pt x="122" y="131"/>
                    </a:lnTo>
                    <a:lnTo>
                      <a:pt x="124" y="143"/>
                    </a:lnTo>
                    <a:lnTo>
                      <a:pt x="127" y="156"/>
                    </a:lnTo>
                    <a:lnTo>
                      <a:pt x="130" y="168"/>
                    </a:lnTo>
                    <a:lnTo>
                      <a:pt x="132" y="180"/>
                    </a:lnTo>
                    <a:lnTo>
                      <a:pt x="133" y="192"/>
                    </a:lnTo>
                    <a:lnTo>
                      <a:pt x="134" y="204"/>
                    </a:lnTo>
                    <a:lnTo>
                      <a:pt x="135" y="215"/>
                    </a:lnTo>
                    <a:lnTo>
                      <a:pt x="135" y="226"/>
                    </a:lnTo>
                    <a:lnTo>
                      <a:pt x="134" y="236"/>
                    </a:lnTo>
                    <a:lnTo>
                      <a:pt x="133" y="246"/>
                    </a:lnTo>
                    <a:lnTo>
                      <a:pt x="132" y="254"/>
                    </a:lnTo>
                    <a:lnTo>
                      <a:pt x="131" y="262"/>
                    </a:lnTo>
                    <a:lnTo>
                      <a:pt x="128" y="270"/>
                    </a:lnTo>
                    <a:lnTo>
                      <a:pt x="125" y="276"/>
                    </a:lnTo>
                    <a:lnTo>
                      <a:pt x="122" y="281"/>
                    </a:lnTo>
                    <a:lnTo>
                      <a:pt x="118" y="285"/>
                    </a:lnTo>
                    <a:lnTo>
                      <a:pt x="114" y="288"/>
                    </a:lnTo>
                    <a:lnTo>
                      <a:pt x="109" y="290"/>
                    </a:lnTo>
                    <a:lnTo>
                      <a:pt x="105" y="291"/>
                    </a:lnTo>
                    <a:lnTo>
                      <a:pt x="100" y="291"/>
                    </a:lnTo>
                    <a:lnTo>
                      <a:pt x="95" y="290"/>
                    </a:lnTo>
                    <a:lnTo>
                      <a:pt x="90" y="288"/>
                    </a:lnTo>
                    <a:lnTo>
                      <a:pt x="83" y="285"/>
                    </a:lnTo>
                    <a:lnTo>
                      <a:pt x="78" y="280"/>
                    </a:lnTo>
                    <a:lnTo>
                      <a:pt x="72" y="275"/>
                    </a:lnTo>
                    <a:lnTo>
                      <a:pt x="67" y="269"/>
                    </a:lnTo>
                    <a:lnTo>
                      <a:pt x="60" y="262"/>
                    </a:lnTo>
                    <a:lnTo>
                      <a:pt x="55" y="254"/>
                    </a:lnTo>
                    <a:lnTo>
                      <a:pt x="49" y="245"/>
                    </a:lnTo>
                    <a:lnTo>
                      <a:pt x="44" y="236"/>
                    </a:lnTo>
                    <a:lnTo>
                      <a:pt x="38" y="225"/>
                    </a:lnTo>
                    <a:lnTo>
                      <a:pt x="33" y="214"/>
                    </a:lnTo>
                    <a:lnTo>
                      <a:pt x="28" y="203"/>
                    </a:lnTo>
                    <a:lnTo>
                      <a:pt x="24" y="192"/>
                    </a:lnTo>
                    <a:lnTo>
                      <a:pt x="20" y="180"/>
                    </a:lnTo>
                    <a:lnTo>
                      <a:pt x="16" y="167"/>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4" name="Oval 98"/>
              <p:cNvSpPr>
                <a:spLocks noChangeArrowheads="1"/>
              </p:cNvSpPr>
              <p:nvPr/>
            </p:nvSpPr>
            <p:spPr bwMode="auto">
              <a:xfrm rot="15660000">
                <a:off x="1599" y="2026"/>
                <a:ext cx="110" cy="286"/>
              </a:xfrm>
              <a:prstGeom prst="ellipse">
                <a:avLst/>
              </a:prstGeom>
              <a:solidFill>
                <a:srgbClr val="80FF00"/>
              </a:solidFill>
              <a:ln w="12700">
                <a:solidFill>
                  <a:srgbClr val="3FFF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75" name="Freeform 99"/>
              <p:cNvSpPr>
                <a:spLocks/>
              </p:cNvSpPr>
              <p:nvPr/>
            </p:nvSpPr>
            <p:spPr bwMode="auto">
              <a:xfrm>
                <a:off x="1783" y="2116"/>
                <a:ext cx="93" cy="428"/>
              </a:xfrm>
              <a:custGeom>
                <a:avLst/>
                <a:gdLst>
                  <a:gd name="T0" fmla="*/ 0 w 93"/>
                  <a:gd name="T1" fmla="*/ 0 h 428"/>
                  <a:gd name="T2" fmla="*/ 5 w 93"/>
                  <a:gd name="T3" fmla="*/ 21 h 428"/>
                  <a:gd name="T4" fmla="*/ 8 w 93"/>
                  <a:gd name="T5" fmla="*/ 32 h 428"/>
                  <a:gd name="T6" fmla="*/ 12 w 93"/>
                  <a:gd name="T7" fmla="*/ 44 h 428"/>
                  <a:gd name="T8" fmla="*/ 15 w 93"/>
                  <a:gd name="T9" fmla="*/ 57 h 428"/>
                  <a:gd name="T10" fmla="*/ 19 w 93"/>
                  <a:gd name="T11" fmla="*/ 70 h 428"/>
                  <a:gd name="T12" fmla="*/ 23 w 93"/>
                  <a:gd name="T13" fmla="*/ 83 h 428"/>
                  <a:gd name="T14" fmla="*/ 27 w 93"/>
                  <a:gd name="T15" fmla="*/ 97 h 428"/>
                  <a:gd name="T16" fmla="*/ 31 w 93"/>
                  <a:gd name="T17" fmla="*/ 111 h 428"/>
                  <a:gd name="T18" fmla="*/ 36 w 93"/>
                  <a:gd name="T19" fmla="*/ 125 h 428"/>
                  <a:gd name="T20" fmla="*/ 41 w 93"/>
                  <a:gd name="T21" fmla="*/ 140 h 428"/>
                  <a:gd name="T22" fmla="*/ 45 w 93"/>
                  <a:gd name="T23" fmla="*/ 154 h 428"/>
                  <a:gd name="T24" fmla="*/ 50 w 93"/>
                  <a:gd name="T25" fmla="*/ 169 h 428"/>
                  <a:gd name="T26" fmla="*/ 54 w 93"/>
                  <a:gd name="T27" fmla="*/ 184 h 428"/>
                  <a:gd name="T28" fmla="*/ 59 w 93"/>
                  <a:gd name="T29" fmla="*/ 199 h 428"/>
                  <a:gd name="T30" fmla="*/ 63 w 93"/>
                  <a:gd name="T31" fmla="*/ 214 h 428"/>
                  <a:gd name="T32" fmla="*/ 68 w 93"/>
                  <a:gd name="T33" fmla="*/ 229 h 428"/>
                  <a:gd name="T34" fmla="*/ 71 w 93"/>
                  <a:gd name="T35" fmla="*/ 244 h 428"/>
                  <a:gd name="T36" fmla="*/ 75 w 93"/>
                  <a:gd name="T37" fmla="*/ 258 h 428"/>
                  <a:gd name="T38" fmla="*/ 79 w 93"/>
                  <a:gd name="T39" fmla="*/ 273 h 428"/>
                  <a:gd name="T40" fmla="*/ 82 w 93"/>
                  <a:gd name="T41" fmla="*/ 288 h 428"/>
                  <a:gd name="T42" fmla="*/ 85 w 93"/>
                  <a:gd name="T43" fmla="*/ 302 h 428"/>
                  <a:gd name="T44" fmla="*/ 88 w 93"/>
                  <a:gd name="T45" fmla="*/ 316 h 428"/>
                  <a:gd name="T46" fmla="*/ 89 w 93"/>
                  <a:gd name="T47" fmla="*/ 330 h 428"/>
                  <a:gd name="T48" fmla="*/ 91 w 93"/>
                  <a:gd name="T49" fmla="*/ 344 h 428"/>
                  <a:gd name="T50" fmla="*/ 91 w 93"/>
                  <a:gd name="T51" fmla="*/ 357 h 428"/>
                  <a:gd name="T52" fmla="*/ 92 w 93"/>
                  <a:gd name="T53" fmla="*/ 370 h 428"/>
                  <a:gd name="T54" fmla="*/ 92 w 93"/>
                  <a:gd name="T55" fmla="*/ 382 h 428"/>
                  <a:gd name="T56" fmla="*/ 91 w 93"/>
                  <a:gd name="T57" fmla="*/ 394 h 428"/>
                  <a:gd name="T58" fmla="*/ 90 w 93"/>
                  <a:gd name="T59" fmla="*/ 406 h 428"/>
                  <a:gd name="T60" fmla="*/ 88 w 93"/>
                  <a:gd name="T61" fmla="*/ 417 h 428"/>
                  <a:gd name="T62" fmla="*/ 86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0" y="0"/>
                    </a:moveTo>
                    <a:lnTo>
                      <a:pt x="5" y="21"/>
                    </a:lnTo>
                    <a:lnTo>
                      <a:pt x="8" y="32"/>
                    </a:lnTo>
                    <a:lnTo>
                      <a:pt x="12" y="44"/>
                    </a:lnTo>
                    <a:lnTo>
                      <a:pt x="15" y="57"/>
                    </a:lnTo>
                    <a:lnTo>
                      <a:pt x="19" y="70"/>
                    </a:lnTo>
                    <a:lnTo>
                      <a:pt x="23" y="83"/>
                    </a:lnTo>
                    <a:lnTo>
                      <a:pt x="27" y="97"/>
                    </a:lnTo>
                    <a:lnTo>
                      <a:pt x="31" y="111"/>
                    </a:lnTo>
                    <a:lnTo>
                      <a:pt x="36" y="125"/>
                    </a:lnTo>
                    <a:lnTo>
                      <a:pt x="41" y="140"/>
                    </a:lnTo>
                    <a:lnTo>
                      <a:pt x="45" y="154"/>
                    </a:lnTo>
                    <a:lnTo>
                      <a:pt x="50" y="169"/>
                    </a:lnTo>
                    <a:lnTo>
                      <a:pt x="54" y="184"/>
                    </a:lnTo>
                    <a:lnTo>
                      <a:pt x="59" y="199"/>
                    </a:lnTo>
                    <a:lnTo>
                      <a:pt x="63" y="214"/>
                    </a:lnTo>
                    <a:lnTo>
                      <a:pt x="68" y="229"/>
                    </a:lnTo>
                    <a:lnTo>
                      <a:pt x="71" y="244"/>
                    </a:lnTo>
                    <a:lnTo>
                      <a:pt x="75" y="258"/>
                    </a:lnTo>
                    <a:lnTo>
                      <a:pt x="79" y="273"/>
                    </a:lnTo>
                    <a:lnTo>
                      <a:pt x="82" y="288"/>
                    </a:lnTo>
                    <a:lnTo>
                      <a:pt x="85" y="302"/>
                    </a:lnTo>
                    <a:lnTo>
                      <a:pt x="88" y="316"/>
                    </a:lnTo>
                    <a:lnTo>
                      <a:pt x="89" y="330"/>
                    </a:lnTo>
                    <a:lnTo>
                      <a:pt x="91" y="344"/>
                    </a:lnTo>
                    <a:lnTo>
                      <a:pt x="91" y="357"/>
                    </a:lnTo>
                    <a:lnTo>
                      <a:pt x="92" y="370"/>
                    </a:lnTo>
                    <a:lnTo>
                      <a:pt x="92" y="382"/>
                    </a:lnTo>
                    <a:lnTo>
                      <a:pt x="91" y="394"/>
                    </a:lnTo>
                    <a:lnTo>
                      <a:pt x="90" y="406"/>
                    </a:lnTo>
                    <a:lnTo>
                      <a:pt x="88" y="417"/>
                    </a:lnTo>
                    <a:lnTo>
                      <a:pt x="86" y="427"/>
                    </a:lnTo>
                  </a:path>
                </a:pathLst>
              </a:custGeom>
              <a:noFill/>
              <a:ln w="50800" cap="rnd" cmpd="sng">
                <a:solidFill>
                  <a:srgbClr val="3FFF3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76" name="Group 100"/>
            <p:cNvGrpSpPr>
              <a:grpSpLocks/>
            </p:cNvGrpSpPr>
            <p:nvPr/>
          </p:nvGrpSpPr>
          <p:grpSpPr bwMode="auto">
            <a:xfrm>
              <a:off x="1941" y="1678"/>
              <a:ext cx="531" cy="732"/>
              <a:chOff x="1941" y="1678"/>
              <a:chExt cx="531" cy="732"/>
            </a:xfrm>
          </p:grpSpPr>
          <p:sp>
            <p:nvSpPr>
              <p:cNvPr id="203877" name="Freeform 101"/>
              <p:cNvSpPr>
                <a:spLocks/>
              </p:cNvSpPr>
              <p:nvPr/>
            </p:nvSpPr>
            <p:spPr bwMode="auto">
              <a:xfrm>
                <a:off x="1941" y="1859"/>
                <a:ext cx="250" cy="160"/>
              </a:xfrm>
              <a:custGeom>
                <a:avLst/>
                <a:gdLst>
                  <a:gd name="T0" fmla="*/ 133 w 250"/>
                  <a:gd name="T1" fmla="*/ 15 h 160"/>
                  <a:gd name="T2" fmla="*/ 110 w 250"/>
                  <a:gd name="T3" fmla="*/ 8 h 160"/>
                  <a:gd name="T4" fmla="*/ 90 w 250"/>
                  <a:gd name="T5" fmla="*/ 3 h 160"/>
                  <a:gd name="T6" fmla="*/ 69 w 250"/>
                  <a:gd name="T7" fmla="*/ 1 h 160"/>
                  <a:gd name="T8" fmla="*/ 52 w 250"/>
                  <a:gd name="T9" fmla="*/ 1 h 160"/>
                  <a:gd name="T10" fmla="*/ 36 w 250"/>
                  <a:gd name="T11" fmla="*/ 3 h 160"/>
                  <a:gd name="T12" fmla="*/ 21 w 250"/>
                  <a:gd name="T13" fmla="*/ 7 h 160"/>
                  <a:gd name="T14" fmla="*/ 11 w 250"/>
                  <a:gd name="T15" fmla="*/ 14 h 160"/>
                  <a:gd name="T16" fmla="*/ 4 w 250"/>
                  <a:gd name="T17" fmla="*/ 23 h 160"/>
                  <a:gd name="T18" fmla="*/ 0 w 250"/>
                  <a:gd name="T19" fmla="*/ 33 h 160"/>
                  <a:gd name="T20" fmla="*/ 0 w 250"/>
                  <a:gd name="T21" fmla="*/ 45 h 160"/>
                  <a:gd name="T22" fmla="*/ 4 w 250"/>
                  <a:gd name="T23" fmla="*/ 57 h 160"/>
                  <a:gd name="T24" fmla="*/ 12 w 250"/>
                  <a:gd name="T25" fmla="*/ 71 h 160"/>
                  <a:gd name="T26" fmla="*/ 22 w 250"/>
                  <a:gd name="T27" fmla="*/ 84 h 160"/>
                  <a:gd name="T28" fmla="*/ 36 w 250"/>
                  <a:gd name="T29" fmla="*/ 98 h 160"/>
                  <a:gd name="T30" fmla="*/ 52 w 250"/>
                  <a:gd name="T31" fmla="*/ 111 h 160"/>
                  <a:gd name="T32" fmla="*/ 71 w 250"/>
                  <a:gd name="T33" fmla="*/ 123 h 160"/>
                  <a:gd name="T34" fmla="*/ 91 w 250"/>
                  <a:gd name="T35" fmla="*/ 133 h 160"/>
                  <a:gd name="T36" fmla="*/ 112 w 250"/>
                  <a:gd name="T37" fmla="*/ 142 h 160"/>
                  <a:gd name="T38" fmla="*/ 133 w 250"/>
                  <a:gd name="T39" fmla="*/ 150 h 160"/>
                  <a:gd name="T40" fmla="*/ 154 w 250"/>
                  <a:gd name="T41" fmla="*/ 155 h 160"/>
                  <a:gd name="T42" fmla="*/ 174 w 250"/>
                  <a:gd name="T43" fmla="*/ 158 h 160"/>
                  <a:gd name="T44" fmla="*/ 193 w 250"/>
                  <a:gd name="T45" fmla="*/ 159 h 160"/>
                  <a:gd name="T46" fmla="*/ 210 w 250"/>
                  <a:gd name="T47" fmla="*/ 157 h 160"/>
                  <a:gd name="T48" fmla="*/ 224 w 250"/>
                  <a:gd name="T49" fmla="*/ 153 h 160"/>
                  <a:gd name="T50" fmla="*/ 236 w 250"/>
                  <a:gd name="T51" fmla="*/ 147 h 160"/>
                  <a:gd name="T52" fmla="*/ 244 w 250"/>
                  <a:gd name="T53" fmla="*/ 139 h 160"/>
                  <a:gd name="T54" fmla="*/ 248 w 250"/>
                  <a:gd name="T55" fmla="*/ 129 h 160"/>
                  <a:gd name="T56" fmla="*/ 249 w 250"/>
                  <a:gd name="T57" fmla="*/ 117 h 160"/>
                  <a:gd name="T58" fmla="*/ 246 w 250"/>
                  <a:gd name="T59" fmla="*/ 105 h 160"/>
                  <a:gd name="T60" fmla="*/ 240 w 250"/>
                  <a:gd name="T61" fmla="*/ 92 h 160"/>
                  <a:gd name="T62" fmla="*/ 230 w 250"/>
                  <a:gd name="T63" fmla="*/ 78 h 160"/>
                  <a:gd name="T64" fmla="*/ 217 w 250"/>
                  <a:gd name="T65" fmla="*/ 65 h 160"/>
                  <a:gd name="T66" fmla="*/ 201 w 250"/>
                  <a:gd name="T67" fmla="*/ 52 h 160"/>
                  <a:gd name="T68" fmla="*/ 183 w 250"/>
                  <a:gd name="T69" fmla="*/ 39 h 160"/>
                  <a:gd name="T70" fmla="*/ 164 w 250"/>
                  <a:gd name="T71" fmla="*/ 28 h 160"/>
                  <a:gd name="T72" fmla="*/ 143 w 250"/>
                  <a:gd name="T7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60">
                    <a:moveTo>
                      <a:pt x="142" y="19"/>
                    </a:moveTo>
                    <a:lnTo>
                      <a:pt x="133" y="15"/>
                    </a:lnTo>
                    <a:lnTo>
                      <a:pt x="121" y="11"/>
                    </a:lnTo>
                    <a:lnTo>
                      <a:pt x="110" y="8"/>
                    </a:lnTo>
                    <a:lnTo>
                      <a:pt x="100" y="5"/>
                    </a:lnTo>
                    <a:lnTo>
                      <a:pt x="90" y="3"/>
                    </a:lnTo>
                    <a:lnTo>
                      <a:pt x="80" y="1"/>
                    </a:lnTo>
                    <a:lnTo>
                      <a:pt x="69" y="1"/>
                    </a:lnTo>
                    <a:lnTo>
                      <a:pt x="60" y="0"/>
                    </a:lnTo>
                    <a:lnTo>
                      <a:pt x="52" y="1"/>
                    </a:lnTo>
                    <a:lnTo>
                      <a:pt x="43" y="1"/>
                    </a:lnTo>
                    <a:lnTo>
                      <a:pt x="36" y="3"/>
                    </a:lnTo>
                    <a:lnTo>
                      <a:pt x="28" y="5"/>
                    </a:lnTo>
                    <a:lnTo>
                      <a:pt x="21" y="7"/>
                    </a:lnTo>
                    <a:lnTo>
                      <a:pt x="16" y="11"/>
                    </a:lnTo>
                    <a:lnTo>
                      <a:pt x="11" y="14"/>
                    </a:lnTo>
                    <a:lnTo>
                      <a:pt x="7" y="18"/>
                    </a:lnTo>
                    <a:lnTo>
                      <a:pt x="4" y="23"/>
                    </a:lnTo>
                    <a:lnTo>
                      <a:pt x="2" y="28"/>
                    </a:lnTo>
                    <a:lnTo>
                      <a:pt x="0" y="33"/>
                    </a:lnTo>
                    <a:lnTo>
                      <a:pt x="0" y="39"/>
                    </a:lnTo>
                    <a:lnTo>
                      <a:pt x="0" y="45"/>
                    </a:lnTo>
                    <a:lnTo>
                      <a:pt x="2" y="51"/>
                    </a:lnTo>
                    <a:lnTo>
                      <a:pt x="4" y="57"/>
                    </a:lnTo>
                    <a:lnTo>
                      <a:pt x="7" y="64"/>
                    </a:lnTo>
                    <a:lnTo>
                      <a:pt x="12" y="71"/>
                    </a:lnTo>
                    <a:lnTo>
                      <a:pt x="16" y="77"/>
                    </a:lnTo>
                    <a:lnTo>
                      <a:pt x="22" y="84"/>
                    </a:lnTo>
                    <a:lnTo>
                      <a:pt x="28" y="91"/>
                    </a:lnTo>
                    <a:lnTo>
                      <a:pt x="36" y="98"/>
                    </a:lnTo>
                    <a:lnTo>
                      <a:pt x="44" y="104"/>
                    </a:lnTo>
                    <a:lnTo>
                      <a:pt x="52" y="111"/>
                    </a:lnTo>
                    <a:lnTo>
                      <a:pt x="61" y="117"/>
                    </a:lnTo>
                    <a:lnTo>
                      <a:pt x="71" y="123"/>
                    </a:lnTo>
                    <a:lnTo>
                      <a:pt x="80" y="128"/>
                    </a:lnTo>
                    <a:lnTo>
                      <a:pt x="91" y="133"/>
                    </a:lnTo>
                    <a:lnTo>
                      <a:pt x="101" y="138"/>
                    </a:lnTo>
                    <a:lnTo>
                      <a:pt x="112" y="142"/>
                    </a:lnTo>
                    <a:lnTo>
                      <a:pt x="123" y="146"/>
                    </a:lnTo>
                    <a:lnTo>
                      <a:pt x="133" y="150"/>
                    </a:lnTo>
                    <a:lnTo>
                      <a:pt x="144" y="153"/>
                    </a:lnTo>
                    <a:lnTo>
                      <a:pt x="154" y="155"/>
                    </a:lnTo>
                    <a:lnTo>
                      <a:pt x="165" y="157"/>
                    </a:lnTo>
                    <a:lnTo>
                      <a:pt x="174" y="158"/>
                    </a:lnTo>
                    <a:lnTo>
                      <a:pt x="184" y="159"/>
                    </a:lnTo>
                    <a:lnTo>
                      <a:pt x="193" y="159"/>
                    </a:lnTo>
                    <a:lnTo>
                      <a:pt x="202" y="158"/>
                    </a:lnTo>
                    <a:lnTo>
                      <a:pt x="210" y="157"/>
                    </a:lnTo>
                    <a:lnTo>
                      <a:pt x="217" y="155"/>
                    </a:lnTo>
                    <a:lnTo>
                      <a:pt x="224" y="153"/>
                    </a:lnTo>
                    <a:lnTo>
                      <a:pt x="230" y="150"/>
                    </a:lnTo>
                    <a:lnTo>
                      <a:pt x="236" y="147"/>
                    </a:lnTo>
                    <a:lnTo>
                      <a:pt x="240" y="143"/>
                    </a:lnTo>
                    <a:lnTo>
                      <a:pt x="244" y="139"/>
                    </a:lnTo>
                    <a:lnTo>
                      <a:pt x="246" y="134"/>
                    </a:lnTo>
                    <a:lnTo>
                      <a:pt x="248" y="129"/>
                    </a:lnTo>
                    <a:lnTo>
                      <a:pt x="249" y="123"/>
                    </a:lnTo>
                    <a:lnTo>
                      <a:pt x="249" y="117"/>
                    </a:lnTo>
                    <a:lnTo>
                      <a:pt x="248" y="111"/>
                    </a:lnTo>
                    <a:lnTo>
                      <a:pt x="246" y="105"/>
                    </a:lnTo>
                    <a:lnTo>
                      <a:pt x="244" y="99"/>
                    </a:lnTo>
                    <a:lnTo>
                      <a:pt x="240" y="92"/>
                    </a:lnTo>
                    <a:lnTo>
                      <a:pt x="235" y="85"/>
                    </a:lnTo>
                    <a:lnTo>
                      <a:pt x="230" y="78"/>
                    </a:lnTo>
                    <a:lnTo>
                      <a:pt x="224" y="71"/>
                    </a:lnTo>
                    <a:lnTo>
                      <a:pt x="217" y="65"/>
                    </a:lnTo>
                    <a:lnTo>
                      <a:pt x="210" y="58"/>
                    </a:lnTo>
                    <a:lnTo>
                      <a:pt x="201" y="52"/>
                    </a:lnTo>
                    <a:lnTo>
                      <a:pt x="192" y="45"/>
                    </a:lnTo>
                    <a:lnTo>
                      <a:pt x="183" y="39"/>
                    </a:lnTo>
                    <a:lnTo>
                      <a:pt x="173" y="34"/>
                    </a:lnTo>
                    <a:lnTo>
                      <a:pt x="164" y="28"/>
                    </a:lnTo>
                    <a:lnTo>
                      <a:pt x="153" y="23"/>
                    </a:lnTo>
                    <a:lnTo>
                      <a:pt x="143" y="19"/>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8" name="Freeform 102"/>
              <p:cNvSpPr>
                <a:spLocks/>
              </p:cNvSpPr>
              <p:nvPr/>
            </p:nvSpPr>
            <p:spPr bwMode="auto">
              <a:xfrm>
                <a:off x="2182" y="1678"/>
                <a:ext cx="136" cy="292"/>
              </a:xfrm>
              <a:custGeom>
                <a:avLst/>
                <a:gdLst>
                  <a:gd name="T0" fmla="*/ 123 w 136"/>
                  <a:gd name="T1" fmla="*/ 154 h 292"/>
                  <a:gd name="T2" fmla="*/ 129 w 136"/>
                  <a:gd name="T3" fmla="*/ 129 h 292"/>
                  <a:gd name="T4" fmla="*/ 132 w 136"/>
                  <a:gd name="T5" fmla="*/ 105 h 292"/>
                  <a:gd name="T6" fmla="*/ 134 w 136"/>
                  <a:gd name="T7" fmla="*/ 81 h 292"/>
                  <a:gd name="T8" fmla="*/ 134 w 136"/>
                  <a:gd name="T9" fmla="*/ 60 h 292"/>
                  <a:gd name="T10" fmla="*/ 132 w 136"/>
                  <a:gd name="T11" fmla="*/ 41 h 292"/>
                  <a:gd name="T12" fmla="*/ 129 w 136"/>
                  <a:gd name="T13" fmla="*/ 25 h 292"/>
                  <a:gd name="T14" fmla="*/ 123 w 136"/>
                  <a:gd name="T15" fmla="*/ 13 h 292"/>
                  <a:gd name="T16" fmla="*/ 116 w 136"/>
                  <a:gd name="T17" fmla="*/ 4 h 292"/>
                  <a:gd name="T18" fmla="*/ 107 w 136"/>
                  <a:gd name="T19" fmla="*/ 0 h 292"/>
                  <a:gd name="T20" fmla="*/ 97 w 136"/>
                  <a:gd name="T21" fmla="*/ 0 h 292"/>
                  <a:gd name="T22" fmla="*/ 86 w 136"/>
                  <a:gd name="T23" fmla="*/ 5 h 292"/>
                  <a:gd name="T24" fmla="*/ 75 w 136"/>
                  <a:gd name="T25" fmla="*/ 13 h 292"/>
                  <a:gd name="T26" fmla="*/ 63 w 136"/>
                  <a:gd name="T27" fmla="*/ 26 h 292"/>
                  <a:gd name="T28" fmla="*/ 52 w 136"/>
                  <a:gd name="T29" fmla="*/ 42 h 292"/>
                  <a:gd name="T30" fmla="*/ 41 w 136"/>
                  <a:gd name="T31" fmla="*/ 61 h 292"/>
                  <a:gd name="T32" fmla="*/ 31 w 136"/>
                  <a:gd name="T33" fmla="*/ 82 h 292"/>
                  <a:gd name="T34" fmla="*/ 21 w 136"/>
                  <a:gd name="T35" fmla="*/ 106 h 292"/>
                  <a:gd name="T36" fmla="*/ 13 w 136"/>
                  <a:gd name="T37" fmla="*/ 130 h 292"/>
                  <a:gd name="T38" fmla="*/ 7 w 136"/>
                  <a:gd name="T39" fmla="*/ 155 h 292"/>
                  <a:gd name="T40" fmla="*/ 3 w 136"/>
                  <a:gd name="T41" fmla="*/ 180 h 292"/>
                  <a:gd name="T42" fmla="*/ 1 w 136"/>
                  <a:gd name="T43" fmla="*/ 204 h 292"/>
                  <a:gd name="T44" fmla="*/ 0 w 136"/>
                  <a:gd name="T45" fmla="*/ 226 h 292"/>
                  <a:gd name="T46" fmla="*/ 1 w 136"/>
                  <a:gd name="T47" fmla="*/ 246 h 292"/>
                  <a:gd name="T48" fmla="*/ 4 w 136"/>
                  <a:gd name="T49" fmla="*/ 262 h 292"/>
                  <a:gd name="T50" fmla="*/ 10 w 136"/>
                  <a:gd name="T51" fmla="*/ 275 h 292"/>
                  <a:gd name="T52" fmla="*/ 17 w 136"/>
                  <a:gd name="T53" fmla="*/ 285 h 292"/>
                  <a:gd name="T54" fmla="*/ 25 w 136"/>
                  <a:gd name="T55" fmla="*/ 290 h 292"/>
                  <a:gd name="T56" fmla="*/ 35 w 136"/>
                  <a:gd name="T57" fmla="*/ 291 h 292"/>
                  <a:gd name="T58" fmla="*/ 45 w 136"/>
                  <a:gd name="T59" fmla="*/ 288 h 292"/>
                  <a:gd name="T60" fmla="*/ 57 w 136"/>
                  <a:gd name="T61" fmla="*/ 280 h 292"/>
                  <a:gd name="T62" fmla="*/ 68 w 136"/>
                  <a:gd name="T63" fmla="*/ 269 h 292"/>
                  <a:gd name="T64" fmla="*/ 80 w 136"/>
                  <a:gd name="T65" fmla="*/ 254 h 292"/>
                  <a:gd name="T66" fmla="*/ 91 w 136"/>
                  <a:gd name="T67" fmla="*/ 235 h 292"/>
                  <a:gd name="T68" fmla="*/ 101 w 136"/>
                  <a:gd name="T69" fmla="*/ 214 h 292"/>
                  <a:gd name="T70" fmla="*/ 111 w 136"/>
                  <a:gd name="T71" fmla="*/ 191 h 292"/>
                  <a:gd name="T72" fmla="*/ 119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19" y="167"/>
                    </a:moveTo>
                    <a:lnTo>
                      <a:pt x="123" y="154"/>
                    </a:lnTo>
                    <a:lnTo>
                      <a:pt x="126" y="142"/>
                    </a:lnTo>
                    <a:lnTo>
                      <a:pt x="129" y="129"/>
                    </a:lnTo>
                    <a:lnTo>
                      <a:pt x="131" y="117"/>
                    </a:lnTo>
                    <a:lnTo>
                      <a:pt x="132" y="105"/>
                    </a:lnTo>
                    <a:lnTo>
                      <a:pt x="134" y="93"/>
                    </a:lnTo>
                    <a:lnTo>
                      <a:pt x="134" y="81"/>
                    </a:lnTo>
                    <a:lnTo>
                      <a:pt x="135" y="70"/>
                    </a:lnTo>
                    <a:lnTo>
                      <a:pt x="134" y="60"/>
                    </a:lnTo>
                    <a:lnTo>
                      <a:pt x="134" y="50"/>
                    </a:lnTo>
                    <a:lnTo>
                      <a:pt x="132" y="41"/>
                    </a:lnTo>
                    <a:lnTo>
                      <a:pt x="131" y="33"/>
                    </a:lnTo>
                    <a:lnTo>
                      <a:pt x="129" y="25"/>
                    </a:lnTo>
                    <a:lnTo>
                      <a:pt x="126" y="18"/>
                    </a:lnTo>
                    <a:lnTo>
                      <a:pt x="123" y="13"/>
                    </a:lnTo>
                    <a:lnTo>
                      <a:pt x="120" y="8"/>
                    </a:lnTo>
                    <a:lnTo>
                      <a:pt x="116" y="4"/>
                    </a:lnTo>
                    <a:lnTo>
                      <a:pt x="112" y="2"/>
                    </a:lnTo>
                    <a:lnTo>
                      <a:pt x="107" y="0"/>
                    </a:lnTo>
                    <a:lnTo>
                      <a:pt x="102" y="0"/>
                    </a:lnTo>
                    <a:lnTo>
                      <a:pt x="97" y="0"/>
                    </a:lnTo>
                    <a:lnTo>
                      <a:pt x="91" y="2"/>
                    </a:lnTo>
                    <a:lnTo>
                      <a:pt x="86" y="5"/>
                    </a:lnTo>
                    <a:lnTo>
                      <a:pt x="81" y="8"/>
                    </a:lnTo>
                    <a:lnTo>
                      <a:pt x="75" y="13"/>
                    </a:lnTo>
                    <a:lnTo>
                      <a:pt x="69" y="19"/>
                    </a:lnTo>
                    <a:lnTo>
                      <a:pt x="63" y="26"/>
                    </a:lnTo>
                    <a:lnTo>
                      <a:pt x="58" y="33"/>
                    </a:lnTo>
                    <a:lnTo>
                      <a:pt x="52" y="42"/>
                    </a:lnTo>
                    <a:lnTo>
                      <a:pt x="46" y="51"/>
                    </a:lnTo>
                    <a:lnTo>
                      <a:pt x="41" y="61"/>
                    </a:lnTo>
                    <a:lnTo>
                      <a:pt x="36" y="71"/>
                    </a:lnTo>
                    <a:lnTo>
                      <a:pt x="31" y="82"/>
                    </a:lnTo>
                    <a:lnTo>
                      <a:pt x="26" y="94"/>
                    </a:lnTo>
                    <a:lnTo>
                      <a:pt x="21" y="106"/>
                    </a:lnTo>
                    <a:lnTo>
                      <a:pt x="17" y="118"/>
                    </a:lnTo>
                    <a:lnTo>
                      <a:pt x="13" y="130"/>
                    </a:lnTo>
                    <a:lnTo>
                      <a:pt x="10" y="143"/>
                    </a:lnTo>
                    <a:lnTo>
                      <a:pt x="7" y="155"/>
                    </a:lnTo>
                    <a:lnTo>
                      <a:pt x="5" y="168"/>
                    </a:lnTo>
                    <a:lnTo>
                      <a:pt x="3" y="180"/>
                    </a:lnTo>
                    <a:lnTo>
                      <a:pt x="2" y="192"/>
                    </a:lnTo>
                    <a:lnTo>
                      <a:pt x="1" y="204"/>
                    </a:lnTo>
                    <a:lnTo>
                      <a:pt x="0" y="215"/>
                    </a:lnTo>
                    <a:lnTo>
                      <a:pt x="0" y="226"/>
                    </a:lnTo>
                    <a:lnTo>
                      <a:pt x="1" y="236"/>
                    </a:lnTo>
                    <a:lnTo>
                      <a:pt x="1" y="246"/>
                    </a:lnTo>
                    <a:lnTo>
                      <a:pt x="3" y="254"/>
                    </a:lnTo>
                    <a:lnTo>
                      <a:pt x="4" y="262"/>
                    </a:lnTo>
                    <a:lnTo>
                      <a:pt x="7" y="269"/>
                    </a:lnTo>
                    <a:lnTo>
                      <a:pt x="10" y="275"/>
                    </a:lnTo>
                    <a:lnTo>
                      <a:pt x="13" y="280"/>
                    </a:lnTo>
                    <a:lnTo>
                      <a:pt x="17" y="285"/>
                    </a:lnTo>
                    <a:lnTo>
                      <a:pt x="20" y="288"/>
                    </a:lnTo>
                    <a:lnTo>
                      <a:pt x="25" y="290"/>
                    </a:lnTo>
                    <a:lnTo>
                      <a:pt x="30" y="291"/>
                    </a:lnTo>
                    <a:lnTo>
                      <a:pt x="35" y="291"/>
                    </a:lnTo>
                    <a:lnTo>
                      <a:pt x="40" y="290"/>
                    </a:lnTo>
                    <a:lnTo>
                      <a:pt x="45" y="288"/>
                    </a:lnTo>
                    <a:lnTo>
                      <a:pt x="51" y="284"/>
                    </a:lnTo>
                    <a:lnTo>
                      <a:pt x="57" y="280"/>
                    </a:lnTo>
                    <a:lnTo>
                      <a:pt x="63" y="275"/>
                    </a:lnTo>
                    <a:lnTo>
                      <a:pt x="68" y="269"/>
                    </a:lnTo>
                    <a:lnTo>
                      <a:pt x="74" y="262"/>
                    </a:lnTo>
                    <a:lnTo>
                      <a:pt x="80" y="254"/>
                    </a:lnTo>
                    <a:lnTo>
                      <a:pt x="85" y="245"/>
                    </a:lnTo>
                    <a:lnTo>
                      <a:pt x="91" y="235"/>
                    </a:lnTo>
                    <a:lnTo>
                      <a:pt x="97" y="225"/>
                    </a:lnTo>
                    <a:lnTo>
                      <a:pt x="101" y="214"/>
                    </a:lnTo>
                    <a:lnTo>
                      <a:pt x="107" y="203"/>
                    </a:lnTo>
                    <a:lnTo>
                      <a:pt x="111" y="191"/>
                    </a:lnTo>
                    <a:lnTo>
                      <a:pt x="115" y="179"/>
                    </a:lnTo>
                    <a:lnTo>
                      <a:pt x="119" y="167"/>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9" name="Oval 103"/>
              <p:cNvSpPr>
                <a:spLocks noChangeArrowheads="1"/>
              </p:cNvSpPr>
              <p:nvPr/>
            </p:nvSpPr>
            <p:spPr bwMode="auto">
              <a:xfrm rot="16800000">
                <a:off x="2273" y="1892"/>
                <a:ext cx="111" cy="286"/>
              </a:xfrm>
              <a:prstGeom prst="ellipse">
                <a:avLst/>
              </a:prstGeom>
              <a:solidFill>
                <a:srgbClr val="80FF00"/>
              </a:soli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80" name="Freeform 104"/>
              <p:cNvSpPr>
                <a:spLocks/>
              </p:cNvSpPr>
              <p:nvPr/>
            </p:nvSpPr>
            <p:spPr bwMode="auto">
              <a:xfrm>
                <a:off x="2107" y="1982"/>
                <a:ext cx="93" cy="428"/>
              </a:xfrm>
              <a:custGeom>
                <a:avLst/>
                <a:gdLst>
                  <a:gd name="T0" fmla="*/ 92 w 93"/>
                  <a:gd name="T1" fmla="*/ 0 h 428"/>
                  <a:gd name="T2" fmla="*/ 87 w 93"/>
                  <a:gd name="T3" fmla="*/ 21 h 428"/>
                  <a:gd name="T4" fmla="*/ 83 w 93"/>
                  <a:gd name="T5" fmla="*/ 32 h 428"/>
                  <a:gd name="T6" fmla="*/ 81 w 93"/>
                  <a:gd name="T7" fmla="*/ 44 h 428"/>
                  <a:gd name="T8" fmla="*/ 77 w 93"/>
                  <a:gd name="T9" fmla="*/ 57 h 428"/>
                  <a:gd name="T10" fmla="*/ 73 w 93"/>
                  <a:gd name="T11" fmla="*/ 70 h 428"/>
                  <a:gd name="T12" fmla="*/ 69 w 93"/>
                  <a:gd name="T13" fmla="*/ 83 h 428"/>
                  <a:gd name="T14" fmla="*/ 65 w 93"/>
                  <a:gd name="T15" fmla="*/ 97 h 428"/>
                  <a:gd name="T16" fmla="*/ 60 w 93"/>
                  <a:gd name="T17" fmla="*/ 110 h 428"/>
                  <a:gd name="T18" fmla="*/ 56 w 93"/>
                  <a:gd name="T19" fmla="*/ 125 h 428"/>
                  <a:gd name="T20" fmla="*/ 51 w 93"/>
                  <a:gd name="T21" fmla="*/ 139 h 428"/>
                  <a:gd name="T22" fmla="*/ 47 w 93"/>
                  <a:gd name="T23" fmla="*/ 154 h 428"/>
                  <a:gd name="T24" fmla="*/ 42 w 93"/>
                  <a:gd name="T25" fmla="*/ 169 h 428"/>
                  <a:gd name="T26" fmla="*/ 37 w 93"/>
                  <a:gd name="T27" fmla="*/ 184 h 428"/>
                  <a:gd name="T28" fmla="*/ 33 w 93"/>
                  <a:gd name="T29" fmla="*/ 198 h 428"/>
                  <a:gd name="T30" fmla="*/ 28 w 93"/>
                  <a:gd name="T31" fmla="*/ 214 h 428"/>
                  <a:gd name="T32" fmla="*/ 25 w 93"/>
                  <a:gd name="T33" fmla="*/ 228 h 428"/>
                  <a:gd name="T34" fmla="*/ 20 w 93"/>
                  <a:gd name="T35" fmla="*/ 243 h 428"/>
                  <a:gd name="T36" fmla="*/ 17 w 93"/>
                  <a:gd name="T37" fmla="*/ 258 h 428"/>
                  <a:gd name="T38" fmla="*/ 13 w 93"/>
                  <a:gd name="T39" fmla="*/ 273 h 428"/>
                  <a:gd name="T40" fmla="*/ 11 w 93"/>
                  <a:gd name="T41" fmla="*/ 288 h 428"/>
                  <a:gd name="T42" fmla="*/ 7 w 93"/>
                  <a:gd name="T43" fmla="*/ 302 h 428"/>
                  <a:gd name="T44" fmla="*/ 5 w 93"/>
                  <a:gd name="T45" fmla="*/ 316 h 428"/>
                  <a:gd name="T46" fmla="*/ 4 w 93"/>
                  <a:gd name="T47" fmla="*/ 330 h 428"/>
                  <a:gd name="T48" fmla="*/ 2 w 93"/>
                  <a:gd name="T49" fmla="*/ 344 h 428"/>
                  <a:gd name="T50" fmla="*/ 0 w 93"/>
                  <a:gd name="T51" fmla="*/ 357 h 428"/>
                  <a:gd name="T52" fmla="*/ 0 w 93"/>
                  <a:gd name="T53" fmla="*/ 370 h 428"/>
                  <a:gd name="T54" fmla="*/ 0 w 93"/>
                  <a:gd name="T55" fmla="*/ 382 h 428"/>
                  <a:gd name="T56" fmla="*/ 1 w 93"/>
                  <a:gd name="T57" fmla="*/ 394 h 428"/>
                  <a:gd name="T58" fmla="*/ 2 w 93"/>
                  <a:gd name="T59" fmla="*/ 405 h 428"/>
                  <a:gd name="T60" fmla="*/ 4 w 93"/>
                  <a:gd name="T61" fmla="*/ 416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3" y="32"/>
                    </a:lnTo>
                    <a:lnTo>
                      <a:pt x="81" y="44"/>
                    </a:lnTo>
                    <a:lnTo>
                      <a:pt x="77" y="57"/>
                    </a:lnTo>
                    <a:lnTo>
                      <a:pt x="73" y="70"/>
                    </a:lnTo>
                    <a:lnTo>
                      <a:pt x="69" y="83"/>
                    </a:lnTo>
                    <a:lnTo>
                      <a:pt x="65" y="97"/>
                    </a:lnTo>
                    <a:lnTo>
                      <a:pt x="60" y="110"/>
                    </a:lnTo>
                    <a:lnTo>
                      <a:pt x="56" y="125"/>
                    </a:lnTo>
                    <a:lnTo>
                      <a:pt x="51" y="139"/>
                    </a:lnTo>
                    <a:lnTo>
                      <a:pt x="47" y="154"/>
                    </a:lnTo>
                    <a:lnTo>
                      <a:pt x="42" y="169"/>
                    </a:lnTo>
                    <a:lnTo>
                      <a:pt x="37" y="184"/>
                    </a:lnTo>
                    <a:lnTo>
                      <a:pt x="33" y="198"/>
                    </a:lnTo>
                    <a:lnTo>
                      <a:pt x="28" y="214"/>
                    </a:lnTo>
                    <a:lnTo>
                      <a:pt x="25" y="228"/>
                    </a:lnTo>
                    <a:lnTo>
                      <a:pt x="20" y="243"/>
                    </a:lnTo>
                    <a:lnTo>
                      <a:pt x="17" y="258"/>
                    </a:lnTo>
                    <a:lnTo>
                      <a:pt x="13" y="273"/>
                    </a:lnTo>
                    <a:lnTo>
                      <a:pt x="11" y="288"/>
                    </a:lnTo>
                    <a:lnTo>
                      <a:pt x="7" y="302"/>
                    </a:lnTo>
                    <a:lnTo>
                      <a:pt x="5" y="316"/>
                    </a:lnTo>
                    <a:lnTo>
                      <a:pt x="4" y="330"/>
                    </a:lnTo>
                    <a:lnTo>
                      <a:pt x="2" y="344"/>
                    </a:lnTo>
                    <a:lnTo>
                      <a:pt x="0" y="357"/>
                    </a:lnTo>
                    <a:lnTo>
                      <a:pt x="0" y="370"/>
                    </a:lnTo>
                    <a:lnTo>
                      <a:pt x="0" y="382"/>
                    </a:lnTo>
                    <a:lnTo>
                      <a:pt x="1" y="394"/>
                    </a:lnTo>
                    <a:lnTo>
                      <a:pt x="2" y="405"/>
                    </a:lnTo>
                    <a:lnTo>
                      <a:pt x="4" y="416"/>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81" name="Group 105"/>
            <p:cNvGrpSpPr>
              <a:grpSpLocks/>
            </p:cNvGrpSpPr>
            <p:nvPr/>
          </p:nvGrpSpPr>
          <p:grpSpPr bwMode="auto">
            <a:xfrm>
              <a:off x="2171" y="1221"/>
              <a:ext cx="529" cy="732"/>
              <a:chOff x="2171" y="1221"/>
              <a:chExt cx="529" cy="732"/>
            </a:xfrm>
          </p:grpSpPr>
          <p:sp>
            <p:nvSpPr>
              <p:cNvPr id="203882" name="Freeform 106"/>
              <p:cNvSpPr>
                <a:spLocks/>
              </p:cNvSpPr>
              <p:nvPr/>
            </p:nvSpPr>
            <p:spPr bwMode="auto">
              <a:xfrm>
                <a:off x="2171" y="1403"/>
                <a:ext cx="250" cy="159"/>
              </a:xfrm>
              <a:custGeom>
                <a:avLst/>
                <a:gdLst>
                  <a:gd name="T0" fmla="*/ 132 w 250"/>
                  <a:gd name="T1" fmla="*/ 14 h 159"/>
                  <a:gd name="T2" fmla="*/ 110 w 250"/>
                  <a:gd name="T3" fmla="*/ 7 h 159"/>
                  <a:gd name="T4" fmla="*/ 89 w 250"/>
                  <a:gd name="T5" fmla="*/ 3 h 159"/>
                  <a:gd name="T6" fmla="*/ 69 w 250"/>
                  <a:gd name="T7" fmla="*/ 0 h 159"/>
                  <a:gd name="T8" fmla="*/ 51 w 250"/>
                  <a:gd name="T9" fmla="*/ 0 h 159"/>
                  <a:gd name="T10" fmla="*/ 35 w 250"/>
                  <a:gd name="T11" fmla="*/ 2 h 159"/>
                  <a:gd name="T12" fmla="*/ 21 w 250"/>
                  <a:gd name="T13" fmla="*/ 7 h 159"/>
                  <a:gd name="T14" fmla="*/ 11 w 250"/>
                  <a:gd name="T15" fmla="*/ 13 h 159"/>
                  <a:gd name="T16" fmla="*/ 4 w 250"/>
                  <a:gd name="T17" fmla="*/ 22 h 159"/>
                  <a:gd name="T18" fmla="*/ 0 w 250"/>
                  <a:gd name="T19" fmla="*/ 32 h 159"/>
                  <a:gd name="T20" fmla="*/ 0 w 250"/>
                  <a:gd name="T21" fmla="*/ 44 h 159"/>
                  <a:gd name="T22" fmla="*/ 4 w 250"/>
                  <a:gd name="T23" fmla="*/ 57 h 159"/>
                  <a:gd name="T24" fmla="*/ 11 w 250"/>
                  <a:gd name="T25" fmla="*/ 70 h 159"/>
                  <a:gd name="T26" fmla="*/ 21 w 250"/>
                  <a:gd name="T27" fmla="*/ 83 h 159"/>
                  <a:gd name="T28" fmla="*/ 36 w 250"/>
                  <a:gd name="T29" fmla="*/ 97 h 159"/>
                  <a:gd name="T30" fmla="*/ 52 w 250"/>
                  <a:gd name="T31" fmla="*/ 110 h 159"/>
                  <a:gd name="T32" fmla="*/ 70 w 250"/>
                  <a:gd name="T33" fmla="*/ 122 h 159"/>
                  <a:gd name="T34" fmla="*/ 90 w 250"/>
                  <a:gd name="T35" fmla="*/ 133 h 159"/>
                  <a:gd name="T36" fmla="*/ 111 w 250"/>
                  <a:gd name="T37" fmla="*/ 142 h 159"/>
                  <a:gd name="T38" fmla="*/ 133 w 250"/>
                  <a:gd name="T39" fmla="*/ 149 h 159"/>
                  <a:gd name="T40" fmla="*/ 154 w 250"/>
                  <a:gd name="T41" fmla="*/ 154 h 159"/>
                  <a:gd name="T42" fmla="*/ 174 w 250"/>
                  <a:gd name="T43" fmla="*/ 157 h 159"/>
                  <a:gd name="T44" fmla="*/ 193 w 250"/>
                  <a:gd name="T45" fmla="*/ 158 h 159"/>
                  <a:gd name="T46" fmla="*/ 210 w 250"/>
                  <a:gd name="T47" fmla="*/ 156 h 159"/>
                  <a:gd name="T48" fmla="*/ 224 w 250"/>
                  <a:gd name="T49" fmla="*/ 152 h 159"/>
                  <a:gd name="T50" fmla="*/ 235 w 250"/>
                  <a:gd name="T51" fmla="*/ 146 h 159"/>
                  <a:gd name="T52" fmla="*/ 244 w 250"/>
                  <a:gd name="T53" fmla="*/ 138 h 159"/>
                  <a:gd name="T54" fmla="*/ 247 w 250"/>
                  <a:gd name="T55" fmla="*/ 128 h 159"/>
                  <a:gd name="T56" fmla="*/ 249 w 250"/>
                  <a:gd name="T57" fmla="*/ 117 h 159"/>
                  <a:gd name="T58" fmla="*/ 245 w 250"/>
                  <a:gd name="T59" fmla="*/ 104 h 159"/>
                  <a:gd name="T60" fmla="*/ 239 w 250"/>
                  <a:gd name="T61" fmla="*/ 91 h 159"/>
                  <a:gd name="T62" fmla="*/ 229 w 250"/>
                  <a:gd name="T63" fmla="*/ 78 h 159"/>
                  <a:gd name="T64" fmla="*/ 217 w 250"/>
                  <a:gd name="T65" fmla="*/ 64 h 159"/>
                  <a:gd name="T66" fmla="*/ 201 w 250"/>
                  <a:gd name="T67" fmla="*/ 51 h 159"/>
                  <a:gd name="T68" fmla="*/ 183 w 250"/>
                  <a:gd name="T69" fmla="*/ 39 h 159"/>
                  <a:gd name="T70" fmla="*/ 164 w 250"/>
                  <a:gd name="T71" fmla="*/ 28 h 159"/>
                  <a:gd name="T72" fmla="*/ 142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42" y="18"/>
                    </a:moveTo>
                    <a:lnTo>
                      <a:pt x="132" y="14"/>
                    </a:lnTo>
                    <a:lnTo>
                      <a:pt x="121" y="10"/>
                    </a:lnTo>
                    <a:lnTo>
                      <a:pt x="110" y="7"/>
                    </a:lnTo>
                    <a:lnTo>
                      <a:pt x="100" y="5"/>
                    </a:lnTo>
                    <a:lnTo>
                      <a:pt x="89" y="3"/>
                    </a:lnTo>
                    <a:lnTo>
                      <a:pt x="79" y="1"/>
                    </a:lnTo>
                    <a:lnTo>
                      <a:pt x="69" y="0"/>
                    </a:lnTo>
                    <a:lnTo>
                      <a:pt x="60" y="0"/>
                    </a:lnTo>
                    <a:lnTo>
                      <a:pt x="51" y="0"/>
                    </a:lnTo>
                    <a:lnTo>
                      <a:pt x="43" y="1"/>
                    </a:lnTo>
                    <a:lnTo>
                      <a:pt x="35" y="2"/>
                    </a:lnTo>
                    <a:lnTo>
                      <a:pt x="28" y="4"/>
                    </a:lnTo>
                    <a:lnTo>
                      <a:pt x="21" y="7"/>
                    </a:lnTo>
                    <a:lnTo>
                      <a:pt x="16" y="10"/>
                    </a:lnTo>
                    <a:lnTo>
                      <a:pt x="11" y="13"/>
                    </a:lnTo>
                    <a:lnTo>
                      <a:pt x="7" y="17"/>
                    </a:lnTo>
                    <a:lnTo>
                      <a:pt x="4" y="22"/>
                    </a:lnTo>
                    <a:lnTo>
                      <a:pt x="1" y="27"/>
                    </a:lnTo>
                    <a:lnTo>
                      <a:pt x="0" y="32"/>
                    </a:lnTo>
                    <a:lnTo>
                      <a:pt x="0" y="38"/>
                    </a:lnTo>
                    <a:lnTo>
                      <a:pt x="0" y="44"/>
                    </a:lnTo>
                    <a:lnTo>
                      <a:pt x="2" y="50"/>
                    </a:lnTo>
                    <a:lnTo>
                      <a:pt x="4" y="57"/>
                    </a:lnTo>
                    <a:lnTo>
                      <a:pt x="7" y="63"/>
                    </a:lnTo>
                    <a:lnTo>
                      <a:pt x="11" y="70"/>
                    </a:lnTo>
                    <a:lnTo>
                      <a:pt x="16" y="77"/>
                    </a:lnTo>
                    <a:lnTo>
                      <a:pt x="21" y="83"/>
                    </a:lnTo>
                    <a:lnTo>
                      <a:pt x="28" y="90"/>
                    </a:lnTo>
                    <a:lnTo>
                      <a:pt x="36" y="97"/>
                    </a:lnTo>
                    <a:lnTo>
                      <a:pt x="44" y="103"/>
                    </a:lnTo>
                    <a:lnTo>
                      <a:pt x="52" y="110"/>
                    </a:lnTo>
                    <a:lnTo>
                      <a:pt x="60" y="116"/>
                    </a:lnTo>
                    <a:lnTo>
                      <a:pt x="70" y="122"/>
                    </a:lnTo>
                    <a:lnTo>
                      <a:pt x="80" y="127"/>
                    </a:lnTo>
                    <a:lnTo>
                      <a:pt x="90" y="133"/>
                    </a:lnTo>
                    <a:lnTo>
                      <a:pt x="100" y="137"/>
                    </a:lnTo>
                    <a:lnTo>
                      <a:pt x="111" y="142"/>
                    </a:lnTo>
                    <a:lnTo>
                      <a:pt x="122" y="146"/>
                    </a:lnTo>
                    <a:lnTo>
                      <a:pt x="133" y="149"/>
                    </a:lnTo>
                    <a:lnTo>
                      <a:pt x="143" y="152"/>
                    </a:lnTo>
                    <a:lnTo>
                      <a:pt x="154" y="154"/>
                    </a:lnTo>
                    <a:lnTo>
                      <a:pt x="164" y="156"/>
                    </a:lnTo>
                    <a:lnTo>
                      <a:pt x="174" y="157"/>
                    </a:lnTo>
                    <a:lnTo>
                      <a:pt x="183" y="158"/>
                    </a:lnTo>
                    <a:lnTo>
                      <a:pt x="193" y="158"/>
                    </a:lnTo>
                    <a:lnTo>
                      <a:pt x="202" y="157"/>
                    </a:lnTo>
                    <a:lnTo>
                      <a:pt x="210" y="156"/>
                    </a:lnTo>
                    <a:lnTo>
                      <a:pt x="217" y="155"/>
                    </a:lnTo>
                    <a:lnTo>
                      <a:pt x="224" y="152"/>
                    </a:lnTo>
                    <a:lnTo>
                      <a:pt x="229" y="149"/>
                    </a:lnTo>
                    <a:lnTo>
                      <a:pt x="235" y="146"/>
                    </a:lnTo>
                    <a:lnTo>
                      <a:pt x="239" y="142"/>
                    </a:lnTo>
                    <a:lnTo>
                      <a:pt x="244" y="138"/>
                    </a:lnTo>
                    <a:lnTo>
                      <a:pt x="245" y="133"/>
                    </a:lnTo>
                    <a:lnTo>
                      <a:pt x="247" y="128"/>
                    </a:lnTo>
                    <a:lnTo>
                      <a:pt x="249" y="123"/>
                    </a:lnTo>
                    <a:lnTo>
                      <a:pt x="249" y="117"/>
                    </a:lnTo>
                    <a:lnTo>
                      <a:pt x="247" y="111"/>
                    </a:lnTo>
                    <a:lnTo>
                      <a:pt x="245" y="104"/>
                    </a:lnTo>
                    <a:lnTo>
                      <a:pt x="243" y="98"/>
                    </a:lnTo>
                    <a:lnTo>
                      <a:pt x="239" y="91"/>
                    </a:lnTo>
                    <a:lnTo>
                      <a:pt x="235" y="84"/>
                    </a:lnTo>
                    <a:lnTo>
                      <a:pt x="229" y="78"/>
                    </a:lnTo>
                    <a:lnTo>
                      <a:pt x="223" y="71"/>
                    </a:lnTo>
                    <a:lnTo>
                      <a:pt x="217" y="64"/>
                    </a:lnTo>
                    <a:lnTo>
                      <a:pt x="209" y="57"/>
                    </a:lnTo>
                    <a:lnTo>
                      <a:pt x="201" y="51"/>
                    </a:lnTo>
                    <a:lnTo>
                      <a:pt x="192" y="45"/>
                    </a:lnTo>
                    <a:lnTo>
                      <a:pt x="183" y="39"/>
                    </a:lnTo>
                    <a:lnTo>
                      <a:pt x="173" y="33"/>
                    </a:lnTo>
                    <a:lnTo>
                      <a:pt x="164" y="28"/>
                    </a:lnTo>
                    <a:lnTo>
                      <a:pt x="153" y="23"/>
                    </a:lnTo>
                    <a:lnTo>
                      <a:pt x="142"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3" name="Freeform 107"/>
              <p:cNvSpPr>
                <a:spLocks/>
              </p:cNvSpPr>
              <p:nvPr/>
            </p:nvSpPr>
            <p:spPr bwMode="auto">
              <a:xfrm>
                <a:off x="2411" y="1221"/>
                <a:ext cx="136" cy="292"/>
              </a:xfrm>
              <a:custGeom>
                <a:avLst/>
                <a:gdLst>
                  <a:gd name="T0" fmla="*/ 123 w 136"/>
                  <a:gd name="T1" fmla="*/ 155 h 292"/>
                  <a:gd name="T2" fmla="*/ 129 w 136"/>
                  <a:gd name="T3" fmla="*/ 129 h 292"/>
                  <a:gd name="T4" fmla="*/ 133 w 136"/>
                  <a:gd name="T5" fmla="*/ 105 h 292"/>
                  <a:gd name="T6" fmla="*/ 135 w 136"/>
                  <a:gd name="T7" fmla="*/ 82 h 292"/>
                  <a:gd name="T8" fmla="*/ 135 w 136"/>
                  <a:gd name="T9" fmla="*/ 60 h 292"/>
                  <a:gd name="T10" fmla="*/ 133 w 136"/>
                  <a:gd name="T11" fmla="*/ 41 h 292"/>
                  <a:gd name="T12" fmla="*/ 130 w 136"/>
                  <a:gd name="T13" fmla="*/ 25 h 292"/>
                  <a:gd name="T14" fmla="*/ 123 w 136"/>
                  <a:gd name="T15" fmla="*/ 13 h 292"/>
                  <a:gd name="T16" fmla="*/ 116 w 136"/>
                  <a:gd name="T17" fmla="*/ 5 h 292"/>
                  <a:gd name="T18" fmla="*/ 107 w 136"/>
                  <a:gd name="T19" fmla="*/ 1 h 292"/>
                  <a:gd name="T20" fmla="*/ 98 w 136"/>
                  <a:gd name="T21" fmla="*/ 1 h 292"/>
                  <a:gd name="T22" fmla="*/ 87 w 136"/>
                  <a:gd name="T23" fmla="*/ 5 h 292"/>
                  <a:gd name="T24" fmla="*/ 75 w 136"/>
                  <a:gd name="T25" fmla="*/ 14 h 292"/>
                  <a:gd name="T26" fmla="*/ 64 w 136"/>
                  <a:gd name="T27" fmla="*/ 26 h 292"/>
                  <a:gd name="T28" fmla="*/ 52 w 136"/>
                  <a:gd name="T29" fmla="*/ 42 h 292"/>
                  <a:gd name="T30" fmla="*/ 41 w 136"/>
                  <a:gd name="T31" fmla="*/ 61 h 292"/>
                  <a:gd name="T32" fmla="*/ 31 w 136"/>
                  <a:gd name="T33" fmla="*/ 83 h 292"/>
                  <a:gd name="T34" fmla="*/ 22 w 136"/>
                  <a:gd name="T35" fmla="*/ 106 h 292"/>
                  <a:gd name="T36" fmla="*/ 14 w 136"/>
                  <a:gd name="T37" fmla="*/ 131 h 292"/>
                  <a:gd name="T38" fmla="*/ 8 w 136"/>
                  <a:gd name="T39" fmla="*/ 156 h 292"/>
                  <a:gd name="T40" fmla="*/ 4 w 136"/>
                  <a:gd name="T41" fmla="*/ 181 h 292"/>
                  <a:gd name="T42" fmla="*/ 1 w 136"/>
                  <a:gd name="T43" fmla="*/ 204 h 292"/>
                  <a:gd name="T44" fmla="*/ 0 w 136"/>
                  <a:gd name="T45" fmla="*/ 226 h 292"/>
                  <a:gd name="T46" fmla="*/ 2 w 136"/>
                  <a:gd name="T47" fmla="*/ 246 h 292"/>
                  <a:gd name="T48" fmla="*/ 5 w 136"/>
                  <a:gd name="T49" fmla="*/ 263 h 292"/>
                  <a:gd name="T50" fmla="*/ 11 w 136"/>
                  <a:gd name="T51" fmla="*/ 276 h 292"/>
                  <a:gd name="T52" fmla="*/ 17 w 136"/>
                  <a:gd name="T53" fmla="*/ 285 h 292"/>
                  <a:gd name="T54" fmla="*/ 26 w 136"/>
                  <a:gd name="T55" fmla="*/ 290 h 292"/>
                  <a:gd name="T56" fmla="*/ 36 w 136"/>
                  <a:gd name="T57" fmla="*/ 291 h 292"/>
                  <a:gd name="T58" fmla="*/ 46 w 136"/>
                  <a:gd name="T59" fmla="*/ 288 h 292"/>
                  <a:gd name="T60" fmla="*/ 57 w 136"/>
                  <a:gd name="T61" fmla="*/ 281 h 292"/>
                  <a:gd name="T62" fmla="*/ 69 w 136"/>
                  <a:gd name="T63" fmla="*/ 269 h 292"/>
                  <a:gd name="T64" fmla="*/ 80 w 136"/>
                  <a:gd name="T65" fmla="*/ 254 h 292"/>
                  <a:gd name="T66" fmla="*/ 91 w 136"/>
                  <a:gd name="T67" fmla="*/ 235 h 292"/>
                  <a:gd name="T68" fmla="*/ 102 w 136"/>
                  <a:gd name="T69" fmla="*/ 215 h 292"/>
                  <a:gd name="T70" fmla="*/ 112 w 136"/>
                  <a:gd name="T71" fmla="*/ 192 h 292"/>
                  <a:gd name="T72" fmla="*/ 120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20" y="167"/>
                    </a:moveTo>
                    <a:lnTo>
                      <a:pt x="123" y="155"/>
                    </a:lnTo>
                    <a:lnTo>
                      <a:pt x="126" y="142"/>
                    </a:lnTo>
                    <a:lnTo>
                      <a:pt x="129" y="129"/>
                    </a:lnTo>
                    <a:lnTo>
                      <a:pt x="131" y="117"/>
                    </a:lnTo>
                    <a:lnTo>
                      <a:pt x="133" y="105"/>
                    </a:lnTo>
                    <a:lnTo>
                      <a:pt x="134" y="93"/>
                    </a:lnTo>
                    <a:lnTo>
                      <a:pt x="135" y="82"/>
                    </a:lnTo>
                    <a:lnTo>
                      <a:pt x="135" y="71"/>
                    </a:lnTo>
                    <a:lnTo>
                      <a:pt x="135" y="60"/>
                    </a:lnTo>
                    <a:lnTo>
                      <a:pt x="134" y="51"/>
                    </a:lnTo>
                    <a:lnTo>
                      <a:pt x="133" y="41"/>
                    </a:lnTo>
                    <a:lnTo>
                      <a:pt x="131" y="33"/>
                    </a:lnTo>
                    <a:lnTo>
                      <a:pt x="130" y="25"/>
                    </a:lnTo>
                    <a:lnTo>
                      <a:pt x="127" y="19"/>
                    </a:lnTo>
                    <a:lnTo>
                      <a:pt x="123" y="13"/>
                    </a:lnTo>
                    <a:lnTo>
                      <a:pt x="120" y="9"/>
                    </a:lnTo>
                    <a:lnTo>
                      <a:pt x="116" y="5"/>
                    </a:lnTo>
                    <a:lnTo>
                      <a:pt x="112" y="2"/>
                    </a:lnTo>
                    <a:lnTo>
                      <a:pt x="107" y="1"/>
                    </a:lnTo>
                    <a:lnTo>
                      <a:pt x="103" y="0"/>
                    </a:lnTo>
                    <a:lnTo>
                      <a:pt x="98" y="1"/>
                    </a:lnTo>
                    <a:lnTo>
                      <a:pt x="92" y="2"/>
                    </a:lnTo>
                    <a:lnTo>
                      <a:pt x="87" y="5"/>
                    </a:lnTo>
                    <a:lnTo>
                      <a:pt x="81" y="9"/>
                    </a:lnTo>
                    <a:lnTo>
                      <a:pt x="75" y="14"/>
                    </a:lnTo>
                    <a:lnTo>
                      <a:pt x="69" y="19"/>
                    </a:lnTo>
                    <a:lnTo>
                      <a:pt x="64" y="26"/>
                    </a:lnTo>
                    <a:lnTo>
                      <a:pt x="58" y="34"/>
                    </a:lnTo>
                    <a:lnTo>
                      <a:pt x="52" y="42"/>
                    </a:lnTo>
                    <a:lnTo>
                      <a:pt x="46" y="51"/>
                    </a:lnTo>
                    <a:lnTo>
                      <a:pt x="41" y="61"/>
                    </a:lnTo>
                    <a:lnTo>
                      <a:pt x="36" y="71"/>
                    </a:lnTo>
                    <a:lnTo>
                      <a:pt x="31" y="83"/>
                    </a:lnTo>
                    <a:lnTo>
                      <a:pt x="27" y="94"/>
                    </a:lnTo>
                    <a:lnTo>
                      <a:pt x="22" y="106"/>
                    </a:lnTo>
                    <a:lnTo>
                      <a:pt x="18" y="118"/>
                    </a:lnTo>
                    <a:lnTo>
                      <a:pt x="14" y="131"/>
                    </a:lnTo>
                    <a:lnTo>
                      <a:pt x="11" y="143"/>
                    </a:lnTo>
                    <a:lnTo>
                      <a:pt x="8" y="156"/>
                    </a:lnTo>
                    <a:lnTo>
                      <a:pt x="5" y="168"/>
                    </a:lnTo>
                    <a:lnTo>
                      <a:pt x="4" y="181"/>
                    </a:lnTo>
                    <a:lnTo>
                      <a:pt x="2" y="193"/>
                    </a:lnTo>
                    <a:lnTo>
                      <a:pt x="1" y="204"/>
                    </a:lnTo>
                    <a:lnTo>
                      <a:pt x="0" y="215"/>
                    </a:lnTo>
                    <a:lnTo>
                      <a:pt x="0" y="226"/>
                    </a:lnTo>
                    <a:lnTo>
                      <a:pt x="1" y="236"/>
                    </a:lnTo>
                    <a:lnTo>
                      <a:pt x="2" y="246"/>
                    </a:lnTo>
                    <a:lnTo>
                      <a:pt x="4" y="255"/>
                    </a:lnTo>
                    <a:lnTo>
                      <a:pt x="5" y="263"/>
                    </a:lnTo>
                    <a:lnTo>
                      <a:pt x="7" y="269"/>
                    </a:lnTo>
                    <a:lnTo>
                      <a:pt x="11" y="276"/>
                    </a:lnTo>
                    <a:lnTo>
                      <a:pt x="13" y="281"/>
                    </a:lnTo>
                    <a:lnTo>
                      <a:pt x="17" y="285"/>
                    </a:lnTo>
                    <a:lnTo>
                      <a:pt x="21" y="288"/>
                    </a:lnTo>
                    <a:lnTo>
                      <a:pt x="26" y="290"/>
                    </a:lnTo>
                    <a:lnTo>
                      <a:pt x="30" y="291"/>
                    </a:lnTo>
                    <a:lnTo>
                      <a:pt x="36" y="291"/>
                    </a:lnTo>
                    <a:lnTo>
                      <a:pt x="41" y="290"/>
                    </a:lnTo>
                    <a:lnTo>
                      <a:pt x="46" y="288"/>
                    </a:lnTo>
                    <a:lnTo>
                      <a:pt x="52" y="285"/>
                    </a:lnTo>
                    <a:lnTo>
                      <a:pt x="57" y="281"/>
                    </a:lnTo>
                    <a:lnTo>
                      <a:pt x="63" y="275"/>
                    </a:lnTo>
                    <a:lnTo>
                      <a:pt x="69" y="269"/>
                    </a:lnTo>
                    <a:lnTo>
                      <a:pt x="75" y="262"/>
                    </a:lnTo>
                    <a:lnTo>
                      <a:pt x="80" y="254"/>
                    </a:lnTo>
                    <a:lnTo>
                      <a:pt x="86" y="245"/>
                    </a:lnTo>
                    <a:lnTo>
                      <a:pt x="91" y="235"/>
                    </a:lnTo>
                    <a:lnTo>
                      <a:pt x="97" y="225"/>
                    </a:lnTo>
                    <a:lnTo>
                      <a:pt x="102" y="215"/>
                    </a:lnTo>
                    <a:lnTo>
                      <a:pt x="107" y="203"/>
                    </a:lnTo>
                    <a:lnTo>
                      <a:pt x="112" y="192"/>
                    </a:lnTo>
                    <a:lnTo>
                      <a:pt x="115" y="179"/>
                    </a:lnTo>
                    <a:lnTo>
                      <a:pt x="120"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4" name="Oval 108"/>
              <p:cNvSpPr>
                <a:spLocks noChangeArrowheads="1"/>
              </p:cNvSpPr>
              <p:nvPr/>
            </p:nvSpPr>
            <p:spPr bwMode="auto">
              <a:xfrm rot="16800000">
                <a:off x="2502" y="1435"/>
                <a:ext cx="110"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85" name="Freeform 109"/>
              <p:cNvSpPr>
                <a:spLocks/>
              </p:cNvSpPr>
              <p:nvPr/>
            </p:nvSpPr>
            <p:spPr bwMode="auto">
              <a:xfrm>
                <a:off x="2336" y="1525"/>
                <a:ext cx="93" cy="428"/>
              </a:xfrm>
              <a:custGeom>
                <a:avLst/>
                <a:gdLst>
                  <a:gd name="T0" fmla="*/ 92 w 93"/>
                  <a:gd name="T1" fmla="*/ 0 h 428"/>
                  <a:gd name="T2" fmla="*/ 87 w 93"/>
                  <a:gd name="T3" fmla="*/ 21 h 428"/>
                  <a:gd name="T4" fmla="*/ 84 w 93"/>
                  <a:gd name="T5" fmla="*/ 33 h 428"/>
                  <a:gd name="T6" fmla="*/ 80 w 93"/>
                  <a:gd name="T7" fmla="*/ 45 h 428"/>
                  <a:gd name="T8" fmla="*/ 77 w 93"/>
                  <a:gd name="T9" fmla="*/ 57 h 428"/>
                  <a:gd name="T10" fmla="*/ 73 w 93"/>
                  <a:gd name="T11" fmla="*/ 70 h 428"/>
                  <a:gd name="T12" fmla="*/ 69 w 93"/>
                  <a:gd name="T13" fmla="*/ 83 h 428"/>
                  <a:gd name="T14" fmla="*/ 64 w 93"/>
                  <a:gd name="T15" fmla="*/ 97 h 428"/>
                  <a:gd name="T16" fmla="*/ 61 w 93"/>
                  <a:gd name="T17" fmla="*/ 111 h 428"/>
                  <a:gd name="T18" fmla="*/ 55 w 93"/>
                  <a:gd name="T19" fmla="*/ 125 h 428"/>
                  <a:gd name="T20" fmla="*/ 51 w 93"/>
                  <a:gd name="T21" fmla="*/ 140 h 428"/>
                  <a:gd name="T22" fmla="*/ 46 w 93"/>
                  <a:gd name="T23" fmla="*/ 154 h 428"/>
                  <a:gd name="T24" fmla="*/ 42 w 93"/>
                  <a:gd name="T25" fmla="*/ 169 h 428"/>
                  <a:gd name="T26" fmla="*/ 38 w 93"/>
                  <a:gd name="T27" fmla="*/ 184 h 428"/>
                  <a:gd name="T28" fmla="*/ 33 w 93"/>
                  <a:gd name="T29" fmla="*/ 199 h 428"/>
                  <a:gd name="T30" fmla="*/ 29 w 93"/>
                  <a:gd name="T31" fmla="*/ 214 h 428"/>
                  <a:gd name="T32" fmla="*/ 24 w 93"/>
                  <a:gd name="T33" fmla="*/ 229 h 428"/>
                  <a:gd name="T34" fmla="*/ 21 w 93"/>
                  <a:gd name="T35" fmla="*/ 244 h 428"/>
                  <a:gd name="T36" fmla="*/ 17 w 93"/>
                  <a:gd name="T37" fmla="*/ 259 h 428"/>
                  <a:gd name="T38" fmla="*/ 13 w 93"/>
                  <a:gd name="T39" fmla="*/ 273 h 428"/>
                  <a:gd name="T40" fmla="*/ 10 w 93"/>
                  <a:gd name="T41" fmla="*/ 288 h 428"/>
                  <a:gd name="T42" fmla="*/ 7 w 93"/>
                  <a:gd name="T43" fmla="*/ 303 h 428"/>
                  <a:gd name="T44" fmla="*/ 4 w 93"/>
                  <a:gd name="T45" fmla="*/ 317 h 428"/>
                  <a:gd name="T46" fmla="*/ 3 w 93"/>
                  <a:gd name="T47" fmla="*/ 331 h 428"/>
                  <a:gd name="T48" fmla="*/ 1 w 93"/>
                  <a:gd name="T49" fmla="*/ 344 h 428"/>
                  <a:gd name="T50" fmla="*/ 0 w 93"/>
                  <a:gd name="T51" fmla="*/ 357 h 428"/>
                  <a:gd name="T52" fmla="*/ 0 w 93"/>
                  <a:gd name="T53" fmla="*/ 370 h 428"/>
                  <a:gd name="T54" fmla="*/ 0 w 93"/>
                  <a:gd name="T55" fmla="*/ 383 h 428"/>
                  <a:gd name="T56" fmla="*/ 0 w 93"/>
                  <a:gd name="T57" fmla="*/ 395 h 428"/>
                  <a:gd name="T58" fmla="*/ 2 w 93"/>
                  <a:gd name="T59" fmla="*/ 406 h 428"/>
                  <a:gd name="T60" fmla="*/ 4 w 93"/>
                  <a:gd name="T61" fmla="*/ 417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4" y="33"/>
                    </a:lnTo>
                    <a:lnTo>
                      <a:pt x="80" y="45"/>
                    </a:lnTo>
                    <a:lnTo>
                      <a:pt x="77" y="57"/>
                    </a:lnTo>
                    <a:lnTo>
                      <a:pt x="73" y="70"/>
                    </a:lnTo>
                    <a:lnTo>
                      <a:pt x="69" y="83"/>
                    </a:lnTo>
                    <a:lnTo>
                      <a:pt x="64" y="97"/>
                    </a:lnTo>
                    <a:lnTo>
                      <a:pt x="61" y="111"/>
                    </a:lnTo>
                    <a:lnTo>
                      <a:pt x="55" y="125"/>
                    </a:lnTo>
                    <a:lnTo>
                      <a:pt x="51" y="140"/>
                    </a:lnTo>
                    <a:lnTo>
                      <a:pt x="46" y="154"/>
                    </a:lnTo>
                    <a:lnTo>
                      <a:pt x="42" y="169"/>
                    </a:lnTo>
                    <a:lnTo>
                      <a:pt x="38" y="184"/>
                    </a:lnTo>
                    <a:lnTo>
                      <a:pt x="33" y="199"/>
                    </a:lnTo>
                    <a:lnTo>
                      <a:pt x="29" y="214"/>
                    </a:lnTo>
                    <a:lnTo>
                      <a:pt x="24" y="229"/>
                    </a:lnTo>
                    <a:lnTo>
                      <a:pt x="21" y="244"/>
                    </a:lnTo>
                    <a:lnTo>
                      <a:pt x="17" y="259"/>
                    </a:lnTo>
                    <a:lnTo>
                      <a:pt x="13" y="273"/>
                    </a:lnTo>
                    <a:lnTo>
                      <a:pt x="10" y="288"/>
                    </a:lnTo>
                    <a:lnTo>
                      <a:pt x="7" y="303"/>
                    </a:lnTo>
                    <a:lnTo>
                      <a:pt x="4" y="317"/>
                    </a:lnTo>
                    <a:lnTo>
                      <a:pt x="3" y="331"/>
                    </a:lnTo>
                    <a:lnTo>
                      <a:pt x="1" y="344"/>
                    </a:lnTo>
                    <a:lnTo>
                      <a:pt x="0" y="357"/>
                    </a:lnTo>
                    <a:lnTo>
                      <a:pt x="0" y="370"/>
                    </a:lnTo>
                    <a:lnTo>
                      <a:pt x="0" y="383"/>
                    </a:lnTo>
                    <a:lnTo>
                      <a:pt x="0" y="395"/>
                    </a:lnTo>
                    <a:lnTo>
                      <a:pt x="2" y="406"/>
                    </a:lnTo>
                    <a:lnTo>
                      <a:pt x="4" y="417"/>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86" name="Group 110"/>
            <p:cNvGrpSpPr>
              <a:grpSpLocks/>
            </p:cNvGrpSpPr>
            <p:nvPr/>
          </p:nvGrpSpPr>
          <p:grpSpPr bwMode="auto">
            <a:xfrm>
              <a:off x="1577" y="182"/>
              <a:ext cx="808" cy="2489"/>
              <a:chOff x="1577" y="182"/>
              <a:chExt cx="808" cy="2489"/>
            </a:xfrm>
          </p:grpSpPr>
          <p:grpSp>
            <p:nvGrpSpPr>
              <p:cNvPr id="203887" name="Group 111"/>
              <p:cNvGrpSpPr>
                <a:grpSpLocks/>
              </p:cNvGrpSpPr>
              <p:nvPr/>
            </p:nvGrpSpPr>
            <p:grpSpPr bwMode="auto">
              <a:xfrm>
                <a:off x="1683" y="182"/>
                <a:ext cx="434" cy="1141"/>
                <a:chOff x="1683" y="182"/>
                <a:chExt cx="434" cy="1141"/>
              </a:xfrm>
            </p:grpSpPr>
            <p:sp>
              <p:nvSpPr>
                <p:cNvPr id="203888" name="Freeform 112"/>
                <p:cNvSpPr>
                  <a:spLocks/>
                </p:cNvSpPr>
                <p:nvPr/>
              </p:nvSpPr>
              <p:spPr bwMode="auto">
                <a:xfrm>
                  <a:off x="1933" y="346"/>
                  <a:ext cx="184" cy="321"/>
                </a:xfrm>
                <a:custGeom>
                  <a:avLst/>
                  <a:gdLst>
                    <a:gd name="T0" fmla="*/ 135 w 184"/>
                    <a:gd name="T1" fmla="*/ 10 h 321"/>
                    <a:gd name="T2" fmla="*/ 147 w 184"/>
                    <a:gd name="T3" fmla="*/ 3 h 321"/>
                    <a:gd name="T4" fmla="*/ 160 w 184"/>
                    <a:gd name="T5" fmla="*/ 0 h 321"/>
                    <a:gd name="T6" fmla="*/ 169 w 184"/>
                    <a:gd name="T7" fmla="*/ 3 h 321"/>
                    <a:gd name="T8" fmla="*/ 176 w 184"/>
                    <a:gd name="T9" fmla="*/ 10 h 321"/>
                    <a:gd name="T10" fmla="*/ 181 w 184"/>
                    <a:gd name="T11" fmla="*/ 22 h 321"/>
                    <a:gd name="T12" fmla="*/ 183 w 184"/>
                    <a:gd name="T13" fmla="*/ 38 h 321"/>
                    <a:gd name="T14" fmla="*/ 183 w 184"/>
                    <a:gd name="T15" fmla="*/ 57 h 321"/>
                    <a:gd name="T16" fmla="*/ 179 w 184"/>
                    <a:gd name="T17" fmla="*/ 79 h 321"/>
                    <a:gd name="T18" fmla="*/ 174 w 184"/>
                    <a:gd name="T19" fmla="*/ 104 h 321"/>
                    <a:gd name="T20" fmla="*/ 165 w 184"/>
                    <a:gd name="T21" fmla="*/ 130 h 321"/>
                    <a:gd name="T22" fmla="*/ 155 w 184"/>
                    <a:gd name="T23" fmla="*/ 158 h 321"/>
                    <a:gd name="T24" fmla="*/ 143 w 184"/>
                    <a:gd name="T25" fmla="*/ 185 h 321"/>
                    <a:gd name="T26" fmla="*/ 129 w 184"/>
                    <a:gd name="T27" fmla="*/ 212 h 321"/>
                    <a:gd name="T28" fmla="*/ 114 w 184"/>
                    <a:gd name="T29" fmla="*/ 237 h 321"/>
                    <a:gd name="T30" fmla="*/ 99 w 184"/>
                    <a:gd name="T31" fmla="*/ 260 h 321"/>
                    <a:gd name="T32" fmla="*/ 83 w 184"/>
                    <a:gd name="T33" fmla="*/ 280 h 321"/>
                    <a:gd name="T34" fmla="*/ 67 w 184"/>
                    <a:gd name="T35" fmla="*/ 296 h 321"/>
                    <a:gd name="T36" fmla="*/ 53 w 184"/>
                    <a:gd name="T37" fmla="*/ 308 h 321"/>
                    <a:gd name="T38" fmla="*/ 39 w 184"/>
                    <a:gd name="T39" fmla="*/ 316 h 321"/>
                    <a:gd name="T40" fmla="*/ 27 w 184"/>
                    <a:gd name="T41" fmla="*/ 320 h 321"/>
                    <a:gd name="T42" fmla="*/ 17 w 184"/>
                    <a:gd name="T43" fmla="*/ 319 h 321"/>
                    <a:gd name="T44" fmla="*/ 9 w 184"/>
                    <a:gd name="T45" fmla="*/ 313 h 321"/>
                    <a:gd name="T46" fmla="*/ 4 w 184"/>
                    <a:gd name="T47" fmla="*/ 302 h 321"/>
                    <a:gd name="T48" fmla="*/ 1 w 184"/>
                    <a:gd name="T49" fmla="*/ 288 h 321"/>
                    <a:gd name="T50" fmla="*/ 0 w 184"/>
                    <a:gd name="T51" fmla="*/ 269 h 321"/>
                    <a:gd name="T52" fmla="*/ 3 w 184"/>
                    <a:gd name="T53" fmla="*/ 248 h 321"/>
                    <a:gd name="T54" fmla="*/ 8 w 184"/>
                    <a:gd name="T55" fmla="*/ 223 h 321"/>
                    <a:gd name="T56" fmla="*/ 15 w 184"/>
                    <a:gd name="T57" fmla="*/ 197 h 321"/>
                    <a:gd name="T58" fmla="*/ 25 w 184"/>
                    <a:gd name="T59" fmla="*/ 170 h 321"/>
                    <a:gd name="T60" fmla="*/ 37 w 184"/>
                    <a:gd name="T61" fmla="*/ 142 h 321"/>
                    <a:gd name="T62" fmla="*/ 51 w 184"/>
                    <a:gd name="T63" fmla="*/ 116 h 321"/>
                    <a:gd name="T64" fmla="*/ 65 w 184"/>
                    <a:gd name="T65" fmla="*/ 90 h 321"/>
                    <a:gd name="T66" fmla="*/ 81 w 184"/>
                    <a:gd name="T67" fmla="*/ 66 h 321"/>
                    <a:gd name="T68" fmla="*/ 96 w 184"/>
                    <a:gd name="T69" fmla="*/ 46 h 321"/>
                    <a:gd name="T70" fmla="*/ 112 w 184"/>
                    <a:gd name="T71" fmla="*/ 28 h 321"/>
                    <a:gd name="T72" fmla="*/ 127 w 184"/>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321">
                      <a:moveTo>
                        <a:pt x="128" y="15"/>
                      </a:moveTo>
                      <a:lnTo>
                        <a:pt x="135" y="10"/>
                      </a:lnTo>
                      <a:lnTo>
                        <a:pt x="141" y="6"/>
                      </a:lnTo>
                      <a:lnTo>
                        <a:pt x="147" y="3"/>
                      </a:lnTo>
                      <a:lnTo>
                        <a:pt x="154" y="1"/>
                      </a:lnTo>
                      <a:lnTo>
                        <a:pt x="160" y="0"/>
                      </a:lnTo>
                      <a:lnTo>
                        <a:pt x="164" y="1"/>
                      </a:lnTo>
                      <a:lnTo>
                        <a:pt x="169" y="3"/>
                      </a:lnTo>
                      <a:lnTo>
                        <a:pt x="173" y="6"/>
                      </a:lnTo>
                      <a:lnTo>
                        <a:pt x="176" y="10"/>
                      </a:lnTo>
                      <a:lnTo>
                        <a:pt x="179" y="16"/>
                      </a:lnTo>
                      <a:lnTo>
                        <a:pt x="181" y="22"/>
                      </a:lnTo>
                      <a:lnTo>
                        <a:pt x="183" y="29"/>
                      </a:lnTo>
                      <a:lnTo>
                        <a:pt x="183" y="38"/>
                      </a:lnTo>
                      <a:lnTo>
                        <a:pt x="183" y="46"/>
                      </a:lnTo>
                      <a:lnTo>
                        <a:pt x="183" y="57"/>
                      </a:lnTo>
                      <a:lnTo>
                        <a:pt x="181" y="68"/>
                      </a:lnTo>
                      <a:lnTo>
                        <a:pt x="179" y="79"/>
                      </a:lnTo>
                      <a:lnTo>
                        <a:pt x="177" y="91"/>
                      </a:lnTo>
                      <a:lnTo>
                        <a:pt x="174" y="104"/>
                      </a:lnTo>
                      <a:lnTo>
                        <a:pt x="171" y="117"/>
                      </a:lnTo>
                      <a:lnTo>
                        <a:pt x="165" y="130"/>
                      </a:lnTo>
                      <a:lnTo>
                        <a:pt x="161" y="144"/>
                      </a:lnTo>
                      <a:lnTo>
                        <a:pt x="155" y="158"/>
                      </a:lnTo>
                      <a:lnTo>
                        <a:pt x="149" y="171"/>
                      </a:lnTo>
                      <a:lnTo>
                        <a:pt x="143" y="185"/>
                      </a:lnTo>
                      <a:lnTo>
                        <a:pt x="137" y="198"/>
                      </a:lnTo>
                      <a:lnTo>
                        <a:pt x="129" y="212"/>
                      </a:lnTo>
                      <a:lnTo>
                        <a:pt x="122" y="224"/>
                      </a:lnTo>
                      <a:lnTo>
                        <a:pt x="114" y="237"/>
                      </a:lnTo>
                      <a:lnTo>
                        <a:pt x="106" y="248"/>
                      </a:lnTo>
                      <a:lnTo>
                        <a:pt x="99" y="260"/>
                      </a:lnTo>
                      <a:lnTo>
                        <a:pt x="91" y="270"/>
                      </a:lnTo>
                      <a:lnTo>
                        <a:pt x="83" y="280"/>
                      </a:lnTo>
                      <a:lnTo>
                        <a:pt x="75" y="288"/>
                      </a:lnTo>
                      <a:lnTo>
                        <a:pt x="67" y="296"/>
                      </a:lnTo>
                      <a:lnTo>
                        <a:pt x="60" y="303"/>
                      </a:lnTo>
                      <a:lnTo>
                        <a:pt x="53" y="308"/>
                      </a:lnTo>
                      <a:lnTo>
                        <a:pt x="46" y="313"/>
                      </a:lnTo>
                      <a:lnTo>
                        <a:pt x="39" y="316"/>
                      </a:lnTo>
                      <a:lnTo>
                        <a:pt x="33" y="319"/>
                      </a:lnTo>
                      <a:lnTo>
                        <a:pt x="27" y="320"/>
                      </a:lnTo>
                      <a:lnTo>
                        <a:pt x="21" y="320"/>
                      </a:lnTo>
                      <a:lnTo>
                        <a:pt x="17" y="319"/>
                      </a:lnTo>
                      <a:lnTo>
                        <a:pt x="12" y="316"/>
                      </a:lnTo>
                      <a:lnTo>
                        <a:pt x="9" y="313"/>
                      </a:lnTo>
                      <a:lnTo>
                        <a:pt x="5" y="308"/>
                      </a:lnTo>
                      <a:lnTo>
                        <a:pt x="4" y="302"/>
                      </a:lnTo>
                      <a:lnTo>
                        <a:pt x="2" y="295"/>
                      </a:lnTo>
                      <a:lnTo>
                        <a:pt x="1" y="288"/>
                      </a:lnTo>
                      <a:lnTo>
                        <a:pt x="0" y="279"/>
                      </a:lnTo>
                      <a:lnTo>
                        <a:pt x="0" y="269"/>
                      </a:lnTo>
                      <a:lnTo>
                        <a:pt x="1" y="258"/>
                      </a:lnTo>
                      <a:lnTo>
                        <a:pt x="3" y="248"/>
                      </a:lnTo>
                      <a:lnTo>
                        <a:pt x="4" y="236"/>
                      </a:lnTo>
                      <a:lnTo>
                        <a:pt x="8" y="223"/>
                      </a:lnTo>
                      <a:lnTo>
                        <a:pt x="12" y="210"/>
                      </a:lnTo>
                      <a:lnTo>
                        <a:pt x="15" y="197"/>
                      </a:lnTo>
                      <a:lnTo>
                        <a:pt x="21" y="184"/>
                      </a:lnTo>
                      <a:lnTo>
                        <a:pt x="25" y="170"/>
                      </a:lnTo>
                      <a:lnTo>
                        <a:pt x="31" y="156"/>
                      </a:lnTo>
                      <a:lnTo>
                        <a:pt x="37" y="142"/>
                      </a:lnTo>
                      <a:lnTo>
                        <a:pt x="44" y="129"/>
                      </a:lnTo>
                      <a:lnTo>
                        <a:pt x="51" y="116"/>
                      </a:lnTo>
                      <a:lnTo>
                        <a:pt x="58" y="102"/>
                      </a:lnTo>
                      <a:lnTo>
                        <a:pt x="65" y="90"/>
                      </a:lnTo>
                      <a:lnTo>
                        <a:pt x="72" y="78"/>
                      </a:lnTo>
                      <a:lnTo>
                        <a:pt x="81" y="66"/>
                      </a:lnTo>
                      <a:lnTo>
                        <a:pt x="88" y="56"/>
                      </a:lnTo>
                      <a:lnTo>
                        <a:pt x="96" y="46"/>
                      </a:lnTo>
                      <a:lnTo>
                        <a:pt x="104" y="36"/>
                      </a:lnTo>
                      <a:lnTo>
                        <a:pt x="112" y="28"/>
                      </a:lnTo>
                      <a:lnTo>
                        <a:pt x="120" y="21"/>
                      </a:lnTo>
                      <a:lnTo>
                        <a:pt x="127"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9" name="Freeform 113"/>
                <p:cNvSpPr>
                  <a:spLocks/>
                </p:cNvSpPr>
                <p:nvPr/>
              </p:nvSpPr>
              <p:spPr bwMode="auto">
                <a:xfrm>
                  <a:off x="1819" y="182"/>
                  <a:ext cx="138" cy="455"/>
                </a:xfrm>
                <a:custGeom>
                  <a:avLst/>
                  <a:gdLst>
                    <a:gd name="T0" fmla="*/ 12 w 138"/>
                    <a:gd name="T1" fmla="*/ 241 h 455"/>
                    <a:gd name="T2" fmla="*/ 7 w 138"/>
                    <a:gd name="T3" fmla="*/ 202 h 455"/>
                    <a:gd name="T4" fmla="*/ 3 w 138"/>
                    <a:gd name="T5" fmla="*/ 163 h 455"/>
                    <a:gd name="T6" fmla="*/ 1 w 138"/>
                    <a:gd name="T7" fmla="*/ 127 h 455"/>
                    <a:gd name="T8" fmla="*/ 1 w 138"/>
                    <a:gd name="T9" fmla="*/ 94 h 455"/>
                    <a:gd name="T10" fmla="*/ 3 w 138"/>
                    <a:gd name="T11" fmla="*/ 64 h 455"/>
                    <a:gd name="T12" fmla="*/ 6 w 138"/>
                    <a:gd name="T13" fmla="*/ 39 h 455"/>
                    <a:gd name="T14" fmla="*/ 12 w 138"/>
                    <a:gd name="T15" fmla="*/ 20 h 455"/>
                    <a:gd name="T16" fmla="*/ 20 w 138"/>
                    <a:gd name="T17" fmla="*/ 7 h 455"/>
                    <a:gd name="T18" fmla="*/ 28 w 138"/>
                    <a:gd name="T19" fmla="*/ 0 h 455"/>
                    <a:gd name="T20" fmla="*/ 38 w 138"/>
                    <a:gd name="T21" fmla="*/ 1 h 455"/>
                    <a:gd name="T22" fmla="*/ 50 w 138"/>
                    <a:gd name="T23" fmla="*/ 8 h 455"/>
                    <a:gd name="T24" fmla="*/ 60 w 138"/>
                    <a:gd name="T25" fmla="*/ 21 h 455"/>
                    <a:gd name="T26" fmla="*/ 73 w 138"/>
                    <a:gd name="T27" fmla="*/ 40 h 455"/>
                    <a:gd name="T28" fmla="*/ 85 w 138"/>
                    <a:gd name="T29" fmla="*/ 65 h 455"/>
                    <a:gd name="T30" fmla="*/ 96 w 138"/>
                    <a:gd name="T31" fmla="*/ 95 h 455"/>
                    <a:gd name="T32" fmla="*/ 106 w 138"/>
                    <a:gd name="T33" fmla="*/ 128 h 455"/>
                    <a:gd name="T34" fmla="*/ 116 w 138"/>
                    <a:gd name="T35" fmla="*/ 165 h 455"/>
                    <a:gd name="T36" fmla="*/ 123 w 138"/>
                    <a:gd name="T37" fmla="*/ 203 h 455"/>
                    <a:gd name="T38" fmla="*/ 130 w 138"/>
                    <a:gd name="T39" fmla="*/ 242 h 455"/>
                    <a:gd name="T40" fmla="*/ 133 w 138"/>
                    <a:gd name="T41" fmla="*/ 281 h 455"/>
                    <a:gd name="T42" fmla="*/ 136 w 138"/>
                    <a:gd name="T43" fmla="*/ 318 h 455"/>
                    <a:gd name="T44" fmla="*/ 137 w 138"/>
                    <a:gd name="T45" fmla="*/ 352 h 455"/>
                    <a:gd name="T46" fmla="*/ 135 w 138"/>
                    <a:gd name="T47" fmla="*/ 383 h 455"/>
                    <a:gd name="T48" fmla="*/ 133 w 138"/>
                    <a:gd name="T49" fmla="*/ 409 h 455"/>
                    <a:gd name="T50" fmla="*/ 126 w 138"/>
                    <a:gd name="T51" fmla="*/ 430 h 455"/>
                    <a:gd name="T52" fmla="*/ 120 w 138"/>
                    <a:gd name="T53" fmla="*/ 444 h 455"/>
                    <a:gd name="T54" fmla="*/ 111 w 138"/>
                    <a:gd name="T55" fmla="*/ 452 h 455"/>
                    <a:gd name="T56" fmla="*/ 101 w 138"/>
                    <a:gd name="T57" fmla="*/ 454 h 455"/>
                    <a:gd name="T58" fmla="*/ 91 w 138"/>
                    <a:gd name="T59" fmla="*/ 449 h 455"/>
                    <a:gd name="T60" fmla="*/ 79 w 138"/>
                    <a:gd name="T61" fmla="*/ 437 h 455"/>
                    <a:gd name="T62" fmla="*/ 68 w 138"/>
                    <a:gd name="T63" fmla="*/ 419 h 455"/>
                    <a:gd name="T64" fmla="*/ 56 w 138"/>
                    <a:gd name="T65" fmla="*/ 396 h 455"/>
                    <a:gd name="T66" fmla="*/ 44 w 138"/>
                    <a:gd name="T67" fmla="*/ 367 h 455"/>
                    <a:gd name="T68" fmla="*/ 34 w 138"/>
                    <a:gd name="T69" fmla="*/ 334 h 455"/>
                    <a:gd name="T70" fmla="*/ 25 w 138"/>
                    <a:gd name="T71" fmla="*/ 298 h 455"/>
                    <a:gd name="T72" fmla="*/ 16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6" y="260"/>
                      </a:moveTo>
                      <a:lnTo>
                        <a:pt x="12" y="241"/>
                      </a:lnTo>
                      <a:lnTo>
                        <a:pt x="9" y="221"/>
                      </a:lnTo>
                      <a:lnTo>
                        <a:pt x="7" y="202"/>
                      </a:lnTo>
                      <a:lnTo>
                        <a:pt x="4" y="182"/>
                      </a:lnTo>
                      <a:lnTo>
                        <a:pt x="3" y="163"/>
                      </a:lnTo>
                      <a:lnTo>
                        <a:pt x="2" y="145"/>
                      </a:lnTo>
                      <a:lnTo>
                        <a:pt x="1" y="127"/>
                      </a:lnTo>
                      <a:lnTo>
                        <a:pt x="0" y="110"/>
                      </a:lnTo>
                      <a:lnTo>
                        <a:pt x="1" y="94"/>
                      </a:lnTo>
                      <a:lnTo>
                        <a:pt x="2" y="78"/>
                      </a:lnTo>
                      <a:lnTo>
                        <a:pt x="3" y="64"/>
                      </a:lnTo>
                      <a:lnTo>
                        <a:pt x="4" y="51"/>
                      </a:lnTo>
                      <a:lnTo>
                        <a:pt x="6" y="39"/>
                      </a:lnTo>
                      <a:lnTo>
                        <a:pt x="9" y="29"/>
                      </a:lnTo>
                      <a:lnTo>
                        <a:pt x="12" y="20"/>
                      </a:lnTo>
                      <a:lnTo>
                        <a:pt x="16" y="13"/>
                      </a:lnTo>
                      <a:lnTo>
                        <a:pt x="20" y="7"/>
                      </a:lnTo>
                      <a:lnTo>
                        <a:pt x="24" y="3"/>
                      </a:lnTo>
                      <a:lnTo>
                        <a:pt x="28" y="0"/>
                      </a:lnTo>
                      <a:lnTo>
                        <a:pt x="34" y="0"/>
                      </a:lnTo>
                      <a:lnTo>
                        <a:pt x="38" y="1"/>
                      </a:lnTo>
                      <a:lnTo>
                        <a:pt x="44" y="3"/>
                      </a:lnTo>
                      <a:lnTo>
                        <a:pt x="50" y="8"/>
                      </a:lnTo>
                      <a:lnTo>
                        <a:pt x="55" y="13"/>
                      </a:lnTo>
                      <a:lnTo>
                        <a:pt x="60" y="21"/>
                      </a:lnTo>
                      <a:lnTo>
                        <a:pt x="67" y="30"/>
                      </a:lnTo>
                      <a:lnTo>
                        <a:pt x="73" y="40"/>
                      </a:lnTo>
                      <a:lnTo>
                        <a:pt x="78" y="52"/>
                      </a:lnTo>
                      <a:lnTo>
                        <a:pt x="85" y="65"/>
                      </a:lnTo>
                      <a:lnTo>
                        <a:pt x="90" y="80"/>
                      </a:lnTo>
                      <a:lnTo>
                        <a:pt x="96" y="95"/>
                      </a:lnTo>
                      <a:lnTo>
                        <a:pt x="101" y="111"/>
                      </a:lnTo>
                      <a:lnTo>
                        <a:pt x="106" y="128"/>
                      </a:lnTo>
                      <a:lnTo>
                        <a:pt x="110" y="146"/>
                      </a:lnTo>
                      <a:lnTo>
                        <a:pt x="116" y="165"/>
                      </a:lnTo>
                      <a:lnTo>
                        <a:pt x="119" y="184"/>
                      </a:lnTo>
                      <a:lnTo>
                        <a:pt x="123" y="203"/>
                      </a:lnTo>
                      <a:lnTo>
                        <a:pt x="126" y="223"/>
                      </a:lnTo>
                      <a:lnTo>
                        <a:pt x="130" y="242"/>
                      </a:lnTo>
                      <a:lnTo>
                        <a:pt x="132" y="262"/>
                      </a:lnTo>
                      <a:lnTo>
                        <a:pt x="133" y="281"/>
                      </a:lnTo>
                      <a:lnTo>
                        <a:pt x="135" y="300"/>
                      </a:lnTo>
                      <a:lnTo>
                        <a:pt x="136" y="318"/>
                      </a:lnTo>
                      <a:lnTo>
                        <a:pt x="137" y="336"/>
                      </a:lnTo>
                      <a:lnTo>
                        <a:pt x="137" y="352"/>
                      </a:lnTo>
                      <a:lnTo>
                        <a:pt x="136" y="368"/>
                      </a:lnTo>
                      <a:lnTo>
                        <a:pt x="135" y="383"/>
                      </a:lnTo>
                      <a:lnTo>
                        <a:pt x="134" y="396"/>
                      </a:lnTo>
                      <a:lnTo>
                        <a:pt x="133" y="409"/>
                      </a:lnTo>
                      <a:lnTo>
                        <a:pt x="130" y="420"/>
                      </a:lnTo>
                      <a:lnTo>
                        <a:pt x="126" y="430"/>
                      </a:lnTo>
                      <a:lnTo>
                        <a:pt x="124" y="438"/>
                      </a:lnTo>
                      <a:lnTo>
                        <a:pt x="120" y="444"/>
                      </a:lnTo>
                      <a:lnTo>
                        <a:pt x="116" y="449"/>
                      </a:lnTo>
                      <a:lnTo>
                        <a:pt x="111" y="452"/>
                      </a:lnTo>
                      <a:lnTo>
                        <a:pt x="107" y="454"/>
                      </a:lnTo>
                      <a:lnTo>
                        <a:pt x="101" y="454"/>
                      </a:lnTo>
                      <a:lnTo>
                        <a:pt x="96" y="452"/>
                      </a:lnTo>
                      <a:lnTo>
                        <a:pt x="91" y="449"/>
                      </a:lnTo>
                      <a:lnTo>
                        <a:pt x="85" y="444"/>
                      </a:lnTo>
                      <a:lnTo>
                        <a:pt x="79" y="437"/>
                      </a:lnTo>
                      <a:lnTo>
                        <a:pt x="74" y="428"/>
                      </a:lnTo>
                      <a:lnTo>
                        <a:pt x="68" y="419"/>
                      </a:lnTo>
                      <a:lnTo>
                        <a:pt x="62" y="408"/>
                      </a:lnTo>
                      <a:lnTo>
                        <a:pt x="56" y="396"/>
                      </a:lnTo>
                      <a:lnTo>
                        <a:pt x="50" y="382"/>
                      </a:lnTo>
                      <a:lnTo>
                        <a:pt x="44" y="367"/>
                      </a:lnTo>
                      <a:lnTo>
                        <a:pt x="39" y="351"/>
                      </a:lnTo>
                      <a:lnTo>
                        <a:pt x="34" y="334"/>
                      </a:lnTo>
                      <a:lnTo>
                        <a:pt x="29" y="316"/>
                      </a:lnTo>
                      <a:lnTo>
                        <a:pt x="25" y="298"/>
                      </a:lnTo>
                      <a:lnTo>
                        <a:pt x="20" y="279"/>
                      </a:lnTo>
                      <a:lnTo>
                        <a:pt x="16"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0" name="Freeform 114"/>
                <p:cNvSpPr>
                  <a:spLocks/>
                </p:cNvSpPr>
                <p:nvPr/>
              </p:nvSpPr>
              <p:spPr bwMode="auto">
                <a:xfrm>
                  <a:off x="1683" y="591"/>
                  <a:ext cx="256" cy="256"/>
                </a:xfrm>
                <a:custGeom>
                  <a:avLst/>
                  <a:gdLst>
                    <a:gd name="T0" fmla="*/ 129 w 256"/>
                    <a:gd name="T1" fmla="*/ 6 h 256"/>
                    <a:gd name="T2" fmla="*/ 150 w 256"/>
                    <a:gd name="T3" fmla="*/ 1 h 256"/>
                    <a:gd name="T4" fmla="*/ 171 w 256"/>
                    <a:gd name="T5" fmla="*/ 0 h 256"/>
                    <a:gd name="T6" fmla="*/ 192 w 256"/>
                    <a:gd name="T7" fmla="*/ 2 h 256"/>
                    <a:gd name="T8" fmla="*/ 210 w 256"/>
                    <a:gd name="T9" fmla="*/ 8 h 256"/>
                    <a:gd name="T10" fmla="*/ 225 w 256"/>
                    <a:gd name="T11" fmla="*/ 18 h 256"/>
                    <a:gd name="T12" fmla="*/ 238 w 256"/>
                    <a:gd name="T13" fmla="*/ 31 h 256"/>
                    <a:gd name="T14" fmla="*/ 247 w 256"/>
                    <a:gd name="T15" fmla="*/ 47 h 256"/>
                    <a:gd name="T16" fmla="*/ 253 w 256"/>
                    <a:gd name="T17" fmla="*/ 65 h 256"/>
                    <a:gd name="T18" fmla="*/ 255 w 256"/>
                    <a:gd name="T19" fmla="*/ 85 h 256"/>
                    <a:gd name="T20" fmla="*/ 253 w 256"/>
                    <a:gd name="T21" fmla="*/ 106 h 256"/>
                    <a:gd name="T22" fmla="*/ 248 w 256"/>
                    <a:gd name="T23" fmla="*/ 128 h 256"/>
                    <a:gd name="T24" fmla="*/ 239 w 256"/>
                    <a:gd name="T25" fmla="*/ 150 h 256"/>
                    <a:gd name="T26" fmla="*/ 227 w 256"/>
                    <a:gd name="T27" fmla="*/ 171 h 256"/>
                    <a:gd name="T28" fmla="*/ 212 w 256"/>
                    <a:gd name="T29" fmla="*/ 191 h 256"/>
                    <a:gd name="T30" fmla="*/ 195 w 256"/>
                    <a:gd name="T31" fmla="*/ 209 h 256"/>
                    <a:gd name="T32" fmla="*/ 174 w 256"/>
                    <a:gd name="T33" fmla="*/ 224 h 256"/>
                    <a:gd name="T34" fmla="*/ 154 w 256"/>
                    <a:gd name="T35" fmla="*/ 237 h 256"/>
                    <a:gd name="T36" fmla="*/ 131 w 256"/>
                    <a:gd name="T37" fmla="*/ 247 h 256"/>
                    <a:gd name="T38" fmla="*/ 109 w 256"/>
                    <a:gd name="T39" fmla="*/ 253 h 256"/>
                    <a:gd name="T40" fmla="*/ 88 w 256"/>
                    <a:gd name="T41" fmla="*/ 255 h 256"/>
                    <a:gd name="T42" fmla="*/ 68 w 256"/>
                    <a:gd name="T43" fmla="*/ 254 h 256"/>
                    <a:gd name="T44" fmla="*/ 50 w 256"/>
                    <a:gd name="T45" fmla="*/ 249 h 256"/>
                    <a:gd name="T46" fmla="*/ 33 w 256"/>
                    <a:gd name="T47" fmla="*/ 240 h 256"/>
                    <a:gd name="T48" fmla="*/ 20 w 256"/>
                    <a:gd name="T49" fmla="*/ 228 h 256"/>
                    <a:gd name="T50" fmla="*/ 10 w 256"/>
                    <a:gd name="T51" fmla="*/ 213 h 256"/>
                    <a:gd name="T52" fmla="*/ 3 w 256"/>
                    <a:gd name="T53" fmla="*/ 195 h 256"/>
                    <a:gd name="T54" fmla="*/ 0 w 256"/>
                    <a:gd name="T55" fmla="*/ 175 h 256"/>
                    <a:gd name="T56" fmla="*/ 1 w 256"/>
                    <a:gd name="T57" fmla="*/ 154 h 256"/>
                    <a:gd name="T58" fmla="*/ 4 w 256"/>
                    <a:gd name="T59" fmla="*/ 133 h 256"/>
                    <a:gd name="T60" fmla="*/ 13 w 256"/>
                    <a:gd name="T61" fmla="*/ 111 h 256"/>
                    <a:gd name="T62" fmla="*/ 24 w 256"/>
                    <a:gd name="T63" fmla="*/ 89 h 256"/>
                    <a:gd name="T64" fmla="*/ 39 w 256"/>
                    <a:gd name="T65" fmla="*/ 69 h 256"/>
                    <a:gd name="T66" fmla="*/ 56 w 256"/>
                    <a:gd name="T67" fmla="*/ 50 h 256"/>
                    <a:gd name="T68" fmla="*/ 76 w 256"/>
                    <a:gd name="T69" fmla="*/ 34 h 256"/>
                    <a:gd name="T70" fmla="*/ 96 w 256"/>
                    <a:gd name="T71" fmla="*/ 20 h 256"/>
                    <a:gd name="T72" fmla="*/ 117 w 256"/>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56">
                      <a:moveTo>
                        <a:pt x="118" y="10"/>
                      </a:moveTo>
                      <a:lnTo>
                        <a:pt x="129" y="6"/>
                      </a:lnTo>
                      <a:lnTo>
                        <a:pt x="139" y="3"/>
                      </a:lnTo>
                      <a:lnTo>
                        <a:pt x="150" y="1"/>
                      </a:lnTo>
                      <a:lnTo>
                        <a:pt x="161" y="0"/>
                      </a:lnTo>
                      <a:lnTo>
                        <a:pt x="171" y="0"/>
                      </a:lnTo>
                      <a:lnTo>
                        <a:pt x="182" y="1"/>
                      </a:lnTo>
                      <a:lnTo>
                        <a:pt x="192" y="2"/>
                      </a:lnTo>
                      <a:lnTo>
                        <a:pt x="201" y="5"/>
                      </a:lnTo>
                      <a:lnTo>
                        <a:pt x="210" y="8"/>
                      </a:lnTo>
                      <a:lnTo>
                        <a:pt x="218" y="13"/>
                      </a:lnTo>
                      <a:lnTo>
                        <a:pt x="225" y="18"/>
                      </a:lnTo>
                      <a:lnTo>
                        <a:pt x="232" y="24"/>
                      </a:lnTo>
                      <a:lnTo>
                        <a:pt x="238" y="31"/>
                      </a:lnTo>
                      <a:lnTo>
                        <a:pt x="243" y="38"/>
                      </a:lnTo>
                      <a:lnTo>
                        <a:pt x="247" y="47"/>
                      </a:lnTo>
                      <a:lnTo>
                        <a:pt x="251" y="55"/>
                      </a:lnTo>
                      <a:lnTo>
                        <a:pt x="253" y="65"/>
                      </a:lnTo>
                      <a:lnTo>
                        <a:pt x="255" y="75"/>
                      </a:lnTo>
                      <a:lnTo>
                        <a:pt x="255" y="85"/>
                      </a:lnTo>
                      <a:lnTo>
                        <a:pt x="255" y="95"/>
                      </a:lnTo>
                      <a:lnTo>
                        <a:pt x="253" y="106"/>
                      </a:lnTo>
                      <a:lnTo>
                        <a:pt x="251" y="117"/>
                      </a:lnTo>
                      <a:lnTo>
                        <a:pt x="248" y="128"/>
                      </a:lnTo>
                      <a:lnTo>
                        <a:pt x="244" y="139"/>
                      </a:lnTo>
                      <a:lnTo>
                        <a:pt x="239" y="150"/>
                      </a:lnTo>
                      <a:lnTo>
                        <a:pt x="234" y="160"/>
                      </a:lnTo>
                      <a:lnTo>
                        <a:pt x="227" y="171"/>
                      </a:lnTo>
                      <a:lnTo>
                        <a:pt x="219" y="181"/>
                      </a:lnTo>
                      <a:lnTo>
                        <a:pt x="212" y="191"/>
                      </a:lnTo>
                      <a:lnTo>
                        <a:pt x="203" y="200"/>
                      </a:lnTo>
                      <a:lnTo>
                        <a:pt x="195" y="209"/>
                      </a:lnTo>
                      <a:lnTo>
                        <a:pt x="185" y="217"/>
                      </a:lnTo>
                      <a:lnTo>
                        <a:pt x="174" y="224"/>
                      </a:lnTo>
                      <a:lnTo>
                        <a:pt x="164" y="231"/>
                      </a:lnTo>
                      <a:lnTo>
                        <a:pt x="154" y="237"/>
                      </a:lnTo>
                      <a:lnTo>
                        <a:pt x="143" y="243"/>
                      </a:lnTo>
                      <a:lnTo>
                        <a:pt x="131" y="247"/>
                      </a:lnTo>
                      <a:lnTo>
                        <a:pt x="121" y="250"/>
                      </a:lnTo>
                      <a:lnTo>
                        <a:pt x="109" y="253"/>
                      </a:lnTo>
                      <a:lnTo>
                        <a:pt x="99" y="255"/>
                      </a:lnTo>
                      <a:lnTo>
                        <a:pt x="88" y="255"/>
                      </a:lnTo>
                      <a:lnTo>
                        <a:pt x="78" y="255"/>
                      </a:lnTo>
                      <a:lnTo>
                        <a:pt x="68" y="254"/>
                      </a:lnTo>
                      <a:lnTo>
                        <a:pt x="59" y="252"/>
                      </a:lnTo>
                      <a:lnTo>
                        <a:pt x="50" y="249"/>
                      </a:lnTo>
                      <a:lnTo>
                        <a:pt x="41" y="244"/>
                      </a:lnTo>
                      <a:lnTo>
                        <a:pt x="33" y="240"/>
                      </a:lnTo>
                      <a:lnTo>
                        <a:pt x="26" y="234"/>
                      </a:lnTo>
                      <a:lnTo>
                        <a:pt x="20" y="228"/>
                      </a:lnTo>
                      <a:lnTo>
                        <a:pt x="14" y="221"/>
                      </a:lnTo>
                      <a:lnTo>
                        <a:pt x="10" y="213"/>
                      </a:lnTo>
                      <a:lnTo>
                        <a:pt x="6" y="204"/>
                      </a:lnTo>
                      <a:lnTo>
                        <a:pt x="3" y="195"/>
                      </a:lnTo>
                      <a:lnTo>
                        <a:pt x="1" y="185"/>
                      </a:lnTo>
                      <a:lnTo>
                        <a:pt x="0" y="175"/>
                      </a:lnTo>
                      <a:lnTo>
                        <a:pt x="0" y="165"/>
                      </a:lnTo>
                      <a:lnTo>
                        <a:pt x="1" y="154"/>
                      </a:lnTo>
                      <a:lnTo>
                        <a:pt x="2" y="143"/>
                      </a:lnTo>
                      <a:lnTo>
                        <a:pt x="4" y="133"/>
                      </a:lnTo>
                      <a:lnTo>
                        <a:pt x="8" y="121"/>
                      </a:lnTo>
                      <a:lnTo>
                        <a:pt x="13" y="111"/>
                      </a:lnTo>
                      <a:lnTo>
                        <a:pt x="19" y="100"/>
                      </a:lnTo>
                      <a:lnTo>
                        <a:pt x="24" y="89"/>
                      </a:lnTo>
                      <a:lnTo>
                        <a:pt x="31" y="79"/>
                      </a:lnTo>
                      <a:lnTo>
                        <a:pt x="39" y="69"/>
                      </a:lnTo>
                      <a:lnTo>
                        <a:pt x="47" y="59"/>
                      </a:lnTo>
                      <a:lnTo>
                        <a:pt x="56" y="50"/>
                      </a:lnTo>
                      <a:lnTo>
                        <a:pt x="65" y="42"/>
                      </a:lnTo>
                      <a:lnTo>
                        <a:pt x="76" y="34"/>
                      </a:lnTo>
                      <a:lnTo>
                        <a:pt x="85" y="27"/>
                      </a:lnTo>
                      <a:lnTo>
                        <a:pt x="96" y="20"/>
                      </a:lnTo>
                      <a:lnTo>
                        <a:pt x="107" y="15"/>
                      </a:lnTo>
                      <a:lnTo>
                        <a:pt x="117"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1" name="Freeform 115"/>
                <p:cNvSpPr>
                  <a:spLocks/>
                </p:cNvSpPr>
                <p:nvPr/>
              </p:nvSpPr>
              <p:spPr bwMode="auto">
                <a:xfrm>
                  <a:off x="1939" y="655"/>
                  <a:ext cx="93" cy="668"/>
                </a:xfrm>
                <a:custGeom>
                  <a:avLst/>
                  <a:gdLst>
                    <a:gd name="T0" fmla="*/ 0 w 93"/>
                    <a:gd name="T1" fmla="*/ 0 h 668"/>
                    <a:gd name="T2" fmla="*/ 4 w 93"/>
                    <a:gd name="T3" fmla="*/ 33 h 668"/>
                    <a:gd name="T4" fmla="*/ 8 w 93"/>
                    <a:gd name="T5" fmla="*/ 51 h 668"/>
                    <a:gd name="T6" fmla="*/ 12 w 93"/>
                    <a:gd name="T7" fmla="*/ 70 h 668"/>
                    <a:gd name="T8" fmla="*/ 15 w 93"/>
                    <a:gd name="T9" fmla="*/ 90 h 668"/>
                    <a:gd name="T10" fmla="*/ 19 w 93"/>
                    <a:gd name="T11" fmla="*/ 110 h 668"/>
                    <a:gd name="T12" fmla="*/ 23 w 93"/>
                    <a:gd name="T13" fmla="*/ 131 h 668"/>
                    <a:gd name="T14" fmla="*/ 27 w 93"/>
                    <a:gd name="T15" fmla="*/ 152 h 668"/>
                    <a:gd name="T16" fmla="*/ 31 w 93"/>
                    <a:gd name="T17" fmla="*/ 174 h 668"/>
                    <a:gd name="T18" fmla="*/ 36 w 93"/>
                    <a:gd name="T19" fmla="*/ 196 h 668"/>
                    <a:gd name="T20" fmla="*/ 41 w 93"/>
                    <a:gd name="T21" fmla="*/ 218 h 668"/>
                    <a:gd name="T22" fmla="*/ 45 w 93"/>
                    <a:gd name="T23" fmla="*/ 241 h 668"/>
                    <a:gd name="T24" fmla="*/ 50 w 93"/>
                    <a:gd name="T25" fmla="*/ 264 h 668"/>
                    <a:gd name="T26" fmla="*/ 54 w 93"/>
                    <a:gd name="T27" fmla="*/ 287 h 668"/>
                    <a:gd name="T28" fmla="*/ 59 w 93"/>
                    <a:gd name="T29" fmla="*/ 311 h 668"/>
                    <a:gd name="T30" fmla="*/ 63 w 93"/>
                    <a:gd name="T31" fmla="*/ 334 h 668"/>
                    <a:gd name="T32" fmla="*/ 67 w 93"/>
                    <a:gd name="T33" fmla="*/ 357 h 668"/>
                    <a:gd name="T34" fmla="*/ 72 w 93"/>
                    <a:gd name="T35" fmla="*/ 381 h 668"/>
                    <a:gd name="T36" fmla="*/ 75 w 93"/>
                    <a:gd name="T37" fmla="*/ 404 h 668"/>
                    <a:gd name="T38" fmla="*/ 79 w 93"/>
                    <a:gd name="T39" fmla="*/ 427 h 668"/>
                    <a:gd name="T40" fmla="*/ 81 w 93"/>
                    <a:gd name="T41" fmla="*/ 450 h 668"/>
                    <a:gd name="T42" fmla="*/ 84 w 93"/>
                    <a:gd name="T43" fmla="*/ 472 h 668"/>
                    <a:gd name="T44" fmla="*/ 87 w 93"/>
                    <a:gd name="T45" fmla="*/ 495 h 668"/>
                    <a:gd name="T46" fmla="*/ 89 w 93"/>
                    <a:gd name="T47" fmla="*/ 516 h 668"/>
                    <a:gd name="T48" fmla="*/ 90 w 93"/>
                    <a:gd name="T49" fmla="*/ 537 h 668"/>
                    <a:gd name="T50" fmla="*/ 91 w 93"/>
                    <a:gd name="T51" fmla="*/ 558 h 668"/>
                    <a:gd name="T52" fmla="*/ 92 w 93"/>
                    <a:gd name="T53" fmla="*/ 578 h 668"/>
                    <a:gd name="T54" fmla="*/ 92 w 93"/>
                    <a:gd name="T55" fmla="*/ 597 h 668"/>
                    <a:gd name="T56" fmla="*/ 91 w 93"/>
                    <a:gd name="T57" fmla="*/ 616 h 668"/>
                    <a:gd name="T58" fmla="*/ 89 w 93"/>
                    <a:gd name="T59" fmla="*/ 634 h 668"/>
                    <a:gd name="T60" fmla="*/ 88 w 93"/>
                    <a:gd name="T61" fmla="*/ 651 h 668"/>
                    <a:gd name="T62" fmla="*/ 85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0" y="0"/>
                      </a:moveTo>
                      <a:lnTo>
                        <a:pt x="4" y="33"/>
                      </a:lnTo>
                      <a:lnTo>
                        <a:pt x="8" y="51"/>
                      </a:lnTo>
                      <a:lnTo>
                        <a:pt x="12" y="70"/>
                      </a:lnTo>
                      <a:lnTo>
                        <a:pt x="15" y="90"/>
                      </a:lnTo>
                      <a:lnTo>
                        <a:pt x="19" y="110"/>
                      </a:lnTo>
                      <a:lnTo>
                        <a:pt x="23" y="131"/>
                      </a:lnTo>
                      <a:lnTo>
                        <a:pt x="27" y="152"/>
                      </a:lnTo>
                      <a:lnTo>
                        <a:pt x="31" y="174"/>
                      </a:lnTo>
                      <a:lnTo>
                        <a:pt x="36" y="196"/>
                      </a:lnTo>
                      <a:lnTo>
                        <a:pt x="41" y="218"/>
                      </a:lnTo>
                      <a:lnTo>
                        <a:pt x="45" y="241"/>
                      </a:lnTo>
                      <a:lnTo>
                        <a:pt x="50" y="264"/>
                      </a:lnTo>
                      <a:lnTo>
                        <a:pt x="54" y="287"/>
                      </a:lnTo>
                      <a:lnTo>
                        <a:pt x="59" y="311"/>
                      </a:lnTo>
                      <a:lnTo>
                        <a:pt x="63" y="334"/>
                      </a:lnTo>
                      <a:lnTo>
                        <a:pt x="67" y="357"/>
                      </a:lnTo>
                      <a:lnTo>
                        <a:pt x="72" y="381"/>
                      </a:lnTo>
                      <a:lnTo>
                        <a:pt x="75" y="404"/>
                      </a:lnTo>
                      <a:lnTo>
                        <a:pt x="79" y="427"/>
                      </a:lnTo>
                      <a:lnTo>
                        <a:pt x="81" y="450"/>
                      </a:lnTo>
                      <a:lnTo>
                        <a:pt x="84" y="472"/>
                      </a:lnTo>
                      <a:lnTo>
                        <a:pt x="87" y="495"/>
                      </a:lnTo>
                      <a:lnTo>
                        <a:pt x="89" y="516"/>
                      </a:lnTo>
                      <a:lnTo>
                        <a:pt x="90" y="537"/>
                      </a:lnTo>
                      <a:lnTo>
                        <a:pt x="91" y="558"/>
                      </a:lnTo>
                      <a:lnTo>
                        <a:pt x="92" y="578"/>
                      </a:lnTo>
                      <a:lnTo>
                        <a:pt x="92" y="597"/>
                      </a:lnTo>
                      <a:lnTo>
                        <a:pt x="91" y="616"/>
                      </a:lnTo>
                      <a:lnTo>
                        <a:pt x="89" y="634"/>
                      </a:lnTo>
                      <a:lnTo>
                        <a:pt x="88" y="651"/>
                      </a:lnTo>
                      <a:lnTo>
                        <a:pt x="85"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92" name="Group 116"/>
              <p:cNvGrpSpPr>
                <a:grpSpLocks/>
              </p:cNvGrpSpPr>
              <p:nvPr/>
            </p:nvGrpSpPr>
            <p:grpSpPr bwMode="auto">
              <a:xfrm>
                <a:off x="1950" y="182"/>
                <a:ext cx="435" cy="1141"/>
                <a:chOff x="1950" y="182"/>
                <a:chExt cx="435" cy="1141"/>
              </a:xfrm>
            </p:grpSpPr>
            <p:sp>
              <p:nvSpPr>
                <p:cNvPr id="203893" name="Freeform 117"/>
                <p:cNvSpPr>
                  <a:spLocks/>
                </p:cNvSpPr>
                <p:nvPr/>
              </p:nvSpPr>
              <p:spPr bwMode="auto">
                <a:xfrm>
                  <a:off x="1950" y="346"/>
                  <a:ext cx="183" cy="321"/>
                </a:xfrm>
                <a:custGeom>
                  <a:avLst/>
                  <a:gdLst>
                    <a:gd name="T0" fmla="*/ 49 w 183"/>
                    <a:gd name="T1" fmla="*/ 10 h 321"/>
                    <a:gd name="T2" fmla="*/ 36 w 183"/>
                    <a:gd name="T3" fmla="*/ 3 h 321"/>
                    <a:gd name="T4" fmla="*/ 24 w 183"/>
                    <a:gd name="T5" fmla="*/ 0 h 321"/>
                    <a:gd name="T6" fmla="*/ 14 w 183"/>
                    <a:gd name="T7" fmla="*/ 3 h 321"/>
                    <a:gd name="T8" fmla="*/ 7 w 183"/>
                    <a:gd name="T9" fmla="*/ 10 h 321"/>
                    <a:gd name="T10" fmla="*/ 2 w 183"/>
                    <a:gd name="T11" fmla="*/ 22 h 321"/>
                    <a:gd name="T12" fmla="*/ 0 w 183"/>
                    <a:gd name="T13" fmla="*/ 38 h 321"/>
                    <a:gd name="T14" fmla="*/ 0 w 183"/>
                    <a:gd name="T15" fmla="*/ 57 h 321"/>
                    <a:gd name="T16" fmla="*/ 4 w 183"/>
                    <a:gd name="T17" fmla="*/ 79 h 321"/>
                    <a:gd name="T18" fmla="*/ 9 w 183"/>
                    <a:gd name="T19" fmla="*/ 104 h 321"/>
                    <a:gd name="T20" fmla="*/ 18 w 183"/>
                    <a:gd name="T21" fmla="*/ 130 h 321"/>
                    <a:gd name="T22" fmla="*/ 28 w 183"/>
                    <a:gd name="T23" fmla="*/ 158 h 321"/>
                    <a:gd name="T24" fmla="*/ 40 w 183"/>
                    <a:gd name="T25" fmla="*/ 185 h 321"/>
                    <a:gd name="T26" fmla="*/ 53 w 183"/>
                    <a:gd name="T27" fmla="*/ 212 h 321"/>
                    <a:gd name="T28" fmla="*/ 68 w 183"/>
                    <a:gd name="T29" fmla="*/ 237 h 321"/>
                    <a:gd name="T30" fmla="*/ 83 w 183"/>
                    <a:gd name="T31" fmla="*/ 260 h 321"/>
                    <a:gd name="T32" fmla="*/ 99 w 183"/>
                    <a:gd name="T33" fmla="*/ 280 h 321"/>
                    <a:gd name="T34" fmla="*/ 115 w 183"/>
                    <a:gd name="T35" fmla="*/ 296 h 321"/>
                    <a:gd name="T36" fmla="*/ 130 w 183"/>
                    <a:gd name="T37" fmla="*/ 308 h 321"/>
                    <a:gd name="T38" fmla="*/ 144 w 183"/>
                    <a:gd name="T39" fmla="*/ 316 h 321"/>
                    <a:gd name="T40" fmla="*/ 155 w 183"/>
                    <a:gd name="T41" fmla="*/ 320 h 321"/>
                    <a:gd name="T42" fmla="*/ 165 w 183"/>
                    <a:gd name="T43" fmla="*/ 319 h 321"/>
                    <a:gd name="T44" fmla="*/ 174 w 183"/>
                    <a:gd name="T45" fmla="*/ 313 h 321"/>
                    <a:gd name="T46" fmla="*/ 179 w 183"/>
                    <a:gd name="T47" fmla="*/ 302 h 321"/>
                    <a:gd name="T48" fmla="*/ 182 w 183"/>
                    <a:gd name="T49" fmla="*/ 288 h 321"/>
                    <a:gd name="T50" fmla="*/ 182 w 183"/>
                    <a:gd name="T51" fmla="*/ 269 h 321"/>
                    <a:gd name="T52" fmla="*/ 179 w 183"/>
                    <a:gd name="T53" fmla="*/ 248 h 321"/>
                    <a:gd name="T54" fmla="*/ 174 w 183"/>
                    <a:gd name="T55" fmla="*/ 223 h 321"/>
                    <a:gd name="T56" fmla="*/ 167 w 183"/>
                    <a:gd name="T57" fmla="*/ 197 h 321"/>
                    <a:gd name="T58" fmla="*/ 157 w 183"/>
                    <a:gd name="T59" fmla="*/ 170 h 321"/>
                    <a:gd name="T60" fmla="*/ 146 w 183"/>
                    <a:gd name="T61" fmla="*/ 142 h 321"/>
                    <a:gd name="T62" fmla="*/ 132 w 183"/>
                    <a:gd name="T63" fmla="*/ 116 h 321"/>
                    <a:gd name="T64" fmla="*/ 117 w 183"/>
                    <a:gd name="T65" fmla="*/ 90 h 321"/>
                    <a:gd name="T66" fmla="*/ 102 w 183"/>
                    <a:gd name="T67" fmla="*/ 66 h 321"/>
                    <a:gd name="T68" fmla="*/ 86 w 183"/>
                    <a:gd name="T69" fmla="*/ 46 h 321"/>
                    <a:gd name="T70" fmla="*/ 71 w 183"/>
                    <a:gd name="T71" fmla="*/ 28 h 321"/>
                    <a:gd name="T72" fmla="*/ 56 w 183"/>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321">
                      <a:moveTo>
                        <a:pt x="56" y="15"/>
                      </a:moveTo>
                      <a:lnTo>
                        <a:pt x="49" y="10"/>
                      </a:lnTo>
                      <a:lnTo>
                        <a:pt x="42" y="6"/>
                      </a:lnTo>
                      <a:lnTo>
                        <a:pt x="36" y="3"/>
                      </a:lnTo>
                      <a:lnTo>
                        <a:pt x="29" y="1"/>
                      </a:lnTo>
                      <a:lnTo>
                        <a:pt x="24" y="0"/>
                      </a:lnTo>
                      <a:lnTo>
                        <a:pt x="19" y="1"/>
                      </a:lnTo>
                      <a:lnTo>
                        <a:pt x="14" y="3"/>
                      </a:lnTo>
                      <a:lnTo>
                        <a:pt x="11" y="6"/>
                      </a:lnTo>
                      <a:lnTo>
                        <a:pt x="7" y="10"/>
                      </a:lnTo>
                      <a:lnTo>
                        <a:pt x="4" y="16"/>
                      </a:lnTo>
                      <a:lnTo>
                        <a:pt x="2" y="22"/>
                      </a:lnTo>
                      <a:lnTo>
                        <a:pt x="1" y="29"/>
                      </a:lnTo>
                      <a:lnTo>
                        <a:pt x="0" y="38"/>
                      </a:lnTo>
                      <a:lnTo>
                        <a:pt x="0" y="46"/>
                      </a:lnTo>
                      <a:lnTo>
                        <a:pt x="0" y="57"/>
                      </a:lnTo>
                      <a:lnTo>
                        <a:pt x="2" y="68"/>
                      </a:lnTo>
                      <a:lnTo>
                        <a:pt x="4" y="79"/>
                      </a:lnTo>
                      <a:lnTo>
                        <a:pt x="6" y="91"/>
                      </a:lnTo>
                      <a:lnTo>
                        <a:pt x="9" y="104"/>
                      </a:lnTo>
                      <a:lnTo>
                        <a:pt x="13" y="117"/>
                      </a:lnTo>
                      <a:lnTo>
                        <a:pt x="18" y="130"/>
                      </a:lnTo>
                      <a:lnTo>
                        <a:pt x="22" y="144"/>
                      </a:lnTo>
                      <a:lnTo>
                        <a:pt x="28" y="158"/>
                      </a:lnTo>
                      <a:lnTo>
                        <a:pt x="34" y="171"/>
                      </a:lnTo>
                      <a:lnTo>
                        <a:pt x="40" y="185"/>
                      </a:lnTo>
                      <a:lnTo>
                        <a:pt x="47" y="198"/>
                      </a:lnTo>
                      <a:lnTo>
                        <a:pt x="53" y="212"/>
                      </a:lnTo>
                      <a:lnTo>
                        <a:pt x="61" y="224"/>
                      </a:lnTo>
                      <a:lnTo>
                        <a:pt x="68" y="237"/>
                      </a:lnTo>
                      <a:lnTo>
                        <a:pt x="76" y="248"/>
                      </a:lnTo>
                      <a:lnTo>
                        <a:pt x="83" y="260"/>
                      </a:lnTo>
                      <a:lnTo>
                        <a:pt x="92" y="270"/>
                      </a:lnTo>
                      <a:lnTo>
                        <a:pt x="99" y="280"/>
                      </a:lnTo>
                      <a:lnTo>
                        <a:pt x="107" y="288"/>
                      </a:lnTo>
                      <a:lnTo>
                        <a:pt x="115" y="296"/>
                      </a:lnTo>
                      <a:lnTo>
                        <a:pt x="123" y="303"/>
                      </a:lnTo>
                      <a:lnTo>
                        <a:pt x="130" y="308"/>
                      </a:lnTo>
                      <a:lnTo>
                        <a:pt x="137" y="313"/>
                      </a:lnTo>
                      <a:lnTo>
                        <a:pt x="144" y="316"/>
                      </a:lnTo>
                      <a:lnTo>
                        <a:pt x="149" y="319"/>
                      </a:lnTo>
                      <a:lnTo>
                        <a:pt x="155" y="320"/>
                      </a:lnTo>
                      <a:lnTo>
                        <a:pt x="161" y="320"/>
                      </a:lnTo>
                      <a:lnTo>
                        <a:pt x="165" y="319"/>
                      </a:lnTo>
                      <a:lnTo>
                        <a:pt x="170" y="316"/>
                      </a:lnTo>
                      <a:lnTo>
                        <a:pt x="174" y="313"/>
                      </a:lnTo>
                      <a:lnTo>
                        <a:pt x="177" y="308"/>
                      </a:lnTo>
                      <a:lnTo>
                        <a:pt x="179" y="302"/>
                      </a:lnTo>
                      <a:lnTo>
                        <a:pt x="181" y="295"/>
                      </a:lnTo>
                      <a:lnTo>
                        <a:pt x="182" y="288"/>
                      </a:lnTo>
                      <a:lnTo>
                        <a:pt x="182" y="279"/>
                      </a:lnTo>
                      <a:lnTo>
                        <a:pt x="182" y="269"/>
                      </a:lnTo>
                      <a:lnTo>
                        <a:pt x="181" y="258"/>
                      </a:lnTo>
                      <a:lnTo>
                        <a:pt x="179" y="248"/>
                      </a:lnTo>
                      <a:lnTo>
                        <a:pt x="178" y="236"/>
                      </a:lnTo>
                      <a:lnTo>
                        <a:pt x="174" y="223"/>
                      </a:lnTo>
                      <a:lnTo>
                        <a:pt x="171" y="210"/>
                      </a:lnTo>
                      <a:lnTo>
                        <a:pt x="167" y="197"/>
                      </a:lnTo>
                      <a:lnTo>
                        <a:pt x="162" y="184"/>
                      </a:lnTo>
                      <a:lnTo>
                        <a:pt x="157" y="170"/>
                      </a:lnTo>
                      <a:lnTo>
                        <a:pt x="152" y="156"/>
                      </a:lnTo>
                      <a:lnTo>
                        <a:pt x="146" y="142"/>
                      </a:lnTo>
                      <a:lnTo>
                        <a:pt x="138" y="129"/>
                      </a:lnTo>
                      <a:lnTo>
                        <a:pt x="132" y="116"/>
                      </a:lnTo>
                      <a:lnTo>
                        <a:pt x="125" y="102"/>
                      </a:lnTo>
                      <a:lnTo>
                        <a:pt x="117" y="90"/>
                      </a:lnTo>
                      <a:lnTo>
                        <a:pt x="110" y="78"/>
                      </a:lnTo>
                      <a:lnTo>
                        <a:pt x="102" y="66"/>
                      </a:lnTo>
                      <a:lnTo>
                        <a:pt x="94" y="56"/>
                      </a:lnTo>
                      <a:lnTo>
                        <a:pt x="86" y="46"/>
                      </a:lnTo>
                      <a:lnTo>
                        <a:pt x="78" y="36"/>
                      </a:lnTo>
                      <a:lnTo>
                        <a:pt x="71" y="28"/>
                      </a:lnTo>
                      <a:lnTo>
                        <a:pt x="63" y="21"/>
                      </a:lnTo>
                      <a:lnTo>
                        <a:pt x="56"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4" name="Freeform 118"/>
                <p:cNvSpPr>
                  <a:spLocks/>
                </p:cNvSpPr>
                <p:nvPr/>
              </p:nvSpPr>
              <p:spPr bwMode="auto">
                <a:xfrm>
                  <a:off x="2110" y="182"/>
                  <a:ext cx="138" cy="455"/>
                </a:xfrm>
                <a:custGeom>
                  <a:avLst/>
                  <a:gdLst>
                    <a:gd name="T0" fmla="*/ 125 w 138"/>
                    <a:gd name="T1" fmla="*/ 241 h 455"/>
                    <a:gd name="T2" fmla="*/ 131 w 138"/>
                    <a:gd name="T3" fmla="*/ 202 h 455"/>
                    <a:gd name="T4" fmla="*/ 134 w 138"/>
                    <a:gd name="T5" fmla="*/ 163 h 455"/>
                    <a:gd name="T6" fmla="*/ 137 w 138"/>
                    <a:gd name="T7" fmla="*/ 127 h 455"/>
                    <a:gd name="T8" fmla="*/ 137 w 138"/>
                    <a:gd name="T9" fmla="*/ 94 h 455"/>
                    <a:gd name="T10" fmla="*/ 135 w 138"/>
                    <a:gd name="T11" fmla="*/ 64 h 455"/>
                    <a:gd name="T12" fmla="*/ 131 w 138"/>
                    <a:gd name="T13" fmla="*/ 39 h 455"/>
                    <a:gd name="T14" fmla="*/ 125 w 138"/>
                    <a:gd name="T15" fmla="*/ 20 h 455"/>
                    <a:gd name="T16" fmla="*/ 117 w 138"/>
                    <a:gd name="T17" fmla="*/ 7 h 455"/>
                    <a:gd name="T18" fmla="*/ 109 w 138"/>
                    <a:gd name="T19" fmla="*/ 0 h 455"/>
                    <a:gd name="T20" fmla="*/ 99 w 138"/>
                    <a:gd name="T21" fmla="*/ 1 h 455"/>
                    <a:gd name="T22" fmla="*/ 88 w 138"/>
                    <a:gd name="T23" fmla="*/ 8 h 455"/>
                    <a:gd name="T24" fmla="*/ 77 w 138"/>
                    <a:gd name="T25" fmla="*/ 21 h 455"/>
                    <a:gd name="T26" fmla="*/ 64 w 138"/>
                    <a:gd name="T27" fmla="*/ 40 h 455"/>
                    <a:gd name="T28" fmla="*/ 53 w 138"/>
                    <a:gd name="T29" fmla="*/ 65 h 455"/>
                    <a:gd name="T30" fmla="*/ 42 w 138"/>
                    <a:gd name="T31" fmla="*/ 95 h 455"/>
                    <a:gd name="T32" fmla="*/ 31 w 138"/>
                    <a:gd name="T33" fmla="*/ 128 h 455"/>
                    <a:gd name="T34" fmla="*/ 22 w 138"/>
                    <a:gd name="T35" fmla="*/ 165 h 455"/>
                    <a:gd name="T36" fmla="*/ 14 w 138"/>
                    <a:gd name="T37" fmla="*/ 203 h 455"/>
                    <a:gd name="T38" fmla="*/ 8 w 138"/>
                    <a:gd name="T39" fmla="*/ 242 h 455"/>
                    <a:gd name="T40" fmla="*/ 4 w 138"/>
                    <a:gd name="T41" fmla="*/ 281 h 455"/>
                    <a:gd name="T42" fmla="*/ 1 w 138"/>
                    <a:gd name="T43" fmla="*/ 318 h 455"/>
                    <a:gd name="T44" fmla="*/ 0 w 138"/>
                    <a:gd name="T45" fmla="*/ 352 h 455"/>
                    <a:gd name="T46" fmla="*/ 2 w 138"/>
                    <a:gd name="T47" fmla="*/ 383 h 455"/>
                    <a:gd name="T48" fmla="*/ 5 w 138"/>
                    <a:gd name="T49" fmla="*/ 409 h 455"/>
                    <a:gd name="T50" fmla="*/ 11 w 138"/>
                    <a:gd name="T51" fmla="*/ 430 h 455"/>
                    <a:gd name="T52" fmla="*/ 18 w 138"/>
                    <a:gd name="T53" fmla="*/ 444 h 455"/>
                    <a:gd name="T54" fmla="*/ 26 w 138"/>
                    <a:gd name="T55" fmla="*/ 452 h 455"/>
                    <a:gd name="T56" fmla="*/ 36 w 138"/>
                    <a:gd name="T57" fmla="*/ 454 h 455"/>
                    <a:gd name="T58" fmla="*/ 46 w 138"/>
                    <a:gd name="T59" fmla="*/ 449 h 455"/>
                    <a:gd name="T60" fmla="*/ 58 w 138"/>
                    <a:gd name="T61" fmla="*/ 437 h 455"/>
                    <a:gd name="T62" fmla="*/ 69 w 138"/>
                    <a:gd name="T63" fmla="*/ 419 h 455"/>
                    <a:gd name="T64" fmla="*/ 81 w 138"/>
                    <a:gd name="T65" fmla="*/ 396 h 455"/>
                    <a:gd name="T66" fmla="*/ 93 w 138"/>
                    <a:gd name="T67" fmla="*/ 367 h 455"/>
                    <a:gd name="T68" fmla="*/ 103 w 138"/>
                    <a:gd name="T69" fmla="*/ 334 h 455"/>
                    <a:gd name="T70" fmla="*/ 113 w 138"/>
                    <a:gd name="T71" fmla="*/ 298 h 455"/>
                    <a:gd name="T72" fmla="*/ 121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21" y="260"/>
                      </a:moveTo>
                      <a:lnTo>
                        <a:pt x="125" y="241"/>
                      </a:lnTo>
                      <a:lnTo>
                        <a:pt x="128" y="221"/>
                      </a:lnTo>
                      <a:lnTo>
                        <a:pt x="131" y="202"/>
                      </a:lnTo>
                      <a:lnTo>
                        <a:pt x="133" y="182"/>
                      </a:lnTo>
                      <a:lnTo>
                        <a:pt x="134" y="163"/>
                      </a:lnTo>
                      <a:lnTo>
                        <a:pt x="136" y="145"/>
                      </a:lnTo>
                      <a:lnTo>
                        <a:pt x="137" y="127"/>
                      </a:lnTo>
                      <a:lnTo>
                        <a:pt x="137" y="110"/>
                      </a:lnTo>
                      <a:lnTo>
                        <a:pt x="137" y="94"/>
                      </a:lnTo>
                      <a:lnTo>
                        <a:pt x="136" y="78"/>
                      </a:lnTo>
                      <a:lnTo>
                        <a:pt x="135" y="64"/>
                      </a:lnTo>
                      <a:lnTo>
                        <a:pt x="133" y="51"/>
                      </a:lnTo>
                      <a:lnTo>
                        <a:pt x="131" y="39"/>
                      </a:lnTo>
                      <a:lnTo>
                        <a:pt x="128" y="29"/>
                      </a:lnTo>
                      <a:lnTo>
                        <a:pt x="125" y="20"/>
                      </a:lnTo>
                      <a:lnTo>
                        <a:pt x="122" y="13"/>
                      </a:lnTo>
                      <a:lnTo>
                        <a:pt x="117" y="7"/>
                      </a:lnTo>
                      <a:lnTo>
                        <a:pt x="114" y="3"/>
                      </a:lnTo>
                      <a:lnTo>
                        <a:pt x="109" y="0"/>
                      </a:lnTo>
                      <a:lnTo>
                        <a:pt x="104" y="0"/>
                      </a:lnTo>
                      <a:lnTo>
                        <a:pt x="99" y="1"/>
                      </a:lnTo>
                      <a:lnTo>
                        <a:pt x="93" y="3"/>
                      </a:lnTo>
                      <a:lnTo>
                        <a:pt x="88" y="8"/>
                      </a:lnTo>
                      <a:lnTo>
                        <a:pt x="82" y="13"/>
                      </a:lnTo>
                      <a:lnTo>
                        <a:pt x="77" y="21"/>
                      </a:lnTo>
                      <a:lnTo>
                        <a:pt x="70" y="30"/>
                      </a:lnTo>
                      <a:lnTo>
                        <a:pt x="64" y="40"/>
                      </a:lnTo>
                      <a:lnTo>
                        <a:pt x="59" y="52"/>
                      </a:lnTo>
                      <a:lnTo>
                        <a:pt x="53" y="65"/>
                      </a:lnTo>
                      <a:lnTo>
                        <a:pt x="47" y="80"/>
                      </a:lnTo>
                      <a:lnTo>
                        <a:pt x="42" y="95"/>
                      </a:lnTo>
                      <a:lnTo>
                        <a:pt x="36" y="111"/>
                      </a:lnTo>
                      <a:lnTo>
                        <a:pt x="31" y="128"/>
                      </a:lnTo>
                      <a:lnTo>
                        <a:pt x="27" y="146"/>
                      </a:lnTo>
                      <a:lnTo>
                        <a:pt x="22" y="165"/>
                      </a:lnTo>
                      <a:lnTo>
                        <a:pt x="18" y="184"/>
                      </a:lnTo>
                      <a:lnTo>
                        <a:pt x="14" y="203"/>
                      </a:lnTo>
                      <a:lnTo>
                        <a:pt x="11" y="223"/>
                      </a:lnTo>
                      <a:lnTo>
                        <a:pt x="8" y="242"/>
                      </a:lnTo>
                      <a:lnTo>
                        <a:pt x="5" y="262"/>
                      </a:lnTo>
                      <a:lnTo>
                        <a:pt x="4" y="281"/>
                      </a:lnTo>
                      <a:lnTo>
                        <a:pt x="2" y="300"/>
                      </a:lnTo>
                      <a:lnTo>
                        <a:pt x="1" y="318"/>
                      </a:lnTo>
                      <a:lnTo>
                        <a:pt x="0" y="336"/>
                      </a:lnTo>
                      <a:lnTo>
                        <a:pt x="0" y="352"/>
                      </a:lnTo>
                      <a:lnTo>
                        <a:pt x="1" y="368"/>
                      </a:lnTo>
                      <a:lnTo>
                        <a:pt x="2" y="383"/>
                      </a:lnTo>
                      <a:lnTo>
                        <a:pt x="4" y="396"/>
                      </a:lnTo>
                      <a:lnTo>
                        <a:pt x="5" y="409"/>
                      </a:lnTo>
                      <a:lnTo>
                        <a:pt x="7" y="420"/>
                      </a:lnTo>
                      <a:lnTo>
                        <a:pt x="11" y="430"/>
                      </a:lnTo>
                      <a:lnTo>
                        <a:pt x="14" y="438"/>
                      </a:lnTo>
                      <a:lnTo>
                        <a:pt x="18" y="444"/>
                      </a:lnTo>
                      <a:lnTo>
                        <a:pt x="21" y="449"/>
                      </a:lnTo>
                      <a:lnTo>
                        <a:pt x="26" y="452"/>
                      </a:lnTo>
                      <a:lnTo>
                        <a:pt x="30" y="454"/>
                      </a:lnTo>
                      <a:lnTo>
                        <a:pt x="36" y="454"/>
                      </a:lnTo>
                      <a:lnTo>
                        <a:pt x="41" y="452"/>
                      </a:lnTo>
                      <a:lnTo>
                        <a:pt x="46" y="449"/>
                      </a:lnTo>
                      <a:lnTo>
                        <a:pt x="52" y="444"/>
                      </a:lnTo>
                      <a:lnTo>
                        <a:pt x="58" y="437"/>
                      </a:lnTo>
                      <a:lnTo>
                        <a:pt x="64" y="428"/>
                      </a:lnTo>
                      <a:lnTo>
                        <a:pt x="69" y="419"/>
                      </a:lnTo>
                      <a:lnTo>
                        <a:pt x="76" y="408"/>
                      </a:lnTo>
                      <a:lnTo>
                        <a:pt x="81" y="396"/>
                      </a:lnTo>
                      <a:lnTo>
                        <a:pt x="87" y="382"/>
                      </a:lnTo>
                      <a:lnTo>
                        <a:pt x="93" y="367"/>
                      </a:lnTo>
                      <a:lnTo>
                        <a:pt x="98" y="351"/>
                      </a:lnTo>
                      <a:lnTo>
                        <a:pt x="103" y="334"/>
                      </a:lnTo>
                      <a:lnTo>
                        <a:pt x="109" y="316"/>
                      </a:lnTo>
                      <a:lnTo>
                        <a:pt x="113" y="298"/>
                      </a:lnTo>
                      <a:lnTo>
                        <a:pt x="117" y="279"/>
                      </a:lnTo>
                      <a:lnTo>
                        <a:pt x="121"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5" name="Freeform 119"/>
                <p:cNvSpPr>
                  <a:spLocks/>
                </p:cNvSpPr>
                <p:nvPr/>
              </p:nvSpPr>
              <p:spPr bwMode="auto">
                <a:xfrm>
                  <a:off x="2128" y="591"/>
                  <a:ext cx="257" cy="256"/>
                </a:xfrm>
                <a:custGeom>
                  <a:avLst/>
                  <a:gdLst>
                    <a:gd name="T0" fmla="*/ 126 w 257"/>
                    <a:gd name="T1" fmla="*/ 6 h 256"/>
                    <a:gd name="T2" fmla="*/ 105 w 257"/>
                    <a:gd name="T3" fmla="*/ 1 h 256"/>
                    <a:gd name="T4" fmla="*/ 84 w 257"/>
                    <a:gd name="T5" fmla="*/ 0 h 256"/>
                    <a:gd name="T6" fmla="*/ 64 w 257"/>
                    <a:gd name="T7" fmla="*/ 2 h 256"/>
                    <a:gd name="T8" fmla="*/ 45 w 257"/>
                    <a:gd name="T9" fmla="*/ 8 h 256"/>
                    <a:gd name="T10" fmla="*/ 30 w 257"/>
                    <a:gd name="T11" fmla="*/ 18 h 256"/>
                    <a:gd name="T12" fmla="*/ 18 w 257"/>
                    <a:gd name="T13" fmla="*/ 31 h 256"/>
                    <a:gd name="T14" fmla="*/ 8 w 257"/>
                    <a:gd name="T15" fmla="*/ 47 h 256"/>
                    <a:gd name="T16" fmla="*/ 2 w 257"/>
                    <a:gd name="T17" fmla="*/ 65 h 256"/>
                    <a:gd name="T18" fmla="*/ 0 w 257"/>
                    <a:gd name="T19" fmla="*/ 85 h 256"/>
                    <a:gd name="T20" fmla="*/ 2 w 257"/>
                    <a:gd name="T21" fmla="*/ 106 h 256"/>
                    <a:gd name="T22" fmla="*/ 7 w 257"/>
                    <a:gd name="T23" fmla="*/ 128 h 256"/>
                    <a:gd name="T24" fmla="*/ 16 w 257"/>
                    <a:gd name="T25" fmla="*/ 150 h 256"/>
                    <a:gd name="T26" fmla="*/ 28 w 257"/>
                    <a:gd name="T27" fmla="*/ 171 h 256"/>
                    <a:gd name="T28" fmla="*/ 44 w 257"/>
                    <a:gd name="T29" fmla="*/ 191 h 256"/>
                    <a:gd name="T30" fmla="*/ 61 w 257"/>
                    <a:gd name="T31" fmla="*/ 209 h 256"/>
                    <a:gd name="T32" fmla="*/ 81 w 257"/>
                    <a:gd name="T33" fmla="*/ 224 h 256"/>
                    <a:gd name="T34" fmla="*/ 101 w 257"/>
                    <a:gd name="T35" fmla="*/ 237 h 256"/>
                    <a:gd name="T36" fmla="*/ 124 w 257"/>
                    <a:gd name="T37" fmla="*/ 247 h 256"/>
                    <a:gd name="T38" fmla="*/ 146 w 257"/>
                    <a:gd name="T39" fmla="*/ 253 h 256"/>
                    <a:gd name="T40" fmla="*/ 167 w 257"/>
                    <a:gd name="T41" fmla="*/ 255 h 256"/>
                    <a:gd name="T42" fmla="*/ 188 w 257"/>
                    <a:gd name="T43" fmla="*/ 254 h 256"/>
                    <a:gd name="T44" fmla="*/ 206 w 257"/>
                    <a:gd name="T45" fmla="*/ 249 h 256"/>
                    <a:gd name="T46" fmla="*/ 222 w 257"/>
                    <a:gd name="T47" fmla="*/ 240 h 256"/>
                    <a:gd name="T48" fmla="*/ 236 w 257"/>
                    <a:gd name="T49" fmla="*/ 228 h 256"/>
                    <a:gd name="T50" fmla="*/ 245 w 257"/>
                    <a:gd name="T51" fmla="*/ 213 h 256"/>
                    <a:gd name="T52" fmla="*/ 252 w 257"/>
                    <a:gd name="T53" fmla="*/ 195 h 256"/>
                    <a:gd name="T54" fmla="*/ 256 w 257"/>
                    <a:gd name="T55" fmla="*/ 175 h 256"/>
                    <a:gd name="T56" fmla="*/ 255 w 257"/>
                    <a:gd name="T57" fmla="*/ 154 h 256"/>
                    <a:gd name="T58" fmla="*/ 251 w 257"/>
                    <a:gd name="T59" fmla="*/ 133 h 256"/>
                    <a:gd name="T60" fmla="*/ 243 w 257"/>
                    <a:gd name="T61" fmla="*/ 111 h 256"/>
                    <a:gd name="T62" fmla="*/ 231 w 257"/>
                    <a:gd name="T63" fmla="*/ 89 h 256"/>
                    <a:gd name="T64" fmla="*/ 217 w 257"/>
                    <a:gd name="T65" fmla="*/ 69 h 256"/>
                    <a:gd name="T66" fmla="*/ 199 w 257"/>
                    <a:gd name="T67" fmla="*/ 50 h 256"/>
                    <a:gd name="T68" fmla="*/ 180 w 257"/>
                    <a:gd name="T69" fmla="*/ 34 h 256"/>
                    <a:gd name="T70" fmla="*/ 159 w 257"/>
                    <a:gd name="T71" fmla="*/ 20 h 256"/>
                    <a:gd name="T72" fmla="*/ 138 w 257"/>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56">
                      <a:moveTo>
                        <a:pt x="138" y="10"/>
                      </a:moveTo>
                      <a:lnTo>
                        <a:pt x="126" y="6"/>
                      </a:lnTo>
                      <a:lnTo>
                        <a:pt x="116" y="3"/>
                      </a:lnTo>
                      <a:lnTo>
                        <a:pt x="105" y="1"/>
                      </a:lnTo>
                      <a:lnTo>
                        <a:pt x="94" y="0"/>
                      </a:lnTo>
                      <a:lnTo>
                        <a:pt x="84" y="0"/>
                      </a:lnTo>
                      <a:lnTo>
                        <a:pt x="74" y="1"/>
                      </a:lnTo>
                      <a:lnTo>
                        <a:pt x="64" y="2"/>
                      </a:lnTo>
                      <a:lnTo>
                        <a:pt x="54" y="5"/>
                      </a:lnTo>
                      <a:lnTo>
                        <a:pt x="45" y="8"/>
                      </a:lnTo>
                      <a:lnTo>
                        <a:pt x="37" y="13"/>
                      </a:lnTo>
                      <a:lnTo>
                        <a:pt x="30" y="18"/>
                      </a:lnTo>
                      <a:lnTo>
                        <a:pt x="23" y="24"/>
                      </a:lnTo>
                      <a:lnTo>
                        <a:pt x="18" y="31"/>
                      </a:lnTo>
                      <a:lnTo>
                        <a:pt x="12" y="38"/>
                      </a:lnTo>
                      <a:lnTo>
                        <a:pt x="8" y="47"/>
                      </a:lnTo>
                      <a:lnTo>
                        <a:pt x="4" y="55"/>
                      </a:lnTo>
                      <a:lnTo>
                        <a:pt x="2" y="65"/>
                      </a:lnTo>
                      <a:lnTo>
                        <a:pt x="0" y="75"/>
                      </a:lnTo>
                      <a:lnTo>
                        <a:pt x="0" y="85"/>
                      </a:lnTo>
                      <a:lnTo>
                        <a:pt x="0" y="95"/>
                      </a:lnTo>
                      <a:lnTo>
                        <a:pt x="2" y="106"/>
                      </a:lnTo>
                      <a:lnTo>
                        <a:pt x="4" y="117"/>
                      </a:lnTo>
                      <a:lnTo>
                        <a:pt x="7" y="128"/>
                      </a:lnTo>
                      <a:lnTo>
                        <a:pt x="11" y="139"/>
                      </a:lnTo>
                      <a:lnTo>
                        <a:pt x="16" y="150"/>
                      </a:lnTo>
                      <a:lnTo>
                        <a:pt x="21" y="160"/>
                      </a:lnTo>
                      <a:lnTo>
                        <a:pt x="28" y="171"/>
                      </a:lnTo>
                      <a:lnTo>
                        <a:pt x="36" y="181"/>
                      </a:lnTo>
                      <a:lnTo>
                        <a:pt x="44" y="191"/>
                      </a:lnTo>
                      <a:lnTo>
                        <a:pt x="52" y="200"/>
                      </a:lnTo>
                      <a:lnTo>
                        <a:pt x="61" y="209"/>
                      </a:lnTo>
                      <a:lnTo>
                        <a:pt x="71" y="217"/>
                      </a:lnTo>
                      <a:lnTo>
                        <a:pt x="81" y="224"/>
                      </a:lnTo>
                      <a:lnTo>
                        <a:pt x="91" y="231"/>
                      </a:lnTo>
                      <a:lnTo>
                        <a:pt x="101" y="237"/>
                      </a:lnTo>
                      <a:lnTo>
                        <a:pt x="113" y="243"/>
                      </a:lnTo>
                      <a:lnTo>
                        <a:pt x="124" y="247"/>
                      </a:lnTo>
                      <a:lnTo>
                        <a:pt x="135" y="250"/>
                      </a:lnTo>
                      <a:lnTo>
                        <a:pt x="146" y="253"/>
                      </a:lnTo>
                      <a:lnTo>
                        <a:pt x="156" y="255"/>
                      </a:lnTo>
                      <a:lnTo>
                        <a:pt x="167" y="255"/>
                      </a:lnTo>
                      <a:lnTo>
                        <a:pt x="178" y="255"/>
                      </a:lnTo>
                      <a:lnTo>
                        <a:pt x="188" y="254"/>
                      </a:lnTo>
                      <a:lnTo>
                        <a:pt x="197" y="252"/>
                      </a:lnTo>
                      <a:lnTo>
                        <a:pt x="206" y="249"/>
                      </a:lnTo>
                      <a:lnTo>
                        <a:pt x="214" y="244"/>
                      </a:lnTo>
                      <a:lnTo>
                        <a:pt x="222" y="240"/>
                      </a:lnTo>
                      <a:lnTo>
                        <a:pt x="229" y="234"/>
                      </a:lnTo>
                      <a:lnTo>
                        <a:pt x="236" y="228"/>
                      </a:lnTo>
                      <a:lnTo>
                        <a:pt x="241" y="221"/>
                      </a:lnTo>
                      <a:lnTo>
                        <a:pt x="245" y="213"/>
                      </a:lnTo>
                      <a:lnTo>
                        <a:pt x="250" y="204"/>
                      </a:lnTo>
                      <a:lnTo>
                        <a:pt x="252" y="195"/>
                      </a:lnTo>
                      <a:lnTo>
                        <a:pt x="254" y="185"/>
                      </a:lnTo>
                      <a:lnTo>
                        <a:pt x="256" y="175"/>
                      </a:lnTo>
                      <a:lnTo>
                        <a:pt x="256" y="165"/>
                      </a:lnTo>
                      <a:lnTo>
                        <a:pt x="255" y="154"/>
                      </a:lnTo>
                      <a:lnTo>
                        <a:pt x="253" y="143"/>
                      </a:lnTo>
                      <a:lnTo>
                        <a:pt x="251" y="133"/>
                      </a:lnTo>
                      <a:lnTo>
                        <a:pt x="247" y="121"/>
                      </a:lnTo>
                      <a:lnTo>
                        <a:pt x="243" y="111"/>
                      </a:lnTo>
                      <a:lnTo>
                        <a:pt x="237" y="100"/>
                      </a:lnTo>
                      <a:lnTo>
                        <a:pt x="231" y="89"/>
                      </a:lnTo>
                      <a:lnTo>
                        <a:pt x="224" y="79"/>
                      </a:lnTo>
                      <a:lnTo>
                        <a:pt x="217" y="69"/>
                      </a:lnTo>
                      <a:lnTo>
                        <a:pt x="208" y="59"/>
                      </a:lnTo>
                      <a:lnTo>
                        <a:pt x="199" y="50"/>
                      </a:lnTo>
                      <a:lnTo>
                        <a:pt x="190" y="42"/>
                      </a:lnTo>
                      <a:lnTo>
                        <a:pt x="180" y="34"/>
                      </a:lnTo>
                      <a:lnTo>
                        <a:pt x="170" y="27"/>
                      </a:lnTo>
                      <a:lnTo>
                        <a:pt x="159" y="20"/>
                      </a:lnTo>
                      <a:lnTo>
                        <a:pt x="148" y="15"/>
                      </a:lnTo>
                      <a:lnTo>
                        <a:pt x="138"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6" name="Freeform 120"/>
                <p:cNvSpPr>
                  <a:spLocks/>
                </p:cNvSpPr>
                <p:nvPr/>
              </p:nvSpPr>
              <p:spPr bwMode="auto">
                <a:xfrm>
                  <a:off x="2035" y="655"/>
                  <a:ext cx="93" cy="668"/>
                </a:xfrm>
                <a:custGeom>
                  <a:avLst/>
                  <a:gdLst>
                    <a:gd name="T0" fmla="*/ 92 w 93"/>
                    <a:gd name="T1" fmla="*/ 0 h 668"/>
                    <a:gd name="T2" fmla="*/ 88 w 93"/>
                    <a:gd name="T3" fmla="*/ 33 h 668"/>
                    <a:gd name="T4" fmla="*/ 84 w 93"/>
                    <a:gd name="T5" fmla="*/ 51 h 668"/>
                    <a:gd name="T6" fmla="*/ 81 w 93"/>
                    <a:gd name="T7" fmla="*/ 70 h 668"/>
                    <a:gd name="T8" fmla="*/ 77 w 93"/>
                    <a:gd name="T9" fmla="*/ 90 h 668"/>
                    <a:gd name="T10" fmla="*/ 73 w 93"/>
                    <a:gd name="T11" fmla="*/ 110 h 668"/>
                    <a:gd name="T12" fmla="*/ 69 w 93"/>
                    <a:gd name="T13" fmla="*/ 131 h 668"/>
                    <a:gd name="T14" fmla="*/ 65 w 93"/>
                    <a:gd name="T15" fmla="*/ 152 h 668"/>
                    <a:gd name="T16" fmla="*/ 61 w 93"/>
                    <a:gd name="T17" fmla="*/ 174 h 668"/>
                    <a:gd name="T18" fmla="*/ 56 w 93"/>
                    <a:gd name="T19" fmla="*/ 196 h 668"/>
                    <a:gd name="T20" fmla="*/ 51 w 93"/>
                    <a:gd name="T21" fmla="*/ 218 h 668"/>
                    <a:gd name="T22" fmla="*/ 47 w 93"/>
                    <a:gd name="T23" fmla="*/ 241 h 668"/>
                    <a:gd name="T24" fmla="*/ 42 w 93"/>
                    <a:gd name="T25" fmla="*/ 264 h 668"/>
                    <a:gd name="T26" fmla="*/ 38 w 93"/>
                    <a:gd name="T27" fmla="*/ 287 h 668"/>
                    <a:gd name="T28" fmla="*/ 33 w 93"/>
                    <a:gd name="T29" fmla="*/ 311 h 668"/>
                    <a:gd name="T30" fmla="*/ 29 w 93"/>
                    <a:gd name="T31" fmla="*/ 334 h 668"/>
                    <a:gd name="T32" fmla="*/ 25 w 93"/>
                    <a:gd name="T33" fmla="*/ 357 h 668"/>
                    <a:gd name="T34" fmla="*/ 20 w 93"/>
                    <a:gd name="T35" fmla="*/ 381 h 668"/>
                    <a:gd name="T36" fmla="*/ 17 w 93"/>
                    <a:gd name="T37" fmla="*/ 404 h 668"/>
                    <a:gd name="T38" fmla="*/ 13 w 93"/>
                    <a:gd name="T39" fmla="*/ 427 h 668"/>
                    <a:gd name="T40" fmla="*/ 10 w 93"/>
                    <a:gd name="T41" fmla="*/ 450 h 668"/>
                    <a:gd name="T42" fmla="*/ 7 w 93"/>
                    <a:gd name="T43" fmla="*/ 472 h 668"/>
                    <a:gd name="T44" fmla="*/ 4 w 93"/>
                    <a:gd name="T45" fmla="*/ 495 h 668"/>
                    <a:gd name="T46" fmla="*/ 3 w 93"/>
                    <a:gd name="T47" fmla="*/ 516 h 668"/>
                    <a:gd name="T48" fmla="*/ 1 w 93"/>
                    <a:gd name="T49" fmla="*/ 537 h 668"/>
                    <a:gd name="T50" fmla="*/ 0 w 93"/>
                    <a:gd name="T51" fmla="*/ 558 h 668"/>
                    <a:gd name="T52" fmla="*/ 0 w 93"/>
                    <a:gd name="T53" fmla="*/ 578 h 668"/>
                    <a:gd name="T54" fmla="*/ 0 w 93"/>
                    <a:gd name="T55" fmla="*/ 597 h 668"/>
                    <a:gd name="T56" fmla="*/ 1 w 93"/>
                    <a:gd name="T57" fmla="*/ 616 h 668"/>
                    <a:gd name="T58" fmla="*/ 2 w 93"/>
                    <a:gd name="T59" fmla="*/ 634 h 668"/>
                    <a:gd name="T60" fmla="*/ 4 w 93"/>
                    <a:gd name="T61" fmla="*/ 651 h 668"/>
                    <a:gd name="T62" fmla="*/ 7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92" y="0"/>
                      </a:moveTo>
                      <a:lnTo>
                        <a:pt x="88" y="33"/>
                      </a:lnTo>
                      <a:lnTo>
                        <a:pt x="84" y="51"/>
                      </a:lnTo>
                      <a:lnTo>
                        <a:pt x="81" y="70"/>
                      </a:lnTo>
                      <a:lnTo>
                        <a:pt x="77" y="90"/>
                      </a:lnTo>
                      <a:lnTo>
                        <a:pt x="73" y="110"/>
                      </a:lnTo>
                      <a:lnTo>
                        <a:pt x="69" y="131"/>
                      </a:lnTo>
                      <a:lnTo>
                        <a:pt x="65" y="152"/>
                      </a:lnTo>
                      <a:lnTo>
                        <a:pt x="61" y="174"/>
                      </a:lnTo>
                      <a:lnTo>
                        <a:pt x="56" y="196"/>
                      </a:lnTo>
                      <a:lnTo>
                        <a:pt x="51" y="218"/>
                      </a:lnTo>
                      <a:lnTo>
                        <a:pt x="47" y="241"/>
                      </a:lnTo>
                      <a:lnTo>
                        <a:pt x="42" y="264"/>
                      </a:lnTo>
                      <a:lnTo>
                        <a:pt x="38" y="287"/>
                      </a:lnTo>
                      <a:lnTo>
                        <a:pt x="33" y="311"/>
                      </a:lnTo>
                      <a:lnTo>
                        <a:pt x="29" y="334"/>
                      </a:lnTo>
                      <a:lnTo>
                        <a:pt x="25" y="357"/>
                      </a:lnTo>
                      <a:lnTo>
                        <a:pt x="20" y="381"/>
                      </a:lnTo>
                      <a:lnTo>
                        <a:pt x="17" y="404"/>
                      </a:lnTo>
                      <a:lnTo>
                        <a:pt x="13" y="427"/>
                      </a:lnTo>
                      <a:lnTo>
                        <a:pt x="10" y="450"/>
                      </a:lnTo>
                      <a:lnTo>
                        <a:pt x="7" y="472"/>
                      </a:lnTo>
                      <a:lnTo>
                        <a:pt x="4" y="495"/>
                      </a:lnTo>
                      <a:lnTo>
                        <a:pt x="3" y="516"/>
                      </a:lnTo>
                      <a:lnTo>
                        <a:pt x="1" y="537"/>
                      </a:lnTo>
                      <a:lnTo>
                        <a:pt x="0" y="558"/>
                      </a:lnTo>
                      <a:lnTo>
                        <a:pt x="0" y="578"/>
                      </a:lnTo>
                      <a:lnTo>
                        <a:pt x="0" y="597"/>
                      </a:lnTo>
                      <a:lnTo>
                        <a:pt x="1" y="616"/>
                      </a:lnTo>
                      <a:lnTo>
                        <a:pt x="2" y="634"/>
                      </a:lnTo>
                      <a:lnTo>
                        <a:pt x="4" y="651"/>
                      </a:lnTo>
                      <a:lnTo>
                        <a:pt x="7"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897" name="Group 121"/>
              <p:cNvGrpSpPr>
                <a:grpSpLocks/>
              </p:cNvGrpSpPr>
              <p:nvPr/>
            </p:nvGrpSpPr>
            <p:grpSpPr bwMode="auto">
              <a:xfrm>
                <a:off x="1577" y="283"/>
                <a:ext cx="452" cy="935"/>
                <a:chOff x="1577" y="283"/>
                <a:chExt cx="452" cy="935"/>
              </a:xfrm>
            </p:grpSpPr>
            <p:sp>
              <p:nvSpPr>
                <p:cNvPr id="203898" name="Freeform 122"/>
                <p:cNvSpPr>
                  <a:spLocks/>
                </p:cNvSpPr>
                <p:nvPr/>
              </p:nvSpPr>
              <p:spPr bwMode="auto">
                <a:xfrm>
                  <a:off x="1767" y="283"/>
                  <a:ext cx="120" cy="408"/>
                </a:xfrm>
                <a:custGeom>
                  <a:avLst/>
                  <a:gdLst>
                    <a:gd name="T0" fmla="*/ 60 w 120"/>
                    <a:gd name="T1" fmla="*/ 35 h 408"/>
                    <a:gd name="T2" fmla="*/ 70 w 120"/>
                    <a:gd name="T3" fmla="*/ 18 h 408"/>
                    <a:gd name="T4" fmla="*/ 80 w 120"/>
                    <a:gd name="T5" fmla="*/ 6 h 408"/>
                    <a:gd name="T6" fmla="*/ 90 w 120"/>
                    <a:gd name="T7" fmla="*/ 1 h 408"/>
                    <a:gd name="T8" fmla="*/ 98 w 120"/>
                    <a:gd name="T9" fmla="*/ 1 h 408"/>
                    <a:gd name="T10" fmla="*/ 105 w 120"/>
                    <a:gd name="T11" fmla="*/ 8 h 408"/>
                    <a:gd name="T12" fmla="*/ 110 w 120"/>
                    <a:gd name="T13" fmla="*/ 20 h 408"/>
                    <a:gd name="T14" fmla="*/ 115 w 120"/>
                    <a:gd name="T15" fmla="*/ 37 h 408"/>
                    <a:gd name="T16" fmla="*/ 117 w 120"/>
                    <a:gd name="T17" fmla="*/ 60 h 408"/>
                    <a:gd name="T18" fmla="*/ 119 w 120"/>
                    <a:gd name="T19" fmla="*/ 87 h 408"/>
                    <a:gd name="T20" fmla="*/ 118 w 120"/>
                    <a:gd name="T21" fmla="*/ 117 h 408"/>
                    <a:gd name="T22" fmla="*/ 115 w 120"/>
                    <a:gd name="T23" fmla="*/ 150 h 408"/>
                    <a:gd name="T24" fmla="*/ 111 w 120"/>
                    <a:gd name="T25" fmla="*/ 184 h 408"/>
                    <a:gd name="T26" fmla="*/ 106 w 120"/>
                    <a:gd name="T27" fmla="*/ 219 h 408"/>
                    <a:gd name="T28" fmla="*/ 99 w 120"/>
                    <a:gd name="T29" fmla="*/ 254 h 408"/>
                    <a:gd name="T30" fmla="*/ 91 w 120"/>
                    <a:gd name="T31" fmla="*/ 287 h 408"/>
                    <a:gd name="T32" fmla="*/ 81 w 120"/>
                    <a:gd name="T33" fmla="*/ 317 h 408"/>
                    <a:gd name="T34" fmla="*/ 71 w 120"/>
                    <a:gd name="T35" fmla="*/ 344 h 408"/>
                    <a:gd name="T36" fmla="*/ 61 w 120"/>
                    <a:gd name="T37" fmla="*/ 367 h 408"/>
                    <a:gd name="T38" fmla="*/ 52 w 120"/>
                    <a:gd name="T39" fmla="*/ 385 h 408"/>
                    <a:gd name="T40" fmla="*/ 41 w 120"/>
                    <a:gd name="T41" fmla="*/ 398 h 408"/>
                    <a:gd name="T42" fmla="*/ 32 w 120"/>
                    <a:gd name="T43" fmla="*/ 405 h 408"/>
                    <a:gd name="T44" fmla="*/ 23 w 120"/>
                    <a:gd name="T45" fmla="*/ 407 h 408"/>
                    <a:gd name="T46" fmla="*/ 16 w 120"/>
                    <a:gd name="T47" fmla="*/ 401 h 408"/>
                    <a:gd name="T48" fmla="*/ 10 w 120"/>
                    <a:gd name="T49" fmla="*/ 391 h 408"/>
                    <a:gd name="T50" fmla="*/ 5 w 120"/>
                    <a:gd name="T51" fmla="*/ 374 h 408"/>
                    <a:gd name="T52" fmla="*/ 2 w 120"/>
                    <a:gd name="T53" fmla="*/ 353 h 408"/>
                    <a:gd name="T54" fmla="*/ 0 w 120"/>
                    <a:gd name="T55" fmla="*/ 327 h 408"/>
                    <a:gd name="T56" fmla="*/ 1 w 120"/>
                    <a:gd name="T57" fmla="*/ 298 h 408"/>
                    <a:gd name="T58" fmla="*/ 3 w 120"/>
                    <a:gd name="T59" fmla="*/ 265 h 408"/>
                    <a:gd name="T60" fmla="*/ 6 w 120"/>
                    <a:gd name="T61" fmla="*/ 231 h 408"/>
                    <a:gd name="T62" fmla="*/ 12 w 120"/>
                    <a:gd name="T63" fmla="*/ 197 h 408"/>
                    <a:gd name="T64" fmla="*/ 19 w 120"/>
                    <a:gd name="T65" fmla="*/ 162 h 408"/>
                    <a:gd name="T66" fmla="*/ 27 w 120"/>
                    <a:gd name="T67" fmla="*/ 128 h 408"/>
                    <a:gd name="T68" fmla="*/ 36 w 120"/>
                    <a:gd name="T69" fmla="*/ 97 h 408"/>
                    <a:gd name="T70" fmla="*/ 44 w 120"/>
                    <a:gd name="T71" fmla="*/ 69 h 408"/>
                    <a:gd name="T72" fmla="*/ 55 w 120"/>
                    <a:gd name="T73" fmla="*/ 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408">
                      <a:moveTo>
                        <a:pt x="55" y="45"/>
                      </a:moveTo>
                      <a:lnTo>
                        <a:pt x="60" y="35"/>
                      </a:lnTo>
                      <a:lnTo>
                        <a:pt x="66" y="25"/>
                      </a:lnTo>
                      <a:lnTo>
                        <a:pt x="70" y="18"/>
                      </a:lnTo>
                      <a:lnTo>
                        <a:pt x="75" y="11"/>
                      </a:lnTo>
                      <a:lnTo>
                        <a:pt x="80" y="6"/>
                      </a:lnTo>
                      <a:lnTo>
                        <a:pt x="85" y="3"/>
                      </a:lnTo>
                      <a:lnTo>
                        <a:pt x="90" y="1"/>
                      </a:lnTo>
                      <a:lnTo>
                        <a:pt x="93" y="0"/>
                      </a:lnTo>
                      <a:lnTo>
                        <a:pt x="98" y="1"/>
                      </a:lnTo>
                      <a:lnTo>
                        <a:pt x="101" y="4"/>
                      </a:lnTo>
                      <a:lnTo>
                        <a:pt x="105" y="8"/>
                      </a:lnTo>
                      <a:lnTo>
                        <a:pt x="108" y="13"/>
                      </a:lnTo>
                      <a:lnTo>
                        <a:pt x="110" y="20"/>
                      </a:lnTo>
                      <a:lnTo>
                        <a:pt x="113" y="28"/>
                      </a:lnTo>
                      <a:lnTo>
                        <a:pt x="115" y="37"/>
                      </a:lnTo>
                      <a:lnTo>
                        <a:pt x="116" y="49"/>
                      </a:lnTo>
                      <a:lnTo>
                        <a:pt x="117" y="60"/>
                      </a:lnTo>
                      <a:lnTo>
                        <a:pt x="118" y="73"/>
                      </a:lnTo>
                      <a:lnTo>
                        <a:pt x="119" y="87"/>
                      </a:lnTo>
                      <a:lnTo>
                        <a:pt x="119" y="102"/>
                      </a:lnTo>
                      <a:lnTo>
                        <a:pt x="118" y="117"/>
                      </a:lnTo>
                      <a:lnTo>
                        <a:pt x="117" y="133"/>
                      </a:lnTo>
                      <a:lnTo>
                        <a:pt x="115" y="150"/>
                      </a:lnTo>
                      <a:lnTo>
                        <a:pt x="114" y="167"/>
                      </a:lnTo>
                      <a:lnTo>
                        <a:pt x="111" y="184"/>
                      </a:lnTo>
                      <a:lnTo>
                        <a:pt x="108" y="201"/>
                      </a:lnTo>
                      <a:lnTo>
                        <a:pt x="106" y="219"/>
                      </a:lnTo>
                      <a:lnTo>
                        <a:pt x="102" y="237"/>
                      </a:lnTo>
                      <a:lnTo>
                        <a:pt x="99" y="254"/>
                      </a:lnTo>
                      <a:lnTo>
                        <a:pt x="94" y="270"/>
                      </a:lnTo>
                      <a:lnTo>
                        <a:pt x="91" y="287"/>
                      </a:lnTo>
                      <a:lnTo>
                        <a:pt x="86" y="302"/>
                      </a:lnTo>
                      <a:lnTo>
                        <a:pt x="81" y="317"/>
                      </a:lnTo>
                      <a:lnTo>
                        <a:pt x="76" y="331"/>
                      </a:lnTo>
                      <a:lnTo>
                        <a:pt x="71" y="344"/>
                      </a:lnTo>
                      <a:lnTo>
                        <a:pt x="67" y="356"/>
                      </a:lnTo>
                      <a:lnTo>
                        <a:pt x="61" y="367"/>
                      </a:lnTo>
                      <a:lnTo>
                        <a:pt x="56" y="377"/>
                      </a:lnTo>
                      <a:lnTo>
                        <a:pt x="52" y="385"/>
                      </a:lnTo>
                      <a:lnTo>
                        <a:pt x="46" y="392"/>
                      </a:lnTo>
                      <a:lnTo>
                        <a:pt x="41" y="398"/>
                      </a:lnTo>
                      <a:lnTo>
                        <a:pt x="36" y="403"/>
                      </a:lnTo>
                      <a:lnTo>
                        <a:pt x="32" y="405"/>
                      </a:lnTo>
                      <a:lnTo>
                        <a:pt x="28" y="407"/>
                      </a:lnTo>
                      <a:lnTo>
                        <a:pt x="23" y="407"/>
                      </a:lnTo>
                      <a:lnTo>
                        <a:pt x="20" y="405"/>
                      </a:lnTo>
                      <a:lnTo>
                        <a:pt x="16" y="401"/>
                      </a:lnTo>
                      <a:lnTo>
                        <a:pt x="12" y="397"/>
                      </a:lnTo>
                      <a:lnTo>
                        <a:pt x="10" y="391"/>
                      </a:lnTo>
                      <a:lnTo>
                        <a:pt x="7" y="383"/>
                      </a:lnTo>
                      <a:lnTo>
                        <a:pt x="5" y="374"/>
                      </a:lnTo>
                      <a:lnTo>
                        <a:pt x="4" y="364"/>
                      </a:lnTo>
                      <a:lnTo>
                        <a:pt x="2" y="353"/>
                      </a:lnTo>
                      <a:lnTo>
                        <a:pt x="1" y="341"/>
                      </a:lnTo>
                      <a:lnTo>
                        <a:pt x="0" y="327"/>
                      </a:lnTo>
                      <a:lnTo>
                        <a:pt x="0" y="313"/>
                      </a:lnTo>
                      <a:lnTo>
                        <a:pt x="1" y="298"/>
                      </a:lnTo>
                      <a:lnTo>
                        <a:pt x="2" y="282"/>
                      </a:lnTo>
                      <a:lnTo>
                        <a:pt x="3" y="265"/>
                      </a:lnTo>
                      <a:lnTo>
                        <a:pt x="4" y="249"/>
                      </a:lnTo>
                      <a:lnTo>
                        <a:pt x="6" y="231"/>
                      </a:lnTo>
                      <a:lnTo>
                        <a:pt x="9" y="214"/>
                      </a:lnTo>
                      <a:lnTo>
                        <a:pt x="12" y="197"/>
                      </a:lnTo>
                      <a:lnTo>
                        <a:pt x="15" y="179"/>
                      </a:lnTo>
                      <a:lnTo>
                        <a:pt x="19" y="162"/>
                      </a:lnTo>
                      <a:lnTo>
                        <a:pt x="22" y="145"/>
                      </a:lnTo>
                      <a:lnTo>
                        <a:pt x="27" y="128"/>
                      </a:lnTo>
                      <a:lnTo>
                        <a:pt x="31" y="112"/>
                      </a:lnTo>
                      <a:lnTo>
                        <a:pt x="36" y="97"/>
                      </a:lnTo>
                      <a:lnTo>
                        <a:pt x="40" y="83"/>
                      </a:lnTo>
                      <a:lnTo>
                        <a:pt x="44" y="69"/>
                      </a:lnTo>
                      <a:lnTo>
                        <a:pt x="50" y="56"/>
                      </a:lnTo>
                      <a:lnTo>
                        <a:pt x="55" y="4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9" name="Freeform 123"/>
                <p:cNvSpPr>
                  <a:spLocks/>
                </p:cNvSpPr>
                <p:nvPr/>
              </p:nvSpPr>
              <p:spPr bwMode="auto">
                <a:xfrm>
                  <a:off x="1577" y="329"/>
                  <a:ext cx="205" cy="363"/>
                </a:xfrm>
                <a:custGeom>
                  <a:avLst/>
                  <a:gdLst>
                    <a:gd name="T0" fmla="*/ 56 w 205"/>
                    <a:gd name="T1" fmla="*/ 239 h 363"/>
                    <a:gd name="T2" fmla="*/ 41 w 205"/>
                    <a:gd name="T3" fmla="*/ 208 h 363"/>
                    <a:gd name="T4" fmla="*/ 28 w 205"/>
                    <a:gd name="T5" fmla="*/ 177 h 363"/>
                    <a:gd name="T6" fmla="*/ 17 w 205"/>
                    <a:gd name="T7" fmla="*/ 146 h 363"/>
                    <a:gd name="T8" fmla="*/ 9 w 205"/>
                    <a:gd name="T9" fmla="*/ 117 h 363"/>
                    <a:gd name="T10" fmla="*/ 4 w 205"/>
                    <a:gd name="T11" fmla="*/ 89 h 363"/>
                    <a:gd name="T12" fmla="*/ 1 w 205"/>
                    <a:gd name="T13" fmla="*/ 63 h 363"/>
                    <a:gd name="T14" fmla="*/ 1 w 205"/>
                    <a:gd name="T15" fmla="*/ 42 h 363"/>
                    <a:gd name="T16" fmla="*/ 4 w 205"/>
                    <a:gd name="T17" fmla="*/ 24 h 363"/>
                    <a:gd name="T18" fmla="*/ 11 w 205"/>
                    <a:gd name="T19" fmla="*/ 11 h 363"/>
                    <a:gd name="T20" fmla="*/ 20 w 205"/>
                    <a:gd name="T21" fmla="*/ 3 h 363"/>
                    <a:gd name="T22" fmla="*/ 31 w 205"/>
                    <a:gd name="T23" fmla="*/ 0 h 363"/>
                    <a:gd name="T24" fmla="*/ 44 w 205"/>
                    <a:gd name="T25" fmla="*/ 3 h 363"/>
                    <a:gd name="T26" fmla="*/ 60 w 205"/>
                    <a:gd name="T27" fmla="*/ 11 h 363"/>
                    <a:gd name="T28" fmla="*/ 76 w 205"/>
                    <a:gd name="T29" fmla="*/ 24 h 363"/>
                    <a:gd name="T30" fmla="*/ 94 w 205"/>
                    <a:gd name="T31" fmla="*/ 41 h 363"/>
                    <a:gd name="T32" fmla="*/ 112 w 205"/>
                    <a:gd name="T33" fmla="*/ 63 h 363"/>
                    <a:gd name="T34" fmla="*/ 129 w 205"/>
                    <a:gd name="T35" fmla="*/ 88 h 363"/>
                    <a:gd name="T36" fmla="*/ 145 w 205"/>
                    <a:gd name="T37" fmla="*/ 116 h 363"/>
                    <a:gd name="T38" fmla="*/ 161 w 205"/>
                    <a:gd name="T39" fmla="*/ 146 h 363"/>
                    <a:gd name="T40" fmla="*/ 174 w 205"/>
                    <a:gd name="T41" fmla="*/ 177 h 363"/>
                    <a:gd name="T42" fmla="*/ 185 w 205"/>
                    <a:gd name="T43" fmla="*/ 208 h 363"/>
                    <a:gd name="T44" fmla="*/ 194 w 205"/>
                    <a:gd name="T45" fmla="*/ 238 h 363"/>
                    <a:gd name="T46" fmla="*/ 200 w 205"/>
                    <a:gd name="T47" fmla="*/ 267 h 363"/>
                    <a:gd name="T48" fmla="*/ 204 w 205"/>
                    <a:gd name="T49" fmla="*/ 293 h 363"/>
                    <a:gd name="T50" fmla="*/ 204 w 205"/>
                    <a:gd name="T51" fmla="*/ 315 h 363"/>
                    <a:gd name="T52" fmla="*/ 201 w 205"/>
                    <a:gd name="T53" fmla="*/ 334 h 363"/>
                    <a:gd name="T54" fmla="*/ 196 w 205"/>
                    <a:gd name="T55" fmla="*/ 348 h 363"/>
                    <a:gd name="T56" fmla="*/ 188 w 205"/>
                    <a:gd name="T57" fmla="*/ 358 h 363"/>
                    <a:gd name="T58" fmla="*/ 177 w 205"/>
                    <a:gd name="T59" fmla="*/ 362 h 363"/>
                    <a:gd name="T60" fmla="*/ 164 w 205"/>
                    <a:gd name="T61" fmla="*/ 361 h 363"/>
                    <a:gd name="T62" fmla="*/ 149 w 205"/>
                    <a:gd name="T63" fmla="*/ 354 h 363"/>
                    <a:gd name="T64" fmla="*/ 133 w 205"/>
                    <a:gd name="T65" fmla="*/ 342 h 363"/>
                    <a:gd name="T66" fmla="*/ 115 w 205"/>
                    <a:gd name="T67" fmla="*/ 326 h 363"/>
                    <a:gd name="T68" fmla="*/ 98 w 205"/>
                    <a:gd name="T69" fmla="*/ 305 h 363"/>
                    <a:gd name="T70" fmla="*/ 81 w 205"/>
                    <a:gd name="T71" fmla="*/ 281 h 363"/>
                    <a:gd name="T72" fmla="*/ 64 w 205"/>
                    <a:gd name="T73" fmla="*/ 25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363">
                      <a:moveTo>
                        <a:pt x="64" y="253"/>
                      </a:moveTo>
                      <a:lnTo>
                        <a:pt x="56" y="239"/>
                      </a:lnTo>
                      <a:lnTo>
                        <a:pt x="48" y="223"/>
                      </a:lnTo>
                      <a:lnTo>
                        <a:pt x="41" y="208"/>
                      </a:lnTo>
                      <a:lnTo>
                        <a:pt x="35" y="193"/>
                      </a:lnTo>
                      <a:lnTo>
                        <a:pt x="28" y="177"/>
                      </a:lnTo>
                      <a:lnTo>
                        <a:pt x="22" y="162"/>
                      </a:lnTo>
                      <a:lnTo>
                        <a:pt x="17" y="146"/>
                      </a:lnTo>
                      <a:lnTo>
                        <a:pt x="12" y="131"/>
                      </a:lnTo>
                      <a:lnTo>
                        <a:pt x="9" y="117"/>
                      </a:lnTo>
                      <a:lnTo>
                        <a:pt x="5" y="102"/>
                      </a:lnTo>
                      <a:lnTo>
                        <a:pt x="4" y="89"/>
                      </a:lnTo>
                      <a:lnTo>
                        <a:pt x="2" y="76"/>
                      </a:lnTo>
                      <a:lnTo>
                        <a:pt x="1" y="63"/>
                      </a:lnTo>
                      <a:lnTo>
                        <a:pt x="0" y="52"/>
                      </a:lnTo>
                      <a:lnTo>
                        <a:pt x="1" y="42"/>
                      </a:lnTo>
                      <a:lnTo>
                        <a:pt x="3" y="32"/>
                      </a:lnTo>
                      <a:lnTo>
                        <a:pt x="4" y="24"/>
                      </a:lnTo>
                      <a:lnTo>
                        <a:pt x="7" y="17"/>
                      </a:lnTo>
                      <a:lnTo>
                        <a:pt x="11" y="11"/>
                      </a:lnTo>
                      <a:lnTo>
                        <a:pt x="15" y="6"/>
                      </a:lnTo>
                      <a:lnTo>
                        <a:pt x="20" y="3"/>
                      </a:lnTo>
                      <a:lnTo>
                        <a:pt x="25" y="1"/>
                      </a:lnTo>
                      <a:lnTo>
                        <a:pt x="31" y="0"/>
                      </a:lnTo>
                      <a:lnTo>
                        <a:pt x="38" y="1"/>
                      </a:lnTo>
                      <a:lnTo>
                        <a:pt x="44" y="3"/>
                      </a:lnTo>
                      <a:lnTo>
                        <a:pt x="52" y="6"/>
                      </a:lnTo>
                      <a:lnTo>
                        <a:pt x="60" y="11"/>
                      </a:lnTo>
                      <a:lnTo>
                        <a:pt x="68" y="17"/>
                      </a:lnTo>
                      <a:lnTo>
                        <a:pt x="76" y="24"/>
                      </a:lnTo>
                      <a:lnTo>
                        <a:pt x="85" y="32"/>
                      </a:lnTo>
                      <a:lnTo>
                        <a:pt x="94" y="41"/>
                      </a:lnTo>
                      <a:lnTo>
                        <a:pt x="103" y="51"/>
                      </a:lnTo>
                      <a:lnTo>
                        <a:pt x="112" y="63"/>
                      </a:lnTo>
                      <a:lnTo>
                        <a:pt x="121" y="75"/>
                      </a:lnTo>
                      <a:lnTo>
                        <a:pt x="129" y="88"/>
                      </a:lnTo>
                      <a:lnTo>
                        <a:pt x="137" y="102"/>
                      </a:lnTo>
                      <a:lnTo>
                        <a:pt x="145" y="116"/>
                      </a:lnTo>
                      <a:lnTo>
                        <a:pt x="153" y="131"/>
                      </a:lnTo>
                      <a:lnTo>
                        <a:pt x="161" y="146"/>
                      </a:lnTo>
                      <a:lnTo>
                        <a:pt x="168" y="161"/>
                      </a:lnTo>
                      <a:lnTo>
                        <a:pt x="174" y="177"/>
                      </a:lnTo>
                      <a:lnTo>
                        <a:pt x="180" y="192"/>
                      </a:lnTo>
                      <a:lnTo>
                        <a:pt x="185" y="208"/>
                      </a:lnTo>
                      <a:lnTo>
                        <a:pt x="190" y="223"/>
                      </a:lnTo>
                      <a:lnTo>
                        <a:pt x="194" y="238"/>
                      </a:lnTo>
                      <a:lnTo>
                        <a:pt x="198" y="253"/>
                      </a:lnTo>
                      <a:lnTo>
                        <a:pt x="200" y="267"/>
                      </a:lnTo>
                      <a:lnTo>
                        <a:pt x="202" y="280"/>
                      </a:lnTo>
                      <a:lnTo>
                        <a:pt x="204" y="293"/>
                      </a:lnTo>
                      <a:lnTo>
                        <a:pt x="204" y="305"/>
                      </a:lnTo>
                      <a:lnTo>
                        <a:pt x="204" y="315"/>
                      </a:lnTo>
                      <a:lnTo>
                        <a:pt x="203" y="325"/>
                      </a:lnTo>
                      <a:lnTo>
                        <a:pt x="201" y="334"/>
                      </a:lnTo>
                      <a:lnTo>
                        <a:pt x="200" y="342"/>
                      </a:lnTo>
                      <a:lnTo>
                        <a:pt x="196" y="348"/>
                      </a:lnTo>
                      <a:lnTo>
                        <a:pt x="192" y="353"/>
                      </a:lnTo>
                      <a:lnTo>
                        <a:pt x="188" y="358"/>
                      </a:lnTo>
                      <a:lnTo>
                        <a:pt x="183" y="360"/>
                      </a:lnTo>
                      <a:lnTo>
                        <a:pt x="177" y="362"/>
                      </a:lnTo>
                      <a:lnTo>
                        <a:pt x="170" y="361"/>
                      </a:lnTo>
                      <a:lnTo>
                        <a:pt x="164" y="361"/>
                      </a:lnTo>
                      <a:lnTo>
                        <a:pt x="156" y="358"/>
                      </a:lnTo>
                      <a:lnTo>
                        <a:pt x="149" y="354"/>
                      </a:lnTo>
                      <a:lnTo>
                        <a:pt x="141" y="349"/>
                      </a:lnTo>
                      <a:lnTo>
                        <a:pt x="133" y="342"/>
                      </a:lnTo>
                      <a:lnTo>
                        <a:pt x="124" y="334"/>
                      </a:lnTo>
                      <a:lnTo>
                        <a:pt x="115" y="326"/>
                      </a:lnTo>
                      <a:lnTo>
                        <a:pt x="106" y="316"/>
                      </a:lnTo>
                      <a:lnTo>
                        <a:pt x="98" y="305"/>
                      </a:lnTo>
                      <a:lnTo>
                        <a:pt x="90" y="293"/>
                      </a:lnTo>
                      <a:lnTo>
                        <a:pt x="81" y="281"/>
                      </a:lnTo>
                      <a:lnTo>
                        <a:pt x="73" y="267"/>
                      </a:lnTo>
                      <a:lnTo>
                        <a:pt x="64" y="253"/>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0" name="Freeform 124"/>
                <p:cNvSpPr>
                  <a:spLocks/>
                </p:cNvSpPr>
                <p:nvPr/>
              </p:nvSpPr>
              <p:spPr bwMode="auto">
                <a:xfrm>
                  <a:off x="1579" y="672"/>
                  <a:ext cx="218" cy="355"/>
                </a:xfrm>
                <a:custGeom>
                  <a:avLst/>
                  <a:gdLst>
                    <a:gd name="T0" fmla="*/ 80 w 218"/>
                    <a:gd name="T1" fmla="*/ 68 h 355"/>
                    <a:gd name="T2" fmla="*/ 98 w 218"/>
                    <a:gd name="T3" fmla="*/ 46 h 355"/>
                    <a:gd name="T4" fmla="*/ 117 w 218"/>
                    <a:gd name="T5" fmla="*/ 27 h 355"/>
                    <a:gd name="T6" fmla="*/ 135 w 218"/>
                    <a:gd name="T7" fmla="*/ 13 h 355"/>
                    <a:gd name="T8" fmla="*/ 153 w 218"/>
                    <a:gd name="T9" fmla="*/ 4 h 355"/>
                    <a:gd name="T10" fmla="*/ 169 w 218"/>
                    <a:gd name="T11" fmla="*/ 0 h 355"/>
                    <a:gd name="T12" fmla="*/ 183 w 218"/>
                    <a:gd name="T13" fmla="*/ 2 h 355"/>
                    <a:gd name="T14" fmla="*/ 196 w 218"/>
                    <a:gd name="T15" fmla="*/ 8 h 355"/>
                    <a:gd name="T16" fmla="*/ 205 w 218"/>
                    <a:gd name="T17" fmla="*/ 20 h 355"/>
                    <a:gd name="T18" fmla="*/ 213 w 218"/>
                    <a:gd name="T19" fmla="*/ 36 h 355"/>
                    <a:gd name="T20" fmla="*/ 216 w 218"/>
                    <a:gd name="T21" fmla="*/ 56 h 355"/>
                    <a:gd name="T22" fmla="*/ 217 w 218"/>
                    <a:gd name="T23" fmla="*/ 80 h 355"/>
                    <a:gd name="T24" fmla="*/ 214 w 218"/>
                    <a:gd name="T25" fmla="*/ 107 h 355"/>
                    <a:gd name="T26" fmla="*/ 208 w 218"/>
                    <a:gd name="T27" fmla="*/ 136 h 355"/>
                    <a:gd name="T28" fmla="*/ 200 w 218"/>
                    <a:gd name="T29" fmla="*/ 166 h 355"/>
                    <a:gd name="T30" fmla="*/ 189 w 218"/>
                    <a:gd name="T31" fmla="*/ 196 h 355"/>
                    <a:gd name="T32" fmla="*/ 174 w 218"/>
                    <a:gd name="T33" fmla="*/ 226 h 355"/>
                    <a:gd name="T34" fmla="*/ 159 w 218"/>
                    <a:gd name="T35" fmla="*/ 254 h 355"/>
                    <a:gd name="T36" fmla="*/ 142 w 218"/>
                    <a:gd name="T37" fmla="*/ 281 h 355"/>
                    <a:gd name="T38" fmla="*/ 124 w 218"/>
                    <a:gd name="T39" fmla="*/ 304 h 355"/>
                    <a:gd name="T40" fmla="*/ 105 w 218"/>
                    <a:gd name="T41" fmla="*/ 323 h 355"/>
                    <a:gd name="T42" fmla="*/ 86 w 218"/>
                    <a:gd name="T43" fmla="*/ 338 h 355"/>
                    <a:gd name="T44" fmla="*/ 68 w 218"/>
                    <a:gd name="T45" fmla="*/ 348 h 355"/>
                    <a:gd name="T46" fmla="*/ 52 w 218"/>
                    <a:gd name="T47" fmla="*/ 354 h 355"/>
                    <a:gd name="T48" fmla="*/ 37 w 218"/>
                    <a:gd name="T49" fmla="*/ 354 h 355"/>
                    <a:gd name="T50" fmla="*/ 24 w 218"/>
                    <a:gd name="T51" fmla="*/ 348 h 355"/>
                    <a:gd name="T52" fmla="*/ 13 w 218"/>
                    <a:gd name="T53" fmla="*/ 338 h 355"/>
                    <a:gd name="T54" fmla="*/ 6 w 218"/>
                    <a:gd name="T55" fmla="*/ 323 h 355"/>
                    <a:gd name="T56" fmla="*/ 2 w 218"/>
                    <a:gd name="T57" fmla="*/ 304 h 355"/>
                    <a:gd name="T58" fmla="*/ 0 w 218"/>
                    <a:gd name="T59" fmla="*/ 281 h 355"/>
                    <a:gd name="T60" fmla="*/ 2 w 218"/>
                    <a:gd name="T61" fmla="*/ 254 h 355"/>
                    <a:gd name="T62" fmla="*/ 7 w 218"/>
                    <a:gd name="T63" fmla="*/ 226 h 355"/>
                    <a:gd name="T64" fmla="*/ 14 w 218"/>
                    <a:gd name="T65" fmla="*/ 196 h 355"/>
                    <a:gd name="T66" fmla="*/ 26 w 218"/>
                    <a:gd name="T67" fmla="*/ 166 h 355"/>
                    <a:gd name="T68" fmla="*/ 39 w 218"/>
                    <a:gd name="T69" fmla="*/ 136 h 355"/>
                    <a:gd name="T70" fmla="*/ 53 w 218"/>
                    <a:gd name="T71" fmla="*/ 107 h 355"/>
                    <a:gd name="T72" fmla="*/ 71 w 218"/>
                    <a:gd name="T73" fmla="*/ 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55">
                      <a:moveTo>
                        <a:pt x="71" y="80"/>
                      </a:moveTo>
                      <a:lnTo>
                        <a:pt x="80" y="68"/>
                      </a:lnTo>
                      <a:lnTo>
                        <a:pt x="89" y="56"/>
                      </a:lnTo>
                      <a:lnTo>
                        <a:pt x="98" y="46"/>
                      </a:lnTo>
                      <a:lnTo>
                        <a:pt x="108" y="36"/>
                      </a:lnTo>
                      <a:lnTo>
                        <a:pt x="117" y="27"/>
                      </a:lnTo>
                      <a:lnTo>
                        <a:pt x="126" y="20"/>
                      </a:lnTo>
                      <a:lnTo>
                        <a:pt x="135" y="13"/>
                      </a:lnTo>
                      <a:lnTo>
                        <a:pt x="144" y="8"/>
                      </a:lnTo>
                      <a:lnTo>
                        <a:pt x="153" y="4"/>
                      </a:lnTo>
                      <a:lnTo>
                        <a:pt x="161" y="2"/>
                      </a:lnTo>
                      <a:lnTo>
                        <a:pt x="169" y="0"/>
                      </a:lnTo>
                      <a:lnTo>
                        <a:pt x="176" y="0"/>
                      </a:lnTo>
                      <a:lnTo>
                        <a:pt x="183" y="2"/>
                      </a:lnTo>
                      <a:lnTo>
                        <a:pt x="190" y="4"/>
                      </a:lnTo>
                      <a:lnTo>
                        <a:pt x="196" y="8"/>
                      </a:lnTo>
                      <a:lnTo>
                        <a:pt x="201" y="14"/>
                      </a:lnTo>
                      <a:lnTo>
                        <a:pt x="205" y="20"/>
                      </a:lnTo>
                      <a:lnTo>
                        <a:pt x="210" y="27"/>
                      </a:lnTo>
                      <a:lnTo>
                        <a:pt x="213" y="36"/>
                      </a:lnTo>
                      <a:lnTo>
                        <a:pt x="215" y="46"/>
                      </a:lnTo>
                      <a:lnTo>
                        <a:pt x="216" y="56"/>
                      </a:lnTo>
                      <a:lnTo>
                        <a:pt x="217" y="68"/>
                      </a:lnTo>
                      <a:lnTo>
                        <a:pt x="217" y="80"/>
                      </a:lnTo>
                      <a:lnTo>
                        <a:pt x="216" y="93"/>
                      </a:lnTo>
                      <a:lnTo>
                        <a:pt x="214" y="107"/>
                      </a:lnTo>
                      <a:lnTo>
                        <a:pt x="212" y="121"/>
                      </a:lnTo>
                      <a:lnTo>
                        <a:pt x="208" y="136"/>
                      </a:lnTo>
                      <a:lnTo>
                        <a:pt x="205" y="151"/>
                      </a:lnTo>
                      <a:lnTo>
                        <a:pt x="200" y="166"/>
                      </a:lnTo>
                      <a:lnTo>
                        <a:pt x="195" y="181"/>
                      </a:lnTo>
                      <a:lnTo>
                        <a:pt x="189" y="196"/>
                      </a:lnTo>
                      <a:lnTo>
                        <a:pt x="182" y="212"/>
                      </a:lnTo>
                      <a:lnTo>
                        <a:pt x="174" y="226"/>
                      </a:lnTo>
                      <a:lnTo>
                        <a:pt x="167" y="241"/>
                      </a:lnTo>
                      <a:lnTo>
                        <a:pt x="159" y="254"/>
                      </a:lnTo>
                      <a:lnTo>
                        <a:pt x="151" y="268"/>
                      </a:lnTo>
                      <a:lnTo>
                        <a:pt x="142" y="281"/>
                      </a:lnTo>
                      <a:lnTo>
                        <a:pt x="133" y="293"/>
                      </a:lnTo>
                      <a:lnTo>
                        <a:pt x="124" y="304"/>
                      </a:lnTo>
                      <a:lnTo>
                        <a:pt x="114" y="314"/>
                      </a:lnTo>
                      <a:lnTo>
                        <a:pt x="105" y="323"/>
                      </a:lnTo>
                      <a:lnTo>
                        <a:pt x="96" y="331"/>
                      </a:lnTo>
                      <a:lnTo>
                        <a:pt x="86" y="338"/>
                      </a:lnTo>
                      <a:lnTo>
                        <a:pt x="77" y="344"/>
                      </a:lnTo>
                      <a:lnTo>
                        <a:pt x="68" y="348"/>
                      </a:lnTo>
                      <a:lnTo>
                        <a:pt x="60" y="352"/>
                      </a:lnTo>
                      <a:lnTo>
                        <a:pt x="52" y="354"/>
                      </a:lnTo>
                      <a:lnTo>
                        <a:pt x="44" y="354"/>
                      </a:lnTo>
                      <a:lnTo>
                        <a:pt x="37" y="354"/>
                      </a:lnTo>
                      <a:lnTo>
                        <a:pt x="30" y="352"/>
                      </a:lnTo>
                      <a:lnTo>
                        <a:pt x="24" y="348"/>
                      </a:lnTo>
                      <a:lnTo>
                        <a:pt x="19" y="344"/>
                      </a:lnTo>
                      <a:lnTo>
                        <a:pt x="13" y="338"/>
                      </a:lnTo>
                      <a:lnTo>
                        <a:pt x="10" y="331"/>
                      </a:lnTo>
                      <a:lnTo>
                        <a:pt x="6" y="323"/>
                      </a:lnTo>
                      <a:lnTo>
                        <a:pt x="4" y="314"/>
                      </a:lnTo>
                      <a:lnTo>
                        <a:pt x="2" y="304"/>
                      </a:lnTo>
                      <a:lnTo>
                        <a:pt x="0" y="293"/>
                      </a:lnTo>
                      <a:lnTo>
                        <a:pt x="0" y="281"/>
                      </a:lnTo>
                      <a:lnTo>
                        <a:pt x="0" y="268"/>
                      </a:lnTo>
                      <a:lnTo>
                        <a:pt x="2" y="254"/>
                      </a:lnTo>
                      <a:lnTo>
                        <a:pt x="4" y="240"/>
                      </a:lnTo>
                      <a:lnTo>
                        <a:pt x="7" y="226"/>
                      </a:lnTo>
                      <a:lnTo>
                        <a:pt x="11" y="211"/>
                      </a:lnTo>
                      <a:lnTo>
                        <a:pt x="14" y="196"/>
                      </a:lnTo>
                      <a:lnTo>
                        <a:pt x="20" y="181"/>
                      </a:lnTo>
                      <a:lnTo>
                        <a:pt x="26" y="166"/>
                      </a:lnTo>
                      <a:lnTo>
                        <a:pt x="32" y="151"/>
                      </a:lnTo>
                      <a:lnTo>
                        <a:pt x="39" y="136"/>
                      </a:lnTo>
                      <a:lnTo>
                        <a:pt x="46" y="121"/>
                      </a:lnTo>
                      <a:lnTo>
                        <a:pt x="53" y="107"/>
                      </a:lnTo>
                      <a:lnTo>
                        <a:pt x="62" y="93"/>
                      </a:lnTo>
                      <a:lnTo>
                        <a:pt x="71" y="8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1" name="Freeform 125"/>
                <p:cNvSpPr>
                  <a:spLocks/>
                </p:cNvSpPr>
                <p:nvPr/>
              </p:nvSpPr>
              <p:spPr bwMode="auto">
                <a:xfrm>
                  <a:off x="1787" y="689"/>
                  <a:ext cx="242" cy="529"/>
                </a:xfrm>
                <a:custGeom>
                  <a:avLst/>
                  <a:gdLst>
                    <a:gd name="T0" fmla="*/ 0 w 242"/>
                    <a:gd name="T1" fmla="*/ 0 h 529"/>
                    <a:gd name="T2" fmla="*/ 12 w 242"/>
                    <a:gd name="T3" fmla="*/ 26 h 529"/>
                    <a:gd name="T4" fmla="*/ 19 w 242"/>
                    <a:gd name="T5" fmla="*/ 40 h 529"/>
                    <a:gd name="T6" fmla="*/ 27 w 242"/>
                    <a:gd name="T7" fmla="*/ 54 h 529"/>
                    <a:gd name="T8" fmla="*/ 35 w 242"/>
                    <a:gd name="T9" fmla="*/ 68 h 529"/>
                    <a:gd name="T10" fmla="*/ 43 w 242"/>
                    <a:gd name="T11" fmla="*/ 83 h 529"/>
                    <a:gd name="T12" fmla="*/ 52 w 242"/>
                    <a:gd name="T13" fmla="*/ 98 h 529"/>
                    <a:gd name="T14" fmla="*/ 61 w 242"/>
                    <a:gd name="T15" fmla="*/ 114 h 529"/>
                    <a:gd name="T16" fmla="*/ 71 w 242"/>
                    <a:gd name="T17" fmla="*/ 130 h 529"/>
                    <a:gd name="T18" fmla="*/ 80 w 242"/>
                    <a:gd name="T19" fmla="*/ 146 h 529"/>
                    <a:gd name="T20" fmla="*/ 90 w 242"/>
                    <a:gd name="T21" fmla="*/ 163 h 529"/>
                    <a:gd name="T22" fmla="*/ 99 w 242"/>
                    <a:gd name="T23" fmla="*/ 179 h 529"/>
                    <a:gd name="T24" fmla="*/ 110 w 242"/>
                    <a:gd name="T25" fmla="*/ 196 h 529"/>
                    <a:gd name="T26" fmla="*/ 120 w 242"/>
                    <a:gd name="T27" fmla="*/ 213 h 529"/>
                    <a:gd name="T28" fmla="*/ 129 w 242"/>
                    <a:gd name="T29" fmla="*/ 230 h 529"/>
                    <a:gd name="T30" fmla="*/ 139 w 242"/>
                    <a:gd name="T31" fmla="*/ 248 h 529"/>
                    <a:gd name="T32" fmla="*/ 148 w 242"/>
                    <a:gd name="T33" fmla="*/ 265 h 529"/>
                    <a:gd name="T34" fmla="*/ 158 w 242"/>
                    <a:gd name="T35" fmla="*/ 283 h 529"/>
                    <a:gd name="T36" fmla="*/ 167 w 242"/>
                    <a:gd name="T37" fmla="*/ 301 h 529"/>
                    <a:gd name="T38" fmla="*/ 175 w 242"/>
                    <a:gd name="T39" fmla="*/ 318 h 529"/>
                    <a:gd name="T40" fmla="*/ 184 w 242"/>
                    <a:gd name="T41" fmla="*/ 336 h 529"/>
                    <a:gd name="T42" fmla="*/ 192 w 242"/>
                    <a:gd name="T43" fmla="*/ 354 h 529"/>
                    <a:gd name="T44" fmla="*/ 199 w 242"/>
                    <a:gd name="T45" fmla="*/ 372 h 529"/>
                    <a:gd name="T46" fmla="*/ 206 w 242"/>
                    <a:gd name="T47" fmla="*/ 389 h 529"/>
                    <a:gd name="T48" fmla="*/ 214 w 242"/>
                    <a:gd name="T49" fmla="*/ 407 h 529"/>
                    <a:gd name="T50" fmla="*/ 220 w 242"/>
                    <a:gd name="T51" fmla="*/ 425 h 529"/>
                    <a:gd name="T52" fmla="*/ 225 w 242"/>
                    <a:gd name="T53" fmla="*/ 442 h 529"/>
                    <a:gd name="T54" fmla="*/ 229 w 242"/>
                    <a:gd name="T55" fmla="*/ 460 h 529"/>
                    <a:gd name="T56" fmla="*/ 234 w 242"/>
                    <a:gd name="T57" fmla="*/ 477 h 529"/>
                    <a:gd name="T58" fmla="*/ 237 w 242"/>
                    <a:gd name="T59" fmla="*/ 494 h 529"/>
                    <a:gd name="T60" fmla="*/ 239 w 242"/>
                    <a:gd name="T61" fmla="*/ 511 h 529"/>
                    <a:gd name="T62" fmla="*/ 241 w 242"/>
                    <a:gd name="T63"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529">
                      <a:moveTo>
                        <a:pt x="0" y="0"/>
                      </a:moveTo>
                      <a:lnTo>
                        <a:pt x="12" y="26"/>
                      </a:lnTo>
                      <a:lnTo>
                        <a:pt x="19" y="40"/>
                      </a:lnTo>
                      <a:lnTo>
                        <a:pt x="27" y="54"/>
                      </a:lnTo>
                      <a:lnTo>
                        <a:pt x="35" y="68"/>
                      </a:lnTo>
                      <a:lnTo>
                        <a:pt x="43" y="83"/>
                      </a:lnTo>
                      <a:lnTo>
                        <a:pt x="52" y="98"/>
                      </a:lnTo>
                      <a:lnTo>
                        <a:pt x="61" y="114"/>
                      </a:lnTo>
                      <a:lnTo>
                        <a:pt x="71" y="130"/>
                      </a:lnTo>
                      <a:lnTo>
                        <a:pt x="80" y="146"/>
                      </a:lnTo>
                      <a:lnTo>
                        <a:pt x="90" y="163"/>
                      </a:lnTo>
                      <a:lnTo>
                        <a:pt x="99" y="179"/>
                      </a:lnTo>
                      <a:lnTo>
                        <a:pt x="110" y="196"/>
                      </a:lnTo>
                      <a:lnTo>
                        <a:pt x="120" y="213"/>
                      </a:lnTo>
                      <a:lnTo>
                        <a:pt x="129" y="230"/>
                      </a:lnTo>
                      <a:lnTo>
                        <a:pt x="139" y="248"/>
                      </a:lnTo>
                      <a:lnTo>
                        <a:pt x="148" y="265"/>
                      </a:lnTo>
                      <a:lnTo>
                        <a:pt x="158" y="283"/>
                      </a:lnTo>
                      <a:lnTo>
                        <a:pt x="167" y="301"/>
                      </a:lnTo>
                      <a:lnTo>
                        <a:pt x="175" y="318"/>
                      </a:lnTo>
                      <a:lnTo>
                        <a:pt x="184" y="336"/>
                      </a:lnTo>
                      <a:lnTo>
                        <a:pt x="192" y="354"/>
                      </a:lnTo>
                      <a:lnTo>
                        <a:pt x="199" y="372"/>
                      </a:lnTo>
                      <a:lnTo>
                        <a:pt x="206" y="389"/>
                      </a:lnTo>
                      <a:lnTo>
                        <a:pt x="214" y="407"/>
                      </a:lnTo>
                      <a:lnTo>
                        <a:pt x="220" y="425"/>
                      </a:lnTo>
                      <a:lnTo>
                        <a:pt x="225" y="442"/>
                      </a:lnTo>
                      <a:lnTo>
                        <a:pt x="229" y="460"/>
                      </a:lnTo>
                      <a:lnTo>
                        <a:pt x="234" y="477"/>
                      </a:lnTo>
                      <a:lnTo>
                        <a:pt x="237" y="494"/>
                      </a:lnTo>
                      <a:lnTo>
                        <a:pt x="239" y="511"/>
                      </a:lnTo>
                      <a:lnTo>
                        <a:pt x="241" y="5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3902" name="Freeform 126"/>
              <p:cNvSpPr>
                <a:spLocks/>
              </p:cNvSpPr>
              <p:nvPr/>
            </p:nvSpPr>
            <p:spPr bwMode="auto">
              <a:xfrm>
                <a:off x="1965" y="1307"/>
                <a:ext cx="79" cy="1364"/>
              </a:xfrm>
              <a:custGeom>
                <a:avLst/>
                <a:gdLst>
                  <a:gd name="T0" fmla="*/ 68 w 79"/>
                  <a:gd name="T1" fmla="*/ 0 h 1364"/>
                  <a:gd name="T2" fmla="*/ 65 w 79"/>
                  <a:gd name="T3" fmla="*/ 57 h 1364"/>
                  <a:gd name="T4" fmla="*/ 64 w 79"/>
                  <a:gd name="T5" fmla="*/ 85 h 1364"/>
                  <a:gd name="T6" fmla="*/ 63 w 79"/>
                  <a:gd name="T7" fmla="*/ 114 h 1364"/>
                  <a:gd name="T8" fmla="*/ 62 w 79"/>
                  <a:gd name="T9" fmla="*/ 143 h 1364"/>
                  <a:gd name="T10" fmla="*/ 62 w 79"/>
                  <a:gd name="T11" fmla="*/ 172 h 1364"/>
                  <a:gd name="T12" fmla="*/ 63 w 79"/>
                  <a:gd name="T13" fmla="*/ 201 h 1364"/>
                  <a:gd name="T14" fmla="*/ 63 w 79"/>
                  <a:gd name="T15" fmla="*/ 230 h 1364"/>
                  <a:gd name="T16" fmla="*/ 64 w 79"/>
                  <a:gd name="T17" fmla="*/ 259 h 1364"/>
                  <a:gd name="T18" fmla="*/ 65 w 79"/>
                  <a:gd name="T19" fmla="*/ 289 h 1364"/>
                  <a:gd name="T20" fmla="*/ 65 w 79"/>
                  <a:gd name="T21" fmla="*/ 319 h 1364"/>
                  <a:gd name="T22" fmla="*/ 67 w 79"/>
                  <a:gd name="T23" fmla="*/ 348 h 1364"/>
                  <a:gd name="T24" fmla="*/ 69 w 79"/>
                  <a:gd name="T25" fmla="*/ 378 h 1364"/>
                  <a:gd name="T26" fmla="*/ 70 w 79"/>
                  <a:gd name="T27" fmla="*/ 407 h 1364"/>
                  <a:gd name="T28" fmla="*/ 71 w 79"/>
                  <a:gd name="T29" fmla="*/ 437 h 1364"/>
                  <a:gd name="T30" fmla="*/ 73 w 79"/>
                  <a:gd name="T31" fmla="*/ 467 h 1364"/>
                  <a:gd name="T32" fmla="*/ 74 w 79"/>
                  <a:gd name="T33" fmla="*/ 497 h 1364"/>
                  <a:gd name="T34" fmla="*/ 75 w 79"/>
                  <a:gd name="T35" fmla="*/ 526 h 1364"/>
                  <a:gd name="T36" fmla="*/ 76 w 79"/>
                  <a:gd name="T37" fmla="*/ 556 h 1364"/>
                  <a:gd name="T38" fmla="*/ 76 w 79"/>
                  <a:gd name="T39" fmla="*/ 585 h 1364"/>
                  <a:gd name="T40" fmla="*/ 77 w 79"/>
                  <a:gd name="T41" fmla="*/ 615 h 1364"/>
                  <a:gd name="T42" fmla="*/ 78 w 79"/>
                  <a:gd name="T43" fmla="*/ 645 h 1364"/>
                  <a:gd name="T44" fmla="*/ 78 w 79"/>
                  <a:gd name="T45" fmla="*/ 674 h 1364"/>
                  <a:gd name="T46" fmla="*/ 77 w 79"/>
                  <a:gd name="T47" fmla="*/ 703 h 1364"/>
                  <a:gd name="T48" fmla="*/ 76 w 79"/>
                  <a:gd name="T49" fmla="*/ 732 h 1364"/>
                  <a:gd name="T50" fmla="*/ 75 w 79"/>
                  <a:gd name="T51" fmla="*/ 761 h 1364"/>
                  <a:gd name="T52" fmla="*/ 74 w 79"/>
                  <a:gd name="T53" fmla="*/ 790 h 1364"/>
                  <a:gd name="T54" fmla="*/ 71 w 79"/>
                  <a:gd name="T55" fmla="*/ 819 h 1364"/>
                  <a:gd name="T56" fmla="*/ 68 w 79"/>
                  <a:gd name="T57" fmla="*/ 847 h 1364"/>
                  <a:gd name="T58" fmla="*/ 65 w 79"/>
                  <a:gd name="T59" fmla="*/ 876 h 1364"/>
                  <a:gd name="T60" fmla="*/ 61 w 79"/>
                  <a:gd name="T61" fmla="*/ 904 h 1364"/>
                  <a:gd name="T62" fmla="*/ 56 w 79"/>
                  <a:gd name="T63" fmla="*/ 932 h 1364"/>
                  <a:gd name="T64" fmla="*/ 52 w 79"/>
                  <a:gd name="T65" fmla="*/ 958 h 1364"/>
                  <a:gd name="T66" fmla="*/ 49 w 79"/>
                  <a:gd name="T67" fmla="*/ 971 h 1364"/>
                  <a:gd name="T68" fmla="*/ 47 w 79"/>
                  <a:gd name="T69" fmla="*/ 985 h 1364"/>
                  <a:gd name="T70" fmla="*/ 44 w 79"/>
                  <a:gd name="T71" fmla="*/ 997 h 1364"/>
                  <a:gd name="T72" fmla="*/ 40 w 79"/>
                  <a:gd name="T73" fmla="*/ 1011 h 1364"/>
                  <a:gd name="T74" fmla="*/ 38 w 79"/>
                  <a:gd name="T75" fmla="*/ 1023 h 1364"/>
                  <a:gd name="T76" fmla="*/ 35 w 79"/>
                  <a:gd name="T77" fmla="*/ 1037 h 1364"/>
                  <a:gd name="T78" fmla="*/ 31 w 79"/>
                  <a:gd name="T79" fmla="*/ 1049 h 1364"/>
                  <a:gd name="T80" fmla="*/ 29 w 79"/>
                  <a:gd name="T81" fmla="*/ 1063 h 1364"/>
                  <a:gd name="T82" fmla="*/ 26 w 79"/>
                  <a:gd name="T83" fmla="*/ 1076 h 1364"/>
                  <a:gd name="T84" fmla="*/ 22 w 79"/>
                  <a:gd name="T85" fmla="*/ 1089 h 1364"/>
                  <a:gd name="T86" fmla="*/ 20 w 79"/>
                  <a:gd name="T87" fmla="*/ 1102 h 1364"/>
                  <a:gd name="T88" fmla="*/ 17 w 79"/>
                  <a:gd name="T89" fmla="*/ 1115 h 1364"/>
                  <a:gd name="T90" fmla="*/ 15 w 79"/>
                  <a:gd name="T91" fmla="*/ 1128 h 1364"/>
                  <a:gd name="T92" fmla="*/ 13 w 79"/>
                  <a:gd name="T93" fmla="*/ 1141 h 1364"/>
                  <a:gd name="T94" fmla="*/ 10 w 79"/>
                  <a:gd name="T95" fmla="*/ 1155 h 1364"/>
                  <a:gd name="T96" fmla="*/ 8 w 79"/>
                  <a:gd name="T97" fmla="*/ 1168 h 1364"/>
                  <a:gd name="T98" fmla="*/ 6 w 79"/>
                  <a:gd name="T99" fmla="*/ 1181 h 1364"/>
                  <a:gd name="T100" fmla="*/ 4 w 79"/>
                  <a:gd name="T101" fmla="*/ 1195 h 1364"/>
                  <a:gd name="T102" fmla="*/ 3 w 79"/>
                  <a:gd name="T103" fmla="*/ 1208 h 1364"/>
                  <a:gd name="T104" fmla="*/ 2 w 79"/>
                  <a:gd name="T105" fmla="*/ 1221 h 1364"/>
                  <a:gd name="T106" fmla="*/ 1 w 79"/>
                  <a:gd name="T107" fmla="*/ 1235 h 1364"/>
                  <a:gd name="T108" fmla="*/ 1 w 79"/>
                  <a:gd name="T109" fmla="*/ 1249 h 1364"/>
                  <a:gd name="T110" fmla="*/ 0 w 79"/>
                  <a:gd name="T111" fmla="*/ 1263 h 1364"/>
                  <a:gd name="T112" fmla="*/ 0 w 79"/>
                  <a:gd name="T113" fmla="*/ 1277 h 1364"/>
                  <a:gd name="T114" fmla="*/ 1 w 79"/>
                  <a:gd name="T115" fmla="*/ 1291 h 1364"/>
                  <a:gd name="T116" fmla="*/ 2 w 79"/>
                  <a:gd name="T117" fmla="*/ 1305 h 1364"/>
                  <a:gd name="T118" fmla="*/ 3 w 79"/>
                  <a:gd name="T119" fmla="*/ 1319 h 1364"/>
                  <a:gd name="T120" fmla="*/ 4 w 79"/>
                  <a:gd name="T121" fmla="*/ 1333 h 1364"/>
                  <a:gd name="T122" fmla="*/ 6 w 79"/>
                  <a:gd name="T123" fmla="*/ 1348 h 1364"/>
                  <a:gd name="T124" fmla="*/ 9 w 79"/>
                  <a:gd name="T125" fmla="*/ 1363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364">
                    <a:moveTo>
                      <a:pt x="68" y="0"/>
                    </a:moveTo>
                    <a:lnTo>
                      <a:pt x="65" y="57"/>
                    </a:lnTo>
                    <a:lnTo>
                      <a:pt x="64" y="85"/>
                    </a:lnTo>
                    <a:lnTo>
                      <a:pt x="63" y="114"/>
                    </a:lnTo>
                    <a:lnTo>
                      <a:pt x="62" y="143"/>
                    </a:lnTo>
                    <a:lnTo>
                      <a:pt x="62" y="172"/>
                    </a:lnTo>
                    <a:lnTo>
                      <a:pt x="63" y="201"/>
                    </a:lnTo>
                    <a:lnTo>
                      <a:pt x="63" y="230"/>
                    </a:lnTo>
                    <a:lnTo>
                      <a:pt x="64" y="259"/>
                    </a:lnTo>
                    <a:lnTo>
                      <a:pt x="65" y="289"/>
                    </a:lnTo>
                    <a:lnTo>
                      <a:pt x="65" y="319"/>
                    </a:lnTo>
                    <a:lnTo>
                      <a:pt x="67" y="348"/>
                    </a:lnTo>
                    <a:lnTo>
                      <a:pt x="69" y="378"/>
                    </a:lnTo>
                    <a:lnTo>
                      <a:pt x="70" y="407"/>
                    </a:lnTo>
                    <a:lnTo>
                      <a:pt x="71" y="437"/>
                    </a:lnTo>
                    <a:lnTo>
                      <a:pt x="73" y="467"/>
                    </a:lnTo>
                    <a:lnTo>
                      <a:pt x="74" y="497"/>
                    </a:lnTo>
                    <a:lnTo>
                      <a:pt x="75" y="526"/>
                    </a:lnTo>
                    <a:lnTo>
                      <a:pt x="76" y="556"/>
                    </a:lnTo>
                    <a:lnTo>
                      <a:pt x="76" y="585"/>
                    </a:lnTo>
                    <a:lnTo>
                      <a:pt x="77" y="615"/>
                    </a:lnTo>
                    <a:lnTo>
                      <a:pt x="78" y="645"/>
                    </a:lnTo>
                    <a:lnTo>
                      <a:pt x="78" y="674"/>
                    </a:lnTo>
                    <a:lnTo>
                      <a:pt x="77" y="703"/>
                    </a:lnTo>
                    <a:lnTo>
                      <a:pt x="76" y="732"/>
                    </a:lnTo>
                    <a:lnTo>
                      <a:pt x="75" y="761"/>
                    </a:lnTo>
                    <a:lnTo>
                      <a:pt x="74" y="790"/>
                    </a:lnTo>
                    <a:lnTo>
                      <a:pt x="71" y="819"/>
                    </a:lnTo>
                    <a:lnTo>
                      <a:pt x="68" y="847"/>
                    </a:lnTo>
                    <a:lnTo>
                      <a:pt x="65" y="876"/>
                    </a:lnTo>
                    <a:lnTo>
                      <a:pt x="61" y="904"/>
                    </a:lnTo>
                    <a:lnTo>
                      <a:pt x="56" y="932"/>
                    </a:lnTo>
                    <a:lnTo>
                      <a:pt x="52" y="958"/>
                    </a:lnTo>
                    <a:lnTo>
                      <a:pt x="49" y="971"/>
                    </a:lnTo>
                    <a:lnTo>
                      <a:pt x="47" y="985"/>
                    </a:lnTo>
                    <a:lnTo>
                      <a:pt x="44" y="997"/>
                    </a:lnTo>
                    <a:lnTo>
                      <a:pt x="40" y="1011"/>
                    </a:lnTo>
                    <a:lnTo>
                      <a:pt x="38" y="1023"/>
                    </a:lnTo>
                    <a:lnTo>
                      <a:pt x="35" y="1037"/>
                    </a:lnTo>
                    <a:lnTo>
                      <a:pt x="31" y="1049"/>
                    </a:lnTo>
                    <a:lnTo>
                      <a:pt x="29" y="1063"/>
                    </a:lnTo>
                    <a:lnTo>
                      <a:pt x="26" y="1076"/>
                    </a:lnTo>
                    <a:lnTo>
                      <a:pt x="22" y="1089"/>
                    </a:lnTo>
                    <a:lnTo>
                      <a:pt x="20" y="1102"/>
                    </a:lnTo>
                    <a:lnTo>
                      <a:pt x="17" y="1115"/>
                    </a:lnTo>
                    <a:lnTo>
                      <a:pt x="15" y="1128"/>
                    </a:lnTo>
                    <a:lnTo>
                      <a:pt x="13" y="1141"/>
                    </a:lnTo>
                    <a:lnTo>
                      <a:pt x="10" y="1155"/>
                    </a:lnTo>
                    <a:lnTo>
                      <a:pt x="8" y="1168"/>
                    </a:lnTo>
                    <a:lnTo>
                      <a:pt x="6" y="1181"/>
                    </a:lnTo>
                    <a:lnTo>
                      <a:pt x="4" y="1195"/>
                    </a:lnTo>
                    <a:lnTo>
                      <a:pt x="3" y="1208"/>
                    </a:lnTo>
                    <a:lnTo>
                      <a:pt x="2" y="1221"/>
                    </a:lnTo>
                    <a:lnTo>
                      <a:pt x="1" y="1235"/>
                    </a:lnTo>
                    <a:lnTo>
                      <a:pt x="1" y="1249"/>
                    </a:lnTo>
                    <a:lnTo>
                      <a:pt x="0" y="1263"/>
                    </a:lnTo>
                    <a:lnTo>
                      <a:pt x="0" y="1277"/>
                    </a:lnTo>
                    <a:lnTo>
                      <a:pt x="1" y="1291"/>
                    </a:lnTo>
                    <a:lnTo>
                      <a:pt x="2" y="1305"/>
                    </a:lnTo>
                    <a:lnTo>
                      <a:pt x="3" y="1319"/>
                    </a:lnTo>
                    <a:lnTo>
                      <a:pt x="4" y="1333"/>
                    </a:lnTo>
                    <a:lnTo>
                      <a:pt x="6" y="1348"/>
                    </a:lnTo>
                    <a:lnTo>
                      <a:pt x="9" y="1363"/>
                    </a:lnTo>
                  </a:path>
                </a:pathLst>
              </a:custGeom>
              <a:noFill/>
              <a:ln w="508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03" name="Group 127"/>
            <p:cNvGrpSpPr>
              <a:grpSpLocks/>
            </p:cNvGrpSpPr>
            <p:nvPr/>
          </p:nvGrpSpPr>
          <p:grpSpPr bwMode="auto">
            <a:xfrm>
              <a:off x="2156" y="1006"/>
              <a:ext cx="327" cy="241"/>
              <a:chOff x="2156" y="1006"/>
              <a:chExt cx="327" cy="241"/>
            </a:xfrm>
          </p:grpSpPr>
          <p:sp>
            <p:nvSpPr>
              <p:cNvPr id="203904" name="Oval 128"/>
              <p:cNvSpPr>
                <a:spLocks noChangeArrowheads="1"/>
              </p:cNvSpPr>
              <p:nvPr/>
            </p:nvSpPr>
            <p:spPr bwMode="auto">
              <a:xfrm rot="17400000">
                <a:off x="2210" y="1075"/>
                <a:ext cx="61"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05" name="Oval 129"/>
              <p:cNvSpPr>
                <a:spLocks noChangeArrowheads="1"/>
              </p:cNvSpPr>
              <p:nvPr/>
            </p:nvSpPr>
            <p:spPr bwMode="auto">
              <a:xfrm rot="1200000">
                <a:off x="2322" y="1006"/>
                <a:ext cx="58" cy="172"/>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06" name="Oval 130"/>
              <p:cNvSpPr>
                <a:spLocks noChangeArrowheads="1"/>
              </p:cNvSpPr>
              <p:nvPr/>
            </p:nvSpPr>
            <p:spPr bwMode="auto">
              <a:xfrm rot="16860000">
                <a:off x="2369" y="1132"/>
                <a:ext cx="60"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3907" name="Freeform 131"/>
            <p:cNvSpPr>
              <a:spLocks/>
            </p:cNvSpPr>
            <p:nvPr/>
          </p:nvSpPr>
          <p:spPr bwMode="auto">
            <a:xfrm>
              <a:off x="1974" y="2383"/>
              <a:ext cx="135" cy="288"/>
            </a:xfrm>
            <a:custGeom>
              <a:avLst/>
              <a:gdLst>
                <a:gd name="T0" fmla="*/ 130 w 135"/>
                <a:gd name="T1" fmla="*/ 0 h 288"/>
                <a:gd name="T2" fmla="*/ 133 w 135"/>
                <a:gd name="T3" fmla="*/ 25 h 288"/>
                <a:gd name="T4" fmla="*/ 134 w 135"/>
                <a:gd name="T5" fmla="*/ 37 h 288"/>
                <a:gd name="T6" fmla="*/ 134 w 135"/>
                <a:gd name="T7" fmla="*/ 48 h 288"/>
                <a:gd name="T8" fmla="*/ 133 w 135"/>
                <a:gd name="T9" fmla="*/ 59 h 288"/>
                <a:gd name="T10" fmla="*/ 132 w 135"/>
                <a:gd name="T11" fmla="*/ 69 h 288"/>
                <a:gd name="T12" fmla="*/ 130 w 135"/>
                <a:gd name="T13" fmla="*/ 79 h 288"/>
                <a:gd name="T14" fmla="*/ 128 w 135"/>
                <a:gd name="T15" fmla="*/ 89 h 288"/>
                <a:gd name="T16" fmla="*/ 125 w 135"/>
                <a:gd name="T17" fmla="*/ 98 h 288"/>
                <a:gd name="T18" fmla="*/ 122 w 135"/>
                <a:gd name="T19" fmla="*/ 107 h 288"/>
                <a:gd name="T20" fmla="*/ 119 w 135"/>
                <a:gd name="T21" fmla="*/ 116 h 288"/>
                <a:gd name="T22" fmla="*/ 114 w 135"/>
                <a:gd name="T23" fmla="*/ 124 h 288"/>
                <a:gd name="T24" fmla="*/ 110 w 135"/>
                <a:gd name="T25" fmla="*/ 133 h 288"/>
                <a:gd name="T26" fmla="*/ 105 w 135"/>
                <a:gd name="T27" fmla="*/ 141 h 288"/>
                <a:gd name="T28" fmla="*/ 100 w 135"/>
                <a:gd name="T29" fmla="*/ 148 h 288"/>
                <a:gd name="T30" fmla="*/ 95 w 135"/>
                <a:gd name="T31" fmla="*/ 156 h 288"/>
                <a:gd name="T32" fmla="*/ 89 w 135"/>
                <a:gd name="T33" fmla="*/ 163 h 288"/>
                <a:gd name="T34" fmla="*/ 83 w 135"/>
                <a:gd name="T35" fmla="*/ 171 h 288"/>
                <a:gd name="T36" fmla="*/ 78 w 135"/>
                <a:gd name="T37" fmla="*/ 178 h 288"/>
                <a:gd name="T38" fmla="*/ 71 w 135"/>
                <a:gd name="T39" fmla="*/ 186 h 288"/>
                <a:gd name="T40" fmla="*/ 65 w 135"/>
                <a:gd name="T41" fmla="*/ 193 h 288"/>
                <a:gd name="T42" fmla="*/ 59 w 135"/>
                <a:gd name="T43" fmla="*/ 201 h 288"/>
                <a:gd name="T44" fmla="*/ 53 w 135"/>
                <a:gd name="T45" fmla="*/ 209 h 288"/>
                <a:gd name="T46" fmla="*/ 46 w 135"/>
                <a:gd name="T47" fmla="*/ 216 h 288"/>
                <a:gd name="T48" fmla="*/ 40 w 135"/>
                <a:gd name="T49" fmla="*/ 224 h 288"/>
                <a:gd name="T50" fmla="*/ 34 w 135"/>
                <a:gd name="T51" fmla="*/ 232 h 288"/>
                <a:gd name="T52" fmla="*/ 28 w 135"/>
                <a:gd name="T53" fmla="*/ 241 h 288"/>
                <a:gd name="T54" fmla="*/ 22 w 135"/>
                <a:gd name="T55" fmla="*/ 249 h 288"/>
                <a:gd name="T56" fmla="*/ 16 w 135"/>
                <a:gd name="T57" fmla="*/ 258 h 288"/>
                <a:gd name="T58" fmla="*/ 11 w 135"/>
                <a:gd name="T59" fmla="*/ 267 h 288"/>
                <a:gd name="T60" fmla="*/ 5 w 135"/>
                <a:gd name="T61" fmla="*/ 277 h 288"/>
                <a:gd name="T62" fmla="*/ 0 w 135"/>
                <a:gd name="T6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88">
                  <a:moveTo>
                    <a:pt x="130" y="0"/>
                  </a:moveTo>
                  <a:lnTo>
                    <a:pt x="133" y="25"/>
                  </a:lnTo>
                  <a:lnTo>
                    <a:pt x="134" y="37"/>
                  </a:lnTo>
                  <a:lnTo>
                    <a:pt x="134" y="48"/>
                  </a:lnTo>
                  <a:lnTo>
                    <a:pt x="133" y="59"/>
                  </a:lnTo>
                  <a:lnTo>
                    <a:pt x="132" y="69"/>
                  </a:lnTo>
                  <a:lnTo>
                    <a:pt x="130" y="79"/>
                  </a:lnTo>
                  <a:lnTo>
                    <a:pt x="128" y="89"/>
                  </a:lnTo>
                  <a:lnTo>
                    <a:pt x="125" y="98"/>
                  </a:lnTo>
                  <a:lnTo>
                    <a:pt x="122" y="107"/>
                  </a:lnTo>
                  <a:lnTo>
                    <a:pt x="119" y="116"/>
                  </a:lnTo>
                  <a:lnTo>
                    <a:pt x="114" y="124"/>
                  </a:lnTo>
                  <a:lnTo>
                    <a:pt x="110" y="133"/>
                  </a:lnTo>
                  <a:lnTo>
                    <a:pt x="105" y="141"/>
                  </a:lnTo>
                  <a:lnTo>
                    <a:pt x="100" y="148"/>
                  </a:lnTo>
                  <a:lnTo>
                    <a:pt x="95" y="156"/>
                  </a:lnTo>
                  <a:lnTo>
                    <a:pt x="89" y="163"/>
                  </a:lnTo>
                  <a:lnTo>
                    <a:pt x="83" y="171"/>
                  </a:lnTo>
                  <a:lnTo>
                    <a:pt x="78" y="178"/>
                  </a:lnTo>
                  <a:lnTo>
                    <a:pt x="71" y="186"/>
                  </a:lnTo>
                  <a:lnTo>
                    <a:pt x="65" y="193"/>
                  </a:lnTo>
                  <a:lnTo>
                    <a:pt x="59" y="201"/>
                  </a:lnTo>
                  <a:lnTo>
                    <a:pt x="53" y="209"/>
                  </a:lnTo>
                  <a:lnTo>
                    <a:pt x="46" y="216"/>
                  </a:lnTo>
                  <a:lnTo>
                    <a:pt x="40" y="224"/>
                  </a:lnTo>
                  <a:lnTo>
                    <a:pt x="34" y="232"/>
                  </a:lnTo>
                  <a:lnTo>
                    <a:pt x="28" y="241"/>
                  </a:lnTo>
                  <a:lnTo>
                    <a:pt x="22" y="249"/>
                  </a:lnTo>
                  <a:lnTo>
                    <a:pt x="16" y="258"/>
                  </a:lnTo>
                  <a:lnTo>
                    <a:pt x="11" y="267"/>
                  </a:lnTo>
                  <a:lnTo>
                    <a:pt x="5" y="277"/>
                  </a:lnTo>
                  <a:lnTo>
                    <a:pt x="0" y="28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8" name="Freeform 132"/>
            <p:cNvSpPr>
              <a:spLocks/>
            </p:cNvSpPr>
            <p:nvPr/>
          </p:nvSpPr>
          <p:spPr bwMode="auto">
            <a:xfrm>
              <a:off x="1868" y="2454"/>
              <a:ext cx="28" cy="145"/>
            </a:xfrm>
            <a:custGeom>
              <a:avLst/>
              <a:gdLst>
                <a:gd name="T0" fmla="*/ 0 w 28"/>
                <a:gd name="T1" fmla="*/ 0 h 145"/>
                <a:gd name="T2" fmla="*/ 5 w 28"/>
                <a:gd name="T3" fmla="*/ 9 h 145"/>
                <a:gd name="T4" fmla="*/ 6 w 28"/>
                <a:gd name="T5" fmla="*/ 13 h 145"/>
                <a:gd name="T6" fmla="*/ 8 w 28"/>
                <a:gd name="T7" fmla="*/ 17 h 145"/>
                <a:gd name="T8" fmla="*/ 10 w 28"/>
                <a:gd name="T9" fmla="*/ 22 h 145"/>
                <a:gd name="T10" fmla="*/ 12 w 28"/>
                <a:gd name="T11" fmla="*/ 26 h 145"/>
                <a:gd name="T12" fmla="*/ 13 w 28"/>
                <a:gd name="T13" fmla="*/ 30 h 145"/>
                <a:gd name="T14" fmla="*/ 14 w 28"/>
                <a:gd name="T15" fmla="*/ 34 h 145"/>
                <a:gd name="T16" fmla="*/ 16 w 28"/>
                <a:gd name="T17" fmla="*/ 39 h 145"/>
                <a:gd name="T18" fmla="*/ 17 w 28"/>
                <a:gd name="T19" fmla="*/ 43 h 145"/>
                <a:gd name="T20" fmla="*/ 19 w 28"/>
                <a:gd name="T21" fmla="*/ 48 h 145"/>
                <a:gd name="T22" fmla="*/ 20 w 28"/>
                <a:gd name="T23" fmla="*/ 52 h 145"/>
                <a:gd name="T24" fmla="*/ 21 w 28"/>
                <a:gd name="T25" fmla="*/ 56 h 145"/>
                <a:gd name="T26" fmla="*/ 22 w 28"/>
                <a:gd name="T27" fmla="*/ 61 h 145"/>
                <a:gd name="T28" fmla="*/ 23 w 28"/>
                <a:gd name="T29" fmla="*/ 65 h 145"/>
                <a:gd name="T30" fmla="*/ 23 w 28"/>
                <a:gd name="T31" fmla="*/ 70 h 145"/>
                <a:gd name="T32" fmla="*/ 24 w 28"/>
                <a:gd name="T33" fmla="*/ 74 h 145"/>
                <a:gd name="T34" fmla="*/ 25 w 28"/>
                <a:gd name="T35" fmla="*/ 79 h 145"/>
                <a:gd name="T36" fmla="*/ 25 w 28"/>
                <a:gd name="T37" fmla="*/ 83 h 145"/>
                <a:gd name="T38" fmla="*/ 25 w 28"/>
                <a:gd name="T39" fmla="*/ 88 h 145"/>
                <a:gd name="T40" fmla="*/ 26 w 28"/>
                <a:gd name="T41" fmla="*/ 92 h 145"/>
                <a:gd name="T42" fmla="*/ 26 w 28"/>
                <a:gd name="T43" fmla="*/ 97 h 145"/>
                <a:gd name="T44" fmla="*/ 26 w 28"/>
                <a:gd name="T45" fmla="*/ 102 h 145"/>
                <a:gd name="T46" fmla="*/ 27 w 28"/>
                <a:gd name="T47" fmla="*/ 106 h 145"/>
                <a:gd name="T48" fmla="*/ 27 w 28"/>
                <a:gd name="T49" fmla="*/ 111 h 145"/>
                <a:gd name="T50" fmla="*/ 26 w 28"/>
                <a:gd name="T51" fmla="*/ 116 h 145"/>
                <a:gd name="T52" fmla="*/ 26 w 28"/>
                <a:gd name="T53" fmla="*/ 120 h 145"/>
                <a:gd name="T54" fmla="*/ 26 w 28"/>
                <a:gd name="T55" fmla="*/ 125 h 145"/>
                <a:gd name="T56" fmla="*/ 25 w 28"/>
                <a:gd name="T57" fmla="*/ 130 h 145"/>
                <a:gd name="T58" fmla="*/ 25 w 28"/>
                <a:gd name="T59" fmla="*/ 134 h 145"/>
                <a:gd name="T60" fmla="*/ 24 w 28"/>
                <a:gd name="T61" fmla="*/ 139 h 145"/>
                <a:gd name="T62" fmla="*/ 24 w 28"/>
                <a:gd name="T6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45">
                  <a:moveTo>
                    <a:pt x="0" y="0"/>
                  </a:moveTo>
                  <a:lnTo>
                    <a:pt x="5" y="9"/>
                  </a:lnTo>
                  <a:lnTo>
                    <a:pt x="6" y="13"/>
                  </a:lnTo>
                  <a:lnTo>
                    <a:pt x="8" y="17"/>
                  </a:lnTo>
                  <a:lnTo>
                    <a:pt x="10" y="22"/>
                  </a:lnTo>
                  <a:lnTo>
                    <a:pt x="12" y="26"/>
                  </a:lnTo>
                  <a:lnTo>
                    <a:pt x="13" y="30"/>
                  </a:lnTo>
                  <a:lnTo>
                    <a:pt x="14" y="34"/>
                  </a:lnTo>
                  <a:lnTo>
                    <a:pt x="16" y="39"/>
                  </a:lnTo>
                  <a:lnTo>
                    <a:pt x="17" y="43"/>
                  </a:lnTo>
                  <a:lnTo>
                    <a:pt x="19" y="48"/>
                  </a:lnTo>
                  <a:lnTo>
                    <a:pt x="20" y="52"/>
                  </a:lnTo>
                  <a:lnTo>
                    <a:pt x="21" y="56"/>
                  </a:lnTo>
                  <a:lnTo>
                    <a:pt x="22" y="61"/>
                  </a:lnTo>
                  <a:lnTo>
                    <a:pt x="23" y="65"/>
                  </a:lnTo>
                  <a:lnTo>
                    <a:pt x="23" y="70"/>
                  </a:lnTo>
                  <a:lnTo>
                    <a:pt x="24" y="74"/>
                  </a:lnTo>
                  <a:lnTo>
                    <a:pt x="25" y="79"/>
                  </a:lnTo>
                  <a:lnTo>
                    <a:pt x="25" y="83"/>
                  </a:lnTo>
                  <a:lnTo>
                    <a:pt x="25" y="88"/>
                  </a:lnTo>
                  <a:lnTo>
                    <a:pt x="26" y="92"/>
                  </a:lnTo>
                  <a:lnTo>
                    <a:pt x="26" y="97"/>
                  </a:lnTo>
                  <a:lnTo>
                    <a:pt x="26" y="102"/>
                  </a:lnTo>
                  <a:lnTo>
                    <a:pt x="27" y="106"/>
                  </a:lnTo>
                  <a:lnTo>
                    <a:pt x="27" y="111"/>
                  </a:lnTo>
                  <a:lnTo>
                    <a:pt x="26" y="116"/>
                  </a:lnTo>
                  <a:lnTo>
                    <a:pt x="26" y="120"/>
                  </a:lnTo>
                  <a:lnTo>
                    <a:pt x="26" y="125"/>
                  </a:lnTo>
                  <a:lnTo>
                    <a:pt x="25" y="130"/>
                  </a:lnTo>
                  <a:lnTo>
                    <a:pt x="25" y="134"/>
                  </a:lnTo>
                  <a:lnTo>
                    <a:pt x="24" y="139"/>
                  </a:lnTo>
                  <a:lnTo>
                    <a:pt x="24" y="144"/>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09" name="Group 133"/>
          <p:cNvGrpSpPr>
            <a:grpSpLocks/>
          </p:cNvGrpSpPr>
          <p:nvPr/>
        </p:nvGrpSpPr>
        <p:grpSpPr bwMode="auto">
          <a:xfrm>
            <a:off x="3505200" y="2286000"/>
            <a:ext cx="762000" cy="2057400"/>
            <a:chOff x="1335" y="182"/>
            <a:chExt cx="1365" cy="4138"/>
          </a:xfrm>
        </p:grpSpPr>
        <p:sp>
          <p:nvSpPr>
            <p:cNvPr id="203910" name="Freeform 134"/>
            <p:cNvSpPr>
              <a:spLocks/>
            </p:cNvSpPr>
            <p:nvPr/>
          </p:nvSpPr>
          <p:spPr bwMode="auto">
            <a:xfrm>
              <a:off x="1918" y="2703"/>
              <a:ext cx="43" cy="1437"/>
            </a:xfrm>
            <a:custGeom>
              <a:avLst/>
              <a:gdLst>
                <a:gd name="T0" fmla="*/ 0 w 43"/>
                <a:gd name="T1" fmla="*/ 0 h 1437"/>
                <a:gd name="T2" fmla="*/ 21 w 43"/>
                <a:gd name="T3" fmla="*/ 1436 h 1437"/>
                <a:gd name="T4" fmla="*/ 42 w 43"/>
                <a:gd name="T5" fmla="*/ 0 h 1437"/>
                <a:gd name="T6" fmla="*/ 0 w 43"/>
                <a:gd name="T7" fmla="*/ 0 h 1437"/>
              </a:gdLst>
              <a:ahLst/>
              <a:cxnLst>
                <a:cxn ang="0">
                  <a:pos x="T0" y="T1"/>
                </a:cxn>
                <a:cxn ang="0">
                  <a:pos x="T2" y="T3"/>
                </a:cxn>
                <a:cxn ang="0">
                  <a:pos x="T4" y="T5"/>
                </a:cxn>
                <a:cxn ang="0">
                  <a:pos x="T6" y="T7"/>
                </a:cxn>
              </a:cxnLst>
              <a:rect l="0" t="0" r="r" b="b"/>
              <a:pathLst>
                <a:path w="43" h="1437">
                  <a:moveTo>
                    <a:pt x="0" y="0"/>
                  </a:moveTo>
                  <a:lnTo>
                    <a:pt x="21" y="1436"/>
                  </a:lnTo>
                  <a:lnTo>
                    <a:pt x="42" y="0"/>
                  </a:lnTo>
                  <a:lnTo>
                    <a:pt x="0" y="0"/>
                  </a:lnTo>
                </a:path>
              </a:pathLst>
            </a:custGeom>
            <a:solidFill>
              <a:srgbClr val="FFFF80"/>
            </a:solidFill>
            <a:ln w="76200" cap="rnd" cmpd="sng">
              <a:solidFill>
                <a:srgbClr val="803B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1" name="Freeform 135"/>
            <p:cNvSpPr>
              <a:spLocks/>
            </p:cNvSpPr>
            <p:nvPr/>
          </p:nvSpPr>
          <p:spPr bwMode="auto">
            <a:xfrm>
              <a:off x="1587" y="2795"/>
              <a:ext cx="320" cy="610"/>
            </a:xfrm>
            <a:custGeom>
              <a:avLst/>
              <a:gdLst>
                <a:gd name="T0" fmla="*/ 317 w 320"/>
                <a:gd name="T1" fmla="*/ 0 h 610"/>
                <a:gd name="T2" fmla="*/ 319 w 320"/>
                <a:gd name="T3" fmla="*/ 34 h 610"/>
                <a:gd name="T4" fmla="*/ 318 w 320"/>
                <a:gd name="T5" fmla="*/ 49 h 610"/>
                <a:gd name="T6" fmla="*/ 317 w 320"/>
                <a:gd name="T7" fmla="*/ 62 h 610"/>
                <a:gd name="T8" fmla="*/ 314 w 320"/>
                <a:gd name="T9" fmla="*/ 73 h 610"/>
                <a:gd name="T10" fmla="*/ 310 w 320"/>
                <a:gd name="T11" fmla="*/ 84 h 610"/>
                <a:gd name="T12" fmla="*/ 307 w 320"/>
                <a:gd name="T13" fmla="*/ 93 h 610"/>
                <a:gd name="T14" fmla="*/ 301 w 320"/>
                <a:gd name="T15" fmla="*/ 102 h 610"/>
                <a:gd name="T16" fmla="*/ 295 w 320"/>
                <a:gd name="T17" fmla="*/ 109 h 610"/>
                <a:gd name="T18" fmla="*/ 289 w 320"/>
                <a:gd name="T19" fmla="*/ 116 h 610"/>
                <a:gd name="T20" fmla="*/ 281 w 320"/>
                <a:gd name="T21" fmla="*/ 121 h 610"/>
                <a:gd name="T22" fmla="*/ 274 w 320"/>
                <a:gd name="T23" fmla="*/ 127 h 610"/>
                <a:gd name="T24" fmla="*/ 265 w 320"/>
                <a:gd name="T25" fmla="*/ 131 h 610"/>
                <a:gd name="T26" fmla="*/ 257 w 320"/>
                <a:gd name="T27" fmla="*/ 135 h 610"/>
                <a:gd name="T28" fmla="*/ 248 w 320"/>
                <a:gd name="T29" fmla="*/ 139 h 610"/>
                <a:gd name="T30" fmla="*/ 238 w 320"/>
                <a:gd name="T31" fmla="*/ 142 h 610"/>
                <a:gd name="T32" fmla="*/ 229 w 320"/>
                <a:gd name="T33" fmla="*/ 145 h 610"/>
                <a:gd name="T34" fmla="*/ 219 w 320"/>
                <a:gd name="T35" fmla="*/ 148 h 610"/>
                <a:gd name="T36" fmla="*/ 210 w 320"/>
                <a:gd name="T37" fmla="*/ 151 h 610"/>
                <a:gd name="T38" fmla="*/ 200 w 320"/>
                <a:gd name="T39" fmla="*/ 155 h 610"/>
                <a:gd name="T40" fmla="*/ 190 w 320"/>
                <a:gd name="T41" fmla="*/ 158 h 610"/>
                <a:gd name="T42" fmla="*/ 180 w 320"/>
                <a:gd name="T43" fmla="*/ 161 h 610"/>
                <a:gd name="T44" fmla="*/ 171 w 320"/>
                <a:gd name="T45" fmla="*/ 165 h 610"/>
                <a:gd name="T46" fmla="*/ 163 w 320"/>
                <a:gd name="T47" fmla="*/ 170 h 610"/>
                <a:gd name="T48" fmla="*/ 154 w 320"/>
                <a:gd name="T49" fmla="*/ 175 h 610"/>
                <a:gd name="T50" fmla="*/ 145 w 320"/>
                <a:gd name="T51" fmla="*/ 180 h 610"/>
                <a:gd name="T52" fmla="*/ 137 w 320"/>
                <a:gd name="T53" fmla="*/ 187 h 610"/>
                <a:gd name="T54" fmla="*/ 130 w 320"/>
                <a:gd name="T55" fmla="*/ 194 h 610"/>
                <a:gd name="T56" fmla="*/ 123 w 320"/>
                <a:gd name="T57" fmla="*/ 202 h 610"/>
                <a:gd name="T58" fmla="*/ 116 w 320"/>
                <a:gd name="T59" fmla="*/ 211 h 610"/>
                <a:gd name="T60" fmla="*/ 110 w 320"/>
                <a:gd name="T61" fmla="*/ 221 h 610"/>
                <a:gd name="T62" fmla="*/ 106 w 320"/>
                <a:gd name="T63" fmla="*/ 233 h 610"/>
                <a:gd name="T64" fmla="*/ 99 w 320"/>
                <a:gd name="T65" fmla="*/ 251 h 610"/>
                <a:gd name="T66" fmla="*/ 95 w 320"/>
                <a:gd name="T67" fmla="*/ 261 h 610"/>
                <a:gd name="T68" fmla="*/ 92 w 320"/>
                <a:gd name="T69" fmla="*/ 271 h 610"/>
                <a:gd name="T70" fmla="*/ 87 w 320"/>
                <a:gd name="T71" fmla="*/ 281 h 610"/>
                <a:gd name="T72" fmla="*/ 83 w 320"/>
                <a:gd name="T73" fmla="*/ 292 h 610"/>
                <a:gd name="T74" fmla="*/ 79 w 320"/>
                <a:gd name="T75" fmla="*/ 303 h 610"/>
                <a:gd name="T76" fmla="*/ 75 w 320"/>
                <a:gd name="T77" fmla="*/ 315 h 610"/>
                <a:gd name="T78" fmla="*/ 70 w 320"/>
                <a:gd name="T79" fmla="*/ 327 h 610"/>
                <a:gd name="T80" fmla="*/ 66 w 320"/>
                <a:gd name="T81" fmla="*/ 339 h 610"/>
                <a:gd name="T82" fmla="*/ 61 w 320"/>
                <a:gd name="T83" fmla="*/ 351 h 610"/>
                <a:gd name="T84" fmla="*/ 57 w 320"/>
                <a:gd name="T85" fmla="*/ 363 h 610"/>
                <a:gd name="T86" fmla="*/ 52 w 320"/>
                <a:gd name="T87" fmla="*/ 376 h 610"/>
                <a:gd name="T88" fmla="*/ 48 w 320"/>
                <a:gd name="T89" fmla="*/ 389 h 610"/>
                <a:gd name="T90" fmla="*/ 44 w 320"/>
                <a:gd name="T91" fmla="*/ 402 h 610"/>
                <a:gd name="T92" fmla="*/ 39 w 320"/>
                <a:gd name="T93" fmla="*/ 415 h 610"/>
                <a:gd name="T94" fmla="*/ 35 w 320"/>
                <a:gd name="T95" fmla="*/ 428 h 610"/>
                <a:gd name="T96" fmla="*/ 31 w 320"/>
                <a:gd name="T97" fmla="*/ 441 h 610"/>
                <a:gd name="T98" fmla="*/ 28 w 320"/>
                <a:gd name="T99" fmla="*/ 454 h 610"/>
                <a:gd name="T100" fmla="*/ 23 w 320"/>
                <a:gd name="T101" fmla="*/ 467 h 610"/>
                <a:gd name="T102" fmla="*/ 20 w 320"/>
                <a:gd name="T103" fmla="*/ 480 h 610"/>
                <a:gd name="T104" fmla="*/ 17 w 320"/>
                <a:gd name="T105" fmla="*/ 493 h 610"/>
                <a:gd name="T106" fmla="*/ 13 w 320"/>
                <a:gd name="T107" fmla="*/ 505 h 610"/>
                <a:gd name="T108" fmla="*/ 11 w 320"/>
                <a:gd name="T109" fmla="*/ 518 h 610"/>
                <a:gd name="T110" fmla="*/ 8 w 320"/>
                <a:gd name="T111" fmla="*/ 530 h 610"/>
                <a:gd name="T112" fmla="*/ 6 w 320"/>
                <a:gd name="T113" fmla="*/ 542 h 610"/>
                <a:gd name="T114" fmla="*/ 4 w 320"/>
                <a:gd name="T115" fmla="*/ 554 h 610"/>
                <a:gd name="T116" fmla="*/ 3 w 320"/>
                <a:gd name="T117" fmla="*/ 566 h 610"/>
                <a:gd name="T118" fmla="*/ 1 w 320"/>
                <a:gd name="T119" fmla="*/ 577 h 610"/>
                <a:gd name="T120" fmla="*/ 1 w 320"/>
                <a:gd name="T121" fmla="*/ 588 h 610"/>
                <a:gd name="T122" fmla="*/ 0 w 320"/>
                <a:gd name="T123" fmla="*/ 599 h 610"/>
                <a:gd name="T124" fmla="*/ 0 w 320"/>
                <a:gd name="T125"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610">
                  <a:moveTo>
                    <a:pt x="317" y="0"/>
                  </a:moveTo>
                  <a:lnTo>
                    <a:pt x="319" y="34"/>
                  </a:lnTo>
                  <a:lnTo>
                    <a:pt x="318" y="49"/>
                  </a:lnTo>
                  <a:lnTo>
                    <a:pt x="317" y="62"/>
                  </a:lnTo>
                  <a:lnTo>
                    <a:pt x="314" y="73"/>
                  </a:lnTo>
                  <a:lnTo>
                    <a:pt x="310" y="84"/>
                  </a:lnTo>
                  <a:lnTo>
                    <a:pt x="307" y="93"/>
                  </a:lnTo>
                  <a:lnTo>
                    <a:pt x="301" y="102"/>
                  </a:lnTo>
                  <a:lnTo>
                    <a:pt x="295" y="109"/>
                  </a:lnTo>
                  <a:lnTo>
                    <a:pt x="289" y="116"/>
                  </a:lnTo>
                  <a:lnTo>
                    <a:pt x="281" y="121"/>
                  </a:lnTo>
                  <a:lnTo>
                    <a:pt x="274" y="127"/>
                  </a:lnTo>
                  <a:lnTo>
                    <a:pt x="265" y="131"/>
                  </a:lnTo>
                  <a:lnTo>
                    <a:pt x="257" y="135"/>
                  </a:lnTo>
                  <a:lnTo>
                    <a:pt x="248" y="139"/>
                  </a:lnTo>
                  <a:lnTo>
                    <a:pt x="238" y="142"/>
                  </a:lnTo>
                  <a:lnTo>
                    <a:pt x="229" y="145"/>
                  </a:lnTo>
                  <a:lnTo>
                    <a:pt x="219" y="148"/>
                  </a:lnTo>
                  <a:lnTo>
                    <a:pt x="210" y="151"/>
                  </a:lnTo>
                  <a:lnTo>
                    <a:pt x="200" y="155"/>
                  </a:lnTo>
                  <a:lnTo>
                    <a:pt x="190" y="158"/>
                  </a:lnTo>
                  <a:lnTo>
                    <a:pt x="180" y="161"/>
                  </a:lnTo>
                  <a:lnTo>
                    <a:pt x="171" y="165"/>
                  </a:lnTo>
                  <a:lnTo>
                    <a:pt x="163" y="170"/>
                  </a:lnTo>
                  <a:lnTo>
                    <a:pt x="154" y="175"/>
                  </a:lnTo>
                  <a:lnTo>
                    <a:pt x="145" y="180"/>
                  </a:lnTo>
                  <a:lnTo>
                    <a:pt x="137" y="187"/>
                  </a:lnTo>
                  <a:lnTo>
                    <a:pt x="130" y="194"/>
                  </a:lnTo>
                  <a:lnTo>
                    <a:pt x="123" y="202"/>
                  </a:lnTo>
                  <a:lnTo>
                    <a:pt x="116" y="211"/>
                  </a:lnTo>
                  <a:lnTo>
                    <a:pt x="110" y="221"/>
                  </a:lnTo>
                  <a:lnTo>
                    <a:pt x="106" y="233"/>
                  </a:lnTo>
                  <a:lnTo>
                    <a:pt x="99" y="251"/>
                  </a:lnTo>
                  <a:lnTo>
                    <a:pt x="95" y="261"/>
                  </a:lnTo>
                  <a:lnTo>
                    <a:pt x="92" y="271"/>
                  </a:lnTo>
                  <a:lnTo>
                    <a:pt x="87" y="281"/>
                  </a:lnTo>
                  <a:lnTo>
                    <a:pt x="83" y="292"/>
                  </a:lnTo>
                  <a:lnTo>
                    <a:pt x="79" y="303"/>
                  </a:lnTo>
                  <a:lnTo>
                    <a:pt x="75" y="315"/>
                  </a:lnTo>
                  <a:lnTo>
                    <a:pt x="70" y="327"/>
                  </a:lnTo>
                  <a:lnTo>
                    <a:pt x="66" y="339"/>
                  </a:lnTo>
                  <a:lnTo>
                    <a:pt x="61" y="351"/>
                  </a:lnTo>
                  <a:lnTo>
                    <a:pt x="57" y="363"/>
                  </a:lnTo>
                  <a:lnTo>
                    <a:pt x="52" y="376"/>
                  </a:lnTo>
                  <a:lnTo>
                    <a:pt x="48" y="389"/>
                  </a:lnTo>
                  <a:lnTo>
                    <a:pt x="44" y="402"/>
                  </a:lnTo>
                  <a:lnTo>
                    <a:pt x="39" y="415"/>
                  </a:lnTo>
                  <a:lnTo>
                    <a:pt x="35" y="428"/>
                  </a:lnTo>
                  <a:lnTo>
                    <a:pt x="31" y="441"/>
                  </a:lnTo>
                  <a:lnTo>
                    <a:pt x="28" y="454"/>
                  </a:lnTo>
                  <a:lnTo>
                    <a:pt x="23" y="467"/>
                  </a:lnTo>
                  <a:lnTo>
                    <a:pt x="20" y="480"/>
                  </a:lnTo>
                  <a:lnTo>
                    <a:pt x="17" y="493"/>
                  </a:lnTo>
                  <a:lnTo>
                    <a:pt x="13" y="505"/>
                  </a:lnTo>
                  <a:lnTo>
                    <a:pt x="11" y="518"/>
                  </a:lnTo>
                  <a:lnTo>
                    <a:pt x="8" y="530"/>
                  </a:lnTo>
                  <a:lnTo>
                    <a:pt x="6" y="542"/>
                  </a:lnTo>
                  <a:lnTo>
                    <a:pt x="4" y="554"/>
                  </a:lnTo>
                  <a:lnTo>
                    <a:pt x="3" y="566"/>
                  </a:lnTo>
                  <a:lnTo>
                    <a:pt x="1" y="577"/>
                  </a:lnTo>
                  <a:lnTo>
                    <a:pt x="1" y="588"/>
                  </a:lnTo>
                  <a:lnTo>
                    <a:pt x="0" y="599"/>
                  </a:lnTo>
                  <a:lnTo>
                    <a:pt x="0" y="609"/>
                  </a:lnTo>
                </a:path>
              </a:pathLst>
            </a:custGeom>
            <a:noFill/>
            <a:ln w="254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2" name="Freeform 136"/>
            <p:cNvSpPr>
              <a:spLocks/>
            </p:cNvSpPr>
            <p:nvPr/>
          </p:nvSpPr>
          <p:spPr bwMode="auto">
            <a:xfrm>
              <a:off x="1974" y="3082"/>
              <a:ext cx="225" cy="1238"/>
            </a:xfrm>
            <a:custGeom>
              <a:avLst/>
              <a:gdLst>
                <a:gd name="T0" fmla="*/ 0 w 225"/>
                <a:gd name="T1" fmla="*/ 0 h 1238"/>
                <a:gd name="T2" fmla="*/ 18 w 225"/>
                <a:gd name="T3" fmla="*/ 8 h 1238"/>
                <a:gd name="T4" fmla="*/ 25 w 225"/>
                <a:gd name="T5" fmla="*/ 15 h 1238"/>
                <a:gd name="T6" fmla="*/ 32 w 225"/>
                <a:gd name="T7" fmla="*/ 25 h 1238"/>
                <a:gd name="T8" fmla="*/ 38 w 225"/>
                <a:gd name="T9" fmla="*/ 36 h 1238"/>
                <a:gd name="T10" fmla="*/ 43 w 225"/>
                <a:gd name="T11" fmla="*/ 49 h 1238"/>
                <a:gd name="T12" fmla="*/ 47 w 225"/>
                <a:gd name="T13" fmla="*/ 63 h 1238"/>
                <a:gd name="T14" fmla="*/ 51 w 225"/>
                <a:gd name="T15" fmla="*/ 79 h 1238"/>
                <a:gd name="T16" fmla="*/ 54 w 225"/>
                <a:gd name="T17" fmla="*/ 96 h 1238"/>
                <a:gd name="T18" fmla="*/ 56 w 225"/>
                <a:gd name="T19" fmla="*/ 115 h 1238"/>
                <a:gd name="T20" fmla="*/ 59 w 225"/>
                <a:gd name="T21" fmla="*/ 134 h 1238"/>
                <a:gd name="T22" fmla="*/ 60 w 225"/>
                <a:gd name="T23" fmla="*/ 155 h 1238"/>
                <a:gd name="T24" fmla="*/ 61 w 225"/>
                <a:gd name="T25" fmla="*/ 176 h 1238"/>
                <a:gd name="T26" fmla="*/ 62 w 225"/>
                <a:gd name="T27" fmla="*/ 198 h 1238"/>
                <a:gd name="T28" fmla="*/ 62 w 225"/>
                <a:gd name="T29" fmla="*/ 221 h 1238"/>
                <a:gd name="T30" fmla="*/ 63 w 225"/>
                <a:gd name="T31" fmla="*/ 244 h 1238"/>
                <a:gd name="T32" fmla="*/ 62 w 225"/>
                <a:gd name="T33" fmla="*/ 268 h 1238"/>
                <a:gd name="T34" fmla="*/ 62 w 225"/>
                <a:gd name="T35" fmla="*/ 291 h 1238"/>
                <a:gd name="T36" fmla="*/ 62 w 225"/>
                <a:gd name="T37" fmla="*/ 315 h 1238"/>
                <a:gd name="T38" fmla="*/ 61 w 225"/>
                <a:gd name="T39" fmla="*/ 339 h 1238"/>
                <a:gd name="T40" fmla="*/ 61 w 225"/>
                <a:gd name="T41" fmla="*/ 362 h 1238"/>
                <a:gd name="T42" fmla="*/ 61 w 225"/>
                <a:gd name="T43" fmla="*/ 385 h 1238"/>
                <a:gd name="T44" fmla="*/ 60 w 225"/>
                <a:gd name="T45" fmla="*/ 408 h 1238"/>
                <a:gd name="T46" fmla="*/ 60 w 225"/>
                <a:gd name="T47" fmla="*/ 430 h 1238"/>
                <a:gd name="T48" fmla="*/ 60 w 225"/>
                <a:gd name="T49" fmla="*/ 452 h 1238"/>
                <a:gd name="T50" fmla="*/ 61 w 225"/>
                <a:gd name="T51" fmla="*/ 473 h 1238"/>
                <a:gd name="T52" fmla="*/ 61 w 225"/>
                <a:gd name="T53" fmla="*/ 492 h 1238"/>
                <a:gd name="T54" fmla="*/ 63 w 225"/>
                <a:gd name="T55" fmla="*/ 511 h 1238"/>
                <a:gd name="T56" fmla="*/ 64 w 225"/>
                <a:gd name="T57" fmla="*/ 529 h 1238"/>
                <a:gd name="T58" fmla="*/ 66 w 225"/>
                <a:gd name="T59" fmla="*/ 545 h 1238"/>
                <a:gd name="T60" fmla="*/ 68 w 225"/>
                <a:gd name="T61" fmla="*/ 560 h 1238"/>
                <a:gd name="T62" fmla="*/ 71 w 225"/>
                <a:gd name="T63" fmla="*/ 574 h 1238"/>
                <a:gd name="T64" fmla="*/ 81 w 225"/>
                <a:gd name="T65" fmla="*/ 614 h 1238"/>
                <a:gd name="T66" fmla="*/ 85 w 225"/>
                <a:gd name="T67" fmla="*/ 635 h 1238"/>
                <a:gd name="T68" fmla="*/ 90 w 225"/>
                <a:gd name="T69" fmla="*/ 655 h 1238"/>
                <a:gd name="T70" fmla="*/ 95 w 225"/>
                <a:gd name="T71" fmla="*/ 676 h 1238"/>
                <a:gd name="T72" fmla="*/ 100 w 225"/>
                <a:gd name="T73" fmla="*/ 696 h 1238"/>
                <a:gd name="T74" fmla="*/ 105 w 225"/>
                <a:gd name="T75" fmla="*/ 717 h 1238"/>
                <a:gd name="T76" fmla="*/ 109 w 225"/>
                <a:gd name="T77" fmla="*/ 738 h 1238"/>
                <a:gd name="T78" fmla="*/ 114 w 225"/>
                <a:gd name="T79" fmla="*/ 759 h 1238"/>
                <a:gd name="T80" fmla="*/ 118 w 225"/>
                <a:gd name="T81" fmla="*/ 779 h 1238"/>
                <a:gd name="T82" fmla="*/ 124 w 225"/>
                <a:gd name="T83" fmla="*/ 800 h 1238"/>
                <a:gd name="T84" fmla="*/ 128 w 225"/>
                <a:gd name="T85" fmla="*/ 821 h 1238"/>
                <a:gd name="T86" fmla="*/ 132 w 225"/>
                <a:gd name="T87" fmla="*/ 842 h 1238"/>
                <a:gd name="T88" fmla="*/ 137 w 225"/>
                <a:gd name="T89" fmla="*/ 862 h 1238"/>
                <a:gd name="T90" fmla="*/ 142 w 225"/>
                <a:gd name="T91" fmla="*/ 884 h 1238"/>
                <a:gd name="T92" fmla="*/ 147 w 225"/>
                <a:gd name="T93" fmla="*/ 904 h 1238"/>
                <a:gd name="T94" fmla="*/ 151 w 225"/>
                <a:gd name="T95" fmla="*/ 925 h 1238"/>
                <a:gd name="T96" fmla="*/ 156 w 225"/>
                <a:gd name="T97" fmla="*/ 946 h 1238"/>
                <a:gd name="T98" fmla="*/ 161 w 225"/>
                <a:gd name="T99" fmla="*/ 967 h 1238"/>
                <a:gd name="T100" fmla="*/ 165 w 225"/>
                <a:gd name="T101" fmla="*/ 988 h 1238"/>
                <a:gd name="T102" fmla="*/ 170 w 225"/>
                <a:gd name="T103" fmla="*/ 1008 h 1238"/>
                <a:gd name="T104" fmla="*/ 174 w 225"/>
                <a:gd name="T105" fmla="*/ 1029 h 1238"/>
                <a:gd name="T106" fmla="*/ 180 w 225"/>
                <a:gd name="T107" fmla="*/ 1050 h 1238"/>
                <a:gd name="T108" fmla="*/ 184 w 225"/>
                <a:gd name="T109" fmla="*/ 1071 h 1238"/>
                <a:gd name="T110" fmla="*/ 189 w 225"/>
                <a:gd name="T111" fmla="*/ 1092 h 1238"/>
                <a:gd name="T112" fmla="*/ 194 w 225"/>
                <a:gd name="T113" fmla="*/ 1112 h 1238"/>
                <a:gd name="T114" fmla="*/ 198 w 225"/>
                <a:gd name="T115" fmla="*/ 1133 h 1238"/>
                <a:gd name="T116" fmla="*/ 204 w 225"/>
                <a:gd name="T117" fmla="*/ 1154 h 1238"/>
                <a:gd name="T118" fmla="*/ 209 w 225"/>
                <a:gd name="T119" fmla="*/ 1175 h 1238"/>
                <a:gd name="T120" fmla="*/ 213 w 225"/>
                <a:gd name="T121" fmla="*/ 1195 h 1238"/>
                <a:gd name="T122" fmla="*/ 219 w 225"/>
                <a:gd name="T123" fmla="*/ 1216 h 1238"/>
                <a:gd name="T124" fmla="*/ 224 w 225"/>
                <a:gd name="T125" fmla="*/ 12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1238">
                  <a:moveTo>
                    <a:pt x="0" y="0"/>
                  </a:moveTo>
                  <a:lnTo>
                    <a:pt x="18" y="8"/>
                  </a:lnTo>
                  <a:lnTo>
                    <a:pt x="25" y="15"/>
                  </a:lnTo>
                  <a:lnTo>
                    <a:pt x="32" y="25"/>
                  </a:lnTo>
                  <a:lnTo>
                    <a:pt x="38" y="36"/>
                  </a:lnTo>
                  <a:lnTo>
                    <a:pt x="43" y="49"/>
                  </a:lnTo>
                  <a:lnTo>
                    <a:pt x="47" y="63"/>
                  </a:lnTo>
                  <a:lnTo>
                    <a:pt x="51" y="79"/>
                  </a:lnTo>
                  <a:lnTo>
                    <a:pt x="54" y="96"/>
                  </a:lnTo>
                  <a:lnTo>
                    <a:pt x="56" y="115"/>
                  </a:lnTo>
                  <a:lnTo>
                    <a:pt x="59" y="134"/>
                  </a:lnTo>
                  <a:lnTo>
                    <a:pt x="60" y="155"/>
                  </a:lnTo>
                  <a:lnTo>
                    <a:pt x="61" y="176"/>
                  </a:lnTo>
                  <a:lnTo>
                    <a:pt x="62" y="198"/>
                  </a:lnTo>
                  <a:lnTo>
                    <a:pt x="62" y="221"/>
                  </a:lnTo>
                  <a:lnTo>
                    <a:pt x="63" y="244"/>
                  </a:lnTo>
                  <a:lnTo>
                    <a:pt x="62" y="268"/>
                  </a:lnTo>
                  <a:lnTo>
                    <a:pt x="62" y="291"/>
                  </a:lnTo>
                  <a:lnTo>
                    <a:pt x="62" y="315"/>
                  </a:lnTo>
                  <a:lnTo>
                    <a:pt x="61" y="339"/>
                  </a:lnTo>
                  <a:lnTo>
                    <a:pt x="61" y="362"/>
                  </a:lnTo>
                  <a:lnTo>
                    <a:pt x="61" y="385"/>
                  </a:lnTo>
                  <a:lnTo>
                    <a:pt x="60" y="408"/>
                  </a:lnTo>
                  <a:lnTo>
                    <a:pt x="60" y="430"/>
                  </a:lnTo>
                  <a:lnTo>
                    <a:pt x="60" y="452"/>
                  </a:lnTo>
                  <a:lnTo>
                    <a:pt x="61" y="473"/>
                  </a:lnTo>
                  <a:lnTo>
                    <a:pt x="61" y="492"/>
                  </a:lnTo>
                  <a:lnTo>
                    <a:pt x="63" y="511"/>
                  </a:lnTo>
                  <a:lnTo>
                    <a:pt x="64" y="529"/>
                  </a:lnTo>
                  <a:lnTo>
                    <a:pt x="66" y="545"/>
                  </a:lnTo>
                  <a:lnTo>
                    <a:pt x="68" y="560"/>
                  </a:lnTo>
                  <a:lnTo>
                    <a:pt x="71" y="574"/>
                  </a:lnTo>
                  <a:lnTo>
                    <a:pt x="81" y="614"/>
                  </a:lnTo>
                  <a:lnTo>
                    <a:pt x="85" y="635"/>
                  </a:lnTo>
                  <a:lnTo>
                    <a:pt x="90" y="655"/>
                  </a:lnTo>
                  <a:lnTo>
                    <a:pt x="95" y="676"/>
                  </a:lnTo>
                  <a:lnTo>
                    <a:pt x="100" y="696"/>
                  </a:lnTo>
                  <a:lnTo>
                    <a:pt x="105" y="717"/>
                  </a:lnTo>
                  <a:lnTo>
                    <a:pt x="109" y="738"/>
                  </a:lnTo>
                  <a:lnTo>
                    <a:pt x="114" y="759"/>
                  </a:lnTo>
                  <a:lnTo>
                    <a:pt x="118" y="779"/>
                  </a:lnTo>
                  <a:lnTo>
                    <a:pt x="124" y="800"/>
                  </a:lnTo>
                  <a:lnTo>
                    <a:pt x="128" y="821"/>
                  </a:lnTo>
                  <a:lnTo>
                    <a:pt x="132" y="842"/>
                  </a:lnTo>
                  <a:lnTo>
                    <a:pt x="137" y="862"/>
                  </a:lnTo>
                  <a:lnTo>
                    <a:pt x="142" y="884"/>
                  </a:lnTo>
                  <a:lnTo>
                    <a:pt x="147" y="904"/>
                  </a:lnTo>
                  <a:lnTo>
                    <a:pt x="151" y="925"/>
                  </a:lnTo>
                  <a:lnTo>
                    <a:pt x="156" y="946"/>
                  </a:lnTo>
                  <a:lnTo>
                    <a:pt x="161" y="967"/>
                  </a:lnTo>
                  <a:lnTo>
                    <a:pt x="165" y="988"/>
                  </a:lnTo>
                  <a:lnTo>
                    <a:pt x="170" y="1008"/>
                  </a:lnTo>
                  <a:lnTo>
                    <a:pt x="174" y="1029"/>
                  </a:lnTo>
                  <a:lnTo>
                    <a:pt x="180" y="1050"/>
                  </a:lnTo>
                  <a:lnTo>
                    <a:pt x="184" y="1071"/>
                  </a:lnTo>
                  <a:lnTo>
                    <a:pt x="189" y="1092"/>
                  </a:lnTo>
                  <a:lnTo>
                    <a:pt x="194" y="1112"/>
                  </a:lnTo>
                  <a:lnTo>
                    <a:pt x="198" y="1133"/>
                  </a:lnTo>
                  <a:lnTo>
                    <a:pt x="204" y="1154"/>
                  </a:lnTo>
                  <a:lnTo>
                    <a:pt x="209" y="1175"/>
                  </a:lnTo>
                  <a:lnTo>
                    <a:pt x="213" y="1195"/>
                  </a:lnTo>
                  <a:lnTo>
                    <a:pt x="219" y="1216"/>
                  </a:lnTo>
                  <a:lnTo>
                    <a:pt x="224" y="1237"/>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3" name="Freeform 137"/>
            <p:cNvSpPr>
              <a:spLocks/>
            </p:cNvSpPr>
            <p:nvPr/>
          </p:nvSpPr>
          <p:spPr bwMode="auto">
            <a:xfrm>
              <a:off x="1763" y="3172"/>
              <a:ext cx="168" cy="700"/>
            </a:xfrm>
            <a:custGeom>
              <a:avLst/>
              <a:gdLst>
                <a:gd name="T0" fmla="*/ 141 w 168"/>
                <a:gd name="T1" fmla="*/ 0 h 700"/>
                <a:gd name="T2" fmla="*/ 155 w 168"/>
                <a:gd name="T3" fmla="*/ 49 h 700"/>
                <a:gd name="T4" fmla="*/ 161 w 168"/>
                <a:gd name="T5" fmla="*/ 73 h 700"/>
                <a:gd name="T6" fmla="*/ 164 w 168"/>
                <a:gd name="T7" fmla="*/ 97 h 700"/>
                <a:gd name="T8" fmla="*/ 166 w 168"/>
                <a:gd name="T9" fmla="*/ 120 h 700"/>
                <a:gd name="T10" fmla="*/ 167 w 168"/>
                <a:gd name="T11" fmla="*/ 143 h 700"/>
                <a:gd name="T12" fmla="*/ 166 w 168"/>
                <a:gd name="T13" fmla="*/ 165 h 700"/>
                <a:gd name="T14" fmla="*/ 165 w 168"/>
                <a:gd name="T15" fmla="*/ 188 h 700"/>
                <a:gd name="T16" fmla="*/ 163 w 168"/>
                <a:gd name="T17" fmla="*/ 210 h 700"/>
                <a:gd name="T18" fmla="*/ 159 w 168"/>
                <a:gd name="T19" fmla="*/ 231 h 700"/>
                <a:gd name="T20" fmla="*/ 155 w 168"/>
                <a:gd name="T21" fmla="*/ 253 h 700"/>
                <a:gd name="T22" fmla="*/ 149 w 168"/>
                <a:gd name="T23" fmla="*/ 274 h 700"/>
                <a:gd name="T24" fmla="*/ 143 w 168"/>
                <a:gd name="T25" fmla="*/ 295 h 700"/>
                <a:gd name="T26" fmla="*/ 137 w 168"/>
                <a:gd name="T27" fmla="*/ 316 h 700"/>
                <a:gd name="T28" fmla="*/ 130 w 168"/>
                <a:gd name="T29" fmla="*/ 337 h 700"/>
                <a:gd name="T30" fmla="*/ 123 w 168"/>
                <a:gd name="T31" fmla="*/ 358 h 700"/>
                <a:gd name="T32" fmla="*/ 115 w 168"/>
                <a:gd name="T33" fmla="*/ 378 h 700"/>
                <a:gd name="T34" fmla="*/ 106 w 168"/>
                <a:gd name="T35" fmla="*/ 399 h 700"/>
                <a:gd name="T36" fmla="*/ 97 w 168"/>
                <a:gd name="T37" fmla="*/ 420 h 700"/>
                <a:gd name="T38" fmla="*/ 89 w 168"/>
                <a:gd name="T39" fmla="*/ 440 h 700"/>
                <a:gd name="T40" fmla="*/ 80 w 168"/>
                <a:gd name="T41" fmla="*/ 461 h 700"/>
                <a:gd name="T42" fmla="*/ 71 w 168"/>
                <a:gd name="T43" fmla="*/ 482 h 700"/>
                <a:gd name="T44" fmla="*/ 62 w 168"/>
                <a:gd name="T45" fmla="*/ 502 h 700"/>
                <a:gd name="T46" fmla="*/ 53 w 168"/>
                <a:gd name="T47" fmla="*/ 523 h 700"/>
                <a:gd name="T48" fmla="*/ 45 w 168"/>
                <a:gd name="T49" fmla="*/ 544 h 700"/>
                <a:gd name="T50" fmla="*/ 37 w 168"/>
                <a:gd name="T51" fmla="*/ 566 h 700"/>
                <a:gd name="T52" fmla="*/ 29 w 168"/>
                <a:gd name="T53" fmla="*/ 587 h 700"/>
                <a:gd name="T54" fmla="*/ 22 w 168"/>
                <a:gd name="T55" fmla="*/ 609 h 700"/>
                <a:gd name="T56" fmla="*/ 16 w 168"/>
                <a:gd name="T57" fmla="*/ 631 h 700"/>
                <a:gd name="T58" fmla="*/ 10 w 168"/>
                <a:gd name="T59" fmla="*/ 653 h 700"/>
                <a:gd name="T60" fmla="*/ 4 w 168"/>
                <a:gd name="T61" fmla="*/ 676 h 700"/>
                <a:gd name="T62" fmla="*/ 0 w 168"/>
                <a:gd name="T63"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700">
                  <a:moveTo>
                    <a:pt x="141" y="0"/>
                  </a:moveTo>
                  <a:lnTo>
                    <a:pt x="155" y="49"/>
                  </a:lnTo>
                  <a:lnTo>
                    <a:pt x="161" y="73"/>
                  </a:lnTo>
                  <a:lnTo>
                    <a:pt x="164" y="97"/>
                  </a:lnTo>
                  <a:lnTo>
                    <a:pt x="166" y="120"/>
                  </a:lnTo>
                  <a:lnTo>
                    <a:pt x="167" y="143"/>
                  </a:lnTo>
                  <a:lnTo>
                    <a:pt x="166" y="165"/>
                  </a:lnTo>
                  <a:lnTo>
                    <a:pt x="165" y="188"/>
                  </a:lnTo>
                  <a:lnTo>
                    <a:pt x="163" y="210"/>
                  </a:lnTo>
                  <a:lnTo>
                    <a:pt x="159" y="231"/>
                  </a:lnTo>
                  <a:lnTo>
                    <a:pt x="155" y="253"/>
                  </a:lnTo>
                  <a:lnTo>
                    <a:pt x="149" y="274"/>
                  </a:lnTo>
                  <a:lnTo>
                    <a:pt x="143" y="295"/>
                  </a:lnTo>
                  <a:lnTo>
                    <a:pt x="137" y="316"/>
                  </a:lnTo>
                  <a:lnTo>
                    <a:pt x="130" y="337"/>
                  </a:lnTo>
                  <a:lnTo>
                    <a:pt x="123" y="358"/>
                  </a:lnTo>
                  <a:lnTo>
                    <a:pt x="115" y="378"/>
                  </a:lnTo>
                  <a:lnTo>
                    <a:pt x="106" y="399"/>
                  </a:lnTo>
                  <a:lnTo>
                    <a:pt x="97" y="420"/>
                  </a:lnTo>
                  <a:lnTo>
                    <a:pt x="89" y="440"/>
                  </a:lnTo>
                  <a:lnTo>
                    <a:pt x="80" y="461"/>
                  </a:lnTo>
                  <a:lnTo>
                    <a:pt x="71" y="482"/>
                  </a:lnTo>
                  <a:lnTo>
                    <a:pt x="62" y="502"/>
                  </a:lnTo>
                  <a:lnTo>
                    <a:pt x="53" y="523"/>
                  </a:lnTo>
                  <a:lnTo>
                    <a:pt x="45" y="544"/>
                  </a:lnTo>
                  <a:lnTo>
                    <a:pt x="37" y="566"/>
                  </a:lnTo>
                  <a:lnTo>
                    <a:pt x="29" y="587"/>
                  </a:lnTo>
                  <a:lnTo>
                    <a:pt x="22" y="609"/>
                  </a:lnTo>
                  <a:lnTo>
                    <a:pt x="16" y="631"/>
                  </a:lnTo>
                  <a:lnTo>
                    <a:pt x="10" y="653"/>
                  </a:lnTo>
                  <a:lnTo>
                    <a:pt x="4" y="676"/>
                  </a:lnTo>
                  <a:lnTo>
                    <a:pt x="0" y="699"/>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4" name="Freeform 138"/>
            <p:cNvSpPr>
              <a:spLocks/>
            </p:cNvSpPr>
            <p:nvPr/>
          </p:nvSpPr>
          <p:spPr bwMode="auto">
            <a:xfrm>
              <a:off x="1645" y="3028"/>
              <a:ext cx="260" cy="575"/>
            </a:xfrm>
            <a:custGeom>
              <a:avLst/>
              <a:gdLst>
                <a:gd name="T0" fmla="*/ 250 w 260"/>
                <a:gd name="T1" fmla="*/ 15 h 575"/>
                <a:gd name="T2" fmla="*/ 240 w 260"/>
                <a:gd name="T3" fmla="*/ 30 h 575"/>
                <a:gd name="T4" fmla="*/ 230 w 260"/>
                <a:gd name="T5" fmla="*/ 44 h 575"/>
                <a:gd name="T6" fmla="*/ 219 w 260"/>
                <a:gd name="T7" fmla="*/ 59 h 575"/>
                <a:gd name="T8" fmla="*/ 208 w 260"/>
                <a:gd name="T9" fmla="*/ 74 h 575"/>
                <a:gd name="T10" fmla="*/ 197 w 260"/>
                <a:gd name="T11" fmla="*/ 89 h 575"/>
                <a:gd name="T12" fmla="*/ 186 w 260"/>
                <a:gd name="T13" fmla="*/ 104 h 575"/>
                <a:gd name="T14" fmla="*/ 175 w 260"/>
                <a:gd name="T15" fmla="*/ 119 h 575"/>
                <a:gd name="T16" fmla="*/ 165 w 260"/>
                <a:gd name="T17" fmla="*/ 134 h 575"/>
                <a:gd name="T18" fmla="*/ 155 w 260"/>
                <a:gd name="T19" fmla="*/ 150 h 575"/>
                <a:gd name="T20" fmla="*/ 146 w 260"/>
                <a:gd name="T21" fmla="*/ 166 h 575"/>
                <a:gd name="T22" fmla="*/ 138 w 260"/>
                <a:gd name="T23" fmla="*/ 182 h 575"/>
                <a:gd name="T24" fmla="*/ 131 w 260"/>
                <a:gd name="T25" fmla="*/ 199 h 575"/>
                <a:gd name="T26" fmla="*/ 125 w 260"/>
                <a:gd name="T27" fmla="*/ 216 h 575"/>
                <a:gd name="T28" fmla="*/ 120 w 260"/>
                <a:gd name="T29" fmla="*/ 233 h 575"/>
                <a:gd name="T30" fmla="*/ 117 w 260"/>
                <a:gd name="T31" fmla="*/ 251 h 575"/>
                <a:gd name="T32" fmla="*/ 115 w 260"/>
                <a:gd name="T33" fmla="*/ 278 h 575"/>
                <a:gd name="T34" fmla="*/ 113 w 260"/>
                <a:gd name="T35" fmla="*/ 297 h 575"/>
                <a:gd name="T36" fmla="*/ 112 w 260"/>
                <a:gd name="T37" fmla="*/ 316 h 575"/>
                <a:gd name="T38" fmla="*/ 110 w 260"/>
                <a:gd name="T39" fmla="*/ 334 h 575"/>
                <a:gd name="T40" fmla="*/ 109 w 260"/>
                <a:gd name="T41" fmla="*/ 354 h 575"/>
                <a:gd name="T42" fmla="*/ 107 w 260"/>
                <a:gd name="T43" fmla="*/ 372 h 575"/>
                <a:gd name="T44" fmla="*/ 104 w 260"/>
                <a:gd name="T45" fmla="*/ 392 h 575"/>
                <a:gd name="T46" fmla="*/ 101 w 260"/>
                <a:gd name="T47" fmla="*/ 410 h 575"/>
                <a:gd name="T48" fmla="*/ 98 w 260"/>
                <a:gd name="T49" fmla="*/ 429 h 575"/>
                <a:gd name="T50" fmla="*/ 93 w 260"/>
                <a:gd name="T51" fmla="*/ 447 h 575"/>
                <a:gd name="T52" fmla="*/ 88 w 260"/>
                <a:gd name="T53" fmla="*/ 465 h 575"/>
                <a:gd name="T54" fmla="*/ 81 w 260"/>
                <a:gd name="T55" fmla="*/ 482 h 575"/>
                <a:gd name="T56" fmla="*/ 73 w 260"/>
                <a:gd name="T57" fmla="*/ 499 h 575"/>
                <a:gd name="T58" fmla="*/ 64 w 260"/>
                <a:gd name="T59" fmla="*/ 515 h 575"/>
                <a:gd name="T60" fmla="*/ 53 w 260"/>
                <a:gd name="T61" fmla="*/ 530 h 575"/>
                <a:gd name="T62" fmla="*/ 45 w 260"/>
                <a:gd name="T63" fmla="*/ 541 h 575"/>
                <a:gd name="T64" fmla="*/ 42 w 260"/>
                <a:gd name="T65" fmla="*/ 543 h 575"/>
                <a:gd name="T66" fmla="*/ 39 w 260"/>
                <a:gd name="T67" fmla="*/ 546 h 575"/>
                <a:gd name="T68" fmla="*/ 36 w 260"/>
                <a:gd name="T69" fmla="*/ 549 h 575"/>
                <a:gd name="T70" fmla="*/ 34 w 260"/>
                <a:gd name="T71" fmla="*/ 551 h 575"/>
                <a:gd name="T72" fmla="*/ 31 w 260"/>
                <a:gd name="T73" fmla="*/ 554 h 575"/>
                <a:gd name="T74" fmla="*/ 28 w 260"/>
                <a:gd name="T75" fmla="*/ 556 h 575"/>
                <a:gd name="T76" fmla="*/ 25 w 260"/>
                <a:gd name="T77" fmla="*/ 558 h 575"/>
                <a:gd name="T78" fmla="*/ 22 w 260"/>
                <a:gd name="T79" fmla="*/ 560 h 575"/>
                <a:gd name="T80" fmla="*/ 19 w 260"/>
                <a:gd name="T81" fmla="*/ 563 h 575"/>
                <a:gd name="T82" fmla="*/ 16 w 260"/>
                <a:gd name="T83" fmla="*/ 565 h 575"/>
                <a:gd name="T84" fmla="*/ 12 w 260"/>
                <a:gd name="T85" fmla="*/ 567 h 575"/>
                <a:gd name="T86" fmla="*/ 10 w 260"/>
                <a:gd name="T87" fmla="*/ 568 h 575"/>
                <a:gd name="T88" fmla="*/ 6 w 260"/>
                <a:gd name="T89" fmla="*/ 570 h 575"/>
                <a:gd name="T90" fmla="*/ 3 w 260"/>
                <a:gd name="T91" fmla="*/ 572 h 575"/>
                <a:gd name="T92" fmla="*/ 0 w 260"/>
                <a:gd name="T93"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575">
                  <a:moveTo>
                    <a:pt x="259" y="0"/>
                  </a:moveTo>
                  <a:lnTo>
                    <a:pt x="250" y="15"/>
                  </a:lnTo>
                  <a:lnTo>
                    <a:pt x="245" y="22"/>
                  </a:lnTo>
                  <a:lnTo>
                    <a:pt x="240" y="30"/>
                  </a:lnTo>
                  <a:lnTo>
                    <a:pt x="235" y="37"/>
                  </a:lnTo>
                  <a:lnTo>
                    <a:pt x="230" y="44"/>
                  </a:lnTo>
                  <a:lnTo>
                    <a:pt x="224" y="52"/>
                  </a:lnTo>
                  <a:lnTo>
                    <a:pt x="219" y="59"/>
                  </a:lnTo>
                  <a:lnTo>
                    <a:pt x="214" y="66"/>
                  </a:lnTo>
                  <a:lnTo>
                    <a:pt x="208" y="74"/>
                  </a:lnTo>
                  <a:lnTo>
                    <a:pt x="202" y="82"/>
                  </a:lnTo>
                  <a:lnTo>
                    <a:pt x="197" y="89"/>
                  </a:lnTo>
                  <a:lnTo>
                    <a:pt x="191" y="96"/>
                  </a:lnTo>
                  <a:lnTo>
                    <a:pt x="186" y="104"/>
                  </a:lnTo>
                  <a:lnTo>
                    <a:pt x="181" y="112"/>
                  </a:lnTo>
                  <a:lnTo>
                    <a:pt x="175" y="119"/>
                  </a:lnTo>
                  <a:lnTo>
                    <a:pt x="170" y="127"/>
                  </a:lnTo>
                  <a:lnTo>
                    <a:pt x="165" y="134"/>
                  </a:lnTo>
                  <a:lnTo>
                    <a:pt x="159" y="142"/>
                  </a:lnTo>
                  <a:lnTo>
                    <a:pt x="155" y="150"/>
                  </a:lnTo>
                  <a:lnTo>
                    <a:pt x="150" y="158"/>
                  </a:lnTo>
                  <a:lnTo>
                    <a:pt x="146" y="166"/>
                  </a:lnTo>
                  <a:lnTo>
                    <a:pt x="142" y="174"/>
                  </a:lnTo>
                  <a:lnTo>
                    <a:pt x="138" y="182"/>
                  </a:lnTo>
                  <a:lnTo>
                    <a:pt x="134" y="190"/>
                  </a:lnTo>
                  <a:lnTo>
                    <a:pt x="131" y="199"/>
                  </a:lnTo>
                  <a:lnTo>
                    <a:pt x="127" y="207"/>
                  </a:lnTo>
                  <a:lnTo>
                    <a:pt x="125" y="216"/>
                  </a:lnTo>
                  <a:lnTo>
                    <a:pt x="122" y="224"/>
                  </a:lnTo>
                  <a:lnTo>
                    <a:pt x="120" y="233"/>
                  </a:lnTo>
                  <a:lnTo>
                    <a:pt x="118" y="242"/>
                  </a:lnTo>
                  <a:lnTo>
                    <a:pt x="117" y="251"/>
                  </a:lnTo>
                  <a:lnTo>
                    <a:pt x="116" y="269"/>
                  </a:lnTo>
                  <a:lnTo>
                    <a:pt x="115" y="278"/>
                  </a:lnTo>
                  <a:lnTo>
                    <a:pt x="114" y="287"/>
                  </a:lnTo>
                  <a:lnTo>
                    <a:pt x="113" y="297"/>
                  </a:lnTo>
                  <a:lnTo>
                    <a:pt x="113" y="306"/>
                  </a:lnTo>
                  <a:lnTo>
                    <a:pt x="112" y="316"/>
                  </a:lnTo>
                  <a:lnTo>
                    <a:pt x="111" y="325"/>
                  </a:lnTo>
                  <a:lnTo>
                    <a:pt x="110" y="334"/>
                  </a:lnTo>
                  <a:lnTo>
                    <a:pt x="109" y="344"/>
                  </a:lnTo>
                  <a:lnTo>
                    <a:pt x="109" y="354"/>
                  </a:lnTo>
                  <a:lnTo>
                    <a:pt x="108" y="363"/>
                  </a:lnTo>
                  <a:lnTo>
                    <a:pt x="107" y="372"/>
                  </a:lnTo>
                  <a:lnTo>
                    <a:pt x="106" y="382"/>
                  </a:lnTo>
                  <a:lnTo>
                    <a:pt x="104" y="392"/>
                  </a:lnTo>
                  <a:lnTo>
                    <a:pt x="103" y="401"/>
                  </a:lnTo>
                  <a:lnTo>
                    <a:pt x="101" y="410"/>
                  </a:lnTo>
                  <a:lnTo>
                    <a:pt x="100" y="420"/>
                  </a:lnTo>
                  <a:lnTo>
                    <a:pt x="98" y="429"/>
                  </a:lnTo>
                  <a:lnTo>
                    <a:pt x="95" y="438"/>
                  </a:lnTo>
                  <a:lnTo>
                    <a:pt x="93" y="447"/>
                  </a:lnTo>
                  <a:lnTo>
                    <a:pt x="91" y="456"/>
                  </a:lnTo>
                  <a:lnTo>
                    <a:pt x="88" y="465"/>
                  </a:lnTo>
                  <a:lnTo>
                    <a:pt x="85" y="474"/>
                  </a:lnTo>
                  <a:lnTo>
                    <a:pt x="81" y="482"/>
                  </a:lnTo>
                  <a:lnTo>
                    <a:pt x="77" y="490"/>
                  </a:lnTo>
                  <a:lnTo>
                    <a:pt x="73" y="499"/>
                  </a:lnTo>
                  <a:lnTo>
                    <a:pt x="69" y="507"/>
                  </a:lnTo>
                  <a:lnTo>
                    <a:pt x="64" y="515"/>
                  </a:lnTo>
                  <a:lnTo>
                    <a:pt x="59" y="523"/>
                  </a:lnTo>
                  <a:lnTo>
                    <a:pt x="53" y="530"/>
                  </a:lnTo>
                  <a:lnTo>
                    <a:pt x="47" y="538"/>
                  </a:lnTo>
                  <a:lnTo>
                    <a:pt x="45" y="541"/>
                  </a:lnTo>
                  <a:lnTo>
                    <a:pt x="44" y="542"/>
                  </a:lnTo>
                  <a:lnTo>
                    <a:pt x="42" y="543"/>
                  </a:lnTo>
                  <a:lnTo>
                    <a:pt x="40" y="545"/>
                  </a:lnTo>
                  <a:lnTo>
                    <a:pt x="39" y="546"/>
                  </a:lnTo>
                  <a:lnTo>
                    <a:pt x="38" y="547"/>
                  </a:lnTo>
                  <a:lnTo>
                    <a:pt x="36" y="549"/>
                  </a:lnTo>
                  <a:lnTo>
                    <a:pt x="35" y="550"/>
                  </a:lnTo>
                  <a:lnTo>
                    <a:pt x="34" y="551"/>
                  </a:lnTo>
                  <a:lnTo>
                    <a:pt x="32" y="552"/>
                  </a:lnTo>
                  <a:lnTo>
                    <a:pt x="31" y="554"/>
                  </a:lnTo>
                  <a:lnTo>
                    <a:pt x="29" y="555"/>
                  </a:lnTo>
                  <a:lnTo>
                    <a:pt x="28" y="556"/>
                  </a:lnTo>
                  <a:lnTo>
                    <a:pt x="27" y="557"/>
                  </a:lnTo>
                  <a:lnTo>
                    <a:pt x="25" y="558"/>
                  </a:lnTo>
                  <a:lnTo>
                    <a:pt x="23" y="559"/>
                  </a:lnTo>
                  <a:lnTo>
                    <a:pt x="22" y="560"/>
                  </a:lnTo>
                  <a:lnTo>
                    <a:pt x="20" y="562"/>
                  </a:lnTo>
                  <a:lnTo>
                    <a:pt x="19" y="563"/>
                  </a:lnTo>
                  <a:lnTo>
                    <a:pt x="17" y="564"/>
                  </a:lnTo>
                  <a:lnTo>
                    <a:pt x="16" y="565"/>
                  </a:lnTo>
                  <a:lnTo>
                    <a:pt x="14" y="566"/>
                  </a:lnTo>
                  <a:lnTo>
                    <a:pt x="12" y="567"/>
                  </a:lnTo>
                  <a:lnTo>
                    <a:pt x="12" y="568"/>
                  </a:lnTo>
                  <a:lnTo>
                    <a:pt x="10" y="568"/>
                  </a:lnTo>
                  <a:lnTo>
                    <a:pt x="8" y="569"/>
                  </a:lnTo>
                  <a:lnTo>
                    <a:pt x="6" y="570"/>
                  </a:lnTo>
                  <a:lnTo>
                    <a:pt x="4" y="571"/>
                  </a:lnTo>
                  <a:lnTo>
                    <a:pt x="3" y="572"/>
                  </a:lnTo>
                  <a:lnTo>
                    <a:pt x="2" y="573"/>
                  </a:lnTo>
                  <a:lnTo>
                    <a:pt x="0" y="574"/>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5" name="Freeform 139"/>
            <p:cNvSpPr>
              <a:spLocks/>
            </p:cNvSpPr>
            <p:nvPr/>
          </p:nvSpPr>
          <p:spPr bwMode="auto">
            <a:xfrm>
              <a:off x="1974" y="2992"/>
              <a:ext cx="285" cy="611"/>
            </a:xfrm>
            <a:custGeom>
              <a:avLst/>
              <a:gdLst>
                <a:gd name="T0" fmla="*/ 0 w 285"/>
                <a:gd name="T1" fmla="*/ 0 h 611"/>
                <a:gd name="T2" fmla="*/ 20 w 285"/>
                <a:gd name="T3" fmla="*/ 38 h 611"/>
                <a:gd name="T4" fmla="*/ 30 w 285"/>
                <a:gd name="T5" fmla="*/ 56 h 611"/>
                <a:gd name="T6" fmla="*/ 41 w 285"/>
                <a:gd name="T7" fmla="*/ 74 h 611"/>
                <a:gd name="T8" fmla="*/ 53 w 285"/>
                <a:gd name="T9" fmla="*/ 91 h 611"/>
                <a:gd name="T10" fmla="*/ 64 w 285"/>
                <a:gd name="T11" fmla="*/ 108 h 611"/>
                <a:gd name="T12" fmla="*/ 76 w 285"/>
                <a:gd name="T13" fmla="*/ 125 h 611"/>
                <a:gd name="T14" fmla="*/ 88 w 285"/>
                <a:gd name="T15" fmla="*/ 142 h 611"/>
                <a:gd name="T16" fmla="*/ 100 w 285"/>
                <a:gd name="T17" fmla="*/ 158 h 611"/>
                <a:gd name="T18" fmla="*/ 112 w 285"/>
                <a:gd name="T19" fmla="*/ 174 h 611"/>
                <a:gd name="T20" fmla="*/ 125 w 285"/>
                <a:gd name="T21" fmla="*/ 191 h 611"/>
                <a:gd name="T22" fmla="*/ 136 w 285"/>
                <a:gd name="T23" fmla="*/ 207 h 611"/>
                <a:gd name="T24" fmla="*/ 149 w 285"/>
                <a:gd name="T25" fmla="*/ 223 h 611"/>
                <a:gd name="T26" fmla="*/ 161 w 285"/>
                <a:gd name="T27" fmla="*/ 240 h 611"/>
                <a:gd name="T28" fmla="*/ 173 w 285"/>
                <a:gd name="T29" fmla="*/ 256 h 611"/>
                <a:gd name="T30" fmla="*/ 184 w 285"/>
                <a:gd name="T31" fmla="*/ 273 h 611"/>
                <a:gd name="T32" fmla="*/ 195 w 285"/>
                <a:gd name="T33" fmla="*/ 290 h 611"/>
                <a:gd name="T34" fmla="*/ 206 w 285"/>
                <a:gd name="T35" fmla="*/ 307 h 611"/>
                <a:gd name="T36" fmla="*/ 216 w 285"/>
                <a:gd name="T37" fmla="*/ 324 h 611"/>
                <a:gd name="T38" fmla="*/ 225 w 285"/>
                <a:gd name="T39" fmla="*/ 342 h 611"/>
                <a:gd name="T40" fmla="*/ 235 w 285"/>
                <a:gd name="T41" fmla="*/ 361 h 611"/>
                <a:gd name="T42" fmla="*/ 243 w 285"/>
                <a:gd name="T43" fmla="*/ 380 h 611"/>
                <a:gd name="T44" fmla="*/ 251 w 285"/>
                <a:gd name="T45" fmla="*/ 399 h 611"/>
                <a:gd name="T46" fmla="*/ 259 w 285"/>
                <a:gd name="T47" fmla="*/ 420 h 611"/>
                <a:gd name="T48" fmla="*/ 265 w 285"/>
                <a:gd name="T49" fmla="*/ 440 h 611"/>
                <a:gd name="T50" fmla="*/ 271 w 285"/>
                <a:gd name="T51" fmla="*/ 462 h 611"/>
                <a:gd name="T52" fmla="*/ 275 w 285"/>
                <a:gd name="T53" fmla="*/ 484 h 611"/>
                <a:gd name="T54" fmla="*/ 279 w 285"/>
                <a:gd name="T55" fmla="*/ 507 h 611"/>
                <a:gd name="T56" fmla="*/ 281 w 285"/>
                <a:gd name="T57" fmla="*/ 531 h 611"/>
                <a:gd name="T58" fmla="*/ 283 w 285"/>
                <a:gd name="T59" fmla="*/ 556 h 611"/>
                <a:gd name="T60" fmla="*/ 284 w 285"/>
                <a:gd name="T61" fmla="*/ 582 h 611"/>
                <a:gd name="T62" fmla="*/ 283 w 285"/>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611">
                  <a:moveTo>
                    <a:pt x="0" y="0"/>
                  </a:moveTo>
                  <a:lnTo>
                    <a:pt x="20" y="38"/>
                  </a:lnTo>
                  <a:lnTo>
                    <a:pt x="30" y="56"/>
                  </a:lnTo>
                  <a:lnTo>
                    <a:pt x="41" y="74"/>
                  </a:lnTo>
                  <a:lnTo>
                    <a:pt x="53" y="91"/>
                  </a:lnTo>
                  <a:lnTo>
                    <a:pt x="64" y="108"/>
                  </a:lnTo>
                  <a:lnTo>
                    <a:pt x="76" y="125"/>
                  </a:lnTo>
                  <a:lnTo>
                    <a:pt x="88" y="142"/>
                  </a:lnTo>
                  <a:lnTo>
                    <a:pt x="100" y="158"/>
                  </a:lnTo>
                  <a:lnTo>
                    <a:pt x="112" y="174"/>
                  </a:lnTo>
                  <a:lnTo>
                    <a:pt x="125" y="191"/>
                  </a:lnTo>
                  <a:lnTo>
                    <a:pt x="136" y="207"/>
                  </a:lnTo>
                  <a:lnTo>
                    <a:pt x="149" y="223"/>
                  </a:lnTo>
                  <a:lnTo>
                    <a:pt x="161" y="240"/>
                  </a:lnTo>
                  <a:lnTo>
                    <a:pt x="173" y="256"/>
                  </a:lnTo>
                  <a:lnTo>
                    <a:pt x="184" y="273"/>
                  </a:lnTo>
                  <a:lnTo>
                    <a:pt x="195" y="290"/>
                  </a:lnTo>
                  <a:lnTo>
                    <a:pt x="206" y="307"/>
                  </a:lnTo>
                  <a:lnTo>
                    <a:pt x="216" y="324"/>
                  </a:lnTo>
                  <a:lnTo>
                    <a:pt x="225" y="342"/>
                  </a:lnTo>
                  <a:lnTo>
                    <a:pt x="235" y="361"/>
                  </a:lnTo>
                  <a:lnTo>
                    <a:pt x="243" y="380"/>
                  </a:lnTo>
                  <a:lnTo>
                    <a:pt x="251" y="399"/>
                  </a:lnTo>
                  <a:lnTo>
                    <a:pt x="259" y="420"/>
                  </a:lnTo>
                  <a:lnTo>
                    <a:pt x="265" y="440"/>
                  </a:lnTo>
                  <a:lnTo>
                    <a:pt x="271" y="462"/>
                  </a:lnTo>
                  <a:lnTo>
                    <a:pt x="275" y="484"/>
                  </a:lnTo>
                  <a:lnTo>
                    <a:pt x="279" y="507"/>
                  </a:lnTo>
                  <a:lnTo>
                    <a:pt x="281" y="531"/>
                  </a:lnTo>
                  <a:lnTo>
                    <a:pt x="283" y="556"/>
                  </a:lnTo>
                  <a:lnTo>
                    <a:pt x="284" y="582"/>
                  </a:lnTo>
                  <a:lnTo>
                    <a:pt x="283" y="61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6" name="Freeform 140"/>
            <p:cNvSpPr>
              <a:spLocks/>
            </p:cNvSpPr>
            <p:nvPr/>
          </p:nvSpPr>
          <p:spPr bwMode="auto">
            <a:xfrm>
              <a:off x="1704" y="2777"/>
              <a:ext cx="201" cy="431"/>
            </a:xfrm>
            <a:custGeom>
              <a:avLst/>
              <a:gdLst>
                <a:gd name="T0" fmla="*/ 200 w 201"/>
                <a:gd name="T1" fmla="*/ 0 h 431"/>
                <a:gd name="T2" fmla="*/ 199 w 201"/>
                <a:gd name="T3" fmla="*/ 29 h 431"/>
                <a:gd name="T4" fmla="*/ 197 w 201"/>
                <a:gd name="T5" fmla="*/ 43 h 431"/>
                <a:gd name="T6" fmla="*/ 195 w 201"/>
                <a:gd name="T7" fmla="*/ 57 h 431"/>
                <a:gd name="T8" fmla="*/ 191 w 201"/>
                <a:gd name="T9" fmla="*/ 71 h 431"/>
                <a:gd name="T10" fmla="*/ 186 w 201"/>
                <a:gd name="T11" fmla="*/ 84 h 431"/>
                <a:gd name="T12" fmla="*/ 180 w 201"/>
                <a:gd name="T13" fmla="*/ 97 h 431"/>
                <a:gd name="T14" fmla="*/ 175 w 201"/>
                <a:gd name="T15" fmla="*/ 109 h 431"/>
                <a:gd name="T16" fmla="*/ 168 w 201"/>
                <a:gd name="T17" fmla="*/ 122 h 431"/>
                <a:gd name="T18" fmla="*/ 161 w 201"/>
                <a:gd name="T19" fmla="*/ 134 h 431"/>
                <a:gd name="T20" fmla="*/ 153 w 201"/>
                <a:gd name="T21" fmla="*/ 146 h 431"/>
                <a:gd name="T22" fmla="*/ 145 w 201"/>
                <a:gd name="T23" fmla="*/ 159 h 431"/>
                <a:gd name="T24" fmla="*/ 136 w 201"/>
                <a:gd name="T25" fmla="*/ 171 h 431"/>
                <a:gd name="T26" fmla="*/ 127 w 201"/>
                <a:gd name="T27" fmla="*/ 183 h 431"/>
                <a:gd name="T28" fmla="*/ 118 w 201"/>
                <a:gd name="T29" fmla="*/ 195 h 431"/>
                <a:gd name="T30" fmla="*/ 109 w 201"/>
                <a:gd name="T31" fmla="*/ 207 h 431"/>
                <a:gd name="T32" fmla="*/ 100 w 201"/>
                <a:gd name="T33" fmla="*/ 219 h 431"/>
                <a:gd name="T34" fmla="*/ 91 w 201"/>
                <a:gd name="T35" fmla="*/ 231 h 431"/>
                <a:gd name="T36" fmla="*/ 82 w 201"/>
                <a:gd name="T37" fmla="*/ 244 h 431"/>
                <a:gd name="T38" fmla="*/ 72 w 201"/>
                <a:gd name="T39" fmla="*/ 256 h 431"/>
                <a:gd name="T40" fmla="*/ 64 w 201"/>
                <a:gd name="T41" fmla="*/ 269 h 431"/>
                <a:gd name="T42" fmla="*/ 55 w 201"/>
                <a:gd name="T43" fmla="*/ 282 h 431"/>
                <a:gd name="T44" fmla="*/ 47 w 201"/>
                <a:gd name="T45" fmla="*/ 295 h 431"/>
                <a:gd name="T46" fmla="*/ 39 w 201"/>
                <a:gd name="T47" fmla="*/ 309 h 431"/>
                <a:gd name="T48" fmla="*/ 32 w 201"/>
                <a:gd name="T49" fmla="*/ 322 h 431"/>
                <a:gd name="T50" fmla="*/ 25 w 201"/>
                <a:gd name="T51" fmla="*/ 337 h 431"/>
                <a:gd name="T52" fmla="*/ 19 w 201"/>
                <a:gd name="T53" fmla="*/ 351 h 431"/>
                <a:gd name="T54" fmla="*/ 13 w 201"/>
                <a:gd name="T55" fmla="*/ 366 h 431"/>
                <a:gd name="T56" fmla="*/ 9 w 201"/>
                <a:gd name="T57" fmla="*/ 381 h 431"/>
                <a:gd name="T58" fmla="*/ 4 w 201"/>
                <a:gd name="T59" fmla="*/ 397 h 431"/>
                <a:gd name="T60" fmla="*/ 2 w 201"/>
                <a:gd name="T61" fmla="*/ 413 h 431"/>
                <a:gd name="T62" fmla="*/ 0 w 201"/>
                <a:gd name="T6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431">
                  <a:moveTo>
                    <a:pt x="200" y="0"/>
                  </a:moveTo>
                  <a:lnTo>
                    <a:pt x="199" y="29"/>
                  </a:lnTo>
                  <a:lnTo>
                    <a:pt x="197" y="43"/>
                  </a:lnTo>
                  <a:lnTo>
                    <a:pt x="195" y="57"/>
                  </a:lnTo>
                  <a:lnTo>
                    <a:pt x="191" y="71"/>
                  </a:lnTo>
                  <a:lnTo>
                    <a:pt x="186" y="84"/>
                  </a:lnTo>
                  <a:lnTo>
                    <a:pt x="180" y="97"/>
                  </a:lnTo>
                  <a:lnTo>
                    <a:pt x="175" y="109"/>
                  </a:lnTo>
                  <a:lnTo>
                    <a:pt x="168" y="122"/>
                  </a:lnTo>
                  <a:lnTo>
                    <a:pt x="161" y="134"/>
                  </a:lnTo>
                  <a:lnTo>
                    <a:pt x="153" y="146"/>
                  </a:lnTo>
                  <a:lnTo>
                    <a:pt x="145" y="159"/>
                  </a:lnTo>
                  <a:lnTo>
                    <a:pt x="136" y="171"/>
                  </a:lnTo>
                  <a:lnTo>
                    <a:pt x="127" y="183"/>
                  </a:lnTo>
                  <a:lnTo>
                    <a:pt x="118" y="195"/>
                  </a:lnTo>
                  <a:lnTo>
                    <a:pt x="109" y="207"/>
                  </a:lnTo>
                  <a:lnTo>
                    <a:pt x="100" y="219"/>
                  </a:lnTo>
                  <a:lnTo>
                    <a:pt x="91" y="231"/>
                  </a:lnTo>
                  <a:lnTo>
                    <a:pt x="82" y="244"/>
                  </a:lnTo>
                  <a:lnTo>
                    <a:pt x="72" y="256"/>
                  </a:lnTo>
                  <a:lnTo>
                    <a:pt x="64" y="269"/>
                  </a:lnTo>
                  <a:lnTo>
                    <a:pt x="55" y="282"/>
                  </a:lnTo>
                  <a:lnTo>
                    <a:pt x="47" y="295"/>
                  </a:lnTo>
                  <a:lnTo>
                    <a:pt x="39" y="309"/>
                  </a:lnTo>
                  <a:lnTo>
                    <a:pt x="32" y="322"/>
                  </a:lnTo>
                  <a:lnTo>
                    <a:pt x="25" y="337"/>
                  </a:lnTo>
                  <a:lnTo>
                    <a:pt x="19" y="351"/>
                  </a:lnTo>
                  <a:lnTo>
                    <a:pt x="13" y="366"/>
                  </a:lnTo>
                  <a:lnTo>
                    <a:pt x="9" y="381"/>
                  </a:lnTo>
                  <a:lnTo>
                    <a:pt x="4" y="397"/>
                  </a:lnTo>
                  <a:lnTo>
                    <a:pt x="2" y="413"/>
                  </a:lnTo>
                  <a:lnTo>
                    <a:pt x="0" y="43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7" name="Freeform 141"/>
            <p:cNvSpPr>
              <a:spLocks/>
            </p:cNvSpPr>
            <p:nvPr/>
          </p:nvSpPr>
          <p:spPr bwMode="auto">
            <a:xfrm>
              <a:off x="1998" y="2777"/>
              <a:ext cx="211" cy="682"/>
            </a:xfrm>
            <a:custGeom>
              <a:avLst/>
              <a:gdLst>
                <a:gd name="T0" fmla="*/ 0 w 211"/>
                <a:gd name="T1" fmla="*/ 0 h 682"/>
                <a:gd name="T2" fmla="*/ 20 w 211"/>
                <a:gd name="T3" fmla="*/ 26 h 682"/>
                <a:gd name="T4" fmla="*/ 29 w 211"/>
                <a:gd name="T5" fmla="*/ 41 h 682"/>
                <a:gd name="T6" fmla="*/ 39 w 211"/>
                <a:gd name="T7" fmla="*/ 57 h 682"/>
                <a:gd name="T8" fmla="*/ 50 w 211"/>
                <a:gd name="T9" fmla="*/ 75 h 682"/>
                <a:gd name="T10" fmla="*/ 61 w 211"/>
                <a:gd name="T11" fmla="*/ 93 h 682"/>
                <a:gd name="T12" fmla="*/ 70 w 211"/>
                <a:gd name="T13" fmla="*/ 113 h 682"/>
                <a:gd name="T14" fmla="*/ 81 w 211"/>
                <a:gd name="T15" fmla="*/ 133 h 682"/>
                <a:gd name="T16" fmla="*/ 91 w 211"/>
                <a:gd name="T17" fmla="*/ 154 h 682"/>
                <a:gd name="T18" fmla="*/ 101 w 211"/>
                <a:gd name="T19" fmla="*/ 176 h 682"/>
                <a:gd name="T20" fmla="*/ 111 w 211"/>
                <a:gd name="T21" fmla="*/ 199 h 682"/>
                <a:gd name="T22" fmla="*/ 121 w 211"/>
                <a:gd name="T23" fmla="*/ 221 h 682"/>
                <a:gd name="T24" fmla="*/ 131 w 211"/>
                <a:gd name="T25" fmla="*/ 245 h 682"/>
                <a:gd name="T26" fmla="*/ 140 w 211"/>
                <a:gd name="T27" fmla="*/ 269 h 682"/>
                <a:gd name="T28" fmla="*/ 149 w 211"/>
                <a:gd name="T29" fmla="*/ 293 h 682"/>
                <a:gd name="T30" fmla="*/ 157 w 211"/>
                <a:gd name="T31" fmla="*/ 318 h 682"/>
                <a:gd name="T32" fmla="*/ 165 w 211"/>
                <a:gd name="T33" fmla="*/ 343 h 682"/>
                <a:gd name="T34" fmla="*/ 173 w 211"/>
                <a:gd name="T35" fmla="*/ 367 h 682"/>
                <a:gd name="T36" fmla="*/ 180 w 211"/>
                <a:gd name="T37" fmla="*/ 392 h 682"/>
                <a:gd name="T38" fmla="*/ 186 w 211"/>
                <a:gd name="T39" fmla="*/ 417 h 682"/>
                <a:gd name="T40" fmla="*/ 191 w 211"/>
                <a:gd name="T41" fmla="*/ 441 h 682"/>
                <a:gd name="T42" fmla="*/ 197 w 211"/>
                <a:gd name="T43" fmla="*/ 466 h 682"/>
                <a:gd name="T44" fmla="*/ 201 w 211"/>
                <a:gd name="T45" fmla="*/ 490 h 682"/>
                <a:gd name="T46" fmla="*/ 205 w 211"/>
                <a:gd name="T47" fmla="*/ 514 h 682"/>
                <a:gd name="T48" fmla="*/ 207 w 211"/>
                <a:gd name="T49" fmla="*/ 537 h 682"/>
                <a:gd name="T50" fmla="*/ 209 w 211"/>
                <a:gd name="T51" fmla="*/ 560 h 682"/>
                <a:gd name="T52" fmla="*/ 210 w 211"/>
                <a:gd name="T53" fmla="*/ 582 h 682"/>
                <a:gd name="T54" fmla="*/ 210 w 211"/>
                <a:gd name="T55" fmla="*/ 604 h 682"/>
                <a:gd name="T56" fmla="*/ 209 w 211"/>
                <a:gd name="T57" fmla="*/ 624 h 682"/>
                <a:gd name="T58" fmla="*/ 207 w 211"/>
                <a:gd name="T59" fmla="*/ 644 h 682"/>
                <a:gd name="T60" fmla="*/ 204 w 211"/>
                <a:gd name="T61" fmla="*/ 663 h 682"/>
                <a:gd name="T62" fmla="*/ 200 w 211"/>
                <a:gd name="T63" fmla="*/ 68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682">
                  <a:moveTo>
                    <a:pt x="0" y="0"/>
                  </a:moveTo>
                  <a:lnTo>
                    <a:pt x="20" y="26"/>
                  </a:lnTo>
                  <a:lnTo>
                    <a:pt x="29" y="41"/>
                  </a:lnTo>
                  <a:lnTo>
                    <a:pt x="39" y="57"/>
                  </a:lnTo>
                  <a:lnTo>
                    <a:pt x="50" y="75"/>
                  </a:lnTo>
                  <a:lnTo>
                    <a:pt x="61" y="93"/>
                  </a:lnTo>
                  <a:lnTo>
                    <a:pt x="70" y="113"/>
                  </a:lnTo>
                  <a:lnTo>
                    <a:pt x="81" y="133"/>
                  </a:lnTo>
                  <a:lnTo>
                    <a:pt x="91" y="154"/>
                  </a:lnTo>
                  <a:lnTo>
                    <a:pt x="101" y="176"/>
                  </a:lnTo>
                  <a:lnTo>
                    <a:pt x="111" y="199"/>
                  </a:lnTo>
                  <a:lnTo>
                    <a:pt x="121" y="221"/>
                  </a:lnTo>
                  <a:lnTo>
                    <a:pt x="131" y="245"/>
                  </a:lnTo>
                  <a:lnTo>
                    <a:pt x="140" y="269"/>
                  </a:lnTo>
                  <a:lnTo>
                    <a:pt x="149" y="293"/>
                  </a:lnTo>
                  <a:lnTo>
                    <a:pt x="157" y="318"/>
                  </a:lnTo>
                  <a:lnTo>
                    <a:pt x="165" y="343"/>
                  </a:lnTo>
                  <a:lnTo>
                    <a:pt x="173" y="367"/>
                  </a:lnTo>
                  <a:lnTo>
                    <a:pt x="180" y="392"/>
                  </a:lnTo>
                  <a:lnTo>
                    <a:pt x="186" y="417"/>
                  </a:lnTo>
                  <a:lnTo>
                    <a:pt x="191" y="441"/>
                  </a:lnTo>
                  <a:lnTo>
                    <a:pt x="197" y="466"/>
                  </a:lnTo>
                  <a:lnTo>
                    <a:pt x="201" y="490"/>
                  </a:lnTo>
                  <a:lnTo>
                    <a:pt x="205" y="514"/>
                  </a:lnTo>
                  <a:lnTo>
                    <a:pt x="207" y="537"/>
                  </a:lnTo>
                  <a:lnTo>
                    <a:pt x="209" y="560"/>
                  </a:lnTo>
                  <a:lnTo>
                    <a:pt x="210" y="582"/>
                  </a:lnTo>
                  <a:lnTo>
                    <a:pt x="210" y="604"/>
                  </a:lnTo>
                  <a:lnTo>
                    <a:pt x="209" y="624"/>
                  </a:lnTo>
                  <a:lnTo>
                    <a:pt x="207" y="644"/>
                  </a:lnTo>
                  <a:lnTo>
                    <a:pt x="204" y="663"/>
                  </a:lnTo>
                  <a:lnTo>
                    <a:pt x="200" y="681"/>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8" name="Freeform 142"/>
            <p:cNvSpPr>
              <a:spLocks/>
            </p:cNvSpPr>
            <p:nvPr/>
          </p:nvSpPr>
          <p:spPr bwMode="auto">
            <a:xfrm>
              <a:off x="1868" y="572"/>
              <a:ext cx="49" cy="2117"/>
            </a:xfrm>
            <a:custGeom>
              <a:avLst/>
              <a:gdLst>
                <a:gd name="T0" fmla="*/ 48 w 49"/>
                <a:gd name="T1" fmla="*/ 2116 h 2117"/>
                <a:gd name="T2" fmla="*/ 47 w 49"/>
                <a:gd name="T3" fmla="*/ 1997 h 2117"/>
                <a:gd name="T4" fmla="*/ 47 w 49"/>
                <a:gd name="T5" fmla="*/ 1938 h 2117"/>
                <a:gd name="T6" fmla="*/ 46 w 49"/>
                <a:gd name="T7" fmla="*/ 1879 h 2117"/>
                <a:gd name="T8" fmla="*/ 45 w 49"/>
                <a:gd name="T9" fmla="*/ 1820 h 2117"/>
                <a:gd name="T10" fmla="*/ 44 w 49"/>
                <a:gd name="T11" fmla="*/ 1762 h 2117"/>
                <a:gd name="T12" fmla="*/ 43 w 49"/>
                <a:gd name="T13" fmla="*/ 1703 h 2117"/>
                <a:gd name="T14" fmla="*/ 43 w 49"/>
                <a:gd name="T15" fmla="*/ 1644 h 2117"/>
                <a:gd name="T16" fmla="*/ 42 w 49"/>
                <a:gd name="T17" fmla="*/ 1585 h 2117"/>
                <a:gd name="T18" fmla="*/ 40 w 49"/>
                <a:gd name="T19" fmla="*/ 1526 h 2117"/>
                <a:gd name="T20" fmla="*/ 38 w 49"/>
                <a:gd name="T21" fmla="*/ 1468 h 2117"/>
                <a:gd name="T22" fmla="*/ 37 w 49"/>
                <a:gd name="T23" fmla="*/ 1409 h 2117"/>
                <a:gd name="T24" fmla="*/ 35 w 49"/>
                <a:gd name="T25" fmla="*/ 1350 h 2117"/>
                <a:gd name="T26" fmla="*/ 34 w 49"/>
                <a:gd name="T27" fmla="*/ 1292 h 2117"/>
                <a:gd name="T28" fmla="*/ 32 w 49"/>
                <a:gd name="T29" fmla="*/ 1233 h 2117"/>
                <a:gd name="T30" fmla="*/ 31 w 49"/>
                <a:gd name="T31" fmla="*/ 1174 h 2117"/>
                <a:gd name="T32" fmla="*/ 29 w 49"/>
                <a:gd name="T33" fmla="*/ 1116 h 2117"/>
                <a:gd name="T34" fmla="*/ 27 w 49"/>
                <a:gd name="T35" fmla="*/ 1057 h 2117"/>
                <a:gd name="T36" fmla="*/ 25 w 49"/>
                <a:gd name="T37" fmla="*/ 998 h 2117"/>
                <a:gd name="T38" fmla="*/ 24 w 49"/>
                <a:gd name="T39" fmla="*/ 940 h 2117"/>
                <a:gd name="T40" fmla="*/ 22 w 49"/>
                <a:gd name="T41" fmla="*/ 881 h 2117"/>
                <a:gd name="T42" fmla="*/ 21 w 49"/>
                <a:gd name="T43" fmla="*/ 822 h 2117"/>
                <a:gd name="T44" fmla="*/ 19 w 49"/>
                <a:gd name="T45" fmla="*/ 764 h 2117"/>
                <a:gd name="T46" fmla="*/ 18 w 49"/>
                <a:gd name="T47" fmla="*/ 705 h 2117"/>
                <a:gd name="T48" fmla="*/ 16 w 49"/>
                <a:gd name="T49" fmla="*/ 646 h 2117"/>
                <a:gd name="T50" fmla="*/ 15 w 49"/>
                <a:gd name="T51" fmla="*/ 587 h 2117"/>
                <a:gd name="T52" fmla="*/ 14 w 49"/>
                <a:gd name="T53" fmla="*/ 528 h 2117"/>
                <a:gd name="T54" fmla="*/ 14 w 49"/>
                <a:gd name="T55" fmla="*/ 470 h 2117"/>
                <a:gd name="T56" fmla="*/ 13 w 49"/>
                <a:gd name="T57" fmla="*/ 410 h 2117"/>
                <a:gd name="T58" fmla="*/ 13 w 49"/>
                <a:gd name="T59" fmla="*/ 351 h 2117"/>
                <a:gd name="T60" fmla="*/ 13 w 49"/>
                <a:gd name="T61" fmla="*/ 292 h 2117"/>
                <a:gd name="T62" fmla="*/ 13 w 49"/>
                <a:gd name="T63" fmla="*/ 233 h 2117"/>
                <a:gd name="T64" fmla="*/ 13 w 49"/>
                <a:gd name="T65" fmla="*/ 218 h 2117"/>
                <a:gd name="T66" fmla="*/ 13 w 49"/>
                <a:gd name="T67" fmla="*/ 211 h 2117"/>
                <a:gd name="T68" fmla="*/ 13 w 49"/>
                <a:gd name="T69" fmla="*/ 204 h 2117"/>
                <a:gd name="T70" fmla="*/ 13 w 49"/>
                <a:gd name="T71" fmla="*/ 196 h 2117"/>
                <a:gd name="T72" fmla="*/ 13 w 49"/>
                <a:gd name="T73" fmla="*/ 189 h 2117"/>
                <a:gd name="T74" fmla="*/ 13 w 49"/>
                <a:gd name="T75" fmla="*/ 182 h 2117"/>
                <a:gd name="T76" fmla="*/ 13 w 49"/>
                <a:gd name="T77" fmla="*/ 174 h 2117"/>
                <a:gd name="T78" fmla="*/ 13 w 49"/>
                <a:gd name="T79" fmla="*/ 167 h 2117"/>
                <a:gd name="T80" fmla="*/ 13 w 49"/>
                <a:gd name="T81" fmla="*/ 160 h 2117"/>
                <a:gd name="T82" fmla="*/ 14 w 49"/>
                <a:gd name="T83" fmla="*/ 152 h 2117"/>
                <a:gd name="T84" fmla="*/ 14 w 49"/>
                <a:gd name="T85" fmla="*/ 145 h 2117"/>
                <a:gd name="T86" fmla="*/ 14 w 49"/>
                <a:gd name="T87" fmla="*/ 138 h 2117"/>
                <a:gd name="T88" fmla="*/ 14 w 49"/>
                <a:gd name="T89" fmla="*/ 130 h 2117"/>
                <a:gd name="T90" fmla="*/ 14 w 49"/>
                <a:gd name="T91" fmla="*/ 123 h 2117"/>
                <a:gd name="T92" fmla="*/ 14 w 49"/>
                <a:gd name="T93" fmla="*/ 116 h 2117"/>
                <a:gd name="T94" fmla="*/ 13 w 49"/>
                <a:gd name="T95" fmla="*/ 108 h 2117"/>
                <a:gd name="T96" fmla="*/ 13 w 49"/>
                <a:gd name="T97" fmla="*/ 101 h 2117"/>
                <a:gd name="T98" fmla="*/ 13 w 49"/>
                <a:gd name="T99" fmla="*/ 94 h 2117"/>
                <a:gd name="T100" fmla="*/ 13 w 49"/>
                <a:gd name="T101" fmla="*/ 87 h 2117"/>
                <a:gd name="T102" fmla="*/ 12 w 49"/>
                <a:gd name="T103" fmla="*/ 79 h 2117"/>
                <a:gd name="T104" fmla="*/ 12 w 49"/>
                <a:gd name="T105" fmla="*/ 72 h 2117"/>
                <a:gd name="T106" fmla="*/ 11 w 49"/>
                <a:gd name="T107" fmla="*/ 65 h 2117"/>
                <a:gd name="T108" fmla="*/ 10 w 49"/>
                <a:gd name="T109" fmla="*/ 58 h 2117"/>
                <a:gd name="T110" fmla="*/ 9 w 49"/>
                <a:gd name="T111" fmla="*/ 50 h 2117"/>
                <a:gd name="T112" fmla="*/ 8 w 49"/>
                <a:gd name="T113" fmla="*/ 43 h 2117"/>
                <a:gd name="T114" fmla="*/ 7 w 49"/>
                <a:gd name="T115" fmla="*/ 36 h 2117"/>
                <a:gd name="T116" fmla="*/ 6 w 49"/>
                <a:gd name="T117" fmla="*/ 29 h 2117"/>
                <a:gd name="T118" fmla="*/ 5 w 49"/>
                <a:gd name="T119" fmla="*/ 22 h 2117"/>
                <a:gd name="T120" fmla="*/ 4 w 49"/>
                <a:gd name="T121" fmla="*/ 14 h 2117"/>
                <a:gd name="T122" fmla="*/ 2 w 49"/>
                <a:gd name="T123" fmla="*/ 7 h 2117"/>
                <a:gd name="T124" fmla="*/ 0 w 49"/>
                <a:gd name="T125"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 h="2117">
                  <a:moveTo>
                    <a:pt x="48" y="2116"/>
                  </a:moveTo>
                  <a:lnTo>
                    <a:pt x="47" y="1997"/>
                  </a:lnTo>
                  <a:lnTo>
                    <a:pt x="47" y="1938"/>
                  </a:lnTo>
                  <a:lnTo>
                    <a:pt x="46" y="1879"/>
                  </a:lnTo>
                  <a:lnTo>
                    <a:pt x="45" y="1820"/>
                  </a:lnTo>
                  <a:lnTo>
                    <a:pt x="44" y="1762"/>
                  </a:lnTo>
                  <a:lnTo>
                    <a:pt x="43" y="1703"/>
                  </a:lnTo>
                  <a:lnTo>
                    <a:pt x="43" y="1644"/>
                  </a:lnTo>
                  <a:lnTo>
                    <a:pt x="42" y="1585"/>
                  </a:lnTo>
                  <a:lnTo>
                    <a:pt x="40" y="1526"/>
                  </a:lnTo>
                  <a:lnTo>
                    <a:pt x="38" y="1468"/>
                  </a:lnTo>
                  <a:lnTo>
                    <a:pt x="37" y="1409"/>
                  </a:lnTo>
                  <a:lnTo>
                    <a:pt x="35" y="1350"/>
                  </a:lnTo>
                  <a:lnTo>
                    <a:pt x="34" y="1292"/>
                  </a:lnTo>
                  <a:lnTo>
                    <a:pt x="32" y="1233"/>
                  </a:lnTo>
                  <a:lnTo>
                    <a:pt x="31" y="1174"/>
                  </a:lnTo>
                  <a:lnTo>
                    <a:pt x="29" y="1116"/>
                  </a:lnTo>
                  <a:lnTo>
                    <a:pt x="27" y="1057"/>
                  </a:lnTo>
                  <a:lnTo>
                    <a:pt x="25" y="998"/>
                  </a:lnTo>
                  <a:lnTo>
                    <a:pt x="24" y="940"/>
                  </a:lnTo>
                  <a:lnTo>
                    <a:pt x="22" y="881"/>
                  </a:lnTo>
                  <a:lnTo>
                    <a:pt x="21" y="822"/>
                  </a:lnTo>
                  <a:lnTo>
                    <a:pt x="19" y="764"/>
                  </a:lnTo>
                  <a:lnTo>
                    <a:pt x="18" y="705"/>
                  </a:lnTo>
                  <a:lnTo>
                    <a:pt x="16" y="646"/>
                  </a:lnTo>
                  <a:lnTo>
                    <a:pt x="15" y="587"/>
                  </a:lnTo>
                  <a:lnTo>
                    <a:pt x="14" y="528"/>
                  </a:lnTo>
                  <a:lnTo>
                    <a:pt x="14" y="470"/>
                  </a:lnTo>
                  <a:lnTo>
                    <a:pt x="13" y="410"/>
                  </a:lnTo>
                  <a:lnTo>
                    <a:pt x="13" y="351"/>
                  </a:lnTo>
                  <a:lnTo>
                    <a:pt x="13" y="292"/>
                  </a:lnTo>
                  <a:lnTo>
                    <a:pt x="13" y="233"/>
                  </a:lnTo>
                  <a:lnTo>
                    <a:pt x="13" y="218"/>
                  </a:lnTo>
                  <a:lnTo>
                    <a:pt x="13" y="211"/>
                  </a:lnTo>
                  <a:lnTo>
                    <a:pt x="13" y="204"/>
                  </a:lnTo>
                  <a:lnTo>
                    <a:pt x="13" y="196"/>
                  </a:lnTo>
                  <a:lnTo>
                    <a:pt x="13" y="189"/>
                  </a:lnTo>
                  <a:lnTo>
                    <a:pt x="13" y="182"/>
                  </a:lnTo>
                  <a:lnTo>
                    <a:pt x="13" y="174"/>
                  </a:lnTo>
                  <a:lnTo>
                    <a:pt x="13" y="167"/>
                  </a:lnTo>
                  <a:lnTo>
                    <a:pt x="13" y="160"/>
                  </a:lnTo>
                  <a:lnTo>
                    <a:pt x="14" y="152"/>
                  </a:lnTo>
                  <a:lnTo>
                    <a:pt x="14" y="145"/>
                  </a:lnTo>
                  <a:lnTo>
                    <a:pt x="14" y="138"/>
                  </a:lnTo>
                  <a:lnTo>
                    <a:pt x="14" y="130"/>
                  </a:lnTo>
                  <a:lnTo>
                    <a:pt x="14" y="123"/>
                  </a:lnTo>
                  <a:lnTo>
                    <a:pt x="14" y="116"/>
                  </a:lnTo>
                  <a:lnTo>
                    <a:pt x="13" y="108"/>
                  </a:lnTo>
                  <a:lnTo>
                    <a:pt x="13" y="101"/>
                  </a:lnTo>
                  <a:lnTo>
                    <a:pt x="13" y="94"/>
                  </a:lnTo>
                  <a:lnTo>
                    <a:pt x="13" y="87"/>
                  </a:lnTo>
                  <a:lnTo>
                    <a:pt x="12" y="79"/>
                  </a:lnTo>
                  <a:lnTo>
                    <a:pt x="12" y="72"/>
                  </a:lnTo>
                  <a:lnTo>
                    <a:pt x="11" y="65"/>
                  </a:lnTo>
                  <a:lnTo>
                    <a:pt x="10" y="58"/>
                  </a:lnTo>
                  <a:lnTo>
                    <a:pt x="9" y="50"/>
                  </a:lnTo>
                  <a:lnTo>
                    <a:pt x="8" y="43"/>
                  </a:lnTo>
                  <a:lnTo>
                    <a:pt x="7" y="36"/>
                  </a:lnTo>
                  <a:lnTo>
                    <a:pt x="6" y="29"/>
                  </a:lnTo>
                  <a:lnTo>
                    <a:pt x="5" y="22"/>
                  </a:lnTo>
                  <a:lnTo>
                    <a:pt x="4" y="14"/>
                  </a:lnTo>
                  <a:lnTo>
                    <a:pt x="2" y="7"/>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19" name="Freeform 143"/>
            <p:cNvSpPr>
              <a:spLocks/>
            </p:cNvSpPr>
            <p:nvPr/>
          </p:nvSpPr>
          <p:spPr bwMode="auto">
            <a:xfrm>
              <a:off x="1974" y="1218"/>
              <a:ext cx="338" cy="1507"/>
            </a:xfrm>
            <a:custGeom>
              <a:avLst/>
              <a:gdLst>
                <a:gd name="T0" fmla="*/ 0 w 338"/>
                <a:gd name="T1" fmla="*/ 1506 h 1507"/>
                <a:gd name="T2" fmla="*/ 75 w 338"/>
                <a:gd name="T3" fmla="*/ 1460 h 1507"/>
                <a:gd name="T4" fmla="*/ 108 w 338"/>
                <a:gd name="T5" fmla="*/ 1431 h 1507"/>
                <a:gd name="T6" fmla="*/ 138 w 338"/>
                <a:gd name="T7" fmla="*/ 1400 h 1507"/>
                <a:gd name="T8" fmla="*/ 166 w 338"/>
                <a:gd name="T9" fmla="*/ 1366 h 1507"/>
                <a:gd name="T10" fmla="*/ 191 w 338"/>
                <a:gd name="T11" fmla="*/ 1328 h 1507"/>
                <a:gd name="T12" fmla="*/ 213 w 338"/>
                <a:gd name="T13" fmla="*/ 1288 h 1507"/>
                <a:gd name="T14" fmla="*/ 234 w 338"/>
                <a:gd name="T15" fmla="*/ 1246 h 1507"/>
                <a:gd name="T16" fmla="*/ 252 w 338"/>
                <a:gd name="T17" fmla="*/ 1202 h 1507"/>
                <a:gd name="T18" fmla="*/ 268 w 338"/>
                <a:gd name="T19" fmla="*/ 1155 h 1507"/>
                <a:gd name="T20" fmla="*/ 282 w 338"/>
                <a:gd name="T21" fmla="*/ 1106 h 1507"/>
                <a:gd name="T22" fmla="*/ 294 w 338"/>
                <a:gd name="T23" fmla="*/ 1056 h 1507"/>
                <a:gd name="T24" fmla="*/ 304 w 338"/>
                <a:gd name="T25" fmla="*/ 1004 h 1507"/>
                <a:gd name="T26" fmla="*/ 313 w 338"/>
                <a:gd name="T27" fmla="*/ 952 h 1507"/>
                <a:gd name="T28" fmla="*/ 320 w 338"/>
                <a:gd name="T29" fmla="*/ 897 h 1507"/>
                <a:gd name="T30" fmla="*/ 326 w 338"/>
                <a:gd name="T31" fmla="*/ 842 h 1507"/>
                <a:gd name="T32" fmla="*/ 331 w 338"/>
                <a:gd name="T33" fmla="*/ 787 h 1507"/>
                <a:gd name="T34" fmla="*/ 333 w 338"/>
                <a:gd name="T35" fmla="*/ 730 h 1507"/>
                <a:gd name="T36" fmla="*/ 336 w 338"/>
                <a:gd name="T37" fmla="*/ 674 h 1507"/>
                <a:gd name="T38" fmla="*/ 337 w 338"/>
                <a:gd name="T39" fmla="*/ 618 h 1507"/>
                <a:gd name="T40" fmla="*/ 337 w 338"/>
                <a:gd name="T41" fmla="*/ 561 h 1507"/>
                <a:gd name="T42" fmla="*/ 337 w 338"/>
                <a:gd name="T43" fmla="*/ 505 h 1507"/>
                <a:gd name="T44" fmla="*/ 336 w 338"/>
                <a:gd name="T45" fmla="*/ 449 h 1507"/>
                <a:gd name="T46" fmla="*/ 334 w 338"/>
                <a:gd name="T47" fmla="*/ 394 h 1507"/>
                <a:gd name="T48" fmla="*/ 333 w 338"/>
                <a:gd name="T49" fmla="*/ 339 h 1507"/>
                <a:gd name="T50" fmla="*/ 331 w 338"/>
                <a:gd name="T51" fmla="*/ 286 h 1507"/>
                <a:gd name="T52" fmla="*/ 328 w 338"/>
                <a:gd name="T53" fmla="*/ 234 h 1507"/>
                <a:gd name="T54" fmla="*/ 325 w 338"/>
                <a:gd name="T55" fmla="*/ 184 h 1507"/>
                <a:gd name="T56" fmla="*/ 323 w 338"/>
                <a:gd name="T57" fmla="*/ 134 h 1507"/>
                <a:gd name="T58" fmla="*/ 321 w 338"/>
                <a:gd name="T59" fmla="*/ 88 h 1507"/>
                <a:gd name="T60" fmla="*/ 319 w 338"/>
                <a:gd name="T61" fmla="*/ 42 h 1507"/>
                <a:gd name="T62" fmla="*/ 317 w 338"/>
                <a:gd name="T63"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 h="1507">
                  <a:moveTo>
                    <a:pt x="0" y="1506"/>
                  </a:moveTo>
                  <a:lnTo>
                    <a:pt x="75" y="1460"/>
                  </a:lnTo>
                  <a:lnTo>
                    <a:pt x="108" y="1431"/>
                  </a:lnTo>
                  <a:lnTo>
                    <a:pt x="138" y="1400"/>
                  </a:lnTo>
                  <a:lnTo>
                    <a:pt x="166" y="1366"/>
                  </a:lnTo>
                  <a:lnTo>
                    <a:pt x="191" y="1328"/>
                  </a:lnTo>
                  <a:lnTo>
                    <a:pt x="213" y="1288"/>
                  </a:lnTo>
                  <a:lnTo>
                    <a:pt x="234" y="1246"/>
                  </a:lnTo>
                  <a:lnTo>
                    <a:pt x="252" y="1202"/>
                  </a:lnTo>
                  <a:lnTo>
                    <a:pt x="268" y="1155"/>
                  </a:lnTo>
                  <a:lnTo>
                    <a:pt x="282" y="1106"/>
                  </a:lnTo>
                  <a:lnTo>
                    <a:pt x="294" y="1056"/>
                  </a:lnTo>
                  <a:lnTo>
                    <a:pt x="304" y="1004"/>
                  </a:lnTo>
                  <a:lnTo>
                    <a:pt x="313" y="952"/>
                  </a:lnTo>
                  <a:lnTo>
                    <a:pt x="320" y="897"/>
                  </a:lnTo>
                  <a:lnTo>
                    <a:pt x="326" y="842"/>
                  </a:lnTo>
                  <a:lnTo>
                    <a:pt x="331" y="787"/>
                  </a:lnTo>
                  <a:lnTo>
                    <a:pt x="333" y="730"/>
                  </a:lnTo>
                  <a:lnTo>
                    <a:pt x="336" y="674"/>
                  </a:lnTo>
                  <a:lnTo>
                    <a:pt x="337" y="618"/>
                  </a:lnTo>
                  <a:lnTo>
                    <a:pt x="337" y="561"/>
                  </a:lnTo>
                  <a:lnTo>
                    <a:pt x="337" y="505"/>
                  </a:lnTo>
                  <a:lnTo>
                    <a:pt x="336" y="449"/>
                  </a:lnTo>
                  <a:lnTo>
                    <a:pt x="334" y="394"/>
                  </a:lnTo>
                  <a:lnTo>
                    <a:pt x="333" y="339"/>
                  </a:lnTo>
                  <a:lnTo>
                    <a:pt x="331" y="286"/>
                  </a:lnTo>
                  <a:lnTo>
                    <a:pt x="328" y="234"/>
                  </a:lnTo>
                  <a:lnTo>
                    <a:pt x="325" y="184"/>
                  </a:lnTo>
                  <a:lnTo>
                    <a:pt x="323" y="134"/>
                  </a:lnTo>
                  <a:lnTo>
                    <a:pt x="321" y="88"/>
                  </a:lnTo>
                  <a:lnTo>
                    <a:pt x="319" y="42"/>
                  </a:lnTo>
                  <a:lnTo>
                    <a:pt x="317" y="0"/>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0" name="Freeform 144"/>
            <p:cNvSpPr>
              <a:spLocks/>
            </p:cNvSpPr>
            <p:nvPr/>
          </p:nvSpPr>
          <p:spPr bwMode="auto">
            <a:xfrm>
              <a:off x="1551" y="895"/>
              <a:ext cx="342" cy="1830"/>
            </a:xfrm>
            <a:custGeom>
              <a:avLst/>
              <a:gdLst>
                <a:gd name="T0" fmla="*/ 321 w 342"/>
                <a:gd name="T1" fmla="*/ 1816 h 1830"/>
                <a:gd name="T2" fmla="*/ 303 w 342"/>
                <a:gd name="T3" fmla="*/ 1800 h 1830"/>
                <a:gd name="T4" fmla="*/ 285 w 342"/>
                <a:gd name="T5" fmla="*/ 1781 h 1830"/>
                <a:gd name="T6" fmla="*/ 268 w 342"/>
                <a:gd name="T7" fmla="*/ 1759 h 1830"/>
                <a:gd name="T8" fmla="*/ 252 w 342"/>
                <a:gd name="T9" fmla="*/ 1735 h 1830"/>
                <a:gd name="T10" fmla="*/ 237 w 342"/>
                <a:gd name="T11" fmla="*/ 1709 h 1830"/>
                <a:gd name="T12" fmla="*/ 223 w 342"/>
                <a:gd name="T13" fmla="*/ 1681 h 1830"/>
                <a:gd name="T14" fmla="*/ 210 w 342"/>
                <a:gd name="T15" fmla="*/ 1653 h 1830"/>
                <a:gd name="T16" fmla="*/ 197 w 342"/>
                <a:gd name="T17" fmla="*/ 1623 h 1830"/>
                <a:gd name="T18" fmla="*/ 186 w 342"/>
                <a:gd name="T19" fmla="*/ 1594 h 1830"/>
                <a:gd name="T20" fmla="*/ 175 w 342"/>
                <a:gd name="T21" fmla="*/ 1564 h 1830"/>
                <a:gd name="T22" fmla="*/ 164 w 342"/>
                <a:gd name="T23" fmla="*/ 1535 h 1830"/>
                <a:gd name="T24" fmla="*/ 155 w 342"/>
                <a:gd name="T25" fmla="*/ 1507 h 1830"/>
                <a:gd name="T26" fmla="*/ 146 w 342"/>
                <a:gd name="T27" fmla="*/ 1481 h 1830"/>
                <a:gd name="T28" fmla="*/ 138 w 342"/>
                <a:gd name="T29" fmla="*/ 1456 h 1830"/>
                <a:gd name="T30" fmla="*/ 130 w 342"/>
                <a:gd name="T31" fmla="*/ 1434 h 1830"/>
                <a:gd name="T32" fmla="*/ 107 w 342"/>
                <a:gd name="T33" fmla="*/ 1357 h 1830"/>
                <a:gd name="T34" fmla="*/ 95 w 342"/>
                <a:gd name="T35" fmla="*/ 1301 h 1830"/>
                <a:gd name="T36" fmla="*/ 87 w 342"/>
                <a:gd name="T37" fmla="*/ 1244 h 1830"/>
                <a:gd name="T38" fmla="*/ 81 w 342"/>
                <a:gd name="T39" fmla="*/ 1184 h 1830"/>
                <a:gd name="T40" fmla="*/ 77 w 342"/>
                <a:gd name="T41" fmla="*/ 1123 h 1830"/>
                <a:gd name="T42" fmla="*/ 75 w 342"/>
                <a:gd name="T43" fmla="*/ 1060 h 1830"/>
                <a:gd name="T44" fmla="*/ 75 w 342"/>
                <a:gd name="T45" fmla="*/ 997 h 1830"/>
                <a:gd name="T46" fmla="*/ 75 w 342"/>
                <a:gd name="T47" fmla="*/ 933 h 1830"/>
                <a:gd name="T48" fmla="*/ 76 w 342"/>
                <a:gd name="T49" fmla="*/ 869 h 1830"/>
                <a:gd name="T50" fmla="*/ 78 w 342"/>
                <a:gd name="T51" fmla="*/ 806 h 1830"/>
                <a:gd name="T52" fmla="*/ 80 w 342"/>
                <a:gd name="T53" fmla="*/ 743 h 1830"/>
                <a:gd name="T54" fmla="*/ 82 w 342"/>
                <a:gd name="T55" fmla="*/ 682 h 1830"/>
                <a:gd name="T56" fmla="*/ 83 w 342"/>
                <a:gd name="T57" fmla="*/ 623 h 1830"/>
                <a:gd name="T58" fmla="*/ 84 w 342"/>
                <a:gd name="T59" fmla="*/ 565 h 1830"/>
                <a:gd name="T60" fmla="*/ 83 w 342"/>
                <a:gd name="T61" fmla="*/ 510 h 1830"/>
                <a:gd name="T62" fmla="*/ 81 w 342"/>
                <a:gd name="T63" fmla="*/ 453 h 1830"/>
                <a:gd name="T64" fmla="*/ 77 w 342"/>
                <a:gd name="T65" fmla="*/ 422 h 1830"/>
                <a:gd name="T66" fmla="*/ 74 w 342"/>
                <a:gd name="T67" fmla="*/ 391 h 1830"/>
                <a:gd name="T68" fmla="*/ 69 w 342"/>
                <a:gd name="T69" fmla="*/ 361 h 1830"/>
                <a:gd name="T70" fmla="*/ 64 w 342"/>
                <a:gd name="T71" fmla="*/ 331 h 1830"/>
                <a:gd name="T72" fmla="*/ 59 w 342"/>
                <a:gd name="T73" fmla="*/ 301 h 1830"/>
                <a:gd name="T74" fmla="*/ 52 w 342"/>
                <a:gd name="T75" fmla="*/ 270 h 1830"/>
                <a:gd name="T76" fmla="*/ 45 w 342"/>
                <a:gd name="T77" fmla="*/ 240 h 1830"/>
                <a:gd name="T78" fmla="*/ 39 w 342"/>
                <a:gd name="T79" fmla="*/ 210 h 1830"/>
                <a:gd name="T80" fmla="*/ 33 w 342"/>
                <a:gd name="T81" fmla="*/ 180 h 1830"/>
                <a:gd name="T82" fmla="*/ 26 w 342"/>
                <a:gd name="T83" fmla="*/ 150 h 1830"/>
                <a:gd name="T84" fmla="*/ 20 w 342"/>
                <a:gd name="T85" fmla="*/ 120 h 1830"/>
                <a:gd name="T86" fmla="*/ 14 w 342"/>
                <a:gd name="T87" fmla="*/ 90 h 1830"/>
                <a:gd name="T88" fmla="*/ 9 w 342"/>
                <a:gd name="T89" fmla="*/ 60 h 1830"/>
                <a:gd name="T90" fmla="*/ 4 w 342"/>
                <a:gd name="T91" fmla="*/ 30 h 1830"/>
                <a:gd name="T92" fmla="*/ 0 w 342"/>
                <a:gd name="T9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1830">
                  <a:moveTo>
                    <a:pt x="341" y="1829"/>
                  </a:moveTo>
                  <a:lnTo>
                    <a:pt x="321" y="1816"/>
                  </a:lnTo>
                  <a:lnTo>
                    <a:pt x="312" y="1809"/>
                  </a:lnTo>
                  <a:lnTo>
                    <a:pt x="303" y="1800"/>
                  </a:lnTo>
                  <a:lnTo>
                    <a:pt x="293" y="1791"/>
                  </a:lnTo>
                  <a:lnTo>
                    <a:pt x="285" y="1781"/>
                  </a:lnTo>
                  <a:lnTo>
                    <a:pt x="276" y="1771"/>
                  </a:lnTo>
                  <a:lnTo>
                    <a:pt x="268" y="1759"/>
                  </a:lnTo>
                  <a:lnTo>
                    <a:pt x="260" y="1748"/>
                  </a:lnTo>
                  <a:lnTo>
                    <a:pt x="252" y="1735"/>
                  </a:lnTo>
                  <a:lnTo>
                    <a:pt x="244" y="1723"/>
                  </a:lnTo>
                  <a:lnTo>
                    <a:pt x="237" y="1709"/>
                  </a:lnTo>
                  <a:lnTo>
                    <a:pt x="230" y="1695"/>
                  </a:lnTo>
                  <a:lnTo>
                    <a:pt x="223" y="1681"/>
                  </a:lnTo>
                  <a:lnTo>
                    <a:pt x="216" y="1667"/>
                  </a:lnTo>
                  <a:lnTo>
                    <a:pt x="210" y="1653"/>
                  </a:lnTo>
                  <a:lnTo>
                    <a:pt x="203" y="1638"/>
                  </a:lnTo>
                  <a:lnTo>
                    <a:pt x="197" y="1623"/>
                  </a:lnTo>
                  <a:lnTo>
                    <a:pt x="191" y="1609"/>
                  </a:lnTo>
                  <a:lnTo>
                    <a:pt x="186" y="1594"/>
                  </a:lnTo>
                  <a:lnTo>
                    <a:pt x="180" y="1579"/>
                  </a:lnTo>
                  <a:lnTo>
                    <a:pt x="175" y="1564"/>
                  </a:lnTo>
                  <a:lnTo>
                    <a:pt x="170" y="1550"/>
                  </a:lnTo>
                  <a:lnTo>
                    <a:pt x="164" y="1535"/>
                  </a:lnTo>
                  <a:lnTo>
                    <a:pt x="159" y="1521"/>
                  </a:lnTo>
                  <a:lnTo>
                    <a:pt x="155" y="1507"/>
                  </a:lnTo>
                  <a:lnTo>
                    <a:pt x="150" y="1494"/>
                  </a:lnTo>
                  <a:lnTo>
                    <a:pt x="146" y="1481"/>
                  </a:lnTo>
                  <a:lnTo>
                    <a:pt x="141" y="1468"/>
                  </a:lnTo>
                  <a:lnTo>
                    <a:pt x="138" y="1456"/>
                  </a:lnTo>
                  <a:lnTo>
                    <a:pt x="133" y="1445"/>
                  </a:lnTo>
                  <a:lnTo>
                    <a:pt x="130" y="1434"/>
                  </a:lnTo>
                  <a:lnTo>
                    <a:pt x="114" y="1383"/>
                  </a:lnTo>
                  <a:lnTo>
                    <a:pt x="107" y="1357"/>
                  </a:lnTo>
                  <a:lnTo>
                    <a:pt x="100" y="1329"/>
                  </a:lnTo>
                  <a:lnTo>
                    <a:pt x="95" y="1301"/>
                  </a:lnTo>
                  <a:lnTo>
                    <a:pt x="91" y="1273"/>
                  </a:lnTo>
                  <a:lnTo>
                    <a:pt x="87" y="1244"/>
                  </a:lnTo>
                  <a:lnTo>
                    <a:pt x="83" y="1214"/>
                  </a:lnTo>
                  <a:lnTo>
                    <a:pt x="81" y="1184"/>
                  </a:lnTo>
                  <a:lnTo>
                    <a:pt x="79" y="1153"/>
                  </a:lnTo>
                  <a:lnTo>
                    <a:pt x="77" y="1123"/>
                  </a:lnTo>
                  <a:lnTo>
                    <a:pt x="75" y="1091"/>
                  </a:lnTo>
                  <a:lnTo>
                    <a:pt x="75" y="1060"/>
                  </a:lnTo>
                  <a:lnTo>
                    <a:pt x="75" y="1029"/>
                  </a:lnTo>
                  <a:lnTo>
                    <a:pt x="75" y="997"/>
                  </a:lnTo>
                  <a:lnTo>
                    <a:pt x="75" y="965"/>
                  </a:lnTo>
                  <a:lnTo>
                    <a:pt x="75" y="933"/>
                  </a:lnTo>
                  <a:lnTo>
                    <a:pt x="75" y="901"/>
                  </a:lnTo>
                  <a:lnTo>
                    <a:pt x="76" y="869"/>
                  </a:lnTo>
                  <a:lnTo>
                    <a:pt x="77" y="837"/>
                  </a:lnTo>
                  <a:lnTo>
                    <a:pt x="78" y="806"/>
                  </a:lnTo>
                  <a:lnTo>
                    <a:pt x="79" y="775"/>
                  </a:lnTo>
                  <a:lnTo>
                    <a:pt x="80" y="743"/>
                  </a:lnTo>
                  <a:lnTo>
                    <a:pt x="81" y="713"/>
                  </a:lnTo>
                  <a:lnTo>
                    <a:pt x="82" y="682"/>
                  </a:lnTo>
                  <a:lnTo>
                    <a:pt x="83" y="652"/>
                  </a:lnTo>
                  <a:lnTo>
                    <a:pt x="83" y="623"/>
                  </a:lnTo>
                  <a:lnTo>
                    <a:pt x="83" y="594"/>
                  </a:lnTo>
                  <a:lnTo>
                    <a:pt x="84" y="565"/>
                  </a:lnTo>
                  <a:lnTo>
                    <a:pt x="83" y="537"/>
                  </a:lnTo>
                  <a:lnTo>
                    <a:pt x="83" y="510"/>
                  </a:lnTo>
                  <a:lnTo>
                    <a:pt x="83" y="484"/>
                  </a:lnTo>
                  <a:lnTo>
                    <a:pt x="81" y="453"/>
                  </a:lnTo>
                  <a:lnTo>
                    <a:pt x="79" y="437"/>
                  </a:lnTo>
                  <a:lnTo>
                    <a:pt x="77" y="422"/>
                  </a:lnTo>
                  <a:lnTo>
                    <a:pt x="75" y="407"/>
                  </a:lnTo>
                  <a:lnTo>
                    <a:pt x="74" y="391"/>
                  </a:lnTo>
                  <a:lnTo>
                    <a:pt x="72" y="376"/>
                  </a:lnTo>
                  <a:lnTo>
                    <a:pt x="69" y="361"/>
                  </a:lnTo>
                  <a:lnTo>
                    <a:pt x="67" y="346"/>
                  </a:lnTo>
                  <a:lnTo>
                    <a:pt x="64" y="331"/>
                  </a:lnTo>
                  <a:lnTo>
                    <a:pt x="61" y="315"/>
                  </a:lnTo>
                  <a:lnTo>
                    <a:pt x="59" y="301"/>
                  </a:lnTo>
                  <a:lnTo>
                    <a:pt x="55" y="285"/>
                  </a:lnTo>
                  <a:lnTo>
                    <a:pt x="52" y="270"/>
                  </a:lnTo>
                  <a:lnTo>
                    <a:pt x="49" y="255"/>
                  </a:lnTo>
                  <a:lnTo>
                    <a:pt x="45" y="240"/>
                  </a:lnTo>
                  <a:lnTo>
                    <a:pt x="43" y="225"/>
                  </a:lnTo>
                  <a:lnTo>
                    <a:pt x="39" y="210"/>
                  </a:lnTo>
                  <a:lnTo>
                    <a:pt x="36" y="195"/>
                  </a:lnTo>
                  <a:lnTo>
                    <a:pt x="33" y="180"/>
                  </a:lnTo>
                  <a:lnTo>
                    <a:pt x="29" y="165"/>
                  </a:lnTo>
                  <a:lnTo>
                    <a:pt x="26" y="150"/>
                  </a:lnTo>
                  <a:lnTo>
                    <a:pt x="23" y="135"/>
                  </a:lnTo>
                  <a:lnTo>
                    <a:pt x="20" y="120"/>
                  </a:lnTo>
                  <a:lnTo>
                    <a:pt x="17" y="105"/>
                  </a:lnTo>
                  <a:lnTo>
                    <a:pt x="14" y="90"/>
                  </a:lnTo>
                  <a:lnTo>
                    <a:pt x="12" y="75"/>
                  </a:lnTo>
                  <a:lnTo>
                    <a:pt x="9" y="60"/>
                  </a:lnTo>
                  <a:lnTo>
                    <a:pt x="6" y="45"/>
                  </a:lnTo>
                  <a:lnTo>
                    <a:pt x="4" y="30"/>
                  </a:lnTo>
                  <a:lnTo>
                    <a:pt x="2" y="15"/>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1" name="Freeform 145"/>
            <p:cNvSpPr>
              <a:spLocks/>
            </p:cNvSpPr>
            <p:nvPr/>
          </p:nvSpPr>
          <p:spPr bwMode="auto">
            <a:xfrm>
              <a:off x="1974" y="662"/>
              <a:ext cx="31" cy="2045"/>
            </a:xfrm>
            <a:custGeom>
              <a:avLst/>
              <a:gdLst>
                <a:gd name="T0" fmla="*/ 0 w 31"/>
                <a:gd name="T1" fmla="*/ 2044 h 2045"/>
                <a:gd name="T2" fmla="*/ 8 w 31"/>
                <a:gd name="T3" fmla="*/ 1930 h 2045"/>
                <a:gd name="T4" fmla="*/ 12 w 31"/>
                <a:gd name="T5" fmla="*/ 1872 h 2045"/>
                <a:gd name="T6" fmla="*/ 15 w 31"/>
                <a:gd name="T7" fmla="*/ 1815 h 2045"/>
                <a:gd name="T8" fmla="*/ 18 w 31"/>
                <a:gd name="T9" fmla="*/ 1758 h 2045"/>
                <a:gd name="T10" fmla="*/ 20 w 31"/>
                <a:gd name="T11" fmla="*/ 1700 h 2045"/>
                <a:gd name="T12" fmla="*/ 23 w 31"/>
                <a:gd name="T13" fmla="*/ 1643 h 2045"/>
                <a:gd name="T14" fmla="*/ 25 w 31"/>
                <a:gd name="T15" fmla="*/ 1585 h 2045"/>
                <a:gd name="T16" fmla="*/ 26 w 31"/>
                <a:gd name="T17" fmla="*/ 1527 h 2045"/>
                <a:gd name="T18" fmla="*/ 27 w 31"/>
                <a:gd name="T19" fmla="*/ 1470 h 2045"/>
                <a:gd name="T20" fmla="*/ 28 w 31"/>
                <a:gd name="T21" fmla="*/ 1412 h 2045"/>
                <a:gd name="T22" fmla="*/ 29 w 31"/>
                <a:gd name="T23" fmla="*/ 1354 h 2045"/>
                <a:gd name="T24" fmla="*/ 30 w 31"/>
                <a:gd name="T25" fmla="*/ 1296 h 2045"/>
                <a:gd name="T26" fmla="*/ 30 w 31"/>
                <a:gd name="T27" fmla="*/ 1238 h 2045"/>
                <a:gd name="T28" fmla="*/ 30 w 31"/>
                <a:gd name="T29" fmla="*/ 1180 h 2045"/>
                <a:gd name="T30" fmla="*/ 30 w 31"/>
                <a:gd name="T31" fmla="*/ 1122 h 2045"/>
                <a:gd name="T32" fmla="*/ 30 w 31"/>
                <a:gd name="T33" fmla="*/ 1064 h 2045"/>
                <a:gd name="T34" fmla="*/ 30 w 31"/>
                <a:gd name="T35" fmla="*/ 1006 h 2045"/>
                <a:gd name="T36" fmla="*/ 30 w 31"/>
                <a:gd name="T37" fmla="*/ 948 h 2045"/>
                <a:gd name="T38" fmla="*/ 30 w 31"/>
                <a:gd name="T39" fmla="*/ 890 h 2045"/>
                <a:gd name="T40" fmla="*/ 29 w 31"/>
                <a:gd name="T41" fmla="*/ 832 h 2045"/>
                <a:gd name="T42" fmla="*/ 28 w 31"/>
                <a:gd name="T43" fmla="*/ 774 h 2045"/>
                <a:gd name="T44" fmla="*/ 28 w 31"/>
                <a:gd name="T45" fmla="*/ 716 h 2045"/>
                <a:gd name="T46" fmla="*/ 27 w 31"/>
                <a:gd name="T47" fmla="*/ 658 h 2045"/>
                <a:gd name="T48" fmla="*/ 26 w 31"/>
                <a:gd name="T49" fmla="*/ 600 h 2045"/>
                <a:gd name="T50" fmla="*/ 26 w 31"/>
                <a:gd name="T51" fmla="*/ 542 h 2045"/>
                <a:gd name="T52" fmla="*/ 25 w 31"/>
                <a:gd name="T53" fmla="*/ 484 h 2045"/>
                <a:gd name="T54" fmla="*/ 25 w 31"/>
                <a:gd name="T55" fmla="*/ 427 h 2045"/>
                <a:gd name="T56" fmla="*/ 25 w 31"/>
                <a:gd name="T57" fmla="*/ 369 h 2045"/>
                <a:gd name="T58" fmla="*/ 25 w 31"/>
                <a:gd name="T59" fmla="*/ 312 h 2045"/>
                <a:gd name="T60" fmla="*/ 25 w 31"/>
                <a:gd name="T61" fmla="*/ 254 h 2045"/>
                <a:gd name="T62" fmla="*/ 25 w 31"/>
                <a:gd name="T63" fmla="*/ 197 h 2045"/>
                <a:gd name="T64" fmla="*/ 25 w 31"/>
                <a:gd name="T65" fmla="*/ 185 h 2045"/>
                <a:gd name="T66" fmla="*/ 25 w 31"/>
                <a:gd name="T67" fmla="*/ 178 h 2045"/>
                <a:gd name="T68" fmla="*/ 25 w 31"/>
                <a:gd name="T69" fmla="*/ 172 h 2045"/>
                <a:gd name="T70" fmla="*/ 25 w 31"/>
                <a:gd name="T71" fmla="*/ 166 h 2045"/>
                <a:gd name="T72" fmla="*/ 25 w 31"/>
                <a:gd name="T73" fmla="*/ 160 h 2045"/>
                <a:gd name="T74" fmla="*/ 25 w 31"/>
                <a:gd name="T75" fmla="*/ 154 h 2045"/>
                <a:gd name="T76" fmla="*/ 25 w 31"/>
                <a:gd name="T77" fmla="*/ 148 h 2045"/>
                <a:gd name="T78" fmla="*/ 25 w 31"/>
                <a:gd name="T79" fmla="*/ 142 h 2045"/>
                <a:gd name="T80" fmla="*/ 25 w 31"/>
                <a:gd name="T81" fmla="*/ 135 h 2045"/>
                <a:gd name="T82" fmla="*/ 25 w 31"/>
                <a:gd name="T83" fmla="*/ 129 h 2045"/>
                <a:gd name="T84" fmla="*/ 25 w 31"/>
                <a:gd name="T85" fmla="*/ 123 h 2045"/>
                <a:gd name="T86" fmla="*/ 25 w 31"/>
                <a:gd name="T87" fmla="*/ 117 h 2045"/>
                <a:gd name="T88" fmla="*/ 25 w 31"/>
                <a:gd name="T89" fmla="*/ 111 h 2045"/>
                <a:gd name="T90" fmla="*/ 25 w 31"/>
                <a:gd name="T91" fmla="*/ 104 h 2045"/>
                <a:gd name="T92" fmla="*/ 25 w 31"/>
                <a:gd name="T93" fmla="*/ 98 h 2045"/>
                <a:gd name="T94" fmla="*/ 25 w 31"/>
                <a:gd name="T95" fmla="*/ 92 h 2045"/>
                <a:gd name="T96" fmla="*/ 25 w 31"/>
                <a:gd name="T97" fmla="*/ 86 h 2045"/>
                <a:gd name="T98" fmla="*/ 25 w 31"/>
                <a:gd name="T99" fmla="*/ 80 h 2045"/>
                <a:gd name="T100" fmla="*/ 25 w 31"/>
                <a:gd name="T101" fmla="*/ 74 h 2045"/>
                <a:gd name="T102" fmla="*/ 25 w 31"/>
                <a:gd name="T103" fmla="*/ 68 h 2045"/>
                <a:gd name="T104" fmla="*/ 25 w 31"/>
                <a:gd name="T105" fmla="*/ 61 h 2045"/>
                <a:gd name="T106" fmla="*/ 25 w 31"/>
                <a:gd name="T107" fmla="*/ 55 h 2045"/>
                <a:gd name="T108" fmla="*/ 25 w 31"/>
                <a:gd name="T109" fmla="*/ 49 h 2045"/>
                <a:gd name="T110" fmla="*/ 25 w 31"/>
                <a:gd name="T111" fmla="*/ 43 h 2045"/>
                <a:gd name="T112" fmla="*/ 25 w 31"/>
                <a:gd name="T113" fmla="*/ 37 h 2045"/>
                <a:gd name="T114" fmla="*/ 25 w 31"/>
                <a:gd name="T115" fmla="*/ 30 h 2045"/>
                <a:gd name="T116" fmla="*/ 25 w 31"/>
                <a:gd name="T117" fmla="*/ 24 h 2045"/>
                <a:gd name="T118" fmla="*/ 25 w 31"/>
                <a:gd name="T119" fmla="*/ 18 h 2045"/>
                <a:gd name="T120" fmla="*/ 25 w 31"/>
                <a:gd name="T121" fmla="*/ 12 h 2045"/>
                <a:gd name="T122" fmla="*/ 25 w 31"/>
                <a:gd name="T123" fmla="*/ 6 h 2045"/>
                <a:gd name="T124" fmla="*/ 25 w 31"/>
                <a:gd name="T125" fmla="*/ 0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2045">
                  <a:moveTo>
                    <a:pt x="0" y="2044"/>
                  </a:moveTo>
                  <a:lnTo>
                    <a:pt x="8" y="1930"/>
                  </a:lnTo>
                  <a:lnTo>
                    <a:pt x="12" y="1872"/>
                  </a:lnTo>
                  <a:lnTo>
                    <a:pt x="15" y="1815"/>
                  </a:lnTo>
                  <a:lnTo>
                    <a:pt x="18" y="1758"/>
                  </a:lnTo>
                  <a:lnTo>
                    <a:pt x="20" y="1700"/>
                  </a:lnTo>
                  <a:lnTo>
                    <a:pt x="23" y="1643"/>
                  </a:lnTo>
                  <a:lnTo>
                    <a:pt x="25" y="1585"/>
                  </a:lnTo>
                  <a:lnTo>
                    <a:pt x="26" y="1527"/>
                  </a:lnTo>
                  <a:lnTo>
                    <a:pt x="27" y="1470"/>
                  </a:lnTo>
                  <a:lnTo>
                    <a:pt x="28" y="1412"/>
                  </a:lnTo>
                  <a:lnTo>
                    <a:pt x="29" y="1354"/>
                  </a:lnTo>
                  <a:lnTo>
                    <a:pt x="30" y="1296"/>
                  </a:lnTo>
                  <a:lnTo>
                    <a:pt x="30" y="1238"/>
                  </a:lnTo>
                  <a:lnTo>
                    <a:pt x="30" y="1180"/>
                  </a:lnTo>
                  <a:lnTo>
                    <a:pt x="30" y="1122"/>
                  </a:lnTo>
                  <a:lnTo>
                    <a:pt x="30" y="1064"/>
                  </a:lnTo>
                  <a:lnTo>
                    <a:pt x="30" y="1006"/>
                  </a:lnTo>
                  <a:lnTo>
                    <a:pt x="30" y="948"/>
                  </a:lnTo>
                  <a:lnTo>
                    <a:pt x="30" y="890"/>
                  </a:lnTo>
                  <a:lnTo>
                    <a:pt x="29" y="832"/>
                  </a:lnTo>
                  <a:lnTo>
                    <a:pt x="28" y="774"/>
                  </a:lnTo>
                  <a:lnTo>
                    <a:pt x="28" y="716"/>
                  </a:lnTo>
                  <a:lnTo>
                    <a:pt x="27" y="658"/>
                  </a:lnTo>
                  <a:lnTo>
                    <a:pt x="26" y="600"/>
                  </a:lnTo>
                  <a:lnTo>
                    <a:pt x="26" y="542"/>
                  </a:lnTo>
                  <a:lnTo>
                    <a:pt x="25" y="484"/>
                  </a:lnTo>
                  <a:lnTo>
                    <a:pt x="25" y="427"/>
                  </a:lnTo>
                  <a:lnTo>
                    <a:pt x="25" y="369"/>
                  </a:lnTo>
                  <a:lnTo>
                    <a:pt x="25" y="312"/>
                  </a:lnTo>
                  <a:lnTo>
                    <a:pt x="25" y="254"/>
                  </a:lnTo>
                  <a:lnTo>
                    <a:pt x="25" y="197"/>
                  </a:lnTo>
                  <a:lnTo>
                    <a:pt x="25" y="185"/>
                  </a:lnTo>
                  <a:lnTo>
                    <a:pt x="25" y="178"/>
                  </a:lnTo>
                  <a:lnTo>
                    <a:pt x="25" y="172"/>
                  </a:lnTo>
                  <a:lnTo>
                    <a:pt x="25" y="166"/>
                  </a:lnTo>
                  <a:lnTo>
                    <a:pt x="25" y="160"/>
                  </a:lnTo>
                  <a:lnTo>
                    <a:pt x="25" y="154"/>
                  </a:lnTo>
                  <a:lnTo>
                    <a:pt x="25" y="148"/>
                  </a:lnTo>
                  <a:lnTo>
                    <a:pt x="25" y="142"/>
                  </a:lnTo>
                  <a:lnTo>
                    <a:pt x="25" y="135"/>
                  </a:lnTo>
                  <a:lnTo>
                    <a:pt x="25" y="129"/>
                  </a:lnTo>
                  <a:lnTo>
                    <a:pt x="25" y="123"/>
                  </a:lnTo>
                  <a:lnTo>
                    <a:pt x="25" y="117"/>
                  </a:lnTo>
                  <a:lnTo>
                    <a:pt x="25" y="111"/>
                  </a:lnTo>
                  <a:lnTo>
                    <a:pt x="25" y="104"/>
                  </a:lnTo>
                  <a:lnTo>
                    <a:pt x="25" y="98"/>
                  </a:lnTo>
                  <a:lnTo>
                    <a:pt x="25" y="92"/>
                  </a:lnTo>
                  <a:lnTo>
                    <a:pt x="25" y="86"/>
                  </a:lnTo>
                  <a:lnTo>
                    <a:pt x="25" y="80"/>
                  </a:lnTo>
                  <a:lnTo>
                    <a:pt x="25" y="74"/>
                  </a:lnTo>
                  <a:lnTo>
                    <a:pt x="25" y="68"/>
                  </a:lnTo>
                  <a:lnTo>
                    <a:pt x="25" y="61"/>
                  </a:lnTo>
                  <a:lnTo>
                    <a:pt x="25" y="55"/>
                  </a:lnTo>
                  <a:lnTo>
                    <a:pt x="25" y="49"/>
                  </a:lnTo>
                  <a:lnTo>
                    <a:pt x="25" y="43"/>
                  </a:lnTo>
                  <a:lnTo>
                    <a:pt x="25" y="37"/>
                  </a:lnTo>
                  <a:lnTo>
                    <a:pt x="25" y="30"/>
                  </a:lnTo>
                  <a:lnTo>
                    <a:pt x="25" y="24"/>
                  </a:lnTo>
                  <a:lnTo>
                    <a:pt x="25" y="18"/>
                  </a:lnTo>
                  <a:lnTo>
                    <a:pt x="25" y="12"/>
                  </a:lnTo>
                  <a:lnTo>
                    <a:pt x="25" y="6"/>
                  </a:lnTo>
                  <a:lnTo>
                    <a:pt x="25"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2" name="Freeform 146"/>
            <p:cNvSpPr>
              <a:spLocks/>
            </p:cNvSpPr>
            <p:nvPr/>
          </p:nvSpPr>
          <p:spPr bwMode="auto">
            <a:xfrm>
              <a:off x="1974" y="1002"/>
              <a:ext cx="260" cy="1687"/>
            </a:xfrm>
            <a:custGeom>
              <a:avLst/>
              <a:gdLst>
                <a:gd name="T0" fmla="*/ 10 w 260"/>
                <a:gd name="T1" fmla="*/ 1670 h 1687"/>
                <a:gd name="T2" fmla="*/ 19 w 260"/>
                <a:gd name="T3" fmla="*/ 1657 h 1687"/>
                <a:gd name="T4" fmla="*/ 26 w 260"/>
                <a:gd name="T5" fmla="*/ 1644 h 1687"/>
                <a:gd name="T6" fmla="*/ 32 w 260"/>
                <a:gd name="T7" fmla="*/ 1632 h 1687"/>
                <a:gd name="T8" fmla="*/ 37 w 260"/>
                <a:gd name="T9" fmla="*/ 1621 h 1687"/>
                <a:gd name="T10" fmla="*/ 41 w 260"/>
                <a:gd name="T11" fmla="*/ 1610 h 1687"/>
                <a:gd name="T12" fmla="*/ 44 w 260"/>
                <a:gd name="T13" fmla="*/ 1599 h 1687"/>
                <a:gd name="T14" fmla="*/ 45 w 260"/>
                <a:gd name="T15" fmla="*/ 1588 h 1687"/>
                <a:gd name="T16" fmla="*/ 47 w 260"/>
                <a:gd name="T17" fmla="*/ 1576 h 1687"/>
                <a:gd name="T18" fmla="*/ 47 w 260"/>
                <a:gd name="T19" fmla="*/ 1565 h 1687"/>
                <a:gd name="T20" fmla="*/ 47 w 260"/>
                <a:gd name="T21" fmla="*/ 1552 h 1687"/>
                <a:gd name="T22" fmla="*/ 48 w 260"/>
                <a:gd name="T23" fmla="*/ 1539 h 1687"/>
                <a:gd name="T24" fmla="*/ 47 w 260"/>
                <a:gd name="T25" fmla="*/ 1524 h 1687"/>
                <a:gd name="T26" fmla="*/ 47 w 260"/>
                <a:gd name="T27" fmla="*/ 1508 h 1687"/>
                <a:gd name="T28" fmla="*/ 47 w 260"/>
                <a:gd name="T29" fmla="*/ 1490 h 1687"/>
                <a:gd name="T30" fmla="*/ 47 w 260"/>
                <a:gd name="T31" fmla="*/ 1470 h 1687"/>
                <a:gd name="T32" fmla="*/ 49 w 260"/>
                <a:gd name="T33" fmla="*/ 1382 h 1687"/>
                <a:gd name="T34" fmla="*/ 53 w 260"/>
                <a:gd name="T35" fmla="*/ 1323 h 1687"/>
                <a:gd name="T36" fmla="*/ 55 w 260"/>
                <a:gd name="T37" fmla="*/ 1264 h 1687"/>
                <a:gd name="T38" fmla="*/ 60 w 260"/>
                <a:gd name="T39" fmla="*/ 1206 h 1687"/>
                <a:gd name="T40" fmla="*/ 63 w 260"/>
                <a:gd name="T41" fmla="*/ 1148 h 1687"/>
                <a:gd name="T42" fmla="*/ 69 w 260"/>
                <a:gd name="T43" fmla="*/ 1090 h 1687"/>
                <a:gd name="T44" fmla="*/ 73 w 260"/>
                <a:gd name="T45" fmla="*/ 1032 h 1687"/>
                <a:gd name="T46" fmla="*/ 78 w 260"/>
                <a:gd name="T47" fmla="*/ 974 h 1687"/>
                <a:gd name="T48" fmla="*/ 83 w 260"/>
                <a:gd name="T49" fmla="*/ 916 h 1687"/>
                <a:gd name="T50" fmla="*/ 88 w 260"/>
                <a:gd name="T51" fmla="*/ 859 h 1687"/>
                <a:gd name="T52" fmla="*/ 93 w 260"/>
                <a:gd name="T53" fmla="*/ 801 h 1687"/>
                <a:gd name="T54" fmla="*/ 97 w 260"/>
                <a:gd name="T55" fmla="*/ 743 h 1687"/>
                <a:gd name="T56" fmla="*/ 101 w 260"/>
                <a:gd name="T57" fmla="*/ 684 h 1687"/>
                <a:gd name="T58" fmla="*/ 103 w 260"/>
                <a:gd name="T59" fmla="*/ 626 h 1687"/>
                <a:gd name="T60" fmla="*/ 105 w 260"/>
                <a:gd name="T61" fmla="*/ 567 h 1687"/>
                <a:gd name="T62" fmla="*/ 108 w 260"/>
                <a:gd name="T63" fmla="*/ 497 h 1687"/>
                <a:gd name="T64" fmla="*/ 111 w 260"/>
                <a:gd name="T65" fmla="*/ 458 h 1687"/>
                <a:gd name="T66" fmla="*/ 116 w 260"/>
                <a:gd name="T67" fmla="*/ 422 h 1687"/>
                <a:gd name="T68" fmla="*/ 122 w 260"/>
                <a:gd name="T69" fmla="*/ 387 h 1687"/>
                <a:gd name="T70" fmla="*/ 130 w 260"/>
                <a:gd name="T71" fmla="*/ 354 h 1687"/>
                <a:gd name="T72" fmla="*/ 139 w 260"/>
                <a:gd name="T73" fmla="*/ 322 h 1687"/>
                <a:gd name="T74" fmla="*/ 149 w 260"/>
                <a:gd name="T75" fmla="*/ 290 h 1687"/>
                <a:gd name="T76" fmla="*/ 159 w 260"/>
                <a:gd name="T77" fmla="*/ 260 h 1687"/>
                <a:gd name="T78" fmla="*/ 170 w 260"/>
                <a:gd name="T79" fmla="*/ 229 h 1687"/>
                <a:gd name="T80" fmla="*/ 182 w 260"/>
                <a:gd name="T81" fmla="*/ 199 h 1687"/>
                <a:gd name="T82" fmla="*/ 195 w 260"/>
                <a:gd name="T83" fmla="*/ 168 h 1687"/>
                <a:gd name="T84" fmla="*/ 207 w 260"/>
                <a:gd name="T85" fmla="*/ 137 h 1687"/>
                <a:gd name="T86" fmla="*/ 220 w 260"/>
                <a:gd name="T87" fmla="*/ 105 h 1687"/>
                <a:gd name="T88" fmla="*/ 233 w 260"/>
                <a:gd name="T89" fmla="*/ 71 h 1687"/>
                <a:gd name="T90" fmla="*/ 247 w 260"/>
                <a:gd name="T91" fmla="*/ 37 h 1687"/>
                <a:gd name="T92" fmla="*/ 259 w 260"/>
                <a:gd name="T93" fmla="*/ 0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1687">
                  <a:moveTo>
                    <a:pt x="0" y="1686"/>
                  </a:moveTo>
                  <a:lnTo>
                    <a:pt x="10" y="1670"/>
                  </a:lnTo>
                  <a:lnTo>
                    <a:pt x="15" y="1663"/>
                  </a:lnTo>
                  <a:lnTo>
                    <a:pt x="19" y="1657"/>
                  </a:lnTo>
                  <a:lnTo>
                    <a:pt x="23" y="1650"/>
                  </a:lnTo>
                  <a:lnTo>
                    <a:pt x="26" y="1644"/>
                  </a:lnTo>
                  <a:lnTo>
                    <a:pt x="29" y="1638"/>
                  </a:lnTo>
                  <a:lnTo>
                    <a:pt x="32" y="1632"/>
                  </a:lnTo>
                  <a:lnTo>
                    <a:pt x="35" y="1626"/>
                  </a:lnTo>
                  <a:lnTo>
                    <a:pt x="37" y="1621"/>
                  </a:lnTo>
                  <a:lnTo>
                    <a:pt x="39" y="1615"/>
                  </a:lnTo>
                  <a:lnTo>
                    <a:pt x="41" y="1610"/>
                  </a:lnTo>
                  <a:lnTo>
                    <a:pt x="42" y="1604"/>
                  </a:lnTo>
                  <a:lnTo>
                    <a:pt x="44" y="1599"/>
                  </a:lnTo>
                  <a:lnTo>
                    <a:pt x="45" y="1593"/>
                  </a:lnTo>
                  <a:lnTo>
                    <a:pt x="45" y="1588"/>
                  </a:lnTo>
                  <a:lnTo>
                    <a:pt x="46" y="1582"/>
                  </a:lnTo>
                  <a:lnTo>
                    <a:pt x="47" y="1576"/>
                  </a:lnTo>
                  <a:lnTo>
                    <a:pt x="47" y="1571"/>
                  </a:lnTo>
                  <a:lnTo>
                    <a:pt x="47" y="1565"/>
                  </a:lnTo>
                  <a:lnTo>
                    <a:pt x="47" y="1558"/>
                  </a:lnTo>
                  <a:lnTo>
                    <a:pt x="47" y="1552"/>
                  </a:lnTo>
                  <a:lnTo>
                    <a:pt x="48" y="1546"/>
                  </a:lnTo>
                  <a:lnTo>
                    <a:pt x="48" y="1539"/>
                  </a:lnTo>
                  <a:lnTo>
                    <a:pt x="47" y="1531"/>
                  </a:lnTo>
                  <a:lnTo>
                    <a:pt x="47" y="1524"/>
                  </a:lnTo>
                  <a:lnTo>
                    <a:pt x="47" y="1516"/>
                  </a:lnTo>
                  <a:lnTo>
                    <a:pt x="47" y="1508"/>
                  </a:lnTo>
                  <a:lnTo>
                    <a:pt x="47" y="1499"/>
                  </a:lnTo>
                  <a:lnTo>
                    <a:pt x="47" y="1490"/>
                  </a:lnTo>
                  <a:lnTo>
                    <a:pt x="47" y="1480"/>
                  </a:lnTo>
                  <a:lnTo>
                    <a:pt x="47" y="1470"/>
                  </a:lnTo>
                  <a:lnTo>
                    <a:pt x="49" y="1411"/>
                  </a:lnTo>
                  <a:lnTo>
                    <a:pt x="49" y="1382"/>
                  </a:lnTo>
                  <a:lnTo>
                    <a:pt x="51" y="1352"/>
                  </a:lnTo>
                  <a:lnTo>
                    <a:pt x="53" y="1323"/>
                  </a:lnTo>
                  <a:lnTo>
                    <a:pt x="53" y="1294"/>
                  </a:lnTo>
                  <a:lnTo>
                    <a:pt x="55" y="1264"/>
                  </a:lnTo>
                  <a:lnTo>
                    <a:pt x="57" y="1235"/>
                  </a:lnTo>
                  <a:lnTo>
                    <a:pt x="60" y="1206"/>
                  </a:lnTo>
                  <a:lnTo>
                    <a:pt x="61" y="1177"/>
                  </a:lnTo>
                  <a:lnTo>
                    <a:pt x="63" y="1148"/>
                  </a:lnTo>
                  <a:lnTo>
                    <a:pt x="66" y="1119"/>
                  </a:lnTo>
                  <a:lnTo>
                    <a:pt x="69" y="1090"/>
                  </a:lnTo>
                  <a:lnTo>
                    <a:pt x="70" y="1061"/>
                  </a:lnTo>
                  <a:lnTo>
                    <a:pt x="73" y="1032"/>
                  </a:lnTo>
                  <a:lnTo>
                    <a:pt x="76" y="1003"/>
                  </a:lnTo>
                  <a:lnTo>
                    <a:pt x="78" y="974"/>
                  </a:lnTo>
                  <a:lnTo>
                    <a:pt x="81" y="946"/>
                  </a:lnTo>
                  <a:lnTo>
                    <a:pt x="83" y="916"/>
                  </a:lnTo>
                  <a:lnTo>
                    <a:pt x="85" y="888"/>
                  </a:lnTo>
                  <a:lnTo>
                    <a:pt x="88" y="859"/>
                  </a:lnTo>
                  <a:lnTo>
                    <a:pt x="90" y="830"/>
                  </a:lnTo>
                  <a:lnTo>
                    <a:pt x="93" y="801"/>
                  </a:lnTo>
                  <a:lnTo>
                    <a:pt x="95" y="772"/>
                  </a:lnTo>
                  <a:lnTo>
                    <a:pt x="97" y="743"/>
                  </a:lnTo>
                  <a:lnTo>
                    <a:pt x="99" y="714"/>
                  </a:lnTo>
                  <a:lnTo>
                    <a:pt x="101" y="684"/>
                  </a:lnTo>
                  <a:lnTo>
                    <a:pt x="102" y="655"/>
                  </a:lnTo>
                  <a:lnTo>
                    <a:pt x="103" y="626"/>
                  </a:lnTo>
                  <a:lnTo>
                    <a:pt x="104" y="597"/>
                  </a:lnTo>
                  <a:lnTo>
                    <a:pt x="105" y="567"/>
                  </a:lnTo>
                  <a:lnTo>
                    <a:pt x="106" y="538"/>
                  </a:lnTo>
                  <a:lnTo>
                    <a:pt x="108" y="497"/>
                  </a:lnTo>
                  <a:lnTo>
                    <a:pt x="109" y="477"/>
                  </a:lnTo>
                  <a:lnTo>
                    <a:pt x="111" y="458"/>
                  </a:lnTo>
                  <a:lnTo>
                    <a:pt x="113" y="440"/>
                  </a:lnTo>
                  <a:lnTo>
                    <a:pt x="116" y="422"/>
                  </a:lnTo>
                  <a:lnTo>
                    <a:pt x="119" y="404"/>
                  </a:lnTo>
                  <a:lnTo>
                    <a:pt x="122" y="387"/>
                  </a:lnTo>
                  <a:lnTo>
                    <a:pt x="125" y="370"/>
                  </a:lnTo>
                  <a:lnTo>
                    <a:pt x="130" y="354"/>
                  </a:lnTo>
                  <a:lnTo>
                    <a:pt x="134" y="338"/>
                  </a:lnTo>
                  <a:lnTo>
                    <a:pt x="139" y="322"/>
                  </a:lnTo>
                  <a:lnTo>
                    <a:pt x="143" y="306"/>
                  </a:lnTo>
                  <a:lnTo>
                    <a:pt x="149" y="290"/>
                  </a:lnTo>
                  <a:lnTo>
                    <a:pt x="154" y="275"/>
                  </a:lnTo>
                  <a:lnTo>
                    <a:pt x="159" y="260"/>
                  </a:lnTo>
                  <a:lnTo>
                    <a:pt x="165" y="244"/>
                  </a:lnTo>
                  <a:lnTo>
                    <a:pt x="170" y="229"/>
                  </a:lnTo>
                  <a:lnTo>
                    <a:pt x="176" y="214"/>
                  </a:lnTo>
                  <a:lnTo>
                    <a:pt x="182" y="199"/>
                  </a:lnTo>
                  <a:lnTo>
                    <a:pt x="188" y="184"/>
                  </a:lnTo>
                  <a:lnTo>
                    <a:pt x="195" y="168"/>
                  </a:lnTo>
                  <a:lnTo>
                    <a:pt x="201" y="152"/>
                  </a:lnTo>
                  <a:lnTo>
                    <a:pt x="207" y="137"/>
                  </a:lnTo>
                  <a:lnTo>
                    <a:pt x="214" y="121"/>
                  </a:lnTo>
                  <a:lnTo>
                    <a:pt x="220" y="105"/>
                  </a:lnTo>
                  <a:lnTo>
                    <a:pt x="227" y="88"/>
                  </a:lnTo>
                  <a:lnTo>
                    <a:pt x="233" y="71"/>
                  </a:lnTo>
                  <a:lnTo>
                    <a:pt x="239" y="54"/>
                  </a:lnTo>
                  <a:lnTo>
                    <a:pt x="247" y="37"/>
                  </a:lnTo>
                  <a:lnTo>
                    <a:pt x="253" y="19"/>
                  </a:lnTo>
                  <a:lnTo>
                    <a:pt x="259"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3" name="Freeform 147"/>
            <p:cNvSpPr>
              <a:spLocks/>
            </p:cNvSpPr>
            <p:nvPr/>
          </p:nvSpPr>
          <p:spPr bwMode="auto">
            <a:xfrm>
              <a:off x="1364" y="1236"/>
              <a:ext cx="518" cy="1489"/>
            </a:xfrm>
            <a:custGeom>
              <a:avLst/>
              <a:gdLst>
                <a:gd name="T0" fmla="*/ 517 w 518"/>
                <a:gd name="T1" fmla="*/ 1488 h 1489"/>
                <a:gd name="T2" fmla="*/ 505 w 518"/>
                <a:gd name="T3" fmla="*/ 1482 h 1489"/>
                <a:gd name="T4" fmla="*/ 498 w 518"/>
                <a:gd name="T5" fmla="*/ 1479 h 1489"/>
                <a:gd name="T6" fmla="*/ 492 w 518"/>
                <a:gd name="T7" fmla="*/ 1476 h 1489"/>
                <a:gd name="T8" fmla="*/ 486 w 518"/>
                <a:gd name="T9" fmla="*/ 1472 h 1489"/>
                <a:gd name="T10" fmla="*/ 480 w 518"/>
                <a:gd name="T11" fmla="*/ 1469 h 1489"/>
                <a:gd name="T12" fmla="*/ 473 w 518"/>
                <a:gd name="T13" fmla="*/ 1465 h 1489"/>
                <a:gd name="T14" fmla="*/ 466 w 518"/>
                <a:gd name="T15" fmla="*/ 1461 h 1489"/>
                <a:gd name="T16" fmla="*/ 459 w 518"/>
                <a:gd name="T17" fmla="*/ 1457 h 1489"/>
                <a:gd name="T18" fmla="*/ 453 w 518"/>
                <a:gd name="T19" fmla="*/ 1453 h 1489"/>
                <a:gd name="T20" fmla="*/ 446 w 518"/>
                <a:gd name="T21" fmla="*/ 1448 h 1489"/>
                <a:gd name="T22" fmla="*/ 440 w 518"/>
                <a:gd name="T23" fmla="*/ 1444 h 1489"/>
                <a:gd name="T24" fmla="*/ 433 w 518"/>
                <a:gd name="T25" fmla="*/ 1439 h 1489"/>
                <a:gd name="T26" fmla="*/ 426 w 518"/>
                <a:gd name="T27" fmla="*/ 1434 h 1489"/>
                <a:gd name="T28" fmla="*/ 419 w 518"/>
                <a:gd name="T29" fmla="*/ 1429 h 1489"/>
                <a:gd name="T30" fmla="*/ 413 w 518"/>
                <a:gd name="T31" fmla="*/ 1424 h 1489"/>
                <a:gd name="T32" fmla="*/ 407 w 518"/>
                <a:gd name="T33" fmla="*/ 1419 h 1489"/>
                <a:gd name="T34" fmla="*/ 400 w 518"/>
                <a:gd name="T35" fmla="*/ 1413 h 1489"/>
                <a:gd name="T36" fmla="*/ 394 w 518"/>
                <a:gd name="T37" fmla="*/ 1408 h 1489"/>
                <a:gd name="T38" fmla="*/ 387 w 518"/>
                <a:gd name="T39" fmla="*/ 1402 h 1489"/>
                <a:gd name="T40" fmla="*/ 382 w 518"/>
                <a:gd name="T41" fmla="*/ 1396 h 1489"/>
                <a:gd name="T42" fmla="*/ 376 w 518"/>
                <a:gd name="T43" fmla="*/ 1390 h 1489"/>
                <a:gd name="T44" fmla="*/ 370 w 518"/>
                <a:gd name="T45" fmla="*/ 1384 h 1489"/>
                <a:gd name="T46" fmla="*/ 364 w 518"/>
                <a:gd name="T47" fmla="*/ 1378 h 1489"/>
                <a:gd name="T48" fmla="*/ 359 w 518"/>
                <a:gd name="T49" fmla="*/ 1372 h 1489"/>
                <a:gd name="T50" fmla="*/ 354 w 518"/>
                <a:gd name="T51" fmla="*/ 1366 h 1489"/>
                <a:gd name="T52" fmla="*/ 349 w 518"/>
                <a:gd name="T53" fmla="*/ 1359 h 1489"/>
                <a:gd name="T54" fmla="*/ 345 w 518"/>
                <a:gd name="T55" fmla="*/ 1353 h 1489"/>
                <a:gd name="T56" fmla="*/ 340 w 518"/>
                <a:gd name="T57" fmla="*/ 1346 h 1489"/>
                <a:gd name="T58" fmla="*/ 336 w 518"/>
                <a:gd name="T59" fmla="*/ 1340 h 1489"/>
                <a:gd name="T60" fmla="*/ 332 w 518"/>
                <a:gd name="T61" fmla="*/ 1333 h 1489"/>
                <a:gd name="T62" fmla="*/ 329 w 518"/>
                <a:gd name="T63" fmla="*/ 1326 h 1489"/>
                <a:gd name="T64" fmla="*/ 290 w 518"/>
                <a:gd name="T65" fmla="*/ 1247 h 1489"/>
                <a:gd name="T66" fmla="*/ 272 w 518"/>
                <a:gd name="T67" fmla="*/ 1208 h 1489"/>
                <a:gd name="T68" fmla="*/ 255 w 518"/>
                <a:gd name="T69" fmla="*/ 1168 h 1489"/>
                <a:gd name="T70" fmla="*/ 238 w 518"/>
                <a:gd name="T71" fmla="*/ 1129 h 1489"/>
                <a:gd name="T72" fmla="*/ 221 w 518"/>
                <a:gd name="T73" fmla="*/ 1089 h 1489"/>
                <a:gd name="T74" fmla="*/ 206 w 518"/>
                <a:gd name="T75" fmla="*/ 1049 h 1489"/>
                <a:gd name="T76" fmla="*/ 190 w 518"/>
                <a:gd name="T77" fmla="*/ 1009 h 1489"/>
                <a:gd name="T78" fmla="*/ 176 w 518"/>
                <a:gd name="T79" fmla="*/ 969 h 1489"/>
                <a:gd name="T80" fmla="*/ 162 w 518"/>
                <a:gd name="T81" fmla="*/ 929 h 1489"/>
                <a:gd name="T82" fmla="*/ 148 w 518"/>
                <a:gd name="T83" fmla="*/ 888 h 1489"/>
                <a:gd name="T84" fmla="*/ 136 w 518"/>
                <a:gd name="T85" fmla="*/ 848 h 1489"/>
                <a:gd name="T86" fmla="*/ 123 w 518"/>
                <a:gd name="T87" fmla="*/ 807 h 1489"/>
                <a:gd name="T88" fmla="*/ 112 w 518"/>
                <a:gd name="T89" fmla="*/ 766 h 1489"/>
                <a:gd name="T90" fmla="*/ 101 w 518"/>
                <a:gd name="T91" fmla="*/ 725 h 1489"/>
                <a:gd name="T92" fmla="*/ 91 w 518"/>
                <a:gd name="T93" fmla="*/ 684 h 1489"/>
                <a:gd name="T94" fmla="*/ 81 w 518"/>
                <a:gd name="T95" fmla="*/ 643 h 1489"/>
                <a:gd name="T96" fmla="*/ 71 w 518"/>
                <a:gd name="T97" fmla="*/ 601 h 1489"/>
                <a:gd name="T98" fmla="*/ 62 w 518"/>
                <a:gd name="T99" fmla="*/ 560 h 1489"/>
                <a:gd name="T100" fmla="*/ 54 w 518"/>
                <a:gd name="T101" fmla="*/ 518 h 1489"/>
                <a:gd name="T102" fmla="*/ 47 w 518"/>
                <a:gd name="T103" fmla="*/ 476 h 1489"/>
                <a:gd name="T104" fmla="*/ 40 w 518"/>
                <a:gd name="T105" fmla="*/ 433 h 1489"/>
                <a:gd name="T106" fmla="*/ 34 w 518"/>
                <a:gd name="T107" fmla="*/ 391 h 1489"/>
                <a:gd name="T108" fmla="*/ 28 w 518"/>
                <a:gd name="T109" fmla="*/ 348 h 1489"/>
                <a:gd name="T110" fmla="*/ 22 w 518"/>
                <a:gd name="T111" fmla="*/ 305 h 1489"/>
                <a:gd name="T112" fmla="*/ 17 w 518"/>
                <a:gd name="T113" fmla="*/ 262 h 1489"/>
                <a:gd name="T114" fmla="*/ 12 w 518"/>
                <a:gd name="T115" fmla="*/ 219 h 1489"/>
                <a:gd name="T116" fmla="*/ 9 w 518"/>
                <a:gd name="T117" fmla="*/ 176 h 1489"/>
                <a:gd name="T118" fmla="*/ 5 w 518"/>
                <a:gd name="T119" fmla="*/ 132 h 1489"/>
                <a:gd name="T120" fmla="*/ 4 w 518"/>
                <a:gd name="T121" fmla="*/ 88 h 1489"/>
                <a:gd name="T122" fmla="*/ 1 w 518"/>
                <a:gd name="T123" fmla="*/ 44 h 1489"/>
                <a:gd name="T124" fmla="*/ 0 w 518"/>
                <a:gd name="T125"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489">
                  <a:moveTo>
                    <a:pt x="517" y="1488"/>
                  </a:moveTo>
                  <a:lnTo>
                    <a:pt x="505" y="1482"/>
                  </a:lnTo>
                  <a:lnTo>
                    <a:pt x="498" y="1479"/>
                  </a:lnTo>
                  <a:lnTo>
                    <a:pt x="492" y="1476"/>
                  </a:lnTo>
                  <a:lnTo>
                    <a:pt x="486" y="1472"/>
                  </a:lnTo>
                  <a:lnTo>
                    <a:pt x="480" y="1469"/>
                  </a:lnTo>
                  <a:lnTo>
                    <a:pt x="473" y="1465"/>
                  </a:lnTo>
                  <a:lnTo>
                    <a:pt x="466" y="1461"/>
                  </a:lnTo>
                  <a:lnTo>
                    <a:pt x="459" y="1457"/>
                  </a:lnTo>
                  <a:lnTo>
                    <a:pt x="453" y="1453"/>
                  </a:lnTo>
                  <a:lnTo>
                    <a:pt x="446" y="1448"/>
                  </a:lnTo>
                  <a:lnTo>
                    <a:pt x="440" y="1444"/>
                  </a:lnTo>
                  <a:lnTo>
                    <a:pt x="433" y="1439"/>
                  </a:lnTo>
                  <a:lnTo>
                    <a:pt x="426" y="1434"/>
                  </a:lnTo>
                  <a:lnTo>
                    <a:pt x="419" y="1429"/>
                  </a:lnTo>
                  <a:lnTo>
                    <a:pt x="413" y="1424"/>
                  </a:lnTo>
                  <a:lnTo>
                    <a:pt x="407" y="1419"/>
                  </a:lnTo>
                  <a:lnTo>
                    <a:pt x="400" y="1413"/>
                  </a:lnTo>
                  <a:lnTo>
                    <a:pt x="394" y="1408"/>
                  </a:lnTo>
                  <a:lnTo>
                    <a:pt x="387" y="1402"/>
                  </a:lnTo>
                  <a:lnTo>
                    <a:pt x="382" y="1396"/>
                  </a:lnTo>
                  <a:lnTo>
                    <a:pt x="376" y="1390"/>
                  </a:lnTo>
                  <a:lnTo>
                    <a:pt x="370" y="1384"/>
                  </a:lnTo>
                  <a:lnTo>
                    <a:pt x="364" y="1378"/>
                  </a:lnTo>
                  <a:lnTo>
                    <a:pt x="359" y="1372"/>
                  </a:lnTo>
                  <a:lnTo>
                    <a:pt x="354" y="1366"/>
                  </a:lnTo>
                  <a:lnTo>
                    <a:pt x="349" y="1359"/>
                  </a:lnTo>
                  <a:lnTo>
                    <a:pt x="345" y="1353"/>
                  </a:lnTo>
                  <a:lnTo>
                    <a:pt x="340" y="1346"/>
                  </a:lnTo>
                  <a:lnTo>
                    <a:pt x="336" y="1340"/>
                  </a:lnTo>
                  <a:lnTo>
                    <a:pt x="332" y="1333"/>
                  </a:lnTo>
                  <a:lnTo>
                    <a:pt x="329" y="1326"/>
                  </a:lnTo>
                  <a:lnTo>
                    <a:pt x="290" y="1247"/>
                  </a:lnTo>
                  <a:lnTo>
                    <a:pt x="272" y="1208"/>
                  </a:lnTo>
                  <a:lnTo>
                    <a:pt x="255" y="1168"/>
                  </a:lnTo>
                  <a:lnTo>
                    <a:pt x="238" y="1129"/>
                  </a:lnTo>
                  <a:lnTo>
                    <a:pt x="221" y="1089"/>
                  </a:lnTo>
                  <a:lnTo>
                    <a:pt x="206" y="1049"/>
                  </a:lnTo>
                  <a:lnTo>
                    <a:pt x="190" y="1009"/>
                  </a:lnTo>
                  <a:lnTo>
                    <a:pt x="176" y="969"/>
                  </a:lnTo>
                  <a:lnTo>
                    <a:pt x="162" y="929"/>
                  </a:lnTo>
                  <a:lnTo>
                    <a:pt x="148" y="888"/>
                  </a:lnTo>
                  <a:lnTo>
                    <a:pt x="136" y="848"/>
                  </a:lnTo>
                  <a:lnTo>
                    <a:pt x="123" y="807"/>
                  </a:lnTo>
                  <a:lnTo>
                    <a:pt x="112" y="766"/>
                  </a:lnTo>
                  <a:lnTo>
                    <a:pt x="101" y="725"/>
                  </a:lnTo>
                  <a:lnTo>
                    <a:pt x="91" y="684"/>
                  </a:lnTo>
                  <a:lnTo>
                    <a:pt x="81" y="643"/>
                  </a:lnTo>
                  <a:lnTo>
                    <a:pt x="71" y="601"/>
                  </a:lnTo>
                  <a:lnTo>
                    <a:pt x="62" y="560"/>
                  </a:lnTo>
                  <a:lnTo>
                    <a:pt x="54" y="518"/>
                  </a:lnTo>
                  <a:lnTo>
                    <a:pt x="47" y="476"/>
                  </a:lnTo>
                  <a:lnTo>
                    <a:pt x="40" y="433"/>
                  </a:lnTo>
                  <a:lnTo>
                    <a:pt x="34" y="391"/>
                  </a:lnTo>
                  <a:lnTo>
                    <a:pt x="28" y="348"/>
                  </a:lnTo>
                  <a:lnTo>
                    <a:pt x="22" y="305"/>
                  </a:lnTo>
                  <a:lnTo>
                    <a:pt x="17" y="262"/>
                  </a:lnTo>
                  <a:lnTo>
                    <a:pt x="12" y="219"/>
                  </a:lnTo>
                  <a:lnTo>
                    <a:pt x="9" y="176"/>
                  </a:lnTo>
                  <a:lnTo>
                    <a:pt x="5" y="132"/>
                  </a:lnTo>
                  <a:lnTo>
                    <a:pt x="4" y="88"/>
                  </a:lnTo>
                  <a:lnTo>
                    <a:pt x="1" y="44"/>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3924" name="Group 148"/>
            <p:cNvGrpSpPr>
              <a:grpSpLocks/>
            </p:cNvGrpSpPr>
            <p:nvPr/>
          </p:nvGrpSpPr>
          <p:grpSpPr bwMode="auto">
            <a:xfrm>
              <a:off x="1335" y="1059"/>
              <a:ext cx="531" cy="732"/>
              <a:chOff x="1335" y="1059"/>
              <a:chExt cx="531" cy="732"/>
            </a:xfrm>
          </p:grpSpPr>
          <p:sp>
            <p:nvSpPr>
              <p:cNvPr id="203925" name="Freeform 149"/>
              <p:cNvSpPr>
                <a:spLocks/>
              </p:cNvSpPr>
              <p:nvPr/>
            </p:nvSpPr>
            <p:spPr bwMode="auto">
              <a:xfrm>
                <a:off x="1616" y="1240"/>
                <a:ext cx="250" cy="159"/>
              </a:xfrm>
              <a:custGeom>
                <a:avLst/>
                <a:gdLst>
                  <a:gd name="T0" fmla="*/ 116 w 250"/>
                  <a:gd name="T1" fmla="*/ 14 h 159"/>
                  <a:gd name="T2" fmla="*/ 139 w 250"/>
                  <a:gd name="T3" fmla="*/ 8 h 159"/>
                  <a:gd name="T4" fmla="*/ 159 w 250"/>
                  <a:gd name="T5" fmla="*/ 3 h 159"/>
                  <a:gd name="T6" fmla="*/ 180 w 250"/>
                  <a:gd name="T7" fmla="*/ 0 h 159"/>
                  <a:gd name="T8" fmla="*/ 197 w 250"/>
                  <a:gd name="T9" fmla="*/ 0 h 159"/>
                  <a:gd name="T10" fmla="*/ 213 w 250"/>
                  <a:gd name="T11" fmla="*/ 3 h 159"/>
                  <a:gd name="T12" fmla="*/ 228 w 250"/>
                  <a:gd name="T13" fmla="*/ 7 h 159"/>
                  <a:gd name="T14" fmla="*/ 238 w 250"/>
                  <a:gd name="T15" fmla="*/ 14 h 159"/>
                  <a:gd name="T16" fmla="*/ 245 w 250"/>
                  <a:gd name="T17" fmla="*/ 22 h 159"/>
                  <a:gd name="T18" fmla="*/ 249 w 250"/>
                  <a:gd name="T19" fmla="*/ 33 h 159"/>
                  <a:gd name="T20" fmla="*/ 249 w 250"/>
                  <a:gd name="T21" fmla="*/ 44 h 159"/>
                  <a:gd name="T22" fmla="*/ 245 w 250"/>
                  <a:gd name="T23" fmla="*/ 57 h 159"/>
                  <a:gd name="T24" fmla="*/ 237 w 250"/>
                  <a:gd name="T25" fmla="*/ 70 h 159"/>
                  <a:gd name="T26" fmla="*/ 227 w 250"/>
                  <a:gd name="T27" fmla="*/ 84 h 159"/>
                  <a:gd name="T28" fmla="*/ 213 w 250"/>
                  <a:gd name="T29" fmla="*/ 98 h 159"/>
                  <a:gd name="T30" fmla="*/ 197 w 250"/>
                  <a:gd name="T31" fmla="*/ 110 h 159"/>
                  <a:gd name="T32" fmla="*/ 178 w 250"/>
                  <a:gd name="T33" fmla="*/ 122 h 159"/>
                  <a:gd name="T34" fmla="*/ 158 w 250"/>
                  <a:gd name="T35" fmla="*/ 133 h 159"/>
                  <a:gd name="T36" fmla="*/ 137 w 250"/>
                  <a:gd name="T37" fmla="*/ 142 h 159"/>
                  <a:gd name="T38" fmla="*/ 116 w 250"/>
                  <a:gd name="T39" fmla="*/ 150 h 159"/>
                  <a:gd name="T40" fmla="*/ 95 w 250"/>
                  <a:gd name="T41" fmla="*/ 155 h 159"/>
                  <a:gd name="T42" fmla="*/ 75 w 250"/>
                  <a:gd name="T43" fmla="*/ 158 h 159"/>
                  <a:gd name="T44" fmla="*/ 56 w 250"/>
                  <a:gd name="T45" fmla="*/ 158 h 159"/>
                  <a:gd name="T46" fmla="*/ 39 w 250"/>
                  <a:gd name="T47" fmla="*/ 157 h 159"/>
                  <a:gd name="T48" fmla="*/ 25 w 250"/>
                  <a:gd name="T49" fmla="*/ 153 h 159"/>
                  <a:gd name="T50" fmla="*/ 13 w 250"/>
                  <a:gd name="T51" fmla="*/ 146 h 159"/>
                  <a:gd name="T52" fmla="*/ 5 w 250"/>
                  <a:gd name="T53" fmla="*/ 138 h 159"/>
                  <a:gd name="T54" fmla="*/ 1 w 250"/>
                  <a:gd name="T55" fmla="*/ 128 h 159"/>
                  <a:gd name="T56" fmla="*/ 0 w 250"/>
                  <a:gd name="T57" fmla="*/ 117 h 159"/>
                  <a:gd name="T58" fmla="*/ 3 w 250"/>
                  <a:gd name="T59" fmla="*/ 105 h 159"/>
                  <a:gd name="T60" fmla="*/ 9 w 250"/>
                  <a:gd name="T61" fmla="*/ 92 h 159"/>
                  <a:gd name="T62" fmla="*/ 20 w 250"/>
                  <a:gd name="T63" fmla="*/ 78 h 159"/>
                  <a:gd name="T64" fmla="*/ 32 w 250"/>
                  <a:gd name="T65" fmla="*/ 64 h 159"/>
                  <a:gd name="T66" fmla="*/ 48 w 250"/>
                  <a:gd name="T67" fmla="*/ 52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7" y="18"/>
                    </a:moveTo>
                    <a:lnTo>
                      <a:pt x="116" y="14"/>
                    </a:lnTo>
                    <a:lnTo>
                      <a:pt x="128" y="11"/>
                    </a:lnTo>
                    <a:lnTo>
                      <a:pt x="139" y="8"/>
                    </a:lnTo>
                    <a:lnTo>
                      <a:pt x="149" y="5"/>
                    </a:lnTo>
                    <a:lnTo>
                      <a:pt x="159" y="3"/>
                    </a:lnTo>
                    <a:lnTo>
                      <a:pt x="169" y="1"/>
                    </a:lnTo>
                    <a:lnTo>
                      <a:pt x="180" y="0"/>
                    </a:lnTo>
                    <a:lnTo>
                      <a:pt x="189" y="0"/>
                    </a:lnTo>
                    <a:lnTo>
                      <a:pt x="197" y="0"/>
                    </a:lnTo>
                    <a:lnTo>
                      <a:pt x="206" y="1"/>
                    </a:lnTo>
                    <a:lnTo>
                      <a:pt x="213" y="3"/>
                    </a:lnTo>
                    <a:lnTo>
                      <a:pt x="221" y="5"/>
                    </a:lnTo>
                    <a:lnTo>
                      <a:pt x="228" y="7"/>
                    </a:lnTo>
                    <a:lnTo>
                      <a:pt x="233" y="10"/>
                    </a:lnTo>
                    <a:lnTo>
                      <a:pt x="238" y="14"/>
                    </a:lnTo>
                    <a:lnTo>
                      <a:pt x="242" y="18"/>
                    </a:lnTo>
                    <a:lnTo>
                      <a:pt x="245" y="22"/>
                    </a:lnTo>
                    <a:lnTo>
                      <a:pt x="247" y="28"/>
                    </a:lnTo>
                    <a:lnTo>
                      <a:pt x="249" y="33"/>
                    </a:lnTo>
                    <a:lnTo>
                      <a:pt x="249" y="38"/>
                    </a:lnTo>
                    <a:lnTo>
                      <a:pt x="249" y="44"/>
                    </a:lnTo>
                    <a:lnTo>
                      <a:pt x="247" y="51"/>
                    </a:lnTo>
                    <a:lnTo>
                      <a:pt x="245" y="57"/>
                    </a:lnTo>
                    <a:lnTo>
                      <a:pt x="242" y="64"/>
                    </a:lnTo>
                    <a:lnTo>
                      <a:pt x="237" y="70"/>
                    </a:lnTo>
                    <a:lnTo>
                      <a:pt x="233" y="77"/>
                    </a:lnTo>
                    <a:lnTo>
                      <a:pt x="227" y="84"/>
                    </a:lnTo>
                    <a:lnTo>
                      <a:pt x="221" y="91"/>
                    </a:lnTo>
                    <a:lnTo>
                      <a:pt x="213" y="98"/>
                    </a:lnTo>
                    <a:lnTo>
                      <a:pt x="205" y="104"/>
                    </a:lnTo>
                    <a:lnTo>
                      <a:pt x="197" y="110"/>
                    </a:lnTo>
                    <a:lnTo>
                      <a:pt x="188" y="116"/>
                    </a:lnTo>
                    <a:lnTo>
                      <a:pt x="178" y="122"/>
                    </a:lnTo>
                    <a:lnTo>
                      <a:pt x="169" y="128"/>
                    </a:lnTo>
                    <a:lnTo>
                      <a:pt x="158" y="133"/>
                    </a:lnTo>
                    <a:lnTo>
                      <a:pt x="148" y="138"/>
                    </a:lnTo>
                    <a:lnTo>
                      <a:pt x="137" y="142"/>
                    </a:lnTo>
                    <a:lnTo>
                      <a:pt x="126" y="146"/>
                    </a:lnTo>
                    <a:lnTo>
                      <a:pt x="116" y="150"/>
                    </a:lnTo>
                    <a:lnTo>
                      <a:pt x="105" y="152"/>
                    </a:lnTo>
                    <a:lnTo>
                      <a:pt x="95" y="155"/>
                    </a:lnTo>
                    <a:lnTo>
                      <a:pt x="84" y="156"/>
                    </a:lnTo>
                    <a:lnTo>
                      <a:pt x="75" y="158"/>
                    </a:lnTo>
                    <a:lnTo>
                      <a:pt x="65" y="158"/>
                    </a:lnTo>
                    <a:lnTo>
                      <a:pt x="56" y="158"/>
                    </a:lnTo>
                    <a:lnTo>
                      <a:pt x="47" y="158"/>
                    </a:lnTo>
                    <a:lnTo>
                      <a:pt x="39" y="157"/>
                    </a:lnTo>
                    <a:lnTo>
                      <a:pt x="32" y="155"/>
                    </a:lnTo>
                    <a:lnTo>
                      <a:pt x="25" y="153"/>
                    </a:lnTo>
                    <a:lnTo>
                      <a:pt x="19" y="150"/>
                    </a:lnTo>
                    <a:lnTo>
                      <a:pt x="13" y="146"/>
                    </a:lnTo>
                    <a:lnTo>
                      <a:pt x="9" y="143"/>
                    </a:lnTo>
                    <a:lnTo>
                      <a:pt x="5" y="138"/>
                    </a:lnTo>
                    <a:lnTo>
                      <a:pt x="3" y="134"/>
                    </a:lnTo>
                    <a:lnTo>
                      <a:pt x="1" y="128"/>
                    </a:lnTo>
                    <a:lnTo>
                      <a:pt x="0" y="123"/>
                    </a:lnTo>
                    <a:lnTo>
                      <a:pt x="0" y="117"/>
                    </a:lnTo>
                    <a:lnTo>
                      <a:pt x="1" y="111"/>
                    </a:lnTo>
                    <a:lnTo>
                      <a:pt x="3" y="105"/>
                    </a:lnTo>
                    <a:lnTo>
                      <a:pt x="5" y="98"/>
                    </a:lnTo>
                    <a:lnTo>
                      <a:pt x="9" y="92"/>
                    </a:lnTo>
                    <a:lnTo>
                      <a:pt x="14" y="85"/>
                    </a:lnTo>
                    <a:lnTo>
                      <a:pt x="20" y="78"/>
                    </a:lnTo>
                    <a:lnTo>
                      <a:pt x="25" y="71"/>
                    </a:lnTo>
                    <a:lnTo>
                      <a:pt x="32" y="64"/>
                    </a:lnTo>
                    <a:lnTo>
                      <a:pt x="39" y="58"/>
                    </a:lnTo>
                    <a:lnTo>
                      <a:pt x="48" y="52"/>
                    </a:lnTo>
                    <a:lnTo>
                      <a:pt x="57" y="45"/>
                    </a:lnTo>
                    <a:lnTo>
                      <a:pt x="66" y="39"/>
                    </a:lnTo>
                    <a:lnTo>
                      <a:pt x="76" y="34"/>
                    </a:lnTo>
                    <a:lnTo>
                      <a:pt x="85" y="28"/>
                    </a:lnTo>
                    <a:lnTo>
                      <a:pt x="96" y="23"/>
                    </a:lnTo>
                    <a:lnTo>
                      <a:pt x="106"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6" name="Freeform 150"/>
              <p:cNvSpPr>
                <a:spLocks/>
              </p:cNvSpPr>
              <p:nvPr/>
            </p:nvSpPr>
            <p:spPr bwMode="auto">
              <a:xfrm>
                <a:off x="1489" y="1059"/>
                <a:ext cx="136" cy="292"/>
              </a:xfrm>
              <a:custGeom>
                <a:avLst/>
                <a:gdLst>
                  <a:gd name="T0" fmla="*/ 12 w 136"/>
                  <a:gd name="T1" fmla="*/ 154 h 292"/>
                  <a:gd name="T2" fmla="*/ 6 w 136"/>
                  <a:gd name="T3" fmla="*/ 129 h 292"/>
                  <a:gd name="T4" fmla="*/ 3 w 136"/>
                  <a:gd name="T5" fmla="*/ 105 h 292"/>
                  <a:gd name="T6" fmla="*/ 1 w 136"/>
                  <a:gd name="T7" fmla="*/ 81 h 292"/>
                  <a:gd name="T8" fmla="*/ 1 w 136"/>
                  <a:gd name="T9" fmla="*/ 60 h 292"/>
                  <a:gd name="T10" fmla="*/ 3 w 136"/>
                  <a:gd name="T11" fmla="*/ 41 h 292"/>
                  <a:gd name="T12" fmla="*/ 6 w 136"/>
                  <a:gd name="T13" fmla="*/ 25 h 292"/>
                  <a:gd name="T14" fmla="*/ 12 w 136"/>
                  <a:gd name="T15" fmla="*/ 13 h 292"/>
                  <a:gd name="T16" fmla="*/ 19 w 136"/>
                  <a:gd name="T17" fmla="*/ 4 h 292"/>
                  <a:gd name="T18" fmla="*/ 28 w 136"/>
                  <a:gd name="T19" fmla="*/ 0 h 292"/>
                  <a:gd name="T20" fmla="*/ 38 w 136"/>
                  <a:gd name="T21" fmla="*/ 0 h 292"/>
                  <a:gd name="T22" fmla="*/ 49 w 136"/>
                  <a:gd name="T23" fmla="*/ 5 h 292"/>
                  <a:gd name="T24" fmla="*/ 60 w 136"/>
                  <a:gd name="T25" fmla="*/ 13 h 292"/>
                  <a:gd name="T26" fmla="*/ 72 w 136"/>
                  <a:gd name="T27" fmla="*/ 25 h 292"/>
                  <a:gd name="T28" fmla="*/ 83 w 136"/>
                  <a:gd name="T29" fmla="*/ 41 h 292"/>
                  <a:gd name="T30" fmla="*/ 94 w 136"/>
                  <a:gd name="T31" fmla="*/ 61 h 292"/>
                  <a:gd name="T32" fmla="*/ 104 w 136"/>
                  <a:gd name="T33" fmla="*/ 82 h 292"/>
                  <a:gd name="T34" fmla="*/ 114 w 136"/>
                  <a:gd name="T35" fmla="*/ 105 h 292"/>
                  <a:gd name="T36" fmla="*/ 122 w 136"/>
                  <a:gd name="T37" fmla="*/ 130 h 292"/>
                  <a:gd name="T38" fmla="*/ 128 w 136"/>
                  <a:gd name="T39" fmla="*/ 155 h 292"/>
                  <a:gd name="T40" fmla="*/ 132 w 136"/>
                  <a:gd name="T41" fmla="*/ 180 h 292"/>
                  <a:gd name="T42" fmla="*/ 134 w 136"/>
                  <a:gd name="T43" fmla="*/ 203 h 292"/>
                  <a:gd name="T44" fmla="*/ 135 w 136"/>
                  <a:gd name="T45" fmla="*/ 225 h 292"/>
                  <a:gd name="T46" fmla="*/ 134 w 136"/>
                  <a:gd name="T47" fmla="*/ 245 h 292"/>
                  <a:gd name="T48" fmla="*/ 131 w 136"/>
                  <a:gd name="T49" fmla="*/ 262 h 292"/>
                  <a:gd name="T50" fmla="*/ 125 w 136"/>
                  <a:gd name="T51" fmla="*/ 275 h 292"/>
                  <a:gd name="T52" fmla="*/ 118 w 136"/>
                  <a:gd name="T53" fmla="*/ 285 h 292"/>
                  <a:gd name="T54" fmla="*/ 110 w 136"/>
                  <a:gd name="T55" fmla="*/ 290 h 292"/>
                  <a:gd name="T56" fmla="*/ 100 w 136"/>
                  <a:gd name="T57" fmla="*/ 291 h 292"/>
                  <a:gd name="T58" fmla="*/ 90 w 136"/>
                  <a:gd name="T59" fmla="*/ 287 h 292"/>
                  <a:gd name="T60" fmla="*/ 78 w 136"/>
                  <a:gd name="T61" fmla="*/ 280 h 292"/>
                  <a:gd name="T62" fmla="*/ 67 w 136"/>
                  <a:gd name="T63" fmla="*/ 269 h 292"/>
                  <a:gd name="T64" fmla="*/ 55 w 136"/>
                  <a:gd name="T65" fmla="*/ 253 h 292"/>
                  <a:gd name="T66" fmla="*/ 44 w 136"/>
                  <a:gd name="T67" fmla="*/ 235 h 292"/>
                  <a:gd name="T68" fmla="*/ 34 w 136"/>
                  <a:gd name="T69" fmla="*/ 214 h 292"/>
                  <a:gd name="T70" fmla="*/ 24 w 136"/>
                  <a:gd name="T71" fmla="*/ 191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6" y="167"/>
                    </a:moveTo>
                    <a:lnTo>
                      <a:pt x="12" y="154"/>
                    </a:lnTo>
                    <a:lnTo>
                      <a:pt x="9" y="142"/>
                    </a:lnTo>
                    <a:lnTo>
                      <a:pt x="6" y="129"/>
                    </a:lnTo>
                    <a:lnTo>
                      <a:pt x="4" y="117"/>
                    </a:lnTo>
                    <a:lnTo>
                      <a:pt x="3" y="105"/>
                    </a:lnTo>
                    <a:lnTo>
                      <a:pt x="1" y="93"/>
                    </a:lnTo>
                    <a:lnTo>
                      <a:pt x="1" y="81"/>
                    </a:lnTo>
                    <a:lnTo>
                      <a:pt x="0" y="70"/>
                    </a:lnTo>
                    <a:lnTo>
                      <a:pt x="1" y="60"/>
                    </a:lnTo>
                    <a:lnTo>
                      <a:pt x="1" y="50"/>
                    </a:lnTo>
                    <a:lnTo>
                      <a:pt x="3" y="41"/>
                    </a:lnTo>
                    <a:lnTo>
                      <a:pt x="4" y="33"/>
                    </a:lnTo>
                    <a:lnTo>
                      <a:pt x="6" y="25"/>
                    </a:lnTo>
                    <a:lnTo>
                      <a:pt x="9" y="18"/>
                    </a:lnTo>
                    <a:lnTo>
                      <a:pt x="12" y="13"/>
                    </a:lnTo>
                    <a:lnTo>
                      <a:pt x="15" y="8"/>
                    </a:lnTo>
                    <a:lnTo>
                      <a:pt x="19" y="4"/>
                    </a:lnTo>
                    <a:lnTo>
                      <a:pt x="23" y="2"/>
                    </a:lnTo>
                    <a:lnTo>
                      <a:pt x="28" y="0"/>
                    </a:lnTo>
                    <a:lnTo>
                      <a:pt x="33" y="0"/>
                    </a:lnTo>
                    <a:lnTo>
                      <a:pt x="38" y="0"/>
                    </a:lnTo>
                    <a:lnTo>
                      <a:pt x="44" y="2"/>
                    </a:lnTo>
                    <a:lnTo>
                      <a:pt x="49" y="5"/>
                    </a:lnTo>
                    <a:lnTo>
                      <a:pt x="54" y="8"/>
                    </a:lnTo>
                    <a:lnTo>
                      <a:pt x="60" y="13"/>
                    </a:lnTo>
                    <a:lnTo>
                      <a:pt x="66" y="19"/>
                    </a:lnTo>
                    <a:lnTo>
                      <a:pt x="72" y="25"/>
                    </a:lnTo>
                    <a:lnTo>
                      <a:pt x="77" y="33"/>
                    </a:lnTo>
                    <a:lnTo>
                      <a:pt x="83" y="41"/>
                    </a:lnTo>
                    <a:lnTo>
                      <a:pt x="89" y="51"/>
                    </a:lnTo>
                    <a:lnTo>
                      <a:pt x="94" y="61"/>
                    </a:lnTo>
                    <a:lnTo>
                      <a:pt x="99" y="71"/>
                    </a:lnTo>
                    <a:lnTo>
                      <a:pt x="104" y="82"/>
                    </a:lnTo>
                    <a:lnTo>
                      <a:pt x="109" y="93"/>
                    </a:lnTo>
                    <a:lnTo>
                      <a:pt x="114" y="105"/>
                    </a:lnTo>
                    <a:lnTo>
                      <a:pt x="118" y="118"/>
                    </a:lnTo>
                    <a:lnTo>
                      <a:pt x="122" y="130"/>
                    </a:lnTo>
                    <a:lnTo>
                      <a:pt x="125" y="143"/>
                    </a:lnTo>
                    <a:lnTo>
                      <a:pt x="128" y="155"/>
                    </a:lnTo>
                    <a:lnTo>
                      <a:pt x="131" y="167"/>
                    </a:lnTo>
                    <a:lnTo>
                      <a:pt x="132" y="180"/>
                    </a:lnTo>
                    <a:lnTo>
                      <a:pt x="133" y="192"/>
                    </a:lnTo>
                    <a:lnTo>
                      <a:pt x="134" y="203"/>
                    </a:lnTo>
                    <a:lnTo>
                      <a:pt x="135" y="215"/>
                    </a:lnTo>
                    <a:lnTo>
                      <a:pt x="135" y="225"/>
                    </a:lnTo>
                    <a:lnTo>
                      <a:pt x="134" y="236"/>
                    </a:lnTo>
                    <a:lnTo>
                      <a:pt x="134" y="245"/>
                    </a:lnTo>
                    <a:lnTo>
                      <a:pt x="132" y="254"/>
                    </a:lnTo>
                    <a:lnTo>
                      <a:pt x="131" y="262"/>
                    </a:lnTo>
                    <a:lnTo>
                      <a:pt x="128" y="269"/>
                    </a:lnTo>
                    <a:lnTo>
                      <a:pt x="125" y="275"/>
                    </a:lnTo>
                    <a:lnTo>
                      <a:pt x="122" y="280"/>
                    </a:lnTo>
                    <a:lnTo>
                      <a:pt x="118" y="285"/>
                    </a:lnTo>
                    <a:lnTo>
                      <a:pt x="115" y="287"/>
                    </a:lnTo>
                    <a:lnTo>
                      <a:pt x="110" y="290"/>
                    </a:lnTo>
                    <a:lnTo>
                      <a:pt x="105" y="291"/>
                    </a:lnTo>
                    <a:lnTo>
                      <a:pt x="100" y="291"/>
                    </a:lnTo>
                    <a:lnTo>
                      <a:pt x="95" y="289"/>
                    </a:lnTo>
                    <a:lnTo>
                      <a:pt x="90" y="287"/>
                    </a:lnTo>
                    <a:lnTo>
                      <a:pt x="84" y="284"/>
                    </a:lnTo>
                    <a:lnTo>
                      <a:pt x="78" y="280"/>
                    </a:lnTo>
                    <a:lnTo>
                      <a:pt x="72" y="275"/>
                    </a:lnTo>
                    <a:lnTo>
                      <a:pt x="67" y="269"/>
                    </a:lnTo>
                    <a:lnTo>
                      <a:pt x="61" y="261"/>
                    </a:lnTo>
                    <a:lnTo>
                      <a:pt x="55" y="253"/>
                    </a:lnTo>
                    <a:lnTo>
                      <a:pt x="50" y="245"/>
                    </a:lnTo>
                    <a:lnTo>
                      <a:pt x="44" y="235"/>
                    </a:lnTo>
                    <a:lnTo>
                      <a:pt x="38" y="225"/>
                    </a:lnTo>
                    <a:lnTo>
                      <a:pt x="34" y="214"/>
                    </a:lnTo>
                    <a:lnTo>
                      <a:pt x="28" y="203"/>
                    </a:lnTo>
                    <a:lnTo>
                      <a:pt x="24" y="191"/>
                    </a:lnTo>
                    <a:lnTo>
                      <a:pt x="20" y="179"/>
                    </a:lnTo>
                    <a:lnTo>
                      <a:pt x="16"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27" name="Oval 151"/>
              <p:cNvSpPr>
                <a:spLocks noChangeArrowheads="1"/>
              </p:cNvSpPr>
              <p:nvPr/>
            </p:nvSpPr>
            <p:spPr bwMode="auto">
              <a:xfrm rot="15660000">
                <a:off x="1423" y="1273"/>
                <a:ext cx="110" cy="285"/>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28" name="Freeform 152"/>
              <p:cNvSpPr>
                <a:spLocks/>
              </p:cNvSpPr>
              <p:nvPr/>
            </p:nvSpPr>
            <p:spPr bwMode="auto">
              <a:xfrm>
                <a:off x="1607" y="1362"/>
                <a:ext cx="94" cy="429"/>
              </a:xfrm>
              <a:custGeom>
                <a:avLst/>
                <a:gdLst>
                  <a:gd name="T0" fmla="*/ 0 w 94"/>
                  <a:gd name="T1" fmla="*/ 0 h 429"/>
                  <a:gd name="T2" fmla="*/ 5 w 94"/>
                  <a:gd name="T3" fmla="*/ 22 h 429"/>
                  <a:gd name="T4" fmla="*/ 8 w 94"/>
                  <a:gd name="T5" fmla="*/ 33 h 429"/>
                  <a:gd name="T6" fmla="*/ 12 w 94"/>
                  <a:gd name="T7" fmla="*/ 45 h 429"/>
                  <a:gd name="T8" fmla="*/ 15 w 94"/>
                  <a:gd name="T9" fmla="*/ 58 h 429"/>
                  <a:gd name="T10" fmla="*/ 19 w 94"/>
                  <a:gd name="T11" fmla="*/ 70 h 429"/>
                  <a:gd name="T12" fmla="*/ 23 w 94"/>
                  <a:gd name="T13" fmla="*/ 84 h 429"/>
                  <a:gd name="T14" fmla="*/ 27 w 94"/>
                  <a:gd name="T15" fmla="*/ 98 h 429"/>
                  <a:gd name="T16" fmla="*/ 32 w 94"/>
                  <a:gd name="T17" fmla="*/ 112 h 429"/>
                  <a:gd name="T18" fmla="*/ 36 w 94"/>
                  <a:gd name="T19" fmla="*/ 126 h 429"/>
                  <a:gd name="T20" fmla="*/ 41 w 94"/>
                  <a:gd name="T21" fmla="*/ 140 h 429"/>
                  <a:gd name="T22" fmla="*/ 46 w 94"/>
                  <a:gd name="T23" fmla="*/ 155 h 429"/>
                  <a:gd name="T24" fmla="*/ 50 w 94"/>
                  <a:gd name="T25" fmla="*/ 170 h 429"/>
                  <a:gd name="T26" fmla="*/ 55 w 94"/>
                  <a:gd name="T27" fmla="*/ 184 h 429"/>
                  <a:gd name="T28" fmla="*/ 59 w 94"/>
                  <a:gd name="T29" fmla="*/ 199 h 429"/>
                  <a:gd name="T30" fmla="*/ 63 w 94"/>
                  <a:gd name="T31" fmla="*/ 214 h 429"/>
                  <a:gd name="T32" fmla="*/ 68 w 94"/>
                  <a:gd name="T33" fmla="*/ 229 h 429"/>
                  <a:gd name="T34" fmla="*/ 72 w 94"/>
                  <a:gd name="T35" fmla="*/ 244 h 429"/>
                  <a:gd name="T36" fmla="*/ 75 w 94"/>
                  <a:gd name="T37" fmla="*/ 259 h 429"/>
                  <a:gd name="T38" fmla="*/ 79 w 94"/>
                  <a:gd name="T39" fmla="*/ 274 h 429"/>
                  <a:gd name="T40" fmla="*/ 82 w 94"/>
                  <a:gd name="T41" fmla="*/ 288 h 429"/>
                  <a:gd name="T42" fmla="*/ 85 w 94"/>
                  <a:gd name="T43" fmla="*/ 303 h 429"/>
                  <a:gd name="T44" fmla="*/ 88 w 94"/>
                  <a:gd name="T45" fmla="*/ 317 h 429"/>
                  <a:gd name="T46" fmla="*/ 89 w 94"/>
                  <a:gd name="T47" fmla="*/ 331 h 429"/>
                  <a:gd name="T48" fmla="*/ 91 w 94"/>
                  <a:gd name="T49" fmla="*/ 344 h 429"/>
                  <a:gd name="T50" fmla="*/ 92 w 94"/>
                  <a:gd name="T51" fmla="*/ 358 h 429"/>
                  <a:gd name="T52" fmla="*/ 93 w 94"/>
                  <a:gd name="T53" fmla="*/ 371 h 429"/>
                  <a:gd name="T54" fmla="*/ 93 w 94"/>
                  <a:gd name="T55" fmla="*/ 383 h 429"/>
                  <a:gd name="T56" fmla="*/ 92 w 94"/>
                  <a:gd name="T57" fmla="*/ 395 h 429"/>
                  <a:gd name="T58" fmla="*/ 90 w 94"/>
                  <a:gd name="T59" fmla="*/ 406 h 429"/>
                  <a:gd name="T60" fmla="*/ 89 w 94"/>
                  <a:gd name="T61" fmla="*/ 418 h 429"/>
                  <a:gd name="T62" fmla="*/ 86 w 94"/>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29">
                    <a:moveTo>
                      <a:pt x="0" y="0"/>
                    </a:moveTo>
                    <a:lnTo>
                      <a:pt x="5" y="22"/>
                    </a:lnTo>
                    <a:lnTo>
                      <a:pt x="8" y="33"/>
                    </a:lnTo>
                    <a:lnTo>
                      <a:pt x="12" y="45"/>
                    </a:lnTo>
                    <a:lnTo>
                      <a:pt x="15" y="58"/>
                    </a:lnTo>
                    <a:lnTo>
                      <a:pt x="19" y="70"/>
                    </a:lnTo>
                    <a:lnTo>
                      <a:pt x="23" y="84"/>
                    </a:lnTo>
                    <a:lnTo>
                      <a:pt x="27" y="98"/>
                    </a:lnTo>
                    <a:lnTo>
                      <a:pt x="32" y="112"/>
                    </a:lnTo>
                    <a:lnTo>
                      <a:pt x="36" y="126"/>
                    </a:lnTo>
                    <a:lnTo>
                      <a:pt x="41" y="140"/>
                    </a:lnTo>
                    <a:lnTo>
                      <a:pt x="46" y="155"/>
                    </a:lnTo>
                    <a:lnTo>
                      <a:pt x="50" y="170"/>
                    </a:lnTo>
                    <a:lnTo>
                      <a:pt x="55" y="184"/>
                    </a:lnTo>
                    <a:lnTo>
                      <a:pt x="59" y="199"/>
                    </a:lnTo>
                    <a:lnTo>
                      <a:pt x="63" y="214"/>
                    </a:lnTo>
                    <a:lnTo>
                      <a:pt x="68" y="229"/>
                    </a:lnTo>
                    <a:lnTo>
                      <a:pt x="72" y="244"/>
                    </a:lnTo>
                    <a:lnTo>
                      <a:pt x="75" y="259"/>
                    </a:lnTo>
                    <a:lnTo>
                      <a:pt x="79" y="274"/>
                    </a:lnTo>
                    <a:lnTo>
                      <a:pt x="82" y="288"/>
                    </a:lnTo>
                    <a:lnTo>
                      <a:pt x="85" y="303"/>
                    </a:lnTo>
                    <a:lnTo>
                      <a:pt x="88" y="317"/>
                    </a:lnTo>
                    <a:lnTo>
                      <a:pt x="89" y="331"/>
                    </a:lnTo>
                    <a:lnTo>
                      <a:pt x="91" y="344"/>
                    </a:lnTo>
                    <a:lnTo>
                      <a:pt x="92" y="358"/>
                    </a:lnTo>
                    <a:lnTo>
                      <a:pt x="93" y="371"/>
                    </a:lnTo>
                    <a:lnTo>
                      <a:pt x="93" y="383"/>
                    </a:lnTo>
                    <a:lnTo>
                      <a:pt x="92" y="395"/>
                    </a:lnTo>
                    <a:lnTo>
                      <a:pt x="90" y="406"/>
                    </a:lnTo>
                    <a:lnTo>
                      <a:pt x="89" y="418"/>
                    </a:lnTo>
                    <a:lnTo>
                      <a:pt x="86"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29" name="Group 153"/>
            <p:cNvGrpSpPr>
              <a:grpSpLocks/>
            </p:cNvGrpSpPr>
            <p:nvPr/>
          </p:nvGrpSpPr>
          <p:grpSpPr bwMode="auto">
            <a:xfrm>
              <a:off x="1729" y="1140"/>
              <a:ext cx="531" cy="732"/>
              <a:chOff x="1729" y="1140"/>
              <a:chExt cx="531" cy="732"/>
            </a:xfrm>
          </p:grpSpPr>
          <p:sp>
            <p:nvSpPr>
              <p:cNvPr id="203930" name="Freeform 154"/>
              <p:cNvSpPr>
                <a:spLocks/>
              </p:cNvSpPr>
              <p:nvPr/>
            </p:nvSpPr>
            <p:spPr bwMode="auto">
              <a:xfrm>
                <a:off x="2010" y="1321"/>
                <a:ext cx="250" cy="159"/>
              </a:xfrm>
              <a:custGeom>
                <a:avLst/>
                <a:gdLst>
                  <a:gd name="T0" fmla="*/ 116 w 250"/>
                  <a:gd name="T1" fmla="*/ 14 h 159"/>
                  <a:gd name="T2" fmla="*/ 138 w 250"/>
                  <a:gd name="T3" fmla="*/ 7 h 159"/>
                  <a:gd name="T4" fmla="*/ 159 w 250"/>
                  <a:gd name="T5" fmla="*/ 3 h 159"/>
                  <a:gd name="T6" fmla="*/ 179 w 250"/>
                  <a:gd name="T7" fmla="*/ 1 h 159"/>
                  <a:gd name="T8" fmla="*/ 197 w 250"/>
                  <a:gd name="T9" fmla="*/ 0 h 159"/>
                  <a:gd name="T10" fmla="*/ 213 w 250"/>
                  <a:gd name="T11" fmla="*/ 3 h 159"/>
                  <a:gd name="T12" fmla="*/ 227 w 250"/>
                  <a:gd name="T13" fmla="*/ 7 h 159"/>
                  <a:gd name="T14" fmla="*/ 237 w 250"/>
                  <a:gd name="T15" fmla="*/ 14 h 159"/>
                  <a:gd name="T16" fmla="*/ 245 w 250"/>
                  <a:gd name="T17" fmla="*/ 23 h 159"/>
                  <a:gd name="T18" fmla="*/ 248 w 250"/>
                  <a:gd name="T19" fmla="*/ 33 h 159"/>
                  <a:gd name="T20" fmla="*/ 248 w 250"/>
                  <a:gd name="T21" fmla="*/ 44 h 159"/>
                  <a:gd name="T22" fmla="*/ 245 w 250"/>
                  <a:gd name="T23" fmla="*/ 57 h 159"/>
                  <a:gd name="T24" fmla="*/ 237 w 250"/>
                  <a:gd name="T25" fmla="*/ 70 h 159"/>
                  <a:gd name="T26" fmla="*/ 227 w 250"/>
                  <a:gd name="T27" fmla="*/ 84 h 159"/>
                  <a:gd name="T28" fmla="*/ 213 w 250"/>
                  <a:gd name="T29" fmla="*/ 97 h 159"/>
                  <a:gd name="T30" fmla="*/ 197 w 250"/>
                  <a:gd name="T31" fmla="*/ 110 h 159"/>
                  <a:gd name="T32" fmla="*/ 178 w 250"/>
                  <a:gd name="T33" fmla="*/ 122 h 159"/>
                  <a:gd name="T34" fmla="*/ 158 w 250"/>
                  <a:gd name="T35" fmla="*/ 133 h 159"/>
                  <a:gd name="T36" fmla="*/ 137 w 250"/>
                  <a:gd name="T37" fmla="*/ 142 h 159"/>
                  <a:gd name="T38" fmla="*/ 116 w 250"/>
                  <a:gd name="T39" fmla="*/ 149 h 159"/>
                  <a:gd name="T40" fmla="*/ 94 w 250"/>
                  <a:gd name="T41" fmla="*/ 155 h 159"/>
                  <a:gd name="T42" fmla="*/ 74 w 250"/>
                  <a:gd name="T43" fmla="*/ 157 h 159"/>
                  <a:gd name="T44" fmla="*/ 55 w 250"/>
                  <a:gd name="T45" fmla="*/ 158 h 159"/>
                  <a:gd name="T46" fmla="*/ 38 w 250"/>
                  <a:gd name="T47" fmla="*/ 157 h 159"/>
                  <a:gd name="T48" fmla="*/ 24 w 250"/>
                  <a:gd name="T49" fmla="*/ 153 h 159"/>
                  <a:gd name="T50" fmla="*/ 13 w 250"/>
                  <a:gd name="T51" fmla="*/ 147 h 159"/>
                  <a:gd name="T52" fmla="*/ 4 w 250"/>
                  <a:gd name="T53" fmla="*/ 138 h 159"/>
                  <a:gd name="T54" fmla="*/ 1 w 250"/>
                  <a:gd name="T55" fmla="*/ 129 h 159"/>
                  <a:gd name="T56" fmla="*/ 0 w 250"/>
                  <a:gd name="T57" fmla="*/ 117 h 159"/>
                  <a:gd name="T58" fmla="*/ 3 w 250"/>
                  <a:gd name="T59" fmla="*/ 105 h 159"/>
                  <a:gd name="T60" fmla="*/ 9 w 250"/>
                  <a:gd name="T61" fmla="*/ 91 h 159"/>
                  <a:gd name="T62" fmla="*/ 19 w 250"/>
                  <a:gd name="T63" fmla="*/ 78 h 159"/>
                  <a:gd name="T64" fmla="*/ 32 w 250"/>
                  <a:gd name="T65" fmla="*/ 64 h 159"/>
                  <a:gd name="T66" fmla="*/ 47 w 250"/>
                  <a:gd name="T67" fmla="*/ 51 h 159"/>
                  <a:gd name="T68" fmla="*/ 65 w 250"/>
                  <a:gd name="T69" fmla="*/ 39 h 159"/>
                  <a:gd name="T70" fmla="*/ 84 w 250"/>
                  <a:gd name="T71" fmla="*/ 28 h 159"/>
                  <a:gd name="T72" fmla="*/ 106 w 250"/>
                  <a:gd name="T73"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1"/>
                    </a:lnTo>
                    <a:lnTo>
                      <a:pt x="138" y="7"/>
                    </a:lnTo>
                    <a:lnTo>
                      <a:pt x="149" y="5"/>
                    </a:lnTo>
                    <a:lnTo>
                      <a:pt x="159" y="3"/>
                    </a:lnTo>
                    <a:lnTo>
                      <a:pt x="169" y="1"/>
                    </a:lnTo>
                    <a:lnTo>
                      <a:pt x="179" y="1"/>
                    </a:lnTo>
                    <a:lnTo>
                      <a:pt x="189" y="0"/>
                    </a:lnTo>
                    <a:lnTo>
                      <a:pt x="197" y="0"/>
                    </a:lnTo>
                    <a:lnTo>
                      <a:pt x="205" y="1"/>
                    </a:lnTo>
                    <a:lnTo>
                      <a:pt x="213" y="3"/>
                    </a:lnTo>
                    <a:lnTo>
                      <a:pt x="221" y="5"/>
                    </a:lnTo>
                    <a:lnTo>
                      <a:pt x="227" y="7"/>
                    </a:lnTo>
                    <a:lnTo>
                      <a:pt x="233" y="10"/>
                    </a:lnTo>
                    <a:lnTo>
                      <a:pt x="237" y="14"/>
                    </a:lnTo>
                    <a:lnTo>
                      <a:pt x="241" y="18"/>
                    </a:lnTo>
                    <a:lnTo>
                      <a:pt x="245" y="23"/>
                    </a:lnTo>
                    <a:lnTo>
                      <a:pt x="247" y="27"/>
                    </a:lnTo>
                    <a:lnTo>
                      <a:pt x="248" y="33"/>
                    </a:lnTo>
                    <a:lnTo>
                      <a:pt x="249" y="38"/>
                    </a:lnTo>
                    <a:lnTo>
                      <a:pt x="248" y="44"/>
                    </a:lnTo>
                    <a:lnTo>
                      <a:pt x="246" y="51"/>
                    </a:lnTo>
                    <a:lnTo>
                      <a:pt x="245" y="57"/>
                    </a:lnTo>
                    <a:lnTo>
                      <a:pt x="241" y="63"/>
                    </a:lnTo>
                    <a:lnTo>
                      <a:pt x="237" y="70"/>
                    </a:lnTo>
                    <a:lnTo>
                      <a:pt x="232" y="77"/>
                    </a:lnTo>
                    <a:lnTo>
                      <a:pt x="227" y="84"/>
                    </a:lnTo>
                    <a:lnTo>
                      <a:pt x="220" y="91"/>
                    </a:lnTo>
                    <a:lnTo>
                      <a:pt x="213" y="97"/>
                    </a:lnTo>
                    <a:lnTo>
                      <a:pt x="205" y="104"/>
                    </a:lnTo>
                    <a:lnTo>
                      <a:pt x="197" y="110"/>
                    </a:lnTo>
                    <a:lnTo>
                      <a:pt x="188" y="116"/>
                    </a:lnTo>
                    <a:lnTo>
                      <a:pt x="178" y="122"/>
                    </a:lnTo>
                    <a:lnTo>
                      <a:pt x="168" y="128"/>
                    </a:lnTo>
                    <a:lnTo>
                      <a:pt x="158" y="133"/>
                    </a:lnTo>
                    <a:lnTo>
                      <a:pt x="148" y="138"/>
                    </a:lnTo>
                    <a:lnTo>
                      <a:pt x="137" y="142"/>
                    </a:lnTo>
                    <a:lnTo>
                      <a:pt x="126" y="146"/>
                    </a:lnTo>
                    <a:lnTo>
                      <a:pt x="116" y="149"/>
                    </a:lnTo>
                    <a:lnTo>
                      <a:pt x="105" y="152"/>
                    </a:lnTo>
                    <a:lnTo>
                      <a:pt x="94" y="155"/>
                    </a:lnTo>
                    <a:lnTo>
                      <a:pt x="84" y="156"/>
                    </a:lnTo>
                    <a:lnTo>
                      <a:pt x="74" y="157"/>
                    </a:lnTo>
                    <a:lnTo>
                      <a:pt x="65" y="158"/>
                    </a:lnTo>
                    <a:lnTo>
                      <a:pt x="55" y="158"/>
                    </a:lnTo>
                    <a:lnTo>
                      <a:pt x="47" y="158"/>
                    </a:lnTo>
                    <a:lnTo>
                      <a:pt x="38" y="157"/>
                    </a:lnTo>
                    <a:lnTo>
                      <a:pt x="31" y="155"/>
                    </a:lnTo>
                    <a:lnTo>
                      <a:pt x="24" y="153"/>
                    </a:lnTo>
                    <a:lnTo>
                      <a:pt x="19" y="150"/>
                    </a:lnTo>
                    <a:lnTo>
                      <a:pt x="13" y="147"/>
                    </a:lnTo>
                    <a:lnTo>
                      <a:pt x="9" y="143"/>
                    </a:lnTo>
                    <a:lnTo>
                      <a:pt x="4" y="138"/>
                    </a:lnTo>
                    <a:lnTo>
                      <a:pt x="3" y="133"/>
                    </a:lnTo>
                    <a:lnTo>
                      <a:pt x="1" y="129"/>
                    </a:lnTo>
                    <a:lnTo>
                      <a:pt x="0" y="123"/>
                    </a:lnTo>
                    <a:lnTo>
                      <a:pt x="0" y="117"/>
                    </a:lnTo>
                    <a:lnTo>
                      <a:pt x="1" y="111"/>
                    </a:lnTo>
                    <a:lnTo>
                      <a:pt x="3" y="105"/>
                    </a:lnTo>
                    <a:lnTo>
                      <a:pt x="5" y="98"/>
                    </a:lnTo>
                    <a:lnTo>
                      <a:pt x="9" y="91"/>
                    </a:lnTo>
                    <a:lnTo>
                      <a:pt x="13" y="85"/>
                    </a:lnTo>
                    <a:lnTo>
                      <a:pt x="19" y="78"/>
                    </a:lnTo>
                    <a:lnTo>
                      <a:pt x="25" y="71"/>
                    </a:lnTo>
                    <a:lnTo>
                      <a:pt x="32" y="64"/>
                    </a:lnTo>
                    <a:lnTo>
                      <a:pt x="39" y="58"/>
                    </a:lnTo>
                    <a:lnTo>
                      <a:pt x="47" y="51"/>
                    </a:lnTo>
                    <a:lnTo>
                      <a:pt x="56" y="45"/>
                    </a:lnTo>
                    <a:lnTo>
                      <a:pt x="65" y="39"/>
                    </a:lnTo>
                    <a:lnTo>
                      <a:pt x="75" y="33"/>
                    </a:lnTo>
                    <a:lnTo>
                      <a:pt x="84" y="28"/>
                    </a:lnTo>
                    <a:lnTo>
                      <a:pt x="95" y="23"/>
                    </a:lnTo>
                    <a:lnTo>
                      <a:pt x="106" y="19"/>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31" name="Freeform 155"/>
              <p:cNvSpPr>
                <a:spLocks/>
              </p:cNvSpPr>
              <p:nvPr/>
            </p:nvSpPr>
            <p:spPr bwMode="auto">
              <a:xfrm>
                <a:off x="1883" y="1140"/>
                <a:ext cx="136" cy="292"/>
              </a:xfrm>
              <a:custGeom>
                <a:avLst/>
                <a:gdLst>
                  <a:gd name="T0" fmla="*/ 12 w 136"/>
                  <a:gd name="T1" fmla="*/ 154 h 292"/>
                  <a:gd name="T2" fmla="*/ 6 w 136"/>
                  <a:gd name="T3" fmla="*/ 129 h 292"/>
                  <a:gd name="T4" fmla="*/ 2 w 136"/>
                  <a:gd name="T5" fmla="*/ 104 h 292"/>
                  <a:gd name="T6" fmla="*/ 0 w 136"/>
                  <a:gd name="T7" fmla="*/ 81 h 292"/>
                  <a:gd name="T8" fmla="*/ 0 w 136"/>
                  <a:gd name="T9" fmla="*/ 60 h 292"/>
                  <a:gd name="T10" fmla="*/ 2 w 136"/>
                  <a:gd name="T11" fmla="*/ 41 h 292"/>
                  <a:gd name="T12" fmla="*/ 5 w 136"/>
                  <a:gd name="T13" fmla="*/ 25 h 292"/>
                  <a:gd name="T14" fmla="*/ 12 w 136"/>
                  <a:gd name="T15" fmla="*/ 12 h 292"/>
                  <a:gd name="T16" fmla="*/ 19 w 136"/>
                  <a:gd name="T17" fmla="*/ 4 h 292"/>
                  <a:gd name="T18" fmla="*/ 28 w 136"/>
                  <a:gd name="T19" fmla="*/ 0 h 292"/>
                  <a:gd name="T20" fmla="*/ 37 w 136"/>
                  <a:gd name="T21" fmla="*/ 0 h 292"/>
                  <a:gd name="T22" fmla="*/ 48 w 136"/>
                  <a:gd name="T23" fmla="*/ 4 h 292"/>
                  <a:gd name="T24" fmla="*/ 60 w 136"/>
                  <a:gd name="T25" fmla="*/ 13 h 292"/>
                  <a:gd name="T26" fmla="*/ 71 w 136"/>
                  <a:gd name="T27" fmla="*/ 26 h 292"/>
                  <a:gd name="T28" fmla="*/ 83 w 136"/>
                  <a:gd name="T29" fmla="*/ 42 h 292"/>
                  <a:gd name="T30" fmla="*/ 94 w 136"/>
                  <a:gd name="T31" fmla="*/ 60 h 292"/>
                  <a:gd name="T32" fmla="*/ 104 w 136"/>
                  <a:gd name="T33" fmla="*/ 82 h 292"/>
                  <a:gd name="T34" fmla="*/ 114 w 136"/>
                  <a:gd name="T35" fmla="*/ 105 h 292"/>
                  <a:gd name="T36" fmla="*/ 121 w 136"/>
                  <a:gd name="T37" fmla="*/ 130 h 292"/>
                  <a:gd name="T38" fmla="*/ 127 w 136"/>
                  <a:gd name="T39" fmla="*/ 155 h 292"/>
                  <a:gd name="T40" fmla="*/ 131 w 136"/>
                  <a:gd name="T41" fmla="*/ 180 h 292"/>
                  <a:gd name="T42" fmla="*/ 134 w 136"/>
                  <a:gd name="T43" fmla="*/ 204 h 292"/>
                  <a:gd name="T44" fmla="*/ 135 w 136"/>
                  <a:gd name="T45" fmla="*/ 225 h 292"/>
                  <a:gd name="T46" fmla="*/ 133 w 136"/>
                  <a:gd name="T47" fmla="*/ 245 h 292"/>
                  <a:gd name="T48" fmla="*/ 130 w 136"/>
                  <a:gd name="T49" fmla="*/ 262 h 292"/>
                  <a:gd name="T50" fmla="*/ 124 w 136"/>
                  <a:gd name="T51" fmla="*/ 275 h 292"/>
                  <a:gd name="T52" fmla="*/ 118 w 136"/>
                  <a:gd name="T53" fmla="*/ 284 h 292"/>
                  <a:gd name="T54" fmla="*/ 109 w 136"/>
                  <a:gd name="T55" fmla="*/ 290 h 292"/>
                  <a:gd name="T56" fmla="*/ 99 w 136"/>
                  <a:gd name="T57" fmla="*/ 291 h 292"/>
                  <a:gd name="T58" fmla="*/ 89 w 136"/>
                  <a:gd name="T59" fmla="*/ 288 h 292"/>
                  <a:gd name="T60" fmla="*/ 78 w 136"/>
                  <a:gd name="T61" fmla="*/ 280 h 292"/>
                  <a:gd name="T62" fmla="*/ 67 w 136"/>
                  <a:gd name="T63" fmla="*/ 268 h 292"/>
                  <a:gd name="T64" fmla="*/ 55 w 136"/>
                  <a:gd name="T65" fmla="*/ 253 h 292"/>
                  <a:gd name="T66" fmla="*/ 44 w 136"/>
                  <a:gd name="T67" fmla="*/ 235 h 292"/>
                  <a:gd name="T68" fmla="*/ 33 w 136"/>
                  <a:gd name="T69" fmla="*/ 214 h 292"/>
                  <a:gd name="T70" fmla="*/ 23 w 136"/>
                  <a:gd name="T71" fmla="*/ 191 h 292"/>
                  <a:gd name="T72" fmla="*/ 16 w 136"/>
                  <a:gd name="T73"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6"/>
                    </a:moveTo>
                    <a:lnTo>
                      <a:pt x="12" y="154"/>
                    </a:lnTo>
                    <a:lnTo>
                      <a:pt x="9" y="142"/>
                    </a:lnTo>
                    <a:lnTo>
                      <a:pt x="6" y="129"/>
                    </a:lnTo>
                    <a:lnTo>
                      <a:pt x="4" y="117"/>
                    </a:lnTo>
                    <a:lnTo>
                      <a:pt x="2" y="104"/>
                    </a:lnTo>
                    <a:lnTo>
                      <a:pt x="1" y="92"/>
                    </a:lnTo>
                    <a:lnTo>
                      <a:pt x="0" y="81"/>
                    </a:lnTo>
                    <a:lnTo>
                      <a:pt x="0" y="70"/>
                    </a:lnTo>
                    <a:lnTo>
                      <a:pt x="0" y="60"/>
                    </a:lnTo>
                    <a:lnTo>
                      <a:pt x="1" y="50"/>
                    </a:lnTo>
                    <a:lnTo>
                      <a:pt x="2" y="41"/>
                    </a:lnTo>
                    <a:lnTo>
                      <a:pt x="4" y="32"/>
                    </a:lnTo>
                    <a:lnTo>
                      <a:pt x="5" y="25"/>
                    </a:lnTo>
                    <a:lnTo>
                      <a:pt x="8" y="18"/>
                    </a:lnTo>
                    <a:lnTo>
                      <a:pt x="12" y="12"/>
                    </a:lnTo>
                    <a:lnTo>
                      <a:pt x="15" y="8"/>
                    </a:lnTo>
                    <a:lnTo>
                      <a:pt x="19" y="4"/>
                    </a:lnTo>
                    <a:lnTo>
                      <a:pt x="23" y="2"/>
                    </a:lnTo>
                    <a:lnTo>
                      <a:pt x="28" y="0"/>
                    </a:lnTo>
                    <a:lnTo>
                      <a:pt x="32" y="0"/>
                    </a:lnTo>
                    <a:lnTo>
                      <a:pt x="37" y="0"/>
                    </a:lnTo>
                    <a:lnTo>
                      <a:pt x="43" y="2"/>
                    </a:lnTo>
                    <a:lnTo>
                      <a:pt x="48" y="4"/>
                    </a:lnTo>
                    <a:lnTo>
                      <a:pt x="54" y="8"/>
                    </a:lnTo>
                    <a:lnTo>
                      <a:pt x="60" y="13"/>
                    </a:lnTo>
                    <a:lnTo>
                      <a:pt x="66" y="19"/>
                    </a:lnTo>
                    <a:lnTo>
                      <a:pt x="71" y="26"/>
                    </a:lnTo>
                    <a:lnTo>
                      <a:pt x="77" y="33"/>
                    </a:lnTo>
                    <a:lnTo>
                      <a:pt x="83" y="42"/>
                    </a:lnTo>
                    <a:lnTo>
                      <a:pt x="89" y="50"/>
                    </a:lnTo>
                    <a:lnTo>
                      <a:pt x="94" y="60"/>
                    </a:lnTo>
                    <a:lnTo>
                      <a:pt x="99" y="71"/>
                    </a:lnTo>
                    <a:lnTo>
                      <a:pt x="104" y="82"/>
                    </a:lnTo>
                    <a:lnTo>
                      <a:pt x="108" y="94"/>
                    </a:lnTo>
                    <a:lnTo>
                      <a:pt x="114" y="105"/>
                    </a:lnTo>
                    <a:lnTo>
                      <a:pt x="117" y="118"/>
                    </a:lnTo>
                    <a:lnTo>
                      <a:pt x="121" y="130"/>
                    </a:lnTo>
                    <a:lnTo>
                      <a:pt x="124" y="142"/>
                    </a:lnTo>
                    <a:lnTo>
                      <a:pt x="127" y="155"/>
                    </a:lnTo>
                    <a:lnTo>
                      <a:pt x="130" y="168"/>
                    </a:lnTo>
                    <a:lnTo>
                      <a:pt x="131" y="180"/>
                    </a:lnTo>
                    <a:lnTo>
                      <a:pt x="133" y="192"/>
                    </a:lnTo>
                    <a:lnTo>
                      <a:pt x="134" y="204"/>
                    </a:lnTo>
                    <a:lnTo>
                      <a:pt x="135" y="215"/>
                    </a:lnTo>
                    <a:lnTo>
                      <a:pt x="135" y="225"/>
                    </a:lnTo>
                    <a:lnTo>
                      <a:pt x="134" y="236"/>
                    </a:lnTo>
                    <a:lnTo>
                      <a:pt x="133" y="245"/>
                    </a:lnTo>
                    <a:lnTo>
                      <a:pt x="131" y="254"/>
                    </a:lnTo>
                    <a:lnTo>
                      <a:pt x="130" y="262"/>
                    </a:lnTo>
                    <a:lnTo>
                      <a:pt x="128" y="269"/>
                    </a:lnTo>
                    <a:lnTo>
                      <a:pt x="124" y="275"/>
                    </a:lnTo>
                    <a:lnTo>
                      <a:pt x="122" y="280"/>
                    </a:lnTo>
                    <a:lnTo>
                      <a:pt x="118" y="284"/>
                    </a:lnTo>
                    <a:lnTo>
                      <a:pt x="114" y="288"/>
                    </a:lnTo>
                    <a:lnTo>
                      <a:pt x="109" y="290"/>
                    </a:lnTo>
                    <a:lnTo>
                      <a:pt x="105" y="291"/>
                    </a:lnTo>
                    <a:lnTo>
                      <a:pt x="99" y="291"/>
                    </a:lnTo>
                    <a:lnTo>
                      <a:pt x="94" y="290"/>
                    </a:lnTo>
                    <a:lnTo>
                      <a:pt x="89" y="288"/>
                    </a:lnTo>
                    <a:lnTo>
                      <a:pt x="83" y="284"/>
                    </a:lnTo>
                    <a:lnTo>
                      <a:pt x="78" y="280"/>
                    </a:lnTo>
                    <a:lnTo>
                      <a:pt x="72" y="274"/>
                    </a:lnTo>
                    <a:lnTo>
                      <a:pt x="67" y="268"/>
                    </a:lnTo>
                    <a:lnTo>
                      <a:pt x="60" y="261"/>
                    </a:lnTo>
                    <a:lnTo>
                      <a:pt x="55" y="253"/>
                    </a:lnTo>
                    <a:lnTo>
                      <a:pt x="49" y="244"/>
                    </a:lnTo>
                    <a:lnTo>
                      <a:pt x="44" y="235"/>
                    </a:lnTo>
                    <a:lnTo>
                      <a:pt x="38" y="224"/>
                    </a:lnTo>
                    <a:lnTo>
                      <a:pt x="33" y="214"/>
                    </a:lnTo>
                    <a:lnTo>
                      <a:pt x="28" y="203"/>
                    </a:lnTo>
                    <a:lnTo>
                      <a:pt x="23" y="191"/>
                    </a:lnTo>
                    <a:lnTo>
                      <a:pt x="20" y="179"/>
                    </a:lnTo>
                    <a:lnTo>
                      <a:pt x="16" y="166"/>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32" name="Oval 156"/>
              <p:cNvSpPr>
                <a:spLocks noChangeArrowheads="1"/>
              </p:cNvSpPr>
              <p:nvPr/>
            </p:nvSpPr>
            <p:spPr bwMode="auto">
              <a:xfrm rot="15660000">
                <a:off x="1816" y="1354"/>
                <a:ext cx="111"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33" name="Freeform 157"/>
              <p:cNvSpPr>
                <a:spLocks/>
              </p:cNvSpPr>
              <p:nvPr/>
            </p:nvSpPr>
            <p:spPr bwMode="auto">
              <a:xfrm>
                <a:off x="2001" y="1443"/>
                <a:ext cx="92" cy="429"/>
              </a:xfrm>
              <a:custGeom>
                <a:avLst/>
                <a:gdLst>
                  <a:gd name="T0" fmla="*/ 0 w 92"/>
                  <a:gd name="T1" fmla="*/ 0 h 429"/>
                  <a:gd name="T2" fmla="*/ 4 w 92"/>
                  <a:gd name="T3" fmla="*/ 21 h 429"/>
                  <a:gd name="T4" fmla="*/ 8 w 92"/>
                  <a:gd name="T5" fmla="*/ 33 h 429"/>
                  <a:gd name="T6" fmla="*/ 11 w 92"/>
                  <a:gd name="T7" fmla="*/ 45 h 429"/>
                  <a:gd name="T8" fmla="*/ 15 w 92"/>
                  <a:gd name="T9" fmla="*/ 58 h 429"/>
                  <a:gd name="T10" fmla="*/ 19 w 92"/>
                  <a:gd name="T11" fmla="*/ 71 h 429"/>
                  <a:gd name="T12" fmla="*/ 22 w 92"/>
                  <a:gd name="T13" fmla="*/ 84 h 429"/>
                  <a:gd name="T14" fmla="*/ 27 w 92"/>
                  <a:gd name="T15" fmla="*/ 97 h 429"/>
                  <a:gd name="T16" fmla="*/ 31 w 92"/>
                  <a:gd name="T17" fmla="*/ 111 h 429"/>
                  <a:gd name="T18" fmla="*/ 35 w 92"/>
                  <a:gd name="T19" fmla="*/ 126 h 429"/>
                  <a:gd name="T20" fmla="*/ 40 w 92"/>
                  <a:gd name="T21" fmla="*/ 140 h 429"/>
                  <a:gd name="T22" fmla="*/ 44 w 92"/>
                  <a:gd name="T23" fmla="*/ 155 h 429"/>
                  <a:gd name="T24" fmla="*/ 49 w 92"/>
                  <a:gd name="T25" fmla="*/ 169 h 429"/>
                  <a:gd name="T26" fmla="*/ 54 w 92"/>
                  <a:gd name="T27" fmla="*/ 185 h 429"/>
                  <a:gd name="T28" fmla="*/ 58 w 92"/>
                  <a:gd name="T29" fmla="*/ 199 h 429"/>
                  <a:gd name="T30" fmla="*/ 63 w 92"/>
                  <a:gd name="T31" fmla="*/ 215 h 429"/>
                  <a:gd name="T32" fmla="*/ 66 w 92"/>
                  <a:gd name="T33" fmla="*/ 229 h 429"/>
                  <a:gd name="T34" fmla="*/ 71 w 92"/>
                  <a:gd name="T35" fmla="*/ 244 h 429"/>
                  <a:gd name="T36" fmla="*/ 74 w 92"/>
                  <a:gd name="T37" fmla="*/ 259 h 429"/>
                  <a:gd name="T38" fmla="*/ 78 w 92"/>
                  <a:gd name="T39" fmla="*/ 274 h 429"/>
                  <a:gd name="T40" fmla="*/ 80 w 92"/>
                  <a:gd name="T41" fmla="*/ 289 h 429"/>
                  <a:gd name="T42" fmla="*/ 84 w 92"/>
                  <a:gd name="T43" fmla="*/ 303 h 429"/>
                  <a:gd name="T44" fmla="*/ 86 w 92"/>
                  <a:gd name="T45" fmla="*/ 317 h 429"/>
                  <a:gd name="T46" fmla="*/ 87 w 92"/>
                  <a:gd name="T47" fmla="*/ 331 h 429"/>
                  <a:gd name="T48" fmla="*/ 89 w 92"/>
                  <a:gd name="T49" fmla="*/ 345 h 429"/>
                  <a:gd name="T50" fmla="*/ 90 w 92"/>
                  <a:gd name="T51" fmla="*/ 358 h 429"/>
                  <a:gd name="T52" fmla="*/ 91 w 92"/>
                  <a:gd name="T53" fmla="*/ 371 h 429"/>
                  <a:gd name="T54" fmla="*/ 91 w 92"/>
                  <a:gd name="T55" fmla="*/ 383 h 429"/>
                  <a:gd name="T56" fmla="*/ 90 w 92"/>
                  <a:gd name="T57" fmla="*/ 395 h 429"/>
                  <a:gd name="T58" fmla="*/ 89 w 92"/>
                  <a:gd name="T59" fmla="*/ 406 h 429"/>
                  <a:gd name="T60" fmla="*/ 87 w 92"/>
                  <a:gd name="T61" fmla="*/ 417 h 429"/>
                  <a:gd name="T62" fmla="*/ 84 w 92"/>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29">
                    <a:moveTo>
                      <a:pt x="0" y="0"/>
                    </a:moveTo>
                    <a:lnTo>
                      <a:pt x="4" y="21"/>
                    </a:lnTo>
                    <a:lnTo>
                      <a:pt x="8" y="33"/>
                    </a:lnTo>
                    <a:lnTo>
                      <a:pt x="11" y="45"/>
                    </a:lnTo>
                    <a:lnTo>
                      <a:pt x="15" y="58"/>
                    </a:lnTo>
                    <a:lnTo>
                      <a:pt x="19" y="71"/>
                    </a:lnTo>
                    <a:lnTo>
                      <a:pt x="22" y="84"/>
                    </a:lnTo>
                    <a:lnTo>
                      <a:pt x="27" y="97"/>
                    </a:lnTo>
                    <a:lnTo>
                      <a:pt x="31" y="111"/>
                    </a:lnTo>
                    <a:lnTo>
                      <a:pt x="35" y="126"/>
                    </a:lnTo>
                    <a:lnTo>
                      <a:pt x="40" y="140"/>
                    </a:lnTo>
                    <a:lnTo>
                      <a:pt x="44" y="155"/>
                    </a:lnTo>
                    <a:lnTo>
                      <a:pt x="49" y="169"/>
                    </a:lnTo>
                    <a:lnTo>
                      <a:pt x="54" y="185"/>
                    </a:lnTo>
                    <a:lnTo>
                      <a:pt x="58" y="199"/>
                    </a:lnTo>
                    <a:lnTo>
                      <a:pt x="63" y="215"/>
                    </a:lnTo>
                    <a:lnTo>
                      <a:pt x="66" y="229"/>
                    </a:lnTo>
                    <a:lnTo>
                      <a:pt x="71" y="244"/>
                    </a:lnTo>
                    <a:lnTo>
                      <a:pt x="74" y="259"/>
                    </a:lnTo>
                    <a:lnTo>
                      <a:pt x="78" y="274"/>
                    </a:lnTo>
                    <a:lnTo>
                      <a:pt x="80" y="289"/>
                    </a:lnTo>
                    <a:lnTo>
                      <a:pt x="84" y="303"/>
                    </a:lnTo>
                    <a:lnTo>
                      <a:pt x="86" y="317"/>
                    </a:lnTo>
                    <a:lnTo>
                      <a:pt x="87" y="331"/>
                    </a:lnTo>
                    <a:lnTo>
                      <a:pt x="89" y="345"/>
                    </a:lnTo>
                    <a:lnTo>
                      <a:pt x="90" y="358"/>
                    </a:lnTo>
                    <a:lnTo>
                      <a:pt x="91" y="371"/>
                    </a:lnTo>
                    <a:lnTo>
                      <a:pt x="91" y="383"/>
                    </a:lnTo>
                    <a:lnTo>
                      <a:pt x="90" y="395"/>
                    </a:lnTo>
                    <a:lnTo>
                      <a:pt x="89" y="406"/>
                    </a:lnTo>
                    <a:lnTo>
                      <a:pt x="87" y="417"/>
                    </a:lnTo>
                    <a:lnTo>
                      <a:pt x="84"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34" name="Group 158"/>
            <p:cNvGrpSpPr>
              <a:grpSpLocks/>
            </p:cNvGrpSpPr>
            <p:nvPr/>
          </p:nvGrpSpPr>
          <p:grpSpPr bwMode="auto">
            <a:xfrm>
              <a:off x="1511" y="1812"/>
              <a:ext cx="531" cy="732"/>
              <a:chOff x="1511" y="1812"/>
              <a:chExt cx="531" cy="732"/>
            </a:xfrm>
          </p:grpSpPr>
          <p:sp>
            <p:nvSpPr>
              <p:cNvPr id="203935" name="Freeform 159"/>
              <p:cNvSpPr>
                <a:spLocks/>
              </p:cNvSpPr>
              <p:nvPr/>
            </p:nvSpPr>
            <p:spPr bwMode="auto">
              <a:xfrm>
                <a:off x="1792" y="1994"/>
                <a:ext cx="250" cy="159"/>
              </a:xfrm>
              <a:custGeom>
                <a:avLst/>
                <a:gdLst>
                  <a:gd name="T0" fmla="*/ 116 w 250"/>
                  <a:gd name="T1" fmla="*/ 14 h 159"/>
                  <a:gd name="T2" fmla="*/ 138 w 250"/>
                  <a:gd name="T3" fmla="*/ 7 h 159"/>
                  <a:gd name="T4" fmla="*/ 159 w 250"/>
                  <a:gd name="T5" fmla="*/ 2 h 159"/>
                  <a:gd name="T6" fmla="*/ 179 w 250"/>
                  <a:gd name="T7" fmla="*/ 0 h 159"/>
                  <a:gd name="T8" fmla="*/ 197 w 250"/>
                  <a:gd name="T9" fmla="*/ 0 h 159"/>
                  <a:gd name="T10" fmla="*/ 213 w 250"/>
                  <a:gd name="T11" fmla="*/ 2 h 159"/>
                  <a:gd name="T12" fmla="*/ 228 w 250"/>
                  <a:gd name="T13" fmla="*/ 7 h 159"/>
                  <a:gd name="T14" fmla="*/ 237 w 250"/>
                  <a:gd name="T15" fmla="*/ 13 h 159"/>
                  <a:gd name="T16" fmla="*/ 245 w 250"/>
                  <a:gd name="T17" fmla="*/ 22 h 159"/>
                  <a:gd name="T18" fmla="*/ 249 w 250"/>
                  <a:gd name="T19" fmla="*/ 32 h 159"/>
                  <a:gd name="T20" fmla="*/ 248 w 250"/>
                  <a:gd name="T21" fmla="*/ 44 h 159"/>
                  <a:gd name="T22" fmla="*/ 245 w 250"/>
                  <a:gd name="T23" fmla="*/ 56 h 159"/>
                  <a:gd name="T24" fmla="*/ 237 w 250"/>
                  <a:gd name="T25" fmla="*/ 70 h 159"/>
                  <a:gd name="T26" fmla="*/ 227 w 250"/>
                  <a:gd name="T27" fmla="*/ 83 h 159"/>
                  <a:gd name="T28" fmla="*/ 213 w 250"/>
                  <a:gd name="T29" fmla="*/ 97 h 159"/>
                  <a:gd name="T30" fmla="*/ 197 w 250"/>
                  <a:gd name="T31" fmla="*/ 110 h 159"/>
                  <a:gd name="T32" fmla="*/ 178 w 250"/>
                  <a:gd name="T33" fmla="*/ 122 h 159"/>
                  <a:gd name="T34" fmla="*/ 158 w 250"/>
                  <a:gd name="T35" fmla="*/ 132 h 159"/>
                  <a:gd name="T36" fmla="*/ 137 w 250"/>
                  <a:gd name="T37" fmla="*/ 142 h 159"/>
                  <a:gd name="T38" fmla="*/ 116 w 250"/>
                  <a:gd name="T39" fmla="*/ 149 h 159"/>
                  <a:gd name="T40" fmla="*/ 94 w 250"/>
                  <a:gd name="T41" fmla="*/ 154 h 159"/>
                  <a:gd name="T42" fmla="*/ 75 w 250"/>
                  <a:gd name="T43" fmla="*/ 157 h 159"/>
                  <a:gd name="T44" fmla="*/ 55 w 250"/>
                  <a:gd name="T45" fmla="*/ 158 h 159"/>
                  <a:gd name="T46" fmla="*/ 39 w 250"/>
                  <a:gd name="T47" fmla="*/ 156 h 159"/>
                  <a:gd name="T48" fmla="*/ 25 w 250"/>
                  <a:gd name="T49" fmla="*/ 152 h 159"/>
                  <a:gd name="T50" fmla="*/ 13 w 250"/>
                  <a:gd name="T51" fmla="*/ 146 h 159"/>
                  <a:gd name="T52" fmla="*/ 5 w 250"/>
                  <a:gd name="T53" fmla="*/ 138 h 159"/>
                  <a:gd name="T54" fmla="*/ 1 w 250"/>
                  <a:gd name="T55" fmla="*/ 128 h 159"/>
                  <a:gd name="T56" fmla="*/ 0 w 250"/>
                  <a:gd name="T57" fmla="*/ 117 h 159"/>
                  <a:gd name="T58" fmla="*/ 3 w 250"/>
                  <a:gd name="T59" fmla="*/ 104 h 159"/>
                  <a:gd name="T60" fmla="*/ 9 w 250"/>
                  <a:gd name="T61" fmla="*/ 91 h 159"/>
                  <a:gd name="T62" fmla="*/ 19 w 250"/>
                  <a:gd name="T63" fmla="*/ 78 h 159"/>
                  <a:gd name="T64" fmla="*/ 32 w 250"/>
                  <a:gd name="T65" fmla="*/ 64 h 159"/>
                  <a:gd name="T66" fmla="*/ 48 w 250"/>
                  <a:gd name="T67" fmla="*/ 51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0"/>
                    </a:lnTo>
                    <a:lnTo>
                      <a:pt x="138" y="7"/>
                    </a:lnTo>
                    <a:lnTo>
                      <a:pt x="149" y="5"/>
                    </a:lnTo>
                    <a:lnTo>
                      <a:pt x="159" y="2"/>
                    </a:lnTo>
                    <a:lnTo>
                      <a:pt x="169" y="1"/>
                    </a:lnTo>
                    <a:lnTo>
                      <a:pt x="179" y="0"/>
                    </a:lnTo>
                    <a:lnTo>
                      <a:pt x="189" y="0"/>
                    </a:lnTo>
                    <a:lnTo>
                      <a:pt x="197" y="0"/>
                    </a:lnTo>
                    <a:lnTo>
                      <a:pt x="206" y="1"/>
                    </a:lnTo>
                    <a:lnTo>
                      <a:pt x="213" y="2"/>
                    </a:lnTo>
                    <a:lnTo>
                      <a:pt x="221" y="4"/>
                    </a:lnTo>
                    <a:lnTo>
                      <a:pt x="228" y="7"/>
                    </a:lnTo>
                    <a:lnTo>
                      <a:pt x="233" y="10"/>
                    </a:lnTo>
                    <a:lnTo>
                      <a:pt x="237" y="13"/>
                    </a:lnTo>
                    <a:lnTo>
                      <a:pt x="242" y="18"/>
                    </a:lnTo>
                    <a:lnTo>
                      <a:pt x="245" y="22"/>
                    </a:lnTo>
                    <a:lnTo>
                      <a:pt x="247" y="27"/>
                    </a:lnTo>
                    <a:lnTo>
                      <a:pt x="249" y="32"/>
                    </a:lnTo>
                    <a:lnTo>
                      <a:pt x="249" y="38"/>
                    </a:lnTo>
                    <a:lnTo>
                      <a:pt x="248" y="44"/>
                    </a:lnTo>
                    <a:lnTo>
                      <a:pt x="247" y="50"/>
                    </a:lnTo>
                    <a:lnTo>
                      <a:pt x="245" y="56"/>
                    </a:lnTo>
                    <a:lnTo>
                      <a:pt x="241" y="63"/>
                    </a:lnTo>
                    <a:lnTo>
                      <a:pt x="237" y="70"/>
                    </a:lnTo>
                    <a:lnTo>
                      <a:pt x="232" y="77"/>
                    </a:lnTo>
                    <a:lnTo>
                      <a:pt x="227" y="83"/>
                    </a:lnTo>
                    <a:lnTo>
                      <a:pt x="221" y="90"/>
                    </a:lnTo>
                    <a:lnTo>
                      <a:pt x="213" y="97"/>
                    </a:lnTo>
                    <a:lnTo>
                      <a:pt x="205" y="104"/>
                    </a:lnTo>
                    <a:lnTo>
                      <a:pt x="197" y="110"/>
                    </a:lnTo>
                    <a:lnTo>
                      <a:pt x="188" y="116"/>
                    </a:lnTo>
                    <a:lnTo>
                      <a:pt x="178" y="122"/>
                    </a:lnTo>
                    <a:lnTo>
                      <a:pt x="168" y="128"/>
                    </a:lnTo>
                    <a:lnTo>
                      <a:pt x="158" y="132"/>
                    </a:lnTo>
                    <a:lnTo>
                      <a:pt x="148" y="137"/>
                    </a:lnTo>
                    <a:lnTo>
                      <a:pt x="137" y="142"/>
                    </a:lnTo>
                    <a:lnTo>
                      <a:pt x="126" y="146"/>
                    </a:lnTo>
                    <a:lnTo>
                      <a:pt x="116" y="149"/>
                    </a:lnTo>
                    <a:lnTo>
                      <a:pt x="105" y="152"/>
                    </a:lnTo>
                    <a:lnTo>
                      <a:pt x="94" y="154"/>
                    </a:lnTo>
                    <a:lnTo>
                      <a:pt x="84" y="156"/>
                    </a:lnTo>
                    <a:lnTo>
                      <a:pt x="75" y="157"/>
                    </a:lnTo>
                    <a:lnTo>
                      <a:pt x="65" y="158"/>
                    </a:lnTo>
                    <a:lnTo>
                      <a:pt x="55" y="158"/>
                    </a:lnTo>
                    <a:lnTo>
                      <a:pt x="47" y="157"/>
                    </a:lnTo>
                    <a:lnTo>
                      <a:pt x="39" y="156"/>
                    </a:lnTo>
                    <a:lnTo>
                      <a:pt x="31" y="154"/>
                    </a:lnTo>
                    <a:lnTo>
                      <a:pt x="25" y="152"/>
                    </a:lnTo>
                    <a:lnTo>
                      <a:pt x="19" y="149"/>
                    </a:lnTo>
                    <a:lnTo>
                      <a:pt x="13" y="146"/>
                    </a:lnTo>
                    <a:lnTo>
                      <a:pt x="9" y="142"/>
                    </a:lnTo>
                    <a:lnTo>
                      <a:pt x="5" y="138"/>
                    </a:lnTo>
                    <a:lnTo>
                      <a:pt x="3" y="133"/>
                    </a:lnTo>
                    <a:lnTo>
                      <a:pt x="1" y="128"/>
                    </a:lnTo>
                    <a:lnTo>
                      <a:pt x="0" y="123"/>
                    </a:lnTo>
                    <a:lnTo>
                      <a:pt x="0" y="117"/>
                    </a:lnTo>
                    <a:lnTo>
                      <a:pt x="1" y="111"/>
                    </a:lnTo>
                    <a:lnTo>
                      <a:pt x="3" y="104"/>
                    </a:lnTo>
                    <a:lnTo>
                      <a:pt x="5" y="98"/>
                    </a:lnTo>
                    <a:lnTo>
                      <a:pt x="9" y="91"/>
                    </a:lnTo>
                    <a:lnTo>
                      <a:pt x="13" y="84"/>
                    </a:lnTo>
                    <a:lnTo>
                      <a:pt x="19" y="78"/>
                    </a:lnTo>
                    <a:lnTo>
                      <a:pt x="25" y="71"/>
                    </a:lnTo>
                    <a:lnTo>
                      <a:pt x="32" y="64"/>
                    </a:lnTo>
                    <a:lnTo>
                      <a:pt x="39" y="58"/>
                    </a:lnTo>
                    <a:lnTo>
                      <a:pt x="48" y="51"/>
                    </a:lnTo>
                    <a:lnTo>
                      <a:pt x="56" y="45"/>
                    </a:lnTo>
                    <a:lnTo>
                      <a:pt x="66" y="39"/>
                    </a:lnTo>
                    <a:lnTo>
                      <a:pt x="75" y="33"/>
                    </a:lnTo>
                    <a:lnTo>
                      <a:pt x="85" y="28"/>
                    </a:lnTo>
                    <a:lnTo>
                      <a:pt x="95" y="23"/>
                    </a:lnTo>
                    <a:lnTo>
                      <a:pt x="106" y="18"/>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36" name="Freeform 160"/>
              <p:cNvSpPr>
                <a:spLocks/>
              </p:cNvSpPr>
              <p:nvPr/>
            </p:nvSpPr>
            <p:spPr bwMode="auto">
              <a:xfrm>
                <a:off x="1665" y="1812"/>
                <a:ext cx="136" cy="292"/>
              </a:xfrm>
              <a:custGeom>
                <a:avLst/>
                <a:gdLst>
                  <a:gd name="T0" fmla="*/ 12 w 136"/>
                  <a:gd name="T1" fmla="*/ 154 h 292"/>
                  <a:gd name="T2" fmla="*/ 6 w 136"/>
                  <a:gd name="T3" fmla="*/ 130 h 292"/>
                  <a:gd name="T4" fmla="*/ 3 w 136"/>
                  <a:gd name="T5" fmla="*/ 105 h 292"/>
                  <a:gd name="T6" fmla="*/ 0 w 136"/>
                  <a:gd name="T7" fmla="*/ 82 h 292"/>
                  <a:gd name="T8" fmla="*/ 0 w 136"/>
                  <a:gd name="T9" fmla="*/ 60 h 292"/>
                  <a:gd name="T10" fmla="*/ 3 w 136"/>
                  <a:gd name="T11" fmla="*/ 41 h 292"/>
                  <a:gd name="T12" fmla="*/ 6 w 136"/>
                  <a:gd name="T13" fmla="*/ 26 h 292"/>
                  <a:gd name="T14" fmla="*/ 12 w 136"/>
                  <a:gd name="T15" fmla="*/ 13 h 292"/>
                  <a:gd name="T16" fmla="*/ 19 w 136"/>
                  <a:gd name="T17" fmla="*/ 5 h 292"/>
                  <a:gd name="T18" fmla="*/ 28 w 136"/>
                  <a:gd name="T19" fmla="*/ 0 h 292"/>
                  <a:gd name="T20" fmla="*/ 37 w 136"/>
                  <a:gd name="T21" fmla="*/ 1 h 292"/>
                  <a:gd name="T22" fmla="*/ 49 w 136"/>
                  <a:gd name="T23" fmla="*/ 5 h 292"/>
                  <a:gd name="T24" fmla="*/ 60 w 136"/>
                  <a:gd name="T25" fmla="*/ 14 h 292"/>
                  <a:gd name="T26" fmla="*/ 71 w 136"/>
                  <a:gd name="T27" fmla="*/ 26 h 292"/>
                  <a:gd name="T28" fmla="*/ 83 w 136"/>
                  <a:gd name="T29" fmla="*/ 42 h 292"/>
                  <a:gd name="T30" fmla="*/ 94 w 136"/>
                  <a:gd name="T31" fmla="*/ 61 h 292"/>
                  <a:gd name="T32" fmla="*/ 104 w 136"/>
                  <a:gd name="T33" fmla="*/ 82 h 292"/>
                  <a:gd name="T34" fmla="*/ 113 w 136"/>
                  <a:gd name="T35" fmla="*/ 106 h 292"/>
                  <a:gd name="T36" fmla="*/ 122 w 136"/>
                  <a:gd name="T37" fmla="*/ 131 h 292"/>
                  <a:gd name="T38" fmla="*/ 127 w 136"/>
                  <a:gd name="T39" fmla="*/ 156 h 292"/>
                  <a:gd name="T40" fmla="*/ 132 w 136"/>
                  <a:gd name="T41" fmla="*/ 180 h 292"/>
                  <a:gd name="T42" fmla="*/ 134 w 136"/>
                  <a:gd name="T43" fmla="*/ 204 h 292"/>
                  <a:gd name="T44" fmla="*/ 135 w 136"/>
                  <a:gd name="T45" fmla="*/ 226 h 292"/>
                  <a:gd name="T46" fmla="*/ 133 w 136"/>
                  <a:gd name="T47" fmla="*/ 246 h 292"/>
                  <a:gd name="T48" fmla="*/ 131 w 136"/>
                  <a:gd name="T49" fmla="*/ 262 h 292"/>
                  <a:gd name="T50" fmla="*/ 125 w 136"/>
                  <a:gd name="T51" fmla="*/ 276 h 292"/>
                  <a:gd name="T52" fmla="*/ 118 w 136"/>
                  <a:gd name="T53" fmla="*/ 285 h 292"/>
                  <a:gd name="T54" fmla="*/ 109 w 136"/>
                  <a:gd name="T55" fmla="*/ 290 h 292"/>
                  <a:gd name="T56" fmla="*/ 100 w 136"/>
                  <a:gd name="T57" fmla="*/ 291 h 292"/>
                  <a:gd name="T58" fmla="*/ 90 w 136"/>
                  <a:gd name="T59" fmla="*/ 288 h 292"/>
                  <a:gd name="T60" fmla="*/ 78 w 136"/>
                  <a:gd name="T61" fmla="*/ 280 h 292"/>
                  <a:gd name="T62" fmla="*/ 67 w 136"/>
                  <a:gd name="T63" fmla="*/ 269 h 292"/>
                  <a:gd name="T64" fmla="*/ 55 w 136"/>
                  <a:gd name="T65" fmla="*/ 254 h 292"/>
                  <a:gd name="T66" fmla="*/ 44 w 136"/>
                  <a:gd name="T67" fmla="*/ 236 h 292"/>
                  <a:gd name="T68" fmla="*/ 33 w 136"/>
                  <a:gd name="T69" fmla="*/ 214 h 292"/>
                  <a:gd name="T70" fmla="*/ 24 w 136"/>
                  <a:gd name="T71" fmla="*/ 192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7"/>
                    </a:moveTo>
                    <a:lnTo>
                      <a:pt x="12" y="154"/>
                    </a:lnTo>
                    <a:lnTo>
                      <a:pt x="9" y="142"/>
                    </a:lnTo>
                    <a:lnTo>
                      <a:pt x="6" y="130"/>
                    </a:lnTo>
                    <a:lnTo>
                      <a:pt x="4" y="117"/>
                    </a:lnTo>
                    <a:lnTo>
                      <a:pt x="3" y="105"/>
                    </a:lnTo>
                    <a:lnTo>
                      <a:pt x="1" y="93"/>
                    </a:lnTo>
                    <a:lnTo>
                      <a:pt x="0" y="82"/>
                    </a:lnTo>
                    <a:lnTo>
                      <a:pt x="0" y="71"/>
                    </a:lnTo>
                    <a:lnTo>
                      <a:pt x="0" y="60"/>
                    </a:lnTo>
                    <a:lnTo>
                      <a:pt x="1" y="50"/>
                    </a:lnTo>
                    <a:lnTo>
                      <a:pt x="3" y="41"/>
                    </a:lnTo>
                    <a:lnTo>
                      <a:pt x="4" y="33"/>
                    </a:lnTo>
                    <a:lnTo>
                      <a:pt x="6" y="26"/>
                    </a:lnTo>
                    <a:lnTo>
                      <a:pt x="8" y="19"/>
                    </a:lnTo>
                    <a:lnTo>
                      <a:pt x="12" y="13"/>
                    </a:lnTo>
                    <a:lnTo>
                      <a:pt x="15" y="8"/>
                    </a:lnTo>
                    <a:lnTo>
                      <a:pt x="19" y="5"/>
                    </a:lnTo>
                    <a:lnTo>
                      <a:pt x="23" y="2"/>
                    </a:lnTo>
                    <a:lnTo>
                      <a:pt x="28" y="0"/>
                    </a:lnTo>
                    <a:lnTo>
                      <a:pt x="33" y="0"/>
                    </a:lnTo>
                    <a:lnTo>
                      <a:pt x="37" y="1"/>
                    </a:lnTo>
                    <a:lnTo>
                      <a:pt x="43" y="2"/>
                    </a:lnTo>
                    <a:lnTo>
                      <a:pt x="49" y="5"/>
                    </a:lnTo>
                    <a:lnTo>
                      <a:pt x="54" y="9"/>
                    </a:lnTo>
                    <a:lnTo>
                      <a:pt x="60" y="14"/>
                    </a:lnTo>
                    <a:lnTo>
                      <a:pt x="66" y="19"/>
                    </a:lnTo>
                    <a:lnTo>
                      <a:pt x="71" y="26"/>
                    </a:lnTo>
                    <a:lnTo>
                      <a:pt x="77" y="34"/>
                    </a:lnTo>
                    <a:lnTo>
                      <a:pt x="83" y="42"/>
                    </a:lnTo>
                    <a:lnTo>
                      <a:pt x="89" y="51"/>
                    </a:lnTo>
                    <a:lnTo>
                      <a:pt x="94" y="61"/>
                    </a:lnTo>
                    <a:lnTo>
                      <a:pt x="99" y="72"/>
                    </a:lnTo>
                    <a:lnTo>
                      <a:pt x="104" y="82"/>
                    </a:lnTo>
                    <a:lnTo>
                      <a:pt x="109" y="94"/>
                    </a:lnTo>
                    <a:lnTo>
                      <a:pt x="113" y="106"/>
                    </a:lnTo>
                    <a:lnTo>
                      <a:pt x="117" y="118"/>
                    </a:lnTo>
                    <a:lnTo>
                      <a:pt x="122" y="131"/>
                    </a:lnTo>
                    <a:lnTo>
                      <a:pt x="124" y="143"/>
                    </a:lnTo>
                    <a:lnTo>
                      <a:pt x="127" y="156"/>
                    </a:lnTo>
                    <a:lnTo>
                      <a:pt x="130" y="168"/>
                    </a:lnTo>
                    <a:lnTo>
                      <a:pt x="132" y="180"/>
                    </a:lnTo>
                    <a:lnTo>
                      <a:pt x="133" y="192"/>
                    </a:lnTo>
                    <a:lnTo>
                      <a:pt x="134" y="204"/>
                    </a:lnTo>
                    <a:lnTo>
                      <a:pt x="135" y="215"/>
                    </a:lnTo>
                    <a:lnTo>
                      <a:pt x="135" y="226"/>
                    </a:lnTo>
                    <a:lnTo>
                      <a:pt x="134" y="236"/>
                    </a:lnTo>
                    <a:lnTo>
                      <a:pt x="133" y="246"/>
                    </a:lnTo>
                    <a:lnTo>
                      <a:pt x="132" y="254"/>
                    </a:lnTo>
                    <a:lnTo>
                      <a:pt x="131" y="262"/>
                    </a:lnTo>
                    <a:lnTo>
                      <a:pt x="128" y="270"/>
                    </a:lnTo>
                    <a:lnTo>
                      <a:pt x="125" y="276"/>
                    </a:lnTo>
                    <a:lnTo>
                      <a:pt x="122" y="281"/>
                    </a:lnTo>
                    <a:lnTo>
                      <a:pt x="118" y="285"/>
                    </a:lnTo>
                    <a:lnTo>
                      <a:pt x="114" y="288"/>
                    </a:lnTo>
                    <a:lnTo>
                      <a:pt x="109" y="290"/>
                    </a:lnTo>
                    <a:lnTo>
                      <a:pt x="105" y="291"/>
                    </a:lnTo>
                    <a:lnTo>
                      <a:pt x="100" y="291"/>
                    </a:lnTo>
                    <a:lnTo>
                      <a:pt x="95" y="290"/>
                    </a:lnTo>
                    <a:lnTo>
                      <a:pt x="90" y="288"/>
                    </a:lnTo>
                    <a:lnTo>
                      <a:pt x="83" y="285"/>
                    </a:lnTo>
                    <a:lnTo>
                      <a:pt x="78" y="280"/>
                    </a:lnTo>
                    <a:lnTo>
                      <a:pt x="72" y="275"/>
                    </a:lnTo>
                    <a:lnTo>
                      <a:pt x="67" y="269"/>
                    </a:lnTo>
                    <a:lnTo>
                      <a:pt x="60" y="262"/>
                    </a:lnTo>
                    <a:lnTo>
                      <a:pt x="55" y="254"/>
                    </a:lnTo>
                    <a:lnTo>
                      <a:pt x="49" y="245"/>
                    </a:lnTo>
                    <a:lnTo>
                      <a:pt x="44" y="236"/>
                    </a:lnTo>
                    <a:lnTo>
                      <a:pt x="38" y="225"/>
                    </a:lnTo>
                    <a:lnTo>
                      <a:pt x="33" y="214"/>
                    </a:lnTo>
                    <a:lnTo>
                      <a:pt x="28" y="203"/>
                    </a:lnTo>
                    <a:lnTo>
                      <a:pt x="24" y="192"/>
                    </a:lnTo>
                    <a:lnTo>
                      <a:pt x="20" y="180"/>
                    </a:lnTo>
                    <a:lnTo>
                      <a:pt x="16" y="167"/>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37" name="Oval 161"/>
              <p:cNvSpPr>
                <a:spLocks noChangeArrowheads="1"/>
              </p:cNvSpPr>
              <p:nvPr/>
            </p:nvSpPr>
            <p:spPr bwMode="auto">
              <a:xfrm rot="15660000">
                <a:off x="1599" y="2026"/>
                <a:ext cx="110" cy="286"/>
              </a:xfrm>
              <a:prstGeom prst="ellipse">
                <a:avLst/>
              </a:prstGeom>
              <a:solidFill>
                <a:srgbClr val="80FF00"/>
              </a:solidFill>
              <a:ln w="12700">
                <a:solidFill>
                  <a:srgbClr val="3FFF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38" name="Freeform 162"/>
              <p:cNvSpPr>
                <a:spLocks/>
              </p:cNvSpPr>
              <p:nvPr/>
            </p:nvSpPr>
            <p:spPr bwMode="auto">
              <a:xfrm>
                <a:off x="1783" y="2116"/>
                <a:ext cx="93" cy="428"/>
              </a:xfrm>
              <a:custGeom>
                <a:avLst/>
                <a:gdLst>
                  <a:gd name="T0" fmla="*/ 0 w 93"/>
                  <a:gd name="T1" fmla="*/ 0 h 428"/>
                  <a:gd name="T2" fmla="*/ 5 w 93"/>
                  <a:gd name="T3" fmla="*/ 21 h 428"/>
                  <a:gd name="T4" fmla="*/ 8 w 93"/>
                  <a:gd name="T5" fmla="*/ 32 h 428"/>
                  <a:gd name="T6" fmla="*/ 12 w 93"/>
                  <a:gd name="T7" fmla="*/ 44 h 428"/>
                  <a:gd name="T8" fmla="*/ 15 w 93"/>
                  <a:gd name="T9" fmla="*/ 57 h 428"/>
                  <a:gd name="T10" fmla="*/ 19 w 93"/>
                  <a:gd name="T11" fmla="*/ 70 h 428"/>
                  <a:gd name="T12" fmla="*/ 23 w 93"/>
                  <a:gd name="T13" fmla="*/ 83 h 428"/>
                  <a:gd name="T14" fmla="*/ 27 w 93"/>
                  <a:gd name="T15" fmla="*/ 97 h 428"/>
                  <a:gd name="T16" fmla="*/ 31 w 93"/>
                  <a:gd name="T17" fmla="*/ 111 h 428"/>
                  <a:gd name="T18" fmla="*/ 36 w 93"/>
                  <a:gd name="T19" fmla="*/ 125 h 428"/>
                  <a:gd name="T20" fmla="*/ 41 w 93"/>
                  <a:gd name="T21" fmla="*/ 140 h 428"/>
                  <a:gd name="T22" fmla="*/ 45 w 93"/>
                  <a:gd name="T23" fmla="*/ 154 h 428"/>
                  <a:gd name="T24" fmla="*/ 50 w 93"/>
                  <a:gd name="T25" fmla="*/ 169 h 428"/>
                  <a:gd name="T26" fmla="*/ 54 w 93"/>
                  <a:gd name="T27" fmla="*/ 184 h 428"/>
                  <a:gd name="T28" fmla="*/ 59 w 93"/>
                  <a:gd name="T29" fmla="*/ 199 h 428"/>
                  <a:gd name="T30" fmla="*/ 63 w 93"/>
                  <a:gd name="T31" fmla="*/ 214 h 428"/>
                  <a:gd name="T32" fmla="*/ 68 w 93"/>
                  <a:gd name="T33" fmla="*/ 229 h 428"/>
                  <a:gd name="T34" fmla="*/ 71 w 93"/>
                  <a:gd name="T35" fmla="*/ 244 h 428"/>
                  <a:gd name="T36" fmla="*/ 75 w 93"/>
                  <a:gd name="T37" fmla="*/ 258 h 428"/>
                  <a:gd name="T38" fmla="*/ 79 w 93"/>
                  <a:gd name="T39" fmla="*/ 273 h 428"/>
                  <a:gd name="T40" fmla="*/ 82 w 93"/>
                  <a:gd name="T41" fmla="*/ 288 h 428"/>
                  <a:gd name="T42" fmla="*/ 85 w 93"/>
                  <a:gd name="T43" fmla="*/ 302 h 428"/>
                  <a:gd name="T44" fmla="*/ 88 w 93"/>
                  <a:gd name="T45" fmla="*/ 316 h 428"/>
                  <a:gd name="T46" fmla="*/ 89 w 93"/>
                  <a:gd name="T47" fmla="*/ 330 h 428"/>
                  <a:gd name="T48" fmla="*/ 91 w 93"/>
                  <a:gd name="T49" fmla="*/ 344 h 428"/>
                  <a:gd name="T50" fmla="*/ 91 w 93"/>
                  <a:gd name="T51" fmla="*/ 357 h 428"/>
                  <a:gd name="T52" fmla="*/ 92 w 93"/>
                  <a:gd name="T53" fmla="*/ 370 h 428"/>
                  <a:gd name="T54" fmla="*/ 92 w 93"/>
                  <a:gd name="T55" fmla="*/ 382 h 428"/>
                  <a:gd name="T56" fmla="*/ 91 w 93"/>
                  <a:gd name="T57" fmla="*/ 394 h 428"/>
                  <a:gd name="T58" fmla="*/ 90 w 93"/>
                  <a:gd name="T59" fmla="*/ 406 h 428"/>
                  <a:gd name="T60" fmla="*/ 88 w 93"/>
                  <a:gd name="T61" fmla="*/ 417 h 428"/>
                  <a:gd name="T62" fmla="*/ 86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0" y="0"/>
                    </a:moveTo>
                    <a:lnTo>
                      <a:pt x="5" y="21"/>
                    </a:lnTo>
                    <a:lnTo>
                      <a:pt x="8" y="32"/>
                    </a:lnTo>
                    <a:lnTo>
                      <a:pt x="12" y="44"/>
                    </a:lnTo>
                    <a:lnTo>
                      <a:pt x="15" y="57"/>
                    </a:lnTo>
                    <a:lnTo>
                      <a:pt x="19" y="70"/>
                    </a:lnTo>
                    <a:lnTo>
                      <a:pt x="23" y="83"/>
                    </a:lnTo>
                    <a:lnTo>
                      <a:pt x="27" y="97"/>
                    </a:lnTo>
                    <a:lnTo>
                      <a:pt x="31" y="111"/>
                    </a:lnTo>
                    <a:lnTo>
                      <a:pt x="36" y="125"/>
                    </a:lnTo>
                    <a:lnTo>
                      <a:pt x="41" y="140"/>
                    </a:lnTo>
                    <a:lnTo>
                      <a:pt x="45" y="154"/>
                    </a:lnTo>
                    <a:lnTo>
                      <a:pt x="50" y="169"/>
                    </a:lnTo>
                    <a:lnTo>
                      <a:pt x="54" y="184"/>
                    </a:lnTo>
                    <a:lnTo>
                      <a:pt x="59" y="199"/>
                    </a:lnTo>
                    <a:lnTo>
                      <a:pt x="63" y="214"/>
                    </a:lnTo>
                    <a:lnTo>
                      <a:pt x="68" y="229"/>
                    </a:lnTo>
                    <a:lnTo>
                      <a:pt x="71" y="244"/>
                    </a:lnTo>
                    <a:lnTo>
                      <a:pt x="75" y="258"/>
                    </a:lnTo>
                    <a:lnTo>
                      <a:pt x="79" y="273"/>
                    </a:lnTo>
                    <a:lnTo>
                      <a:pt x="82" y="288"/>
                    </a:lnTo>
                    <a:lnTo>
                      <a:pt x="85" y="302"/>
                    </a:lnTo>
                    <a:lnTo>
                      <a:pt x="88" y="316"/>
                    </a:lnTo>
                    <a:lnTo>
                      <a:pt x="89" y="330"/>
                    </a:lnTo>
                    <a:lnTo>
                      <a:pt x="91" y="344"/>
                    </a:lnTo>
                    <a:lnTo>
                      <a:pt x="91" y="357"/>
                    </a:lnTo>
                    <a:lnTo>
                      <a:pt x="92" y="370"/>
                    </a:lnTo>
                    <a:lnTo>
                      <a:pt x="92" y="382"/>
                    </a:lnTo>
                    <a:lnTo>
                      <a:pt x="91" y="394"/>
                    </a:lnTo>
                    <a:lnTo>
                      <a:pt x="90" y="406"/>
                    </a:lnTo>
                    <a:lnTo>
                      <a:pt x="88" y="417"/>
                    </a:lnTo>
                    <a:lnTo>
                      <a:pt x="86" y="427"/>
                    </a:lnTo>
                  </a:path>
                </a:pathLst>
              </a:custGeom>
              <a:noFill/>
              <a:ln w="50800" cap="rnd" cmpd="sng">
                <a:solidFill>
                  <a:srgbClr val="3FFF3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39" name="Group 163"/>
            <p:cNvGrpSpPr>
              <a:grpSpLocks/>
            </p:cNvGrpSpPr>
            <p:nvPr/>
          </p:nvGrpSpPr>
          <p:grpSpPr bwMode="auto">
            <a:xfrm>
              <a:off x="1941" y="1678"/>
              <a:ext cx="531" cy="732"/>
              <a:chOff x="1941" y="1678"/>
              <a:chExt cx="531" cy="732"/>
            </a:xfrm>
          </p:grpSpPr>
          <p:sp>
            <p:nvSpPr>
              <p:cNvPr id="203940" name="Freeform 164"/>
              <p:cNvSpPr>
                <a:spLocks/>
              </p:cNvSpPr>
              <p:nvPr/>
            </p:nvSpPr>
            <p:spPr bwMode="auto">
              <a:xfrm>
                <a:off x="1941" y="1859"/>
                <a:ext cx="250" cy="160"/>
              </a:xfrm>
              <a:custGeom>
                <a:avLst/>
                <a:gdLst>
                  <a:gd name="T0" fmla="*/ 133 w 250"/>
                  <a:gd name="T1" fmla="*/ 15 h 160"/>
                  <a:gd name="T2" fmla="*/ 110 w 250"/>
                  <a:gd name="T3" fmla="*/ 8 h 160"/>
                  <a:gd name="T4" fmla="*/ 90 w 250"/>
                  <a:gd name="T5" fmla="*/ 3 h 160"/>
                  <a:gd name="T6" fmla="*/ 69 w 250"/>
                  <a:gd name="T7" fmla="*/ 1 h 160"/>
                  <a:gd name="T8" fmla="*/ 52 w 250"/>
                  <a:gd name="T9" fmla="*/ 1 h 160"/>
                  <a:gd name="T10" fmla="*/ 36 w 250"/>
                  <a:gd name="T11" fmla="*/ 3 h 160"/>
                  <a:gd name="T12" fmla="*/ 21 w 250"/>
                  <a:gd name="T13" fmla="*/ 7 h 160"/>
                  <a:gd name="T14" fmla="*/ 11 w 250"/>
                  <a:gd name="T15" fmla="*/ 14 h 160"/>
                  <a:gd name="T16" fmla="*/ 4 w 250"/>
                  <a:gd name="T17" fmla="*/ 23 h 160"/>
                  <a:gd name="T18" fmla="*/ 0 w 250"/>
                  <a:gd name="T19" fmla="*/ 33 h 160"/>
                  <a:gd name="T20" fmla="*/ 0 w 250"/>
                  <a:gd name="T21" fmla="*/ 45 h 160"/>
                  <a:gd name="T22" fmla="*/ 4 w 250"/>
                  <a:gd name="T23" fmla="*/ 57 h 160"/>
                  <a:gd name="T24" fmla="*/ 12 w 250"/>
                  <a:gd name="T25" fmla="*/ 71 h 160"/>
                  <a:gd name="T26" fmla="*/ 22 w 250"/>
                  <a:gd name="T27" fmla="*/ 84 h 160"/>
                  <a:gd name="T28" fmla="*/ 36 w 250"/>
                  <a:gd name="T29" fmla="*/ 98 h 160"/>
                  <a:gd name="T30" fmla="*/ 52 w 250"/>
                  <a:gd name="T31" fmla="*/ 111 h 160"/>
                  <a:gd name="T32" fmla="*/ 71 w 250"/>
                  <a:gd name="T33" fmla="*/ 123 h 160"/>
                  <a:gd name="T34" fmla="*/ 91 w 250"/>
                  <a:gd name="T35" fmla="*/ 133 h 160"/>
                  <a:gd name="T36" fmla="*/ 112 w 250"/>
                  <a:gd name="T37" fmla="*/ 142 h 160"/>
                  <a:gd name="T38" fmla="*/ 133 w 250"/>
                  <a:gd name="T39" fmla="*/ 150 h 160"/>
                  <a:gd name="T40" fmla="*/ 154 w 250"/>
                  <a:gd name="T41" fmla="*/ 155 h 160"/>
                  <a:gd name="T42" fmla="*/ 174 w 250"/>
                  <a:gd name="T43" fmla="*/ 158 h 160"/>
                  <a:gd name="T44" fmla="*/ 193 w 250"/>
                  <a:gd name="T45" fmla="*/ 159 h 160"/>
                  <a:gd name="T46" fmla="*/ 210 w 250"/>
                  <a:gd name="T47" fmla="*/ 157 h 160"/>
                  <a:gd name="T48" fmla="*/ 224 w 250"/>
                  <a:gd name="T49" fmla="*/ 153 h 160"/>
                  <a:gd name="T50" fmla="*/ 236 w 250"/>
                  <a:gd name="T51" fmla="*/ 147 h 160"/>
                  <a:gd name="T52" fmla="*/ 244 w 250"/>
                  <a:gd name="T53" fmla="*/ 139 h 160"/>
                  <a:gd name="T54" fmla="*/ 248 w 250"/>
                  <a:gd name="T55" fmla="*/ 129 h 160"/>
                  <a:gd name="T56" fmla="*/ 249 w 250"/>
                  <a:gd name="T57" fmla="*/ 117 h 160"/>
                  <a:gd name="T58" fmla="*/ 246 w 250"/>
                  <a:gd name="T59" fmla="*/ 105 h 160"/>
                  <a:gd name="T60" fmla="*/ 240 w 250"/>
                  <a:gd name="T61" fmla="*/ 92 h 160"/>
                  <a:gd name="T62" fmla="*/ 230 w 250"/>
                  <a:gd name="T63" fmla="*/ 78 h 160"/>
                  <a:gd name="T64" fmla="*/ 217 w 250"/>
                  <a:gd name="T65" fmla="*/ 65 h 160"/>
                  <a:gd name="T66" fmla="*/ 201 w 250"/>
                  <a:gd name="T67" fmla="*/ 52 h 160"/>
                  <a:gd name="T68" fmla="*/ 183 w 250"/>
                  <a:gd name="T69" fmla="*/ 39 h 160"/>
                  <a:gd name="T70" fmla="*/ 164 w 250"/>
                  <a:gd name="T71" fmla="*/ 28 h 160"/>
                  <a:gd name="T72" fmla="*/ 143 w 250"/>
                  <a:gd name="T7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60">
                    <a:moveTo>
                      <a:pt x="142" y="19"/>
                    </a:moveTo>
                    <a:lnTo>
                      <a:pt x="133" y="15"/>
                    </a:lnTo>
                    <a:lnTo>
                      <a:pt x="121" y="11"/>
                    </a:lnTo>
                    <a:lnTo>
                      <a:pt x="110" y="8"/>
                    </a:lnTo>
                    <a:lnTo>
                      <a:pt x="100" y="5"/>
                    </a:lnTo>
                    <a:lnTo>
                      <a:pt x="90" y="3"/>
                    </a:lnTo>
                    <a:lnTo>
                      <a:pt x="80" y="1"/>
                    </a:lnTo>
                    <a:lnTo>
                      <a:pt x="69" y="1"/>
                    </a:lnTo>
                    <a:lnTo>
                      <a:pt x="60" y="0"/>
                    </a:lnTo>
                    <a:lnTo>
                      <a:pt x="52" y="1"/>
                    </a:lnTo>
                    <a:lnTo>
                      <a:pt x="43" y="1"/>
                    </a:lnTo>
                    <a:lnTo>
                      <a:pt x="36" y="3"/>
                    </a:lnTo>
                    <a:lnTo>
                      <a:pt x="28" y="5"/>
                    </a:lnTo>
                    <a:lnTo>
                      <a:pt x="21" y="7"/>
                    </a:lnTo>
                    <a:lnTo>
                      <a:pt x="16" y="11"/>
                    </a:lnTo>
                    <a:lnTo>
                      <a:pt x="11" y="14"/>
                    </a:lnTo>
                    <a:lnTo>
                      <a:pt x="7" y="18"/>
                    </a:lnTo>
                    <a:lnTo>
                      <a:pt x="4" y="23"/>
                    </a:lnTo>
                    <a:lnTo>
                      <a:pt x="2" y="28"/>
                    </a:lnTo>
                    <a:lnTo>
                      <a:pt x="0" y="33"/>
                    </a:lnTo>
                    <a:lnTo>
                      <a:pt x="0" y="39"/>
                    </a:lnTo>
                    <a:lnTo>
                      <a:pt x="0" y="45"/>
                    </a:lnTo>
                    <a:lnTo>
                      <a:pt x="2" y="51"/>
                    </a:lnTo>
                    <a:lnTo>
                      <a:pt x="4" y="57"/>
                    </a:lnTo>
                    <a:lnTo>
                      <a:pt x="7" y="64"/>
                    </a:lnTo>
                    <a:lnTo>
                      <a:pt x="12" y="71"/>
                    </a:lnTo>
                    <a:lnTo>
                      <a:pt x="16" y="77"/>
                    </a:lnTo>
                    <a:lnTo>
                      <a:pt x="22" y="84"/>
                    </a:lnTo>
                    <a:lnTo>
                      <a:pt x="28" y="91"/>
                    </a:lnTo>
                    <a:lnTo>
                      <a:pt x="36" y="98"/>
                    </a:lnTo>
                    <a:lnTo>
                      <a:pt x="44" y="104"/>
                    </a:lnTo>
                    <a:lnTo>
                      <a:pt x="52" y="111"/>
                    </a:lnTo>
                    <a:lnTo>
                      <a:pt x="61" y="117"/>
                    </a:lnTo>
                    <a:lnTo>
                      <a:pt x="71" y="123"/>
                    </a:lnTo>
                    <a:lnTo>
                      <a:pt x="80" y="128"/>
                    </a:lnTo>
                    <a:lnTo>
                      <a:pt x="91" y="133"/>
                    </a:lnTo>
                    <a:lnTo>
                      <a:pt x="101" y="138"/>
                    </a:lnTo>
                    <a:lnTo>
                      <a:pt x="112" y="142"/>
                    </a:lnTo>
                    <a:lnTo>
                      <a:pt x="123" y="146"/>
                    </a:lnTo>
                    <a:lnTo>
                      <a:pt x="133" y="150"/>
                    </a:lnTo>
                    <a:lnTo>
                      <a:pt x="144" y="153"/>
                    </a:lnTo>
                    <a:lnTo>
                      <a:pt x="154" y="155"/>
                    </a:lnTo>
                    <a:lnTo>
                      <a:pt x="165" y="157"/>
                    </a:lnTo>
                    <a:lnTo>
                      <a:pt x="174" y="158"/>
                    </a:lnTo>
                    <a:lnTo>
                      <a:pt x="184" y="159"/>
                    </a:lnTo>
                    <a:lnTo>
                      <a:pt x="193" y="159"/>
                    </a:lnTo>
                    <a:lnTo>
                      <a:pt x="202" y="158"/>
                    </a:lnTo>
                    <a:lnTo>
                      <a:pt x="210" y="157"/>
                    </a:lnTo>
                    <a:lnTo>
                      <a:pt x="217" y="155"/>
                    </a:lnTo>
                    <a:lnTo>
                      <a:pt x="224" y="153"/>
                    </a:lnTo>
                    <a:lnTo>
                      <a:pt x="230" y="150"/>
                    </a:lnTo>
                    <a:lnTo>
                      <a:pt x="236" y="147"/>
                    </a:lnTo>
                    <a:lnTo>
                      <a:pt x="240" y="143"/>
                    </a:lnTo>
                    <a:lnTo>
                      <a:pt x="244" y="139"/>
                    </a:lnTo>
                    <a:lnTo>
                      <a:pt x="246" y="134"/>
                    </a:lnTo>
                    <a:lnTo>
                      <a:pt x="248" y="129"/>
                    </a:lnTo>
                    <a:lnTo>
                      <a:pt x="249" y="123"/>
                    </a:lnTo>
                    <a:lnTo>
                      <a:pt x="249" y="117"/>
                    </a:lnTo>
                    <a:lnTo>
                      <a:pt x="248" y="111"/>
                    </a:lnTo>
                    <a:lnTo>
                      <a:pt x="246" y="105"/>
                    </a:lnTo>
                    <a:lnTo>
                      <a:pt x="244" y="99"/>
                    </a:lnTo>
                    <a:lnTo>
                      <a:pt x="240" y="92"/>
                    </a:lnTo>
                    <a:lnTo>
                      <a:pt x="235" y="85"/>
                    </a:lnTo>
                    <a:lnTo>
                      <a:pt x="230" y="78"/>
                    </a:lnTo>
                    <a:lnTo>
                      <a:pt x="224" y="71"/>
                    </a:lnTo>
                    <a:lnTo>
                      <a:pt x="217" y="65"/>
                    </a:lnTo>
                    <a:lnTo>
                      <a:pt x="210" y="58"/>
                    </a:lnTo>
                    <a:lnTo>
                      <a:pt x="201" y="52"/>
                    </a:lnTo>
                    <a:lnTo>
                      <a:pt x="192" y="45"/>
                    </a:lnTo>
                    <a:lnTo>
                      <a:pt x="183" y="39"/>
                    </a:lnTo>
                    <a:lnTo>
                      <a:pt x="173" y="34"/>
                    </a:lnTo>
                    <a:lnTo>
                      <a:pt x="164" y="28"/>
                    </a:lnTo>
                    <a:lnTo>
                      <a:pt x="153" y="23"/>
                    </a:lnTo>
                    <a:lnTo>
                      <a:pt x="143" y="19"/>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41" name="Freeform 165"/>
              <p:cNvSpPr>
                <a:spLocks/>
              </p:cNvSpPr>
              <p:nvPr/>
            </p:nvSpPr>
            <p:spPr bwMode="auto">
              <a:xfrm>
                <a:off x="2182" y="1678"/>
                <a:ext cx="136" cy="292"/>
              </a:xfrm>
              <a:custGeom>
                <a:avLst/>
                <a:gdLst>
                  <a:gd name="T0" fmla="*/ 123 w 136"/>
                  <a:gd name="T1" fmla="*/ 154 h 292"/>
                  <a:gd name="T2" fmla="*/ 129 w 136"/>
                  <a:gd name="T3" fmla="*/ 129 h 292"/>
                  <a:gd name="T4" fmla="*/ 132 w 136"/>
                  <a:gd name="T5" fmla="*/ 105 h 292"/>
                  <a:gd name="T6" fmla="*/ 134 w 136"/>
                  <a:gd name="T7" fmla="*/ 81 h 292"/>
                  <a:gd name="T8" fmla="*/ 134 w 136"/>
                  <a:gd name="T9" fmla="*/ 60 h 292"/>
                  <a:gd name="T10" fmla="*/ 132 w 136"/>
                  <a:gd name="T11" fmla="*/ 41 h 292"/>
                  <a:gd name="T12" fmla="*/ 129 w 136"/>
                  <a:gd name="T13" fmla="*/ 25 h 292"/>
                  <a:gd name="T14" fmla="*/ 123 w 136"/>
                  <a:gd name="T15" fmla="*/ 13 h 292"/>
                  <a:gd name="T16" fmla="*/ 116 w 136"/>
                  <a:gd name="T17" fmla="*/ 4 h 292"/>
                  <a:gd name="T18" fmla="*/ 107 w 136"/>
                  <a:gd name="T19" fmla="*/ 0 h 292"/>
                  <a:gd name="T20" fmla="*/ 97 w 136"/>
                  <a:gd name="T21" fmla="*/ 0 h 292"/>
                  <a:gd name="T22" fmla="*/ 86 w 136"/>
                  <a:gd name="T23" fmla="*/ 5 h 292"/>
                  <a:gd name="T24" fmla="*/ 75 w 136"/>
                  <a:gd name="T25" fmla="*/ 13 h 292"/>
                  <a:gd name="T26" fmla="*/ 63 w 136"/>
                  <a:gd name="T27" fmla="*/ 26 h 292"/>
                  <a:gd name="T28" fmla="*/ 52 w 136"/>
                  <a:gd name="T29" fmla="*/ 42 h 292"/>
                  <a:gd name="T30" fmla="*/ 41 w 136"/>
                  <a:gd name="T31" fmla="*/ 61 h 292"/>
                  <a:gd name="T32" fmla="*/ 31 w 136"/>
                  <a:gd name="T33" fmla="*/ 82 h 292"/>
                  <a:gd name="T34" fmla="*/ 21 w 136"/>
                  <a:gd name="T35" fmla="*/ 106 h 292"/>
                  <a:gd name="T36" fmla="*/ 13 w 136"/>
                  <a:gd name="T37" fmla="*/ 130 h 292"/>
                  <a:gd name="T38" fmla="*/ 7 w 136"/>
                  <a:gd name="T39" fmla="*/ 155 h 292"/>
                  <a:gd name="T40" fmla="*/ 3 w 136"/>
                  <a:gd name="T41" fmla="*/ 180 h 292"/>
                  <a:gd name="T42" fmla="*/ 1 w 136"/>
                  <a:gd name="T43" fmla="*/ 204 h 292"/>
                  <a:gd name="T44" fmla="*/ 0 w 136"/>
                  <a:gd name="T45" fmla="*/ 226 h 292"/>
                  <a:gd name="T46" fmla="*/ 1 w 136"/>
                  <a:gd name="T47" fmla="*/ 246 h 292"/>
                  <a:gd name="T48" fmla="*/ 4 w 136"/>
                  <a:gd name="T49" fmla="*/ 262 h 292"/>
                  <a:gd name="T50" fmla="*/ 10 w 136"/>
                  <a:gd name="T51" fmla="*/ 275 h 292"/>
                  <a:gd name="T52" fmla="*/ 17 w 136"/>
                  <a:gd name="T53" fmla="*/ 285 h 292"/>
                  <a:gd name="T54" fmla="*/ 25 w 136"/>
                  <a:gd name="T55" fmla="*/ 290 h 292"/>
                  <a:gd name="T56" fmla="*/ 35 w 136"/>
                  <a:gd name="T57" fmla="*/ 291 h 292"/>
                  <a:gd name="T58" fmla="*/ 45 w 136"/>
                  <a:gd name="T59" fmla="*/ 288 h 292"/>
                  <a:gd name="T60" fmla="*/ 57 w 136"/>
                  <a:gd name="T61" fmla="*/ 280 h 292"/>
                  <a:gd name="T62" fmla="*/ 68 w 136"/>
                  <a:gd name="T63" fmla="*/ 269 h 292"/>
                  <a:gd name="T64" fmla="*/ 80 w 136"/>
                  <a:gd name="T65" fmla="*/ 254 h 292"/>
                  <a:gd name="T66" fmla="*/ 91 w 136"/>
                  <a:gd name="T67" fmla="*/ 235 h 292"/>
                  <a:gd name="T68" fmla="*/ 101 w 136"/>
                  <a:gd name="T69" fmla="*/ 214 h 292"/>
                  <a:gd name="T70" fmla="*/ 111 w 136"/>
                  <a:gd name="T71" fmla="*/ 191 h 292"/>
                  <a:gd name="T72" fmla="*/ 119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19" y="167"/>
                    </a:moveTo>
                    <a:lnTo>
                      <a:pt x="123" y="154"/>
                    </a:lnTo>
                    <a:lnTo>
                      <a:pt x="126" y="142"/>
                    </a:lnTo>
                    <a:lnTo>
                      <a:pt x="129" y="129"/>
                    </a:lnTo>
                    <a:lnTo>
                      <a:pt x="131" y="117"/>
                    </a:lnTo>
                    <a:lnTo>
                      <a:pt x="132" y="105"/>
                    </a:lnTo>
                    <a:lnTo>
                      <a:pt x="134" y="93"/>
                    </a:lnTo>
                    <a:lnTo>
                      <a:pt x="134" y="81"/>
                    </a:lnTo>
                    <a:lnTo>
                      <a:pt x="135" y="70"/>
                    </a:lnTo>
                    <a:lnTo>
                      <a:pt x="134" y="60"/>
                    </a:lnTo>
                    <a:lnTo>
                      <a:pt x="134" y="50"/>
                    </a:lnTo>
                    <a:lnTo>
                      <a:pt x="132" y="41"/>
                    </a:lnTo>
                    <a:lnTo>
                      <a:pt x="131" y="33"/>
                    </a:lnTo>
                    <a:lnTo>
                      <a:pt x="129" y="25"/>
                    </a:lnTo>
                    <a:lnTo>
                      <a:pt x="126" y="18"/>
                    </a:lnTo>
                    <a:lnTo>
                      <a:pt x="123" y="13"/>
                    </a:lnTo>
                    <a:lnTo>
                      <a:pt x="120" y="8"/>
                    </a:lnTo>
                    <a:lnTo>
                      <a:pt x="116" y="4"/>
                    </a:lnTo>
                    <a:lnTo>
                      <a:pt x="112" y="2"/>
                    </a:lnTo>
                    <a:lnTo>
                      <a:pt x="107" y="0"/>
                    </a:lnTo>
                    <a:lnTo>
                      <a:pt x="102" y="0"/>
                    </a:lnTo>
                    <a:lnTo>
                      <a:pt x="97" y="0"/>
                    </a:lnTo>
                    <a:lnTo>
                      <a:pt x="91" y="2"/>
                    </a:lnTo>
                    <a:lnTo>
                      <a:pt x="86" y="5"/>
                    </a:lnTo>
                    <a:lnTo>
                      <a:pt x="81" y="8"/>
                    </a:lnTo>
                    <a:lnTo>
                      <a:pt x="75" y="13"/>
                    </a:lnTo>
                    <a:lnTo>
                      <a:pt x="69" y="19"/>
                    </a:lnTo>
                    <a:lnTo>
                      <a:pt x="63" y="26"/>
                    </a:lnTo>
                    <a:lnTo>
                      <a:pt x="58" y="33"/>
                    </a:lnTo>
                    <a:lnTo>
                      <a:pt x="52" y="42"/>
                    </a:lnTo>
                    <a:lnTo>
                      <a:pt x="46" y="51"/>
                    </a:lnTo>
                    <a:lnTo>
                      <a:pt x="41" y="61"/>
                    </a:lnTo>
                    <a:lnTo>
                      <a:pt x="36" y="71"/>
                    </a:lnTo>
                    <a:lnTo>
                      <a:pt x="31" y="82"/>
                    </a:lnTo>
                    <a:lnTo>
                      <a:pt x="26" y="94"/>
                    </a:lnTo>
                    <a:lnTo>
                      <a:pt x="21" y="106"/>
                    </a:lnTo>
                    <a:lnTo>
                      <a:pt x="17" y="118"/>
                    </a:lnTo>
                    <a:lnTo>
                      <a:pt x="13" y="130"/>
                    </a:lnTo>
                    <a:lnTo>
                      <a:pt x="10" y="143"/>
                    </a:lnTo>
                    <a:lnTo>
                      <a:pt x="7" y="155"/>
                    </a:lnTo>
                    <a:lnTo>
                      <a:pt x="5" y="168"/>
                    </a:lnTo>
                    <a:lnTo>
                      <a:pt x="3" y="180"/>
                    </a:lnTo>
                    <a:lnTo>
                      <a:pt x="2" y="192"/>
                    </a:lnTo>
                    <a:lnTo>
                      <a:pt x="1" y="204"/>
                    </a:lnTo>
                    <a:lnTo>
                      <a:pt x="0" y="215"/>
                    </a:lnTo>
                    <a:lnTo>
                      <a:pt x="0" y="226"/>
                    </a:lnTo>
                    <a:lnTo>
                      <a:pt x="1" y="236"/>
                    </a:lnTo>
                    <a:lnTo>
                      <a:pt x="1" y="246"/>
                    </a:lnTo>
                    <a:lnTo>
                      <a:pt x="3" y="254"/>
                    </a:lnTo>
                    <a:lnTo>
                      <a:pt x="4" y="262"/>
                    </a:lnTo>
                    <a:lnTo>
                      <a:pt x="7" y="269"/>
                    </a:lnTo>
                    <a:lnTo>
                      <a:pt x="10" y="275"/>
                    </a:lnTo>
                    <a:lnTo>
                      <a:pt x="13" y="280"/>
                    </a:lnTo>
                    <a:lnTo>
                      <a:pt x="17" y="285"/>
                    </a:lnTo>
                    <a:lnTo>
                      <a:pt x="20" y="288"/>
                    </a:lnTo>
                    <a:lnTo>
                      <a:pt x="25" y="290"/>
                    </a:lnTo>
                    <a:lnTo>
                      <a:pt x="30" y="291"/>
                    </a:lnTo>
                    <a:lnTo>
                      <a:pt x="35" y="291"/>
                    </a:lnTo>
                    <a:lnTo>
                      <a:pt x="40" y="290"/>
                    </a:lnTo>
                    <a:lnTo>
                      <a:pt x="45" y="288"/>
                    </a:lnTo>
                    <a:lnTo>
                      <a:pt x="51" y="284"/>
                    </a:lnTo>
                    <a:lnTo>
                      <a:pt x="57" y="280"/>
                    </a:lnTo>
                    <a:lnTo>
                      <a:pt x="63" y="275"/>
                    </a:lnTo>
                    <a:lnTo>
                      <a:pt x="68" y="269"/>
                    </a:lnTo>
                    <a:lnTo>
                      <a:pt x="74" y="262"/>
                    </a:lnTo>
                    <a:lnTo>
                      <a:pt x="80" y="254"/>
                    </a:lnTo>
                    <a:lnTo>
                      <a:pt x="85" y="245"/>
                    </a:lnTo>
                    <a:lnTo>
                      <a:pt x="91" y="235"/>
                    </a:lnTo>
                    <a:lnTo>
                      <a:pt x="97" y="225"/>
                    </a:lnTo>
                    <a:lnTo>
                      <a:pt x="101" y="214"/>
                    </a:lnTo>
                    <a:lnTo>
                      <a:pt x="107" y="203"/>
                    </a:lnTo>
                    <a:lnTo>
                      <a:pt x="111" y="191"/>
                    </a:lnTo>
                    <a:lnTo>
                      <a:pt x="115" y="179"/>
                    </a:lnTo>
                    <a:lnTo>
                      <a:pt x="119" y="167"/>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42" name="Oval 166"/>
              <p:cNvSpPr>
                <a:spLocks noChangeArrowheads="1"/>
              </p:cNvSpPr>
              <p:nvPr/>
            </p:nvSpPr>
            <p:spPr bwMode="auto">
              <a:xfrm rot="16800000">
                <a:off x="2273" y="1892"/>
                <a:ext cx="111" cy="286"/>
              </a:xfrm>
              <a:prstGeom prst="ellipse">
                <a:avLst/>
              </a:prstGeom>
              <a:solidFill>
                <a:srgbClr val="80FF00"/>
              </a:soli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43" name="Freeform 167"/>
              <p:cNvSpPr>
                <a:spLocks/>
              </p:cNvSpPr>
              <p:nvPr/>
            </p:nvSpPr>
            <p:spPr bwMode="auto">
              <a:xfrm>
                <a:off x="2107" y="1982"/>
                <a:ext cx="93" cy="428"/>
              </a:xfrm>
              <a:custGeom>
                <a:avLst/>
                <a:gdLst>
                  <a:gd name="T0" fmla="*/ 92 w 93"/>
                  <a:gd name="T1" fmla="*/ 0 h 428"/>
                  <a:gd name="T2" fmla="*/ 87 w 93"/>
                  <a:gd name="T3" fmla="*/ 21 h 428"/>
                  <a:gd name="T4" fmla="*/ 83 w 93"/>
                  <a:gd name="T5" fmla="*/ 32 h 428"/>
                  <a:gd name="T6" fmla="*/ 81 w 93"/>
                  <a:gd name="T7" fmla="*/ 44 h 428"/>
                  <a:gd name="T8" fmla="*/ 77 w 93"/>
                  <a:gd name="T9" fmla="*/ 57 h 428"/>
                  <a:gd name="T10" fmla="*/ 73 w 93"/>
                  <a:gd name="T11" fmla="*/ 70 h 428"/>
                  <a:gd name="T12" fmla="*/ 69 w 93"/>
                  <a:gd name="T13" fmla="*/ 83 h 428"/>
                  <a:gd name="T14" fmla="*/ 65 w 93"/>
                  <a:gd name="T15" fmla="*/ 97 h 428"/>
                  <a:gd name="T16" fmla="*/ 60 w 93"/>
                  <a:gd name="T17" fmla="*/ 110 h 428"/>
                  <a:gd name="T18" fmla="*/ 56 w 93"/>
                  <a:gd name="T19" fmla="*/ 125 h 428"/>
                  <a:gd name="T20" fmla="*/ 51 w 93"/>
                  <a:gd name="T21" fmla="*/ 139 h 428"/>
                  <a:gd name="T22" fmla="*/ 47 w 93"/>
                  <a:gd name="T23" fmla="*/ 154 h 428"/>
                  <a:gd name="T24" fmla="*/ 42 w 93"/>
                  <a:gd name="T25" fmla="*/ 169 h 428"/>
                  <a:gd name="T26" fmla="*/ 37 w 93"/>
                  <a:gd name="T27" fmla="*/ 184 h 428"/>
                  <a:gd name="T28" fmla="*/ 33 w 93"/>
                  <a:gd name="T29" fmla="*/ 198 h 428"/>
                  <a:gd name="T30" fmla="*/ 28 w 93"/>
                  <a:gd name="T31" fmla="*/ 214 h 428"/>
                  <a:gd name="T32" fmla="*/ 25 w 93"/>
                  <a:gd name="T33" fmla="*/ 228 h 428"/>
                  <a:gd name="T34" fmla="*/ 20 w 93"/>
                  <a:gd name="T35" fmla="*/ 243 h 428"/>
                  <a:gd name="T36" fmla="*/ 17 w 93"/>
                  <a:gd name="T37" fmla="*/ 258 h 428"/>
                  <a:gd name="T38" fmla="*/ 13 w 93"/>
                  <a:gd name="T39" fmla="*/ 273 h 428"/>
                  <a:gd name="T40" fmla="*/ 11 w 93"/>
                  <a:gd name="T41" fmla="*/ 288 h 428"/>
                  <a:gd name="T42" fmla="*/ 7 w 93"/>
                  <a:gd name="T43" fmla="*/ 302 h 428"/>
                  <a:gd name="T44" fmla="*/ 5 w 93"/>
                  <a:gd name="T45" fmla="*/ 316 h 428"/>
                  <a:gd name="T46" fmla="*/ 4 w 93"/>
                  <a:gd name="T47" fmla="*/ 330 h 428"/>
                  <a:gd name="T48" fmla="*/ 2 w 93"/>
                  <a:gd name="T49" fmla="*/ 344 h 428"/>
                  <a:gd name="T50" fmla="*/ 0 w 93"/>
                  <a:gd name="T51" fmla="*/ 357 h 428"/>
                  <a:gd name="T52" fmla="*/ 0 w 93"/>
                  <a:gd name="T53" fmla="*/ 370 h 428"/>
                  <a:gd name="T54" fmla="*/ 0 w 93"/>
                  <a:gd name="T55" fmla="*/ 382 h 428"/>
                  <a:gd name="T56" fmla="*/ 1 w 93"/>
                  <a:gd name="T57" fmla="*/ 394 h 428"/>
                  <a:gd name="T58" fmla="*/ 2 w 93"/>
                  <a:gd name="T59" fmla="*/ 405 h 428"/>
                  <a:gd name="T60" fmla="*/ 4 w 93"/>
                  <a:gd name="T61" fmla="*/ 416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3" y="32"/>
                    </a:lnTo>
                    <a:lnTo>
                      <a:pt x="81" y="44"/>
                    </a:lnTo>
                    <a:lnTo>
                      <a:pt x="77" y="57"/>
                    </a:lnTo>
                    <a:lnTo>
                      <a:pt x="73" y="70"/>
                    </a:lnTo>
                    <a:lnTo>
                      <a:pt x="69" y="83"/>
                    </a:lnTo>
                    <a:lnTo>
                      <a:pt x="65" y="97"/>
                    </a:lnTo>
                    <a:lnTo>
                      <a:pt x="60" y="110"/>
                    </a:lnTo>
                    <a:lnTo>
                      <a:pt x="56" y="125"/>
                    </a:lnTo>
                    <a:lnTo>
                      <a:pt x="51" y="139"/>
                    </a:lnTo>
                    <a:lnTo>
                      <a:pt x="47" y="154"/>
                    </a:lnTo>
                    <a:lnTo>
                      <a:pt x="42" y="169"/>
                    </a:lnTo>
                    <a:lnTo>
                      <a:pt x="37" y="184"/>
                    </a:lnTo>
                    <a:lnTo>
                      <a:pt x="33" y="198"/>
                    </a:lnTo>
                    <a:lnTo>
                      <a:pt x="28" y="214"/>
                    </a:lnTo>
                    <a:lnTo>
                      <a:pt x="25" y="228"/>
                    </a:lnTo>
                    <a:lnTo>
                      <a:pt x="20" y="243"/>
                    </a:lnTo>
                    <a:lnTo>
                      <a:pt x="17" y="258"/>
                    </a:lnTo>
                    <a:lnTo>
                      <a:pt x="13" y="273"/>
                    </a:lnTo>
                    <a:lnTo>
                      <a:pt x="11" y="288"/>
                    </a:lnTo>
                    <a:lnTo>
                      <a:pt x="7" y="302"/>
                    </a:lnTo>
                    <a:lnTo>
                      <a:pt x="5" y="316"/>
                    </a:lnTo>
                    <a:lnTo>
                      <a:pt x="4" y="330"/>
                    </a:lnTo>
                    <a:lnTo>
                      <a:pt x="2" y="344"/>
                    </a:lnTo>
                    <a:lnTo>
                      <a:pt x="0" y="357"/>
                    </a:lnTo>
                    <a:lnTo>
                      <a:pt x="0" y="370"/>
                    </a:lnTo>
                    <a:lnTo>
                      <a:pt x="0" y="382"/>
                    </a:lnTo>
                    <a:lnTo>
                      <a:pt x="1" y="394"/>
                    </a:lnTo>
                    <a:lnTo>
                      <a:pt x="2" y="405"/>
                    </a:lnTo>
                    <a:lnTo>
                      <a:pt x="4" y="416"/>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44" name="Group 168"/>
            <p:cNvGrpSpPr>
              <a:grpSpLocks/>
            </p:cNvGrpSpPr>
            <p:nvPr/>
          </p:nvGrpSpPr>
          <p:grpSpPr bwMode="auto">
            <a:xfrm>
              <a:off x="2171" y="1221"/>
              <a:ext cx="529" cy="732"/>
              <a:chOff x="2171" y="1221"/>
              <a:chExt cx="529" cy="732"/>
            </a:xfrm>
          </p:grpSpPr>
          <p:sp>
            <p:nvSpPr>
              <p:cNvPr id="203945" name="Freeform 169"/>
              <p:cNvSpPr>
                <a:spLocks/>
              </p:cNvSpPr>
              <p:nvPr/>
            </p:nvSpPr>
            <p:spPr bwMode="auto">
              <a:xfrm>
                <a:off x="2171" y="1403"/>
                <a:ext cx="250" cy="159"/>
              </a:xfrm>
              <a:custGeom>
                <a:avLst/>
                <a:gdLst>
                  <a:gd name="T0" fmla="*/ 132 w 250"/>
                  <a:gd name="T1" fmla="*/ 14 h 159"/>
                  <a:gd name="T2" fmla="*/ 110 w 250"/>
                  <a:gd name="T3" fmla="*/ 7 h 159"/>
                  <a:gd name="T4" fmla="*/ 89 w 250"/>
                  <a:gd name="T5" fmla="*/ 3 h 159"/>
                  <a:gd name="T6" fmla="*/ 69 w 250"/>
                  <a:gd name="T7" fmla="*/ 0 h 159"/>
                  <a:gd name="T8" fmla="*/ 51 w 250"/>
                  <a:gd name="T9" fmla="*/ 0 h 159"/>
                  <a:gd name="T10" fmla="*/ 35 w 250"/>
                  <a:gd name="T11" fmla="*/ 2 h 159"/>
                  <a:gd name="T12" fmla="*/ 21 w 250"/>
                  <a:gd name="T13" fmla="*/ 7 h 159"/>
                  <a:gd name="T14" fmla="*/ 11 w 250"/>
                  <a:gd name="T15" fmla="*/ 13 h 159"/>
                  <a:gd name="T16" fmla="*/ 4 w 250"/>
                  <a:gd name="T17" fmla="*/ 22 h 159"/>
                  <a:gd name="T18" fmla="*/ 0 w 250"/>
                  <a:gd name="T19" fmla="*/ 32 h 159"/>
                  <a:gd name="T20" fmla="*/ 0 w 250"/>
                  <a:gd name="T21" fmla="*/ 44 h 159"/>
                  <a:gd name="T22" fmla="*/ 4 w 250"/>
                  <a:gd name="T23" fmla="*/ 57 h 159"/>
                  <a:gd name="T24" fmla="*/ 11 w 250"/>
                  <a:gd name="T25" fmla="*/ 70 h 159"/>
                  <a:gd name="T26" fmla="*/ 21 w 250"/>
                  <a:gd name="T27" fmla="*/ 83 h 159"/>
                  <a:gd name="T28" fmla="*/ 36 w 250"/>
                  <a:gd name="T29" fmla="*/ 97 h 159"/>
                  <a:gd name="T30" fmla="*/ 52 w 250"/>
                  <a:gd name="T31" fmla="*/ 110 h 159"/>
                  <a:gd name="T32" fmla="*/ 70 w 250"/>
                  <a:gd name="T33" fmla="*/ 122 h 159"/>
                  <a:gd name="T34" fmla="*/ 90 w 250"/>
                  <a:gd name="T35" fmla="*/ 133 h 159"/>
                  <a:gd name="T36" fmla="*/ 111 w 250"/>
                  <a:gd name="T37" fmla="*/ 142 h 159"/>
                  <a:gd name="T38" fmla="*/ 133 w 250"/>
                  <a:gd name="T39" fmla="*/ 149 h 159"/>
                  <a:gd name="T40" fmla="*/ 154 w 250"/>
                  <a:gd name="T41" fmla="*/ 154 h 159"/>
                  <a:gd name="T42" fmla="*/ 174 w 250"/>
                  <a:gd name="T43" fmla="*/ 157 h 159"/>
                  <a:gd name="T44" fmla="*/ 193 w 250"/>
                  <a:gd name="T45" fmla="*/ 158 h 159"/>
                  <a:gd name="T46" fmla="*/ 210 w 250"/>
                  <a:gd name="T47" fmla="*/ 156 h 159"/>
                  <a:gd name="T48" fmla="*/ 224 w 250"/>
                  <a:gd name="T49" fmla="*/ 152 h 159"/>
                  <a:gd name="T50" fmla="*/ 235 w 250"/>
                  <a:gd name="T51" fmla="*/ 146 h 159"/>
                  <a:gd name="T52" fmla="*/ 244 w 250"/>
                  <a:gd name="T53" fmla="*/ 138 h 159"/>
                  <a:gd name="T54" fmla="*/ 247 w 250"/>
                  <a:gd name="T55" fmla="*/ 128 h 159"/>
                  <a:gd name="T56" fmla="*/ 249 w 250"/>
                  <a:gd name="T57" fmla="*/ 117 h 159"/>
                  <a:gd name="T58" fmla="*/ 245 w 250"/>
                  <a:gd name="T59" fmla="*/ 104 h 159"/>
                  <a:gd name="T60" fmla="*/ 239 w 250"/>
                  <a:gd name="T61" fmla="*/ 91 h 159"/>
                  <a:gd name="T62" fmla="*/ 229 w 250"/>
                  <a:gd name="T63" fmla="*/ 78 h 159"/>
                  <a:gd name="T64" fmla="*/ 217 w 250"/>
                  <a:gd name="T65" fmla="*/ 64 h 159"/>
                  <a:gd name="T66" fmla="*/ 201 w 250"/>
                  <a:gd name="T67" fmla="*/ 51 h 159"/>
                  <a:gd name="T68" fmla="*/ 183 w 250"/>
                  <a:gd name="T69" fmla="*/ 39 h 159"/>
                  <a:gd name="T70" fmla="*/ 164 w 250"/>
                  <a:gd name="T71" fmla="*/ 28 h 159"/>
                  <a:gd name="T72" fmla="*/ 142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42" y="18"/>
                    </a:moveTo>
                    <a:lnTo>
                      <a:pt x="132" y="14"/>
                    </a:lnTo>
                    <a:lnTo>
                      <a:pt x="121" y="10"/>
                    </a:lnTo>
                    <a:lnTo>
                      <a:pt x="110" y="7"/>
                    </a:lnTo>
                    <a:lnTo>
                      <a:pt x="100" y="5"/>
                    </a:lnTo>
                    <a:lnTo>
                      <a:pt x="89" y="3"/>
                    </a:lnTo>
                    <a:lnTo>
                      <a:pt x="79" y="1"/>
                    </a:lnTo>
                    <a:lnTo>
                      <a:pt x="69" y="0"/>
                    </a:lnTo>
                    <a:lnTo>
                      <a:pt x="60" y="0"/>
                    </a:lnTo>
                    <a:lnTo>
                      <a:pt x="51" y="0"/>
                    </a:lnTo>
                    <a:lnTo>
                      <a:pt x="43" y="1"/>
                    </a:lnTo>
                    <a:lnTo>
                      <a:pt x="35" y="2"/>
                    </a:lnTo>
                    <a:lnTo>
                      <a:pt x="28" y="4"/>
                    </a:lnTo>
                    <a:lnTo>
                      <a:pt x="21" y="7"/>
                    </a:lnTo>
                    <a:lnTo>
                      <a:pt x="16" y="10"/>
                    </a:lnTo>
                    <a:lnTo>
                      <a:pt x="11" y="13"/>
                    </a:lnTo>
                    <a:lnTo>
                      <a:pt x="7" y="17"/>
                    </a:lnTo>
                    <a:lnTo>
                      <a:pt x="4" y="22"/>
                    </a:lnTo>
                    <a:lnTo>
                      <a:pt x="1" y="27"/>
                    </a:lnTo>
                    <a:lnTo>
                      <a:pt x="0" y="32"/>
                    </a:lnTo>
                    <a:lnTo>
                      <a:pt x="0" y="38"/>
                    </a:lnTo>
                    <a:lnTo>
                      <a:pt x="0" y="44"/>
                    </a:lnTo>
                    <a:lnTo>
                      <a:pt x="2" y="50"/>
                    </a:lnTo>
                    <a:lnTo>
                      <a:pt x="4" y="57"/>
                    </a:lnTo>
                    <a:lnTo>
                      <a:pt x="7" y="63"/>
                    </a:lnTo>
                    <a:lnTo>
                      <a:pt x="11" y="70"/>
                    </a:lnTo>
                    <a:lnTo>
                      <a:pt x="16" y="77"/>
                    </a:lnTo>
                    <a:lnTo>
                      <a:pt x="21" y="83"/>
                    </a:lnTo>
                    <a:lnTo>
                      <a:pt x="28" y="90"/>
                    </a:lnTo>
                    <a:lnTo>
                      <a:pt x="36" y="97"/>
                    </a:lnTo>
                    <a:lnTo>
                      <a:pt x="44" y="103"/>
                    </a:lnTo>
                    <a:lnTo>
                      <a:pt x="52" y="110"/>
                    </a:lnTo>
                    <a:lnTo>
                      <a:pt x="60" y="116"/>
                    </a:lnTo>
                    <a:lnTo>
                      <a:pt x="70" y="122"/>
                    </a:lnTo>
                    <a:lnTo>
                      <a:pt x="80" y="127"/>
                    </a:lnTo>
                    <a:lnTo>
                      <a:pt x="90" y="133"/>
                    </a:lnTo>
                    <a:lnTo>
                      <a:pt x="100" y="137"/>
                    </a:lnTo>
                    <a:lnTo>
                      <a:pt x="111" y="142"/>
                    </a:lnTo>
                    <a:lnTo>
                      <a:pt x="122" y="146"/>
                    </a:lnTo>
                    <a:lnTo>
                      <a:pt x="133" y="149"/>
                    </a:lnTo>
                    <a:lnTo>
                      <a:pt x="143" y="152"/>
                    </a:lnTo>
                    <a:lnTo>
                      <a:pt x="154" y="154"/>
                    </a:lnTo>
                    <a:lnTo>
                      <a:pt x="164" y="156"/>
                    </a:lnTo>
                    <a:lnTo>
                      <a:pt x="174" y="157"/>
                    </a:lnTo>
                    <a:lnTo>
                      <a:pt x="183" y="158"/>
                    </a:lnTo>
                    <a:lnTo>
                      <a:pt x="193" y="158"/>
                    </a:lnTo>
                    <a:lnTo>
                      <a:pt x="202" y="157"/>
                    </a:lnTo>
                    <a:lnTo>
                      <a:pt x="210" y="156"/>
                    </a:lnTo>
                    <a:lnTo>
                      <a:pt x="217" y="155"/>
                    </a:lnTo>
                    <a:lnTo>
                      <a:pt x="224" y="152"/>
                    </a:lnTo>
                    <a:lnTo>
                      <a:pt x="229" y="149"/>
                    </a:lnTo>
                    <a:lnTo>
                      <a:pt x="235" y="146"/>
                    </a:lnTo>
                    <a:lnTo>
                      <a:pt x="239" y="142"/>
                    </a:lnTo>
                    <a:lnTo>
                      <a:pt x="244" y="138"/>
                    </a:lnTo>
                    <a:lnTo>
                      <a:pt x="245" y="133"/>
                    </a:lnTo>
                    <a:lnTo>
                      <a:pt x="247" y="128"/>
                    </a:lnTo>
                    <a:lnTo>
                      <a:pt x="249" y="123"/>
                    </a:lnTo>
                    <a:lnTo>
                      <a:pt x="249" y="117"/>
                    </a:lnTo>
                    <a:lnTo>
                      <a:pt x="247" y="111"/>
                    </a:lnTo>
                    <a:lnTo>
                      <a:pt x="245" y="104"/>
                    </a:lnTo>
                    <a:lnTo>
                      <a:pt x="243" y="98"/>
                    </a:lnTo>
                    <a:lnTo>
                      <a:pt x="239" y="91"/>
                    </a:lnTo>
                    <a:lnTo>
                      <a:pt x="235" y="84"/>
                    </a:lnTo>
                    <a:lnTo>
                      <a:pt x="229" y="78"/>
                    </a:lnTo>
                    <a:lnTo>
                      <a:pt x="223" y="71"/>
                    </a:lnTo>
                    <a:lnTo>
                      <a:pt x="217" y="64"/>
                    </a:lnTo>
                    <a:lnTo>
                      <a:pt x="209" y="57"/>
                    </a:lnTo>
                    <a:lnTo>
                      <a:pt x="201" y="51"/>
                    </a:lnTo>
                    <a:lnTo>
                      <a:pt x="192" y="45"/>
                    </a:lnTo>
                    <a:lnTo>
                      <a:pt x="183" y="39"/>
                    </a:lnTo>
                    <a:lnTo>
                      <a:pt x="173" y="33"/>
                    </a:lnTo>
                    <a:lnTo>
                      <a:pt x="164" y="28"/>
                    </a:lnTo>
                    <a:lnTo>
                      <a:pt x="153" y="23"/>
                    </a:lnTo>
                    <a:lnTo>
                      <a:pt x="142"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46" name="Freeform 170"/>
              <p:cNvSpPr>
                <a:spLocks/>
              </p:cNvSpPr>
              <p:nvPr/>
            </p:nvSpPr>
            <p:spPr bwMode="auto">
              <a:xfrm>
                <a:off x="2411" y="1221"/>
                <a:ext cx="136" cy="292"/>
              </a:xfrm>
              <a:custGeom>
                <a:avLst/>
                <a:gdLst>
                  <a:gd name="T0" fmla="*/ 123 w 136"/>
                  <a:gd name="T1" fmla="*/ 155 h 292"/>
                  <a:gd name="T2" fmla="*/ 129 w 136"/>
                  <a:gd name="T3" fmla="*/ 129 h 292"/>
                  <a:gd name="T4" fmla="*/ 133 w 136"/>
                  <a:gd name="T5" fmla="*/ 105 h 292"/>
                  <a:gd name="T6" fmla="*/ 135 w 136"/>
                  <a:gd name="T7" fmla="*/ 82 h 292"/>
                  <a:gd name="T8" fmla="*/ 135 w 136"/>
                  <a:gd name="T9" fmla="*/ 60 h 292"/>
                  <a:gd name="T10" fmla="*/ 133 w 136"/>
                  <a:gd name="T11" fmla="*/ 41 h 292"/>
                  <a:gd name="T12" fmla="*/ 130 w 136"/>
                  <a:gd name="T13" fmla="*/ 25 h 292"/>
                  <a:gd name="T14" fmla="*/ 123 w 136"/>
                  <a:gd name="T15" fmla="*/ 13 h 292"/>
                  <a:gd name="T16" fmla="*/ 116 w 136"/>
                  <a:gd name="T17" fmla="*/ 5 h 292"/>
                  <a:gd name="T18" fmla="*/ 107 w 136"/>
                  <a:gd name="T19" fmla="*/ 1 h 292"/>
                  <a:gd name="T20" fmla="*/ 98 w 136"/>
                  <a:gd name="T21" fmla="*/ 1 h 292"/>
                  <a:gd name="T22" fmla="*/ 87 w 136"/>
                  <a:gd name="T23" fmla="*/ 5 h 292"/>
                  <a:gd name="T24" fmla="*/ 75 w 136"/>
                  <a:gd name="T25" fmla="*/ 14 h 292"/>
                  <a:gd name="T26" fmla="*/ 64 w 136"/>
                  <a:gd name="T27" fmla="*/ 26 h 292"/>
                  <a:gd name="T28" fmla="*/ 52 w 136"/>
                  <a:gd name="T29" fmla="*/ 42 h 292"/>
                  <a:gd name="T30" fmla="*/ 41 w 136"/>
                  <a:gd name="T31" fmla="*/ 61 h 292"/>
                  <a:gd name="T32" fmla="*/ 31 w 136"/>
                  <a:gd name="T33" fmla="*/ 83 h 292"/>
                  <a:gd name="T34" fmla="*/ 22 w 136"/>
                  <a:gd name="T35" fmla="*/ 106 h 292"/>
                  <a:gd name="T36" fmla="*/ 14 w 136"/>
                  <a:gd name="T37" fmla="*/ 131 h 292"/>
                  <a:gd name="T38" fmla="*/ 8 w 136"/>
                  <a:gd name="T39" fmla="*/ 156 h 292"/>
                  <a:gd name="T40" fmla="*/ 4 w 136"/>
                  <a:gd name="T41" fmla="*/ 181 h 292"/>
                  <a:gd name="T42" fmla="*/ 1 w 136"/>
                  <a:gd name="T43" fmla="*/ 204 h 292"/>
                  <a:gd name="T44" fmla="*/ 0 w 136"/>
                  <a:gd name="T45" fmla="*/ 226 h 292"/>
                  <a:gd name="T46" fmla="*/ 2 w 136"/>
                  <a:gd name="T47" fmla="*/ 246 h 292"/>
                  <a:gd name="T48" fmla="*/ 5 w 136"/>
                  <a:gd name="T49" fmla="*/ 263 h 292"/>
                  <a:gd name="T50" fmla="*/ 11 w 136"/>
                  <a:gd name="T51" fmla="*/ 276 h 292"/>
                  <a:gd name="T52" fmla="*/ 17 w 136"/>
                  <a:gd name="T53" fmla="*/ 285 h 292"/>
                  <a:gd name="T54" fmla="*/ 26 w 136"/>
                  <a:gd name="T55" fmla="*/ 290 h 292"/>
                  <a:gd name="T56" fmla="*/ 36 w 136"/>
                  <a:gd name="T57" fmla="*/ 291 h 292"/>
                  <a:gd name="T58" fmla="*/ 46 w 136"/>
                  <a:gd name="T59" fmla="*/ 288 h 292"/>
                  <a:gd name="T60" fmla="*/ 57 w 136"/>
                  <a:gd name="T61" fmla="*/ 281 h 292"/>
                  <a:gd name="T62" fmla="*/ 69 w 136"/>
                  <a:gd name="T63" fmla="*/ 269 h 292"/>
                  <a:gd name="T64" fmla="*/ 80 w 136"/>
                  <a:gd name="T65" fmla="*/ 254 h 292"/>
                  <a:gd name="T66" fmla="*/ 91 w 136"/>
                  <a:gd name="T67" fmla="*/ 235 h 292"/>
                  <a:gd name="T68" fmla="*/ 102 w 136"/>
                  <a:gd name="T69" fmla="*/ 215 h 292"/>
                  <a:gd name="T70" fmla="*/ 112 w 136"/>
                  <a:gd name="T71" fmla="*/ 192 h 292"/>
                  <a:gd name="T72" fmla="*/ 120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20" y="167"/>
                    </a:moveTo>
                    <a:lnTo>
                      <a:pt x="123" y="155"/>
                    </a:lnTo>
                    <a:lnTo>
                      <a:pt x="126" y="142"/>
                    </a:lnTo>
                    <a:lnTo>
                      <a:pt x="129" y="129"/>
                    </a:lnTo>
                    <a:lnTo>
                      <a:pt x="131" y="117"/>
                    </a:lnTo>
                    <a:lnTo>
                      <a:pt x="133" y="105"/>
                    </a:lnTo>
                    <a:lnTo>
                      <a:pt x="134" y="93"/>
                    </a:lnTo>
                    <a:lnTo>
                      <a:pt x="135" y="82"/>
                    </a:lnTo>
                    <a:lnTo>
                      <a:pt x="135" y="71"/>
                    </a:lnTo>
                    <a:lnTo>
                      <a:pt x="135" y="60"/>
                    </a:lnTo>
                    <a:lnTo>
                      <a:pt x="134" y="51"/>
                    </a:lnTo>
                    <a:lnTo>
                      <a:pt x="133" y="41"/>
                    </a:lnTo>
                    <a:lnTo>
                      <a:pt x="131" y="33"/>
                    </a:lnTo>
                    <a:lnTo>
                      <a:pt x="130" y="25"/>
                    </a:lnTo>
                    <a:lnTo>
                      <a:pt x="127" y="19"/>
                    </a:lnTo>
                    <a:lnTo>
                      <a:pt x="123" y="13"/>
                    </a:lnTo>
                    <a:lnTo>
                      <a:pt x="120" y="9"/>
                    </a:lnTo>
                    <a:lnTo>
                      <a:pt x="116" y="5"/>
                    </a:lnTo>
                    <a:lnTo>
                      <a:pt x="112" y="2"/>
                    </a:lnTo>
                    <a:lnTo>
                      <a:pt x="107" y="1"/>
                    </a:lnTo>
                    <a:lnTo>
                      <a:pt x="103" y="0"/>
                    </a:lnTo>
                    <a:lnTo>
                      <a:pt x="98" y="1"/>
                    </a:lnTo>
                    <a:lnTo>
                      <a:pt x="92" y="2"/>
                    </a:lnTo>
                    <a:lnTo>
                      <a:pt x="87" y="5"/>
                    </a:lnTo>
                    <a:lnTo>
                      <a:pt x="81" y="9"/>
                    </a:lnTo>
                    <a:lnTo>
                      <a:pt x="75" y="14"/>
                    </a:lnTo>
                    <a:lnTo>
                      <a:pt x="69" y="19"/>
                    </a:lnTo>
                    <a:lnTo>
                      <a:pt x="64" y="26"/>
                    </a:lnTo>
                    <a:lnTo>
                      <a:pt x="58" y="34"/>
                    </a:lnTo>
                    <a:lnTo>
                      <a:pt x="52" y="42"/>
                    </a:lnTo>
                    <a:lnTo>
                      <a:pt x="46" y="51"/>
                    </a:lnTo>
                    <a:lnTo>
                      <a:pt x="41" y="61"/>
                    </a:lnTo>
                    <a:lnTo>
                      <a:pt x="36" y="71"/>
                    </a:lnTo>
                    <a:lnTo>
                      <a:pt x="31" y="83"/>
                    </a:lnTo>
                    <a:lnTo>
                      <a:pt x="27" y="94"/>
                    </a:lnTo>
                    <a:lnTo>
                      <a:pt x="22" y="106"/>
                    </a:lnTo>
                    <a:lnTo>
                      <a:pt x="18" y="118"/>
                    </a:lnTo>
                    <a:lnTo>
                      <a:pt x="14" y="131"/>
                    </a:lnTo>
                    <a:lnTo>
                      <a:pt x="11" y="143"/>
                    </a:lnTo>
                    <a:lnTo>
                      <a:pt x="8" y="156"/>
                    </a:lnTo>
                    <a:lnTo>
                      <a:pt x="5" y="168"/>
                    </a:lnTo>
                    <a:lnTo>
                      <a:pt x="4" y="181"/>
                    </a:lnTo>
                    <a:lnTo>
                      <a:pt x="2" y="193"/>
                    </a:lnTo>
                    <a:lnTo>
                      <a:pt x="1" y="204"/>
                    </a:lnTo>
                    <a:lnTo>
                      <a:pt x="0" y="215"/>
                    </a:lnTo>
                    <a:lnTo>
                      <a:pt x="0" y="226"/>
                    </a:lnTo>
                    <a:lnTo>
                      <a:pt x="1" y="236"/>
                    </a:lnTo>
                    <a:lnTo>
                      <a:pt x="2" y="246"/>
                    </a:lnTo>
                    <a:lnTo>
                      <a:pt x="4" y="255"/>
                    </a:lnTo>
                    <a:lnTo>
                      <a:pt x="5" y="263"/>
                    </a:lnTo>
                    <a:lnTo>
                      <a:pt x="7" y="269"/>
                    </a:lnTo>
                    <a:lnTo>
                      <a:pt x="11" y="276"/>
                    </a:lnTo>
                    <a:lnTo>
                      <a:pt x="13" y="281"/>
                    </a:lnTo>
                    <a:lnTo>
                      <a:pt x="17" y="285"/>
                    </a:lnTo>
                    <a:lnTo>
                      <a:pt x="21" y="288"/>
                    </a:lnTo>
                    <a:lnTo>
                      <a:pt x="26" y="290"/>
                    </a:lnTo>
                    <a:lnTo>
                      <a:pt x="30" y="291"/>
                    </a:lnTo>
                    <a:lnTo>
                      <a:pt x="36" y="291"/>
                    </a:lnTo>
                    <a:lnTo>
                      <a:pt x="41" y="290"/>
                    </a:lnTo>
                    <a:lnTo>
                      <a:pt x="46" y="288"/>
                    </a:lnTo>
                    <a:lnTo>
                      <a:pt x="52" y="285"/>
                    </a:lnTo>
                    <a:lnTo>
                      <a:pt x="57" y="281"/>
                    </a:lnTo>
                    <a:lnTo>
                      <a:pt x="63" y="275"/>
                    </a:lnTo>
                    <a:lnTo>
                      <a:pt x="69" y="269"/>
                    </a:lnTo>
                    <a:lnTo>
                      <a:pt x="75" y="262"/>
                    </a:lnTo>
                    <a:lnTo>
                      <a:pt x="80" y="254"/>
                    </a:lnTo>
                    <a:lnTo>
                      <a:pt x="86" y="245"/>
                    </a:lnTo>
                    <a:lnTo>
                      <a:pt x="91" y="235"/>
                    </a:lnTo>
                    <a:lnTo>
                      <a:pt x="97" y="225"/>
                    </a:lnTo>
                    <a:lnTo>
                      <a:pt x="102" y="215"/>
                    </a:lnTo>
                    <a:lnTo>
                      <a:pt x="107" y="203"/>
                    </a:lnTo>
                    <a:lnTo>
                      <a:pt x="112" y="192"/>
                    </a:lnTo>
                    <a:lnTo>
                      <a:pt x="115" y="179"/>
                    </a:lnTo>
                    <a:lnTo>
                      <a:pt x="120"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47" name="Oval 171"/>
              <p:cNvSpPr>
                <a:spLocks noChangeArrowheads="1"/>
              </p:cNvSpPr>
              <p:nvPr/>
            </p:nvSpPr>
            <p:spPr bwMode="auto">
              <a:xfrm rot="16800000">
                <a:off x="2502" y="1435"/>
                <a:ext cx="110"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48" name="Freeform 172"/>
              <p:cNvSpPr>
                <a:spLocks/>
              </p:cNvSpPr>
              <p:nvPr/>
            </p:nvSpPr>
            <p:spPr bwMode="auto">
              <a:xfrm>
                <a:off x="2336" y="1525"/>
                <a:ext cx="93" cy="428"/>
              </a:xfrm>
              <a:custGeom>
                <a:avLst/>
                <a:gdLst>
                  <a:gd name="T0" fmla="*/ 92 w 93"/>
                  <a:gd name="T1" fmla="*/ 0 h 428"/>
                  <a:gd name="T2" fmla="*/ 87 w 93"/>
                  <a:gd name="T3" fmla="*/ 21 h 428"/>
                  <a:gd name="T4" fmla="*/ 84 w 93"/>
                  <a:gd name="T5" fmla="*/ 33 h 428"/>
                  <a:gd name="T6" fmla="*/ 80 w 93"/>
                  <a:gd name="T7" fmla="*/ 45 h 428"/>
                  <a:gd name="T8" fmla="*/ 77 w 93"/>
                  <a:gd name="T9" fmla="*/ 57 h 428"/>
                  <a:gd name="T10" fmla="*/ 73 w 93"/>
                  <a:gd name="T11" fmla="*/ 70 h 428"/>
                  <a:gd name="T12" fmla="*/ 69 w 93"/>
                  <a:gd name="T13" fmla="*/ 83 h 428"/>
                  <a:gd name="T14" fmla="*/ 64 w 93"/>
                  <a:gd name="T15" fmla="*/ 97 h 428"/>
                  <a:gd name="T16" fmla="*/ 61 w 93"/>
                  <a:gd name="T17" fmla="*/ 111 h 428"/>
                  <a:gd name="T18" fmla="*/ 55 w 93"/>
                  <a:gd name="T19" fmla="*/ 125 h 428"/>
                  <a:gd name="T20" fmla="*/ 51 w 93"/>
                  <a:gd name="T21" fmla="*/ 140 h 428"/>
                  <a:gd name="T22" fmla="*/ 46 w 93"/>
                  <a:gd name="T23" fmla="*/ 154 h 428"/>
                  <a:gd name="T24" fmla="*/ 42 w 93"/>
                  <a:gd name="T25" fmla="*/ 169 h 428"/>
                  <a:gd name="T26" fmla="*/ 38 w 93"/>
                  <a:gd name="T27" fmla="*/ 184 h 428"/>
                  <a:gd name="T28" fmla="*/ 33 w 93"/>
                  <a:gd name="T29" fmla="*/ 199 h 428"/>
                  <a:gd name="T30" fmla="*/ 29 w 93"/>
                  <a:gd name="T31" fmla="*/ 214 h 428"/>
                  <a:gd name="T32" fmla="*/ 24 w 93"/>
                  <a:gd name="T33" fmla="*/ 229 h 428"/>
                  <a:gd name="T34" fmla="*/ 21 w 93"/>
                  <a:gd name="T35" fmla="*/ 244 h 428"/>
                  <a:gd name="T36" fmla="*/ 17 w 93"/>
                  <a:gd name="T37" fmla="*/ 259 h 428"/>
                  <a:gd name="T38" fmla="*/ 13 w 93"/>
                  <a:gd name="T39" fmla="*/ 273 h 428"/>
                  <a:gd name="T40" fmla="*/ 10 w 93"/>
                  <a:gd name="T41" fmla="*/ 288 h 428"/>
                  <a:gd name="T42" fmla="*/ 7 w 93"/>
                  <a:gd name="T43" fmla="*/ 303 h 428"/>
                  <a:gd name="T44" fmla="*/ 4 w 93"/>
                  <a:gd name="T45" fmla="*/ 317 h 428"/>
                  <a:gd name="T46" fmla="*/ 3 w 93"/>
                  <a:gd name="T47" fmla="*/ 331 h 428"/>
                  <a:gd name="T48" fmla="*/ 1 w 93"/>
                  <a:gd name="T49" fmla="*/ 344 h 428"/>
                  <a:gd name="T50" fmla="*/ 0 w 93"/>
                  <a:gd name="T51" fmla="*/ 357 h 428"/>
                  <a:gd name="T52" fmla="*/ 0 w 93"/>
                  <a:gd name="T53" fmla="*/ 370 h 428"/>
                  <a:gd name="T54" fmla="*/ 0 w 93"/>
                  <a:gd name="T55" fmla="*/ 383 h 428"/>
                  <a:gd name="T56" fmla="*/ 0 w 93"/>
                  <a:gd name="T57" fmla="*/ 395 h 428"/>
                  <a:gd name="T58" fmla="*/ 2 w 93"/>
                  <a:gd name="T59" fmla="*/ 406 h 428"/>
                  <a:gd name="T60" fmla="*/ 4 w 93"/>
                  <a:gd name="T61" fmla="*/ 417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4" y="33"/>
                    </a:lnTo>
                    <a:lnTo>
                      <a:pt x="80" y="45"/>
                    </a:lnTo>
                    <a:lnTo>
                      <a:pt x="77" y="57"/>
                    </a:lnTo>
                    <a:lnTo>
                      <a:pt x="73" y="70"/>
                    </a:lnTo>
                    <a:lnTo>
                      <a:pt x="69" y="83"/>
                    </a:lnTo>
                    <a:lnTo>
                      <a:pt x="64" y="97"/>
                    </a:lnTo>
                    <a:lnTo>
                      <a:pt x="61" y="111"/>
                    </a:lnTo>
                    <a:lnTo>
                      <a:pt x="55" y="125"/>
                    </a:lnTo>
                    <a:lnTo>
                      <a:pt x="51" y="140"/>
                    </a:lnTo>
                    <a:lnTo>
                      <a:pt x="46" y="154"/>
                    </a:lnTo>
                    <a:lnTo>
                      <a:pt x="42" y="169"/>
                    </a:lnTo>
                    <a:lnTo>
                      <a:pt x="38" y="184"/>
                    </a:lnTo>
                    <a:lnTo>
                      <a:pt x="33" y="199"/>
                    </a:lnTo>
                    <a:lnTo>
                      <a:pt x="29" y="214"/>
                    </a:lnTo>
                    <a:lnTo>
                      <a:pt x="24" y="229"/>
                    </a:lnTo>
                    <a:lnTo>
                      <a:pt x="21" y="244"/>
                    </a:lnTo>
                    <a:lnTo>
                      <a:pt x="17" y="259"/>
                    </a:lnTo>
                    <a:lnTo>
                      <a:pt x="13" y="273"/>
                    </a:lnTo>
                    <a:lnTo>
                      <a:pt x="10" y="288"/>
                    </a:lnTo>
                    <a:lnTo>
                      <a:pt x="7" y="303"/>
                    </a:lnTo>
                    <a:lnTo>
                      <a:pt x="4" y="317"/>
                    </a:lnTo>
                    <a:lnTo>
                      <a:pt x="3" y="331"/>
                    </a:lnTo>
                    <a:lnTo>
                      <a:pt x="1" y="344"/>
                    </a:lnTo>
                    <a:lnTo>
                      <a:pt x="0" y="357"/>
                    </a:lnTo>
                    <a:lnTo>
                      <a:pt x="0" y="370"/>
                    </a:lnTo>
                    <a:lnTo>
                      <a:pt x="0" y="383"/>
                    </a:lnTo>
                    <a:lnTo>
                      <a:pt x="0" y="395"/>
                    </a:lnTo>
                    <a:lnTo>
                      <a:pt x="2" y="406"/>
                    </a:lnTo>
                    <a:lnTo>
                      <a:pt x="4" y="417"/>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49" name="Group 173"/>
            <p:cNvGrpSpPr>
              <a:grpSpLocks/>
            </p:cNvGrpSpPr>
            <p:nvPr/>
          </p:nvGrpSpPr>
          <p:grpSpPr bwMode="auto">
            <a:xfrm>
              <a:off x="1577" y="182"/>
              <a:ext cx="808" cy="2489"/>
              <a:chOff x="1577" y="182"/>
              <a:chExt cx="808" cy="2489"/>
            </a:xfrm>
          </p:grpSpPr>
          <p:grpSp>
            <p:nvGrpSpPr>
              <p:cNvPr id="203950" name="Group 174"/>
              <p:cNvGrpSpPr>
                <a:grpSpLocks/>
              </p:cNvGrpSpPr>
              <p:nvPr/>
            </p:nvGrpSpPr>
            <p:grpSpPr bwMode="auto">
              <a:xfrm>
                <a:off x="1683" y="182"/>
                <a:ext cx="434" cy="1141"/>
                <a:chOff x="1683" y="182"/>
                <a:chExt cx="434" cy="1141"/>
              </a:xfrm>
            </p:grpSpPr>
            <p:sp>
              <p:nvSpPr>
                <p:cNvPr id="203951" name="Freeform 175"/>
                <p:cNvSpPr>
                  <a:spLocks/>
                </p:cNvSpPr>
                <p:nvPr/>
              </p:nvSpPr>
              <p:spPr bwMode="auto">
                <a:xfrm>
                  <a:off x="1933" y="346"/>
                  <a:ext cx="184" cy="321"/>
                </a:xfrm>
                <a:custGeom>
                  <a:avLst/>
                  <a:gdLst>
                    <a:gd name="T0" fmla="*/ 135 w 184"/>
                    <a:gd name="T1" fmla="*/ 10 h 321"/>
                    <a:gd name="T2" fmla="*/ 147 w 184"/>
                    <a:gd name="T3" fmla="*/ 3 h 321"/>
                    <a:gd name="T4" fmla="*/ 160 w 184"/>
                    <a:gd name="T5" fmla="*/ 0 h 321"/>
                    <a:gd name="T6" fmla="*/ 169 w 184"/>
                    <a:gd name="T7" fmla="*/ 3 h 321"/>
                    <a:gd name="T8" fmla="*/ 176 w 184"/>
                    <a:gd name="T9" fmla="*/ 10 h 321"/>
                    <a:gd name="T10" fmla="*/ 181 w 184"/>
                    <a:gd name="T11" fmla="*/ 22 h 321"/>
                    <a:gd name="T12" fmla="*/ 183 w 184"/>
                    <a:gd name="T13" fmla="*/ 38 h 321"/>
                    <a:gd name="T14" fmla="*/ 183 w 184"/>
                    <a:gd name="T15" fmla="*/ 57 h 321"/>
                    <a:gd name="T16" fmla="*/ 179 w 184"/>
                    <a:gd name="T17" fmla="*/ 79 h 321"/>
                    <a:gd name="T18" fmla="*/ 174 w 184"/>
                    <a:gd name="T19" fmla="*/ 104 h 321"/>
                    <a:gd name="T20" fmla="*/ 165 w 184"/>
                    <a:gd name="T21" fmla="*/ 130 h 321"/>
                    <a:gd name="T22" fmla="*/ 155 w 184"/>
                    <a:gd name="T23" fmla="*/ 158 h 321"/>
                    <a:gd name="T24" fmla="*/ 143 w 184"/>
                    <a:gd name="T25" fmla="*/ 185 h 321"/>
                    <a:gd name="T26" fmla="*/ 129 w 184"/>
                    <a:gd name="T27" fmla="*/ 212 h 321"/>
                    <a:gd name="T28" fmla="*/ 114 w 184"/>
                    <a:gd name="T29" fmla="*/ 237 h 321"/>
                    <a:gd name="T30" fmla="*/ 99 w 184"/>
                    <a:gd name="T31" fmla="*/ 260 h 321"/>
                    <a:gd name="T32" fmla="*/ 83 w 184"/>
                    <a:gd name="T33" fmla="*/ 280 h 321"/>
                    <a:gd name="T34" fmla="*/ 67 w 184"/>
                    <a:gd name="T35" fmla="*/ 296 h 321"/>
                    <a:gd name="T36" fmla="*/ 53 w 184"/>
                    <a:gd name="T37" fmla="*/ 308 h 321"/>
                    <a:gd name="T38" fmla="*/ 39 w 184"/>
                    <a:gd name="T39" fmla="*/ 316 h 321"/>
                    <a:gd name="T40" fmla="*/ 27 w 184"/>
                    <a:gd name="T41" fmla="*/ 320 h 321"/>
                    <a:gd name="T42" fmla="*/ 17 w 184"/>
                    <a:gd name="T43" fmla="*/ 319 h 321"/>
                    <a:gd name="T44" fmla="*/ 9 w 184"/>
                    <a:gd name="T45" fmla="*/ 313 h 321"/>
                    <a:gd name="T46" fmla="*/ 4 w 184"/>
                    <a:gd name="T47" fmla="*/ 302 h 321"/>
                    <a:gd name="T48" fmla="*/ 1 w 184"/>
                    <a:gd name="T49" fmla="*/ 288 h 321"/>
                    <a:gd name="T50" fmla="*/ 0 w 184"/>
                    <a:gd name="T51" fmla="*/ 269 h 321"/>
                    <a:gd name="T52" fmla="*/ 3 w 184"/>
                    <a:gd name="T53" fmla="*/ 248 h 321"/>
                    <a:gd name="T54" fmla="*/ 8 w 184"/>
                    <a:gd name="T55" fmla="*/ 223 h 321"/>
                    <a:gd name="T56" fmla="*/ 15 w 184"/>
                    <a:gd name="T57" fmla="*/ 197 h 321"/>
                    <a:gd name="T58" fmla="*/ 25 w 184"/>
                    <a:gd name="T59" fmla="*/ 170 h 321"/>
                    <a:gd name="T60" fmla="*/ 37 w 184"/>
                    <a:gd name="T61" fmla="*/ 142 h 321"/>
                    <a:gd name="T62" fmla="*/ 51 w 184"/>
                    <a:gd name="T63" fmla="*/ 116 h 321"/>
                    <a:gd name="T64" fmla="*/ 65 w 184"/>
                    <a:gd name="T65" fmla="*/ 90 h 321"/>
                    <a:gd name="T66" fmla="*/ 81 w 184"/>
                    <a:gd name="T67" fmla="*/ 66 h 321"/>
                    <a:gd name="T68" fmla="*/ 96 w 184"/>
                    <a:gd name="T69" fmla="*/ 46 h 321"/>
                    <a:gd name="T70" fmla="*/ 112 w 184"/>
                    <a:gd name="T71" fmla="*/ 28 h 321"/>
                    <a:gd name="T72" fmla="*/ 127 w 184"/>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321">
                      <a:moveTo>
                        <a:pt x="128" y="15"/>
                      </a:moveTo>
                      <a:lnTo>
                        <a:pt x="135" y="10"/>
                      </a:lnTo>
                      <a:lnTo>
                        <a:pt x="141" y="6"/>
                      </a:lnTo>
                      <a:lnTo>
                        <a:pt x="147" y="3"/>
                      </a:lnTo>
                      <a:lnTo>
                        <a:pt x="154" y="1"/>
                      </a:lnTo>
                      <a:lnTo>
                        <a:pt x="160" y="0"/>
                      </a:lnTo>
                      <a:lnTo>
                        <a:pt x="164" y="1"/>
                      </a:lnTo>
                      <a:lnTo>
                        <a:pt x="169" y="3"/>
                      </a:lnTo>
                      <a:lnTo>
                        <a:pt x="173" y="6"/>
                      </a:lnTo>
                      <a:lnTo>
                        <a:pt x="176" y="10"/>
                      </a:lnTo>
                      <a:lnTo>
                        <a:pt x="179" y="16"/>
                      </a:lnTo>
                      <a:lnTo>
                        <a:pt x="181" y="22"/>
                      </a:lnTo>
                      <a:lnTo>
                        <a:pt x="183" y="29"/>
                      </a:lnTo>
                      <a:lnTo>
                        <a:pt x="183" y="38"/>
                      </a:lnTo>
                      <a:lnTo>
                        <a:pt x="183" y="46"/>
                      </a:lnTo>
                      <a:lnTo>
                        <a:pt x="183" y="57"/>
                      </a:lnTo>
                      <a:lnTo>
                        <a:pt x="181" y="68"/>
                      </a:lnTo>
                      <a:lnTo>
                        <a:pt x="179" y="79"/>
                      </a:lnTo>
                      <a:lnTo>
                        <a:pt x="177" y="91"/>
                      </a:lnTo>
                      <a:lnTo>
                        <a:pt x="174" y="104"/>
                      </a:lnTo>
                      <a:lnTo>
                        <a:pt x="171" y="117"/>
                      </a:lnTo>
                      <a:lnTo>
                        <a:pt x="165" y="130"/>
                      </a:lnTo>
                      <a:lnTo>
                        <a:pt x="161" y="144"/>
                      </a:lnTo>
                      <a:lnTo>
                        <a:pt x="155" y="158"/>
                      </a:lnTo>
                      <a:lnTo>
                        <a:pt x="149" y="171"/>
                      </a:lnTo>
                      <a:lnTo>
                        <a:pt x="143" y="185"/>
                      </a:lnTo>
                      <a:lnTo>
                        <a:pt x="137" y="198"/>
                      </a:lnTo>
                      <a:lnTo>
                        <a:pt x="129" y="212"/>
                      </a:lnTo>
                      <a:lnTo>
                        <a:pt x="122" y="224"/>
                      </a:lnTo>
                      <a:lnTo>
                        <a:pt x="114" y="237"/>
                      </a:lnTo>
                      <a:lnTo>
                        <a:pt x="106" y="248"/>
                      </a:lnTo>
                      <a:lnTo>
                        <a:pt x="99" y="260"/>
                      </a:lnTo>
                      <a:lnTo>
                        <a:pt x="91" y="270"/>
                      </a:lnTo>
                      <a:lnTo>
                        <a:pt x="83" y="280"/>
                      </a:lnTo>
                      <a:lnTo>
                        <a:pt x="75" y="288"/>
                      </a:lnTo>
                      <a:lnTo>
                        <a:pt x="67" y="296"/>
                      </a:lnTo>
                      <a:lnTo>
                        <a:pt x="60" y="303"/>
                      </a:lnTo>
                      <a:lnTo>
                        <a:pt x="53" y="308"/>
                      </a:lnTo>
                      <a:lnTo>
                        <a:pt x="46" y="313"/>
                      </a:lnTo>
                      <a:lnTo>
                        <a:pt x="39" y="316"/>
                      </a:lnTo>
                      <a:lnTo>
                        <a:pt x="33" y="319"/>
                      </a:lnTo>
                      <a:lnTo>
                        <a:pt x="27" y="320"/>
                      </a:lnTo>
                      <a:lnTo>
                        <a:pt x="21" y="320"/>
                      </a:lnTo>
                      <a:lnTo>
                        <a:pt x="17" y="319"/>
                      </a:lnTo>
                      <a:lnTo>
                        <a:pt x="12" y="316"/>
                      </a:lnTo>
                      <a:lnTo>
                        <a:pt x="9" y="313"/>
                      </a:lnTo>
                      <a:lnTo>
                        <a:pt x="5" y="308"/>
                      </a:lnTo>
                      <a:lnTo>
                        <a:pt x="4" y="302"/>
                      </a:lnTo>
                      <a:lnTo>
                        <a:pt x="2" y="295"/>
                      </a:lnTo>
                      <a:lnTo>
                        <a:pt x="1" y="288"/>
                      </a:lnTo>
                      <a:lnTo>
                        <a:pt x="0" y="279"/>
                      </a:lnTo>
                      <a:lnTo>
                        <a:pt x="0" y="269"/>
                      </a:lnTo>
                      <a:lnTo>
                        <a:pt x="1" y="258"/>
                      </a:lnTo>
                      <a:lnTo>
                        <a:pt x="3" y="248"/>
                      </a:lnTo>
                      <a:lnTo>
                        <a:pt x="4" y="236"/>
                      </a:lnTo>
                      <a:lnTo>
                        <a:pt x="8" y="223"/>
                      </a:lnTo>
                      <a:lnTo>
                        <a:pt x="12" y="210"/>
                      </a:lnTo>
                      <a:lnTo>
                        <a:pt x="15" y="197"/>
                      </a:lnTo>
                      <a:lnTo>
                        <a:pt x="21" y="184"/>
                      </a:lnTo>
                      <a:lnTo>
                        <a:pt x="25" y="170"/>
                      </a:lnTo>
                      <a:lnTo>
                        <a:pt x="31" y="156"/>
                      </a:lnTo>
                      <a:lnTo>
                        <a:pt x="37" y="142"/>
                      </a:lnTo>
                      <a:lnTo>
                        <a:pt x="44" y="129"/>
                      </a:lnTo>
                      <a:lnTo>
                        <a:pt x="51" y="116"/>
                      </a:lnTo>
                      <a:lnTo>
                        <a:pt x="58" y="102"/>
                      </a:lnTo>
                      <a:lnTo>
                        <a:pt x="65" y="90"/>
                      </a:lnTo>
                      <a:lnTo>
                        <a:pt x="72" y="78"/>
                      </a:lnTo>
                      <a:lnTo>
                        <a:pt x="81" y="66"/>
                      </a:lnTo>
                      <a:lnTo>
                        <a:pt x="88" y="56"/>
                      </a:lnTo>
                      <a:lnTo>
                        <a:pt x="96" y="46"/>
                      </a:lnTo>
                      <a:lnTo>
                        <a:pt x="104" y="36"/>
                      </a:lnTo>
                      <a:lnTo>
                        <a:pt x="112" y="28"/>
                      </a:lnTo>
                      <a:lnTo>
                        <a:pt x="120" y="21"/>
                      </a:lnTo>
                      <a:lnTo>
                        <a:pt x="127"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2" name="Freeform 176"/>
                <p:cNvSpPr>
                  <a:spLocks/>
                </p:cNvSpPr>
                <p:nvPr/>
              </p:nvSpPr>
              <p:spPr bwMode="auto">
                <a:xfrm>
                  <a:off x="1819" y="182"/>
                  <a:ext cx="138" cy="455"/>
                </a:xfrm>
                <a:custGeom>
                  <a:avLst/>
                  <a:gdLst>
                    <a:gd name="T0" fmla="*/ 12 w 138"/>
                    <a:gd name="T1" fmla="*/ 241 h 455"/>
                    <a:gd name="T2" fmla="*/ 7 w 138"/>
                    <a:gd name="T3" fmla="*/ 202 h 455"/>
                    <a:gd name="T4" fmla="*/ 3 w 138"/>
                    <a:gd name="T5" fmla="*/ 163 h 455"/>
                    <a:gd name="T6" fmla="*/ 1 w 138"/>
                    <a:gd name="T7" fmla="*/ 127 h 455"/>
                    <a:gd name="T8" fmla="*/ 1 w 138"/>
                    <a:gd name="T9" fmla="*/ 94 h 455"/>
                    <a:gd name="T10" fmla="*/ 3 w 138"/>
                    <a:gd name="T11" fmla="*/ 64 h 455"/>
                    <a:gd name="T12" fmla="*/ 6 w 138"/>
                    <a:gd name="T13" fmla="*/ 39 h 455"/>
                    <a:gd name="T14" fmla="*/ 12 w 138"/>
                    <a:gd name="T15" fmla="*/ 20 h 455"/>
                    <a:gd name="T16" fmla="*/ 20 w 138"/>
                    <a:gd name="T17" fmla="*/ 7 h 455"/>
                    <a:gd name="T18" fmla="*/ 28 w 138"/>
                    <a:gd name="T19" fmla="*/ 0 h 455"/>
                    <a:gd name="T20" fmla="*/ 38 w 138"/>
                    <a:gd name="T21" fmla="*/ 1 h 455"/>
                    <a:gd name="T22" fmla="*/ 50 w 138"/>
                    <a:gd name="T23" fmla="*/ 8 h 455"/>
                    <a:gd name="T24" fmla="*/ 60 w 138"/>
                    <a:gd name="T25" fmla="*/ 21 h 455"/>
                    <a:gd name="T26" fmla="*/ 73 w 138"/>
                    <a:gd name="T27" fmla="*/ 40 h 455"/>
                    <a:gd name="T28" fmla="*/ 85 w 138"/>
                    <a:gd name="T29" fmla="*/ 65 h 455"/>
                    <a:gd name="T30" fmla="*/ 96 w 138"/>
                    <a:gd name="T31" fmla="*/ 95 h 455"/>
                    <a:gd name="T32" fmla="*/ 106 w 138"/>
                    <a:gd name="T33" fmla="*/ 128 h 455"/>
                    <a:gd name="T34" fmla="*/ 116 w 138"/>
                    <a:gd name="T35" fmla="*/ 165 h 455"/>
                    <a:gd name="T36" fmla="*/ 123 w 138"/>
                    <a:gd name="T37" fmla="*/ 203 h 455"/>
                    <a:gd name="T38" fmla="*/ 130 w 138"/>
                    <a:gd name="T39" fmla="*/ 242 h 455"/>
                    <a:gd name="T40" fmla="*/ 133 w 138"/>
                    <a:gd name="T41" fmla="*/ 281 h 455"/>
                    <a:gd name="T42" fmla="*/ 136 w 138"/>
                    <a:gd name="T43" fmla="*/ 318 h 455"/>
                    <a:gd name="T44" fmla="*/ 137 w 138"/>
                    <a:gd name="T45" fmla="*/ 352 h 455"/>
                    <a:gd name="T46" fmla="*/ 135 w 138"/>
                    <a:gd name="T47" fmla="*/ 383 h 455"/>
                    <a:gd name="T48" fmla="*/ 133 w 138"/>
                    <a:gd name="T49" fmla="*/ 409 h 455"/>
                    <a:gd name="T50" fmla="*/ 126 w 138"/>
                    <a:gd name="T51" fmla="*/ 430 h 455"/>
                    <a:gd name="T52" fmla="*/ 120 w 138"/>
                    <a:gd name="T53" fmla="*/ 444 h 455"/>
                    <a:gd name="T54" fmla="*/ 111 w 138"/>
                    <a:gd name="T55" fmla="*/ 452 h 455"/>
                    <a:gd name="T56" fmla="*/ 101 w 138"/>
                    <a:gd name="T57" fmla="*/ 454 h 455"/>
                    <a:gd name="T58" fmla="*/ 91 w 138"/>
                    <a:gd name="T59" fmla="*/ 449 h 455"/>
                    <a:gd name="T60" fmla="*/ 79 w 138"/>
                    <a:gd name="T61" fmla="*/ 437 h 455"/>
                    <a:gd name="T62" fmla="*/ 68 w 138"/>
                    <a:gd name="T63" fmla="*/ 419 h 455"/>
                    <a:gd name="T64" fmla="*/ 56 w 138"/>
                    <a:gd name="T65" fmla="*/ 396 h 455"/>
                    <a:gd name="T66" fmla="*/ 44 w 138"/>
                    <a:gd name="T67" fmla="*/ 367 h 455"/>
                    <a:gd name="T68" fmla="*/ 34 w 138"/>
                    <a:gd name="T69" fmla="*/ 334 h 455"/>
                    <a:gd name="T70" fmla="*/ 25 w 138"/>
                    <a:gd name="T71" fmla="*/ 298 h 455"/>
                    <a:gd name="T72" fmla="*/ 16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6" y="260"/>
                      </a:moveTo>
                      <a:lnTo>
                        <a:pt x="12" y="241"/>
                      </a:lnTo>
                      <a:lnTo>
                        <a:pt x="9" y="221"/>
                      </a:lnTo>
                      <a:lnTo>
                        <a:pt x="7" y="202"/>
                      </a:lnTo>
                      <a:lnTo>
                        <a:pt x="4" y="182"/>
                      </a:lnTo>
                      <a:lnTo>
                        <a:pt x="3" y="163"/>
                      </a:lnTo>
                      <a:lnTo>
                        <a:pt x="2" y="145"/>
                      </a:lnTo>
                      <a:lnTo>
                        <a:pt x="1" y="127"/>
                      </a:lnTo>
                      <a:lnTo>
                        <a:pt x="0" y="110"/>
                      </a:lnTo>
                      <a:lnTo>
                        <a:pt x="1" y="94"/>
                      </a:lnTo>
                      <a:lnTo>
                        <a:pt x="2" y="78"/>
                      </a:lnTo>
                      <a:lnTo>
                        <a:pt x="3" y="64"/>
                      </a:lnTo>
                      <a:lnTo>
                        <a:pt x="4" y="51"/>
                      </a:lnTo>
                      <a:lnTo>
                        <a:pt x="6" y="39"/>
                      </a:lnTo>
                      <a:lnTo>
                        <a:pt x="9" y="29"/>
                      </a:lnTo>
                      <a:lnTo>
                        <a:pt x="12" y="20"/>
                      </a:lnTo>
                      <a:lnTo>
                        <a:pt x="16" y="13"/>
                      </a:lnTo>
                      <a:lnTo>
                        <a:pt x="20" y="7"/>
                      </a:lnTo>
                      <a:lnTo>
                        <a:pt x="24" y="3"/>
                      </a:lnTo>
                      <a:lnTo>
                        <a:pt x="28" y="0"/>
                      </a:lnTo>
                      <a:lnTo>
                        <a:pt x="34" y="0"/>
                      </a:lnTo>
                      <a:lnTo>
                        <a:pt x="38" y="1"/>
                      </a:lnTo>
                      <a:lnTo>
                        <a:pt x="44" y="3"/>
                      </a:lnTo>
                      <a:lnTo>
                        <a:pt x="50" y="8"/>
                      </a:lnTo>
                      <a:lnTo>
                        <a:pt x="55" y="13"/>
                      </a:lnTo>
                      <a:lnTo>
                        <a:pt x="60" y="21"/>
                      </a:lnTo>
                      <a:lnTo>
                        <a:pt x="67" y="30"/>
                      </a:lnTo>
                      <a:lnTo>
                        <a:pt x="73" y="40"/>
                      </a:lnTo>
                      <a:lnTo>
                        <a:pt x="78" y="52"/>
                      </a:lnTo>
                      <a:lnTo>
                        <a:pt x="85" y="65"/>
                      </a:lnTo>
                      <a:lnTo>
                        <a:pt x="90" y="80"/>
                      </a:lnTo>
                      <a:lnTo>
                        <a:pt x="96" y="95"/>
                      </a:lnTo>
                      <a:lnTo>
                        <a:pt x="101" y="111"/>
                      </a:lnTo>
                      <a:lnTo>
                        <a:pt x="106" y="128"/>
                      </a:lnTo>
                      <a:lnTo>
                        <a:pt x="110" y="146"/>
                      </a:lnTo>
                      <a:lnTo>
                        <a:pt x="116" y="165"/>
                      </a:lnTo>
                      <a:lnTo>
                        <a:pt x="119" y="184"/>
                      </a:lnTo>
                      <a:lnTo>
                        <a:pt x="123" y="203"/>
                      </a:lnTo>
                      <a:lnTo>
                        <a:pt x="126" y="223"/>
                      </a:lnTo>
                      <a:lnTo>
                        <a:pt x="130" y="242"/>
                      </a:lnTo>
                      <a:lnTo>
                        <a:pt x="132" y="262"/>
                      </a:lnTo>
                      <a:lnTo>
                        <a:pt x="133" y="281"/>
                      </a:lnTo>
                      <a:lnTo>
                        <a:pt x="135" y="300"/>
                      </a:lnTo>
                      <a:lnTo>
                        <a:pt x="136" y="318"/>
                      </a:lnTo>
                      <a:lnTo>
                        <a:pt x="137" y="336"/>
                      </a:lnTo>
                      <a:lnTo>
                        <a:pt x="137" y="352"/>
                      </a:lnTo>
                      <a:lnTo>
                        <a:pt x="136" y="368"/>
                      </a:lnTo>
                      <a:lnTo>
                        <a:pt x="135" y="383"/>
                      </a:lnTo>
                      <a:lnTo>
                        <a:pt x="134" y="396"/>
                      </a:lnTo>
                      <a:lnTo>
                        <a:pt x="133" y="409"/>
                      </a:lnTo>
                      <a:lnTo>
                        <a:pt x="130" y="420"/>
                      </a:lnTo>
                      <a:lnTo>
                        <a:pt x="126" y="430"/>
                      </a:lnTo>
                      <a:lnTo>
                        <a:pt x="124" y="438"/>
                      </a:lnTo>
                      <a:lnTo>
                        <a:pt x="120" y="444"/>
                      </a:lnTo>
                      <a:lnTo>
                        <a:pt x="116" y="449"/>
                      </a:lnTo>
                      <a:lnTo>
                        <a:pt x="111" y="452"/>
                      </a:lnTo>
                      <a:lnTo>
                        <a:pt x="107" y="454"/>
                      </a:lnTo>
                      <a:lnTo>
                        <a:pt x="101" y="454"/>
                      </a:lnTo>
                      <a:lnTo>
                        <a:pt x="96" y="452"/>
                      </a:lnTo>
                      <a:lnTo>
                        <a:pt x="91" y="449"/>
                      </a:lnTo>
                      <a:lnTo>
                        <a:pt x="85" y="444"/>
                      </a:lnTo>
                      <a:lnTo>
                        <a:pt x="79" y="437"/>
                      </a:lnTo>
                      <a:lnTo>
                        <a:pt x="74" y="428"/>
                      </a:lnTo>
                      <a:lnTo>
                        <a:pt x="68" y="419"/>
                      </a:lnTo>
                      <a:lnTo>
                        <a:pt x="62" y="408"/>
                      </a:lnTo>
                      <a:lnTo>
                        <a:pt x="56" y="396"/>
                      </a:lnTo>
                      <a:lnTo>
                        <a:pt x="50" y="382"/>
                      </a:lnTo>
                      <a:lnTo>
                        <a:pt x="44" y="367"/>
                      </a:lnTo>
                      <a:lnTo>
                        <a:pt x="39" y="351"/>
                      </a:lnTo>
                      <a:lnTo>
                        <a:pt x="34" y="334"/>
                      </a:lnTo>
                      <a:lnTo>
                        <a:pt x="29" y="316"/>
                      </a:lnTo>
                      <a:lnTo>
                        <a:pt x="25" y="298"/>
                      </a:lnTo>
                      <a:lnTo>
                        <a:pt x="20" y="279"/>
                      </a:lnTo>
                      <a:lnTo>
                        <a:pt x="16"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3" name="Freeform 177"/>
                <p:cNvSpPr>
                  <a:spLocks/>
                </p:cNvSpPr>
                <p:nvPr/>
              </p:nvSpPr>
              <p:spPr bwMode="auto">
                <a:xfrm>
                  <a:off x="1683" y="591"/>
                  <a:ext cx="256" cy="256"/>
                </a:xfrm>
                <a:custGeom>
                  <a:avLst/>
                  <a:gdLst>
                    <a:gd name="T0" fmla="*/ 129 w 256"/>
                    <a:gd name="T1" fmla="*/ 6 h 256"/>
                    <a:gd name="T2" fmla="*/ 150 w 256"/>
                    <a:gd name="T3" fmla="*/ 1 h 256"/>
                    <a:gd name="T4" fmla="*/ 171 w 256"/>
                    <a:gd name="T5" fmla="*/ 0 h 256"/>
                    <a:gd name="T6" fmla="*/ 192 w 256"/>
                    <a:gd name="T7" fmla="*/ 2 h 256"/>
                    <a:gd name="T8" fmla="*/ 210 w 256"/>
                    <a:gd name="T9" fmla="*/ 8 h 256"/>
                    <a:gd name="T10" fmla="*/ 225 w 256"/>
                    <a:gd name="T11" fmla="*/ 18 h 256"/>
                    <a:gd name="T12" fmla="*/ 238 w 256"/>
                    <a:gd name="T13" fmla="*/ 31 h 256"/>
                    <a:gd name="T14" fmla="*/ 247 w 256"/>
                    <a:gd name="T15" fmla="*/ 47 h 256"/>
                    <a:gd name="T16" fmla="*/ 253 w 256"/>
                    <a:gd name="T17" fmla="*/ 65 h 256"/>
                    <a:gd name="T18" fmla="*/ 255 w 256"/>
                    <a:gd name="T19" fmla="*/ 85 h 256"/>
                    <a:gd name="T20" fmla="*/ 253 w 256"/>
                    <a:gd name="T21" fmla="*/ 106 h 256"/>
                    <a:gd name="T22" fmla="*/ 248 w 256"/>
                    <a:gd name="T23" fmla="*/ 128 h 256"/>
                    <a:gd name="T24" fmla="*/ 239 w 256"/>
                    <a:gd name="T25" fmla="*/ 150 h 256"/>
                    <a:gd name="T26" fmla="*/ 227 w 256"/>
                    <a:gd name="T27" fmla="*/ 171 h 256"/>
                    <a:gd name="T28" fmla="*/ 212 w 256"/>
                    <a:gd name="T29" fmla="*/ 191 h 256"/>
                    <a:gd name="T30" fmla="*/ 195 w 256"/>
                    <a:gd name="T31" fmla="*/ 209 h 256"/>
                    <a:gd name="T32" fmla="*/ 174 w 256"/>
                    <a:gd name="T33" fmla="*/ 224 h 256"/>
                    <a:gd name="T34" fmla="*/ 154 w 256"/>
                    <a:gd name="T35" fmla="*/ 237 h 256"/>
                    <a:gd name="T36" fmla="*/ 131 w 256"/>
                    <a:gd name="T37" fmla="*/ 247 h 256"/>
                    <a:gd name="T38" fmla="*/ 109 w 256"/>
                    <a:gd name="T39" fmla="*/ 253 h 256"/>
                    <a:gd name="T40" fmla="*/ 88 w 256"/>
                    <a:gd name="T41" fmla="*/ 255 h 256"/>
                    <a:gd name="T42" fmla="*/ 68 w 256"/>
                    <a:gd name="T43" fmla="*/ 254 h 256"/>
                    <a:gd name="T44" fmla="*/ 50 w 256"/>
                    <a:gd name="T45" fmla="*/ 249 h 256"/>
                    <a:gd name="T46" fmla="*/ 33 w 256"/>
                    <a:gd name="T47" fmla="*/ 240 h 256"/>
                    <a:gd name="T48" fmla="*/ 20 w 256"/>
                    <a:gd name="T49" fmla="*/ 228 h 256"/>
                    <a:gd name="T50" fmla="*/ 10 w 256"/>
                    <a:gd name="T51" fmla="*/ 213 h 256"/>
                    <a:gd name="T52" fmla="*/ 3 w 256"/>
                    <a:gd name="T53" fmla="*/ 195 h 256"/>
                    <a:gd name="T54" fmla="*/ 0 w 256"/>
                    <a:gd name="T55" fmla="*/ 175 h 256"/>
                    <a:gd name="T56" fmla="*/ 1 w 256"/>
                    <a:gd name="T57" fmla="*/ 154 h 256"/>
                    <a:gd name="T58" fmla="*/ 4 w 256"/>
                    <a:gd name="T59" fmla="*/ 133 h 256"/>
                    <a:gd name="T60" fmla="*/ 13 w 256"/>
                    <a:gd name="T61" fmla="*/ 111 h 256"/>
                    <a:gd name="T62" fmla="*/ 24 w 256"/>
                    <a:gd name="T63" fmla="*/ 89 h 256"/>
                    <a:gd name="T64" fmla="*/ 39 w 256"/>
                    <a:gd name="T65" fmla="*/ 69 h 256"/>
                    <a:gd name="T66" fmla="*/ 56 w 256"/>
                    <a:gd name="T67" fmla="*/ 50 h 256"/>
                    <a:gd name="T68" fmla="*/ 76 w 256"/>
                    <a:gd name="T69" fmla="*/ 34 h 256"/>
                    <a:gd name="T70" fmla="*/ 96 w 256"/>
                    <a:gd name="T71" fmla="*/ 20 h 256"/>
                    <a:gd name="T72" fmla="*/ 117 w 256"/>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56">
                      <a:moveTo>
                        <a:pt x="118" y="10"/>
                      </a:moveTo>
                      <a:lnTo>
                        <a:pt x="129" y="6"/>
                      </a:lnTo>
                      <a:lnTo>
                        <a:pt x="139" y="3"/>
                      </a:lnTo>
                      <a:lnTo>
                        <a:pt x="150" y="1"/>
                      </a:lnTo>
                      <a:lnTo>
                        <a:pt x="161" y="0"/>
                      </a:lnTo>
                      <a:lnTo>
                        <a:pt x="171" y="0"/>
                      </a:lnTo>
                      <a:lnTo>
                        <a:pt x="182" y="1"/>
                      </a:lnTo>
                      <a:lnTo>
                        <a:pt x="192" y="2"/>
                      </a:lnTo>
                      <a:lnTo>
                        <a:pt x="201" y="5"/>
                      </a:lnTo>
                      <a:lnTo>
                        <a:pt x="210" y="8"/>
                      </a:lnTo>
                      <a:lnTo>
                        <a:pt x="218" y="13"/>
                      </a:lnTo>
                      <a:lnTo>
                        <a:pt x="225" y="18"/>
                      </a:lnTo>
                      <a:lnTo>
                        <a:pt x="232" y="24"/>
                      </a:lnTo>
                      <a:lnTo>
                        <a:pt x="238" y="31"/>
                      </a:lnTo>
                      <a:lnTo>
                        <a:pt x="243" y="38"/>
                      </a:lnTo>
                      <a:lnTo>
                        <a:pt x="247" y="47"/>
                      </a:lnTo>
                      <a:lnTo>
                        <a:pt x="251" y="55"/>
                      </a:lnTo>
                      <a:lnTo>
                        <a:pt x="253" y="65"/>
                      </a:lnTo>
                      <a:lnTo>
                        <a:pt x="255" y="75"/>
                      </a:lnTo>
                      <a:lnTo>
                        <a:pt x="255" y="85"/>
                      </a:lnTo>
                      <a:lnTo>
                        <a:pt x="255" y="95"/>
                      </a:lnTo>
                      <a:lnTo>
                        <a:pt x="253" y="106"/>
                      </a:lnTo>
                      <a:lnTo>
                        <a:pt x="251" y="117"/>
                      </a:lnTo>
                      <a:lnTo>
                        <a:pt x="248" y="128"/>
                      </a:lnTo>
                      <a:lnTo>
                        <a:pt x="244" y="139"/>
                      </a:lnTo>
                      <a:lnTo>
                        <a:pt x="239" y="150"/>
                      </a:lnTo>
                      <a:lnTo>
                        <a:pt x="234" y="160"/>
                      </a:lnTo>
                      <a:lnTo>
                        <a:pt x="227" y="171"/>
                      </a:lnTo>
                      <a:lnTo>
                        <a:pt x="219" y="181"/>
                      </a:lnTo>
                      <a:lnTo>
                        <a:pt x="212" y="191"/>
                      </a:lnTo>
                      <a:lnTo>
                        <a:pt x="203" y="200"/>
                      </a:lnTo>
                      <a:lnTo>
                        <a:pt x="195" y="209"/>
                      </a:lnTo>
                      <a:lnTo>
                        <a:pt x="185" y="217"/>
                      </a:lnTo>
                      <a:lnTo>
                        <a:pt x="174" y="224"/>
                      </a:lnTo>
                      <a:lnTo>
                        <a:pt x="164" y="231"/>
                      </a:lnTo>
                      <a:lnTo>
                        <a:pt x="154" y="237"/>
                      </a:lnTo>
                      <a:lnTo>
                        <a:pt x="143" y="243"/>
                      </a:lnTo>
                      <a:lnTo>
                        <a:pt x="131" y="247"/>
                      </a:lnTo>
                      <a:lnTo>
                        <a:pt x="121" y="250"/>
                      </a:lnTo>
                      <a:lnTo>
                        <a:pt x="109" y="253"/>
                      </a:lnTo>
                      <a:lnTo>
                        <a:pt x="99" y="255"/>
                      </a:lnTo>
                      <a:lnTo>
                        <a:pt x="88" y="255"/>
                      </a:lnTo>
                      <a:lnTo>
                        <a:pt x="78" y="255"/>
                      </a:lnTo>
                      <a:lnTo>
                        <a:pt x="68" y="254"/>
                      </a:lnTo>
                      <a:lnTo>
                        <a:pt x="59" y="252"/>
                      </a:lnTo>
                      <a:lnTo>
                        <a:pt x="50" y="249"/>
                      </a:lnTo>
                      <a:lnTo>
                        <a:pt x="41" y="244"/>
                      </a:lnTo>
                      <a:lnTo>
                        <a:pt x="33" y="240"/>
                      </a:lnTo>
                      <a:lnTo>
                        <a:pt x="26" y="234"/>
                      </a:lnTo>
                      <a:lnTo>
                        <a:pt x="20" y="228"/>
                      </a:lnTo>
                      <a:lnTo>
                        <a:pt x="14" y="221"/>
                      </a:lnTo>
                      <a:lnTo>
                        <a:pt x="10" y="213"/>
                      </a:lnTo>
                      <a:lnTo>
                        <a:pt x="6" y="204"/>
                      </a:lnTo>
                      <a:lnTo>
                        <a:pt x="3" y="195"/>
                      </a:lnTo>
                      <a:lnTo>
                        <a:pt x="1" y="185"/>
                      </a:lnTo>
                      <a:lnTo>
                        <a:pt x="0" y="175"/>
                      </a:lnTo>
                      <a:lnTo>
                        <a:pt x="0" y="165"/>
                      </a:lnTo>
                      <a:lnTo>
                        <a:pt x="1" y="154"/>
                      </a:lnTo>
                      <a:lnTo>
                        <a:pt x="2" y="143"/>
                      </a:lnTo>
                      <a:lnTo>
                        <a:pt x="4" y="133"/>
                      </a:lnTo>
                      <a:lnTo>
                        <a:pt x="8" y="121"/>
                      </a:lnTo>
                      <a:lnTo>
                        <a:pt x="13" y="111"/>
                      </a:lnTo>
                      <a:lnTo>
                        <a:pt x="19" y="100"/>
                      </a:lnTo>
                      <a:lnTo>
                        <a:pt x="24" y="89"/>
                      </a:lnTo>
                      <a:lnTo>
                        <a:pt x="31" y="79"/>
                      </a:lnTo>
                      <a:lnTo>
                        <a:pt x="39" y="69"/>
                      </a:lnTo>
                      <a:lnTo>
                        <a:pt x="47" y="59"/>
                      </a:lnTo>
                      <a:lnTo>
                        <a:pt x="56" y="50"/>
                      </a:lnTo>
                      <a:lnTo>
                        <a:pt x="65" y="42"/>
                      </a:lnTo>
                      <a:lnTo>
                        <a:pt x="76" y="34"/>
                      </a:lnTo>
                      <a:lnTo>
                        <a:pt x="85" y="27"/>
                      </a:lnTo>
                      <a:lnTo>
                        <a:pt x="96" y="20"/>
                      </a:lnTo>
                      <a:lnTo>
                        <a:pt x="107" y="15"/>
                      </a:lnTo>
                      <a:lnTo>
                        <a:pt x="117"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4" name="Freeform 178"/>
                <p:cNvSpPr>
                  <a:spLocks/>
                </p:cNvSpPr>
                <p:nvPr/>
              </p:nvSpPr>
              <p:spPr bwMode="auto">
                <a:xfrm>
                  <a:off x="1939" y="655"/>
                  <a:ext cx="93" cy="668"/>
                </a:xfrm>
                <a:custGeom>
                  <a:avLst/>
                  <a:gdLst>
                    <a:gd name="T0" fmla="*/ 0 w 93"/>
                    <a:gd name="T1" fmla="*/ 0 h 668"/>
                    <a:gd name="T2" fmla="*/ 4 w 93"/>
                    <a:gd name="T3" fmla="*/ 33 h 668"/>
                    <a:gd name="T4" fmla="*/ 8 w 93"/>
                    <a:gd name="T5" fmla="*/ 51 h 668"/>
                    <a:gd name="T6" fmla="*/ 12 w 93"/>
                    <a:gd name="T7" fmla="*/ 70 h 668"/>
                    <a:gd name="T8" fmla="*/ 15 w 93"/>
                    <a:gd name="T9" fmla="*/ 90 h 668"/>
                    <a:gd name="T10" fmla="*/ 19 w 93"/>
                    <a:gd name="T11" fmla="*/ 110 h 668"/>
                    <a:gd name="T12" fmla="*/ 23 w 93"/>
                    <a:gd name="T13" fmla="*/ 131 h 668"/>
                    <a:gd name="T14" fmla="*/ 27 w 93"/>
                    <a:gd name="T15" fmla="*/ 152 h 668"/>
                    <a:gd name="T16" fmla="*/ 31 w 93"/>
                    <a:gd name="T17" fmla="*/ 174 h 668"/>
                    <a:gd name="T18" fmla="*/ 36 w 93"/>
                    <a:gd name="T19" fmla="*/ 196 h 668"/>
                    <a:gd name="T20" fmla="*/ 41 w 93"/>
                    <a:gd name="T21" fmla="*/ 218 h 668"/>
                    <a:gd name="T22" fmla="*/ 45 w 93"/>
                    <a:gd name="T23" fmla="*/ 241 h 668"/>
                    <a:gd name="T24" fmla="*/ 50 w 93"/>
                    <a:gd name="T25" fmla="*/ 264 h 668"/>
                    <a:gd name="T26" fmla="*/ 54 w 93"/>
                    <a:gd name="T27" fmla="*/ 287 h 668"/>
                    <a:gd name="T28" fmla="*/ 59 w 93"/>
                    <a:gd name="T29" fmla="*/ 311 h 668"/>
                    <a:gd name="T30" fmla="*/ 63 w 93"/>
                    <a:gd name="T31" fmla="*/ 334 h 668"/>
                    <a:gd name="T32" fmla="*/ 67 w 93"/>
                    <a:gd name="T33" fmla="*/ 357 h 668"/>
                    <a:gd name="T34" fmla="*/ 72 w 93"/>
                    <a:gd name="T35" fmla="*/ 381 h 668"/>
                    <a:gd name="T36" fmla="*/ 75 w 93"/>
                    <a:gd name="T37" fmla="*/ 404 h 668"/>
                    <a:gd name="T38" fmla="*/ 79 w 93"/>
                    <a:gd name="T39" fmla="*/ 427 h 668"/>
                    <a:gd name="T40" fmla="*/ 81 w 93"/>
                    <a:gd name="T41" fmla="*/ 450 h 668"/>
                    <a:gd name="T42" fmla="*/ 84 w 93"/>
                    <a:gd name="T43" fmla="*/ 472 h 668"/>
                    <a:gd name="T44" fmla="*/ 87 w 93"/>
                    <a:gd name="T45" fmla="*/ 495 h 668"/>
                    <a:gd name="T46" fmla="*/ 89 w 93"/>
                    <a:gd name="T47" fmla="*/ 516 h 668"/>
                    <a:gd name="T48" fmla="*/ 90 w 93"/>
                    <a:gd name="T49" fmla="*/ 537 h 668"/>
                    <a:gd name="T50" fmla="*/ 91 w 93"/>
                    <a:gd name="T51" fmla="*/ 558 h 668"/>
                    <a:gd name="T52" fmla="*/ 92 w 93"/>
                    <a:gd name="T53" fmla="*/ 578 h 668"/>
                    <a:gd name="T54" fmla="*/ 92 w 93"/>
                    <a:gd name="T55" fmla="*/ 597 h 668"/>
                    <a:gd name="T56" fmla="*/ 91 w 93"/>
                    <a:gd name="T57" fmla="*/ 616 h 668"/>
                    <a:gd name="T58" fmla="*/ 89 w 93"/>
                    <a:gd name="T59" fmla="*/ 634 h 668"/>
                    <a:gd name="T60" fmla="*/ 88 w 93"/>
                    <a:gd name="T61" fmla="*/ 651 h 668"/>
                    <a:gd name="T62" fmla="*/ 85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0" y="0"/>
                      </a:moveTo>
                      <a:lnTo>
                        <a:pt x="4" y="33"/>
                      </a:lnTo>
                      <a:lnTo>
                        <a:pt x="8" y="51"/>
                      </a:lnTo>
                      <a:lnTo>
                        <a:pt x="12" y="70"/>
                      </a:lnTo>
                      <a:lnTo>
                        <a:pt x="15" y="90"/>
                      </a:lnTo>
                      <a:lnTo>
                        <a:pt x="19" y="110"/>
                      </a:lnTo>
                      <a:lnTo>
                        <a:pt x="23" y="131"/>
                      </a:lnTo>
                      <a:lnTo>
                        <a:pt x="27" y="152"/>
                      </a:lnTo>
                      <a:lnTo>
                        <a:pt x="31" y="174"/>
                      </a:lnTo>
                      <a:lnTo>
                        <a:pt x="36" y="196"/>
                      </a:lnTo>
                      <a:lnTo>
                        <a:pt x="41" y="218"/>
                      </a:lnTo>
                      <a:lnTo>
                        <a:pt x="45" y="241"/>
                      </a:lnTo>
                      <a:lnTo>
                        <a:pt x="50" y="264"/>
                      </a:lnTo>
                      <a:lnTo>
                        <a:pt x="54" y="287"/>
                      </a:lnTo>
                      <a:lnTo>
                        <a:pt x="59" y="311"/>
                      </a:lnTo>
                      <a:lnTo>
                        <a:pt x="63" y="334"/>
                      </a:lnTo>
                      <a:lnTo>
                        <a:pt x="67" y="357"/>
                      </a:lnTo>
                      <a:lnTo>
                        <a:pt x="72" y="381"/>
                      </a:lnTo>
                      <a:lnTo>
                        <a:pt x="75" y="404"/>
                      </a:lnTo>
                      <a:lnTo>
                        <a:pt x="79" y="427"/>
                      </a:lnTo>
                      <a:lnTo>
                        <a:pt x="81" y="450"/>
                      </a:lnTo>
                      <a:lnTo>
                        <a:pt x="84" y="472"/>
                      </a:lnTo>
                      <a:lnTo>
                        <a:pt x="87" y="495"/>
                      </a:lnTo>
                      <a:lnTo>
                        <a:pt x="89" y="516"/>
                      </a:lnTo>
                      <a:lnTo>
                        <a:pt x="90" y="537"/>
                      </a:lnTo>
                      <a:lnTo>
                        <a:pt x="91" y="558"/>
                      </a:lnTo>
                      <a:lnTo>
                        <a:pt x="92" y="578"/>
                      </a:lnTo>
                      <a:lnTo>
                        <a:pt x="92" y="597"/>
                      </a:lnTo>
                      <a:lnTo>
                        <a:pt x="91" y="616"/>
                      </a:lnTo>
                      <a:lnTo>
                        <a:pt x="89" y="634"/>
                      </a:lnTo>
                      <a:lnTo>
                        <a:pt x="88" y="651"/>
                      </a:lnTo>
                      <a:lnTo>
                        <a:pt x="85"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55" name="Group 179"/>
              <p:cNvGrpSpPr>
                <a:grpSpLocks/>
              </p:cNvGrpSpPr>
              <p:nvPr/>
            </p:nvGrpSpPr>
            <p:grpSpPr bwMode="auto">
              <a:xfrm>
                <a:off x="1950" y="182"/>
                <a:ext cx="435" cy="1141"/>
                <a:chOff x="1950" y="182"/>
                <a:chExt cx="435" cy="1141"/>
              </a:xfrm>
            </p:grpSpPr>
            <p:sp>
              <p:nvSpPr>
                <p:cNvPr id="203956" name="Freeform 180"/>
                <p:cNvSpPr>
                  <a:spLocks/>
                </p:cNvSpPr>
                <p:nvPr/>
              </p:nvSpPr>
              <p:spPr bwMode="auto">
                <a:xfrm>
                  <a:off x="1950" y="346"/>
                  <a:ext cx="183" cy="321"/>
                </a:xfrm>
                <a:custGeom>
                  <a:avLst/>
                  <a:gdLst>
                    <a:gd name="T0" fmla="*/ 49 w 183"/>
                    <a:gd name="T1" fmla="*/ 10 h 321"/>
                    <a:gd name="T2" fmla="*/ 36 w 183"/>
                    <a:gd name="T3" fmla="*/ 3 h 321"/>
                    <a:gd name="T4" fmla="*/ 24 w 183"/>
                    <a:gd name="T5" fmla="*/ 0 h 321"/>
                    <a:gd name="T6" fmla="*/ 14 w 183"/>
                    <a:gd name="T7" fmla="*/ 3 h 321"/>
                    <a:gd name="T8" fmla="*/ 7 w 183"/>
                    <a:gd name="T9" fmla="*/ 10 h 321"/>
                    <a:gd name="T10" fmla="*/ 2 w 183"/>
                    <a:gd name="T11" fmla="*/ 22 h 321"/>
                    <a:gd name="T12" fmla="*/ 0 w 183"/>
                    <a:gd name="T13" fmla="*/ 38 h 321"/>
                    <a:gd name="T14" fmla="*/ 0 w 183"/>
                    <a:gd name="T15" fmla="*/ 57 h 321"/>
                    <a:gd name="T16" fmla="*/ 4 w 183"/>
                    <a:gd name="T17" fmla="*/ 79 h 321"/>
                    <a:gd name="T18" fmla="*/ 9 w 183"/>
                    <a:gd name="T19" fmla="*/ 104 h 321"/>
                    <a:gd name="T20" fmla="*/ 18 w 183"/>
                    <a:gd name="T21" fmla="*/ 130 h 321"/>
                    <a:gd name="T22" fmla="*/ 28 w 183"/>
                    <a:gd name="T23" fmla="*/ 158 h 321"/>
                    <a:gd name="T24" fmla="*/ 40 w 183"/>
                    <a:gd name="T25" fmla="*/ 185 h 321"/>
                    <a:gd name="T26" fmla="*/ 53 w 183"/>
                    <a:gd name="T27" fmla="*/ 212 h 321"/>
                    <a:gd name="T28" fmla="*/ 68 w 183"/>
                    <a:gd name="T29" fmla="*/ 237 h 321"/>
                    <a:gd name="T30" fmla="*/ 83 w 183"/>
                    <a:gd name="T31" fmla="*/ 260 h 321"/>
                    <a:gd name="T32" fmla="*/ 99 w 183"/>
                    <a:gd name="T33" fmla="*/ 280 h 321"/>
                    <a:gd name="T34" fmla="*/ 115 w 183"/>
                    <a:gd name="T35" fmla="*/ 296 h 321"/>
                    <a:gd name="T36" fmla="*/ 130 w 183"/>
                    <a:gd name="T37" fmla="*/ 308 h 321"/>
                    <a:gd name="T38" fmla="*/ 144 w 183"/>
                    <a:gd name="T39" fmla="*/ 316 h 321"/>
                    <a:gd name="T40" fmla="*/ 155 w 183"/>
                    <a:gd name="T41" fmla="*/ 320 h 321"/>
                    <a:gd name="T42" fmla="*/ 165 w 183"/>
                    <a:gd name="T43" fmla="*/ 319 h 321"/>
                    <a:gd name="T44" fmla="*/ 174 w 183"/>
                    <a:gd name="T45" fmla="*/ 313 h 321"/>
                    <a:gd name="T46" fmla="*/ 179 w 183"/>
                    <a:gd name="T47" fmla="*/ 302 h 321"/>
                    <a:gd name="T48" fmla="*/ 182 w 183"/>
                    <a:gd name="T49" fmla="*/ 288 h 321"/>
                    <a:gd name="T50" fmla="*/ 182 w 183"/>
                    <a:gd name="T51" fmla="*/ 269 h 321"/>
                    <a:gd name="T52" fmla="*/ 179 w 183"/>
                    <a:gd name="T53" fmla="*/ 248 h 321"/>
                    <a:gd name="T54" fmla="*/ 174 w 183"/>
                    <a:gd name="T55" fmla="*/ 223 h 321"/>
                    <a:gd name="T56" fmla="*/ 167 w 183"/>
                    <a:gd name="T57" fmla="*/ 197 h 321"/>
                    <a:gd name="T58" fmla="*/ 157 w 183"/>
                    <a:gd name="T59" fmla="*/ 170 h 321"/>
                    <a:gd name="T60" fmla="*/ 146 w 183"/>
                    <a:gd name="T61" fmla="*/ 142 h 321"/>
                    <a:gd name="T62" fmla="*/ 132 w 183"/>
                    <a:gd name="T63" fmla="*/ 116 h 321"/>
                    <a:gd name="T64" fmla="*/ 117 w 183"/>
                    <a:gd name="T65" fmla="*/ 90 h 321"/>
                    <a:gd name="T66" fmla="*/ 102 w 183"/>
                    <a:gd name="T67" fmla="*/ 66 h 321"/>
                    <a:gd name="T68" fmla="*/ 86 w 183"/>
                    <a:gd name="T69" fmla="*/ 46 h 321"/>
                    <a:gd name="T70" fmla="*/ 71 w 183"/>
                    <a:gd name="T71" fmla="*/ 28 h 321"/>
                    <a:gd name="T72" fmla="*/ 56 w 183"/>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321">
                      <a:moveTo>
                        <a:pt x="56" y="15"/>
                      </a:moveTo>
                      <a:lnTo>
                        <a:pt x="49" y="10"/>
                      </a:lnTo>
                      <a:lnTo>
                        <a:pt x="42" y="6"/>
                      </a:lnTo>
                      <a:lnTo>
                        <a:pt x="36" y="3"/>
                      </a:lnTo>
                      <a:lnTo>
                        <a:pt x="29" y="1"/>
                      </a:lnTo>
                      <a:lnTo>
                        <a:pt x="24" y="0"/>
                      </a:lnTo>
                      <a:lnTo>
                        <a:pt x="19" y="1"/>
                      </a:lnTo>
                      <a:lnTo>
                        <a:pt x="14" y="3"/>
                      </a:lnTo>
                      <a:lnTo>
                        <a:pt x="11" y="6"/>
                      </a:lnTo>
                      <a:lnTo>
                        <a:pt x="7" y="10"/>
                      </a:lnTo>
                      <a:lnTo>
                        <a:pt x="4" y="16"/>
                      </a:lnTo>
                      <a:lnTo>
                        <a:pt x="2" y="22"/>
                      </a:lnTo>
                      <a:lnTo>
                        <a:pt x="1" y="29"/>
                      </a:lnTo>
                      <a:lnTo>
                        <a:pt x="0" y="38"/>
                      </a:lnTo>
                      <a:lnTo>
                        <a:pt x="0" y="46"/>
                      </a:lnTo>
                      <a:lnTo>
                        <a:pt x="0" y="57"/>
                      </a:lnTo>
                      <a:lnTo>
                        <a:pt x="2" y="68"/>
                      </a:lnTo>
                      <a:lnTo>
                        <a:pt x="4" y="79"/>
                      </a:lnTo>
                      <a:lnTo>
                        <a:pt x="6" y="91"/>
                      </a:lnTo>
                      <a:lnTo>
                        <a:pt x="9" y="104"/>
                      </a:lnTo>
                      <a:lnTo>
                        <a:pt x="13" y="117"/>
                      </a:lnTo>
                      <a:lnTo>
                        <a:pt x="18" y="130"/>
                      </a:lnTo>
                      <a:lnTo>
                        <a:pt x="22" y="144"/>
                      </a:lnTo>
                      <a:lnTo>
                        <a:pt x="28" y="158"/>
                      </a:lnTo>
                      <a:lnTo>
                        <a:pt x="34" y="171"/>
                      </a:lnTo>
                      <a:lnTo>
                        <a:pt x="40" y="185"/>
                      </a:lnTo>
                      <a:lnTo>
                        <a:pt x="47" y="198"/>
                      </a:lnTo>
                      <a:lnTo>
                        <a:pt x="53" y="212"/>
                      </a:lnTo>
                      <a:lnTo>
                        <a:pt x="61" y="224"/>
                      </a:lnTo>
                      <a:lnTo>
                        <a:pt x="68" y="237"/>
                      </a:lnTo>
                      <a:lnTo>
                        <a:pt x="76" y="248"/>
                      </a:lnTo>
                      <a:lnTo>
                        <a:pt x="83" y="260"/>
                      </a:lnTo>
                      <a:lnTo>
                        <a:pt x="92" y="270"/>
                      </a:lnTo>
                      <a:lnTo>
                        <a:pt x="99" y="280"/>
                      </a:lnTo>
                      <a:lnTo>
                        <a:pt x="107" y="288"/>
                      </a:lnTo>
                      <a:lnTo>
                        <a:pt x="115" y="296"/>
                      </a:lnTo>
                      <a:lnTo>
                        <a:pt x="123" y="303"/>
                      </a:lnTo>
                      <a:lnTo>
                        <a:pt x="130" y="308"/>
                      </a:lnTo>
                      <a:lnTo>
                        <a:pt x="137" y="313"/>
                      </a:lnTo>
                      <a:lnTo>
                        <a:pt x="144" y="316"/>
                      </a:lnTo>
                      <a:lnTo>
                        <a:pt x="149" y="319"/>
                      </a:lnTo>
                      <a:lnTo>
                        <a:pt x="155" y="320"/>
                      </a:lnTo>
                      <a:lnTo>
                        <a:pt x="161" y="320"/>
                      </a:lnTo>
                      <a:lnTo>
                        <a:pt x="165" y="319"/>
                      </a:lnTo>
                      <a:lnTo>
                        <a:pt x="170" y="316"/>
                      </a:lnTo>
                      <a:lnTo>
                        <a:pt x="174" y="313"/>
                      </a:lnTo>
                      <a:lnTo>
                        <a:pt x="177" y="308"/>
                      </a:lnTo>
                      <a:lnTo>
                        <a:pt x="179" y="302"/>
                      </a:lnTo>
                      <a:lnTo>
                        <a:pt x="181" y="295"/>
                      </a:lnTo>
                      <a:lnTo>
                        <a:pt x="182" y="288"/>
                      </a:lnTo>
                      <a:lnTo>
                        <a:pt x="182" y="279"/>
                      </a:lnTo>
                      <a:lnTo>
                        <a:pt x="182" y="269"/>
                      </a:lnTo>
                      <a:lnTo>
                        <a:pt x="181" y="258"/>
                      </a:lnTo>
                      <a:lnTo>
                        <a:pt x="179" y="248"/>
                      </a:lnTo>
                      <a:lnTo>
                        <a:pt x="178" y="236"/>
                      </a:lnTo>
                      <a:lnTo>
                        <a:pt x="174" y="223"/>
                      </a:lnTo>
                      <a:lnTo>
                        <a:pt x="171" y="210"/>
                      </a:lnTo>
                      <a:lnTo>
                        <a:pt x="167" y="197"/>
                      </a:lnTo>
                      <a:lnTo>
                        <a:pt x="162" y="184"/>
                      </a:lnTo>
                      <a:lnTo>
                        <a:pt x="157" y="170"/>
                      </a:lnTo>
                      <a:lnTo>
                        <a:pt x="152" y="156"/>
                      </a:lnTo>
                      <a:lnTo>
                        <a:pt x="146" y="142"/>
                      </a:lnTo>
                      <a:lnTo>
                        <a:pt x="138" y="129"/>
                      </a:lnTo>
                      <a:lnTo>
                        <a:pt x="132" y="116"/>
                      </a:lnTo>
                      <a:lnTo>
                        <a:pt x="125" y="102"/>
                      </a:lnTo>
                      <a:lnTo>
                        <a:pt x="117" y="90"/>
                      </a:lnTo>
                      <a:lnTo>
                        <a:pt x="110" y="78"/>
                      </a:lnTo>
                      <a:lnTo>
                        <a:pt x="102" y="66"/>
                      </a:lnTo>
                      <a:lnTo>
                        <a:pt x="94" y="56"/>
                      </a:lnTo>
                      <a:lnTo>
                        <a:pt x="86" y="46"/>
                      </a:lnTo>
                      <a:lnTo>
                        <a:pt x="78" y="36"/>
                      </a:lnTo>
                      <a:lnTo>
                        <a:pt x="71" y="28"/>
                      </a:lnTo>
                      <a:lnTo>
                        <a:pt x="63" y="21"/>
                      </a:lnTo>
                      <a:lnTo>
                        <a:pt x="56"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7" name="Freeform 181"/>
                <p:cNvSpPr>
                  <a:spLocks/>
                </p:cNvSpPr>
                <p:nvPr/>
              </p:nvSpPr>
              <p:spPr bwMode="auto">
                <a:xfrm>
                  <a:off x="2110" y="182"/>
                  <a:ext cx="138" cy="455"/>
                </a:xfrm>
                <a:custGeom>
                  <a:avLst/>
                  <a:gdLst>
                    <a:gd name="T0" fmla="*/ 125 w 138"/>
                    <a:gd name="T1" fmla="*/ 241 h 455"/>
                    <a:gd name="T2" fmla="*/ 131 w 138"/>
                    <a:gd name="T3" fmla="*/ 202 h 455"/>
                    <a:gd name="T4" fmla="*/ 134 w 138"/>
                    <a:gd name="T5" fmla="*/ 163 h 455"/>
                    <a:gd name="T6" fmla="*/ 137 w 138"/>
                    <a:gd name="T7" fmla="*/ 127 h 455"/>
                    <a:gd name="T8" fmla="*/ 137 w 138"/>
                    <a:gd name="T9" fmla="*/ 94 h 455"/>
                    <a:gd name="T10" fmla="*/ 135 w 138"/>
                    <a:gd name="T11" fmla="*/ 64 h 455"/>
                    <a:gd name="T12" fmla="*/ 131 w 138"/>
                    <a:gd name="T13" fmla="*/ 39 h 455"/>
                    <a:gd name="T14" fmla="*/ 125 w 138"/>
                    <a:gd name="T15" fmla="*/ 20 h 455"/>
                    <a:gd name="T16" fmla="*/ 117 w 138"/>
                    <a:gd name="T17" fmla="*/ 7 h 455"/>
                    <a:gd name="T18" fmla="*/ 109 w 138"/>
                    <a:gd name="T19" fmla="*/ 0 h 455"/>
                    <a:gd name="T20" fmla="*/ 99 w 138"/>
                    <a:gd name="T21" fmla="*/ 1 h 455"/>
                    <a:gd name="T22" fmla="*/ 88 w 138"/>
                    <a:gd name="T23" fmla="*/ 8 h 455"/>
                    <a:gd name="T24" fmla="*/ 77 w 138"/>
                    <a:gd name="T25" fmla="*/ 21 h 455"/>
                    <a:gd name="T26" fmla="*/ 64 w 138"/>
                    <a:gd name="T27" fmla="*/ 40 h 455"/>
                    <a:gd name="T28" fmla="*/ 53 w 138"/>
                    <a:gd name="T29" fmla="*/ 65 h 455"/>
                    <a:gd name="T30" fmla="*/ 42 w 138"/>
                    <a:gd name="T31" fmla="*/ 95 h 455"/>
                    <a:gd name="T32" fmla="*/ 31 w 138"/>
                    <a:gd name="T33" fmla="*/ 128 h 455"/>
                    <a:gd name="T34" fmla="*/ 22 w 138"/>
                    <a:gd name="T35" fmla="*/ 165 h 455"/>
                    <a:gd name="T36" fmla="*/ 14 w 138"/>
                    <a:gd name="T37" fmla="*/ 203 h 455"/>
                    <a:gd name="T38" fmla="*/ 8 w 138"/>
                    <a:gd name="T39" fmla="*/ 242 h 455"/>
                    <a:gd name="T40" fmla="*/ 4 w 138"/>
                    <a:gd name="T41" fmla="*/ 281 h 455"/>
                    <a:gd name="T42" fmla="*/ 1 w 138"/>
                    <a:gd name="T43" fmla="*/ 318 h 455"/>
                    <a:gd name="T44" fmla="*/ 0 w 138"/>
                    <a:gd name="T45" fmla="*/ 352 h 455"/>
                    <a:gd name="T46" fmla="*/ 2 w 138"/>
                    <a:gd name="T47" fmla="*/ 383 h 455"/>
                    <a:gd name="T48" fmla="*/ 5 w 138"/>
                    <a:gd name="T49" fmla="*/ 409 h 455"/>
                    <a:gd name="T50" fmla="*/ 11 w 138"/>
                    <a:gd name="T51" fmla="*/ 430 h 455"/>
                    <a:gd name="T52" fmla="*/ 18 w 138"/>
                    <a:gd name="T53" fmla="*/ 444 h 455"/>
                    <a:gd name="T54" fmla="*/ 26 w 138"/>
                    <a:gd name="T55" fmla="*/ 452 h 455"/>
                    <a:gd name="T56" fmla="*/ 36 w 138"/>
                    <a:gd name="T57" fmla="*/ 454 h 455"/>
                    <a:gd name="T58" fmla="*/ 46 w 138"/>
                    <a:gd name="T59" fmla="*/ 449 h 455"/>
                    <a:gd name="T60" fmla="*/ 58 w 138"/>
                    <a:gd name="T61" fmla="*/ 437 h 455"/>
                    <a:gd name="T62" fmla="*/ 69 w 138"/>
                    <a:gd name="T63" fmla="*/ 419 h 455"/>
                    <a:gd name="T64" fmla="*/ 81 w 138"/>
                    <a:gd name="T65" fmla="*/ 396 h 455"/>
                    <a:gd name="T66" fmla="*/ 93 w 138"/>
                    <a:gd name="T67" fmla="*/ 367 h 455"/>
                    <a:gd name="T68" fmla="*/ 103 w 138"/>
                    <a:gd name="T69" fmla="*/ 334 h 455"/>
                    <a:gd name="T70" fmla="*/ 113 w 138"/>
                    <a:gd name="T71" fmla="*/ 298 h 455"/>
                    <a:gd name="T72" fmla="*/ 121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21" y="260"/>
                      </a:moveTo>
                      <a:lnTo>
                        <a:pt x="125" y="241"/>
                      </a:lnTo>
                      <a:lnTo>
                        <a:pt x="128" y="221"/>
                      </a:lnTo>
                      <a:lnTo>
                        <a:pt x="131" y="202"/>
                      </a:lnTo>
                      <a:lnTo>
                        <a:pt x="133" y="182"/>
                      </a:lnTo>
                      <a:lnTo>
                        <a:pt x="134" y="163"/>
                      </a:lnTo>
                      <a:lnTo>
                        <a:pt x="136" y="145"/>
                      </a:lnTo>
                      <a:lnTo>
                        <a:pt x="137" y="127"/>
                      </a:lnTo>
                      <a:lnTo>
                        <a:pt x="137" y="110"/>
                      </a:lnTo>
                      <a:lnTo>
                        <a:pt x="137" y="94"/>
                      </a:lnTo>
                      <a:lnTo>
                        <a:pt x="136" y="78"/>
                      </a:lnTo>
                      <a:lnTo>
                        <a:pt x="135" y="64"/>
                      </a:lnTo>
                      <a:lnTo>
                        <a:pt x="133" y="51"/>
                      </a:lnTo>
                      <a:lnTo>
                        <a:pt x="131" y="39"/>
                      </a:lnTo>
                      <a:lnTo>
                        <a:pt x="128" y="29"/>
                      </a:lnTo>
                      <a:lnTo>
                        <a:pt x="125" y="20"/>
                      </a:lnTo>
                      <a:lnTo>
                        <a:pt x="122" y="13"/>
                      </a:lnTo>
                      <a:lnTo>
                        <a:pt x="117" y="7"/>
                      </a:lnTo>
                      <a:lnTo>
                        <a:pt x="114" y="3"/>
                      </a:lnTo>
                      <a:lnTo>
                        <a:pt x="109" y="0"/>
                      </a:lnTo>
                      <a:lnTo>
                        <a:pt x="104" y="0"/>
                      </a:lnTo>
                      <a:lnTo>
                        <a:pt x="99" y="1"/>
                      </a:lnTo>
                      <a:lnTo>
                        <a:pt x="93" y="3"/>
                      </a:lnTo>
                      <a:lnTo>
                        <a:pt x="88" y="8"/>
                      </a:lnTo>
                      <a:lnTo>
                        <a:pt x="82" y="13"/>
                      </a:lnTo>
                      <a:lnTo>
                        <a:pt x="77" y="21"/>
                      </a:lnTo>
                      <a:lnTo>
                        <a:pt x="70" y="30"/>
                      </a:lnTo>
                      <a:lnTo>
                        <a:pt x="64" y="40"/>
                      </a:lnTo>
                      <a:lnTo>
                        <a:pt x="59" y="52"/>
                      </a:lnTo>
                      <a:lnTo>
                        <a:pt x="53" y="65"/>
                      </a:lnTo>
                      <a:lnTo>
                        <a:pt x="47" y="80"/>
                      </a:lnTo>
                      <a:lnTo>
                        <a:pt x="42" y="95"/>
                      </a:lnTo>
                      <a:lnTo>
                        <a:pt x="36" y="111"/>
                      </a:lnTo>
                      <a:lnTo>
                        <a:pt x="31" y="128"/>
                      </a:lnTo>
                      <a:lnTo>
                        <a:pt x="27" y="146"/>
                      </a:lnTo>
                      <a:lnTo>
                        <a:pt x="22" y="165"/>
                      </a:lnTo>
                      <a:lnTo>
                        <a:pt x="18" y="184"/>
                      </a:lnTo>
                      <a:lnTo>
                        <a:pt x="14" y="203"/>
                      </a:lnTo>
                      <a:lnTo>
                        <a:pt x="11" y="223"/>
                      </a:lnTo>
                      <a:lnTo>
                        <a:pt x="8" y="242"/>
                      </a:lnTo>
                      <a:lnTo>
                        <a:pt x="5" y="262"/>
                      </a:lnTo>
                      <a:lnTo>
                        <a:pt x="4" y="281"/>
                      </a:lnTo>
                      <a:lnTo>
                        <a:pt x="2" y="300"/>
                      </a:lnTo>
                      <a:lnTo>
                        <a:pt x="1" y="318"/>
                      </a:lnTo>
                      <a:lnTo>
                        <a:pt x="0" y="336"/>
                      </a:lnTo>
                      <a:lnTo>
                        <a:pt x="0" y="352"/>
                      </a:lnTo>
                      <a:lnTo>
                        <a:pt x="1" y="368"/>
                      </a:lnTo>
                      <a:lnTo>
                        <a:pt x="2" y="383"/>
                      </a:lnTo>
                      <a:lnTo>
                        <a:pt x="4" y="396"/>
                      </a:lnTo>
                      <a:lnTo>
                        <a:pt x="5" y="409"/>
                      </a:lnTo>
                      <a:lnTo>
                        <a:pt x="7" y="420"/>
                      </a:lnTo>
                      <a:lnTo>
                        <a:pt x="11" y="430"/>
                      </a:lnTo>
                      <a:lnTo>
                        <a:pt x="14" y="438"/>
                      </a:lnTo>
                      <a:lnTo>
                        <a:pt x="18" y="444"/>
                      </a:lnTo>
                      <a:lnTo>
                        <a:pt x="21" y="449"/>
                      </a:lnTo>
                      <a:lnTo>
                        <a:pt x="26" y="452"/>
                      </a:lnTo>
                      <a:lnTo>
                        <a:pt x="30" y="454"/>
                      </a:lnTo>
                      <a:lnTo>
                        <a:pt x="36" y="454"/>
                      </a:lnTo>
                      <a:lnTo>
                        <a:pt x="41" y="452"/>
                      </a:lnTo>
                      <a:lnTo>
                        <a:pt x="46" y="449"/>
                      </a:lnTo>
                      <a:lnTo>
                        <a:pt x="52" y="444"/>
                      </a:lnTo>
                      <a:lnTo>
                        <a:pt x="58" y="437"/>
                      </a:lnTo>
                      <a:lnTo>
                        <a:pt x="64" y="428"/>
                      </a:lnTo>
                      <a:lnTo>
                        <a:pt x="69" y="419"/>
                      </a:lnTo>
                      <a:lnTo>
                        <a:pt x="76" y="408"/>
                      </a:lnTo>
                      <a:lnTo>
                        <a:pt x="81" y="396"/>
                      </a:lnTo>
                      <a:lnTo>
                        <a:pt x="87" y="382"/>
                      </a:lnTo>
                      <a:lnTo>
                        <a:pt x="93" y="367"/>
                      </a:lnTo>
                      <a:lnTo>
                        <a:pt x="98" y="351"/>
                      </a:lnTo>
                      <a:lnTo>
                        <a:pt x="103" y="334"/>
                      </a:lnTo>
                      <a:lnTo>
                        <a:pt x="109" y="316"/>
                      </a:lnTo>
                      <a:lnTo>
                        <a:pt x="113" y="298"/>
                      </a:lnTo>
                      <a:lnTo>
                        <a:pt x="117" y="279"/>
                      </a:lnTo>
                      <a:lnTo>
                        <a:pt x="121"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8" name="Freeform 182"/>
                <p:cNvSpPr>
                  <a:spLocks/>
                </p:cNvSpPr>
                <p:nvPr/>
              </p:nvSpPr>
              <p:spPr bwMode="auto">
                <a:xfrm>
                  <a:off x="2128" y="591"/>
                  <a:ext cx="257" cy="256"/>
                </a:xfrm>
                <a:custGeom>
                  <a:avLst/>
                  <a:gdLst>
                    <a:gd name="T0" fmla="*/ 126 w 257"/>
                    <a:gd name="T1" fmla="*/ 6 h 256"/>
                    <a:gd name="T2" fmla="*/ 105 w 257"/>
                    <a:gd name="T3" fmla="*/ 1 h 256"/>
                    <a:gd name="T4" fmla="*/ 84 w 257"/>
                    <a:gd name="T5" fmla="*/ 0 h 256"/>
                    <a:gd name="T6" fmla="*/ 64 w 257"/>
                    <a:gd name="T7" fmla="*/ 2 h 256"/>
                    <a:gd name="T8" fmla="*/ 45 w 257"/>
                    <a:gd name="T9" fmla="*/ 8 h 256"/>
                    <a:gd name="T10" fmla="*/ 30 w 257"/>
                    <a:gd name="T11" fmla="*/ 18 h 256"/>
                    <a:gd name="T12" fmla="*/ 18 w 257"/>
                    <a:gd name="T13" fmla="*/ 31 h 256"/>
                    <a:gd name="T14" fmla="*/ 8 w 257"/>
                    <a:gd name="T15" fmla="*/ 47 h 256"/>
                    <a:gd name="T16" fmla="*/ 2 w 257"/>
                    <a:gd name="T17" fmla="*/ 65 h 256"/>
                    <a:gd name="T18" fmla="*/ 0 w 257"/>
                    <a:gd name="T19" fmla="*/ 85 h 256"/>
                    <a:gd name="T20" fmla="*/ 2 w 257"/>
                    <a:gd name="T21" fmla="*/ 106 h 256"/>
                    <a:gd name="T22" fmla="*/ 7 w 257"/>
                    <a:gd name="T23" fmla="*/ 128 h 256"/>
                    <a:gd name="T24" fmla="*/ 16 w 257"/>
                    <a:gd name="T25" fmla="*/ 150 h 256"/>
                    <a:gd name="T26" fmla="*/ 28 w 257"/>
                    <a:gd name="T27" fmla="*/ 171 h 256"/>
                    <a:gd name="T28" fmla="*/ 44 w 257"/>
                    <a:gd name="T29" fmla="*/ 191 h 256"/>
                    <a:gd name="T30" fmla="*/ 61 w 257"/>
                    <a:gd name="T31" fmla="*/ 209 h 256"/>
                    <a:gd name="T32" fmla="*/ 81 w 257"/>
                    <a:gd name="T33" fmla="*/ 224 h 256"/>
                    <a:gd name="T34" fmla="*/ 101 w 257"/>
                    <a:gd name="T35" fmla="*/ 237 h 256"/>
                    <a:gd name="T36" fmla="*/ 124 w 257"/>
                    <a:gd name="T37" fmla="*/ 247 h 256"/>
                    <a:gd name="T38" fmla="*/ 146 w 257"/>
                    <a:gd name="T39" fmla="*/ 253 h 256"/>
                    <a:gd name="T40" fmla="*/ 167 w 257"/>
                    <a:gd name="T41" fmla="*/ 255 h 256"/>
                    <a:gd name="T42" fmla="*/ 188 w 257"/>
                    <a:gd name="T43" fmla="*/ 254 h 256"/>
                    <a:gd name="T44" fmla="*/ 206 w 257"/>
                    <a:gd name="T45" fmla="*/ 249 h 256"/>
                    <a:gd name="T46" fmla="*/ 222 w 257"/>
                    <a:gd name="T47" fmla="*/ 240 h 256"/>
                    <a:gd name="T48" fmla="*/ 236 w 257"/>
                    <a:gd name="T49" fmla="*/ 228 h 256"/>
                    <a:gd name="T50" fmla="*/ 245 w 257"/>
                    <a:gd name="T51" fmla="*/ 213 h 256"/>
                    <a:gd name="T52" fmla="*/ 252 w 257"/>
                    <a:gd name="T53" fmla="*/ 195 h 256"/>
                    <a:gd name="T54" fmla="*/ 256 w 257"/>
                    <a:gd name="T55" fmla="*/ 175 h 256"/>
                    <a:gd name="T56" fmla="*/ 255 w 257"/>
                    <a:gd name="T57" fmla="*/ 154 h 256"/>
                    <a:gd name="T58" fmla="*/ 251 w 257"/>
                    <a:gd name="T59" fmla="*/ 133 h 256"/>
                    <a:gd name="T60" fmla="*/ 243 w 257"/>
                    <a:gd name="T61" fmla="*/ 111 h 256"/>
                    <a:gd name="T62" fmla="*/ 231 w 257"/>
                    <a:gd name="T63" fmla="*/ 89 h 256"/>
                    <a:gd name="T64" fmla="*/ 217 w 257"/>
                    <a:gd name="T65" fmla="*/ 69 h 256"/>
                    <a:gd name="T66" fmla="*/ 199 w 257"/>
                    <a:gd name="T67" fmla="*/ 50 h 256"/>
                    <a:gd name="T68" fmla="*/ 180 w 257"/>
                    <a:gd name="T69" fmla="*/ 34 h 256"/>
                    <a:gd name="T70" fmla="*/ 159 w 257"/>
                    <a:gd name="T71" fmla="*/ 20 h 256"/>
                    <a:gd name="T72" fmla="*/ 138 w 257"/>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56">
                      <a:moveTo>
                        <a:pt x="138" y="10"/>
                      </a:moveTo>
                      <a:lnTo>
                        <a:pt x="126" y="6"/>
                      </a:lnTo>
                      <a:lnTo>
                        <a:pt x="116" y="3"/>
                      </a:lnTo>
                      <a:lnTo>
                        <a:pt x="105" y="1"/>
                      </a:lnTo>
                      <a:lnTo>
                        <a:pt x="94" y="0"/>
                      </a:lnTo>
                      <a:lnTo>
                        <a:pt x="84" y="0"/>
                      </a:lnTo>
                      <a:lnTo>
                        <a:pt x="74" y="1"/>
                      </a:lnTo>
                      <a:lnTo>
                        <a:pt x="64" y="2"/>
                      </a:lnTo>
                      <a:lnTo>
                        <a:pt x="54" y="5"/>
                      </a:lnTo>
                      <a:lnTo>
                        <a:pt x="45" y="8"/>
                      </a:lnTo>
                      <a:lnTo>
                        <a:pt x="37" y="13"/>
                      </a:lnTo>
                      <a:lnTo>
                        <a:pt x="30" y="18"/>
                      </a:lnTo>
                      <a:lnTo>
                        <a:pt x="23" y="24"/>
                      </a:lnTo>
                      <a:lnTo>
                        <a:pt x="18" y="31"/>
                      </a:lnTo>
                      <a:lnTo>
                        <a:pt x="12" y="38"/>
                      </a:lnTo>
                      <a:lnTo>
                        <a:pt x="8" y="47"/>
                      </a:lnTo>
                      <a:lnTo>
                        <a:pt x="4" y="55"/>
                      </a:lnTo>
                      <a:lnTo>
                        <a:pt x="2" y="65"/>
                      </a:lnTo>
                      <a:lnTo>
                        <a:pt x="0" y="75"/>
                      </a:lnTo>
                      <a:lnTo>
                        <a:pt x="0" y="85"/>
                      </a:lnTo>
                      <a:lnTo>
                        <a:pt x="0" y="95"/>
                      </a:lnTo>
                      <a:lnTo>
                        <a:pt x="2" y="106"/>
                      </a:lnTo>
                      <a:lnTo>
                        <a:pt x="4" y="117"/>
                      </a:lnTo>
                      <a:lnTo>
                        <a:pt x="7" y="128"/>
                      </a:lnTo>
                      <a:lnTo>
                        <a:pt x="11" y="139"/>
                      </a:lnTo>
                      <a:lnTo>
                        <a:pt x="16" y="150"/>
                      </a:lnTo>
                      <a:lnTo>
                        <a:pt x="21" y="160"/>
                      </a:lnTo>
                      <a:lnTo>
                        <a:pt x="28" y="171"/>
                      </a:lnTo>
                      <a:lnTo>
                        <a:pt x="36" y="181"/>
                      </a:lnTo>
                      <a:lnTo>
                        <a:pt x="44" y="191"/>
                      </a:lnTo>
                      <a:lnTo>
                        <a:pt x="52" y="200"/>
                      </a:lnTo>
                      <a:lnTo>
                        <a:pt x="61" y="209"/>
                      </a:lnTo>
                      <a:lnTo>
                        <a:pt x="71" y="217"/>
                      </a:lnTo>
                      <a:lnTo>
                        <a:pt x="81" y="224"/>
                      </a:lnTo>
                      <a:lnTo>
                        <a:pt x="91" y="231"/>
                      </a:lnTo>
                      <a:lnTo>
                        <a:pt x="101" y="237"/>
                      </a:lnTo>
                      <a:lnTo>
                        <a:pt x="113" y="243"/>
                      </a:lnTo>
                      <a:lnTo>
                        <a:pt x="124" y="247"/>
                      </a:lnTo>
                      <a:lnTo>
                        <a:pt x="135" y="250"/>
                      </a:lnTo>
                      <a:lnTo>
                        <a:pt x="146" y="253"/>
                      </a:lnTo>
                      <a:lnTo>
                        <a:pt x="156" y="255"/>
                      </a:lnTo>
                      <a:lnTo>
                        <a:pt x="167" y="255"/>
                      </a:lnTo>
                      <a:lnTo>
                        <a:pt x="178" y="255"/>
                      </a:lnTo>
                      <a:lnTo>
                        <a:pt x="188" y="254"/>
                      </a:lnTo>
                      <a:lnTo>
                        <a:pt x="197" y="252"/>
                      </a:lnTo>
                      <a:lnTo>
                        <a:pt x="206" y="249"/>
                      </a:lnTo>
                      <a:lnTo>
                        <a:pt x="214" y="244"/>
                      </a:lnTo>
                      <a:lnTo>
                        <a:pt x="222" y="240"/>
                      </a:lnTo>
                      <a:lnTo>
                        <a:pt x="229" y="234"/>
                      </a:lnTo>
                      <a:lnTo>
                        <a:pt x="236" y="228"/>
                      </a:lnTo>
                      <a:lnTo>
                        <a:pt x="241" y="221"/>
                      </a:lnTo>
                      <a:lnTo>
                        <a:pt x="245" y="213"/>
                      </a:lnTo>
                      <a:lnTo>
                        <a:pt x="250" y="204"/>
                      </a:lnTo>
                      <a:lnTo>
                        <a:pt x="252" y="195"/>
                      </a:lnTo>
                      <a:lnTo>
                        <a:pt x="254" y="185"/>
                      </a:lnTo>
                      <a:lnTo>
                        <a:pt x="256" y="175"/>
                      </a:lnTo>
                      <a:lnTo>
                        <a:pt x="256" y="165"/>
                      </a:lnTo>
                      <a:lnTo>
                        <a:pt x="255" y="154"/>
                      </a:lnTo>
                      <a:lnTo>
                        <a:pt x="253" y="143"/>
                      </a:lnTo>
                      <a:lnTo>
                        <a:pt x="251" y="133"/>
                      </a:lnTo>
                      <a:lnTo>
                        <a:pt x="247" y="121"/>
                      </a:lnTo>
                      <a:lnTo>
                        <a:pt x="243" y="111"/>
                      </a:lnTo>
                      <a:lnTo>
                        <a:pt x="237" y="100"/>
                      </a:lnTo>
                      <a:lnTo>
                        <a:pt x="231" y="89"/>
                      </a:lnTo>
                      <a:lnTo>
                        <a:pt x="224" y="79"/>
                      </a:lnTo>
                      <a:lnTo>
                        <a:pt x="217" y="69"/>
                      </a:lnTo>
                      <a:lnTo>
                        <a:pt x="208" y="59"/>
                      </a:lnTo>
                      <a:lnTo>
                        <a:pt x="199" y="50"/>
                      </a:lnTo>
                      <a:lnTo>
                        <a:pt x="190" y="42"/>
                      </a:lnTo>
                      <a:lnTo>
                        <a:pt x="180" y="34"/>
                      </a:lnTo>
                      <a:lnTo>
                        <a:pt x="170" y="27"/>
                      </a:lnTo>
                      <a:lnTo>
                        <a:pt x="159" y="20"/>
                      </a:lnTo>
                      <a:lnTo>
                        <a:pt x="148" y="15"/>
                      </a:lnTo>
                      <a:lnTo>
                        <a:pt x="138"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59" name="Freeform 183"/>
                <p:cNvSpPr>
                  <a:spLocks/>
                </p:cNvSpPr>
                <p:nvPr/>
              </p:nvSpPr>
              <p:spPr bwMode="auto">
                <a:xfrm>
                  <a:off x="2035" y="655"/>
                  <a:ext cx="93" cy="668"/>
                </a:xfrm>
                <a:custGeom>
                  <a:avLst/>
                  <a:gdLst>
                    <a:gd name="T0" fmla="*/ 92 w 93"/>
                    <a:gd name="T1" fmla="*/ 0 h 668"/>
                    <a:gd name="T2" fmla="*/ 88 w 93"/>
                    <a:gd name="T3" fmla="*/ 33 h 668"/>
                    <a:gd name="T4" fmla="*/ 84 w 93"/>
                    <a:gd name="T5" fmla="*/ 51 h 668"/>
                    <a:gd name="T6" fmla="*/ 81 w 93"/>
                    <a:gd name="T7" fmla="*/ 70 h 668"/>
                    <a:gd name="T8" fmla="*/ 77 w 93"/>
                    <a:gd name="T9" fmla="*/ 90 h 668"/>
                    <a:gd name="T10" fmla="*/ 73 w 93"/>
                    <a:gd name="T11" fmla="*/ 110 h 668"/>
                    <a:gd name="T12" fmla="*/ 69 w 93"/>
                    <a:gd name="T13" fmla="*/ 131 h 668"/>
                    <a:gd name="T14" fmla="*/ 65 w 93"/>
                    <a:gd name="T15" fmla="*/ 152 h 668"/>
                    <a:gd name="T16" fmla="*/ 61 w 93"/>
                    <a:gd name="T17" fmla="*/ 174 h 668"/>
                    <a:gd name="T18" fmla="*/ 56 w 93"/>
                    <a:gd name="T19" fmla="*/ 196 h 668"/>
                    <a:gd name="T20" fmla="*/ 51 w 93"/>
                    <a:gd name="T21" fmla="*/ 218 h 668"/>
                    <a:gd name="T22" fmla="*/ 47 w 93"/>
                    <a:gd name="T23" fmla="*/ 241 h 668"/>
                    <a:gd name="T24" fmla="*/ 42 w 93"/>
                    <a:gd name="T25" fmla="*/ 264 h 668"/>
                    <a:gd name="T26" fmla="*/ 38 w 93"/>
                    <a:gd name="T27" fmla="*/ 287 h 668"/>
                    <a:gd name="T28" fmla="*/ 33 w 93"/>
                    <a:gd name="T29" fmla="*/ 311 h 668"/>
                    <a:gd name="T30" fmla="*/ 29 w 93"/>
                    <a:gd name="T31" fmla="*/ 334 h 668"/>
                    <a:gd name="T32" fmla="*/ 25 w 93"/>
                    <a:gd name="T33" fmla="*/ 357 h 668"/>
                    <a:gd name="T34" fmla="*/ 20 w 93"/>
                    <a:gd name="T35" fmla="*/ 381 h 668"/>
                    <a:gd name="T36" fmla="*/ 17 w 93"/>
                    <a:gd name="T37" fmla="*/ 404 h 668"/>
                    <a:gd name="T38" fmla="*/ 13 w 93"/>
                    <a:gd name="T39" fmla="*/ 427 h 668"/>
                    <a:gd name="T40" fmla="*/ 10 w 93"/>
                    <a:gd name="T41" fmla="*/ 450 h 668"/>
                    <a:gd name="T42" fmla="*/ 7 w 93"/>
                    <a:gd name="T43" fmla="*/ 472 h 668"/>
                    <a:gd name="T44" fmla="*/ 4 w 93"/>
                    <a:gd name="T45" fmla="*/ 495 h 668"/>
                    <a:gd name="T46" fmla="*/ 3 w 93"/>
                    <a:gd name="T47" fmla="*/ 516 h 668"/>
                    <a:gd name="T48" fmla="*/ 1 w 93"/>
                    <a:gd name="T49" fmla="*/ 537 h 668"/>
                    <a:gd name="T50" fmla="*/ 0 w 93"/>
                    <a:gd name="T51" fmla="*/ 558 h 668"/>
                    <a:gd name="T52" fmla="*/ 0 w 93"/>
                    <a:gd name="T53" fmla="*/ 578 h 668"/>
                    <a:gd name="T54" fmla="*/ 0 w 93"/>
                    <a:gd name="T55" fmla="*/ 597 h 668"/>
                    <a:gd name="T56" fmla="*/ 1 w 93"/>
                    <a:gd name="T57" fmla="*/ 616 h 668"/>
                    <a:gd name="T58" fmla="*/ 2 w 93"/>
                    <a:gd name="T59" fmla="*/ 634 h 668"/>
                    <a:gd name="T60" fmla="*/ 4 w 93"/>
                    <a:gd name="T61" fmla="*/ 651 h 668"/>
                    <a:gd name="T62" fmla="*/ 7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92" y="0"/>
                      </a:moveTo>
                      <a:lnTo>
                        <a:pt x="88" y="33"/>
                      </a:lnTo>
                      <a:lnTo>
                        <a:pt x="84" y="51"/>
                      </a:lnTo>
                      <a:lnTo>
                        <a:pt x="81" y="70"/>
                      </a:lnTo>
                      <a:lnTo>
                        <a:pt x="77" y="90"/>
                      </a:lnTo>
                      <a:lnTo>
                        <a:pt x="73" y="110"/>
                      </a:lnTo>
                      <a:lnTo>
                        <a:pt x="69" y="131"/>
                      </a:lnTo>
                      <a:lnTo>
                        <a:pt x="65" y="152"/>
                      </a:lnTo>
                      <a:lnTo>
                        <a:pt x="61" y="174"/>
                      </a:lnTo>
                      <a:lnTo>
                        <a:pt x="56" y="196"/>
                      </a:lnTo>
                      <a:lnTo>
                        <a:pt x="51" y="218"/>
                      </a:lnTo>
                      <a:lnTo>
                        <a:pt x="47" y="241"/>
                      </a:lnTo>
                      <a:lnTo>
                        <a:pt x="42" y="264"/>
                      </a:lnTo>
                      <a:lnTo>
                        <a:pt x="38" y="287"/>
                      </a:lnTo>
                      <a:lnTo>
                        <a:pt x="33" y="311"/>
                      </a:lnTo>
                      <a:lnTo>
                        <a:pt x="29" y="334"/>
                      </a:lnTo>
                      <a:lnTo>
                        <a:pt x="25" y="357"/>
                      </a:lnTo>
                      <a:lnTo>
                        <a:pt x="20" y="381"/>
                      </a:lnTo>
                      <a:lnTo>
                        <a:pt x="17" y="404"/>
                      </a:lnTo>
                      <a:lnTo>
                        <a:pt x="13" y="427"/>
                      </a:lnTo>
                      <a:lnTo>
                        <a:pt x="10" y="450"/>
                      </a:lnTo>
                      <a:lnTo>
                        <a:pt x="7" y="472"/>
                      </a:lnTo>
                      <a:lnTo>
                        <a:pt x="4" y="495"/>
                      </a:lnTo>
                      <a:lnTo>
                        <a:pt x="3" y="516"/>
                      </a:lnTo>
                      <a:lnTo>
                        <a:pt x="1" y="537"/>
                      </a:lnTo>
                      <a:lnTo>
                        <a:pt x="0" y="558"/>
                      </a:lnTo>
                      <a:lnTo>
                        <a:pt x="0" y="578"/>
                      </a:lnTo>
                      <a:lnTo>
                        <a:pt x="0" y="597"/>
                      </a:lnTo>
                      <a:lnTo>
                        <a:pt x="1" y="616"/>
                      </a:lnTo>
                      <a:lnTo>
                        <a:pt x="2" y="634"/>
                      </a:lnTo>
                      <a:lnTo>
                        <a:pt x="4" y="651"/>
                      </a:lnTo>
                      <a:lnTo>
                        <a:pt x="7"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60" name="Group 184"/>
              <p:cNvGrpSpPr>
                <a:grpSpLocks/>
              </p:cNvGrpSpPr>
              <p:nvPr/>
            </p:nvGrpSpPr>
            <p:grpSpPr bwMode="auto">
              <a:xfrm>
                <a:off x="1577" y="283"/>
                <a:ext cx="452" cy="935"/>
                <a:chOff x="1577" y="283"/>
                <a:chExt cx="452" cy="935"/>
              </a:xfrm>
            </p:grpSpPr>
            <p:sp>
              <p:nvSpPr>
                <p:cNvPr id="203961" name="Freeform 185"/>
                <p:cNvSpPr>
                  <a:spLocks/>
                </p:cNvSpPr>
                <p:nvPr/>
              </p:nvSpPr>
              <p:spPr bwMode="auto">
                <a:xfrm>
                  <a:off x="1767" y="283"/>
                  <a:ext cx="120" cy="408"/>
                </a:xfrm>
                <a:custGeom>
                  <a:avLst/>
                  <a:gdLst>
                    <a:gd name="T0" fmla="*/ 60 w 120"/>
                    <a:gd name="T1" fmla="*/ 35 h 408"/>
                    <a:gd name="T2" fmla="*/ 70 w 120"/>
                    <a:gd name="T3" fmla="*/ 18 h 408"/>
                    <a:gd name="T4" fmla="*/ 80 w 120"/>
                    <a:gd name="T5" fmla="*/ 6 h 408"/>
                    <a:gd name="T6" fmla="*/ 90 w 120"/>
                    <a:gd name="T7" fmla="*/ 1 h 408"/>
                    <a:gd name="T8" fmla="*/ 98 w 120"/>
                    <a:gd name="T9" fmla="*/ 1 h 408"/>
                    <a:gd name="T10" fmla="*/ 105 w 120"/>
                    <a:gd name="T11" fmla="*/ 8 h 408"/>
                    <a:gd name="T12" fmla="*/ 110 w 120"/>
                    <a:gd name="T13" fmla="*/ 20 h 408"/>
                    <a:gd name="T14" fmla="*/ 115 w 120"/>
                    <a:gd name="T15" fmla="*/ 37 h 408"/>
                    <a:gd name="T16" fmla="*/ 117 w 120"/>
                    <a:gd name="T17" fmla="*/ 60 h 408"/>
                    <a:gd name="T18" fmla="*/ 119 w 120"/>
                    <a:gd name="T19" fmla="*/ 87 h 408"/>
                    <a:gd name="T20" fmla="*/ 118 w 120"/>
                    <a:gd name="T21" fmla="*/ 117 h 408"/>
                    <a:gd name="T22" fmla="*/ 115 w 120"/>
                    <a:gd name="T23" fmla="*/ 150 h 408"/>
                    <a:gd name="T24" fmla="*/ 111 w 120"/>
                    <a:gd name="T25" fmla="*/ 184 h 408"/>
                    <a:gd name="T26" fmla="*/ 106 w 120"/>
                    <a:gd name="T27" fmla="*/ 219 h 408"/>
                    <a:gd name="T28" fmla="*/ 99 w 120"/>
                    <a:gd name="T29" fmla="*/ 254 h 408"/>
                    <a:gd name="T30" fmla="*/ 91 w 120"/>
                    <a:gd name="T31" fmla="*/ 287 h 408"/>
                    <a:gd name="T32" fmla="*/ 81 w 120"/>
                    <a:gd name="T33" fmla="*/ 317 h 408"/>
                    <a:gd name="T34" fmla="*/ 71 w 120"/>
                    <a:gd name="T35" fmla="*/ 344 h 408"/>
                    <a:gd name="T36" fmla="*/ 61 w 120"/>
                    <a:gd name="T37" fmla="*/ 367 h 408"/>
                    <a:gd name="T38" fmla="*/ 52 w 120"/>
                    <a:gd name="T39" fmla="*/ 385 h 408"/>
                    <a:gd name="T40" fmla="*/ 41 w 120"/>
                    <a:gd name="T41" fmla="*/ 398 h 408"/>
                    <a:gd name="T42" fmla="*/ 32 w 120"/>
                    <a:gd name="T43" fmla="*/ 405 h 408"/>
                    <a:gd name="T44" fmla="*/ 23 w 120"/>
                    <a:gd name="T45" fmla="*/ 407 h 408"/>
                    <a:gd name="T46" fmla="*/ 16 w 120"/>
                    <a:gd name="T47" fmla="*/ 401 h 408"/>
                    <a:gd name="T48" fmla="*/ 10 w 120"/>
                    <a:gd name="T49" fmla="*/ 391 h 408"/>
                    <a:gd name="T50" fmla="*/ 5 w 120"/>
                    <a:gd name="T51" fmla="*/ 374 h 408"/>
                    <a:gd name="T52" fmla="*/ 2 w 120"/>
                    <a:gd name="T53" fmla="*/ 353 h 408"/>
                    <a:gd name="T54" fmla="*/ 0 w 120"/>
                    <a:gd name="T55" fmla="*/ 327 h 408"/>
                    <a:gd name="T56" fmla="*/ 1 w 120"/>
                    <a:gd name="T57" fmla="*/ 298 h 408"/>
                    <a:gd name="T58" fmla="*/ 3 w 120"/>
                    <a:gd name="T59" fmla="*/ 265 h 408"/>
                    <a:gd name="T60" fmla="*/ 6 w 120"/>
                    <a:gd name="T61" fmla="*/ 231 h 408"/>
                    <a:gd name="T62" fmla="*/ 12 w 120"/>
                    <a:gd name="T63" fmla="*/ 197 h 408"/>
                    <a:gd name="T64" fmla="*/ 19 w 120"/>
                    <a:gd name="T65" fmla="*/ 162 h 408"/>
                    <a:gd name="T66" fmla="*/ 27 w 120"/>
                    <a:gd name="T67" fmla="*/ 128 h 408"/>
                    <a:gd name="T68" fmla="*/ 36 w 120"/>
                    <a:gd name="T69" fmla="*/ 97 h 408"/>
                    <a:gd name="T70" fmla="*/ 44 w 120"/>
                    <a:gd name="T71" fmla="*/ 69 h 408"/>
                    <a:gd name="T72" fmla="*/ 55 w 120"/>
                    <a:gd name="T73" fmla="*/ 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408">
                      <a:moveTo>
                        <a:pt x="55" y="45"/>
                      </a:moveTo>
                      <a:lnTo>
                        <a:pt x="60" y="35"/>
                      </a:lnTo>
                      <a:lnTo>
                        <a:pt x="66" y="25"/>
                      </a:lnTo>
                      <a:lnTo>
                        <a:pt x="70" y="18"/>
                      </a:lnTo>
                      <a:lnTo>
                        <a:pt x="75" y="11"/>
                      </a:lnTo>
                      <a:lnTo>
                        <a:pt x="80" y="6"/>
                      </a:lnTo>
                      <a:lnTo>
                        <a:pt x="85" y="3"/>
                      </a:lnTo>
                      <a:lnTo>
                        <a:pt x="90" y="1"/>
                      </a:lnTo>
                      <a:lnTo>
                        <a:pt x="93" y="0"/>
                      </a:lnTo>
                      <a:lnTo>
                        <a:pt x="98" y="1"/>
                      </a:lnTo>
                      <a:lnTo>
                        <a:pt x="101" y="4"/>
                      </a:lnTo>
                      <a:lnTo>
                        <a:pt x="105" y="8"/>
                      </a:lnTo>
                      <a:lnTo>
                        <a:pt x="108" y="13"/>
                      </a:lnTo>
                      <a:lnTo>
                        <a:pt x="110" y="20"/>
                      </a:lnTo>
                      <a:lnTo>
                        <a:pt x="113" y="28"/>
                      </a:lnTo>
                      <a:lnTo>
                        <a:pt x="115" y="37"/>
                      </a:lnTo>
                      <a:lnTo>
                        <a:pt x="116" y="49"/>
                      </a:lnTo>
                      <a:lnTo>
                        <a:pt x="117" y="60"/>
                      </a:lnTo>
                      <a:lnTo>
                        <a:pt x="118" y="73"/>
                      </a:lnTo>
                      <a:lnTo>
                        <a:pt x="119" y="87"/>
                      </a:lnTo>
                      <a:lnTo>
                        <a:pt x="119" y="102"/>
                      </a:lnTo>
                      <a:lnTo>
                        <a:pt x="118" y="117"/>
                      </a:lnTo>
                      <a:lnTo>
                        <a:pt x="117" y="133"/>
                      </a:lnTo>
                      <a:lnTo>
                        <a:pt x="115" y="150"/>
                      </a:lnTo>
                      <a:lnTo>
                        <a:pt x="114" y="167"/>
                      </a:lnTo>
                      <a:lnTo>
                        <a:pt x="111" y="184"/>
                      </a:lnTo>
                      <a:lnTo>
                        <a:pt x="108" y="201"/>
                      </a:lnTo>
                      <a:lnTo>
                        <a:pt x="106" y="219"/>
                      </a:lnTo>
                      <a:lnTo>
                        <a:pt x="102" y="237"/>
                      </a:lnTo>
                      <a:lnTo>
                        <a:pt x="99" y="254"/>
                      </a:lnTo>
                      <a:lnTo>
                        <a:pt x="94" y="270"/>
                      </a:lnTo>
                      <a:lnTo>
                        <a:pt x="91" y="287"/>
                      </a:lnTo>
                      <a:lnTo>
                        <a:pt x="86" y="302"/>
                      </a:lnTo>
                      <a:lnTo>
                        <a:pt x="81" y="317"/>
                      </a:lnTo>
                      <a:lnTo>
                        <a:pt x="76" y="331"/>
                      </a:lnTo>
                      <a:lnTo>
                        <a:pt x="71" y="344"/>
                      </a:lnTo>
                      <a:lnTo>
                        <a:pt x="67" y="356"/>
                      </a:lnTo>
                      <a:lnTo>
                        <a:pt x="61" y="367"/>
                      </a:lnTo>
                      <a:lnTo>
                        <a:pt x="56" y="377"/>
                      </a:lnTo>
                      <a:lnTo>
                        <a:pt x="52" y="385"/>
                      </a:lnTo>
                      <a:lnTo>
                        <a:pt x="46" y="392"/>
                      </a:lnTo>
                      <a:lnTo>
                        <a:pt x="41" y="398"/>
                      </a:lnTo>
                      <a:lnTo>
                        <a:pt x="36" y="403"/>
                      </a:lnTo>
                      <a:lnTo>
                        <a:pt x="32" y="405"/>
                      </a:lnTo>
                      <a:lnTo>
                        <a:pt x="28" y="407"/>
                      </a:lnTo>
                      <a:lnTo>
                        <a:pt x="23" y="407"/>
                      </a:lnTo>
                      <a:lnTo>
                        <a:pt x="20" y="405"/>
                      </a:lnTo>
                      <a:lnTo>
                        <a:pt x="16" y="401"/>
                      </a:lnTo>
                      <a:lnTo>
                        <a:pt x="12" y="397"/>
                      </a:lnTo>
                      <a:lnTo>
                        <a:pt x="10" y="391"/>
                      </a:lnTo>
                      <a:lnTo>
                        <a:pt x="7" y="383"/>
                      </a:lnTo>
                      <a:lnTo>
                        <a:pt x="5" y="374"/>
                      </a:lnTo>
                      <a:lnTo>
                        <a:pt x="4" y="364"/>
                      </a:lnTo>
                      <a:lnTo>
                        <a:pt x="2" y="353"/>
                      </a:lnTo>
                      <a:lnTo>
                        <a:pt x="1" y="341"/>
                      </a:lnTo>
                      <a:lnTo>
                        <a:pt x="0" y="327"/>
                      </a:lnTo>
                      <a:lnTo>
                        <a:pt x="0" y="313"/>
                      </a:lnTo>
                      <a:lnTo>
                        <a:pt x="1" y="298"/>
                      </a:lnTo>
                      <a:lnTo>
                        <a:pt x="2" y="282"/>
                      </a:lnTo>
                      <a:lnTo>
                        <a:pt x="3" y="265"/>
                      </a:lnTo>
                      <a:lnTo>
                        <a:pt x="4" y="249"/>
                      </a:lnTo>
                      <a:lnTo>
                        <a:pt x="6" y="231"/>
                      </a:lnTo>
                      <a:lnTo>
                        <a:pt x="9" y="214"/>
                      </a:lnTo>
                      <a:lnTo>
                        <a:pt x="12" y="197"/>
                      </a:lnTo>
                      <a:lnTo>
                        <a:pt x="15" y="179"/>
                      </a:lnTo>
                      <a:lnTo>
                        <a:pt x="19" y="162"/>
                      </a:lnTo>
                      <a:lnTo>
                        <a:pt x="22" y="145"/>
                      </a:lnTo>
                      <a:lnTo>
                        <a:pt x="27" y="128"/>
                      </a:lnTo>
                      <a:lnTo>
                        <a:pt x="31" y="112"/>
                      </a:lnTo>
                      <a:lnTo>
                        <a:pt x="36" y="97"/>
                      </a:lnTo>
                      <a:lnTo>
                        <a:pt x="40" y="83"/>
                      </a:lnTo>
                      <a:lnTo>
                        <a:pt x="44" y="69"/>
                      </a:lnTo>
                      <a:lnTo>
                        <a:pt x="50" y="56"/>
                      </a:lnTo>
                      <a:lnTo>
                        <a:pt x="55" y="4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62" name="Freeform 186"/>
                <p:cNvSpPr>
                  <a:spLocks/>
                </p:cNvSpPr>
                <p:nvPr/>
              </p:nvSpPr>
              <p:spPr bwMode="auto">
                <a:xfrm>
                  <a:off x="1577" y="329"/>
                  <a:ext cx="205" cy="363"/>
                </a:xfrm>
                <a:custGeom>
                  <a:avLst/>
                  <a:gdLst>
                    <a:gd name="T0" fmla="*/ 56 w 205"/>
                    <a:gd name="T1" fmla="*/ 239 h 363"/>
                    <a:gd name="T2" fmla="*/ 41 w 205"/>
                    <a:gd name="T3" fmla="*/ 208 h 363"/>
                    <a:gd name="T4" fmla="*/ 28 w 205"/>
                    <a:gd name="T5" fmla="*/ 177 h 363"/>
                    <a:gd name="T6" fmla="*/ 17 w 205"/>
                    <a:gd name="T7" fmla="*/ 146 h 363"/>
                    <a:gd name="T8" fmla="*/ 9 w 205"/>
                    <a:gd name="T9" fmla="*/ 117 h 363"/>
                    <a:gd name="T10" fmla="*/ 4 w 205"/>
                    <a:gd name="T11" fmla="*/ 89 h 363"/>
                    <a:gd name="T12" fmla="*/ 1 w 205"/>
                    <a:gd name="T13" fmla="*/ 63 h 363"/>
                    <a:gd name="T14" fmla="*/ 1 w 205"/>
                    <a:gd name="T15" fmla="*/ 42 h 363"/>
                    <a:gd name="T16" fmla="*/ 4 w 205"/>
                    <a:gd name="T17" fmla="*/ 24 h 363"/>
                    <a:gd name="T18" fmla="*/ 11 w 205"/>
                    <a:gd name="T19" fmla="*/ 11 h 363"/>
                    <a:gd name="T20" fmla="*/ 20 w 205"/>
                    <a:gd name="T21" fmla="*/ 3 h 363"/>
                    <a:gd name="T22" fmla="*/ 31 w 205"/>
                    <a:gd name="T23" fmla="*/ 0 h 363"/>
                    <a:gd name="T24" fmla="*/ 44 w 205"/>
                    <a:gd name="T25" fmla="*/ 3 h 363"/>
                    <a:gd name="T26" fmla="*/ 60 w 205"/>
                    <a:gd name="T27" fmla="*/ 11 h 363"/>
                    <a:gd name="T28" fmla="*/ 76 w 205"/>
                    <a:gd name="T29" fmla="*/ 24 h 363"/>
                    <a:gd name="T30" fmla="*/ 94 w 205"/>
                    <a:gd name="T31" fmla="*/ 41 h 363"/>
                    <a:gd name="T32" fmla="*/ 112 w 205"/>
                    <a:gd name="T33" fmla="*/ 63 h 363"/>
                    <a:gd name="T34" fmla="*/ 129 w 205"/>
                    <a:gd name="T35" fmla="*/ 88 h 363"/>
                    <a:gd name="T36" fmla="*/ 145 w 205"/>
                    <a:gd name="T37" fmla="*/ 116 h 363"/>
                    <a:gd name="T38" fmla="*/ 161 w 205"/>
                    <a:gd name="T39" fmla="*/ 146 h 363"/>
                    <a:gd name="T40" fmla="*/ 174 w 205"/>
                    <a:gd name="T41" fmla="*/ 177 h 363"/>
                    <a:gd name="T42" fmla="*/ 185 w 205"/>
                    <a:gd name="T43" fmla="*/ 208 h 363"/>
                    <a:gd name="T44" fmla="*/ 194 w 205"/>
                    <a:gd name="T45" fmla="*/ 238 h 363"/>
                    <a:gd name="T46" fmla="*/ 200 w 205"/>
                    <a:gd name="T47" fmla="*/ 267 h 363"/>
                    <a:gd name="T48" fmla="*/ 204 w 205"/>
                    <a:gd name="T49" fmla="*/ 293 h 363"/>
                    <a:gd name="T50" fmla="*/ 204 w 205"/>
                    <a:gd name="T51" fmla="*/ 315 h 363"/>
                    <a:gd name="T52" fmla="*/ 201 w 205"/>
                    <a:gd name="T53" fmla="*/ 334 h 363"/>
                    <a:gd name="T54" fmla="*/ 196 w 205"/>
                    <a:gd name="T55" fmla="*/ 348 h 363"/>
                    <a:gd name="T56" fmla="*/ 188 w 205"/>
                    <a:gd name="T57" fmla="*/ 358 h 363"/>
                    <a:gd name="T58" fmla="*/ 177 w 205"/>
                    <a:gd name="T59" fmla="*/ 362 h 363"/>
                    <a:gd name="T60" fmla="*/ 164 w 205"/>
                    <a:gd name="T61" fmla="*/ 361 h 363"/>
                    <a:gd name="T62" fmla="*/ 149 w 205"/>
                    <a:gd name="T63" fmla="*/ 354 h 363"/>
                    <a:gd name="T64" fmla="*/ 133 w 205"/>
                    <a:gd name="T65" fmla="*/ 342 h 363"/>
                    <a:gd name="T66" fmla="*/ 115 w 205"/>
                    <a:gd name="T67" fmla="*/ 326 h 363"/>
                    <a:gd name="T68" fmla="*/ 98 w 205"/>
                    <a:gd name="T69" fmla="*/ 305 h 363"/>
                    <a:gd name="T70" fmla="*/ 81 w 205"/>
                    <a:gd name="T71" fmla="*/ 281 h 363"/>
                    <a:gd name="T72" fmla="*/ 64 w 205"/>
                    <a:gd name="T73" fmla="*/ 25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363">
                      <a:moveTo>
                        <a:pt x="64" y="253"/>
                      </a:moveTo>
                      <a:lnTo>
                        <a:pt x="56" y="239"/>
                      </a:lnTo>
                      <a:lnTo>
                        <a:pt x="48" y="223"/>
                      </a:lnTo>
                      <a:lnTo>
                        <a:pt x="41" y="208"/>
                      </a:lnTo>
                      <a:lnTo>
                        <a:pt x="35" y="193"/>
                      </a:lnTo>
                      <a:lnTo>
                        <a:pt x="28" y="177"/>
                      </a:lnTo>
                      <a:lnTo>
                        <a:pt x="22" y="162"/>
                      </a:lnTo>
                      <a:lnTo>
                        <a:pt x="17" y="146"/>
                      </a:lnTo>
                      <a:lnTo>
                        <a:pt x="12" y="131"/>
                      </a:lnTo>
                      <a:lnTo>
                        <a:pt x="9" y="117"/>
                      </a:lnTo>
                      <a:lnTo>
                        <a:pt x="5" y="102"/>
                      </a:lnTo>
                      <a:lnTo>
                        <a:pt x="4" y="89"/>
                      </a:lnTo>
                      <a:lnTo>
                        <a:pt x="2" y="76"/>
                      </a:lnTo>
                      <a:lnTo>
                        <a:pt x="1" y="63"/>
                      </a:lnTo>
                      <a:lnTo>
                        <a:pt x="0" y="52"/>
                      </a:lnTo>
                      <a:lnTo>
                        <a:pt x="1" y="42"/>
                      </a:lnTo>
                      <a:lnTo>
                        <a:pt x="3" y="32"/>
                      </a:lnTo>
                      <a:lnTo>
                        <a:pt x="4" y="24"/>
                      </a:lnTo>
                      <a:lnTo>
                        <a:pt x="7" y="17"/>
                      </a:lnTo>
                      <a:lnTo>
                        <a:pt x="11" y="11"/>
                      </a:lnTo>
                      <a:lnTo>
                        <a:pt x="15" y="6"/>
                      </a:lnTo>
                      <a:lnTo>
                        <a:pt x="20" y="3"/>
                      </a:lnTo>
                      <a:lnTo>
                        <a:pt x="25" y="1"/>
                      </a:lnTo>
                      <a:lnTo>
                        <a:pt x="31" y="0"/>
                      </a:lnTo>
                      <a:lnTo>
                        <a:pt x="38" y="1"/>
                      </a:lnTo>
                      <a:lnTo>
                        <a:pt x="44" y="3"/>
                      </a:lnTo>
                      <a:lnTo>
                        <a:pt x="52" y="6"/>
                      </a:lnTo>
                      <a:lnTo>
                        <a:pt x="60" y="11"/>
                      </a:lnTo>
                      <a:lnTo>
                        <a:pt x="68" y="17"/>
                      </a:lnTo>
                      <a:lnTo>
                        <a:pt x="76" y="24"/>
                      </a:lnTo>
                      <a:lnTo>
                        <a:pt x="85" y="32"/>
                      </a:lnTo>
                      <a:lnTo>
                        <a:pt x="94" y="41"/>
                      </a:lnTo>
                      <a:lnTo>
                        <a:pt x="103" y="51"/>
                      </a:lnTo>
                      <a:lnTo>
                        <a:pt x="112" y="63"/>
                      </a:lnTo>
                      <a:lnTo>
                        <a:pt x="121" y="75"/>
                      </a:lnTo>
                      <a:lnTo>
                        <a:pt x="129" y="88"/>
                      </a:lnTo>
                      <a:lnTo>
                        <a:pt x="137" y="102"/>
                      </a:lnTo>
                      <a:lnTo>
                        <a:pt x="145" y="116"/>
                      </a:lnTo>
                      <a:lnTo>
                        <a:pt x="153" y="131"/>
                      </a:lnTo>
                      <a:lnTo>
                        <a:pt x="161" y="146"/>
                      </a:lnTo>
                      <a:lnTo>
                        <a:pt x="168" y="161"/>
                      </a:lnTo>
                      <a:lnTo>
                        <a:pt x="174" y="177"/>
                      </a:lnTo>
                      <a:lnTo>
                        <a:pt x="180" y="192"/>
                      </a:lnTo>
                      <a:lnTo>
                        <a:pt x="185" y="208"/>
                      </a:lnTo>
                      <a:lnTo>
                        <a:pt x="190" y="223"/>
                      </a:lnTo>
                      <a:lnTo>
                        <a:pt x="194" y="238"/>
                      </a:lnTo>
                      <a:lnTo>
                        <a:pt x="198" y="253"/>
                      </a:lnTo>
                      <a:lnTo>
                        <a:pt x="200" y="267"/>
                      </a:lnTo>
                      <a:lnTo>
                        <a:pt x="202" y="280"/>
                      </a:lnTo>
                      <a:lnTo>
                        <a:pt x="204" y="293"/>
                      </a:lnTo>
                      <a:lnTo>
                        <a:pt x="204" y="305"/>
                      </a:lnTo>
                      <a:lnTo>
                        <a:pt x="204" y="315"/>
                      </a:lnTo>
                      <a:lnTo>
                        <a:pt x="203" y="325"/>
                      </a:lnTo>
                      <a:lnTo>
                        <a:pt x="201" y="334"/>
                      </a:lnTo>
                      <a:lnTo>
                        <a:pt x="200" y="342"/>
                      </a:lnTo>
                      <a:lnTo>
                        <a:pt x="196" y="348"/>
                      </a:lnTo>
                      <a:lnTo>
                        <a:pt x="192" y="353"/>
                      </a:lnTo>
                      <a:lnTo>
                        <a:pt x="188" y="358"/>
                      </a:lnTo>
                      <a:lnTo>
                        <a:pt x="183" y="360"/>
                      </a:lnTo>
                      <a:lnTo>
                        <a:pt x="177" y="362"/>
                      </a:lnTo>
                      <a:lnTo>
                        <a:pt x="170" y="361"/>
                      </a:lnTo>
                      <a:lnTo>
                        <a:pt x="164" y="361"/>
                      </a:lnTo>
                      <a:lnTo>
                        <a:pt x="156" y="358"/>
                      </a:lnTo>
                      <a:lnTo>
                        <a:pt x="149" y="354"/>
                      </a:lnTo>
                      <a:lnTo>
                        <a:pt x="141" y="349"/>
                      </a:lnTo>
                      <a:lnTo>
                        <a:pt x="133" y="342"/>
                      </a:lnTo>
                      <a:lnTo>
                        <a:pt x="124" y="334"/>
                      </a:lnTo>
                      <a:lnTo>
                        <a:pt x="115" y="326"/>
                      </a:lnTo>
                      <a:lnTo>
                        <a:pt x="106" y="316"/>
                      </a:lnTo>
                      <a:lnTo>
                        <a:pt x="98" y="305"/>
                      </a:lnTo>
                      <a:lnTo>
                        <a:pt x="90" y="293"/>
                      </a:lnTo>
                      <a:lnTo>
                        <a:pt x="81" y="281"/>
                      </a:lnTo>
                      <a:lnTo>
                        <a:pt x="73" y="267"/>
                      </a:lnTo>
                      <a:lnTo>
                        <a:pt x="64" y="253"/>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63" name="Freeform 187"/>
                <p:cNvSpPr>
                  <a:spLocks/>
                </p:cNvSpPr>
                <p:nvPr/>
              </p:nvSpPr>
              <p:spPr bwMode="auto">
                <a:xfrm>
                  <a:off x="1579" y="672"/>
                  <a:ext cx="218" cy="355"/>
                </a:xfrm>
                <a:custGeom>
                  <a:avLst/>
                  <a:gdLst>
                    <a:gd name="T0" fmla="*/ 80 w 218"/>
                    <a:gd name="T1" fmla="*/ 68 h 355"/>
                    <a:gd name="T2" fmla="*/ 98 w 218"/>
                    <a:gd name="T3" fmla="*/ 46 h 355"/>
                    <a:gd name="T4" fmla="*/ 117 w 218"/>
                    <a:gd name="T5" fmla="*/ 27 h 355"/>
                    <a:gd name="T6" fmla="*/ 135 w 218"/>
                    <a:gd name="T7" fmla="*/ 13 h 355"/>
                    <a:gd name="T8" fmla="*/ 153 w 218"/>
                    <a:gd name="T9" fmla="*/ 4 h 355"/>
                    <a:gd name="T10" fmla="*/ 169 w 218"/>
                    <a:gd name="T11" fmla="*/ 0 h 355"/>
                    <a:gd name="T12" fmla="*/ 183 w 218"/>
                    <a:gd name="T13" fmla="*/ 2 h 355"/>
                    <a:gd name="T14" fmla="*/ 196 w 218"/>
                    <a:gd name="T15" fmla="*/ 8 h 355"/>
                    <a:gd name="T16" fmla="*/ 205 w 218"/>
                    <a:gd name="T17" fmla="*/ 20 h 355"/>
                    <a:gd name="T18" fmla="*/ 213 w 218"/>
                    <a:gd name="T19" fmla="*/ 36 h 355"/>
                    <a:gd name="T20" fmla="*/ 216 w 218"/>
                    <a:gd name="T21" fmla="*/ 56 h 355"/>
                    <a:gd name="T22" fmla="*/ 217 w 218"/>
                    <a:gd name="T23" fmla="*/ 80 h 355"/>
                    <a:gd name="T24" fmla="*/ 214 w 218"/>
                    <a:gd name="T25" fmla="*/ 107 h 355"/>
                    <a:gd name="T26" fmla="*/ 208 w 218"/>
                    <a:gd name="T27" fmla="*/ 136 h 355"/>
                    <a:gd name="T28" fmla="*/ 200 w 218"/>
                    <a:gd name="T29" fmla="*/ 166 h 355"/>
                    <a:gd name="T30" fmla="*/ 189 w 218"/>
                    <a:gd name="T31" fmla="*/ 196 h 355"/>
                    <a:gd name="T32" fmla="*/ 174 w 218"/>
                    <a:gd name="T33" fmla="*/ 226 h 355"/>
                    <a:gd name="T34" fmla="*/ 159 w 218"/>
                    <a:gd name="T35" fmla="*/ 254 h 355"/>
                    <a:gd name="T36" fmla="*/ 142 w 218"/>
                    <a:gd name="T37" fmla="*/ 281 h 355"/>
                    <a:gd name="T38" fmla="*/ 124 w 218"/>
                    <a:gd name="T39" fmla="*/ 304 h 355"/>
                    <a:gd name="T40" fmla="*/ 105 w 218"/>
                    <a:gd name="T41" fmla="*/ 323 h 355"/>
                    <a:gd name="T42" fmla="*/ 86 w 218"/>
                    <a:gd name="T43" fmla="*/ 338 h 355"/>
                    <a:gd name="T44" fmla="*/ 68 w 218"/>
                    <a:gd name="T45" fmla="*/ 348 h 355"/>
                    <a:gd name="T46" fmla="*/ 52 w 218"/>
                    <a:gd name="T47" fmla="*/ 354 h 355"/>
                    <a:gd name="T48" fmla="*/ 37 w 218"/>
                    <a:gd name="T49" fmla="*/ 354 h 355"/>
                    <a:gd name="T50" fmla="*/ 24 w 218"/>
                    <a:gd name="T51" fmla="*/ 348 h 355"/>
                    <a:gd name="T52" fmla="*/ 13 w 218"/>
                    <a:gd name="T53" fmla="*/ 338 h 355"/>
                    <a:gd name="T54" fmla="*/ 6 w 218"/>
                    <a:gd name="T55" fmla="*/ 323 h 355"/>
                    <a:gd name="T56" fmla="*/ 2 w 218"/>
                    <a:gd name="T57" fmla="*/ 304 h 355"/>
                    <a:gd name="T58" fmla="*/ 0 w 218"/>
                    <a:gd name="T59" fmla="*/ 281 h 355"/>
                    <a:gd name="T60" fmla="*/ 2 w 218"/>
                    <a:gd name="T61" fmla="*/ 254 h 355"/>
                    <a:gd name="T62" fmla="*/ 7 w 218"/>
                    <a:gd name="T63" fmla="*/ 226 h 355"/>
                    <a:gd name="T64" fmla="*/ 14 w 218"/>
                    <a:gd name="T65" fmla="*/ 196 h 355"/>
                    <a:gd name="T66" fmla="*/ 26 w 218"/>
                    <a:gd name="T67" fmla="*/ 166 h 355"/>
                    <a:gd name="T68" fmla="*/ 39 w 218"/>
                    <a:gd name="T69" fmla="*/ 136 h 355"/>
                    <a:gd name="T70" fmla="*/ 53 w 218"/>
                    <a:gd name="T71" fmla="*/ 107 h 355"/>
                    <a:gd name="T72" fmla="*/ 71 w 218"/>
                    <a:gd name="T73" fmla="*/ 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55">
                      <a:moveTo>
                        <a:pt x="71" y="80"/>
                      </a:moveTo>
                      <a:lnTo>
                        <a:pt x="80" y="68"/>
                      </a:lnTo>
                      <a:lnTo>
                        <a:pt x="89" y="56"/>
                      </a:lnTo>
                      <a:lnTo>
                        <a:pt x="98" y="46"/>
                      </a:lnTo>
                      <a:lnTo>
                        <a:pt x="108" y="36"/>
                      </a:lnTo>
                      <a:lnTo>
                        <a:pt x="117" y="27"/>
                      </a:lnTo>
                      <a:lnTo>
                        <a:pt x="126" y="20"/>
                      </a:lnTo>
                      <a:lnTo>
                        <a:pt x="135" y="13"/>
                      </a:lnTo>
                      <a:lnTo>
                        <a:pt x="144" y="8"/>
                      </a:lnTo>
                      <a:lnTo>
                        <a:pt x="153" y="4"/>
                      </a:lnTo>
                      <a:lnTo>
                        <a:pt x="161" y="2"/>
                      </a:lnTo>
                      <a:lnTo>
                        <a:pt x="169" y="0"/>
                      </a:lnTo>
                      <a:lnTo>
                        <a:pt x="176" y="0"/>
                      </a:lnTo>
                      <a:lnTo>
                        <a:pt x="183" y="2"/>
                      </a:lnTo>
                      <a:lnTo>
                        <a:pt x="190" y="4"/>
                      </a:lnTo>
                      <a:lnTo>
                        <a:pt x="196" y="8"/>
                      </a:lnTo>
                      <a:lnTo>
                        <a:pt x="201" y="14"/>
                      </a:lnTo>
                      <a:lnTo>
                        <a:pt x="205" y="20"/>
                      </a:lnTo>
                      <a:lnTo>
                        <a:pt x="210" y="27"/>
                      </a:lnTo>
                      <a:lnTo>
                        <a:pt x="213" y="36"/>
                      </a:lnTo>
                      <a:lnTo>
                        <a:pt x="215" y="46"/>
                      </a:lnTo>
                      <a:lnTo>
                        <a:pt x="216" y="56"/>
                      </a:lnTo>
                      <a:lnTo>
                        <a:pt x="217" y="68"/>
                      </a:lnTo>
                      <a:lnTo>
                        <a:pt x="217" y="80"/>
                      </a:lnTo>
                      <a:lnTo>
                        <a:pt x="216" y="93"/>
                      </a:lnTo>
                      <a:lnTo>
                        <a:pt x="214" y="107"/>
                      </a:lnTo>
                      <a:lnTo>
                        <a:pt x="212" y="121"/>
                      </a:lnTo>
                      <a:lnTo>
                        <a:pt x="208" y="136"/>
                      </a:lnTo>
                      <a:lnTo>
                        <a:pt x="205" y="151"/>
                      </a:lnTo>
                      <a:lnTo>
                        <a:pt x="200" y="166"/>
                      </a:lnTo>
                      <a:lnTo>
                        <a:pt x="195" y="181"/>
                      </a:lnTo>
                      <a:lnTo>
                        <a:pt x="189" y="196"/>
                      </a:lnTo>
                      <a:lnTo>
                        <a:pt x="182" y="212"/>
                      </a:lnTo>
                      <a:lnTo>
                        <a:pt x="174" y="226"/>
                      </a:lnTo>
                      <a:lnTo>
                        <a:pt x="167" y="241"/>
                      </a:lnTo>
                      <a:lnTo>
                        <a:pt x="159" y="254"/>
                      </a:lnTo>
                      <a:lnTo>
                        <a:pt x="151" y="268"/>
                      </a:lnTo>
                      <a:lnTo>
                        <a:pt x="142" y="281"/>
                      </a:lnTo>
                      <a:lnTo>
                        <a:pt x="133" y="293"/>
                      </a:lnTo>
                      <a:lnTo>
                        <a:pt x="124" y="304"/>
                      </a:lnTo>
                      <a:lnTo>
                        <a:pt x="114" y="314"/>
                      </a:lnTo>
                      <a:lnTo>
                        <a:pt x="105" y="323"/>
                      </a:lnTo>
                      <a:lnTo>
                        <a:pt x="96" y="331"/>
                      </a:lnTo>
                      <a:lnTo>
                        <a:pt x="86" y="338"/>
                      </a:lnTo>
                      <a:lnTo>
                        <a:pt x="77" y="344"/>
                      </a:lnTo>
                      <a:lnTo>
                        <a:pt x="68" y="348"/>
                      </a:lnTo>
                      <a:lnTo>
                        <a:pt x="60" y="352"/>
                      </a:lnTo>
                      <a:lnTo>
                        <a:pt x="52" y="354"/>
                      </a:lnTo>
                      <a:lnTo>
                        <a:pt x="44" y="354"/>
                      </a:lnTo>
                      <a:lnTo>
                        <a:pt x="37" y="354"/>
                      </a:lnTo>
                      <a:lnTo>
                        <a:pt x="30" y="352"/>
                      </a:lnTo>
                      <a:lnTo>
                        <a:pt x="24" y="348"/>
                      </a:lnTo>
                      <a:lnTo>
                        <a:pt x="19" y="344"/>
                      </a:lnTo>
                      <a:lnTo>
                        <a:pt x="13" y="338"/>
                      </a:lnTo>
                      <a:lnTo>
                        <a:pt x="10" y="331"/>
                      </a:lnTo>
                      <a:lnTo>
                        <a:pt x="6" y="323"/>
                      </a:lnTo>
                      <a:lnTo>
                        <a:pt x="4" y="314"/>
                      </a:lnTo>
                      <a:lnTo>
                        <a:pt x="2" y="304"/>
                      </a:lnTo>
                      <a:lnTo>
                        <a:pt x="0" y="293"/>
                      </a:lnTo>
                      <a:lnTo>
                        <a:pt x="0" y="281"/>
                      </a:lnTo>
                      <a:lnTo>
                        <a:pt x="0" y="268"/>
                      </a:lnTo>
                      <a:lnTo>
                        <a:pt x="2" y="254"/>
                      </a:lnTo>
                      <a:lnTo>
                        <a:pt x="4" y="240"/>
                      </a:lnTo>
                      <a:lnTo>
                        <a:pt x="7" y="226"/>
                      </a:lnTo>
                      <a:lnTo>
                        <a:pt x="11" y="211"/>
                      </a:lnTo>
                      <a:lnTo>
                        <a:pt x="14" y="196"/>
                      </a:lnTo>
                      <a:lnTo>
                        <a:pt x="20" y="181"/>
                      </a:lnTo>
                      <a:lnTo>
                        <a:pt x="26" y="166"/>
                      </a:lnTo>
                      <a:lnTo>
                        <a:pt x="32" y="151"/>
                      </a:lnTo>
                      <a:lnTo>
                        <a:pt x="39" y="136"/>
                      </a:lnTo>
                      <a:lnTo>
                        <a:pt x="46" y="121"/>
                      </a:lnTo>
                      <a:lnTo>
                        <a:pt x="53" y="107"/>
                      </a:lnTo>
                      <a:lnTo>
                        <a:pt x="62" y="93"/>
                      </a:lnTo>
                      <a:lnTo>
                        <a:pt x="71" y="8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64" name="Freeform 188"/>
                <p:cNvSpPr>
                  <a:spLocks/>
                </p:cNvSpPr>
                <p:nvPr/>
              </p:nvSpPr>
              <p:spPr bwMode="auto">
                <a:xfrm>
                  <a:off x="1787" y="689"/>
                  <a:ext cx="242" cy="529"/>
                </a:xfrm>
                <a:custGeom>
                  <a:avLst/>
                  <a:gdLst>
                    <a:gd name="T0" fmla="*/ 0 w 242"/>
                    <a:gd name="T1" fmla="*/ 0 h 529"/>
                    <a:gd name="T2" fmla="*/ 12 w 242"/>
                    <a:gd name="T3" fmla="*/ 26 h 529"/>
                    <a:gd name="T4" fmla="*/ 19 w 242"/>
                    <a:gd name="T5" fmla="*/ 40 h 529"/>
                    <a:gd name="T6" fmla="*/ 27 w 242"/>
                    <a:gd name="T7" fmla="*/ 54 h 529"/>
                    <a:gd name="T8" fmla="*/ 35 w 242"/>
                    <a:gd name="T9" fmla="*/ 68 h 529"/>
                    <a:gd name="T10" fmla="*/ 43 w 242"/>
                    <a:gd name="T11" fmla="*/ 83 h 529"/>
                    <a:gd name="T12" fmla="*/ 52 w 242"/>
                    <a:gd name="T13" fmla="*/ 98 h 529"/>
                    <a:gd name="T14" fmla="*/ 61 w 242"/>
                    <a:gd name="T15" fmla="*/ 114 h 529"/>
                    <a:gd name="T16" fmla="*/ 71 w 242"/>
                    <a:gd name="T17" fmla="*/ 130 h 529"/>
                    <a:gd name="T18" fmla="*/ 80 w 242"/>
                    <a:gd name="T19" fmla="*/ 146 h 529"/>
                    <a:gd name="T20" fmla="*/ 90 w 242"/>
                    <a:gd name="T21" fmla="*/ 163 h 529"/>
                    <a:gd name="T22" fmla="*/ 99 w 242"/>
                    <a:gd name="T23" fmla="*/ 179 h 529"/>
                    <a:gd name="T24" fmla="*/ 110 w 242"/>
                    <a:gd name="T25" fmla="*/ 196 h 529"/>
                    <a:gd name="T26" fmla="*/ 120 w 242"/>
                    <a:gd name="T27" fmla="*/ 213 h 529"/>
                    <a:gd name="T28" fmla="*/ 129 w 242"/>
                    <a:gd name="T29" fmla="*/ 230 h 529"/>
                    <a:gd name="T30" fmla="*/ 139 w 242"/>
                    <a:gd name="T31" fmla="*/ 248 h 529"/>
                    <a:gd name="T32" fmla="*/ 148 w 242"/>
                    <a:gd name="T33" fmla="*/ 265 h 529"/>
                    <a:gd name="T34" fmla="*/ 158 w 242"/>
                    <a:gd name="T35" fmla="*/ 283 h 529"/>
                    <a:gd name="T36" fmla="*/ 167 w 242"/>
                    <a:gd name="T37" fmla="*/ 301 h 529"/>
                    <a:gd name="T38" fmla="*/ 175 w 242"/>
                    <a:gd name="T39" fmla="*/ 318 h 529"/>
                    <a:gd name="T40" fmla="*/ 184 w 242"/>
                    <a:gd name="T41" fmla="*/ 336 h 529"/>
                    <a:gd name="T42" fmla="*/ 192 w 242"/>
                    <a:gd name="T43" fmla="*/ 354 h 529"/>
                    <a:gd name="T44" fmla="*/ 199 w 242"/>
                    <a:gd name="T45" fmla="*/ 372 h 529"/>
                    <a:gd name="T46" fmla="*/ 206 w 242"/>
                    <a:gd name="T47" fmla="*/ 389 h 529"/>
                    <a:gd name="T48" fmla="*/ 214 w 242"/>
                    <a:gd name="T49" fmla="*/ 407 h 529"/>
                    <a:gd name="T50" fmla="*/ 220 w 242"/>
                    <a:gd name="T51" fmla="*/ 425 h 529"/>
                    <a:gd name="T52" fmla="*/ 225 w 242"/>
                    <a:gd name="T53" fmla="*/ 442 h 529"/>
                    <a:gd name="T54" fmla="*/ 229 w 242"/>
                    <a:gd name="T55" fmla="*/ 460 h 529"/>
                    <a:gd name="T56" fmla="*/ 234 w 242"/>
                    <a:gd name="T57" fmla="*/ 477 h 529"/>
                    <a:gd name="T58" fmla="*/ 237 w 242"/>
                    <a:gd name="T59" fmla="*/ 494 h 529"/>
                    <a:gd name="T60" fmla="*/ 239 w 242"/>
                    <a:gd name="T61" fmla="*/ 511 h 529"/>
                    <a:gd name="T62" fmla="*/ 241 w 242"/>
                    <a:gd name="T63"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529">
                      <a:moveTo>
                        <a:pt x="0" y="0"/>
                      </a:moveTo>
                      <a:lnTo>
                        <a:pt x="12" y="26"/>
                      </a:lnTo>
                      <a:lnTo>
                        <a:pt x="19" y="40"/>
                      </a:lnTo>
                      <a:lnTo>
                        <a:pt x="27" y="54"/>
                      </a:lnTo>
                      <a:lnTo>
                        <a:pt x="35" y="68"/>
                      </a:lnTo>
                      <a:lnTo>
                        <a:pt x="43" y="83"/>
                      </a:lnTo>
                      <a:lnTo>
                        <a:pt x="52" y="98"/>
                      </a:lnTo>
                      <a:lnTo>
                        <a:pt x="61" y="114"/>
                      </a:lnTo>
                      <a:lnTo>
                        <a:pt x="71" y="130"/>
                      </a:lnTo>
                      <a:lnTo>
                        <a:pt x="80" y="146"/>
                      </a:lnTo>
                      <a:lnTo>
                        <a:pt x="90" y="163"/>
                      </a:lnTo>
                      <a:lnTo>
                        <a:pt x="99" y="179"/>
                      </a:lnTo>
                      <a:lnTo>
                        <a:pt x="110" y="196"/>
                      </a:lnTo>
                      <a:lnTo>
                        <a:pt x="120" y="213"/>
                      </a:lnTo>
                      <a:lnTo>
                        <a:pt x="129" y="230"/>
                      </a:lnTo>
                      <a:lnTo>
                        <a:pt x="139" y="248"/>
                      </a:lnTo>
                      <a:lnTo>
                        <a:pt x="148" y="265"/>
                      </a:lnTo>
                      <a:lnTo>
                        <a:pt x="158" y="283"/>
                      </a:lnTo>
                      <a:lnTo>
                        <a:pt x="167" y="301"/>
                      </a:lnTo>
                      <a:lnTo>
                        <a:pt x="175" y="318"/>
                      </a:lnTo>
                      <a:lnTo>
                        <a:pt x="184" y="336"/>
                      </a:lnTo>
                      <a:lnTo>
                        <a:pt x="192" y="354"/>
                      </a:lnTo>
                      <a:lnTo>
                        <a:pt x="199" y="372"/>
                      </a:lnTo>
                      <a:lnTo>
                        <a:pt x="206" y="389"/>
                      </a:lnTo>
                      <a:lnTo>
                        <a:pt x="214" y="407"/>
                      </a:lnTo>
                      <a:lnTo>
                        <a:pt x="220" y="425"/>
                      </a:lnTo>
                      <a:lnTo>
                        <a:pt x="225" y="442"/>
                      </a:lnTo>
                      <a:lnTo>
                        <a:pt x="229" y="460"/>
                      </a:lnTo>
                      <a:lnTo>
                        <a:pt x="234" y="477"/>
                      </a:lnTo>
                      <a:lnTo>
                        <a:pt x="237" y="494"/>
                      </a:lnTo>
                      <a:lnTo>
                        <a:pt x="239" y="511"/>
                      </a:lnTo>
                      <a:lnTo>
                        <a:pt x="241" y="5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3965" name="Freeform 189"/>
              <p:cNvSpPr>
                <a:spLocks/>
              </p:cNvSpPr>
              <p:nvPr/>
            </p:nvSpPr>
            <p:spPr bwMode="auto">
              <a:xfrm>
                <a:off x="1965" y="1307"/>
                <a:ext cx="79" cy="1364"/>
              </a:xfrm>
              <a:custGeom>
                <a:avLst/>
                <a:gdLst>
                  <a:gd name="T0" fmla="*/ 68 w 79"/>
                  <a:gd name="T1" fmla="*/ 0 h 1364"/>
                  <a:gd name="T2" fmla="*/ 65 w 79"/>
                  <a:gd name="T3" fmla="*/ 57 h 1364"/>
                  <a:gd name="T4" fmla="*/ 64 w 79"/>
                  <a:gd name="T5" fmla="*/ 85 h 1364"/>
                  <a:gd name="T6" fmla="*/ 63 w 79"/>
                  <a:gd name="T7" fmla="*/ 114 h 1364"/>
                  <a:gd name="T8" fmla="*/ 62 w 79"/>
                  <a:gd name="T9" fmla="*/ 143 h 1364"/>
                  <a:gd name="T10" fmla="*/ 62 w 79"/>
                  <a:gd name="T11" fmla="*/ 172 h 1364"/>
                  <a:gd name="T12" fmla="*/ 63 w 79"/>
                  <a:gd name="T13" fmla="*/ 201 h 1364"/>
                  <a:gd name="T14" fmla="*/ 63 w 79"/>
                  <a:gd name="T15" fmla="*/ 230 h 1364"/>
                  <a:gd name="T16" fmla="*/ 64 w 79"/>
                  <a:gd name="T17" fmla="*/ 259 h 1364"/>
                  <a:gd name="T18" fmla="*/ 65 w 79"/>
                  <a:gd name="T19" fmla="*/ 289 h 1364"/>
                  <a:gd name="T20" fmla="*/ 65 w 79"/>
                  <a:gd name="T21" fmla="*/ 319 h 1364"/>
                  <a:gd name="T22" fmla="*/ 67 w 79"/>
                  <a:gd name="T23" fmla="*/ 348 h 1364"/>
                  <a:gd name="T24" fmla="*/ 69 w 79"/>
                  <a:gd name="T25" fmla="*/ 378 h 1364"/>
                  <a:gd name="T26" fmla="*/ 70 w 79"/>
                  <a:gd name="T27" fmla="*/ 407 h 1364"/>
                  <a:gd name="T28" fmla="*/ 71 w 79"/>
                  <a:gd name="T29" fmla="*/ 437 h 1364"/>
                  <a:gd name="T30" fmla="*/ 73 w 79"/>
                  <a:gd name="T31" fmla="*/ 467 h 1364"/>
                  <a:gd name="T32" fmla="*/ 74 w 79"/>
                  <a:gd name="T33" fmla="*/ 497 h 1364"/>
                  <a:gd name="T34" fmla="*/ 75 w 79"/>
                  <a:gd name="T35" fmla="*/ 526 h 1364"/>
                  <a:gd name="T36" fmla="*/ 76 w 79"/>
                  <a:gd name="T37" fmla="*/ 556 h 1364"/>
                  <a:gd name="T38" fmla="*/ 76 w 79"/>
                  <a:gd name="T39" fmla="*/ 585 h 1364"/>
                  <a:gd name="T40" fmla="*/ 77 w 79"/>
                  <a:gd name="T41" fmla="*/ 615 h 1364"/>
                  <a:gd name="T42" fmla="*/ 78 w 79"/>
                  <a:gd name="T43" fmla="*/ 645 h 1364"/>
                  <a:gd name="T44" fmla="*/ 78 w 79"/>
                  <a:gd name="T45" fmla="*/ 674 h 1364"/>
                  <a:gd name="T46" fmla="*/ 77 w 79"/>
                  <a:gd name="T47" fmla="*/ 703 h 1364"/>
                  <a:gd name="T48" fmla="*/ 76 w 79"/>
                  <a:gd name="T49" fmla="*/ 732 h 1364"/>
                  <a:gd name="T50" fmla="*/ 75 w 79"/>
                  <a:gd name="T51" fmla="*/ 761 h 1364"/>
                  <a:gd name="T52" fmla="*/ 74 w 79"/>
                  <a:gd name="T53" fmla="*/ 790 h 1364"/>
                  <a:gd name="T54" fmla="*/ 71 w 79"/>
                  <a:gd name="T55" fmla="*/ 819 h 1364"/>
                  <a:gd name="T56" fmla="*/ 68 w 79"/>
                  <a:gd name="T57" fmla="*/ 847 h 1364"/>
                  <a:gd name="T58" fmla="*/ 65 w 79"/>
                  <a:gd name="T59" fmla="*/ 876 h 1364"/>
                  <a:gd name="T60" fmla="*/ 61 w 79"/>
                  <a:gd name="T61" fmla="*/ 904 h 1364"/>
                  <a:gd name="T62" fmla="*/ 56 w 79"/>
                  <a:gd name="T63" fmla="*/ 932 h 1364"/>
                  <a:gd name="T64" fmla="*/ 52 w 79"/>
                  <a:gd name="T65" fmla="*/ 958 h 1364"/>
                  <a:gd name="T66" fmla="*/ 49 w 79"/>
                  <a:gd name="T67" fmla="*/ 971 h 1364"/>
                  <a:gd name="T68" fmla="*/ 47 w 79"/>
                  <a:gd name="T69" fmla="*/ 985 h 1364"/>
                  <a:gd name="T70" fmla="*/ 44 w 79"/>
                  <a:gd name="T71" fmla="*/ 997 h 1364"/>
                  <a:gd name="T72" fmla="*/ 40 w 79"/>
                  <a:gd name="T73" fmla="*/ 1011 h 1364"/>
                  <a:gd name="T74" fmla="*/ 38 w 79"/>
                  <a:gd name="T75" fmla="*/ 1023 h 1364"/>
                  <a:gd name="T76" fmla="*/ 35 w 79"/>
                  <a:gd name="T77" fmla="*/ 1037 h 1364"/>
                  <a:gd name="T78" fmla="*/ 31 w 79"/>
                  <a:gd name="T79" fmla="*/ 1049 h 1364"/>
                  <a:gd name="T80" fmla="*/ 29 w 79"/>
                  <a:gd name="T81" fmla="*/ 1063 h 1364"/>
                  <a:gd name="T82" fmla="*/ 26 w 79"/>
                  <a:gd name="T83" fmla="*/ 1076 h 1364"/>
                  <a:gd name="T84" fmla="*/ 22 w 79"/>
                  <a:gd name="T85" fmla="*/ 1089 h 1364"/>
                  <a:gd name="T86" fmla="*/ 20 w 79"/>
                  <a:gd name="T87" fmla="*/ 1102 h 1364"/>
                  <a:gd name="T88" fmla="*/ 17 w 79"/>
                  <a:gd name="T89" fmla="*/ 1115 h 1364"/>
                  <a:gd name="T90" fmla="*/ 15 w 79"/>
                  <a:gd name="T91" fmla="*/ 1128 h 1364"/>
                  <a:gd name="T92" fmla="*/ 13 w 79"/>
                  <a:gd name="T93" fmla="*/ 1141 h 1364"/>
                  <a:gd name="T94" fmla="*/ 10 w 79"/>
                  <a:gd name="T95" fmla="*/ 1155 h 1364"/>
                  <a:gd name="T96" fmla="*/ 8 w 79"/>
                  <a:gd name="T97" fmla="*/ 1168 h 1364"/>
                  <a:gd name="T98" fmla="*/ 6 w 79"/>
                  <a:gd name="T99" fmla="*/ 1181 h 1364"/>
                  <a:gd name="T100" fmla="*/ 4 w 79"/>
                  <a:gd name="T101" fmla="*/ 1195 h 1364"/>
                  <a:gd name="T102" fmla="*/ 3 w 79"/>
                  <a:gd name="T103" fmla="*/ 1208 h 1364"/>
                  <a:gd name="T104" fmla="*/ 2 w 79"/>
                  <a:gd name="T105" fmla="*/ 1221 h 1364"/>
                  <a:gd name="T106" fmla="*/ 1 w 79"/>
                  <a:gd name="T107" fmla="*/ 1235 h 1364"/>
                  <a:gd name="T108" fmla="*/ 1 w 79"/>
                  <a:gd name="T109" fmla="*/ 1249 h 1364"/>
                  <a:gd name="T110" fmla="*/ 0 w 79"/>
                  <a:gd name="T111" fmla="*/ 1263 h 1364"/>
                  <a:gd name="T112" fmla="*/ 0 w 79"/>
                  <a:gd name="T113" fmla="*/ 1277 h 1364"/>
                  <a:gd name="T114" fmla="*/ 1 w 79"/>
                  <a:gd name="T115" fmla="*/ 1291 h 1364"/>
                  <a:gd name="T116" fmla="*/ 2 w 79"/>
                  <a:gd name="T117" fmla="*/ 1305 h 1364"/>
                  <a:gd name="T118" fmla="*/ 3 w 79"/>
                  <a:gd name="T119" fmla="*/ 1319 h 1364"/>
                  <a:gd name="T120" fmla="*/ 4 w 79"/>
                  <a:gd name="T121" fmla="*/ 1333 h 1364"/>
                  <a:gd name="T122" fmla="*/ 6 w 79"/>
                  <a:gd name="T123" fmla="*/ 1348 h 1364"/>
                  <a:gd name="T124" fmla="*/ 9 w 79"/>
                  <a:gd name="T125" fmla="*/ 1363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364">
                    <a:moveTo>
                      <a:pt x="68" y="0"/>
                    </a:moveTo>
                    <a:lnTo>
                      <a:pt x="65" y="57"/>
                    </a:lnTo>
                    <a:lnTo>
                      <a:pt x="64" y="85"/>
                    </a:lnTo>
                    <a:lnTo>
                      <a:pt x="63" y="114"/>
                    </a:lnTo>
                    <a:lnTo>
                      <a:pt x="62" y="143"/>
                    </a:lnTo>
                    <a:lnTo>
                      <a:pt x="62" y="172"/>
                    </a:lnTo>
                    <a:lnTo>
                      <a:pt x="63" y="201"/>
                    </a:lnTo>
                    <a:lnTo>
                      <a:pt x="63" y="230"/>
                    </a:lnTo>
                    <a:lnTo>
                      <a:pt x="64" y="259"/>
                    </a:lnTo>
                    <a:lnTo>
                      <a:pt x="65" y="289"/>
                    </a:lnTo>
                    <a:lnTo>
                      <a:pt x="65" y="319"/>
                    </a:lnTo>
                    <a:lnTo>
                      <a:pt x="67" y="348"/>
                    </a:lnTo>
                    <a:lnTo>
                      <a:pt x="69" y="378"/>
                    </a:lnTo>
                    <a:lnTo>
                      <a:pt x="70" y="407"/>
                    </a:lnTo>
                    <a:lnTo>
                      <a:pt x="71" y="437"/>
                    </a:lnTo>
                    <a:lnTo>
                      <a:pt x="73" y="467"/>
                    </a:lnTo>
                    <a:lnTo>
                      <a:pt x="74" y="497"/>
                    </a:lnTo>
                    <a:lnTo>
                      <a:pt x="75" y="526"/>
                    </a:lnTo>
                    <a:lnTo>
                      <a:pt x="76" y="556"/>
                    </a:lnTo>
                    <a:lnTo>
                      <a:pt x="76" y="585"/>
                    </a:lnTo>
                    <a:lnTo>
                      <a:pt x="77" y="615"/>
                    </a:lnTo>
                    <a:lnTo>
                      <a:pt x="78" y="645"/>
                    </a:lnTo>
                    <a:lnTo>
                      <a:pt x="78" y="674"/>
                    </a:lnTo>
                    <a:lnTo>
                      <a:pt x="77" y="703"/>
                    </a:lnTo>
                    <a:lnTo>
                      <a:pt x="76" y="732"/>
                    </a:lnTo>
                    <a:lnTo>
                      <a:pt x="75" y="761"/>
                    </a:lnTo>
                    <a:lnTo>
                      <a:pt x="74" y="790"/>
                    </a:lnTo>
                    <a:lnTo>
                      <a:pt x="71" y="819"/>
                    </a:lnTo>
                    <a:lnTo>
                      <a:pt x="68" y="847"/>
                    </a:lnTo>
                    <a:lnTo>
                      <a:pt x="65" y="876"/>
                    </a:lnTo>
                    <a:lnTo>
                      <a:pt x="61" y="904"/>
                    </a:lnTo>
                    <a:lnTo>
                      <a:pt x="56" y="932"/>
                    </a:lnTo>
                    <a:lnTo>
                      <a:pt x="52" y="958"/>
                    </a:lnTo>
                    <a:lnTo>
                      <a:pt x="49" y="971"/>
                    </a:lnTo>
                    <a:lnTo>
                      <a:pt x="47" y="985"/>
                    </a:lnTo>
                    <a:lnTo>
                      <a:pt x="44" y="997"/>
                    </a:lnTo>
                    <a:lnTo>
                      <a:pt x="40" y="1011"/>
                    </a:lnTo>
                    <a:lnTo>
                      <a:pt x="38" y="1023"/>
                    </a:lnTo>
                    <a:lnTo>
                      <a:pt x="35" y="1037"/>
                    </a:lnTo>
                    <a:lnTo>
                      <a:pt x="31" y="1049"/>
                    </a:lnTo>
                    <a:lnTo>
                      <a:pt x="29" y="1063"/>
                    </a:lnTo>
                    <a:lnTo>
                      <a:pt x="26" y="1076"/>
                    </a:lnTo>
                    <a:lnTo>
                      <a:pt x="22" y="1089"/>
                    </a:lnTo>
                    <a:lnTo>
                      <a:pt x="20" y="1102"/>
                    </a:lnTo>
                    <a:lnTo>
                      <a:pt x="17" y="1115"/>
                    </a:lnTo>
                    <a:lnTo>
                      <a:pt x="15" y="1128"/>
                    </a:lnTo>
                    <a:lnTo>
                      <a:pt x="13" y="1141"/>
                    </a:lnTo>
                    <a:lnTo>
                      <a:pt x="10" y="1155"/>
                    </a:lnTo>
                    <a:lnTo>
                      <a:pt x="8" y="1168"/>
                    </a:lnTo>
                    <a:lnTo>
                      <a:pt x="6" y="1181"/>
                    </a:lnTo>
                    <a:lnTo>
                      <a:pt x="4" y="1195"/>
                    </a:lnTo>
                    <a:lnTo>
                      <a:pt x="3" y="1208"/>
                    </a:lnTo>
                    <a:lnTo>
                      <a:pt x="2" y="1221"/>
                    </a:lnTo>
                    <a:lnTo>
                      <a:pt x="1" y="1235"/>
                    </a:lnTo>
                    <a:lnTo>
                      <a:pt x="1" y="1249"/>
                    </a:lnTo>
                    <a:lnTo>
                      <a:pt x="0" y="1263"/>
                    </a:lnTo>
                    <a:lnTo>
                      <a:pt x="0" y="1277"/>
                    </a:lnTo>
                    <a:lnTo>
                      <a:pt x="1" y="1291"/>
                    </a:lnTo>
                    <a:lnTo>
                      <a:pt x="2" y="1305"/>
                    </a:lnTo>
                    <a:lnTo>
                      <a:pt x="3" y="1319"/>
                    </a:lnTo>
                    <a:lnTo>
                      <a:pt x="4" y="1333"/>
                    </a:lnTo>
                    <a:lnTo>
                      <a:pt x="6" y="1348"/>
                    </a:lnTo>
                    <a:lnTo>
                      <a:pt x="9" y="1363"/>
                    </a:lnTo>
                  </a:path>
                </a:pathLst>
              </a:custGeom>
              <a:noFill/>
              <a:ln w="508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66" name="Group 190"/>
            <p:cNvGrpSpPr>
              <a:grpSpLocks/>
            </p:cNvGrpSpPr>
            <p:nvPr/>
          </p:nvGrpSpPr>
          <p:grpSpPr bwMode="auto">
            <a:xfrm>
              <a:off x="2156" y="1006"/>
              <a:ext cx="327" cy="241"/>
              <a:chOff x="2156" y="1006"/>
              <a:chExt cx="327" cy="241"/>
            </a:xfrm>
          </p:grpSpPr>
          <p:sp>
            <p:nvSpPr>
              <p:cNvPr id="203967" name="Oval 191"/>
              <p:cNvSpPr>
                <a:spLocks noChangeArrowheads="1"/>
              </p:cNvSpPr>
              <p:nvPr/>
            </p:nvSpPr>
            <p:spPr bwMode="auto">
              <a:xfrm rot="17400000">
                <a:off x="2210" y="1075"/>
                <a:ext cx="61"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68" name="Oval 192"/>
              <p:cNvSpPr>
                <a:spLocks noChangeArrowheads="1"/>
              </p:cNvSpPr>
              <p:nvPr/>
            </p:nvSpPr>
            <p:spPr bwMode="auto">
              <a:xfrm rot="1200000">
                <a:off x="2322" y="1006"/>
                <a:ext cx="58" cy="172"/>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69" name="Oval 193"/>
              <p:cNvSpPr>
                <a:spLocks noChangeArrowheads="1"/>
              </p:cNvSpPr>
              <p:nvPr/>
            </p:nvSpPr>
            <p:spPr bwMode="auto">
              <a:xfrm rot="16860000">
                <a:off x="2369" y="1132"/>
                <a:ext cx="60"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3970" name="Freeform 194"/>
            <p:cNvSpPr>
              <a:spLocks/>
            </p:cNvSpPr>
            <p:nvPr/>
          </p:nvSpPr>
          <p:spPr bwMode="auto">
            <a:xfrm>
              <a:off x="1974" y="2383"/>
              <a:ext cx="135" cy="288"/>
            </a:xfrm>
            <a:custGeom>
              <a:avLst/>
              <a:gdLst>
                <a:gd name="T0" fmla="*/ 130 w 135"/>
                <a:gd name="T1" fmla="*/ 0 h 288"/>
                <a:gd name="T2" fmla="*/ 133 w 135"/>
                <a:gd name="T3" fmla="*/ 25 h 288"/>
                <a:gd name="T4" fmla="*/ 134 w 135"/>
                <a:gd name="T5" fmla="*/ 37 h 288"/>
                <a:gd name="T6" fmla="*/ 134 w 135"/>
                <a:gd name="T7" fmla="*/ 48 h 288"/>
                <a:gd name="T8" fmla="*/ 133 w 135"/>
                <a:gd name="T9" fmla="*/ 59 h 288"/>
                <a:gd name="T10" fmla="*/ 132 w 135"/>
                <a:gd name="T11" fmla="*/ 69 h 288"/>
                <a:gd name="T12" fmla="*/ 130 w 135"/>
                <a:gd name="T13" fmla="*/ 79 h 288"/>
                <a:gd name="T14" fmla="*/ 128 w 135"/>
                <a:gd name="T15" fmla="*/ 89 h 288"/>
                <a:gd name="T16" fmla="*/ 125 w 135"/>
                <a:gd name="T17" fmla="*/ 98 h 288"/>
                <a:gd name="T18" fmla="*/ 122 w 135"/>
                <a:gd name="T19" fmla="*/ 107 h 288"/>
                <a:gd name="T20" fmla="*/ 119 w 135"/>
                <a:gd name="T21" fmla="*/ 116 h 288"/>
                <a:gd name="T22" fmla="*/ 114 w 135"/>
                <a:gd name="T23" fmla="*/ 124 h 288"/>
                <a:gd name="T24" fmla="*/ 110 w 135"/>
                <a:gd name="T25" fmla="*/ 133 h 288"/>
                <a:gd name="T26" fmla="*/ 105 w 135"/>
                <a:gd name="T27" fmla="*/ 141 h 288"/>
                <a:gd name="T28" fmla="*/ 100 w 135"/>
                <a:gd name="T29" fmla="*/ 148 h 288"/>
                <a:gd name="T30" fmla="*/ 95 w 135"/>
                <a:gd name="T31" fmla="*/ 156 h 288"/>
                <a:gd name="T32" fmla="*/ 89 w 135"/>
                <a:gd name="T33" fmla="*/ 163 h 288"/>
                <a:gd name="T34" fmla="*/ 83 w 135"/>
                <a:gd name="T35" fmla="*/ 171 h 288"/>
                <a:gd name="T36" fmla="*/ 78 w 135"/>
                <a:gd name="T37" fmla="*/ 178 h 288"/>
                <a:gd name="T38" fmla="*/ 71 w 135"/>
                <a:gd name="T39" fmla="*/ 186 h 288"/>
                <a:gd name="T40" fmla="*/ 65 w 135"/>
                <a:gd name="T41" fmla="*/ 193 h 288"/>
                <a:gd name="T42" fmla="*/ 59 w 135"/>
                <a:gd name="T43" fmla="*/ 201 h 288"/>
                <a:gd name="T44" fmla="*/ 53 w 135"/>
                <a:gd name="T45" fmla="*/ 209 h 288"/>
                <a:gd name="T46" fmla="*/ 46 w 135"/>
                <a:gd name="T47" fmla="*/ 216 h 288"/>
                <a:gd name="T48" fmla="*/ 40 w 135"/>
                <a:gd name="T49" fmla="*/ 224 h 288"/>
                <a:gd name="T50" fmla="*/ 34 w 135"/>
                <a:gd name="T51" fmla="*/ 232 h 288"/>
                <a:gd name="T52" fmla="*/ 28 w 135"/>
                <a:gd name="T53" fmla="*/ 241 h 288"/>
                <a:gd name="T54" fmla="*/ 22 w 135"/>
                <a:gd name="T55" fmla="*/ 249 h 288"/>
                <a:gd name="T56" fmla="*/ 16 w 135"/>
                <a:gd name="T57" fmla="*/ 258 h 288"/>
                <a:gd name="T58" fmla="*/ 11 w 135"/>
                <a:gd name="T59" fmla="*/ 267 h 288"/>
                <a:gd name="T60" fmla="*/ 5 w 135"/>
                <a:gd name="T61" fmla="*/ 277 h 288"/>
                <a:gd name="T62" fmla="*/ 0 w 135"/>
                <a:gd name="T6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88">
                  <a:moveTo>
                    <a:pt x="130" y="0"/>
                  </a:moveTo>
                  <a:lnTo>
                    <a:pt x="133" y="25"/>
                  </a:lnTo>
                  <a:lnTo>
                    <a:pt x="134" y="37"/>
                  </a:lnTo>
                  <a:lnTo>
                    <a:pt x="134" y="48"/>
                  </a:lnTo>
                  <a:lnTo>
                    <a:pt x="133" y="59"/>
                  </a:lnTo>
                  <a:lnTo>
                    <a:pt x="132" y="69"/>
                  </a:lnTo>
                  <a:lnTo>
                    <a:pt x="130" y="79"/>
                  </a:lnTo>
                  <a:lnTo>
                    <a:pt x="128" y="89"/>
                  </a:lnTo>
                  <a:lnTo>
                    <a:pt x="125" y="98"/>
                  </a:lnTo>
                  <a:lnTo>
                    <a:pt x="122" y="107"/>
                  </a:lnTo>
                  <a:lnTo>
                    <a:pt x="119" y="116"/>
                  </a:lnTo>
                  <a:lnTo>
                    <a:pt x="114" y="124"/>
                  </a:lnTo>
                  <a:lnTo>
                    <a:pt x="110" y="133"/>
                  </a:lnTo>
                  <a:lnTo>
                    <a:pt x="105" y="141"/>
                  </a:lnTo>
                  <a:lnTo>
                    <a:pt x="100" y="148"/>
                  </a:lnTo>
                  <a:lnTo>
                    <a:pt x="95" y="156"/>
                  </a:lnTo>
                  <a:lnTo>
                    <a:pt x="89" y="163"/>
                  </a:lnTo>
                  <a:lnTo>
                    <a:pt x="83" y="171"/>
                  </a:lnTo>
                  <a:lnTo>
                    <a:pt x="78" y="178"/>
                  </a:lnTo>
                  <a:lnTo>
                    <a:pt x="71" y="186"/>
                  </a:lnTo>
                  <a:lnTo>
                    <a:pt x="65" y="193"/>
                  </a:lnTo>
                  <a:lnTo>
                    <a:pt x="59" y="201"/>
                  </a:lnTo>
                  <a:lnTo>
                    <a:pt x="53" y="209"/>
                  </a:lnTo>
                  <a:lnTo>
                    <a:pt x="46" y="216"/>
                  </a:lnTo>
                  <a:lnTo>
                    <a:pt x="40" y="224"/>
                  </a:lnTo>
                  <a:lnTo>
                    <a:pt x="34" y="232"/>
                  </a:lnTo>
                  <a:lnTo>
                    <a:pt x="28" y="241"/>
                  </a:lnTo>
                  <a:lnTo>
                    <a:pt x="22" y="249"/>
                  </a:lnTo>
                  <a:lnTo>
                    <a:pt x="16" y="258"/>
                  </a:lnTo>
                  <a:lnTo>
                    <a:pt x="11" y="267"/>
                  </a:lnTo>
                  <a:lnTo>
                    <a:pt x="5" y="277"/>
                  </a:lnTo>
                  <a:lnTo>
                    <a:pt x="0" y="28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1" name="Freeform 195"/>
            <p:cNvSpPr>
              <a:spLocks/>
            </p:cNvSpPr>
            <p:nvPr/>
          </p:nvSpPr>
          <p:spPr bwMode="auto">
            <a:xfrm>
              <a:off x="1868" y="2454"/>
              <a:ext cx="28" cy="145"/>
            </a:xfrm>
            <a:custGeom>
              <a:avLst/>
              <a:gdLst>
                <a:gd name="T0" fmla="*/ 0 w 28"/>
                <a:gd name="T1" fmla="*/ 0 h 145"/>
                <a:gd name="T2" fmla="*/ 5 w 28"/>
                <a:gd name="T3" fmla="*/ 9 h 145"/>
                <a:gd name="T4" fmla="*/ 6 w 28"/>
                <a:gd name="T5" fmla="*/ 13 h 145"/>
                <a:gd name="T6" fmla="*/ 8 w 28"/>
                <a:gd name="T7" fmla="*/ 17 h 145"/>
                <a:gd name="T8" fmla="*/ 10 w 28"/>
                <a:gd name="T9" fmla="*/ 22 h 145"/>
                <a:gd name="T10" fmla="*/ 12 w 28"/>
                <a:gd name="T11" fmla="*/ 26 h 145"/>
                <a:gd name="T12" fmla="*/ 13 w 28"/>
                <a:gd name="T13" fmla="*/ 30 h 145"/>
                <a:gd name="T14" fmla="*/ 14 w 28"/>
                <a:gd name="T15" fmla="*/ 34 h 145"/>
                <a:gd name="T16" fmla="*/ 16 w 28"/>
                <a:gd name="T17" fmla="*/ 39 h 145"/>
                <a:gd name="T18" fmla="*/ 17 w 28"/>
                <a:gd name="T19" fmla="*/ 43 h 145"/>
                <a:gd name="T20" fmla="*/ 19 w 28"/>
                <a:gd name="T21" fmla="*/ 48 h 145"/>
                <a:gd name="T22" fmla="*/ 20 w 28"/>
                <a:gd name="T23" fmla="*/ 52 h 145"/>
                <a:gd name="T24" fmla="*/ 21 w 28"/>
                <a:gd name="T25" fmla="*/ 56 h 145"/>
                <a:gd name="T26" fmla="*/ 22 w 28"/>
                <a:gd name="T27" fmla="*/ 61 h 145"/>
                <a:gd name="T28" fmla="*/ 23 w 28"/>
                <a:gd name="T29" fmla="*/ 65 h 145"/>
                <a:gd name="T30" fmla="*/ 23 w 28"/>
                <a:gd name="T31" fmla="*/ 70 h 145"/>
                <a:gd name="T32" fmla="*/ 24 w 28"/>
                <a:gd name="T33" fmla="*/ 74 h 145"/>
                <a:gd name="T34" fmla="*/ 25 w 28"/>
                <a:gd name="T35" fmla="*/ 79 h 145"/>
                <a:gd name="T36" fmla="*/ 25 w 28"/>
                <a:gd name="T37" fmla="*/ 83 h 145"/>
                <a:gd name="T38" fmla="*/ 25 w 28"/>
                <a:gd name="T39" fmla="*/ 88 h 145"/>
                <a:gd name="T40" fmla="*/ 26 w 28"/>
                <a:gd name="T41" fmla="*/ 92 h 145"/>
                <a:gd name="T42" fmla="*/ 26 w 28"/>
                <a:gd name="T43" fmla="*/ 97 h 145"/>
                <a:gd name="T44" fmla="*/ 26 w 28"/>
                <a:gd name="T45" fmla="*/ 102 h 145"/>
                <a:gd name="T46" fmla="*/ 27 w 28"/>
                <a:gd name="T47" fmla="*/ 106 h 145"/>
                <a:gd name="T48" fmla="*/ 27 w 28"/>
                <a:gd name="T49" fmla="*/ 111 h 145"/>
                <a:gd name="T50" fmla="*/ 26 w 28"/>
                <a:gd name="T51" fmla="*/ 116 h 145"/>
                <a:gd name="T52" fmla="*/ 26 w 28"/>
                <a:gd name="T53" fmla="*/ 120 h 145"/>
                <a:gd name="T54" fmla="*/ 26 w 28"/>
                <a:gd name="T55" fmla="*/ 125 h 145"/>
                <a:gd name="T56" fmla="*/ 25 w 28"/>
                <a:gd name="T57" fmla="*/ 130 h 145"/>
                <a:gd name="T58" fmla="*/ 25 w 28"/>
                <a:gd name="T59" fmla="*/ 134 h 145"/>
                <a:gd name="T60" fmla="*/ 24 w 28"/>
                <a:gd name="T61" fmla="*/ 139 h 145"/>
                <a:gd name="T62" fmla="*/ 24 w 28"/>
                <a:gd name="T6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45">
                  <a:moveTo>
                    <a:pt x="0" y="0"/>
                  </a:moveTo>
                  <a:lnTo>
                    <a:pt x="5" y="9"/>
                  </a:lnTo>
                  <a:lnTo>
                    <a:pt x="6" y="13"/>
                  </a:lnTo>
                  <a:lnTo>
                    <a:pt x="8" y="17"/>
                  </a:lnTo>
                  <a:lnTo>
                    <a:pt x="10" y="22"/>
                  </a:lnTo>
                  <a:lnTo>
                    <a:pt x="12" y="26"/>
                  </a:lnTo>
                  <a:lnTo>
                    <a:pt x="13" y="30"/>
                  </a:lnTo>
                  <a:lnTo>
                    <a:pt x="14" y="34"/>
                  </a:lnTo>
                  <a:lnTo>
                    <a:pt x="16" y="39"/>
                  </a:lnTo>
                  <a:lnTo>
                    <a:pt x="17" y="43"/>
                  </a:lnTo>
                  <a:lnTo>
                    <a:pt x="19" y="48"/>
                  </a:lnTo>
                  <a:lnTo>
                    <a:pt x="20" y="52"/>
                  </a:lnTo>
                  <a:lnTo>
                    <a:pt x="21" y="56"/>
                  </a:lnTo>
                  <a:lnTo>
                    <a:pt x="22" y="61"/>
                  </a:lnTo>
                  <a:lnTo>
                    <a:pt x="23" y="65"/>
                  </a:lnTo>
                  <a:lnTo>
                    <a:pt x="23" y="70"/>
                  </a:lnTo>
                  <a:lnTo>
                    <a:pt x="24" y="74"/>
                  </a:lnTo>
                  <a:lnTo>
                    <a:pt x="25" y="79"/>
                  </a:lnTo>
                  <a:lnTo>
                    <a:pt x="25" y="83"/>
                  </a:lnTo>
                  <a:lnTo>
                    <a:pt x="25" y="88"/>
                  </a:lnTo>
                  <a:lnTo>
                    <a:pt x="26" y="92"/>
                  </a:lnTo>
                  <a:lnTo>
                    <a:pt x="26" y="97"/>
                  </a:lnTo>
                  <a:lnTo>
                    <a:pt x="26" y="102"/>
                  </a:lnTo>
                  <a:lnTo>
                    <a:pt x="27" y="106"/>
                  </a:lnTo>
                  <a:lnTo>
                    <a:pt x="27" y="111"/>
                  </a:lnTo>
                  <a:lnTo>
                    <a:pt x="26" y="116"/>
                  </a:lnTo>
                  <a:lnTo>
                    <a:pt x="26" y="120"/>
                  </a:lnTo>
                  <a:lnTo>
                    <a:pt x="26" y="125"/>
                  </a:lnTo>
                  <a:lnTo>
                    <a:pt x="25" y="130"/>
                  </a:lnTo>
                  <a:lnTo>
                    <a:pt x="25" y="134"/>
                  </a:lnTo>
                  <a:lnTo>
                    <a:pt x="24" y="139"/>
                  </a:lnTo>
                  <a:lnTo>
                    <a:pt x="24" y="144"/>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72" name="Group 196"/>
          <p:cNvGrpSpPr>
            <a:grpSpLocks/>
          </p:cNvGrpSpPr>
          <p:nvPr/>
        </p:nvGrpSpPr>
        <p:grpSpPr bwMode="auto">
          <a:xfrm>
            <a:off x="2514600" y="2819400"/>
            <a:ext cx="609600" cy="1219200"/>
            <a:chOff x="1335" y="182"/>
            <a:chExt cx="1365" cy="4138"/>
          </a:xfrm>
        </p:grpSpPr>
        <p:sp>
          <p:nvSpPr>
            <p:cNvPr id="203973" name="Freeform 197"/>
            <p:cNvSpPr>
              <a:spLocks/>
            </p:cNvSpPr>
            <p:nvPr/>
          </p:nvSpPr>
          <p:spPr bwMode="auto">
            <a:xfrm>
              <a:off x="1918" y="2703"/>
              <a:ext cx="43" cy="1437"/>
            </a:xfrm>
            <a:custGeom>
              <a:avLst/>
              <a:gdLst>
                <a:gd name="T0" fmla="*/ 0 w 43"/>
                <a:gd name="T1" fmla="*/ 0 h 1437"/>
                <a:gd name="T2" fmla="*/ 21 w 43"/>
                <a:gd name="T3" fmla="*/ 1436 h 1437"/>
                <a:gd name="T4" fmla="*/ 42 w 43"/>
                <a:gd name="T5" fmla="*/ 0 h 1437"/>
                <a:gd name="T6" fmla="*/ 0 w 43"/>
                <a:gd name="T7" fmla="*/ 0 h 1437"/>
              </a:gdLst>
              <a:ahLst/>
              <a:cxnLst>
                <a:cxn ang="0">
                  <a:pos x="T0" y="T1"/>
                </a:cxn>
                <a:cxn ang="0">
                  <a:pos x="T2" y="T3"/>
                </a:cxn>
                <a:cxn ang="0">
                  <a:pos x="T4" y="T5"/>
                </a:cxn>
                <a:cxn ang="0">
                  <a:pos x="T6" y="T7"/>
                </a:cxn>
              </a:cxnLst>
              <a:rect l="0" t="0" r="r" b="b"/>
              <a:pathLst>
                <a:path w="43" h="1437">
                  <a:moveTo>
                    <a:pt x="0" y="0"/>
                  </a:moveTo>
                  <a:lnTo>
                    <a:pt x="21" y="1436"/>
                  </a:lnTo>
                  <a:lnTo>
                    <a:pt x="42" y="0"/>
                  </a:lnTo>
                  <a:lnTo>
                    <a:pt x="0" y="0"/>
                  </a:lnTo>
                </a:path>
              </a:pathLst>
            </a:custGeom>
            <a:solidFill>
              <a:srgbClr val="FFFF80"/>
            </a:solidFill>
            <a:ln w="76200" cap="rnd" cmpd="sng">
              <a:solidFill>
                <a:srgbClr val="803B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4" name="Freeform 198"/>
            <p:cNvSpPr>
              <a:spLocks/>
            </p:cNvSpPr>
            <p:nvPr/>
          </p:nvSpPr>
          <p:spPr bwMode="auto">
            <a:xfrm>
              <a:off x="1587" y="2795"/>
              <a:ext cx="320" cy="610"/>
            </a:xfrm>
            <a:custGeom>
              <a:avLst/>
              <a:gdLst>
                <a:gd name="T0" fmla="*/ 317 w 320"/>
                <a:gd name="T1" fmla="*/ 0 h 610"/>
                <a:gd name="T2" fmla="*/ 319 w 320"/>
                <a:gd name="T3" fmla="*/ 34 h 610"/>
                <a:gd name="T4" fmla="*/ 318 w 320"/>
                <a:gd name="T5" fmla="*/ 49 h 610"/>
                <a:gd name="T6" fmla="*/ 317 w 320"/>
                <a:gd name="T7" fmla="*/ 62 h 610"/>
                <a:gd name="T8" fmla="*/ 314 w 320"/>
                <a:gd name="T9" fmla="*/ 73 h 610"/>
                <a:gd name="T10" fmla="*/ 310 w 320"/>
                <a:gd name="T11" fmla="*/ 84 h 610"/>
                <a:gd name="T12" fmla="*/ 307 w 320"/>
                <a:gd name="T13" fmla="*/ 93 h 610"/>
                <a:gd name="T14" fmla="*/ 301 w 320"/>
                <a:gd name="T15" fmla="*/ 102 h 610"/>
                <a:gd name="T16" fmla="*/ 295 w 320"/>
                <a:gd name="T17" fmla="*/ 109 h 610"/>
                <a:gd name="T18" fmla="*/ 289 w 320"/>
                <a:gd name="T19" fmla="*/ 116 h 610"/>
                <a:gd name="T20" fmla="*/ 281 w 320"/>
                <a:gd name="T21" fmla="*/ 121 h 610"/>
                <a:gd name="T22" fmla="*/ 274 w 320"/>
                <a:gd name="T23" fmla="*/ 127 h 610"/>
                <a:gd name="T24" fmla="*/ 265 w 320"/>
                <a:gd name="T25" fmla="*/ 131 h 610"/>
                <a:gd name="T26" fmla="*/ 257 w 320"/>
                <a:gd name="T27" fmla="*/ 135 h 610"/>
                <a:gd name="T28" fmla="*/ 248 w 320"/>
                <a:gd name="T29" fmla="*/ 139 h 610"/>
                <a:gd name="T30" fmla="*/ 238 w 320"/>
                <a:gd name="T31" fmla="*/ 142 h 610"/>
                <a:gd name="T32" fmla="*/ 229 w 320"/>
                <a:gd name="T33" fmla="*/ 145 h 610"/>
                <a:gd name="T34" fmla="*/ 219 w 320"/>
                <a:gd name="T35" fmla="*/ 148 h 610"/>
                <a:gd name="T36" fmla="*/ 210 w 320"/>
                <a:gd name="T37" fmla="*/ 151 h 610"/>
                <a:gd name="T38" fmla="*/ 200 w 320"/>
                <a:gd name="T39" fmla="*/ 155 h 610"/>
                <a:gd name="T40" fmla="*/ 190 w 320"/>
                <a:gd name="T41" fmla="*/ 158 h 610"/>
                <a:gd name="T42" fmla="*/ 180 w 320"/>
                <a:gd name="T43" fmla="*/ 161 h 610"/>
                <a:gd name="T44" fmla="*/ 171 w 320"/>
                <a:gd name="T45" fmla="*/ 165 h 610"/>
                <a:gd name="T46" fmla="*/ 163 w 320"/>
                <a:gd name="T47" fmla="*/ 170 h 610"/>
                <a:gd name="T48" fmla="*/ 154 w 320"/>
                <a:gd name="T49" fmla="*/ 175 h 610"/>
                <a:gd name="T50" fmla="*/ 145 w 320"/>
                <a:gd name="T51" fmla="*/ 180 h 610"/>
                <a:gd name="T52" fmla="*/ 137 w 320"/>
                <a:gd name="T53" fmla="*/ 187 h 610"/>
                <a:gd name="T54" fmla="*/ 130 w 320"/>
                <a:gd name="T55" fmla="*/ 194 h 610"/>
                <a:gd name="T56" fmla="*/ 123 w 320"/>
                <a:gd name="T57" fmla="*/ 202 h 610"/>
                <a:gd name="T58" fmla="*/ 116 w 320"/>
                <a:gd name="T59" fmla="*/ 211 h 610"/>
                <a:gd name="T60" fmla="*/ 110 w 320"/>
                <a:gd name="T61" fmla="*/ 221 h 610"/>
                <a:gd name="T62" fmla="*/ 106 w 320"/>
                <a:gd name="T63" fmla="*/ 233 h 610"/>
                <a:gd name="T64" fmla="*/ 99 w 320"/>
                <a:gd name="T65" fmla="*/ 251 h 610"/>
                <a:gd name="T66" fmla="*/ 95 w 320"/>
                <a:gd name="T67" fmla="*/ 261 h 610"/>
                <a:gd name="T68" fmla="*/ 92 w 320"/>
                <a:gd name="T69" fmla="*/ 271 h 610"/>
                <a:gd name="T70" fmla="*/ 87 w 320"/>
                <a:gd name="T71" fmla="*/ 281 h 610"/>
                <a:gd name="T72" fmla="*/ 83 w 320"/>
                <a:gd name="T73" fmla="*/ 292 h 610"/>
                <a:gd name="T74" fmla="*/ 79 w 320"/>
                <a:gd name="T75" fmla="*/ 303 h 610"/>
                <a:gd name="T76" fmla="*/ 75 w 320"/>
                <a:gd name="T77" fmla="*/ 315 h 610"/>
                <a:gd name="T78" fmla="*/ 70 w 320"/>
                <a:gd name="T79" fmla="*/ 327 h 610"/>
                <a:gd name="T80" fmla="*/ 66 w 320"/>
                <a:gd name="T81" fmla="*/ 339 h 610"/>
                <a:gd name="T82" fmla="*/ 61 w 320"/>
                <a:gd name="T83" fmla="*/ 351 h 610"/>
                <a:gd name="T84" fmla="*/ 57 w 320"/>
                <a:gd name="T85" fmla="*/ 363 h 610"/>
                <a:gd name="T86" fmla="*/ 52 w 320"/>
                <a:gd name="T87" fmla="*/ 376 h 610"/>
                <a:gd name="T88" fmla="*/ 48 w 320"/>
                <a:gd name="T89" fmla="*/ 389 h 610"/>
                <a:gd name="T90" fmla="*/ 44 w 320"/>
                <a:gd name="T91" fmla="*/ 402 h 610"/>
                <a:gd name="T92" fmla="*/ 39 w 320"/>
                <a:gd name="T93" fmla="*/ 415 h 610"/>
                <a:gd name="T94" fmla="*/ 35 w 320"/>
                <a:gd name="T95" fmla="*/ 428 h 610"/>
                <a:gd name="T96" fmla="*/ 31 w 320"/>
                <a:gd name="T97" fmla="*/ 441 h 610"/>
                <a:gd name="T98" fmla="*/ 28 w 320"/>
                <a:gd name="T99" fmla="*/ 454 h 610"/>
                <a:gd name="T100" fmla="*/ 23 w 320"/>
                <a:gd name="T101" fmla="*/ 467 h 610"/>
                <a:gd name="T102" fmla="*/ 20 w 320"/>
                <a:gd name="T103" fmla="*/ 480 h 610"/>
                <a:gd name="T104" fmla="*/ 17 w 320"/>
                <a:gd name="T105" fmla="*/ 493 h 610"/>
                <a:gd name="T106" fmla="*/ 13 w 320"/>
                <a:gd name="T107" fmla="*/ 505 h 610"/>
                <a:gd name="T108" fmla="*/ 11 w 320"/>
                <a:gd name="T109" fmla="*/ 518 h 610"/>
                <a:gd name="T110" fmla="*/ 8 w 320"/>
                <a:gd name="T111" fmla="*/ 530 h 610"/>
                <a:gd name="T112" fmla="*/ 6 w 320"/>
                <a:gd name="T113" fmla="*/ 542 h 610"/>
                <a:gd name="T114" fmla="*/ 4 w 320"/>
                <a:gd name="T115" fmla="*/ 554 h 610"/>
                <a:gd name="T116" fmla="*/ 3 w 320"/>
                <a:gd name="T117" fmla="*/ 566 h 610"/>
                <a:gd name="T118" fmla="*/ 1 w 320"/>
                <a:gd name="T119" fmla="*/ 577 h 610"/>
                <a:gd name="T120" fmla="*/ 1 w 320"/>
                <a:gd name="T121" fmla="*/ 588 h 610"/>
                <a:gd name="T122" fmla="*/ 0 w 320"/>
                <a:gd name="T123" fmla="*/ 599 h 610"/>
                <a:gd name="T124" fmla="*/ 0 w 320"/>
                <a:gd name="T125"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610">
                  <a:moveTo>
                    <a:pt x="317" y="0"/>
                  </a:moveTo>
                  <a:lnTo>
                    <a:pt x="319" y="34"/>
                  </a:lnTo>
                  <a:lnTo>
                    <a:pt x="318" y="49"/>
                  </a:lnTo>
                  <a:lnTo>
                    <a:pt x="317" y="62"/>
                  </a:lnTo>
                  <a:lnTo>
                    <a:pt x="314" y="73"/>
                  </a:lnTo>
                  <a:lnTo>
                    <a:pt x="310" y="84"/>
                  </a:lnTo>
                  <a:lnTo>
                    <a:pt x="307" y="93"/>
                  </a:lnTo>
                  <a:lnTo>
                    <a:pt x="301" y="102"/>
                  </a:lnTo>
                  <a:lnTo>
                    <a:pt x="295" y="109"/>
                  </a:lnTo>
                  <a:lnTo>
                    <a:pt x="289" y="116"/>
                  </a:lnTo>
                  <a:lnTo>
                    <a:pt x="281" y="121"/>
                  </a:lnTo>
                  <a:lnTo>
                    <a:pt x="274" y="127"/>
                  </a:lnTo>
                  <a:lnTo>
                    <a:pt x="265" y="131"/>
                  </a:lnTo>
                  <a:lnTo>
                    <a:pt x="257" y="135"/>
                  </a:lnTo>
                  <a:lnTo>
                    <a:pt x="248" y="139"/>
                  </a:lnTo>
                  <a:lnTo>
                    <a:pt x="238" y="142"/>
                  </a:lnTo>
                  <a:lnTo>
                    <a:pt x="229" y="145"/>
                  </a:lnTo>
                  <a:lnTo>
                    <a:pt x="219" y="148"/>
                  </a:lnTo>
                  <a:lnTo>
                    <a:pt x="210" y="151"/>
                  </a:lnTo>
                  <a:lnTo>
                    <a:pt x="200" y="155"/>
                  </a:lnTo>
                  <a:lnTo>
                    <a:pt x="190" y="158"/>
                  </a:lnTo>
                  <a:lnTo>
                    <a:pt x="180" y="161"/>
                  </a:lnTo>
                  <a:lnTo>
                    <a:pt x="171" y="165"/>
                  </a:lnTo>
                  <a:lnTo>
                    <a:pt x="163" y="170"/>
                  </a:lnTo>
                  <a:lnTo>
                    <a:pt x="154" y="175"/>
                  </a:lnTo>
                  <a:lnTo>
                    <a:pt x="145" y="180"/>
                  </a:lnTo>
                  <a:lnTo>
                    <a:pt x="137" y="187"/>
                  </a:lnTo>
                  <a:lnTo>
                    <a:pt x="130" y="194"/>
                  </a:lnTo>
                  <a:lnTo>
                    <a:pt x="123" y="202"/>
                  </a:lnTo>
                  <a:lnTo>
                    <a:pt x="116" y="211"/>
                  </a:lnTo>
                  <a:lnTo>
                    <a:pt x="110" y="221"/>
                  </a:lnTo>
                  <a:lnTo>
                    <a:pt x="106" y="233"/>
                  </a:lnTo>
                  <a:lnTo>
                    <a:pt x="99" y="251"/>
                  </a:lnTo>
                  <a:lnTo>
                    <a:pt x="95" y="261"/>
                  </a:lnTo>
                  <a:lnTo>
                    <a:pt x="92" y="271"/>
                  </a:lnTo>
                  <a:lnTo>
                    <a:pt x="87" y="281"/>
                  </a:lnTo>
                  <a:lnTo>
                    <a:pt x="83" y="292"/>
                  </a:lnTo>
                  <a:lnTo>
                    <a:pt x="79" y="303"/>
                  </a:lnTo>
                  <a:lnTo>
                    <a:pt x="75" y="315"/>
                  </a:lnTo>
                  <a:lnTo>
                    <a:pt x="70" y="327"/>
                  </a:lnTo>
                  <a:lnTo>
                    <a:pt x="66" y="339"/>
                  </a:lnTo>
                  <a:lnTo>
                    <a:pt x="61" y="351"/>
                  </a:lnTo>
                  <a:lnTo>
                    <a:pt x="57" y="363"/>
                  </a:lnTo>
                  <a:lnTo>
                    <a:pt x="52" y="376"/>
                  </a:lnTo>
                  <a:lnTo>
                    <a:pt x="48" y="389"/>
                  </a:lnTo>
                  <a:lnTo>
                    <a:pt x="44" y="402"/>
                  </a:lnTo>
                  <a:lnTo>
                    <a:pt x="39" y="415"/>
                  </a:lnTo>
                  <a:lnTo>
                    <a:pt x="35" y="428"/>
                  </a:lnTo>
                  <a:lnTo>
                    <a:pt x="31" y="441"/>
                  </a:lnTo>
                  <a:lnTo>
                    <a:pt x="28" y="454"/>
                  </a:lnTo>
                  <a:lnTo>
                    <a:pt x="23" y="467"/>
                  </a:lnTo>
                  <a:lnTo>
                    <a:pt x="20" y="480"/>
                  </a:lnTo>
                  <a:lnTo>
                    <a:pt x="17" y="493"/>
                  </a:lnTo>
                  <a:lnTo>
                    <a:pt x="13" y="505"/>
                  </a:lnTo>
                  <a:lnTo>
                    <a:pt x="11" y="518"/>
                  </a:lnTo>
                  <a:lnTo>
                    <a:pt x="8" y="530"/>
                  </a:lnTo>
                  <a:lnTo>
                    <a:pt x="6" y="542"/>
                  </a:lnTo>
                  <a:lnTo>
                    <a:pt x="4" y="554"/>
                  </a:lnTo>
                  <a:lnTo>
                    <a:pt x="3" y="566"/>
                  </a:lnTo>
                  <a:lnTo>
                    <a:pt x="1" y="577"/>
                  </a:lnTo>
                  <a:lnTo>
                    <a:pt x="1" y="588"/>
                  </a:lnTo>
                  <a:lnTo>
                    <a:pt x="0" y="599"/>
                  </a:lnTo>
                  <a:lnTo>
                    <a:pt x="0" y="609"/>
                  </a:lnTo>
                </a:path>
              </a:pathLst>
            </a:custGeom>
            <a:noFill/>
            <a:ln w="254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5" name="Freeform 199"/>
            <p:cNvSpPr>
              <a:spLocks/>
            </p:cNvSpPr>
            <p:nvPr/>
          </p:nvSpPr>
          <p:spPr bwMode="auto">
            <a:xfrm>
              <a:off x="1974" y="3082"/>
              <a:ext cx="225" cy="1238"/>
            </a:xfrm>
            <a:custGeom>
              <a:avLst/>
              <a:gdLst>
                <a:gd name="T0" fmla="*/ 0 w 225"/>
                <a:gd name="T1" fmla="*/ 0 h 1238"/>
                <a:gd name="T2" fmla="*/ 18 w 225"/>
                <a:gd name="T3" fmla="*/ 8 h 1238"/>
                <a:gd name="T4" fmla="*/ 25 w 225"/>
                <a:gd name="T5" fmla="*/ 15 h 1238"/>
                <a:gd name="T6" fmla="*/ 32 w 225"/>
                <a:gd name="T7" fmla="*/ 25 h 1238"/>
                <a:gd name="T8" fmla="*/ 38 w 225"/>
                <a:gd name="T9" fmla="*/ 36 h 1238"/>
                <a:gd name="T10" fmla="*/ 43 w 225"/>
                <a:gd name="T11" fmla="*/ 49 h 1238"/>
                <a:gd name="T12" fmla="*/ 47 w 225"/>
                <a:gd name="T13" fmla="*/ 63 h 1238"/>
                <a:gd name="T14" fmla="*/ 51 w 225"/>
                <a:gd name="T15" fmla="*/ 79 h 1238"/>
                <a:gd name="T16" fmla="*/ 54 w 225"/>
                <a:gd name="T17" fmla="*/ 96 h 1238"/>
                <a:gd name="T18" fmla="*/ 56 w 225"/>
                <a:gd name="T19" fmla="*/ 115 h 1238"/>
                <a:gd name="T20" fmla="*/ 59 w 225"/>
                <a:gd name="T21" fmla="*/ 134 h 1238"/>
                <a:gd name="T22" fmla="*/ 60 w 225"/>
                <a:gd name="T23" fmla="*/ 155 h 1238"/>
                <a:gd name="T24" fmla="*/ 61 w 225"/>
                <a:gd name="T25" fmla="*/ 176 h 1238"/>
                <a:gd name="T26" fmla="*/ 62 w 225"/>
                <a:gd name="T27" fmla="*/ 198 h 1238"/>
                <a:gd name="T28" fmla="*/ 62 w 225"/>
                <a:gd name="T29" fmla="*/ 221 h 1238"/>
                <a:gd name="T30" fmla="*/ 63 w 225"/>
                <a:gd name="T31" fmla="*/ 244 h 1238"/>
                <a:gd name="T32" fmla="*/ 62 w 225"/>
                <a:gd name="T33" fmla="*/ 268 h 1238"/>
                <a:gd name="T34" fmla="*/ 62 w 225"/>
                <a:gd name="T35" fmla="*/ 291 h 1238"/>
                <a:gd name="T36" fmla="*/ 62 w 225"/>
                <a:gd name="T37" fmla="*/ 315 h 1238"/>
                <a:gd name="T38" fmla="*/ 61 w 225"/>
                <a:gd name="T39" fmla="*/ 339 h 1238"/>
                <a:gd name="T40" fmla="*/ 61 w 225"/>
                <a:gd name="T41" fmla="*/ 362 h 1238"/>
                <a:gd name="T42" fmla="*/ 61 w 225"/>
                <a:gd name="T43" fmla="*/ 385 h 1238"/>
                <a:gd name="T44" fmla="*/ 60 w 225"/>
                <a:gd name="T45" fmla="*/ 408 h 1238"/>
                <a:gd name="T46" fmla="*/ 60 w 225"/>
                <a:gd name="T47" fmla="*/ 430 h 1238"/>
                <a:gd name="T48" fmla="*/ 60 w 225"/>
                <a:gd name="T49" fmla="*/ 452 h 1238"/>
                <a:gd name="T50" fmla="*/ 61 w 225"/>
                <a:gd name="T51" fmla="*/ 473 h 1238"/>
                <a:gd name="T52" fmla="*/ 61 w 225"/>
                <a:gd name="T53" fmla="*/ 492 h 1238"/>
                <a:gd name="T54" fmla="*/ 63 w 225"/>
                <a:gd name="T55" fmla="*/ 511 h 1238"/>
                <a:gd name="T56" fmla="*/ 64 w 225"/>
                <a:gd name="T57" fmla="*/ 529 h 1238"/>
                <a:gd name="T58" fmla="*/ 66 w 225"/>
                <a:gd name="T59" fmla="*/ 545 h 1238"/>
                <a:gd name="T60" fmla="*/ 68 w 225"/>
                <a:gd name="T61" fmla="*/ 560 h 1238"/>
                <a:gd name="T62" fmla="*/ 71 w 225"/>
                <a:gd name="T63" fmla="*/ 574 h 1238"/>
                <a:gd name="T64" fmla="*/ 81 w 225"/>
                <a:gd name="T65" fmla="*/ 614 h 1238"/>
                <a:gd name="T66" fmla="*/ 85 w 225"/>
                <a:gd name="T67" fmla="*/ 635 h 1238"/>
                <a:gd name="T68" fmla="*/ 90 w 225"/>
                <a:gd name="T69" fmla="*/ 655 h 1238"/>
                <a:gd name="T70" fmla="*/ 95 w 225"/>
                <a:gd name="T71" fmla="*/ 676 h 1238"/>
                <a:gd name="T72" fmla="*/ 100 w 225"/>
                <a:gd name="T73" fmla="*/ 696 h 1238"/>
                <a:gd name="T74" fmla="*/ 105 w 225"/>
                <a:gd name="T75" fmla="*/ 717 h 1238"/>
                <a:gd name="T76" fmla="*/ 109 w 225"/>
                <a:gd name="T77" fmla="*/ 738 h 1238"/>
                <a:gd name="T78" fmla="*/ 114 w 225"/>
                <a:gd name="T79" fmla="*/ 759 h 1238"/>
                <a:gd name="T80" fmla="*/ 118 w 225"/>
                <a:gd name="T81" fmla="*/ 779 h 1238"/>
                <a:gd name="T82" fmla="*/ 124 w 225"/>
                <a:gd name="T83" fmla="*/ 800 h 1238"/>
                <a:gd name="T84" fmla="*/ 128 w 225"/>
                <a:gd name="T85" fmla="*/ 821 h 1238"/>
                <a:gd name="T86" fmla="*/ 132 w 225"/>
                <a:gd name="T87" fmla="*/ 842 h 1238"/>
                <a:gd name="T88" fmla="*/ 137 w 225"/>
                <a:gd name="T89" fmla="*/ 862 h 1238"/>
                <a:gd name="T90" fmla="*/ 142 w 225"/>
                <a:gd name="T91" fmla="*/ 884 h 1238"/>
                <a:gd name="T92" fmla="*/ 147 w 225"/>
                <a:gd name="T93" fmla="*/ 904 h 1238"/>
                <a:gd name="T94" fmla="*/ 151 w 225"/>
                <a:gd name="T95" fmla="*/ 925 h 1238"/>
                <a:gd name="T96" fmla="*/ 156 w 225"/>
                <a:gd name="T97" fmla="*/ 946 h 1238"/>
                <a:gd name="T98" fmla="*/ 161 w 225"/>
                <a:gd name="T99" fmla="*/ 967 h 1238"/>
                <a:gd name="T100" fmla="*/ 165 w 225"/>
                <a:gd name="T101" fmla="*/ 988 h 1238"/>
                <a:gd name="T102" fmla="*/ 170 w 225"/>
                <a:gd name="T103" fmla="*/ 1008 h 1238"/>
                <a:gd name="T104" fmla="*/ 174 w 225"/>
                <a:gd name="T105" fmla="*/ 1029 h 1238"/>
                <a:gd name="T106" fmla="*/ 180 w 225"/>
                <a:gd name="T107" fmla="*/ 1050 h 1238"/>
                <a:gd name="T108" fmla="*/ 184 w 225"/>
                <a:gd name="T109" fmla="*/ 1071 h 1238"/>
                <a:gd name="T110" fmla="*/ 189 w 225"/>
                <a:gd name="T111" fmla="*/ 1092 h 1238"/>
                <a:gd name="T112" fmla="*/ 194 w 225"/>
                <a:gd name="T113" fmla="*/ 1112 h 1238"/>
                <a:gd name="T114" fmla="*/ 198 w 225"/>
                <a:gd name="T115" fmla="*/ 1133 h 1238"/>
                <a:gd name="T116" fmla="*/ 204 w 225"/>
                <a:gd name="T117" fmla="*/ 1154 h 1238"/>
                <a:gd name="T118" fmla="*/ 209 w 225"/>
                <a:gd name="T119" fmla="*/ 1175 h 1238"/>
                <a:gd name="T120" fmla="*/ 213 w 225"/>
                <a:gd name="T121" fmla="*/ 1195 h 1238"/>
                <a:gd name="T122" fmla="*/ 219 w 225"/>
                <a:gd name="T123" fmla="*/ 1216 h 1238"/>
                <a:gd name="T124" fmla="*/ 224 w 225"/>
                <a:gd name="T125" fmla="*/ 12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1238">
                  <a:moveTo>
                    <a:pt x="0" y="0"/>
                  </a:moveTo>
                  <a:lnTo>
                    <a:pt x="18" y="8"/>
                  </a:lnTo>
                  <a:lnTo>
                    <a:pt x="25" y="15"/>
                  </a:lnTo>
                  <a:lnTo>
                    <a:pt x="32" y="25"/>
                  </a:lnTo>
                  <a:lnTo>
                    <a:pt x="38" y="36"/>
                  </a:lnTo>
                  <a:lnTo>
                    <a:pt x="43" y="49"/>
                  </a:lnTo>
                  <a:lnTo>
                    <a:pt x="47" y="63"/>
                  </a:lnTo>
                  <a:lnTo>
                    <a:pt x="51" y="79"/>
                  </a:lnTo>
                  <a:lnTo>
                    <a:pt x="54" y="96"/>
                  </a:lnTo>
                  <a:lnTo>
                    <a:pt x="56" y="115"/>
                  </a:lnTo>
                  <a:lnTo>
                    <a:pt x="59" y="134"/>
                  </a:lnTo>
                  <a:lnTo>
                    <a:pt x="60" y="155"/>
                  </a:lnTo>
                  <a:lnTo>
                    <a:pt x="61" y="176"/>
                  </a:lnTo>
                  <a:lnTo>
                    <a:pt x="62" y="198"/>
                  </a:lnTo>
                  <a:lnTo>
                    <a:pt x="62" y="221"/>
                  </a:lnTo>
                  <a:lnTo>
                    <a:pt x="63" y="244"/>
                  </a:lnTo>
                  <a:lnTo>
                    <a:pt x="62" y="268"/>
                  </a:lnTo>
                  <a:lnTo>
                    <a:pt x="62" y="291"/>
                  </a:lnTo>
                  <a:lnTo>
                    <a:pt x="62" y="315"/>
                  </a:lnTo>
                  <a:lnTo>
                    <a:pt x="61" y="339"/>
                  </a:lnTo>
                  <a:lnTo>
                    <a:pt x="61" y="362"/>
                  </a:lnTo>
                  <a:lnTo>
                    <a:pt x="61" y="385"/>
                  </a:lnTo>
                  <a:lnTo>
                    <a:pt x="60" y="408"/>
                  </a:lnTo>
                  <a:lnTo>
                    <a:pt x="60" y="430"/>
                  </a:lnTo>
                  <a:lnTo>
                    <a:pt x="60" y="452"/>
                  </a:lnTo>
                  <a:lnTo>
                    <a:pt x="61" y="473"/>
                  </a:lnTo>
                  <a:lnTo>
                    <a:pt x="61" y="492"/>
                  </a:lnTo>
                  <a:lnTo>
                    <a:pt x="63" y="511"/>
                  </a:lnTo>
                  <a:lnTo>
                    <a:pt x="64" y="529"/>
                  </a:lnTo>
                  <a:lnTo>
                    <a:pt x="66" y="545"/>
                  </a:lnTo>
                  <a:lnTo>
                    <a:pt x="68" y="560"/>
                  </a:lnTo>
                  <a:lnTo>
                    <a:pt x="71" y="574"/>
                  </a:lnTo>
                  <a:lnTo>
                    <a:pt x="81" y="614"/>
                  </a:lnTo>
                  <a:lnTo>
                    <a:pt x="85" y="635"/>
                  </a:lnTo>
                  <a:lnTo>
                    <a:pt x="90" y="655"/>
                  </a:lnTo>
                  <a:lnTo>
                    <a:pt x="95" y="676"/>
                  </a:lnTo>
                  <a:lnTo>
                    <a:pt x="100" y="696"/>
                  </a:lnTo>
                  <a:lnTo>
                    <a:pt x="105" y="717"/>
                  </a:lnTo>
                  <a:lnTo>
                    <a:pt x="109" y="738"/>
                  </a:lnTo>
                  <a:lnTo>
                    <a:pt x="114" y="759"/>
                  </a:lnTo>
                  <a:lnTo>
                    <a:pt x="118" y="779"/>
                  </a:lnTo>
                  <a:lnTo>
                    <a:pt x="124" y="800"/>
                  </a:lnTo>
                  <a:lnTo>
                    <a:pt x="128" y="821"/>
                  </a:lnTo>
                  <a:lnTo>
                    <a:pt x="132" y="842"/>
                  </a:lnTo>
                  <a:lnTo>
                    <a:pt x="137" y="862"/>
                  </a:lnTo>
                  <a:lnTo>
                    <a:pt x="142" y="884"/>
                  </a:lnTo>
                  <a:lnTo>
                    <a:pt x="147" y="904"/>
                  </a:lnTo>
                  <a:lnTo>
                    <a:pt x="151" y="925"/>
                  </a:lnTo>
                  <a:lnTo>
                    <a:pt x="156" y="946"/>
                  </a:lnTo>
                  <a:lnTo>
                    <a:pt x="161" y="967"/>
                  </a:lnTo>
                  <a:lnTo>
                    <a:pt x="165" y="988"/>
                  </a:lnTo>
                  <a:lnTo>
                    <a:pt x="170" y="1008"/>
                  </a:lnTo>
                  <a:lnTo>
                    <a:pt x="174" y="1029"/>
                  </a:lnTo>
                  <a:lnTo>
                    <a:pt x="180" y="1050"/>
                  </a:lnTo>
                  <a:lnTo>
                    <a:pt x="184" y="1071"/>
                  </a:lnTo>
                  <a:lnTo>
                    <a:pt x="189" y="1092"/>
                  </a:lnTo>
                  <a:lnTo>
                    <a:pt x="194" y="1112"/>
                  </a:lnTo>
                  <a:lnTo>
                    <a:pt x="198" y="1133"/>
                  </a:lnTo>
                  <a:lnTo>
                    <a:pt x="204" y="1154"/>
                  </a:lnTo>
                  <a:lnTo>
                    <a:pt x="209" y="1175"/>
                  </a:lnTo>
                  <a:lnTo>
                    <a:pt x="213" y="1195"/>
                  </a:lnTo>
                  <a:lnTo>
                    <a:pt x="219" y="1216"/>
                  </a:lnTo>
                  <a:lnTo>
                    <a:pt x="224" y="1237"/>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6" name="Freeform 200"/>
            <p:cNvSpPr>
              <a:spLocks/>
            </p:cNvSpPr>
            <p:nvPr/>
          </p:nvSpPr>
          <p:spPr bwMode="auto">
            <a:xfrm>
              <a:off x="1763" y="3172"/>
              <a:ext cx="168" cy="700"/>
            </a:xfrm>
            <a:custGeom>
              <a:avLst/>
              <a:gdLst>
                <a:gd name="T0" fmla="*/ 141 w 168"/>
                <a:gd name="T1" fmla="*/ 0 h 700"/>
                <a:gd name="T2" fmla="*/ 155 w 168"/>
                <a:gd name="T3" fmla="*/ 49 h 700"/>
                <a:gd name="T4" fmla="*/ 161 w 168"/>
                <a:gd name="T5" fmla="*/ 73 h 700"/>
                <a:gd name="T6" fmla="*/ 164 w 168"/>
                <a:gd name="T7" fmla="*/ 97 h 700"/>
                <a:gd name="T8" fmla="*/ 166 w 168"/>
                <a:gd name="T9" fmla="*/ 120 h 700"/>
                <a:gd name="T10" fmla="*/ 167 w 168"/>
                <a:gd name="T11" fmla="*/ 143 h 700"/>
                <a:gd name="T12" fmla="*/ 166 w 168"/>
                <a:gd name="T13" fmla="*/ 165 h 700"/>
                <a:gd name="T14" fmla="*/ 165 w 168"/>
                <a:gd name="T15" fmla="*/ 188 h 700"/>
                <a:gd name="T16" fmla="*/ 163 w 168"/>
                <a:gd name="T17" fmla="*/ 210 h 700"/>
                <a:gd name="T18" fmla="*/ 159 w 168"/>
                <a:gd name="T19" fmla="*/ 231 h 700"/>
                <a:gd name="T20" fmla="*/ 155 w 168"/>
                <a:gd name="T21" fmla="*/ 253 h 700"/>
                <a:gd name="T22" fmla="*/ 149 w 168"/>
                <a:gd name="T23" fmla="*/ 274 h 700"/>
                <a:gd name="T24" fmla="*/ 143 w 168"/>
                <a:gd name="T25" fmla="*/ 295 h 700"/>
                <a:gd name="T26" fmla="*/ 137 w 168"/>
                <a:gd name="T27" fmla="*/ 316 h 700"/>
                <a:gd name="T28" fmla="*/ 130 w 168"/>
                <a:gd name="T29" fmla="*/ 337 h 700"/>
                <a:gd name="T30" fmla="*/ 123 w 168"/>
                <a:gd name="T31" fmla="*/ 358 h 700"/>
                <a:gd name="T32" fmla="*/ 115 w 168"/>
                <a:gd name="T33" fmla="*/ 378 h 700"/>
                <a:gd name="T34" fmla="*/ 106 w 168"/>
                <a:gd name="T35" fmla="*/ 399 h 700"/>
                <a:gd name="T36" fmla="*/ 97 w 168"/>
                <a:gd name="T37" fmla="*/ 420 h 700"/>
                <a:gd name="T38" fmla="*/ 89 w 168"/>
                <a:gd name="T39" fmla="*/ 440 h 700"/>
                <a:gd name="T40" fmla="*/ 80 w 168"/>
                <a:gd name="T41" fmla="*/ 461 h 700"/>
                <a:gd name="T42" fmla="*/ 71 w 168"/>
                <a:gd name="T43" fmla="*/ 482 h 700"/>
                <a:gd name="T44" fmla="*/ 62 w 168"/>
                <a:gd name="T45" fmla="*/ 502 h 700"/>
                <a:gd name="T46" fmla="*/ 53 w 168"/>
                <a:gd name="T47" fmla="*/ 523 h 700"/>
                <a:gd name="T48" fmla="*/ 45 w 168"/>
                <a:gd name="T49" fmla="*/ 544 h 700"/>
                <a:gd name="T50" fmla="*/ 37 w 168"/>
                <a:gd name="T51" fmla="*/ 566 h 700"/>
                <a:gd name="T52" fmla="*/ 29 w 168"/>
                <a:gd name="T53" fmla="*/ 587 h 700"/>
                <a:gd name="T54" fmla="*/ 22 w 168"/>
                <a:gd name="T55" fmla="*/ 609 h 700"/>
                <a:gd name="T56" fmla="*/ 16 w 168"/>
                <a:gd name="T57" fmla="*/ 631 h 700"/>
                <a:gd name="T58" fmla="*/ 10 w 168"/>
                <a:gd name="T59" fmla="*/ 653 h 700"/>
                <a:gd name="T60" fmla="*/ 4 w 168"/>
                <a:gd name="T61" fmla="*/ 676 h 700"/>
                <a:gd name="T62" fmla="*/ 0 w 168"/>
                <a:gd name="T63"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700">
                  <a:moveTo>
                    <a:pt x="141" y="0"/>
                  </a:moveTo>
                  <a:lnTo>
                    <a:pt x="155" y="49"/>
                  </a:lnTo>
                  <a:lnTo>
                    <a:pt x="161" y="73"/>
                  </a:lnTo>
                  <a:lnTo>
                    <a:pt x="164" y="97"/>
                  </a:lnTo>
                  <a:lnTo>
                    <a:pt x="166" y="120"/>
                  </a:lnTo>
                  <a:lnTo>
                    <a:pt x="167" y="143"/>
                  </a:lnTo>
                  <a:lnTo>
                    <a:pt x="166" y="165"/>
                  </a:lnTo>
                  <a:lnTo>
                    <a:pt x="165" y="188"/>
                  </a:lnTo>
                  <a:lnTo>
                    <a:pt x="163" y="210"/>
                  </a:lnTo>
                  <a:lnTo>
                    <a:pt x="159" y="231"/>
                  </a:lnTo>
                  <a:lnTo>
                    <a:pt x="155" y="253"/>
                  </a:lnTo>
                  <a:lnTo>
                    <a:pt x="149" y="274"/>
                  </a:lnTo>
                  <a:lnTo>
                    <a:pt x="143" y="295"/>
                  </a:lnTo>
                  <a:lnTo>
                    <a:pt x="137" y="316"/>
                  </a:lnTo>
                  <a:lnTo>
                    <a:pt x="130" y="337"/>
                  </a:lnTo>
                  <a:lnTo>
                    <a:pt x="123" y="358"/>
                  </a:lnTo>
                  <a:lnTo>
                    <a:pt x="115" y="378"/>
                  </a:lnTo>
                  <a:lnTo>
                    <a:pt x="106" y="399"/>
                  </a:lnTo>
                  <a:lnTo>
                    <a:pt x="97" y="420"/>
                  </a:lnTo>
                  <a:lnTo>
                    <a:pt x="89" y="440"/>
                  </a:lnTo>
                  <a:lnTo>
                    <a:pt x="80" y="461"/>
                  </a:lnTo>
                  <a:lnTo>
                    <a:pt x="71" y="482"/>
                  </a:lnTo>
                  <a:lnTo>
                    <a:pt x="62" y="502"/>
                  </a:lnTo>
                  <a:lnTo>
                    <a:pt x="53" y="523"/>
                  </a:lnTo>
                  <a:lnTo>
                    <a:pt x="45" y="544"/>
                  </a:lnTo>
                  <a:lnTo>
                    <a:pt x="37" y="566"/>
                  </a:lnTo>
                  <a:lnTo>
                    <a:pt x="29" y="587"/>
                  </a:lnTo>
                  <a:lnTo>
                    <a:pt x="22" y="609"/>
                  </a:lnTo>
                  <a:lnTo>
                    <a:pt x="16" y="631"/>
                  </a:lnTo>
                  <a:lnTo>
                    <a:pt x="10" y="653"/>
                  </a:lnTo>
                  <a:lnTo>
                    <a:pt x="4" y="676"/>
                  </a:lnTo>
                  <a:lnTo>
                    <a:pt x="0" y="699"/>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7" name="Freeform 201"/>
            <p:cNvSpPr>
              <a:spLocks/>
            </p:cNvSpPr>
            <p:nvPr/>
          </p:nvSpPr>
          <p:spPr bwMode="auto">
            <a:xfrm>
              <a:off x="1645" y="3028"/>
              <a:ext cx="260" cy="575"/>
            </a:xfrm>
            <a:custGeom>
              <a:avLst/>
              <a:gdLst>
                <a:gd name="T0" fmla="*/ 250 w 260"/>
                <a:gd name="T1" fmla="*/ 15 h 575"/>
                <a:gd name="T2" fmla="*/ 240 w 260"/>
                <a:gd name="T3" fmla="*/ 30 h 575"/>
                <a:gd name="T4" fmla="*/ 230 w 260"/>
                <a:gd name="T5" fmla="*/ 44 h 575"/>
                <a:gd name="T6" fmla="*/ 219 w 260"/>
                <a:gd name="T7" fmla="*/ 59 h 575"/>
                <a:gd name="T8" fmla="*/ 208 w 260"/>
                <a:gd name="T9" fmla="*/ 74 h 575"/>
                <a:gd name="T10" fmla="*/ 197 w 260"/>
                <a:gd name="T11" fmla="*/ 89 h 575"/>
                <a:gd name="T12" fmla="*/ 186 w 260"/>
                <a:gd name="T13" fmla="*/ 104 h 575"/>
                <a:gd name="T14" fmla="*/ 175 w 260"/>
                <a:gd name="T15" fmla="*/ 119 h 575"/>
                <a:gd name="T16" fmla="*/ 165 w 260"/>
                <a:gd name="T17" fmla="*/ 134 h 575"/>
                <a:gd name="T18" fmla="*/ 155 w 260"/>
                <a:gd name="T19" fmla="*/ 150 h 575"/>
                <a:gd name="T20" fmla="*/ 146 w 260"/>
                <a:gd name="T21" fmla="*/ 166 h 575"/>
                <a:gd name="T22" fmla="*/ 138 w 260"/>
                <a:gd name="T23" fmla="*/ 182 h 575"/>
                <a:gd name="T24" fmla="*/ 131 w 260"/>
                <a:gd name="T25" fmla="*/ 199 h 575"/>
                <a:gd name="T26" fmla="*/ 125 w 260"/>
                <a:gd name="T27" fmla="*/ 216 h 575"/>
                <a:gd name="T28" fmla="*/ 120 w 260"/>
                <a:gd name="T29" fmla="*/ 233 h 575"/>
                <a:gd name="T30" fmla="*/ 117 w 260"/>
                <a:gd name="T31" fmla="*/ 251 h 575"/>
                <a:gd name="T32" fmla="*/ 115 w 260"/>
                <a:gd name="T33" fmla="*/ 278 h 575"/>
                <a:gd name="T34" fmla="*/ 113 w 260"/>
                <a:gd name="T35" fmla="*/ 297 h 575"/>
                <a:gd name="T36" fmla="*/ 112 w 260"/>
                <a:gd name="T37" fmla="*/ 316 h 575"/>
                <a:gd name="T38" fmla="*/ 110 w 260"/>
                <a:gd name="T39" fmla="*/ 334 h 575"/>
                <a:gd name="T40" fmla="*/ 109 w 260"/>
                <a:gd name="T41" fmla="*/ 354 h 575"/>
                <a:gd name="T42" fmla="*/ 107 w 260"/>
                <a:gd name="T43" fmla="*/ 372 h 575"/>
                <a:gd name="T44" fmla="*/ 104 w 260"/>
                <a:gd name="T45" fmla="*/ 392 h 575"/>
                <a:gd name="T46" fmla="*/ 101 w 260"/>
                <a:gd name="T47" fmla="*/ 410 h 575"/>
                <a:gd name="T48" fmla="*/ 98 w 260"/>
                <a:gd name="T49" fmla="*/ 429 h 575"/>
                <a:gd name="T50" fmla="*/ 93 w 260"/>
                <a:gd name="T51" fmla="*/ 447 h 575"/>
                <a:gd name="T52" fmla="*/ 88 w 260"/>
                <a:gd name="T53" fmla="*/ 465 h 575"/>
                <a:gd name="T54" fmla="*/ 81 w 260"/>
                <a:gd name="T55" fmla="*/ 482 h 575"/>
                <a:gd name="T56" fmla="*/ 73 w 260"/>
                <a:gd name="T57" fmla="*/ 499 h 575"/>
                <a:gd name="T58" fmla="*/ 64 w 260"/>
                <a:gd name="T59" fmla="*/ 515 h 575"/>
                <a:gd name="T60" fmla="*/ 53 w 260"/>
                <a:gd name="T61" fmla="*/ 530 h 575"/>
                <a:gd name="T62" fmla="*/ 45 w 260"/>
                <a:gd name="T63" fmla="*/ 541 h 575"/>
                <a:gd name="T64" fmla="*/ 42 w 260"/>
                <a:gd name="T65" fmla="*/ 543 h 575"/>
                <a:gd name="T66" fmla="*/ 39 w 260"/>
                <a:gd name="T67" fmla="*/ 546 h 575"/>
                <a:gd name="T68" fmla="*/ 36 w 260"/>
                <a:gd name="T69" fmla="*/ 549 h 575"/>
                <a:gd name="T70" fmla="*/ 34 w 260"/>
                <a:gd name="T71" fmla="*/ 551 h 575"/>
                <a:gd name="T72" fmla="*/ 31 w 260"/>
                <a:gd name="T73" fmla="*/ 554 h 575"/>
                <a:gd name="T74" fmla="*/ 28 w 260"/>
                <a:gd name="T75" fmla="*/ 556 h 575"/>
                <a:gd name="T76" fmla="*/ 25 w 260"/>
                <a:gd name="T77" fmla="*/ 558 h 575"/>
                <a:gd name="T78" fmla="*/ 22 w 260"/>
                <a:gd name="T79" fmla="*/ 560 h 575"/>
                <a:gd name="T80" fmla="*/ 19 w 260"/>
                <a:gd name="T81" fmla="*/ 563 h 575"/>
                <a:gd name="T82" fmla="*/ 16 w 260"/>
                <a:gd name="T83" fmla="*/ 565 h 575"/>
                <a:gd name="T84" fmla="*/ 12 w 260"/>
                <a:gd name="T85" fmla="*/ 567 h 575"/>
                <a:gd name="T86" fmla="*/ 10 w 260"/>
                <a:gd name="T87" fmla="*/ 568 h 575"/>
                <a:gd name="T88" fmla="*/ 6 w 260"/>
                <a:gd name="T89" fmla="*/ 570 h 575"/>
                <a:gd name="T90" fmla="*/ 3 w 260"/>
                <a:gd name="T91" fmla="*/ 572 h 575"/>
                <a:gd name="T92" fmla="*/ 0 w 260"/>
                <a:gd name="T93"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575">
                  <a:moveTo>
                    <a:pt x="259" y="0"/>
                  </a:moveTo>
                  <a:lnTo>
                    <a:pt x="250" y="15"/>
                  </a:lnTo>
                  <a:lnTo>
                    <a:pt x="245" y="22"/>
                  </a:lnTo>
                  <a:lnTo>
                    <a:pt x="240" y="30"/>
                  </a:lnTo>
                  <a:lnTo>
                    <a:pt x="235" y="37"/>
                  </a:lnTo>
                  <a:lnTo>
                    <a:pt x="230" y="44"/>
                  </a:lnTo>
                  <a:lnTo>
                    <a:pt x="224" y="52"/>
                  </a:lnTo>
                  <a:lnTo>
                    <a:pt x="219" y="59"/>
                  </a:lnTo>
                  <a:lnTo>
                    <a:pt x="214" y="66"/>
                  </a:lnTo>
                  <a:lnTo>
                    <a:pt x="208" y="74"/>
                  </a:lnTo>
                  <a:lnTo>
                    <a:pt x="202" y="82"/>
                  </a:lnTo>
                  <a:lnTo>
                    <a:pt x="197" y="89"/>
                  </a:lnTo>
                  <a:lnTo>
                    <a:pt x="191" y="96"/>
                  </a:lnTo>
                  <a:lnTo>
                    <a:pt x="186" y="104"/>
                  </a:lnTo>
                  <a:lnTo>
                    <a:pt x="181" y="112"/>
                  </a:lnTo>
                  <a:lnTo>
                    <a:pt x="175" y="119"/>
                  </a:lnTo>
                  <a:lnTo>
                    <a:pt x="170" y="127"/>
                  </a:lnTo>
                  <a:lnTo>
                    <a:pt x="165" y="134"/>
                  </a:lnTo>
                  <a:lnTo>
                    <a:pt x="159" y="142"/>
                  </a:lnTo>
                  <a:lnTo>
                    <a:pt x="155" y="150"/>
                  </a:lnTo>
                  <a:lnTo>
                    <a:pt x="150" y="158"/>
                  </a:lnTo>
                  <a:lnTo>
                    <a:pt x="146" y="166"/>
                  </a:lnTo>
                  <a:lnTo>
                    <a:pt x="142" y="174"/>
                  </a:lnTo>
                  <a:lnTo>
                    <a:pt x="138" y="182"/>
                  </a:lnTo>
                  <a:lnTo>
                    <a:pt x="134" y="190"/>
                  </a:lnTo>
                  <a:lnTo>
                    <a:pt x="131" y="199"/>
                  </a:lnTo>
                  <a:lnTo>
                    <a:pt x="127" y="207"/>
                  </a:lnTo>
                  <a:lnTo>
                    <a:pt x="125" y="216"/>
                  </a:lnTo>
                  <a:lnTo>
                    <a:pt x="122" y="224"/>
                  </a:lnTo>
                  <a:lnTo>
                    <a:pt x="120" y="233"/>
                  </a:lnTo>
                  <a:lnTo>
                    <a:pt x="118" y="242"/>
                  </a:lnTo>
                  <a:lnTo>
                    <a:pt x="117" y="251"/>
                  </a:lnTo>
                  <a:lnTo>
                    <a:pt x="116" y="269"/>
                  </a:lnTo>
                  <a:lnTo>
                    <a:pt x="115" y="278"/>
                  </a:lnTo>
                  <a:lnTo>
                    <a:pt x="114" y="287"/>
                  </a:lnTo>
                  <a:lnTo>
                    <a:pt x="113" y="297"/>
                  </a:lnTo>
                  <a:lnTo>
                    <a:pt x="113" y="306"/>
                  </a:lnTo>
                  <a:lnTo>
                    <a:pt x="112" y="316"/>
                  </a:lnTo>
                  <a:lnTo>
                    <a:pt x="111" y="325"/>
                  </a:lnTo>
                  <a:lnTo>
                    <a:pt x="110" y="334"/>
                  </a:lnTo>
                  <a:lnTo>
                    <a:pt x="109" y="344"/>
                  </a:lnTo>
                  <a:lnTo>
                    <a:pt x="109" y="354"/>
                  </a:lnTo>
                  <a:lnTo>
                    <a:pt x="108" y="363"/>
                  </a:lnTo>
                  <a:lnTo>
                    <a:pt x="107" y="372"/>
                  </a:lnTo>
                  <a:lnTo>
                    <a:pt x="106" y="382"/>
                  </a:lnTo>
                  <a:lnTo>
                    <a:pt x="104" y="392"/>
                  </a:lnTo>
                  <a:lnTo>
                    <a:pt x="103" y="401"/>
                  </a:lnTo>
                  <a:lnTo>
                    <a:pt x="101" y="410"/>
                  </a:lnTo>
                  <a:lnTo>
                    <a:pt x="100" y="420"/>
                  </a:lnTo>
                  <a:lnTo>
                    <a:pt x="98" y="429"/>
                  </a:lnTo>
                  <a:lnTo>
                    <a:pt x="95" y="438"/>
                  </a:lnTo>
                  <a:lnTo>
                    <a:pt x="93" y="447"/>
                  </a:lnTo>
                  <a:lnTo>
                    <a:pt x="91" y="456"/>
                  </a:lnTo>
                  <a:lnTo>
                    <a:pt x="88" y="465"/>
                  </a:lnTo>
                  <a:lnTo>
                    <a:pt x="85" y="474"/>
                  </a:lnTo>
                  <a:lnTo>
                    <a:pt x="81" y="482"/>
                  </a:lnTo>
                  <a:lnTo>
                    <a:pt x="77" y="490"/>
                  </a:lnTo>
                  <a:lnTo>
                    <a:pt x="73" y="499"/>
                  </a:lnTo>
                  <a:lnTo>
                    <a:pt x="69" y="507"/>
                  </a:lnTo>
                  <a:lnTo>
                    <a:pt x="64" y="515"/>
                  </a:lnTo>
                  <a:lnTo>
                    <a:pt x="59" y="523"/>
                  </a:lnTo>
                  <a:lnTo>
                    <a:pt x="53" y="530"/>
                  </a:lnTo>
                  <a:lnTo>
                    <a:pt x="47" y="538"/>
                  </a:lnTo>
                  <a:lnTo>
                    <a:pt x="45" y="541"/>
                  </a:lnTo>
                  <a:lnTo>
                    <a:pt x="44" y="542"/>
                  </a:lnTo>
                  <a:lnTo>
                    <a:pt x="42" y="543"/>
                  </a:lnTo>
                  <a:lnTo>
                    <a:pt x="40" y="545"/>
                  </a:lnTo>
                  <a:lnTo>
                    <a:pt x="39" y="546"/>
                  </a:lnTo>
                  <a:lnTo>
                    <a:pt x="38" y="547"/>
                  </a:lnTo>
                  <a:lnTo>
                    <a:pt x="36" y="549"/>
                  </a:lnTo>
                  <a:lnTo>
                    <a:pt x="35" y="550"/>
                  </a:lnTo>
                  <a:lnTo>
                    <a:pt x="34" y="551"/>
                  </a:lnTo>
                  <a:lnTo>
                    <a:pt x="32" y="552"/>
                  </a:lnTo>
                  <a:lnTo>
                    <a:pt x="31" y="554"/>
                  </a:lnTo>
                  <a:lnTo>
                    <a:pt x="29" y="555"/>
                  </a:lnTo>
                  <a:lnTo>
                    <a:pt x="28" y="556"/>
                  </a:lnTo>
                  <a:lnTo>
                    <a:pt x="27" y="557"/>
                  </a:lnTo>
                  <a:lnTo>
                    <a:pt x="25" y="558"/>
                  </a:lnTo>
                  <a:lnTo>
                    <a:pt x="23" y="559"/>
                  </a:lnTo>
                  <a:lnTo>
                    <a:pt x="22" y="560"/>
                  </a:lnTo>
                  <a:lnTo>
                    <a:pt x="20" y="562"/>
                  </a:lnTo>
                  <a:lnTo>
                    <a:pt x="19" y="563"/>
                  </a:lnTo>
                  <a:lnTo>
                    <a:pt x="17" y="564"/>
                  </a:lnTo>
                  <a:lnTo>
                    <a:pt x="16" y="565"/>
                  </a:lnTo>
                  <a:lnTo>
                    <a:pt x="14" y="566"/>
                  </a:lnTo>
                  <a:lnTo>
                    <a:pt x="12" y="567"/>
                  </a:lnTo>
                  <a:lnTo>
                    <a:pt x="12" y="568"/>
                  </a:lnTo>
                  <a:lnTo>
                    <a:pt x="10" y="568"/>
                  </a:lnTo>
                  <a:lnTo>
                    <a:pt x="8" y="569"/>
                  </a:lnTo>
                  <a:lnTo>
                    <a:pt x="6" y="570"/>
                  </a:lnTo>
                  <a:lnTo>
                    <a:pt x="4" y="571"/>
                  </a:lnTo>
                  <a:lnTo>
                    <a:pt x="3" y="572"/>
                  </a:lnTo>
                  <a:lnTo>
                    <a:pt x="2" y="573"/>
                  </a:lnTo>
                  <a:lnTo>
                    <a:pt x="0" y="574"/>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8" name="Freeform 202"/>
            <p:cNvSpPr>
              <a:spLocks/>
            </p:cNvSpPr>
            <p:nvPr/>
          </p:nvSpPr>
          <p:spPr bwMode="auto">
            <a:xfrm>
              <a:off x="1974" y="2992"/>
              <a:ext cx="285" cy="611"/>
            </a:xfrm>
            <a:custGeom>
              <a:avLst/>
              <a:gdLst>
                <a:gd name="T0" fmla="*/ 0 w 285"/>
                <a:gd name="T1" fmla="*/ 0 h 611"/>
                <a:gd name="T2" fmla="*/ 20 w 285"/>
                <a:gd name="T3" fmla="*/ 38 h 611"/>
                <a:gd name="T4" fmla="*/ 30 w 285"/>
                <a:gd name="T5" fmla="*/ 56 h 611"/>
                <a:gd name="T6" fmla="*/ 41 w 285"/>
                <a:gd name="T7" fmla="*/ 74 h 611"/>
                <a:gd name="T8" fmla="*/ 53 w 285"/>
                <a:gd name="T9" fmla="*/ 91 h 611"/>
                <a:gd name="T10" fmla="*/ 64 w 285"/>
                <a:gd name="T11" fmla="*/ 108 h 611"/>
                <a:gd name="T12" fmla="*/ 76 w 285"/>
                <a:gd name="T13" fmla="*/ 125 h 611"/>
                <a:gd name="T14" fmla="*/ 88 w 285"/>
                <a:gd name="T15" fmla="*/ 142 h 611"/>
                <a:gd name="T16" fmla="*/ 100 w 285"/>
                <a:gd name="T17" fmla="*/ 158 h 611"/>
                <a:gd name="T18" fmla="*/ 112 w 285"/>
                <a:gd name="T19" fmla="*/ 174 h 611"/>
                <a:gd name="T20" fmla="*/ 125 w 285"/>
                <a:gd name="T21" fmla="*/ 191 h 611"/>
                <a:gd name="T22" fmla="*/ 136 w 285"/>
                <a:gd name="T23" fmla="*/ 207 h 611"/>
                <a:gd name="T24" fmla="*/ 149 w 285"/>
                <a:gd name="T25" fmla="*/ 223 h 611"/>
                <a:gd name="T26" fmla="*/ 161 w 285"/>
                <a:gd name="T27" fmla="*/ 240 h 611"/>
                <a:gd name="T28" fmla="*/ 173 w 285"/>
                <a:gd name="T29" fmla="*/ 256 h 611"/>
                <a:gd name="T30" fmla="*/ 184 w 285"/>
                <a:gd name="T31" fmla="*/ 273 h 611"/>
                <a:gd name="T32" fmla="*/ 195 w 285"/>
                <a:gd name="T33" fmla="*/ 290 h 611"/>
                <a:gd name="T34" fmla="*/ 206 w 285"/>
                <a:gd name="T35" fmla="*/ 307 h 611"/>
                <a:gd name="T36" fmla="*/ 216 w 285"/>
                <a:gd name="T37" fmla="*/ 324 h 611"/>
                <a:gd name="T38" fmla="*/ 225 w 285"/>
                <a:gd name="T39" fmla="*/ 342 h 611"/>
                <a:gd name="T40" fmla="*/ 235 w 285"/>
                <a:gd name="T41" fmla="*/ 361 h 611"/>
                <a:gd name="T42" fmla="*/ 243 w 285"/>
                <a:gd name="T43" fmla="*/ 380 h 611"/>
                <a:gd name="T44" fmla="*/ 251 w 285"/>
                <a:gd name="T45" fmla="*/ 399 h 611"/>
                <a:gd name="T46" fmla="*/ 259 w 285"/>
                <a:gd name="T47" fmla="*/ 420 h 611"/>
                <a:gd name="T48" fmla="*/ 265 w 285"/>
                <a:gd name="T49" fmla="*/ 440 h 611"/>
                <a:gd name="T50" fmla="*/ 271 w 285"/>
                <a:gd name="T51" fmla="*/ 462 h 611"/>
                <a:gd name="T52" fmla="*/ 275 w 285"/>
                <a:gd name="T53" fmla="*/ 484 h 611"/>
                <a:gd name="T54" fmla="*/ 279 w 285"/>
                <a:gd name="T55" fmla="*/ 507 h 611"/>
                <a:gd name="T56" fmla="*/ 281 w 285"/>
                <a:gd name="T57" fmla="*/ 531 h 611"/>
                <a:gd name="T58" fmla="*/ 283 w 285"/>
                <a:gd name="T59" fmla="*/ 556 h 611"/>
                <a:gd name="T60" fmla="*/ 284 w 285"/>
                <a:gd name="T61" fmla="*/ 582 h 611"/>
                <a:gd name="T62" fmla="*/ 283 w 285"/>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611">
                  <a:moveTo>
                    <a:pt x="0" y="0"/>
                  </a:moveTo>
                  <a:lnTo>
                    <a:pt x="20" y="38"/>
                  </a:lnTo>
                  <a:lnTo>
                    <a:pt x="30" y="56"/>
                  </a:lnTo>
                  <a:lnTo>
                    <a:pt x="41" y="74"/>
                  </a:lnTo>
                  <a:lnTo>
                    <a:pt x="53" y="91"/>
                  </a:lnTo>
                  <a:lnTo>
                    <a:pt x="64" y="108"/>
                  </a:lnTo>
                  <a:lnTo>
                    <a:pt x="76" y="125"/>
                  </a:lnTo>
                  <a:lnTo>
                    <a:pt x="88" y="142"/>
                  </a:lnTo>
                  <a:lnTo>
                    <a:pt x="100" y="158"/>
                  </a:lnTo>
                  <a:lnTo>
                    <a:pt x="112" y="174"/>
                  </a:lnTo>
                  <a:lnTo>
                    <a:pt x="125" y="191"/>
                  </a:lnTo>
                  <a:lnTo>
                    <a:pt x="136" y="207"/>
                  </a:lnTo>
                  <a:lnTo>
                    <a:pt x="149" y="223"/>
                  </a:lnTo>
                  <a:lnTo>
                    <a:pt x="161" y="240"/>
                  </a:lnTo>
                  <a:lnTo>
                    <a:pt x="173" y="256"/>
                  </a:lnTo>
                  <a:lnTo>
                    <a:pt x="184" y="273"/>
                  </a:lnTo>
                  <a:lnTo>
                    <a:pt x="195" y="290"/>
                  </a:lnTo>
                  <a:lnTo>
                    <a:pt x="206" y="307"/>
                  </a:lnTo>
                  <a:lnTo>
                    <a:pt x="216" y="324"/>
                  </a:lnTo>
                  <a:lnTo>
                    <a:pt x="225" y="342"/>
                  </a:lnTo>
                  <a:lnTo>
                    <a:pt x="235" y="361"/>
                  </a:lnTo>
                  <a:lnTo>
                    <a:pt x="243" y="380"/>
                  </a:lnTo>
                  <a:lnTo>
                    <a:pt x="251" y="399"/>
                  </a:lnTo>
                  <a:lnTo>
                    <a:pt x="259" y="420"/>
                  </a:lnTo>
                  <a:lnTo>
                    <a:pt x="265" y="440"/>
                  </a:lnTo>
                  <a:lnTo>
                    <a:pt x="271" y="462"/>
                  </a:lnTo>
                  <a:lnTo>
                    <a:pt x="275" y="484"/>
                  </a:lnTo>
                  <a:lnTo>
                    <a:pt x="279" y="507"/>
                  </a:lnTo>
                  <a:lnTo>
                    <a:pt x="281" y="531"/>
                  </a:lnTo>
                  <a:lnTo>
                    <a:pt x="283" y="556"/>
                  </a:lnTo>
                  <a:lnTo>
                    <a:pt x="284" y="582"/>
                  </a:lnTo>
                  <a:lnTo>
                    <a:pt x="283" y="61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79" name="Freeform 203"/>
            <p:cNvSpPr>
              <a:spLocks/>
            </p:cNvSpPr>
            <p:nvPr/>
          </p:nvSpPr>
          <p:spPr bwMode="auto">
            <a:xfrm>
              <a:off x="1704" y="2777"/>
              <a:ext cx="201" cy="431"/>
            </a:xfrm>
            <a:custGeom>
              <a:avLst/>
              <a:gdLst>
                <a:gd name="T0" fmla="*/ 200 w 201"/>
                <a:gd name="T1" fmla="*/ 0 h 431"/>
                <a:gd name="T2" fmla="*/ 199 w 201"/>
                <a:gd name="T3" fmla="*/ 29 h 431"/>
                <a:gd name="T4" fmla="*/ 197 w 201"/>
                <a:gd name="T5" fmla="*/ 43 h 431"/>
                <a:gd name="T6" fmla="*/ 195 w 201"/>
                <a:gd name="T7" fmla="*/ 57 h 431"/>
                <a:gd name="T8" fmla="*/ 191 w 201"/>
                <a:gd name="T9" fmla="*/ 71 h 431"/>
                <a:gd name="T10" fmla="*/ 186 w 201"/>
                <a:gd name="T11" fmla="*/ 84 h 431"/>
                <a:gd name="T12" fmla="*/ 180 w 201"/>
                <a:gd name="T13" fmla="*/ 97 h 431"/>
                <a:gd name="T14" fmla="*/ 175 w 201"/>
                <a:gd name="T15" fmla="*/ 109 h 431"/>
                <a:gd name="T16" fmla="*/ 168 w 201"/>
                <a:gd name="T17" fmla="*/ 122 h 431"/>
                <a:gd name="T18" fmla="*/ 161 w 201"/>
                <a:gd name="T19" fmla="*/ 134 h 431"/>
                <a:gd name="T20" fmla="*/ 153 w 201"/>
                <a:gd name="T21" fmla="*/ 146 h 431"/>
                <a:gd name="T22" fmla="*/ 145 w 201"/>
                <a:gd name="T23" fmla="*/ 159 h 431"/>
                <a:gd name="T24" fmla="*/ 136 w 201"/>
                <a:gd name="T25" fmla="*/ 171 h 431"/>
                <a:gd name="T26" fmla="*/ 127 w 201"/>
                <a:gd name="T27" fmla="*/ 183 h 431"/>
                <a:gd name="T28" fmla="*/ 118 w 201"/>
                <a:gd name="T29" fmla="*/ 195 h 431"/>
                <a:gd name="T30" fmla="*/ 109 w 201"/>
                <a:gd name="T31" fmla="*/ 207 h 431"/>
                <a:gd name="T32" fmla="*/ 100 w 201"/>
                <a:gd name="T33" fmla="*/ 219 h 431"/>
                <a:gd name="T34" fmla="*/ 91 w 201"/>
                <a:gd name="T35" fmla="*/ 231 h 431"/>
                <a:gd name="T36" fmla="*/ 82 w 201"/>
                <a:gd name="T37" fmla="*/ 244 h 431"/>
                <a:gd name="T38" fmla="*/ 72 w 201"/>
                <a:gd name="T39" fmla="*/ 256 h 431"/>
                <a:gd name="T40" fmla="*/ 64 w 201"/>
                <a:gd name="T41" fmla="*/ 269 h 431"/>
                <a:gd name="T42" fmla="*/ 55 w 201"/>
                <a:gd name="T43" fmla="*/ 282 h 431"/>
                <a:gd name="T44" fmla="*/ 47 w 201"/>
                <a:gd name="T45" fmla="*/ 295 h 431"/>
                <a:gd name="T46" fmla="*/ 39 w 201"/>
                <a:gd name="T47" fmla="*/ 309 h 431"/>
                <a:gd name="T48" fmla="*/ 32 w 201"/>
                <a:gd name="T49" fmla="*/ 322 h 431"/>
                <a:gd name="T50" fmla="*/ 25 w 201"/>
                <a:gd name="T51" fmla="*/ 337 h 431"/>
                <a:gd name="T52" fmla="*/ 19 w 201"/>
                <a:gd name="T53" fmla="*/ 351 h 431"/>
                <a:gd name="T54" fmla="*/ 13 w 201"/>
                <a:gd name="T55" fmla="*/ 366 h 431"/>
                <a:gd name="T56" fmla="*/ 9 w 201"/>
                <a:gd name="T57" fmla="*/ 381 h 431"/>
                <a:gd name="T58" fmla="*/ 4 w 201"/>
                <a:gd name="T59" fmla="*/ 397 h 431"/>
                <a:gd name="T60" fmla="*/ 2 w 201"/>
                <a:gd name="T61" fmla="*/ 413 h 431"/>
                <a:gd name="T62" fmla="*/ 0 w 201"/>
                <a:gd name="T6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431">
                  <a:moveTo>
                    <a:pt x="200" y="0"/>
                  </a:moveTo>
                  <a:lnTo>
                    <a:pt x="199" y="29"/>
                  </a:lnTo>
                  <a:lnTo>
                    <a:pt x="197" y="43"/>
                  </a:lnTo>
                  <a:lnTo>
                    <a:pt x="195" y="57"/>
                  </a:lnTo>
                  <a:lnTo>
                    <a:pt x="191" y="71"/>
                  </a:lnTo>
                  <a:lnTo>
                    <a:pt x="186" y="84"/>
                  </a:lnTo>
                  <a:lnTo>
                    <a:pt x="180" y="97"/>
                  </a:lnTo>
                  <a:lnTo>
                    <a:pt x="175" y="109"/>
                  </a:lnTo>
                  <a:lnTo>
                    <a:pt x="168" y="122"/>
                  </a:lnTo>
                  <a:lnTo>
                    <a:pt x="161" y="134"/>
                  </a:lnTo>
                  <a:lnTo>
                    <a:pt x="153" y="146"/>
                  </a:lnTo>
                  <a:lnTo>
                    <a:pt x="145" y="159"/>
                  </a:lnTo>
                  <a:lnTo>
                    <a:pt x="136" y="171"/>
                  </a:lnTo>
                  <a:lnTo>
                    <a:pt x="127" y="183"/>
                  </a:lnTo>
                  <a:lnTo>
                    <a:pt x="118" y="195"/>
                  </a:lnTo>
                  <a:lnTo>
                    <a:pt x="109" y="207"/>
                  </a:lnTo>
                  <a:lnTo>
                    <a:pt x="100" y="219"/>
                  </a:lnTo>
                  <a:lnTo>
                    <a:pt x="91" y="231"/>
                  </a:lnTo>
                  <a:lnTo>
                    <a:pt x="82" y="244"/>
                  </a:lnTo>
                  <a:lnTo>
                    <a:pt x="72" y="256"/>
                  </a:lnTo>
                  <a:lnTo>
                    <a:pt x="64" y="269"/>
                  </a:lnTo>
                  <a:lnTo>
                    <a:pt x="55" y="282"/>
                  </a:lnTo>
                  <a:lnTo>
                    <a:pt x="47" y="295"/>
                  </a:lnTo>
                  <a:lnTo>
                    <a:pt x="39" y="309"/>
                  </a:lnTo>
                  <a:lnTo>
                    <a:pt x="32" y="322"/>
                  </a:lnTo>
                  <a:lnTo>
                    <a:pt x="25" y="337"/>
                  </a:lnTo>
                  <a:lnTo>
                    <a:pt x="19" y="351"/>
                  </a:lnTo>
                  <a:lnTo>
                    <a:pt x="13" y="366"/>
                  </a:lnTo>
                  <a:lnTo>
                    <a:pt x="9" y="381"/>
                  </a:lnTo>
                  <a:lnTo>
                    <a:pt x="4" y="397"/>
                  </a:lnTo>
                  <a:lnTo>
                    <a:pt x="2" y="413"/>
                  </a:lnTo>
                  <a:lnTo>
                    <a:pt x="0" y="43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0" name="Freeform 204"/>
            <p:cNvSpPr>
              <a:spLocks/>
            </p:cNvSpPr>
            <p:nvPr/>
          </p:nvSpPr>
          <p:spPr bwMode="auto">
            <a:xfrm>
              <a:off x="1998" y="2777"/>
              <a:ext cx="211" cy="682"/>
            </a:xfrm>
            <a:custGeom>
              <a:avLst/>
              <a:gdLst>
                <a:gd name="T0" fmla="*/ 0 w 211"/>
                <a:gd name="T1" fmla="*/ 0 h 682"/>
                <a:gd name="T2" fmla="*/ 20 w 211"/>
                <a:gd name="T3" fmla="*/ 26 h 682"/>
                <a:gd name="T4" fmla="*/ 29 w 211"/>
                <a:gd name="T5" fmla="*/ 41 h 682"/>
                <a:gd name="T6" fmla="*/ 39 w 211"/>
                <a:gd name="T7" fmla="*/ 57 h 682"/>
                <a:gd name="T8" fmla="*/ 50 w 211"/>
                <a:gd name="T9" fmla="*/ 75 h 682"/>
                <a:gd name="T10" fmla="*/ 61 w 211"/>
                <a:gd name="T11" fmla="*/ 93 h 682"/>
                <a:gd name="T12" fmla="*/ 70 w 211"/>
                <a:gd name="T13" fmla="*/ 113 h 682"/>
                <a:gd name="T14" fmla="*/ 81 w 211"/>
                <a:gd name="T15" fmla="*/ 133 h 682"/>
                <a:gd name="T16" fmla="*/ 91 w 211"/>
                <a:gd name="T17" fmla="*/ 154 h 682"/>
                <a:gd name="T18" fmla="*/ 101 w 211"/>
                <a:gd name="T19" fmla="*/ 176 h 682"/>
                <a:gd name="T20" fmla="*/ 111 w 211"/>
                <a:gd name="T21" fmla="*/ 199 h 682"/>
                <a:gd name="T22" fmla="*/ 121 w 211"/>
                <a:gd name="T23" fmla="*/ 221 h 682"/>
                <a:gd name="T24" fmla="*/ 131 w 211"/>
                <a:gd name="T25" fmla="*/ 245 h 682"/>
                <a:gd name="T26" fmla="*/ 140 w 211"/>
                <a:gd name="T27" fmla="*/ 269 h 682"/>
                <a:gd name="T28" fmla="*/ 149 w 211"/>
                <a:gd name="T29" fmla="*/ 293 h 682"/>
                <a:gd name="T30" fmla="*/ 157 w 211"/>
                <a:gd name="T31" fmla="*/ 318 h 682"/>
                <a:gd name="T32" fmla="*/ 165 w 211"/>
                <a:gd name="T33" fmla="*/ 343 h 682"/>
                <a:gd name="T34" fmla="*/ 173 w 211"/>
                <a:gd name="T35" fmla="*/ 367 h 682"/>
                <a:gd name="T36" fmla="*/ 180 w 211"/>
                <a:gd name="T37" fmla="*/ 392 h 682"/>
                <a:gd name="T38" fmla="*/ 186 w 211"/>
                <a:gd name="T39" fmla="*/ 417 h 682"/>
                <a:gd name="T40" fmla="*/ 191 w 211"/>
                <a:gd name="T41" fmla="*/ 441 h 682"/>
                <a:gd name="T42" fmla="*/ 197 w 211"/>
                <a:gd name="T43" fmla="*/ 466 h 682"/>
                <a:gd name="T44" fmla="*/ 201 w 211"/>
                <a:gd name="T45" fmla="*/ 490 h 682"/>
                <a:gd name="T46" fmla="*/ 205 w 211"/>
                <a:gd name="T47" fmla="*/ 514 h 682"/>
                <a:gd name="T48" fmla="*/ 207 w 211"/>
                <a:gd name="T49" fmla="*/ 537 h 682"/>
                <a:gd name="T50" fmla="*/ 209 w 211"/>
                <a:gd name="T51" fmla="*/ 560 h 682"/>
                <a:gd name="T52" fmla="*/ 210 w 211"/>
                <a:gd name="T53" fmla="*/ 582 h 682"/>
                <a:gd name="T54" fmla="*/ 210 w 211"/>
                <a:gd name="T55" fmla="*/ 604 h 682"/>
                <a:gd name="T56" fmla="*/ 209 w 211"/>
                <a:gd name="T57" fmla="*/ 624 h 682"/>
                <a:gd name="T58" fmla="*/ 207 w 211"/>
                <a:gd name="T59" fmla="*/ 644 h 682"/>
                <a:gd name="T60" fmla="*/ 204 w 211"/>
                <a:gd name="T61" fmla="*/ 663 h 682"/>
                <a:gd name="T62" fmla="*/ 200 w 211"/>
                <a:gd name="T63" fmla="*/ 68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682">
                  <a:moveTo>
                    <a:pt x="0" y="0"/>
                  </a:moveTo>
                  <a:lnTo>
                    <a:pt x="20" y="26"/>
                  </a:lnTo>
                  <a:lnTo>
                    <a:pt x="29" y="41"/>
                  </a:lnTo>
                  <a:lnTo>
                    <a:pt x="39" y="57"/>
                  </a:lnTo>
                  <a:lnTo>
                    <a:pt x="50" y="75"/>
                  </a:lnTo>
                  <a:lnTo>
                    <a:pt x="61" y="93"/>
                  </a:lnTo>
                  <a:lnTo>
                    <a:pt x="70" y="113"/>
                  </a:lnTo>
                  <a:lnTo>
                    <a:pt x="81" y="133"/>
                  </a:lnTo>
                  <a:lnTo>
                    <a:pt x="91" y="154"/>
                  </a:lnTo>
                  <a:lnTo>
                    <a:pt x="101" y="176"/>
                  </a:lnTo>
                  <a:lnTo>
                    <a:pt x="111" y="199"/>
                  </a:lnTo>
                  <a:lnTo>
                    <a:pt x="121" y="221"/>
                  </a:lnTo>
                  <a:lnTo>
                    <a:pt x="131" y="245"/>
                  </a:lnTo>
                  <a:lnTo>
                    <a:pt x="140" y="269"/>
                  </a:lnTo>
                  <a:lnTo>
                    <a:pt x="149" y="293"/>
                  </a:lnTo>
                  <a:lnTo>
                    <a:pt x="157" y="318"/>
                  </a:lnTo>
                  <a:lnTo>
                    <a:pt x="165" y="343"/>
                  </a:lnTo>
                  <a:lnTo>
                    <a:pt x="173" y="367"/>
                  </a:lnTo>
                  <a:lnTo>
                    <a:pt x="180" y="392"/>
                  </a:lnTo>
                  <a:lnTo>
                    <a:pt x="186" y="417"/>
                  </a:lnTo>
                  <a:lnTo>
                    <a:pt x="191" y="441"/>
                  </a:lnTo>
                  <a:lnTo>
                    <a:pt x="197" y="466"/>
                  </a:lnTo>
                  <a:lnTo>
                    <a:pt x="201" y="490"/>
                  </a:lnTo>
                  <a:lnTo>
                    <a:pt x="205" y="514"/>
                  </a:lnTo>
                  <a:lnTo>
                    <a:pt x="207" y="537"/>
                  </a:lnTo>
                  <a:lnTo>
                    <a:pt x="209" y="560"/>
                  </a:lnTo>
                  <a:lnTo>
                    <a:pt x="210" y="582"/>
                  </a:lnTo>
                  <a:lnTo>
                    <a:pt x="210" y="604"/>
                  </a:lnTo>
                  <a:lnTo>
                    <a:pt x="209" y="624"/>
                  </a:lnTo>
                  <a:lnTo>
                    <a:pt x="207" y="644"/>
                  </a:lnTo>
                  <a:lnTo>
                    <a:pt x="204" y="663"/>
                  </a:lnTo>
                  <a:lnTo>
                    <a:pt x="200" y="681"/>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1" name="Freeform 205"/>
            <p:cNvSpPr>
              <a:spLocks/>
            </p:cNvSpPr>
            <p:nvPr/>
          </p:nvSpPr>
          <p:spPr bwMode="auto">
            <a:xfrm>
              <a:off x="1868" y="572"/>
              <a:ext cx="49" cy="2117"/>
            </a:xfrm>
            <a:custGeom>
              <a:avLst/>
              <a:gdLst>
                <a:gd name="T0" fmla="*/ 48 w 49"/>
                <a:gd name="T1" fmla="*/ 2116 h 2117"/>
                <a:gd name="T2" fmla="*/ 47 w 49"/>
                <a:gd name="T3" fmla="*/ 1997 h 2117"/>
                <a:gd name="T4" fmla="*/ 47 w 49"/>
                <a:gd name="T5" fmla="*/ 1938 h 2117"/>
                <a:gd name="T6" fmla="*/ 46 w 49"/>
                <a:gd name="T7" fmla="*/ 1879 h 2117"/>
                <a:gd name="T8" fmla="*/ 45 w 49"/>
                <a:gd name="T9" fmla="*/ 1820 h 2117"/>
                <a:gd name="T10" fmla="*/ 44 w 49"/>
                <a:gd name="T11" fmla="*/ 1762 h 2117"/>
                <a:gd name="T12" fmla="*/ 43 w 49"/>
                <a:gd name="T13" fmla="*/ 1703 h 2117"/>
                <a:gd name="T14" fmla="*/ 43 w 49"/>
                <a:gd name="T15" fmla="*/ 1644 h 2117"/>
                <a:gd name="T16" fmla="*/ 42 w 49"/>
                <a:gd name="T17" fmla="*/ 1585 h 2117"/>
                <a:gd name="T18" fmla="*/ 40 w 49"/>
                <a:gd name="T19" fmla="*/ 1526 h 2117"/>
                <a:gd name="T20" fmla="*/ 38 w 49"/>
                <a:gd name="T21" fmla="*/ 1468 h 2117"/>
                <a:gd name="T22" fmla="*/ 37 w 49"/>
                <a:gd name="T23" fmla="*/ 1409 h 2117"/>
                <a:gd name="T24" fmla="*/ 35 w 49"/>
                <a:gd name="T25" fmla="*/ 1350 h 2117"/>
                <a:gd name="T26" fmla="*/ 34 w 49"/>
                <a:gd name="T27" fmla="*/ 1292 h 2117"/>
                <a:gd name="T28" fmla="*/ 32 w 49"/>
                <a:gd name="T29" fmla="*/ 1233 h 2117"/>
                <a:gd name="T30" fmla="*/ 31 w 49"/>
                <a:gd name="T31" fmla="*/ 1174 h 2117"/>
                <a:gd name="T32" fmla="*/ 29 w 49"/>
                <a:gd name="T33" fmla="*/ 1116 h 2117"/>
                <a:gd name="T34" fmla="*/ 27 w 49"/>
                <a:gd name="T35" fmla="*/ 1057 h 2117"/>
                <a:gd name="T36" fmla="*/ 25 w 49"/>
                <a:gd name="T37" fmla="*/ 998 h 2117"/>
                <a:gd name="T38" fmla="*/ 24 w 49"/>
                <a:gd name="T39" fmla="*/ 940 h 2117"/>
                <a:gd name="T40" fmla="*/ 22 w 49"/>
                <a:gd name="T41" fmla="*/ 881 h 2117"/>
                <a:gd name="T42" fmla="*/ 21 w 49"/>
                <a:gd name="T43" fmla="*/ 822 h 2117"/>
                <a:gd name="T44" fmla="*/ 19 w 49"/>
                <a:gd name="T45" fmla="*/ 764 h 2117"/>
                <a:gd name="T46" fmla="*/ 18 w 49"/>
                <a:gd name="T47" fmla="*/ 705 h 2117"/>
                <a:gd name="T48" fmla="*/ 16 w 49"/>
                <a:gd name="T49" fmla="*/ 646 h 2117"/>
                <a:gd name="T50" fmla="*/ 15 w 49"/>
                <a:gd name="T51" fmla="*/ 587 h 2117"/>
                <a:gd name="T52" fmla="*/ 14 w 49"/>
                <a:gd name="T53" fmla="*/ 528 h 2117"/>
                <a:gd name="T54" fmla="*/ 14 w 49"/>
                <a:gd name="T55" fmla="*/ 470 h 2117"/>
                <a:gd name="T56" fmla="*/ 13 w 49"/>
                <a:gd name="T57" fmla="*/ 410 h 2117"/>
                <a:gd name="T58" fmla="*/ 13 w 49"/>
                <a:gd name="T59" fmla="*/ 351 h 2117"/>
                <a:gd name="T60" fmla="*/ 13 w 49"/>
                <a:gd name="T61" fmla="*/ 292 h 2117"/>
                <a:gd name="T62" fmla="*/ 13 w 49"/>
                <a:gd name="T63" fmla="*/ 233 h 2117"/>
                <a:gd name="T64" fmla="*/ 13 w 49"/>
                <a:gd name="T65" fmla="*/ 218 h 2117"/>
                <a:gd name="T66" fmla="*/ 13 w 49"/>
                <a:gd name="T67" fmla="*/ 211 h 2117"/>
                <a:gd name="T68" fmla="*/ 13 w 49"/>
                <a:gd name="T69" fmla="*/ 204 h 2117"/>
                <a:gd name="T70" fmla="*/ 13 w 49"/>
                <a:gd name="T71" fmla="*/ 196 h 2117"/>
                <a:gd name="T72" fmla="*/ 13 w 49"/>
                <a:gd name="T73" fmla="*/ 189 h 2117"/>
                <a:gd name="T74" fmla="*/ 13 w 49"/>
                <a:gd name="T75" fmla="*/ 182 h 2117"/>
                <a:gd name="T76" fmla="*/ 13 w 49"/>
                <a:gd name="T77" fmla="*/ 174 h 2117"/>
                <a:gd name="T78" fmla="*/ 13 w 49"/>
                <a:gd name="T79" fmla="*/ 167 h 2117"/>
                <a:gd name="T80" fmla="*/ 13 w 49"/>
                <a:gd name="T81" fmla="*/ 160 h 2117"/>
                <a:gd name="T82" fmla="*/ 14 w 49"/>
                <a:gd name="T83" fmla="*/ 152 h 2117"/>
                <a:gd name="T84" fmla="*/ 14 w 49"/>
                <a:gd name="T85" fmla="*/ 145 h 2117"/>
                <a:gd name="T86" fmla="*/ 14 w 49"/>
                <a:gd name="T87" fmla="*/ 138 h 2117"/>
                <a:gd name="T88" fmla="*/ 14 w 49"/>
                <a:gd name="T89" fmla="*/ 130 h 2117"/>
                <a:gd name="T90" fmla="*/ 14 w 49"/>
                <a:gd name="T91" fmla="*/ 123 h 2117"/>
                <a:gd name="T92" fmla="*/ 14 w 49"/>
                <a:gd name="T93" fmla="*/ 116 h 2117"/>
                <a:gd name="T94" fmla="*/ 13 w 49"/>
                <a:gd name="T95" fmla="*/ 108 h 2117"/>
                <a:gd name="T96" fmla="*/ 13 w 49"/>
                <a:gd name="T97" fmla="*/ 101 h 2117"/>
                <a:gd name="T98" fmla="*/ 13 w 49"/>
                <a:gd name="T99" fmla="*/ 94 h 2117"/>
                <a:gd name="T100" fmla="*/ 13 w 49"/>
                <a:gd name="T101" fmla="*/ 87 h 2117"/>
                <a:gd name="T102" fmla="*/ 12 w 49"/>
                <a:gd name="T103" fmla="*/ 79 h 2117"/>
                <a:gd name="T104" fmla="*/ 12 w 49"/>
                <a:gd name="T105" fmla="*/ 72 h 2117"/>
                <a:gd name="T106" fmla="*/ 11 w 49"/>
                <a:gd name="T107" fmla="*/ 65 h 2117"/>
                <a:gd name="T108" fmla="*/ 10 w 49"/>
                <a:gd name="T109" fmla="*/ 58 h 2117"/>
                <a:gd name="T110" fmla="*/ 9 w 49"/>
                <a:gd name="T111" fmla="*/ 50 h 2117"/>
                <a:gd name="T112" fmla="*/ 8 w 49"/>
                <a:gd name="T113" fmla="*/ 43 h 2117"/>
                <a:gd name="T114" fmla="*/ 7 w 49"/>
                <a:gd name="T115" fmla="*/ 36 h 2117"/>
                <a:gd name="T116" fmla="*/ 6 w 49"/>
                <a:gd name="T117" fmla="*/ 29 h 2117"/>
                <a:gd name="T118" fmla="*/ 5 w 49"/>
                <a:gd name="T119" fmla="*/ 22 h 2117"/>
                <a:gd name="T120" fmla="*/ 4 w 49"/>
                <a:gd name="T121" fmla="*/ 14 h 2117"/>
                <a:gd name="T122" fmla="*/ 2 w 49"/>
                <a:gd name="T123" fmla="*/ 7 h 2117"/>
                <a:gd name="T124" fmla="*/ 0 w 49"/>
                <a:gd name="T125"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 h="2117">
                  <a:moveTo>
                    <a:pt x="48" y="2116"/>
                  </a:moveTo>
                  <a:lnTo>
                    <a:pt x="47" y="1997"/>
                  </a:lnTo>
                  <a:lnTo>
                    <a:pt x="47" y="1938"/>
                  </a:lnTo>
                  <a:lnTo>
                    <a:pt x="46" y="1879"/>
                  </a:lnTo>
                  <a:lnTo>
                    <a:pt x="45" y="1820"/>
                  </a:lnTo>
                  <a:lnTo>
                    <a:pt x="44" y="1762"/>
                  </a:lnTo>
                  <a:lnTo>
                    <a:pt x="43" y="1703"/>
                  </a:lnTo>
                  <a:lnTo>
                    <a:pt x="43" y="1644"/>
                  </a:lnTo>
                  <a:lnTo>
                    <a:pt x="42" y="1585"/>
                  </a:lnTo>
                  <a:lnTo>
                    <a:pt x="40" y="1526"/>
                  </a:lnTo>
                  <a:lnTo>
                    <a:pt x="38" y="1468"/>
                  </a:lnTo>
                  <a:lnTo>
                    <a:pt x="37" y="1409"/>
                  </a:lnTo>
                  <a:lnTo>
                    <a:pt x="35" y="1350"/>
                  </a:lnTo>
                  <a:lnTo>
                    <a:pt x="34" y="1292"/>
                  </a:lnTo>
                  <a:lnTo>
                    <a:pt x="32" y="1233"/>
                  </a:lnTo>
                  <a:lnTo>
                    <a:pt x="31" y="1174"/>
                  </a:lnTo>
                  <a:lnTo>
                    <a:pt x="29" y="1116"/>
                  </a:lnTo>
                  <a:lnTo>
                    <a:pt x="27" y="1057"/>
                  </a:lnTo>
                  <a:lnTo>
                    <a:pt x="25" y="998"/>
                  </a:lnTo>
                  <a:lnTo>
                    <a:pt x="24" y="940"/>
                  </a:lnTo>
                  <a:lnTo>
                    <a:pt x="22" y="881"/>
                  </a:lnTo>
                  <a:lnTo>
                    <a:pt x="21" y="822"/>
                  </a:lnTo>
                  <a:lnTo>
                    <a:pt x="19" y="764"/>
                  </a:lnTo>
                  <a:lnTo>
                    <a:pt x="18" y="705"/>
                  </a:lnTo>
                  <a:lnTo>
                    <a:pt x="16" y="646"/>
                  </a:lnTo>
                  <a:lnTo>
                    <a:pt x="15" y="587"/>
                  </a:lnTo>
                  <a:lnTo>
                    <a:pt x="14" y="528"/>
                  </a:lnTo>
                  <a:lnTo>
                    <a:pt x="14" y="470"/>
                  </a:lnTo>
                  <a:lnTo>
                    <a:pt x="13" y="410"/>
                  </a:lnTo>
                  <a:lnTo>
                    <a:pt x="13" y="351"/>
                  </a:lnTo>
                  <a:lnTo>
                    <a:pt x="13" y="292"/>
                  </a:lnTo>
                  <a:lnTo>
                    <a:pt x="13" y="233"/>
                  </a:lnTo>
                  <a:lnTo>
                    <a:pt x="13" y="218"/>
                  </a:lnTo>
                  <a:lnTo>
                    <a:pt x="13" y="211"/>
                  </a:lnTo>
                  <a:lnTo>
                    <a:pt x="13" y="204"/>
                  </a:lnTo>
                  <a:lnTo>
                    <a:pt x="13" y="196"/>
                  </a:lnTo>
                  <a:lnTo>
                    <a:pt x="13" y="189"/>
                  </a:lnTo>
                  <a:lnTo>
                    <a:pt x="13" y="182"/>
                  </a:lnTo>
                  <a:lnTo>
                    <a:pt x="13" y="174"/>
                  </a:lnTo>
                  <a:lnTo>
                    <a:pt x="13" y="167"/>
                  </a:lnTo>
                  <a:lnTo>
                    <a:pt x="13" y="160"/>
                  </a:lnTo>
                  <a:lnTo>
                    <a:pt x="14" y="152"/>
                  </a:lnTo>
                  <a:lnTo>
                    <a:pt x="14" y="145"/>
                  </a:lnTo>
                  <a:lnTo>
                    <a:pt x="14" y="138"/>
                  </a:lnTo>
                  <a:lnTo>
                    <a:pt x="14" y="130"/>
                  </a:lnTo>
                  <a:lnTo>
                    <a:pt x="14" y="123"/>
                  </a:lnTo>
                  <a:lnTo>
                    <a:pt x="14" y="116"/>
                  </a:lnTo>
                  <a:lnTo>
                    <a:pt x="13" y="108"/>
                  </a:lnTo>
                  <a:lnTo>
                    <a:pt x="13" y="101"/>
                  </a:lnTo>
                  <a:lnTo>
                    <a:pt x="13" y="94"/>
                  </a:lnTo>
                  <a:lnTo>
                    <a:pt x="13" y="87"/>
                  </a:lnTo>
                  <a:lnTo>
                    <a:pt x="12" y="79"/>
                  </a:lnTo>
                  <a:lnTo>
                    <a:pt x="12" y="72"/>
                  </a:lnTo>
                  <a:lnTo>
                    <a:pt x="11" y="65"/>
                  </a:lnTo>
                  <a:lnTo>
                    <a:pt x="10" y="58"/>
                  </a:lnTo>
                  <a:lnTo>
                    <a:pt x="9" y="50"/>
                  </a:lnTo>
                  <a:lnTo>
                    <a:pt x="8" y="43"/>
                  </a:lnTo>
                  <a:lnTo>
                    <a:pt x="7" y="36"/>
                  </a:lnTo>
                  <a:lnTo>
                    <a:pt x="6" y="29"/>
                  </a:lnTo>
                  <a:lnTo>
                    <a:pt x="5" y="22"/>
                  </a:lnTo>
                  <a:lnTo>
                    <a:pt x="4" y="14"/>
                  </a:lnTo>
                  <a:lnTo>
                    <a:pt x="2" y="7"/>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2" name="Freeform 206"/>
            <p:cNvSpPr>
              <a:spLocks/>
            </p:cNvSpPr>
            <p:nvPr/>
          </p:nvSpPr>
          <p:spPr bwMode="auto">
            <a:xfrm>
              <a:off x="1974" y="1218"/>
              <a:ext cx="338" cy="1507"/>
            </a:xfrm>
            <a:custGeom>
              <a:avLst/>
              <a:gdLst>
                <a:gd name="T0" fmla="*/ 0 w 338"/>
                <a:gd name="T1" fmla="*/ 1506 h 1507"/>
                <a:gd name="T2" fmla="*/ 75 w 338"/>
                <a:gd name="T3" fmla="*/ 1460 h 1507"/>
                <a:gd name="T4" fmla="*/ 108 w 338"/>
                <a:gd name="T5" fmla="*/ 1431 h 1507"/>
                <a:gd name="T6" fmla="*/ 138 w 338"/>
                <a:gd name="T7" fmla="*/ 1400 h 1507"/>
                <a:gd name="T8" fmla="*/ 166 w 338"/>
                <a:gd name="T9" fmla="*/ 1366 h 1507"/>
                <a:gd name="T10" fmla="*/ 191 w 338"/>
                <a:gd name="T11" fmla="*/ 1328 h 1507"/>
                <a:gd name="T12" fmla="*/ 213 w 338"/>
                <a:gd name="T13" fmla="*/ 1288 h 1507"/>
                <a:gd name="T14" fmla="*/ 234 w 338"/>
                <a:gd name="T15" fmla="*/ 1246 h 1507"/>
                <a:gd name="T16" fmla="*/ 252 w 338"/>
                <a:gd name="T17" fmla="*/ 1202 h 1507"/>
                <a:gd name="T18" fmla="*/ 268 w 338"/>
                <a:gd name="T19" fmla="*/ 1155 h 1507"/>
                <a:gd name="T20" fmla="*/ 282 w 338"/>
                <a:gd name="T21" fmla="*/ 1106 h 1507"/>
                <a:gd name="T22" fmla="*/ 294 w 338"/>
                <a:gd name="T23" fmla="*/ 1056 h 1507"/>
                <a:gd name="T24" fmla="*/ 304 w 338"/>
                <a:gd name="T25" fmla="*/ 1004 h 1507"/>
                <a:gd name="T26" fmla="*/ 313 w 338"/>
                <a:gd name="T27" fmla="*/ 952 h 1507"/>
                <a:gd name="T28" fmla="*/ 320 w 338"/>
                <a:gd name="T29" fmla="*/ 897 h 1507"/>
                <a:gd name="T30" fmla="*/ 326 w 338"/>
                <a:gd name="T31" fmla="*/ 842 h 1507"/>
                <a:gd name="T32" fmla="*/ 331 w 338"/>
                <a:gd name="T33" fmla="*/ 787 h 1507"/>
                <a:gd name="T34" fmla="*/ 333 w 338"/>
                <a:gd name="T35" fmla="*/ 730 h 1507"/>
                <a:gd name="T36" fmla="*/ 336 w 338"/>
                <a:gd name="T37" fmla="*/ 674 h 1507"/>
                <a:gd name="T38" fmla="*/ 337 w 338"/>
                <a:gd name="T39" fmla="*/ 618 h 1507"/>
                <a:gd name="T40" fmla="*/ 337 w 338"/>
                <a:gd name="T41" fmla="*/ 561 h 1507"/>
                <a:gd name="T42" fmla="*/ 337 w 338"/>
                <a:gd name="T43" fmla="*/ 505 h 1507"/>
                <a:gd name="T44" fmla="*/ 336 w 338"/>
                <a:gd name="T45" fmla="*/ 449 h 1507"/>
                <a:gd name="T46" fmla="*/ 334 w 338"/>
                <a:gd name="T47" fmla="*/ 394 h 1507"/>
                <a:gd name="T48" fmla="*/ 333 w 338"/>
                <a:gd name="T49" fmla="*/ 339 h 1507"/>
                <a:gd name="T50" fmla="*/ 331 w 338"/>
                <a:gd name="T51" fmla="*/ 286 h 1507"/>
                <a:gd name="T52" fmla="*/ 328 w 338"/>
                <a:gd name="T53" fmla="*/ 234 h 1507"/>
                <a:gd name="T54" fmla="*/ 325 w 338"/>
                <a:gd name="T55" fmla="*/ 184 h 1507"/>
                <a:gd name="T56" fmla="*/ 323 w 338"/>
                <a:gd name="T57" fmla="*/ 134 h 1507"/>
                <a:gd name="T58" fmla="*/ 321 w 338"/>
                <a:gd name="T59" fmla="*/ 88 h 1507"/>
                <a:gd name="T60" fmla="*/ 319 w 338"/>
                <a:gd name="T61" fmla="*/ 42 h 1507"/>
                <a:gd name="T62" fmla="*/ 317 w 338"/>
                <a:gd name="T63"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 h="1507">
                  <a:moveTo>
                    <a:pt x="0" y="1506"/>
                  </a:moveTo>
                  <a:lnTo>
                    <a:pt x="75" y="1460"/>
                  </a:lnTo>
                  <a:lnTo>
                    <a:pt x="108" y="1431"/>
                  </a:lnTo>
                  <a:lnTo>
                    <a:pt x="138" y="1400"/>
                  </a:lnTo>
                  <a:lnTo>
                    <a:pt x="166" y="1366"/>
                  </a:lnTo>
                  <a:lnTo>
                    <a:pt x="191" y="1328"/>
                  </a:lnTo>
                  <a:lnTo>
                    <a:pt x="213" y="1288"/>
                  </a:lnTo>
                  <a:lnTo>
                    <a:pt x="234" y="1246"/>
                  </a:lnTo>
                  <a:lnTo>
                    <a:pt x="252" y="1202"/>
                  </a:lnTo>
                  <a:lnTo>
                    <a:pt x="268" y="1155"/>
                  </a:lnTo>
                  <a:lnTo>
                    <a:pt x="282" y="1106"/>
                  </a:lnTo>
                  <a:lnTo>
                    <a:pt x="294" y="1056"/>
                  </a:lnTo>
                  <a:lnTo>
                    <a:pt x="304" y="1004"/>
                  </a:lnTo>
                  <a:lnTo>
                    <a:pt x="313" y="952"/>
                  </a:lnTo>
                  <a:lnTo>
                    <a:pt x="320" y="897"/>
                  </a:lnTo>
                  <a:lnTo>
                    <a:pt x="326" y="842"/>
                  </a:lnTo>
                  <a:lnTo>
                    <a:pt x="331" y="787"/>
                  </a:lnTo>
                  <a:lnTo>
                    <a:pt x="333" y="730"/>
                  </a:lnTo>
                  <a:lnTo>
                    <a:pt x="336" y="674"/>
                  </a:lnTo>
                  <a:lnTo>
                    <a:pt x="337" y="618"/>
                  </a:lnTo>
                  <a:lnTo>
                    <a:pt x="337" y="561"/>
                  </a:lnTo>
                  <a:lnTo>
                    <a:pt x="337" y="505"/>
                  </a:lnTo>
                  <a:lnTo>
                    <a:pt x="336" y="449"/>
                  </a:lnTo>
                  <a:lnTo>
                    <a:pt x="334" y="394"/>
                  </a:lnTo>
                  <a:lnTo>
                    <a:pt x="333" y="339"/>
                  </a:lnTo>
                  <a:lnTo>
                    <a:pt x="331" y="286"/>
                  </a:lnTo>
                  <a:lnTo>
                    <a:pt x="328" y="234"/>
                  </a:lnTo>
                  <a:lnTo>
                    <a:pt x="325" y="184"/>
                  </a:lnTo>
                  <a:lnTo>
                    <a:pt x="323" y="134"/>
                  </a:lnTo>
                  <a:lnTo>
                    <a:pt x="321" y="88"/>
                  </a:lnTo>
                  <a:lnTo>
                    <a:pt x="319" y="42"/>
                  </a:lnTo>
                  <a:lnTo>
                    <a:pt x="317" y="0"/>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3" name="Freeform 207"/>
            <p:cNvSpPr>
              <a:spLocks/>
            </p:cNvSpPr>
            <p:nvPr/>
          </p:nvSpPr>
          <p:spPr bwMode="auto">
            <a:xfrm>
              <a:off x="1551" y="895"/>
              <a:ext cx="342" cy="1830"/>
            </a:xfrm>
            <a:custGeom>
              <a:avLst/>
              <a:gdLst>
                <a:gd name="T0" fmla="*/ 321 w 342"/>
                <a:gd name="T1" fmla="*/ 1816 h 1830"/>
                <a:gd name="T2" fmla="*/ 303 w 342"/>
                <a:gd name="T3" fmla="*/ 1800 h 1830"/>
                <a:gd name="T4" fmla="*/ 285 w 342"/>
                <a:gd name="T5" fmla="*/ 1781 h 1830"/>
                <a:gd name="T6" fmla="*/ 268 w 342"/>
                <a:gd name="T7" fmla="*/ 1759 h 1830"/>
                <a:gd name="T8" fmla="*/ 252 w 342"/>
                <a:gd name="T9" fmla="*/ 1735 h 1830"/>
                <a:gd name="T10" fmla="*/ 237 w 342"/>
                <a:gd name="T11" fmla="*/ 1709 h 1830"/>
                <a:gd name="T12" fmla="*/ 223 w 342"/>
                <a:gd name="T13" fmla="*/ 1681 h 1830"/>
                <a:gd name="T14" fmla="*/ 210 w 342"/>
                <a:gd name="T15" fmla="*/ 1653 h 1830"/>
                <a:gd name="T16" fmla="*/ 197 w 342"/>
                <a:gd name="T17" fmla="*/ 1623 h 1830"/>
                <a:gd name="T18" fmla="*/ 186 w 342"/>
                <a:gd name="T19" fmla="*/ 1594 h 1830"/>
                <a:gd name="T20" fmla="*/ 175 w 342"/>
                <a:gd name="T21" fmla="*/ 1564 h 1830"/>
                <a:gd name="T22" fmla="*/ 164 w 342"/>
                <a:gd name="T23" fmla="*/ 1535 h 1830"/>
                <a:gd name="T24" fmla="*/ 155 w 342"/>
                <a:gd name="T25" fmla="*/ 1507 h 1830"/>
                <a:gd name="T26" fmla="*/ 146 w 342"/>
                <a:gd name="T27" fmla="*/ 1481 h 1830"/>
                <a:gd name="T28" fmla="*/ 138 w 342"/>
                <a:gd name="T29" fmla="*/ 1456 h 1830"/>
                <a:gd name="T30" fmla="*/ 130 w 342"/>
                <a:gd name="T31" fmla="*/ 1434 h 1830"/>
                <a:gd name="T32" fmla="*/ 107 w 342"/>
                <a:gd name="T33" fmla="*/ 1357 h 1830"/>
                <a:gd name="T34" fmla="*/ 95 w 342"/>
                <a:gd name="T35" fmla="*/ 1301 h 1830"/>
                <a:gd name="T36" fmla="*/ 87 w 342"/>
                <a:gd name="T37" fmla="*/ 1244 h 1830"/>
                <a:gd name="T38" fmla="*/ 81 w 342"/>
                <a:gd name="T39" fmla="*/ 1184 h 1830"/>
                <a:gd name="T40" fmla="*/ 77 w 342"/>
                <a:gd name="T41" fmla="*/ 1123 h 1830"/>
                <a:gd name="T42" fmla="*/ 75 w 342"/>
                <a:gd name="T43" fmla="*/ 1060 h 1830"/>
                <a:gd name="T44" fmla="*/ 75 w 342"/>
                <a:gd name="T45" fmla="*/ 997 h 1830"/>
                <a:gd name="T46" fmla="*/ 75 w 342"/>
                <a:gd name="T47" fmla="*/ 933 h 1830"/>
                <a:gd name="T48" fmla="*/ 76 w 342"/>
                <a:gd name="T49" fmla="*/ 869 h 1830"/>
                <a:gd name="T50" fmla="*/ 78 w 342"/>
                <a:gd name="T51" fmla="*/ 806 h 1830"/>
                <a:gd name="T52" fmla="*/ 80 w 342"/>
                <a:gd name="T53" fmla="*/ 743 h 1830"/>
                <a:gd name="T54" fmla="*/ 82 w 342"/>
                <a:gd name="T55" fmla="*/ 682 h 1830"/>
                <a:gd name="T56" fmla="*/ 83 w 342"/>
                <a:gd name="T57" fmla="*/ 623 h 1830"/>
                <a:gd name="T58" fmla="*/ 84 w 342"/>
                <a:gd name="T59" fmla="*/ 565 h 1830"/>
                <a:gd name="T60" fmla="*/ 83 w 342"/>
                <a:gd name="T61" fmla="*/ 510 h 1830"/>
                <a:gd name="T62" fmla="*/ 81 w 342"/>
                <a:gd name="T63" fmla="*/ 453 h 1830"/>
                <a:gd name="T64" fmla="*/ 77 w 342"/>
                <a:gd name="T65" fmla="*/ 422 h 1830"/>
                <a:gd name="T66" fmla="*/ 74 w 342"/>
                <a:gd name="T67" fmla="*/ 391 h 1830"/>
                <a:gd name="T68" fmla="*/ 69 w 342"/>
                <a:gd name="T69" fmla="*/ 361 h 1830"/>
                <a:gd name="T70" fmla="*/ 64 w 342"/>
                <a:gd name="T71" fmla="*/ 331 h 1830"/>
                <a:gd name="T72" fmla="*/ 59 w 342"/>
                <a:gd name="T73" fmla="*/ 301 h 1830"/>
                <a:gd name="T74" fmla="*/ 52 w 342"/>
                <a:gd name="T75" fmla="*/ 270 h 1830"/>
                <a:gd name="T76" fmla="*/ 45 w 342"/>
                <a:gd name="T77" fmla="*/ 240 h 1830"/>
                <a:gd name="T78" fmla="*/ 39 w 342"/>
                <a:gd name="T79" fmla="*/ 210 h 1830"/>
                <a:gd name="T80" fmla="*/ 33 w 342"/>
                <a:gd name="T81" fmla="*/ 180 h 1830"/>
                <a:gd name="T82" fmla="*/ 26 w 342"/>
                <a:gd name="T83" fmla="*/ 150 h 1830"/>
                <a:gd name="T84" fmla="*/ 20 w 342"/>
                <a:gd name="T85" fmla="*/ 120 h 1830"/>
                <a:gd name="T86" fmla="*/ 14 w 342"/>
                <a:gd name="T87" fmla="*/ 90 h 1830"/>
                <a:gd name="T88" fmla="*/ 9 w 342"/>
                <a:gd name="T89" fmla="*/ 60 h 1830"/>
                <a:gd name="T90" fmla="*/ 4 w 342"/>
                <a:gd name="T91" fmla="*/ 30 h 1830"/>
                <a:gd name="T92" fmla="*/ 0 w 342"/>
                <a:gd name="T9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1830">
                  <a:moveTo>
                    <a:pt x="341" y="1829"/>
                  </a:moveTo>
                  <a:lnTo>
                    <a:pt x="321" y="1816"/>
                  </a:lnTo>
                  <a:lnTo>
                    <a:pt x="312" y="1809"/>
                  </a:lnTo>
                  <a:lnTo>
                    <a:pt x="303" y="1800"/>
                  </a:lnTo>
                  <a:lnTo>
                    <a:pt x="293" y="1791"/>
                  </a:lnTo>
                  <a:lnTo>
                    <a:pt x="285" y="1781"/>
                  </a:lnTo>
                  <a:lnTo>
                    <a:pt x="276" y="1771"/>
                  </a:lnTo>
                  <a:lnTo>
                    <a:pt x="268" y="1759"/>
                  </a:lnTo>
                  <a:lnTo>
                    <a:pt x="260" y="1748"/>
                  </a:lnTo>
                  <a:lnTo>
                    <a:pt x="252" y="1735"/>
                  </a:lnTo>
                  <a:lnTo>
                    <a:pt x="244" y="1723"/>
                  </a:lnTo>
                  <a:lnTo>
                    <a:pt x="237" y="1709"/>
                  </a:lnTo>
                  <a:lnTo>
                    <a:pt x="230" y="1695"/>
                  </a:lnTo>
                  <a:lnTo>
                    <a:pt x="223" y="1681"/>
                  </a:lnTo>
                  <a:lnTo>
                    <a:pt x="216" y="1667"/>
                  </a:lnTo>
                  <a:lnTo>
                    <a:pt x="210" y="1653"/>
                  </a:lnTo>
                  <a:lnTo>
                    <a:pt x="203" y="1638"/>
                  </a:lnTo>
                  <a:lnTo>
                    <a:pt x="197" y="1623"/>
                  </a:lnTo>
                  <a:lnTo>
                    <a:pt x="191" y="1609"/>
                  </a:lnTo>
                  <a:lnTo>
                    <a:pt x="186" y="1594"/>
                  </a:lnTo>
                  <a:lnTo>
                    <a:pt x="180" y="1579"/>
                  </a:lnTo>
                  <a:lnTo>
                    <a:pt x="175" y="1564"/>
                  </a:lnTo>
                  <a:lnTo>
                    <a:pt x="170" y="1550"/>
                  </a:lnTo>
                  <a:lnTo>
                    <a:pt x="164" y="1535"/>
                  </a:lnTo>
                  <a:lnTo>
                    <a:pt x="159" y="1521"/>
                  </a:lnTo>
                  <a:lnTo>
                    <a:pt x="155" y="1507"/>
                  </a:lnTo>
                  <a:lnTo>
                    <a:pt x="150" y="1494"/>
                  </a:lnTo>
                  <a:lnTo>
                    <a:pt x="146" y="1481"/>
                  </a:lnTo>
                  <a:lnTo>
                    <a:pt x="141" y="1468"/>
                  </a:lnTo>
                  <a:lnTo>
                    <a:pt x="138" y="1456"/>
                  </a:lnTo>
                  <a:lnTo>
                    <a:pt x="133" y="1445"/>
                  </a:lnTo>
                  <a:lnTo>
                    <a:pt x="130" y="1434"/>
                  </a:lnTo>
                  <a:lnTo>
                    <a:pt x="114" y="1383"/>
                  </a:lnTo>
                  <a:lnTo>
                    <a:pt x="107" y="1357"/>
                  </a:lnTo>
                  <a:lnTo>
                    <a:pt x="100" y="1329"/>
                  </a:lnTo>
                  <a:lnTo>
                    <a:pt x="95" y="1301"/>
                  </a:lnTo>
                  <a:lnTo>
                    <a:pt x="91" y="1273"/>
                  </a:lnTo>
                  <a:lnTo>
                    <a:pt x="87" y="1244"/>
                  </a:lnTo>
                  <a:lnTo>
                    <a:pt x="83" y="1214"/>
                  </a:lnTo>
                  <a:lnTo>
                    <a:pt x="81" y="1184"/>
                  </a:lnTo>
                  <a:lnTo>
                    <a:pt x="79" y="1153"/>
                  </a:lnTo>
                  <a:lnTo>
                    <a:pt x="77" y="1123"/>
                  </a:lnTo>
                  <a:lnTo>
                    <a:pt x="75" y="1091"/>
                  </a:lnTo>
                  <a:lnTo>
                    <a:pt x="75" y="1060"/>
                  </a:lnTo>
                  <a:lnTo>
                    <a:pt x="75" y="1029"/>
                  </a:lnTo>
                  <a:lnTo>
                    <a:pt x="75" y="997"/>
                  </a:lnTo>
                  <a:lnTo>
                    <a:pt x="75" y="965"/>
                  </a:lnTo>
                  <a:lnTo>
                    <a:pt x="75" y="933"/>
                  </a:lnTo>
                  <a:lnTo>
                    <a:pt x="75" y="901"/>
                  </a:lnTo>
                  <a:lnTo>
                    <a:pt x="76" y="869"/>
                  </a:lnTo>
                  <a:lnTo>
                    <a:pt x="77" y="837"/>
                  </a:lnTo>
                  <a:lnTo>
                    <a:pt x="78" y="806"/>
                  </a:lnTo>
                  <a:lnTo>
                    <a:pt x="79" y="775"/>
                  </a:lnTo>
                  <a:lnTo>
                    <a:pt x="80" y="743"/>
                  </a:lnTo>
                  <a:lnTo>
                    <a:pt x="81" y="713"/>
                  </a:lnTo>
                  <a:lnTo>
                    <a:pt x="82" y="682"/>
                  </a:lnTo>
                  <a:lnTo>
                    <a:pt x="83" y="652"/>
                  </a:lnTo>
                  <a:lnTo>
                    <a:pt x="83" y="623"/>
                  </a:lnTo>
                  <a:lnTo>
                    <a:pt x="83" y="594"/>
                  </a:lnTo>
                  <a:lnTo>
                    <a:pt x="84" y="565"/>
                  </a:lnTo>
                  <a:lnTo>
                    <a:pt x="83" y="537"/>
                  </a:lnTo>
                  <a:lnTo>
                    <a:pt x="83" y="510"/>
                  </a:lnTo>
                  <a:lnTo>
                    <a:pt x="83" y="484"/>
                  </a:lnTo>
                  <a:lnTo>
                    <a:pt x="81" y="453"/>
                  </a:lnTo>
                  <a:lnTo>
                    <a:pt x="79" y="437"/>
                  </a:lnTo>
                  <a:lnTo>
                    <a:pt x="77" y="422"/>
                  </a:lnTo>
                  <a:lnTo>
                    <a:pt x="75" y="407"/>
                  </a:lnTo>
                  <a:lnTo>
                    <a:pt x="74" y="391"/>
                  </a:lnTo>
                  <a:lnTo>
                    <a:pt x="72" y="376"/>
                  </a:lnTo>
                  <a:lnTo>
                    <a:pt x="69" y="361"/>
                  </a:lnTo>
                  <a:lnTo>
                    <a:pt x="67" y="346"/>
                  </a:lnTo>
                  <a:lnTo>
                    <a:pt x="64" y="331"/>
                  </a:lnTo>
                  <a:lnTo>
                    <a:pt x="61" y="315"/>
                  </a:lnTo>
                  <a:lnTo>
                    <a:pt x="59" y="301"/>
                  </a:lnTo>
                  <a:lnTo>
                    <a:pt x="55" y="285"/>
                  </a:lnTo>
                  <a:lnTo>
                    <a:pt x="52" y="270"/>
                  </a:lnTo>
                  <a:lnTo>
                    <a:pt x="49" y="255"/>
                  </a:lnTo>
                  <a:lnTo>
                    <a:pt x="45" y="240"/>
                  </a:lnTo>
                  <a:lnTo>
                    <a:pt x="43" y="225"/>
                  </a:lnTo>
                  <a:lnTo>
                    <a:pt x="39" y="210"/>
                  </a:lnTo>
                  <a:lnTo>
                    <a:pt x="36" y="195"/>
                  </a:lnTo>
                  <a:lnTo>
                    <a:pt x="33" y="180"/>
                  </a:lnTo>
                  <a:lnTo>
                    <a:pt x="29" y="165"/>
                  </a:lnTo>
                  <a:lnTo>
                    <a:pt x="26" y="150"/>
                  </a:lnTo>
                  <a:lnTo>
                    <a:pt x="23" y="135"/>
                  </a:lnTo>
                  <a:lnTo>
                    <a:pt x="20" y="120"/>
                  </a:lnTo>
                  <a:lnTo>
                    <a:pt x="17" y="105"/>
                  </a:lnTo>
                  <a:lnTo>
                    <a:pt x="14" y="90"/>
                  </a:lnTo>
                  <a:lnTo>
                    <a:pt x="12" y="75"/>
                  </a:lnTo>
                  <a:lnTo>
                    <a:pt x="9" y="60"/>
                  </a:lnTo>
                  <a:lnTo>
                    <a:pt x="6" y="45"/>
                  </a:lnTo>
                  <a:lnTo>
                    <a:pt x="4" y="30"/>
                  </a:lnTo>
                  <a:lnTo>
                    <a:pt x="2" y="15"/>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4" name="Freeform 208"/>
            <p:cNvSpPr>
              <a:spLocks/>
            </p:cNvSpPr>
            <p:nvPr/>
          </p:nvSpPr>
          <p:spPr bwMode="auto">
            <a:xfrm>
              <a:off x="1974" y="662"/>
              <a:ext cx="31" cy="2045"/>
            </a:xfrm>
            <a:custGeom>
              <a:avLst/>
              <a:gdLst>
                <a:gd name="T0" fmla="*/ 0 w 31"/>
                <a:gd name="T1" fmla="*/ 2044 h 2045"/>
                <a:gd name="T2" fmla="*/ 8 w 31"/>
                <a:gd name="T3" fmla="*/ 1930 h 2045"/>
                <a:gd name="T4" fmla="*/ 12 w 31"/>
                <a:gd name="T5" fmla="*/ 1872 h 2045"/>
                <a:gd name="T6" fmla="*/ 15 w 31"/>
                <a:gd name="T7" fmla="*/ 1815 h 2045"/>
                <a:gd name="T8" fmla="*/ 18 w 31"/>
                <a:gd name="T9" fmla="*/ 1758 h 2045"/>
                <a:gd name="T10" fmla="*/ 20 w 31"/>
                <a:gd name="T11" fmla="*/ 1700 h 2045"/>
                <a:gd name="T12" fmla="*/ 23 w 31"/>
                <a:gd name="T13" fmla="*/ 1643 h 2045"/>
                <a:gd name="T14" fmla="*/ 25 w 31"/>
                <a:gd name="T15" fmla="*/ 1585 h 2045"/>
                <a:gd name="T16" fmla="*/ 26 w 31"/>
                <a:gd name="T17" fmla="*/ 1527 h 2045"/>
                <a:gd name="T18" fmla="*/ 27 w 31"/>
                <a:gd name="T19" fmla="*/ 1470 h 2045"/>
                <a:gd name="T20" fmla="*/ 28 w 31"/>
                <a:gd name="T21" fmla="*/ 1412 h 2045"/>
                <a:gd name="T22" fmla="*/ 29 w 31"/>
                <a:gd name="T23" fmla="*/ 1354 h 2045"/>
                <a:gd name="T24" fmla="*/ 30 w 31"/>
                <a:gd name="T25" fmla="*/ 1296 h 2045"/>
                <a:gd name="T26" fmla="*/ 30 w 31"/>
                <a:gd name="T27" fmla="*/ 1238 h 2045"/>
                <a:gd name="T28" fmla="*/ 30 w 31"/>
                <a:gd name="T29" fmla="*/ 1180 h 2045"/>
                <a:gd name="T30" fmla="*/ 30 w 31"/>
                <a:gd name="T31" fmla="*/ 1122 h 2045"/>
                <a:gd name="T32" fmla="*/ 30 w 31"/>
                <a:gd name="T33" fmla="*/ 1064 h 2045"/>
                <a:gd name="T34" fmla="*/ 30 w 31"/>
                <a:gd name="T35" fmla="*/ 1006 h 2045"/>
                <a:gd name="T36" fmla="*/ 30 w 31"/>
                <a:gd name="T37" fmla="*/ 948 h 2045"/>
                <a:gd name="T38" fmla="*/ 30 w 31"/>
                <a:gd name="T39" fmla="*/ 890 h 2045"/>
                <a:gd name="T40" fmla="*/ 29 w 31"/>
                <a:gd name="T41" fmla="*/ 832 h 2045"/>
                <a:gd name="T42" fmla="*/ 28 w 31"/>
                <a:gd name="T43" fmla="*/ 774 h 2045"/>
                <a:gd name="T44" fmla="*/ 28 w 31"/>
                <a:gd name="T45" fmla="*/ 716 h 2045"/>
                <a:gd name="T46" fmla="*/ 27 w 31"/>
                <a:gd name="T47" fmla="*/ 658 h 2045"/>
                <a:gd name="T48" fmla="*/ 26 w 31"/>
                <a:gd name="T49" fmla="*/ 600 h 2045"/>
                <a:gd name="T50" fmla="*/ 26 w 31"/>
                <a:gd name="T51" fmla="*/ 542 h 2045"/>
                <a:gd name="T52" fmla="*/ 25 w 31"/>
                <a:gd name="T53" fmla="*/ 484 h 2045"/>
                <a:gd name="T54" fmla="*/ 25 w 31"/>
                <a:gd name="T55" fmla="*/ 427 h 2045"/>
                <a:gd name="T56" fmla="*/ 25 w 31"/>
                <a:gd name="T57" fmla="*/ 369 h 2045"/>
                <a:gd name="T58" fmla="*/ 25 w 31"/>
                <a:gd name="T59" fmla="*/ 312 h 2045"/>
                <a:gd name="T60" fmla="*/ 25 w 31"/>
                <a:gd name="T61" fmla="*/ 254 h 2045"/>
                <a:gd name="T62" fmla="*/ 25 w 31"/>
                <a:gd name="T63" fmla="*/ 197 h 2045"/>
                <a:gd name="T64" fmla="*/ 25 w 31"/>
                <a:gd name="T65" fmla="*/ 185 h 2045"/>
                <a:gd name="T66" fmla="*/ 25 w 31"/>
                <a:gd name="T67" fmla="*/ 178 h 2045"/>
                <a:gd name="T68" fmla="*/ 25 w 31"/>
                <a:gd name="T69" fmla="*/ 172 h 2045"/>
                <a:gd name="T70" fmla="*/ 25 w 31"/>
                <a:gd name="T71" fmla="*/ 166 h 2045"/>
                <a:gd name="T72" fmla="*/ 25 w 31"/>
                <a:gd name="T73" fmla="*/ 160 h 2045"/>
                <a:gd name="T74" fmla="*/ 25 w 31"/>
                <a:gd name="T75" fmla="*/ 154 h 2045"/>
                <a:gd name="T76" fmla="*/ 25 w 31"/>
                <a:gd name="T77" fmla="*/ 148 h 2045"/>
                <a:gd name="T78" fmla="*/ 25 w 31"/>
                <a:gd name="T79" fmla="*/ 142 h 2045"/>
                <a:gd name="T80" fmla="*/ 25 w 31"/>
                <a:gd name="T81" fmla="*/ 135 h 2045"/>
                <a:gd name="T82" fmla="*/ 25 w 31"/>
                <a:gd name="T83" fmla="*/ 129 h 2045"/>
                <a:gd name="T84" fmla="*/ 25 w 31"/>
                <a:gd name="T85" fmla="*/ 123 h 2045"/>
                <a:gd name="T86" fmla="*/ 25 w 31"/>
                <a:gd name="T87" fmla="*/ 117 h 2045"/>
                <a:gd name="T88" fmla="*/ 25 w 31"/>
                <a:gd name="T89" fmla="*/ 111 h 2045"/>
                <a:gd name="T90" fmla="*/ 25 w 31"/>
                <a:gd name="T91" fmla="*/ 104 h 2045"/>
                <a:gd name="T92" fmla="*/ 25 w 31"/>
                <a:gd name="T93" fmla="*/ 98 h 2045"/>
                <a:gd name="T94" fmla="*/ 25 w 31"/>
                <a:gd name="T95" fmla="*/ 92 h 2045"/>
                <a:gd name="T96" fmla="*/ 25 w 31"/>
                <a:gd name="T97" fmla="*/ 86 h 2045"/>
                <a:gd name="T98" fmla="*/ 25 w 31"/>
                <a:gd name="T99" fmla="*/ 80 h 2045"/>
                <a:gd name="T100" fmla="*/ 25 w 31"/>
                <a:gd name="T101" fmla="*/ 74 h 2045"/>
                <a:gd name="T102" fmla="*/ 25 w 31"/>
                <a:gd name="T103" fmla="*/ 68 h 2045"/>
                <a:gd name="T104" fmla="*/ 25 w 31"/>
                <a:gd name="T105" fmla="*/ 61 h 2045"/>
                <a:gd name="T106" fmla="*/ 25 w 31"/>
                <a:gd name="T107" fmla="*/ 55 h 2045"/>
                <a:gd name="T108" fmla="*/ 25 w 31"/>
                <a:gd name="T109" fmla="*/ 49 h 2045"/>
                <a:gd name="T110" fmla="*/ 25 w 31"/>
                <a:gd name="T111" fmla="*/ 43 h 2045"/>
                <a:gd name="T112" fmla="*/ 25 w 31"/>
                <a:gd name="T113" fmla="*/ 37 h 2045"/>
                <a:gd name="T114" fmla="*/ 25 w 31"/>
                <a:gd name="T115" fmla="*/ 30 h 2045"/>
                <a:gd name="T116" fmla="*/ 25 w 31"/>
                <a:gd name="T117" fmla="*/ 24 h 2045"/>
                <a:gd name="T118" fmla="*/ 25 w 31"/>
                <a:gd name="T119" fmla="*/ 18 h 2045"/>
                <a:gd name="T120" fmla="*/ 25 w 31"/>
                <a:gd name="T121" fmla="*/ 12 h 2045"/>
                <a:gd name="T122" fmla="*/ 25 w 31"/>
                <a:gd name="T123" fmla="*/ 6 h 2045"/>
                <a:gd name="T124" fmla="*/ 25 w 31"/>
                <a:gd name="T125" fmla="*/ 0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2045">
                  <a:moveTo>
                    <a:pt x="0" y="2044"/>
                  </a:moveTo>
                  <a:lnTo>
                    <a:pt x="8" y="1930"/>
                  </a:lnTo>
                  <a:lnTo>
                    <a:pt x="12" y="1872"/>
                  </a:lnTo>
                  <a:lnTo>
                    <a:pt x="15" y="1815"/>
                  </a:lnTo>
                  <a:lnTo>
                    <a:pt x="18" y="1758"/>
                  </a:lnTo>
                  <a:lnTo>
                    <a:pt x="20" y="1700"/>
                  </a:lnTo>
                  <a:lnTo>
                    <a:pt x="23" y="1643"/>
                  </a:lnTo>
                  <a:lnTo>
                    <a:pt x="25" y="1585"/>
                  </a:lnTo>
                  <a:lnTo>
                    <a:pt x="26" y="1527"/>
                  </a:lnTo>
                  <a:lnTo>
                    <a:pt x="27" y="1470"/>
                  </a:lnTo>
                  <a:lnTo>
                    <a:pt x="28" y="1412"/>
                  </a:lnTo>
                  <a:lnTo>
                    <a:pt x="29" y="1354"/>
                  </a:lnTo>
                  <a:lnTo>
                    <a:pt x="30" y="1296"/>
                  </a:lnTo>
                  <a:lnTo>
                    <a:pt x="30" y="1238"/>
                  </a:lnTo>
                  <a:lnTo>
                    <a:pt x="30" y="1180"/>
                  </a:lnTo>
                  <a:lnTo>
                    <a:pt x="30" y="1122"/>
                  </a:lnTo>
                  <a:lnTo>
                    <a:pt x="30" y="1064"/>
                  </a:lnTo>
                  <a:lnTo>
                    <a:pt x="30" y="1006"/>
                  </a:lnTo>
                  <a:lnTo>
                    <a:pt x="30" y="948"/>
                  </a:lnTo>
                  <a:lnTo>
                    <a:pt x="30" y="890"/>
                  </a:lnTo>
                  <a:lnTo>
                    <a:pt x="29" y="832"/>
                  </a:lnTo>
                  <a:lnTo>
                    <a:pt x="28" y="774"/>
                  </a:lnTo>
                  <a:lnTo>
                    <a:pt x="28" y="716"/>
                  </a:lnTo>
                  <a:lnTo>
                    <a:pt x="27" y="658"/>
                  </a:lnTo>
                  <a:lnTo>
                    <a:pt x="26" y="600"/>
                  </a:lnTo>
                  <a:lnTo>
                    <a:pt x="26" y="542"/>
                  </a:lnTo>
                  <a:lnTo>
                    <a:pt x="25" y="484"/>
                  </a:lnTo>
                  <a:lnTo>
                    <a:pt x="25" y="427"/>
                  </a:lnTo>
                  <a:lnTo>
                    <a:pt x="25" y="369"/>
                  </a:lnTo>
                  <a:lnTo>
                    <a:pt x="25" y="312"/>
                  </a:lnTo>
                  <a:lnTo>
                    <a:pt x="25" y="254"/>
                  </a:lnTo>
                  <a:lnTo>
                    <a:pt x="25" y="197"/>
                  </a:lnTo>
                  <a:lnTo>
                    <a:pt x="25" y="185"/>
                  </a:lnTo>
                  <a:lnTo>
                    <a:pt x="25" y="178"/>
                  </a:lnTo>
                  <a:lnTo>
                    <a:pt x="25" y="172"/>
                  </a:lnTo>
                  <a:lnTo>
                    <a:pt x="25" y="166"/>
                  </a:lnTo>
                  <a:lnTo>
                    <a:pt x="25" y="160"/>
                  </a:lnTo>
                  <a:lnTo>
                    <a:pt x="25" y="154"/>
                  </a:lnTo>
                  <a:lnTo>
                    <a:pt x="25" y="148"/>
                  </a:lnTo>
                  <a:lnTo>
                    <a:pt x="25" y="142"/>
                  </a:lnTo>
                  <a:lnTo>
                    <a:pt x="25" y="135"/>
                  </a:lnTo>
                  <a:lnTo>
                    <a:pt x="25" y="129"/>
                  </a:lnTo>
                  <a:lnTo>
                    <a:pt x="25" y="123"/>
                  </a:lnTo>
                  <a:lnTo>
                    <a:pt x="25" y="117"/>
                  </a:lnTo>
                  <a:lnTo>
                    <a:pt x="25" y="111"/>
                  </a:lnTo>
                  <a:lnTo>
                    <a:pt x="25" y="104"/>
                  </a:lnTo>
                  <a:lnTo>
                    <a:pt x="25" y="98"/>
                  </a:lnTo>
                  <a:lnTo>
                    <a:pt x="25" y="92"/>
                  </a:lnTo>
                  <a:lnTo>
                    <a:pt x="25" y="86"/>
                  </a:lnTo>
                  <a:lnTo>
                    <a:pt x="25" y="80"/>
                  </a:lnTo>
                  <a:lnTo>
                    <a:pt x="25" y="74"/>
                  </a:lnTo>
                  <a:lnTo>
                    <a:pt x="25" y="68"/>
                  </a:lnTo>
                  <a:lnTo>
                    <a:pt x="25" y="61"/>
                  </a:lnTo>
                  <a:lnTo>
                    <a:pt x="25" y="55"/>
                  </a:lnTo>
                  <a:lnTo>
                    <a:pt x="25" y="49"/>
                  </a:lnTo>
                  <a:lnTo>
                    <a:pt x="25" y="43"/>
                  </a:lnTo>
                  <a:lnTo>
                    <a:pt x="25" y="37"/>
                  </a:lnTo>
                  <a:lnTo>
                    <a:pt x="25" y="30"/>
                  </a:lnTo>
                  <a:lnTo>
                    <a:pt x="25" y="24"/>
                  </a:lnTo>
                  <a:lnTo>
                    <a:pt x="25" y="18"/>
                  </a:lnTo>
                  <a:lnTo>
                    <a:pt x="25" y="12"/>
                  </a:lnTo>
                  <a:lnTo>
                    <a:pt x="25" y="6"/>
                  </a:lnTo>
                  <a:lnTo>
                    <a:pt x="25"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5" name="Freeform 209"/>
            <p:cNvSpPr>
              <a:spLocks/>
            </p:cNvSpPr>
            <p:nvPr/>
          </p:nvSpPr>
          <p:spPr bwMode="auto">
            <a:xfrm>
              <a:off x="1974" y="1002"/>
              <a:ext cx="260" cy="1687"/>
            </a:xfrm>
            <a:custGeom>
              <a:avLst/>
              <a:gdLst>
                <a:gd name="T0" fmla="*/ 10 w 260"/>
                <a:gd name="T1" fmla="*/ 1670 h 1687"/>
                <a:gd name="T2" fmla="*/ 19 w 260"/>
                <a:gd name="T3" fmla="*/ 1657 h 1687"/>
                <a:gd name="T4" fmla="*/ 26 w 260"/>
                <a:gd name="T5" fmla="*/ 1644 h 1687"/>
                <a:gd name="T6" fmla="*/ 32 w 260"/>
                <a:gd name="T7" fmla="*/ 1632 h 1687"/>
                <a:gd name="T8" fmla="*/ 37 w 260"/>
                <a:gd name="T9" fmla="*/ 1621 h 1687"/>
                <a:gd name="T10" fmla="*/ 41 w 260"/>
                <a:gd name="T11" fmla="*/ 1610 h 1687"/>
                <a:gd name="T12" fmla="*/ 44 w 260"/>
                <a:gd name="T13" fmla="*/ 1599 h 1687"/>
                <a:gd name="T14" fmla="*/ 45 w 260"/>
                <a:gd name="T15" fmla="*/ 1588 h 1687"/>
                <a:gd name="T16" fmla="*/ 47 w 260"/>
                <a:gd name="T17" fmla="*/ 1576 h 1687"/>
                <a:gd name="T18" fmla="*/ 47 w 260"/>
                <a:gd name="T19" fmla="*/ 1565 h 1687"/>
                <a:gd name="T20" fmla="*/ 47 w 260"/>
                <a:gd name="T21" fmla="*/ 1552 h 1687"/>
                <a:gd name="T22" fmla="*/ 48 w 260"/>
                <a:gd name="T23" fmla="*/ 1539 h 1687"/>
                <a:gd name="T24" fmla="*/ 47 w 260"/>
                <a:gd name="T25" fmla="*/ 1524 h 1687"/>
                <a:gd name="T26" fmla="*/ 47 w 260"/>
                <a:gd name="T27" fmla="*/ 1508 h 1687"/>
                <a:gd name="T28" fmla="*/ 47 w 260"/>
                <a:gd name="T29" fmla="*/ 1490 h 1687"/>
                <a:gd name="T30" fmla="*/ 47 w 260"/>
                <a:gd name="T31" fmla="*/ 1470 h 1687"/>
                <a:gd name="T32" fmla="*/ 49 w 260"/>
                <a:gd name="T33" fmla="*/ 1382 h 1687"/>
                <a:gd name="T34" fmla="*/ 53 w 260"/>
                <a:gd name="T35" fmla="*/ 1323 h 1687"/>
                <a:gd name="T36" fmla="*/ 55 w 260"/>
                <a:gd name="T37" fmla="*/ 1264 h 1687"/>
                <a:gd name="T38" fmla="*/ 60 w 260"/>
                <a:gd name="T39" fmla="*/ 1206 h 1687"/>
                <a:gd name="T40" fmla="*/ 63 w 260"/>
                <a:gd name="T41" fmla="*/ 1148 h 1687"/>
                <a:gd name="T42" fmla="*/ 69 w 260"/>
                <a:gd name="T43" fmla="*/ 1090 h 1687"/>
                <a:gd name="T44" fmla="*/ 73 w 260"/>
                <a:gd name="T45" fmla="*/ 1032 h 1687"/>
                <a:gd name="T46" fmla="*/ 78 w 260"/>
                <a:gd name="T47" fmla="*/ 974 h 1687"/>
                <a:gd name="T48" fmla="*/ 83 w 260"/>
                <a:gd name="T49" fmla="*/ 916 h 1687"/>
                <a:gd name="T50" fmla="*/ 88 w 260"/>
                <a:gd name="T51" fmla="*/ 859 h 1687"/>
                <a:gd name="T52" fmla="*/ 93 w 260"/>
                <a:gd name="T53" fmla="*/ 801 h 1687"/>
                <a:gd name="T54" fmla="*/ 97 w 260"/>
                <a:gd name="T55" fmla="*/ 743 h 1687"/>
                <a:gd name="T56" fmla="*/ 101 w 260"/>
                <a:gd name="T57" fmla="*/ 684 h 1687"/>
                <a:gd name="T58" fmla="*/ 103 w 260"/>
                <a:gd name="T59" fmla="*/ 626 h 1687"/>
                <a:gd name="T60" fmla="*/ 105 w 260"/>
                <a:gd name="T61" fmla="*/ 567 h 1687"/>
                <a:gd name="T62" fmla="*/ 108 w 260"/>
                <a:gd name="T63" fmla="*/ 497 h 1687"/>
                <a:gd name="T64" fmla="*/ 111 w 260"/>
                <a:gd name="T65" fmla="*/ 458 h 1687"/>
                <a:gd name="T66" fmla="*/ 116 w 260"/>
                <a:gd name="T67" fmla="*/ 422 h 1687"/>
                <a:gd name="T68" fmla="*/ 122 w 260"/>
                <a:gd name="T69" fmla="*/ 387 h 1687"/>
                <a:gd name="T70" fmla="*/ 130 w 260"/>
                <a:gd name="T71" fmla="*/ 354 h 1687"/>
                <a:gd name="T72" fmla="*/ 139 w 260"/>
                <a:gd name="T73" fmla="*/ 322 h 1687"/>
                <a:gd name="T74" fmla="*/ 149 w 260"/>
                <a:gd name="T75" fmla="*/ 290 h 1687"/>
                <a:gd name="T76" fmla="*/ 159 w 260"/>
                <a:gd name="T77" fmla="*/ 260 h 1687"/>
                <a:gd name="T78" fmla="*/ 170 w 260"/>
                <a:gd name="T79" fmla="*/ 229 h 1687"/>
                <a:gd name="T80" fmla="*/ 182 w 260"/>
                <a:gd name="T81" fmla="*/ 199 h 1687"/>
                <a:gd name="T82" fmla="*/ 195 w 260"/>
                <a:gd name="T83" fmla="*/ 168 h 1687"/>
                <a:gd name="T84" fmla="*/ 207 w 260"/>
                <a:gd name="T85" fmla="*/ 137 h 1687"/>
                <a:gd name="T86" fmla="*/ 220 w 260"/>
                <a:gd name="T87" fmla="*/ 105 h 1687"/>
                <a:gd name="T88" fmla="*/ 233 w 260"/>
                <a:gd name="T89" fmla="*/ 71 h 1687"/>
                <a:gd name="T90" fmla="*/ 247 w 260"/>
                <a:gd name="T91" fmla="*/ 37 h 1687"/>
                <a:gd name="T92" fmla="*/ 259 w 260"/>
                <a:gd name="T93" fmla="*/ 0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1687">
                  <a:moveTo>
                    <a:pt x="0" y="1686"/>
                  </a:moveTo>
                  <a:lnTo>
                    <a:pt x="10" y="1670"/>
                  </a:lnTo>
                  <a:lnTo>
                    <a:pt x="15" y="1663"/>
                  </a:lnTo>
                  <a:lnTo>
                    <a:pt x="19" y="1657"/>
                  </a:lnTo>
                  <a:lnTo>
                    <a:pt x="23" y="1650"/>
                  </a:lnTo>
                  <a:lnTo>
                    <a:pt x="26" y="1644"/>
                  </a:lnTo>
                  <a:lnTo>
                    <a:pt x="29" y="1638"/>
                  </a:lnTo>
                  <a:lnTo>
                    <a:pt x="32" y="1632"/>
                  </a:lnTo>
                  <a:lnTo>
                    <a:pt x="35" y="1626"/>
                  </a:lnTo>
                  <a:lnTo>
                    <a:pt x="37" y="1621"/>
                  </a:lnTo>
                  <a:lnTo>
                    <a:pt x="39" y="1615"/>
                  </a:lnTo>
                  <a:lnTo>
                    <a:pt x="41" y="1610"/>
                  </a:lnTo>
                  <a:lnTo>
                    <a:pt x="42" y="1604"/>
                  </a:lnTo>
                  <a:lnTo>
                    <a:pt x="44" y="1599"/>
                  </a:lnTo>
                  <a:lnTo>
                    <a:pt x="45" y="1593"/>
                  </a:lnTo>
                  <a:lnTo>
                    <a:pt x="45" y="1588"/>
                  </a:lnTo>
                  <a:lnTo>
                    <a:pt x="46" y="1582"/>
                  </a:lnTo>
                  <a:lnTo>
                    <a:pt x="47" y="1576"/>
                  </a:lnTo>
                  <a:lnTo>
                    <a:pt x="47" y="1571"/>
                  </a:lnTo>
                  <a:lnTo>
                    <a:pt x="47" y="1565"/>
                  </a:lnTo>
                  <a:lnTo>
                    <a:pt x="47" y="1558"/>
                  </a:lnTo>
                  <a:lnTo>
                    <a:pt x="47" y="1552"/>
                  </a:lnTo>
                  <a:lnTo>
                    <a:pt x="48" y="1546"/>
                  </a:lnTo>
                  <a:lnTo>
                    <a:pt x="48" y="1539"/>
                  </a:lnTo>
                  <a:lnTo>
                    <a:pt x="47" y="1531"/>
                  </a:lnTo>
                  <a:lnTo>
                    <a:pt x="47" y="1524"/>
                  </a:lnTo>
                  <a:lnTo>
                    <a:pt x="47" y="1516"/>
                  </a:lnTo>
                  <a:lnTo>
                    <a:pt x="47" y="1508"/>
                  </a:lnTo>
                  <a:lnTo>
                    <a:pt x="47" y="1499"/>
                  </a:lnTo>
                  <a:lnTo>
                    <a:pt x="47" y="1490"/>
                  </a:lnTo>
                  <a:lnTo>
                    <a:pt x="47" y="1480"/>
                  </a:lnTo>
                  <a:lnTo>
                    <a:pt x="47" y="1470"/>
                  </a:lnTo>
                  <a:lnTo>
                    <a:pt x="49" y="1411"/>
                  </a:lnTo>
                  <a:lnTo>
                    <a:pt x="49" y="1382"/>
                  </a:lnTo>
                  <a:lnTo>
                    <a:pt x="51" y="1352"/>
                  </a:lnTo>
                  <a:lnTo>
                    <a:pt x="53" y="1323"/>
                  </a:lnTo>
                  <a:lnTo>
                    <a:pt x="53" y="1294"/>
                  </a:lnTo>
                  <a:lnTo>
                    <a:pt x="55" y="1264"/>
                  </a:lnTo>
                  <a:lnTo>
                    <a:pt x="57" y="1235"/>
                  </a:lnTo>
                  <a:lnTo>
                    <a:pt x="60" y="1206"/>
                  </a:lnTo>
                  <a:lnTo>
                    <a:pt x="61" y="1177"/>
                  </a:lnTo>
                  <a:lnTo>
                    <a:pt x="63" y="1148"/>
                  </a:lnTo>
                  <a:lnTo>
                    <a:pt x="66" y="1119"/>
                  </a:lnTo>
                  <a:lnTo>
                    <a:pt x="69" y="1090"/>
                  </a:lnTo>
                  <a:lnTo>
                    <a:pt x="70" y="1061"/>
                  </a:lnTo>
                  <a:lnTo>
                    <a:pt x="73" y="1032"/>
                  </a:lnTo>
                  <a:lnTo>
                    <a:pt x="76" y="1003"/>
                  </a:lnTo>
                  <a:lnTo>
                    <a:pt x="78" y="974"/>
                  </a:lnTo>
                  <a:lnTo>
                    <a:pt x="81" y="946"/>
                  </a:lnTo>
                  <a:lnTo>
                    <a:pt x="83" y="916"/>
                  </a:lnTo>
                  <a:lnTo>
                    <a:pt x="85" y="888"/>
                  </a:lnTo>
                  <a:lnTo>
                    <a:pt x="88" y="859"/>
                  </a:lnTo>
                  <a:lnTo>
                    <a:pt x="90" y="830"/>
                  </a:lnTo>
                  <a:lnTo>
                    <a:pt x="93" y="801"/>
                  </a:lnTo>
                  <a:lnTo>
                    <a:pt x="95" y="772"/>
                  </a:lnTo>
                  <a:lnTo>
                    <a:pt x="97" y="743"/>
                  </a:lnTo>
                  <a:lnTo>
                    <a:pt x="99" y="714"/>
                  </a:lnTo>
                  <a:lnTo>
                    <a:pt x="101" y="684"/>
                  </a:lnTo>
                  <a:lnTo>
                    <a:pt x="102" y="655"/>
                  </a:lnTo>
                  <a:lnTo>
                    <a:pt x="103" y="626"/>
                  </a:lnTo>
                  <a:lnTo>
                    <a:pt x="104" y="597"/>
                  </a:lnTo>
                  <a:lnTo>
                    <a:pt x="105" y="567"/>
                  </a:lnTo>
                  <a:lnTo>
                    <a:pt x="106" y="538"/>
                  </a:lnTo>
                  <a:lnTo>
                    <a:pt x="108" y="497"/>
                  </a:lnTo>
                  <a:lnTo>
                    <a:pt x="109" y="477"/>
                  </a:lnTo>
                  <a:lnTo>
                    <a:pt x="111" y="458"/>
                  </a:lnTo>
                  <a:lnTo>
                    <a:pt x="113" y="440"/>
                  </a:lnTo>
                  <a:lnTo>
                    <a:pt x="116" y="422"/>
                  </a:lnTo>
                  <a:lnTo>
                    <a:pt x="119" y="404"/>
                  </a:lnTo>
                  <a:lnTo>
                    <a:pt x="122" y="387"/>
                  </a:lnTo>
                  <a:lnTo>
                    <a:pt x="125" y="370"/>
                  </a:lnTo>
                  <a:lnTo>
                    <a:pt x="130" y="354"/>
                  </a:lnTo>
                  <a:lnTo>
                    <a:pt x="134" y="338"/>
                  </a:lnTo>
                  <a:lnTo>
                    <a:pt x="139" y="322"/>
                  </a:lnTo>
                  <a:lnTo>
                    <a:pt x="143" y="306"/>
                  </a:lnTo>
                  <a:lnTo>
                    <a:pt x="149" y="290"/>
                  </a:lnTo>
                  <a:lnTo>
                    <a:pt x="154" y="275"/>
                  </a:lnTo>
                  <a:lnTo>
                    <a:pt x="159" y="260"/>
                  </a:lnTo>
                  <a:lnTo>
                    <a:pt x="165" y="244"/>
                  </a:lnTo>
                  <a:lnTo>
                    <a:pt x="170" y="229"/>
                  </a:lnTo>
                  <a:lnTo>
                    <a:pt x="176" y="214"/>
                  </a:lnTo>
                  <a:lnTo>
                    <a:pt x="182" y="199"/>
                  </a:lnTo>
                  <a:lnTo>
                    <a:pt x="188" y="184"/>
                  </a:lnTo>
                  <a:lnTo>
                    <a:pt x="195" y="168"/>
                  </a:lnTo>
                  <a:lnTo>
                    <a:pt x="201" y="152"/>
                  </a:lnTo>
                  <a:lnTo>
                    <a:pt x="207" y="137"/>
                  </a:lnTo>
                  <a:lnTo>
                    <a:pt x="214" y="121"/>
                  </a:lnTo>
                  <a:lnTo>
                    <a:pt x="220" y="105"/>
                  </a:lnTo>
                  <a:lnTo>
                    <a:pt x="227" y="88"/>
                  </a:lnTo>
                  <a:lnTo>
                    <a:pt x="233" y="71"/>
                  </a:lnTo>
                  <a:lnTo>
                    <a:pt x="239" y="54"/>
                  </a:lnTo>
                  <a:lnTo>
                    <a:pt x="247" y="37"/>
                  </a:lnTo>
                  <a:lnTo>
                    <a:pt x="253" y="19"/>
                  </a:lnTo>
                  <a:lnTo>
                    <a:pt x="259"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6" name="Freeform 210"/>
            <p:cNvSpPr>
              <a:spLocks/>
            </p:cNvSpPr>
            <p:nvPr/>
          </p:nvSpPr>
          <p:spPr bwMode="auto">
            <a:xfrm>
              <a:off x="1364" y="1236"/>
              <a:ext cx="518" cy="1489"/>
            </a:xfrm>
            <a:custGeom>
              <a:avLst/>
              <a:gdLst>
                <a:gd name="T0" fmla="*/ 517 w 518"/>
                <a:gd name="T1" fmla="*/ 1488 h 1489"/>
                <a:gd name="T2" fmla="*/ 505 w 518"/>
                <a:gd name="T3" fmla="*/ 1482 h 1489"/>
                <a:gd name="T4" fmla="*/ 498 w 518"/>
                <a:gd name="T5" fmla="*/ 1479 h 1489"/>
                <a:gd name="T6" fmla="*/ 492 w 518"/>
                <a:gd name="T7" fmla="*/ 1476 h 1489"/>
                <a:gd name="T8" fmla="*/ 486 w 518"/>
                <a:gd name="T9" fmla="*/ 1472 h 1489"/>
                <a:gd name="T10" fmla="*/ 480 w 518"/>
                <a:gd name="T11" fmla="*/ 1469 h 1489"/>
                <a:gd name="T12" fmla="*/ 473 w 518"/>
                <a:gd name="T13" fmla="*/ 1465 h 1489"/>
                <a:gd name="T14" fmla="*/ 466 w 518"/>
                <a:gd name="T15" fmla="*/ 1461 h 1489"/>
                <a:gd name="T16" fmla="*/ 459 w 518"/>
                <a:gd name="T17" fmla="*/ 1457 h 1489"/>
                <a:gd name="T18" fmla="*/ 453 w 518"/>
                <a:gd name="T19" fmla="*/ 1453 h 1489"/>
                <a:gd name="T20" fmla="*/ 446 w 518"/>
                <a:gd name="T21" fmla="*/ 1448 h 1489"/>
                <a:gd name="T22" fmla="*/ 440 w 518"/>
                <a:gd name="T23" fmla="*/ 1444 h 1489"/>
                <a:gd name="T24" fmla="*/ 433 w 518"/>
                <a:gd name="T25" fmla="*/ 1439 h 1489"/>
                <a:gd name="T26" fmla="*/ 426 w 518"/>
                <a:gd name="T27" fmla="*/ 1434 h 1489"/>
                <a:gd name="T28" fmla="*/ 419 w 518"/>
                <a:gd name="T29" fmla="*/ 1429 h 1489"/>
                <a:gd name="T30" fmla="*/ 413 w 518"/>
                <a:gd name="T31" fmla="*/ 1424 h 1489"/>
                <a:gd name="T32" fmla="*/ 407 w 518"/>
                <a:gd name="T33" fmla="*/ 1419 h 1489"/>
                <a:gd name="T34" fmla="*/ 400 w 518"/>
                <a:gd name="T35" fmla="*/ 1413 h 1489"/>
                <a:gd name="T36" fmla="*/ 394 w 518"/>
                <a:gd name="T37" fmla="*/ 1408 h 1489"/>
                <a:gd name="T38" fmla="*/ 387 w 518"/>
                <a:gd name="T39" fmla="*/ 1402 h 1489"/>
                <a:gd name="T40" fmla="*/ 382 w 518"/>
                <a:gd name="T41" fmla="*/ 1396 h 1489"/>
                <a:gd name="T42" fmla="*/ 376 w 518"/>
                <a:gd name="T43" fmla="*/ 1390 h 1489"/>
                <a:gd name="T44" fmla="*/ 370 w 518"/>
                <a:gd name="T45" fmla="*/ 1384 h 1489"/>
                <a:gd name="T46" fmla="*/ 364 w 518"/>
                <a:gd name="T47" fmla="*/ 1378 h 1489"/>
                <a:gd name="T48" fmla="*/ 359 w 518"/>
                <a:gd name="T49" fmla="*/ 1372 h 1489"/>
                <a:gd name="T50" fmla="*/ 354 w 518"/>
                <a:gd name="T51" fmla="*/ 1366 h 1489"/>
                <a:gd name="T52" fmla="*/ 349 w 518"/>
                <a:gd name="T53" fmla="*/ 1359 h 1489"/>
                <a:gd name="T54" fmla="*/ 345 w 518"/>
                <a:gd name="T55" fmla="*/ 1353 h 1489"/>
                <a:gd name="T56" fmla="*/ 340 w 518"/>
                <a:gd name="T57" fmla="*/ 1346 h 1489"/>
                <a:gd name="T58" fmla="*/ 336 w 518"/>
                <a:gd name="T59" fmla="*/ 1340 h 1489"/>
                <a:gd name="T60" fmla="*/ 332 w 518"/>
                <a:gd name="T61" fmla="*/ 1333 h 1489"/>
                <a:gd name="T62" fmla="*/ 329 w 518"/>
                <a:gd name="T63" fmla="*/ 1326 h 1489"/>
                <a:gd name="T64" fmla="*/ 290 w 518"/>
                <a:gd name="T65" fmla="*/ 1247 h 1489"/>
                <a:gd name="T66" fmla="*/ 272 w 518"/>
                <a:gd name="T67" fmla="*/ 1208 h 1489"/>
                <a:gd name="T68" fmla="*/ 255 w 518"/>
                <a:gd name="T69" fmla="*/ 1168 h 1489"/>
                <a:gd name="T70" fmla="*/ 238 w 518"/>
                <a:gd name="T71" fmla="*/ 1129 h 1489"/>
                <a:gd name="T72" fmla="*/ 221 w 518"/>
                <a:gd name="T73" fmla="*/ 1089 h 1489"/>
                <a:gd name="T74" fmla="*/ 206 w 518"/>
                <a:gd name="T75" fmla="*/ 1049 h 1489"/>
                <a:gd name="T76" fmla="*/ 190 w 518"/>
                <a:gd name="T77" fmla="*/ 1009 h 1489"/>
                <a:gd name="T78" fmla="*/ 176 w 518"/>
                <a:gd name="T79" fmla="*/ 969 h 1489"/>
                <a:gd name="T80" fmla="*/ 162 w 518"/>
                <a:gd name="T81" fmla="*/ 929 h 1489"/>
                <a:gd name="T82" fmla="*/ 148 w 518"/>
                <a:gd name="T83" fmla="*/ 888 h 1489"/>
                <a:gd name="T84" fmla="*/ 136 w 518"/>
                <a:gd name="T85" fmla="*/ 848 h 1489"/>
                <a:gd name="T86" fmla="*/ 123 w 518"/>
                <a:gd name="T87" fmla="*/ 807 h 1489"/>
                <a:gd name="T88" fmla="*/ 112 w 518"/>
                <a:gd name="T89" fmla="*/ 766 h 1489"/>
                <a:gd name="T90" fmla="*/ 101 w 518"/>
                <a:gd name="T91" fmla="*/ 725 h 1489"/>
                <a:gd name="T92" fmla="*/ 91 w 518"/>
                <a:gd name="T93" fmla="*/ 684 h 1489"/>
                <a:gd name="T94" fmla="*/ 81 w 518"/>
                <a:gd name="T95" fmla="*/ 643 h 1489"/>
                <a:gd name="T96" fmla="*/ 71 w 518"/>
                <a:gd name="T97" fmla="*/ 601 h 1489"/>
                <a:gd name="T98" fmla="*/ 62 w 518"/>
                <a:gd name="T99" fmla="*/ 560 h 1489"/>
                <a:gd name="T100" fmla="*/ 54 w 518"/>
                <a:gd name="T101" fmla="*/ 518 h 1489"/>
                <a:gd name="T102" fmla="*/ 47 w 518"/>
                <a:gd name="T103" fmla="*/ 476 h 1489"/>
                <a:gd name="T104" fmla="*/ 40 w 518"/>
                <a:gd name="T105" fmla="*/ 433 h 1489"/>
                <a:gd name="T106" fmla="*/ 34 w 518"/>
                <a:gd name="T107" fmla="*/ 391 h 1489"/>
                <a:gd name="T108" fmla="*/ 28 w 518"/>
                <a:gd name="T109" fmla="*/ 348 h 1489"/>
                <a:gd name="T110" fmla="*/ 22 w 518"/>
                <a:gd name="T111" fmla="*/ 305 h 1489"/>
                <a:gd name="T112" fmla="*/ 17 w 518"/>
                <a:gd name="T113" fmla="*/ 262 h 1489"/>
                <a:gd name="T114" fmla="*/ 12 w 518"/>
                <a:gd name="T115" fmla="*/ 219 h 1489"/>
                <a:gd name="T116" fmla="*/ 9 w 518"/>
                <a:gd name="T117" fmla="*/ 176 h 1489"/>
                <a:gd name="T118" fmla="*/ 5 w 518"/>
                <a:gd name="T119" fmla="*/ 132 h 1489"/>
                <a:gd name="T120" fmla="*/ 4 w 518"/>
                <a:gd name="T121" fmla="*/ 88 h 1489"/>
                <a:gd name="T122" fmla="*/ 1 w 518"/>
                <a:gd name="T123" fmla="*/ 44 h 1489"/>
                <a:gd name="T124" fmla="*/ 0 w 518"/>
                <a:gd name="T125"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489">
                  <a:moveTo>
                    <a:pt x="517" y="1488"/>
                  </a:moveTo>
                  <a:lnTo>
                    <a:pt x="505" y="1482"/>
                  </a:lnTo>
                  <a:lnTo>
                    <a:pt x="498" y="1479"/>
                  </a:lnTo>
                  <a:lnTo>
                    <a:pt x="492" y="1476"/>
                  </a:lnTo>
                  <a:lnTo>
                    <a:pt x="486" y="1472"/>
                  </a:lnTo>
                  <a:lnTo>
                    <a:pt x="480" y="1469"/>
                  </a:lnTo>
                  <a:lnTo>
                    <a:pt x="473" y="1465"/>
                  </a:lnTo>
                  <a:lnTo>
                    <a:pt x="466" y="1461"/>
                  </a:lnTo>
                  <a:lnTo>
                    <a:pt x="459" y="1457"/>
                  </a:lnTo>
                  <a:lnTo>
                    <a:pt x="453" y="1453"/>
                  </a:lnTo>
                  <a:lnTo>
                    <a:pt x="446" y="1448"/>
                  </a:lnTo>
                  <a:lnTo>
                    <a:pt x="440" y="1444"/>
                  </a:lnTo>
                  <a:lnTo>
                    <a:pt x="433" y="1439"/>
                  </a:lnTo>
                  <a:lnTo>
                    <a:pt x="426" y="1434"/>
                  </a:lnTo>
                  <a:lnTo>
                    <a:pt x="419" y="1429"/>
                  </a:lnTo>
                  <a:lnTo>
                    <a:pt x="413" y="1424"/>
                  </a:lnTo>
                  <a:lnTo>
                    <a:pt x="407" y="1419"/>
                  </a:lnTo>
                  <a:lnTo>
                    <a:pt x="400" y="1413"/>
                  </a:lnTo>
                  <a:lnTo>
                    <a:pt x="394" y="1408"/>
                  </a:lnTo>
                  <a:lnTo>
                    <a:pt x="387" y="1402"/>
                  </a:lnTo>
                  <a:lnTo>
                    <a:pt x="382" y="1396"/>
                  </a:lnTo>
                  <a:lnTo>
                    <a:pt x="376" y="1390"/>
                  </a:lnTo>
                  <a:lnTo>
                    <a:pt x="370" y="1384"/>
                  </a:lnTo>
                  <a:lnTo>
                    <a:pt x="364" y="1378"/>
                  </a:lnTo>
                  <a:lnTo>
                    <a:pt x="359" y="1372"/>
                  </a:lnTo>
                  <a:lnTo>
                    <a:pt x="354" y="1366"/>
                  </a:lnTo>
                  <a:lnTo>
                    <a:pt x="349" y="1359"/>
                  </a:lnTo>
                  <a:lnTo>
                    <a:pt x="345" y="1353"/>
                  </a:lnTo>
                  <a:lnTo>
                    <a:pt x="340" y="1346"/>
                  </a:lnTo>
                  <a:lnTo>
                    <a:pt x="336" y="1340"/>
                  </a:lnTo>
                  <a:lnTo>
                    <a:pt x="332" y="1333"/>
                  </a:lnTo>
                  <a:lnTo>
                    <a:pt x="329" y="1326"/>
                  </a:lnTo>
                  <a:lnTo>
                    <a:pt x="290" y="1247"/>
                  </a:lnTo>
                  <a:lnTo>
                    <a:pt x="272" y="1208"/>
                  </a:lnTo>
                  <a:lnTo>
                    <a:pt x="255" y="1168"/>
                  </a:lnTo>
                  <a:lnTo>
                    <a:pt x="238" y="1129"/>
                  </a:lnTo>
                  <a:lnTo>
                    <a:pt x="221" y="1089"/>
                  </a:lnTo>
                  <a:lnTo>
                    <a:pt x="206" y="1049"/>
                  </a:lnTo>
                  <a:lnTo>
                    <a:pt x="190" y="1009"/>
                  </a:lnTo>
                  <a:lnTo>
                    <a:pt x="176" y="969"/>
                  </a:lnTo>
                  <a:lnTo>
                    <a:pt x="162" y="929"/>
                  </a:lnTo>
                  <a:lnTo>
                    <a:pt x="148" y="888"/>
                  </a:lnTo>
                  <a:lnTo>
                    <a:pt x="136" y="848"/>
                  </a:lnTo>
                  <a:lnTo>
                    <a:pt x="123" y="807"/>
                  </a:lnTo>
                  <a:lnTo>
                    <a:pt x="112" y="766"/>
                  </a:lnTo>
                  <a:lnTo>
                    <a:pt x="101" y="725"/>
                  </a:lnTo>
                  <a:lnTo>
                    <a:pt x="91" y="684"/>
                  </a:lnTo>
                  <a:lnTo>
                    <a:pt x="81" y="643"/>
                  </a:lnTo>
                  <a:lnTo>
                    <a:pt x="71" y="601"/>
                  </a:lnTo>
                  <a:lnTo>
                    <a:pt x="62" y="560"/>
                  </a:lnTo>
                  <a:lnTo>
                    <a:pt x="54" y="518"/>
                  </a:lnTo>
                  <a:lnTo>
                    <a:pt x="47" y="476"/>
                  </a:lnTo>
                  <a:lnTo>
                    <a:pt x="40" y="433"/>
                  </a:lnTo>
                  <a:lnTo>
                    <a:pt x="34" y="391"/>
                  </a:lnTo>
                  <a:lnTo>
                    <a:pt x="28" y="348"/>
                  </a:lnTo>
                  <a:lnTo>
                    <a:pt x="22" y="305"/>
                  </a:lnTo>
                  <a:lnTo>
                    <a:pt x="17" y="262"/>
                  </a:lnTo>
                  <a:lnTo>
                    <a:pt x="12" y="219"/>
                  </a:lnTo>
                  <a:lnTo>
                    <a:pt x="9" y="176"/>
                  </a:lnTo>
                  <a:lnTo>
                    <a:pt x="5" y="132"/>
                  </a:lnTo>
                  <a:lnTo>
                    <a:pt x="4" y="88"/>
                  </a:lnTo>
                  <a:lnTo>
                    <a:pt x="1" y="44"/>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3987" name="Group 211"/>
            <p:cNvGrpSpPr>
              <a:grpSpLocks/>
            </p:cNvGrpSpPr>
            <p:nvPr/>
          </p:nvGrpSpPr>
          <p:grpSpPr bwMode="auto">
            <a:xfrm>
              <a:off x="1335" y="1059"/>
              <a:ext cx="531" cy="732"/>
              <a:chOff x="1335" y="1059"/>
              <a:chExt cx="531" cy="732"/>
            </a:xfrm>
          </p:grpSpPr>
          <p:sp>
            <p:nvSpPr>
              <p:cNvPr id="203988" name="Freeform 212"/>
              <p:cNvSpPr>
                <a:spLocks/>
              </p:cNvSpPr>
              <p:nvPr/>
            </p:nvSpPr>
            <p:spPr bwMode="auto">
              <a:xfrm>
                <a:off x="1616" y="1240"/>
                <a:ext cx="250" cy="159"/>
              </a:xfrm>
              <a:custGeom>
                <a:avLst/>
                <a:gdLst>
                  <a:gd name="T0" fmla="*/ 116 w 250"/>
                  <a:gd name="T1" fmla="*/ 14 h 159"/>
                  <a:gd name="T2" fmla="*/ 139 w 250"/>
                  <a:gd name="T3" fmla="*/ 8 h 159"/>
                  <a:gd name="T4" fmla="*/ 159 w 250"/>
                  <a:gd name="T5" fmla="*/ 3 h 159"/>
                  <a:gd name="T6" fmla="*/ 180 w 250"/>
                  <a:gd name="T7" fmla="*/ 0 h 159"/>
                  <a:gd name="T8" fmla="*/ 197 w 250"/>
                  <a:gd name="T9" fmla="*/ 0 h 159"/>
                  <a:gd name="T10" fmla="*/ 213 w 250"/>
                  <a:gd name="T11" fmla="*/ 3 h 159"/>
                  <a:gd name="T12" fmla="*/ 228 w 250"/>
                  <a:gd name="T13" fmla="*/ 7 h 159"/>
                  <a:gd name="T14" fmla="*/ 238 w 250"/>
                  <a:gd name="T15" fmla="*/ 14 h 159"/>
                  <a:gd name="T16" fmla="*/ 245 w 250"/>
                  <a:gd name="T17" fmla="*/ 22 h 159"/>
                  <a:gd name="T18" fmla="*/ 249 w 250"/>
                  <a:gd name="T19" fmla="*/ 33 h 159"/>
                  <a:gd name="T20" fmla="*/ 249 w 250"/>
                  <a:gd name="T21" fmla="*/ 44 h 159"/>
                  <a:gd name="T22" fmla="*/ 245 w 250"/>
                  <a:gd name="T23" fmla="*/ 57 h 159"/>
                  <a:gd name="T24" fmla="*/ 237 w 250"/>
                  <a:gd name="T25" fmla="*/ 70 h 159"/>
                  <a:gd name="T26" fmla="*/ 227 w 250"/>
                  <a:gd name="T27" fmla="*/ 84 h 159"/>
                  <a:gd name="T28" fmla="*/ 213 w 250"/>
                  <a:gd name="T29" fmla="*/ 98 h 159"/>
                  <a:gd name="T30" fmla="*/ 197 w 250"/>
                  <a:gd name="T31" fmla="*/ 110 h 159"/>
                  <a:gd name="T32" fmla="*/ 178 w 250"/>
                  <a:gd name="T33" fmla="*/ 122 h 159"/>
                  <a:gd name="T34" fmla="*/ 158 w 250"/>
                  <a:gd name="T35" fmla="*/ 133 h 159"/>
                  <a:gd name="T36" fmla="*/ 137 w 250"/>
                  <a:gd name="T37" fmla="*/ 142 h 159"/>
                  <a:gd name="T38" fmla="*/ 116 w 250"/>
                  <a:gd name="T39" fmla="*/ 150 h 159"/>
                  <a:gd name="T40" fmla="*/ 95 w 250"/>
                  <a:gd name="T41" fmla="*/ 155 h 159"/>
                  <a:gd name="T42" fmla="*/ 75 w 250"/>
                  <a:gd name="T43" fmla="*/ 158 h 159"/>
                  <a:gd name="T44" fmla="*/ 56 w 250"/>
                  <a:gd name="T45" fmla="*/ 158 h 159"/>
                  <a:gd name="T46" fmla="*/ 39 w 250"/>
                  <a:gd name="T47" fmla="*/ 157 h 159"/>
                  <a:gd name="T48" fmla="*/ 25 w 250"/>
                  <a:gd name="T49" fmla="*/ 153 h 159"/>
                  <a:gd name="T50" fmla="*/ 13 w 250"/>
                  <a:gd name="T51" fmla="*/ 146 h 159"/>
                  <a:gd name="T52" fmla="*/ 5 w 250"/>
                  <a:gd name="T53" fmla="*/ 138 h 159"/>
                  <a:gd name="T54" fmla="*/ 1 w 250"/>
                  <a:gd name="T55" fmla="*/ 128 h 159"/>
                  <a:gd name="T56" fmla="*/ 0 w 250"/>
                  <a:gd name="T57" fmla="*/ 117 h 159"/>
                  <a:gd name="T58" fmla="*/ 3 w 250"/>
                  <a:gd name="T59" fmla="*/ 105 h 159"/>
                  <a:gd name="T60" fmla="*/ 9 w 250"/>
                  <a:gd name="T61" fmla="*/ 92 h 159"/>
                  <a:gd name="T62" fmla="*/ 20 w 250"/>
                  <a:gd name="T63" fmla="*/ 78 h 159"/>
                  <a:gd name="T64" fmla="*/ 32 w 250"/>
                  <a:gd name="T65" fmla="*/ 64 h 159"/>
                  <a:gd name="T66" fmla="*/ 48 w 250"/>
                  <a:gd name="T67" fmla="*/ 52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7" y="18"/>
                    </a:moveTo>
                    <a:lnTo>
                      <a:pt x="116" y="14"/>
                    </a:lnTo>
                    <a:lnTo>
                      <a:pt x="128" y="11"/>
                    </a:lnTo>
                    <a:lnTo>
                      <a:pt x="139" y="8"/>
                    </a:lnTo>
                    <a:lnTo>
                      <a:pt x="149" y="5"/>
                    </a:lnTo>
                    <a:lnTo>
                      <a:pt x="159" y="3"/>
                    </a:lnTo>
                    <a:lnTo>
                      <a:pt x="169" y="1"/>
                    </a:lnTo>
                    <a:lnTo>
                      <a:pt x="180" y="0"/>
                    </a:lnTo>
                    <a:lnTo>
                      <a:pt x="189" y="0"/>
                    </a:lnTo>
                    <a:lnTo>
                      <a:pt x="197" y="0"/>
                    </a:lnTo>
                    <a:lnTo>
                      <a:pt x="206" y="1"/>
                    </a:lnTo>
                    <a:lnTo>
                      <a:pt x="213" y="3"/>
                    </a:lnTo>
                    <a:lnTo>
                      <a:pt x="221" y="5"/>
                    </a:lnTo>
                    <a:lnTo>
                      <a:pt x="228" y="7"/>
                    </a:lnTo>
                    <a:lnTo>
                      <a:pt x="233" y="10"/>
                    </a:lnTo>
                    <a:lnTo>
                      <a:pt x="238" y="14"/>
                    </a:lnTo>
                    <a:lnTo>
                      <a:pt x="242" y="18"/>
                    </a:lnTo>
                    <a:lnTo>
                      <a:pt x="245" y="22"/>
                    </a:lnTo>
                    <a:lnTo>
                      <a:pt x="247" y="28"/>
                    </a:lnTo>
                    <a:lnTo>
                      <a:pt x="249" y="33"/>
                    </a:lnTo>
                    <a:lnTo>
                      <a:pt x="249" y="38"/>
                    </a:lnTo>
                    <a:lnTo>
                      <a:pt x="249" y="44"/>
                    </a:lnTo>
                    <a:lnTo>
                      <a:pt x="247" y="51"/>
                    </a:lnTo>
                    <a:lnTo>
                      <a:pt x="245" y="57"/>
                    </a:lnTo>
                    <a:lnTo>
                      <a:pt x="242" y="64"/>
                    </a:lnTo>
                    <a:lnTo>
                      <a:pt x="237" y="70"/>
                    </a:lnTo>
                    <a:lnTo>
                      <a:pt x="233" y="77"/>
                    </a:lnTo>
                    <a:lnTo>
                      <a:pt x="227" y="84"/>
                    </a:lnTo>
                    <a:lnTo>
                      <a:pt x="221" y="91"/>
                    </a:lnTo>
                    <a:lnTo>
                      <a:pt x="213" y="98"/>
                    </a:lnTo>
                    <a:lnTo>
                      <a:pt x="205" y="104"/>
                    </a:lnTo>
                    <a:lnTo>
                      <a:pt x="197" y="110"/>
                    </a:lnTo>
                    <a:lnTo>
                      <a:pt x="188" y="116"/>
                    </a:lnTo>
                    <a:lnTo>
                      <a:pt x="178" y="122"/>
                    </a:lnTo>
                    <a:lnTo>
                      <a:pt x="169" y="128"/>
                    </a:lnTo>
                    <a:lnTo>
                      <a:pt x="158" y="133"/>
                    </a:lnTo>
                    <a:lnTo>
                      <a:pt x="148" y="138"/>
                    </a:lnTo>
                    <a:lnTo>
                      <a:pt x="137" y="142"/>
                    </a:lnTo>
                    <a:lnTo>
                      <a:pt x="126" y="146"/>
                    </a:lnTo>
                    <a:lnTo>
                      <a:pt x="116" y="150"/>
                    </a:lnTo>
                    <a:lnTo>
                      <a:pt x="105" y="152"/>
                    </a:lnTo>
                    <a:lnTo>
                      <a:pt x="95" y="155"/>
                    </a:lnTo>
                    <a:lnTo>
                      <a:pt x="84" y="156"/>
                    </a:lnTo>
                    <a:lnTo>
                      <a:pt x="75" y="158"/>
                    </a:lnTo>
                    <a:lnTo>
                      <a:pt x="65" y="158"/>
                    </a:lnTo>
                    <a:lnTo>
                      <a:pt x="56" y="158"/>
                    </a:lnTo>
                    <a:lnTo>
                      <a:pt x="47" y="158"/>
                    </a:lnTo>
                    <a:lnTo>
                      <a:pt x="39" y="157"/>
                    </a:lnTo>
                    <a:lnTo>
                      <a:pt x="32" y="155"/>
                    </a:lnTo>
                    <a:lnTo>
                      <a:pt x="25" y="153"/>
                    </a:lnTo>
                    <a:lnTo>
                      <a:pt x="19" y="150"/>
                    </a:lnTo>
                    <a:lnTo>
                      <a:pt x="13" y="146"/>
                    </a:lnTo>
                    <a:lnTo>
                      <a:pt x="9" y="143"/>
                    </a:lnTo>
                    <a:lnTo>
                      <a:pt x="5" y="138"/>
                    </a:lnTo>
                    <a:lnTo>
                      <a:pt x="3" y="134"/>
                    </a:lnTo>
                    <a:lnTo>
                      <a:pt x="1" y="128"/>
                    </a:lnTo>
                    <a:lnTo>
                      <a:pt x="0" y="123"/>
                    </a:lnTo>
                    <a:lnTo>
                      <a:pt x="0" y="117"/>
                    </a:lnTo>
                    <a:lnTo>
                      <a:pt x="1" y="111"/>
                    </a:lnTo>
                    <a:lnTo>
                      <a:pt x="3" y="105"/>
                    </a:lnTo>
                    <a:lnTo>
                      <a:pt x="5" y="98"/>
                    </a:lnTo>
                    <a:lnTo>
                      <a:pt x="9" y="92"/>
                    </a:lnTo>
                    <a:lnTo>
                      <a:pt x="14" y="85"/>
                    </a:lnTo>
                    <a:lnTo>
                      <a:pt x="20" y="78"/>
                    </a:lnTo>
                    <a:lnTo>
                      <a:pt x="25" y="71"/>
                    </a:lnTo>
                    <a:lnTo>
                      <a:pt x="32" y="64"/>
                    </a:lnTo>
                    <a:lnTo>
                      <a:pt x="39" y="58"/>
                    </a:lnTo>
                    <a:lnTo>
                      <a:pt x="48" y="52"/>
                    </a:lnTo>
                    <a:lnTo>
                      <a:pt x="57" y="45"/>
                    </a:lnTo>
                    <a:lnTo>
                      <a:pt x="66" y="39"/>
                    </a:lnTo>
                    <a:lnTo>
                      <a:pt x="76" y="34"/>
                    </a:lnTo>
                    <a:lnTo>
                      <a:pt x="85" y="28"/>
                    </a:lnTo>
                    <a:lnTo>
                      <a:pt x="96" y="23"/>
                    </a:lnTo>
                    <a:lnTo>
                      <a:pt x="106"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89" name="Freeform 213"/>
              <p:cNvSpPr>
                <a:spLocks/>
              </p:cNvSpPr>
              <p:nvPr/>
            </p:nvSpPr>
            <p:spPr bwMode="auto">
              <a:xfrm>
                <a:off x="1489" y="1059"/>
                <a:ext cx="136" cy="292"/>
              </a:xfrm>
              <a:custGeom>
                <a:avLst/>
                <a:gdLst>
                  <a:gd name="T0" fmla="*/ 12 w 136"/>
                  <a:gd name="T1" fmla="*/ 154 h 292"/>
                  <a:gd name="T2" fmla="*/ 6 w 136"/>
                  <a:gd name="T3" fmla="*/ 129 h 292"/>
                  <a:gd name="T4" fmla="*/ 3 w 136"/>
                  <a:gd name="T5" fmla="*/ 105 h 292"/>
                  <a:gd name="T6" fmla="*/ 1 w 136"/>
                  <a:gd name="T7" fmla="*/ 81 h 292"/>
                  <a:gd name="T8" fmla="*/ 1 w 136"/>
                  <a:gd name="T9" fmla="*/ 60 h 292"/>
                  <a:gd name="T10" fmla="*/ 3 w 136"/>
                  <a:gd name="T11" fmla="*/ 41 h 292"/>
                  <a:gd name="T12" fmla="*/ 6 w 136"/>
                  <a:gd name="T13" fmla="*/ 25 h 292"/>
                  <a:gd name="T14" fmla="*/ 12 w 136"/>
                  <a:gd name="T15" fmla="*/ 13 h 292"/>
                  <a:gd name="T16" fmla="*/ 19 w 136"/>
                  <a:gd name="T17" fmla="*/ 4 h 292"/>
                  <a:gd name="T18" fmla="*/ 28 w 136"/>
                  <a:gd name="T19" fmla="*/ 0 h 292"/>
                  <a:gd name="T20" fmla="*/ 38 w 136"/>
                  <a:gd name="T21" fmla="*/ 0 h 292"/>
                  <a:gd name="T22" fmla="*/ 49 w 136"/>
                  <a:gd name="T23" fmla="*/ 5 h 292"/>
                  <a:gd name="T24" fmla="*/ 60 w 136"/>
                  <a:gd name="T25" fmla="*/ 13 h 292"/>
                  <a:gd name="T26" fmla="*/ 72 w 136"/>
                  <a:gd name="T27" fmla="*/ 25 h 292"/>
                  <a:gd name="T28" fmla="*/ 83 w 136"/>
                  <a:gd name="T29" fmla="*/ 41 h 292"/>
                  <a:gd name="T30" fmla="*/ 94 w 136"/>
                  <a:gd name="T31" fmla="*/ 61 h 292"/>
                  <a:gd name="T32" fmla="*/ 104 w 136"/>
                  <a:gd name="T33" fmla="*/ 82 h 292"/>
                  <a:gd name="T34" fmla="*/ 114 w 136"/>
                  <a:gd name="T35" fmla="*/ 105 h 292"/>
                  <a:gd name="T36" fmla="*/ 122 w 136"/>
                  <a:gd name="T37" fmla="*/ 130 h 292"/>
                  <a:gd name="T38" fmla="*/ 128 w 136"/>
                  <a:gd name="T39" fmla="*/ 155 h 292"/>
                  <a:gd name="T40" fmla="*/ 132 w 136"/>
                  <a:gd name="T41" fmla="*/ 180 h 292"/>
                  <a:gd name="T42" fmla="*/ 134 w 136"/>
                  <a:gd name="T43" fmla="*/ 203 h 292"/>
                  <a:gd name="T44" fmla="*/ 135 w 136"/>
                  <a:gd name="T45" fmla="*/ 225 h 292"/>
                  <a:gd name="T46" fmla="*/ 134 w 136"/>
                  <a:gd name="T47" fmla="*/ 245 h 292"/>
                  <a:gd name="T48" fmla="*/ 131 w 136"/>
                  <a:gd name="T49" fmla="*/ 262 h 292"/>
                  <a:gd name="T50" fmla="*/ 125 w 136"/>
                  <a:gd name="T51" fmla="*/ 275 h 292"/>
                  <a:gd name="T52" fmla="*/ 118 w 136"/>
                  <a:gd name="T53" fmla="*/ 285 h 292"/>
                  <a:gd name="T54" fmla="*/ 110 w 136"/>
                  <a:gd name="T55" fmla="*/ 290 h 292"/>
                  <a:gd name="T56" fmla="*/ 100 w 136"/>
                  <a:gd name="T57" fmla="*/ 291 h 292"/>
                  <a:gd name="T58" fmla="*/ 90 w 136"/>
                  <a:gd name="T59" fmla="*/ 287 h 292"/>
                  <a:gd name="T60" fmla="*/ 78 w 136"/>
                  <a:gd name="T61" fmla="*/ 280 h 292"/>
                  <a:gd name="T62" fmla="*/ 67 w 136"/>
                  <a:gd name="T63" fmla="*/ 269 h 292"/>
                  <a:gd name="T64" fmla="*/ 55 w 136"/>
                  <a:gd name="T65" fmla="*/ 253 h 292"/>
                  <a:gd name="T66" fmla="*/ 44 w 136"/>
                  <a:gd name="T67" fmla="*/ 235 h 292"/>
                  <a:gd name="T68" fmla="*/ 34 w 136"/>
                  <a:gd name="T69" fmla="*/ 214 h 292"/>
                  <a:gd name="T70" fmla="*/ 24 w 136"/>
                  <a:gd name="T71" fmla="*/ 191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6" y="167"/>
                    </a:moveTo>
                    <a:lnTo>
                      <a:pt x="12" y="154"/>
                    </a:lnTo>
                    <a:lnTo>
                      <a:pt x="9" y="142"/>
                    </a:lnTo>
                    <a:lnTo>
                      <a:pt x="6" y="129"/>
                    </a:lnTo>
                    <a:lnTo>
                      <a:pt x="4" y="117"/>
                    </a:lnTo>
                    <a:lnTo>
                      <a:pt x="3" y="105"/>
                    </a:lnTo>
                    <a:lnTo>
                      <a:pt x="1" y="93"/>
                    </a:lnTo>
                    <a:lnTo>
                      <a:pt x="1" y="81"/>
                    </a:lnTo>
                    <a:lnTo>
                      <a:pt x="0" y="70"/>
                    </a:lnTo>
                    <a:lnTo>
                      <a:pt x="1" y="60"/>
                    </a:lnTo>
                    <a:lnTo>
                      <a:pt x="1" y="50"/>
                    </a:lnTo>
                    <a:lnTo>
                      <a:pt x="3" y="41"/>
                    </a:lnTo>
                    <a:lnTo>
                      <a:pt x="4" y="33"/>
                    </a:lnTo>
                    <a:lnTo>
                      <a:pt x="6" y="25"/>
                    </a:lnTo>
                    <a:lnTo>
                      <a:pt x="9" y="18"/>
                    </a:lnTo>
                    <a:lnTo>
                      <a:pt x="12" y="13"/>
                    </a:lnTo>
                    <a:lnTo>
                      <a:pt x="15" y="8"/>
                    </a:lnTo>
                    <a:lnTo>
                      <a:pt x="19" y="4"/>
                    </a:lnTo>
                    <a:lnTo>
                      <a:pt x="23" y="2"/>
                    </a:lnTo>
                    <a:lnTo>
                      <a:pt x="28" y="0"/>
                    </a:lnTo>
                    <a:lnTo>
                      <a:pt x="33" y="0"/>
                    </a:lnTo>
                    <a:lnTo>
                      <a:pt x="38" y="0"/>
                    </a:lnTo>
                    <a:lnTo>
                      <a:pt x="44" y="2"/>
                    </a:lnTo>
                    <a:lnTo>
                      <a:pt x="49" y="5"/>
                    </a:lnTo>
                    <a:lnTo>
                      <a:pt x="54" y="8"/>
                    </a:lnTo>
                    <a:lnTo>
                      <a:pt x="60" y="13"/>
                    </a:lnTo>
                    <a:lnTo>
                      <a:pt x="66" y="19"/>
                    </a:lnTo>
                    <a:lnTo>
                      <a:pt x="72" y="25"/>
                    </a:lnTo>
                    <a:lnTo>
                      <a:pt x="77" y="33"/>
                    </a:lnTo>
                    <a:lnTo>
                      <a:pt x="83" y="41"/>
                    </a:lnTo>
                    <a:lnTo>
                      <a:pt x="89" y="51"/>
                    </a:lnTo>
                    <a:lnTo>
                      <a:pt x="94" y="61"/>
                    </a:lnTo>
                    <a:lnTo>
                      <a:pt x="99" y="71"/>
                    </a:lnTo>
                    <a:lnTo>
                      <a:pt x="104" y="82"/>
                    </a:lnTo>
                    <a:lnTo>
                      <a:pt x="109" y="93"/>
                    </a:lnTo>
                    <a:lnTo>
                      <a:pt x="114" y="105"/>
                    </a:lnTo>
                    <a:lnTo>
                      <a:pt x="118" y="118"/>
                    </a:lnTo>
                    <a:lnTo>
                      <a:pt x="122" y="130"/>
                    </a:lnTo>
                    <a:lnTo>
                      <a:pt x="125" y="143"/>
                    </a:lnTo>
                    <a:lnTo>
                      <a:pt x="128" y="155"/>
                    </a:lnTo>
                    <a:lnTo>
                      <a:pt x="131" y="167"/>
                    </a:lnTo>
                    <a:lnTo>
                      <a:pt x="132" y="180"/>
                    </a:lnTo>
                    <a:lnTo>
                      <a:pt x="133" y="192"/>
                    </a:lnTo>
                    <a:lnTo>
                      <a:pt x="134" y="203"/>
                    </a:lnTo>
                    <a:lnTo>
                      <a:pt x="135" y="215"/>
                    </a:lnTo>
                    <a:lnTo>
                      <a:pt x="135" y="225"/>
                    </a:lnTo>
                    <a:lnTo>
                      <a:pt x="134" y="236"/>
                    </a:lnTo>
                    <a:lnTo>
                      <a:pt x="134" y="245"/>
                    </a:lnTo>
                    <a:lnTo>
                      <a:pt x="132" y="254"/>
                    </a:lnTo>
                    <a:lnTo>
                      <a:pt x="131" y="262"/>
                    </a:lnTo>
                    <a:lnTo>
                      <a:pt x="128" y="269"/>
                    </a:lnTo>
                    <a:lnTo>
                      <a:pt x="125" y="275"/>
                    </a:lnTo>
                    <a:lnTo>
                      <a:pt x="122" y="280"/>
                    </a:lnTo>
                    <a:lnTo>
                      <a:pt x="118" y="285"/>
                    </a:lnTo>
                    <a:lnTo>
                      <a:pt x="115" y="287"/>
                    </a:lnTo>
                    <a:lnTo>
                      <a:pt x="110" y="290"/>
                    </a:lnTo>
                    <a:lnTo>
                      <a:pt x="105" y="291"/>
                    </a:lnTo>
                    <a:lnTo>
                      <a:pt x="100" y="291"/>
                    </a:lnTo>
                    <a:lnTo>
                      <a:pt x="95" y="289"/>
                    </a:lnTo>
                    <a:lnTo>
                      <a:pt x="90" y="287"/>
                    </a:lnTo>
                    <a:lnTo>
                      <a:pt x="84" y="284"/>
                    </a:lnTo>
                    <a:lnTo>
                      <a:pt x="78" y="280"/>
                    </a:lnTo>
                    <a:lnTo>
                      <a:pt x="72" y="275"/>
                    </a:lnTo>
                    <a:lnTo>
                      <a:pt x="67" y="269"/>
                    </a:lnTo>
                    <a:lnTo>
                      <a:pt x="61" y="261"/>
                    </a:lnTo>
                    <a:lnTo>
                      <a:pt x="55" y="253"/>
                    </a:lnTo>
                    <a:lnTo>
                      <a:pt x="50" y="245"/>
                    </a:lnTo>
                    <a:lnTo>
                      <a:pt x="44" y="235"/>
                    </a:lnTo>
                    <a:lnTo>
                      <a:pt x="38" y="225"/>
                    </a:lnTo>
                    <a:lnTo>
                      <a:pt x="34" y="214"/>
                    </a:lnTo>
                    <a:lnTo>
                      <a:pt x="28" y="203"/>
                    </a:lnTo>
                    <a:lnTo>
                      <a:pt x="24" y="191"/>
                    </a:lnTo>
                    <a:lnTo>
                      <a:pt x="20" y="179"/>
                    </a:lnTo>
                    <a:lnTo>
                      <a:pt x="16"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90" name="Oval 214"/>
              <p:cNvSpPr>
                <a:spLocks noChangeArrowheads="1"/>
              </p:cNvSpPr>
              <p:nvPr/>
            </p:nvSpPr>
            <p:spPr bwMode="auto">
              <a:xfrm rot="15660000">
                <a:off x="1423" y="1273"/>
                <a:ext cx="110" cy="285"/>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91" name="Freeform 215"/>
              <p:cNvSpPr>
                <a:spLocks/>
              </p:cNvSpPr>
              <p:nvPr/>
            </p:nvSpPr>
            <p:spPr bwMode="auto">
              <a:xfrm>
                <a:off x="1607" y="1362"/>
                <a:ext cx="94" cy="429"/>
              </a:xfrm>
              <a:custGeom>
                <a:avLst/>
                <a:gdLst>
                  <a:gd name="T0" fmla="*/ 0 w 94"/>
                  <a:gd name="T1" fmla="*/ 0 h 429"/>
                  <a:gd name="T2" fmla="*/ 5 w 94"/>
                  <a:gd name="T3" fmla="*/ 22 h 429"/>
                  <a:gd name="T4" fmla="*/ 8 w 94"/>
                  <a:gd name="T5" fmla="*/ 33 h 429"/>
                  <a:gd name="T6" fmla="*/ 12 w 94"/>
                  <a:gd name="T7" fmla="*/ 45 h 429"/>
                  <a:gd name="T8" fmla="*/ 15 w 94"/>
                  <a:gd name="T9" fmla="*/ 58 h 429"/>
                  <a:gd name="T10" fmla="*/ 19 w 94"/>
                  <a:gd name="T11" fmla="*/ 70 h 429"/>
                  <a:gd name="T12" fmla="*/ 23 w 94"/>
                  <a:gd name="T13" fmla="*/ 84 h 429"/>
                  <a:gd name="T14" fmla="*/ 27 w 94"/>
                  <a:gd name="T15" fmla="*/ 98 h 429"/>
                  <a:gd name="T16" fmla="*/ 32 w 94"/>
                  <a:gd name="T17" fmla="*/ 112 h 429"/>
                  <a:gd name="T18" fmla="*/ 36 w 94"/>
                  <a:gd name="T19" fmla="*/ 126 h 429"/>
                  <a:gd name="T20" fmla="*/ 41 w 94"/>
                  <a:gd name="T21" fmla="*/ 140 h 429"/>
                  <a:gd name="T22" fmla="*/ 46 w 94"/>
                  <a:gd name="T23" fmla="*/ 155 h 429"/>
                  <a:gd name="T24" fmla="*/ 50 w 94"/>
                  <a:gd name="T25" fmla="*/ 170 h 429"/>
                  <a:gd name="T26" fmla="*/ 55 w 94"/>
                  <a:gd name="T27" fmla="*/ 184 h 429"/>
                  <a:gd name="T28" fmla="*/ 59 w 94"/>
                  <a:gd name="T29" fmla="*/ 199 h 429"/>
                  <a:gd name="T30" fmla="*/ 63 w 94"/>
                  <a:gd name="T31" fmla="*/ 214 h 429"/>
                  <a:gd name="T32" fmla="*/ 68 w 94"/>
                  <a:gd name="T33" fmla="*/ 229 h 429"/>
                  <a:gd name="T34" fmla="*/ 72 w 94"/>
                  <a:gd name="T35" fmla="*/ 244 h 429"/>
                  <a:gd name="T36" fmla="*/ 75 w 94"/>
                  <a:gd name="T37" fmla="*/ 259 h 429"/>
                  <a:gd name="T38" fmla="*/ 79 w 94"/>
                  <a:gd name="T39" fmla="*/ 274 h 429"/>
                  <a:gd name="T40" fmla="*/ 82 w 94"/>
                  <a:gd name="T41" fmla="*/ 288 h 429"/>
                  <a:gd name="T42" fmla="*/ 85 w 94"/>
                  <a:gd name="T43" fmla="*/ 303 h 429"/>
                  <a:gd name="T44" fmla="*/ 88 w 94"/>
                  <a:gd name="T45" fmla="*/ 317 h 429"/>
                  <a:gd name="T46" fmla="*/ 89 w 94"/>
                  <a:gd name="T47" fmla="*/ 331 h 429"/>
                  <a:gd name="T48" fmla="*/ 91 w 94"/>
                  <a:gd name="T49" fmla="*/ 344 h 429"/>
                  <a:gd name="T50" fmla="*/ 92 w 94"/>
                  <a:gd name="T51" fmla="*/ 358 h 429"/>
                  <a:gd name="T52" fmla="*/ 93 w 94"/>
                  <a:gd name="T53" fmla="*/ 371 h 429"/>
                  <a:gd name="T54" fmla="*/ 93 w 94"/>
                  <a:gd name="T55" fmla="*/ 383 h 429"/>
                  <a:gd name="T56" fmla="*/ 92 w 94"/>
                  <a:gd name="T57" fmla="*/ 395 h 429"/>
                  <a:gd name="T58" fmla="*/ 90 w 94"/>
                  <a:gd name="T59" fmla="*/ 406 h 429"/>
                  <a:gd name="T60" fmla="*/ 89 w 94"/>
                  <a:gd name="T61" fmla="*/ 418 h 429"/>
                  <a:gd name="T62" fmla="*/ 86 w 94"/>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29">
                    <a:moveTo>
                      <a:pt x="0" y="0"/>
                    </a:moveTo>
                    <a:lnTo>
                      <a:pt x="5" y="22"/>
                    </a:lnTo>
                    <a:lnTo>
                      <a:pt x="8" y="33"/>
                    </a:lnTo>
                    <a:lnTo>
                      <a:pt x="12" y="45"/>
                    </a:lnTo>
                    <a:lnTo>
                      <a:pt x="15" y="58"/>
                    </a:lnTo>
                    <a:lnTo>
                      <a:pt x="19" y="70"/>
                    </a:lnTo>
                    <a:lnTo>
                      <a:pt x="23" y="84"/>
                    </a:lnTo>
                    <a:lnTo>
                      <a:pt x="27" y="98"/>
                    </a:lnTo>
                    <a:lnTo>
                      <a:pt x="32" y="112"/>
                    </a:lnTo>
                    <a:lnTo>
                      <a:pt x="36" y="126"/>
                    </a:lnTo>
                    <a:lnTo>
                      <a:pt x="41" y="140"/>
                    </a:lnTo>
                    <a:lnTo>
                      <a:pt x="46" y="155"/>
                    </a:lnTo>
                    <a:lnTo>
                      <a:pt x="50" y="170"/>
                    </a:lnTo>
                    <a:lnTo>
                      <a:pt x="55" y="184"/>
                    </a:lnTo>
                    <a:lnTo>
                      <a:pt x="59" y="199"/>
                    </a:lnTo>
                    <a:lnTo>
                      <a:pt x="63" y="214"/>
                    </a:lnTo>
                    <a:lnTo>
                      <a:pt x="68" y="229"/>
                    </a:lnTo>
                    <a:lnTo>
                      <a:pt x="72" y="244"/>
                    </a:lnTo>
                    <a:lnTo>
                      <a:pt x="75" y="259"/>
                    </a:lnTo>
                    <a:lnTo>
                      <a:pt x="79" y="274"/>
                    </a:lnTo>
                    <a:lnTo>
                      <a:pt x="82" y="288"/>
                    </a:lnTo>
                    <a:lnTo>
                      <a:pt x="85" y="303"/>
                    </a:lnTo>
                    <a:lnTo>
                      <a:pt x="88" y="317"/>
                    </a:lnTo>
                    <a:lnTo>
                      <a:pt x="89" y="331"/>
                    </a:lnTo>
                    <a:lnTo>
                      <a:pt x="91" y="344"/>
                    </a:lnTo>
                    <a:lnTo>
                      <a:pt x="92" y="358"/>
                    </a:lnTo>
                    <a:lnTo>
                      <a:pt x="93" y="371"/>
                    </a:lnTo>
                    <a:lnTo>
                      <a:pt x="93" y="383"/>
                    </a:lnTo>
                    <a:lnTo>
                      <a:pt x="92" y="395"/>
                    </a:lnTo>
                    <a:lnTo>
                      <a:pt x="90" y="406"/>
                    </a:lnTo>
                    <a:lnTo>
                      <a:pt x="89" y="418"/>
                    </a:lnTo>
                    <a:lnTo>
                      <a:pt x="86"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92" name="Group 216"/>
            <p:cNvGrpSpPr>
              <a:grpSpLocks/>
            </p:cNvGrpSpPr>
            <p:nvPr/>
          </p:nvGrpSpPr>
          <p:grpSpPr bwMode="auto">
            <a:xfrm>
              <a:off x="1729" y="1140"/>
              <a:ext cx="531" cy="732"/>
              <a:chOff x="1729" y="1140"/>
              <a:chExt cx="531" cy="732"/>
            </a:xfrm>
          </p:grpSpPr>
          <p:sp>
            <p:nvSpPr>
              <p:cNvPr id="203993" name="Freeform 217"/>
              <p:cNvSpPr>
                <a:spLocks/>
              </p:cNvSpPr>
              <p:nvPr/>
            </p:nvSpPr>
            <p:spPr bwMode="auto">
              <a:xfrm>
                <a:off x="2010" y="1321"/>
                <a:ext cx="250" cy="159"/>
              </a:xfrm>
              <a:custGeom>
                <a:avLst/>
                <a:gdLst>
                  <a:gd name="T0" fmla="*/ 116 w 250"/>
                  <a:gd name="T1" fmla="*/ 14 h 159"/>
                  <a:gd name="T2" fmla="*/ 138 w 250"/>
                  <a:gd name="T3" fmla="*/ 7 h 159"/>
                  <a:gd name="T4" fmla="*/ 159 w 250"/>
                  <a:gd name="T5" fmla="*/ 3 h 159"/>
                  <a:gd name="T6" fmla="*/ 179 w 250"/>
                  <a:gd name="T7" fmla="*/ 1 h 159"/>
                  <a:gd name="T8" fmla="*/ 197 w 250"/>
                  <a:gd name="T9" fmla="*/ 0 h 159"/>
                  <a:gd name="T10" fmla="*/ 213 w 250"/>
                  <a:gd name="T11" fmla="*/ 3 h 159"/>
                  <a:gd name="T12" fmla="*/ 227 w 250"/>
                  <a:gd name="T13" fmla="*/ 7 h 159"/>
                  <a:gd name="T14" fmla="*/ 237 w 250"/>
                  <a:gd name="T15" fmla="*/ 14 h 159"/>
                  <a:gd name="T16" fmla="*/ 245 w 250"/>
                  <a:gd name="T17" fmla="*/ 23 h 159"/>
                  <a:gd name="T18" fmla="*/ 248 w 250"/>
                  <a:gd name="T19" fmla="*/ 33 h 159"/>
                  <a:gd name="T20" fmla="*/ 248 w 250"/>
                  <a:gd name="T21" fmla="*/ 44 h 159"/>
                  <a:gd name="T22" fmla="*/ 245 w 250"/>
                  <a:gd name="T23" fmla="*/ 57 h 159"/>
                  <a:gd name="T24" fmla="*/ 237 w 250"/>
                  <a:gd name="T25" fmla="*/ 70 h 159"/>
                  <a:gd name="T26" fmla="*/ 227 w 250"/>
                  <a:gd name="T27" fmla="*/ 84 h 159"/>
                  <a:gd name="T28" fmla="*/ 213 w 250"/>
                  <a:gd name="T29" fmla="*/ 97 h 159"/>
                  <a:gd name="T30" fmla="*/ 197 w 250"/>
                  <a:gd name="T31" fmla="*/ 110 h 159"/>
                  <a:gd name="T32" fmla="*/ 178 w 250"/>
                  <a:gd name="T33" fmla="*/ 122 h 159"/>
                  <a:gd name="T34" fmla="*/ 158 w 250"/>
                  <a:gd name="T35" fmla="*/ 133 h 159"/>
                  <a:gd name="T36" fmla="*/ 137 w 250"/>
                  <a:gd name="T37" fmla="*/ 142 h 159"/>
                  <a:gd name="T38" fmla="*/ 116 w 250"/>
                  <a:gd name="T39" fmla="*/ 149 h 159"/>
                  <a:gd name="T40" fmla="*/ 94 w 250"/>
                  <a:gd name="T41" fmla="*/ 155 h 159"/>
                  <a:gd name="T42" fmla="*/ 74 w 250"/>
                  <a:gd name="T43" fmla="*/ 157 h 159"/>
                  <a:gd name="T44" fmla="*/ 55 w 250"/>
                  <a:gd name="T45" fmla="*/ 158 h 159"/>
                  <a:gd name="T46" fmla="*/ 38 w 250"/>
                  <a:gd name="T47" fmla="*/ 157 h 159"/>
                  <a:gd name="T48" fmla="*/ 24 w 250"/>
                  <a:gd name="T49" fmla="*/ 153 h 159"/>
                  <a:gd name="T50" fmla="*/ 13 w 250"/>
                  <a:gd name="T51" fmla="*/ 147 h 159"/>
                  <a:gd name="T52" fmla="*/ 4 w 250"/>
                  <a:gd name="T53" fmla="*/ 138 h 159"/>
                  <a:gd name="T54" fmla="*/ 1 w 250"/>
                  <a:gd name="T55" fmla="*/ 129 h 159"/>
                  <a:gd name="T56" fmla="*/ 0 w 250"/>
                  <a:gd name="T57" fmla="*/ 117 h 159"/>
                  <a:gd name="T58" fmla="*/ 3 w 250"/>
                  <a:gd name="T59" fmla="*/ 105 h 159"/>
                  <a:gd name="T60" fmla="*/ 9 w 250"/>
                  <a:gd name="T61" fmla="*/ 91 h 159"/>
                  <a:gd name="T62" fmla="*/ 19 w 250"/>
                  <a:gd name="T63" fmla="*/ 78 h 159"/>
                  <a:gd name="T64" fmla="*/ 32 w 250"/>
                  <a:gd name="T65" fmla="*/ 64 h 159"/>
                  <a:gd name="T66" fmla="*/ 47 w 250"/>
                  <a:gd name="T67" fmla="*/ 51 h 159"/>
                  <a:gd name="T68" fmla="*/ 65 w 250"/>
                  <a:gd name="T69" fmla="*/ 39 h 159"/>
                  <a:gd name="T70" fmla="*/ 84 w 250"/>
                  <a:gd name="T71" fmla="*/ 28 h 159"/>
                  <a:gd name="T72" fmla="*/ 106 w 250"/>
                  <a:gd name="T73"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1"/>
                    </a:lnTo>
                    <a:lnTo>
                      <a:pt x="138" y="7"/>
                    </a:lnTo>
                    <a:lnTo>
                      <a:pt x="149" y="5"/>
                    </a:lnTo>
                    <a:lnTo>
                      <a:pt x="159" y="3"/>
                    </a:lnTo>
                    <a:lnTo>
                      <a:pt x="169" y="1"/>
                    </a:lnTo>
                    <a:lnTo>
                      <a:pt x="179" y="1"/>
                    </a:lnTo>
                    <a:lnTo>
                      <a:pt x="189" y="0"/>
                    </a:lnTo>
                    <a:lnTo>
                      <a:pt x="197" y="0"/>
                    </a:lnTo>
                    <a:lnTo>
                      <a:pt x="205" y="1"/>
                    </a:lnTo>
                    <a:lnTo>
                      <a:pt x="213" y="3"/>
                    </a:lnTo>
                    <a:lnTo>
                      <a:pt x="221" y="5"/>
                    </a:lnTo>
                    <a:lnTo>
                      <a:pt x="227" y="7"/>
                    </a:lnTo>
                    <a:lnTo>
                      <a:pt x="233" y="10"/>
                    </a:lnTo>
                    <a:lnTo>
                      <a:pt x="237" y="14"/>
                    </a:lnTo>
                    <a:lnTo>
                      <a:pt x="241" y="18"/>
                    </a:lnTo>
                    <a:lnTo>
                      <a:pt x="245" y="23"/>
                    </a:lnTo>
                    <a:lnTo>
                      <a:pt x="247" y="27"/>
                    </a:lnTo>
                    <a:lnTo>
                      <a:pt x="248" y="33"/>
                    </a:lnTo>
                    <a:lnTo>
                      <a:pt x="249" y="38"/>
                    </a:lnTo>
                    <a:lnTo>
                      <a:pt x="248" y="44"/>
                    </a:lnTo>
                    <a:lnTo>
                      <a:pt x="246" y="51"/>
                    </a:lnTo>
                    <a:lnTo>
                      <a:pt x="245" y="57"/>
                    </a:lnTo>
                    <a:lnTo>
                      <a:pt x="241" y="63"/>
                    </a:lnTo>
                    <a:lnTo>
                      <a:pt x="237" y="70"/>
                    </a:lnTo>
                    <a:lnTo>
                      <a:pt x="232" y="77"/>
                    </a:lnTo>
                    <a:lnTo>
                      <a:pt x="227" y="84"/>
                    </a:lnTo>
                    <a:lnTo>
                      <a:pt x="220" y="91"/>
                    </a:lnTo>
                    <a:lnTo>
                      <a:pt x="213" y="97"/>
                    </a:lnTo>
                    <a:lnTo>
                      <a:pt x="205" y="104"/>
                    </a:lnTo>
                    <a:lnTo>
                      <a:pt x="197" y="110"/>
                    </a:lnTo>
                    <a:lnTo>
                      <a:pt x="188" y="116"/>
                    </a:lnTo>
                    <a:lnTo>
                      <a:pt x="178" y="122"/>
                    </a:lnTo>
                    <a:lnTo>
                      <a:pt x="168" y="128"/>
                    </a:lnTo>
                    <a:lnTo>
                      <a:pt x="158" y="133"/>
                    </a:lnTo>
                    <a:lnTo>
                      <a:pt x="148" y="138"/>
                    </a:lnTo>
                    <a:lnTo>
                      <a:pt x="137" y="142"/>
                    </a:lnTo>
                    <a:lnTo>
                      <a:pt x="126" y="146"/>
                    </a:lnTo>
                    <a:lnTo>
                      <a:pt x="116" y="149"/>
                    </a:lnTo>
                    <a:lnTo>
                      <a:pt x="105" y="152"/>
                    </a:lnTo>
                    <a:lnTo>
                      <a:pt x="94" y="155"/>
                    </a:lnTo>
                    <a:lnTo>
                      <a:pt x="84" y="156"/>
                    </a:lnTo>
                    <a:lnTo>
                      <a:pt x="74" y="157"/>
                    </a:lnTo>
                    <a:lnTo>
                      <a:pt x="65" y="158"/>
                    </a:lnTo>
                    <a:lnTo>
                      <a:pt x="55" y="158"/>
                    </a:lnTo>
                    <a:lnTo>
                      <a:pt x="47" y="158"/>
                    </a:lnTo>
                    <a:lnTo>
                      <a:pt x="38" y="157"/>
                    </a:lnTo>
                    <a:lnTo>
                      <a:pt x="31" y="155"/>
                    </a:lnTo>
                    <a:lnTo>
                      <a:pt x="24" y="153"/>
                    </a:lnTo>
                    <a:lnTo>
                      <a:pt x="19" y="150"/>
                    </a:lnTo>
                    <a:lnTo>
                      <a:pt x="13" y="147"/>
                    </a:lnTo>
                    <a:lnTo>
                      <a:pt x="9" y="143"/>
                    </a:lnTo>
                    <a:lnTo>
                      <a:pt x="4" y="138"/>
                    </a:lnTo>
                    <a:lnTo>
                      <a:pt x="3" y="133"/>
                    </a:lnTo>
                    <a:lnTo>
                      <a:pt x="1" y="129"/>
                    </a:lnTo>
                    <a:lnTo>
                      <a:pt x="0" y="123"/>
                    </a:lnTo>
                    <a:lnTo>
                      <a:pt x="0" y="117"/>
                    </a:lnTo>
                    <a:lnTo>
                      <a:pt x="1" y="111"/>
                    </a:lnTo>
                    <a:lnTo>
                      <a:pt x="3" y="105"/>
                    </a:lnTo>
                    <a:lnTo>
                      <a:pt x="5" y="98"/>
                    </a:lnTo>
                    <a:lnTo>
                      <a:pt x="9" y="91"/>
                    </a:lnTo>
                    <a:lnTo>
                      <a:pt x="13" y="85"/>
                    </a:lnTo>
                    <a:lnTo>
                      <a:pt x="19" y="78"/>
                    </a:lnTo>
                    <a:lnTo>
                      <a:pt x="25" y="71"/>
                    </a:lnTo>
                    <a:lnTo>
                      <a:pt x="32" y="64"/>
                    </a:lnTo>
                    <a:lnTo>
                      <a:pt x="39" y="58"/>
                    </a:lnTo>
                    <a:lnTo>
                      <a:pt x="47" y="51"/>
                    </a:lnTo>
                    <a:lnTo>
                      <a:pt x="56" y="45"/>
                    </a:lnTo>
                    <a:lnTo>
                      <a:pt x="65" y="39"/>
                    </a:lnTo>
                    <a:lnTo>
                      <a:pt x="75" y="33"/>
                    </a:lnTo>
                    <a:lnTo>
                      <a:pt x="84" y="28"/>
                    </a:lnTo>
                    <a:lnTo>
                      <a:pt x="95" y="23"/>
                    </a:lnTo>
                    <a:lnTo>
                      <a:pt x="106" y="19"/>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94" name="Freeform 218"/>
              <p:cNvSpPr>
                <a:spLocks/>
              </p:cNvSpPr>
              <p:nvPr/>
            </p:nvSpPr>
            <p:spPr bwMode="auto">
              <a:xfrm>
                <a:off x="1883" y="1140"/>
                <a:ext cx="136" cy="292"/>
              </a:xfrm>
              <a:custGeom>
                <a:avLst/>
                <a:gdLst>
                  <a:gd name="T0" fmla="*/ 12 w 136"/>
                  <a:gd name="T1" fmla="*/ 154 h 292"/>
                  <a:gd name="T2" fmla="*/ 6 w 136"/>
                  <a:gd name="T3" fmla="*/ 129 h 292"/>
                  <a:gd name="T4" fmla="*/ 2 w 136"/>
                  <a:gd name="T5" fmla="*/ 104 h 292"/>
                  <a:gd name="T6" fmla="*/ 0 w 136"/>
                  <a:gd name="T7" fmla="*/ 81 h 292"/>
                  <a:gd name="T8" fmla="*/ 0 w 136"/>
                  <a:gd name="T9" fmla="*/ 60 h 292"/>
                  <a:gd name="T10" fmla="*/ 2 w 136"/>
                  <a:gd name="T11" fmla="*/ 41 h 292"/>
                  <a:gd name="T12" fmla="*/ 5 w 136"/>
                  <a:gd name="T13" fmla="*/ 25 h 292"/>
                  <a:gd name="T14" fmla="*/ 12 w 136"/>
                  <a:gd name="T15" fmla="*/ 12 h 292"/>
                  <a:gd name="T16" fmla="*/ 19 w 136"/>
                  <a:gd name="T17" fmla="*/ 4 h 292"/>
                  <a:gd name="T18" fmla="*/ 28 w 136"/>
                  <a:gd name="T19" fmla="*/ 0 h 292"/>
                  <a:gd name="T20" fmla="*/ 37 w 136"/>
                  <a:gd name="T21" fmla="*/ 0 h 292"/>
                  <a:gd name="T22" fmla="*/ 48 w 136"/>
                  <a:gd name="T23" fmla="*/ 4 h 292"/>
                  <a:gd name="T24" fmla="*/ 60 w 136"/>
                  <a:gd name="T25" fmla="*/ 13 h 292"/>
                  <a:gd name="T26" fmla="*/ 71 w 136"/>
                  <a:gd name="T27" fmla="*/ 26 h 292"/>
                  <a:gd name="T28" fmla="*/ 83 w 136"/>
                  <a:gd name="T29" fmla="*/ 42 h 292"/>
                  <a:gd name="T30" fmla="*/ 94 w 136"/>
                  <a:gd name="T31" fmla="*/ 60 h 292"/>
                  <a:gd name="T32" fmla="*/ 104 w 136"/>
                  <a:gd name="T33" fmla="*/ 82 h 292"/>
                  <a:gd name="T34" fmla="*/ 114 w 136"/>
                  <a:gd name="T35" fmla="*/ 105 h 292"/>
                  <a:gd name="T36" fmla="*/ 121 w 136"/>
                  <a:gd name="T37" fmla="*/ 130 h 292"/>
                  <a:gd name="T38" fmla="*/ 127 w 136"/>
                  <a:gd name="T39" fmla="*/ 155 h 292"/>
                  <a:gd name="T40" fmla="*/ 131 w 136"/>
                  <a:gd name="T41" fmla="*/ 180 h 292"/>
                  <a:gd name="T42" fmla="*/ 134 w 136"/>
                  <a:gd name="T43" fmla="*/ 204 h 292"/>
                  <a:gd name="T44" fmla="*/ 135 w 136"/>
                  <a:gd name="T45" fmla="*/ 225 h 292"/>
                  <a:gd name="T46" fmla="*/ 133 w 136"/>
                  <a:gd name="T47" fmla="*/ 245 h 292"/>
                  <a:gd name="T48" fmla="*/ 130 w 136"/>
                  <a:gd name="T49" fmla="*/ 262 h 292"/>
                  <a:gd name="T50" fmla="*/ 124 w 136"/>
                  <a:gd name="T51" fmla="*/ 275 h 292"/>
                  <a:gd name="T52" fmla="*/ 118 w 136"/>
                  <a:gd name="T53" fmla="*/ 284 h 292"/>
                  <a:gd name="T54" fmla="*/ 109 w 136"/>
                  <a:gd name="T55" fmla="*/ 290 h 292"/>
                  <a:gd name="T56" fmla="*/ 99 w 136"/>
                  <a:gd name="T57" fmla="*/ 291 h 292"/>
                  <a:gd name="T58" fmla="*/ 89 w 136"/>
                  <a:gd name="T59" fmla="*/ 288 h 292"/>
                  <a:gd name="T60" fmla="*/ 78 w 136"/>
                  <a:gd name="T61" fmla="*/ 280 h 292"/>
                  <a:gd name="T62" fmla="*/ 67 w 136"/>
                  <a:gd name="T63" fmla="*/ 268 h 292"/>
                  <a:gd name="T64" fmla="*/ 55 w 136"/>
                  <a:gd name="T65" fmla="*/ 253 h 292"/>
                  <a:gd name="T66" fmla="*/ 44 w 136"/>
                  <a:gd name="T67" fmla="*/ 235 h 292"/>
                  <a:gd name="T68" fmla="*/ 33 w 136"/>
                  <a:gd name="T69" fmla="*/ 214 h 292"/>
                  <a:gd name="T70" fmla="*/ 23 w 136"/>
                  <a:gd name="T71" fmla="*/ 191 h 292"/>
                  <a:gd name="T72" fmla="*/ 16 w 136"/>
                  <a:gd name="T73"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6"/>
                    </a:moveTo>
                    <a:lnTo>
                      <a:pt x="12" y="154"/>
                    </a:lnTo>
                    <a:lnTo>
                      <a:pt x="9" y="142"/>
                    </a:lnTo>
                    <a:lnTo>
                      <a:pt x="6" y="129"/>
                    </a:lnTo>
                    <a:lnTo>
                      <a:pt x="4" y="117"/>
                    </a:lnTo>
                    <a:lnTo>
                      <a:pt x="2" y="104"/>
                    </a:lnTo>
                    <a:lnTo>
                      <a:pt x="1" y="92"/>
                    </a:lnTo>
                    <a:lnTo>
                      <a:pt x="0" y="81"/>
                    </a:lnTo>
                    <a:lnTo>
                      <a:pt x="0" y="70"/>
                    </a:lnTo>
                    <a:lnTo>
                      <a:pt x="0" y="60"/>
                    </a:lnTo>
                    <a:lnTo>
                      <a:pt x="1" y="50"/>
                    </a:lnTo>
                    <a:lnTo>
                      <a:pt x="2" y="41"/>
                    </a:lnTo>
                    <a:lnTo>
                      <a:pt x="4" y="32"/>
                    </a:lnTo>
                    <a:lnTo>
                      <a:pt x="5" y="25"/>
                    </a:lnTo>
                    <a:lnTo>
                      <a:pt x="8" y="18"/>
                    </a:lnTo>
                    <a:lnTo>
                      <a:pt x="12" y="12"/>
                    </a:lnTo>
                    <a:lnTo>
                      <a:pt x="15" y="8"/>
                    </a:lnTo>
                    <a:lnTo>
                      <a:pt x="19" y="4"/>
                    </a:lnTo>
                    <a:lnTo>
                      <a:pt x="23" y="2"/>
                    </a:lnTo>
                    <a:lnTo>
                      <a:pt x="28" y="0"/>
                    </a:lnTo>
                    <a:lnTo>
                      <a:pt x="32" y="0"/>
                    </a:lnTo>
                    <a:lnTo>
                      <a:pt x="37" y="0"/>
                    </a:lnTo>
                    <a:lnTo>
                      <a:pt x="43" y="2"/>
                    </a:lnTo>
                    <a:lnTo>
                      <a:pt x="48" y="4"/>
                    </a:lnTo>
                    <a:lnTo>
                      <a:pt x="54" y="8"/>
                    </a:lnTo>
                    <a:lnTo>
                      <a:pt x="60" y="13"/>
                    </a:lnTo>
                    <a:lnTo>
                      <a:pt x="66" y="19"/>
                    </a:lnTo>
                    <a:lnTo>
                      <a:pt x="71" y="26"/>
                    </a:lnTo>
                    <a:lnTo>
                      <a:pt x="77" y="33"/>
                    </a:lnTo>
                    <a:lnTo>
                      <a:pt x="83" y="42"/>
                    </a:lnTo>
                    <a:lnTo>
                      <a:pt x="89" y="50"/>
                    </a:lnTo>
                    <a:lnTo>
                      <a:pt x="94" y="60"/>
                    </a:lnTo>
                    <a:lnTo>
                      <a:pt x="99" y="71"/>
                    </a:lnTo>
                    <a:lnTo>
                      <a:pt x="104" y="82"/>
                    </a:lnTo>
                    <a:lnTo>
                      <a:pt x="108" y="94"/>
                    </a:lnTo>
                    <a:lnTo>
                      <a:pt x="114" y="105"/>
                    </a:lnTo>
                    <a:lnTo>
                      <a:pt x="117" y="118"/>
                    </a:lnTo>
                    <a:lnTo>
                      <a:pt x="121" y="130"/>
                    </a:lnTo>
                    <a:lnTo>
                      <a:pt x="124" y="142"/>
                    </a:lnTo>
                    <a:lnTo>
                      <a:pt x="127" y="155"/>
                    </a:lnTo>
                    <a:lnTo>
                      <a:pt x="130" y="168"/>
                    </a:lnTo>
                    <a:lnTo>
                      <a:pt x="131" y="180"/>
                    </a:lnTo>
                    <a:lnTo>
                      <a:pt x="133" y="192"/>
                    </a:lnTo>
                    <a:lnTo>
                      <a:pt x="134" y="204"/>
                    </a:lnTo>
                    <a:lnTo>
                      <a:pt x="135" y="215"/>
                    </a:lnTo>
                    <a:lnTo>
                      <a:pt x="135" y="225"/>
                    </a:lnTo>
                    <a:lnTo>
                      <a:pt x="134" y="236"/>
                    </a:lnTo>
                    <a:lnTo>
                      <a:pt x="133" y="245"/>
                    </a:lnTo>
                    <a:lnTo>
                      <a:pt x="131" y="254"/>
                    </a:lnTo>
                    <a:lnTo>
                      <a:pt x="130" y="262"/>
                    </a:lnTo>
                    <a:lnTo>
                      <a:pt x="128" y="269"/>
                    </a:lnTo>
                    <a:lnTo>
                      <a:pt x="124" y="275"/>
                    </a:lnTo>
                    <a:lnTo>
                      <a:pt x="122" y="280"/>
                    </a:lnTo>
                    <a:lnTo>
                      <a:pt x="118" y="284"/>
                    </a:lnTo>
                    <a:lnTo>
                      <a:pt x="114" y="288"/>
                    </a:lnTo>
                    <a:lnTo>
                      <a:pt x="109" y="290"/>
                    </a:lnTo>
                    <a:lnTo>
                      <a:pt x="105" y="291"/>
                    </a:lnTo>
                    <a:lnTo>
                      <a:pt x="99" y="291"/>
                    </a:lnTo>
                    <a:lnTo>
                      <a:pt x="94" y="290"/>
                    </a:lnTo>
                    <a:lnTo>
                      <a:pt x="89" y="288"/>
                    </a:lnTo>
                    <a:lnTo>
                      <a:pt x="83" y="284"/>
                    </a:lnTo>
                    <a:lnTo>
                      <a:pt x="78" y="280"/>
                    </a:lnTo>
                    <a:lnTo>
                      <a:pt x="72" y="274"/>
                    </a:lnTo>
                    <a:lnTo>
                      <a:pt x="67" y="268"/>
                    </a:lnTo>
                    <a:lnTo>
                      <a:pt x="60" y="261"/>
                    </a:lnTo>
                    <a:lnTo>
                      <a:pt x="55" y="253"/>
                    </a:lnTo>
                    <a:lnTo>
                      <a:pt x="49" y="244"/>
                    </a:lnTo>
                    <a:lnTo>
                      <a:pt x="44" y="235"/>
                    </a:lnTo>
                    <a:lnTo>
                      <a:pt x="38" y="224"/>
                    </a:lnTo>
                    <a:lnTo>
                      <a:pt x="33" y="214"/>
                    </a:lnTo>
                    <a:lnTo>
                      <a:pt x="28" y="203"/>
                    </a:lnTo>
                    <a:lnTo>
                      <a:pt x="23" y="191"/>
                    </a:lnTo>
                    <a:lnTo>
                      <a:pt x="20" y="179"/>
                    </a:lnTo>
                    <a:lnTo>
                      <a:pt x="16" y="166"/>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95" name="Oval 219"/>
              <p:cNvSpPr>
                <a:spLocks noChangeArrowheads="1"/>
              </p:cNvSpPr>
              <p:nvPr/>
            </p:nvSpPr>
            <p:spPr bwMode="auto">
              <a:xfrm rot="15660000">
                <a:off x="1816" y="1354"/>
                <a:ext cx="111"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996" name="Freeform 220"/>
              <p:cNvSpPr>
                <a:spLocks/>
              </p:cNvSpPr>
              <p:nvPr/>
            </p:nvSpPr>
            <p:spPr bwMode="auto">
              <a:xfrm>
                <a:off x="2001" y="1443"/>
                <a:ext cx="92" cy="429"/>
              </a:xfrm>
              <a:custGeom>
                <a:avLst/>
                <a:gdLst>
                  <a:gd name="T0" fmla="*/ 0 w 92"/>
                  <a:gd name="T1" fmla="*/ 0 h 429"/>
                  <a:gd name="T2" fmla="*/ 4 w 92"/>
                  <a:gd name="T3" fmla="*/ 21 h 429"/>
                  <a:gd name="T4" fmla="*/ 8 w 92"/>
                  <a:gd name="T5" fmla="*/ 33 h 429"/>
                  <a:gd name="T6" fmla="*/ 11 w 92"/>
                  <a:gd name="T7" fmla="*/ 45 h 429"/>
                  <a:gd name="T8" fmla="*/ 15 w 92"/>
                  <a:gd name="T9" fmla="*/ 58 h 429"/>
                  <a:gd name="T10" fmla="*/ 19 w 92"/>
                  <a:gd name="T11" fmla="*/ 71 h 429"/>
                  <a:gd name="T12" fmla="*/ 22 w 92"/>
                  <a:gd name="T13" fmla="*/ 84 h 429"/>
                  <a:gd name="T14" fmla="*/ 27 w 92"/>
                  <a:gd name="T15" fmla="*/ 97 h 429"/>
                  <a:gd name="T16" fmla="*/ 31 w 92"/>
                  <a:gd name="T17" fmla="*/ 111 h 429"/>
                  <a:gd name="T18" fmla="*/ 35 w 92"/>
                  <a:gd name="T19" fmla="*/ 126 h 429"/>
                  <a:gd name="T20" fmla="*/ 40 w 92"/>
                  <a:gd name="T21" fmla="*/ 140 h 429"/>
                  <a:gd name="T22" fmla="*/ 44 w 92"/>
                  <a:gd name="T23" fmla="*/ 155 h 429"/>
                  <a:gd name="T24" fmla="*/ 49 w 92"/>
                  <a:gd name="T25" fmla="*/ 169 h 429"/>
                  <a:gd name="T26" fmla="*/ 54 w 92"/>
                  <a:gd name="T27" fmla="*/ 185 h 429"/>
                  <a:gd name="T28" fmla="*/ 58 w 92"/>
                  <a:gd name="T29" fmla="*/ 199 h 429"/>
                  <a:gd name="T30" fmla="*/ 63 w 92"/>
                  <a:gd name="T31" fmla="*/ 215 h 429"/>
                  <a:gd name="T32" fmla="*/ 66 w 92"/>
                  <a:gd name="T33" fmla="*/ 229 h 429"/>
                  <a:gd name="T34" fmla="*/ 71 w 92"/>
                  <a:gd name="T35" fmla="*/ 244 h 429"/>
                  <a:gd name="T36" fmla="*/ 74 w 92"/>
                  <a:gd name="T37" fmla="*/ 259 h 429"/>
                  <a:gd name="T38" fmla="*/ 78 w 92"/>
                  <a:gd name="T39" fmla="*/ 274 h 429"/>
                  <a:gd name="T40" fmla="*/ 80 w 92"/>
                  <a:gd name="T41" fmla="*/ 289 h 429"/>
                  <a:gd name="T42" fmla="*/ 84 w 92"/>
                  <a:gd name="T43" fmla="*/ 303 h 429"/>
                  <a:gd name="T44" fmla="*/ 86 w 92"/>
                  <a:gd name="T45" fmla="*/ 317 h 429"/>
                  <a:gd name="T46" fmla="*/ 87 w 92"/>
                  <a:gd name="T47" fmla="*/ 331 h 429"/>
                  <a:gd name="T48" fmla="*/ 89 w 92"/>
                  <a:gd name="T49" fmla="*/ 345 h 429"/>
                  <a:gd name="T50" fmla="*/ 90 w 92"/>
                  <a:gd name="T51" fmla="*/ 358 h 429"/>
                  <a:gd name="T52" fmla="*/ 91 w 92"/>
                  <a:gd name="T53" fmla="*/ 371 h 429"/>
                  <a:gd name="T54" fmla="*/ 91 w 92"/>
                  <a:gd name="T55" fmla="*/ 383 h 429"/>
                  <a:gd name="T56" fmla="*/ 90 w 92"/>
                  <a:gd name="T57" fmla="*/ 395 h 429"/>
                  <a:gd name="T58" fmla="*/ 89 w 92"/>
                  <a:gd name="T59" fmla="*/ 406 h 429"/>
                  <a:gd name="T60" fmla="*/ 87 w 92"/>
                  <a:gd name="T61" fmla="*/ 417 h 429"/>
                  <a:gd name="T62" fmla="*/ 84 w 92"/>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29">
                    <a:moveTo>
                      <a:pt x="0" y="0"/>
                    </a:moveTo>
                    <a:lnTo>
                      <a:pt x="4" y="21"/>
                    </a:lnTo>
                    <a:lnTo>
                      <a:pt x="8" y="33"/>
                    </a:lnTo>
                    <a:lnTo>
                      <a:pt x="11" y="45"/>
                    </a:lnTo>
                    <a:lnTo>
                      <a:pt x="15" y="58"/>
                    </a:lnTo>
                    <a:lnTo>
                      <a:pt x="19" y="71"/>
                    </a:lnTo>
                    <a:lnTo>
                      <a:pt x="22" y="84"/>
                    </a:lnTo>
                    <a:lnTo>
                      <a:pt x="27" y="97"/>
                    </a:lnTo>
                    <a:lnTo>
                      <a:pt x="31" y="111"/>
                    </a:lnTo>
                    <a:lnTo>
                      <a:pt x="35" y="126"/>
                    </a:lnTo>
                    <a:lnTo>
                      <a:pt x="40" y="140"/>
                    </a:lnTo>
                    <a:lnTo>
                      <a:pt x="44" y="155"/>
                    </a:lnTo>
                    <a:lnTo>
                      <a:pt x="49" y="169"/>
                    </a:lnTo>
                    <a:lnTo>
                      <a:pt x="54" y="185"/>
                    </a:lnTo>
                    <a:lnTo>
                      <a:pt x="58" y="199"/>
                    </a:lnTo>
                    <a:lnTo>
                      <a:pt x="63" y="215"/>
                    </a:lnTo>
                    <a:lnTo>
                      <a:pt x="66" y="229"/>
                    </a:lnTo>
                    <a:lnTo>
                      <a:pt x="71" y="244"/>
                    </a:lnTo>
                    <a:lnTo>
                      <a:pt x="74" y="259"/>
                    </a:lnTo>
                    <a:lnTo>
                      <a:pt x="78" y="274"/>
                    </a:lnTo>
                    <a:lnTo>
                      <a:pt x="80" y="289"/>
                    </a:lnTo>
                    <a:lnTo>
                      <a:pt x="84" y="303"/>
                    </a:lnTo>
                    <a:lnTo>
                      <a:pt x="86" y="317"/>
                    </a:lnTo>
                    <a:lnTo>
                      <a:pt x="87" y="331"/>
                    </a:lnTo>
                    <a:lnTo>
                      <a:pt x="89" y="345"/>
                    </a:lnTo>
                    <a:lnTo>
                      <a:pt x="90" y="358"/>
                    </a:lnTo>
                    <a:lnTo>
                      <a:pt x="91" y="371"/>
                    </a:lnTo>
                    <a:lnTo>
                      <a:pt x="91" y="383"/>
                    </a:lnTo>
                    <a:lnTo>
                      <a:pt x="90" y="395"/>
                    </a:lnTo>
                    <a:lnTo>
                      <a:pt x="89" y="406"/>
                    </a:lnTo>
                    <a:lnTo>
                      <a:pt x="87" y="417"/>
                    </a:lnTo>
                    <a:lnTo>
                      <a:pt x="84"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3997" name="Group 221"/>
            <p:cNvGrpSpPr>
              <a:grpSpLocks/>
            </p:cNvGrpSpPr>
            <p:nvPr/>
          </p:nvGrpSpPr>
          <p:grpSpPr bwMode="auto">
            <a:xfrm>
              <a:off x="1511" y="1812"/>
              <a:ext cx="531" cy="732"/>
              <a:chOff x="1511" y="1812"/>
              <a:chExt cx="531" cy="732"/>
            </a:xfrm>
          </p:grpSpPr>
          <p:sp>
            <p:nvSpPr>
              <p:cNvPr id="203998" name="Freeform 222"/>
              <p:cNvSpPr>
                <a:spLocks/>
              </p:cNvSpPr>
              <p:nvPr/>
            </p:nvSpPr>
            <p:spPr bwMode="auto">
              <a:xfrm>
                <a:off x="1792" y="1994"/>
                <a:ext cx="250" cy="159"/>
              </a:xfrm>
              <a:custGeom>
                <a:avLst/>
                <a:gdLst>
                  <a:gd name="T0" fmla="*/ 116 w 250"/>
                  <a:gd name="T1" fmla="*/ 14 h 159"/>
                  <a:gd name="T2" fmla="*/ 138 w 250"/>
                  <a:gd name="T3" fmla="*/ 7 h 159"/>
                  <a:gd name="T4" fmla="*/ 159 w 250"/>
                  <a:gd name="T5" fmla="*/ 2 h 159"/>
                  <a:gd name="T6" fmla="*/ 179 w 250"/>
                  <a:gd name="T7" fmla="*/ 0 h 159"/>
                  <a:gd name="T8" fmla="*/ 197 w 250"/>
                  <a:gd name="T9" fmla="*/ 0 h 159"/>
                  <a:gd name="T10" fmla="*/ 213 w 250"/>
                  <a:gd name="T11" fmla="*/ 2 h 159"/>
                  <a:gd name="T12" fmla="*/ 228 w 250"/>
                  <a:gd name="T13" fmla="*/ 7 h 159"/>
                  <a:gd name="T14" fmla="*/ 237 w 250"/>
                  <a:gd name="T15" fmla="*/ 13 h 159"/>
                  <a:gd name="T16" fmla="*/ 245 w 250"/>
                  <a:gd name="T17" fmla="*/ 22 h 159"/>
                  <a:gd name="T18" fmla="*/ 249 w 250"/>
                  <a:gd name="T19" fmla="*/ 32 h 159"/>
                  <a:gd name="T20" fmla="*/ 248 w 250"/>
                  <a:gd name="T21" fmla="*/ 44 h 159"/>
                  <a:gd name="T22" fmla="*/ 245 w 250"/>
                  <a:gd name="T23" fmla="*/ 56 h 159"/>
                  <a:gd name="T24" fmla="*/ 237 w 250"/>
                  <a:gd name="T25" fmla="*/ 70 h 159"/>
                  <a:gd name="T26" fmla="*/ 227 w 250"/>
                  <a:gd name="T27" fmla="*/ 83 h 159"/>
                  <a:gd name="T28" fmla="*/ 213 w 250"/>
                  <a:gd name="T29" fmla="*/ 97 h 159"/>
                  <a:gd name="T30" fmla="*/ 197 w 250"/>
                  <a:gd name="T31" fmla="*/ 110 h 159"/>
                  <a:gd name="T32" fmla="*/ 178 w 250"/>
                  <a:gd name="T33" fmla="*/ 122 h 159"/>
                  <a:gd name="T34" fmla="*/ 158 w 250"/>
                  <a:gd name="T35" fmla="*/ 132 h 159"/>
                  <a:gd name="T36" fmla="*/ 137 w 250"/>
                  <a:gd name="T37" fmla="*/ 142 h 159"/>
                  <a:gd name="T38" fmla="*/ 116 w 250"/>
                  <a:gd name="T39" fmla="*/ 149 h 159"/>
                  <a:gd name="T40" fmla="*/ 94 w 250"/>
                  <a:gd name="T41" fmla="*/ 154 h 159"/>
                  <a:gd name="T42" fmla="*/ 75 w 250"/>
                  <a:gd name="T43" fmla="*/ 157 h 159"/>
                  <a:gd name="T44" fmla="*/ 55 w 250"/>
                  <a:gd name="T45" fmla="*/ 158 h 159"/>
                  <a:gd name="T46" fmla="*/ 39 w 250"/>
                  <a:gd name="T47" fmla="*/ 156 h 159"/>
                  <a:gd name="T48" fmla="*/ 25 w 250"/>
                  <a:gd name="T49" fmla="*/ 152 h 159"/>
                  <a:gd name="T50" fmla="*/ 13 w 250"/>
                  <a:gd name="T51" fmla="*/ 146 h 159"/>
                  <a:gd name="T52" fmla="*/ 5 w 250"/>
                  <a:gd name="T53" fmla="*/ 138 h 159"/>
                  <a:gd name="T54" fmla="*/ 1 w 250"/>
                  <a:gd name="T55" fmla="*/ 128 h 159"/>
                  <a:gd name="T56" fmla="*/ 0 w 250"/>
                  <a:gd name="T57" fmla="*/ 117 h 159"/>
                  <a:gd name="T58" fmla="*/ 3 w 250"/>
                  <a:gd name="T59" fmla="*/ 104 h 159"/>
                  <a:gd name="T60" fmla="*/ 9 w 250"/>
                  <a:gd name="T61" fmla="*/ 91 h 159"/>
                  <a:gd name="T62" fmla="*/ 19 w 250"/>
                  <a:gd name="T63" fmla="*/ 78 h 159"/>
                  <a:gd name="T64" fmla="*/ 32 w 250"/>
                  <a:gd name="T65" fmla="*/ 64 h 159"/>
                  <a:gd name="T66" fmla="*/ 48 w 250"/>
                  <a:gd name="T67" fmla="*/ 51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0"/>
                    </a:lnTo>
                    <a:lnTo>
                      <a:pt x="138" y="7"/>
                    </a:lnTo>
                    <a:lnTo>
                      <a:pt x="149" y="5"/>
                    </a:lnTo>
                    <a:lnTo>
                      <a:pt x="159" y="2"/>
                    </a:lnTo>
                    <a:lnTo>
                      <a:pt x="169" y="1"/>
                    </a:lnTo>
                    <a:lnTo>
                      <a:pt x="179" y="0"/>
                    </a:lnTo>
                    <a:lnTo>
                      <a:pt x="189" y="0"/>
                    </a:lnTo>
                    <a:lnTo>
                      <a:pt x="197" y="0"/>
                    </a:lnTo>
                    <a:lnTo>
                      <a:pt x="206" y="1"/>
                    </a:lnTo>
                    <a:lnTo>
                      <a:pt x="213" y="2"/>
                    </a:lnTo>
                    <a:lnTo>
                      <a:pt x="221" y="4"/>
                    </a:lnTo>
                    <a:lnTo>
                      <a:pt x="228" y="7"/>
                    </a:lnTo>
                    <a:lnTo>
                      <a:pt x="233" y="10"/>
                    </a:lnTo>
                    <a:lnTo>
                      <a:pt x="237" y="13"/>
                    </a:lnTo>
                    <a:lnTo>
                      <a:pt x="242" y="18"/>
                    </a:lnTo>
                    <a:lnTo>
                      <a:pt x="245" y="22"/>
                    </a:lnTo>
                    <a:lnTo>
                      <a:pt x="247" y="27"/>
                    </a:lnTo>
                    <a:lnTo>
                      <a:pt x="249" y="32"/>
                    </a:lnTo>
                    <a:lnTo>
                      <a:pt x="249" y="38"/>
                    </a:lnTo>
                    <a:lnTo>
                      <a:pt x="248" y="44"/>
                    </a:lnTo>
                    <a:lnTo>
                      <a:pt x="247" y="50"/>
                    </a:lnTo>
                    <a:lnTo>
                      <a:pt x="245" y="56"/>
                    </a:lnTo>
                    <a:lnTo>
                      <a:pt x="241" y="63"/>
                    </a:lnTo>
                    <a:lnTo>
                      <a:pt x="237" y="70"/>
                    </a:lnTo>
                    <a:lnTo>
                      <a:pt x="232" y="77"/>
                    </a:lnTo>
                    <a:lnTo>
                      <a:pt x="227" y="83"/>
                    </a:lnTo>
                    <a:lnTo>
                      <a:pt x="221" y="90"/>
                    </a:lnTo>
                    <a:lnTo>
                      <a:pt x="213" y="97"/>
                    </a:lnTo>
                    <a:lnTo>
                      <a:pt x="205" y="104"/>
                    </a:lnTo>
                    <a:lnTo>
                      <a:pt x="197" y="110"/>
                    </a:lnTo>
                    <a:lnTo>
                      <a:pt x="188" y="116"/>
                    </a:lnTo>
                    <a:lnTo>
                      <a:pt x="178" y="122"/>
                    </a:lnTo>
                    <a:lnTo>
                      <a:pt x="168" y="128"/>
                    </a:lnTo>
                    <a:lnTo>
                      <a:pt x="158" y="132"/>
                    </a:lnTo>
                    <a:lnTo>
                      <a:pt x="148" y="137"/>
                    </a:lnTo>
                    <a:lnTo>
                      <a:pt x="137" y="142"/>
                    </a:lnTo>
                    <a:lnTo>
                      <a:pt x="126" y="146"/>
                    </a:lnTo>
                    <a:lnTo>
                      <a:pt x="116" y="149"/>
                    </a:lnTo>
                    <a:lnTo>
                      <a:pt x="105" y="152"/>
                    </a:lnTo>
                    <a:lnTo>
                      <a:pt x="94" y="154"/>
                    </a:lnTo>
                    <a:lnTo>
                      <a:pt x="84" y="156"/>
                    </a:lnTo>
                    <a:lnTo>
                      <a:pt x="75" y="157"/>
                    </a:lnTo>
                    <a:lnTo>
                      <a:pt x="65" y="158"/>
                    </a:lnTo>
                    <a:lnTo>
                      <a:pt x="55" y="158"/>
                    </a:lnTo>
                    <a:lnTo>
                      <a:pt x="47" y="157"/>
                    </a:lnTo>
                    <a:lnTo>
                      <a:pt x="39" y="156"/>
                    </a:lnTo>
                    <a:lnTo>
                      <a:pt x="31" y="154"/>
                    </a:lnTo>
                    <a:lnTo>
                      <a:pt x="25" y="152"/>
                    </a:lnTo>
                    <a:lnTo>
                      <a:pt x="19" y="149"/>
                    </a:lnTo>
                    <a:lnTo>
                      <a:pt x="13" y="146"/>
                    </a:lnTo>
                    <a:lnTo>
                      <a:pt x="9" y="142"/>
                    </a:lnTo>
                    <a:lnTo>
                      <a:pt x="5" y="138"/>
                    </a:lnTo>
                    <a:lnTo>
                      <a:pt x="3" y="133"/>
                    </a:lnTo>
                    <a:lnTo>
                      <a:pt x="1" y="128"/>
                    </a:lnTo>
                    <a:lnTo>
                      <a:pt x="0" y="123"/>
                    </a:lnTo>
                    <a:lnTo>
                      <a:pt x="0" y="117"/>
                    </a:lnTo>
                    <a:lnTo>
                      <a:pt x="1" y="111"/>
                    </a:lnTo>
                    <a:lnTo>
                      <a:pt x="3" y="104"/>
                    </a:lnTo>
                    <a:lnTo>
                      <a:pt x="5" y="98"/>
                    </a:lnTo>
                    <a:lnTo>
                      <a:pt x="9" y="91"/>
                    </a:lnTo>
                    <a:lnTo>
                      <a:pt x="13" y="84"/>
                    </a:lnTo>
                    <a:lnTo>
                      <a:pt x="19" y="78"/>
                    </a:lnTo>
                    <a:lnTo>
                      <a:pt x="25" y="71"/>
                    </a:lnTo>
                    <a:lnTo>
                      <a:pt x="32" y="64"/>
                    </a:lnTo>
                    <a:lnTo>
                      <a:pt x="39" y="58"/>
                    </a:lnTo>
                    <a:lnTo>
                      <a:pt x="48" y="51"/>
                    </a:lnTo>
                    <a:lnTo>
                      <a:pt x="56" y="45"/>
                    </a:lnTo>
                    <a:lnTo>
                      <a:pt x="66" y="39"/>
                    </a:lnTo>
                    <a:lnTo>
                      <a:pt x="75" y="33"/>
                    </a:lnTo>
                    <a:lnTo>
                      <a:pt x="85" y="28"/>
                    </a:lnTo>
                    <a:lnTo>
                      <a:pt x="95" y="23"/>
                    </a:lnTo>
                    <a:lnTo>
                      <a:pt x="106" y="18"/>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99" name="Freeform 223"/>
              <p:cNvSpPr>
                <a:spLocks/>
              </p:cNvSpPr>
              <p:nvPr/>
            </p:nvSpPr>
            <p:spPr bwMode="auto">
              <a:xfrm>
                <a:off x="1665" y="1812"/>
                <a:ext cx="136" cy="292"/>
              </a:xfrm>
              <a:custGeom>
                <a:avLst/>
                <a:gdLst>
                  <a:gd name="T0" fmla="*/ 12 w 136"/>
                  <a:gd name="T1" fmla="*/ 154 h 292"/>
                  <a:gd name="T2" fmla="*/ 6 w 136"/>
                  <a:gd name="T3" fmla="*/ 130 h 292"/>
                  <a:gd name="T4" fmla="*/ 3 w 136"/>
                  <a:gd name="T5" fmla="*/ 105 h 292"/>
                  <a:gd name="T6" fmla="*/ 0 w 136"/>
                  <a:gd name="T7" fmla="*/ 82 h 292"/>
                  <a:gd name="T8" fmla="*/ 0 w 136"/>
                  <a:gd name="T9" fmla="*/ 60 h 292"/>
                  <a:gd name="T10" fmla="*/ 3 w 136"/>
                  <a:gd name="T11" fmla="*/ 41 h 292"/>
                  <a:gd name="T12" fmla="*/ 6 w 136"/>
                  <a:gd name="T13" fmla="*/ 26 h 292"/>
                  <a:gd name="T14" fmla="*/ 12 w 136"/>
                  <a:gd name="T15" fmla="*/ 13 h 292"/>
                  <a:gd name="T16" fmla="*/ 19 w 136"/>
                  <a:gd name="T17" fmla="*/ 5 h 292"/>
                  <a:gd name="T18" fmla="*/ 28 w 136"/>
                  <a:gd name="T19" fmla="*/ 0 h 292"/>
                  <a:gd name="T20" fmla="*/ 37 w 136"/>
                  <a:gd name="T21" fmla="*/ 1 h 292"/>
                  <a:gd name="T22" fmla="*/ 49 w 136"/>
                  <a:gd name="T23" fmla="*/ 5 h 292"/>
                  <a:gd name="T24" fmla="*/ 60 w 136"/>
                  <a:gd name="T25" fmla="*/ 14 h 292"/>
                  <a:gd name="T26" fmla="*/ 71 w 136"/>
                  <a:gd name="T27" fmla="*/ 26 h 292"/>
                  <a:gd name="T28" fmla="*/ 83 w 136"/>
                  <a:gd name="T29" fmla="*/ 42 h 292"/>
                  <a:gd name="T30" fmla="*/ 94 w 136"/>
                  <a:gd name="T31" fmla="*/ 61 h 292"/>
                  <a:gd name="T32" fmla="*/ 104 w 136"/>
                  <a:gd name="T33" fmla="*/ 82 h 292"/>
                  <a:gd name="T34" fmla="*/ 113 w 136"/>
                  <a:gd name="T35" fmla="*/ 106 h 292"/>
                  <a:gd name="T36" fmla="*/ 122 w 136"/>
                  <a:gd name="T37" fmla="*/ 131 h 292"/>
                  <a:gd name="T38" fmla="*/ 127 w 136"/>
                  <a:gd name="T39" fmla="*/ 156 h 292"/>
                  <a:gd name="T40" fmla="*/ 132 w 136"/>
                  <a:gd name="T41" fmla="*/ 180 h 292"/>
                  <a:gd name="T42" fmla="*/ 134 w 136"/>
                  <a:gd name="T43" fmla="*/ 204 h 292"/>
                  <a:gd name="T44" fmla="*/ 135 w 136"/>
                  <a:gd name="T45" fmla="*/ 226 h 292"/>
                  <a:gd name="T46" fmla="*/ 133 w 136"/>
                  <a:gd name="T47" fmla="*/ 246 h 292"/>
                  <a:gd name="T48" fmla="*/ 131 w 136"/>
                  <a:gd name="T49" fmla="*/ 262 h 292"/>
                  <a:gd name="T50" fmla="*/ 125 w 136"/>
                  <a:gd name="T51" fmla="*/ 276 h 292"/>
                  <a:gd name="T52" fmla="*/ 118 w 136"/>
                  <a:gd name="T53" fmla="*/ 285 h 292"/>
                  <a:gd name="T54" fmla="*/ 109 w 136"/>
                  <a:gd name="T55" fmla="*/ 290 h 292"/>
                  <a:gd name="T56" fmla="*/ 100 w 136"/>
                  <a:gd name="T57" fmla="*/ 291 h 292"/>
                  <a:gd name="T58" fmla="*/ 90 w 136"/>
                  <a:gd name="T59" fmla="*/ 288 h 292"/>
                  <a:gd name="T60" fmla="*/ 78 w 136"/>
                  <a:gd name="T61" fmla="*/ 280 h 292"/>
                  <a:gd name="T62" fmla="*/ 67 w 136"/>
                  <a:gd name="T63" fmla="*/ 269 h 292"/>
                  <a:gd name="T64" fmla="*/ 55 w 136"/>
                  <a:gd name="T65" fmla="*/ 254 h 292"/>
                  <a:gd name="T66" fmla="*/ 44 w 136"/>
                  <a:gd name="T67" fmla="*/ 236 h 292"/>
                  <a:gd name="T68" fmla="*/ 33 w 136"/>
                  <a:gd name="T69" fmla="*/ 214 h 292"/>
                  <a:gd name="T70" fmla="*/ 24 w 136"/>
                  <a:gd name="T71" fmla="*/ 192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7"/>
                    </a:moveTo>
                    <a:lnTo>
                      <a:pt x="12" y="154"/>
                    </a:lnTo>
                    <a:lnTo>
                      <a:pt x="9" y="142"/>
                    </a:lnTo>
                    <a:lnTo>
                      <a:pt x="6" y="130"/>
                    </a:lnTo>
                    <a:lnTo>
                      <a:pt x="4" y="117"/>
                    </a:lnTo>
                    <a:lnTo>
                      <a:pt x="3" y="105"/>
                    </a:lnTo>
                    <a:lnTo>
                      <a:pt x="1" y="93"/>
                    </a:lnTo>
                    <a:lnTo>
                      <a:pt x="0" y="82"/>
                    </a:lnTo>
                    <a:lnTo>
                      <a:pt x="0" y="71"/>
                    </a:lnTo>
                    <a:lnTo>
                      <a:pt x="0" y="60"/>
                    </a:lnTo>
                    <a:lnTo>
                      <a:pt x="1" y="50"/>
                    </a:lnTo>
                    <a:lnTo>
                      <a:pt x="3" y="41"/>
                    </a:lnTo>
                    <a:lnTo>
                      <a:pt x="4" y="33"/>
                    </a:lnTo>
                    <a:lnTo>
                      <a:pt x="6" y="26"/>
                    </a:lnTo>
                    <a:lnTo>
                      <a:pt x="8" y="19"/>
                    </a:lnTo>
                    <a:lnTo>
                      <a:pt x="12" y="13"/>
                    </a:lnTo>
                    <a:lnTo>
                      <a:pt x="15" y="8"/>
                    </a:lnTo>
                    <a:lnTo>
                      <a:pt x="19" y="5"/>
                    </a:lnTo>
                    <a:lnTo>
                      <a:pt x="23" y="2"/>
                    </a:lnTo>
                    <a:lnTo>
                      <a:pt x="28" y="0"/>
                    </a:lnTo>
                    <a:lnTo>
                      <a:pt x="33" y="0"/>
                    </a:lnTo>
                    <a:lnTo>
                      <a:pt x="37" y="1"/>
                    </a:lnTo>
                    <a:lnTo>
                      <a:pt x="43" y="2"/>
                    </a:lnTo>
                    <a:lnTo>
                      <a:pt x="49" y="5"/>
                    </a:lnTo>
                    <a:lnTo>
                      <a:pt x="54" y="9"/>
                    </a:lnTo>
                    <a:lnTo>
                      <a:pt x="60" y="14"/>
                    </a:lnTo>
                    <a:lnTo>
                      <a:pt x="66" y="19"/>
                    </a:lnTo>
                    <a:lnTo>
                      <a:pt x="71" y="26"/>
                    </a:lnTo>
                    <a:lnTo>
                      <a:pt x="77" y="34"/>
                    </a:lnTo>
                    <a:lnTo>
                      <a:pt x="83" y="42"/>
                    </a:lnTo>
                    <a:lnTo>
                      <a:pt x="89" y="51"/>
                    </a:lnTo>
                    <a:lnTo>
                      <a:pt x="94" y="61"/>
                    </a:lnTo>
                    <a:lnTo>
                      <a:pt x="99" y="72"/>
                    </a:lnTo>
                    <a:lnTo>
                      <a:pt x="104" y="82"/>
                    </a:lnTo>
                    <a:lnTo>
                      <a:pt x="109" y="94"/>
                    </a:lnTo>
                    <a:lnTo>
                      <a:pt x="113" y="106"/>
                    </a:lnTo>
                    <a:lnTo>
                      <a:pt x="117" y="118"/>
                    </a:lnTo>
                    <a:lnTo>
                      <a:pt x="122" y="131"/>
                    </a:lnTo>
                    <a:lnTo>
                      <a:pt x="124" y="143"/>
                    </a:lnTo>
                    <a:lnTo>
                      <a:pt x="127" y="156"/>
                    </a:lnTo>
                    <a:lnTo>
                      <a:pt x="130" y="168"/>
                    </a:lnTo>
                    <a:lnTo>
                      <a:pt x="132" y="180"/>
                    </a:lnTo>
                    <a:lnTo>
                      <a:pt x="133" y="192"/>
                    </a:lnTo>
                    <a:lnTo>
                      <a:pt x="134" y="204"/>
                    </a:lnTo>
                    <a:lnTo>
                      <a:pt x="135" y="215"/>
                    </a:lnTo>
                    <a:lnTo>
                      <a:pt x="135" y="226"/>
                    </a:lnTo>
                    <a:lnTo>
                      <a:pt x="134" y="236"/>
                    </a:lnTo>
                    <a:lnTo>
                      <a:pt x="133" y="246"/>
                    </a:lnTo>
                    <a:lnTo>
                      <a:pt x="132" y="254"/>
                    </a:lnTo>
                    <a:lnTo>
                      <a:pt x="131" y="262"/>
                    </a:lnTo>
                    <a:lnTo>
                      <a:pt x="128" y="270"/>
                    </a:lnTo>
                    <a:lnTo>
                      <a:pt x="125" y="276"/>
                    </a:lnTo>
                    <a:lnTo>
                      <a:pt x="122" y="281"/>
                    </a:lnTo>
                    <a:lnTo>
                      <a:pt x="118" y="285"/>
                    </a:lnTo>
                    <a:lnTo>
                      <a:pt x="114" y="288"/>
                    </a:lnTo>
                    <a:lnTo>
                      <a:pt x="109" y="290"/>
                    </a:lnTo>
                    <a:lnTo>
                      <a:pt x="105" y="291"/>
                    </a:lnTo>
                    <a:lnTo>
                      <a:pt x="100" y="291"/>
                    </a:lnTo>
                    <a:lnTo>
                      <a:pt x="95" y="290"/>
                    </a:lnTo>
                    <a:lnTo>
                      <a:pt x="90" y="288"/>
                    </a:lnTo>
                    <a:lnTo>
                      <a:pt x="83" y="285"/>
                    </a:lnTo>
                    <a:lnTo>
                      <a:pt x="78" y="280"/>
                    </a:lnTo>
                    <a:lnTo>
                      <a:pt x="72" y="275"/>
                    </a:lnTo>
                    <a:lnTo>
                      <a:pt x="67" y="269"/>
                    </a:lnTo>
                    <a:lnTo>
                      <a:pt x="60" y="262"/>
                    </a:lnTo>
                    <a:lnTo>
                      <a:pt x="55" y="254"/>
                    </a:lnTo>
                    <a:lnTo>
                      <a:pt x="49" y="245"/>
                    </a:lnTo>
                    <a:lnTo>
                      <a:pt x="44" y="236"/>
                    </a:lnTo>
                    <a:lnTo>
                      <a:pt x="38" y="225"/>
                    </a:lnTo>
                    <a:lnTo>
                      <a:pt x="33" y="214"/>
                    </a:lnTo>
                    <a:lnTo>
                      <a:pt x="28" y="203"/>
                    </a:lnTo>
                    <a:lnTo>
                      <a:pt x="24" y="192"/>
                    </a:lnTo>
                    <a:lnTo>
                      <a:pt x="20" y="180"/>
                    </a:lnTo>
                    <a:lnTo>
                      <a:pt x="16" y="167"/>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00" name="Oval 224"/>
              <p:cNvSpPr>
                <a:spLocks noChangeArrowheads="1"/>
              </p:cNvSpPr>
              <p:nvPr/>
            </p:nvSpPr>
            <p:spPr bwMode="auto">
              <a:xfrm rot="15660000">
                <a:off x="1599" y="2026"/>
                <a:ext cx="110" cy="286"/>
              </a:xfrm>
              <a:prstGeom prst="ellipse">
                <a:avLst/>
              </a:prstGeom>
              <a:solidFill>
                <a:srgbClr val="80FF00"/>
              </a:solidFill>
              <a:ln w="12700">
                <a:solidFill>
                  <a:srgbClr val="3FFF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01" name="Freeform 225"/>
              <p:cNvSpPr>
                <a:spLocks/>
              </p:cNvSpPr>
              <p:nvPr/>
            </p:nvSpPr>
            <p:spPr bwMode="auto">
              <a:xfrm>
                <a:off x="1783" y="2116"/>
                <a:ext cx="93" cy="428"/>
              </a:xfrm>
              <a:custGeom>
                <a:avLst/>
                <a:gdLst>
                  <a:gd name="T0" fmla="*/ 0 w 93"/>
                  <a:gd name="T1" fmla="*/ 0 h 428"/>
                  <a:gd name="T2" fmla="*/ 5 w 93"/>
                  <a:gd name="T3" fmla="*/ 21 h 428"/>
                  <a:gd name="T4" fmla="*/ 8 w 93"/>
                  <a:gd name="T5" fmla="*/ 32 h 428"/>
                  <a:gd name="T6" fmla="*/ 12 w 93"/>
                  <a:gd name="T7" fmla="*/ 44 h 428"/>
                  <a:gd name="T8" fmla="*/ 15 w 93"/>
                  <a:gd name="T9" fmla="*/ 57 h 428"/>
                  <a:gd name="T10" fmla="*/ 19 w 93"/>
                  <a:gd name="T11" fmla="*/ 70 h 428"/>
                  <a:gd name="T12" fmla="*/ 23 w 93"/>
                  <a:gd name="T13" fmla="*/ 83 h 428"/>
                  <a:gd name="T14" fmla="*/ 27 w 93"/>
                  <a:gd name="T15" fmla="*/ 97 h 428"/>
                  <a:gd name="T16" fmla="*/ 31 w 93"/>
                  <a:gd name="T17" fmla="*/ 111 h 428"/>
                  <a:gd name="T18" fmla="*/ 36 w 93"/>
                  <a:gd name="T19" fmla="*/ 125 h 428"/>
                  <a:gd name="T20" fmla="*/ 41 w 93"/>
                  <a:gd name="T21" fmla="*/ 140 h 428"/>
                  <a:gd name="T22" fmla="*/ 45 w 93"/>
                  <a:gd name="T23" fmla="*/ 154 h 428"/>
                  <a:gd name="T24" fmla="*/ 50 w 93"/>
                  <a:gd name="T25" fmla="*/ 169 h 428"/>
                  <a:gd name="T26" fmla="*/ 54 w 93"/>
                  <a:gd name="T27" fmla="*/ 184 h 428"/>
                  <a:gd name="T28" fmla="*/ 59 w 93"/>
                  <a:gd name="T29" fmla="*/ 199 h 428"/>
                  <a:gd name="T30" fmla="*/ 63 w 93"/>
                  <a:gd name="T31" fmla="*/ 214 h 428"/>
                  <a:gd name="T32" fmla="*/ 68 w 93"/>
                  <a:gd name="T33" fmla="*/ 229 h 428"/>
                  <a:gd name="T34" fmla="*/ 71 w 93"/>
                  <a:gd name="T35" fmla="*/ 244 h 428"/>
                  <a:gd name="T36" fmla="*/ 75 w 93"/>
                  <a:gd name="T37" fmla="*/ 258 h 428"/>
                  <a:gd name="T38" fmla="*/ 79 w 93"/>
                  <a:gd name="T39" fmla="*/ 273 h 428"/>
                  <a:gd name="T40" fmla="*/ 82 w 93"/>
                  <a:gd name="T41" fmla="*/ 288 h 428"/>
                  <a:gd name="T42" fmla="*/ 85 w 93"/>
                  <a:gd name="T43" fmla="*/ 302 h 428"/>
                  <a:gd name="T44" fmla="*/ 88 w 93"/>
                  <a:gd name="T45" fmla="*/ 316 h 428"/>
                  <a:gd name="T46" fmla="*/ 89 w 93"/>
                  <a:gd name="T47" fmla="*/ 330 h 428"/>
                  <a:gd name="T48" fmla="*/ 91 w 93"/>
                  <a:gd name="T49" fmla="*/ 344 h 428"/>
                  <a:gd name="T50" fmla="*/ 91 w 93"/>
                  <a:gd name="T51" fmla="*/ 357 h 428"/>
                  <a:gd name="T52" fmla="*/ 92 w 93"/>
                  <a:gd name="T53" fmla="*/ 370 h 428"/>
                  <a:gd name="T54" fmla="*/ 92 w 93"/>
                  <a:gd name="T55" fmla="*/ 382 h 428"/>
                  <a:gd name="T56" fmla="*/ 91 w 93"/>
                  <a:gd name="T57" fmla="*/ 394 h 428"/>
                  <a:gd name="T58" fmla="*/ 90 w 93"/>
                  <a:gd name="T59" fmla="*/ 406 h 428"/>
                  <a:gd name="T60" fmla="*/ 88 w 93"/>
                  <a:gd name="T61" fmla="*/ 417 h 428"/>
                  <a:gd name="T62" fmla="*/ 86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0" y="0"/>
                    </a:moveTo>
                    <a:lnTo>
                      <a:pt x="5" y="21"/>
                    </a:lnTo>
                    <a:lnTo>
                      <a:pt x="8" y="32"/>
                    </a:lnTo>
                    <a:lnTo>
                      <a:pt x="12" y="44"/>
                    </a:lnTo>
                    <a:lnTo>
                      <a:pt x="15" y="57"/>
                    </a:lnTo>
                    <a:lnTo>
                      <a:pt x="19" y="70"/>
                    </a:lnTo>
                    <a:lnTo>
                      <a:pt x="23" y="83"/>
                    </a:lnTo>
                    <a:lnTo>
                      <a:pt x="27" y="97"/>
                    </a:lnTo>
                    <a:lnTo>
                      <a:pt x="31" y="111"/>
                    </a:lnTo>
                    <a:lnTo>
                      <a:pt x="36" y="125"/>
                    </a:lnTo>
                    <a:lnTo>
                      <a:pt x="41" y="140"/>
                    </a:lnTo>
                    <a:lnTo>
                      <a:pt x="45" y="154"/>
                    </a:lnTo>
                    <a:lnTo>
                      <a:pt x="50" y="169"/>
                    </a:lnTo>
                    <a:lnTo>
                      <a:pt x="54" y="184"/>
                    </a:lnTo>
                    <a:lnTo>
                      <a:pt x="59" y="199"/>
                    </a:lnTo>
                    <a:lnTo>
                      <a:pt x="63" y="214"/>
                    </a:lnTo>
                    <a:lnTo>
                      <a:pt x="68" y="229"/>
                    </a:lnTo>
                    <a:lnTo>
                      <a:pt x="71" y="244"/>
                    </a:lnTo>
                    <a:lnTo>
                      <a:pt x="75" y="258"/>
                    </a:lnTo>
                    <a:lnTo>
                      <a:pt x="79" y="273"/>
                    </a:lnTo>
                    <a:lnTo>
                      <a:pt x="82" y="288"/>
                    </a:lnTo>
                    <a:lnTo>
                      <a:pt x="85" y="302"/>
                    </a:lnTo>
                    <a:lnTo>
                      <a:pt x="88" y="316"/>
                    </a:lnTo>
                    <a:lnTo>
                      <a:pt x="89" y="330"/>
                    </a:lnTo>
                    <a:lnTo>
                      <a:pt x="91" y="344"/>
                    </a:lnTo>
                    <a:lnTo>
                      <a:pt x="91" y="357"/>
                    </a:lnTo>
                    <a:lnTo>
                      <a:pt x="92" y="370"/>
                    </a:lnTo>
                    <a:lnTo>
                      <a:pt x="92" y="382"/>
                    </a:lnTo>
                    <a:lnTo>
                      <a:pt x="91" y="394"/>
                    </a:lnTo>
                    <a:lnTo>
                      <a:pt x="90" y="406"/>
                    </a:lnTo>
                    <a:lnTo>
                      <a:pt x="88" y="417"/>
                    </a:lnTo>
                    <a:lnTo>
                      <a:pt x="86" y="427"/>
                    </a:lnTo>
                  </a:path>
                </a:pathLst>
              </a:custGeom>
              <a:noFill/>
              <a:ln w="50800" cap="rnd" cmpd="sng">
                <a:solidFill>
                  <a:srgbClr val="3FFF3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02" name="Group 226"/>
            <p:cNvGrpSpPr>
              <a:grpSpLocks/>
            </p:cNvGrpSpPr>
            <p:nvPr/>
          </p:nvGrpSpPr>
          <p:grpSpPr bwMode="auto">
            <a:xfrm>
              <a:off x="1941" y="1678"/>
              <a:ext cx="531" cy="732"/>
              <a:chOff x="1941" y="1678"/>
              <a:chExt cx="531" cy="732"/>
            </a:xfrm>
          </p:grpSpPr>
          <p:sp>
            <p:nvSpPr>
              <p:cNvPr id="204003" name="Freeform 227"/>
              <p:cNvSpPr>
                <a:spLocks/>
              </p:cNvSpPr>
              <p:nvPr/>
            </p:nvSpPr>
            <p:spPr bwMode="auto">
              <a:xfrm>
                <a:off x="1941" y="1859"/>
                <a:ext cx="250" cy="160"/>
              </a:xfrm>
              <a:custGeom>
                <a:avLst/>
                <a:gdLst>
                  <a:gd name="T0" fmla="*/ 133 w 250"/>
                  <a:gd name="T1" fmla="*/ 15 h 160"/>
                  <a:gd name="T2" fmla="*/ 110 w 250"/>
                  <a:gd name="T3" fmla="*/ 8 h 160"/>
                  <a:gd name="T4" fmla="*/ 90 w 250"/>
                  <a:gd name="T5" fmla="*/ 3 h 160"/>
                  <a:gd name="T6" fmla="*/ 69 w 250"/>
                  <a:gd name="T7" fmla="*/ 1 h 160"/>
                  <a:gd name="T8" fmla="*/ 52 w 250"/>
                  <a:gd name="T9" fmla="*/ 1 h 160"/>
                  <a:gd name="T10" fmla="*/ 36 w 250"/>
                  <a:gd name="T11" fmla="*/ 3 h 160"/>
                  <a:gd name="T12" fmla="*/ 21 w 250"/>
                  <a:gd name="T13" fmla="*/ 7 h 160"/>
                  <a:gd name="T14" fmla="*/ 11 w 250"/>
                  <a:gd name="T15" fmla="*/ 14 h 160"/>
                  <a:gd name="T16" fmla="*/ 4 w 250"/>
                  <a:gd name="T17" fmla="*/ 23 h 160"/>
                  <a:gd name="T18" fmla="*/ 0 w 250"/>
                  <a:gd name="T19" fmla="*/ 33 h 160"/>
                  <a:gd name="T20" fmla="*/ 0 w 250"/>
                  <a:gd name="T21" fmla="*/ 45 h 160"/>
                  <a:gd name="T22" fmla="*/ 4 w 250"/>
                  <a:gd name="T23" fmla="*/ 57 h 160"/>
                  <a:gd name="T24" fmla="*/ 12 w 250"/>
                  <a:gd name="T25" fmla="*/ 71 h 160"/>
                  <a:gd name="T26" fmla="*/ 22 w 250"/>
                  <a:gd name="T27" fmla="*/ 84 h 160"/>
                  <a:gd name="T28" fmla="*/ 36 w 250"/>
                  <a:gd name="T29" fmla="*/ 98 h 160"/>
                  <a:gd name="T30" fmla="*/ 52 w 250"/>
                  <a:gd name="T31" fmla="*/ 111 h 160"/>
                  <a:gd name="T32" fmla="*/ 71 w 250"/>
                  <a:gd name="T33" fmla="*/ 123 h 160"/>
                  <a:gd name="T34" fmla="*/ 91 w 250"/>
                  <a:gd name="T35" fmla="*/ 133 h 160"/>
                  <a:gd name="T36" fmla="*/ 112 w 250"/>
                  <a:gd name="T37" fmla="*/ 142 h 160"/>
                  <a:gd name="T38" fmla="*/ 133 w 250"/>
                  <a:gd name="T39" fmla="*/ 150 h 160"/>
                  <a:gd name="T40" fmla="*/ 154 w 250"/>
                  <a:gd name="T41" fmla="*/ 155 h 160"/>
                  <a:gd name="T42" fmla="*/ 174 w 250"/>
                  <a:gd name="T43" fmla="*/ 158 h 160"/>
                  <a:gd name="T44" fmla="*/ 193 w 250"/>
                  <a:gd name="T45" fmla="*/ 159 h 160"/>
                  <a:gd name="T46" fmla="*/ 210 w 250"/>
                  <a:gd name="T47" fmla="*/ 157 h 160"/>
                  <a:gd name="T48" fmla="*/ 224 w 250"/>
                  <a:gd name="T49" fmla="*/ 153 h 160"/>
                  <a:gd name="T50" fmla="*/ 236 w 250"/>
                  <a:gd name="T51" fmla="*/ 147 h 160"/>
                  <a:gd name="T52" fmla="*/ 244 w 250"/>
                  <a:gd name="T53" fmla="*/ 139 h 160"/>
                  <a:gd name="T54" fmla="*/ 248 w 250"/>
                  <a:gd name="T55" fmla="*/ 129 h 160"/>
                  <a:gd name="T56" fmla="*/ 249 w 250"/>
                  <a:gd name="T57" fmla="*/ 117 h 160"/>
                  <a:gd name="T58" fmla="*/ 246 w 250"/>
                  <a:gd name="T59" fmla="*/ 105 h 160"/>
                  <a:gd name="T60" fmla="*/ 240 w 250"/>
                  <a:gd name="T61" fmla="*/ 92 h 160"/>
                  <a:gd name="T62" fmla="*/ 230 w 250"/>
                  <a:gd name="T63" fmla="*/ 78 h 160"/>
                  <a:gd name="T64" fmla="*/ 217 w 250"/>
                  <a:gd name="T65" fmla="*/ 65 h 160"/>
                  <a:gd name="T66" fmla="*/ 201 w 250"/>
                  <a:gd name="T67" fmla="*/ 52 h 160"/>
                  <a:gd name="T68" fmla="*/ 183 w 250"/>
                  <a:gd name="T69" fmla="*/ 39 h 160"/>
                  <a:gd name="T70" fmla="*/ 164 w 250"/>
                  <a:gd name="T71" fmla="*/ 28 h 160"/>
                  <a:gd name="T72" fmla="*/ 143 w 250"/>
                  <a:gd name="T7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60">
                    <a:moveTo>
                      <a:pt x="142" y="19"/>
                    </a:moveTo>
                    <a:lnTo>
                      <a:pt x="133" y="15"/>
                    </a:lnTo>
                    <a:lnTo>
                      <a:pt x="121" y="11"/>
                    </a:lnTo>
                    <a:lnTo>
                      <a:pt x="110" y="8"/>
                    </a:lnTo>
                    <a:lnTo>
                      <a:pt x="100" y="5"/>
                    </a:lnTo>
                    <a:lnTo>
                      <a:pt x="90" y="3"/>
                    </a:lnTo>
                    <a:lnTo>
                      <a:pt x="80" y="1"/>
                    </a:lnTo>
                    <a:lnTo>
                      <a:pt x="69" y="1"/>
                    </a:lnTo>
                    <a:lnTo>
                      <a:pt x="60" y="0"/>
                    </a:lnTo>
                    <a:lnTo>
                      <a:pt x="52" y="1"/>
                    </a:lnTo>
                    <a:lnTo>
                      <a:pt x="43" y="1"/>
                    </a:lnTo>
                    <a:lnTo>
                      <a:pt x="36" y="3"/>
                    </a:lnTo>
                    <a:lnTo>
                      <a:pt x="28" y="5"/>
                    </a:lnTo>
                    <a:lnTo>
                      <a:pt x="21" y="7"/>
                    </a:lnTo>
                    <a:lnTo>
                      <a:pt x="16" y="11"/>
                    </a:lnTo>
                    <a:lnTo>
                      <a:pt x="11" y="14"/>
                    </a:lnTo>
                    <a:lnTo>
                      <a:pt x="7" y="18"/>
                    </a:lnTo>
                    <a:lnTo>
                      <a:pt x="4" y="23"/>
                    </a:lnTo>
                    <a:lnTo>
                      <a:pt x="2" y="28"/>
                    </a:lnTo>
                    <a:lnTo>
                      <a:pt x="0" y="33"/>
                    </a:lnTo>
                    <a:lnTo>
                      <a:pt x="0" y="39"/>
                    </a:lnTo>
                    <a:lnTo>
                      <a:pt x="0" y="45"/>
                    </a:lnTo>
                    <a:lnTo>
                      <a:pt x="2" y="51"/>
                    </a:lnTo>
                    <a:lnTo>
                      <a:pt x="4" y="57"/>
                    </a:lnTo>
                    <a:lnTo>
                      <a:pt x="7" y="64"/>
                    </a:lnTo>
                    <a:lnTo>
                      <a:pt x="12" y="71"/>
                    </a:lnTo>
                    <a:lnTo>
                      <a:pt x="16" y="77"/>
                    </a:lnTo>
                    <a:lnTo>
                      <a:pt x="22" y="84"/>
                    </a:lnTo>
                    <a:lnTo>
                      <a:pt x="28" y="91"/>
                    </a:lnTo>
                    <a:lnTo>
                      <a:pt x="36" y="98"/>
                    </a:lnTo>
                    <a:lnTo>
                      <a:pt x="44" y="104"/>
                    </a:lnTo>
                    <a:lnTo>
                      <a:pt x="52" y="111"/>
                    </a:lnTo>
                    <a:lnTo>
                      <a:pt x="61" y="117"/>
                    </a:lnTo>
                    <a:lnTo>
                      <a:pt x="71" y="123"/>
                    </a:lnTo>
                    <a:lnTo>
                      <a:pt x="80" y="128"/>
                    </a:lnTo>
                    <a:lnTo>
                      <a:pt x="91" y="133"/>
                    </a:lnTo>
                    <a:lnTo>
                      <a:pt x="101" y="138"/>
                    </a:lnTo>
                    <a:lnTo>
                      <a:pt x="112" y="142"/>
                    </a:lnTo>
                    <a:lnTo>
                      <a:pt x="123" y="146"/>
                    </a:lnTo>
                    <a:lnTo>
                      <a:pt x="133" y="150"/>
                    </a:lnTo>
                    <a:lnTo>
                      <a:pt x="144" y="153"/>
                    </a:lnTo>
                    <a:lnTo>
                      <a:pt x="154" y="155"/>
                    </a:lnTo>
                    <a:lnTo>
                      <a:pt x="165" y="157"/>
                    </a:lnTo>
                    <a:lnTo>
                      <a:pt x="174" y="158"/>
                    </a:lnTo>
                    <a:lnTo>
                      <a:pt x="184" y="159"/>
                    </a:lnTo>
                    <a:lnTo>
                      <a:pt x="193" y="159"/>
                    </a:lnTo>
                    <a:lnTo>
                      <a:pt x="202" y="158"/>
                    </a:lnTo>
                    <a:lnTo>
                      <a:pt x="210" y="157"/>
                    </a:lnTo>
                    <a:lnTo>
                      <a:pt x="217" y="155"/>
                    </a:lnTo>
                    <a:lnTo>
                      <a:pt x="224" y="153"/>
                    </a:lnTo>
                    <a:lnTo>
                      <a:pt x="230" y="150"/>
                    </a:lnTo>
                    <a:lnTo>
                      <a:pt x="236" y="147"/>
                    </a:lnTo>
                    <a:lnTo>
                      <a:pt x="240" y="143"/>
                    </a:lnTo>
                    <a:lnTo>
                      <a:pt x="244" y="139"/>
                    </a:lnTo>
                    <a:lnTo>
                      <a:pt x="246" y="134"/>
                    </a:lnTo>
                    <a:lnTo>
                      <a:pt x="248" y="129"/>
                    </a:lnTo>
                    <a:lnTo>
                      <a:pt x="249" y="123"/>
                    </a:lnTo>
                    <a:lnTo>
                      <a:pt x="249" y="117"/>
                    </a:lnTo>
                    <a:lnTo>
                      <a:pt x="248" y="111"/>
                    </a:lnTo>
                    <a:lnTo>
                      <a:pt x="246" y="105"/>
                    </a:lnTo>
                    <a:lnTo>
                      <a:pt x="244" y="99"/>
                    </a:lnTo>
                    <a:lnTo>
                      <a:pt x="240" y="92"/>
                    </a:lnTo>
                    <a:lnTo>
                      <a:pt x="235" y="85"/>
                    </a:lnTo>
                    <a:lnTo>
                      <a:pt x="230" y="78"/>
                    </a:lnTo>
                    <a:lnTo>
                      <a:pt x="224" y="71"/>
                    </a:lnTo>
                    <a:lnTo>
                      <a:pt x="217" y="65"/>
                    </a:lnTo>
                    <a:lnTo>
                      <a:pt x="210" y="58"/>
                    </a:lnTo>
                    <a:lnTo>
                      <a:pt x="201" y="52"/>
                    </a:lnTo>
                    <a:lnTo>
                      <a:pt x="192" y="45"/>
                    </a:lnTo>
                    <a:lnTo>
                      <a:pt x="183" y="39"/>
                    </a:lnTo>
                    <a:lnTo>
                      <a:pt x="173" y="34"/>
                    </a:lnTo>
                    <a:lnTo>
                      <a:pt x="164" y="28"/>
                    </a:lnTo>
                    <a:lnTo>
                      <a:pt x="153" y="23"/>
                    </a:lnTo>
                    <a:lnTo>
                      <a:pt x="143" y="19"/>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04" name="Freeform 228"/>
              <p:cNvSpPr>
                <a:spLocks/>
              </p:cNvSpPr>
              <p:nvPr/>
            </p:nvSpPr>
            <p:spPr bwMode="auto">
              <a:xfrm>
                <a:off x="2182" y="1678"/>
                <a:ext cx="136" cy="292"/>
              </a:xfrm>
              <a:custGeom>
                <a:avLst/>
                <a:gdLst>
                  <a:gd name="T0" fmla="*/ 123 w 136"/>
                  <a:gd name="T1" fmla="*/ 154 h 292"/>
                  <a:gd name="T2" fmla="*/ 129 w 136"/>
                  <a:gd name="T3" fmla="*/ 129 h 292"/>
                  <a:gd name="T4" fmla="*/ 132 w 136"/>
                  <a:gd name="T5" fmla="*/ 105 h 292"/>
                  <a:gd name="T6" fmla="*/ 134 w 136"/>
                  <a:gd name="T7" fmla="*/ 81 h 292"/>
                  <a:gd name="T8" fmla="*/ 134 w 136"/>
                  <a:gd name="T9" fmla="*/ 60 h 292"/>
                  <a:gd name="T10" fmla="*/ 132 w 136"/>
                  <a:gd name="T11" fmla="*/ 41 h 292"/>
                  <a:gd name="T12" fmla="*/ 129 w 136"/>
                  <a:gd name="T13" fmla="*/ 25 h 292"/>
                  <a:gd name="T14" fmla="*/ 123 w 136"/>
                  <a:gd name="T15" fmla="*/ 13 h 292"/>
                  <a:gd name="T16" fmla="*/ 116 w 136"/>
                  <a:gd name="T17" fmla="*/ 4 h 292"/>
                  <a:gd name="T18" fmla="*/ 107 w 136"/>
                  <a:gd name="T19" fmla="*/ 0 h 292"/>
                  <a:gd name="T20" fmla="*/ 97 w 136"/>
                  <a:gd name="T21" fmla="*/ 0 h 292"/>
                  <a:gd name="T22" fmla="*/ 86 w 136"/>
                  <a:gd name="T23" fmla="*/ 5 h 292"/>
                  <a:gd name="T24" fmla="*/ 75 w 136"/>
                  <a:gd name="T25" fmla="*/ 13 h 292"/>
                  <a:gd name="T26" fmla="*/ 63 w 136"/>
                  <a:gd name="T27" fmla="*/ 26 h 292"/>
                  <a:gd name="T28" fmla="*/ 52 w 136"/>
                  <a:gd name="T29" fmla="*/ 42 h 292"/>
                  <a:gd name="T30" fmla="*/ 41 w 136"/>
                  <a:gd name="T31" fmla="*/ 61 h 292"/>
                  <a:gd name="T32" fmla="*/ 31 w 136"/>
                  <a:gd name="T33" fmla="*/ 82 h 292"/>
                  <a:gd name="T34" fmla="*/ 21 w 136"/>
                  <a:gd name="T35" fmla="*/ 106 h 292"/>
                  <a:gd name="T36" fmla="*/ 13 w 136"/>
                  <a:gd name="T37" fmla="*/ 130 h 292"/>
                  <a:gd name="T38" fmla="*/ 7 w 136"/>
                  <a:gd name="T39" fmla="*/ 155 h 292"/>
                  <a:gd name="T40" fmla="*/ 3 w 136"/>
                  <a:gd name="T41" fmla="*/ 180 h 292"/>
                  <a:gd name="T42" fmla="*/ 1 w 136"/>
                  <a:gd name="T43" fmla="*/ 204 h 292"/>
                  <a:gd name="T44" fmla="*/ 0 w 136"/>
                  <a:gd name="T45" fmla="*/ 226 h 292"/>
                  <a:gd name="T46" fmla="*/ 1 w 136"/>
                  <a:gd name="T47" fmla="*/ 246 h 292"/>
                  <a:gd name="T48" fmla="*/ 4 w 136"/>
                  <a:gd name="T49" fmla="*/ 262 h 292"/>
                  <a:gd name="T50" fmla="*/ 10 w 136"/>
                  <a:gd name="T51" fmla="*/ 275 h 292"/>
                  <a:gd name="T52" fmla="*/ 17 w 136"/>
                  <a:gd name="T53" fmla="*/ 285 h 292"/>
                  <a:gd name="T54" fmla="*/ 25 w 136"/>
                  <a:gd name="T55" fmla="*/ 290 h 292"/>
                  <a:gd name="T56" fmla="*/ 35 w 136"/>
                  <a:gd name="T57" fmla="*/ 291 h 292"/>
                  <a:gd name="T58" fmla="*/ 45 w 136"/>
                  <a:gd name="T59" fmla="*/ 288 h 292"/>
                  <a:gd name="T60" fmla="*/ 57 w 136"/>
                  <a:gd name="T61" fmla="*/ 280 h 292"/>
                  <a:gd name="T62" fmla="*/ 68 w 136"/>
                  <a:gd name="T63" fmla="*/ 269 h 292"/>
                  <a:gd name="T64" fmla="*/ 80 w 136"/>
                  <a:gd name="T65" fmla="*/ 254 h 292"/>
                  <a:gd name="T66" fmla="*/ 91 w 136"/>
                  <a:gd name="T67" fmla="*/ 235 h 292"/>
                  <a:gd name="T68" fmla="*/ 101 w 136"/>
                  <a:gd name="T69" fmla="*/ 214 h 292"/>
                  <a:gd name="T70" fmla="*/ 111 w 136"/>
                  <a:gd name="T71" fmla="*/ 191 h 292"/>
                  <a:gd name="T72" fmla="*/ 119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19" y="167"/>
                    </a:moveTo>
                    <a:lnTo>
                      <a:pt x="123" y="154"/>
                    </a:lnTo>
                    <a:lnTo>
                      <a:pt x="126" y="142"/>
                    </a:lnTo>
                    <a:lnTo>
                      <a:pt x="129" y="129"/>
                    </a:lnTo>
                    <a:lnTo>
                      <a:pt x="131" y="117"/>
                    </a:lnTo>
                    <a:lnTo>
                      <a:pt x="132" y="105"/>
                    </a:lnTo>
                    <a:lnTo>
                      <a:pt x="134" y="93"/>
                    </a:lnTo>
                    <a:lnTo>
                      <a:pt x="134" y="81"/>
                    </a:lnTo>
                    <a:lnTo>
                      <a:pt x="135" y="70"/>
                    </a:lnTo>
                    <a:lnTo>
                      <a:pt x="134" y="60"/>
                    </a:lnTo>
                    <a:lnTo>
                      <a:pt x="134" y="50"/>
                    </a:lnTo>
                    <a:lnTo>
                      <a:pt x="132" y="41"/>
                    </a:lnTo>
                    <a:lnTo>
                      <a:pt x="131" y="33"/>
                    </a:lnTo>
                    <a:lnTo>
                      <a:pt x="129" y="25"/>
                    </a:lnTo>
                    <a:lnTo>
                      <a:pt x="126" y="18"/>
                    </a:lnTo>
                    <a:lnTo>
                      <a:pt x="123" y="13"/>
                    </a:lnTo>
                    <a:lnTo>
                      <a:pt x="120" y="8"/>
                    </a:lnTo>
                    <a:lnTo>
                      <a:pt x="116" y="4"/>
                    </a:lnTo>
                    <a:lnTo>
                      <a:pt x="112" y="2"/>
                    </a:lnTo>
                    <a:lnTo>
                      <a:pt x="107" y="0"/>
                    </a:lnTo>
                    <a:lnTo>
                      <a:pt x="102" y="0"/>
                    </a:lnTo>
                    <a:lnTo>
                      <a:pt x="97" y="0"/>
                    </a:lnTo>
                    <a:lnTo>
                      <a:pt x="91" y="2"/>
                    </a:lnTo>
                    <a:lnTo>
                      <a:pt x="86" y="5"/>
                    </a:lnTo>
                    <a:lnTo>
                      <a:pt x="81" y="8"/>
                    </a:lnTo>
                    <a:lnTo>
                      <a:pt x="75" y="13"/>
                    </a:lnTo>
                    <a:lnTo>
                      <a:pt x="69" y="19"/>
                    </a:lnTo>
                    <a:lnTo>
                      <a:pt x="63" y="26"/>
                    </a:lnTo>
                    <a:lnTo>
                      <a:pt x="58" y="33"/>
                    </a:lnTo>
                    <a:lnTo>
                      <a:pt x="52" y="42"/>
                    </a:lnTo>
                    <a:lnTo>
                      <a:pt x="46" y="51"/>
                    </a:lnTo>
                    <a:lnTo>
                      <a:pt x="41" y="61"/>
                    </a:lnTo>
                    <a:lnTo>
                      <a:pt x="36" y="71"/>
                    </a:lnTo>
                    <a:lnTo>
                      <a:pt x="31" y="82"/>
                    </a:lnTo>
                    <a:lnTo>
                      <a:pt x="26" y="94"/>
                    </a:lnTo>
                    <a:lnTo>
                      <a:pt x="21" y="106"/>
                    </a:lnTo>
                    <a:lnTo>
                      <a:pt x="17" y="118"/>
                    </a:lnTo>
                    <a:lnTo>
                      <a:pt x="13" y="130"/>
                    </a:lnTo>
                    <a:lnTo>
                      <a:pt x="10" y="143"/>
                    </a:lnTo>
                    <a:lnTo>
                      <a:pt x="7" y="155"/>
                    </a:lnTo>
                    <a:lnTo>
                      <a:pt x="5" y="168"/>
                    </a:lnTo>
                    <a:lnTo>
                      <a:pt x="3" y="180"/>
                    </a:lnTo>
                    <a:lnTo>
                      <a:pt x="2" y="192"/>
                    </a:lnTo>
                    <a:lnTo>
                      <a:pt x="1" y="204"/>
                    </a:lnTo>
                    <a:lnTo>
                      <a:pt x="0" y="215"/>
                    </a:lnTo>
                    <a:lnTo>
                      <a:pt x="0" y="226"/>
                    </a:lnTo>
                    <a:lnTo>
                      <a:pt x="1" y="236"/>
                    </a:lnTo>
                    <a:lnTo>
                      <a:pt x="1" y="246"/>
                    </a:lnTo>
                    <a:lnTo>
                      <a:pt x="3" y="254"/>
                    </a:lnTo>
                    <a:lnTo>
                      <a:pt x="4" y="262"/>
                    </a:lnTo>
                    <a:lnTo>
                      <a:pt x="7" y="269"/>
                    </a:lnTo>
                    <a:lnTo>
                      <a:pt x="10" y="275"/>
                    </a:lnTo>
                    <a:lnTo>
                      <a:pt x="13" y="280"/>
                    </a:lnTo>
                    <a:lnTo>
                      <a:pt x="17" y="285"/>
                    </a:lnTo>
                    <a:lnTo>
                      <a:pt x="20" y="288"/>
                    </a:lnTo>
                    <a:lnTo>
                      <a:pt x="25" y="290"/>
                    </a:lnTo>
                    <a:lnTo>
                      <a:pt x="30" y="291"/>
                    </a:lnTo>
                    <a:lnTo>
                      <a:pt x="35" y="291"/>
                    </a:lnTo>
                    <a:lnTo>
                      <a:pt x="40" y="290"/>
                    </a:lnTo>
                    <a:lnTo>
                      <a:pt x="45" y="288"/>
                    </a:lnTo>
                    <a:lnTo>
                      <a:pt x="51" y="284"/>
                    </a:lnTo>
                    <a:lnTo>
                      <a:pt x="57" y="280"/>
                    </a:lnTo>
                    <a:lnTo>
                      <a:pt x="63" y="275"/>
                    </a:lnTo>
                    <a:lnTo>
                      <a:pt x="68" y="269"/>
                    </a:lnTo>
                    <a:lnTo>
                      <a:pt x="74" y="262"/>
                    </a:lnTo>
                    <a:lnTo>
                      <a:pt x="80" y="254"/>
                    </a:lnTo>
                    <a:lnTo>
                      <a:pt x="85" y="245"/>
                    </a:lnTo>
                    <a:lnTo>
                      <a:pt x="91" y="235"/>
                    </a:lnTo>
                    <a:lnTo>
                      <a:pt x="97" y="225"/>
                    </a:lnTo>
                    <a:lnTo>
                      <a:pt x="101" y="214"/>
                    </a:lnTo>
                    <a:lnTo>
                      <a:pt x="107" y="203"/>
                    </a:lnTo>
                    <a:lnTo>
                      <a:pt x="111" y="191"/>
                    </a:lnTo>
                    <a:lnTo>
                      <a:pt x="115" y="179"/>
                    </a:lnTo>
                    <a:lnTo>
                      <a:pt x="119" y="167"/>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05" name="Oval 229"/>
              <p:cNvSpPr>
                <a:spLocks noChangeArrowheads="1"/>
              </p:cNvSpPr>
              <p:nvPr/>
            </p:nvSpPr>
            <p:spPr bwMode="auto">
              <a:xfrm rot="16800000">
                <a:off x="2273" y="1892"/>
                <a:ext cx="111" cy="286"/>
              </a:xfrm>
              <a:prstGeom prst="ellipse">
                <a:avLst/>
              </a:prstGeom>
              <a:solidFill>
                <a:srgbClr val="80FF00"/>
              </a:soli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06" name="Freeform 230"/>
              <p:cNvSpPr>
                <a:spLocks/>
              </p:cNvSpPr>
              <p:nvPr/>
            </p:nvSpPr>
            <p:spPr bwMode="auto">
              <a:xfrm>
                <a:off x="2107" y="1982"/>
                <a:ext cx="93" cy="428"/>
              </a:xfrm>
              <a:custGeom>
                <a:avLst/>
                <a:gdLst>
                  <a:gd name="T0" fmla="*/ 92 w 93"/>
                  <a:gd name="T1" fmla="*/ 0 h 428"/>
                  <a:gd name="T2" fmla="*/ 87 w 93"/>
                  <a:gd name="T3" fmla="*/ 21 h 428"/>
                  <a:gd name="T4" fmla="*/ 83 w 93"/>
                  <a:gd name="T5" fmla="*/ 32 h 428"/>
                  <a:gd name="T6" fmla="*/ 81 w 93"/>
                  <a:gd name="T7" fmla="*/ 44 h 428"/>
                  <a:gd name="T8" fmla="*/ 77 w 93"/>
                  <a:gd name="T9" fmla="*/ 57 h 428"/>
                  <a:gd name="T10" fmla="*/ 73 w 93"/>
                  <a:gd name="T11" fmla="*/ 70 h 428"/>
                  <a:gd name="T12" fmla="*/ 69 w 93"/>
                  <a:gd name="T13" fmla="*/ 83 h 428"/>
                  <a:gd name="T14" fmla="*/ 65 w 93"/>
                  <a:gd name="T15" fmla="*/ 97 h 428"/>
                  <a:gd name="T16" fmla="*/ 60 w 93"/>
                  <a:gd name="T17" fmla="*/ 110 h 428"/>
                  <a:gd name="T18" fmla="*/ 56 w 93"/>
                  <a:gd name="T19" fmla="*/ 125 h 428"/>
                  <a:gd name="T20" fmla="*/ 51 w 93"/>
                  <a:gd name="T21" fmla="*/ 139 h 428"/>
                  <a:gd name="T22" fmla="*/ 47 w 93"/>
                  <a:gd name="T23" fmla="*/ 154 h 428"/>
                  <a:gd name="T24" fmla="*/ 42 w 93"/>
                  <a:gd name="T25" fmla="*/ 169 h 428"/>
                  <a:gd name="T26" fmla="*/ 37 w 93"/>
                  <a:gd name="T27" fmla="*/ 184 h 428"/>
                  <a:gd name="T28" fmla="*/ 33 w 93"/>
                  <a:gd name="T29" fmla="*/ 198 h 428"/>
                  <a:gd name="T30" fmla="*/ 28 w 93"/>
                  <a:gd name="T31" fmla="*/ 214 h 428"/>
                  <a:gd name="T32" fmla="*/ 25 w 93"/>
                  <a:gd name="T33" fmla="*/ 228 h 428"/>
                  <a:gd name="T34" fmla="*/ 20 w 93"/>
                  <a:gd name="T35" fmla="*/ 243 h 428"/>
                  <a:gd name="T36" fmla="*/ 17 w 93"/>
                  <a:gd name="T37" fmla="*/ 258 h 428"/>
                  <a:gd name="T38" fmla="*/ 13 w 93"/>
                  <a:gd name="T39" fmla="*/ 273 h 428"/>
                  <a:gd name="T40" fmla="*/ 11 w 93"/>
                  <a:gd name="T41" fmla="*/ 288 h 428"/>
                  <a:gd name="T42" fmla="*/ 7 w 93"/>
                  <a:gd name="T43" fmla="*/ 302 h 428"/>
                  <a:gd name="T44" fmla="*/ 5 w 93"/>
                  <a:gd name="T45" fmla="*/ 316 h 428"/>
                  <a:gd name="T46" fmla="*/ 4 w 93"/>
                  <a:gd name="T47" fmla="*/ 330 h 428"/>
                  <a:gd name="T48" fmla="*/ 2 w 93"/>
                  <a:gd name="T49" fmla="*/ 344 h 428"/>
                  <a:gd name="T50" fmla="*/ 0 w 93"/>
                  <a:gd name="T51" fmla="*/ 357 h 428"/>
                  <a:gd name="T52" fmla="*/ 0 w 93"/>
                  <a:gd name="T53" fmla="*/ 370 h 428"/>
                  <a:gd name="T54" fmla="*/ 0 w 93"/>
                  <a:gd name="T55" fmla="*/ 382 h 428"/>
                  <a:gd name="T56" fmla="*/ 1 w 93"/>
                  <a:gd name="T57" fmla="*/ 394 h 428"/>
                  <a:gd name="T58" fmla="*/ 2 w 93"/>
                  <a:gd name="T59" fmla="*/ 405 h 428"/>
                  <a:gd name="T60" fmla="*/ 4 w 93"/>
                  <a:gd name="T61" fmla="*/ 416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3" y="32"/>
                    </a:lnTo>
                    <a:lnTo>
                      <a:pt x="81" y="44"/>
                    </a:lnTo>
                    <a:lnTo>
                      <a:pt x="77" y="57"/>
                    </a:lnTo>
                    <a:lnTo>
                      <a:pt x="73" y="70"/>
                    </a:lnTo>
                    <a:lnTo>
                      <a:pt x="69" y="83"/>
                    </a:lnTo>
                    <a:lnTo>
                      <a:pt x="65" y="97"/>
                    </a:lnTo>
                    <a:lnTo>
                      <a:pt x="60" y="110"/>
                    </a:lnTo>
                    <a:lnTo>
                      <a:pt x="56" y="125"/>
                    </a:lnTo>
                    <a:lnTo>
                      <a:pt x="51" y="139"/>
                    </a:lnTo>
                    <a:lnTo>
                      <a:pt x="47" y="154"/>
                    </a:lnTo>
                    <a:lnTo>
                      <a:pt x="42" y="169"/>
                    </a:lnTo>
                    <a:lnTo>
                      <a:pt x="37" y="184"/>
                    </a:lnTo>
                    <a:lnTo>
                      <a:pt x="33" y="198"/>
                    </a:lnTo>
                    <a:lnTo>
                      <a:pt x="28" y="214"/>
                    </a:lnTo>
                    <a:lnTo>
                      <a:pt x="25" y="228"/>
                    </a:lnTo>
                    <a:lnTo>
                      <a:pt x="20" y="243"/>
                    </a:lnTo>
                    <a:lnTo>
                      <a:pt x="17" y="258"/>
                    </a:lnTo>
                    <a:lnTo>
                      <a:pt x="13" y="273"/>
                    </a:lnTo>
                    <a:lnTo>
                      <a:pt x="11" y="288"/>
                    </a:lnTo>
                    <a:lnTo>
                      <a:pt x="7" y="302"/>
                    </a:lnTo>
                    <a:lnTo>
                      <a:pt x="5" y="316"/>
                    </a:lnTo>
                    <a:lnTo>
                      <a:pt x="4" y="330"/>
                    </a:lnTo>
                    <a:lnTo>
                      <a:pt x="2" y="344"/>
                    </a:lnTo>
                    <a:lnTo>
                      <a:pt x="0" y="357"/>
                    </a:lnTo>
                    <a:lnTo>
                      <a:pt x="0" y="370"/>
                    </a:lnTo>
                    <a:lnTo>
                      <a:pt x="0" y="382"/>
                    </a:lnTo>
                    <a:lnTo>
                      <a:pt x="1" y="394"/>
                    </a:lnTo>
                    <a:lnTo>
                      <a:pt x="2" y="405"/>
                    </a:lnTo>
                    <a:lnTo>
                      <a:pt x="4" y="416"/>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07" name="Group 231"/>
            <p:cNvGrpSpPr>
              <a:grpSpLocks/>
            </p:cNvGrpSpPr>
            <p:nvPr/>
          </p:nvGrpSpPr>
          <p:grpSpPr bwMode="auto">
            <a:xfrm>
              <a:off x="2171" y="1221"/>
              <a:ext cx="529" cy="732"/>
              <a:chOff x="2171" y="1221"/>
              <a:chExt cx="529" cy="732"/>
            </a:xfrm>
          </p:grpSpPr>
          <p:sp>
            <p:nvSpPr>
              <p:cNvPr id="204008" name="Freeform 232"/>
              <p:cNvSpPr>
                <a:spLocks/>
              </p:cNvSpPr>
              <p:nvPr/>
            </p:nvSpPr>
            <p:spPr bwMode="auto">
              <a:xfrm>
                <a:off x="2171" y="1403"/>
                <a:ext cx="250" cy="159"/>
              </a:xfrm>
              <a:custGeom>
                <a:avLst/>
                <a:gdLst>
                  <a:gd name="T0" fmla="*/ 132 w 250"/>
                  <a:gd name="T1" fmla="*/ 14 h 159"/>
                  <a:gd name="T2" fmla="*/ 110 w 250"/>
                  <a:gd name="T3" fmla="*/ 7 h 159"/>
                  <a:gd name="T4" fmla="*/ 89 w 250"/>
                  <a:gd name="T5" fmla="*/ 3 h 159"/>
                  <a:gd name="T6" fmla="*/ 69 w 250"/>
                  <a:gd name="T7" fmla="*/ 0 h 159"/>
                  <a:gd name="T8" fmla="*/ 51 w 250"/>
                  <a:gd name="T9" fmla="*/ 0 h 159"/>
                  <a:gd name="T10" fmla="*/ 35 w 250"/>
                  <a:gd name="T11" fmla="*/ 2 h 159"/>
                  <a:gd name="T12" fmla="*/ 21 w 250"/>
                  <a:gd name="T13" fmla="*/ 7 h 159"/>
                  <a:gd name="T14" fmla="*/ 11 w 250"/>
                  <a:gd name="T15" fmla="*/ 13 h 159"/>
                  <a:gd name="T16" fmla="*/ 4 w 250"/>
                  <a:gd name="T17" fmla="*/ 22 h 159"/>
                  <a:gd name="T18" fmla="*/ 0 w 250"/>
                  <a:gd name="T19" fmla="*/ 32 h 159"/>
                  <a:gd name="T20" fmla="*/ 0 w 250"/>
                  <a:gd name="T21" fmla="*/ 44 h 159"/>
                  <a:gd name="T22" fmla="*/ 4 w 250"/>
                  <a:gd name="T23" fmla="*/ 57 h 159"/>
                  <a:gd name="T24" fmla="*/ 11 w 250"/>
                  <a:gd name="T25" fmla="*/ 70 h 159"/>
                  <a:gd name="T26" fmla="*/ 21 w 250"/>
                  <a:gd name="T27" fmla="*/ 83 h 159"/>
                  <a:gd name="T28" fmla="*/ 36 w 250"/>
                  <a:gd name="T29" fmla="*/ 97 h 159"/>
                  <a:gd name="T30" fmla="*/ 52 w 250"/>
                  <a:gd name="T31" fmla="*/ 110 h 159"/>
                  <a:gd name="T32" fmla="*/ 70 w 250"/>
                  <a:gd name="T33" fmla="*/ 122 h 159"/>
                  <a:gd name="T34" fmla="*/ 90 w 250"/>
                  <a:gd name="T35" fmla="*/ 133 h 159"/>
                  <a:gd name="T36" fmla="*/ 111 w 250"/>
                  <a:gd name="T37" fmla="*/ 142 h 159"/>
                  <a:gd name="T38" fmla="*/ 133 w 250"/>
                  <a:gd name="T39" fmla="*/ 149 h 159"/>
                  <a:gd name="T40" fmla="*/ 154 w 250"/>
                  <a:gd name="T41" fmla="*/ 154 h 159"/>
                  <a:gd name="T42" fmla="*/ 174 w 250"/>
                  <a:gd name="T43" fmla="*/ 157 h 159"/>
                  <a:gd name="T44" fmla="*/ 193 w 250"/>
                  <a:gd name="T45" fmla="*/ 158 h 159"/>
                  <a:gd name="T46" fmla="*/ 210 w 250"/>
                  <a:gd name="T47" fmla="*/ 156 h 159"/>
                  <a:gd name="T48" fmla="*/ 224 w 250"/>
                  <a:gd name="T49" fmla="*/ 152 h 159"/>
                  <a:gd name="T50" fmla="*/ 235 w 250"/>
                  <a:gd name="T51" fmla="*/ 146 h 159"/>
                  <a:gd name="T52" fmla="*/ 244 w 250"/>
                  <a:gd name="T53" fmla="*/ 138 h 159"/>
                  <a:gd name="T54" fmla="*/ 247 w 250"/>
                  <a:gd name="T55" fmla="*/ 128 h 159"/>
                  <a:gd name="T56" fmla="*/ 249 w 250"/>
                  <a:gd name="T57" fmla="*/ 117 h 159"/>
                  <a:gd name="T58" fmla="*/ 245 w 250"/>
                  <a:gd name="T59" fmla="*/ 104 h 159"/>
                  <a:gd name="T60" fmla="*/ 239 w 250"/>
                  <a:gd name="T61" fmla="*/ 91 h 159"/>
                  <a:gd name="T62" fmla="*/ 229 w 250"/>
                  <a:gd name="T63" fmla="*/ 78 h 159"/>
                  <a:gd name="T64" fmla="*/ 217 w 250"/>
                  <a:gd name="T65" fmla="*/ 64 h 159"/>
                  <a:gd name="T66" fmla="*/ 201 w 250"/>
                  <a:gd name="T67" fmla="*/ 51 h 159"/>
                  <a:gd name="T68" fmla="*/ 183 w 250"/>
                  <a:gd name="T69" fmla="*/ 39 h 159"/>
                  <a:gd name="T70" fmla="*/ 164 w 250"/>
                  <a:gd name="T71" fmla="*/ 28 h 159"/>
                  <a:gd name="T72" fmla="*/ 142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42" y="18"/>
                    </a:moveTo>
                    <a:lnTo>
                      <a:pt x="132" y="14"/>
                    </a:lnTo>
                    <a:lnTo>
                      <a:pt x="121" y="10"/>
                    </a:lnTo>
                    <a:lnTo>
                      <a:pt x="110" y="7"/>
                    </a:lnTo>
                    <a:lnTo>
                      <a:pt x="100" y="5"/>
                    </a:lnTo>
                    <a:lnTo>
                      <a:pt x="89" y="3"/>
                    </a:lnTo>
                    <a:lnTo>
                      <a:pt x="79" y="1"/>
                    </a:lnTo>
                    <a:lnTo>
                      <a:pt x="69" y="0"/>
                    </a:lnTo>
                    <a:lnTo>
                      <a:pt x="60" y="0"/>
                    </a:lnTo>
                    <a:lnTo>
                      <a:pt x="51" y="0"/>
                    </a:lnTo>
                    <a:lnTo>
                      <a:pt x="43" y="1"/>
                    </a:lnTo>
                    <a:lnTo>
                      <a:pt x="35" y="2"/>
                    </a:lnTo>
                    <a:lnTo>
                      <a:pt x="28" y="4"/>
                    </a:lnTo>
                    <a:lnTo>
                      <a:pt x="21" y="7"/>
                    </a:lnTo>
                    <a:lnTo>
                      <a:pt x="16" y="10"/>
                    </a:lnTo>
                    <a:lnTo>
                      <a:pt x="11" y="13"/>
                    </a:lnTo>
                    <a:lnTo>
                      <a:pt x="7" y="17"/>
                    </a:lnTo>
                    <a:lnTo>
                      <a:pt x="4" y="22"/>
                    </a:lnTo>
                    <a:lnTo>
                      <a:pt x="1" y="27"/>
                    </a:lnTo>
                    <a:lnTo>
                      <a:pt x="0" y="32"/>
                    </a:lnTo>
                    <a:lnTo>
                      <a:pt x="0" y="38"/>
                    </a:lnTo>
                    <a:lnTo>
                      <a:pt x="0" y="44"/>
                    </a:lnTo>
                    <a:lnTo>
                      <a:pt x="2" y="50"/>
                    </a:lnTo>
                    <a:lnTo>
                      <a:pt x="4" y="57"/>
                    </a:lnTo>
                    <a:lnTo>
                      <a:pt x="7" y="63"/>
                    </a:lnTo>
                    <a:lnTo>
                      <a:pt x="11" y="70"/>
                    </a:lnTo>
                    <a:lnTo>
                      <a:pt x="16" y="77"/>
                    </a:lnTo>
                    <a:lnTo>
                      <a:pt x="21" y="83"/>
                    </a:lnTo>
                    <a:lnTo>
                      <a:pt x="28" y="90"/>
                    </a:lnTo>
                    <a:lnTo>
                      <a:pt x="36" y="97"/>
                    </a:lnTo>
                    <a:lnTo>
                      <a:pt x="44" y="103"/>
                    </a:lnTo>
                    <a:lnTo>
                      <a:pt x="52" y="110"/>
                    </a:lnTo>
                    <a:lnTo>
                      <a:pt x="60" y="116"/>
                    </a:lnTo>
                    <a:lnTo>
                      <a:pt x="70" y="122"/>
                    </a:lnTo>
                    <a:lnTo>
                      <a:pt x="80" y="127"/>
                    </a:lnTo>
                    <a:lnTo>
                      <a:pt x="90" y="133"/>
                    </a:lnTo>
                    <a:lnTo>
                      <a:pt x="100" y="137"/>
                    </a:lnTo>
                    <a:lnTo>
                      <a:pt x="111" y="142"/>
                    </a:lnTo>
                    <a:lnTo>
                      <a:pt x="122" y="146"/>
                    </a:lnTo>
                    <a:lnTo>
                      <a:pt x="133" y="149"/>
                    </a:lnTo>
                    <a:lnTo>
                      <a:pt x="143" y="152"/>
                    </a:lnTo>
                    <a:lnTo>
                      <a:pt x="154" y="154"/>
                    </a:lnTo>
                    <a:lnTo>
                      <a:pt x="164" y="156"/>
                    </a:lnTo>
                    <a:lnTo>
                      <a:pt x="174" y="157"/>
                    </a:lnTo>
                    <a:lnTo>
                      <a:pt x="183" y="158"/>
                    </a:lnTo>
                    <a:lnTo>
                      <a:pt x="193" y="158"/>
                    </a:lnTo>
                    <a:lnTo>
                      <a:pt x="202" y="157"/>
                    </a:lnTo>
                    <a:lnTo>
                      <a:pt x="210" y="156"/>
                    </a:lnTo>
                    <a:lnTo>
                      <a:pt x="217" y="155"/>
                    </a:lnTo>
                    <a:lnTo>
                      <a:pt x="224" y="152"/>
                    </a:lnTo>
                    <a:lnTo>
                      <a:pt x="229" y="149"/>
                    </a:lnTo>
                    <a:lnTo>
                      <a:pt x="235" y="146"/>
                    </a:lnTo>
                    <a:lnTo>
                      <a:pt x="239" y="142"/>
                    </a:lnTo>
                    <a:lnTo>
                      <a:pt x="244" y="138"/>
                    </a:lnTo>
                    <a:lnTo>
                      <a:pt x="245" y="133"/>
                    </a:lnTo>
                    <a:lnTo>
                      <a:pt x="247" y="128"/>
                    </a:lnTo>
                    <a:lnTo>
                      <a:pt x="249" y="123"/>
                    </a:lnTo>
                    <a:lnTo>
                      <a:pt x="249" y="117"/>
                    </a:lnTo>
                    <a:lnTo>
                      <a:pt x="247" y="111"/>
                    </a:lnTo>
                    <a:lnTo>
                      <a:pt x="245" y="104"/>
                    </a:lnTo>
                    <a:lnTo>
                      <a:pt x="243" y="98"/>
                    </a:lnTo>
                    <a:lnTo>
                      <a:pt x="239" y="91"/>
                    </a:lnTo>
                    <a:lnTo>
                      <a:pt x="235" y="84"/>
                    </a:lnTo>
                    <a:lnTo>
                      <a:pt x="229" y="78"/>
                    </a:lnTo>
                    <a:lnTo>
                      <a:pt x="223" y="71"/>
                    </a:lnTo>
                    <a:lnTo>
                      <a:pt x="217" y="64"/>
                    </a:lnTo>
                    <a:lnTo>
                      <a:pt x="209" y="57"/>
                    </a:lnTo>
                    <a:lnTo>
                      <a:pt x="201" y="51"/>
                    </a:lnTo>
                    <a:lnTo>
                      <a:pt x="192" y="45"/>
                    </a:lnTo>
                    <a:lnTo>
                      <a:pt x="183" y="39"/>
                    </a:lnTo>
                    <a:lnTo>
                      <a:pt x="173" y="33"/>
                    </a:lnTo>
                    <a:lnTo>
                      <a:pt x="164" y="28"/>
                    </a:lnTo>
                    <a:lnTo>
                      <a:pt x="153" y="23"/>
                    </a:lnTo>
                    <a:lnTo>
                      <a:pt x="142"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09" name="Freeform 233"/>
              <p:cNvSpPr>
                <a:spLocks/>
              </p:cNvSpPr>
              <p:nvPr/>
            </p:nvSpPr>
            <p:spPr bwMode="auto">
              <a:xfrm>
                <a:off x="2411" y="1221"/>
                <a:ext cx="136" cy="292"/>
              </a:xfrm>
              <a:custGeom>
                <a:avLst/>
                <a:gdLst>
                  <a:gd name="T0" fmla="*/ 123 w 136"/>
                  <a:gd name="T1" fmla="*/ 155 h 292"/>
                  <a:gd name="T2" fmla="*/ 129 w 136"/>
                  <a:gd name="T3" fmla="*/ 129 h 292"/>
                  <a:gd name="T4" fmla="*/ 133 w 136"/>
                  <a:gd name="T5" fmla="*/ 105 h 292"/>
                  <a:gd name="T6" fmla="*/ 135 w 136"/>
                  <a:gd name="T7" fmla="*/ 82 h 292"/>
                  <a:gd name="T8" fmla="*/ 135 w 136"/>
                  <a:gd name="T9" fmla="*/ 60 h 292"/>
                  <a:gd name="T10" fmla="*/ 133 w 136"/>
                  <a:gd name="T11" fmla="*/ 41 h 292"/>
                  <a:gd name="T12" fmla="*/ 130 w 136"/>
                  <a:gd name="T13" fmla="*/ 25 h 292"/>
                  <a:gd name="T14" fmla="*/ 123 w 136"/>
                  <a:gd name="T15" fmla="*/ 13 h 292"/>
                  <a:gd name="T16" fmla="*/ 116 w 136"/>
                  <a:gd name="T17" fmla="*/ 5 h 292"/>
                  <a:gd name="T18" fmla="*/ 107 w 136"/>
                  <a:gd name="T19" fmla="*/ 1 h 292"/>
                  <a:gd name="T20" fmla="*/ 98 w 136"/>
                  <a:gd name="T21" fmla="*/ 1 h 292"/>
                  <a:gd name="T22" fmla="*/ 87 w 136"/>
                  <a:gd name="T23" fmla="*/ 5 h 292"/>
                  <a:gd name="T24" fmla="*/ 75 w 136"/>
                  <a:gd name="T25" fmla="*/ 14 h 292"/>
                  <a:gd name="T26" fmla="*/ 64 w 136"/>
                  <a:gd name="T27" fmla="*/ 26 h 292"/>
                  <a:gd name="T28" fmla="*/ 52 w 136"/>
                  <a:gd name="T29" fmla="*/ 42 h 292"/>
                  <a:gd name="T30" fmla="*/ 41 w 136"/>
                  <a:gd name="T31" fmla="*/ 61 h 292"/>
                  <a:gd name="T32" fmla="*/ 31 w 136"/>
                  <a:gd name="T33" fmla="*/ 83 h 292"/>
                  <a:gd name="T34" fmla="*/ 22 w 136"/>
                  <a:gd name="T35" fmla="*/ 106 h 292"/>
                  <a:gd name="T36" fmla="*/ 14 w 136"/>
                  <a:gd name="T37" fmla="*/ 131 h 292"/>
                  <a:gd name="T38" fmla="*/ 8 w 136"/>
                  <a:gd name="T39" fmla="*/ 156 h 292"/>
                  <a:gd name="T40" fmla="*/ 4 w 136"/>
                  <a:gd name="T41" fmla="*/ 181 h 292"/>
                  <a:gd name="T42" fmla="*/ 1 w 136"/>
                  <a:gd name="T43" fmla="*/ 204 h 292"/>
                  <a:gd name="T44" fmla="*/ 0 w 136"/>
                  <a:gd name="T45" fmla="*/ 226 h 292"/>
                  <a:gd name="T46" fmla="*/ 2 w 136"/>
                  <a:gd name="T47" fmla="*/ 246 h 292"/>
                  <a:gd name="T48" fmla="*/ 5 w 136"/>
                  <a:gd name="T49" fmla="*/ 263 h 292"/>
                  <a:gd name="T50" fmla="*/ 11 w 136"/>
                  <a:gd name="T51" fmla="*/ 276 h 292"/>
                  <a:gd name="T52" fmla="*/ 17 w 136"/>
                  <a:gd name="T53" fmla="*/ 285 h 292"/>
                  <a:gd name="T54" fmla="*/ 26 w 136"/>
                  <a:gd name="T55" fmla="*/ 290 h 292"/>
                  <a:gd name="T56" fmla="*/ 36 w 136"/>
                  <a:gd name="T57" fmla="*/ 291 h 292"/>
                  <a:gd name="T58" fmla="*/ 46 w 136"/>
                  <a:gd name="T59" fmla="*/ 288 h 292"/>
                  <a:gd name="T60" fmla="*/ 57 w 136"/>
                  <a:gd name="T61" fmla="*/ 281 h 292"/>
                  <a:gd name="T62" fmla="*/ 69 w 136"/>
                  <a:gd name="T63" fmla="*/ 269 h 292"/>
                  <a:gd name="T64" fmla="*/ 80 w 136"/>
                  <a:gd name="T65" fmla="*/ 254 h 292"/>
                  <a:gd name="T66" fmla="*/ 91 w 136"/>
                  <a:gd name="T67" fmla="*/ 235 h 292"/>
                  <a:gd name="T68" fmla="*/ 102 w 136"/>
                  <a:gd name="T69" fmla="*/ 215 h 292"/>
                  <a:gd name="T70" fmla="*/ 112 w 136"/>
                  <a:gd name="T71" fmla="*/ 192 h 292"/>
                  <a:gd name="T72" fmla="*/ 120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20" y="167"/>
                    </a:moveTo>
                    <a:lnTo>
                      <a:pt x="123" y="155"/>
                    </a:lnTo>
                    <a:lnTo>
                      <a:pt x="126" y="142"/>
                    </a:lnTo>
                    <a:lnTo>
                      <a:pt x="129" y="129"/>
                    </a:lnTo>
                    <a:lnTo>
                      <a:pt x="131" y="117"/>
                    </a:lnTo>
                    <a:lnTo>
                      <a:pt x="133" y="105"/>
                    </a:lnTo>
                    <a:lnTo>
                      <a:pt x="134" y="93"/>
                    </a:lnTo>
                    <a:lnTo>
                      <a:pt x="135" y="82"/>
                    </a:lnTo>
                    <a:lnTo>
                      <a:pt x="135" y="71"/>
                    </a:lnTo>
                    <a:lnTo>
                      <a:pt x="135" y="60"/>
                    </a:lnTo>
                    <a:lnTo>
                      <a:pt x="134" y="51"/>
                    </a:lnTo>
                    <a:lnTo>
                      <a:pt x="133" y="41"/>
                    </a:lnTo>
                    <a:lnTo>
                      <a:pt x="131" y="33"/>
                    </a:lnTo>
                    <a:lnTo>
                      <a:pt x="130" y="25"/>
                    </a:lnTo>
                    <a:lnTo>
                      <a:pt x="127" y="19"/>
                    </a:lnTo>
                    <a:lnTo>
                      <a:pt x="123" y="13"/>
                    </a:lnTo>
                    <a:lnTo>
                      <a:pt x="120" y="9"/>
                    </a:lnTo>
                    <a:lnTo>
                      <a:pt x="116" y="5"/>
                    </a:lnTo>
                    <a:lnTo>
                      <a:pt x="112" y="2"/>
                    </a:lnTo>
                    <a:lnTo>
                      <a:pt x="107" y="1"/>
                    </a:lnTo>
                    <a:lnTo>
                      <a:pt x="103" y="0"/>
                    </a:lnTo>
                    <a:lnTo>
                      <a:pt x="98" y="1"/>
                    </a:lnTo>
                    <a:lnTo>
                      <a:pt x="92" y="2"/>
                    </a:lnTo>
                    <a:lnTo>
                      <a:pt x="87" y="5"/>
                    </a:lnTo>
                    <a:lnTo>
                      <a:pt x="81" y="9"/>
                    </a:lnTo>
                    <a:lnTo>
                      <a:pt x="75" y="14"/>
                    </a:lnTo>
                    <a:lnTo>
                      <a:pt x="69" y="19"/>
                    </a:lnTo>
                    <a:lnTo>
                      <a:pt x="64" y="26"/>
                    </a:lnTo>
                    <a:lnTo>
                      <a:pt x="58" y="34"/>
                    </a:lnTo>
                    <a:lnTo>
                      <a:pt x="52" y="42"/>
                    </a:lnTo>
                    <a:lnTo>
                      <a:pt x="46" y="51"/>
                    </a:lnTo>
                    <a:lnTo>
                      <a:pt x="41" y="61"/>
                    </a:lnTo>
                    <a:lnTo>
                      <a:pt x="36" y="71"/>
                    </a:lnTo>
                    <a:lnTo>
                      <a:pt x="31" y="83"/>
                    </a:lnTo>
                    <a:lnTo>
                      <a:pt x="27" y="94"/>
                    </a:lnTo>
                    <a:lnTo>
                      <a:pt x="22" y="106"/>
                    </a:lnTo>
                    <a:lnTo>
                      <a:pt x="18" y="118"/>
                    </a:lnTo>
                    <a:lnTo>
                      <a:pt x="14" y="131"/>
                    </a:lnTo>
                    <a:lnTo>
                      <a:pt x="11" y="143"/>
                    </a:lnTo>
                    <a:lnTo>
                      <a:pt x="8" y="156"/>
                    </a:lnTo>
                    <a:lnTo>
                      <a:pt x="5" y="168"/>
                    </a:lnTo>
                    <a:lnTo>
                      <a:pt x="4" y="181"/>
                    </a:lnTo>
                    <a:lnTo>
                      <a:pt x="2" y="193"/>
                    </a:lnTo>
                    <a:lnTo>
                      <a:pt x="1" y="204"/>
                    </a:lnTo>
                    <a:lnTo>
                      <a:pt x="0" y="215"/>
                    </a:lnTo>
                    <a:lnTo>
                      <a:pt x="0" y="226"/>
                    </a:lnTo>
                    <a:lnTo>
                      <a:pt x="1" y="236"/>
                    </a:lnTo>
                    <a:lnTo>
                      <a:pt x="2" y="246"/>
                    </a:lnTo>
                    <a:lnTo>
                      <a:pt x="4" y="255"/>
                    </a:lnTo>
                    <a:lnTo>
                      <a:pt x="5" y="263"/>
                    </a:lnTo>
                    <a:lnTo>
                      <a:pt x="7" y="269"/>
                    </a:lnTo>
                    <a:lnTo>
                      <a:pt x="11" y="276"/>
                    </a:lnTo>
                    <a:lnTo>
                      <a:pt x="13" y="281"/>
                    </a:lnTo>
                    <a:lnTo>
                      <a:pt x="17" y="285"/>
                    </a:lnTo>
                    <a:lnTo>
                      <a:pt x="21" y="288"/>
                    </a:lnTo>
                    <a:lnTo>
                      <a:pt x="26" y="290"/>
                    </a:lnTo>
                    <a:lnTo>
                      <a:pt x="30" y="291"/>
                    </a:lnTo>
                    <a:lnTo>
                      <a:pt x="36" y="291"/>
                    </a:lnTo>
                    <a:lnTo>
                      <a:pt x="41" y="290"/>
                    </a:lnTo>
                    <a:lnTo>
                      <a:pt x="46" y="288"/>
                    </a:lnTo>
                    <a:lnTo>
                      <a:pt x="52" y="285"/>
                    </a:lnTo>
                    <a:lnTo>
                      <a:pt x="57" y="281"/>
                    </a:lnTo>
                    <a:lnTo>
                      <a:pt x="63" y="275"/>
                    </a:lnTo>
                    <a:lnTo>
                      <a:pt x="69" y="269"/>
                    </a:lnTo>
                    <a:lnTo>
                      <a:pt x="75" y="262"/>
                    </a:lnTo>
                    <a:lnTo>
                      <a:pt x="80" y="254"/>
                    </a:lnTo>
                    <a:lnTo>
                      <a:pt x="86" y="245"/>
                    </a:lnTo>
                    <a:lnTo>
                      <a:pt x="91" y="235"/>
                    </a:lnTo>
                    <a:lnTo>
                      <a:pt x="97" y="225"/>
                    </a:lnTo>
                    <a:lnTo>
                      <a:pt x="102" y="215"/>
                    </a:lnTo>
                    <a:lnTo>
                      <a:pt x="107" y="203"/>
                    </a:lnTo>
                    <a:lnTo>
                      <a:pt x="112" y="192"/>
                    </a:lnTo>
                    <a:lnTo>
                      <a:pt x="115" y="179"/>
                    </a:lnTo>
                    <a:lnTo>
                      <a:pt x="120"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10" name="Oval 234"/>
              <p:cNvSpPr>
                <a:spLocks noChangeArrowheads="1"/>
              </p:cNvSpPr>
              <p:nvPr/>
            </p:nvSpPr>
            <p:spPr bwMode="auto">
              <a:xfrm rot="16800000">
                <a:off x="2502" y="1435"/>
                <a:ext cx="110"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11" name="Freeform 235"/>
              <p:cNvSpPr>
                <a:spLocks/>
              </p:cNvSpPr>
              <p:nvPr/>
            </p:nvSpPr>
            <p:spPr bwMode="auto">
              <a:xfrm>
                <a:off x="2336" y="1525"/>
                <a:ext cx="93" cy="428"/>
              </a:xfrm>
              <a:custGeom>
                <a:avLst/>
                <a:gdLst>
                  <a:gd name="T0" fmla="*/ 92 w 93"/>
                  <a:gd name="T1" fmla="*/ 0 h 428"/>
                  <a:gd name="T2" fmla="*/ 87 w 93"/>
                  <a:gd name="T3" fmla="*/ 21 h 428"/>
                  <a:gd name="T4" fmla="*/ 84 w 93"/>
                  <a:gd name="T5" fmla="*/ 33 h 428"/>
                  <a:gd name="T6" fmla="*/ 80 w 93"/>
                  <a:gd name="T7" fmla="*/ 45 h 428"/>
                  <a:gd name="T8" fmla="*/ 77 w 93"/>
                  <a:gd name="T9" fmla="*/ 57 h 428"/>
                  <a:gd name="T10" fmla="*/ 73 w 93"/>
                  <a:gd name="T11" fmla="*/ 70 h 428"/>
                  <a:gd name="T12" fmla="*/ 69 w 93"/>
                  <a:gd name="T13" fmla="*/ 83 h 428"/>
                  <a:gd name="T14" fmla="*/ 64 w 93"/>
                  <a:gd name="T15" fmla="*/ 97 h 428"/>
                  <a:gd name="T16" fmla="*/ 61 w 93"/>
                  <a:gd name="T17" fmla="*/ 111 h 428"/>
                  <a:gd name="T18" fmla="*/ 55 w 93"/>
                  <a:gd name="T19" fmla="*/ 125 h 428"/>
                  <a:gd name="T20" fmla="*/ 51 w 93"/>
                  <a:gd name="T21" fmla="*/ 140 h 428"/>
                  <a:gd name="T22" fmla="*/ 46 w 93"/>
                  <a:gd name="T23" fmla="*/ 154 h 428"/>
                  <a:gd name="T24" fmla="*/ 42 w 93"/>
                  <a:gd name="T25" fmla="*/ 169 h 428"/>
                  <a:gd name="T26" fmla="*/ 38 w 93"/>
                  <a:gd name="T27" fmla="*/ 184 h 428"/>
                  <a:gd name="T28" fmla="*/ 33 w 93"/>
                  <a:gd name="T29" fmla="*/ 199 h 428"/>
                  <a:gd name="T30" fmla="*/ 29 w 93"/>
                  <a:gd name="T31" fmla="*/ 214 h 428"/>
                  <a:gd name="T32" fmla="*/ 24 w 93"/>
                  <a:gd name="T33" fmla="*/ 229 h 428"/>
                  <a:gd name="T34" fmla="*/ 21 w 93"/>
                  <a:gd name="T35" fmla="*/ 244 h 428"/>
                  <a:gd name="T36" fmla="*/ 17 w 93"/>
                  <a:gd name="T37" fmla="*/ 259 h 428"/>
                  <a:gd name="T38" fmla="*/ 13 w 93"/>
                  <a:gd name="T39" fmla="*/ 273 h 428"/>
                  <a:gd name="T40" fmla="*/ 10 w 93"/>
                  <a:gd name="T41" fmla="*/ 288 h 428"/>
                  <a:gd name="T42" fmla="*/ 7 w 93"/>
                  <a:gd name="T43" fmla="*/ 303 h 428"/>
                  <a:gd name="T44" fmla="*/ 4 w 93"/>
                  <a:gd name="T45" fmla="*/ 317 h 428"/>
                  <a:gd name="T46" fmla="*/ 3 w 93"/>
                  <a:gd name="T47" fmla="*/ 331 h 428"/>
                  <a:gd name="T48" fmla="*/ 1 w 93"/>
                  <a:gd name="T49" fmla="*/ 344 h 428"/>
                  <a:gd name="T50" fmla="*/ 0 w 93"/>
                  <a:gd name="T51" fmla="*/ 357 h 428"/>
                  <a:gd name="T52" fmla="*/ 0 w 93"/>
                  <a:gd name="T53" fmla="*/ 370 h 428"/>
                  <a:gd name="T54" fmla="*/ 0 w 93"/>
                  <a:gd name="T55" fmla="*/ 383 h 428"/>
                  <a:gd name="T56" fmla="*/ 0 w 93"/>
                  <a:gd name="T57" fmla="*/ 395 h 428"/>
                  <a:gd name="T58" fmla="*/ 2 w 93"/>
                  <a:gd name="T59" fmla="*/ 406 h 428"/>
                  <a:gd name="T60" fmla="*/ 4 w 93"/>
                  <a:gd name="T61" fmla="*/ 417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4" y="33"/>
                    </a:lnTo>
                    <a:lnTo>
                      <a:pt x="80" y="45"/>
                    </a:lnTo>
                    <a:lnTo>
                      <a:pt x="77" y="57"/>
                    </a:lnTo>
                    <a:lnTo>
                      <a:pt x="73" y="70"/>
                    </a:lnTo>
                    <a:lnTo>
                      <a:pt x="69" y="83"/>
                    </a:lnTo>
                    <a:lnTo>
                      <a:pt x="64" y="97"/>
                    </a:lnTo>
                    <a:lnTo>
                      <a:pt x="61" y="111"/>
                    </a:lnTo>
                    <a:lnTo>
                      <a:pt x="55" y="125"/>
                    </a:lnTo>
                    <a:lnTo>
                      <a:pt x="51" y="140"/>
                    </a:lnTo>
                    <a:lnTo>
                      <a:pt x="46" y="154"/>
                    </a:lnTo>
                    <a:lnTo>
                      <a:pt x="42" y="169"/>
                    </a:lnTo>
                    <a:lnTo>
                      <a:pt x="38" y="184"/>
                    </a:lnTo>
                    <a:lnTo>
                      <a:pt x="33" y="199"/>
                    </a:lnTo>
                    <a:lnTo>
                      <a:pt x="29" y="214"/>
                    </a:lnTo>
                    <a:lnTo>
                      <a:pt x="24" y="229"/>
                    </a:lnTo>
                    <a:lnTo>
                      <a:pt x="21" y="244"/>
                    </a:lnTo>
                    <a:lnTo>
                      <a:pt x="17" y="259"/>
                    </a:lnTo>
                    <a:lnTo>
                      <a:pt x="13" y="273"/>
                    </a:lnTo>
                    <a:lnTo>
                      <a:pt x="10" y="288"/>
                    </a:lnTo>
                    <a:lnTo>
                      <a:pt x="7" y="303"/>
                    </a:lnTo>
                    <a:lnTo>
                      <a:pt x="4" y="317"/>
                    </a:lnTo>
                    <a:lnTo>
                      <a:pt x="3" y="331"/>
                    </a:lnTo>
                    <a:lnTo>
                      <a:pt x="1" y="344"/>
                    </a:lnTo>
                    <a:lnTo>
                      <a:pt x="0" y="357"/>
                    </a:lnTo>
                    <a:lnTo>
                      <a:pt x="0" y="370"/>
                    </a:lnTo>
                    <a:lnTo>
                      <a:pt x="0" y="383"/>
                    </a:lnTo>
                    <a:lnTo>
                      <a:pt x="0" y="395"/>
                    </a:lnTo>
                    <a:lnTo>
                      <a:pt x="2" y="406"/>
                    </a:lnTo>
                    <a:lnTo>
                      <a:pt x="4" y="417"/>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12" name="Group 236"/>
            <p:cNvGrpSpPr>
              <a:grpSpLocks/>
            </p:cNvGrpSpPr>
            <p:nvPr/>
          </p:nvGrpSpPr>
          <p:grpSpPr bwMode="auto">
            <a:xfrm>
              <a:off x="1577" y="182"/>
              <a:ext cx="808" cy="2489"/>
              <a:chOff x="1577" y="182"/>
              <a:chExt cx="808" cy="2489"/>
            </a:xfrm>
          </p:grpSpPr>
          <p:grpSp>
            <p:nvGrpSpPr>
              <p:cNvPr id="204013" name="Group 237"/>
              <p:cNvGrpSpPr>
                <a:grpSpLocks/>
              </p:cNvGrpSpPr>
              <p:nvPr/>
            </p:nvGrpSpPr>
            <p:grpSpPr bwMode="auto">
              <a:xfrm>
                <a:off x="1683" y="182"/>
                <a:ext cx="434" cy="1141"/>
                <a:chOff x="1683" y="182"/>
                <a:chExt cx="434" cy="1141"/>
              </a:xfrm>
            </p:grpSpPr>
            <p:sp>
              <p:nvSpPr>
                <p:cNvPr id="204014" name="Freeform 238"/>
                <p:cNvSpPr>
                  <a:spLocks/>
                </p:cNvSpPr>
                <p:nvPr/>
              </p:nvSpPr>
              <p:spPr bwMode="auto">
                <a:xfrm>
                  <a:off x="1933" y="346"/>
                  <a:ext cx="184" cy="321"/>
                </a:xfrm>
                <a:custGeom>
                  <a:avLst/>
                  <a:gdLst>
                    <a:gd name="T0" fmla="*/ 135 w 184"/>
                    <a:gd name="T1" fmla="*/ 10 h 321"/>
                    <a:gd name="T2" fmla="*/ 147 w 184"/>
                    <a:gd name="T3" fmla="*/ 3 h 321"/>
                    <a:gd name="T4" fmla="*/ 160 w 184"/>
                    <a:gd name="T5" fmla="*/ 0 h 321"/>
                    <a:gd name="T6" fmla="*/ 169 w 184"/>
                    <a:gd name="T7" fmla="*/ 3 h 321"/>
                    <a:gd name="T8" fmla="*/ 176 w 184"/>
                    <a:gd name="T9" fmla="*/ 10 h 321"/>
                    <a:gd name="T10" fmla="*/ 181 w 184"/>
                    <a:gd name="T11" fmla="*/ 22 h 321"/>
                    <a:gd name="T12" fmla="*/ 183 w 184"/>
                    <a:gd name="T13" fmla="*/ 38 h 321"/>
                    <a:gd name="T14" fmla="*/ 183 w 184"/>
                    <a:gd name="T15" fmla="*/ 57 h 321"/>
                    <a:gd name="T16" fmla="*/ 179 w 184"/>
                    <a:gd name="T17" fmla="*/ 79 h 321"/>
                    <a:gd name="T18" fmla="*/ 174 w 184"/>
                    <a:gd name="T19" fmla="*/ 104 h 321"/>
                    <a:gd name="T20" fmla="*/ 165 w 184"/>
                    <a:gd name="T21" fmla="*/ 130 h 321"/>
                    <a:gd name="T22" fmla="*/ 155 w 184"/>
                    <a:gd name="T23" fmla="*/ 158 h 321"/>
                    <a:gd name="T24" fmla="*/ 143 w 184"/>
                    <a:gd name="T25" fmla="*/ 185 h 321"/>
                    <a:gd name="T26" fmla="*/ 129 w 184"/>
                    <a:gd name="T27" fmla="*/ 212 h 321"/>
                    <a:gd name="T28" fmla="*/ 114 w 184"/>
                    <a:gd name="T29" fmla="*/ 237 h 321"/>
                    <a:gd name="T30" fmla="*/ 99 w 184"/>
                    <a:gd name="T31" fmla="*/ 260 h 321"/>
                    <a:gd name="T32" fmla="*/ 83 w 184"/>
                    <a:gd name="T33" fmla="*/ 280 h 321"/>
                    <a:gd name="T34" fmla="*/ 67 w 184"/>
                    <a:gd name="T35" fmla="*/ 296 h 321"/>
                    <a:gd name="T36" fmla="*/ 53 w 184"/>
                    <a:gd name="T37" fmla="*/ 308 h 321"/>
                    <a:gd name="T38" fmla="*/ 39 w 184"/>
                    <a:gd name="T39" fmla="*/ 316 h 321"/>
                    <a:gd name="T40" fmla="*/ 27 w 184"/>
                    <a:gd name="T41" fmla="*/ 320 h 321"/>
                    <a:gd name="T42" fmla="*/ 17 w 184"/>
                    <a:gd name="T43" fmla="*/ 319 h 321"/>
                    <a:gd name="T44" fmla="*/ 9 w 184"/>
                    <a:gd name="T45" fmla="*/ 313 h 321"/>
                    <a:gd name="T46" fmla="*/ 4 w 184"/>
                    <a:gd name="T47" fmla="*/ 302 h 321"/>
                    <a:gd name="T48" fmla="*/ 1 w 184"/>
                    <a:gd name="T49" fmla="*/ 288 h 321"/>
                    <a:gd name="T50" fmla="*/ 0 w 184"/>
                    <a:gd name="T51" fmla="*/ 269 h 321"/>
                    <a:gd name="T52" fmla="*/ 3 w 184"/>
                    <a:gd name="T53" fmla="*/ 248 h 321"/>
                    <a:gd name="T54" fmla="*/ 8 w 184"/>
                    <a:gd name="T55" fmla="*/ 223 h 321"/>
                    <a:gd name="T56" fmla="*/ 15 w 184"/>
                    <a:gd name="T57" fmla="*/ 197 h 321"/>
                    <a:gd name="T58" fmla="*/ 25 w 184"/>
                    <a:gd name="T59" fmla="*/ 170 h 321"/>
                    <a:gd name="T60" fmla="*/ 37 w 184"/>
                    <a:gd name="T61" fmla="*/ 142 h 321"/>
                    <a:gd name="T62" fmla="*/ 51 w 184"/>
                    <a:gd name="T63" fmla="*/ 116 h 321"/>
                    <a:gd name="T64" fmla="*/ 65 w 184"/>
                    <a:gd name="T65" fmla="*/ 90 h 321"/>
                    <a:gd name="T66" fmla="*/ 81 w 184"/>
                    <a:gd name="T67" fmla="*/ 66 h 321"/>
                    <a:gd name="T68" fmla="*/ 96 w 184"/>
                    <a:gd name="T69" fmla="*/ 46 h 321"/>
                    <a:gd name="T70" fmla="*/ 112 w 184"/>
                    <a:gd name="T71" fmla="*/ 28 h 321"/>
                    <a:gd name="T72" fmla="*/ 127 w 184"/>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321">
                      <a:moveTo>
                        <a:pt x="128" y="15"/>
                      </a:moveTo>
                      <a:lnTo>
                        <a:pt x="135" y="10"/>
                      </a:lnTo>
                      <a:lnTo>
                        <a:pt x="141" y="6"/>
                      </a:lnTo>
                      <a:lnTo>
                        <a:pt x="147" y="3"/>
                      </a:lnTo>
                      <a:lnTo>
                        <a:pt x="154" y="1"/>
                      </a:lnTo>
                      <a:lnTo>
                        <a:pt x="160" y="0"/>
                      </a:lnTo>
                      <a:lnTo>
                        <a:pt x="164" y="1"/>
                      </a:lnTo>
                      <a:lnTo>
                        <a:pt x="169" y="3"/>
                      </a:lnTo>
                      <a:lnTo>
                        <a:pt x="173" y="6"/>
                      </a:lnTo>
                      <a:lnTo>
                        <a:pt x="176" y="10"/>
                      </a:lnTo>
                      <a:lnTo>
                        <a:pt x="179" y="16"/>
                      </a:lnTo>
                      <a:lnTo>
                        <a:pt x="181" y="22"/>
                      </a:lnTo>
                      <a:lnTo>
                        <a:pt x="183" y="29"/>
                      </a:lnTo>
                      <a:lnTo>
                        <a:pt x="183" y="38"/>
                      </a:lnTo>
                      <a:lnTo>
                        <a:pt x="183" y="46"/>
                      </a:lnTo>
                      <a:lnTo>
                        <a:pt x="183" y="57"/>
                      </a:lnTo>
                      <a:lnTo>
                        <a:pt x="181" y="68"/>
                      </a:lnTo>
                      <a:lnTo>
                        <a:pt x="179" y="79"/>
                      </a:lnTo>
                      <a:lnTo>
                        <a:pt x="177" y="91"/>
                      </a:lnTo>
                      <a:lnTo>
                        <a:pt x="174" y="104"/>
                      </a:lnTo>
                      <a:lnTo>
                        <a:pt x="171" y="117"/>
                      </a:lnTo>
                      <a:lnTo>
                        <a:pt x="165" y="130"/>
                      </a:lnTo>
                      <a:lnTo>
                        <a:pt x="161" y="144"/>
                      </a:lnTo>
                      <a:lnTo>
                        <a:pt x="155" y="158"/>
                      </a:lnTo>
                      <a:lnTo>
                        <a:pt x="149" y="171"/>
                      </a:lnTo>
                      <a:lnTo>
                        <a:pt x="143" y="185"/>
                      </a:lnTo>
                      <a:lnTo>
                        <a:pt x="137" y="198"/>
                      </a:lnTo>
                      <a:lnTo>
                        <a:pt x="129" y="212"/>
                      </a:lnTo>
                      <a:lnTo>
                        <a:pt x="122" y="224"/>
                      </a:lnTo>
                      <a:lnTo>
                        <a:pt x="114" y="237"/>
                      </a:lnTo>
                      <a:lnTo>
                        <a:pt x="106" y="248"/>
                      </a:lnTo>
                      <a:lnTo>
                        <a:pt x="99" y="260"/>
                      </a:lnTo>
                      <a:lnTo>
                        <a:pt x="91" y="270"/>
                      </a:lnTo>
                      <a:lnTo>
                        <a:pt x="83" y="280"/>
                      </a:lnTo>
                      <a:lnTo>
                        <a:pt x="75" y="288"/>
                      </a:lnTo>
                      <a:lnTo>
                        <a:pt x="67" y="296"/>
                      </a:lnTo>
                      <a:lnTo>
                        <a:pt x="60" y="303"/>
                      </a:lnTo>
                      <a:lnTo>
                        <a:pt x="53" y="308"/>
                      </a:lnTo>
                      <a:lnTo>
                        <a:pt x="46" y="313"/>
                      </a:lnTo>
                      <a:lnTo>
                        <a:pt x="39" y="316"/>
                      </a:lnTo>
                      <a:lnTo>
                        <a:pt x="33" y="319"/>
                      </a:lnTo>
                      <a:lnTo>
                        <a:pt x="27" y="320"/>
                      </a:lnTo>
                      <a:lnTo>
                        <a:pt x="21" y="320"/>
                      </a:lnTo>
                      <a:lnTo>
                        <a:pt x="17" y="319"/>
                      </a:lnTo>
                      <a:lnTo>
                        <a:pt x="12" y="316"/>
                      </a:lnTo>
                      <a:lnTo>
                        <a:pt x="9" y="313"/>
                      </a:lnTo>
                      <a:lnTo>
                        <a:pt x="5" y="308"/>
                      </a:lnTo>
                      <a:lnTo>
                        <a:pt x="4" y="302"/>
                      </a:lnTo>
                      <a:lnTo>
                        <a:pt x="2" y="295"/>
                      </a:lnTo>
                      <a:lnTo>
                        <a:pt x="1" y="288"/>
                      </a:lnTo>
                      <a:lnTo>
                        <a:pt x="0" y="279"/>
                      </a:lnTo>
                      <a:lnTo>
                        <a:pt x="0" y="269"/>
                      </a:lnTo>
                      <a:lnTo>
                        <a:pt x="1" y="258"/>
                      </a:lnTo>
                      <a:lnTo>
                        <a:pt x="3" y="248"/>
                      </a:lnTo>
                      <a:lnTo>
                        <a:pt x="4" y="236"/>
                      </a:lnTo>
                      <a:lnTo>
                        <a:pt x="8" y="223"/>
                      </a:lnTo>
                      <a:lnTo>
                        <a:pt x="12" y="210"/>
                      </a:lnTo>
                      <a:lnTo>
                        <a:pt x="15" y="197"/>
                      </a:lnTo>
                      <a:lnTo>
                        <a:pt x="21" y="184"/>
                      </a:lnTo>
                      <a:lnTo>
                        <a:pt x="25" y="170"/>
                      </a:lnTo>
                      <a:lnTo>
                        <a:pt x="31" y="156"/>
                      </a:lnTo>
                      <a:lnTo>
                        <a:pt x="37" y="142"/>
                      </a:lnTo>
                      <a:lnTo>
                        <a:pt x="44" y="129"/>
                      </a:lnTo>
                      <a:lnTo>
                        <a:pt x="51" y="116"/>
                      </a:lnTo>
                      <a:lnTo>
                        <a:pt x="58" y="102"/>
                      </a:lnTo>
                      <a:lnTo>
                        <a:pt x="65" y="90"/>
                      </a:lnTo>
                      <a:lnTo>
                        <a:pt x="72" y="78"/>
                      </a:lnTo>
                      <a:lnTo>
                        <a:pt x="81" y="66"/>
                      </a:lnTo>
                      <a:lnTo>
                        <a:pt x="88" y="56"/>
                      </a:lnTo>
                      <a:lnTo>
                        <a:pt x="96" y="46"/>
                      </a:lnTo>
                      <a:lnTo>
                        <a:pt x="104" y="36"/>
                      </a:lnTo>
                      <a:lnTo>
                        <a:pt x="112" y="28"/>
                      </a:lnTo>
                      <a:lnTo>
                        <a:pt x="120" y="21"/>
                      </a:lnTo>
                      <a:lnTo>
                        <a:pt x="127"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15" name="Freeform 239"/>
                <p:cNvSpPr>
                  <a:spLocks/>
                </p:cNvSpPr>
                <p:nvPr/>
              </p:nvSpPr>
              <p:spPr bwMode="auto">
                <a:xfrm>
                  <a:off x="1819" y="182"/>
                  <a:ext cx="138" cy="455"/>
                </a:xfrm>
                <a:custGeom>
                  <a:avLst/>
                  <a:gdLst>
                    <a:gd name="T0" fmla="*/ 12 w 138"/>
                    <a:gd name="T1" fmla="*/ 241 h 455"/>
                    <a:gd name="T2" fmla="*/ 7 w 138"/>
                    <a:gd name="T3" fmla="*/ 202 h 455"/>
                    <a:gd name="T4" fmla="*/ 3 w 138"/>
                    <a:gd name="T5" fmla="*/ 163 h 455"/>
                    <a:gd name="T6" fmla="*/ 1 w 138"/>
                    <a:gd name="T7" fmla="*/ 127 h 455"/>
                    <a:gd name="T8" fmla="*/ 1 w 138"/>
                    <a:gd name="T9" fmla="*/ 94 h 455"/>
                    <a:gd name="T10" fmla="*/ 3 w 138"/>
                    <a:gd name="T11" fmla="*/ 64 h 455"/>
                    <a:gd name="T12" fmla="*/ 6 w 138"/>
                    <a:gd name="T13" fmla="*/ 39 h 455"/>
                    <a:gd name="T14" fmla="*/ 12 w 138"/>
                    <a:gd name="T15" fmla="*/ 20 h 455"/>
                    <a:gd name="T16" fmla="*/ 20 w 138"/>
                    <a:gd name="T17" fmla="*/ 7 h 455"/>
                    <a:gd name="T18" fmla="*/ 28 w 138"/>
                    <a:gd name="T19" fmla="*/ 0 h 455"/>
                    <a:gd name="T20" fmla="*/ 38 w 138"/>
                    <a:gd name="T21" fmla="*/ 1 h 455"/>
                    <a:gd name="T22" fmla="*/ 50 w 138"/>
                    <a:gd name="T23" fmla="*/ 8 h 455"/>
                    <a:gd name="T24" fmla="*/ 60 w 138"/>
                    <a:gd name="T25" fmla="*/ 21 h 455"/>
                    <a:gd name="T26" fmla="*/ 73 w 138"/>
                    <a:gd name="T27" fmla="*/ 40 h 455"/>
                    <a:gd name="T28" fmla="*/ 85 w 138"/>
                    <a:gd name="T29" fmla="*/ 65 h 455"/>
                    <a:gd name="T30" fmla="*/ 96 w 138"/>
                    <a:gd name="T31" fmla="*/ 95 h 455"/>
                    <a:gd name="T32" fmla="*/ 106 w 138"/>
                    <a:gd name="T33" fmla="*/ 128 h 455"/>
                    <a:gd name="T34" fmla="*/ 116 w 138"/>
                    <a:gd name="T35" fmla="*/ 165 h 455"/>
                    <a:gd name="T36" fmla="*/ 123 w 138"/>
                    <a:gd name="T37" fmla="*/ 203 h 455"/>
                    <a:gd name="T38" fmla="*/ 130 w 138"/>
                    <a:gd name="T39" fmla="*/ 242 h 455"/>
                    <a:gd name="T40" fmla="*/ 133 w 138"/>
                    <a:gd name="T41" fmla="*/ 281 h 455"/>
                    <a:gd name="T42" fmla="*/ 136 w 138"/>
                    <a:gd name="T43" fmla="*/ 318 h 455"/>
                    <a:gd name="T44" fmla="*/ 137 w 138"/>
                    <a:gd name="T45" fmla="*/ 352 h 455"/>
                    <a:gd name="T46" fmla="*/ 135 w 138"/>
                    <a:gd name="T47" fmla="*/ 383 h 455"/>
                    <a:gd name="T48" fmla="*/ 133 w 138"/>
                    <a:gd name="T49" fmla="*/ 409 h 455"/>
                    <a:gd name="T50" fmla="*/ 126 w 138"/>
                    <a:gd name="T51" fmla="*/ 430 h 455"/>
                    <a:gd name="T52" fmla="*/ 120 w 138"/>
                    <a:gd name="T53" fmla="*/ 444 h 455"/>
                    <a:gd name="T54" fmla="*/ 111 w 138"/>
                    <a:gd name="T55" fmla="*/ 452 h 455"/>
                    <a:gd name="T56" fmla="*/ 101 w 138"/>
                    <a:gd name="T57" fmla="*/ 454 h 455"/>
                    <a:gd name="T58" fmla="*/ 91 w 138"/>
                    <a:gd name="T59" fmla="*/ 449 h 455"/>
                    <a:gd name="T60" fmla="*/ 79 w 138"/>
                    <a:gd name="T61" fmla="*/ 437 h 455"/>
                    <a:gd name="T62" fmla="*/ 68 w 138"/>
                    <a:gd name="T63" fmla="*/ 419 h 455"/>
                    <a:gd name="T64" fmla="*/ 56 w 138"/>
                    <a:gd name="T65" fmla="*/ 396 h 455"/>
                    <a:gd name="T66" fmla="*/ 44 w 138"/>
                    <a:gd name="T67" fmla="*/ 367 h 455"/>
                    <a:gd name="T68" fmla="*/ 34 w 138"/>
                    <a:gd name="T69" fmla="*/ 334 h 455"/>
                    <a:gd name="T70" fmla="*/ 25 w 138"/>
                    <a:gd name="T71" fmla="*/ 298 h 455"/>
                    <a:gd name="T72" fmla="*/ 16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6" y="260"/>
                      </a:moveTo>
                      <a:lnTo>
                        <a:pt x="12" y="241"/>
                      </a:lnTo>
                      <a:lnTo>
                        <a:pt x="9" y="221"/>
                      </a:lnTo>
                      <a:lnTo>
                        <a:pt x="7" y="202"/>
                      </a:lnTo>
                      <a:lnTo>
                        <a:pt x="4" y="182"/>
                      </a:lnTo>
                      <a:lnTo>
                        <a:pt x="3" y="163"/>
                      </a:lnTo>
                      <a:lnTo>
                        <a:pt x="2" y="145"/>
                      </a:lnTo>
                      <a:lnTo>
                        <a:pt x="1" y="127"/>
                      </a:lnTo>
                      <a:lnTo>
                        <a:pt x="0" y="110"/>
                      </a:lnTo>
                      <a:lnTo>
                        <a:pt x="1" y="94"/>
                      </a:lnTo>
                      <a:lnTo>
                        <a:pt x="2" y="78"/>
                      </a:lnTo>
                      <a:lnTo>
                        <a:pt x="3" y="64"/>
                      </a:lnTo>
                      <a:lnTo>
                        <a:pt x="4" y="51"/>
                      </a:lnTo>
                      <a:lnTo>
                        <a:pt x="6" y="39"/>
                      </a:lnTo>
                      <a:lnTo>
                        <a:pt x="9" y="29"/>
                      </a:lnTo>
                      <a:lnTo>
                        <a:pt x="12" y="20"/>
                      </a:lnTo>
                      <a:lnTo>
                        <a:pt x="16" y="13"/>
                      </a:lnTo>
                      <a:lnTo>
                        <a:pt x="20" y="7"/>
                      </a:lnTo>
                      <a:lnTo>
                        <a:pt x="24" y="3"/>
                      </a:lnTo>
                      <a:lnTo>
                        <a:pt x="28" y="0"/>
                      </a:lnTo>
                      <a:lnTo>
                        <a:pt x="34" y="0"/>
                      </a:lnTo>
                      <a:lnTo>
                        <a:pt x="38" y="1"/>
                      </a:lnTo>
                      <a:lnTo>
                        <a:pt x="44" y="3"/>
                      </a:lnTo>
                      <a:lnTo>
                        <a:pt x="50" y="8"/>
                      </a:lnTo>
                      <a:lnTo>
                        <a:pt x="55" y="13"/>
                      </a:lnTo>
                      <a:lnTo>
                        <a:pt x="60" y="21"/>
                      </a:lnTo>
                      <a:lnTo>
                        <a:pt x="67" y="30"/>
                      </a:lnTo>
                      <a:lnTo>
                        <a:pt x="73" y="40"/>
                      </a:lnTo>
                      <a:lnTo>
                        <a:pt x="78" y="52"/>
                      </a:lnTo>
                      <a:lnTo>
                        <a:pt x="85" y="65"/>
                      </a:lnTo>
                      <a:lnTo>
                        <a:pt x="90" y="80"/>
                      </a:lnTo>
                      <a:lnTo>
                        <a:pt x="96" y="95"/>
                      </a:lnTo>
                      <a:lnTo>
                        <a:pt x="101" y="111"/>
                      </a:lnTo>
                      <a:lnTo>
                        <a:pt x="106" y="128"/>
                      </a:lnTo>
                      <a:lnTo>
                        <a:pt x="110" y="146"/>
                      </a:lnTo>
                      <a:lnTo>
                        <a:pt x="116" y="165"/>
                      </a:lnTo>
                      <a:lnTo>
                        <a:pt x="119" y="184"/>
                      </a:lnTo>
                      <a:lnTo>
                        <a:pt x="123" y="203"/>
                      </a:lnTo>
                      <a:lnTo>
                        <a:pt x="126" y="223"/>
                      </a:lnTo>
                      <a:lnTo>
                        <a:pt x="130" y="242"/>
                      </a:lnTo>
                      <a:lnTo>
                        <a:pt x="132" y="262"/>
                      </a:lnTo>
                      <a:lnTo>
                        <a:pt x="133" y="281"/>
                      </a:lnTo>
                      <a:lnTo>
                        <a:pt x="135" y="300"/>
                      </a:lnTo>
                      <a:lnTo>
                        <a:pt x="136" y="318"/>
                      </a:lnTo>
                      <a:lnTo>
                        <a:pt x="137" y="336"/>
                      </a:lnTo>
                      <a:lnTo>
                        <a:pt x="137" y="352"/>
                      </a:lnTo>
                      <a:lnTo>
                        <a:pt x="136" y="368"/>
                      </a:lnTo>
                      <a:lnTo>
                        <a:pt x="135" y="383"/>
                      </a:lnTo>
                      <a:lnTo>
                        <a:pt x="134" y="396"/>
                      </a:lnTo>
                      <a:lnTo>
                        <a:pt x="133" y="409"/>
                      </a:lnTo>
                      <a:lnTo>
                        <a:pt x="130" y="420"/>
                      </a:lnTo>
                      <a:lnTo>
                        <a:pt x="126" y="430"/>
                      </a:lnTo>
                      <a:lnTo>
                        <a:pt x="124" y="438"/>
                      </a:lnTo>
                      <a:lnTo>
                        <a:pt x="120" y="444"/>
                      </a:lnTo>
                      <a:lnTo>
                        <a:pt x="116" y="449"/>
                      </a:lnTo>
                      <a:lnTo>
                        <a:pt x="111" y="452"/>
                      </a:lnTo>
                      <a:lnTo>
                        <a:pt x="107" y="454"/>
                      </a:lnTo>
                      <a:lnTo>
                        <a:pt x="101" y="454"/>
                      </a:lnTo>
                      <a:lnTo>
                        <a:pt x="96" y="452"/>
                      </a:lnTo>
                      <a:lnTo>
                        <a:pt x="91" y="449"/>
                      </a:lnTo>
                      <a:lnTo>
                        <a:pt x="85" y="444"/>
                      </a:lnTo>
                      <a:lnTo>
                        <a:pt x="79" y="437"/>
                      </a:lnTo>
                      <a:lnTo>
                        <a:pt x="74" y="428"/>
                      </a:lnTo>
                      <a:lnTo>
                        <a:pt x="68" y="419"/>
                      </a:lnTo>
                      <a:lnTo>
                        <a:pt x="62" y="408"/>
                      </a:lnTo>
                      <a:lnTo>
                        <a:pt x="56" y="396"/>
                      </a:lnTo>
                      <a:lnTo>
                        <a:pt x="50" y="382"/>
                      </a:lnTo>
                      <a:lnTo>
                        <a:pt x="44" y="367"/>
                      </a:lnTo>
                      <a:lnTo>
                        <a:pt x="39" y="351"/>
                      </a:lnTo>
                      <a:lnTo>
                        <a:pt x="34" y="334"/>
                      </a:lnTo>
                      <a:lnTo>
                        <a:pt x="29" y="316"/>
                      </a:lnTo>
                      <a:lnTo>
                        <a:pt x="25" y="298"/>
                      </a:lnTo>
                      <a:lnTo>
                        <a:pt x="20" y="279"/>
                      </a:lnTo>
                      <a:lnTo>
                        <a:pt x="16"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16" name="Freeform 240"/>
                <p:cNvSpPr>
                  <a:spLocks/>
                </p:cNvSpPr>
                <p:nvPr/>
              </p:nvSpPr>
              <p:spPr bwMode="auto">
                <a:xfrm>
                  <a:off x="1683" y="591"/>
                  <a:ext cx="256" cy="256"/>
                </a:xfrm>
                <a:custGeom>
                  <a:avLst/>
                  <a:gdLst>
                    <a:gd name="T0" fmla="*/ 129 w 256"/>
                    <a:gd name="T1" fmla="*/ 6 h 256"/>
                    <a:gd name="T2" fmla="*/ 150 w 256"/>
                    <a:gd name="T3" fmla="*/ 1 h 256"/>
                    <a:gd name="T4" fmla="*/ 171 w 256"/>
                    <a:gd name="T5" fmla="*/ 0 h 256"/>
                    <a:gd name="T6" fmla="*/ 192 w 256"/>
                    <a:gd name="T7" fmla="*/ 2 h 256"/>
                    <a:gd name="T8" fmla="*/ 210 w 256"/>
                    <a:gd name="T9" fmla="*/ 8 h 256"/>
                    <a:gd name="T10" fmla="*/ 225 w 256"/>
                    <a:gd name="T11" fmla="*/ 18 h 256"/>
                    <a:gd name="T12" fmla="*/ 238 w 256"/>
                    <a:gd name="T13" fmla="*/ 31 h 256"/>
                    <a:gd name="T14" fmla="*/ 247 w 256"/>
                    <a:gd name="T15" fmla="*/ 47 h 256"/>
                    <a:gd name="T16" fmla="*/ 253 w 256"/>
                    <a:gd name="T17" fmla="*/ 65 h 256"/>
                    <a:gd name="T18" fmla="*/ 255 w 256"/>
                    <a:gd name="T19" fmla="*/ 85 h 256"/>
                    <a:gd name="T20" fmla="*/ 253 w 256"/>
                    <a:gd name="T21" fmla="*/ 106 h 256"/>
                    <a:gd name="T22" fmla="*/ 248 w 256"/>
                    <a:gd name="T23" fmla="*/ 128 h 256"/>
                    <a:gd name="T24" fmla="*/ 239 w 256"/>
                    <a:gd name="T25" fmla="*/ 150 h 256"/>
                    <a:gd name="T26" fmla="*/ 227 w 256"/>
                    <a:gd name="T27" fmla="*/ 171 h 256"/>
                    <a:gd name="T28" fmla="*/ 212 w 256"/>
                    <a:gd name="T29" fmla="*/ 191 h 256"/>
                    <a:gd name="T30" fmla="*/ 195 w 256"/>
                    <a:gd name="T31" fmla="*/ 209 h 256"/>
                    <a:gd name="T32" fmla="*/ 174 w 256"/>
                    <a:gd name="T33" fmla="*/ 224 h 256"/>
                    <a:gd name="T34" fmla="*/ 154 w 256"/>
                    <a:gd name="T35" fmla="*/ 237 h 256"/>
                    <a:gd name="T36" fmla="*/ 131 w 256"/>
                    <a:gd name="T37" fmla="*/ 247 h 256"/>
                    <a:gd name="T38" fmla="*/ 109 w 256"/>
                    <a:gd name="T39" fmla="*/ 253 h 256"/>
                    <a:gd name="T40" fmla="*/ 88 w 256"/>
                    <a:gd name="T41" fmla="*/ 255 h 256"/>
                    <a:gd name="T42" fmla="*/ 68 w 256"/>
                    <a:gd name="T43" fmla="*/ 254 h 256"/>
                    <a:gd name="T44" fmla="*/ 50 w 256"/>
                    <a:gd name="T45" fmla="*/ 249 h 256"/>
                    <a:gd name="T46" fmla="*/ 33 w 256"/>
                    <a:gd name="T47" fmla="*/ 240 h 256"/>
                    <a:gd name="T48" fmla="*/ 20 w 256"/>
                    <a:gd name="T49" fmla="*/ 228 h 256"/>
                    <a:gd name="T50" fmla="*/ 10 w 256"/>
                    <a:gd name="T51" fmla="*/ 213 h 256"/>
                    <a:gd name="T52" fmla="*/ 3 w 256"/>
                    <a:gd name="T53" fmla="*/ 195 h 256"/>
                    <a:gd name="T54" fmla="*/ 0 w 256"/>
                    <a:gd name="T55" fmla="*/ 175 h 256"/>
                    <a:gd name="T56" fmla="*/ 1 w 256"/>
                    <a:gd name="T57" fmla="*/ 154 h 256"/>
                    <a:gd name="T58" fmla="*/ 4 w 256"/>
                    <a:gd name="T59" fmla="*/ 133 h 256"/>
                    <a:gd name="T60" fmla="*/ 13 w 256"/>
                    <a:gd name="T61" fmla="*/ 111 h 256"/>
                    <a:gd name="T62" fmla="*/ 24 w 256"/>
                    <a:gd name="T63" fmla="*/ 89 h 256"/>
                    <a:gd name="T64" fmla="*/ 39 w 256"/>
                    <a:gd name="T65" fmla="*/ 69 h 256"/>
                    <a:gd name="T66" fmla="*/ 56 w 256"/>
                    <a:gd name="T67" fmla="*/ 50 h 256"/>
                    <a:gd name="T68" fmla="*/ 76 w 256"/>
                    <a:gd name="T69" fmla="*/ 34 h 256"/>
                    <a:gd name="T70" fmla="*/ 96 w 256"/>
                    <a:gd name="T71" fmla="*/ 20 h 256"/>
                    <a:gd name="T72" fmla="*/ 117 w 256"/>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56">
                      <a:moveTo>
                        <a:pt x="118" y="10"/>
                      </a:moveTo>
                      <a:lnTo>
                        <a:pt x="129" y="6"/>
                      </a:lnTo>
                      <a:lnTo>
                        <a:pt x="139" y="3"/>
                      </a:lnTo>
                      <a:lnTo>
                        <a:pt x="150" y="1"/>
                      </a:lnTo>
                      <a:lnTo>
                        <a:pt x="161" y="0"/>
                      </a:lnTo>
                      <a:lnTo>
                        <a:pt x="171" y="0"/>
                      </a:lnTo>
                      <a:lnTo>
                        <a:pt x="182" y="1"/>
                      </a:lnTo>
                      <a:lnTo>
                        <a:pt x="192" y="2"/>
                      </a:lnTo>
                      <a:lnTo>
                        <a:pt x="201" y="5"/>
                      </a:lnTo>
                      <a:lnTo>
                        <a:pt x="210" y="8"/>
                      </a:lnTo>
                      <a:lnTo>
                        <a:pt x="218" y="13"/>
                      </a:lnTo>
                      <a:lnTo>
                        <a:pt x="225" y="18"/>
                      </a:lnTo>
                      <a:lnTo>
                        <a:pt x="232" y="24"/>
                      </a:lnTo>
                      <a:lnTo>
                        <a:pt x="238" y="31"/>
                      </a:lnTo>
                      <a:lnTo>
                        <a:pt x="243" y="38"/>
                      </a:lnTo>
                      <a:lnTo>
                        <a:pt x="247" y="47"/>
                      </a:lnTo>
                      <a:lnTo>
                        <a:pt x="251" y="55"/>
                      </a:lnTo>
                      <a:lnTo>
                        <a:pt x="253" y="65"/>
                      </a:lnTo>
                      <a:lnTo>
                        <a:pt x="255" y="75"/>
                      </a:lnTo>
                      <a:lnTo>
                        <a:pt x="255" y="85"/>
                      </a:lnTo>
                      <a:lnTo>
                        <a:pt x="255" y="95"/>
                      </a:lnTo>
                      <a:lnTo>
                        <a:pt x="253" y="106"/>
                      </a:lnTo>
                      <a:lnTo>
                        <a:pt x="251" y="117"/>
                      </a:lnTo>
                      <a:lnTo>
                        <a:pt x="248" y="128"/>
                      </a:lnTo>
                      <a:lnTo>
                        <a:pt x="244" y="139"/>
                      </a:lnTo>
                      <a:lnTo>
                        <a:pt x="239" y="150"/>
                      </a:lnTo>
                      <a:lnTo>
                        <a:pt x="234" y="160"/>
                      </a:lnTo>
                      <a:lnTo>
                        <a:pt x="227" y="171"/>
                      </a:lnTo>
                      <a:lnTo>
                        <a:pt x="219" y="181"/>
                      </a:lnTo>
                      <a:lnTo>
                        <a:pt x="212" y="191"/>
                      </a:lnTo>
                      <a:lnTo>
                        <a:pt x="203" y="200"/>
                      </a:lnTo>
                      <a:lnTo>
                        <a:pt x="195" y="209"/>
                      </a:lnTo>
                      <a:lnTo>
                        <a:pt x="185" y="217"/>
                      </a:lnTo>
                      <a:lnTo>
                        <a:pt x="174" y="224"/>
                      </a:lnTo>
                      <a:lnTo>
                        <a:pt x="164" y="231"/>
                      </a:lnTo>
                      <a:lnTo>
                        <a:pt x="154" y="237"/>
                      </a:lnTo>
                      <a:lnTo>
                        <a:pt x="143" y="243"/>
                      </a:lnTo>
                      <a:lnTo>
                        <a:pt x="131" y="247"/>
                      </a:lnTo>
                      <a:lnTo>
                        <a:pt x="121" y="250"/>
                      </a:lnTo>
                      <a:lnTo>
                        <a:pt x="109" y="253"/>
                      </a:lnTo>
                      <a:lnTo>
                        <a:pt x="99" y="255"/>
                      </a:lnTo>
                      <a:lnTo>
                        <a:pt x="88" y="255"/>
                      </a:lnTo>
                      <a:lnTo>
                        <a:pt x="78" y="255"/>
                      </a:lnTo>
                      <a:lnTo>
                        <a:pt x="68" y="254"/>
                      </a:lnTo>
                      <a:lnTo>
                        <a:pt x="59" y="252"/>
                      </a:lnTo>
                      <a:lnTo>
                        <a:pt x="50" y="249"/>
                      </a:lnTo>
                      <a:lnTo>
                        <a:pt x="41" y="244"/>
                      </a:lnTo>
                      <a:lnTo>
                        <a:pt x="33" y="240"/>
                      </a:lnTo>
                      <a:lnTo>
                        <a:pt x="26" y="234"/>
                      </a:lnTo>
                      <a:lnTo>
                        <a:pt x="20" y="228"/>
                      </a:lnTo>
                      <a:lnTo>
                        <a:pt x="14" y="221"/>
                      </a:lnTo>
                      <a:lnTo>
                        <a:pt x="10" y="213"/>
                      </a:lnTo>
                      <a:lnTo>
                        <a:pt x="6" y="204"/>
                      </a:lnTo>
                      <a:lnTo>
                        <a:pt x="3" y="195"/>
                      </a:lnTo>
                      <a:lnTo>
                        <a:pt x="1" y="185"/>
                      </a:lnTo>
                      <a:lnTo>
                        <a:pt x="0" y="175"/>
                      </a:lnTo>
                      <a:lnTo>
                        <a:pt x="0" y="165"/>
                      </a:lnTo>
                      <a:lnTo>
                        <a:pt x="1" y="154"/>
                      </a:lnTo>
                      <a:lnTo>
                        <a:pt x="2" y="143"/>
                      </a:lnTo>
                      <a:lnTo>
                        <a:pt x="4" y="133"/>
                      </a:lnTo>
                      <a:lnTo>
                        <a:pt x="8" y="121"/>
                      </a:lnTo>
                      <a:lnTo>
                        <a:pt x="13" y="111"/>
                      </a:lnTo>
                      <a:lnTo>
                        <a:pt x="19" y="100"/>
                      </a:lnTo>
                      <a:lnTo>
                        <a:pt x="24" y="89"/>
                      </a:lnTo>
                      <a:lnTo>
                        <a:pt x="31" y="79"/>
                      </a:lnTo>
                      <a:lnTo>
                        <a:pt x="39" y="69"/>
                      </a:lnTo>
                      <a:lnTo>
                        <a:pt x="47" y="59"/>
                      </a:lnTo>
                      <a:lnTo>
                        <a:pt x="56" y="50"/>
                      </a:lnTo>
                      <a:lnTo>
                        <a:pt x="65" y="42"/>
                      </a:lnTo>
                      <a:lnTo>
                        <a:pt x="76" y="34"/>
                      </a:lnTo>
                      <a:lnTo>
                        <a:pt x="85" y="27"/>
                      </a:lnTo>
                      <a:lnTo>
                        <a:pt x="96" y="20"/>
                      </a:lnTo>
                      <a:lnTo>
                        <a:pt x="107" y="15"/>
                      </a:lnTo>
                      <a:lnTo>
                        <a:pt x="117"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17" name="Freeform 241"/>
                <p:cNvSpPr>
                  <a:spLocks/>
                </p:cNvSpPr>
                <p:nvPr/>
              </p:nvSpPr>
              <p:spPr bwMode="auto">
                <a:xfrm>
                  <a:off x="1939" y="655"/>
                  <a:ext cx="93" cy="668"/>
                </a:xfrm>
                <a:custGeom>
                  <a:avLst/>
                  <a:gdLst>
                    <a:gd name="T0" fmla="*/ 0 w 93"/>
                    <a:gd name="T1" fmla="*/ 0 h 668"/>
                    <a:gd name="T2" fmla="*/ 4 w 93"/>
                    <a:gd name="T3" fmla="*/ 33 h 668"/>
                    <a:gd name="T4" fmla="*/ 8 w 93"/>
                    <a:gd name="T5" fmla="*/ 51 h 668"/>
                    <a:gd name="T6" fmla="*/ 12 w 93"/>
                    <a:gd name="T7" fmla="*/ 70 h 668"/>
                    <a:gd name="T8" fmla="*/ 15 w 93"/>
                    <a:gd name="T9" fmla="*/ 90 h 668"/>
                    <a:gd name="T10" fmla="*/ 19 w 93"/>
                    <a:gd name="T11" fmla="*/ 110 h 668"/>
                    <a:gd name="T12" fmla="*/ 23 w 93"/>
                    <a:gd name="T13" fmla="*/ 131 h 668"/>
                    <a:gd name="T14" fmla="*/ 27 w 93"/>
                    <a:gd name="T15" fmla="*/ 152 h 668"/>
                    <a:gd name="T16" fmla="*/ 31 w 93"/>
                    <a:gd name="T17" fmla="*/ 174 h 668"/>
                    <a:gd name="T18" fmla="*/ 36 w 93"/>
                    <a:gd name="T19" fmla="*/ 196 h 668"/>
                    <a:gd name="T20" fmla="*/ 41 w 93"/>
                    <a:gd name="T21" fmla="*/ 218 h 668"/>
                    <a:gd name="T22" fmla="*/ 45 w 93"/>
                    <a:gd name="T23" fmla="*/ 241 h 668"/>
                    <a:gd name="T24" fmla="*/ 50 w 93"/>
                    <a:gd name="T25" fmla="*/ 264 h 668"/>
                    <a:gd name="T26" fmla="*/ 54 w 93"/>
                    <a:gd name="T27" fmla="*/ 287 h 668"/>
                    <a:gd name="T28" fmla="*/ 59 w 93"/>
                    <a:gd name="T29" fmla="*/ 311 h 668"/>
                    <a:gd name="T30" fmla="*/ 63 w 93"/>
                    <a:gd name="T31" fmla="*/ 334 h 668"/>
                    <a:gd name="T32" fmla="*/ 67 w 93"/>
                    <a:gd name="T33" fmla="*/ 357 h 668"/>
                    <a:gd name="T34" fmla="*/ 72 w 93"/>
                    <a:gd name="T35" fmla="*/ 381 h 668"/>
                    <a:gd name="T36" fmla="*/ 75 w 93"/>
                    <a:gd name="T37" fmla="*/ 404 h 668"/>
                    <a:gd name="T38" fmla="*/ 79 w 93"/>
                    <a:gd name="T39" fmla="*/ 427 h 668"/>
                    <a:gd name="T40" fmla="*/ 81 w 93"/>
                    <a:gd name="T41" fmla="*/ 450 h 668"/>
                    <a:gd name="T42" fmla="*/ 84 w 93"/>
                    <a:gd name="T43" fmla="*/ 472 h 668"/>
                    <a:gd name="T44" fmla="*/ 87 w 93"/>
                    <a:gd name="T45" fmla="*/ 495 h 668"/>
                    <a:gd name="T46" fmla="*/ 89 w 93"/>
                    <a:gd name="T47" fmla="*/ 516 h 668"/>
                    <a:gd name="T48" fmla="*/ 90 w 93"/>
                    <a:gd name="T49" fmla="*/ 537 h 668"/>
                    <a:gd name="T50" fmla="*/ 91 w 93"/>
                    <a:gd name="T51" fmla="*/ 558 h 668"/>
                    <a:gd name="T52" fmla="*/ 92 w 93"/>
                    <a:gd name="T53" fmla="*/ 578 h 668"/>
                    <a:gd name="T54" fmla="*/ 92 w 93"/>
                    <a:gd name="T55" fmla="*/ 597 h 668"/>
                    <a:gd name="T56" fmla="*/ 91 w 93"/>
                    <a:gd name="T57" fmla="*/ 616 h 668"/>
                    <a:gd name="T58" fmla="*/ 89 w 93"/>
                    <a:gd name="T59" fmla="*/ 634 h 668"/>
                    <a:gd name="T60" fmla="*/ 88 w 93"/>
                    <a:gd name="T61" fmla="*/ 651 h 668"/>
                    <a:gd name="T62" fmla="*/ 85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0" y="0"/>
                      </a:moveTo>
                      <a:lnTo>
                        <a:pt x="4" y="33"/>
                      </a:lnTo>
                      <a:lnTo>
                        <a:pt x="8" y="51"/>
                      </a:lnTo>
                      <a:lnTo>
                        <a:pt x="12" y="70"/>
                      </a:lnTo>
                      <a:lnTo>
                        <a:pt x="15" y="90"/>
                      </a:lnTo>
                      <a:lnTo>
                        <a:pt x="19" y="110"/>
                      </a:lnTo>
                      <a:lnTo>
                        <a:pt x="23" y="131"/>
                      </a:lnTo>
                      <a:lnTo>
                        <a:pt x="27" y="152"/>
                      </a:lnTo>
                      <a:lnTo>
                        <a:pt x="31" y="174"/>
                      </a:lnTo>
                      <a:lnTo>
                        <a:pt x="36" y="196"/>
                      </a:lnTo>
                      <a:lnTo>
                        <a:pt x="41" y="218"/>
                      </a:lnTo>
                      <a:lnTo>
                        <a:pt x="45" y="241"/>
                      </a:lnTo>
                      <a:lnTo>
                        <a:pt x="50" y="264"/>
                      </a:lnTo>
                      <a:lnTo>
                        <a:pt x="54" y="287"/>
                      </a:lnTo>
                      <a:lnTo>
                        <a:pt x="59" y="311"/>
                      </a:lnTo>
                      <a:lnTo>
                        <a:pt x="63" y="334"/>
                      </a:lnTo>
                      <a:lnTo>
                        <a:pt x="67" y="357"/>
                      </a:lnTo>
                      <a:lnTo>
                        <a:pt x="72" y="381"/>
                      </a:lnTo>
                      <a:lnTo>
                        <a:pt x="75" y="404"/>
                      </a:lnTo>
                      <a:lnTo>
                        <a:pt x="79" y="427"/>
                      </a:lnTo>
                      <a:lnTo>
                        <a:pt x="81" y="450"/>
                      </a:lnTo>
                      <a:lnTo>
                        <a:pt x="84" y="472"/>
                      </a:lnTo>
                      <a:lnTo>
                        <a:pt x="87" y="495"/>
                      </a:lnTo>
                      <a:lnTo>
                        <a:pt x="89" y="516"/>
                      </a:lnTo>
                      <a:lnTo>
                        <a:pt x="90" y="537"/>
                      </a:lnTo>
                      <a:lnTo>
                        <a:pt x="91" y="558"/>
                      </a:lnTo>
                      <a:lnTo>
                        <a:pt x="92" y="578"/>
                      </a:lnTo>
                      <a:lnTo>
                        <a:pt x="92" y="597"/>
                      </a:lnTo>
                      <a:lnTo>
                        <a:pt x="91" y="616"/>
                      </a:lnTo>
                      <a:lnTo>
                        <a:pt x="89" y="634"/>
                      </a:lnTo>
                      <a:lnTo>
                        <a:pt x="88" y="651"/>
                      </a:lnTo>
                      <a:lnTo>
                        <a:pt x="85"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18" name="Group 242"/>
              <p:cNvGrpSpPr>
                <a:grpSpLocks/>
              </p:cNvGrpSpPr>
              <p:nvPr/>
            </p:nvGrpSpPr>
            <p:grpSpPr bwMode="auto">
              <a:xfrm>
                <a:off x="1950" y="182"/>
                <a:ext cx="435" cy="1141"/>
                <a:chOff x="1950" y="182"/>
                <a:chExt cx="435" cy="1141"/>
              </a:xfrm>
            </p:grpSpPr>
            <p:sp>
              <p:nvSpPr>
                <p:cNvPr id="204019" name="Freeform 243"/>
                <p:cNvSpPr>
                  <a:spLocks/>
                </p:cNvSpPr>
                <p:nvPr/>
              </p:nvSpPr>
              <p:spPr bwMode="auto">
                <a:xfrm>
                  <a:off x="1950" y="346"/>
                  <a:ext cx="183" cy="321"/>
                </a:xfrm>
                <a:custGeom>
                  <a:avLst/>
                  <a:gdLst>
                    <a:gd name="T0" fmla="*/ 49 w 183"/>
                    <a:gd name="T1" fmla="*/ 10 h 321"/>
                    <a:gd name="T2" fmla="*/ 36 w 183"/>
                    <a:gd name="T3" fmla="*/ 3 h 321"/>
                    <a:gd name="T4" fmla="*/ 24 w 183"/>
                    <a:gd name="T5" fmla="*/ 0 h 321"/>
                    <a:gd name="T6" fmla="*/ 14 w 183"/>
                    <a:gd name="T7" fmla="*/ 3 h 321"/>
                    <a:gd name="T8" fmla="*/ 7 w 183"/>
                    <a:gd name="T9" fmla="*/ 10 h 321"/>
                    <a:gd name="T10" fmla="*/ 2 w 183"/>
                    <a:gd name="T11" fmla="*/ 22 h 321"/>
                    <a:gd name="T12" fmla="*/ 0 w 183"/>
                    <a:gd name="T13" fmla="*/ 38 h 321"/>
                    <a:gd name="T14" fmla="*/ 0 w 183"/>
                    <a:gd name="T15" fmla="*/ 57 h 321"/>
                    <a:gd name="T16" fmla="*/ 4 w 183"/>
                    <a:gd name="T17" fmla="*/ 79 h 321"/>
                    <a:gd name="T18" fmla="*/ 9 w 183"/>
                    <a:gd name="T19" fmla="*/ 104 h 321"/>
                    <a:gd name="T20" fmla="*/ 18 w 183"/>
                    <a:gd name="T21" fmla="*/ 130 h 321"/>
                    <a:gd name="T22" fmla="*/ 28 w 183"/>
                    <a:gd name="T23" fmla="*/ 158 h 321"/>
                    <a:gd name="T24" fmla="*/ 40 w 183"/>
                    <a:gd name="T25" fmla="*/ 185 h 321"/>
                    <a:gd name="T26" fmla="*/ 53 w 183"/>
                    <a:gd name="T27" fmla="*/ 212 h 321"/>
                    <a:gd name="T28" fmla="*/ 68 w 183"/>
                    <a:gd name="T29" fmla="*/ 237 h 321"/>
                    <a:gd name="T30" fmla="*/ 83 w 183"/>
                    <a:gd name="T31" fmla="*/ 260 h 321"/>
                    <a:gd name="T32" fmla="*/ 99 w 183"/>
                    <a:gd name="T33" fmla="*/ 280 h 321"/>
                    <a:gd name="T34" fmla="*/ 115 w 183"/>
                    <a:gd name="T35" fmla="*/ 296 h 321"/>
                    <a:gd name="T36" fmla="*/ 130 w 183"/>
                    <a:gd name="T37" fmla="*/ 308 h 321"/>
                    <a:gd name="T38" fmla="*/ 144 w 183"/>
                    <a:gd name="T39" fmla="*/ 316 h 321"/>
                    <a:gd name="T40" fmla="*/ 155 w 183"/>
                    <a:gd name="T41" fmla="*/ 320 h 321"/>
                    <a:gd name="T42" fmla="*/ 165 w 183"/>
                    <a:gd name="T43" fmla="*/ 319 h 321"/>
                    <a:gd name="T44" fmla="*/ 174 w 183"/>
                    <a:gd name="T45" fmla="*/ 313 h 321"/>
                    <a:gd name="T46" fmla="*/ 179 w 183"/>
                    <a:gd name="T47" fmla="*/ 302 h 321"/>
                    <a:gd name="T48" fmla="*/ 182 w 183"/>
                    <a:gd name="T49" fmla="*/ 288 h 321"/>
                    <a:gd name="T50" fmla="*/ 182 w 183"/>
                    <a:gd name="T51" fmla="*/ 269 h 321"/>
                    <a:gd name="T52" fmla="*/ 179 w 183"/>
                    <a:gd name="T53" fmla="*/ 248 h 321"/>
                    <a:gd name="T54" fmla="*/ 174 w 183"/>
                    <a:gd name="T55" fmla="*/ 223 h 321"/>
                    <a:gd name="T56" fmla="*/ 167 w 183"/>
                    <a:gd name="T57" fmla="*/ 197 h 321"/>
                    <a:gd name="T58" fmla="*/ 157 w 183"/>
                    <a:gd name="T59" fmla="*/ 170 h 321"/>
                    <a:gd name="T60" fmla="*/ 146 w 183"/>
                    <a:gd name="T61" fmla="*/ 142 h 321"/>
                    <a:gd name="T62" fmla="*/ 132 w 183"/>
                    <a:gd name="T63" fmla="*/ 116 h 321"/>
                    <a:gd name="T64" fmla="*/ 117 w 183"/>
                    <a:gd name="T65" fmla="*/ 90 h 321"/>
                    <a:gd name="T66" fmla="*/ 102 w 183"/>
                    <a:gd name="T67" fmla="*/ 66 h 321"/>
                    <a:gd name="T68" fmla="*/ 86 w 183"/>
                    <a:gd name="T69" fmla="*/ 46 h 321"/>
                    <a:gd name="T70" fmla="*/ 71 w 183"/>
                    <a:gd name="T71" fmla="*/ 28 h 321"/>
                    <a:gd name="T72" fmla="*/ 56 w 183"/>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321">
                      <a:moveTo>
                        <a:pt x="56" y="15"/>
                      </a:moveTo>
                      <a:lnTo>
                        <a:pt x="49" y="10"/>
                      </a:lnTo>
                      <a:lnTo>
                        <a:pt x="42" y="6"/>
                      </a:lnTo>
                      <a:lnTo>
                        <a:pt x="36" y="3"/>
                      </a:lnTo>
                      <a:lnTo>
                        <a:pt x="29" y="1"/>
                      </a:lnTo>
                      <a:lnTo>
                        <a:pt x="24" y="0"/>
                      </a:lnTo>
                      <a:lnTo>
                        <a:pt x="19" y="1"/>
                      </a:lnTo>
                      <a:lnTo>
                        <a:pt x="14" y="3"/>
                      </a:lnTo>
                      <a:lnTo>
                        <a:pt x="11" y="6"/>
                      </a:lnTo>
                      <a:lnTo>
                        <a:pt x="7" y="10"/>
                      </a:lnTo>
                      <a:lnTo>
                        <a:pt x="4" y="16"/>
                      </a:lnTo>
                      <a:lnTo>
                        <a:pt x="2" y="22"/>
                      </a:lnTo>
                      <a:lnTo>
                        <a:pt x="1" y="29"/>
                      </a:lnTo>
                      <a:lnTo>
                        <a:pt x="0" y="38"/>
                      </a:lnTo>
                      <a:lnTo>
                        <a:pt x="0" y="46"/>
                      </a:lnTo>
                      <a:lnTo>
                        <a:pt x="0" y="57"/>
                      </a:lnTo>
                      <a:lnTo>
                        <a:pt x="2" y="68"/>
                      </a:lnTo>
                      <a:lnTo>
                        <a:pt x="4" y="79"/>
                      </a:lnTo>
                      <a:lnTo>
                        <a:pt x="6" y="91"/>
                      </a:lnTo>
                      <a:lnTo>
                        <a:pt x="9" y="104"/>
                      </a:lnTo>
                      <a:lnTo>
                        <a:pt x="13" y="117"/>
                      </a:lnTo>
                      <a:lnTo>
                        <a:pt x="18" y="130"/>
                      </a:lnTo>
                      <a:lnTo>
                        <a:pt x="22" y="144"/>
                      </a:lnTo>
                      <a:lnTo>
                        <a:pt x="28" y="158"/>
                      </a:lnTo>
                      <a:lnTo>
                        <a:pt x="34" y="171"/>
                      </a:lnTo>
                      <a:lnTo>
                        <a:pt x="40" y="185"/>
                      </a:lnTo>
                      <a:lnTo>
                        <a:pt x="47" y="198"/>
                      </a:lnTo>
                      <a:lnTo>
                        <a:pt x="53" y="212"/>
                      </a:lnTo>
                      <a:lnTo>
                        <a:pt x="61" y="224"/>
                      </a:lnTo>
                      <a:lnTo>
                        <a:pt x="68" y="237"/>
                      </a:lnTo>
                      <a:lnTo>
                        <a:pt x="76" y="248"/>
                      </a:lnTo>
                      <a:lnTo>
                        <a:pt x="83" y="260"/>
                      </a:lnTo>
                      <a:lnTo>
                        <a:pt x="92" y="270"/>
                      </a:lnTo>
                      <a:lnTo>
                        <a:pt x="99" y="280"/>
                      </a:lnTo>
                      <a:lnTo>
                        <a:pt x="107" y="288"/>
                      </a:lnTo>
                      <a:lnTo>
                        <a:pt x="115" y="296"/>
                      </a:lnTo>
                      <a:lnTo>
                        <a:pt x="123" y="303"/>
                      </a:lnTo>
                      <a:lnTo>
                        <a:pt x="130" y="308"/>
                      </a:lnTo>
                      <a:lnTo>
                        <a:pt x="137" y="313"/>
                      </a:lnTo>
                      <a:lnTo>
                        <a:pt x="144" y="316"/>
                      </a:lnTo>
                      <a:lnTo>
                        <a:pt x="149" y="319"/>
                      </a:lnTo>
                      <a:lnTo>
                        <a:pt x="155" y="320"/>
                      </a:lnTo>
                      <a:lnTo>
                        <a:pt x="161" y="320"/>
                      </a:lnTo>
                      <a:lnTo>
                        <a:pt x="165" y="319"/>
                      </a:lnTo>
                      <a:lnTo>
                        <a:pt x="170" y="316"/>
                      </a:lnTo>
                      <a:lnTo>
                        <a:pt x="174" y="313"/>
                      </a:lnTo>
                      <a:lnTo>
                        <a:pt x="177" y="308"/>
                      </a:lnTo>
                      <a:lnTo>
                        <a:pt x="179" y="302"/>
                      </a:lnTo>
                      <a:lnTo>
                        <a:pt x="181" y="295"/>
                      </a:lnTo>
                      <a:lnTo>
                        <a:pt x="182" y="288"/>
                      </a:lnTo>
                      <a:lnTo>
                        <a:pt x="182" y="279"/>
                      </a:lnTo>
                      <a:lnTo>
                        <a:pt x="182" y="269"/>
                      </a:lnTo>
                      <a:lnTo>
                        <a:pt x="181" y="258"/>
                      </a:lnTo>
                      <a:lnTo>
                        <a:pt x="179" y="248"/>
                      </a:lnTo>
                      <a:lnTo>
                        <a:pt x="178" y="236"/>
                      </a:lnTo>
                      <a:lnTo>
                        <a:pt x="174" y="223"/>
                      </a:lnTo>
                      <a:lnTo>
                        <a:pt x="171" y="210"/>
                      </a:lnTo>
                      <a:lnTo>
                        <a:pt x="167" y="197"/>
                      </a:lnTo>
                      <a:lnTo>
                        <a:pt x="162" y="184"/>
                      </a:lnTo>
                      <a:lnTo>
                        <a:pt x="157" y="170"/>
                      </a:lnTo>
                      <a:lnTo>
                        <a:pt x="152" y="156"/>
                      </a:lnTo>
                      <a:lnTo>
                        <a:pt x="146" y="142"/>
                      </a:lnTo>
                      <a:lnTo>
                        <a:pt x="138" y="129"/>
                      </a:lnTo>
                      <a:lnTo>
                        <a:pt x="132" y="116"/>
                      </a:lnTo>
                      <a:lnTo>
                        <a:pt x="125" y="102"/>
                      </a:lnTo>
                      <a:lnTo>
                        <a:pt x="117" y="90"/>
                      </a:lnTo>
                      <a:lnTo>
                        <a:pt x="110" y="78"/>
                      </a:lnTo>
                      <a:lnTo>
                        <a:pt x="102" y="66"/>
                      </a:lnTo>
                      <a:lnTo>
                        <a:pt x="94" y="56"/>
                      </a:lnTo>
                      <a:lnTo>
                        <a:pt x="86" y="46"/>
                      </a:lnTo>
                      <a:lnTo>
                        <a:pt x="78" y="36"/>
                      </a:lnTo>
                      <a:lnTo>
                        <a:pt x="71" y="28"/>
                      </a:lnTo>
                      <a:lnTo>
                        <a:pt x="63" y="21"/>
                      </a:lnTo>
                      <a:lnTo>
                        <a:pt x="56"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0" name="Freeform 244"/>
                <p:cNvSpPr>
                  <a:spLocks/>
                </p:cNvSpPr>
                <p:nvPr/>
              </p:nvSpPr>
              <p:spPr bwMode="auto">
                <a:xfrm>
                  <a:off x="2110" y="182"/>
                  <a:ext cx="138" cy="455"/>
                </a:xfrm>
                <a:custGeom>
                  <a:avLst/>
                  <a:gdLst>
                    <a:gd name="T0" fmla="*/ 125 w 138"/>
                    <a:gd name="T1" fmla="*/ 241 h 455"/>
                    <a:gd name="T2" fmla="*/ 131 w 138"/>
                    <a:gd name="T3" fmla="*/ 202 h 455"/>
                    <a:gd name="T4" fmla="*/ 134 w 138"/>
                    <a:gd name="T5" fmla="*/ 163 h 455"/>
                    <a:gd name="T6" fmla="*/ 137 w 138"/>
                    <a:gd name="T7" fmla="*/ 127 h 455"/>
                    <a:gd name="T8" fmla="*/ 137 w 138"/>
                    <a:gd name="T9" fmla="*/ 94 h 455"/>
                    <a:gd name="T10" fmla="*/ 135 w 138"/>
                    <a:gd name="T11" fmla="*/ 64 h 455"/>
                    <a:gd name="T12" fmla="*/ 131 w 138"/>
                    <a:gd name="T13" fmla="*/ 39 h 455"/>
                    <a:gd name="T14" fmla="*/ 125 w 138"/>
                    <a:gd name="T15" fmla="*/ 20 h 455"/>
                    <a:gd name="T16" fmla="*/ 117 w 138"/>
                    <a:gd name="T17" fmla="*/ 7 h 455"/>
                    <a:gd name="T18" fmla="*/ 109 w 138"/>
                    <a:gd name="T19" fmla="*/ 0 h 455"/>
                    <a:gd name="T20" fmla="*/ 99 w 138"/>
                    <a:gd name="T21" fmla="*/ 1 h 455"/>
                    <a:gd name="T22" fmla="*/ 88 w 138"/>
                    <a:gd name="T23" fmla="*/ 8 h 455"/>
                    <a:gd name="T24" fmla="*/ 77 w 138"/>
                    <a:gd name="T25" fmla="*/ 21 h 455"/>
                    <a:gd name="T26" fmla="*/ 64 w 138"/>
                    <a:gd name="T27" fmla="*/ 40 h 455"/>
                    <a:gd name="T28" fmla="*/ 53 w 138"/>
                    <a:gd name="T29" fmla="*/ 65 h 455"/>
                    <a:gd name="T30" fmla="*/ 42 w 138"/>
                    <a:gd name="T31" fmla="*/ 95 h 455"/>
                    <a:gd name="T32" fmla="*/ 31 w 138"/>
                    <a:gd name="T33" fmla="*/ 128 h 455"/>
                    <a:gd name="T34" fmla="*/ 22 w 138"/>
                    <a:gd name="T35" fmla="*/ 165 h 455"/>
                    <a:gd name="T36" fmla="*/ 14 w 138"/>
                    <a:gd name="T37" fmla="*/ 203 h 455"/>
                    <a:gd name="T38" fmla="*/ 8 w 138"/>
                    <a:gd name="T39" fmla="*/ 242 h 455"/>
                    <a:gd name="T40" fmla="*/ 4 w 138"/>
                    <a:gd name="T41" fmla="*/ 281 h 455"/>
                    <a:gd name="T42" fmla="*/ 1 w 138"/>
                    <a:gd name="T43" fmla="*/ 318 h 455"/>
                    <a:gd name="T44" fmla="*/ 0 w 138"/>
                    <a:gd name="T45" fmla="*/ 352 h 455"/>
                    <a:gd name="T46" fmla="*/ 2 w 138"/>
                    <a:gd name="T47" fmla="*/ 383 h 455"/>
                    <a:gd name="T48" fmla="*/ 5 w 138"/>
                    <a:gd name="T49" fmla="*/ 409 h 455"/>
                    <a:gd name="T50" fmla="*/ 11 w 138"/>
                    <a:gd name="T51" fmla="*/ 430 h 455"/>
                    <a:gd name="T52" fmla="*/ 18 w 138"/>
                    <a:gd name="T53" fmla="*/ 444 h 455"/>
                    <a:gd name="T54" fmla="*/ 26 w 138"/>
                    <a:gd name="T55" fmla="*/ 452 h 455"/>
                    <a:gd name="T56" fmla="*/ 36 w 138"/>
                    <a:gd name="T57" fmla="*/ 454 h 455"/>
                    <a:gd name="T58" fmla="*/ 46 w 138"/>
                    <a:gd name="T59" fmla="*/ 449 h 455"/>
                    <a:gd name="T60" fmla="*/ 58 w 138"/>
                    <a:gd name="T61" fmla="*/ 437 h 455"/>
                    <a:gd name="T62" fmla="*/ 69 w 138"/>
                    <a:gd name="T63" fmla="*/ 419 h 455"/>
                    <a:gd name="T64" fmla="*/ 81 w 138"/>
                    <a:gd name="T65" fmla="*/ 396 h 455"/>
                    <a:gd name="T66" fmla="*/ 93 w 138"/>
                    <a:gd name="T67" fmla="*/ 367 h 455"/>
                    <a:gd name="T68" fmla="*/ 103 w 138"/>
                    <a:gd name="T69" fmla="*/ 334 h 455"/>
                    <a:gd name="T70" fmla="*/ 113 w 138"/>
                    <a:gd name="T71" fmla="*/ 298 h 455"/>
                    <a:gd name="T72" fmla="*/ 121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21" y="260"/>
                      </a:moveTo>
                      <a:lnTo>
                        <a:pt x="125" y="241"/>
                      </a:lnTo>
                      <a:lnTo>
                        <a:pt x="128" y="221"/>
                      </a:lnTo>
                      <a:lnTo>
                        <a:pt x="131" y="202"/>
                      </a:lnTo>
                      <a:lnTo>
                        <a:pt x="133" y="182"/>
                      </a:lnTo>
                      <a:lnTo>
                        <a:pt x="134" y="163"/>
                      </a:lnTo>
                      <a:lnTo>
                        <a:pt x="136" y="145"/>
                      </a:lnTo>
                      <a:lnTo>
                        <a:pt x="137" y="127"/>
                      </a:lnTo>
                      <a:lnTo>
                        <a:pt x="137" y="110"/>
                      </a:lnTo>
                      <a:lnTo>
                        <a:pt x="137" y="94"/>
                      </a:lnTo>
                      <a:lnTo>
                        <a:pt x="136" y="78"/>
                      </a:lnTo>
                      <a:lnTo>
                        <a:pt x="135" y="64"/>
                      </a:lnTo>
                      <a:lnTo>
                        <a:pt x="133" y="51"/>
                      </a:lnTo>
                      <a:lnTo>
                        <a:pt x="131" y="39"/>
                      </a:lnTo>
                      <a:lnTo>
                        <a:pt x="128" y="29"/>
                      </a:lnTo>
                      <a:lnTo>
                        <a:pt x="125" y="20"/>
                      </a:lnTo>
                      <a:lnTo>
                        <a:pt x="122" y="13"/>
                      </a:lnTo>
                      <a:lnTo>
                        <a:pt x="117" y="7"/>
                      </a:lnTo>
                      <a:lnTo>
                        <a:pt x="114" y="3"/>
                      </a:lnTo>
                      <a:lnTo>
                        <a:pt x="109" y="0"/>
                      </a:lnTo>
                      <a:lnTo>
                        <a:pt x="104" y="0"/>
                      </a:lnTo>
                      <a:lnTo>
                        <a:pt x="99" y="1"/>
                      </a:lnTo>
                      <a:lnTo>
                        <a:pt x="93" y="3"/>
                      </a:lnTo>
                      <a:lnTo>
                        <a:pt x="88" y="8"/>
                      </a:lnTo>
                      <a:lnTo>
                        <a:pt x="82" y="13"/>
                      </a:lnTo>
                      <a:lnTo>
                        <a:pt x="77" y="21"/>
                      </a:lnTo>
                      <a:lnTo>
                        <a:pt x="70" y="30"/>
                      </a:lnTo>
                      <a:lnTo>
                        <a:pt x="64" y="40"/>
                      </a:lnTo>
                      <a:lnTo>
                        <a:pt x="59" y="52"/>
                      </a:lnTo>
                      <a:lnTo>
                        <a:pt x="53" y="65"/>
                      </a:lnTo>
                      <a:lnTo>
                        <a:pt x="47" y="80"/>
                      </a:lnTo>
                      <a:lnTo>
                        <a:pt x="42" y="95"/>
                      </a:lnTo>
                      <a:lnTo>
                        <a:pt x="36" y="111"/>
                      </a:lnTo>
                      <a:lnTo>
                        <a:pt x="31" y="128"/>
                      </a:lnTo>
                      <a:lnTo>
                        <a:pt x="27" y="146"/>
                      </a:lnTo>
                      <a:lnTo>
                        <a:pt x="22" y="165"/>
                      </a:lnTo>
                      <a:lnTo>
                        <a:pt x="18" y="184"/>
                      </a:lnTo>
                      <a:lnTo>
                        <a:pt x="14" y="203"/>
                      </a:lnTo>
                      <a:lnTo>
                        <a:pt x="11" y="223"/>
                      </a:lnTo>
                      <a:lnTo>
                        <a:pt x="8" y="242"/>
                      </a:lnTo>
                      <a:lnTo>
                        <a:pt x="5" y="262"/>
                      </a:lnTo>
                      <a:lnTo>
                        <a:pt x="4" y="281"/>
                      </a:lnTo>
                      <a:lnTo>
                        <a:pt x="2" y="300"/>
                      </a:lnTo>
                      <a:lnTo>
                        <a:pt x="1" y="318"/>
                      </a:lnTo>
                      <a:lnTo>
                        <a:pt x="0" y="336"/>
                      </a:lnTo>
                      <a:lnTo>
                        <a:pt x="0" y="352"/>
                      </a:lnTo>
                      <a:lnTo>
                        <a:pt x="1" y="368"/>
                      </a:lnTo>
                      <a:lnTo>
                        <a:pt x="2" y="383"/>
                      </a:lnTo>
                      <a:lnTo>
                        <a:pt x="4" y="396"/>
                      </a:lnTo>
                      <a:lnTo>
                        <a:pt x="5" y="409"/>
                      </a:lnTo>
                      <a:lnTo>
                        <a:pt x="7" y="420"/>
                      </a:lnTo>
                      <a:lnTo>
                        <a:pt x="11" y="430"/>
                      </a:lnTo>
                      <a:lnTo>
                        <a:pt x="14" y="438"/>
                      </a:lnTo>
                      <a:lnTo>
                        <a:pt x="18" y="444"/>
                      </a:lnTo>
                      <a:lnTo>
                        <a:pt x="21" y="449"/>
                      </a:lnTo>
                      <a:lnTo>
                        <a:pt x="26" y="452"/>
                      </a:lnTo>
                      <a:lnTo>
                        <a:pt x="30" y="454"/>
                      </a:lnTo>
                      <a:lnTo>
                        <a:pt x="36" y="454"/>
                      </a:lnTo>
                      <a:lnTo>
                        <a:pt x="41" y="452"/>
                      </a:lnTo>
                      <a:lnTo>
                        <a:pt x="46" y="449"/>
                      </a:lnTo>
                      <a:lnTo>
                        <a:pt x="52" y="444"/>
                      </a:lnTo>
                      <a:lnTo>
                        <a:pt x="58" y="437"/>
                      </a:lnTo>
                      <a:lnTo>
                        <a:pt x="64" y="428"/>
                      </a:lnTo>
                      <a:lnTo>
                        <a:pt x="69" y="419"/>
                      </a:lnTo>
                      <a:lnTo>
                        <a:pt x="76" y="408"/>
                      </a:lnTo>
                      <a:lnTo>
                        <a:pt x="81" y="396"/>
                      </a:lnTo>
                      <a:lnTo>
                        <a:pt x="87" y="382"/>
                      </a:lnTo>
                      <a:lnTo>
                        <a:pt x="93" y="367"/>
                      </a:lnTo>
                      <a:lnTo>
                        <a:pt x="98" y="351"/>
                      </a:lnTo>
                      <a:lnTo>
                        <a:pt x="103" y="334"/>
                      </a:lnTo>
                      <a:lnTo>
                        <a:pt x="109" y="316"/>
                      </a:lnTo>
                      <a:lnTo>
                        <a:pt x="113" y="298"/>
                      </a:lnTo>
                      <a:lnTo>
                        <a:pt x="117" y="279"/>
                      </a:lnTo>
                      <a:lnTo>
                        <a:pt x="121"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1" name="Freeform 245"/>
                <p:cNvSpPr>
                  <a:spLocks/>
                </p:cNvSpPr>
                <p:nvPr/>
              </p:nvSpPr>
              <p:spPr bwMode="auto">
                <a:xfrm>
                  <a:off x="2128" y="591"/>
                  <a:ext cx="257" cy="256"/>
                </a:xfrm>
                <a:custGeom>
                  <a:avLst/>
                  <a:gdLst>
                    <a:gd name="T0" fmla="*/ 126 w 257"/>
                    <a:gd name="T1" fmla="*/ 6 h 256"/>
                    <a:gd name="T2" fmla="*/ 105 w 257"/>
                    <a:gd name="T3" fmla="*/ 1 h 256"/>
                    <a:gd name="T4" fmla="*/ 84 w 257"/>
                    <a:gd name="T5" fmla="*/ 0 h 256"/>
                    <a:gd name="T6" fmla="*/ 64 w 257"/>
                    <a:gd name="T7" fmla="*/ 2 h 256"/>
                    <a:gd name="T8" fmla="*/ 45 w 257"/>
                    <a:gd name="T9" fmla="*/ 8 h 256"/>
                    <a:gd name="T10" fmla="*/ 30 w 257"/>
                    <a:gd name="T11" fmla="*/ 18 h 256"/>
                    <a:gd name="T12" fmla="*/ 18 w 257"/>
                    <a:gd name="T13" fmla="*/ 31 h 256"/>
                    <a:gd name="T14" fmla="*/ 8 w 257"/>
                    <a:gd name="T15" fmla="*/ 47 h 256"/>
                    <a:gd name="T16" fmla="*/ 2 w 257"/>
                    <a:gd name="T17" fmla="*/ 65 h 256"/>
                    <a:gd name="T18" fmla="*/ 0 w 257"/>
                    <a:gd name="T19" fmla="*/ 85 h 256"/>
                    <a:gd name="T20" fmla="*/ 2 w 257"/>
                    <a:gd name="T21" fmla="*/ 106 h 256"/>
                    <a:gd name="T22" fmla="*/ 7 w 257"/>
                    <a:gd name="T23" fmla="*/ 128 h 256"/>
                    <a:gd name="T24" fmla="*/ 16 w 257"/>
                    <a:gd name="T25" fmla="*/ 150 h 256"/>
                    <a:gd name="T26" fmla="*/ 28 w 257"/>
                    <a:gd name="T27" fmla="*/ 171 h 256"/>
                    <a:gd name="T28" fmla="*/ 44 w 257"/>
                    <a:gd name="T29" fmla="*/ 191 h 256"/>
                    <a:gd name="T30" fmla="*/ 61 w 257"/>
                    <a:gd name="T31" fmla="*/ 209 h 256"/>
                    <a:gd name="T32" fmla="*/ 81 w 257"/>
                    <a:gd name="T33" fmla="*/ 224 h 256"/>
                    <a:gd name="T34" fmla="*/ 101 w 257"/>
                    <a:gd name="T35" fmla="*/ 237 h 256"/>
                    <a:gd name="T36" fmla="*/ 124 w 257"/>
                    <a:gd name="T37" fmla="*/ 247 h 256"/>
                    <a:gd name="T38" fmla="*/ 146 w 257"/>
                    <a:gd name="T39" fmla="*/ 253 h 256"/>
                    <a:gd name="T40" fmla="*/ 167 w 257"/>
                    <a:gd name="T41" fmla="*/ 255 h 256"/>
                    <a:gd name="T42" fmla="*/ 188 w 257"/>
                    <a:gd name="T43" fmla="*/ 254 h 256"/>
                    <a:gd name="T44" fmla="*/ 206 w 257"/>
                    <a:gd name="T45" fmla="*/ 249 h 256"/>
                    <a:gd name="T46" fmla="*/ 222 w 257"/>
                    <a:gd name="T47" fmla="*/ 240 h 256"/>
                    <a:gd name="T48" fmla="*/ 236 w 257"/>
                    <a:gd name="T49" fmla="*/ 228 h 256"/>
                    <a:gd name="T50" fmla="*/ 245 w 257"/>
                    <a:gd name="T51" fmla="*/ 213 h 256"/>
                    <a:gd name="T52" fmla="*/ 252 w 257"/>
                    <a:gd name="T53" fmla="*/ 195 h 256"/>
                    <a:gd name="T54" fmla="*/ 256 w 257"/>
                    <a:gd name="T55" fmla="*/ 175 h 256"/>
                    <a:gd name="T56" fmla="*/ 255 w 257"/>
                    <a:gd name="T57" fmla="*/ 154 h 256"/>
                    <a:gd name="T58" fmla="*/ 251 w 257"/>
                    <a:gd name="T59" fmla="*/ 133 h 256"/>
                    <a:gd name="T60" fmla="*/ 243 w 257"/>
                    <a:gd name="T61" fmla="*/ 111 h 256"/>
                    <a:gd name="T62" fmla="*/ 231 w 257"/>
                    <a:gd name="T63" fmla="*/ 89 h 256"/>
                    <a:gd name="T64" fmla="*/ 217 w 257"/>
                    <a:gd name="T65" fmla="*/ 69 h 256"/>
                    <a:gd name="T66" fmla="*/ 199 w 257"/>
                    <a:gd name="T67" fmla="*/ 50 h 256"/>
                    <a:gd name="T68" fmla="*/ 180 w 257"/>
                    <a:gd name="T69" fmla="*/ 34 h 256"/>
                    <a:gd name="T70" fmla="*/ 159 w 257"/>
                    <a:gd name="T71" fmla="*/ 20 h 256"/>
                    <a:gd name="T72" fmla="*/ 138 w 257"/>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56">
                      <a:moveTo>
                        <a:pt x="138" y="10"/>
                      </a:moveTo>
                      <a:lnTo>
                        <a:pt x="126" y="6"/>
                      </a:lnTo>
                      <a:lnTo>
                        <a:pt x="116" y="3"/>
                      </a:lnTo>
                      <a:lnTo>
                        <a:pt x="105" y="1"/>
                      </a:lnTo>
                      <a:lnTo>
                        <a:pt x="94" y="0"/>
                      </a:lnTo>
                      <a:lnTo>
                        <a:pt x="84" y="0"/>
                      </a:lnTo>
                      <a:lnTo>
                        <a:pt x="74" y="1"/>
                      </a:lnTo>
                      <a:lnTo>
                        <a:pt x="64" y="2"/>
                      </a:lnTo>
                      <a:lnTo>
                        <a:pt x="54" y="5"/>
                      </a:lnTo>
                      <a:lnTo>
                        <a:pt x="45" y="8"/>
                      </a:lnTo>
                      <a:lnTo>
                        <a:pt x="37" y="13"/>
                      </a:lnTo>
                      <a:lnTo>
                        <a:pt x="30" y="18"/>
                      </a:lnTo>
                      <a:lnTo>
                        <a:pt x="23" y="24"/>
                      </a:lnTo>
                      <a:lnTo>
                        <a:pt x="18" y="31"/>
                      </a:lnTo>
                      <a:lnTo>
                        <a:pt x="12" y="38"/>
                      </a:lnTo>
                      <a:lnTo>
                        <a:pt x="8" y="47"/>
                      </a:lnTo>
                      <a:lnTo>
                        <a:pt x="4" y="55"/>
                      </a:lnTo>
                      <a:lnTo>
                        <a:pt x="2" y="65"/>
                      </a:lnTo>
                      <a:lnTo>
                        <a:pt x="0" y="75"/>
                      </a:lnTo>
                      <a:lnTo>
                        <a:pt x="0" y="85"/>
                      </a:lnTo>
                      <a:lnTo>
                        <a:pt x="0" y="95"/>
                      </a:lnTo>
                      <a:lnTo>
                        <a:pt x="2" y="106"/>
                      </a:lnTo>
                      <a:lnTo>
                        <a:pt x="4" y="117"/>
                      </a:lnTo>
                      <a:lnTo>
                        <a:pt x="7" y="128"/>
                      </a:lnTo>
                      <a:lnTo>
                        <a:pt x="11" y="139"/>
                      </a:lnTo>
                      <a:lnTo>
                        <a:pt x="16" y="150"/>
                      </a:lnTo>
                      <a:lnTo>
                        <a:pt x="21" y="160"/>
                      </a:lnTo>
                      <a:lnTo>
                        <a:pt x="28" y="171"/>
                      </a:lnTo>
                      <a:lnTo>
                        <a:pt x="36" y="181"/>
                      </a:lnTo>
                      <a:lnTo>
                        <a:pt x="44" y="191"/>
                      </a:lnTo>
                      <a:lnTo>
                        <a:pt x="52" y="200"/>
                      </a:lnTo>
                      <a:lnTo>
                        <a:pt x="61" y="209"/>
                      </a:lnTo>
                      <a:lnTo>
                        <a:pt x="71" y="217"/>
                      </a:lnTo>
                      <a:lnTo>
                        <a:pt x="81" y="224"/>
                      </a:lnTo>
                      <a:lnTo>
                        <a:pt x="91" y="231"/>
                      </a:lnTo>
                      <a:lnTo>
                        <a:pt x="101" y="237"/>
                      </a:lnTo>
                      <a:lnTo>
                        <a:pt x="113" y="243"/>
                      </a:lnTo>
                      <a:lnTo>
                        <a:pt x="124" y="247"/>
                      </a:lnTo>
                      <a:lnTo>
                        <a:pt x="135" y="250"/>
                      </a:lnTo>
                      <a:lnTo>
                        <a:pt x="146" y="253"/>
                      </a:lnTo>
                      <a:lnTo>
                        <a:pt x="156" y="255"/>
                      </a:lnTo>
                      <a:lnTo>
                        <a:pt x="167" y="255"/>
                      </a:lnTo>
                      <a:lnTo>
                        <a:pt x="178" y="255"/>
                      </a:lnTo>
                      <a:lnTo>
                        <a:pt x="188" y="254"/>
                      </a:lnTo>
                      <a:lnTo>
                        <a:pt x="197" y="252"/>
                      </a:lnTo>
                      <a:lnTo>
                        <a:pt x="206" y="249"/>
                      </a:lnTo>
                      <a:lnTo>
                        <a:pt x="214" y="244"/>
                      </a:lnTo>
                      <a:lnTo>
                        <a:pt x="222" y="240"/>
                      </a:lnTo>
                      <a:lnTo>
                        <a:pt x="229" y="234"/>
                      </a:lnTo>
                      <a:lnTo>
                        <a:pt x="236" y="228"/>
                      </a:lnTo>
                      <a:lnTo>
                        <a:pt x="241" y="221"/>
                      </a:lnTo>
                      <a:lnTo>
                        <a:pt x="245" y="213"/>
                      </a:lnTo>
                      <a:lnTo>
                        <a:pt x="250" y="204"/>
                      </a:lnTo>
                      <a:lnTo>
                        <a:pt x="252" y="195"/>
                      </a:lnTo>
                      <a:lnTo>
                        <a:pt x="254" y="185"/>
                      </a:lnTo>
                      <a:lnTo>
                        <a:pt x="256" y="175"/>
                      </a:lnTo>
                      <a:lnTo>
                        <a:pt x="256" y="165"/>
                      </a:lnTo>
                      <a:lnTo>
                        <a:pt x="255" y="154"/>
                      </a:lnTo>
                      <a:lnTo>
                        <a:pt x="253" y="143"/>
                      </a:lnTo>
                      <a:lnTo>
                        <a:pt x="251" y="133"/>
                      </a:lnTo>
                      <a:lnTo>
                        <a:pt x="247" y="121"/>
                      </a:lnTo>
                      <a:lnTo>
                        <a:pt x="243" y="111"/>
                      </a:lnTo>
                      <a:lnTo>
                        <a:pt x="237" y="100"/>
                      </a:lnTo>
                      <a:lnTo>
                        <a:pt x="231" y="89"/>
                      </a:lnTo>
                      <a:lnTo>
                        <a:pt x="224" y="79"/>
                      </a:lnTo>
                      <a:lnTo>
                        <a:pt x="217" y="69"/>
                      </a:lnTo>
                      <a:lnTo>
                        <a:pt x="208" y="59"/>
                      </a:lnTo>
                      <a:lnTo>
                        <a:pt x="199" y="50"/>
                      </a:lnTo>
                      <a:lnTo>
                        <a:pt x="190" y="42"/>
                      </a:lnTo>
                      <a:lnTo>
                        <a:pt x="180" y="34"/>
                      </a:lnTo>
                      <a:lnTo>
                        <a:pt x="170" y="27"/>
                      </a:lnTo>
                      <a:lnTo>
                        <a:pt x="159" y="20"/>
                      </a:lnTo>
                      <a:lnTo>
                        <a:pt x="148" y="15"/>
                      </a:lnTo>
                      <a:lnTo>
                        <a:pt x="138"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2" name="Freeform 246"/>
                <p:cNvSpPr>
                  <a:spLocks/>
                </p:cNvSpPr>
                <p:nvPr/>
              </p:nvSpPr>
              <p:spPr bwMode="auto">
                <a:xfrm>
                  <a:off x="2035" y="655"/>
                  <a:ext cx="93" cy="668"/>
                </a:xfrm>
                <a:custGeom>
                  <a:avLst/>
                  <a:gdLst>
                    <a:gd name="T0" fmla="*/ 92 w 93"/>
                    <a:gd name="T1" fmla="*/ 0 h 668"/>
                    <a:gd name="T2" fmla="*/ 88 w 93"/>
                    <a:gd name="T3" fmla="*/ 33 h 668"/>
                    <a:gd name="T4" fmla="*/ 84 w 93"/>
                    <a:gd name="T5" fmla="*/ 51 h 668"/>
                    <a:gd name="T6" fmla="*/ 81 w 93"/>
                    <a:gd name="T7" fmla="*/ 70 h 668"/>
                    <a:gd name="T8" fmla="*/ 77 w 93"/>
                    <a:gd name="T9" fmla="*/ 90 h 668"/>
                    <a:gd name="T10" fmla="*/ 73 w 93"/>
                    <a:gd name="T11" fmla="*/ 110 h 668"/>
                    <a:gd name="T12" fmla="*/ 69 w 93"/>
                    <a:gd name="T13" fmla="*/ 131 h 668"/>
                    <a:gd name="T14" fmla="*/ 65 w 93"/>
                    <a:gd name="T15" fmla="*/ 152 h 668"/>
                    <a:gd name="T16" fmla="*/ 61 w 93"/>
                    <a:gd name="T17" fmla="*/ 174 h 668"/>
                    <a:gd name="T18" fmla="*/ 56 w 93"/>
                    <a:gd name="T19" fmla="*/ 196 h 668"/>
                    <a:gd name="T20" fmla="*/ 51 w 93"/>
                    <a:gd name="T21" fmla="*/ 218 h 668"/>
                    <a:gd name="T22" fmla="*/ 47 w 93"/>
                    <a:gd name="T23" fmla="*/ 241 h 668"/>
                    <a:gd name="T24" fmla="*/ 42 w 93"/>
                    <a:gd name="T25" fmla="*/ 264 h 668"/>
                    <a:gd name="T26" fmla="*/ 38 w 93"/>
                    <a:gd name="T27" fmla="*/ 287 h 668"/>
                    <a:gd name="T28" fmla="*/ 33 w 93"/>
                    <a:gd name="T29" fmla="*/ 311 h 668"/>
                    <a:gd name="T30" fmla="*/ 29 w 93"/>
                    <a:gd name="T31" fmla="*/ 334 h 668"/>
                    <a:gd name="T32" fmla="*/ 25 w 93"/>
                    <a:gd name="T33" fmla="*/ 357 h 668"/>
                    <a:gd name="T34" fmla="*/ 20 w 93"/>
                    <a:gd name="T35" fmla="*/ 381 h 668"/>
                    <a:gd name="T36" fmla="*/ 17 w 93"/>
                    <a:gd name="T37" fmla="*/ 404 h 668"/>
                    <a:gd name="T38" fmla="*/ 13 w 93"/>
                    <a:gd name="T39" fmla="*/ 427 h 668"/>
                    <a:gd name="T40" fmla="*/ 10 w 93"/>
                    <a:gd name="T41" fmla="*/ 450 h 668"/>
                    <a:gd name="T42" fmla="*/ 7 w 93"/>
                    <a:gd name="T43" fmla="*/ 472 h 668"/>
                    <a:gd name="T44" fmla="*/ 4 w 93"/>
                    <a:gd name="T45" fmla="*/ 495 h 668"/>
                    <a:gd name="T46" fmla="*/ 3 w 93"/>
                    <a:gd name="T47" fmla="*/ 516 h 668"/>
                    <a:gd name="T48" fmla="*/ 1 w 93"/>
                    <a:gd name="T49" fmla="*/ 537 h 668"/>
                    <a:gd name="T50" fmla="*/ 0 w 93"/>
                    <a:gd name="T51" fmla="*/ 558 h 668"/>
                    <a:gd name="T52" fmla="*/ 0 w 93"/>
                    <a:gd name="T53" fmla="*/ 578 h 668"/>
                    <a:gd name="T54" fmla="*/ 0 w 93"/>
                    <a:gd name="T55" fmla="*/ 597 h 668"/>
                    <a:gd name="T56" fmla="*/ 1 w 93"/>
                    <a:gd name="T57" fmla="*/ 616 h 668"/>
                    <a:gd name="T58" fmla="*/ 2 w 93"/>
                    <a:gd name="T59" fmla="*/ 634 h 668"/>
                    <a:gd name="T60" fmla="*/ 4 w 93"/>
                    <a:gd name="T61" fmla="*/ 651 h 668"/>
                    <a:gd name="T62" fmla="*/ 7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92" y="0"/>
                      </a:moveTo>
                      <a:lnTo>
                        <a:pt x="88" y="33"/>
                      </a:lnTo>
                      <a:lnTo>
                        <a:pt x="84" y="51"/>
                      </a:lnTo>
                      <a:lnTo>
                        <a:pt x="81" y="70"/>
                      </a:lnTo>
                      <a:lnTo>
                        <a:pt x="77" y="90"/>
                      </a:lnTo>
                      <a:lnTo>
                        <a:pt x="73" y="110"/>
                      </a:lnTo>
                      <a:lnTo>
                        <a:pt x="69" y="131"/>
                      </a:lnTo>
                      <a:lnTo>
                        <a:pt x="65" y="152"/>
                      </a:lnTo>
                      <a:lnTo>
                        <a:pt x="61" y="174"/>
                      </a:lnTo>
                      <a:lnTo>
                        <a:pt x="56" y="196"/>
                      </a:lnTo>
                      <a:lnTo>
                        <a:pt x="51" y="218"/>
                      </a:lnTo>
                      <a:lnTo>
                        <a:pt x="47" y="241"/>
                      </a:lnTo>
                      <a:lnTo>
                        <a:pt x="42" y="264"/>
                      </a:lnTo>
                      <a:lnTo>
                        <a:pt x="38" y="287"/>
                      </a:lnTo>
                      <a:lnTo>
                        <a:pt x="33" y="311"/>
                      </a:lnTo>
                      <a:lnTo>
                        <a:pt x="29" y="334"/>
                      </a:lnTo>
                      <a:lnTo>
                        <a:pt x="25" y="357"/>
                      </a:lnTo>
                      <a:lnTo>
                        <a:pt x="20" y="381"/>
                      </a:lnTo>
                      <a:lnTo>
                        <a:pt x="17" y="404"/>
                      </a:lnTo>
                      <a:lnTo>
                        <a:pt x="13" y="427"/>
                      </a:lnTo>
                      <a:lnTo>
                        <a:pt x="10" y="450"/>
                      </a:lnTo>
                      <a:lnTo>
                        <a:pt x="7" y="472"/>
                      </a:lnTo>
                      <a:lnTo>
                        <a:pt x="4" y="495"/>
                      </a:lnTo>
                      <a:lnTo>
                        <a:pt x="3" y="516"/>
                      </a:lnTo>
                      <a:lnTo>
                        <a:pt x="1" y="537"/>
                      </a:lnTo>
                      <a:lnTo>
                        <a:pt x="0" y="558"/>
                      </a:lnTo>
                      <a:lnTo>
                        <a:pt x="0" y="578"/>
                      </a:lnTo>
                      <a:lnTo>
                        <a:pt x="0" y="597"/>
                      </a:lnTo>
                      <a:lnTo>
                        <a:pt x="1" y="616"/>
                      </a:lnTo>
                      <a:lnTo>
                        <a:pt x="2" y="634"/>
                      </a:lnTo>
                      <a:lnTo>
                        <a:pt x="4" y="651"/>
                      </a:lnTo>
                      <a:lnTo>
                        <a:pt x="7"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23" name="Group 247"/>
              <p:cNvGrpSpPr>
                <a:grpSpLocks/>
              </p:cNvGrpSpPr>
              <p:nvPr/>
            </p:nvGrpSpPr>
            <p:grpSpPr bwMode="auto">
              <a:xfrm>
                <a:off x="1577" y="283"/>
                <a:ext cx="452" cy="935"/>
                <a:chOff x="1577" y="283"/>
                <a:chExt cx="452" cy="935"/>
              </a:xfrm>
            </p:grpSpPr>
            <p:sp>
              <p:nvSpPr>
                <p:cNvPr id="204024" name="Freeform 248"/>
                <p:cNvSpPr>
                  <a:spLocks/>
                </p:cNvSpPr>
                <p:nvPr/>
              </p:nvSpPr>
              <p:spPr bwMode="auto">
                <a:xfrm>
                  <a:off x="1767" y="283"/>
                  <a:ext cx="120" cy="408"/>
                </a:xfrm>
                <a:custGeom>
                  <a:avLst/>
                  <a:gdLst>
                    <a:gd name="T0" fmla="*/ 60 w 120"/>
                    <a:gd name="T1" fmla="*/ 35 h 408"/>
                    <a:gd name="T2" fmla="*/ 70 w 120"/>
                    <a:gd name="T3" fmla="*/ 18 h 408"/>
                    <a:gd name="T4" fmla="*/ 80 w 120"/>
                    <a:gd name="T5" fmla="*/ 6 h 408"/>
                    <a:gd name="T6" fmla="*/ 90 w 120"/>
                    <a:gd name="T7" fmla="*/ 1 h 408"/>
                    <a:gd name="T8" fmla="*/ 98 w 120"/>
                    <a:gd name="T9" fmla="*/ 1 h 408"/>
                    <a:gd name="T10" fmla="*/ 105 w 120"/>
                    <a:gd name="T11" fmla="*/ 8 h 408"/>
                    <a:gd name="T12" fmla="*/ 110 w 120"/>
                    <a:gd name="T13" fmla="*/ 20 h 408"/>
                    <a:gd name="T14" fmla="*/ 115 w 120"/>
                    <a:gd name="T15" fmla="*/ 37 h 408"/>
                    <a:gd name="T16" fmla="*/ 117 w 120"/>
                    <a:gd name="T17" fmla="*/ 60 h 408"/>
                    <a:gd name="T18" fmla="*/ 119 w 120"/>
                    <a:gd name="T19" fmla="*/ 87 h 408"/>
                    <a:gd name="T20" fmla="*/ 118 w 120"/>
                    <a:gd name="T21" fmla="*/ 117 h 408"/>
                    <a:gd name="T22" fmla="*/ 115 w 120"/>
                    <a:gd name="T23" fmla="*/ 150 h 408"/>
                    <a:gd name="T24" fmla="*/ 111 w 120"/>
                    <a:gd name="T25" fmla="*/ 184 h 408"/>
                    <a:gd name="T26" fmla="*/ 106 w 120"/>
                    <a:gd name="T27" fmla="*/ 219 h 408"/>
                    <a:gd name="T28" fmla="*/ 99 w 120"/>
                    <a:gd name="T29" fmla="*/ 254 h 408"/>
                    <a:gd name="T30" fmla="*/ 91 w 120"/>
                    <a:gd name="T31" fmla="*/ 287 h 408"/>
                    <a:gd name="T32" fmla="*/ 81 w 120"/>
                    <a:gd name="T33" fmla="*/ 317 h 408"/>
                    <a:gd name="T34" fmla="*/ 71 w 120"/>
                    <a:gd name="T35" fmla="*/ 344 h 408"/>
                    <a:gd name="T36" fmla="*/ 61 w 120"/>
                    <a:gd name="T37" fmla="*/ 367 h 408"/>
                    <a:gd name="T38" fmla="*/ 52 w 120"/>
                    <a:gd name="T39" fmla="*/ 385 h 408"/>
                    <a:gd name="T40" fmla="*/ 41 w 120"/>
                    <a:gd name="T41" fmla="*/ 398 h 408"/>
                    <a:gd name="T42" fmla="*/ 32 w 120"/>
                    <a:gd name="T43" fmla="*/ 405 h 408"/>
                    <a:gd name="T44" fmla="*/ 23 w 120"/>
                    <a:gd name="T45" fmla="*/ 407 h 408"/>
                    <a:gd name="T46" fmla="*/ 16 w 120"/>
                    <a:gd name="T47" fmla="*/ 401 h 408"/>
                    <a:gd name="T48" fmla="*/ 10 w 120"/>
                    <a:gd name="T49" fmla="*/ 391 h 408"/>
                    <a:gd name="T50" fmla="*/ 5 w 120"/>
                    <a:gd name="T51" fmla="*/ 374 h 408"/>
                    <a:gd name="T52" fmla="*/ 2 w 120"/>
                    <a:gd name="T53" fmla="*/ 353 h 408"/>
                    <a:gd name="T54" fmla="*/ 0 w 120"/>
                    <a:gd name="T55" fmla="*/ 327 h 408"/>
                    <a:gd name="T56" fmla="*/ 1 w 120"/>
                    <a:gd name="T57" fmla="*/ 298 h 408"/>
                    <a:gd name="T58" fmla="*/ 3 w 120"/>
                    <a:gd name="T59" fmla="*/ 265 h 408"/>
                    <a:gd name="T60" fmla="*/ 6 w 120"/>
                    <a:gd name="T61" fmla="*/ 231 h 408"/>
                    <a:gd name="T62" fmla="*/ 12 w 120"/>
                    <a:gd name="T63" fmla="*/ 197 h 408"/>
                    <a:gd name="T64" fmla="*/ 19 w 120"/>
                    <a:gd name="T65" fmla="*/ 162 h 408"/>
                    <a:gd name="T66" fmla="*/ 27 w 120"/>
                    <a:gd name="T67" fmla="*/ 128 h 408"/>
                    <a:gd name="T68" fmla="*/ 36 w 120"/>
                    <a:gd name="T69" fmla="*/ 97 h 408"/>
                    <a:gd name="T70" fmla="*/ 44 w 120"/>
                    <a:gd name="T71" fmla="*/ 69 h 408"/>
                    <a:gd name="T72" fmla="*/ 55 w 120"/>
                    <a:gd name="T73" fmla="*/ 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408">
                      <a:moveTo>
                        <a:pt x="55" y="45"/>
                      </a:moveTo>
                      <a:lnTo>
                        <a:pt x="60" y="35"/>
                      </a:lnTo>
                      <a:lnTo>
                        <a:pt x="66" y="25"/>
                      </a:lnTo>
                      <a:lnTo>
                        <a:pt x="70" y="18"/>
                      </a:lnTo>
                      <a:lnTo>
                        <a:pt x="75" y="11"/>
                      </a:lnTo>
                      <a:lnTo>
                        <a:pt x="80" y="6"/>
                      </a:lnTo>
                      <a:lnTo>
                        <a:pt x="85" y="3"/>
                      </a:lnTo>
                      <a:lnTo>
                        <a:pt x="90" y="1"/>
                      </a:lnTo>
                      <a:lnTo>
                        <a:pt x="93" y="0"/>
                      </a:lnTo>
                      <a:lnTo>
                        <a:pt x="98" y="1"/>
                      </a:lnTo>
                      <a:lnTo>
                        <a:pt x="101" y="4"/>
                      </a:lnTo>
                      <a:lnTo>
                        <a:pt x="105" y="8"/>
                      </a:lnTo>
                      <a:lnTo>
                        <a:pt x="108" y="13"/>
                      </a:lnTo>
                      <a:lnTo>
                        <a:pt x="110" y="20"/>
                      </a:lnTo>
                      <a:lnTo>
                        <a:pt x="113" y="28"/>
                      </a:lnTo>
                      <a:lnTo>
                        <a:pt x="115" y="37"/>
                      </a:lnTo>
                      <a:lnTo>
                        <a:pt x="116" y="49"/>
                      </a:lnTo>
                      <a:lnTo>
                        <a:pt x="117" y="60"/>
                      </a:lnTo>
                      <a:lnTo>
                        <a:pt x="118" y="73"/>
                      </a:lnTo>
                      <a:lnTo>
                        <a:pt x="119" y="87"/>
                      </a:lnTo>
                      <a:lnTo>
                        <a:pt x="119" y="102"/>
                      </a:lnTo>
                      <a:lnTo>
                        <a:pt x="118" y="117"/>
                      </a:lnTo>
                      <a:lnTo>
                        <a:pt x="117" y="133"/>
                      </a:lnTo>
                      <a:lnTo>
                        <a:pt x="115" y="150"/>
                      </a:lnTo>
                      <a:lnTo>
                        <a:pt x="114" y="167"/>
                      </a:lnTo>
                      <a:lnTo>
                        <a:pt x="111" y="184"/>
                      </a:lnTo>
                      <a:lnTo>
                        <a:pt x="108" y="201"/>
                      </a:lnTo>
                      <a:lnTo>
                        <a:pt x="106" y="219"/>
                      </a:lnTo>
                      <a:lnTo>
                        <a:pt x="102" y="237"/>
                      </a:lnTo>
                      <a:lnTo>
                        <a:pt x="99" y="254"/>
                      </a:lnTo>
                      <a:lnTo>
                        <a:pt x="94" y="270"/>
                      </a:lnTo>
                      <a:lnTo>
                        <a:pt x="91" y="287"/>
                      </a:lnTo>
                      <a:lnTo>
                        <a:pt x="86" y="302"/>
                      </a:lnTo>
                      <a:lnTo>
                        <a:pt x="81" y="317"/>
                      </a:lnTo>
                      <a:lnTo>
                        <a:pt x="76" y="331"/>
                      </a:lnTo>
                      <a:lnTo>
                        <a:pt x="71" y="344"/>
                      </a:lnTo>
                      <a:lnTo>
                        <a:pt x="67" y="356"/>
                      </a:lnTo>
                      <a:lnTo>
                        <a:pt x="61" y="367"/>
                      </a:lnTo>
                      <a:lnTo>
                        <a:pt x="56" y="377"/>
                      </a:lnTo>
                      <a:lnTo>
                        <a:pt x="52" y="385"/>
                      </a:lnTo>
                      <a:lnTo>
                        <a:pt x="46" y="392"/>
                      </a:lnTo>
                      <a:lnTo>
                        <a:pt x="41" y="398"/>
                      </a:lnTo>
                      <a:lnTo>
                        <a:pt x="36" y="403"/>
                      </a:lnTo>
                      <a:lnTo>
                        <a:pt x="32" y="405"/>
                      </a:lnTo>
                      <a:lnTo>
                        <a:pt x="28" y="407"/>
                      </a:lnTo>
                      <a:lnTo>
                        <a:pt x="23" y="407"/>
                      </a:lnTo>
                      <a:lnTo>
                        <a:pt x="20" y="405"/>
                      </a:lnTo>
                      <a:lnTo>
                        <a:pt x="16" y="401"/>
                      </a:lnTo>
                      <a:lnTo>
                        <a:pt x="12" y="397"/>
                      </a:lnTo>
                      <a:lnTo>
                        <a:pt x="10" y="391"/>
                      </a:lnTo>
                      <a:lnTo>
                        <a:pt x="7" y="383"/>
                      </a:lnTo>
                      <a:lnTo>
                        <a:pt x="5" y="374"/>
                      </a:lnTo>
                      <a:lnTo>
                        <a:pt x="4" y="364"/>
                      </a:lnTo>
                      <a:lnTo>
                        <a:pt x="2" y="353"/>
                      </a:lnTo>
                      <a:lnTo>
                        <a:pt x="1" y="341"/>
                      </a:lnTo>
                      <a:lnTo>
                        <a:pt x="0" y="327"/>
                      </a:lnTo>
                      <a:lnTo>
                        <a:pt x="0" y="313"/>
                      </a:lnTo>
                      <a:lnTo>
                        <a:pt x="1" y="298"/>
                      </a:lnTo>
                      <a:lnTo>
                        <a:pt x="2" y="282"/>
                      </a:lnTo>
                      <a:lnTo>
                        <a:pt x="3" y="265"/>
                      </a:lnTo>
                      <a:lnTo>
                        <a:pt x="4" y="249"/>
                      </a:lnTo>
                      <a:lnTo>
                        <a:pt x="6" y="231"/>
                      </a:lnTo>
                      <a:lnTo>
                        <a:pt x="9" y="214"/>
                      </a:lnTo>
                      <a:lnTo>
                        <a:pt x="12" y="197"/>
                      </a:lnTo>
                      <a:lnTo>
                        <a:pt x="15" y="179"/>
                      </a:lnTo>
                      <a:lnTo>
                        <a:pt x="19" y="162"/>
                      </a:lnTo>
                      <a:lnTo>
                        <a:pt x="22" y="145"/>
                      </a:lnTo>
                      <a:lnTo>
                        <a:pt x="27" y="128"/>
                      </a:lnTo>
                      <a:lnTo>
                        <a:pt x="31" y="112"/>
                      </a:lnTo>
                      <a:lnTo>
                        <a:pt x="36" y="97"/>
                      </a:lnTo>
                      <a:lnTo>
                        <a:pt x="40" y="83"/>
                      </a:lnTo>
                      <a:lnTo>
                        <a:pt x="44" y="69"/>
                      </a:lnTo>
                      <a:lnTo>
                        <a:pt x="50" y="56"/>
                      </a:lnTo>
                      <a:lnTo>
                        <a:pt x="55" y="4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5" name="Freeform 249"/>
                <p:cNvSpPr>
                  <a:spLocks/>
                </p:cNvSpPr>
                <p:nvPr/>
              </p:nvSpPr>
              <p:spPr bwMode="auto">
                <a:xfrm>
                  <a:off x="1577" y="329"/>
                  <a:ext cx="205" cy="363"/>
                </a:xfrm>
                <a:custGeom>
                  <a:avLst/>
                  <a:gdLst>
                    <a:gd name="T0" fmla="*/ 56 w 205"/>
                    <a:gd name="T1" fmla="*/ 239 h 363"/>
                    <a:gd name="T2" fmla="*/ 41 w 205"/>
                    <a:gd name="T3" fmla="*/ 208 h 363"/>
                    <a:gd name="T4" fmla="*/ 28 w 205"/>
                    <a:gd name="T5" fmla="*/ 177 h 363"/>
                    <a:gd name="T6" fmla="*/ 17 w 205"/>
                    <a:gd name="T7" fmla="*/ 146 h 363"/>
                    <a:gd name="T8" fmla="*/ 9 w 205"/>
                    <a:gd name="T9" fmla="*/ 117 h 363"/>
                    <a:gd name="T10" fmla="*/ 4 w 205"/>
                    <a:gd name="T11" fmla="*/ 89 h 363"/>
                    <a:gd name="T12" fmla="*/ 1 w 205"/>
                    <a:gd name="T13" fmla="*/ 63 h 363"/>
                    <a:gd name="T14" fmla="*/ 1 w 205"/>
                    <a:gd name="T15" fmla="*/ 42 h 363"/>
                    <a:gd name="T16" fmla="*/ 4 w 205"/>
                    <a:gd name="T17" fmla="*/ 24 h 363"/>
                    <a:gd name="T18" fmla="*/ 11 w 205"/>
                    <a:gd name="T19" fmla="*/ 11 h 363"/>
                    <a:gd name="T20" fmla="*/ 20 w 205"/>
                    <a:gd name="T21" fmla="*/ 3 h 363"/>
                    <a:gd name="T22" fmla="*/ 31 w 205"/>
                    <a:gd name="T23" fmla="*/ 0 h 363"/>
                    <a:gd name="T24" fmla="*/ 44 w 205"/>
                    <a:gd name="T25" fmla="*/ 3 h 363"/>
                    <a:gd name="T26" fmla="*/ 60 w 205"/>
                    <a:gd name="T27" fmla="*/ 11 h 363"/>
                    <a:gd name="T28" fmla="*/ 76 w 205"/>
                    <a:gd name="T29" fmla="*/ 24 h 363"/>
                    <a:gd name="T30" fmla="*/ 94 w 205"/>
                    <a:gd name="T31" fmla="*/ 41 h 363"/>
                    <a:gd name="T32" fmla="*/ 112 w 205"/>
                    <a:gd name="T33" fmla="*/ 63 h 363"/>
                    <a:gd name="T34" fmla="*/ 129 w 205"/>
                    <a:gd name="T35" fmla="*/ 88 h 363"/>
                    <a:gd name="T36" fmla="*/ 145 w 205"/>
                    <a:gd name="T37" fmla="*/ 116 h 363"/>
                    <a:gd name="T38" fmla="*/ 161 w 205"/>
                    <a:gd name="T39" fmla="*/ 146 h 363"/>
                    <a:gd name="T40" fmla="*/ 174 w 205"/>
                    <a:gd name="T41" fmla="*/ 177 h 363"/>
                    <a:gd name="T42" fmla="*/ 185 w 205"/>
                    <a:gd name="T43" fmla="*/ 208 h 363"/>
                    <a:gd name="T44" fmla="*/ 194 w 205"/>
                    <a:gd name="T45" fmla="*/ 238 h 363"/>
                    <a:gd name="T46" fmla="*/ 200 w 205"/>
                    <a:gd name="T47" fmla="*/ 267 h 363"/>
                    <a:gd name="T48" fmla="*/ 204 w 205"/>
                    <a:gd name="T49" fmla="*/ 293 h 363"/>
                    <a:gd name="T50" fmla="*/ 204 w 205"/>
                    <a:gd name="T51" fmla="*/ 315 h 363"/>
                    <a:gd name="T52" fmla="*/ 201 w 205"/>
                    <a:gd name="T53" fmla="*/ 334 h 363"/>
                    <a:gd name="T54" fmla="*/ 196 w 205"/>
                    <a:gd name="T55" fmla="*/ 348 h 363"/>
                    <a:gd name="T56" fmla="*/ 188 w 205"/>
                    <a:gd name="T57" fmla="*/ 358 h 363"/>
                    <a:gd name="T58" fmla="*/ 177 w 205"/>
                    <a:gd name="T59" fmla="*/ 362 h 363"/>
                    <a:gd name="T60" fmla="*/ 164 w 205"/>
                    <a:gd name="T61" fmla="*/ 361 h 363"/>
                    <a:gd name="T62" fmla="*/ 149 w 205"/>
                    <a:gd name="T63" fmla="*/ 354 h 363"/>
                    <a:gd name="T64" fmla="*/ 133 w 205"/>
                    <a:gd name="T65" fmla="*/ 342 h 363"/>
                    <a:gd name="T66" fmla="*/ 115 w 205"/>
                    <a:gd name="T67" fmla="*/ 326 h 363"/>
                    <a:gd name="T68" fmla="*/ 98 w 205"/>
                    <a:gd name="T69" fmla="*/ 305 h 363"/>
                    <a:gd name="T70" fmla="*/ 81 w 205"/>
                    <a:gd name="T71" fmla="*/ 281 h 363"/>
                    <a:gd name="T72" fmla="*/ 64 w 205"/>
                    <a:gd name="T73" fmla="*/ 25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363">
                      <a:moveTo>
                        <a:pt x="64" y="253"/>
                      </a:moveTo>
                      <a:lnTo>
                        <a:pt x="56" y="239"/>
                      </a:lnTo>
                      <a:lnTo>
                        <a:pt x="48" y="223"/>
                      </a:lnTo>
                      <a:lnTo>
                        <a:pt x="41" y="208"/>
                      </a:lnTo>
                      <a:lnTo>
                        <a:pt x="35" y="193"/>
                      </a:lnTo>
                      <a:lnTo>
                        <a:pt x="28" y="177"/>
                      </a:lnTo>
                      <a:lnTo>
                        <a:pt x="22" y="162"/>
                      </a:lnTo>
                      <a:lnTo>
                        <a:pt x="17" y="146"/>
                      </a:lnTo>
                      <a:lnTo>
                        <a:pt x="12" y="131"/>
                      </a:lnTo>
                      <a:lnTo>
                        <a:pt x="9" y="117"/>
                      </a:lnTo>
                      <a:lnTo>
                        <a:pt x="5" y="102"/>
                      </a:lnTo>
                      <a:lnTo>
                        <a:pt x="4" y="89"/>
                      </a:lnTo>
                      <a:lnTo>
                        <a:pt x="2" y="76"/>
                      </a:lnTo>
                      <a:lnTo>
                        <a:pt x="1" y="63"/>
                      </a:lnTo>
                      <a:lnTo>
                        <a:pt x="0" y="52"/>
                      </a:lnTo>
                      <a:lnTo>
                        <a:pt x="1" y="42"/>
                      </a:lnTo>
                      <a:lnTo>
                        <a:pt x="3" y="32"/>
                      </a:lnTo>
                      <a:lnTo>
                        <a:pt x="4" y="24"/>
                      </a:lnTo>
                      <a:lnTo>
                        <a:pt x="7" y="17"/>
                      </a:lnTo>
                      <a:lnTo>
                        <a:pt x="11" y="11"/>
                      </a:lnTo>
                      <a:lnTo>
                        <a:pt x="15" y="6"/>
                      </a:lnTo>
                      <a:lnTo>
                        <a:pt x="20" y="3"/>
                      </a:lnTo>
                      <a:lnTo>
                        <a:pt x="25" y="1"/>
                      </a:lnTo>
                      <a:lnTo>
                        <a:pt x="31" y="0"/>
                      </a:lnTo>
                      <a:lnTo>
                        <a:pt x="38" y="1"/>
                      </a:lnTo>
                      <a:lnTo>
                        <a:pt x="44" y="3"/>
                      </a:lnTo>
                      <a:lnTo>
                        <a:pt x="52" y="6"/>
                      </a:lnTo>
                      <a:lnTo>
                        <a:pt x="60" y="11"/>
                      </a:lnTo>
                      <a:lnTo>
                        <a:pt x="68" y="17"/>
                      </a:lnTo>
                      <a:lnTo>
                        <a:pt x="76" y="24"/>
                      </a:lnTo>
                      <a:lnTo>
                        <a:pt x="85" y="32"/>
                      </a:lnTo>
                      <a:lnTo>
                        <a:pt x="94" y="41"/>
                      </a:lnTo>
                      <a:lnTo>
                        <a:pt x="103" y="51"/>
                      </a:lnTo>
                      <a:lnTo>
                        <a:pt x="112" y="63"/>
                      </a:lnTo>
                      <a:lnTo>
                        <a:pt x="121" y="75"/>
                      </a:lnTo>
                      <a:lnTo>
                        <a:pt x="129" y="88"/>
                      </a:lnTo>
                      <a:lnTo>
                        <a:pt x="137" y="102"/>
                      </a:lnTo>
                      <a:lnTo>
                        <a:pt x="145" y="116"/>
                      </a:lnTo>
                      <a:lnTo>
                        <a:pt x="153" y="131"/>
                      </a:lnTo>
                      <a:lnTo>
                        <a:pt x="161" y="146"/>
                      </a:lnTo>
                      <a:lnTo>
                        <a:pt x="168" y="161"/>
                      </a:lnTo>
                      <a:lnTo>
                        <a:pt x="174" y="177"/>
                      </a:lnTo>
                      <a:lnTo>
                        <a:pt x="180" y="192"/>
                      </a:lnTo>
                      <a:lnTo>
                        <a:pt x="185" y="208"/>
                      </a:lnTo>
                      <a:lnTo>
                        <a:pt x="190" y="223"/>
                      </a:lnTo>
                      <a:lnTo>
                        <a:pt x="194" y="238"/>
                      </a:lnTo>
                      <a:lnTo>
                        <a:pt x="198" y="253"/>
                      </a:lnTo>
                      <a:lnTo>
                        <a:pt x="200" y="267"/>
                      </a:lnTo>
                      <a:lnTo>
                        <a:pt x="202" y="280"/>
                      </a:lnTo>
                      <a:lnTo>
                        <a:pt x="204" y="293"/>
                      </a:lnTo>
                      <a:lnTo>
                        <a:pt x="204" y="305"/>
                      </a:lnTo>
                      <a:lnTo>
                        <a:pt x="204" y="315"/>
                      </a:lnTo>
                      <a:lnTo>
                        <a:pt x="203" y="325"/>
                      </a:lnTo>
                      <a:lnTo>
                        <a:pt x="201" y="334"/>
                      </a:lnTo>
                      <a:lnTo>
                        <a:pt x="200" y="342"/>
                      </a:lnTo>
                      <a:lnTo>
                        <a:pt x="196" y="348"/>
                      </a:lnTo>
                      <a:lnTo>
                        <a:pt x="192" y="353"/>
                      </a:lnTo>
                      <a:lnTo>
                        <a:pt x="188" y="358"/>
                      </a:lnTo>
                      <a:lnTo>
                        <a:pt x="183" y="360"/>
                      </a:lnTo>
                      <a:lnTo>
                        <a:pt x="177" y="362"/>
                      </a:lnTo>
                      <a:lnTo>
                        <a:pt x="170" y="361"/>
                      </a:lnTo>
                      <a:lnTo>
                        <a:pt x="164" y="361"/>
                      </a:lnTo>
                      <a:lnTo>
                        <a:pt x="156" y="358"/>
                      </a:lnTo>
                      <a:lnTo>
                        <a:pt x="149" y="354"/>
                      </a:lnTo>
                      <a:lnTo>
                        <a:pt x="141" y="349"/>
                      </a:lnTo>
                      <a:lnTo>
                        <a:pt x="133" y="342"/>
                      </a:lnTo>
                      <a:lnTo>
                        <a:pt x="124" y="334"/>
                      </a:lnTo>
                      <a:lnTo>
                        <a:pt x="115" y="326"/>
                      </a:lnTo>
                      <a:lnTo>
                        <a:pt x="106" y="316"/>
                      </a:lnTo>
                      <a:lnTo>
                        <a:pt x="98" y="305"/>
                      </a:lnTo>
                      <a:lnTo>
                        <a:pt x="90" y="293"/>
                      </a:lnTo>
                      <a:lnTo>
                        <a:pt x="81" y="281"/>
                      </a:lnTo>
                      <a:lnTo>
                        <a:pt x="73" y="267"/>
                      </a:lnTo>
                      <a:lnTo>
                        <a:pt x="64" y="253"/>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6" name="Freeform 250"/>
                <p:cNvSpPr>
                  <a:spLocks/>
                </p:cNvSpPr>
                <p:nvPr/>
              </p:nvSpPr>
              <p:spPr bwMode="auto">
                <a:xfrm>
                  <a:off x="1579" y="672"/>
                  <a:ext cx="218" cy="355"/>
                </a:xfrm>
                <a:custGeom>
                  <a:avLst/>
                  <a:gdLst>
                    <a:gd name="T0" fmla="*/ 80 w 218"/>
                    <a:gd name="T1" fmla="*/ 68 h 355"/>
                    <a:gd name="T2" fmla="*/ 98 w 218"/>
                    <a:gd name="T3" fmla="*/ 46 h 355"/>
                    <a:gd name="T4" fmla="*/ 117 w 218"/>
                    <a:gd name="T5" fmla="*/ 27 h 355"/>
                    <a:gd name="T6" fmla="*/ 135 w 218"/>
                    <a:gd name="T7" fmla="*/ 13 h 355"/>
                    <a:gd name="T8" fmla="*/ 153 w 218"/>
                    <a:gd name="T9" fmla="*/ 4 h 355"/>
                    <a:gd name="T10" fmla="*/ 169 w 218"/>
                    <a:gd name="T11" fmla="*/ 0 h 355"/>
                    <a:gd name="T12" fmla="*/ 183 w 218"/>
                    <a:gd name="T13" fmla="*/ 2 h 355"/>
                    <a:gd name="T14" fmla="*/ 196 w 218"/>
                    <a:gd name="T15" fmla="*/ 8 h 355"/>
                    <a:gd name="T16" fmla="*/ 205 w 218"/>
                    <a:gd name="T17" fmla="*/ 20 h 355"/>
                    <a:gd name="T18" fmla="*/ 213 w 218"/>
                    <a:gd name="T19" fmla="*/ 36 h 355"/>
                    <a:gd name="T20" fmla="*/ 216 w 218"/>
                    <a:gd name="T21" fmla="*/ 56 h 355"/>
                    <a:gd name="T22" fmla="*/ 217 w 218"/>
                    <a:gd name="T23" fmla="*/ 80 h 355"/>
                    <a:gd name="T24" fmla="*/ 214 w 218"/>
                    <a:gd name="T25" fmla="*/ 107 h 355"/>
                    <a:gd name="T26" fmla="*/ 208 w 218"/>
                    <a:gd name="T27" fmla="*/ 136 h 355"/>
                    <a:gd name="T28" fmla="*/ 200 w 218"/>
                    <a:gd name="T29" fmla="*/ 166 h 355"/>
                    <a:gd name="T30" fmla="*/ 189 w 218"/>
                    <a:gd name="T31" fmla="*/ 196 h 355"/>
                    <a:gd name="T32" fmla="*/ 174 w 218"/>
                    <a:gd name="T33" fmla="*/ 226 h 355"/>
                    <a:gd name="T34" fmla="*/ 159 w 218"/>
                    <a:gd name="T35" fmla="*/ 254 h 355"/>
                    <a:gd name="T36" fmla="*/ 142 w 218"/>
                    <a:gd name="T37" fmla="*/ 281 h 355"/>
                    <a:gd name="T38" fmla="*/ 124 w 218"/>
                    <a:gd name="T39" fmla="*/ 304 h 355"/>
                    <a:gd name="T40" fmla="*/ 105 w 218"/>
                    <a:gd name="T41" fmla="*/ 323 h 355"/>
                    <a:gd name="T42" fmla="*/ 86 w 218"/>
                    <a:gd name="T43" fmla="*/ 338 h 355"/>
                    <a:gd name="T44" fmla="*/ 68 w 218"/>
                    <a:gd name="T45" fmla="*/ 348 h 355"/>
                    <a:gd name="T46" fmla="*/ 52 w 218"/>
                    <a:gd name="T47" fmla="*/ 354 h 355"/>
                    <a:gd name="T48" fmla="*/ 37 w 218"/>
                    <a:gd name="T49" fmla="*/ 354 h 355"/>
                    <a:gd name="T50" fmla="*/ 24 w 218"/>
                    <a:gd name="T51" fmla="*/ 348 h 355"/>
                    <a:gd name="T52" fmla="*/ 13 w 218"/>
                    <a:gd name="T53" fmla="*/ 338 h 355"/>
                    <a:gd name="T54" fmla="*/ 6 w 218"/>
                    <a:gd name="T55" fmla="*/ 323 h 355"/>
                    <a:gd name="T56" fmla="*/ 2 w 218"/>
                    <a:gd name="T57" fmla="*/ 304 h 355"/>
                    <a:gd name="T58" fmla="*/ 0 w 218"/>
                    <a:gd name="T59" fmla="*/ 281 h 355"/>
                    <a:gd name="T60" fmla="*/ 2 w 218"/>
                    <a:gd name="T61" fmla="*/ 254 h 355"/>
                    <a:gd name="T62" fmla="*/ 7 w 218"/>
                    <a:gd name="T63" fmla="*/ 226 h 355"/>
                    <a:gd name="T64" fmla="*/ 14 w 218"/>
                    <a:gd name="T65" fmla="*/ 196 h 355"/>
                    <a:gd name="T66" fmla="*/ 26 w 218"/>
                    <a:gd name="T67" fmla="*/ 166 h 355"/>
                    <a:gd name="T68" fmla="*/ 39 w 218"/>
                    <a:gd name="T69" fmla="*/ 136 h 355"/>
                    <a:gd name="T70" fmla="*/ 53 w 218"/>
                    <a:gd name="T71" fmla="*/ 107 h 355"/>
                    <a:gd name="T72" fmla="*/ 71 w 218"/>
                    <a:gd name="T73" fmla="*/ 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55">
                      <a:moveTo>
                        <a:pt x="71" y="80"/>
                      </a:moveTo>
                      <a:lnTo>
                        <a:pt x="80" y="68"/>
                      </a:lnTo>
                      <a:lnTo>
                        <a:pt x="89" y="56"/>
                      </a:lnTo>
                      <a:lnTo>
                        <a:pt x="98" y="46"/>
                      </a:lnTo>
                      <a:lnTo>
                        <a:pt x="108" y="36"/>
                      </a:lnTo>
                      <a:lnTo>
                        <a:pt x="117" y="27"/>
                      </a:lnTo>
                      <a:lnTo>
                        <a:pt x="126" y="20"/>
                      </a:lnTo>
                      <a:lnTo>
                        <a:pt x="135" y="13"/>
                      </a:lnTo>
                      <a:lnTo>
                        <a:pt x="144" y="8"/>
                      </a:lnTo>
                      <a:lnTo>
                        <a:pt x="153" y="4"/>
                      </a:lnTo>
                      <a:lnTo>
                        <a:pt x="161" y="2"/>
                      </a:lnTo>
                      <a:lnTo>
                        <a:pt x="169" y="0"/>
                      </a:lnTo>
                      <a:lnTo>
                        <a:pt x="176" y="0"/>
                      </a:lnTo>
                      <a:lnTo>
                        <a:pt x="183" y="2"/>
                      </a:lnTo>
                      <a:lnTo>
                        <a:pt x="190" y="4"/>
                      </a:lnTo>
                      <a:lnTo>
                        <a:pt x="196" y="8"/>
                      </a:lnTo>
                      <a:lnTo>
                        <a:pt x="201" y="14"/>
                      </a:lnTo>
                      <a:lnTo>
                        <a:pt x="205" y="20"/>
                      </a:lnTo>
                      <a:lnTo>
                        <a:pt x="210" y="27"/>
                      </a:lnTo>
                      <a:lnTo>
                        <a:pt x="213" y="36"/>
                      </a:lnTo>
                      <a:lnTo>
                        <a:pt x="215" y="46"/>
                      </a:lnTo>
                      <a:lnTo>
                        <a:pt x="216" y="56"/>
                      </a:lnTo>
                      <a:lnTo>
                        <a:pt x="217" y="68"/>
                      </a:lnTo>
                      <a:lnTo>
                        <a:pt x="217" y="80"/>
                      </a:lnTo>
                      <a:lnTo>
                        <a:pt x="216" y="93"/>
                      </a:lnTo>
                      <a:lnTo>
                        <a:pt x="214" y="107"/>
                      </a:lnTo>
                      <a:lnTo>
                        <a:pt x="212" y="121"/>
                      </a:lnTo>
                      <a:lnTo>
                        <a:pt x="208" y="136"/>
                      </a:lnTo>
                      <a:lnTo>
                        <a:pt x="205" y="151"/>
                      </a:lnTo>
                      <a:lnTo>
                        <a:pt x="200" y="166"/>
                      </a:lnTo>
                      <a:lnTo>
                        <a:pt x="195" y="181"/>
                      </a:lnTo>
                      <a:lnTo>
                        <a:pt x="189" y="196"/>
                      </a:lnTo>
                      <a:lnTo>
                        <a:pt x="182" y="212"/>
                      </a:lnTo>
                      <a:lnTo>
                        <a:pt x="174" y="226"/>
                      </a:lnTo>
                      <a:lnTo>
                        <a:pt x="167" y="241"/>
                      </a:lnTo>
                      <a:lnTo>
                        <a:pt x="159" y="254"/>
                      </a:lnTo>
                      <a:lnTo>
                        <a:pt x="151" y="268"/>
                      </a:lnTo>
                      <a:lnTo>
                        <a:pt x="142" y="281"/>
                      </a:lnTo>
                      <a:lnTo>
                        <a:pt x="133" y="293"/>
                      </a:lnTo>
                      <a:lnTo>
                        <a:pt x="124" y="304"/>
                      </a:lnTo>
                      <a:lnTo>
                        <a:pt x="114" y="314"/>
                      </a:lnTo>
                      <a:lnTo>
                        <a:pt x="105" y="323"/>
                      </a:lnTo>
                      <a:lnTo>
                        <a:pt x="96" y="331"/>
                      </a:lnTo>
                      <a:lnTo>
                        <a:pt x="86" y="338"/>
                      </a:lnTo>
                      <a:lnTo>
                        <a:pt x="77" y="344"/>
                      </a:lnTo>
                      <a:lnTo>
                        <a:pt x="68" y="348"/>
                      </a:lnTo>
                      <a:lnTo>
                        <a:pt x="60" y="352"/>
                      </a:lnTo>
                      <a:lnTo>
                        <a:pt x="52" y="354"/>
                      </a:lnTo>
                      <a:lnTo>
                        <a:pt x="44" y="354"/>
                      </a:lnTo>
                      <a:lnTo>
                        <a:pt x="37" y="354"/>
                      </a:lnTo>
                      <a:lnTo>
                        <a:pt x="30" y="352"/>
                      </a:lnTo>
                      <a:lnTo>
                        <a:pt x="24" y="348"/>
                      </a:lnTo>
                      <a:lnTo>
                        <a:pt x="19" y="344"/>
                      </a:lnTo>
                      <a:lnTo>
                        <a:pt x="13" y="338"/>
                      </a:lnTo>
                      <a:lnTo>
                        <a:pt x="10" y="331"/>
                      </a:lnTo>
                      <a:lnTo>
                        <a:pt x="6" y="323"/>
                      </a:lnTo>
                      <a:lnTo>
                        <a:pt x="4" y="314"/>
                      </a:lnTo>
                      <a:lnTo>
                        <a:pt x="2" y="304"/>
                      </a:lnTo>
                      <a:lnTo>
                        <a:pt x="0" y="293"/>
                      </a:lnTo>
                      <a:lnTo>
                        <a:pt x="0" y="281"/>
                      </a:lnTo>
                      <a:lnTo>
                        <a:pt x="0" y="268"/>
                      </a:lnTo>
                      <a:lnTo>
                        <a:pt x="2" y="254"/>
                      </a:lnTo>
                      <a:lnTo>
                        <a:pt x="4" y="240"/>
                      </a:lnTo>
                      <a:lnTo>
                        <a:pt x="7" y="226"/>
                      </a:lnTo>
                      <a:lnTo>
                        <a:pt x="11" y="211"/>
                      </a:lnTo>
                      <a:lnTo>
                        <a:pt x="14" y="196"/>
                      </a:lnTo>
                      <a:lnTo>
                        <a:pt x="20" y="181"/>
                      </a:lnTo>
                      <a:lnTo>
                        <a:pt x="26" y="166"/>
                      </a:lnTo>
                      <a:lnTo>
                        <a:pt x="32" y="151"/>
                      </a:lnTo>
                      <a:lnTo>
                        <a:pt x="39" y="136"/>
                      </a:lnTo>
                      <a:lnTo>
                        <a:pt x="46" y="121"/>
                      </a:lnTo>
                      <a:lnTo>
                        <a:pt x="53" y="107"/>
                      </a:lnTo>
                      <a:lnTo>
                        <a:pt x="62" y="93"/>
                      </a:lnTo>
                      <a:lnTo>
                        <a:pt x="71" y="8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27" name="Freeform 251"/>
                <p:cNvSpPr>
                  <a:spLocks/>
                </p:cNvSpPr>
                <p:nvPr/>
              </p:nvSpPr>
              <p:spPr bwMode="auto">
                <a:xfrm>
                  <a:off x="1787" y="689"/>
                  <a:ext cx="242" cy="529"/>
                </a:xfrm>
                <a:custGeom>
                  <a:avLst/>
                  <a:gdLst>
                    <a:gd name="T0" fmla="*/ 0 w 242"/>
                    <a:gd name="T1" fmla="*/ 0 h 529"/>
                    <a:gd name="T2" fmla="*/ 12 w 242"/>
                    <a:gd name="T3" fmla="*/ 26 h 529"/>
                    <a:gd name="T4" fmla="*/ 19 w 242"/>
                    <a:gd name="T5" fmla="*/ 40 h 529"/>
                    <a:gd name="T6" fmla="*/ 27 w 242"/>
                    <a:gd name="T7" fmla="*/ 54 h 529"/>
                    <a:gd name="T8" fmla="*/ 35 w 242"/>
                    <a:gd name="T9" fmla="*/ 68 h 529"/>
                    <a:gd name="T10" fmla="*/ 43 w 242"/>
                    <a:gd name="T11" fmla="*/ 83 h 529"/>
                    <a:gd name="T12" fmla="*/ 52 w 242"/>
                    <a:gd name="T13" fmla="*/ 98 h 529"/>
                    <a:gd name="T14" fmla="*/ 61 w 242"/>
                    <a:gd name="T15" fmla="*/ 114 h 529"/>
                    <a:gd name="T16" fmla="*/ 71 w 242"/>
                    <a:gd name="T17" fmla="*/ 130 h 529"/>
                    <a:gd name="T18" fmla="*/ 80 w 242"/>
                    <a:gd name="T19" fmla="*/ 146 h 529"/>
                    <a:gd name="T20" fmla="*/ 90 w 242"/>
                    <a:gd name="T21" fmla="*/ 163 h 529"/>
                    <a:gd name="T22" fmla="*/ 99 w 242"/>
                    <a:gd name="T23" fmla="*/ 179 h 529"/>
                    <a:gd name="T24" fmla="*/ 110 w 242"/>
                    <a:gd name="T25" fmla="*/ 196 h 529"/>
                    <a:gd name="T26" fmla="*/ 120 w 242"/>
                    <a:gd name="T27" fmla="*/ 213 h 529"/>
                    <a:gd name="T28" fmla="*/ 129 w 242"/>
                    <a:gd name="T29" fmla="*/ 230 h 529"/>
                    <a:gd name="T30" fmla="*/ 139 w 242"/>
                    <a:gd name="T31" fmla="*/ 248 h 529"/>
                    <a:gd name="T32" fmla="*/ 148 w 242"/>
                    <a:gd name="T33" fmla="*/ 265 h 529"/>
                    <a:gd name="T34" fmla="*/ 158 w 242"/>
                    <a:gd name="T35" fmla="*/ 283 h 529"/>
                    <a:gd name="T36" fmla="*/ 167 w 242"/>
                    <a:gd name="T37" fmla="*/ 301 h 529"/>
                    <a:gd name="T38" fmla="*/ 175 w 242"/>
                    <a:gd name="T39" fmla="*/ 318 h 529"/>
                    <a:gd name="T40" fmla="*/ 184 w 242"/>
                    <a:gd name="T41" fmla="*/ 336 h 529"/>
                    <a:gd name="T42" fmla="*/ 192 w 242"/>
                    <a:gd name="T43" fmla="*/ 354 h 529"/>
                    <a:gd name="T44" fmla="*/ 199 w 242"/>
                    <a:gd name="T45" fmla="*/ 372 h 529"/>
                    <a:gd name="T46" fmla="*/ 206 w 242"/>
                    <a:gd name="T47" fmla="*/ 389 h 529"/>
                    <a:gd name="T48" fmla="*/ 214 w 242"/>
                    <a:gd name="T49" fmla="*/ 407 h 529"/>
                    <a:gd name="T50" fmla="*/ 220 w 242"/>
                    <a:gd name="T51" fmla="*/ 425 h 529"/>
                    <a:gd name="T52" fmla="*/ 225 w 242"/>
                    <a:gd name="T53" fmla="*/ 442 h 529"/>
                    <a:gd name="T54" fmla="*/ 229 w 242"/>
                    <a:gd name="T55" fmla="*/ 460 h 529"/>
                    <a:gd name="T56" fmla="*/ 234 w 242"/>
                    <a:gd name="T57" fmla="*/ 477 h 529"/>
                    <a:gd name="T58" fmla="*/ 237 w 242"/>
                    <a:gd name="T59" fmla="*/ 494 h 529"/>
                    <a:gd name="T60" fmla="*/ 239 w 242"/>
                    <a:gd name="T61" fmla="*/ 511 h 529"/>
                    <a:gd name="T62" fmla="*/ 241 w 242"/>
                    <a:gd name="T63"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529">
                      <a:moveTo>
                        <a:pt x="0" y="0"/>
                      </a:moveTo>
                      <a:lnTo>
                        <a:pt x="12" y="26"/>
                      </a:lnTo>
                      <a:lnTo>
                        <a:pt x="19" y="40"/>
                      </a:lnTo>
                      <a:lnTo>
                        <a:pt x="27" y="54"/>
                      </a:lnTo>
                      <a:lnTo>
                        <a:pt x="35" y="68"/>
                      </a:lnTo>
                      <a:lnTo>
                        <a:pt x="43" y="83"/>
                      </a:lnTo>
                      <a:lnTo>
                        <a:pt x="52" y="98"/>
                      </a:lnTo>
                      <a:lnTo>
                        <a:pt x="61" y="114"/>
                      </a:lnTo>
                      <a:lnTo>
                        <a:pt x="71" y="130"/>
                      </a:lnTo>
                      <a:lnTo>
                        <a:pt x="80" y="146"/>
                      </a:lnTo>
                      <a:lnTo>
                        <a:pt x="90" y="163"/>
                      </a:lnTo>
                      <a:lnTo>
                        <a:pt x="99" y="179"/>
                      </a:lnTo>
                      <a:lnTo>
                        <a:pt x="110" y="196"/>
                      </a:lnTo>
                      <a:lnTo>
                        <a:pt x="120" y="213"/>
                      </a:lnTo>
                      <a:lnTo>
                        <a:pt x="129" y="230"/>
                      </a:lnTo>
                      <a:lnTo>
                        <a:pt x="139" y="248"/>
                      </a:lnTo>
                      <a:lnTo>
                        <a:pt x="148" y="265"/>
                      </a:lnTo>
                      <a:lnTo>
                        <a:pt x="158" y="283"/>
                      </a:lnTo>
                      <a:lnTo>
                        <a:pt x="167" y="301"/>
                      </a:lnTo>
                      <a:lnTo>
                        <a:pt x="175" y="318"/>
                      </a:lnTo>
                      <a:lnTo>
                        <a:pt x="184" y="336"/>
                      </a:lnTo>
                      <a:lnTo>
                        <a:pt x="192" y="354"/>
                      </a:lnTo>
                      <a:lnTo>
                        <a:pt x="199" y="372"/>
                      </a:lnTo>
                      <a:lnTo>
                        <a:pt x="206" y="389"/>
                      </a:lnTo>
                      <a:lnTo>
                        <a:pt x="214" y="407"/>
                      </a:lnTo>
                      <a:lnTo>
                        <a:pt x="220" y="425"/>
                      </a:lnTo>
                      <a:lnTo>
                        <a:pt x="225" y="442"/>
                      </a:lnTo>
                      <a:lnTo>
                        <a:pt x="229" y="460"/>
                      </a:lnTo>
                      <a:lnTo>
                        <a:pt x="234" y="477"/>
                      </a:lnTo>
                      <a:lnTo>
                        <a:pt x="237" y="494"/>
                      </a:lnTo>
                      <a:lnTo>
                        <a:pt x="239" y="511"/>
                      </a:lnTo>
                      <a:lnTo>
                        <a:pt x="241" y="5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028" name="Freeform 252"/>
              <p:cNvSpPr>
                <a:spLocks/>
              </p:cNvSpPr>
              <p:nvPr/>
            </p:nvSpPr>
            <p:spPr bwMode="auto">
              <a:xfrm>
                <a:off x="1965" y="1307"/>
                <a:ext cx="79" cy="1364"/>
              </a:xfrm>
              <a:custGeom>
                <a:avLst/>
                <a:gdLst>
                  <a:gd name="T0" fmla="*/ 68 w 79"/>
                  <a:gd name="T1" fmla="*/ 0 h 1364"/>
                  <a:gd name="T2" fmla="*/ 65 w 79"/>
                  <a:gd name="T3" fmla="*/ 57 h 1364"/>
                  <a:gd name="T4" fmla="*/ 64 w 79"/>
                  <a:gd name="T5" fmla="*/ 85 h 1364"/>
                  <a:gd name="T6" fmla="*/ 63 w 79"/>
                  <a:gd name="T7" fmla="*/ 114 h 1364"/>
                  <a:gd name="T8" fmla="*/ 62 w 79"/>
                  <a:gd name="T9" fmla="*/ 143 h 1364"/>
                  <a:gd name="T10" fmla="*/ 62 w 79"/>
                  <a:gd name="T11" fmla="*/ 172 h 1364"/>
                  <a:gd name="T12" fmla="*/ 63 w 79"/>
                  <a:gd name="T13" fmla="*/ 201 h 1364"/>
                  <a:gd name="T14" fmla="*/ 63 w 79"/>
                  <a:gd name="T15" fmla="*/ 230 h 1364"/>
                  <a:gd name="T16" fmla="*/ 64 w 79"/>
                  <a:gd name="T17" fmla="*/ 259 h 1364"/>
                  <a:gd name="T18" fmla="*/ 65 w 79"/>
                  <a:gd name="T19" fmla="*/ 289 h 1364"/>
                  <a:gd name="T20" fmla="*/ 65 w 79"/>
                  <a:gd name="T21" fmla="*/ 319 h 1364"/>
                  <a:gd name="T22" fmla="*/ 67 w 79"/>
                  <a:gd name="T23" fmla="*/ 348 h 1364"/>
                  <a:gd name="T24" fmla="*/ 69 w 79"/>
                  <a:gd name="T25" fmla="*/ 378 h 1364"/>
                  <a:gd name="T26" fmla="*/ 70 w 79"/>
                  <a:gd name="T27" fmla="*/ 407 h 1364"/>
                  <a:gd name="T28" fmla="*/ 71 w 79"/>
                  <a:gd name="T29" fmla="*/ 437 h 1364"/>
                  <a:gd name="T30" fmla="*/ 73 w 79"/>
                  <a:gd name="T31" fmla="*/ 467 h 1364"/>
                  <a:gd name="T32" fmla="*/ 74 w 79"/>
                  <a:gd name="T33" fmla="*/ 497 h 1364"/>
                  <a:gd name="T34" fmla="*/ 75 w 79"/>
                  <a:gd name="T35" fmla="*/ 526 h 1364"/>
                  <a:gd name="T36" fmla="*/ 76 w 79"/>
                  <a:gd name="T37" fmla="*/ 556 h 1364"/>
                  <a:gd name="T38" fmla="*/ 76 w 79"/>
                  <a:gd name="T39" fmla="*/ 585 h 1364"/>
                  <a:gd name="T40" fmla="*/ 77 w 79"/>
                  <a:gd name="T41" fmla="*/ 615 h 1364"/>
                  <a:gd name="T42" fmla="*/ 78 w 79"/>
                  <a:gd name="T43" fmla="*/ 645 h 1364"/>
                  <a:gd name="T44" fmla="*/ 78 w 79"/>
                  <a:gd name="T45" fmla="*/ 674 h 1364"/>
                  <a:gd name="T46" fmla="*/ 77 w 79"/>
                  <a:gd name="T47" fmla="*/ 703 h 1364"/>
                  <a:gd name="T48" fmla="*/ 76 w 79"/>
                  <a:gd name="T49" fmla="*/ 732 h 1364"/>
                  <a:gd name="T50" fmla="*/ 75 w 79"/>
                  <a:gd name="T51" fmla="*/ 761 h 1364"/>
                  <a:gd name="T52" fmla="*/ 74 w 79"/>
                  <a:gd name="T53" fmla="*/ 790 h 1364"/>
                  <a:gd name="T54" fmla="*/ 71 w 79"/>
                  <a:gd name="T55" fmla="*/ 819 h 1364"/>
                  <a:gd name="T56" fmla="*/ 68 w 79"/>
                  <a:gd name="T57" fmla="*/ 847 h 1364"/>
                  <a:gd name="T58" fmla="*/ 65 w 79"/>
                  <a:gd name="T59" fmla="*/ 876 h 1364"/>
                  <a:gd name="T60" fmla="*/ 61 w 79"/>
                  <a:gd name="T61" fmla="*/ 904 h 1364"/>
                  <a:gd name="T62" fmla="*/ 56 w 79"/>
                  <a:gd name="T63" fmla="*/ 932 h 1364"/>
                  <a:gd name="T64" fmla="*/ 52 w 79"/>
                  <a:gd name="T65" fmla="*/ 958 h 1364"/>
                  <a:gd name="T66" fmla="*/ 49 w 79"/>
                  <a:gd name="T67" fmla="*/ 971 h 1364"/>
                  <a:gd name="T68" fmla="*/ 47 w 79"/>
                  <a:gd name="T69" fmla="*/ 985 h 1364"/>
                  <a:gd name="T70" fmla="*/ 44 w 79"/>
                  <a:gd name="T71" fmla="*/ 997 h 1364"/>
                  <a:gd name="T72" fmla="*/ 40 w 79"/>
                  <a:gd name="T73" fmla="*/ 1011 h 1364"/>
                  <a:gd name="T74" fmla="*/ 38 w 79"/>
                  <a:gd name="T75" fmla="*/ 1023 h 1364"/>
                  <a:gd name="T76" fmla="*/ 35 w 79"/>
                  <a:gd name="T77" fmla="*/ 1037 h 1364"/>
                  <a:gd name="T78" fmla="*/ 31 w 79"/>
                  <a:gd name="T79" fmla="*/ 1049 h 1364"/>
                  <a:gd name="T80" fmla="*/ 29 w 79"/>
                  <a:gd name="T81" fmla="*/ 1063 h 1364"/>
                  <a:gd name="T82" fmla="*/ 26 w 79"/>
                  <a:gd name="T83" fmla="*/ 1076 h 1364"/>
                  <a:gd name="T84" fmla="*/ 22 w 79"/>
                  <a:gd name="T85" fmla="*/ 1089 h 1364"/>
                  <a:gd name="T86" fmla="*/ 20 w 79"/>
                  <a:gd name="T87" fmla="*/ 1102 h 1364"/>
                  <a:gd name="T88" fmla="*/ 17 w 79"/>
                  <a:gd name="T89" fmla="*/ 1115 h 1364"/>
                  <a:gd name="T90" fmla="*/ 15 w 79"/>
                  <a:gd name="T91" fmla="*/ 1128 h 1364"/>
                  <a:gd name="T92" fmla="*/ 13 w 79"/>
                  <a:gd name="T93" fmla="*/ 1141 h 1364"/>
                  <a:gd name="T94" fmla="*/ 10 w 79"/>
                  <a:gd name="T95" fmla="*/ 1155 h 1364"/>
                  <a:gd name="T96" fmla="*/ 8 w 79"/>
                  <a:gd name="T97" fmla="*/ 1168 h 1364"/>
                  <a:gd name="T98" fmla="*/ 6 w 79"/>
                  <a:gd name="T99" fmla="*/ 1181 h 1364"/>
                  <a:gd name="T100" fmla="*/ 4 w 79"/>
                  <a:gd name="T101" fmla="*/ 1195 h 1364"/>
                  <a:gd name="T102" fmla="*/ 3 w 79"/>
                  <a:gd name="T103" fmla="*/ 1208 h 1364"/>
                  <a:gd name="T104" fmla="*/ 2 w 79"/>
                  <a:gd name="T105" fmla="*/ 1221 h 1364"/>
                  <a:gd name="T106" fmla="*/ 1 w 79"/>
                  <a:gd name="T107" fmla="*/ 1235 h 1364"/>
                  <a:gd name="T108" fmla="*/ 1 w 79"/>
                  <a:gd name="T109" fmla="*/ 1249 h 1364"/>
                  <a:gd name="T110" fmla="*/ 0 w 79"/>
                  <a:gd name="T111" fmla="*/ 1263 h 1364"/>
                  <a:gd name="T112" fmla="*/ 0 w 79"/>
                  <a:gd name="T113" fmla="*/ 1277 h 1364"/>
                  <a:gd name="T114" fmla="*/ 1 w 79"/>
                  <a:gd name="T115" fmla="*/ 1291 h 1364"/>
                  <a:gd name="T116" fmla="*/ 2 w 79"/>
                  <a:gd name="T117" fmla="*/ 1305 h 1364"/>
                  <a:gd name="T118" fmla="*/ 3 w 79"/>
                  <a:gd name="T119" fmla="*/ 1319 h 1364"/>
                  <a:gd name="T120" fmla="*/ 4 w 79"/>
                  <a:gd name="T121" fmla="*/ 1333 h 1364"/>
                  <a:gd name="T122" fmla="*/ 6 w 79"/>
                  <a:gd name="T123" fmla="*/ 1348 h 1364"/>
                  <a:gd name="T124" fmla="*/ 9 w 79"/>
                  <a:gd name="T125" fmla="*/ 1363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364">
                    <a:moveTo>
                      <a:pt x="68" y="0"/>
                    </a:moveTo>
                    <a:lnTo>
                      <a:pt x="65" y="57"/>
                    </a:lnTo>
                    <a:lnTo>
                      <a:pt x="64" y="85"/>
                    </a:lnTo>
                    <a:lnTo>
                      <a:pt x="63" y="114"/>
                    </a:lnTo>
                    <a:lnTo>
                      <a:pt x="62" y="143"/>
                    </a:lnTo>
                    <a:lnTo>
                      <a:pt x="62" y="172"/>
                    </a:lnTo>
                    <a:lnTo>
                      <a:pt x="63" y="201"/>
                    </a:lnTo>
                    <a:lnTo>
                      <a:pt x="63" y="230"/>
                    </a:lnTo>
                    <a:lnTo>
                      <a:pt x="64" y="259"/>
                    </a:lnTo>
                    <a:lnTo>
                      <a:pt x="65" y="289"/>
                    </a:lnTo>
                    <a:lnTo>
                      <a:pt x="65" y="319"/>
                    </a:lnTo>
                    <a:lnTo>
                      <a:pt x="67" y="348"/>
                    </a:lnTo>
                    <a:lnTo>
                      <a:pt x="69" y="378"/>
                    </a:lnTo>
                    <a:lnTo>
                      <a:pt x="70" y="407"/>
                    </a:lnTo>
                    <a:lnTo>
                      <a:pt x="71" y="437"/>
                    </a:lnTo>
                    <a:lnTo>
                      <a:pt x="73" y="467"/>
                    </a:lnTo>
                    <a:lnTo>
                      <a:pt x="74" y="497"/>
                    </a:lnTo>
                    <a:lnTo>
                      <a:pt x="75" y="526"/>
                    </a:lnTo>
                    <a:lnTo>
                      <a:pt x="76" y="556"/>
                    </a:lnTo>
                    <a:lnTo>
                      <a:pt x="76" y="585"/>
                    </a:lnTo>
                    <a:lnTo>
                      <a:pt x="77" y="615"/>
                    </a:lnTo>
                    <a:lnTo>
                      <a:pt x="78" y="645"/>
                    </a:lnTo>
                    <a:lnTo>
                      <a:pt x="78" y="674"/>
                    </a:lnTo>
                    <a:lnTo>
                      <a:pt x="77" y="703"/>
                    </a:lnTo>
                    <a:lnTo>
                      <a:pt x="76" y="732"/>
                    </a:lnTo>
                    <a:lnTo>
                      <a:pt x="75" y="761"/>
                    </a:lnTo>
                    <a:lnTo>
                      <a:pt x="74" y="790"/>
                    </a:lnTo>
                    <a:lnTo>
                      <a:pt x="71" y="819"/>
                    </a:lnTo>
                    <a:lnTo>
                      <a:pt x="68" y="847"/>
                    </a:lnTo>
                    <a:lnTo>
                      <a:pt x="65" y="876"/>
                    </a:lnTo>
                    <a:lnTo>
                      <a:pt x="61" y="904"/>
                    </a:lnTo>
                    <a:lnTo>
                      <a:pt x="56" y="932"/>
                    </a:lnTo>
                    <a:lnTo>
                      <a:pt x="52" y="958"/>
                    </a:lnTo>
                    <a:lnTo>
                      <a:pt x="49" y="971"/>
                    </a:lnTo>
                    <a:lnTo>
                      <a:pt x="47" y="985"/>
                    </a:lnTo>
                    <a:lnTo>
                      <a:pt x="44" y="997"/>
                    </a:lnTo>
                    <a:lnTo>
                      <a:pt x="40" y="1011"/>
                    </a:lnTo>
                    <a:lnTo>
                      <a:pt x="38" y="1023"/>
                    </a:lnTo>
                    <a:lnTo>
                      <a:pt x="35" y="1037"/>
                    </a:lnTo>
                    <a:lnTo>
                      <a:pt x="31" y="1049"/>
                    </a:lnTo>
                    <a:lnTo>
                      <a:pt x="29" y="1063"/>
                    </a:lnTo>
                    <a:lnTo>
                      <a:pt x="26" y="1076"/>
                    </a:lnTo>
                    <a:lnTo>
                      <a:pt x="22" y="1089"/>
                    </a:lnTo>
                    <a:lnTo>
                      <a:pt x="20" y="1102"/>
                    </a:lnTo>
                    <a:lnTo>
                      <a:pt x="17" y="1115"/>
                    </a:lnTo>
                    <a:lnTo>
                      <a:pt x="15" y="1128"/>
                    </a:lnTo>
                    <a:lnTo>
                      <a:pt x="13" y="1141"/>
                    </a:lnTo>
                    <a:lnTo>
                      <a:pt x="10" y="1155"/>
                    </a:lnTo>
                    <a:lnTo>
                      <a:pt x="8" y="1168"/>
                    </a:lnTo>
                    <a:lnTo>
                      <a:pt x="6" y="1181"/>
                    </a:lnTo>
                    <a:lnTo>
                      <a:pt x="4" y="1195"/>
                    </a:lnTo>
                    <a:lnTo>
                      <a:pt x="3" y="1208"/>
                    </a:lnTo>
                    <a:lnTo>
                      <a:pt x="2" y="1221"/>
                    </a:lnTo>
                    <a:lnTo>
                      <a:pt x="1" y="1235"/>
                    </a:lnTo>
                    <a:lnTo>
                      <a:pt x="1" y="1249"/>
                    </a:lnTo>
                    <a:lnTo>
                      <a:pt x="0" y="1263"/>
                    </a:lnTo>
                    <a:lnTo>
                      <a:pt x="0" y="1277"/>
                    </a:lnTo>
                    <a:lnTo>
                      <a:pt x="1" y="1291"/>
                    </a:lnTo>
                    <a:lnTo>
                      <a:pt x="2" y="1305"/>
                    </a:lnTo>
                    <a:lnTo>
                      <a:pt x="3" y="1319"/>
                    </a:lnTo>
                    <a:lnTo>
                      <a:pt x="4" y="1333"/>
                    </a:lnTo>
                    <a:lnTo>
                      <a:pt x="6" y="1348"/>
                    </a:lnTo>
                    <a:lnTo>
                      <a:pt x="9" y="1363"/>
                    </a:lnTo>
                  </a:path>
                </a:pathLst>
              </a:custGeom>
              <a:noFill/>
              <a:ln w="508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29" name="Group 253"/>
            <p:cNvGrpSpPr>
              <a:grpSpLocks/>
            </p:cNvGrpSpPr>
            <p:nvPr/>
          </p:nvGrpSpPr>
          <p:grpSpPr bwMode="auto">
            <a:xfrm>
              <a:off x="2156" y="1006"/>
              <a:ext cx="327" cy="241"/>
              <a:chOff x="2156" y="1006"/>
              <a:chExt cx="327" cy="241"/>
            </a:xfrm>
          </p:grpSpPr>
          <p:sp>
            <p:nvSpPr>
              <p:cNvPr id="204030" name="Oval 254"/>
              <p:cNvSpPr>
                <a:spLocks noChangeArrowheads="1"/>
              </p:cNvSpPr>
              <p:nvPr/>
            </p:nvSpPr>
            <p:spPr bwMode="auto">
              <a:xfrm rot="17400000">
                <a:off x="2210" y="1075"/>
                <a:ext cx="61"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31" name="Oval 255"/>
              <p:cNvSpPr>
                <a:spLocks noChangeArrowheads="1"/>
              </p:cNvSpPr>
              <p:nvPr/>
            </p:nvSpPr>
            <p:spPr bwMode="auto">
              <a:xfrm rot="1200000">
                <a:off x="2322" y="1006"/>
                <a:ext cx="58" cy="172"/>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32" name="Oval 256"/>
              <p:cNvSpPr>
                <a:spLocks noChangeArrowheads="1"/>
              </p:cNvSpPr>
              <p:nvPr/>
            </p:nvSpPr>
            <p:spPr bwMode="auto">
              <a:xfrm rot="16860000">
                <a:off x="2369" y="1132"/>
                <a:ext cx="60"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033" name="Freeform 257"/>
            <p:cNvSpPr>
              <a:spLocks/>
            </p:cNvSpPr>
            <p:nvPr/>
          </p:nvSpPr>
          <p:spPr bwMode="auto">
            <a:xfrm>
              <a:off x="1974" y="2383"/>
              <a:ext cx="135" cy="288"/>
            </a:xfrm>
            <a:custGeom>
              <a:avLst/>
              <a:gdLst>
                <a:gd name="T0" fmla="*/ 130 w 135"/>
                <a:gd name="T1" fmla="*/ 0 h 288"/>
                <a:gd name="T2" fmla="*/ 133 w 135"/>
                <a:gd name="T3" fmla="*/ 25 h 288"/>
                <a:gd name="T4" fmla="*/ 134 w 135"/>
                <a:gd name="T5" fmla="*/ 37 h 288"/>
                <a:gd name="T6" fmla="*/ 134 w 135"/>
                <a:gd name="T7" fmla="*/ 48 h 288"/>
                <a:gd name="T8" fmla="*/ 133 w 135"/>
                <a:gd name="T9" fmla="*/ 59 h 288"/>
                <a:gd name="T10" fmla="*/ 132 w 135"/>
                <a:gd name="T11" fmla="*/ 69 h 288"/>
                <a:gd name="T12" fmla="*/ 130 w 135"/>
                <a:gd name="T13" fmla="*/ 79 h 288"/>
                <a:gd name="T14" fmla="*/ 128 w 135"/>
                <a:gd name="T15" fmla="*/ 89 h 288"/>
                <a:gd name="T16" fmla="*/ 125 w 135"/>
                <a:gd name="T17" fmla="*/ 98 h 288"/>
                <a:gd name="T18" fmla="*/ 122 w 135"/>
                <a:gd name="T19" fmla="*/ 107 h 288"/>
                <a:gd name="T20" fmla="*/ 119 w 135"/>
                <a:gd name="T21" fmla="*/ 116 h 288"/>
                <a:gd name="T22" fmla="*/ 114 w 135"/>
                <a:gd name="T23" fmla="*/ 124 h 288"/>
                <a:gd name="T24" fmla="*/ 110 w 135"/>
                <a:gd name="T25" fmla="*/ 133 h 288"/>
                <a:gd name="T26" fmla="*/ 105 w 135"/>
                <a:gd name="T27" fmla="*/ 141 h 288"/>
                <a:gd name="T28" fmla="*/ 100 w 135"/>
                <a:gd name="T29" fmla="*/ 148 h 288"/>
                <a:gd name="T30" fmla="*/ 95 w 135"/>
                <a:gd name="T31" fmla="*/ 156 h 288"/>
                <a:gd name="T32" fmla="*/ 89 w 135"/>
                <a:gd name="T33" fmla="*/ 163 h 288"/>
                <a:gd name="T34" fmla="*/ 83 w 135"/>
                <a:gd name="T35" fmla="*/ 171 h 288"/>
                <a:gd name="T36" fmla="*/ 78 w 135"/>
                <a:gd name="T37" fmla="*/ 178 h 288"/>
                <a:gd name="T38" fmla="*/ 71 w 135"/>
                <a:gd name="T39" fmla="*/ 186 h 288"/>
                <a:gd name="T40" fmla="*/ 65 w 135"/>
                <a:gd name="T41" fmla="*/ 193 h 288"/>
                <a:gd name="T42" fmla="*/ 59 w 135"/>
                <a:gd name="T43" fmla="*/ 201 h 288"/>
                <a:gd name="T44" fmla="*/ 53 w 135"/>
                <a:gd name="T45" fmla="*/ 209 h 288"/>
                <a:gd name="T46" fmla="*/ 46 w 135"/>
                <a:gd name="T47" fmla="*/ 216 h 288"/>
                <a:gd name="T48" fmla="*/ 40 w 135"/>
                <a:gd name="T49" fmla="*/ 224 h 288"/>
                <a:gd name="T50" fmla="*/ 34 w 135"/>
                <a:gd name="T51" fmla="*/ 232 h 288"/>
                <a:gd name="T52" fmla="*/ 28 w 135"/>
                <a:gd name="T53" fmla="*/ 241 h 288"/>
                <a:gd name="T54" fmla="*/ 22 w 135"/>
                <a:gd name="T55" fmla="*/ 249 h 288"/>
                <a:gd name="T56" fmla="*/ 16 w 135"/>
                <a:gd name="T57" fmla="*/ 258 h 288"/>
                <a:gd name="T58" fmla="*/ 11 w 135"/>
                <a:gd name="T59" fmla="*/ 267 h 288"/>
                <a:gd name="T60" fmla="*/ 5 w 135"/>
                <a:gd name="T61" fmla="*/ 277 h 288"/>
                <a:gd name="T62" fmla="*/ 0 w 135"/>
                <a:gd name="T6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88">
                  <a:moveTo>
                    <a:pt x="130" y="0"/>
                  </a:moveTo>
                  <a:lnTo>
                    <a:pt x="133" y="25"/>
                  </a:lnTo>
                  <a:lnTo>
                    <a:pt x="134" y="37"/>
                  </a:lnTo>
                  <a:lnTo>
                    <a:pt x="134" y="48"/>
                  </a:lnTo>
                  <a:lnTo>
                    <a:pt x="133" y="59"/>
                  </a:lnTo>
                  <a:lnTo>
                    <a:pt x="132" y="69"/>
                  </a:lnTo>
                  <a:lnTo>
                    <a:pt x="130" y="79"/>
                  </a:lnTo>
                  <a:lnTo>
                    <a:pt x="128" y="89"/>
                  </a:lnTo>
                  <a:lnTo>
                    <a:pt x="125" y="98"/>
                  </a:lnTo>
                  <a:lnTo>
                    <a:pt x="122" y="107"/>
                  </a:lnTo>
                  <a:lnTo>
                    <a:pt x="119" y="116"/>
                  </a:lnTo>
                  <a:lnTo>
                    <a:pt x="114" y="124"/>
                  </a:lnTo>
                  <a:lnTo>
                    <a:pt x="110" y="133"/>
                  </a:lnTo>
                  <a:lnTo>
                    <a:pt x="105" y="141"/>
                  </a:lnTo>
                  <a:lnTo>
                    <a:pt x="100" y="148"/>
                  </a:lnTo>
                  <a:lnTo>
                    <a:pt x="95" y="156"/>
                  </a:lnTo>
                  <a:lnTo>
                    <a:pt x="89" y="163"/>
                  </a:lnTo>
                  <a:lnTo>
                    <a:pt x="83" y="171"/>
                  </a:lnTo>
                  <a:lnTo>
                    <a:pt x="78" y="178"/>
                  </a:lnTo>
                  <a:lnTo>
                    <a:pt x="71" y="186"/>
                  </a:lnTo>
                  <a:lnTo>
                    <a:pt x="65" y="193"/>
                  </a:lnTo>
                  <a:lnTo>
                    <a:pt x="59" y="201"/>
                  </a:lnTo>
                  <a:lnTo>
                    <a:pt x="53" y="209"/>
                  </a:lnTo>
                  <a:lnTo>
                    <a:pt x="46" y="216"/>
                  </a:lnTo>
                  <a:lnTo>
                    <a:pt x="40" y="224"/>
                  </a:lnTo>
                  <a:lnTo>
                    <a:pt x="34" y="232"/>
                  </a:lnTo>
                  <a:lnTo>
                    <a:pt x="28" y="241"/>
                  </a:lnTo>
                  <a:lnTo>
                    <a:pt x="22" y="249"/>
                  </a:lnTo>
                  <a:lnTo>
                    <a:pt x="16" y="258"/>
                  </a:lnTo>
                  <a:lnTo>
                    <a:pt x="11" y="267"/>
                  </a:lnTo>
                  <a:lnTo>
                    <a:pt x="5" y="277"/>
                  </a:lnTo>
                  <a:lnTo>
                    <a:pt x="0" y="28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34" name="Freeform 258"/>
            <p:cNvSpPr>
              <a:spLocks/>
            </p:cNvSpPr>
            <p:nvPr/>
          </p:nvSpPr>
          <p:spPr bwMode="auto">
            <a:xfrm>
              <a:off x="1868" y="2454"/>
              <a:ext cx="28" cy="145"/>
            </a:xfrm>
            <a:custGeom>
              <a:avLst/>
              <a:gdLst>
                <a:gd name="T0" fmla="*/ 0 w 28"/>
                <a:gd name="T1" fmla="*/ 0 h 145"/>
                <a:gd name="T2" fmla="*/ 5 w 28"/>
                <a:gd name="T3" fmla="*/ 9 h 145"/>
                <a:gd name="T4" fmla="*/ 6 w 28"/>
                <a:gd name="T5" fmla="*/ 13 h 145"/>
                <a:gd name="T6" fmla="*/ 8 w 28"/>
                <a:gd name="T7" fmla="*/ 17 h 145"/>
                <a:gd name="T8" fmla="*/ 10 w 28"/>
                <a:gd name="T9" fmla="*/ 22 h 145"/>
                <a:gd name="T10" fmla="*/ 12 w 28"/>
                <a:gd name="T11" fmla="*/ 26 h 145"/>
                <a:gd name="T12" fmla="*/ 13 w 28"/>
                <a:gd name="T13" fmla="*/ 30 h 145"/>
                <a:gd name="T14" fmla="*/ 14 w 28"/>
                <a:gd name="T15" fmla="*/ 34 h 145"/>
                <a:gd name="T16" fmla="*/ 16 w 28"/>
                <a:gd name="T17" fmla="*/ 39 h 145"/>
                <a:gd name="T18" fmla="*/ 17 w 28"/>
                <a:gd name="T19" fmla="*/ 43 h 145"/>
                <a:gd name="T20" fmla="*/ 19 w 28"/>
                <a:gd name="T21" fmla="*/ 48 h 145"/>
                <a:gd name="T22" fmla="*/ 20 w 28"/>
                <a:gd name="T23" fmla="*/ 52 h 145"/>
                <a:gd name="T24" fmla="*/ 21 w 28"/>
                <a:gd name="T25" fmla="*/ 56 h 145"/>
                <a:gd name="T26" fmla="*/ 22 w 28"/>
                <a:gd name="T27" fmla="*/ 61 h 145"/>
                <a:gd name="T28" fmla="*/ 23 w 28"/>
                <a:gd name="T29" fmla="*/ 65 h 145"/>
                <a:gd name="T30" fmla="*/ 23 w 28"/>
                <a:gd name="T31" fmla="*/ 70 h 145"/>
                <a:gd name="T32" fmla="*/ 24 w 28"/>
                <a:gd name="T33" fmla="*/ 74 h 145"/>
                <a:gd name="T34" fmla="*/ 25 w 28"/>
                <a:gd name="T35" fmla="*/ 79 h 145"/>
                <a:gd name="T36" fmla="*/ 25 w 28"/>
                <a:gd name="T37" fmla="*/ 83 h 145"/>
                <a:gd name="T38" fmla="*/ 25 w 28"/>
                <a:gd name="T39" fmla="*/ 88 h 145"/>
                <a:gd name="T40" fmla="*/ 26 w 28"/>
                <a:gd name="T41" fmla="*/ 92 h 145"/>
                <a:gd name="T42" fmla="*/ 26 w 28"/>
                <a:gd name="T43" fmla="*/ 97 h 145"/>
                <a:gd name="T44" fmla="*/ 26 w 28"/>
                <a:gd name="T45" fmla="*/ 102 h 145"/>
                <a:gd name="T46" fmla="*/ 27 w 28"/>
                <a:gd name="T47" fmla="*/ 106 h 145"/>
                <a:gd name="T48" fmla="*/ 27 w 28"/>
                <a:gd name="T49" fmla="*/ 111 h 145"/>
                <a:gd name="T50" fmla="*/ 26 w 28"/>
                <a:gd name="T51" fmla="*/ 116 h 145"/>
                <a:gd name="T52" fmla="*/ 26 w 28"/>
                <a:gd name="T53" fmla="*/ 120 h 145"/>
                <a:gd name="T54" fmla="*/ 26 w 28"/>
                <a:gd name="T55" fmla="*/ 125 h 145"/>
                <a:gd name="T56" fmla="*/ 25 w 28"/>
                <a:gd name="T57" fmla="*/ 130 h 145"/>
                <a:gd name="T58" fmla="*/ 25 w 28"/>
                <a:gd name="T59" fmla="*/ 134 h 145"/>
                <a:gd name="T60" fmla="*/ 24 w 28"/>
                <a:gd name="T61" fmla="*/ 139 h 145"/>
                <a:gd name="T62" fmla="*/ 24 w 28"/>
                <a:gd name="T6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45">
                  <a:moveTo>
                    <a:pt x="0" y="0"/>
                  </a:moveTo>
                  <a:lnTo>
                    <a:pt x="5" y="9"/>
                  </a:lnTo>
                  <a:lnTo>
                    <a:pt x="6" y="13"/>
                  </a:lnTo>
                  <a:lnTo>
                    <a:pt x="8" y="17"/>
                  </a:lnTo>
                  <a:lnTo>
                    <a:pt x="10" y="22"/>
                  </a:lnTo>
                  <a:lnTo>
                    <a:pt x="12" y="26"/>
                  </a:lnTo>
                  <a:lnTo>
                    <a:pt x="13" y="30"/>
                  </a:lnTo>
                  <a:lnTo>
                    <a:pt x="14" y="34"/>
                  </a:lnTo>
                  <a:lnTo>
                    <a:pt x="16" y="39"/>
                  </a:lnTo>
                  <a:lnTo>
                    <a:pt x="17" y="43"/>
                  </a:lnTo>
                  <a:lnTo>
                    <a:pt x="19" y="48"/>
                  </a:lnTo>
                  <a:lnTo>
                    <a:pt x="20" y="52"/>
                  </a:lnTo>
                  <a:lnTo>
                    <a:pt x="21" y="56"/>
                  </a:lnTo>
                  <a:lnTo>
                    <a:pt x="22" y="61"/>
                  </a:lnTo>
                  <a:lnTo>
                    <a:pt x="23" y="65"/>
                  </a:lnTo>
                  <a:lnTo>
                    <a:pt x="23" y="70"/>
                  </a:lnTo>
                  <a:lnTo>
                    <a:pt x="24" y="74"/>
                  </a:lnTo>
                  <a:lnTo>
                    <a:pt x="25" y="79"/>
                  </a:lnTo>
                  <a:lnTo>
                    <a:pt x="25" y="83"/>
                  </a:lnTo>
                  <a:lnTo>
                    <a:pt x="25" y="88"/>
                  </a:lnTo>
                  <a:lnTo>
                    <a:pt x="26" y="92"/>
                  </a:lnTo>
                  <a:lnTo>
                    <a:pt x="26" y="97"/>
                  </a:lnTo>
                  <a:lnTo>
                    <a:pt x="26" y="102"/>
                  </a:lnTo>
                  <a:lnTo>
                    <a:pt x="27" y="106"/>
                  </a:lnTo>
                  <a:lnTo>
                    <a:pt x="27" y="111"/>
                  </a:lnTo>
                  <a:lnTo>
                    <a:pt x="26" y="116"/>
                  </a:lnTo>
                  <a:lnTo>
                    <a:pt x="26" y="120"/>
                  </a:lnTo>
                  <a:lnTo>
                    <a:pt x="26" y="125"/>
                  </a:lnTo>
                  <a:lnTo>
                    <a:pt x="25" y="130"/>
                  </a:lnTo>
                  <a:lnTo>
                    <a:pt x="25" y="134"/>
                  </a:lnTo>
                  <a:lnTo>
                    <a:pt x="24" y="139"/>
                  </a:lnTo>
                  <a:lnTo>
                    <a:pt x="24" y="144"/>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035" name="Freeform 259"/>
          <p:cNvSpPr>
            <a:spLocks/>
          </p:cNvSpPr>
          <p:nvPr/>
        </p:nvSpPr>
        <p:spPr bwMode="auto">
          <a:xfrm>
            <a:off x="2286000" y="2514600"/>
            <a:ext cx="1371600" cy="685800"/>
          </a:xfrm>
          <a:custGeom>
            <a:avLst/>
            <a:gdLst>
              <a:gd name="T0" fmla="*/ 0 w 864"/>
              <a:gd name="T1" fmla="*/ 432 h 432"/>
              <a:gd name="T2" fmla="*/ 720 w 864"/>
              <a:gd name="T3" fmla="*/ 96 h 432"/>
              <a:gd name="T4" fmla="*/ 864 w 864"/>
              <a:gd name="T5" fmla="*/ 0 h 432"/>
            </a:gdLst>
            <a:ahLst/>
            <a:cxnLst>
              <a:cxn ang="0">
                <a:pos x="T0" y="T1"/>
              </a:cxn>
              <a:cxn ang="0">
                <a:pos x="T2" y="T3"/>
              </a:cxn>
              <a:cxn ang="0">
                <a:pos x="T4" y="T5"/>
              </a:cxn>
            </a:cxnLst>
            <a:rect l="0" t="0" r="r" b="b"/>
            <a:pathLst>
              <a:path w="864" h="432">
                <a:moveTo>
                  <a:pt x="0" y="432"/>
                </a:moveTo>
                <a:cubicBezTo>
                  <a:pt x="288" y="300"/>
                  <a:pt x="576" y="168"/>
                  <a:pt x="720" y="96"/>
                </a:cubicBezTo>
                <a:cubicBezTo>
                  <a:pt x="864" y="24"/>
                  <a:pt x="848" y="16"/>
                  <a:pt x="864" y="0"/>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36" name="Freeform 260"/>
          <p:cNvSpPr>
            <a:spLocks/>
          </p:cNvSpPr>
          <p:nvPr/>
        </p:nvSpPr>
        <p:spPr bwMode="auto">
          <a:xfrm>
            <a:off x="3695700" y="635000"/>
            <a:ext cx="2476500" cy="1898650"/>
          </a:xfrm>
          <a:custGeom>
            <a:avLst/>
            <a:gdLst>
              <a:gd name="T0" fmla="*/ 0 w 1560"/>
              <a:gd name="T1" fmla="*/ 1196 h 1196"/>
              <a:gd name="T2" fmla="*/ 504 w 1560"/>
              <a:gd name="T3" fmla="*/ 800 h 1196"/>
              <a:gd name="T4" fmla="*/ 792 w 1560"/>
              <a:gd name="T5" fmla="*/ 464 h 1196"/>
              <a:gd name="T6" fmla="*/ 1080 w 1560"/>
              <a:gd name="T7" fmla="*/ 224 h 1196"/>
              <a:gd name="T8" fmla="*/ 1452 w 1560"/>
              <a:gd name="T9" fmla="*/ 32 h 1196"/>
              <a:gd name="T10" fmla="*/ 1560 w 1560"/>
              <a:gd name="T11" fmla="*/ 32 h 1196"/>
            </a:gdLst>
            <a:ahLst/>
            <a:cxnLst>
              <a:cxn ang="0">
                <a:pos x="T0" y="T1"/>
              </a:cxn>
              <a:cxn ang="0">
                <a:pos x="T2" y="T3"/>
              </a:cxn>
              <a:cxn ang="0">
                <a:pos x="T4" y="T5"/>
              </a:cxn>
              <a:cxn ang="0">
                <a:pos x="T6" y="T7"/>
              </a:cxn>
              <a:cxn ang="0">
                <a:pos x="T8" y="T9"/>
              </a:cxn>
              <a:cxn ang="0">
                <a:pos x="T10" y="T11"/>
              </a:cxn>
            </a:cxnLst>
            <a:rect l="0" t="0" r="r" b="b"/>
            <a:pathLst>
              <a:path w="1560" h="1196">
                <a:moveTo>
                  <a:pt x="0" y="1196"/>
                </a:moveTo>
                <a:cubicBezTo>
                  <a:pt x="84" y="1132"/>
                  <a:pt x="372" y="922"/>
                  <a:pt x="504" y="800"/>
                </a:cubicBezTo>
                <a:cubicBezTo>
                  <a:pt x="636" y="678"/>
                  <a:pt x="696" y="560"/>
                  <a:pt x="792" y="464"/>
                </a:cubicBezTo>
                <a:cubicBezTo>
                  <a:pt x="888" y="368"/>
                  <a:pt x="970" y="296"/>
                  <a:pt x="1080" y="224"/>
                </a:cubicBezTo>
                <a:cubicBezTo>
                  <a:pt x="1190" y="152"/>
                  <a:pt x="1372" y="64"/>
                  <a:pt x="1452" y="32"/>
                </a:cubicBezTo>
                <a:cubicBezTo>
                  <a:pt x="1532" y="0"/>
                  <a:pt x="1538" y="32"/>
                  <a:pt x="1560" y="32"/>
                </a:cubicBezTo>
              </a:path>
            </a:pathLst>
          </a:custGeom>
          <a:noFill/>
          <a:ln w="76200"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037" name="Group 261"/>
          <p:cNvGrpSpPr>
            <a:grpSpLocks/>
          </p:cNvGrpSpPr>
          <p:nvPr/>
        </p:nvGrpSpPr>
        <p:grpSpPr bwMode="auto">
          <a:xfrm>
            <a:off x="7086600" y="2743200"/>
            <a:ext cx="609600" cy="1219200"/>
            <a:chOff x="1335" y="182"/>
            <a:chExt cx="1365" cy="4138"/>
          </a:xfrm>
        </p:grpSpPr>
        <p:sp>
          <p:nvSpPr>
            <p:cNvPr id="204038" name="Freeform 262"/>
            <p:cNvSpPr>
              <a:spLocks/>
            </p:cNvSpPr>
            <p:nvPr/>
          </p:nvSpPr>
          <p:spPr bwMode="auto">
            <a:xfrm>
              <a:off x="1918" y="2703"/>
              <a:ext cx="43" cy="1437"/>
            </a:xfrm>
            <a:custGeom>
              <a:avLst/>
              <a:gdLst>
                <a:gd name="T0" fmla="*/ 0 w 43"/>
                <a:gd name="T1" fmla="*/ 0 h 1437"/>
                <a:gd name="T2" fmla="*/ 21 w 43"/>
                <a:gd name="T3" fmla="*/ 1436 h 1437"/>
                <a:gd name="T4" fmla="*/ 42 w 43"/>
                <a:gd name="T5" fmla="*/ 0 h 1437"/>
                <a:gd name="T6" fmla="*/ 0 w 43"/>
                <a:gd name="T7" fmla="*/ 0 h 1437"/>
              </a:gdLst>
              <a:ahLst/>
              <a:cxnLst>
                <a:cxn ang="0">
                  <a:pos x="T0" y="T1"/>
                </a:cxn>
                <a:cxn ang="0">
                  <a:pos x="T2" y="T3"/>
                </a:cxn>
                <a:cxn ang="0">
                  <a:pos x="T4" y="T5"/>
                </a:cxn>
                <a:cxn ang="0">
                  <a:pos x="T6" y="T7"/>
                </a:cxn>
              </a:cxnLst>
              <a:rect l="0" t="0" r="r" b="b"/>
              <a:pathLst>
                <a:path w="43" h="1437">
                  <a:moveTo>
                    <a:pt x="0" y="0"/>
                  </a:moveTo>
                  <a:lnTo>
                    <a:pt x="21" y="1436"/>
                  </a:lnTo>
                  <a:lnTo>
                    <a:pt x="42" y="0"/>
                  </a:lnTo>
                  <a:lnTo>
                    <a:pt x="0" y="0"/>
                  </a:lnTo>
                </a:path>
              </a:pathLst>
            </a:custGeom>
            <a:solidFill>
              <a:srgbClr val="FFFF80"/>
            </a:solidFill>
            <a:ln w="76200" cap="rnd" cmpd="sng">
              <a:solidFill>
                <a:srgbClr val="803B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39" name="Freeform 263"/>
            <p:cNvSpPr>
              <a:spLocks/>
            </p:cNvSpPr>
            <p:nvPr/>
          </p:nvSpPr>
          <p:spPr bwMode="auto">
            <a:xfrm>
              <a:off x="1587" y="2795"/>
              <a:ext cx="320" cy="610"/>
            </a:xfrm>
            <a:custGeom>
              <a:avLst/>
              <a:gdLst>
                <a:gd name="T0" fmla="*/ 317 w 320"/>
                <a:gd name="T1" fmla="*/ 0 h 610"/>
                <a:gd name="T2" fmla="*/ 319 w 320"/>
                <a:gd name="T3" fmla="*/ 34 h 610"/>
                <a:gd name="T4" fmla="*/ 318 w 320"/>
                <a:gd name="T5" fmla="*/ 49 h 610"/>
                <a:gd name="T6" fmla="*/ 317 w 320"/>
                <a:gd name="T7" fmla="*/ 62 h 610"/>
                <a:gd name="T8" fmla="*/ 314 w 320"/>
                <a:gd name="T9" fmla="*/ 73 h 610"/>
                <a:gd name="T10" fmla="*/ 310 w 320"/>
                <a:gd name="T11" fmla="*/ 84 h 610"/>
                <a:gd name="T12" fmla="*/ 307 w 320"/>
                <a:gd name="T13" fmla="*/ 93 h 610"/>
                <a:gd name="T14" fmla="*/ 301 w 320"/>
                <a:gd name="T15" fmla="*/ 102 h 610"/>
                <a:gd name="T16" fmla="*/ 295 w 320"/>
                <a:gd name="T17" fmla="*/ 109 h 610"/>
                <a:gd name="T18" fmla="*/ 289 w 320"/>
                <a:gd name="T19" fmla="*/ 116 h 610"/>
                <a:gd name="T20" fmla="*/ 281 w 320"/>
                <a:gd name="T21" fmla="*/ 121 h 610"/>
                <a:gd name="T22" fmla="*/ 274 w 320"/>
                <a:gd name="T23" fmla="*/ 127 h 610"/>
                <a:gd name="T24" fmla="*/ 265 w 320"/>
                <a:gd name="T25" fmla="*/ 131 h 610"/>
                <a:gd name="T26" fmla="*/ 257 w 320"/>
                <a:gd name="T27" fmla="*/ 135 h 610"/>
                <a:gd name="T28" fmla="*/ 248 w 320"/>
                <a:gd name="T29" fmla="*/ 139 h 610"/>
                <a:gd name="T30" fmla="*/ 238 w 320"/>
                <a:gd name="T31" fmla="*/ 142 h 610"/>
                <a:gd name="T32" fmla="*/ 229 w 320"/>
                <a:gd name="T33" fmla="*/ 145 h 610"/>
                <a:gd name="T34" fmla="*/ 219 w 320"/>
                <a:gd name="T35" fmla="*/ 148 h 610"/>
                <a:gd name="T36" fmla="*/ 210 w 320"/>
                <a:gd name="T37" fmla="*/ 151 h 610"/>
                <a:gd name="T38" fmla="*/ 200 w 320"/>
                <a:gd name="T39" fmla="*/ 155 h 610"/>
                <a:gd name="T40" fmla="*/ 190 w 320"/>
                <a:gd name="T41" fmla="*/ 158 h 610"/>
                <a:gd name="T42" fmla="*/ 180 w 320"/>
                <a:gd name="T43" fmla="*/ 161 h 610"/>
                <a:gd name="T44" fmla="*/ 171 w 320"/>
                <a:gd name="T45" fmla="*/ 165 h 610"/>
                <a:gd name="T46" fmla="*/ 163 w 320"/>
                <a:gd name="T47" fmla="*/ 170 h 610"/>
                <a:gd name="T48" fmla="*/ 154 w 320"/>
                <a:gd name="T49" fmla="*/ 175 h 610"/>
                <a:gd name="T50" fmla="*/ 145 w 320"/>
                <a:gd name="T51" fmla="*/ 180 h 610"/>
                <a:gd name="T52" fmla="*/ 137 w 320"/>
                <a:gd name="T53" fmla="*/ 187 h 610"/>
                <a:gd name="T54" fmla="*/ 130 w 320"/>
                <a:gd name="T55" fmla="*/ 194 h 610"/>
                <a:gd name="T56" fmla="*/ 123 w 320"/>
                <a:gd name="T57" fmla="*/ 202 h 610"/>
                <a:gd name="T58" fmla="*/ 116 w 320"/>
                <a:gd name="T59" fmla="*/ 211 h 610"/>
                <a:gd name="T60" fmla="*/ 110 w 320"/>
                <a:gd name="T61" fmla="*/ 221 h 610"/>
                <a:gd name="T62" fmla="*/ 106 w 320"/>
                <a:gd name="T63" fmla="*/ 233 h 610"/>
                <a:gd name="T64" fmla="*/ 99 w 320"/>
                <a:gd name="T65" fmla="*/ 251 h 610"/>
                <a:gd name="T66" fmla="*/ 95 w 320"/>
                <a:gd name="T67" fmla="*/ 261 h 610"/>
                <a:gd name="T68" fmla="*/ 92 w 320"/>
                <a:gd name="T69" fmla="*/ 271 h 610"/>
                <a:gd name="T70" fmla="*/ 87 w 320"/>
                <a:gd name="T71" fmla="*/ 281 h 610"/>
                <a:gd name="T72" fmla="*/ 83 w 320"/>
                <a:gd name="T73" fmla="*/ 292 h 610"/>
                <a:gd name="T74" fmla="*/ 79 w 320"/>
                <a:gd name="T75" fmla="*/ 303 h 610"/>
                <a:gd name="T76" fmla="*/ 75 w 320"/>
                <a:gd name="T77" fmla="*/ 315 h 610"/>
                <a:gd name="T78" fmla="*/ 70 w 320"/>
                <a:gd name="T79" fmla="*/ 327 h 610"/>
                <a:gd name="T80" fmla="*/ 66 w 320"/>
                <a:gd name="T81" fmla="*/ 339 h 610"/>
                <a:gd name="T82" fmla="*/ 61 w 320"/>
                <a:gd name="T83" fmla="*/ 351 h 610"/>
                <a:gd name="T84" fmla="*/ 57 w 320"/>
                <a:gd name="T85" fmla="*/ 363 h 610"/>
                <a:gd name="T86" fmla="*/ 52 w 320"/>
                <a:gd name="T87" fmla="*/ 376 h 610"/>
                <a:gd name="T88" fmla="*/ 48 w 320"/>
                <a:gd name="T89" fmla="*/ 389 h 610"/>
                <a:gd name="T90" fmla="*/ 44 w 320"/>
                <a:gd name="T91" fmla="*/ 402 h 610"/>
                <a:gd name="T92" fmla="*/ 39 w 320"/>
                <a:gd name="T93" fmla="*/ 415 h 610"/>
                <a:gd name="T94" fmla="*/ 35 w 320"/>
                <a:gd name="T95" fmla="*/ 428 h 610"/>
                <a:gd name="T96" fmla="*/ 31 w 320"/>
                <a:gd name="T97" fmla="*/ 441 h 610"/>
                <a:gd name="T98" fmla="*/ 28 w 320"/>
                <a:gd name="T99" fmla="*/ 454 h 610"/>
                <a:gd name="T100" fmla="*/ 23 w 320"/>
                <a:gd name="T101" fmla="*/ 467 h 610"/>
                <a:gd name="T102" fmla="*/ 20 w 320"/>
                <a:gd name="T103" fmla="*/ 480 h 610"/>
                <a:gd name="T104" fmla="*/ 17 w 320"/>
                <a:gd name="T105" fmla="*/ 493 h 610"/>
                <a:gd name="T106" fmla="*/ 13 w 320"/>
                <a:gd name="T107" fmla="*/ 505 h 610"/>
                <a:gd name="T108" fmla="*/ 11 w 320"/>
                <a:gd name="T109" fmla="*/ 518 h 610"/>
                <a:gd name="T110" fmla="*/ 8 w 320"/>
                <a:gd name="T111" fmla="*/ 530 h 610"/>
                <a:gd name="T112" fmla="*/ 6 w 320"/>
                <a:gd name="T113" fmla="*/ 542 h 610"/>
                <a:gd name="T114" fmla="*/ 4 w 320"/>
                <a:gd name="T115" fmla="*/ 554 h 610"/>
                <a:gd name="T116" fmla="*/ 3 w 320"/>
                <a:gd name="T117" fmla="*/ 566 h 610"/>
                <a:gd name="T118" fmla="*/ 1 w 320"/>
                <a:gd name="T119" fmla="*/ 577 h 610"/>
                <a:gd name="T120" fmla="*/ 1 w 320"/>
                <a:gd name="T121" fmla="*/ 588 h 610"/>
                <a:gd name="T122" fmla="*/ 0 w 320"/>
                <a:gd name="T123" fmla="*/ 599 h 610"/>
                <a:gd name="T124" fmla="*/ 0 w 320"/>
                <a:gd name="T125"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610">
                  <a:moveTo>
                    <a:pt x="317" y="0"/>
                  </a:moveTo>
                  <a:lnTo>
                    <a:pt x="319" y="34"/>
                  </a:lnTo>
                  <a:lnTo>
                    <a:pt x="318" y="49"/>
                  </a:lnTo>
                  <a:lnTo>
                    <a:pt x="317" y="62"/>
                  </a:lnTo>
                  <a:lnTo>
                    <a:pt x="314" y="73"/>
                  </a:lnTo>
                  <a:lnTo>
                    <a:pt x="310" y="84"/>
                  </a:lnTo>
                  <a:lnTo>
                    <a:pt x="307" y="93"/>
                  </a:lnTo>
                  <a:lnTo>
                    <a:pt x="301" y="102"/>
                  </a:lnTo>
                  <a:lnTo>
                    <a:pt x="295" y="109"/>
                  </a:lnTo>
                  <a:lnTo>
                    <a:pt x="289" y="116"/>
                  </a:lnTo>
                  <a:lnTo>
                    <a:pt x="281" y="121"/>
                  </a:lnTo>
                  <a:lnTo>
                    <a:pt x="274" y="127"/>
                  </a:lnTo>
                  <a:lnTo>
                    <a:pt x="265" y="131"/>
                  </a:lnTo>
                  <a:lnTo>
                    <a:pt x="257" y="135"/>
                  </a:lnTo>
                  <a:lnTo>
                    <a:pt x="248" y="139"/>
                  </a:lnTo>
                  <a:lnTo>
                    <a:pt x="238" y="142"/>
                  </a:lnTo>
                  <a:lnTo>
                    <a:pt x="229" y="145"/>
                  </a:lnTo>
                  <a:lnTo>
                    <a:pt x="219" y="148"/>
                  </a:lnTo>
                  <a:lnTo>
                    <a:pt x="210" y="151"/>
                  </a:lnTo>
                  <a:lnTo>
                    <a:pt x="200" y="155"/>
                  </a:lnTo>
                  <a:lnTo>
                    <a:pt x="190" y="158"/>
                  </a:lnTo>
                  <a:lnTo>
                    <a:pt x="180" y="161"/>
                  </a:lnTo>
                  <a:lnTo>
                    <a:pt x="171" y="165"/>
                  </a:lnTo>
                  <a:lnTo>
                    <a:pt x="163" y="170"/>
                  </a:lnTo>
                  <a:lnTo>
                    <a:pt x="154" y="175"/>
                  </a:lnTo>
                  <a:lnTo>
                    <a:pt x="145" y="180"/>
                  </a:lnTo>
                  <a:lnTo>
                    <a:pt x="137" y="187"/>
                  </a:lnTo>
                  <a:lnTo>
                    <a:pt x="130" y="194"/>
                  </a:lnTo>
                  <a:lnTo>
                    <a:pt x="123" y="202"/>
                  </a:lnTo>
                  <a:lnTo>
                    <a:pt x="116" y="211"/>
                  </a:lnTo>
                  <a:lnTo>
                    <a:pt x="110" y="221"/>
                  </a:lnTo>
                  <a:lnTo>
                    <a:pt x="106" y="233"/>
                  </a:lnTo>
                  <a:lnTo>
                    <a:pt x="99" y="251"/>
                  </a:lnTo>
                  <a:lnTo>
                    <a:pt x="95" y="261"/>
                  </a:lnTo>
                  <a:lnTo>
                    <a:pt x="92" y="271"/>
                  </a:lnTo>
                  <a:lnTo>
                    <a:pt x="87" y="281"/>
                  </a:lnTo>
                  <a:lnTo>
                    <a:pt x="83" y="292"/>
                  </a:lnTo>
                  <a:lnTo>
                    <a:pt x="79" y="303"/>
                  </a:lnTo>
                  <a:lnTo>
                    <a:pt x="75" y="315"/>
                  </a:lnTo>
                  <a:lnTo>
                    <a:pt x="70" y="327"/>
                  </a:lnTo>
                  <a:lnTo>
                    <a:pt x="66" y="339"/>
                  </a:lnTo>
                  <a:lnTo>
                    <a:pt x="61" y="351"/>
                  </a:lnTo>
                  <a:lnTo>
                    <a:pt x="57" y="363"/>
                  </a:lnTo>
                  <a:lnTo>
                    <a:pt x="52" y="376"/>
                  </a:lnTo>
                  <a:lnTo>
                    <a:pt x="48" y="389"/>
                  </a:lnTo>
                  <a:lnTo>
                    <a:pt x="44" y="402"/>
                  </a:lnTo>
                  <a:lnTo>
                    <a:pt x="39" y="415"/>
                  </a:lnTo>
                  <a:lnTo>
                    <a:pt x="35" y="428"/>
                  </a:lnTo>
                  <a:lnTo>
                    <a:pt x="31" y="441"/>
                  </a:lnTo>
                  <a:lnTo>
                    <a:pt x="28" y="454"/>
                  </a:lnTo>
                  <a:lnTo>
                    <a:pt x="23" y="467"/>
                  </a:lnTo>
                  <a:lnTo>
                    <a:pt x="20" y="480"/>
                  </a:lnTo>
                  <a:lnTo>
                    <a:pt x="17" y="493"/>
                  </a:lnTo>
                  <a:lnTo>
                    <a:pt x="13" y="505"/>
                  </a:lnTo>
                  <a:lnTo>
                    <a:pt x="11" y="518"/>
                  </a:lnTo>
                  <a:lnTo>
                    <a:pt x="8" y="530"/>
                  </a:lnTo>
                  <a:lnTo>
                    <a:pt x="6" y="542"/>
                  </a:lnTo>
                  <a:lnTo>
                    <a:pt x="4" y="554"/>
                  </a:lnTo>
                  <a:lnTo>
                    <a:pt x="3" y="566"/>
                  </a:lnTo>
                  <a:lnTo>
                    <a:pt x="1" y="577"/>
                  </a:lnTo>
                  <a:lnTo>
                    <a:pt x="1" y="588"/>
                  </a:lnTo>
                  <a:lnTo>
                    <a:pt x="0" y="599"/>
                  </a:lnTo>
                  <a:lnTo>
                    <a:pt x="0" y="609"/>
                  </a:lnTo>
                </a:path>
              </a:pathLst>
            </a:custGeom>
            <a:noFill/>
            <a:ln w="254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0" name="Freeform 264"/>
            <p:cNvSpPr>
              <a:spLocks/>
            </p:cNvSpPr>
            <p:nvPr/>
          </p:nvSpPr>
          <p:spPr bwMode="auto">
            <a:xfrm>
              <a:off x="1974" y="3082"/>
              <a:ext cx="225" cy="1238"/>
            </a:xfrm>
            <a:custGeom>
              <a:avLst/>
              <a:gdLst>
                <a:gd name="T0" fmla="*/ 0 w 225"/>
                <a:gd name="T1" fmla="*/ 0 h 1238"/>
                <a:gd name="T2" fmla="*/ 18 w 225"/>
                <a:gd name="T3" fmla="*/ 8 h 1238"/>
                <a:gd name="T4" fmla="*/ 25 w 225"/>
                <a:gd name="T5" fmla="*/ 15 h 1238"/>
                <a:gd name="T6" fmla="*/ 32 w 225"/>
                <a:gd name="T7" fmla="*/ 25 h 1238"/>
                <a:gd name="T8" fmla="*/ 38 w 225"/>
                <a:gd name="T9" fmla="*/ 36 h 1238"/>
                <a:gd name="T10" fmla="*/ 43 w 225"/>
                <a:gd name="T11" fmla="*/ 49 h 1238"/>
                <a:gd name="T12" fmla="*/ 47 w 225"/>
                <a:gd name="T13" fmla="*/ 63 h 1238"/>
                <a:gd name="T14" fmla="*/ 51 w 225"/>
                <a:gd name="T15" fmla="*/ 79 h 1238"/>
                <a:gd name="T16" fmla="*/ 54 w 225"/>
                <a:gd name="T17" fmla="*/ 96 h 1238"/>
                <a:gd name="T18" fmla="*/ 56 w 225"/>
                <a:gd name="T19" fmla="*/ 115 h 1238"/>
                <a:gd name="T20" fmla="*/ 59 w 225"/>
                <a:gd name="T21" fmla="*/ 134 h 1238"/>
                <a:gd name="T22" fmla="*/ 60 w 225"/>
                <a:gd name="T23" fmla="*/ 155 h 1238"/>
                <a:gd name="T24" fmla="*/ 61 w 225"/>
                <a:gd name="T25" fmla="*/ 176 h 1238"/>
                <a:gd name="T26" fmla="*/ 62 w 225"/>
                <a:gd name="T27" fmla="*/ 198 h 1238"/>
                <a:gd name="T28" fmla="*/ 62 w 225"/>
                <a:gd name="T29" fmla="*/ 221 h 1238"/>
                <a:gd name="T30" fmla="*/ 63 w 225"/>
                <a:gd name="T31" fmla="*/ 244 h 1238"/>
                <a:gd name="T32" fmla="*/ 62 w 225"/>
                <a:gd name="T33" fmla="*/ 268 h 1238"/>
                <a:gd name="T34" fmla="*/ 62 w 225"/>
                <a:gd name="T35" fmla="*/ 291 h 1238"/>
                <a:gd name="T36" fmla="*/ 62 w 225"/>
                <a:gd name="T37" fmla="*/ 315 h 1238"/>
                <a:gd name="T38" fmla="*/ 61 w 225"/>
                <a:gd name="T39" fmla="*/ 339 h 1238"/>
                <a:gd name="T40" fmla="*/ 61 w 225"/>
                <a:gd name="T41" fmla="*/ 362 h 1238"/>
                <a:gd name="T42" fmla="*/ 61 w 225"/>
                <a:gd name="T43" fmla="*/ 385 h 1238"/>
                <a:gd name="T44" fmla="*/ 60 w 225"/>
                <a:gd name="T45" fmla="*/ 408 h 1238"/>
                <a:gd name="T46" fmla="*/ 60 w 225"/>
                <a:gd name="T47" fmla="*/ 430 h 1238"/>
                <a:gd name="T48" fmla="*/ 60 w 225"/>
                <a:gd name="T49" fmla="*/ 452 h 1238"/>
                <a:gd name="T50" fmla="*/ 61 w 225"/>
                <a:gd name="T51" fmla="*/ 473 h 1238"/>
                <a:gd name="T52" fmla="*/ 61 w 225"/>
                <a:gd name="T53" fmla="*/ 492 h 1238"/>
                <a:gd name="T54" fmla="*/ 63 w 225"/>
                <a:gd name="T55" fmla="*/ 511 h 1238"/>
                <a:gd name="T56" fmla="*/ 64 w 225"/>
                <a:gd name="T57" fmla="*/ 529 h 1238"/>
                <a:gd name="T58" fmla="*/ 66 w 225"/>
                <a:gd name="T59" fmla="*/ 545 h 1238"/>
                <a:gd name="T60" fmla="*/ 68 w 225"/>
                <a:gd name="T61" fmla="*/ 560 h 1238"/>
                <a:gd name="T62" fmla="*/ 71 w 225"/>
                <a:gd name="T63" fmla="*/ 574 h 1238"/>
                <a:gd name="T64" fmla="*/ 81 w 225"/>
                <a:gd name="T65" fmla="*/ 614 h 1238"/>
                <a:gd name="T66" fmla="*/ 85 w 225"/>
                <a:gd name="T67" fmla="*/ 635 h 1238"/>
                <a:gd name="T68" fmla="*/ 90 w 225"/>
                <a:gd name="T69" fmla="*/ 655 h 1238"/>
                <a:gd name="T70" fmla="*/ 95 w 225"/>
                <a:gd name="T71" fmla="*/ 676 h 1238"/>
                <a:gd name="T72" fmla="*/ 100 w 225"/>
                <a:gd name="T73" fmla="*/ 696 h 1238"/>
                <a:gd name="T74" fmla="*/ 105 w 225"/>
                <a:gd name="T75" fmla="*/ 717 h 1238"/>
                <a:gd name="T76" fmla="*/ 109 w 225"/>
                <a:gd name="T77" fmla="*/ 738 h 1238"/>
                <a:gd name="T78" fmla="*/ 114 w 225"/>
                <a:gd name="T79" fmla="*/ 759 h 1238"/>
                <a:gd name="T80" fmla="*/ 118 w 225"/>
                <a:gd name="T81" fmla="*/ 779 h 1238"/>
                <a:gd name="T82" fmla="*/ 124 w 225"/>
                <a:gd name="T83" fmla="*/ 800 h 1238"/>
                <a:gd name="T84" fmla="*/ 128 w 225"/>
                <a:gd name="T85" fmla="*/ 821 h 1238"/>
                <a:gd name="T86" fmla="*/ 132 w 225"/>
                <a:gd name="T87" fmla="*/ 842 h 1238"/>
                <a:gd name="T88" fmla="*/ 137 w 225"/>
                <a:gd name="T89" fmla="*/ 862 h 1238"/>
                <a:gd name="T90" fmla="*/ 142 w 225"/>
                <a:gd name="T91" fmla="*/ 884 h 1238"/>
                <a:gd name="T92" fmla="*/ 147 w 225"/>
                <a:gd name="T93" fmla="*/ 904 h 1238"/>
                <a:gd name="T94" fmla="*/ 151 w 225"/>
                <a:gd name="T95" fmla="*/ 925 h 1238"/>
                <a:gd name="T96" fmla="*/ 156 w 225"/>
                <a:gd name="T97" fmla="*/ 946 h 1238"/>
                <a:gd name="T98" fmla="*/ 161 w 225"/>
                <a:gd name="T99" fmla="*/ 967 h 1238"/>
                <a:gd name="T100" fmla="*/ 165 w 225"/>
                <a:gd name="T101" fmla="*/ 988 h 1238"/>
                <a:gd name="T102" fmla="*/ 170 w 225"/>
                <a:gd name="T103" fmla="*/ 1008 h 1238"/>
                <a:gd name="T104" fmla="*/ 174 w 225"/>
                <a:gd name="T105" fmla="*/ 1029 h 1238"/>
                <a:gd name="T106" fmla="*/ 180 w 225"/>
                <a:gd name="T107" fmla="*/ 1050 h 1238"/>
                <a:gd name="T108" fmla="*/ 184 w 225"/>
                <a:gd name="T109" fmla="*/ 1071 h 1238"/>
                <a:gd name="T110" fmla="*/ 189 w 225"/>
                <a:gd name="T111" fmla="*/ 1092 h 1238"/>
                <a:gd name="T112" fmla="*/ 194 w 225"/>
                <a:gd name="T113" fmla="*/ 1112 h 1238"/>
                <a:gd name="T114" fmla="*/ 198 w 225"/>
                <a:gd name="T115" fmla="*/ 1133 h 1238"/>
                <a:gd name="T116" fmla="*/ 204 w 225"/>
                <a:gd name="T117" fmla="*/ 1154 h 1238"/>
                <a:gd name="T118" fmla="*/ 209 w 225"/>
                <a:gd name="T119" fmla="*/ 1175 h 1238"/>
                <a:gd name="T120" fmla="*/ 213 w 225"/>
                <a:gd name="T121" fmla="*/ 1195 h 1238"/>
                <a:gd name="T122" fmla="*/ 219 w 225"/>
                <a:gd name="T123" fmla="*/ 1216 h 1238"/>
                <a:gd name="T124" fmla="*/ 224 w 225"/>
                <a:gd name="T125" fmla="*/ 12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1238">
                  <a:moveTo>
                    <a:pt x="0" y="0"/>
                  </a:moveTo>
                  <a:lnTo>
                    <a:pt x="18" y="8"/>
                  </a:lnTo>
                  <a:lnTo>
                    <a:pt x="25" y="15"/>
                  </a:lnTo>
                  <a:lnTo>
                    <a:pt x="32" y="25"/>
                  </a:lnTo>
                  <a:lnTo>
                    <a:pt x="38" y="36"/>
                  </a:lnTo>
                  <a:lnTo>
                    <a:pt x="43" y="49"/>
                  </a:lnTo>
                  <a:lnTo>
                    <a:pt x="47" y="63"/>
                  </a:lnTo>
                  <a:lnTo>
                    <a:pt x="51" y="79"/>
                  </a:lnTo>
                  <a:lnTo>
                    <a:pt x="54" y="96"/>
                  </a:lnTo>
                  <a:lnTo>
                    <a:pt x="56" y="115"/>
                  </a:lnTo>
                  <a:lnTo>
                    <a:pt x="59" y="134"/>
                  </a:lnTo>
                  <a:lnTo>
                    <a:pt x="60" y="155"/>
                  </a:lnTo>
                  <a:lnTo>
                    <a:pt x="61" y="176"/>
                  </a:lnTo>
                  <a:lnTo>
                    <a:pt x="62" y="198"/>
                  </a:lnTo>
                  <a:lnTo>
                    <a:pt x="62" y="221"/>
                  </a:lnTo>
                  <a:lnTo>
                    <a:pt x="63" y="244"/>
                  </a:lnTo>
                  <a:lnTo>
                    <a:pt x="62" y="268"/>
                  </a:lnTo>
                  <a:lnTo>
                    <a:pt x="62" y="291"/>
                  </a:lnTo>
                  <a:lnTo>
                    <a:pt x="62" y="315"/>
                  </a:lnTo>
                  <a:lnTo>
                    <a:pt x="61" y="339"/>
                  </a:lnTo>
                  <a:lnTo>
                    <a:pt x="61" y="362"/>
                  </a:lnTo>
                  <a:lnTo>
                    <a:pt x="61" y="385"/>
                  </a:lnTo>
                  <a:lnTo>
                    <a:pt x="60" y="408"/>
                  </a:lnTo>
                  <a:lnTo>
                    <a:pt x="60" y="430"/>
                  </a:lnTo>
                  <a:lnTo>
                    <a:pt x="60" y="452"/>
                  </a:lnTo>
                  <a:lnTo>
                    <a:pt x="61" y="473"/>
                  </a:lnTo>
                  <a:lnTo>
                    <a:pt x="61" y="492"/>
                  </a:lnTo>
                  <a:lnTo>
                    <a:pt x="63" y="511"/>
                  </a:lnTo>
                  <a:lnTo>
                    <a:pt x="64" y="529"/>
                  </a:lnTo>
                  <a:lnTo>
                    <a:pt x="66" y="545"/>
                  </a:lnTo>
                  <a:lnTo>
                    <a:pt x="68" y="560"/>
                  </a:lnTo>
                  <a:lnTo>
                    <a:pt x="71" y="574"/>
                  </a:lnTo>
                  <a:lnTo>
                    <a:pt x="81" y="614"/>
                  </a:lnTo>
                  <a:lnTo>
                    <a:pt x="85" y="635"/>
                  </a:lnTo>
                  <a:lnTo>
                    <a:pt x="90" y="655"/>
                  </a:lnTo>
                  <a:lnTo>
                    <a:pt x="95" y="676"/>
                  </a:lnTo>
                  <a:lnTo>
                    <a:pt x="100" y="696"/>
                  </a:lnTo>
                  <a:lnTo>
                    <a:pt x="105" y="717"/>
                  </a:lnTo>
                  <a:lnTo>
                    <a:pt x="109" y="738"/>
                  </a:lnTo>
                  <a:lnTo>
                    <a:pt x="114" y="759"/>
                  </a:lnTo>
                  <a:lnTo>
                    <a:pt x="118" y="779"/>
                  </a:lnTo>
                  <a:lnTo>
                    <a:pt x="124" y="800"/>
                  </a:lnTo>
                  <a:lnTo>
                    <a:pt x="128" y="821"/>
                  </a:lnTo>
                  <a:lnTo>
                    <a:pt x="132" y="842"/>
                  </a:lnTo>
                  <a:lnTo>
                    <a:pt x="137" y="862"/>
                  </a:lnTo>
                  <a:lnTo>
                    <a:pt x="142" y="884"/>
                  </a:lnTo>
                  <a:lnTo>
                    <a:pt x="147" y="904"/>
                  </a:lnTo>
                  <a:lnTo>
                    <a:pt x="151" y="925"/>
                  </a:lnTo>
                  <a:lnTo>
                    <a:pt x="156" y="946"/>
                  </a:lnTo>
                  <a:lnTo>
                    <a:pt x="161" y="967"/>
                  </a:lnTo>
                  <a:lnTo>
                    <a:pt x="165" y="988"/>
                  </a:lnTo>
                  <a:lnTo>
                    <a:pt x="170" y="1008"/>
                  </a:lnTo>
                  <a:lnTo>
                    <a:pt x="174" y="1029"/>
                  </a:lnTo>
                  <a:lnTo>
                    <a:pt x="180" y="1050"/>
                  </a:lnTo>
                  <a:lnTo>
                    <a:pt x="184" y="1071"/>
                  </a:lnTo>
                  <a:lnTo>
                    <a:pt x="189" y="1092"/>
                  </a:lnTo>
                  <a:lnTo>
                    <a:pt x="194" y="1112"/>
                  </a:lnTo>
                  <a:lnTo>
                    <a:pt x="198" y="1133"/>
                  </a:lnTo>
                  <a:lnTo>
                    <a:pt x="204" y="1154"/>
                  </a:lnTo>
                  <a:lnTo>
                    <a:pt x="209" y="1175"/>
                  </a:lnTo>
                  <a:lnTo>
                    <a:pt x="213" y="1195"/>
                  </a:lnTo>
                  <a:lnTo>
                    <a:pt x="219" y="1216"/>
                  </a:lnTo>
                  <a:lnTo>
                    <a:pt x="224" y="1237"/>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1" name="Freeform 265"/>
            <p:cNvSpPr>
              <a:spLocks/>
            </p:cNvSpPr>
            <p:nvPr/>
          </p:nvSpPr>
          <p:spPr bwMode="auto">
            <a:xfrm>
              <a:off x="1763" y="3172"/>
              <a:ext cx="168" cy="700"/>
            </a:xfrm>
            <a:custGeom>
              <a:avLst/>
              <a:gdLst>
                <a:gd name="T0" fmla="*/ 141 w 168"/>
                <a:gd name="T1" fmla="*/ 0 h 700"/>
                <a:gd name="T2" fmla="*/ 155 w 168"/>
                <a:gd name="T3" fmla="*/ 49 h 700"/>
                <a:gd name="T4" fmla="*/ 161 w 168"/>
                <a:gd name="T5" fmla="*/ 73 h 700"/>
                <a:gd name="T6" fmla="*/ 164 w 168"/>
                <a:gd name="T7" fmla="*/ 97 h 700"/>
                <a:gd name="T8" fmla="*/ 166 w 168"/>
                <a:gd name="T9" fmla="*/ 120 h 700"/>
                <a:gd name="T10" fmla="*/ 167 w 168"/>
                <a:gd name="T11" fmla="*/ 143 h 700"/>
                <a:gd name="T12" fmla="*/ 166 w 168"/>
                <a:gd name="T13" fmla="*/ 165 h 700"/>
                <a:gd name="T14" fmla="*/ 165 w 168"/>
                <a:gd name="T15" fmla="*/ 188 h 700"/>
                <a:gd name="T16" fmla="*/ 163 w 168"/>
                <a:gd name="T17" fmla="*/ 210 h 700"/>
                <a:gd name="T18" fmla="*/ 159 w 168"/>
                <a:gd name="T19" fmla="*/ 231 h 700"/>
                <a:gd name="T20" fmla="*/ 155 w 168"/>
                <a:gd name="T21" fmla="*/ 253 h 700"/>
                <a:gd name="T22" fmla="*/ 149 w 168"/>
                <a:gd name="T23" fmla="*/ 274 h 700"/>
                <a:gd name="T24" fmla="*/ 143 w 168"/>
                <a:gd name="T25" fmla="*/ 295 h 700"/>
                <a:gd name="T26" fmla="*/ 137 w 168"/>
                <a:gd name="T27" fmla="*/ 316 h 700"/>
                <a:gd name="T28" fmla="*/ 130 w 168"/>
                <a:gd name="T29" fmla="*/ 337 h 700"/>
                <a:gd name="T30" fmla="*/ 123 w 168"/>
                <a:gd name="T31" fmla="*/ 358 h 700"/>
                <a:gd name="T32" fmla="*/ 115 w 168"/>
                <a:gd name="T33" fmla="*/ 378 h 700"/>
                <a:gd name="T34" fmla="*/ 106 w 168"/>
                <a:gd name="T35" fmla="*/ 399 h 700"/>
                <a:gd name="T36" fmla="*/ 97 w 168"/>
                <a:gd name="T37" fmla="*/ 420 h 700"/>
                <a:gd name="T38" fmla="*/ 89 w 168"/>
                <a:gd name="T39" fmla="*/ 440 h 700"/>
                <a:gd name="T40" fmla="*/ 80 w 168"/>
                <a:gd name="T41" fmla="*/ 461 h 700"/>
                <a:gd name="T42" fmla="*/ 71 w 168"/>
                <a:gd name="T43" fmla="*/ 482 h 700"/>
                <a:gd name="T44" fmla="*/ 62 w 168"/>
                <a:gd name="T45" fmla="*/ 502 h 700"/>
                <a:gd name="T46" fmla="*/ 53 w 168"/>
                <a:gd name="T47" fmla="*/ 523 h 700"/>
                <a:gd name="T48" fmla="*/ 45 w 168"/>
                <a:gd name="T49" fmla="*/ 544 h 700"/>
                <a:gd name="T50" fmla="*/ 37 w 168"/>
                <a:gd name="T51" fmla="*/ 566 h 700"/>
                <a:gd name="T52" fmla="*/ 29 w 168"/>
                <a:gd name="T53" fmla="*/ 587 h 700"/>
                <a:gd name="T54" fmla="*/ 22 w 168"/>
                <a:gd name="T55" fmla="*/ 609 h 700"/>
                <a:gd name="T56" fmla="*/ 16 w 168"/>
                <a:gd name="T57" fmla="*/ 631 h 700"/>
                <a:gd name="T58" fmla="*/ 10 w 168"/>
                <a:gd name="T59" fmla="*/ 653 h 700"/>
                <a:gd name="T60" fmla="*/ 4 w 168"/>
                <a:gd name="T61" fmla="*/ 676 h 700"/>
                <a:gd name="T62" fmla="*/ 0 w 168"/>
                <a:gd name="T63"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700">
                  <a:moveTo>
                    <a:pt x="141" y="0"/>
                  </a:moveTo>
                  <a:lnTo>
                    <a:pt x="155" y="49"/>
                  </a:lnTo>
                  <a:lnTo>
                    <a:pt x="161" y="73"/>
                  </a:lnTo>
                  <a:lnTo>
                    <a:pt x="164" y="97"/>
                  </a:lnTo>
                  <a:lnTo>
                    <a:pt x="166" y="120"/>
                  </a:lnTo>
                  <a:lnTo>
                    <a:pt x="167" y="143"/>
                  </a:lnTo>
                  <a:lnTo>
                    <a:pt x="166" y="165"/>
                  </a:lnTo>
                  <a:lnTo>
                    <a:pt x="165" y="188"/>
                  </a:lnTo>
                  <a:lnTo>
                    <a:pt x="163" y="210"/>
                  </a:lnTo>
                  <a:lnTo>
                    <a:pt x="159" y="231"/>
                  </a:lnTo>
                  <a:lnTo>
                    <a:pt x="155" y="253"/>
                  </a:lnTo>
                  <a:lnTo>
                    <a:pt x="149" y="274"/>
                  </a:lnTo>
                  <a:lnTo>
                    <a:pt x="143" y="295"/>
                  </a:lnTo>
                  <a:lnTo>
                    <a:pt x="137" y="316"/>
                  </a:lnTo>
                  <a:lnTo>
                    <a:pt x="130" y="337"/>
                  </a:lnTo>
                  <a:lnTo>
                    <a:pt x="123" y="358"/>
                  </a:lnTo>
                  <a:lnTo>
                    <a:pt x="115" y="378"/>
                  </a:lnTo>
                  <a:lnTo>
                    <a:pt x="106" y="399"/>
                  </a:lnTo>
                  <a:lnTo>
                    <a:pt x="97" y="420"/>
                  </a:lnTo>
                  <a:lnTo>
                    <a:pt x="89" y="440"/>
                  </a:lnTo>
                  <a:lnTo>
                    <a:pt x="80" y="461"/>
                  </a:lnTo>
                  <a:lnTo>
                    <a:pt x="71" y="482"/>
                  </a:lnTo>
                  <a:lnTo>
                    <a:pt x="62" y="502"/>
                  </a:lnTo>
                  <a:lnTo>
                    <a:pt x="53" y="523"/>
                  </a:lnTo>
                  <a:lnTo>
                    <a:pt x="45" y="544"/>
                  </a:lnTo>
                  <a:lnTo>
                    <a:pt x="37" y="566"/>
                  </a:lnTo>
                  <a:lnTo>
                    <a:pt x="29" y="587"/>
                  </a:lnTo>
                  <a:lnTo>
                    <a:pt x="22" y="609"/>
                  </a:lnTo>
                  <a:lnTo>
                    <a:pt x="16" y="631"/>
                  </a:lnTo>
                  <a:lnTo>
                    <a:pt x="10" y="653"/>
                  </a:lnTo>
                  <a:lnTo>
                    <a:pt x="4" y="676"/>
                  </a:lnTo>
                  <a:lnTo>
                    <a:pt x="0" y="699"/>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2" name="Freeform 266"/>
            <p:cNvSpPr>
              <a:spLocks/>
            </p:cNvSpPr>
            <p:nvPr/>
          </p:nvSpPr>
          <p:spPr bwMode="auto">
            <a:xfrm>
              <a:off x="1645" y="3028"/>
              <a:ext cx="260" cy="575"/>
            </a:xfrm>
            <a:custGeom>
              <a:avLst/>
              <a:gdLst>
                <a:gd name="T0" fmla="*/ 250 w 260"/>
                <a:gd name="T1" fmla="*/ 15 h 575"/>
                <a:gd name="T2" fmla="*/ 240 w 260"/>
                <a:gd name="T3" fmla="*/ 30 h 575"/>
                <a:gd name="T4" fmla="*/ 230 w 260"/>
                <a:gd name="T5" fmla="*/ 44 h 575"/>
                <a:gd name="T6" fmla="*/ 219 w 260"/>
                <a:gd name="T7" fmla="*/ 59 h 575"/>
                <a:gd name="T8" fmla="*/ 208 w 260"/>
                <a:gd name="T9" fmla="*/ 74 h 575"/>
                <a:gd name="T10" fmla="*/ 197 w 260"/>
                <a:gd name="T11" fmla="*/ 89 h 575"/>
                <a:gd name="T12" fmla="*/ 186 w 260"/>
                <a:gd name="T13" fmla="*/ 104 h 575"/>
                <a:gd name="T14" fmla="*/ 175 w 260"/>
                <a:gd name="T15" fmla="*/ 119 h 575"/>
                <a:gd name="T16" fmla="*/ 165 w 260"/>
                <a:gd name="T17" fmla="*/ 134 h 575"/>
                <a:gd name="T18" fmla="*/ 155 w 260"/>
                <a:gd name="T19" fmla="*/ 150 h 575"/>
                <a:gd name="T20" fmla="*/ 146 w 260"/>
                <a:gd name="T21" fmla="*/ 166 h 575"/>
                <a:gd name="T22" fmla="*/ 138 w 260"/>
                <a:gd name="T23" fmla="*/ 182 h 575"/>
                <a:gd name="T24" fmla="*/ 131 w 260"/>
                <a:gd name="T25" fmla="*/ 199 h 575"/>
                <a:gd name="T26" fmla="*/ 125 w 260"/>
                <a:gd name="T27" fmla="*/ 216 h 575"/>
                <a:gd name="T28" fmla="*/ 120 w 260"/>
                <a:gd name="T29" fmla="*/ 233 h 575"/>
                <a:gd name="T30" fmla="*/ 117 w 260"/>
                <a:gd name="T31" fmla="*/ 251 h 575"/>
                <a:gd name="T32" fmla="*/ 115 w 260"/>
                <a:gd name="T33" fmla="*/ 278 h 575"/>
                <a:gd name="T34" fmla="*/ 113 w 260"/>
                <a:gd name="T35" fmla="*/ 297 h 575"/>
                <a:gd name="T36" fmla="*/ 112 w 260"/>
                <a:gd name="T37" fmla="*/ 316 h 575"/>
                <a:gd name="T38" fmla="*/ 110 w 260"/>
                <a:gd name="T39" fmla="*/ 334 h 575"/>
                <a:gd name="T40" fmla="*/ 109 w 260"/>
                <a:gd name="T41" fmla="*/ 354 h 575"/>
                <a:gd name="T42" fmla="*/ 107 w 260"/>
                <a:gd name="T43" fmla="*/ 372 h 575"/>
                <a:gd name="T44" fmla="*/ 104 w 260"/>
                <a:gd name="T45" fmla="*/ 392 h 575"/>
                <a:gd name="T46" fmla="*/ 101 w 260"/>
                <a:gd name="T47" fmla="*/ 410 h 575"/>
                <a:gd name="T48" fmla="*/ 98 w 260"/>
                <a:gd name="T49" fmla="*/ 429 h 575"/>
                <a:gd name="T50" fmla="*/ 93 w 260"/>
                <a:gd name="T51" fmla="*/ 447 h 575"/>
                <a:gd name="T52" fmla="*/ 88 w 260"/>
                <a:gd name="T53" fmla="*/ 465 h 575"/>
                <a:gd name="T54" fmla="*/ 81 w 260"/>
                <a:gd name="T55" fmla="*/ 482 h 575"/>
                <a:gd name="T56" fmla="*/ 73 w 260"/>
                <a:gd name="T57" fmla="*/ 499 h 575"/>
                <a:gd name="T58" fmla="*/ 64 w 260"/>
                <a:gd name="T59" fmla="*/ 515 h 575"/>
                <a:gd name="T60" fmla="*/ 53 w 260"/>
                <a:gd name="T61" fmla="*/ 530 h 575"/>
                <a:gd name="T62" fmla="*/ 45 w 260"/>
                <a:gd name="T63" fmla="*/ 541 h 575"/>
                <a:gd name="T64" fmla="*/ 42 w 260"/>
                <a:gd name="T65" fmla="*/ 543 h 575"/>
                <a:gd name="T66" fmla="*/ 39 w 260"/>
                <a:gd name="T67" fmla="*/ 546 h 575"/>
                <a:gd name="T68" fmla="*/ 36 w 260"/>
                <a:gd name="T69" fmla="*/ 549 h 575"/>
                <a:gd name="T70" fmla="*/ 34 w 260"/>
                <a:gd name="T71" fmla="*/ 551 h 575"/>
                <a:gd name="T72" fmla="*/ 31 w 260"/>
                <a:gd name="T73" fmla="*/ 554 h 575"/>
                <a:gd name="T74" fmla="*/ 28 w 260"/>
                <a:gd name="T75" fmla="*/ 556 h 575"/>
                <a:gd name="T76" fmla="*/ 25 w 260"/>
                <a:gd name="T77" fmla="*/ 558 h 575"/>
                <a:gd name="T78" fmla="*/ 22 w 260"/>
                <a:gd name="T79" fmla="*/ 560 h 575"/>
                <a:gd name="T80" fmla="*/ 19 w 260"/>
                <a:gd name="T81" fmla="*/ 563 h 575"/>
                <a:gd name="T82" fmla="*/ 16 w 260"/>
                <a:gd name="T83" fmla="*/ 565 h 575"/>
                <a:gd name="T84" fmla="*/ 12 w 260"/>
                <a:gd name="T85" fmla="*/ 567 h 575"/>
                <a:gd name="T86" fmla="*/ 10 w 260"/>
                <a:gd name="T87" fmla="*/ 568 h 575"/>
                <a:gd name="T88" fmla="*/ 6 w 260"/>
                <a:gd name="T89" fmla="*/ 570 h 575"/>
                <a:gd name="T90" fmla="*/ 3 w 260"/>
                <a:gd name="T91" fmla="*/ 572 h 575"/>
                <a:gd name="T92" fmla="*/ 0 w 260"/>
                <a:gd name="T93" fmla="*/ 57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575">
                  <a:moveTo>
                    <a:pt x="259" y="0"/>
                  </a:moveTo>
                  <a:lnTo>
                    <a:pt x="250" y="15"/>
                  </a:lnTo>
                  <a:lnTo>
                    <a:pt x="245" y="22"/>
                  </a:lnTo>
                  <a:lnTo>
                    <a:pt x="240" y="30"/>
                  </a:lnTo>
                  <a:lnTo>
                    <a:pt x="235" y="37"/>
                  </a:lnTo>
                  <a:lnTo>
                    <a:pt x="230" y="44"/>
                  </a:lnTo>
                  <a:lnTo>
                    <a:pt x="224" y="52"/>
                  </a:lnTo>
                  <a:lnTo>
                    <a:pt x="219" y="59"/>
                  </a:lnTo>
                  <a:lnTo>
                    <a:pt x="214" y="66"/>
                  </a:lnTo>
                  <a:lnTo>
                    <a:pt x="208" y="74"/>
                  </a:lnTo>
                  <a:lnTo>
                    <a:pt x="202" y="82"/>
                  </a:lnTo>
                  <a:lnTo>
                    <a:pt x="197" y="89"/>
                  </a:lnTo>
                  <a:lnTo>
                    <a:pt x="191" y="96"/>
                  </a:lnTo>
                  <a:lnTo>
                    <a:pt x="186" y="104"/>
                  </a:lnTo>
                  <a:lnTo>
                    <a:pt x="181" y="112"/>
                  </a:lnTo>
                  <a:lnTo>
                    <a:pt x="175" y="119"/>
                  </a:lnTo>
                  <a:lnTo>
                    <a:pt x="170" y="127"/>
                  </a:lnTo>
                  <a:lnTo>
                    <a:pt x="165" y="134"/>
                  </a:lnTo>
                  <a:lnTo>
                    <a:pt x="159" y="142"/>
                  </a:lnTo>
                  <a:lnTo>
                    <a:pt x="155" y="150"/>
                  </a:lnTo>
                  <a:lnTo>
                    <a:pt x="150" y="158"/>
                  </a:lnTo>
                  <a:lnTo>
                    <a:pt x="146" y="166"/>
                  </a:lnTo>
                  <a:lnTo>
                    <a:pt x="142" y="174"/>
                  </a:lnTo>
                  <a:lnTo>
                    <a:pt x="138" y="182"/>
                  </a:lnTo>
                  <a:lnTo>
                    <a:pt x="134" y="190"/>
                  </a:lnTo>
                  <a:lnTo>
                    <a:pt x="131" y="199"/>
                  </a:lnTo>
                  <a:lnTo>
                    <a:pt x="127" y="207"/>
                  </a:lnTo>
                  <a:lnTo>
                    <a:pt x="125" y="216"/>
                  </a:lnTo>
                  <a:lnTo>
                    <a:pt x="122" y="224"/>
                  </a:lnTo>
                  <a:lnTo>
                    <a:pt x="120" y="233"/>
                  </a:lnTo>
                  <a:lnTo>
                    <a:pt x="118" y="242"/>
                  </a:lnTo>
                  <a:lnTo>
                    <a:pt x="117" y="251"/>
                  </a:lnTo>
                  <a:lnTo>
                    <a:pt x="116" y="269"/>
                  </a:lnTo>
                  <a:lnTo>
                    <a:pt x="115" y="278"/>
                  </a:lnTo>
                  <a:lnTo>
                    <a:pt x="114" y="287"/>
                  </a:lnTo>
                  <a:lnTo>
                    <a:pt x="113" y="297"/>
                  </a:lnTo>
                  <a:lnTo>
                    <a:pt x="113" y="306"/>
                  </a:lnTo>
                  <a:lnTo>
                    <a:pt x="112" y="316"/>
                  </a:lnTo>
                  <a:lnTo>
                    <a:pt x="111" y="325"/>
                  </a:lnTo>
                  <a:lnTo>
                    <a:pt x="110" y="334"/>
                  </a:lnTo>
                  <a:lnTo>
                    <a:pt x="109" y="344"/>
                  </a:lnTo>
                  <a:lnTo>
                    <a:pt x="109" y="354"/>
                  </a:lnTo>
                  <a:lnTo>
                    <a:pt x="108" y="363"/>
                  </a:lnTo>
                  <a:lnTo>
                    <a:pt x="107" y="372"/>
                  </a:lnTo>
                  <a:lnTo>
                    <a:pt x="106" y="382"/>
                  </a:lnTo>
                  <a:lnTo>
                    <a:pt x="104" y="392"/>
                  </a:lnTo>
                  <a:lnTo>
                    <a:pt x="103" y="401"/>
                  </a:lnTo>
                  <a:lnTo>
                    <a:pt x="101" y="410"/>
                  </a:lnTo>
                  <a:lnTo>
                    <a:pt x="100" y="420"/>
                  </a:lnTo>
                  <a:lnTo>
                    <a:pt x="98" y="429"/>
                  </a:lnTo>
                  <a:lnTo>
                    <a:pt x="95" y="438"/>
                  </a:lnTo>
                  <a:lnTo>
                    <a:pt x="93" y="447"/>
                  </a:lnTo>
                  <a:lnTo>
                    <a:pt x="91" y="456"/>
                  </a:lnTo>
                  <a:lnTo>
                    <a:pt x="88" y="465"/>
                  </a:lnTo>
                  <a:lnTo>
                    <a:pt x="85" y="474"/>
                  </a:lnTo>
                  <a:lnTo>
                    <a:pt x="81" y="482"/>
                  </a:lnTo>
                  <a:lnTo>
                    <a:pt x="77" y="490"/>
                  </a:lnTo>
                  <a:lnTo>
                    <a:pt x="73" y="499"/>
                  </a:lnTo>
                  <a:lnTo>
                    <a:pt x="69" y="507"/>
                  </a:lnTo>
                  <a:lnTo>
                    <a:pt x="64" y="515"/>
                  </a:lnTo>
                  <a:lnTo>
                    <a:pt x="59" y="523"/>
                  </a:lnTo>
                  <a:lnTo>
                    <a:pt x="53" y="530"/>
                  </a:lnTo>
                  <a:lnTo>
                    <a:pt x="47" y="538"/>
                  </a:lnTo>
                  <a:lnTo>
                    <a:pt x="45" y="541"/>
                  </a:lnTo>
                  <a:lnTo>
                    <a:pt x="44" y="542"/>
                  </a:lnTo>
                  <a:lnTo>
                    <a:pt x="42" y="543"/>
                  </a:lnTo>
                  <a:lnTo>
                    <a:pt x="40" y="545"/>
                  </a:lnTo>
                  <a:lnTo>
                    <a:pt x="39" y="546"/>
                  </a:lnTo>
                  <a:lnTo>
                    <a:pt x="38" y="547"/>
                  </a:lnTo>
                  <a:lnTo>
                    <a:pt x="36" y="549"/>
                  </a:lnTo>
                  <a:lnTo>
                    <a:pt x="35" y="550"/>
                  </a:lnTo>
                  <a:lnTo>
                    <a:pt x="34" y="551"/>
                  </a:lnTo>
                  <a:lnTo>
                    <a:pt x="32" y="552"/>
                  </a:lnTo>
                  <a:lnTo>
                    <a:pt x="31" y="554"/>
                  </a:lnTo>
                  <a:lnTo>
                    <a:pt x="29" y="555"/>
                  </a:lnTo>
                  <a:lnTo>
                    <a:pt x="28" y="556"/>
                  </a:lnTo>
                  <a:lnTo>
                    <a:pt x="27" y="557"/>
                  </a:lnTo>
                  <a:lnTo>
                    <a:pt x="25" y="558"/>
                  </a:lnTo>
                  <a:lnTo>
                    <a:pt x="23" y="559"/>
                  </a:lnTo>
                  <a:lnTo>
                    <a:pt x="22" y="560"/>
                  </a:lnTo>
                  <a:lnTo>
                    <a:pt x="20" y="562"/>
                  </a:lnTo>
                  <a:lnTo>
                    <a:pt x="19" y="563"/>
                  </a:lnTo>
                  <a:lnTo>
                    <a:pt x="17" y="564"/>
                  </a:lnTo>
                  <a:lnTo>
                    <a:pt x="16" y="565"/>
                  </a:lnTo>
                  <a:lnTo>
                    <a:pt x="14" y="566"/>
                  </a:lnTo>
                  <a:lnTo>
                    <a:pt x="12" y="567"/>
                  </a:lnTo>
                  <a:lnTo>
                    <a:pt x="12" y="568"/>
                  </a:lnTo>
                  <a:lnTo>
                    <a:pt x="10" y="568"/>
                  </a:lnTo>
                  <a:lnTo>
                    <a:pt x="8" y="569"/>
                  </a:lnTo>
                  <a:lnTo>
                    <a:pt x="6" y="570"/>
                  </a:lnTo>
                  <a:lnTo>
                    <a:pt x="4" y="571"/>
                  </a:lnTo>
                  <a:lnTo>
                    <a:pt x="3" y="572"/>
                  </a:lnTo>
                  <a:lnTo>
                    <a:pt x="2" y="573"/>
                  </a:lnTo>
                  <a:lnTo>
                    <a:pt x="0" y="574"/>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3" name="Freeform 267"/>
            <p:cNvSpPr>
              <a:spLocks/>
            </p:cNvSpPr>
            <p:nvPr/>
          </p:nvSpPr>
          <p:spPr bwMode="auto">
            <a:xfrm>
              <a:off x="1974" y="2992"/>
              <a:ext cx="285" cy="611"/>
            </a:xfrm>
            <a:custGeom>
              <a:avLst/>
              <a:gdLst>
                <a:gd name="T0" fmla="*/ 0 w 285"/>
                <a:gd name="T1" fmla="*/ 0 h 611"/>
                <a:gd name="T2" fmla="*/ 20 w 285"/>
                <a:gd name="T3" fmla="*/ 38 h 611"/>
                <a:gd name="T4" fmla="*/ 30 w 285"/>
                <a:gd name="T5" fmla="*/ 56 h 611"/>
                <a:gd name="T6" fmla="*/ 41 w 285"/>
                <a:gd name="T7" fmla="*/ 74 h 611"/>
                <a:gd name="T8" fmla="*/ 53 w 285"/>
                <a:gd name="T9" fmla="*/ 91 h 611"/>
                <a:gd name="T10" fmla="*/ 64 w 285"/>
                <a:gd name="T11" fmla="*/ 108 h 611"/>
                <a:gd name="T12" fmla="*/ 76 w 285"/>
                <a:gd name="T13" fmla="*/ 125 h 611"/>
                <a:gd name="T14" fmla="*/ 88 w 285"/>
                <a:gd name="T15" fmla="*/ 142 h 611"/>
                <a:gd name="T16" fmla="*/ 100 w 285"/>
                <a:gd name="T17" fmla="*/ 158 h 611"/>
                <a:gd name="T18" fmla="*/ 112 w 285"/>
                <a:gd name="T19" fmla="*/ 174 h 611"/>
                <a:gd name="T20" fmla="*/ 125 w 285"/>
                <a:gd name="T21" fmla="*/ 191 h 611"/>
                <a:gd name="T22" fmla="*/ 136 w 285"/>
                <a:gd name="T23" fmla="*/ 207 h 611"/>
                <a:gd name="T24" fmla="*/ 149 w 285"/>
                <a:gd name="T25" fmla="*/ 223 h 611"/>
                <a:gd name="T26" fmla="*/ 161 w 285"/>
                <a:gd name="T27" fmla="*/ 240 h 611"/>
                <a:gd name="T28" fmla="*/ 173 w 285"/>
                <a:gd name="T29" fmla="*/ 256 h 611"/>
                <a:gd name="T30" fmla="*/ 184 w 285"/>
                <a:gd name="T31" fmla="*/ 273 h 611"/>
                <a:gd name="T32" fmla="*/ 195 w 285"/>
                <a:gd name="T33" fmla="*/ 290 h 611"/>
                <a:gd name="T34" fmla="*/ 206 w 285"/>
                <a:gd name="T35" fmla="*/ 307 h 611"/>
                <a:gd name="T36" fmla="*/ 216 w 285"/>
                <a:gd name="T37" fmla="*/ 324 h 611"/>
                <a:gd name="T38" fmla="*/ 225 w 285"/>
                <a:gd name="T39" fmla="*/ 342 h 611"/>
                <a:gd name="T40" fmla="*/ 235 w 285"/>
                <a:gd name="T41" fmla="*/ 361 h 611"/>
                <a:gd name="T42" fmla="*/ 243 w 285"/>
                <a:gd name="T43" fmla="*/ 380 h 611"/>
                <a:gd name="T44" fmla="*/ 251 w 285"/>
                <a:gd name="T45" fmla="*/ 399 h 611"/>
                <a:gd name="T46" fmla="*/ 259 w 285"/>
                <a:gd name="T47" fmla="*/ 420 h 611"/>
                <a:gd name="T48" fmla="*/ 265 w 285"/>
                <a:gd name="T49" fmla="*/ 440 h 611"/>
                <a:gd name="T50" fmla="*/ 271 w 285"/>
                <a:gd name="T51" fmla="*/ 462 h 611"/>
                <a:gd name="T52" fmla="*/ 275 w 285"/>
                <a:gd name="T53" fmla="*/ 484 h 611"/>
                <a:gd name="T54" fmla="*/ 279 w 285"/>
                <a:gd name="T55" fmla="*/ 507 h 611"/>
                <a:gd name="T56" fmla="*/ 281 w 285"/>
                <a:gd name="T57" fmla="*/ 531 h 611"/>
                <a:gd name="T58" fmla="*/ 283 w 285"/>
                <a:gd name="T59" fmla="*/ 556 h 611"/>
                <a:gd name="T60" fmla="*/ 284 w 285"/>
                <a:gd name="T61" fmla="*/ 582 h 611"/>
                <a:gd name="T62" fmla="*/ 283 w 285"/>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611">
                  <a:moveTo>
                    <a:pt x="0" y="0"/>
                  </a:moveTo>
                  <a:lnTo>
                    <a:pt x="20" y="38"/>
                  </a:lnTo>
                  <a:lnTo>
                    <a:pt x="30" y="56"/>
                  </a:lnTo>
                  <a:lnTo>
                    <a:pt x="41" y="74"/>
                  </a:lnTo>
                  <a:lnTo>
                    <a:pt x="53" y="91"/>
                  </a:lnTo>
                  <a:lnTo>
                    <a:pt x="64" y="108"/>
                  </a:lnTo>
                  <a:lnTo>
                    <a:pt x="76" y="125"/>
                  </a:lnTo>
                  <a:lnTo>
                    <a:pt x="88" y="142"/>
                  </a:lnTo>
                  <a:lnTo>
                    <a:pt x="100" y="158"/>
                  </a:lnTo>
                  <a:lnTo>
                    <a:pt x="112" y="174"/>
                  </a:lnTo>
                  <a:lnTo>
                    <a:pt x="125" y="191"/>
                  </a:lnTo>
                  <a:lnTo>
                    <a:pt x="136" y="207"/>
                  </a:lnTo>
                  <a:lnTo>
                    <a:pt x="149" y="223"/>
                  </a:lnTo>
                  <a:lnTo>
                    <a:pt x="161" y="240"/>
                  </a:lnTo>
                  <a:lnTo>
                    <a:pt x="173" y="256"/>
                  </a:lnTo>
                  <a:lnTo>
                    <a:pt x="184" y="273"/>
                  </a:lnTo>
                  <a:lnTo>
                    <a:pt x="195" y="290"/>
                  </a:lnTo>
                  <a:lnTo>
                    <a:pt x="206" y="307"/>
                  </a:lnTo>
                  <a:lnTo>
                    <a:pt x="216" y="324"/>
                  </a:lnTo>
                  <a:lnTo>
                    <a:pt x="225" y="342"/>
                  </a:lnTo>
                  <a:lnTo>
                    <a:pt x="235" y="361"/>
                  </a:lnTo>
                  <a:lnTo>
                    <a:pt x="243" y="380"/>
                  </a:lnTo>
                  <a:lnTo>
                    <a:pt x="251" y="399"/>
                  </a:lnTo>
                  <a:lnTo>
                    <a:pt x="259" y="420"/>
                  </a:lnTo>
                  <a:lnTo>
                    <a:pt x="265" y="440"/>
                  </a:lnTo>
                  <a:lnTo>
                    <a:pt x="271" y="462"/>
                  </a:lnTo>
                  <a:lnTo>
                    <a:pt x="275" y="484"/>
                  </a:lnTo>
                  <a:lnTo>
                    <a:pt x="279" y="507"/>
                  </a:lnTo>
                  <a:lnTo>
                    <a:pt x="281" y="531"/>
                  </a:lnTo>
                  <a:lnTo>
                    <a:pt x="283" y="556"/>
                  </a:lnTo>
                  <a:lnTo>
                    <a:pt x="284" y="582"/>
                  </a:lnTo>
                  <a:lnTo>
                    <a:pt x="283" y="61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4" name="Freeform 268"/>
            <p:cNvSpPr>
              <a:spLocks/>
            </p:cNvSpPr>
            <p:nvPr/>
          </p:nvSpPr>
          <p:spPr bwMode="auto">
            <a:xfrm>
              <a:off x="1704" y="2777"/>
              <a:ext cx="201" cy="431"/>
            </a:xfrm>
            <a:custGeom>
              <a:avLst/>
              <a:gdLst>
                <a:gd name="T0" fmla="*/ 200 w 201"/>
                <a:gd name="T1" fmla="*/ 0 h 431"/>
                <a:gd name="T2" fmla="*/ 199 w 201"/>
                <a:gd name="T3" fmla="*/ 29 h 431"/>
                <a:gd name="T4" fmla="*/ 197 w 201"/>
                <a:gd name="T5" fmla="*/ 43 h 431"/>
                <a:gd name="T6" fmla="*/ 195 w 201"/>
                <a:gd name="T7" fmla="*/ 57 h 431"/>
                <a:gd name="T8" fmla="*/ 191 w 201"/>
                <a:gd name="T9" fmla="*/ 71 h 431"/>
                <a:gd name="T10" fmla="*/ 186 w 201"/>
                <a:gd name="T11" fmla="*/ 84 h 431"/>
                <a:gd name="T12" fmla="*/ 180 w 201"/>
                <a:gd name="T13" fmla="*/ 97 h 431"/>
                <a:gd name="T14" fmla="*/ 175 w 201"/>
                <a:gd name="T15" fmla="*/ 109 h 431"/>
                <a:gd name="T16" fmla="*/ 168 w 201"/>
                <a:gd name="T17" fmla="*/ 122 h 431"/>
                <a:gd name="T18" fmla="*/ 161 w 201"/>
                <a:gd name="T19" fmla="*/ 134 h 431"/>
                <a:gd name="T20" fmla="*/ 153 w 201"/>
                <a:gd name="T21" fmla="*/ 146 h 431"/>
                <a:gd name="T22" fmla="*/ 145 w 201"/>
                <a:gd name="T23" fmla="*/ 159 h 431"/>
                <a:gd name="T24" fmla="*/ 136 w 201"/>
                <a:gd name="T25" fmla="*/ 171 h 431"/>
                <a:gd name="T26" fmla="*/ 127 w 201"/>
                <a:gd name="T27" fmla="*/ 183 h 431"/>
                <a:gd name="T28" fmla="*/ 118 w 201"/>
                <a:gd name="T29" fmla="*/ 195 h 431"/>
                <a:gd name="T30" fmla="*/ 109 w 201"/>
                <a:gd name="T31" fmla="*/ 207 h 431"/>
                <a:gd name="T32" fmla="*/ 100 w 201"/>
                <a:gd name="T33" fmla="*/ 219 h 431"/>
                <a:gd name="T34" fmla="*/ 91 w 201"/>
                <a:gd name="T35" fmla="*/ 231 h 431"/>
                <a:gd name="T36" fmla="*/ 82 w 201"/>
                <a:gd name="T37" fmla="*/ 244 h 431"/>
                <a:gd name="T38" fmla="*/ 72 w 201"/>
                <a:gd name="T39" fmla="*/ 256 h 431"/>
                <a:gd name="T40" fmla="*/ 64 w 201"/>
                <a:gd name="T41" fmla="*/ 269 h 431"/>
                <a:gd name="T42" fmla="*/ 55 w 201"/>
                <a:gd name="T43" fmla="*/ 282 h 431"/>
                <a:gd name="T44" fmla="*/ 47 w 201"/>
                <a:gd name="T45" fmla="*/ 295 h 431"/>
                <a:gd name="T46" fmla="*/ 39 w 201"/>
                <a:gd name="T47" fmla="*/ 309 h 431"/>
                <a:gd name="T48" fmla="*/ 32 w 201"/>
                <a:gd name="T49" fmla="*/ 322 h 431"/>
                <a:gd name="T50" fmla="*/ 25 w 201"/>
                <a:gd name="T51" fmla="*/ 337 h 431"/>
                <a:gd name="T52" fmla="*/ 19 w 201"/>
                <a:gd name="T53" fmla="*/ 351 h 431"/>
                <a:gd name="T54" fmla="*/ 13 w 201"/>
                <a:gd name="T55" fmla="*/ 366 h 431"/>
                <a:gd name="T56" fmla="*/ 9 w 201"/>
                <a:gd name="T57" fmla="*/ 381 h 431"/>
                <a:gd name="T58" fmla="*/ 4 w 201"/>
                <a:gd name="T59" fmla="*/ 397 h 431"/>
                <a:gd name="T60" fmla="*/ 2 w 201"/>
                <a:gd name="T61" fmla="*/ 413 h 431"/>
                <a:gd name="T62" fmla="*/ 0 w 201"/>
                <a:gd name="T6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431">
                  <a:moveTo>
                    <a:pt x="200" y="0"/>
                  </a:moveTo>
                  <a:lnTo>
                    <a:pt x="199" y="29"/>
                  </a:lnTo>
                  <a:lnTo>
                    <a:pt x="197" y="43"/>
                  </a:lnTo>
                  <a:lnTo>
                    <a:pt x="195" y="57"/>
                  </a:lnTo>
                  <a:lnTo>
                    <a:pt x="191" y="71"/>
                  </a:lnTo>
                  <a:lnTo>
                    <a:pt x="186" y="84"/>
                  </a:lnTo>
                  <a:lnTo>
                    <a:pt x="180" y="97"/>
                  </a:lnTo>
                  <a:lnTo>
                    <a:pt x="175" y="109"/>
                  </a:lnTo>
                  <a:lnTo>
                    <a:pt x="168" y="122"/>
                  </a:lnTo>
                  <a:lnTo>
                    <a:pt x="161" y="134"/>
                  </a:lnTo>
                  <a:lnTo>
                    <a:pt x="153" y="146"/>
                  </a:lnTo>
                  <a:lnTo>
                    <a:pt x="145" y="159"/>
                  </a:lnTo>
                  <a:lnTo>
                    <a:pt x="136" y="171"/>
                  </a:lnTo>
                  <a:lnTo>
                    <a:pt x="127" y="183"/>
                  </a:lnTo>
                  <a:lnTo>
                    <a:pt x="118" y="195"/>
                  </a:lnTo>
                  <a:lnTo>
                    <a:pt x="109" y="207"/>
                  </a:lnTo>
                  <a:lnTo>
                    <a:pt x="100" y="219"/>
                  </a:lnTo>
                  <a:lnTo>
                    <a:pt x="91" y="231"/>
                  </a:lnTo>
                  <a:lnTo>
                    <a:pt x="82" y="244"/>
                  </a:lnTo>
                  <a:lnTo>
                    <a:pt x="72" y="256"/>
                  </a:lnTo>
                  <a:lnTo>
                    <a:pt x="64" y="269"/>
                  </a:lnTo>
                  <a:lnTo>
                    <a:pt x="55" y="282"/>
                  </a:lnTo>
                  <a:lnTo>
                    <a:pt x="47" y="295"/>
                  </a:lnTo>
                  <a:lnTo>
                    <a:pt x="39" y="309"/>
                  </a:lnTo>
                  <a:lnTo>
                    <a:pt x="32" y="322"/>
                  </a:lnTo>
                  <a:lnTo>
                    <a:pt x="25" y="337"/>
                  </a:lnTo>
                  <a:lnTo>
                    <a:pt x="19" y="351"/>
                  </a:lnTo>
                  <a:lnTo>
                    <a:pt x="13" y="366"/>
                  </a:lnTo>
                  <a:lnTo>
                    <a:pt x="9" y="381"/>
                  </a:lnTo>
                  <a:lnTo>
                    <a:pt x="4" y="397"/>
                  </a:lnTo>
                  <a:lnTo>
                    <a:pt x="2" y="413"/>
                  </a:lnTo>
                  <a:lnTo>
                    <a:pt x="0" y="430"/>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5" name="Freeform 269"/>
            <p:cNvSpPr>
              <a:spLocks/>
            </p:cNvSpPr>
            <p:nvPr/>
          </p:nvSpPr>
          <p:spPr bwMode="auto">
            <a:xfrm>
              <a:off x="1998" y="2777"/>
              <a:ext cx="211" cy="682"/>
            </a:xfrm>
            <a:custGeom>
              <a:avLst/>
              <a:gdLst>
                <a:gd name="T0" fmla="*/ 0 w 211"/>
                <a:gd name="T1" fmla="*/ 0 h 682"/>
                <a:gd name="T2" fmla="*/ 20 w 211"/>
                <a:gd name="T3" fmla="*/ 26 h 682"/>
                <a:gd name="T4" fmla="*/ 29 w 211"/>
                <a:gd name="T5" fmla="*/ 41 h 682"/>
                <a:gd name="T6" fmla="*/ 39 w 211"/>
                <a:gd name="T7" fmla="*/ 57 h 682"/>
                <a:gd name="T8" fmla="*/ 50 w 211"/>
                <a:gd name="T9" fmla="*/ 75 h 682"/>
                <a:gd name="T10" fmla="*/ 61 w 211"/>
                <a:gd name="T11" fmla="*/ 93 h 682"/>
                <a:gd name="T12" fmla="*/ 70 w 211"/>
                <a:gd name="T13" fmla="*/ 113 h 682"/>
                <a:gd name="T14" fmla="*/ 81 w 211"/>
                <a:gd name="T15" fmla="*/ 133 h 682"/>
                <a:gd name="T16" fmla="*/ 91 w 211"/>
                <a:gd name="T17" fmla="*/ 154 h 682"/>
                <a:gd name="T18" fmla="*/ 101 w 211"/>
                <a:gd name="T19" fmla="*/ 176 h 682"/>
                <a:gd name="T20" fmla="*/ 111 w 211"/>
                <a:gd name="T21" fmla="*/ 199 h 682"/>
                <a:gd name="T22" fmla="*/ 121 w 211"/>
                <a:gd name="T23" fmla="*/ 221 h 682"/>
                <a:gd name="T24" fmla="*/ 131 w 211"/>
                <a:gd name="T25" fmla="*/ 245 h 682"/>
                <a:gd name="T26" fmla="*/ 140 w 211"/>
                <a:gd name="T27" fmla="*/ 269 h 682"/>
                <a:gd name="T28" fmla="*/ 149 w 211"/>
                <a:gd name="T29" fmla="*/ 293 h 682"/>
                <a:gd name="T30" fmla="*/ 157 w 211"/>
                <a:gd name="T31" fmla="*/ 318 h 682"/>
                <a:gd name="T32" fmla="*/ 165 w 211"/>
                <a:gd name="T33" fmla="*/ 343 h 682"/>
                <a:gd name="T34" fmla="*/ 173 w 211"/>
                <a:gd name="T35" fmla="*/ 367 h 682"/>
                <a:gd name="T36" fmla="*/ 180 w 211"/>
                <a:gd name="T37" fmla="*/ 392 h 682"/>
                <a:gd name="T38" fmla="*/ 186 w 211"/>
                <a:gd name="T39" fmla="*/ 417 h 682"/>
                <a:gd name="T40" fmla="*/ 191 w 211"/>
                <a:gd name="T41" fmla="*/ 441 h 682"/>
                <a:gd name="T42" fmla="*/ 197 w 211"/>
                <a:gd name="T43" fmla="*/ 466 h 682"/>
                <a:gd name="T44" fmla="*/ 201 w 211"/>
                <a:gd name="T45" fmla="*/ 490 h 682"/>
                <a:gd name="T46" fmla="*/ 205 w 211"/>
                <a:gd name="T47" fmla="*/ 514 h 682"/>
                <a:gd name="T48" fmla="*/ 207 w 211"/>
                <a:gd name="T49" fmla="*/ 537 h 682"/>
                <a:gd name="T50" fmla="*/ 209 w 211"/>
                <a:gd name="T51" fmla="*/ 560 h 682"/>
                <a:gd name="T52" fmla="*/ 210 w 211"/>
                <a:gd name="T53" fmla="*/ 582 h 682"/>
                <a:gd name="T54" fmla="*/ 210 w 211"/>
                <a:gd name="T55" fmla="*/ 604 h 682"/>
                <a:gd name="T56" fmla="*/ 209 w 211"/>
                <a:gd name="T57" fmla="*/ 624 h 682"/>
                <a:gd name="T58" fmla="*/ 207 w 211"/>
                <a:gd name="T59" fmla="*/ 644 h 682"/>
                <a:gd name="T60" fmla="*/ 204 w 211"/>
                <a:gd name="T61" fmla="*/ 663 h 682"/>
                <a:gd name="T62" fmla="*/ 200 w 211"/>
                <a:gd name="T63" fmla="*/ 68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682">
                  <a:moveTo>
                    <a:pt x="0" y="0"/>
                  </a:moveTo>
                  <a:lnTo>
                    <a:pt x="20" y="26"/>
                  </a:lnTo>
                  <a:lnTo>
                    <a:pt x="29" y="41"/>
                  </a:lnTo>
                  <a:lnTo>
                    <a:pt x="39" y="57"/>
                  </a:lnTo>
                  <a:lnTo>
                    <a:pt x="50" y="75"/>
                  </a:lnTo>
                  <a:lnTo>
                    <a:pt x="61" y="93"/>
                  </a:lnTo>
                  <a:lnTo>
                    <a:pt x="70" y="113"/>
                  </a:lnTo>
                  <a:lnTo>
                    <a:pt x="81" y="133"/>
                  </a:lnTo>
                  <a:lnTo>
                    <a:pt x="91" y="154"/>
                  </a:lnTo>
                  <a:lnTo>
                    <a:pt x="101" y="176"/>
                  </a:lnTo>
                  <a:lnTo>
                    <a:pt x="111" y="199"/>
                  </a:lnTo>
                  <a:lnTo>
                    <a:pt x="121" y="221"/>
                  </a:lnTo>
                  <a:lnTo>
                    <a:pt x="131" y="245"/>
                  </a:lnTo>
                  <a:lnTo>
                    <a:pt x="140" y="269"/>
                  </a:lnTo>
                  <a:lnTo>
                    <a:pt x="149" y="293"/>
                  </a:lnTo>
                  <a:lnTo>
                    <a:pt x="157" y="318"/>
                  </a:lnTo>
                  <a:lnTo>
                    <a:pt x="165" y="343"/>
                  </a:lnTo>
                  <a:lnTo>
                    <a:pt x="173" y="367"/>
                  </a:lnTo>
                  <a:lnTo>
                    <a:pt x="180" y="392"/>
                  </a:lnTo>
                  <a:lnTo>
                    <a:pt x="186" y="417"/>
                  </a:lnTo>
                  <a:lnTo>
                    <a:pt x="191" y="441"/>
                  </a:lnTo>
                  <a:lnTo>
                    <a:pt x="197" y="466"/>
                  </a:lnTo>
                  <a:lnTo>
                    <a:pt x="201" y="490"/>
                  </a:lnTo>
                  <a:lnTo>
                    <a:pt x="205" y="514"/>
                  </a:lnTo>
                  <a:lnTo>
                    <a:pt x="207" y="537"/>
                  </a:lnTo>
                  <a:lnTo>
                    <a:pt x="209" y="560"/>
                  </a:lnTo>
                  <a:lnTo>
                    <a:pt x="210" y="582"/>
                  </a:lnTo>
                  <a:lnTo>
                    <a:pt x="210" y="604"/>
                  </a:lnTo>
                  <a:lnTo>
                    <a:pt x="209" y="624"/>
                  </a:lnTo>
                  <a:lnTo>
                    <a:pt x="207" y="644"/>
                  </a:lnTo>
                  <a:lnTo>
                    <a:pt x="204" y="663"/>
                  </a:lnTo>
                  <a:lnTo>
                    <a:pt x="200" y="681"/>
                  </a:lnTo>
                </a:path>
              </a:pathLst>
            </a:custGeom>
            <a:noFill/>
            <a:ln w="12700" cap="rnd" cmpd="sng">
              <a:solidFill>
                <a:srgbClr val="803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6" name="Freeform 270"/>
            <p:cNvSpPr>
              <a:spLocks/>
            </p:cNvSpPr>
            <p:nvPr/>
          </p:nvSpPr>
          <p:spPr bwMode="auto">
            <a:xfrm>
              <a:off x="1868" y="572"/>
              <a:ext cx="49" cy="2117"/>
            </a:xfrm>
            <a:custGeom>
              <a:avLst/>
              <a:gdLst>
                <a:gd name="T0" fmla="*/ 48 w 49"/>
                <a:gd name="T1" fmla="*/ 2116 h 2117"/>
                <a:gd name="T2" fmla="*/ 47 w 49"/>
                <a:gd name="T3" fmla="*/ 1997 h 2117"/>
                <a:gd name="T4" fmla="*/ 47 w 49"/>
                <a:gd name="T5" fmla="*/ 1938 h 2117"/>
                <a:gd name="T6" fmla="*/ 46 w 49"/>
                <a:gd name="T7" fmla="*/ 1879 h 2117"/>
                <a:gd name="T8" fmla="*/ 45 w 49"/>
                <a:gd name="T9" fmla="*/ 1820 h 2117"/>
                <a:gd name="T10" fmla="*/ 44 w 49"/>
                <a:gd name="T11" fmla="*/ 1762 h 2117"/>
                <a:gd name="T12" fmla="*/ 43 w 49"/>
                <a:gd name="T13" fmla="*/ 1703 h 2117"/>
                <a:gd name="T14" fmla="*/ 43 w 49"/>
                <a:gd name="T15" fmla="*/ 1644 h 2117"/>
                <a:gd name="T16" fmla="*/ 42 w 49"/>
                <a:gd name="T17" fmla="*/ 1585 h 2117"/>
                <a:gd name="T18" fmla="*/ 40 w 49"/>
                <a:gd name="T19" fmla="*/ 1526 h 2117"/>
                <a:gd name="T20" fmla="*/ 38 w 49"/>
                <a:gd name="T21" fmla="*/ 1468 h 2117"/>
                <a:gd name="T22" fmla="*/ 37 w 49"/>
                <a:gd name="T23" fmla="*/ 1409 h 2117"/>
                <a:gd name="T24" fmla="*/ 35 w 49"/>
                <a:gd name="T25" fmla="*/ 1350 h 2117"/>
                <a:gd name="T26" fmla="*/ 34 w 49"/>
                <a:gd name="T27" fmla="*/ 1292 h 2117"/>
                <a:gd name="T28" fmla="*/ 32 w 49"/>
                <a:gd name="T29" fmla="*/ 1233 h 2117"/>
                <a:gd name="T30" fmla="*/ 31 w 49"/>
                <a:gd name="T31" fmla="*/ 1174 h 2117"/>
                <a:gd name="T32" fmla="*/ 29 w 49"/>
                <a:gd name="T33" fmla="*/ 1116 h 2117"/>
                <a:gd name="T34" fmla="*/ 27 w 49"/>
                <a:gd name="T35" fmla="*/ 1057 h 2117"/>
                <a:gd name="T36" fmla="*/ 25 w 49"/>
                <a:gd name="T37" fmla="*/ 998 h 2117"/>
                <a:gd name="T38" fmla="*/ 24 w 49"/>
                <a:gd name="T39" fmla="*/ 940 h 2117"/>
                <a:gd name="T40" fmla="*/ 22 w 49"/>
                <a:gd name="T41" fmla="*/ 881 h 2117"/>
                <a:gd name="T42" fmla="*/ 21 w 49"/>
                <a:gd name="T43" fmla="*/ 822 h 2117"/>
                <a:gd name="T44" fmla="*/ 19 w 49"/>
                <a:gd name="T45" fmla="*/ 764 h 2117"/>
                <a:gd name="T46" fmla="*/ 18 w 49"/>
                <a:gd name="T47" fmla="*/ 705 h 2117"/>
                <a:gd name="T48" fmla="*/ 16 w 49"/>
                <a:gd name="T49" fmla="*/ 646 h 2117"/>
                <a:gd name="T50" fmla="*/ 15 w 49"/>
                <a:gd name="T51" fmla="*/ 587 h 2117"/>
                <a:gd name="T52" fmla="*/ 14 w 49"/>
                <a:gd name="T53" fmla="*/ 528 h 2117"/>
                <a:gd name="T54" fmla="*/ 14 w 49"/>
                <a:gd name="T55" fmla="*/ 470 h 2117"/>
                <a:gd name="T56" fmla="*/ 13 w 49"/>
                <a:gd name="T57" fmla="*/ 410 h 2117"/>
                <a:gd name="T58" fmla="*/ 13 w 49"/>
                <a:gd name="T59" fmla="*/ 351 h 2117"/>
                <a:gd name="T60" fmla="*/ 13 w 49"/>
                <a:gd name="T61" fmla="*/ 292 h 2117"/>
                <a:gd name="T62" fmla="*/ 13 w 49"/>
                <a:gd name="T63" fmla="*/ 233 h 2117"/>
                <a:gd name="T64" fmla="*/ 13 w 49"/>
                <a:gd name="T65" fmla="*/ 218 h 2117"/>
                <a:gd name="T66" fmla="*/ 13 w 49"/>
                <a:gd name="T67" fmla="*/ 211 h 2117"/>
                <a:gd name="T68" fmla="*/ 13 w 49"/>
                <a:gd name="T69" fmla="*/ 204 h 2117"/>
                <a:gd name="T70" fmla="*/ 13 w 49"/>
                <a:gd name="T71" fmla="*/ 196 h 2117"/>
                <a:gd name="T72" fmla="*/ 13 w 49"/>
                <a:gd name="T73" fmla="*/ 189 h 2117"/>
                <a:gd name="T74" fmla="*/ 13 w 49"/>
                <a:gd name="T75" fmla="*/ 182 h 2117"/>
                <a:gd name="T76" fmla="*/ 13 w 49"/>
                <a:gd name="T77" fmla="*/ 174 h 2117"/>
                <a:gd name="T78" fmla="*/ 13 w 49"/>
                <a:gd name="T79" fmla="*/ 167 h 2117"/>
                <a:gd name="T80" fmla="*/ 13 w 49"/>
                <a:gd name="T81" fmla="*/ 160 h 2117"/>
                <a:gd name="T82" fmla="*/ 14 w 49"/>
                <a:gd name="T83" fmla="*/ 152 h 2117"/>
                <a:gd name="T84" fmla="*/ 14 w 49"/>
                <a:gd name="T85" fmla="*/ 145 h 2117"/>
                <a:gd name="T86" fmla="*/ 14 w 49"/>
                <a:gd name="T87" fmla="*/ 138 h 2117"/>
                <a:gd name="T88" fmla="*/ 14 w 49"/>
                <a:gd name="T89" fmla="*/ 130 h 2117"/>
                <a:gd name="T90" fmla="*/ 14 w 49"/>
                <a:gd name="T91" fmla="*/ 123 h 2117"/>
                <a:gd name="T92" fmla="*/ 14 w 49"/>
                <a:gd name="T93" fmla="*/ 116 h 2117"/>
                <a:gd name="T94" fmla="*/ 13 w 49"/>
                <a:gd name="T95" fmla="*/ 108 h 2117"/>
                <a:gd name="T96" fmla="*/ 13 w 49"/>
                <a:gd name="T97" fmla="*/ 101 h 2117"/>
                <a:gd name="T98" fmla="*/ 13 w 49"/>
                <a:gd name="T99" fmla="*/ 94 h 2117"/>
                <a:gd name="T100" fmla="*/ 13 w 49"/>
                <a:gd name="T101" fmla="*/ 87 h 2117"/>
                <a:gd name="T102" fmla="*/ 12 w 49"/>
                <a:gd name="T103" fmla="*/ 79 h 2117"/>
                <a:gd name="T104" fmla="*/ 12 w 49"/>
                <a:gd name="T105" fmla="*/ 72 h 2117"/>
                <a:gd name="T106" fmla="*/ 11 w 49"/>
                <a:gd name="T107" fmla="*/ 65 h 2117"/>
                <a:gd name="T108" fmla="*/ 10 w 49"/>
                <a:gd name="T109" fmla="*/ 58 h 2117"/>
                <a:gd name="T110" fmla="*/ 9 w 49"/>
                <a:gd name="T111" fmla="*/ 50 h 2117"/>
                <a:gd name="T112" fmla="*/ 8 w 49"/>
                <a:gd name="T113" fmla="*/ 43 h 2117"/>
                <a:gd name="T114" fmla="*/ 7 w 49"/>
                <a:gd name="T115" fmla="*/ 36 h 2117"/>
                <a:gd name="T116" fmla="*/ 6 w 49"/>
                <a:gd name="T117" fmla="*/ 29 h 2117"/>
                <a:gd name="T118" fmla="*/ 5 w 49"/>
                <a:gd name="T119" fmla="*/ 22 h 2117"/>
                <a:gd name="T120" fmla="*/ 4 w 49"/>
                <a:gd name="T121" fmla="*/ 14 h 2117"/>
                <a:gd name="T122" fmla="*/ 2 w 49"/>
                <a:gd name="T123" fmla="*/ 7 h 2117"/>
                <a:gd name="T124" fmla="*/ 0 w 49"/>
                <a:gd name="T125"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 h="2117">
                  <a:moveTo>
                    <a:pt x="48" y="2116"/>
                  </a:moveTo>
                  <a:lnTo>
                    <a:pt x="47" y="1997"/>
                  </a:lnTo>
                  <a:lnTo>
                    <a:pt x="47" y="1938"/>
                  </a:lnTo>
                  <a:lnTo>
                    <a:pt x="46" y="1879"/>
                  </a:lnTo>
                  <a:lnTo>
                    <a:pt x="45" y="1820"/>
                  </a:lnTo>
                  <a:lnTo>
                    <a:pt x="44" y="1762"/>
                  </a:lnTo>
                  <a:lnTo>
                    <a:pt x="43" y="1703"/>
                  </a:lnTo>
                  <a:lnTo>
                    <a:pt x="43" y="1644"/>
                  </a:lnTo>
                  <a:lnTo>
                    <a:pt x="42" y="1585"/>
                  </a:lnTo>
                  <a:lnTo>
                    <a:pt x="40" y="1526"/>
                  </a:lnTo>
                  <a:lnTo>
                    <a:pt x="38" y="1468"/>
                  </a:lnTo>
                  <a:lnTo>
                    <a:pt x="37" y="1409"/>
                  </a:lnTo>
                  <a:lnTo>
                    <a:pt x="35" y="1350"/>
                  </a:lnTo>
                  <a:lnTo>
                    <a:pt x="34" y="1292"/>
                  </a:lnTo>
                  <a:lnTo>
                    <a:pt x="32" y="1233"/>
                  </a:lnTo>
                  <a:lnTo>
                    <a:pt x="31" y="1174"/>
                  </a:lnTo>
                  <a:lnTo>
                    <a:pt x="29" y="1116"/>
                  </a:lnTo>
                  <a:lnTo>
                    <a:pt x="27" y="1057"/>
                  </a:lnTo>
                  <a:lnTo>
                    <a:pt x="25" y="998"/>
                  </a:lnTo>
                  <a:lnTo>
                    <a:pt x="24" y="940"/>
                  </a:lnTo>
                  <a:lnTo>
                    <a:pt x="22" y="881"/>
                  </a:lnTo>
                  <a:lnTo>
                    <a:pt x="21" y="822"/>
                  </a:lnTo>
                  <a:lnTo>
                    <a:pt x="19" y="764"/>
                  </a:lnTo>
                  <a:lnTo>
                    <a:pt x="18" y="705"/>
                  </a:lnTo>
                  <a:lnTo>
                    <a:pt x="16" y="646"/>
                  </a:lnTo>
                  <a:lnTo>
                    <a:pt x="15" y="587"/>
                  </a:lnTo>
                  <a:lnTo>
                    <a:pt x="14" y="528"/>
                  </a:lnTo>
                  <a:lnTo>
                    <a:pt x="14" y="470"/>
                  </a:lnTo>
                  <a:lnTo>
                    <a:pt x="13" y="410"/>
                  </a:lnTo>
                  <a:lnTo>
                    <a:pt x="13" y="351"/>
                  </a:lnTo>
                  <a:lnTo>
                    <a:pt x="13" y="292"/>
                  </a:lnTo>
                  <a:lnTo>
                    <a:pt x="13" y="233"/>
                  </a:lnTo>
                  <a:lnTo>
                    <a:pt x="13" y="218"/>
                  </a:lnTo>
                  <a:lnTo>
                    <a:pt x="13" y="211"/>
                  </a:lnTo>
                  <a:lnTo>
                    <a:pt x="13" y="204"/>
                  </a:lnTo>
                  <a:lnTo>
                    <a:pt x="13" y="196"/>
                  </a:lnTo>
                  <a:lnTo>
                    <a:pt x="13" y="189"/>
                  </a:lnTo>
                  <a:lnTo>
                    <a:pt x="13" y="182"/>
                  </a:lnTo>
                  <a:lnTo>
                    <a:pt x="13" y="174"/>
                  </a:lnTo>
                  <a:lnTo>
                    <a:pt x="13" y="167"/>
                  </a:lnTo>
                  <a:lnTo>
                    <a:pt x="13" y="160"/>
                  </a:lnTo>
                  <a:lnTo>
                    <a:pt x="14" y="152"/>
                  </a:lnTo>
                  <a:lnTo>
                    <a:pt x="14" y="145"/>
                  </a:lnTo>
                  <a:lnTo>
                    <a:pt x="14" y="138"/>
                  </a:lnTo>
                  <a:lnTo>
                    <a:pt x="14" y="130"/>
                  </a:lnTo>
                  <a:lnTo>
                    <a:pt x="14" y="123"/>
                  </a:lnTo>
                  <a:lnTo>
                    <a:pt x="14" y="116"/>
                  </a:lnTo>
                  <a:lnTo>
                    <a:pt x="13" y="108"/>
                  </a:lnTo>
                  <a:lnTo>
                    <a:pt x="13" y="101"/>
                  </a:lnTo>
                  <a:lnTo>
                    <a:pt x="13" y="94"/>
                  </a:lnTo>
                  <a:lnTo>
                    <a:pt x="13" y="87"/>
                  </a:lnTo>
                  <a:lnTo>
                    <a:pt x="12" y="79"/>
                  </a:lnTo>
                  <a:lnTo>
                    <a:pt x="12" y="72"/>
                  </a:lnTo>
                  <a:lnTo>
                    <a:pt x="11" y="65"/>
                  </a:lnTo>
                  <a:lnTo>
                    <a:pt x="10" y="58"/>
                  </a:lnTo>
                  <a:lnTo>
                    <a:pt x="9" y="50"/>
                  </a:lnTo>
                  <a:lnTo>
                    <a:pt x="8" y="43"/>
                  </a:lnTo>
                  <a:lnTo>
                    <a:pt x="7" y="36"/>
                  </a:lnTo>
                  <a:lnTo>
                    <a:pt x="6" y="29"/>
                  </a:lnTo>
                  <a:lnTo>
                    <a:pt x="5" y="22"/>
                  </a:lnTo>
                  <a:lnTo>
                    <a:pt x="4" y="14"/>
                  </a:lnTo>
                  <a:lnTo>
                    <a:pt x="2" y="7"/>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7" name="Freeform 271"/>
            <p:cNvSpPr>
              <a:spLocks/>
            </p:cNvSpPr>
            <p:nvPr/>
          </p:nvSpPr>
          <p:spPr bwMode="auto">
            <a:xfrm>
              <a:off x="1974" y="1218"/>
              <a:ext cx="338" cy="1507"/>
            </a:xfrm>
            <a:custGeom>
              <a:avLst/>
              <a:gdLst>
                <a:gd name="T0" fmla="*/ 0 w 338"/>
                <a:gd name="T1" fmla="*/ 1506 h 1507"/>
                <a:gd name="T2" fmla="*/ 75 w 338"/>
                <a:gd name="T3" fmla="*/ 1460 h 1507"/>
                <a:gd name="T4" fmla="*/ 108 w 338"/>
                <a:gd name="T5" fmla="*/ 1431 h 1507"/>
                <a:gd name="T6" fmla="*/ 138 w 338"/>
                <a:gd name="T7" fmla="*/ 1400 h 1507"/>
                <a:gd name="T8" fmla="*/ 166 w 338"/>
                <a:gd name="T9" fmla="*/ 1366 h 1507"/>
                <a:gd name="T10" fmla="*/ 191 w 338"/>
                <a:gd name="T11" fmla="*/ 1328 h 1507"/>
                <a:gd name="T12" fmla="*/ 213 w 338"/>
                <a:gd name="T13" fmla="*/ 1288 h 1507"/>
                <a:gd name="T14" fmla="*/ 234 w 338"/>
                <a:gd name="T15" fmla="*/ 1246 h 1507"/>
                <a:gd name="T16" fmla="*/ 252 w 338"/>
                <a:gd name="T17" fmla="*/ 1202 h 1507"/>
                <a:gd name="T18" fmla="*/ 268 w 338"/>
                <a:gd name="T19" fmla="*/ 1155 h 1507"/>
                <a:gd name="T20" fmla="*/ 282 w 338"/>
                <a:gd name="T21" fmla="*/ 1106 h 1507"/>
                <a:gd name="T22" fmla="*/ 294 w 338"/>
                <a:gd name="T23" fmla="*/ 1056 h 1507"/>
                <a:gd name="T24" fmla="*/ 304 w 338"/>
                <a:gd name="T25" fmla="*/ 1004 h 1507"/>
                <a:gd name="T26" fmla="*/ 313 w 338"/>
                <a:gd name="T27" fmla="*/ 952 h 1507"/>
                <a:gd name="T28" fmla="*/ 320 w 338"/>
                <a:gd name="T29" fmla="*/ 897 h 1507"/>
                <a:gd name="T30" fmla="*/ 326 w 338"/>
                <a:gd name="T31" fmla="*/ 842 h 1507"/>
                <a:gd name="T32" fmla="*/ 331 w 338"/>
                <a:gd name="T33" fmla="*/ 787 h 1507"/>
                <a:gd name="T34" fmla="*/ 333 w 338"/>
                <a:gd name="T35" fmla="*/ 730 h 1507"/>
                <a:gd name="T36" fmla="*/ 336 w 338"/>
                <a:gd name="T37" fmla="*/ 674 h 1507"/>
                <a:gd name="T38" fmla="*/ 337 w 338"/>
                <a:gd name="T39" fmla="*/ 618 h 1507"/>
                <a:gd name="T40" fmla="*/ 337 w 338"/>
                <a:gd name="T41" fmla="*/ 561 h 1507"/>
                <a:gd name="T42" fmla="*/ 337 w 338"/>
                <a:gd name="T43" fmla="*/ 505 h 1507"/>
                <a:gd name="T44" fmla="*/ 336 w 338"/>
                <a:gd name="T45" fmla="*/ 449 h 1507"/>
                <a:gd name="T46" fmla="*/ 334 w 338"/>
                <a:gd name="T47" fmla="*/ 394 h 1507"/>
                <a:gd name="T48" fmla="*/ 333 w 338"/>
                <a:gd name="T49" fmla="*/ 339 h 1507"/>
                <a:gd name="T50" fmla="*/ 331 w 338"/>
                <a:gd name="T51" fmla="*/ 286 h 1507"/>
                <a:gd name="T52" fmla="*/ 328 w 338"/>
                <a:gd name="T53" fmla="*/ 234 h 1507"/>
                <a:gd name="T54" fmla="*/ 325 w 338"/>
                <a:gd name="T55" fmla="*/ 184 h 1507"/>
                <a:gd name="T56" fmla="*/ 323 w 338"/>
                <a:gd name="T57" fmla="*/ 134 h 1507"/>
                <a:gd name="T58" fmla="*/ 321 w 338"/>
                <a:gd name="T59" fmla="*/ 88 h 1507"/>
                <a:gd name="T60" fmla="*/ 319 w 338"/>
                <a:gd name="T61" fmla="*/ 42 h 1507"/>
                <a:gd name="T62" fmla="*/ 317 w 338"/>
                <a:gd name="T63"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8" h="1507">
                  <a:moveTo>
                    <a:pt x="0" y="1506"/>
                  </a:moveTo>
                  <a:lnTo>
                    <a:pt x="75" y="1460"/>
                  </a:lnTo>
                  <a:lnTo>
                    <a:pt x="108" y="1431"/>
                  </a:lnTo>
                  <a:lnTo>
                    <a:pt x="138" y="1400"/>
                  </a:lnTo>
                  <a:lnTo>
                    <a:pt x="166" y="1366"/>
                  </a:lnTo>
                  <a:lnTo>
                    <a:pt x="191" y="1328"/>
                  </a:lnTo>
                  <a:lnTo>
                    <a:pt x="213" y="1288"/>
                  </a:lnTo>
                  <a:lnTo>
                    <a:pt x="234" y="1246"/>
                  </a:lnTo>
                  <a:lnTo>
                    <a:pt x="252" y="1202"/>
                  </a:lnTo>
                  <a:lnTo>
                    <a:pt x="268" y="1155"/>
                  </a:lnTo>
                  <a:lnTo>
                    <a:pt x="282" y="1106"/>
                  </a:lnTo>
                  <a:lnTo>
                    <a:pt x="294" y="1056"/>
                  </a:lnTo>
                  <a:lnTo>
                    <a:pt x="304" y="1004"/>
                  </a:lnTo>
                  <a:lnTo>
                    <a:pt x="313" y="952"/>
                  </a:lnTo>
                  <a:lnTo>
                    <a:pt x="320" y="897"/>
                  </a:lnTo>
                  <a:lnTo>
                    <a:pt x="326" y="842"/>
                  </a:lnTo>
                  <a:lnTo>
                    <a:pt x="331" y="787"/>
                  </a:lnTo>
                  <a:lnTo>
                    <a:pt x="333" y="730"/>
                  </a:lnTo>
                  <a:lnTo>
                    <a:pt x="336" y="674"/>
                  </a:lnTo>
                  <a:lnTo>
                    <a:pt x="337" y="618"/>
                  </a:lnTo>
                  <a:lnTo>
                    <a:pt x="337" y="561"/>
                  </a:lnTo>
                  <a:lnTo>
                    <a:pt x="337" y="505"/>
                  </a:lnTo>
                  <a:lnTo>
                    <a:pt x="336" y="449"/>
                  </a:lnTo>
                  <a:lnTo>
                    <a:pt x="334" y="394"/>
                  </a:lnTo>
                  <a:lnTo>
                    <a:pt x="333" y="339"/>
                  </a:lnTo>
                  <a:lnTo>
                    <a:pt x="331" y="286"/>
                  </a:lnTo>
                  <a:lnTo>
                    <a:pt x="328" y="234"/>
                  </a:lnTo>
                  <a:lnTo>
                    <a:pt x="325" y="184"/>
                  </a:lnTo>
                  <a:lnTo>
                    <a:pt x="323" y="134"/>
                  </a:lnTo>
                  <a:lnTo>
                    <a:pt x="321" y="88"/>
                  </a:lnTo>
                  <a:lnTo>
                    <a:pt x="319" y="42"/>
                  </a:lnTo>
                  <a:lnTo>
                    <a:pt x="317" y="0"/>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8" name="Freeform 272"/>
            <p:cNvSpPr>
              <a:spLocks/>
            </p:cNvSpPr>
            <p:nvPr/>
          </p:nvSpPr>
          <p:spPr bwMode="auto">
            <a:xfrm>
              <a:off x="1551" y="895"/>
              <a:ext cx="342" cy="1830"/>
            </a:xfrm>
            <a:custGeom>
              <a:avLst/>
              <a:gdLst>
                <a:gd name="T0" fmla="*/ 321 w 342"/>
                <a:gd name="T1" fmla="*/ 1816 h 1830"/>
                <a:gd name="T2" fmla="*/ 303 w 342"/>
                <a:gd name="T3" fmla="*/ 1800 h 1830"/>
                <a:gd name="T4" fmla="*/ 285 w 342"/>
                <a:gd name="T5" fmla="*/ 1781 h 1830"/>
                <a:gd name="T6" fmla="*/ 268 w 342"/>
                <a:gd name="T7" fmla="*/ 1759 h 1830"/>
                <a:gd name="T8" fmla="*/ 252 w 342"/>
                <a:gd name="T9" fmla="*/ 1735 h 1830"/>
                <a:gd name="T10" fmla="*/ 237 w 342"/>
                <a:gd name="T11" fmla="*/ 1709 h 1830"/>
                <a:gd name="T12" fmla="*/ 223 w 342"/>
                <a:gd name="T13" fmla="*/ 1681 h 1830"/>
                <a:gd name="T14" fmla="*/ 210 w 342"/>
                <a:gd name="T15" fmla="*/ 1653 h 1830"/>
                <a:gd name="T16" fmla="*/ 197 w 342"/>
                <a:gd name="T17" fmla="*/ 1623 h 1830"/>
                <a:gd name="T18" fmla="*/ 186 w 342"/>
                <a:gd name="T19" fmla="*/ 1594 h 1830"/>
                <a:gd name="T20" fmla="*/ 175 w 342"/>
                <a:gd name="T21" fmla="*/ 1564 h 1830"/>
                <a:gd name="T22" fmla="*/ 164 w 342"/>
                <a:gd name="T23" fmla="*/ 1535 h 1830"/>
                <a:gd name="T24" fmla="*/ 155 w 342"/>
                <a:gd name="T25" fmla="*/ 1507 h 1830"/>
                <a:gd name="T26" fmla="*/ 146 w 342"/>
                <a:gd name="T27" fmla="*/ 1481 h 1830"/>
                <a:gd name="T28" fmla="*/ 138 w 342"/>
                <a:gd name="T29" fmla="*/ 1456 h 1830"/>
                <a:gd name="T30" fmla="*/ 130 w 342"/>
                <a:gd name="T31" fmla="*/ 1434 h 1830"/>
                <a:gd name="T32" fmla="*/ 107 w 342"/>
                <a:gd name="T33" fmla="*/ 1357 h 1830"/>
                <a:gd name="T34" fmla="*/ 95 w 342"/>
                <a:gd name="T35" fmla="*/ 1301 h 1830"/>
                <a:gd name="T36" fmla="*/ 87 w 342"/>
                <a:gd name="T37" fmla="*/ 1244 h 1830"/>
                <a:gd name="T38" fmla="*/ 81 w 342"/>
                <a:gd name="T39" fmla="*/ 1184 h 1830"/>
                <a:gd name="T40" fmla="*/ 77 w 342"/>
                <a:gd name="T41" fmla="*/ 1123 h 1830"/>
                <a:gd name="T42" fmla="*/ 75 w 342"/>
                <a:gd name="T43" fmla="*/ 1060 h 1830"/>
                <a:gd name="T44" fmla="*/ 75 w 342"/>
                <a:gd name="T45" fmla="*/ 997 h 1830"/>
                <a:gd name="T46" fmla="*/ 75 w 342"/>
                <a:gd name="T47" fmla="*/ 933 h 1830"/>
                <a:gd name="T48" fmla="*/ 76 w 342"/>
                <a:gd name="T49" fmla="*/ 869 h 1830"/>
                <a:gd name="T50" fmla="*/ 78 w 342"/>
                <a:gd name="T51" fmla="*/ 806 h 1830"/>
                <a:gd name="T52" fmla="*/ 80 w 342"/>
                <a:gd name="T53" fmla="*/ 743 h 1830"/>
                <a:gd name="T54" fmla="*/ 82 w 342"/>
                <a:gd name="T55" fmla="*/ 682 h 1830"/>
                <a:gd name="T56" fmla="*/ 83 w 342"/>
                <a:gd name="T57" fmla="*/ 623 h 1830"/>
                <a:gd name="T58" fmla="*/ 84 w 342"/>
                <a:gd name="T59" fmla="*/ 565 h 1830"/>
                <a:gd name="T60" fmla="*/ 83 w 342"/>
                <a:gd name="T61" fmla="*/ 510 h 1830"/>
                <a:gd name="T62" fmla="*/ 81 w 342"/>
                <a:gd name="T63" fmla="*/ 453 h 1830"/>
                <a:gd name="T64" fmla="*/ 77 w 342"/>
                <a:gd name="T65" fmla="*/ 422 h 1830"/>
                <a:gd name="T66" fmla="*/ 74 w 342"/>
                <a:gd name="T67" fmla="*/ 391 h 1830"/>
                <a:gd name="T68" fmla="*/ 69 w 342"/>
                <a:gd name="T69" fmla="*/ 361 h 1830"/>
                <a:gd name="T70" fmla="*/ 64 w 342"/>
                <a:gd name="T71" fmla="*/ 331 h 1830"/>
                <a:gd name="T72" fmla="*/ 59 w 342"/>
                <a:gd name="T73" fmla="*/ 301 h 1830"/>
                <a:gd name="T74" fmla="*/ 52 w 342"/>
                <a:gd name="T75" fmla="*/ 270 h 1830"/>
                <a:gd name="T76" fmla="*/ 45 w 342"/>
                <a:gd name="T77" fmla="*/ 240 h 1830"/>
                <a:gd name="T78" fmla="*/ 39 w 342"/>
                <a:gd name="T79" fmla="*/ 210 h 1830"/>
                <a:gd name="T80" fmla="*/ 33 w 342"/>
                <a:gd name="T81" fmla="*/ 180 h 1830"/>
                <a:gd name="T82" fmla="*/ 26 w 342"/>
                <a:gd name="T83" fmla="*/ 150 h 1830"/>
                <a:gd name="T84" fmla="*/ 20 w 342"/>
                <a:gd name="T85" fmla="*/ 120 h 1830"/>
                <a:gd name="T86" fmla="*/ 14 w 342"/>
                <a:gd name="T87" fmla="*/ 90 h 1830"/>
                <a:gd name="T88" fmla="*/ 9 w 342"/>
                <a:gd name="T89" fmla="*/ 60 h 1830"/>
                <a:gd name="T90" fmla="*/ 4 w 342"/>
                <a:gd name="T91" fmla="*/ 30 h 1830"/>
                <a:gd name="T92" fmla="*/ 0 w 342"/>
                <a:gd name="T93"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1830">
                  <a:moveTo>
                    <a:pt x="341" y="1829"/>
                  </a:moveTo>
                  <a:lnTo>
                    <a:pt x="321" y="1816"/>
                  </a:lnTo>
                  <a:lnTo>
                    <a:pt x="312" y="1809"/>
                  </a:lnTo>
                  <a:lnTo>
                    <a:pt x="303" y="1800"/>
                  </a:lnTo>
                  <a:lnTo>
                    <a:pt x="293" y="1791"/>
                  </a:lnTo>
                  <a:lnTo>
                    <a:pt x="285" y="1781"/>
                  </a:lnTo>
                  <a:lnTo>
                    <a:pt x="276" y="1771"/>
                  </a:lnTo>
                  <a:lnTo>
                    <a:pt x="268" y="1759"/>
                  </a:lnTo>
                  <a:lnTo>
                    <a:pt x="260" y="1748"/>
                  </a:lnTo>
                  <a:lnTo>
                    <a:pt x="252" y="1735"/>
                  </a:lnTo>
                  <a:lnTo>
                    <a:pt x="244" y="1723"/>
                  </a:lnTo>
                  <a:lnTo>
                    <a:pt x="237" y="1709"/>
                  </a:lnTo>
                  <a:lnTo>
                    <a:pt x="230" y="1695"/>
                  </a:lnTo>
                  <a:lnTo>
                    <a:pt x="223" y="1681"/>
                  </a:lnTo>
                  <a:lnTo>
                    <a:pt x="216" y="1667"/>
                  </a:lnTo>
                  <a:lnTo>
                    <a:pt x="210" y="1653"/>
                  </a:lnTo>
                  <a:lnTo>
                    <a:pt x="203" y="1638"/>
                  </a:lnTo>
                  <a:lnTo>
                    <a:pt x="197" y="1623"/>
                  </a:lnTo>
                  <a:lnTo>
                    <a:pt x="191" y="1609"/>
                  </a:lnTo>
                  <a:lnTo>
                    <a:pt x="186" y="1594"/>
                  </a:lnTo>
                  <a:lnTo>
                    <a:pt x="180" y="1579"/>
                  </a:lnTo>
                  <a:lnTo>
                    <a:pt x="175" y="1564"/>
                  </a:lnTo>
                  <a:lnTo>
                    <a:pt x="170" y="1550"/>
                  </a:lnTo>
                  <a:lnTo>
                    <a:pt x="164" y="1535"/>
                  </a:lnTo>
                  <a:lnTo>
                    <a:pt x="159" y="1521"/>
                  </a:lnTo>
                  <a:lnTo>
                    <a:pt x="155" y="1507"/>
                  </a:lnTo>
                  <a:lnTo>
                    <a:pt x="150" y="1494"/>
                  </a:lnTo>
                  <a:lnTo>
                    <a:pt x="146" y="1481"/>
                  </a:lnTo>
                  <a:lnTo>
                    <a:pt x="141" y="1468"/>
                  </a:lnTo>
                  <a:lnTo>
                    <a:pt x="138" y="1456"/>
                  </a:lnTo>
                  <a:lnTo>
                    <a:pt x="133" y="1445"/>
                  </a:lnTo>
                  <a:lnTo>
                    <a:pt x="130" y="1434"/>
                  </a:lnTo>
                  <a:lnTo>
                    <a:pt x="114" y="1383"/>
                  </a:lnTo>
                  <a:lnTo>
                    <a:pt x="107" y="1357"/>
                  </a:lnTo>
                  <a:lnTo>
                    <a:pt x="100" y="1329"/>
                  </a:lnTo>
                  <a:lnTo>
                    <a:pt x="95" y="1301"/>
                  </a:lnTo>
                  <a:lnTo>
                    <a:pt x="91" y="1273"/>
                  </a:lnTo>
                  <a:lnTo>
                    <a:pt x="87" y="1244"/>
                  </a:lnTo>
                  <a:lnTo>
                    <a:pt x="83" y="1214"/>
                  </a:lnTo>
                  <a:lnTo>
                    <a:pt x="81" y="1184"/>
                  </a:lnTo>
                  <a:lnTo>
                    <a:pt x="79" y="1153"/>
                  </a:lnTo>
                  <a:lnTo>
                    <a:pt x="77" y="1123"/>
                  </a:lnTo>
                  <a:lnTo>
                    <a:pt x="75" y="1091"/>
                  </a:lnTo>
                  <a:lnTo>
                    <a:pt x="75" y="1060"/>
                  </a:lnTo>
                  <a:lnTo>
                    <a:pt x="75" y="1029"/>
                  </a:lnTo>
                  <a:lnTo>
                    <a:pt x="75" y="997"/>
                  </a:lnTo>
                  <a:lnTo>
                    <a:pt x="75" y="965"/>
                  </a:lnTo>
                  <a:lnTo>
                    <a:pt x="75" y="933"/>
                  </a:lnTo>
                  <a:lnTo>
                    <a:pt x="75" y="901"/>
                  </a:lnTo>
                  <a:lnTo>
                    <a:pt x="76" y="869"/>
                  </a:lnTo>
                  <a:lnTo>
                    <a:pt x="77" y="837"/>
                  </a:lnTo>
                  <a:lnTo>
                    <a:pt x="78" y="806"/>
                  </a:lnTo>
                  <a:lnTo>
                    <a:pt x="79" y="775"/>
                  </a:lnTo>
                  <a:lnTo>
                    <a:pt x="80" y="743"/>
                  </a:lnTo>
                  <a:lnTo>
                    <a:pt x="81" y="713"/>
                  </a:lnTo>
                  <a:lnTo>
                    <a:pt x="82" y="682"/>
                  </a:lnTo>
                  <a:lnTo>
                    <a:pt x="83" y="652"/>
                  </a:lnTo>
                  <a:lnTo>
                    <a:pt x="83" y="623"/>
                  </a:lnTo>
                  <a:lnTo>
                    <a:pt x="83" y="594"/>
                  </a:lnTo>
                  <a:lnTo>
                    <a:pt x="84" y="565"/>
                  </a:lnTo>
                  <a:lnTo>
                    <a:pt x="83" y="537"/>
                  </a:lnTo>
                  <a:lnTo>
                    <a:pt x="83" y="510"/>
                  </a:lnTo>
                  <a:lnTo>
                    <a:pt x="83" y="484"/>
                  </a:lnTo>
                  <a:lnTo>
                    <a:pt x="81" y="453"/>
                  </a:lnTo>
                  <a:lnTo>
                    <a:pt x="79" y="437"/>
                  </a:lnTo>
                  <a:lnTo>
                    <a:pt x="77" y="422"/>
                  </a:lnTo>
                  <a:lnTo>
                    <a:pt x="75" y="407"/>
                  </a:lnTo>
                  <a:lnTo>
                    <a:pt x="74" y="391"/>
                  </a:lnTo>
                  <a:lnTo>
                    <a:pt x="72" y="376"/>
                  </a:lnTo>
                  <a:lnTo>
                    <a:pt x="69" y="361"/>
                  </a:lnTo>
                  <a:lnTo>
                    <a:pt x="67" y="346"/>
                  </a:lnTo>
                  <a:lnTo>
                    <a:pt x="64" y="331"/>
                  </a:lnTo>
                  <a:lnTo>
                    <a:pt x="61" y="315"/>
                  </a:lnTo>
                  <a:lnTo>
                    <a:pt x="59" y="301"/>
                  </a:lnTo>
                  <a:lnTo>
                    <a:pt x="55" y="285"/>
                  </a:lnTo>
                  <a:lnTo>
                    <a:pt x="52" y="270"/>
                  </a:lnTo>
                  <a:lnTo>
                    <a:pt x="49" y="255"/>
                  </a:lnTo>
                  <a:lnTo>
                    <a:pt x="45" y="240"/>
                  </a:lnTo>
                  <a:lnTo>
                    <a:pt x="43" y="225"/>
                  </a:lnTo>
                  <a:lnTo>
                    <a:pt x="39" y="210"/>
                  </a:lnTo>
                  <a:lnTo>
                    <a:pt x="36" y="195"/>
                  </a:lnTo>
                  <a:lnTo>
                    <a:pt x="33" y="180"/>
                  </a:lnTo>
                  <a:lnTo>
                    <a:pt x="29" y="165"/>
                  </a:lnTo>
                  <a:lnTo>
                    <a:pt x="26" y="150"/>
                  </a:lnTo>
                  <a:lnTo>
                    <a:pt x="23" y="135"/>
                  </a:lnTo>
                  <a:lnTo>
                    <a:pt x="20" y="120"/>
                  </a:lnTo>
                  <a:lnTo>
                    <a:pt x="17" y="105"/>
                  </a:lnTo>
                  <a:lnTo>
                    <a:pt x="14" y="90"/>
                  </a:lnTo>
                  <a:lnTo>
                    <a:pt x="12" y="75"/>
                  </a:lnTo>
                  <a:lnTo>
                    <a:pt x="9" y="60"/>
                  </a:lnTo>
                  <a:lnTo>
                    <a:pt x="6" y="45"/>
                  </a:lnTo>
                  <a:lnTo>
                    <a:pt x="4" y="30"/>
                  </a:lnTo>
                  <a:lnTo>
                    <a:pt x="2" y="15"/>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49" name="Freeform 273"/>
            <p:cNvSpPr>
              <a:spLocks/>
            </p:cNvSpPr>
            <p:nvPr/>
          </p:nvSpPr>
          <p:spPr bwMode="auto">
            <a:xfrm>
              <a:off x="1974" y="662"/>
              <a:ext cx="31" cy="2045"/>
            </a:xfrm>
            <a:custGeom>
              <a:avLst/>
              <a:gdLst>
                <a:gd name="T0" fmla="*/ 0 w 31"/>
                <a:gd name="T1" fmla="*/ 2044 h 2045"/>
                <a:gd name="T2" fmla="*/ 8 w 31"/>
                <a:gd name="T3" fmla="*/ 1930 h 2045"/>
                <a:gd name="T4" fmla="*/ 12 w 31"/>
                <a:gd name="T5" fmla="*/ 1872 h 2045"/>
                <a:gd name="T6" fmla="*/ 15 w 31"/>
                <a:gd name="T7" fmla="*/ 1815 h 2045"/>
                <a:gd name="T8" fmla="*/ 18 w 31"/>
                <a:gd name="T9" fmla="*/ 1758 h 2045"/>
                <a:gd name="T10" fmla="*/ 20 w 31"/>
                <a:gd name="T11" fmla="*/ 1700 h 2045"/>
                <a:gd name="T12" fmla="*/ 23 w 31"/>
                <a:gd name="T13" fmla="*/ 1643 h 2045"/>
                <a:gd name="T14" fmla="*/ 25 w 31"/>
                <a:gd name="T15" fmla="*/ 1585 h 2045"/>
                <a:gd name="T16" fmla="*/ 26 w 31"/>
                <a:gd name="T17" fmla="*/ 1527 h 2045"/>
                <a:gd name="T18" fmla="*/ 27 w 31"/>
                <a:gd name="T19" fmla="*/ 1470 h 2045"/>
                <a:gd name="T20" fmla="*/ 28 w 31"/>
                <a:gd name="T21" fmla="*/ 1412 h 2045"/>
                <a:gd name="T22" fmla="*/ 29 w 31"/>
                <a:gd name="T23" fmla="*/ 1354 h 2045"/>
                <a:gd name="T24" fmla="*/ 30 w 31"/>
                <a:gd name="T25" fmla="*/ 1296 h 2045"/>
                <a:gd name="T26" fmla="*/ 30 w 31"/>
                <a:gd name="T27" fmla="*/ 1238 h 2045"/>
                <a:gd name="T28" fmla="*/ 30 w 31"/>
                <a:gd name="T29" fmla="*/ 1180 h 2045"/>
                <a:gd name="T30" fmla="*/ 30 w 31"/>
                <a:gd name="T31" fmla="*/ 1122 h 2045"/>
                <a:gd name="T32" fmla="*/ 30 w 31"/>
                <a:gd name="T33" fmla="*/ 1064 h 2045"/>
                <a:gd name="T34" fmla="*/ 30 w 31"/>
                <a:gd name="T35" fmla="*/ 1006 h 2045"/>
                <a:gd name="T36" fmla="*/ 30 w 31"/>
                <a:gd name="T37" fmla="*/ 948 h 2045"/>
                <a:gd name="T38" fmla="*/ 30 w 31"/>
                <a:gd name="T39" fmla="*/ 890 h 2045"/>
                <a:gd name="T40" fmla="*/ 29 w 31"/>
                <a:gd name="T41" fmla="*/ 832 h 2045"/>
                <a:gd name="T42" fmla="*/ 28 w 31"/>
                <a:gd name="T43" fmla="*/ 774 h 2045"/>
                <a:gd name="T44" fmla="*/ 28 w 31"/>
                <a:gd name="T45" fmla="*/ 716 h 2045"/>
                <a:gd name="T46" fmla="*/ 27 w 31"/>
                <a:gd name="T47" fmla="*/ 658 h 2045"/>
                <a:gd name="T48" fmla="*/ 26 w 31"/>
                <a:gd name="T49" fmla="*/ 600 h 2045"/>
                <a:gd name="T50" fmla="*/ 26 w 31"/>
                <a:gd name="T51" fmla="*/ 542 h 2045"/>
                <a:gd name="T52" fmla="*/ 25 w 31"/>
                <a:gd name="T53" fmla="*/ 484 h 2045"/>
                <a:gd name="T54" fmla="*/ 25 w 31"/>
                <a:gd name="T55" fmla="*/ 427 h 2045"/>
                <a:gd name="T56" fmla="*/ 25 w 31"/>
                <a:gd name="T57" fmla="*/ 369 h 2045"/>
                <a:gd name="T58" fmla="*/ 25 w 31"/>
                <a:gd name="T59" fmla="*/ 312 h 2045"/>
                <a:gd name="T60" fmla="*/ 25 w 31"/>
                <a:gd name="T61" fmla="*/ 254 h 2045"/>
                <a:gd name="T62" fmla="*/ 25 w 31"/>
                <a:gd name="T63" fmla="*/ 197 h 2045"/>
                <a:gd name="T64" fmla="*/ 25 w 31"/>
                <a:gd name="T65" fmla="*/ 185 h 2045"/>
                <a:gd name="T66" fmla="*/ 25 w 31"/>
                <a:gd name="T67" fmla="*/ 178 h 2045"/>
                <a:gd name="T68" fmla="*/ 25 w 31"/>
                <a:gd name="T69" fmla="*/ 172 h 2045"/>
                <a:gd name="T70" fmla="*/ 25 w 31"/>
                <a:gd name="T71" fmla="*/ 166 h 2045"/>
                <a:gd name="T72" fmla="*/ 25 w 31"/>
                <a:gd name="T73" fmla="*/ 160 h 2045"/>
                <a:gd name="T74" fmla="*/ 25 w 31"/>
                <a:gd name="T75" fmla="*/ 154 h 2045"/>
                <a:gd name="T76" fmla="*/ 25 w 31"/>
                <a:gd name="T77" fmla="*/ 148 h 2045"/>
                <a:gd name="T78" fmla="*/ 25 w 31"/>
                <a:gd name="T79" fmla="*/ 142 h 2045"/>
                <a:gd name="T80" fmla="*/ 25 w 31"/>
                <a:gd name="T81" fmla="*/ 135 h 2045"/>
                <a:gd name="T82" fmla="*/ 25 w 31"/>
                <a:gd name="T83" fmla="*/ 129 h 2045"/>
                <a:gd name="T84" fmla="*/ 25 w 31"/>
                <a:gd name="T85" fmla="*/ 123 h 2045"/>
                <a:gd name="T86" fmla="*/ 25 w 31"/>
                <a:gd name="T87" fmla="*/ 117 h 2045"/>
                <a:gd name="T88" fmla="*/ 25 w 31"/>
                <a:gd name="T89" fmla="*/ 111 h 2045"/>
                <a:gd name="T90" fmla="*/ 25 w 31"/>
                <a:gd name="T91" fmla="*/ 104 h 2045"/>
                <a:gd name="T92" fmla="*/ 25 w 31"/>
                <a:gd name="T93" fmla="*/ 98 h 2045"/>
                <a:gd name="T94" fmla="*/ 25 w 31"/>
                <a:gd name="T95" fmla="*/ 92 h 2045"/>
                <a:gd name="T96" fmla="*/ 25 w 31"/>
                <a:gd name="T97" fmla="*/ 86 h 2045"/>
                <a:gd name="T98" fmla="*/ 25 w 31"/>
                <a:gd name="T99" fmla="*/ 80 h 2045"/>
                <a:gd name="T100" fmla="*/ 25 w 31"/>
                <a:gd name="T101" fmla="*/ 74 h 2045"/>
                <a:gd name="T102" fmla="*/ 25 w 31"/>
                <a:gd name="T103" fmla="*/ 68 h 2045"/>
                <a:gd name="T104" fmla="*/ 25 w 31"/>
                <a:gd name="T105" fmla="*/ 61 h 2045"/>
                <a:gd name="T106" fmla="*/ 25 w 31"/>
                <a:gd name="T107" fmla="*/ 55 h 2045"/>
                <a:gd name="T108" fmla="*/ 25 w 31"/>
                <a:gd name="T109" fmla="*/ 49 h 2045"/>
                <a:gd name="T110" fmla="*/ 25 w 31"/>
                <a:gd name="T111" fmla="*/ 43 h 2045"/>
                <a:gd name="T112" fmla="*/ 25 w 31"/>
                <a:gd name="T113" fmla="*/ 37 h 2045"/>
                <a:gd name="T114" fmla="*/ 25 w 31"/>
                <a:gd name="T115" fmla="*/ 30 h 2045"/>
                <a:gd name="T116" fmla="*/ 25 w 31"/>
                <a:gd name="T117" fmla="*/ 24 h 2045"/>
                <a:gd name="T118" fmla="*/ 25 w 31"/>
                <a:gd name="T119" fmla="*/ 18 h 2045"/>
                <a:gd name="T120" fmla="*/ 25 w 31"/>
                <a:gd name="T121" fmla="*/ 12 h 2045"/>
                <a:gd name="T122" fmla="*/ 25 w 31"/>
                <a:gd name="T123" fmla="*/ 6 h 2045"/>
                <a:gd name="T124" fmla="*/ 25 w 31"/>
                <a:gd name="T125" fmla="*/ 0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2045">
                  <a:moveTo>
                    <a:pt x="0" y="2044"/>
                  </a:moveTo>
                  <a:lnTo>
                    <a:pt x="8" y="1930"/>
                  </a:lnTo>
                  <a:lnTo>
                    <a:pt x="12" y="1872"/>
                  </a:lnTo>
                  <a:lnTo>
                    <a:pt x="15" y="1815"/>
                  </a:lnTo>
                  <a:lnTo>
                    <a:pt x="18" y="1758"/>
                  </a:lnTo>
                  <a:lnTo>
                    <a:pt x="20" y="1700"/>
                  </a:lnTo>
                  <a:lnTo>
                    <a:pt x="23" y="1643"/>
                  </a:lnTo>
                  <a:lnTo>
                    <a:pt x="25" y="1585"/>
                  </a:lnTo>
                  <a:lnTo>
                    <a:pt x="26" y="1527"/>
                  </a:lnTo>
                  <a:lnTo>
                    <a:pt x="27" y="1470"/>
                  </a:lnTo>
                  <a:lnTo>
                    <a:pt x="28" y="1412"/>
                  </a:lnTo>
                  <a:lnTo>
                    <a:pt x="29" y="1354"/>
                  </a:lnTo>
                  <a:lnTo>
                    <a:pt x="30" y="1296"/>
                  </a:lnTo>
                  <a:lnTo>
                    <a:pt x="30" y="1238"/>
                  </a:lnTo>
                  <a:lnTo>
                    <a:pt x="30" y="1180"/>
                  </a:lnTo>
                  <a:lnTo>
                    <a:pt x="30" y="1122"/>
                  </a:lnTo>
                  <a:lnTo>
                    <a:pt x="30" y="1064"/>
                  </a:lnTo>
                  <a:lnTo>
                    <a:pt x="30" y="1006"/>
                  </a:lnTo>
                  <a:lnTo>
                    <a:pt x="30" y="948"/>
                  </a:lnTo>
                  <a:lnTo>
                    <a:pt x="30" y="890"/>
                  </a:lnTo>
                  <a:lnTo>
                    <a:pt x="29" y="832"/>
                  </a:lnTo>
                  <a:lnTo>
                    <a:pt x="28" y="774"/>
                  </a:lnTo>
                  <a:lnTo>
                    <a:pt x="28" y="716"/>
                  </a:lnTo>
                  <a:lnTo>
                    <a:pt x="27" y="658"/>
                  </a:lnTo>
                  <a:lnTo>
                    <a:pt x="26" y="600"/>
                  </a:lnTo>
                  <a:lnTo>
                    <a:pt x="26" y="542"/>
                  </a:lnTo>
                  <a:lnTo>
                    <a:pt x="25" y="484"/>
                  </a:lnTo>
                  <a:lnTo>
                    <a:pt x="25" y="427"/>
                  </a:lnTo>
                  <a:lnTo>
                    <a:pt x="25" y="369"/>
                  </a:lnTo>
                  <a:lnTo>
                    <a:pt x="25" y="312"/>
                  </a:lnTo>
                  <a:lnTo>
                    <a:pt x="25" y="254"/>
                  </a:lnTo>
                  <a:lnTo>
                    <a:pt x="25" y="197"/>
                  </a:lnTo>
                  <a:lnTo>
                    <a:pt x="25" y="185"/>
                  </a:lnTo>
                  <a:lnTo>
                    <a:pt x="25" y="178"/>
                  </a:lnTo>
                  <a:lnTo>
                    <a:pt x="25" y="172"/>
                  </a:lnTo>
                  <a:lnTo>
                    <a:pt x="25" y="166"/>
                  </a:lnTo>
                  <a:lnTo>
                    <a:pt x="25" y="160"/>
                  </a:lnTo>
                  <a:lnTo>
                    <a:pt x="25" y="154"/>
                  </a:lnTo>
                  <a:lnTo>
                    <a:pt x="25" y="148"/>
                  </a:lnTo>
                  <a:lnTo>
                    <a:pt x="25" y="142"/>
                  </a:lnTo>
                  <a:lnTo>
                    <a:pt x="25" y="135"/>
                  </a:lnTo>
                  <a:lnTo>
                    <a:pt x="25" y="129"/>
                  </a:lnTo>
                  <a:lnTo>
                    <a:pt x="25" y="123"/>
                  </a:lnTo>
                  <a:lnTo>
                    <a:pt x="25" y="117"/>
                  </a:lnTo>
                  <a:lnTo>
                    <a:pt x="25" y="111"/>
                  </a:lnTo>
                  <a:lnTo>
                    <a:pt x="25" y="104"/>
                  </a:lnTo>
                  <a:lnTo>
                    <a:pt x="25" y="98"/>
                  </a:lnTo>
                  <a:lnTo>
                    <a:pt x="25" y="92"/>
                  </a:lnTo>
                  <a:lnTo>
                    <a:pt x="25" y="86"/>
                  </a:lnTo>
                  <a:lnTo>
                    <a:pt x="25" y="80"/>
                  </a:lnTo>
                  <a:lnTo>
                    <a:pt x="25" y="74"/>
                  </a:lnTo>
                  <a:lnTo>
                    <a:pt x="25" y="68"/>
                  </a:lnTo>
                  <a:lnTo>
                    <a:pt x="25" y="61"/>
                  </a:lnTo>
                  <a:lnTo>
                    <a:pt x="25" y="55"/>
                  </a:lnTo>
                  <a:lnTo>
                    <a:pt x="25" y="49"/>
                  </a:lnTo>
                  <a:lnTo>
                    <a:pt x="25" y="43"/>
                  </a:lnTo>
                  <a:lnTo>
                    <a:pt x="25" y="37"/>
                  </a:lnTo>
                  <a:lnTo>
                    <a:pt x="25" y="30"/>
                  </a:lnTo>
                  <a:lnTo>
                    <a:pt x="25" y="24"/>
                  </a:lnTo>
                  <a:lnTo>
                    <a:pt x="25" y="18"/>
                  </a:lnTo>
                  <a:lnTo>
                    <a:pt x="25" y="12"/>
                  </a:lnTo>
                  <a:lnTo>
                    <a:pt x="25" y="6"/>
                  </a:lnTo>
                  <a:lnTo>
                    <a:pt x="25"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50" name="Freeform 274"/>
            <p:cNvSpPr>
              <a:spLocks/>
            </p:cNvSpPr>
            <p:nvPr/>
          </p:nvSpPr>
          <p:spPr bwMode="auto">
            <a:xfrm>
              <a:off x="1974" y="1002"/>
              <a:ext cx="260" cy="1687"/>
            </a:xfrm>
            <a:custGeom>
              <a:avLst/>
              <a:gdLst>
                <a:gd name="T0" fmla="*/ 10 w 260"/>
                <a:gd name="T1" fmla="*/ 1670 h 1687"/>
                <a:gd name="T2" fmla="*/ 19 w 260"/>
                <a:gd name="T3" fmla="*/ 1657 h 1687"/>
                <a:gd name="T4" fmla="*/ 26 w 260"/>
                <a:gd name="T5" fmla="*/ 1644 h 1687"/>
                <a:gd name="T6" fmla="*/ 32 w 260"/>
                <a:gd name="T7" fmla="*/ 1632 h 1687"/>
                <a:gd name="T8" fmla="*/ 37 w 260"/>
                <a:gd name="T9" fmla="*/ 1621 h 1687"/>
                <a:gd name="T10" fmla="*/ 41 w 260"/>
                <a:gd name="T11" fmla="*/ 1610 h 1687"/>
                <a:gd name="T12" fmla="*/ 44 w 260"/>
                <a:gd name="T13" fmla="*/ 1599 h 1687"/>
                <a:gd name="T14" fmla="*/ 45 w 260"/>
                <a:gd name="T15" fmla="*/ 1588 h 1687"/>
                <a:gd name="T16" fmla="*/ 47 w 260"/>
                <a:gd name="T17" fmla="*/ 1576 h 1687"/>
                <a:gd name="T18" fmla="*/ 47 w 260"/>
                <a:gd name="T19" fmla="*/ 1565 h 1687"/>
                <a:gd name="T20" fmla="*/ 47 w 260"/>
                <a:gd name="T21" fmla="*/ 1552 h 1687"/>
                <a:gd name="T22" fmla="*/ 48 w 260"/>
                <a:gd name="T23" fmla="*/ 1539 h 1687"/>
                <a:gd name="T24" fmla="*/ 47 w 260"/>
                <a:gd name="T25" fmla="*/ 1524 h 1687"/>
                <a:gd name="T26" fmla="*/ 47 w 260"/>
                <a:gd name="T27" fmla="*/ 1508 h 1687"/>
                <a:gd name="T28" fmla="*/ 47 w 260"/>
                <a:gd name="T29" fmla="*/ 1490 h 1687"/>
                <a:gd name="T30" fmla="*/ 47 w 260"/>
                <a:gd name="T31" fmla="*/ 1470 h 1687"/>
                <a:gd name="T32" fmla="*/ 49 w 260"/>
                <a:gd name="T33" fmla="*/ 1382 h 1687"/>
                <a:gd name="T34" fmla="*/ 53 w 260"/>
                <a:gd name="T35" fmla="*/ 1323 h 1687"/>
                <a:gd name="T36" fmla="*/ 55 w 260"/>
                <a:gd name="T37" fmla="*/ 1264 h 1687"/>
                <a:gd name="T38" fmla="*/ 60 w 260"/>
                <a:gd name="T39" fmla="*/ 1206 h 1687"/>
                <a:gd name="T40" fmla="*/ 63 w 260"/>
                <a:gd name="T41" fmla="*/ 1148 h 1687"/>
                <a:gd name="T42" fmla="*/ 69 w 260"/>
                <a:gd name="T43" fmla="*/ 1090 h 1687"/>
                <a:gd name="T44" fmla="*/ 73 w 260"/>
                <a:gd name="T45" fmla="*/ 1032 h 1687"/>
                <a:gd name="T46" fmla="*/ 78 w 260"/>
                <a:gd name="T47" fmla="*/ 974 h 1687"/>
                <a:gd name="T48" fmla="*/ 83 w 260"/>
                <a:gd name="T49" fmla="*/ 916 h 1687"/>
                <a:gd name="T50" fmla="*/ 88 w 260"/>
                <a:gd name="T51" fmla="*/ 859 h 1687"/>
                <a:gd name="T52" fmla="*/ 93 w 260"/>
                <a:gd name="T53" fmla="*/ 801 h 1687"/>
                <a:gd name="T54" fmla="*/ 97 w 260"/>
                <a:gd name="T55" fmla="*/ 743 h 1687"/>
                <a:gd name="T56" fmla="*/ 101 w 260"/>
                <a:gd name="T57" fmla="*/ 684 h 1687"/>
                <a:gd name="T58" fmla="*/ 103 w 260"/>
                <a:gd name="T59" fmla="*/ 626 h 1687"/>
                <a:gd name="T60" fmla="*/ 105 w 260"/>
                <a:gd name="T61" fmla="*/ 567 h 1687"/>
                <a:gd name="T62" fmla="*/ 108 w 260"/>
                <a:gd name="T63" fmla="*/ 497 h 1687"/>
                <a:gd name="T64" fmla="*/ 111 w 260"/>
                <a:gd name="T65" fmla="*/ 458 h 1687"/>
                <a:gd name="T66" fmla="*/ 116 w 260"/>
                <a:gd name="T67" fmla="*/ 422 h 1687"/>
                <a:gd name="T68" fmla="*/ 122 w 260"/>
                <a:gd name="T69" fmla="*/ 387 h 1687"/>
                <a:gd name="T70" fmla="*/ 130 w 260"/>
                <a:gd name="T71" fmla="*/ 354 h 1687"/>
                <a:gd name="T72" fmla="*/ 139 w 260"/>
                <a:gd name="T73" fmla="*/ 322 h 1687"/>
                <a:gd name="T74" fmla="*/ 149 w 260"/>
                <a:gd name="T75" fmla="*/ 290 h 1687"/>
                <a:gd name="T76" fmla="*/ 159 w 260"/>
                <a:gd name="T77" fmla="*/ 260 h 1687"/>
                <a:gd name="T78" fmla="*/ 170 w 260"/>
                <a:gd name="T79" fmla="*/ 229 h 1687"/>
                <a:gd name="T80" fmla="*/ 182 w 260"/>
                <a:gd name="T81" fmla="*/ 199 h 1687"/>
                <a:gd name="T82" fmla="*/ 195 w 260"/>
                <a:gd name="T83" fmla="*/ 168 h 1687"/>
                <a:gd name="T84" fmla="*/ 207 w 260"/>
                <a:gd name="T85" fmla="*/ 137 h 1687"/>
                <a:gd name="T86" fmla="*/ 220 w 260"/>
                <a:gd name="T87" fmla="*/ 105 h 1687"/>
                <a:gd name="T88" fmla="*/ 233 w 260"/>
                <a:gd name="T89" fmla="*/ 71 h 1687"/>
                <a:gd name="T90" fmla="*/ 247 w 260"/>
                <a:gd name="T91" fmla="*/ 37 h 1687"/>
                <a:gd name="T92" fmla="*/ 259 w 260"/>
                <a:gd name="T93" fmla="*/ 0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1687">
                  <a:moveTo>
                    <a:pt x="0" y="1686"/>
                  </a:moveTo>
                  <a:lnTo>
                    <a:pt x="10" y="1670"/>
                  </a:lnTo>
                  <a:lnTo>
                    <a:pt x="15" y="1663"/>
                  </a:lnTo>
                  <a:lnTo>
                    <a:pt x="19" y="1657"/>
                  </a:lnTo>
                  <a:lnTo>
                    <a:pt x="23" y="1650"/>
                  </a:lnTo>
                  <a:lnTo>
                    <a:pt x="26" y="1644"/>
                  </a:lnTo>
                  <a:lnTo>
                    <a:pt x="29" y="1638"/>
                  </a:lnTo>
                  <a:lnTo>
                    <a:pt x="32" y="1632"/>
                  </a:lnTo>
                  <a:lnTo>
                    <a:pt x="35" y="1626"/>
                  </a:lnTo>
                  <a:lnTo>
                    <a:pt x="37" y="1621"/>
                  </a:lnTo>
                  <a:lnTo>
                    <a:pt x="39" y="1615"/>
                  </a:lnTo>
                  <a:lnTo>
                    <a:pt x="41" y="1610"/>
                  </a:lnTo>
                  <a:lnTo>
                    <a:pt x="42" y="1604"/>
                  </a:lnTo>
                  <a:lnTo>
                    <a:pt x="44" y="1599"/>
                  </a:lnTo>
                  <a:lnTo>
                    <a:pt x="45" y="1593"/>
                  </a:lnTo>
                  <a:lnTo>
                    <a:pt x="45" y="1588"/>
                  </a:lnTo>
                  <a:lnTo>
                    <a:pt x="46" y="1582"/>
                  </a:lnTo>
                  <a:lnTo>
                    <a:pt x="47" y="1576"/>
                  </a:lnTo>
                  <a:lnTo>
                    <a:pt x="47" y="1571"/>
                  </a:lnTo>
                  <a:lnTo>
                    <a:pt x="47" y="1565"/>
                  </a:lnTo>
                  <a:lnTo>
                    <a:pt x="47" y="1558"/>
                  </a:lnTo>
                  <a:lnTo>
                    <a:pt x="47" y="1552"/>
                  </a:lnTo>
                  <a:lnTo>
                    <a:pt x="48" y="1546"/>
                  </a:lnTo>
                  <a:lnTo>
                    <a:pt x="48" y="1539"/>
                  </a:lnTo>
                  <a:lnTo>
                    <a:pt x="47" y="1531"/>
                  </a:lnTo>
                  <a:lnTo>
                    <a:pt x="47" y="1524"/>
                  </a:lnTo>
                  <a:lnTo>
                    <a:pt x="47" y="1516"/>
                  </a:lnTo>
                  <a:lnTo>
                    <a:pt x="47" y="1508"/>
                  </a:lnTo>
                  <a:lnTo>
                    <a:pt x="47" y="1499"/>
                  </a:lnTo>
                  <a:lnTo>
                    <a:pt x="47" y="1490"/>
                  </a:lnTo>
                  <a:lnTo>
                    <a:pt x="47" y="1480"/>
                  </a:lnTo>
                  <a:lnTo>
                    <a:pt x="47" y="1470"/>
                  </a:lnTo>
                  <a:lnTo>
                    <a:pt x="49" y="1411"/>
                  </a:lnTo>
                  <a:lnTo>
                    <a:pt x="49" y="1382"/>
                  </a:lnTo>
                  <a:lnTo>
                    <a:pt x="51" y="1352"/>
                  </a:lnTo>
                  <a:lnTo>
                    <a:pt x="53" y="1323"/>
                  </a:lnTo>
                  <a:lnTo>
                    <a:pt x="53" y="1294"/>
                  </a:lnTo>
                  <a:lnTo>
                    <a:pt x="55" y="1264"/>
                  </a:lnTo>
                  <a:lnTo>
                    <a:pt x="57" y="1235"/>
                  </a:lnTo>
                  <a:lnTo>
                    <a:pt x="60" y="1206"/>
                  </a:lnTo>
                  <a:lnTo>
                    <a:pt x="61" y="1177"/>
                  </a:lnTo>
                  <a:lnTo>
                    <a:pt x="63" y="1148"/>
                  </a:lnTo>
                  <a:lnTo>
                    <a:pt x="66" y="1119"/>
                  </a:lnTo>
                  <a:lnTo>
                    <a:pt x="69" y="1090"/>
                  </a:lnTo>
                  <a:lnTo>
                    <a:pt x="70" y="1061"/>
                  </a:lnTo>
                  <a:lnTo>
                    <a:pt x="73" y="1032"/>
                  </a:lnTo>
                  <a:lnTo>
                    <a:pt x="76" y="1003"/>
                  </a:lnTo>
                  <a:lnTo>
                    <a:pt x="78" y="974"/>
                  </a:lnTo>
                  <a:lnTo>
                    <a:pt x="81" y="946"/>
                  </a:lnTo>
                  <a:lnTo>
                    <a:pt x="83" y="916"/>
                  </a:lnTo>
                  <a:lnTo>
                    <a:pt x="85" y="888"/>
                  </a:lnTo>
                  <a:lnTo>
                    <a:pt x="88" y="859"/>
                  </a:lnTo>
                  <a:lnTo>
                    <a:pt x="90" y="830"/>
                  </a:lnTo>
                  <a:lnTo>
                    <a:pt x="93" y="801"/>
                  </a:lnTo>
                  <a:lnTo>
                    <a:pt x="95" y="772"/>
                  </a:lnTo>
                  <a:lnTo>
                    <a:pt x="97" y="743"/>
                  </a:lnTo>
                  <a:lnTo>
                    <a:pt x="99" y="714"/>
                  </a:lnTo>
                  <a:lnTo>
                    <a:pt x="101" y="684"/>
                  </a:lnTo>
                  <a:lnTo>
                    <a:pt x="102" y="655"/>
                  </a:lnTo>
                  <a:lnTo>
                    <a:pt x="103" y="626"/>
                  </a:lnTo>
                  <a:lnTo>
                    <a:pt x="104" y="597"/>
                  </a:lnTo>
                  <a:lnTo>
                    <a:pt x="105" y="567"/>
                  </a:lnTo>
                  <a:lnTo>
                    <a:pt x="106" y="538"/>
                  </a:lnTo>
                  <a:lnTo>
                    <a:pt x="108" y="497"/>
                  </a:lnTo>
                  <a:lnTo>
                    <a:pt x="109" y="477"/>
                  </a:lnTo>
                  <a:lnTo>
                    <a:pt x="111" y="458"/>
                  </a:lnTo>
                  <a:lnTo>
                    <a:pt x="113" y="440"/>
                  </a:lnTo>
                  <a:lnTo>
                    <a:pt x="116" y="422"/>
                  </a:lnTo>
                  <a:lnTo>
                    <a:pt x="119" y="404"/>
                  </a:lnTo>
                  <a:lnTo>
                    <a:pt x="122" y="387"/>
                  </a:lnTo>
                  <a:lnTo>
                    <a:pt x="125" y="370"/>
                  </a:lnTo>
                  <a:lnTo>
                    <a:pt x="130" y="354"/>
                  </a:lnTo>
                  <a:lnTo>
                    <a:pt x="134" y="338"/>
                  </a:lnTo>
                  <a:lnTo>
                    <a:pt x="139" y="322"/>
                  </a:lnTo>
                  <a:lnTo>
                    <a:pt x="143" y="306"/>
                  </a:lnTo>
                  <a:lnTo>
                    <a:pt x="149" y="290"/>
                  </a:lnTo>
                  <a:lnTo>
                    <a:pt x="154" y="275"/>
                  </a:lnTo>
                  <a:lnTo>
                    <a:pt x="159" y="260"/>
                  </a:lnTo>
                  <a:lnTo>
                    <a:pt x="165" y="244"/>
                  </a:lnTo>
                  <a:lnTo>
                    <a:pt x="170" y="229"/>
                  </a:lnTo>
                  <a:lnTo>
                    <a:pt x="176" y="214"/>
                  </a:lnTo>
                  <a:lnTo>
                    <a:pt x="182" y="199"/>
                  </a:lnTo>
                  <a:lnTo>
                    <a:pt x="188" y="184"/>
                  </a:lnTo>
                  <a:lnTo>
                    <a:pt x="195" y="168"/>
                  </a:lnTo>
                  <a:lnTo>
                    <a:pt x="201" y="152"/>
                  </a:lnTo>
                  <a:lnTo>
                    <a:pt x="207" y="137"/>
                  </a:lnTo>
                  <a:lnTo>
                    <a:pt x="214" y="121"/>
                  </a:lnTo>
                  <a:lnTo>
                    <a:pt x="220" y="105"/>
                  </a:lnTo>
                  <a:lnTo>
                    <a:pt x="227" y="88"/>
                  </a:lnTo>
                  <a:lnTo>
                    <a:pt x="233" y="71"/>
                  </a:lnTo>
                  <a:lnTo>
                    <a:pt x="239" y="54"/>
                  </a:lnTo>
                  <a:lnTo>
                    <a:pt x="247" y="37"/>
                  </a:lnTo>
                  <a:lnTo>
                    <a:pt x="253" y="19"/>
                  </a:lnTo>
                  <a:lnTo>
                    <a:pt x="259" y="0"/>
                  </a:lnTo>
                </a:path>
              </a:pathLst>
            </a:custGeom>
            <a:noFill/>
            <a:ln w="12700" cap="rnd" cmpd="sng">
              <a:solidFill>
                <a:srgbClr val="FF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51" name="Freeform 275"/>
            <p:cNvSpPr>
              <a:spLocks/>
            </p:cNvSpPr>
            <p:nvPr/>
          </p:nvSpPr>
          <p:spPr bwMode="auto">
            <a:xfrm>
              <a:off x="1364" y="1236"/>
              <a:ext cx="518" cy="1489"/>
            </a:xfrm>
            <a:custGeom>
              <a:avLst/>
              <a:gdLst>
                <a:gd name="T0" fmla="*/ 517 w 518"/>
                <a:gd name="T1" fmla="*/ 1488 h 1489"/>
                <a:gd name="T2" fmla="*/ 505 w 518"/>
                <a:gd name="T3" fmla="*/ 1482 h 1489"/>
                <a:gd name="T4" fmla="*/ 498 w 518"/>
                <a:gd name="T5" fmla="*/ 1479 h 1489"/>
                <a:gd name="T6" fmla="*/ 492 w 518"/>
                <a:gd name="T7" fmla="*/ 1476 h 1489"/>
                <a:gd name="T8" fmla="*/ 486 w 518"/>
                <a:gd name="T9" fmla="*/ 1472 h 1489"/>
                <a:gd name="T10" fmla="*/ 480 w 518"/>
                <a:gd name="T11" fmla="*/ 1469 h 1489"/>
                <a:gd name="T12" fmla="*/ 473 w 518"/>
                <a:gd name="T13" fmla="*/ 1465 h 1489"/>
                <a:gd name="T14" fmla="*/ 466 w 518"/>
                <a:gd name="T15" fmla="*/ 1461 h 1489"/>
                <a:gd name="T16" fmla="*/ 459 w 518"/>
                <a:gd name="T17" fmla="*/ 1457 h 1489"/>
                <a:gd name="T18" fmla="*/ 453 w 518"/>
                <a:gd name="T19" fmla="*/ 1453 h 1489"/>
                <a:gd name="T20" fmla="*/ 446 w 518"/>
                <a:gd name="T21" fmla="*/ 1448 h 1489"/>
                <a:gd name="T22" fmla="*/ 440 w 518"/>
                <a:gd name="T23" fmla="*/ 1444 h 1489"/>
                <a:gd name="T24" fmla="*/ 433 w 518"/>
                <a:gd name="T25" fmla="*/ 1439 h 1489"/>
                <a:gd name="T26" fmla="*/ 426 w 518"/>
                <a:gd name="T27" fmla="*/ 1434 h 1489"/>
                <a:gd name="T28" fmla="*/ 419 w 518"/>
                <a:gd name="T29" fmla="*/ 1429 h 1489"/>
                <a:gd name="T30" fmla="*/ 413 w 518"/>
                <a:gd name="T31" fmla="*/ 1424 h 1489"/>
                <a:gd name="T32" fmla="*/ 407 w 518"/>
                <a:gd name="T33" fmla="*/ 1419 h 1489"/>
                <a:gd name="T34" fmla="*/ 400 w 518"/>
                <a:gd name="T35" fmla="*/ 1413 h 1489"/>
                <a:gd name="T36" fmla="*/ 394 w 518"/>
                <a:gd name="T37" fmla="*/ 1408 h 1489"/>
                <a:gd name="T38" fmla="*/ 387 w 518"/>
                <a:gd name="T39" fmla="*/ 1402 h 1489"/>
                <a:gd name="T40" fmla="*/ 382 w 518"/>
                <a:gd name="T41" fmla="*/ 1396 h 1489"/>
                <a:gd name="T42" fmla="*/ 376 w 518"/>
                <a:gd name="T43" fmla="*/ 1390 h 1489"/>
                <a:gd name="T44" fmla="*/ 370 w 518"/>
                <a:gd name="T45" fmla="*/ 1384 h 1489"/>
                <a:gd name="T46" fmla="*/ 364 w 518"/>
                <a:gd name="T47" fmla="*/ 1378 h 1489"/>
                <a:gd name="T48" fmla="*/ 359 w 518"/>
                <a:gd name="T49" fmla="*/ 1372 h 1489"/>
                <a:gd name="T50" fmla="*/ 354 w 518"/>
                <a:gd name="T51" fmla="*/ 1366 h 1489"/>
                <a:gd name="T52" fmla="*/ 349 w 518"/>
                <a:gd name="T53" fmla="*/ 1359 h 1489"/>
                <a:gd name="T54" fmla="*/ 345 w 518"/>
                <a:gd name="T55" fmla="*/ 1353 h 1489"/>
                <a:gd name="T56" fmla="*/ 340 w 518"/>
                <a:gd name="T57" fmla="*/ 1346 h 1489"/>
                <a:gd name="T58" fmla="*/ 336 w 518"/>
                <a:gd name="T59" fmla="*/ 1340 h 1489"/>
                <a:gd name="T60" fmla="*/ 332 w 518"/>
                <a:gd name="T61" fmla="*/ 1333 h 1489"/>
                <a:gd name="T62" fmla="*/ 329 w 518"/>
                <a:gd name="T63" fmla="*/ 1326 h 1489"/>
                <a:gd name="T64" fmla="*/ 290 w 518"/>
                <a:gd name="T65" fmla="*/ 1247 h 1489"/>
                <a:gd name="T66" fmla="*/ 272 w 518"/>
                <a:gd name="T67" fmla="*/ 1208 h 1489"/>
                <a:gd name="T68" fmla="*/ 255 w 518"/>
                <a:gd name="T69" fmla="*/ 1168 h 1489"/>
                <a:gd name="T70" fmla="*/ 238 w 518"/>
                <a:gd name="T71" fmla="*/ 1129 h 1489"/>
                <a:gd name="T72" fmla="*/ 221 w 518"/>
                <a:gd name="T73" fmla="*/ 1089 h 1489"/>
                <a:gd name="T74" fmla="*/ 206 w 518"/>
                <a:gd name="T75" fmla="*/ 1049 h 1489"/>
                <a:gd name="T76" fmla="*/ 190 w 518"/>
                <a:gd name="T77" fmla="*/ 1009 h 1489"/>
                <a:gd name="T78" fmla="*/ 176 w 518"/>
                <a:gd name="T79" fmla="*/ 969 h 1489"/>
                <a:gd name="T80" fmla="*/ 162 w 518"/>
                <a:gd name="T81" fmla="*/ 929 h 1489"/>
                <a:gd name="T82" fmla="*/ 148 w 518"/>
                <a:gd name="T83" fmla="*/ 888 h 1489"/>
                <a:gd name="T84" fmla="*/ 136 w 518"/>
                <a:gd name="T85" fmla="*/ 848 h 1489"/>
                <a:gd name="T86" fmla="*/ 123 w 518"/>
                <a:gd name="T87" fmla="*/ 807 h 1489"/>
                <a:gd name="T88" fmla="*/ 112 w 518"/>
                <a:gd name="T89" fmla="*/ 766 h 1489"/>
                <a:gd name="T90" fmla="*/ 101 w 518"/>
                <a:gd name="T91" fmla="*/ 725 h 1489"/>
                <a:gd name="T92" fmla="*/ 91 w 518"/>
                <a:gd name="T93" fmla="*/ 684 h 1489"/>
                <a:gd name="T94" fmla="*/ 81 w 518"/>
                <a:gd name="T95" fmla="*/ 643 h 1489"/>
                <a:gd name="T96" fmla="*/ 71 w 518"/>
                <a:gd name="T97" fmla="*/ 601 h 1489"/>
                <a:gd name="T98" fmla="*/ 62 w 518"/>
                <a:gd name="T99" fmla="*/ 560 h 1489"/>
                <a:gd name="T100" fmla="*/ 54 w 518"/>
                <a:gd name="T101" fmla="*/ 518 h 1489"/>
                <a:gd name="T102" fmla="*/ 47 w 518"/>
                <a:gd name="T103" fmla="*/ 476 h 1489"/>
                <a:gd name="T104" fmla="*/ 40 w 518"/>
                <a:gd name="T105" fmla="*/ 433 h 1489"/>
                <a:gd name="T106" fmla="*/ 34 w 518"/>
                <a:gd name="T107" fmla="*/ 391 h 1489"/>
                <a:gd name="T108" fmla="*/ 28 w 518"/>
                <a:gd name="T109" fmla="*/ 348 h 1489"/>
                <a:gd name="T110" fmla="*/ 22 w 518"/>
                <a:gd name="T111" fmla="*/ 305 h 1489"/>
                <a:gd name="T112" fmla="*/ 17 w 518"/>
                <a:gd name="T113" fmla="*/ 262 h 1489"/>
                <a:gd name="T114" fmla="*/ 12 w 518"/>
                <a:gd name="T115" fmla="*/ 219 h 1489"/>
                <a:gd name="T116" fmla="*/ 9 w 518"/>
                <a:gd name="T117" fmla="*/ 176 h 1489"/>
                <a:gd name="T118" fmla="*/ 5 w 518"/>
                <a:gd name="T119" fmla="*/ 132 h 1489"/>
                <a:gd name="T120" fmla="*/ 4 w 518"/>
                <a:gd name="T121" fmla="*/ 88 h 1489"/>
                <a:gd name="T122" fmla="*/ 1 w 518"/>
                <a:gd name="T123" fmla="*/ 44 h 1489"/>
                <a:gd name="T124" fmla="*/ 0 w 518"/>
                <a:gd name="T125"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1489">
                  <a:moveTo>
                    <a:pt x="517" y="1488"/>
                  </a:moveTo>
                  <a:lnTo>
                    <a:pt x="505" y="1482"/>
                  </a:lnTo>
                  <a:lnTo>
                    <a:pt x="498" y="1479"/>
                  </a:lnTo>
                  <a:lnTo>
                    <a:pt x="492" y="1476"/>
                  </a:lnTo>
                  <a:lnTo>
                    <a:pt x="486" y="1472"/>
                  </a:lnTo>
                  <a:lnTo>
                    <a:pt x="480" y="1469"/>
                  </a:lnTo>
                  <a:lnTo>
                    <a:pt x="473" y="1465"/>
                  </a:lnTo>
                  <a:lnTo>
                    <a:pt x="466" y="1461"/>
                  </a:lnTo>
                  <a:lnTo>
                    <a:pt x="459" y="1457"/>
                  </a:lnTo>
                  <a:lnTo>
                    <a:pt x="453" y="1453"/>
                  </a:lnTo>
                  <a:lnTo>
                    <a:pt x="446" y="1448"/>
                  </a:lnTo>
                  <a:lnTo>
                    <a:pt x="440" y="1444"/>
                  </a:lnTo>
                  <a:lnTo>
                    <a:pt x="433" y="1439"/>
                  </a:lnTo>
                  <a:lnTo>
                    <a:pt x="426" y="1434"/>
                  </a:lnTo>
                  <a:lnTo>
                    <a:pt x="419" y="1429"/>
                  </a:lnTo>
                  <a:lnTo>
                    <a:pt x="413" y="1424"/>
                  </a:lnTo>
                  <a:lnTo>
                    <a:pt x="407" y="1419"/>
                  </a:lnTo>
                  <a:lnTo>
                    <a:pt x="400" y="1413"/>
                  </a:lnTo>
                  <a:lnTo>
                    <a:pt x="394" y="1408"/>
                  </a:lnTo>
                  <a:lnTo>
                    <a:pt x="387" y="1402"/>
                  </a:lnTo>
                  <a:lnTo>
                    <a:pt x="382" y="1396"/>
                  </a:lnTo>
                  <a:lnTo>
                    <a:pt x="376" y="1390"/>
                  </a:lnTo>
                  <a:lnTo>
                    <a:pt x="370" y="1384"/>
                  </a:lnTo>
                  <a:lnTo>
                    <a:pt x="364" y="1378"/>
                  </a:lnTo>
                  <a:lnTo>
                    <a:pt x="359" y="1372"/>
                  </a:lnTo>
                  <a:lnTo>
                    <a:pt x="354" y="1366"/>
                  </a:lnTo>
                  <a:lnTo>
                    <a:pt x="349" y="1359"/>
                  </a:lnTo>
                  <a:lnTo>
                    <a:pt x="345" y="1353"/>
                  </a:lnTo>
                  <a:lnTo>
                    <a:pt x="340" y="1346"/>
                  </a:lnTo>
                  <a:lnTo>
                    <a:pt x="336" y="1340"/>
                  </a:lnTo>
                  <a:lnTo>
                    <a:pt x="332" y="1333"/>
                  </a:lnTo>
                  <a:lnTo>
                    <a:pt x="329" y="1326"/>
                  </a:lnTo>
                  <a:lnTo>
                    <a:pt x="290" y="1247"/>
                  </a:lnTo>
                  <a:lnTo>
                    <a:pt x="272" y="1208"/>
                  </a:lnTo>
                  <a:lnTo>
                    <a:pt x="255" y="1168"/>
                  </a:lnTo>
                  <a:lnTo>
                    <a:pt x="238" y="1129"/>
                  </a:lnTo>
                  <a:lnTo>
                    <a:pt x="221" y="1089"/>
                  </a:lnTo>
                  <a:lnTo>
                    <a:pt x="206" y="1049"/>
                  </a:lnTo>
                  <a:lnTo>
                    <a:pt x="190" y="1009"/>
                  </a:lnTo>
                  <a:lnTo>
                    <a:pt x="176" y="969"/>
                  </a:lnTo>
                  <a:lnTo>
                    <a:pt x="162" y="929"/>
                  </a:lnTo>
                  <a:lnTo>
                    <a:pt x="148" y="888"/>
                  </a:lnTo>
                  <a:lnTo>
                    <a:pt x="136" y="848"/>
                  </a:lnTo>
                  <a:lnTo>
                    <a:pt x="123" y="807"/>
                  </a:lnTo>
                  <a:lnTo>
                    <a:pt x="112" y="766"/>
                  </a:lnTo>
                  <a:lnTo>
                    <a:pt x="101" y="725"/>
                  </a:lnTo>
                  <a:lnTo>
                    <a:pt x="91" y="684"/>
                  </a:lnTo>
                  <a:lnTo>
                    <a:pt x="81" y="643"/>
                  </a:lnTo>
                  <a:lnTo>
                    <a:pt x="71" y="601"/>
                  </a:lnTo>
                  <a:lnTo>
                    <a:pt x="62" y="560"/>
                  </a:lnTo>
                  <a:lnTo>
                    <a:pt x="54" y="518"/>
                  </a:lnTo>
                  <a:lnTo>
                    <a:pt x="47" y="476"/>
                  </a:lnTo>
                  <a:lnTo>
                    <a:pt x="40" y="433"/>
                  </a:lnTo>
                  <a:lnTo>
                    <a:pt x="34" y="391"/>
                  </a:lnTo>
                  <a:lnTo>
                    <a:pt x="28" y="348"/>
                  </a:lnTo>
                  <a:lnTo>
                    <a:pt x="22" y="305"/>
                  </a:lnTo>
                  <a:lnTo>
                    <a:pt x="17" y="262"/>
                  </a:lnTo>
                  <a:lnTo>
                    <a:pt x="12" y="219"/>
                  </a:lnTo>
                  <a:lnTo>
                    <a:pt x="9" y="176"/>
                  </a:lnTo>
                  <a:lnTo>
                    <a:pt x="5" y="132"/>
                  </a:lnTo>
                  <a:lnTo>
                    <a:pt x="4" y="88"/>
                  </a:lnTo>
                  <a:lnTo>
                    <a:pt x="1" y="44"/>
                  </a:lnTo>
                  <a:lnTo>
                    <a:pt x="0" y="0"/>
                  </a:lnTo>
                </a:path>
              </a:pathLst>
            </a:custGeom>
            <a:noFill/>
            <a:ln w="127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052" name="Group 276"/>
            <p:cNvGrpSpPr>
              <a:grpSpLocks/>
            </p:cNvGrpSpPr>
            <p:nvPr/>
          </p:nvGrpSpPr>
          <p:grpSpPr bwMode="auto">
            <a:xfrm>
              <a:off x="1335" y="1059"/>
              <a:ext cx="531" cy="732"/>
              <a:chOff x="1335" y="1059"/>
              <a:chExt cx="531" cy="732"/>
            </a:xfrm>
          </p:grpSpPr>
          <p:sp>
            <p:nvSpPr>
              <p:cNvPr id="204053" name="Freeform 277"/>
              <p:cNvSpPr>
                <a:spLocks/>
              </p:cNvSpPr>
              <p:nvPr/>
            </p:nvSpPr>
            <p:spPr bwMode="auto">
              <a:xfrm>
                <a:off x="1616" y="1240"/>
                <a:ext cx="250" cy="159"/>
              </a:xfrm>
              <a:custGeom>
                <a:avLst/>
                <a:gdLst>
                  <a:gd name="T0" fmla="*/ 116 w 250"/>
                  <a:gd name="T1" fmla="*/ 14 h 159"/>
                  <a:gd name="T2" fmla="*/ 139 w 250"/>
                  <a:gd name="T3" fmla="*/ 8 h 159"/>
                  <a:gd name="T4" fmla="*/ 159 w 250"/>
                  <a:gd name="T5" fmla="*/ 3 h 159"/>
                  <a:gd name="T6" fmla="*/ 180 w 250"/>
                  <a:gd name="T7" fmla="*/ 0 h 159"/>
                  <a:gd name="T8" fmla="*/ 197 w 250"/>
                  <a:gd name="T9" fmla="*/ 0 h 159"/>
                  <a:gd name="T10" fmla="*/ 213 w 250"/>
                  <a:gd name="T11" fmla="*/ 3 h 159"/>
                  <a:gd name="T12" fmla="*/ 228 w 250"/>
                  <a:gd name="T13" fmla="*/ 7 h 159"/>
                  <a:gd name="T14" fmla="*/ 238 w 250"/>
                  <a:gd name="T15" fmla="*/ 14 h 159"/>
                  <a:gd name="T16" fmla="*/ 245 w 250"/>
                  <a:gd name="T17" fmla="*/ 22 h 159"/>
                  <a:gd name="T18" fmla="*/ 249 w 250"/>
                  <a:gd name="T19" fmla="*/ 33 h 159"/>
                  <a:gd name="T20" fmla="*/ 249 w 250"/>
                  <a:gd name="T21" fmla="*/ 44 h 159"/>
                  <a:gd name="T22" fmla="*/ 245 w 250"/>
                  <a:gd name="T23" fmla="*/ 57 h 159"/>
                  <a:gd name="T24" fmla="*/ 237 w 250"/>
                  <a:gd name="T25" fmla="*/ 70 h 159"/>
                  <a:gd name="T26" fmla="*/ 227 w 250"/>
                  <a:gd name="T27" fmla="*/ 84 h 159"/>
                  <a:gd name="T28" fmla="*/ 213 w 250"/>
                  <a:gd name="T29" fmla="*/ 98 h 159"/>
                  <a:gd name="T30" fmla="*/ 197 w 250"/>
                  <a:gd name="T31" fmla="*/ 110 h 159"/>
                  <a:gd name="T32" fmla="*/ 178 w 250"/>
                  <a:gd name="T33" fmla="*/ 122 h 159"/>
                  <a:gd name="T34" fmla="*/ 158 w 250"/>
                  <a:gd name="T35" fmla="*/ 133 h 159"/>
                  <a:gd name="T36" fmla="*/ 137 w 250"/>
                  <a:gd name="T37" fmla="*/ 142 h 159"/>
                  <a:gd name="T38" fmla="*/ 116 w 250"/>
                  <a:gd name="T39" fmla="*/ 150 h 159"/>
                  <a:gd name="T40" fmla="*/ 95 w 250"/>
                  <a:gd name="T41" fmla="*/ 155 h 159"/>
                  <a:gd name="T42" fmla="*/ 75 w 250"/>
                  <a:gd name="T43" fmla="*/ 158 h 159"/>
                  <a:gd name="T44" fmla="*/ 56 w 250"/>
                  <a:gd name="T45" fmla="*/ 158 h 159"/>
                  <a:gd name="T46" fmla="*/ 39 w 250"/>
                  <a:gd name="T47" fmla="*/ 157 h 159"/>
                  <a:gd name="T48" fmla="*/ 25 w 250"/>
                  <a:gd name="T49" fmla="*/ 153 h 159"/>
                  <a:gd name="T50" fmla="*/ 13 w 250"/>
                  <a:gd name="T51" fmla="*/ 146 h 159"/>
                  <a:gd name="T52" fmla="*/ 5 w 250"/>
                  <a:gd name="T53" fmla="*/ 138 h 159"/>
                  <a:gd name="T54" fmla="*/ 1 w 250"/>
                  <a:gd name="T55" fmla="*/ 128 h 159"/>
                  <a:gd name="T56" fmla="*/ 0 w 250"/>
                  <a:gd name="T57" fmla="*/ 117 h 159"/>
                  <a:gd name="T58" fmla="*/ 3 w 250"/>
                  <a:gd name="T59" fmla="*/ 105 h 159"/>
                  <a:gd name="T60" fmla="*/ 9 w 250"/>
                  <a:gd name="T61" fmla="*/ 92 h 159"/>
                  <a:gd name="T62" fmla="*/ 20 w 250"/>
                  <a:gd name="T63" fmla="*/ 78 h 159"/>
                  <a:gd name="T64" fmla="*/ 32 w 250"/>
                  <a:gd name="T65" fmla="*/ 64 h 159"/>
                  <a:gd name="T66" fmla="*/ 48 w 250"/>
                  <a:gd name="T67" fmla="*/ 52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7" y="18"/>
                    </a:moveTo>
                    <a:lnTo>
                      <a:pt x="116" y="14"/>
                    </a:lnTo>
                    <a:lnTo>
                      <a:pt x="128" y="11"/>
                    </a:lnTo>
                    <a:lnTo>
                      <a:pt x="139" y="8"/>
                    </a:lnTo>
                    <a:lnTo>
                      <a:pt x="149" y="5"/>
                    </a:lnTo>
                    <a:lnTo>
                      <a:pt x="159" y="3"/>
                    </a:lnTo>
                    <a:lnTo>
                      <a:pt x="169" y="1"/>
                    </a:lnTo>
                    <a:lnTo>
                      <a:pt x="180" y="0"/>
                    </a:lnTo>
                    <a:lnTo>
                      <a:pt x="189" y="0"/>
                    </a:lnTo>
                    <a:lnTo>
                      <a:pt x="197" y="0"/>
                    </a:lnTo>
                    <a:lnTo>
                      <a:pt x="206" y="1"/>
                    </a:lnTo>
                    <a:lnTo>
                      <a:pt x="213" y="3"/>
                    </a:lnTo>
                    <a:lnTo>
                      <a:pt x="221" y="5"/>
                    </a:lnTo>
                    <a:lnTo>
                      <a:pt x="228" y="7"/>
                    </a:lnTo>
                    <a:lnTo>
                      <a:pt x="233" y="10"/>
                    </a:lnTo>
                    <a:lnTo>
                      <a:pt x="238" y="14"/>
                    </a:lnTo>
                    <a:lnTo>
                      <a:pt x="242" y="18"/>
                    </a:lnTo>
                    <a:lnTo>
                      <a:pt x="245" y="22"/>
                    </a:lnTo>
                    <a:lnTo>
                      <a:pt x="247" y="28"/>
                    </a:lnTo>
                    <a:lnTo>
                      <a:pt x="249" y="33"/>
                    </a:lnTo>
                    <a:lnTo>
                      <a:pt x="249" y="38"/>
                    </a:lnTo>
                    <a:lnTo>
                      <a:pt x="249" y="44"/>
                    </a:lnTo>
                    <a:lnTo>
                      <a:pt x="247" y="51"/>
                    </a:lnTo>
                    <a:lnTo>
                      <a:pt x="245" y="57"/>
                    </a:lnTo>
                    <a:lnTo>
                      <a:pt x="242" y="64"/>
                    </a:lnTo>
                    <a:lnTo>
                      <a:pt x="237" y="70"/>
                    </a:lnTo>
                    <a:lnTo>
                      <a:pt x="233" y="77"/>
                    </a:lnTo>
                    <a:lnTo>
                      <a:pt x="227" y="84"/>
                    </a:lnTo>
                    <a:lnTo>
                      <a:pt x="221" y="91"/>
                    </a:lnTo>
                    <a:lnTo>
                      <a:pt x="213" y="98"/>
                    </a:lnTo>
                    <a:lnTo>
                      <a:pt x="205" y="104"/>
                    </a:lnTo>
                    <a:lnTo>
                      <a:pt x="197" y="110"/>
                    </a:lnTo>
                    <a:lnTo>
                      <a:pt x="188" y="116"/>
                    </a:lnTo>
                    <a:lnTo>
                      <a:pt x="178" y="122"/>
                    </a:lnTo>
                    <a:lnTo>
                      <a:pt x="169" y="128"/>
                    </a:lnTo>
                    <a:lnTo>
                      <a:pt x="158" y="133"/>
                    </a:lnTo>
                    <a:lnTo>
                      <a:pt x="148" y="138"/>
                    </a:lnTo>
                    <a:lnTo>
                      <a:pt x="137" y="142"/>
                    </a:lnTo>
                    <a:lnTo>
                      <a:pt x="126" y="146"/>
                    </a:lnTo>
                    <a:lnTo>
                      <a:pt x="116" y="150"/>
                    </a:lnTo>
                    <a:lnTo>
                      <a:pt x="105" y="152"/>
                    </a:lnTo>
                    <a:lnTo>
                      <a:pt x="95" y="155"/>
                    </a:lnTo>
                    <a:lnTo>
                      <a:pt x="84" y="156"/>
                    </a:lnTo>
                    <a:lnTo>
                      <a:pt x="75" y="158"/>
                    </a:lnTo>
                    <a:lnTo>
                      <a:pt x="65" y="158"/>
                    </a:lnTo>
                    <a:lnTo>
                      <a:pt x="56" y="158"/>
                    </a:lnTo>
                    <a:lnTo>
                      <a:pt x="47" y="158"/>
                    </a:lnTo>
                    <a:lnTo>
                      <a:pt x="39" y="157"/>
                    </a:lnTo>
                    <a:lnTo>
                      <a:pt x="32" y="155"/>
                    </a:lnTo>
                    <a:lnTo>
                      <a:pt x="25" y="153"/>
                    </a:lnTo>
                    <a:lnTo>
                      <a:pt x="19" y="150"/>
                    </a:lnTo>
                    <a:lnTo>
                      <a:pt x="13" y="146"/>
                    </a:lnTo>
                    <a:lnTo>
                      <a:pt x="9" y="143"/>
                    </a:lnTo>
                    <a:lnTo>
                      <a:pt x="5" y="138"/>
                    </a:lnTo>
                    <a:lnTo>
                      <a:pt x="3" y="134"/>
                    </a:lnTo>
                    <a:lnTo>
                      <a:pt x="1" y="128"/>
                    </a:lnTo>
                    <a:lnTo>
                      <a:pt x="0" y="123"/>
                    </a:lnTo>
                    <a:lnTo>
                      <a:pt x="0" y="117"/>
                    </a:lnTo>
                    <a:lnTo>
                      <a:pt x="1" y="111"/>
                    </a:lnTo>
                    <a:lnTo>
                      <a:pt x="3" y="105"/>
                    </a:lnTo>
                    <a:lnTo>
                      <a:pt x="5" y="98"/>
                    </a:lnTo>
                    <a:lnTo>
                      <a:pt x="9" y="92"/>
                    </a:lnTo>
                    <a:lnTo>
                      <a:pt x="14" y="85"/>
                    </a:lnTo>
                    <a:lnTo>
                      <a:pt x="20" y="78"/>
                    </a:lnTo>
                    <a:lnTo>
                      <a:pt x="25" y="71"/>
                    </a:lnTo>
                    <a:lnTo>
                      <a:pt x="32" y="64"/>
                    </a:lnTo>
                    <a:lnTo>
                      <a:pt x="39" y="58"/>
                    </a:lnTo>
                    <a:lnTo>
                      <a:pt x="48" y="52"/>
                    </a:lnTo>
                    <a:lnTo>
                      <a:pt x="57" y="45"/>
                    </a:lnTo>
                    <a:lnTo>
                      <a:pt x="66" y="39"/>
                    </a:lnTo>
                    <a:lnTo>
                      <a:pt x="76" y="34"/>
                    </a:lnTo>
                    <a:lnTo>
                      <a:pt x="85" y="28"/>
                    </a:lnTo>
                    <a:lnTo>
                      <a:pt x="96" y="23"/>
                    </a:lnTo>
                    <a:lnTo>
                      <a:pt x="106"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54" name="Freeform 278"/>
              <p:cNvSpPr>
                <a:spLocks/>
              </p:cNvSpPr>
              <p:nvPr/>
            </p:nvSpPr>
            <p:spPr bwMode="auto">
              <a:xfrm>
                <a:off x="1489" y="1059"/>
                <a:ext cx="136" cy="292"/>
              </a:xfrm>
              <a:custGeom>
                <a:avLst/>
                <a:gdLst>
                  <a:gd name="T0" fmla="*/ 12 w 136"/>
                  <a:gd name="T1" fmla="*/ 154 h 292"/>
                  <a:gd name="T2" fmla="*/ 6 w 136"/>
                  <a:gd name="T3" fmla="*/ 129 h 292"/>
                  <a:gd name="T4" fmla="*/ 3 w 136"/>
                  <a:gd name="T5" fmla="*/ 105 h 292"/>
                  <a:gd name="T6" fmla="*/ 1 w 136"/>
                  <a:gd name="T7" fmla="*/ 81 h 292"/>
                  <a:gd name="T8" fmla="*/ 1 w 136"/>
                  <a:gd name="T9" fmla="*/ 60 h 292"/>
                  <a:gd name="T10" fmla="*/ 3 w 136"/>
                  <a:gd name="T11" fmla="*/ 41 h 292"/>
                  <a:gd name="T12" fmla="*/ 6 w 136"/>
                  <a:gd name="T13" fmla="*/ 25 h 292"/>
                  <a:gd name="T14" fmla="*/ 12 w 136"/>
                  <a:gd name="T15" fmla="*/ 13 h 292"/>
                  <a:gd name="T16" fmla="*/ 19 w 136"/>
                  <a:gd name="T17" fmla="*/ 4 h 292"/>
                  <a:gd name="T18" fmla="*/ 28 w 136"/>
                  <a:gd name="T19" fmla="*/ 0 h 292"/>
                  <a:gd name="T20" fmla="*/ 38 w 136"/>
                  <a:gd name="T21" fmla="*/ 0 h 292"/>
                  <a:gd name="T22" fmla="*/ 49 w 136"/>
                  <a:gd name="T23" fmla="*/ 5 h 292"/>
                  <a:gd name="T24" fmla="*/ 60 w 136"/>
                  <a:gd name="T25" fmla="*/ 13 h 292"/>
                  <a:gd name="T26" fmla="*/ 72 w 136"/>
                  <a:gd name="T27" fmla="*/ 25 h 292"/>
                  <a:gd name="T28" fmla="*/ 83 w 136"/>
                  <a:gd name="T29" fmla="*/ 41 h 292"/>
                  <a:gd name="T30" fmla="*/ 94 w 136"/>
                  <a:gd name="T31" fmla="*/ 61 h 292"/>
                  <a:gd name="T32" fmla="*/ 104 w 136"/>
                  <a:gd name="T33" fmla="*/ 82 h 292"/>
                  <a:gd name="T34" fmla="*/ 114 w 136"/>
                  <a:gd name="T35" fmla="*/ 105 h 292"/>
                  <a:gd name="T36" fmla="*/ 122 w 136"/>
                  <a:gd name="T37" fmla="*/ 130 h 292"/>
                  <a:gd name="T38" fmla="*/ 128 w 136"/>
                  <a:gd name="T39" fmla="*/ 155 h 292"/>
                  <a:gd name="T40" fmla="*/ 132 w 136"/>
                  <a:gd name="T41" fmla="*/ 180 h 292"/>
                  <a:gd name="T42" fmla="*/ 134 w 136"/>
                  <a:gd name="T43" fmla="*/ 203 h 292"/>
                  <a:gd name="T44" fmla="*/ 135 w 136"/>
                  <a:gd name="T45" fmla="*/ 225 h 292"/>
                  <a:gd name="T46" fmla="*/ 134 w 136"/>
                  <a:gd name="T47" fmla="*/ 245 h 292"/>
                  <a:gd name="T48" fmla="*/ 131 w 136"/>
                  <a:gd name="T49" fmla="*/ 262 h 292"/>
                  <a:gd name="T50" fmla="*/ 125 w 136"/>
                  <a:gd name="T51" fmla="*/ 275 h 292"/>
                  <a:gd name="T52" fmla="*/ 118 w 136"/>
                  <a:gd name="T53" fmla="*/ 285 h 292"/>
                  <a:gd name="T54" fmla="*/ 110 w 136"/>
                  <a:gd name="T55" fmla="*/ 290 h 292"/>
                  <a:gd name="T56" fmla="*/ 100 w 136"/>
                  <a:gd name="T57" fmla="*/ 291 h 292"/>
                  <a:gd name="T58" fmla="*/ 90 w 136"/>
                  <a:gd name="T59" fmla="*/ 287 h 292"/>
                  <a:gd name="T60" fmla="*/ 78 w 136"/>
                  <a:gd name="T61" fmla="*/ 280 h 292"/>
                  <a:gd name="T62" fmla="*/ 67 w 136"/>
                  <a:gd name="T63" fmla="*/ 269 h 292"/>
                  <a:gd name="T64" fmla="*/ 55 w 136"/>
                  <a:gd name="T65" fmla="*/ 253 h 292"/>
                  <a:gd name="T66" fmla="*/ 44 w 136"/>
                  <a:gd name="T67" fmla="*/ 235 h 292"/>
                  <a:gd name="T68" fmla="*/ 34 w 136"/>
                  <a:gd name="T69" fmla="*/ 214 h 292"/>
                  <a:gd name="T70" fmla="*/ 24 w 136"/>
                  <a:gd name="T71" fmla="*/ 191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6" y="167"/>
                    </a:moveTo>
                    <a:lnTo>
                      <a:pt x="12" y="154"/>
                    </a:lnTo>
                    <a:lnTo>
                      <a:pt x="9" y="142"/>
                    </a:lnTo>
                    <a:lnTo>
                      <a:pt x="6" y="129"/>
                    </a:lnTo>
                    <a:lnTo>
                      <a:pt x="4" y="117"/>
                    </a:lnTo>
                    <a:lnTo>
                      <a:pt x="3" y="105"/>
                    </a:lnTo>
                    <a:lnTo>
                      <a:pt x="1" y="93"/>
                    </a:lnTo>
                    <a:lnTo>
                      <a:pt x="1" y="81"/>
                    </a:lnTo>
                    <a:lnTo>
                      <a:pt x="0" y="70"/>
                    </a:lnTo>
                    <a:lnTo>
                      <a:pt x="1" y="60"/>
                    </a:lnTo>
                    <a:lnTo>
                      <a:pt x="1" y="50"/>
                    </a:lnTo>
                    <a:lnTo>
                      <a:pt x="3" y="41"/>
                    </a:lnTo>
                    <a:lnTo>
                      <a:pt x="4" y="33"/>
                    </a:lnTo>
                    <a:lnTo>
                      <a:pt x="6" y="25"/>
                    </a:lnTo>
                    <a:lnTo>
                      <a:pt x="9" y="18"/>
                    </a:lnTo>
                    <a:lnTo>
                      <a:pt x="12" y="13"/>
                    </a:lnTo>
                    <a:lnTo>
                      <a:pt x="15" y="8"/>
                    </a:lnTo>
                    <a:lnTo>
                      <a:pt x="19" y="4"/>
                    </a:lnTo>
                    <a:lnTo>
                      <a:pt x="23" y="2"/>
                    </a:lnTo>
                    <a:lnTo>
                      <a:pt x="28" y="0"/>
                    </a:lnTo>
                    <a:lnTo>
                      <a:pt x="33" y="0"/>
                    </a:lnTo>
                    <a:lnTo>
                      <a:pt x="38" y="0"/>
                    </a:lnTo>
                    <a:lnTo>
                      <a:pt x="44" y="2"/>
                    </a:lnTo>
                    <a:lnTo>
                      <a:pt x="49" y="5"/>
                    </a:lnTo>
                    <a:lnTo>
                      <a:pt x="54" y="8"/>
                    </a:lnTo>
                    <a:lnTo>
                      <a:pt x="60" y="13"/>
                    </a:lnTo>
                    <a:lnTo>
                      <a:pt x="66" y="19"/>
                    </a:lnTo>
                    <a:lnTo>
                      <a:pt x="72" y="25"/>
                    </a:lnTo>
                    <a:lnTo>
                      <a:pt x="77" y="33"/>
                    </a:lnTo>
                    <a:lnTo>
                      <a:pt x="83" y="41"/>
                    </a:lnTo>
                    <a:lnTo>
                      <a:pt x="89" y="51"/>
                    </a:lnTo>
                    <a:lnTo>
                      <a:pt x="94" y="61"/>
                    </a:lnTo>
                    <a:lnTo>
                      <a:pt x="99" y="71"/>
                    </a:lnTo>
                    <a:lnTo>
                      <a:pt x="104" y="82"/>
                    </a:lnTo>
                    <a:lnTo>
                      <a:pt x="109" y="93"/>
                    </a:lnTo>
                    <a:lnTo>
                      <a:pt x="114" y="105"/>
                    </a:lnTo>
                    <a:lnTo>
                      <a:pt x="118" y="118"/>
                    </a:lnTo>
                    <a:lnTo>
                      <a:pt x="122" y="130"/>
                    </a:lnTo>
                    <a:lnTo>
                      <a:pt x="125" y="143"/>
                    </a:lnTo>
                    <a:lnTo>
                      <a:pt x="128" y="155"/>
                    </a:lnTo>
                    <a:lnTo>
                      <a:pt x="131" y="167"/>
                    </a:lnTo>
                    <a:lnTo>
                      <a:pt x="132" y="180"/>
                    </a:lnTo>
                    <a:lnTo>
                      <a:pt x="133" y="192"/>
                    </a:lnTo>
                    <a:lnTo>
                      <a:pt x="134" y="203"/>
                    </a:lnTo>
                    <a:lnTo>
                      <a:pt x="135" y="215"/>
                    </a:lnTo>
                    <a:lnTo>
                      <a:pt x="135" y="225"/>
                    </a:lnTo>
                    <a:lnTo>
                      <a:pt x="134" y="236"/>
                    </a:lnTo>
                    <a:lnTo>
                      <a:pt x="134" y="245"/>
                    </a:lnTo>
                    <a:lnTo>
                      <a:pt x="132" y="254"/>
                    </a:lnTo>
                    <a:lnTo>
                      <a:pt x="131" y="262"/>
                    </a:lnTo>
                    <a:lnTo>
                      <a:pt x="128" y="269"/>
                    </a:lnTo>
                    <a:lnTo>
                      <a:pt x="125" y="275"/>
                    </a:lnTo>
                    <a:lnTo>
                      <a:pt x="122" y="280"/>
                    </a:lnTo>
                    <a:lnTo>
                      <a:pt x="118" y="285"/>
                    </a:lnTo>
                    <a:lnTo>
                      <a:pt x="115" y="287"/>
                    </a:lnTo>
                    <a:lnTo>
                      <a:pt x="110" y="290"/>
                    </a:lnTo>
                    <a:lnTo>
                      <a:pt x="105" y="291"/>
                    </a:lnTo>
                    <a:lnTo>
                      <a:pt x="100" y="291"/>
                    </a:lnTo>
                    <a:lnTo>
                      <a:pt x="95" y="289"/>
                    </a:lnTo>
                    <a:lnTo>
                      <a:pt x="90" y="287"/>
                    </a:lnTo>
                    <a:lnTo>
                      <a:pt x="84" y="284"/>
                    </a:lnTo>
                    <a:lnTo>
                      <a:pt x="78" y="280"/>
                    </a:lnTo>
                    <a:lnTo>
                      <a:pt x="72" y="275"/>
                    </a:lnTo>
                    <a:lnTo>
                      <a:pt x="67" y="269"/>
                    </a:lnTo>
                    <a:lnTo>
                      <a:pt x="61" y="261"/>
                    </a:lnTo>
                    <a:lnTo>
                      <a:pt x="55" y="253"/>
                    </a:lnTo>
                    <a:lnTo>
                      <a:pt x="50" y="245"/>
                    </a:lnTo>
                    <a:lnTo>
                      <a:pt x="44" y="235"/>
                    </a:lnTo>
                    <a:lnTo>
                      <a:pt x="38" y="225"/>
                    </a:lnTo>
                    <a:lnTo>
                      <a:pt x="34" y="214"/>
                    </a:lnTo>
                    <a:lnTo>
                      <a:pt x="28" y="203"/>
                    </a:lnTo>
                    <a:lnTo>
                      <a:pt x="24" y="191"/>
                    </a:lnTo>
                    <a:lnTo>
                      <a:pt x="20" y="179"/>
                    </a:lnTo>
                    <a:lnTo>
                      <a:pt x="16"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55" name="Oval 279"/>
              <p:cNvSpPr>
                <a:spLocks noChangeArrowheads="1"/>
              </p:cNvSpPr>
              <p:nvPr/>
            </p:nvSpPr>
            <p:spPr bwMode="auto">
              <a:xfrm rot="15660000">
                <a:off x="1423" y="1273"/>
                <a:ext cx="110" cy="285"/>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56" name="Freeform 280"/>
              <p:cNvSpPr>
                <a:spLocks/>
              </p:cNvSpPr>
              <p:nvPr/>
            </p:nvSpPr>
            <p:spPr bwMode="auto">
              <a:xfrm>
                <a:off x="1607" y="1362"/>
                <a:ext cx="94" cy="429"/>
              </a:xfrm>
              <a:custGeom>
                <a:avLst/>
                <a:gdLst>
                  <a:gd name="T0" fmla="*/ 0 w 94"/>
                  <a:gd name="T1" fmla="*/ 0 h 429"/>
                  <a:gd name="T2" fmla="*/ 5 w 94"/>
                  <a:gd name="T3" fmla="*/ 22 h 429"/>
                  <a:gd name="T4" fmla="*/ 8 w 94"/>
                  <a:gd name="T5" fmla="*/ 33 h 429"/>
                  <a:gd name="T6" fmla="*/ 12 w 94"/>
                  <a:gd name="T7" fmla="*/ 45 h 429"/>
                  <a:gd name="T8" fmla="*/ 15 w 94"/>
                  <a:gd name="T9" fmla="*/ 58 h 429"/>
                  <a:gd name="T10" fmla="*/ 19 w 94"/>
                  <a:gd name="T11" fmla="*/ 70 h 429"/>
                  <a:gd name="T12" fmla="*/ 23 w 94"/>
                  <a:gd name="T13" fmla="*/ 84 h 429"/>
                  <a:gd name="T14" fmla="*/ 27 w 94"/>
                  <a:gd name="T15" fmla="*/ 98 h 429"/>
                  <a:gd name="T16" fmla="*/ 32 w 94"/>
                  <a:gd name="T17" fmla="*/ 112 h 429"/>
                  <a:gd name="T18" fmla="*/ 36 w 94"/>
                  <a:gd name="T19" fmla="*/ 126 h 429"/>
                  <a:gd name="T20" fmla="*/ 41 w 94"/>
                  <a:gd name="T21" fmla="*/ 140 h 429"/>
                  <a:gd name="T22" fmla="*/ 46 w 94"/>
                  <a:gd name="T23" fmla="*/ 155 h 429"/>
                  <a:gd name="T24" fmla="*/ 50 w 94"/>
                  <a:gd name="T25" fmla="*/ 170 h 429"/>
                  <a:gd name="T26" fmla="*/ 55 w 94"/>
                  <a:gd name="T27" fmla="*/ 184 h 429"/>
                  <a:gd name="T28" fmla="*/ 59 w 94"/>
                  <a:gd name="T29" fmla="*/ 199 h 429"/>
                  <a:gd name="T30" fmla="*/ 63 w 94"/>
                  <a:gd name="T31" fmla="*/ 214 h 429"/>
                  <a:gd name="T32" fmla="*/ 68 w 94"/>
                  <a:gd name="T33" fmla="*/ 229 h 429"/>
                  <a:gd name="T34" fmla="*/ 72 w 94"/>
                  <a:gd name="T35" fmla="*/ 244 h 429"/>
                  <a:gd name="T36" fmla="*/ 75 w 94"/>
                  <a:gd name="T37" fmla="*/ 259 h 429"/>
                  <a:gd name="T38" fmla="*/ 79 w 94"/>
                  <a:gd name="T39" fmla="*/ 274 h 429"/>
                  <a:gd name="T40" fmla="*/ 82 w 94"/>
                  <a:gd name="T41" fmla="*/ 288 h 429"/>
                  <a:gd name="T42" fmla="*/ 85 w 94"/>
                  <a:gd name="T43" fmla="*/ 303 h 429"/>
                  <a:gd name="T44" fmla="*/ 88 w 94"/>
                  <a:gd name="T45" fmla="*/ 317 h 429"/>
                  <a:gd name="T46" fmla="*/ 89 w 94"/>
                  <a:gd name="T47" fmla="*/ 331 h 429"/>
                  <a:gd name="T48" fmla="*/ 91 w 94"/>
                  <a:gd name="T49" fmla="*/ 344 h 429"/>
                  <a:gd name="T50" fmla="*/ 92 w 94"/>
                  <a:gd name="T51" fmla="*/ 358 h 429"/>
                  <a:gd name="T52" fmla="*/ 93 w 94"/>
                  <a:gd name="T53" fmla="*/ 371 h 429"/>
                  <a:gd name="T54" fmla="*/ 93 w 94"/>
                  <a:gd name="T55" fmla="*/ 383 h 429"/>
                  <a:gd name="T56" fmla="*/ 92 w 94"/>
                  <a:gd name="T57" fmla="*/ 395 h 429"/>
                  <a:gd name="T58" fmla="*/ 90 w 94"/>
                  <a:gd name="T59" fmla="*/ 406 h 429"/>
                  <a:gd name="T60" fmla="*/ 89 w 94"/>
                  <a:gd name="T61" fmla="*/ 418 h 429"/>
                  <a:gd name="T62" fmla="*/ 86 w 94"/>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29">
                    <a:moveTo>
                      <a:pt x="0" y="0"/>
                    </a:moveTo>
                    <a:lnTo>
                      <a:pt x="5" y="22"/>
                    </a:lnTo>
                    <a:lnTo>
                      <a:pt x="8" y="33"/>
                    </a:lnTo>
                    <a:lnTo>
                      <a:pt x="12" y="45"/>
                    </a:lnTo>
                    <a:lnTo>
                      <a:pt x="15" y="58"/>
                    </a:lnTo>
                    <a:lnTo>
                      <a:pt x="19" y="70"/>
                    </a:lnTo>
                    <a:lnTo>
                      <a:pt x="23" y="84"/>
                    </a:lnTo>
                    <a:lnTo>
                      <a:pt x="27" y="98"/>
                    </a:lnTo>
                    <a:lnTo>
                      <a:pt x="32" y="112"/>
                    </a:lnTo>
                    <a:lnTo>
                      <a:pt x="36" y="126"/>
                    </a:lnTo>
                    <a:lnTo>
                      <a:pt x="41" y="140"/>
                    </a:lnTo>
                    <a:lnTo>
                      <a:pt x="46" y="155"/>
                    </a:lnTo>
                    <a:lnTo>
                      <a:pt x="50" y="170"/>
                    </a:lnTo>
                    <a:lnTo>
                      <a:pt x="55" y="184"/>
                    </a:lnTo>
                    <a:lnTo>
                      <a:pt x="59" y="199"/>
                    </a:lnTo>
                    <a:lnTo>
                      <a:pt x="63" y="214"/>
                    </a:lnTo>
                    <a:lnTo>
                      <a:pt x="68" y="229"/>
                    </a:lnTo>
                    <a:lnTo>
                      <a:pt x="72" y="244"/>
                    </a:lnTo>
                    <a:lnTo>
                      <a:pt x="75" y="259"/>
                    </a:lnTo>
                    <a:lnTo>
                      <a:pt x="79" y="274"/>
                    </a:lnTo>
                    <a:lnTo>
                      <a:pt x="82" y="288"/>
                    </a:lnTo>
                    <a:lnTo>
                      <a:pt x="85" y="303"/>
                    </a:lnTo>
                    <a:lnTo>
                      <a:pt x="88" y="317"/>
                    </a:lnTo>
                    <a:lnTo>
                      <a:pt x="89" y="331"/>
                    </a:lnTo>
                    <a:lnTo>
                      <a:pt x="91" y="344"/>
                    </a:lnTo>
                    <a:lnTo>
                      <a:pt x="92" y="358"/>
                    </a:lnTo>
                    <a:lnTo>
                      <a:pt x="93" y="371"/>
                    </a:lnTo>
                    <a:lnTo>
                      <a:pt x="93" y="383"/>
                    </a:lnTo>
                    <a:lnTo>
                      <a:pt x="92" y="395"/>
                    </a:lnTo>
                    <a:lnTo>
                      <a:pt x="90" y="406"/>
                    </a:lnTo>
                    <a:lnTo>
                      <a:pt x="89" y="418"/>
                    </a:lnTo>
                    <a:lnTo>
                      <a:pt x="86"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57" name="Group 281"/>
            <p:cNvGrpSpPr>
              <a:grpSpLocks/>
            </p:cNvGrpSpPr>
            <p:nvPr/>
          </p:nvGrpSpPr>
          <p:grpSpPr bwMode="auto">
            <a:xfrm>
              <a:off x="1729" y="1140"/>
              <a:ext cx="531" cy="732"/>
              <a:chOff x="1729" y="1140"/>
              <a:chExt cx="531" cy="732"/>
            </a:xfrm>
          </p:grpSpPr>
          <p:sp>
            <p:nvSpPr>
              <p:cNvPr id="204058" name="Freeform 282"/>
              <p:cNvSpPr>
                <a:spLocks/>
              </p:cNvSpPr>
              <p:nvPr/>
            </p:nvSpPr>
            <p:spPr bwMode="auto">
              <a:xfrm>
                <a:off x="2010" y="1321"/>
                <a:ext cx="250" cy="159"/>
              </a:xfrm>
              <a:custGeom>
                <a:avLst/>
                <a:gdLst>
                  <a:gd name="T0" fmla="*/ 116 w 250"/>
                  <a:gd name="T1" fmla="*/ 14 h 159"/>
                  <a:gd name="T2" fmla="*/ 138 w 250"/>
                  <a:gd name="T3" fmla="*/ 7 h 159"/>
                  <a:gd name="T4" fmla="*/ 159 w 250"/>
                  <a:gd name="T5" fmla="*/ 3 h 159"/>
                  <a:gd name="T6" fmla="*/ 179 w 250"/>
                  <a:gd name="T7" fmla="*/ 1 h 159"/>
                  <a:gd name="T8" fmla="*/ 197 w 250"/>
                  <a:gd name="T9" fmla="*/ 0 h 159"/>
                  <a:gd name="T10" fmla="*/ 213 w 250"/>
                  <a:gd name="T11" fmla="*/ 3 h 159"/>
                  <a:gd name="T12" fmla="*/ 227 w 250"/>
                  <a:gd name="T13" fmla="*/ 7 h 159"/>
                  <a:gd name="T14" fmla="*/ 237 w 250"/>
                  <a:gd name="T15" fmla="*/ 14 h 159"/>
                  <a:gd name="T16" fmla="*/ 245 w 250"/>
                  <a:gd name="T17" fmla="*/ 23 h 159"/>
                  <a:gd name="T18" fmla="*/ 248 w 250"/>
                  <a:gd name="T19" fmla="*/ 33 h 159"/>
                  <a:gd name="T20" fmla="*/ 248 w 250"/>
                  <a:gd name="T21" fmla="*/ 44 h 159"/>
                  <a:gd name="T22" fmla="*/ 245 w 250"/>
                  <a:gd name="T23" fmla="*/ 57 h 159"/>
                  <a:gd name="T24" fmla="*/ 237 w 250"/>
                  <a:gd name="T25" fmla="*/ 70 h 159"/>
                  <a:gd name="T26" fmla="*/ 227 w 250"/>
                  <a:gd name="T27" fmla="*/ 84 h 159"/>
                  <a:gd name="T28" fmla="*/ 213 w 250"/>
                  <a:gd name="T29" fmla="*/ 97 h 159"/>
                  <a:gd name="T30" fmla="*/ 197 w 250"/>
                  <a:gd name="T31" fmla="*/ 110 h 159"/>
                  <a:gd name="T32" fmla="*/ 178 w 250"/>
                  <a:gd name="T33" fmla="*/ 122 h 159"/>
                  <a:gd name="T34" fmla="*/ 158 w 250"/>
                  <a:gd name="T35" fmla="*/ 133 h 159"/>
                  <a:gd name="T36" fmla="*/ 137 w 250"/>
                  <a:gd name="T37" fmla="*/ 142 h 159"/>
                  <a:gd name="T38" fmla="*/ 116 w 250"/>
                  <a:gd name="T39" fmla="*/ 149 h 159"/>
                  <a:gd name="T40" fmla="*/ 94 w 250"/>
                  <a:gd name="T41" fmla="*/ 155 h 159"/>
                  <a:gd name="T42" fmla="*/ 74 w 250"/>
                  <a:gd name="T43" fmla="*/ 157 h 159"/>
                  <a:gd name="T44" fmla="*/ 55 w 250"/>
                  <a:gd name="T45" fmla="*/ 158 h 159"/>
                  <a:gd name="T46" fmla="*/ 38 w 250"/>
                  <a:gd name="T47" fmla="*/ 157 h 159"/>
                  <a:gd name="T48" fmla="*/ 24 w 250"/>
                  <a:gd name="T49" fmla="*/ 153 h 159"/>
                  <a:gd name="T50" fmla="*/ 13 w 250"/>
                  <a:gd name="T51" fmla="*/ 147 h 159"/>
                  <a:gd name="T52" fmla="*/ 4 w 250"/>
                  <a:gd name="T53" fmla="*/ 138 h 159"/>
                  <a:gd name="T54" fmla="*/ 1 w 250"/>
                  <a:gd name="T55" fmla="*/ 129 h 159"/>
                  <a:gd name="T56" fmla="*/ 0 w 250"/>
                  <a:gd name="T57" fmla="*/ 117 h 159"/>
                  <a:gd name="T58" fmla="*/ 3 w 250"/>
                  <a:gd name="T59" fmla="*/ 105 h 159"/>
                  <a:gd name="T60" fmla="*/ 9 w 250"/>
                  <a:gd name="T61" fmla="*/ 91 h 159"/>
                  <a:gd name="T62" fmla="*/ 19 w 250"/>
                  <a:gd name="T63" fmla="*/ 78 h 159"/>
                  <a:gd name="T64" fmla="*/ 32 w 250"/>
                  <a:gd name="T65" fmla="*/ 64 h 159"/>
                  <a:gd name="T66" fmla="*/ 47 w 250"/>
                  <a:gd name="T67" fmla="*/ 51 h 159"/>
                  <a:gd name="T68" fmla="*/ 65 w 250"/>
                  <a:gd name="T69" fmla="*/ 39 h 159"/>
                  <a:gd name="T70" fmla="*/ 84 w 250"/>
                  <a:gd name="T71" fmla="*/ 28 h 159"/>
                  <a:gd name="T72" fmla="*/ 106 w 250"/>
                  <a:gd name="T73"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1"/>
                    </a:lnTo>
                    <a:lnTo>
                      <a:pt x="138" y="7"/>
                    </a:lnTo>
                    <a:lnTo>
                      <a:pt x="149" y="5"/>
                    </a:lnTo>
                    <a:lnTo>
                      <a:pt x="159" y="3"/>
                    </a:lnTo>
                    <a:lnTo>
                      <a:pt x="169" y="1"/>
                    </a:lnTo>
                    <a:lnTo>
                      <a:pt x="179" y="1"/>
                    </a:lnTo>
                    <a:lnTo>
                      <a:pt x="189" y="0"/>
                    </a:lnTo>
                    <a:lnTo>
                      <a:pt x="197" y="0"/>
                    </a:lnTo>
                    <a:lnTo>
                      <a:pt x="205" y="1"/>
                    </a:lnTo>
                    <a:lnTo>
                      <a:pt x="213" y="3"/>
                    </a:lnTo>
                    <a:lnTo>
                      <a:pt x="221" y="5"/>
                    </a:lnTo>
                    <a:lnTo>
                      <a:pt x="227" y="7"/>
                    </a:lnTo>
                    <a:lnTo>
                      <a:pt x="233" y="10"/>
                    </a:lnTo>
                    <a:lnTo>
                      <a:pt x="237" y="14"/>
                    </a:lnTo>
                    <a:lnTo>
                      <a:pt x="241" y="18"/>
                    </a:lnTo>
                    <a:lnTo>
                      <a:pt x="245" y="23"/>
                    </a:lnTo>
                    <a:lnTo>
                      <a:pt x="247" y="27"/>
                    </a:lnTo>
                    <a:lnTo>
                      <a:pt x="248" y="33"/>
                    </a:lnTo>
                    <a:lnTo>
                      <a:pt x="249" y="38"/>
                    </a:lnTo>
                    <a:lnTo>
                      <a:pt x="248" y="44"/>
                    </a:lnTo>
                    <a:lnTo>
                      <a:pt x="246" y="51"/>
                    </a:lnTo>
                    <a:lnTo>
                      <a:pt x="245" y="57"/>
                    </a:lnTo>
                    <a:lnTo>
                      <a:pt x="241" y="63"/>
                    </a:lnTo>
                    <a:lnTo>
                      <a:pt x="237" y="70"/>
                    </a:lnTo>
                    <a:lnTo>
                      <a:pt x="232" y="77"/>
                    </a:lnTo>
                    <a:lnTo>
                      <a:pt x="227" y="84"/>
                    </a:lnTo>
                    <a:lnTo>
                      <a:pt x="220" y="91"/>
                    </a:lnTo>
                    <a:lnTo>
                      <a:pt x="213" y="97"/>
                    </a:lnTo>
                    <a:lnTo>
                      <a:pt x="205" y="104"/>
                    </a:lnTo>
                    <a:lnTo>
                      <a:pt x="197" y="110"/>
                    </a:lnTo>
                    <a:lnTo>
                      <a:pt x="188" y="116"/>
                    </a:lnTo>
                    <a:lnTo>
                      <a:pt x="178" y="122"/>
                    </a:lnTo>
                    <a:lnTo>
                      <a:pt x="168" y="128"/>
                    </a:lnTo>
                    <a:lnTo>
                      <a:pt x="158" y="133"/>
                    </a:lnTo>
                    <a:lnTo>
                      <a:pt x="148" y="138"/>
                    </a:lnTo>
                    <a:lnTo>
                      <a:pt x="137" y="142"/>
                    </a:lnTo>
                    <a:lnTo>
                      <a:pt x="126" y="146"/>
                    </a:lnTo>
                    <a:lnTo>
                      <a:pt x="116" y="149"/>
                    </a:lnTo>
                    <a:lnTo>
                      <a:pt x="105" y="152"/>
                    </a:lnTo>
                    <a:lnTo>
                      <a:pt x="94" y="155"/>
                    </a:lnTo>
                    <a:lnTo>
                      <a:pt x="84" y="156"/>
                    </a:lnTo>
                    <a:lnTo>
                      <a:pt x="74" y="157"/>
                    </a:lnTo>
                    <a:lnTo>
                      <a:pt x="65" y="158"/>
                    </a:lnTo>
                    <a:lnTo>
                      <a:pt x="55" y="158"/>
                    </a:lnTo>
                    <a:lnTo>
                      <a:pt x="47" y="158"/>
                    </a:lnTo>
                    <a:lnTo>
                      <a:pt x="38" y="157"/>
                    </a:lnTo>
                    <a:lnTo>
                      <a:pt x="31" y="155"/>
                    </a:lnTo>
                    <a:lnTo>
                      <a:pt x="24" y="153"/>
                    </a:lnTo>
                    <a:lnTo>
                      <a:pt x="19" y="150"/>
                    </a:lnTo>
                    <a:lnTo>
                      <a:pt x="13" y="147"/>
                    </a:lnTo>
                    <a:lnTo>
                      <a:pt x="9" y="143"/>
                    </a:lnTo>
                    <a:lnTo>
                      <a:pt x="4" y="138"/>
                    </a:lnTo>
                    <a:lnTo>
                      <a:pt x="3" y="133"/>
                    </a:lnTo>
                    <a:lnTo>
                      <a:pt x="1" y="129"/>
                    </a:lnTo>
                    <a:lnTo>
                      <a:pt x="0" y="123"/>
                    </a:lnTo>
                    <a:lnTo>
                      <a:pt x="0" y="117"/>
                    </a:lnTo>
                    <a:lnTo>
                      <a:pt x="1" y="111"/>
                    </a:lnTo>
                    <a:lnTo>
                      <a:pt x="3" y="105"/>
                    </a:lnTo>
                    <a:lnTo>
                      <a:pt x="5" y="98"/>
                    </a:lnTo>
                    <a:lnTo>
                      <a:pt x="9" y="91"/>
                    </a:lnTo>
                    <a:lnTo>
                      <a:pt x="13" y="85"/>
                    </a:lnTo>
                    <a:lnTo>
                      <a:pt x="19" y="78"/>
                    </a:lnTo>
                    <a:lnTo>
                      <a:pt x="25" y="71"/>
                    </a:lnTo>
                    <a:lnTo>
                      <a:pt x="32" y="64"/>
                    </a:lnTo>
                    <a:lnTo>
                      <a:pt x="39" y="58"/>
                    </a:lnTo>
                    <a:lnTo>
                      <a:pt x="47" y="51"/>
                    </a:lnTo>
                    <a:lnTo>
                      <a:pt x="56" y="45"/>
                    </a:lnTo>
                    <a:lnTo>
                      <a:pt x="65" y="39"/>
                    </a:lnTo>
                    <a:lnTo>
                      <a:pt x="75" y="33"/>
                    </a:lnTo>
                    <a:lnTo>
                      <a:pt x="84" y="28"/>
                    </a:lnTo>
                    <a:lnTo>
                      <a:pt x="95" y="23"/>
                    </a:lnTo>
                    <a:lnTo>
                      <a:pt x="106" y="19"/>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59" name="Freeform 283"/>
              <p:cNvSpPr>
                <a:spLocks/>
              </p:cNvSpPr>
              <p:nvPr/>
            </p:nvSpPr>
            <p:spPr bwMode="auto">
              <a:xfrm>
                <a:off x="1883" y="1140"/>
                <a:ext cx="136" cy="292"/>
              </a:xfrm>
              <a:custGeom>
                <a:avLst/>
                <a:gdLst>
                  <a:gd name="T0" fmla="*/ 12 w 136"/>
                  <a:gd name="T1" fmla="*/ 154 h 292"/>
                  <a:gd name="T2" fmla="*/ 6 w 136"/>
                  <a:gd name="T3" fmla="*/ 129 h 292"/>
                  <a:gd name="T4" fmla="*/ 2 w 136"/>
                  <a:gd name="T5" fmla="*/ 104 h 292"/>
                  <a:gd name="T6" fmla="*/ 0 w 136"/>
                  <a:gd name="T7" fmla="*/ 81 h 292"/>
                  <a:gd name="T8" fmla="*/ 0 w 136"/>
                  <a:gd name="T9" fmla="*/ 60 h 292"/>
                  <a:gd name="T10" fmla="*/ 2 w 136"/>
                  <a:gd name="T11" fmla="*/ 41 h 292"/>
                  <a:gd name="T12" fmla="*/ 5 w 136"/>
                  <a:gd name="T13" fmla="*/ 25 h 292"/>
                  <a:gd name="T14" fmla="*/ 12 w 136"/>
                  <a:gd name="T15" fmla="*/ 12 h 292"/>
                  <a:gd name="T16" fmla="*/ 19 w 136"/>
                  <a:gd name="T17" fmla="*/ 4 h 292"/>
                  <a:gd name="T18" fmla="*/ 28 w 136"/>
                  <a:gd name="T19" fmla="*/ 0 h 292"/>
                  <a:gd name="T20" fmla="*/ 37 w 136"/>
                  <a:gd name="T21" fmla="*/ 0 h 292"/>
                  <a:gd name="T22" fmla="*/ 48 w 136"/>
                  <a:gd name="T23" fmla="*/ 4 h 292"/>
                  <a:gd name="T24" fmla="*/ 60 w 136"/>
                  <a:gd name="T25" fmla="*/ 13 h 292"/>
                  <a:gd name="T26" fmla="*/ 71 w 136"/>
                  <a:gd name="T27" fmla="*/ 26 h 292"/>
                  <a:gd name="T28" fmla="*/ 83 w 136"/>
                  <a:gd name="T29" fmla="*/ 42 h 292"/>
                  <a:gd name="T30" fmla="*/ 94 w 136"/>
                  <a:gd name="T31" fmla="*/ 60 h 292"/>
                  <a:gd name="T32" fmla="*/ 104 w 136"/>
                  <a:gd name="T33" fmla="*/ 82 h 292"/>
                  <a:gd name="T34" fmla="*/ 114 w 136"/>
                  <a:gd name="T35" fmla="*/ 105 h 292"/>
                  <a:gd name="T36" fmla="*/ 121 w 136"/>
                  <a:gd name="T37" fmla="*/ 130 h 292"/>
                  <a:gd name="T38" fmla="*/ 127 w 136"/>
                  <a:gd name="T39" fmla="*/ 155 h 292"/>
                  <a:gd name="T40" fmla="*/ 131 w 136"/>
                  <a:gd name="T41" fmla="*/ 180 h 292"/>
                  <a:gd name="T42" fmla="*/ 134 w 136"/>
                  <a:gd name="T43" fmla="*/ 204 h 292"/>
                  <a:gd name="T44" fmla="*/ 135 w 136"/>
                  <a:gd name="T45" fmla="*/ 225 h 292"/>
                  <a:gd name="T46" fmla="*/ 133 w 136"/>
                  <a:gd name="T47" fmla="*/ 245 h 292"/>
                  <a:gd name="T48" fmla="*/ 130 w 136"/>
                  <a:gd name="T49" fmla="*/ 262 h 292"/>
                  <a:gd name="T50" fmla="*/ 124 w 136"/>
                  <a:gd name="T51" fmla="*/ 275 h 292"/>
                  <a:gd name="T52" fmla="*/ 118 w 136"/>
                  <a:gd name="T53" fmla="*/ 284 h 292"/>
                  <a:gd name="T54" fmla="*/ 109 w 136"/>
                  <a:gd name="T55" fmla="*/ 290 h 292"/>
                  <a:gd name="T56" fmla="*/ 99 w 136"/>
                  <a:gd name="T57" fmla="*/ 291 h 292"/>
                  <a:gd name="T58" fmla="*/ 89 w 136"/>
                  <a:gd name="T59" fmla="*/ 288 h 292"/>
                  <a:gd name="T60" fmla="*/ 78 w 136"/>
                  <a:gd name="T61" fmla="*/ 280 h 292"/>
                  <a:gd name="T62" fmla="*/ 67 w 136"/>
                  <a:gd name="T63" fmla="*/ 268 h 292"/>
                  <a:gd name="T64" fmla="*/ 55 w 136"/>
                  <a:gd name="T65" fmla="*/ 253 h 292"/>
                  <a:gd name="T66" fmla="*/ 44 w 136"/>
                  <a:gd name="T67" fmla="*/ 235 h 292"/>
                  <a:gd name="T68" fmla="*/ 33 w 136"/>
                  <a:gd name="T69" fmla="*/ 214 h 292"/>
                  <a:gd name="T70" fmla="*/ 23 w 136"/>
                  <a:gd name="T71" fmla="*/ 191 h 292"/>
                  <a:gd name="T72" fmla="*/ 16 w 136"/>
                  <a:gd name="T73"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6"/>
                    </a:moveTo>
                    <a:lnTo>
                      <a:pt x="12" y="154"/>
                    </a:lnTo>
                    <a:lnTo>
                      <a:pt x="9" y="142"/>
                    </a:lnTo>
                    <a:lnTo>
                      <a:pt x="6" y="129"/>
                    </a:lnTo>
                    <a:lnTo>
                      <a:pt x="4" y="117"/>
                    </a:lnTo>
                    <a:lnTo>
                      <a:pt x="2" y="104"/>
                    </a:lnTo>
                    <a:lnTo>
                      <a:pt x="1" y="92"/>
                    </a:lnTo>
                    <a:lnTo>
                      <a:pt x="0" y="81"/>
                    </a:lnTo>
                    <a:lnTo>
                      <a:pt x="0" y="70"/>
                    </a:lnTo>
                    <a:lnTo>
                      <a:pt x="0" y="60"/>
                    </a:lnTo>
                    <a:lnTo>
                      <a:pt x="1" y="50"/>
                    </a:lnTo>
                    <a:lnTo>
                      <a:pt x="2" y="41"/>
                    </a:lnTo>
                    <a:lnTo>
                      <a:pt x="4" y="32"/>
                    </a:lnTo>
                    <a:lnTo>
                      <a:pt x="5" y="25"/>
                    </a:lnTo>
                    <a:lnTo>
                      <a:pt x="8" y="18"/>
                    </a:lnTo>
                    <a:lnTo>
                      <a:pt x="12" y="12"/>
                    </a:lnTo>
                    <a:lnTo>
                      <a:pt x="15" y="8"/>
                    </a:lnTo>
                    <a:lnTo>
                      <a:pt x="19" y="4"/>
                    </a:lnTo>
                    <a:lnTo>
                      <a:pt x="23" y="2"/>
                    </a:lnTo>
                    <a:lnTo>
                      <a:pt x="28" y="0"/>
                    </a:lnTo>
                    <a:lnTo>
                      <a:pt x="32" y="0"/>
                    </a:lnTo>
                    <a:lnTo>
                      <a:pt x="37" y="0"/>
                    </a:lnTo>
                    <a:lnTo>
                      <a:pt x="43" y="2"/>
                    </a:lnTo>
                    <a:lnTo>
                      <a:pt x="48" y="4"/>
                    </a:lnTo>
                    <a:lnTo>
                      <a:pt x="54" y="8"/>
                    </a:lnTo>
                    <a:lnTo>
                      <a:pt x="60" y="13"/>
                    </a:lnTo>
                    <a:lnTo>
                      <a:pt x="66" y="19"/>
                    </a:lnTo>
                    <a:lnTo>
                      <a:pt x="71" y="26"/>
                    </a:lnTo>
                    <a:lnTo>
                      <a:pt x="77" y="33"/>
                    </a:lnTo>
                    <a:lnTo>
                      <a:pt x="83" y="42"/>
                    </a:lnTo>
                    <a:lnTo>
                      <a:pt x="89" y="50"/>
                    </a:lnTo>
                    <a:lnTo>
                      <a:pt x="94" y="60"/>
                    </a:lnTo>
                    <a:lnTo>
                      <a:pt x="99" y="71"/>
                    </a:lnTo>
                    <a:lnTo>
                      <a:pt x="104" y="82"/>
                    </a:lnTo>
                    <a:lnTo>
                      <a:pt x="108" y="94"/>
                    </a:lnTo>
                    <a:lnTo>
                      <a:pt x="114" y="105"/>
                    </a:lnTo>
                    <a:lnTo>
                      <a:pt x="117" y="118"/>
                    </a:lnTo>
                    <a:lnTo>
                      <a:pt x="121" y="130"/>
                    </a:lnTo>
                    <a:lnTo>
                      <a:pt x="124" y="142"/>
                    </a:lnTo>
                    <a:lnTo>
                      <a:pt x="127" y="155"/>
                    </a:lnTo>
                    <a:lnTo>
                      <a:pt x="130" y="168"/>
                    </a:lnTo>
                    <a:lnTo>
                      <a:pt x="131" y="180"/>
                    </a:lnTo>
                    <a:lnTo>
                      <a:pt x="133" y="192"/>
                    </a:lnTo>
                    <a:lnTo>
                      <a:pt x="134" y="204"/>
                    </a:lnTo>
                    <a:lnTo>
                      <a:pt x="135" y="215"/>
                    </a:lnTo>
                    <a:lnTo>
                      <a:pt x="135" y="225"/>
                    </a:lnTo>
                    <a:lnTo>
                      <a:pt x="134" y="236"/>
                    </a:lnTo>
                    <a:lnTo>
                      <a:pt x="133" y="245"/>
                    </a:lnTo>
                    <a:lnTo>
                      <a:pt x="131" y="254"/>
                    </a:lnTo>
                    <a:lnTo>
                      <a:pt x="130" y="262"/>
                    </a:lnTo>
                    <a:lnTo>
                      <a:pt x="128" y="269"/>
                    </a:lnTo>
                    <a:lnTo>
                      <a:pt x="124" y="275"/>
                    </a:lnTo>
                    <a:lnTo>
                      <a:pt x="122" y="280"/>
                    </a:lnTo>
                    <a:lnTo>
                      <a:pt x="118" y="284"/>
                    </a:lnTo>
                    <a:lnTo>
                      <a:pt x="114" y="288"/>
                    </a:lnTo>
                    <a:lnTo>
                      <a:pt x="109" y="290"/>
                    </a:lnTo>
                    <a:lnTo>
                      <a:pt x="105" y="291"/>
                    </a:lnTo>
                    <a:lnTo>
                      <a:pt x="99" y="291"/>
                    </a:lnTo>
                    <a:lnTo>
                      <a:pt x="94" y="290"/>
                    </a:lnTo>
                    <a:lnTo>
                      <a:pt x="89" y="288"/>
                    </a:lnTo>
                    <a:lnTo>
                      <a:pt x="83" y="284"/>
                    </a:lnTo>
                    <a:lnTo>
                      <a:pt x="78" y="280"/>
                    </a:lnTo>
                    <a:lnTo>
                      <a:pt x="72" y="274"/>
                    </a:lnTo>
                    <a:lnTo>
                      <a:pt x="67" y="268"/>
                    </a:lnTo>
                    <a:lnTo>
                      <a:pt x="60" y="261"/>
                    </a:lnTo>
                    <a:lnTo>
                      <a:pt x="55" y="253"/>
                    </a:lnTo>
                    <a:lnTo>
                      <a:pt x="49" y="244"/>
                    </a:lnTo>
                    <a:lnTo>
                      <a:pt x="44" y="235"/>
                    </a:lnTo>
                    <a:lnTo>
                      <a:pt x="38" y="224"/>
                    </a:lnTo>
                    <a:lnTo>
                      <a:pt x="33" y="214"/>
                    </a:lnTo>
                    <a:lnTo>
                      <a:pt x="28" y="203"/>
                    </a:lnTo>
                    <a:lnTo>
                      <a:pt x="23" y="191"/>
                    </a:lnTo>
                    <a:lnTo>
                      <a:pt x="20" y="179"/>
                    </a:lnTo>
                    <a:lnTo>
                      <a:pt x="16" y="166"/>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60" name="Oval 284"/>
              <p:cNvSpPr>
                <a:spLocks noChangeArrowheads="1"/>
              </p:cNvSpPr>
              <p:nvPr/>
            </p:nvSpPr>
            <p:spPr bwMode="auto">
              <a:xfrm rot="15660000">
                <a:off x="1816" y="1354"/>
                <a:ext cx="111"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61" name="Freeform 285"/>
              <p:cNvSpPr>
                <a:spLocks/>
              </p:cNvSpPr>
              <p:nvPr/>
            </p:nvSpPr>
            <p:spPr bwMode="auto">
              <a:xfrm>
                <a:off x="2001" y="1443"/>
                <a:ext cx="92" cy="429"/>
              </a:xfrm>
              <a:custGeom>
                <a:avLst/>
                <a:gdLst>
                  <a:gd name="T0" fmla="*/ 0 w 92"/>
                  <a:gd name="T1" fmla="*/ 0 h 429"/>
                  <a:gd name="T2" fmla="*/ 4 w 92"/>
                  <a:gd name="T3" fmla="*/ 21 h 429"/>
                  <a:gd name="T4" fmla="*/ 8 w 92"/>
                  <a:gd name="T5" fmla="*/ 33 h 429"/>
                  <a:gd name="T6" fmla="*/ 11 w 92"/>
                  <a:gd name="T7" fmla="*/ 45 h 429"/>
                  <a:gd name="T8" fmla="*/ 15 w 92"/>
                  <a:gd name="T9" fmla="*/ 58 h 429"/>
                  <a:gd name="T10" fmla="*/ 19 w 92"/>
                  <a:gd name="T11" fmla="*/ 71 h 429"/>
                  <a:gd name="T12" fmla="*/ 22 w 92"/>
                  <a:gd name="T13" fmla="*/ 84 h 429"/>
                  <a:gd name="T14" fmla="*/ 27 w 92"/>
                  <a:gd name="T15" fmla="*/ 97 h 429"/>
                  <a:gd name="T16" fmla="*/ 31 w 92"/>
                  <a:gd name="T17" fmla="*/ 111 h 429"/>
                  <a:gd name="T18" fmla="*/ 35 w 92"/>
                  <a:gd name="T19" fmla="*/ 126 h 429"/>
                  <a:gd name="T20" fmla="*/ 40 w 92"/>
                  <a:gd name="T21" fmla="*/ 140 h 429"/>
                  <a:gd name="T22" fmla="*/ 44 w 92"/>
                  <a:gd name="T23" fmla="*/ 155 h 429"/>
                  <a:gd name="T24" fmla="*/ 49 w 92"/>
                  <a:gd name="T25" fmla="*/ 169 h 429"/>
                  <a:gd name="T26" fmla="*/ 54 w 92"/>
                  <a:gd name="T27" fmla="*/ 185 h 429"/>
                  <a:gd name="T28" fmla="*/ 58 w 92"/>
                  <a:gd name="T29" fmla="*/ 199 h 429"/>
                  <a:gd name="T30" fmla="*/ 63 w 92"/>
                  <a:gd name="T31" fmla="*/ 215 h 429"/>
                  <a:gd name="T32" fmla="*/ 66 w 92"/>
                  <a:gd name="T33" fmla="*/ 229 h 429"/>
                  <a:gd name="T34" fmla="*/ 71 w 92"/>
                  <a:gd name="T35" fmla="*/ 244 h 429"/>
                  <a:gd name="T36" fmla="*/ 74 w 92"/>
                  <a:gd name="T37" fmla="*/ 259 h 429"/>
                  <a:gd name="T38" fmla="*/ 78 w 92"/>
                  <a:gd name="T39" fmla="*/ 274 h 429"/>
                  <a:gd name="T40" fmla="*/ 80 w 92"/>
                  <a:gd name="T41" fmla="*/ 289 h 429"/>
                  <a:gd name="T42" fmla="*/ 84 w 92"/>
                  <a:gd name="T43" fmla="*/ 303 h 429"/>
                  <a:gd name="T44" fmla="*/ 86 w 92"/>
                  <a:gd name="T45" fmla="*/ 317 h 429"/>
                  <a:gd name="T46" fmla="*/ 87 w 92"/>
                  <a:gd name="T47" fmla="*/ 331 h 429"/>
                  <a:gd name="T48" fmla="*/ 89 w 92"/>
                  <a:gd name="T49" fmla="*/ 345 h 429"/>
                  <a:gd name="T50" fmla="*/ 90 w 92"/>
                  <a:gd name="T51" fmla="*/ 358 h 429"/>
                  <a:gd name="T52" fmla="*/ 91 w 92"/>
                  <a:gd name="T53" fmla="*/ 371 h 429"/>
                  <a:gd name="T54" fmla="*/ 91 w 92"/>
                  <a:gd name="T55" fmla="*/ 383 h 429"/>
                  <a:gd name="T56" fmla="*/ 90 w 92"/>
                  <a:gd name="T57" fmla="*/ 395 h 429"/>
                  <a:gd name="T58" fmla="*/ 89 w 92"/>
                  <a:gd name="T59" fmla="*/ 406 h 429"/>
                  <a:gd name="T60" fmla="*/ 87 w 92"/>
                  <a:gd name="T61" fmla="*/ 417 h 429"/>
                  <a:gd name="T62" fmla="*/ 84 w 92"/>
                  <a:gd name="T6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29">
                    <a:moveTo>
                      <a:pt x="0" y="0"/>
                    </a:moveTo>
                    <a:lnTo>
                      <a:pt x="4" y="21"/>
                    </a:lnTo>
                    <a:lnTo>
                      <a:pt x="8" y="33"/>
                    </a:lnTo>
                    <a:lnTo>
                      <a:pt x="11" y="45"/>
                    </a:lnTo>
                    <a:lnTo>
                      <a:pt x="15" y="58"/>
                    </a:lnTo>
                    <a:lnTo>
                      <a:pt x="19" y="71"/>
                    </a:lnTo>
                    <a:lnTo>
                      <a:pt x="22" y="84"/>
                    </a:lnTo>
                    <a:lnTo>
                      <a:pt x="27" y="97"/>
                    </a:lnTo>
                    <a:lnTo>
                      <a:pt x="31" y="111"/>
                    </a:lnTo>
                    <a:lnTo>
                      <a:pt x="35" y="126"/>
                    </a:lnTo>
                    <a:lnTo>
                      <a:pt x="40" y="140"/>
                    </a:lnTo>
                    <a:lnTo>
                      <a:pt x="44" y="155"/>
                    </a:lnTo>
                    <a:lnTo>
                      <a:pt x="49" y="169"/>
                    </a:lnTo>
                    <a:lnTo>
                      <a:pt x="54" y="185"/>
                    </a:lnTo>
                    <a:lnTo>
                      <a:pt x="58" y="199"/>
                    </a:lnTo>
                    <a:lnTo>
                      <a:pt x="63" y="215"/>
                    </a:lnTo>
                    <a:lnTo>
                      <a:pt x="66" y="229"/>
                    </a:lnTo>
                    <a:lnTo>
                      <a:pt x="71" y="244"/>
                    </a:lnTo>
                    <a:lnTo>
                      <a:pt x="74" y="259"/>
                    </a:lnTo>
                    <a:lnTo>
                      <a:pt x="78" y="274"/>
                    </a:lnTo>
                    <a:lnTo>
                      <a:pt x="80" y="289"/>
                    </a:lnTo>
                    <a:lnTo>
                      <a:pt x="84" y="303"/>
                    </a:lnTo>
                    <a:lnTo>
                      <a:pt x="86" y="317"/>
                    </a:lnTo>
                    <a:lnTo>
                      <a:pt x="87" y="331"/>
                    </a:lnTo>
                    <a:lnTo>
                      <a:pt x="89" y="345"/>
                    </a:lnTo>
                    <a:lnTo>
                      <a:pt x="90" y="358"/>
                    </a:lnTo>
                    <a:lnTo>
                      <a:pt x="91" y="371"/>
                    </a:lnTo>
                    <a:lnTo>
                      <a:pt x="91" y="383"/>
                    </a:lnTo>
                    <a:lnTo>
                      <a:pt x="90" y="395"/>
                    </a:lnTo>
                    <a:lnTo>
                      <a:pt x="89" y="406"/>
                    </a:lnTo>
                    <a:lnTo>
                      <a:pt x="87" y="417"/>
                    </a:lnTo>
                    <a:lnTo>
                      <a:pt x="84" y="4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62" name="Group 286"/>
            <p:cNvGrpSpPr>
              <a:grpSpLocks/>
            </p:cNvGrpSpPr>
            <p:nvPr/>
          </p:nvGrpSpPr>
          <p:grpSpPr bwMode="auto">
            <a:xfrm>
              <a:off x="1511" y="1812"/>
              <a:ext cx="531" cy="732"/>
              <a:chOff x="1511" y="1812"/>
              <a:chExt cx="531" cy="732"/>
            </a:xfrm>
          </p:grpSpPr>
          <p:sp>
            <p:nvSpPr>
              <p:cNvPr id="204063" name="Freeform 287"/>
              <p:cNvSpPr>
                <a:spLocks/>
              </p:cNvSpPr>
              <p:nvPr/>
            </p:nvSpPr>
            <p:spPr bwMode="auto">
              <a:xfrm>
                <a:off x="1792" y="1994"/>
                <a:ext cx="250" cy="159"/>
              </a:xfrm>
              <a:custGeom>
                <a:avLst/>
                <a:gdLst>
                  <a:gd name="T0" fmla="*/ 116 w 250"/>
                  <a:gd name="T1" fmla="*/ 14 h 159"/>
                  <a:gd name="T2" fmla="*/ 138 w 250"/>
                  <a:gd name="T3" fmla="*/ 7 h 159"/>
                  <a:gd name="T4" fmla="*/ 159 w 250"/>
                  <a:gd name="T5" fmla="*/ 2 h 159"/>
                  <a:gd name="T6" fmla="*/ 179 w 250"/>
                  <a:gd name="T7" fmla="*/ 0 h 159"/>
                  <a:gd name="T8" fmla="*/ 197 w 250"/>
                  <a:gd name="T9" fmla="*/ 0 h 159"/>
                  <a:gd name="T10" fmla="*/ 213 w 250"/>
                  <a:gd name="T11" fmla="*/ 2 h 159"/>
                  <a:gd name="T12" fmla="*/ 228 w 250"/>
                  <a:gd name="T13" fmla="*/ 7 h 159"/>
                  <a:gd name="T14" fmla="*/ 237 w 250"/>
                  <a:gd name="T15" fmla="*/ 13 h 159"/>
                  <a:gd name="T16" fmla="*/ 245 w 250"/>
                  <a:gd name="T17" fmla="*/ 22 h 159"/>
                  <a:gd name="T18" fmla="*/ 249 w 250"/>
                  <a:gd name="T19" fmla="*/ 32 h 159"/>
                  <a:gd name="T20" fmla="*/ 248 w 250"/>
                  <a:gd name="T21" fmla="*/ 44 h 159"/>
                  <a:gd name="T22" fmla="*/ 245 w 250"/>
                  <a:gd name="T23" fmla="*/ 56 h 159"/>
                  <a:gd name="T24" fmla="*/ 237 w 250"/>
                  <a:gd name="T25" fmla="*/ 70 h 159"/>
                  <a:gd name="T26" fmla="*/ 227 w 250"/>
                  <a:gd name="T27" fmla="*/ 83 h 159"/>
                  <a:gd name="T28" fmla="*/ 213 w 250"/>
                  <a:gd name="T29" fmla="*/ 97 h 159"/>
                  <a:gd name="T30" fmla="*/ 197 w 250"/>
                  <a:gd name="T31" fmla="*/ 110 h 159"/>
                  <a:gd name="T32" fmla="*/ 178 w 250"/>
                  <a:gd name="T33" fmla="*/ 122 h 159"/>
                  <a:gd name="T34" fmla="*/ 158 w 250"/>
                  <a:gd name="T35" fmla="*/ 132 h 159"/>
                  <a:gd name="T36" fmla="*/ 137 w 250"/>
                  <a:gd name="T37" fmla="*/ 142 h 159"/>
                  <a:gd name="T38" fmla="*/ 116 w 250"/>
                  <a:gd name="T39" fmla="*/ 149 h 159"/>
                  <a:gd name="T40" fmla="*/ 94 w 250"/>
                  <a:gd name="T41" fmla="*/ 154 h 159"/>
                  <a:gd name="T42" fmla="*/ 75 w 250"/>
                  <a:gd name="T43" fmla="*/ 157 h 159"/>
                  <a:gd name="T44" fmla="*/ 55 w 250"/>
                  <a:gd name="T45" fmla="*/ 158 h 159"/>
                  <a:gd name="T46" fmla="*/ 39 w 250"/>
                  <a:gd name="T47" fmla="*/ 156 h 159"/>
                  <a:gd name="T48" fmla="*/ 25 w 250"/>
                  <a:gd name="T49" fmla="*/ 152 h 159"/>
                  <a:gd name="T50" fmla="*/ 13 w 250"/>
                  <a:gd name="T51" fmla="*/ 146 h 159"/>
                  <a:gd name="T52" fmla="*/ 5 w 250"/>
                  <a:gd name="T53" fmla="*/ 138 h 159"/>
                  <a:gd name="T54" fmla="*/ 1 w 250"/>
                  <a:gd name="T55" fmla="*/ 128 h 159"/>
                  <a:gd name="T56" fmla="*/ 0 w 250"/>
                  <a:gd name="T57" fmla="*/ 117 h 159"/>
                  <a:gd name="T58" fmla="*/ 3 w 250"/>
                  <a:gd name="T59" fmla="*/ 104 h 159"/>
                  <a:gd name="T60" fmla="*/ 9 w 250"/>
                  <a:gd name="T61" fmla="*/ 91 h 159"/>
                  <a:gd name="T62" fmla="*/ 19 w 250"/>
                  <a:gd name="T63" fmla="*/ 78 h 159"/>
                  <a:gd name="T64" fmla="*/ 32 w 250"/>
                  <a:gd name="T65" fmla="*/ 64 h 159"/>
                  <a:gd name="T66" fmla="*/ 48 w 250"/>
                  <a:gd name="T67" fmla="*/ 51 h 159"/>
                  <a:gd name="T68" fmla="*/ 66 w 250"/>
                  <a:gd name="T69" fmla="*/ 39 h 159"/>
                  <a:gd name="T70" fmla="*/ 85 w 250"/>
                  <a:gd name="T71" fmla="*/ 28 h 159"/>
                  <a:gd name="T72" fmla="*/ 106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06" y="18"/>
                    </a:moveTo>
                    <a:lnTo>
                      <a:pt x="116" y="14"/>
                    </a:lnTo>
                    <a:lnTo>
                      <a:pt x="127" y="10"/>
                    </a:lnTo>
                    <a:lnTo>
                      <a:pt x="138" y="7"/>
                    </a:lnTo>
                    <a:lnTo>
                      <a:pt x="149" y="5"/>
                    </a:lnTo>
                    <a:lnTo>
                      <a:pt x="159" y="2"/>
                    </a:lnTo>
                    <a:lnTo>
                      <a:pt x="169" y="1"/>
                    </a:lnTo>
                    <a:lnTo>
                      <a:pt x="179" y="0"/>
                    </a:lnTo>
                    <a:lnTo>
                      <a:pt x="189" y="0"/>
                    </a:lnTo>
                    <a:lnTo>
                      <a:pt x="197" y="0"/>
                    </a:lnTo>
                    <a:lnTo>
                      <a:pt x="206" y="1"/>
                    </a:lnTo>
                    <a:lnTo>
                      <a:pt x="213" y="2"/>
                    </a:lnTo>
                    <a:lnTo>
                      <a:pt x="221" y="4"/>
                    </a:lnTo>
                    <a:lnTo>
                      <a:pt x="228" y="7"/>
                    </a:lnTo>
                    <a:lnTo>
                      <a:pt x="233" y="10"/>
                    </a:lnTo>
                    <a:lnTo>
                      <a:pt x="237" y="13"/>
                    </a:lnTo>
                    <a:lnTo>
                      <a:pt x="242" y="18"/>
                    </a:lnTo>
                    <a:lnTo>
                      <a:pt x="245" y="22"/>
                    </a:lnTo>
                    <a:lnTo>
                      <a:pt x="247" y="27"/>
                    </a:lnTo>
                    <a:lnTo>
                      <a:pt x="249" y="32"/>
                    </a:lnTo>
                    <a:lnTo>
                      <a:pt x="249" y="38"/>
                    </a:lnTo>
                    <a:lnTo>
                      <a:pt x="248" y="44"/>
                    </a:lnTo>
                    <a:lnTo>
                      <a:pt x="247" y="50"/>
                    </a:lnTo>
                    <a:lnTo>
                      <a:pt x="245" y="56"/>
                    </a:lnTo>
                    <a:lnTo>
                      <a:pt x="241" y="63"/>
                    </a:lnTo>
                    <a:lnTo>
                      <a:pt x="237" y="70"/>
                    </a:lnTo>
                    <a:lnTo>
                      <a:pt x="232" y="77"/>
                    </a:lnTo>
                    <a:lnTo>
                      <a:pt x="227" y="83"/>
                    </a:lnTo>
                    <a:lnTo>
                      <a:pt x="221" y="90"/>
                    </a:lnTo>
                    <a:lnTo>
                      <a:pt x="213" y="97"/>
                    </a:lnTo>
                    <a:lnTo>
                      <a:pt x="205" y="104"/>
                    </a:lnTo>
                    <a:lnTo>
                      <a:pt x="197" y="110"/>
                    </a:lnTo>
                    <a:lnTo>
                      <a:pt x="188" y="116"/>
                    </a:lnTo>
                    <a:lnTo>
                      <a:pt x="178" y="122"/>
                    </a:lnTo>
                    <a:lnTo>
                      <a:pt x="168" y="128"/>
                    </a:lnTo>
                    <a:lnTo>
                      <a:pt x="158" y="132"/>
                    </a:lnTo>
                    <a:lnTo>
                      <a:pt x="148" y="137"/>
                    </a:lnTo>
                    <a:lnTo>
                      <a:pt x="137" y="142"/>
                    </a:lnTo>
                    <a:lnTo>
                      <a:pt x="126" y="146"/>
                    </a:lnTo>
                    <a:lnTo>
                      <a:pt x="116" y="149"/>
                    </a:lnTo>
                    <a:lnTo>
                      <a:pt x="105" y="152"/>
                    </a:lnTo>
                    <a:lnTo>
                      <a:pt x="94" y="154"/>
                    </a:lnTo>
                    <a:lnTo>
                      <a:pt x="84" y="156"/>
                    </a:lnTo>
                    <a:lnTo>
                      <a:pt x="75" y="157"/>
                    </a:lnTo>
                    <a:lnTo>
                      <a:pt x="65" y="158"/>
                    </a:lnTo>
                    <a:lnTo>
                      <a:pt x="55" y="158"/>
                    </a:lnTo>
                    <a:lnTo>
                      <a:pt x="47" y="157"/>
                    </a:lnTo>
                    <a:lnTo>
                      <a:pt x="39" y="156"/>
                    </a:lnTo>
                    <a:lnTo>
                      <a:pt x="31" y="154"/>
                    </a:lnTo>
                    <a:lnTo>
                      <a:pt x="25" y="152"/>
                    </a:lnTo>
                    <a:lnTo>
                      <a:pt x="19" y="149"/>
                    </a:lnTo>
                    <a:lnTo>
                      <a:pt x="13" y="146"/>
                    </a:lnTo>
                    <a:lnTo>
                      <a:pt x="9" y="142"/>
                    </a:lnTo>
                    <a:lnTo>
                      <a:pt x="5" y="138"/>
                    </a:lnTo>
                    <a:lnTo>
                      <a:pt x="3" y="133"/>
                    </a:lnTo>
                    <a:lnTo>
                      <a:pt x="1" y="128"/>
                    </a:lnTo>
                    <a:lnTo>
                      <a:pt x="0" y="123"/>
                    </a:lnTo>
                    <a:lnTo>
                      <a:pt x="0" y="117"/>
                    </a:lnTo>
                    <a:lnTo>
                      <a:pt x="1" y="111"/>
                    </a:lnTo>
                    <a:lnTo>
                      <a:pt x="3" y="104"/>
                    </a:lnTo>
                    <a:lnTo>
                      <a:pt x="5" y="98"/>
                    </a:lnTo>
                    <a:lnTo>
                      <a:pt x="9" y="91"/>
                    </a:lnTo>
                    <a:lnTo>
                      <a:pt x="13" y="84"/>
                    </a:lnTo>
                    <a:lnTo>
                      <a:pt x="19" y="78"/>
                    </a:lnTo>
                    <a:lnTo>
                      <a:pt x="25" y="71"/>
                    </a:lnTo>
                    <a:lnTo>
                      <a:pt x="32" y="64"/>
                    </a:lnTo>
                    <a:lnTo>
                      <a:pt x="39" y="58"/>
                    </a:lnTo>
                    <a:lnTo>
                      <a:pt x="48" y="51"/>
                    </a:lnTo>
                    <a:lnTo>
                      <a:pt x="56" y="45"/>
                    </a:lnTo>
                    <a:lnTo>
                      <a:pt x="66" y="39"/>
                    </a:lnTo>
                    <a:lnTo>
                      <a:pt x="75" y="33"/>
                    </a:lnTo>
                    <a:lnTo>
                      <a:pt x="85" y="28"/>
                    </a:lnTo>
                    <a:lnTo>
                      <a:pt x="95" y="23"/>
                    </a:lnTo>
                    <a:lnTo>
                      <a:pt x="106" y="18"/>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64" name="Freeform 288"/>
              <p:cNvSpPr>
                <a:spLocks/>
              </p:cNvSpPr>
              <p:nvPr/>
            </p:nvSpPr>
            <p:spPr bwMode="auto">
              <a:xfrm>
                <a:off x="1665" y="1812"/>
                <a:ext cx="136" cy="292"/>
              </a:xfrm>
              <a:custGeom>
                <a:avLst/>
                <a:gdLst>
                  <a:gd name="T0" fmla="*/ 12 w 136"/>
                  <a:gd name="T1" fmla="*/ 154 h 292"/>
                  <a:gd name="T2" fmla="*/ 6 w 136"/>
                  <a:gd name="T3" fmla="*/ 130 h 292"/>
                  <a:gd name="T4" fmla="*/ 3 w 136"/>
                  <a:gd name="T5" fmla="*/ 105 h 292"/>
                  <a:gd name="T6" fmla="*/ 0 w 136"/>
                  <a:gd name="T7" fmla="*/ 82 h 292"/>
                  <a:gd name="T8" fmla="*/ 0 w 136"/>
                  <a:gd name="T9" fmla="*/ 60 h 292"/>
                  <a:gd name="T10" fmla="*/ 3 w 136"/>
                  <a:gd name="T11" fmla="*/ 41 h 292"/>
                  <a:gd name="T12" fmla="*/ 6 w 136"/>
                  <a:gd name="T13" fmla="*/ 26 h 292"/>
                  <a:gd name="T14" fmla="*/ 12 w 136"/>
                  <a:gd name="T15" fmla="*/ 13 h 292"/>
                  <a:gd name="T16" fmla="*/ 19 w 136"/>
                  <a:gd name="T17" fmla="*/ 5 h 292"/>
                  <a:gd name="T18" fmla="*/ 28 w 136"/>
                  <a:gd name="T19" fmla="*/ 0 h 292"/>
                  <a:gd name="T20" fmla="*/ 37 w 136"/>
                  <a:gd name="T21" fmla="*/ 1 h 292"/>
                  <a:gd name="T22" fmla="*/ 49 w 136"/>
                  <a:gd name="T23" fmla="*/ 5 h 292"/>
                  <a:gd name="T24" fmla="*/ 60 w 136"/>
                  <a:gd name="T25" fmla="*/ 14 h 292"/>
                  <a:gd name="T26" fmla="*/ 71 w 136"/>
                  <a:gd name="T27" fmla="*/ 26 h 292"/>
                  <a:gd name="T28" fmla="*/ 83 w 136"/>
                  <a:gd name="T29" fmla="*/ 42 h 292"/>
                  <a:gd name="T30" fmla="*/ 94 w 136"/>
                  <a:gd name="T31" fmla="*/ 61 h 292"/>
                  <a:gd name="T32" fmla="*/ 104 w 136"/>
                  <a:gd name="T33" fmla="*/ 82 h 292"/>
                  <a:gd name="T34" fmla="*/ 113 w 136"/>
                  <a:gd name="T35" fmla="*/ 106 h 292"/>
                  <a:gd name="T36" fmla="*/ 122 w 136"/>
                  <a:gd name="T37" fmla="*/ 131 h 292"/>
                  <a:gd name="T38" fmla="*/ 127 w 136"/>
                  <a:gd name="T39" fmla="*/ 156 h 292"/>
                  <a:gd name="T40" fmla="*/ 132 w 136"/>
                  <a:gd name="T41" fmla="*/ 180 h 292"/>
                  <a:gd name="T42" fmla="*/ 134 w 136"/>
                  <a:gd name="T43" fmla="*/ 204 h 292"/>
                  <a:gd name="T44" fmla="*/ 135 w 136"/>
                  <a:gd name="T45" fmla="*/ 226 h 292"/>
                  <a:gd name="T46" fmla="*/ 133 w 136"/>
                  <a:gd name="T47" fmla="*/ 246 h 292"/>
                  <a:gd name="T48" fmla="*/ 131 w 136"/>
                  <a:gd name="T49" fmla="*/ 262 h 292"/>
                  <a:gd name="T50" fmla="*/ 125 w 136"/>
                  <a:gd name="T51" fmla="*/ 276 h 292"/>
                  <a:gd name="T52" fmla="*/ 118 w 136"/>
                  <a:gd name="T53" fmla="*/ 285 h 292"/>
                  <a:gd name="T54" fmla="*/ 109 w 136"/>
                  <a:gd name="T55" fmla="*/ 290 h 292"/>
                  <a:gd name="T56" fmla="*/ 100 w 136"/>
                  <a:gd name="T57" fmla="*/ 291 h 292"/>
                  <a:gd name="T58" fmla="*/ 90 w 136"/>
                  <a:gd name="T59" fmla="*/ 288 h 292"/>
                  <a:gd name="T60" fmla="*/ 78 w 136"/>
                  <a:gd name="T61" fmla="*/ 280 h 292"/>
                  <a:gd name="T62" fmla="*/ 67 w 136"/>
                  <a:gd name="T63" fmla="*/ 269 h 292"/>
                  <a:gd name="T64" fmla="*/ 55 w 136"/>
                  <a:gd name="T65" fmla="*/ 254 h 292"/>
                  <a:gd name="T66" fmla="*/ 44 w 136"/>
                  <a:gd name="T67" fmla="*/ 236 h 292"/>
                  <a:gd name="T68" fmla="*/ 33 w 136"/>
                  <a:gd name="T69" fmla="*/ 214 h 292"/>
                  <a:gd name="T70" fmla="*/ 24 w 136"/>
                  <a:gd name="T71" fmla="*/ 192 h 292"/>
                  <a:gd name="T72" fmla="*/ 16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5" y="167"/>
                    </a:moveTo>
                    <a:lnTo>
                      <a:pt x="12" y="154"/>
                    </a:lnTo>
                    <a:lnTo>
                      <a:pt x="9" y="142"/>
                    </a:lnTo>
                    <a:lnTo>
                      <a:pt x="6" y="130"/>
                    </a:lnTo>
                    <a:lnTo>
                      <a:pt x="4" y="117"/>
                    </a:lnTo>
                    <a:lnTo>
                      <a:pt x="3" y="105"/>
                    </a:lnTo>
                    <a:lnTo>
                      <a:pt x="1" y="93"/>
                    </a:lnTo>
                    <a:lnTo>
                      <a:pt x="0" y="82"/>
                    </a:lnTo>
                    <a:lnTo>
                      <a:pt x="0" y="71"/>
                    </a:lnTo>
                    <a:lnTo>
                      <a:pt x="0" y="60"/>
                    </a:lnTo>
                    <a:lnTo>
                      <a:pt x="1" y="50"/>
                    </a:lnTo>
                    <a:lnTo>
                      <a:pt x="3" y="41"/>
                    </a:lnTo>
                    <a:lnTo>
                      <a:pt x="4" y="33"/>
                    </a:lnTo>
                    <a:lnTo>
                      <a:pt x="6" y="26"/>
                    </a:lnTo>
                    <a:lnTo>
                      <a:pt x="8" y="19"/>
                    </a:lnTo>
                    <a:lnTo>
                      <a:pt x="12" y="13"/>
                    </a:lnTo>
                    <a:lnTo>
                      <a:pt x="15" y="8"/>
                    </a:lnTo>
                    <a:lnTo>
                      <a:pt x="19" y="5"/>
                    </a:lnTo>
                    <a:lnTo>
                      <a:pt x="23" y="2"/>
                    </a:lnTo>
                    <a:lnTo>
                      <a:pt x="28" y="0"/>
                    </a:lnTo>
                    <a:lnTo>
                      <a:pt x="33" y="0"/>
                    </a:lnTo>
                    <a:lnTo>
                      <a:pt x="37" y="1"/>
                    </a:lnTo>
                    <a:lnTo>
                      <a:pt x="43" y="2"/>
                    </a:lnTo>
                    <a:lnTo>
                      <a:pt x="49" y="5"/>
                    </a:lnTo>
                    <a:lnTo>
                      <a:pt x="54" y="9"/>
                    </a:lnTo>
                    <a:lnTo>
                      <a:pt x="60" y="14"/>
                    </a:lnTo>
                    <a:lnTo>
                      <a:pt x="66" y="19"/>
                    </a:lnTo>
                    <a:lnTo>
                      <a:pt x="71" y="26"/>
                    </a:lnTo>
                    <a:lnTo>
                      <a:pt x="77" y="34"/>
                    </a:lnTo>
                    <a:lnTo>
                      <a:pt x="83" y="42"/>
                    </a:lnTo>
                    <a:lnTo>
                      <a:pt x="89" y="51"/>
                    </a:lnTo>
                    <a:lnTo>
                      <a:pt x="94" y="61"/>
                    </a:lnTo>
                    <a:lnTo>
                      <a:pt x="99" y="72"/>
                    </a:lnTo>
                    <a:lnTo>
                      <a:pt x="104" y="82"/>
                    </a:lnTo>
                    <a:lnTo>
                      <a:pt x="109" y="94"/>
                    </a:lnTo>
                    <a:lnTo>
                      <a:pt x="113" y="106"/>
                    </a:lnTo>
                    <a:lnTo>
                      <a:pt x="117" y="118"/>
                    </a:lnTo>
                    <a:lnTo>
                      <a:pt x="122" y="131"/>
                    </a:lnTo>
                    <a:lnTo>
                      <a:pt x="124" y="143"/>
                    </a:lnTo>
                    <a:lnTo>
                      <a:pt x="127" y="156"/>
                    </a:lnTo>
                    <a:lnTo>
                      <a:pt x="130" y="168"/>
                    </a:lnTo>
                    <a:lnTo>
                      <a:pt x="132" y="180"/>
                    </a:lnTo>
                    <a:lnTo>
                      <a:pt x="133" y="192"/>
                    </a:lnTo>
                    <a:lnTo>
                      <a:pt x="134" y="204"/>
                    </a:lnTo>
                    <a:lnTo>
                      <a:pt x="135" y="215"/>
                    </a:lnTo>
                    <a:lnTo>
                      <a:pt x="135" y="226"/>
                    </a:lnTo>
                    <a:lnTo>
                      <a:pt x="134" y="236"/>
                    </a:lnTo>
                    <a:lnTo>
                      <a:pt x="133" y="246"/>
                    </a:lnTo>
                    <a:lnTo>
                      <a:pt x="132" y="254"/>
                    </a:lnTo>
                    <a:lnTo>
                      <a:pt x="131" y="262"/>
                    </a:lnTo>
                    <a:lnTo>
                      <a:pt x="128" y="270"/>
                    </a:lnTo>
                    <a:lnTo>
                      <a:pt x="125" y="276"/>
                    </a:lnTo>
                    <a:lnTo>
                      <a:pt x="122" y="281"/>
                    </a:lnTo>
                    <a:lnTo>
                      <a:pt x="118" y="285"/>
                    </a:lnTo>
                    <a:lnTo>
                      <a:pt x="114" y="288"/>
                    </a:lnTo>
                    <a:lnTo>
                      <a:pt x="109" y="290"/>
                    </a:lnTo>
                    <a:lnTo>
                      <a:pt x="105" y="291"/>
                    </a:lnTo>
                    <a:lnTo>
                      <a:pt x="100" y="291"/>
                    </a:lnTo>
                    <a:lnTo>
                      <a:pt x="95" y="290"/>
                    </a:lnTo>
                    <a:lnTo>
                      <a:pt x="90" y="288"/>
                    </a:lnTo>
                    <a:lnTo>
                      <a:pt x="83" y="285"/>
                    </a:lnTo>
                    <a:lnTo>
                      <a:pt x="78" y="280"/>
                    </a:lnTo>
                    <a:lnTo>
                      <a:pt x="72" y="275"/>
                    </a:lnTo>
                    <a:lnTo>
                      <a:pt x="67" y="269"/>
                    </a:lnTo>
                    <a:lnTo>
                      <a:pt x="60" y="262"/>
                    </a:lnTo>
                    <a:lnTo>
                      <a:pt x="55" y="254"/>
                    </a:lnTo>
                    <a:lnTo>
                      <a:pt x="49" y="245"/>
                    </a:lnTo>
                    <a:lnTo>
                      <a:pt x="44" y="236"/>
                    </a:lnTo>
                    <a:lnTo>
                      <a:pt x="38" y="225"/>
                    </a:lnTo>
                    <a:lnTo>
                      <a:pt x="33" y="214"/>
                    </a:lnTo>
                    <a:lnTo>
                      <a:pt x="28" y="203"/>
                    </a:lnTo>
                    <a:lnTo>
                      <a:pt x="24" y="192"/>
                    </a:lnTo>
                    <a:lnTo>
                      <a:pt x="20" y="180"/>
                    </a:lnTo>
                    <a:lnTo>
                      <a:pt x="16" y="167"/>
                    </a:lnTo>
                  </a:path>
                </a:pathLst>
              </a:custGeom>
              <a:solidFill>
                <a:srgbClr val="80FF00"/>
              </a:solidFill>
              <a:ln w="12700" cap="rnd" cmpd="sng">
                <a:solidFill>
                  <a:srgbClr val="3FF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65" name="Oval 289"/>
              <p:cNvSpPr>
                <a:spLocks noChangeArrowheads="1"/>
              </p:cNvSpPr>
              <p:nvPr/>
            </p:nvSpPr>
            <p:spPr bwMode="auto">
              <a:xfrm rot="15660000">
                <a:off x="1599" y="2026"/>
                <a:ext cx="110" cy="286"/>
              </a:xfrm>
              <a:prstGeom prst="ellipse">
                <a:avLst/>
              </a:prstGeom>
              <a:solidFill>
                <a:srgbClr val="80FF00"/>
              </a:solidFill>
              <a:ln w="12700">
                <a:solidFill>
                  <a:srgbClr val="3FFF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66" name="Freeform 290"/>
              <p:cNvSpPr>
                <a:spLocks/>
              </p:cNvSpPr>
              <p:nvPr/>
            </p:nvSpPr>
            <p:spPr bwMode="auto">
              <a:xfrm>
                <a:off x="1783" y="2116"/>
                <a:ext cx="93" cy="428"/>
              </a:xfrm>
              <a:custGeom>
                <a:avLst/>
                <a:gdLst>
                  <a:gd name="T0" fmla="*/ 0 w 93"/>
                  <a:gd name="T1" fmla="*/ 0 h 428"/>
                  <a:gd name="T2" fmla="*/ 5 w 93"/>
                  <a:gd name="T3" fmla="*/ 21 h 428"/>
                  <a:gd name="T4" fmla="*/ 8 w 93"/>
                  <a:gd name="T5" fmla="*/ 32 h 428"/>
                  <a:gd name="T6" fmla="*/ 12 w 93"/>
                  <a:gd name="T7" fmla="*/ 44 h 428"/>
                  <a:gd name="T8" fmla="*/ 15 w 93"/>
                  <a:gd name="T9" fmla="*/ 57 h 428"/>
                  <a:gd name="T10" fmla="*/ 19 w 93"/>
                  <a:gd name="T11" fmla="*/ 70 h 428"/>
                  <a:gd name="T12" fmla="*/ 23 w 93"/>
                  <a:gd name="T13" fmla="*/ 83 h 428"/>
                  <a:gd name="T14" fmla="*/ 27 w 93"/>
                  <a:gd name="T15" fmla="*/ 97 h 428"/>
                  <a:gd name="T16" fmla="*/ 31 w 93"/>
                  <a:gd name="T17" fmla="*/ 111 h 428"/>
                  <a:gd name="T18" fmla="*/ 36 w 93"/>
                  <a:gd name="T19" fmla="*/ 125 h 428"/>
                  <a:gd name="T20" fmla="*/ 41 w 93"/>
                  <a:gd name="T21" fmla="*/ 140 h 428"/>
                  <a:gd name="T22" fmla="*/ 45 w 93"/>
                  <a:gd name="T23" fmla="*/ 154 h 428"/>
                  <a:gd name="T24" fmla="*/ 50 w 93"/>
                  <a:gd name="T25" fmla="*/ 169 h 428"/>
                  <a:gd name="T26" fmla="*/ 54 w 93"/>
                  <a:gd name="T27" fmla="*/ 184 h 428"/>
                  <a:gd name="T28" fmla="*/ 59 w 93"/>
                  <a:gd name="T29" fmla="*/ 199 h 428"/>
                  <a:gd name="T30" fmla="*/ 63 w 93"/>
                  <a:gd name="T31" fmla="*/ 214 h 428"/>
                  <a:gd name="T32" fmla="*/ 68 w 93"/>
                  <a:gd name="T33" fmla="*/ 229 h 428"/>
                  <a:gd name="T34" fmla="*/ 71 w 93"/>
                  <a:gd name="T35" fmla="*/ 244 h 428"/>
                  <a:gd name="T36" fmla="*/ 75 w 93"/>
                  <a:gd name="T37" fmla="*/ 258 h 428"/>
                  <a:gd name="T38" fmla="*/ 79 w 93"/>
                  <a:gd name="T39" fmla="*/ 273 h 428"/>
                  <a:gd name="T40" fmla="*/ 82 w 93"/>
                  <a:gd name="T41" fmla="*/ 288 h 428"/>
                  <a:gd name="T42" fmla="*/ 85 w 93"/>
                  <a:gd name="T43" fmla="*/ 302 h 428"/>
                  <a:gd name="T44" fmla="*/ 88 w 93"/>
                  <a:gd name="T45" fmla="*/ 316 h 428"/>
                  <a:gd name="T46" fmla="*/ 89 w 93"/>
                  <a:gd name="T47" fmla="*/ 330 h 428"/>
                  <a:gd name="T48" fmla="*/ 91 w 93"/>
                  <a:gd name="T49" fmla="*/ 344 h 428"/>
                  <a:gd name="T50" fmla="*/ 91 w 93"/>
                  <a:gd name="T51" fmla="*/ 357 h 428"/>
                  <a:gd name="T52" fmla="*/ 92 w 93"/>
                  <a:gd name="T53" fmla="*/ 370 h 428"/>
                  <a:gd name="T54" fmla="*/ 92 w 93"/>
                  <a:gd name="T55" fmla="*/ 382 h 428"/>
                  <a:gd name="T56" fmla="*/ 91 w 93"/>
                  <a:gd name="T57" fmla="*/ 394 h 428"/>
                  <a:gd name="T58" fmla="*/ 90 w 93"/>
                  <a:gd name="T59" fmla="*/ 406 h 428"/>
                  <a:gd name="T60" fmla="*/ 88 w 93"/>
                  <a:gd name="T61" fmla="*/ 417 h 428"/>
                  <a:gd name="T62" fmla="*/ 86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0" y="0"/>
                    </a:moveTo>
                    <a:lnTo>
                      <a:pt x="5" y="21"/>
                    </a:lnTo>
                    <a:lnTo>
                      <a:pt x="8" y="32"/>
                    </a:lnTo>
                    <a:lnTo>
                      <a:pt x="12" y="44"/>
                    </a:lnTo>
                    <a:lnTo>
                      <a:pt x="15" y="57"/>
                    </a:lnTo>
                    <a:lnTo>
                      <a:pt x="19" y="70"/>
                    </a:lnTo>
                    <a:lnTo>
                      <a:pt x="23" y="83"/>
                    </a:lnTo>
                    <a:lnTo>
                      <a:pt x="27" y="97"/>
                    </a:lnTo>
                    <a:lnTo>
                      <a:pt x="31" y="111"/>
                    </a:lnTo>
                    <a:lnTo>
                      <a:pt x="36" y="125"/>
                    </a:lnTo>
                    <a:lnTo>
                      <a:pt x="41" y="140"/>
                    </a:lnTo>
                    <a:lnTo>
                      <a:pt x="45" y="154"/>
                    </a:lnTo>
                    <a:lnTo>
                      <a:pt x="50" y="169"/>
                    </a:lnTo>
                    <a:lnTo>
                      <a:pt x="54" y="184"/>
                    </a:lnTo>
                    <a:lnTo>
                      <a:pt x="59" y="199"/>
                    </a:lnTo>
                    <a:lnTo>
                      <a:pt x="63" y="214"/>
                    </a:lnTo>
                    <a:lnTo>
                      <a:pt x="68" y="229"/>
                    </a:lnTo>
                    <a:lnTo>
                      <a:pt x="71" y="244"/>
                    </a:lnTo>
                    <a:lnTo>
                      <a:pt x="75" y="258"/>
                    </a:lnTo>
                    <a:lnTo>
                      <a:pt x="79" y="273"/>
                    </a:lnTo>
                    <a:lnTo>
                      <a:pt x="82" y="288"/>
                    </a:lnTo>
                    <a:lnTo>
                      <a:pt x="85" y="302"/>
                    </a:lnTo>
                    <a:lnTo>
                      <a:pt x="88" y="316"/>
                    </a:lnTo>
                    <a:lnTo>
                      <a:pt x="89" y="330"/>
                    </a:lnTo>
                    <a:lnTo>
                      <a:pt x="91" y="344"/>
                    </a:lnTo>
                    <a:lnTo>
                      <a:pt x="91" y="357"/>
                    </a:lnTo>
                    <a:lnTo>
                      <a:pt x="92" y="370"/>
                    </a:lnTo>
                    <a:lnTo>
                      <a:pt x="92" y="382"/>
                    </a:lnTo>
                    <a:lnTo>
                      <a:pt x="91" y="394"/>
                    </a:lnTo>
                    <a:lnTo>
                      <a:pt x="90" y="406"/>
                    </a:lnTo>
                    <a:lnTo>
                      <a:pt x="88" y="417"/>
                    </a:lnTo>
                    <a:lnTo>
                      <a:pt x="86" y="427"/>
                    </a:lnTo>
                  </a:path>
                </a:pathLst>
              </a:custGeom>
              <a:noFill/>
              <a:ln w="50800" cap="rnd" cmpd="sng">
                <a:solidFill>
                  <a:srgbClr val="3FFF3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67" name="Group 291"/>
            <p:cNvGrpSpPr>
              <a:grpSpLocks/>
            </p:cNvGrpSpPr>
            <p:nvPr/>
          </p:nvGrpSpPr>
          <p:grpSpPr bwMode="auto">
            <a:xfrm>
              <a:off x="1941" y="1678"/>
              <a:ext cx="531" cy="732"/>
              <a:chOff x="1941" y="1678"/>
              <a:chExt cx="531" cy="732"/>
            </a:xfrm>
          </p:grpSpPr>
          <p:sp>
            <p:nvSpPr>
              <p:cNvPr id="204068" name="Freeform 292"/>
              <p:cNvSpPr>
                <a:spLocks/>
              </p:cNvSpPr>
              <p:nvPr/>
            </p:nvSpPr>
            <p:spPr bwMode="auto">
              <a:xfrm>
                <a:off x="1941" y="1859"/>
                <a:ext cx="250" cy="160"/>
              </a:xfrm>
              <a:custGeom>
                <a:avLst/>
                <a:gdLst>
                  <a:gd name="T0" fmla="*/ 133 w 250"/>
                  <a:gd name="T1" fmla="*/ 15 h 160"/>
                  <a:gd name="T2" fmla="*/ 110 w 250"/>
                  <a:gd name="T3" fmla="*/ 8 h 160"/>
                  <a:gd name="T4" fmla="*/ 90 w 250"/>
                  <a:gd name="T5" fmla="*/ 3 h 160"/>
                  <a:gd name="T6" fmla="*/ 69 w 250"/>
                  <a:gd name="T7" fmla="*/ 1 h 160"/>
                  <a:gd name="T8" fmla="*/ 52 w 250"/>
                  <a:gd name="T9" fmla="*/ 1 h 160"/>
                  <a:gd name="T10" fmla="*/ 36 w 250"/>
                  <a:gd name="T11" fmla="*/ 3 h 160"/>
                  <a:gd name="T12" fmla="*/ 21 w 250"/>
                  <a:gd name="T13" fmla="*/ 7 h 160"/>
                  <a:gd name="T14" fmla="*/ 11 w 250"/>
                  <a:gd name="T15" fmla="*/ 14 h 160"/>
                  <a:gd name="T16" fmla="*/ 4 w 250"/>
                  <a:gd name="T17" fmla="*/ 23 h 160"/>
                  <a:gd name="T18" fmla="*/ 0 w 250"/>
                  <a:gd name="T19" fmla="*/ 33 h 160"/>
                  <a:gd name="T20" fmla="*/ 0 w 250"/>
                  <a:gd name="T21" fmla="*/ 45 h 160"/>
                  <a:gd name="T22" fmla="*/ 4 w 250"/>
                  <a:gd name="T23" fmla="*/ 57 h 160"/>
                  <a:gd name="T24" fmla="*/ 12 w 250"/>
                  <a:gd name="T25" fmla="*/ 71 h 160"/>
                  <a:gd name="T26" fmla="*/ 22 w 250"/>
                  <a:gd name="T27" fmla="*/ 84 h 160"/>
                  <a:gd name="T28" fmla="*/ 36 w 250"/>
                  <a:gd name="T29" fmla="*/ 98 h 160"/>
                  <a:gd name="T30" fmla="*/ 52 w 250"/>
                  <a:gd name="T31" fmla="*/ 111 h 160"/>
                  <a:gd name="T32" fmla="*/ 71 w 250"/>
                  <a:gd name="T33" fmla="*/ 123 h 160"/>
                  <a:gd name="T34" fmla="*/ 91 w 250"/>
                  <a:gd name="T35" fmla="*/ 133 h 160"/>
                  <a:gd name="T36" fmla="*/ 112 w 250"/>
                  <a:gd name="T37" fmla="*/ 142 h 160"/>
                  <a:gd name="T38" fmla="*/ 133 w 250"/>
                  <a:gd name="T39" fmla="*/ 150 h 160"/>
                  <a:gd name="T40" fmla="*/ 154 w 250"/>
                  <a:gd name="T41" fmla="*/ 155 h 160"/>
                  <a:gd name="T42" fmla="*/ 174 w 250"/>
                  <a:gd name="T43" fmla="*/ 158 h 160"/>
                  <a:gd name="T44" fmla="*/ 193 w 250"/>
                  <a:gd name="T45" fmla="*/ 159 h 160"/>
                  <a:gd name="T46" fmla="*/ 210 w 250"/>
                  <a:gd name="T47" fmla="*/ 157 h 160"/>
                  <a:gd name="T48" fmla="*/ 224 w 250"/>
                  <a:gd name="T49" fmla="*/ 153 h 160"/>
                  <a:gd name="T50" fmla="*/ 236 w 250"/>
                  <a:gd name="T51" fmla="*/ 147 h 160"/>
                  <a:gd name="T52" fmla="*/ 244 w 250"/>
                  <a:gd name="T53" fmla="*/ 139 h 160"/>
                  <a:gd name="T54" fmla="*/ 248 w 250"/>
                  <a:gd name="T55" fmla="*/ 129 h 160"/>
                  <a:gd name="T56" fmla="*/ 249 w 250"/>
                  <a:gd name="T57" fmla="*/ 117 h 160"/>
                  <a:gd name="T58" fmla="*/ 246 w 250"/>
                  <a:gd name="T59" fmla="*/ 105 h 160"/>
                  <a:gd name="T60" fmla="*/ 240 w 250"/>
                  <a:gd name="T61" fmla="*/ 92 h 160"/>
                  <a:gd name="T62" fmla="*/ 230 w 250"/>
                  <a:gd name="T63" fmla="*/ 78 h 160"/>
                  <a:gd name="T64" fmla="*/ 217 w 250"/>
                  <a:gd name="T65" fmla="*/ 65 h 160"/>
                  <a:gd name="T66" fmla="*/ 201 w 250"/>
                  <a:gd name="T67" fmla="*/ 52 h 160"/>
                  <a:gd name="T68" fmla="*/ 183 w 250"/>
                  <a:gd name="T69" fmla="*/ 39 h 160"/>
                  <a:gd name="T70" fmla="*/ 164 w 250"/>
                  <a:gd name="T71" fmla="*/ 28 h 160"/>
                  <a:gd name="T72" fmla="*/ 143 w 250"/>
                  <a:gd name="T7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60">
                    <a:moveTo>
                      <a:pt x="142" y="19"/>
                    </a:moveTo>
                    <a:lnTo>
                      <a:pt x="133" y="15"/>
                    </a:lnTo>
                    <a:lnTo>
                      <a:pt x="121" y="11"/>
                    </a:lnTo>
                    <a:lnTo>
                      <a:pt x="110" y="8"/>
                    </a:lnTo>
                    <a:lnTo>
                      <a:pt x="100" y="5"/>
                    </a:lnTo>
                    <a:lnTo>
                      <a:pt x="90" y="3"/>
                    </a:lnTo>
                    <a:lnTo>
                      <a:pt x="80" y="1"/>
                    </a:lnTo>
                    <a:lnTo>
                      <a:pt x="69" y="1"/>
                    </a:lnTo>
                    <a:lnTo>
                      <a:pt x="60" y="0"/>
                    </a:lnTo>
                    <a:lnTo>
                      <a:pt x="52" y="1"/>
                    </a:lnTo>
                    <a:lnTo>
                      <a:pt x="43" y="1"/>
                    </a:lnTo>
                    <a:lnTo>
                      <a:pt x="36" y="3"/>
                    </a:lnTo>
                    <a:lnTo>
                      <a:pt x="28" y="5"/>
                    </a:lnTo>
                    <a:lnTo>
                      <a:pt x="21" y="7"/>
                    </a:lnTo>
                    <a:lnTo>
                      <a:pt x="16" y="11"/>
                    </a:lnTo>
                    <a:lnTo>
                      <a:pt x="11" y="14"/>
                    </a:lnTo>
                    <a:lnTo>
                      <a:pt x="7" y="18"/>
                    </a:lnTo>
                    <a:lnTo>
                      <a:pt x="4" y="23"/>
                    </a:lnTo>
                    <a:lnTo>
                      <a:pt x="2" y="28"/>
                    </a:lnTo>
                    <a:lnTo>
                      <a:pt x="0" y="33"/>
                    </a:lnTo>
                    <a:lnTo>
                      <a:pt x="0" y="39"/>
                    </a:lnTo>
                    <a:lnTo>
                      <a:pt x="0" y="45"/>
                    </a:lnTo>
                    <a:lnTo>
                      <a:pt x="2" y="51"/>
                    </a:lnTo>
                    <a:lnTo>
                      <a:pt x="4" y="57"/>
                    </a:lnTo>
                    <a:lnTo>
                      <a:pt x="7" y="64"/>
                    </a:lnTo>
                    <a:lnTo>
                      <a:pt x="12" y="71"/>
                    </a:lnTo>
                    <a:lnTo>
                      <a:pt x="16" y="77"/>
                    </a:lnTo>
                    <a:lnTo>
                      <a:pt x="22" y="84"/>
                    </a:lnTo>
                    <a:lnTo>
                      <a:pt x="28" y="91"/>
                    </a:lnTo>
                    <a:lnTo>
                      <a:pt x="36" y="98"/>
                    </a:lnTo>
                    <a:lnTo>
                      <a:pt x="44" y="104"/>
                    </a:lnTo>
                    <a:lnTo>
                      <a:pt x="52" y="111"/>
                    </a:lnTo>
                    <a:lnTo>
                      <a:pt x="61" y="117"/>
                    </a:lnTo>
                    <a:lnTo>
                      <a:pt x="71" y="123"/>
                    </a:lnTo>
                    <a:lnTo>
                      <a:pt x="80" y="128"/>
                    </a:lnTo>
                    <a:lnTo>
                      <a:pt x="91" y="133"/>
                    </a:lnTo>
                    <a:lnTo>
                      <a:pt x="101" y="138"/>
                    </a:lnTo>
                    <a:lnTo>
                      <a:pt x="112" y="142"/>
                    </a:lnTo>
                    <a:lnTo>
                      <a:pt x="123" y="146"/>
                    </a:lnTo>
                    <a:lnTo>
                      <a:pt x="133" y="150"/>
                    </a:lnTo>
                    <a:lnTo>
                      <a:pt x="144" y="153"/>
                    </a:lnTo>
                    <a:lnTo>
                      <a:pt x="154" y="155"/>
                    </a:lnTo>
                    <a:lnTo>
                      <a:pt x="165" y="157"/>
                    </a:lnTo>
                    <a:lnTo>
                      <a:pt x="174" y="158"/>
                    </a:lnTo>
                    <a:lnTo>
                      <a:pt x="184" y="159"/>
                    </a:lnTo>
                    <a:lnTo>
                      <a:pt x="193" y="159"/>
                    </a:lnTo>
                    <a:lnTo>
                      <a:pt x="202" y="158"/>
                    </a:lnTo>
                    <a:lnTo>
                      <a:pt x="210" y="157"/>
                    </a:lnTo>
                    <a:lnTo>
                      <a:pt x="217" y="155"/>
                    </a:lnTo>
                    <a:lnTo>
                      <a:pt x="224" y="153"/>
                    </a:lnTo>
                    <a:lnTo>
                      <a:pt x="230" y="150"/>
                    </a:lnTo>
                    <a:lnTo>
                      <a:pt x="236" y="147"/>
                    </a:lnTo>
                    <a:lnTo>
                      <a:pt x="240" y="143"/>
                    </a:lnTo>
                    <a:lnTo>
                      <a:pt x="244" y="139"/>
                    </a:lnTo>
                    <a:lnTo>
                      <a:pt x="246" y="134"/>
                    </a:lnTo>
                    <a:lnTo>
                      <a:pt x="248" y="129"/>
                    </a:lnTo>
                    <a:lnTo>
                      <a:pt x="249" y="123"/>
                    </a:lnTo>
                    <a:lnTo>
                      <a:pt x="249" y="117"/>
                    </a:lnTo>
                    <a:lnTo>
                      <a:pt x="248" y="111"/>
                    </a:lnTo>
                    <a:lnTo>
                      <a:pt x="246" y="105"/>
                    </a:lnTo>
                    <a:lnTo>
                      <a:pt x="244" y="99"/>
                    </a:lnTo>
                    <a:lnTo>
                      <a:pt x="240" y="92"/>
                    </a:lnTo>
                    <a:lnTo>
                      <a:pt x="235" y="85"/>
                    </a:lnTo>
                    <a:lnTo>
                      <a:pt x="230" y="78"/>
                    </a:lnTo>
                    <a:lnTo>
                      <a:pt x="224" y="71"/>
                    </a:lnTo>
                    <a:lnTo>
                      <a:pt x="217" y="65"/>
                    </a:lnTo>
                    <a:lnTo>
                      <a:pt x="210" y="58"/>
                    </a:lnTo>
                    <a:lnTo>
                      <a:pt x="201" y="52"/>
                    </a:lnTo>
                    <a:lnTo>
                      <a:pt x="192" y="45"/>
                    </a:lnTo>
                    <a:lnTo>
                      <a:pt x="183" y="39"/>
                    </a:lnTo>
                    <a:lnTo>
                      <a:pt x="173" y="34"/>
                    </a:lnTo>
                    <a:lnTo>
                      <a:pt x="164" y="28"/>
                    </a:lnTo>
                    <a:lnTo>
                      <a:pt x="153" y="23"/>
                    </a:lnTo>
                    <a:lnTo>
                      <a:pt x="143" y="19"/>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69" name="Freeform 293"/>
              <p:cNvSpPr>
                <a:spLocks/>
              </p:cNvSpPr>
              <p:nvPr/>
            </p:nvSpPr>
            <p:spPr bwMode="auto">
              <a:xfrm>
                <a:off x="2182" y="1678"/>
                <a:ext cx="136" cy="292"/>
              </a:xfrm>
              <a:custGeom>
                <a:avLst/>
                <a:gdLst>
                  <a:gd name="T0" fmla="*/ 123 w 136"/>
                  <a:gd name="T1" fmla="*/ 154 h 292"/>
                  <a:gd name="T2" fmla="*/ 129 w 136"/>
                  <a:gd name="T3" fmla="*/ 129 h 292"/>
                  <a:gd name="T4" fmla="*/ 132 w 136"/>
                  <a:gd name="T5" fmla="*/ 105 h 292"/>
                  <a:gd name="T6" fmla="*/ 134 w 136"/>
                  <a:gd name="T7" fmla="*/ 81 h 292"/>
                  <a:gd name="T8" fmla="*/ 134 w 136"/>
                  <a:gd name="T9" fmla="*/ 60 h 292"/>
                  <a:gd name="T10" fmla="*/ 132 w 136"/>
                  <a:gd name="T11" fmla="*/ 41 h 292"/>
                  <a:gd name="T12" fmla="*/ 129 w 136"/>
                  <a:gd name="T13" fmla="*/ 25 h 292"/>
                  <a:gd name="T14" fmla="*/ 123 w 136"/>
                  <a:gd name="T15" fmla="*/ 13 h 292"/>
                  <a:gd name="T16" fmla="*/ 116 w 136"/>
                  <a:gd name="T17" fmla="*/ 4 h 292"/>
                  <a:gd name="T18" fmla="*/ 107 w 136"/>
                  <a:gd name="T19" fmla="*/ 0 h 292"/>
                  <a:gd name="T20" fmla="*/ 97 w 136"/>
                  <a:gd name="T21" fmla="*/ 0 h 292"/>
                  <a:gd name="T22" fmla="*/ 86 w 136"/>
                  <a:gd name="T23" fmla="*/ 5 h 292"/>
                  <a:gd name="T24" fmla="*/ 75 w 136"/>
                  <a:gd name="T25" fmla="*/ 13 h 292"/>
                  <a:gd name="T26" fmla="*/ 63 w 136"/>
                  <a:gd name="T27" fmla="*/ 26 h 292"/>
                  <a:gd name="T28" fmla="*/ 52 w 136"/>
                  <a:gd name="T29" fmla="*/ 42 h 292"/>
                  <a:gd name="T30" fmla="*/ 41 w 136"/>
                  <a:gd name="T31" fmla="*/ 61 h 292"/>
                  <a:gd name="T32" fmla="*/ 31 w 136"/>
                  <a:gd name="T33" fmla="*/ 82 h 292"/>
                  <a:gd name="T34" fmla="*/ 21 w 136"/>
                  <a:gd name="T35" fmla="*/ 106 h 292"/>
                  <a:gd name="T36" fmla="*/ 13 w 136"/>
                  <a:gd name="T37" fmla="*/ 130 h 292"/>
                  <a:gd name="T38" fmla="*/ 7 w 136"/>
                  <a:gd name="T39" fmla="*/ 155 h 292"/>
                  <a:gd name="T40" fmla="*/ 3 w 136"/>
                  <a:gd name="T41" fmla="*/ 180 h 292"/>
                  <a:gd name="T42" fmla="*/ 1 w 136"/>
                  <a:gd name="T43" fmla="*/ 204 h 292"/>
                  <a:gd name="T44" fmla="*/ 0 w 136"/>
                  <a:gd name="T45" fmla="*/ 226 h 292"/>
                  <a:gd name="T46" fmla="*/ 1 w 136"/>
                  <a:gd name="T47" fmla="*/ 246 h 292"/>
                  <a:gd name="T48" fmla="*/ 4 w 136"/>
                  <a:gd name="T49" fmla="*/ 262 h 292"/>
                  <a:gd name="T50" fmla="*/ 10 w 136"/>
                  <a:gd name="T51" fmla="*/ 275 h 292"/>
                  <a:gd name="T52" fmla="*/ 17 w 136"/>
                  <a:gd name="T53" fmla="*/ 285 h 292"/>
                  <a:gd name="T54" fmla="*/ 25 w 136"/>
                  <a:gd name="T55" fmla="*/ 290 h 292"/>
                  <a:gd name="T56" fmla="*/ 35 w 136"/>
                  <a:gd name="T57" fmla="*/ 291 h 292"/>
                  <a:gd name="T58" fmla="*/ 45 w 136"/>
                  <a:gd name="T59" fmla="*/ 288 h 292"/>
                  <a:gd name="T60" fmla="*/ 57 w 136"/>
                  <a:gd name="T61" fmla="*/ 280 h 292"/>
                  <a:gd name="T62" fmla="*/ 68 w 136"/>
                  <a:gd name="T63" fmla="*/ 269 h 292"/>
                  <a:gd name="T64" fmla="*/ 80 w 136"/>
                  <a:gd name="T65" fmla="*/ 254 h 292"/>
                  <a:gd name="T66" fmla="*/ 91 w 136"/>
                  <a:gd name="T67" fmla="*/ 235 h 292"/>
                  <a:gd name="T68" fmla="*/ 101 w 136"/>
                  <a:gd name="T69" fmla="*/ 214 h 292"/>
                  <a:gd name="T70" fmla="*/ 111 w 136"/>
                  <a:gd name="T71" fmla="*/ 191 h 292"/>
                  <a:gd name="T72" fmla="*/ 119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19" y="167"/>
                    </a:moveTo>
                    <a:lnTo>
                      <a:pt x="123" y="154"/>
                    </a:lnTo>
                    <a:lnTo>
                      <a:pt x="126" y="142"/>
                    </a:lnTo>
                    <a:lnTo>
                      <a:pt x="129" y="129"/>
                    </a:lnTo>
                    <a:lnTo>
                      <a:pt x="131" y="117"/>
                    </a:lnTo>
                    <a:lnTo>
                      <a:pt x="132" y="105"/>
                    </a:lnTo>
                    <a:lnTo>
                      <a:pt x="134" y="93"/>
                    </a:lnTo>
                    <a:lnTo>
                      <a:pt x="134" y="81"/>
                    </a:lnTo>
                    <a:lnTo>
                      <a:pt x="135" y="70"/>
                    </a:lnTo>
                    <a:lnTo>
                      <a:pt x="134" y="60"/>
                    </a:lnTo>
                    <a:lnTo>
                      <a:pt x="134" y="50"/>
                    </a:lnTo>
                    <a:lnTo>
                      <a:pt x="132" y="41"/>
                    </a:lnTo>
                    <a:lnTo>
                      <a:pt x="131" y="33"/>
                    </a:lnTo>
                    <a:lnTo>
                      <a:pt x="129" y="25"/>
                    </a:lnTo>
                    <a:lnTo>
                      <a:pt x="126" y="18"/>
                    </a:lnTo>
                    <a:lnTo>
                      <a:pt x="123" y="13"/>
                    </a:lnTo>
                    <a:lnTo>
                      <a:pt x="120" y="8"/>
                    </a:lnTo>
                    <a:lnTo>
                      <a:pt x="116" y="4"/>
                    </a:lnTo>
                    <a:lnTo>
                      <a:pt x="112" y="2"/>
                    </a:lnTo>
                    <a:lnTo>
                      <a:pt x="107" y="0"/>
                    </a:lnTo>
                    <a:lnTo>
                      <a:pt x="102" y="0"/>
                    </a:lnTo>
                    <a:lnTo>
                      <a:pt x="97" y="0"/>
                    </a:lnTo>
                    <a:lnTo>
                      <a:pt x="91" y="2"/>
                    </a:lnTo>
                    <a:lnTo>
                      <a:pt x="86" y="5"/>
                    </a:lnTo>
                    <a:lnTo>
                      <a:pt x="81" y="8"/>
                    </a:lnTo>
                    <a:lnTo>
                      <a:pt x="75" y="13"/>
                    </a:lnTo>
                    <a:lnTo>
                      <a:pt x="69" y="19"/>
                    </a:lnTo>
                    <a:lnTo>
                      <a:pt x="63" y="26"/>
                    </a:lnTo>
                    <a:lnTo>
                      <a:pt x="58" y="33"/>
                    </a:lnTo>
                    <a:lnTo>
                      <a:pt x="52" y="42"/>
                    </a:lnTo>
                    <a:lnTo>
                      <a:pt x="46" y="51"/>
                    </a:lnTo>
                    <a:lnTo>
                      <a:pt x="41" y="61"/>
                    </a:lnTo>
                    <a:lnTo>
                      <a:pt x="36" y="71"/>
                    </a:lnTo>
                    <a:lnTo>
                      <a:pt x="31" y="82"/>
                    </a:lnTo>
                    <a:lnTo>
                      <a:pt x="26" y="94"/>
                    </a:lnTo>
                    <a:lnTo>
                      <a:pt x="21" y="106"/>
                    </a:lnTo>
                    <a:lnTo>
                      <a:pt x="17" y="118"/>
                    </a:lnTo>
                    <a:lnTo>
                      <a:pt x="13" y="130"/>
                    </a:lnTo>
                    <a:lnTo>
                      <a:pt x="10" y="143"/>
                    </a:lnTo>
                    <a:lnTo>
                      <a:pt x="7" y="155"/>
                    </a:lnTo>
                    <a:lnTo>
                      <a:pt x="5" y="168"/>
                    </a:lnTo>
                    <a:lnTo>
                      <a:pt x="3" y="180"/>
                    </a:lnTo>
                    <a:lnTo>
                      <a:pt x="2" y="192"/>
                    </a:lnTo>
                    <a:lnTo>
                      <a:pt x="1" y="204"/>
                    </a:lnTo>
                    <a:lnTo>
                      <a:pt x="0" y="215"/>
                    </a:lnTo>
                    <a:lnTo>
                      <a:pt x="0" y="226"/>
                    </a:lnTo>
                    <a:lnTo>
                      <a:pt x="1" y="236"/>
                    </a:lnTo>
                    <a:lnTo>
                      <a:pt x="1" y="246"/>
                    </a:lnTo>
                    <a:lnTo>
                      <a:pt x="3" y="254"/>
                    </a:lnTo>
                    <a:lnTo>
                      <a:pt x="4" y="262"/>
                    </a:lnTo>
                    <a:lnTo>
                      <a:pt x="7" y="269"/>
                    </a:lnTo>
                    <a:lnTo>
                      <a:pt x="10" y="275"/>
                    </a:lnTo>
                    <a:lnTo>
                      <a:pt x="13" y="280"/>
                    </a:lnTo>
                    <a:lnTo>
                      <a:pt x="17" y="285"/>
                    </a:lnTo>
                    <a:lnTo>
                      <a:pt x="20" y="288"/>
                    </a:lnTo>
                    <a:lnTo>
                      <a:pt x="25" y="290"/>
                    </a:lnTo>
                    <a:lnTo>
                      <a:pt x="30" y="291"/>
                    </a:lnTo>
                    <a:lnTo>
                      <a:pt x="35" y="291"/>
                    </a:lnTo>
                    <a:lnTo>
                      <a:pt x="40" y="290"/>
                    </a:lnTo>
                    <a:lnTo>
                      <a:pt x="45" y="288"/>
                    </a:lnTo>
                    <a:lnTo>
                      <a:pt x="51" y="284"/>
                    </a:lnTo>
                    <a:lnTo>
                      <a:pt x="57" y="280"/>
                    </a:lnTo>
                    <a:lnTo>
                      <a:pt x="63" y="275"/>
                    </a:lnTo>
                    <a:lnTo>
                      <a:pt x="68" y="269"/>
                    </a:lnTo>
                    <a:lnTo>
                      <a:pt x="74" y="262"/>
                    </a:lnTo>
                    <a:lnTo>
                      <a:pt x="80" y="254"/>
                    </a:lnTo>
                    <a:lnTo>
                      <a:pt x="85" y="245"/>
                    </a:lnTo>
                    <a:lnTo>
                      <a:pt x="91" y="235"/>
                    </a:lnTo>
                    <a:lnTo>
                      <a:pt x="97" y="225"/>
                    </a:lnTo>
                    <a:lnTo>
                      <a:pt x="101" y="214"/>
                    </a:lnTo>
                    <a:lnTo>
                      <a:pt x="107" y="203"/>
                    </a:lnTo>
                    <a:lnTo>
                      <a:pt x="111" y="191"/>
                    </a:lnTo>
                    <a:lnTo>
                      <a:pt x="115" y="179"/>
                    </a:lnTo>
                    <a:lnTo>
                      <a:pt x="119" y="167"/>
                    </a:lnTo>
                  </a:path>
                </a:pathLst>
              </a:custGeom>
              <a:solidFill>
                <a:srgbClr val="80FF00"/>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70" name="Oval 294"/>
              <p:cNvSpPr>
                <a:spLocks noChangeArrowheads="1"/>
              </p:cNvSpPr>
              <p:nvPr/>
            </p:nvSpPr>
            <p:spPr bwMode="auto">
              <a:xfrm rot="16800000">
                <a:off x="2273" y="1892"/>
                <a:ext cx="111" cy="286"/>
              </a:xfrm>
              <a:prstGeom prst="ellipse">
                <a:avLst/>
              </a:prstGeom>
              <a:solidFill>
                <a:srgbClr val="80FF00"/>
              </a:soli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71" name="Freeform 295"/>
              <p:cNvSpPr>
                <a:spLocks/>
              </p:cNvSpPr>
              <p:nvPr/>
            </p:nvSpPr>
            <p:spPr bwMode="auto">
              <a:xfrm>
                <a:off x="2107" y="1982"/>
                <a:ext cx="93" cy="428"/>
              </a:xfrm>
              <a:custGeom>
                <a:avLst/>
                <a:gdLst>
                  <a:gd name="T0" fmla="*/ 92 w 93"/>
                  <a:gd name="T1" fmla="*/ 0 h 428"/>
                  <a:gd name="T2" fmla="*/ 87 w 93"/>
                  <a:gd name="T3" fmla="*/ 21 h 428"/>
                  <a:gd name="T4" fmla="*/ 83 w 93"/>
                  <a:gd name="T5" fmla="*/ 32 h 428"/>
                  <a:gd name="T6" fmla="*/ 81 w 93"/>
                  <a:gd name="T7" fmla="*/ 44 h 428"/>
                  <a:gd name="T8" fmla="*/ 77 w 93"/>
                  <a:gd name="T9" fmla="*/ 57 h 428"/>
                  <a:gd name="T10" fmla="*/ 73 w 93"/>
                  <a:gd name="T11" fmla="*/ 70 h 428"/>
                  <a:gd name="T12" fmla="*/ 69 w 93"/>
                  <a:gd name="T13" fmla="*/ 83 h 428"/>
                  <a:gd name="T14" fmla="*/ 65 w 93"/>
                  <a:gd name="T15" fmla="*/ 97 h 428"/>
                  <a:gd name="T16" fmla="*/ 60 w 93"/>
                  <a:gd name="T17" fmla="*/ 110 h 428"/>
                  <a:gd name="T18" fmla="*/ 56 w 93"/>
                  <a:gd name="T19" fmla="*/ 125 h 428"/>
                  <a:gd name="T20" fmla="*/ 51 w 93"/>
                  <a:gd name="T21" fmla="*/ 139 h 428"/>
                  <a:gd name="T22" fmla="*/ 47 w 93"/>
                  <a:gd name="T23" fmla="*/ 154 h 428"/>
                  <a:gd name="T24" fmla="*/ 42 w 93"/>
                  <a:gd name="T25" fmla="*/ 169 h 428"/>
                  <a:gd name="T26" fmla="*/ 37 w 93"/>
                  <a:gd name="T27" fmla="*/ 184 h 428"/>
                  <a:gd name="T28" fmla="*/ 33 w 93"/>
                  <a:gd name="T29" fmla="*/ 198 h 428"/>
                  <a:gd name="T30" fmla="*/ 28 w 93"/>
                  <a:gd name="T31" fmla="*/ 214 h 428"/>
                  <a:gd name="T32" fmla="*/ 25 w 93"/>
                  <a:gd name="T33" fmla="*/ 228 h 428"/>
                  <a:gd name="T34" fmla="*/ 20 w 93"/>
                  <a:gd name="T35" fmla="*/ 243 h 428"/>
                  <a:gd name="T36" fmla="*/ 17 w 93"/>
                  <a:gd name="T37" fmla="*/ 258 h 428"/>
                  <a:gd name="T38" fmla="*/ 13 w 93"/>
                  <a:gd name="T39" fmla="*/ 273 h 428"/>
                  <a:gd name="T40" fmla="*/ 11 w 93"/>
                  <a:gd name="T41" fmla="*/ 288 h 428"/>
                  <a:gd name="T42" fmla="*/ 7 w 93"/>
                  <a:gd name="T43" fmla="*/ 302 h 428"/>
                  <a:gd name="T44" fmla="*/ 5 w 93"/>
                  <a:gd name="T45" fmla="*/ 316 h 428"/>
                  <a:gd name="T46" fmla="*/ 4 w 93"/>
                  <a:gd name="T47" fmla="*/ 330 h 428"/>
                  <a:gd name="T48" fmla="*/ 2 w 93"/>
                  <a:gd name="T49" fmla="*/ 344 h 428"/>
                  <a:gd name="T50" fmla="*/ 0 w 93"/>
                  <a:gd name="T51" fmla="*/ 357 h 428"/>
                  <a:gd name="T52" fmla="*/ 0 w 93"/>
                  <a:gd name="T53" fmla="*/ 370 h 428"/>
                  <a:gd name="T54" fmla="*/ 0 w 93"/>
                  <a:gd name="T55" fmla="*/ 382 h 428"/>
                  <a:gd name="T56" fmla="*/ 1 w 93"/>
                  <a:gd name="T57" fmla="*/ 394 h 428"/>
                  <a:gd name="T58" fmla="*/ 2 w 93"/>
                  <a:gd name="T59" fmla="*/ 405 h 428"/>
                  <a:gd name="T60" fmla="*/ 4 w 93"/>
                  <a:gd name="T61" fmla="*/ 416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3" y="32"/>
                    </a:lnTo>
                    <a:lnTo>
                      <a:pt x="81" y="44"/>
                    </a:lnTo>
                    <a:lnTo>
                      <a:pt x="77" y="57"/>
                    </a:lnTo>
                    <a:lnTo>
                      <a:pt x="73" y="70"/>
                    </a:lnTo>
                    <a:lnTo>
                      <a:pt x="69" y="83"/>
                    </a:lnTo>
                    <a:lnTo>
                      <a:pt x="65" y="97"/>
                    </a:lnTo>
                    <a:lnTo>
                      <a:pt x="60" y="110"/>
                    </a:lnTo>
                    <a:lnTo>
                      <a:pt x="56" y="125"/>
                    </a:lnTo>
                    <a:lnTo>
                      <a:pt x="51" y="139"/>
                    </a:lnTo>
                    <a:lnTo>
                      <a:pt x="47" y="154"/>
                    </a:lnTo>
                    <a:lnTo>
                      <a:pt x="42" y="169"/>
                    </a:lnTo>
                    <a:lnTo>
                      <a:pt x="37" y="184"/>
                    </a:lnTo>
                    <a:lnTo>
                      <a:pt x="33" y="198"/>
                    </a:lnTo>
                    <a:lnTo>
                      <a:pt x="28" y="214"/>
                    </a:lnTo>
                    <a:lnTo>
                      <a:pt x="25" y="228"/>
                    </a:lnTo>
                    <a:lnTo>
                      <a:pt x="20" y="243"/>
                    </a:lnTo>
                    <a:lnTo>
                      <a:pt x="17" y="258"/>
                    </a:lnTo>
                    <a:lnTo>
                      <a:pt x="13" y="273"/>
                    </a:lnTo>
                    <a:lnTo>
                      <a:pt x="11" y="288"/>
                    </a:lnTo>
                    <a:lnTo>
                      <a:pt x="7" y="302"/>
                    </a:lnTo>
                    <a:lnTo>
                      <a:pt x="5" y="316"/>
                    </a:lnTo>
                    <a:lnTo>
                      <a:pt x="4" y="330"/>
                    </a:lnTo>
                    <a:lnTo>
                      <a:pt x="2" y="344"/>
                    </a:lnTo>
                    <a:lnTo>
                      <a:pt x="0" y="357"/>
                    </a:lnTo>
                    <a:lnTo>
                      <a:pt x="0" y="370"/>
                    </a:lnTo>
                    <a:lnTo>
                      <a:pt x="0" y="382"/>
                    </a:lnTo>
                    <a:lnTo>
                      <a:pt x="1" y="394"/>
                    </a:lnTo>
                    <a:lnTo>
                      <a:pt x="2" y="405"/>
                    </a:lnTo>
                    <a:lnTo>
                      <a:pt x="4" y="416"/>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72" name="Group 296"/>
            <p:cNvGrpSpPr>
              <a:grpSpLocks/>
            </p:cNvGrpSpPr>
            <p:nvPr/>
          </p:nvGrpSpPr>
          <p:grpSpPr bwMode="auto">
            <a:xfrm>
              <a:off x="2171" y="1221"/>
              <a:ext cx="529" cy="732"/>
              <a:chOff x="2171" y="1221"/>
              <a:chExt cx="529" cy="732"/>
            </a:xfrm>
          </p:grpSpPr>
          <p:sp>
            <p:nvSpPr>
              <p:cNvPr id="204073" name="Freeform 297"/>
              <p:cNvSpPr>
                <a:spLocks/>
              </p:cNvSpPr>
              <p:nvPr/>
            </p:nvSpPr>
            <p:spPr bwMode="auto">
              <a:xfrm>
                <a:off x="2171" y="1403"/>
                <a:ext cx="250" cy="159"/>
              </a:xfrm>
              <a:custGeom>
                <a:avLst/>
                <a:gdLst>
                  <a:gd name="T0" fmla="*/ 132 w 250"/>
                  <a:gd name="T1" fmla="*/ 14 h 159"/>
                  <a:gd name="T2" fmla="*/ 110 w 250"/>
                  <a:gd name="T3" fmla="*/ 7 h 159"/>
                  <a:gd name="T4" fmla="*/ 89 w 250"/>
                  <a:gd name="T5" fmla="*/ 3 h 159"/>
                  <a:gd name="T6" fmla="*/ 69 w 250"/>
                  <a:gd name="T7" fmla="*/ 0 h 159"/>
                  <a:gd name="T8" fmla="*/ 51 w 250"/>
                  <a:gd name="T9" fmla="*/ 0 h 159"/>
                  <a:gd name="T10" fmla="*/ 35 w 250"/>
                  <a:gd name="T11" fmla="*/ 2 h 159"/>
                  <a:gd name="T12" fmla="*/ 21 w 250"/>
                  <a:gd name="T13" fmla="*/ 7 h 159"/>
                  <a:gd name="T14" fmla="*/ 11 w 250"/>
                  <a:gd name="T15" fmla="*/ 13 h 159"/>
                  <a:gd name="T16" fmla="*/ 4 w 250"/>
                  <a:gd name="T17" fmla="*/ 22 h 159"/>
                  <a:gd name="T18" fmla="*/ 0 w 250"/>
                  <a:gd name="T19" fmla="*/ 32 h 159"/>
                  <a:gd name="T20" fmla="*/ 0 w 250"/>
                  <a:gd name="T21" fmla="*/ 44 h 159"/>
                  <a:gd name="T22" fmla="*/ 4 w 250"/>
                  <a:gd name="T23" fmla="*/ 57 h 159"/>
                  <a:gd name="T24" fmla="*/ 11 w 250"/>
                  <a:gd name="T25" fmla="*/ 70 h 159"/>
                  <a:gd name="T26" fmla="*/ 21 w 250"/>
                  <a:gd name="T27" fmla="*/ 83 h 159"/>
                  <a:gd name="T28" fmla="*/ 36 w 250"/>
                  <a:gd name="T29" fmla="*/ 97 h 159"/>
                  <a:gd name="T30" fmla="*/ 52 w 250"/>
                  <a:gd name="T31" fmla="*/ 110 h 159"/>
                  <a:gd name="T32" fmla="*/ 70 w 250"/>
                  <a:gd name="T33" fmla="*/ 122 h 159"/>
                  <a:gd name="T34" fmla="*/ 90 w 250"/>
                  <a:gd name="T35" fmla="*/ 133 h 159"/>
                  <a:gd name="T36" fmla="*/ 111 w 250"/>
                  <a:gd name="T37" fmla="*/ 142 h 159"/>
                  <a:gd name="T38" fmla="*/ 133 w 250"/>
                  <a:gd name="T39" fmla="*/ 149 h 159"/>
                  <a:gd name="T40" fmla="*/ 154 w 250"/>
                  <a:gd name="T41" fmla="*/ 154 h 159"/>
                  <a:gd name="T42" fmla="*/ 174 w 250"/>
                  <a:gd name="T43" fmla="*/ 157 h 159"/>
                  <a:gd name="T44" fmla="*/ 193 w 250"/>
                  <a:gd name="T45" fmla="*/ 158 h 159"/>
                  <a:gd name="T46" fmla="*/ 210 w 250"/>
                  <a:gd name="T47" fmla="*/ 156 h 159"/>
                  <a:gd name="T48" fmla="*/ 224 w 250"/>
                  <a:gd name="T49" fmla="*/ 152 h 159"/>
                  <a:gd name="T50" fmla="*/ 235 w 250"/>
                  <a:gd name="T51" fmla="*/ 146 h 159"/>
                  <a:gd name="T52" fmla="*/ 244 w 250"/>
                  <a:gd name="T53" fmla="*/ 138 h 159"/>
                  <a:gd name="T54" fmla="*/ 247 w 250"/>
                  <a:gd name="T55" fmla="*/ 128 h 159"/>
                  <a:gd name="T56" fmla="*/ 249 w 250"/>
                  <a:gd name="T57" fmla="*/ 117 h 159"/>
                  <a:gd name="T58" fmla="*/ 245 w 250"/>
                  <a:gd name="T59" fmla="*/ 104 h 159"/>
                  <a:gd name="T60" fmla="*/ 239 w 250"/>
                  <a:gd name="T61" fmla="*/ 91 h 159"/>
                  <a:gd name="T62" fmla="*/ 229 w 250"/>
                  <a:gd name="T63" fmla="*/ 78 h 159"/>
                  <a:gd name="T64" fmla="*/ 217 w 250"/>
                  <a:gd name="T65" fmla="*/ 64 h 159"/>
                  <a:gd name="T66" fmla="*/ 201 w 250"/>
                  <a:gd name="T67" fmla="*/ 51 h 159"/>
                  <a:gd name="T68" fmla="*/ 183 w 250"/>
                  <a:gd name="T69" fmla="*/ 39 h 159"/>
                  <a:gd name="T70" fmla="*/ 164 w 250"/>
                  <a:gd name="T71" fmla="*/ 28 h 159"/>
                  <a:gd name="T72" fmla="*/ 142 w 250"/>
                  <a:gd name="T73" fmla="*/ 1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59">
                    <a:moveTo>
                      <a:pt x="142" y="18"/>
                    </a:moveTo>
                    <a:lnTo>
                      <a:pt x="132" y="14"/>
                    </a:lnTo>
                    <a:lnTo>
                      <a:pt x="121" y="10"/>
                    </a:lnTo>
                    <a:lnTo>
                      <a:pt x="110" y="7"/>
                    </a:lnTo>
                    <a:lnTo>
                      <a:pt x="100" y="5"/>
                    </a:lnTo>
                    <a:lnTo>
                      <a:pt x="89" y="3"/>
                    </a:lnTo>
                    <a:lnTo>
                      <a:pt x="79" y="1"/>
                    </a:lnTo>
                    <a:lnTo>
                      <a:pt x="69" y="0"/>
                    </a:lnTo>
                    <a:lnTo>
                      <a:pt x="60" y="0"/>
                    </a:lnTo>
                    <a:lnTo>
                      <a:pt x="51" y="0"/>
                    </a:lnTo>
                    <a:lnTo>
                      <a:pt x="43" y="1"/>
                    </a:lnTo>
                    <a:lnTo>
                      <a:pt x="35" y="2"/>
                    </a:lnTo>
                    <a:lnTo>
                      <a:pt x="28" y="4"/>
                    </a:lnTo>
                    <a:lnTo>
                      <a:pt x="21" y="7"/>
                    </a:lnTo>
                    <a:lnTo>
                      <a:pt x="16" y="10"/>
                    </a:lnTo>
                    <a:lnTo>
                      <a:pt x="11" y="13"/>
                    </a:lnTo>
                    <a:lnTo>
                      <a:pt x="7" y="17"/>
                    </a:lnTo>
                    <a:lnTo>
                      <a:pt x="4" y="22"/>
                    </a:lnTo>
                    <a:lnTo>
                      <a:pt x="1" y="27"/>
                    </a:lnTo>
                    <a:lnTo>
                      <a:pt x="0" y="32"/>
                    </a:lnTo>
                    <a:lnTo>
                      <a:pt x="0" y="38"/>
                    </a:lnTo>
                    <a:lnTo>
                      <a:pt x="0" y="44"/>
                    </a:lnTo>
                    <a:lnTo>
                      <a:pt x="2" y="50"/>
                    </a:lnTo>
                    <a:lnTo>
                      <a:pt x="4" y="57"/>
                    </a:lnTo>
                    <a:lnTo>
                      <a:pt x="7" y="63"/>
                    </a:lnTo>
                    <a:lnTo>
                      <a:pt x="11" y="70"/>
                    </a:lnTo>
                    <a:lnTo>
                      <a:pt x="16" y="77"/>
                    </a:lnTo>
                    <a:lnTo>
                      <a:pt x="21" y="83"/>
                    </a:lnTo>
                    <a:lnTo>
                      <a:pt x="28" y="90"/>
                    </a:lnTo>
                    <a:lnTo>
                      <a:pt x="36" y="97"/>
                    </a:lnTo>
                    <a:lnTo>
                      <a:pt x="44" y="103"/>
                    </a:lnTo>
                    <a:lnTo>
                      <a:pt x="52" y="110"/>
                    </a:lnTo>
                    <a:lnTo>
                      <a:pt x="60" y="116"/>
                    </a:lnTo>
                    <a:lnTo>
                      <a:pt x="70" y="122"/>
                    </a:lnTo>
                    <a:lnTo>
                      <a:pt x="80" y="127"/>
                    </a:lnTo>
                    <a:lnTo>
                      <a:pt x="90" y="133"/>
                    </a:lnTo>
                    <a:lnTo>
                      <a:pt x="100" y="137"/>
                    </a:lnTo>
                    <a:lnTo>
                      <a:pt x="111" y="142"/>
                    </a:lnTo>
                    <a:lnTo>
                      <a:pt x="122" y="146"/>
                    </a:lnTo>
                    <a:lnTo>
                      <a:pt x="133" y="149"/>
                    </a:lnTo>
                    <a:lnTo>
                      <a:pt x="143" y="152"/>
                    </a:lnTo>
                    <a:lnTo>
                      <a:pt x="154" y="154"/>
                    </a:lnTo>
                    <a:lnTo>
                      <a:pt x="164" y="156"/>
                    </a:lnTo>
                    <a:lnTo>
                      <a:pt x="174" y="157"/>
                    </a:lnTo>
                    <a:lnTo>
                      <a:pt x="183" y="158"/>
                    </a:lnTo>
                    <a:lnTo>
                      <a:pt x="193" y="158"/>
                    </a:lnTo>
                    <a:lnTo>
                      <a:pt x="202" y="157"/>
                    </a:lnTo>
                    <a:lnTo>
                      <a:pt x="210" y="156"/>
                    </a:lnTo>
                    <a:lnTo>
                      <a:pt x="217" y="155"/>
                    </a:lnTo>
                    <a:lnTo>
                      <a:pt x="224" y="152"/>
                    </a:lnTo>
                    <a:lnTo>
                      <a:pt x="229" y="149"/>
                    </a:lnTo>
                    <a:lnTo>
                      <a:pt x="235" y="146"/>
                    </a:lnTo>
                    <a:lnTo>
                      <a:pt x="239" y="142"/>
                    </a:lnTo>
                    <a:lnTo>
                      <a:pt x="244" y="138"/>
                    </a:lnTo>
                    <a:lnTo>
                      <a:pt x="245" y="133"/>
                    </a:lnTo>
                    <a:lnTo>
                      <a:pt x="247" y="128"/>
                    </a:lnTo>
                    <a:lnTo>
                      <a:pt x="249" y="123"/>
                    </a:lnTo>
                    <a:lnTo>
                      <a:pt x="249" y="117"/>
                    </a:lnTo>
                    <a:lnTo>
                      <a:pt x="247" y="111"/>
                    </a:lnTo>
                    <a:lnTo>
                      <a:pt x="245" y="104"/>
                    </a:lnTo>
                    <a:lnTo>
                      <a:pt x="243" y="98"/>
                    </a:lnTo>
                    <a:lnTo>
                      <a:pt x="239" y="91"/>
                    </a:lnTo>
                    <a:lnTo>
                      <a:pt x="235" y="84"/>
                    </a:lnTo>
                    <a:lnTo>
                      <a:pt x="229" y="78"/>
                    </a:lnTo>
                    <a:lnTo>
                      <a:pt x="223" y="71"/>
                    </a:lnTo>
                    <a:lnTo>
                      <a:pt x="217" y="64"/>
                    </a:lnTo>
                    <a:lnTo>
                      <a:pt x="209" y="57"/>
                    </a:lnTo>
                    <a:lnTo>
                      <a:pt x="201" y="51"/>
                    </a:lnTo>
                    <a:lnTo>
                      <a:pt x="192" y="45"/>
                    </a:lnTo>
                    <a:lnTo>
                      <a:pt x="183" y="39"/>
                    </a:lnTo>
                    <a:lnTo>
                      <a:pt x="173" y="33"/>
                    </a:lnTo>
                    <a:lnTo>
                      <a:pt x="164" y="28"/>
                    </a:lnTo>
                    <a:lnTo>
                      <a:pt x="153" y="23"/>
                    </a:lnTo>
                    <a:lnTo>
                      <a:pt x="142" y="18"/>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74" name="Freeform 298"/>
              <p:cNvSpPr>
                <a:spLocks/>
              </p:cNvSpPr>
              <p:nvPr/>
            </p:nvSpPr>
            <p:spPr bwMode="auto">
              <a:xfrm>
                <a:off x="2411" y="1221"/>
                <a:ext cx="136" cy="292"/>
              </a:xfrm>
              <a:custGeom>
                <a:avLst/>
                <a:gdLst>
                  <a:gd name="T0" fmla="*/ 123 w 136"/>
                  <a:gd name="T1" fmla="*/ 155 h 292"/>
                  <a:gd name="T2" fmla="*/ 129 w 136"/>
                  <a:gd name="T3" fmla="*/ 129 h 292"/>
                  <a:gd name="T4" fmla="*/ 133 w 136"/>
                  <a:gd name="T5" fmla="*/ 105 h 292"/>
                  <a:gd name="T6" fmla="*/ 135 w 136"/>
                  <a:gd name="T7" fmla="*/ 82 h 292"/>
                  <a:gd name="T8" fmla="*/ 135 w 136"/>
                  <a:gd name="T9" fmla="*/ 60 h 292"/>
                  <a:gd name="T10" fmla="*/ 133 w 136"/>
                  <a:gd name="T11" fmla="*/ 41 h 292"/>
                  <a:gd name="T12" fmla="*/ 130 w 136"/>
                  <a:gd name="T13" fmla="*/ 25 h 292"/>
                  <a:gd name="T14" fmla="*/ 123 w 136"/>
                  <a:gd name="T15" fmla="*/ 13 h 292"/>
                  <a:gd name="T16" fmla="*/ 116 w 136"/>
                  <a:gd name="T17" fmla="*/ 5 h 292"/>
                  <a:gd name="T18" fmla="*/ 107 w 136"/>
                  <a:gd name="T19" fmla="*/ 1 h 292"/>
                  <a:gd name="T20" fmla="*/ 98 w 136"/>
                  <a:gd name="T21" fmla="*/ 1 h 292"/>
                  <a:gd name="T22" fmla="*/ 87 w 136"/>
                  <a:gd name="T23" fmla="*/ 5 h 292"/>
                  <a:gd name="T24" fmla="*/ 75 w 136"/>
                  <a:gd name="T25" fmla="*/ 14 h 292"/>
                  <a:gd name="T26" fmla="*/ 64 w 136"/>
                  <a:gd name="T27" fmla="*/ 26 h 292"/>
                  <a:gd name="T28" fmla="*/ 52 w 136"/>
                  <a:gd name="T29" fmla="*/ 42 h 292"/>
                  <a:gd name="T30" fmla="*/ 41 w 136"/>
                  <a:gd name="T31" fmla="*/ 61 h 292"/>
                  <a:gd name="T32" fmla="*/ 31 w 136"/>
                  <a:gd name="T33" fmla="*/ 83 h 292"/>
                  <a:gd name="T34" fmla="*/ 22 w 136"/>
                  <a:gd name="T35" fmla="*/ 106 h 292"/>
                  <a:gd name="T36" fmla="*/ 14 w 136"/>
                  <a:gd name="T37" fmla="*/ 131 h 292"/>
                  <a:gd name="T38" fmla="*/ 8 w 136"/>
                  <a:gd name="T39" fmla="*/ 156 h 292"/>
                  <a:gd name="T40" fmla="*/ 4 w 136"/>
                  <a:gd name="T41" fmla="*/ 181 h 292"/>
                  <a:gd name="T42" fmla="*/ 1 w 136"/>
                  <a:gd name="T43" fmla="*/ 204 h 292"/>
                  <a:gd name="T44" fmla="*/ 0 w 136"/>
                  <a:gd name="T45" fmla="*/ 226 h 292"/>
                  <a:gd name="T46" fmla="*/ 2 w 136"/>
                  <a:gd name="T47" fmla="*/ 246 h 292"/>
                  <a:gd name="T48" fmla="*/ 5 w 136"/>
                  <a:gd name="T49" fmla="*/ 263 h 292"/>
                  <a:gd name="T50" fmla="*/ 11 w 136"/>
                  <a:gd name="T51" fmla="*/ 276 h 292"/>
                  <a:gd name="T52" fmla="*/ 17 w 136"/>
                  <a:gd name="T53" fmla="*/ 285 h 292"/>
                  <a:gd name="T54" fmla="*/ 26 w 136"/>
                  <a:gd name="T55" fmla="*/ 290 h 292"/>
                  <a:gd name="T56" fmla="*/ 36 w 136"/>
                  <a:gd name="T57" fmla="*/ 291 h 292"/>
                  <a:gd name="T58" fmla="*/ 46 w 136"/>
                  <a:gd name="T59" fmla="*/ 288 h 292"/>
                  <a:gd name="T60" fmla="*/ 57 w 136"/>
                  <a:gd name="T61" fmla="*/ 281 h 292"/>
                  <a:gd name="T62" fmla="*/ 69 w 136"/>
                  <a:gd name="T63" fmla="*/ 269 h 292"/>
                  <a:gd name="T64" fmla="*/ 80 w 136"/>
                  <a:gd name="T65" fmla="*/ 254 h 292"/>
                  <a:gd name="T66" fmla="*/ 91 w 136"/>
                  <a:gd name="T67" fmla="*/ 235 h 292"/>
                  <a:gd name="T68" fmla="*/ 102 w 136"/>
                  <a:gd name="T69" fmla="*/ 215 h 292"/>
                  <a:gd name="T70" fmla="*/ 112 w 136"/>
                  <a:gd name="T71" fmla="*/ 192 h 292"/>
                  <a:gd name="T72" fmla="*/ 120 w 136"/>
                  <a:gd name="T73"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292">
                    <a:moveTo>
                      <a:pt x="120" y="167"/>
                    </a:moveTo>
                    <a:lnTo>
                      <a:pt x="123" y="155"/>
                    </a:lnTo>
                    <a:lnTo>
                      <a:pt x="126" y="142"/>
                    </a:lnTo>
                    <a:lnTo>
                      <a:pt x="129" y="129"/>
                    </a:lnTo>
                    <a:lnTo>
                      <a:pt x="131" y="117"/>
                    </a:lnTo>
                    <a:lnTo>
                      <a:pt x="133" y="105"/>
                    </a:lnTo>
                    <a:lnTo>
                      <a:pt x="134" y="93"/>
                    </a:lnTo>
                    <a:lnTo>
                      <a:pt x="135" y="82"/>
                    </a:lnTo>
                    <a:lnTo>
                      <a:pt x="135" y="71"/>
                    </a:lnTo>
                    <a:lnTo>
                      <a:pt x="135" y="60"/>
                    </a:lnTo>
                    <a:lnTo>
                      <a:pt x="134" y="51"/>
                    </a:lnTo>
                    <a:lnTo>
                      <a:pt x="133" y="41"/>
                    </a:lnTo>
                    <a:lnTo>
                      <a:pt x="131" y="33"/>
                    </a:lnTo>
                    <a:lnTo>
                      <a:pt x="130" y="25"/>
                    </a:lnTo>
                    <a:lnTo>
                      <a:pt x="127" y="19"/>
                    </a:lnTo>
                    <a:lnTo>
                      <a:pt x="123" y="13"/>
                    </a:lnTo>
                    <a:lnTo>
                      <a:pt x="120" y="9"/>
                    </a:lnTo>
                    <a:lnTo>
                      <a:pt x="116" y="5"/>
                    </a:lnTo>
                    <a:lnTo>
                      <a:pt x="112" y="2"/>
                    </a:lnTo>
                    <a:lnTo>
                      <a:pt x="107" y="1"/>
                    </a:lnTo>
                    <a:lnTo>
                      <a:pt x="103" y="0"/>
                    </a:lnTo>
                    <a:lnTo>
                      <a:pt x="98" y="1"/>
                    </a:lnTo>
                    <a:lnTo>
                      <a:pt x="92" y="2"/>
                    </a:lnTo>
                    <a:lnTo>
                      <a:pt x="87" y="5"/>
                    </a:lnTo>
                    <a:lnTo>
                      <a:pt x="81" y="9"/>
                    </a:lnTo>
                    <a:lnTo>
                      <a:pt x="75" y="14"/>
                    </a:lnTo>
                    <a:lnTo>
                      <a:pt x="69" y="19"/>
                    </a:lnTo>
                    <a:lnTo>
                      <a:pt x="64" y="26"/>
                    </a:lnTo>
                    <a:lnTo>
                      <a:pt x="58" y="34"/>
                    </a:lnTo>
                    <a:lnTo>
                      <a:pt x="52" y="42"/>
                    </a:lnTo>
                    <a:lnTo>
                      <a:pt x="46" y="51"/>
                    </a:lnTo>
                    <a:lnTo>
                      <a:pt x="41" y="61"/>
                    </a:lnTo>
                    <a:lnTo>
                      <a:pt x="36" y="71"/>
                    </a:lnTo>
                    <a:lnTo>
                      <a:pt x="31" y="83"/>
                    </a:lnTo>
                    <a:lnTo>
                      <a:pt x="27" y="94"/>
                    </a:lnTo>
                    <a:lnTo>
                      <a:pt x="22" y="106"/>
                    </a:lnTo>
                    <a:lnTo>
                      <a:pt x="18" y="118"/>
                    </a:lnTo>
                    <a:lnTo>
                      <a:pt x="14" y="131"/>
                    </a:lnTo>
                    <a:lnTo>
                      <a:pt x="11" y="143"/>
                    </a:lnTo>
                    <a:lnTo>
                      <a:pt x="8" y="156"/>
                    </a:lnTo>
                    <a:lnTo>
                      <a:pt x="5" y="168"/>
                    </a:lnTo>
                    <a:lnTo>
                      <a:pt x="4" y="181"/>
                    </a:lnTo>
                    <a:lnTo>
                      <a:pt x="2" y="193"/>
                    </a:lnTo>
                    <a:lnTo>
                      <a:pt x="1" y="204"/>
                    </a:lnTo>
                    <a:lnTo>
                      <a:pt x="0" y="215"/>
                    </a:lnTo>
                    <a:lnTo>
                      <a:pt x="0" y="226"/>
                    </a:lnTo>
                    <a:lnTo>
                      <a:pt x="1" y="236"/>
                    </a:lnTo>
                    <a:lnTo>
                      <a:pt x="2" y="246"/>
                    </a:lnTo>
                    <a:lnTo>
                      <a:pt x="4" y="255"/>
                    </a:lnTo>
                    <a:lnTo>
                      <a:pt x="5" y="263"/>
                    </a:lnTo>
                    <a:lnTo>
                      <a:pt x="7" y="269"/>
                    </a:lnTo>
                    <a:lnTo>
                      <a:pt x="11" y="276"/>
                    </a:lnTo>
                    <a:lnTo>
                      <a:pt x="13" y="281"/>
                    </a:lnTo>
                    <a:lnTo>
                      <a:pt x="17" y="285"/>
                    </a:lnTo>
                    <a:lnTo>
                      <a:pt x="21" y="288"/>
                    </a:lnTo>
                    <a:lnTo>
                      <a:pt x="26" y="290"/>
                    </a:lnTo>
                    <a:lnTo>
                      <a:pt x="30" y="291"/>
                    </a:lnTo>
                    <a:lnTo>
                      <a:pt x="36" y="291"/>
                    </a:lnTo>
                    <a:lnTo>
                      <a:pt x="41" y="290"/>
                    </a:lnTo>
                    <a:lnTo>
                      <a:pt x="46" y="288"/>
                    </a:lnTo>
                    <a:lnTo>
                      <a:pt x="52" y="285"/>
                    </a:lnTo>
                    <a:lnTo>
                      <a:pt x="57" y="281"/>
                    </a:lnTo>
                    <a:lnTo>
                      <a:pt x="63" y="275"/>
                    </a:lnTo>
                    <a:lnTo>
                      <a:pt x="69" y="269"/>
                    </a:lnTo>
                    <a:lnTo>
                      <a:pt x="75" y="262"/>
                    </a:lnTo>
                    <a:lnTo>
                      <a:pt x="80" y="254"/>
                    </a:lnTo>
                    <a:lnTo>
                      <a:pt x="86" y="245"/>
                    </a:lnTo>
                    <a:lnTo>
                      <a:pt x="91" y="235"/>
                    </a:lnTo>
                    <a:lnTo>
                      <a:pt x="97" y="225"/>
                    </a:lnTo>
                    <a:lnTo>
                      <a:pt x="102" y="215"/>
                    </a:lnTo>
                    <a:lnTo>
                      <a:pt x="107" y="203"/>
                    </a:lnTo>
                    <a:lnTo>
                      <a:pt x="112" y="192"/>
                    </a:lnTo>
                    <a:lnTo>
                      <a:pt x="115" y="179"/>
                    </a:lnTo>
                    <a:lnTo>
                      <a:pt x="120" y="167"/>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75" name="Oval 299"/>
              <p:cNvSpPr>
                <a:spLocks noChangeArrowheads="1"/>
              </p:cNvSpPr>
              <p:nvPr/>
            </p:nvSpPr>
            <p:spPr bwMode="auto">
              <a:xfrm rot="16800000">
                <a:off x="2502" y="1435"/>
                <a:ext cx="110" cy="286"/>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76" name="Freeform 300"/>
              <p:cNvSpPr>
                <a:spLocks/>
              </p:cNvSpPr>
              <p:nvPr/>
            </p:nvSpPr>
            <p:spPr bwMode="auto">
              <a:xfrm>
                <a:off x="2336" y="1525"/>
                <a:ext cx="93" cy="428"/>
              </a:xfrm>
              <a:custGeom>
                <a:avLst/>
                <a:gdLst>
                  <a:gd name="T0" fmla="*/ 92 w 93"/>
                  <a:gd name="T1" fmla="*/ 0 h 428"/>
                  <a:gd name="T2" fmla="*/ 87 w 93"/>
                  <a:gd name="T3" fmla="*/ 21 h 428"/>
                  <a:gd name="T4" fmla="*/ 84 w 93"/>
                  <a:gd name="T5" fmla="*/ 33 h 428"/>
                  <a:gd name="T6" fmla="*/ 80 w 93"/>
                  <a:gd name="T7" fmla="*/ 45 h 428"/>
                  <a:gd name="T8" fmla="*/ 77 w 93"/>
                  <a:gd name="T9" fmla="*/ 57 h 428"/>
                  <a:gd name="T10" fmla="*/ 73 w 93"/>
                  <a:gd name="T11" fmla="*/ 70 h 428"/>
                  <a:gd name="T12" fmla="*/ 69 w 93"/>
                  <a:gd name="T13" fmla="*/ 83 h 428"/>
                  <a:gd name="T14" fmla="*/ 64 w 93"/>
                  <a:gd name="T15" fmla="*/ 97 h 428"/>
                  <a:gd name="T16" fmla="*/ 61 w 93"/>
                  <a:gd name="T17" fmla="*/ 111 h 428"/>
                  <a:gd name="T18" fmla="*/ 55 w 93"/>
                  <a:gd name="T19" fmla="*/ 125 h 428"/>
                  <a:gd name="T20" fmla="*/ 51 w 93"/>
                  <a:gd name="T21" fmla="*/ 140 h 428"/>
                  <a:gd name="T22" fmla="*/ 46 w 93"/>
                  <a:gd name="T23" fmla="*/ 154 h 428"/>
                  <a:gd name="T24" fmla="*/ 42 w 93"/>
                  <a:gd name="T25" fmla="*/ 169 h 428"/>
                  <a:gd name="T26" fmla="*/ 38 w 93"/>
                  <a:gd name="T27" fmla="*/ 184 h 428"/>
                  <a:gd name="T28" fmla="*/ 33 w 93"/>
                  <a:gd name="T29" fmla="*/ 199 h 428"/>
                  <a:gd name="T30" fmla="*/ 29 w 93"/>
                  <a:gd name="T31" fmla="*/ 214 h 428"/>
                  <a:gd name="T32" fmla="*/ 24 w 93"/>
                  <a:gd name="T33" fmla="*/ 229 h 428"/>
                  <a:gd name="T34" fmla="*/ 21 w 93"/>
                  <a:gd name="T35" fmla="*/ 244 h 428"/>
                  <a:gd name="T36" fmla="*/ 17 w 93"/>
                  <a:gd name="T37" fmla="*/ 259 h 428"/>
                  <a:gd name="T38" fmla="*/ 13 w 93"/>
                  <a:gd name="T39" fmla="*/ 273 h 428"/>
                  <a:gd name="T40" fmla="*/ 10 w 93"/>
                  <a:gd name="T41" fmla="*/ 288 h 428"/>
                  <a:gd name="T42" fmla="*/ 7 w 93"/>
                  <a:gd name="T43" fmla="*/ 303 h 428"/>
                  <a:gd name="T44" fmla="*/ 4 w 93"/>
                  <a:gd name="T45" fmla="*/ 317 h 428"/>
                  <a:gd name="T46" fmla="*/ 3 w 93"/>
                  <a:gd name="T47" fmla="*/ 331 h 428"/>
                  <a:gd name="T48" fmla="*/ 1 w 93"/>
                  <a:gd name="T49" fmla="*/ 344 h 428"/>
                  <a:gd name="T50" fmla="*/ 0 w 93"/>
                  <a:gd name="T51" fmla="*/ 357 h 428"/>
                  <a:gd name="T52" fmla="*/ 0 w 93"/>
                  <a:gd name="T53" fmla="*/ 370 h 428"/>
                  <a:gd name="T54" fmla="*/ 0 w 93"/>
                  <a:gd name="T55" fmla="*/ 383 h 428"/>
                  <a:gd name="T56" fmla="*/ 0 w 93"/>
                  <a:gd name="T57" fmla="*/ 395 h 428"/>
                  <a:gd name="T58" fmla="*/ 2 w 93"/>
                  <a:gd name="T59" fmla="*/ 406 h 428"/>
                  <a:gd name="T60" fmla="*/ 4 w 93"/>
                  <a:gd name="T61" fmla="*/ 417 h 428"/>
                  <a:gd name="T62" fmla="*/ 7 w 93"/>
                  <a:gd name="T6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28">
                    <a:moveTo>
                      <a:pt x="92" y="0"/>
                    </a:moveTo>
                    <a:lnTo>
                      <a:pt x="87" y="21"/>
                    </a:lnTo>
                    <a:lnTo>
                      <a:pt x="84" y="33"/>
                    </a:lnTo>
                    <a:lnTo>
                      <a:pt x="80" y="45"/>
                    </a:lnTo>
                    <a:lnTo>
                      <a:pt x="77" y="57"/>
                    </a:lnTo>
                    <a:lnTo>
                      <a:pt x="73" y="70"/>
                    </a:lnTo>
                    <a:lnTo>
                      <a:pt x="69" y="83"/>
                    </a:lnTo>
                    <a:lnTo>
                      <a:pt x="64" y="97"/>
                    </a:lnTo>
                    <a:lnTo>
                      <a:pt x="61" y="111"/>
                    </a:lnTo>
                    <a:lnTo>
                      <a:pt x="55" y="125"/>
                    </a:lnTo>
                    <a:lnTo>
                      <a:pt x="51" y="140"/>
                    </a:lnTo>
                    <a:lnTo>
                      <a:pt x="46" y="154"/>
                    </a:lnTo>
                    <a:lnTo>
                      <a:pt x="42" y="169"/>
                    </a:lnTo>
                    <a:lnTo>
                      <a:pt x="38" y="184"/>
                    </a:lnTo>
                    <a:lnTo>
                      <a:pt x="33" y="199"/>
                    </a:lnTo>
                    <a:lnTo>
                      <a:pt x="29" y="214"/>
                    </a:lnTo>
                    <a:lnTo>
                      <a:pt x="24" y="229"/>
                    </a:lnTo>
                    <a:lnTo>
                      <a:pt x="21" y="244"/>
                    </a:lnTo>
                    <a:lnTo>
                      <a:pt x="17" y="259"/>
                    </a:lnTo>
                    <a:lnTo>
                      <a:pt x="13" y="273"/>
                    </a:lnTo>
                    <a:lnTo>
                      <a:pt x="10" y="288"/>
                    </a:lnTo>
                    <a:lnTo>
                      <a:pt x="7" y="303"/>
                    </a:lnTo>
                    <a:lnTo>
                      <a:pt x="4" y="317"/>
                    </a:lnTo>
                    <a:lnTo>
                      <a:pt x="3" y="331"/>
                    </a:lnTo>
                    <a:lnTo>
                      <a:pt x="1" y="344"/>
                    </a:lnTo>
                    <a:lnTo>
                      <a:pt x="0" y="357"/>
                    </a:lnTo>
                    <a:lnTo>
                      <a:pt x="0" y="370"/>
                    </a:lnTo>
                    <a:lnTo>
                      <a:pt x="0" y="383"/>
                    </a:lnTo>
                    <a:lnTo>
                      <a:pt x="0" y="395"/>
                    </a:lnTo>
                    <a:lnTo>
                      <a:pt x="2" y="406"/>
                    </a:lnTo>
                    <a:lnTo>
                      <a:pt x="4" y="417"/>
                    </a:lnTo>
                    <a:lnTo>
                      <a:pt x="7" y="42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77" name="Group 301"/>
            <p:cNvGrpSpPr>
              <a:grpSpLocks/>
            </p:cNvGrpSpPr>
            <p:nvPr/>
          </p:nvGrpSpPr>
          <p:grpSpPr bwMode="auto">
            <a:xfrm>
              <a:off x="1577" y="182"/>
              <a:ext cx="808" cy="2489"/>
              <a:chOff x="1577" y="182"/>
              <a:chExt cx="808" cy="2489"/>
            </a:xfrm>
          </p:grpSpPr>
          <p:grpSp>
            <p:nvGrpSpPr>
              <p:cNvPr id="204078" name="Group 302"/>
              <p:cNvGrpSpPr>
                <a:grpSpLocks/>
              </p:cNvGrpSpPr>
              <p:nvPr/>
            </p:nvGrpSpPr>
            <p:grpSpPr bwMode="auto">
              <a:xfrm>
                <a:off x="1683" y="182"/>
                <a:ext cx="434" cy="1141"/>
                <a:chOff x="1683" y="182"/>
                <a:chExt cx="434" cy="1141"/>
              </a:xfrm>
            </p:grpSpPr>
            <p:sp>
              <p:nvSpPr>
                <p:cNvPr id="204079" name="Freeform 303"/>
                <p:cNvSpPr>
                  <a:spLocks/>
                </p:cNvSpPr>
                <p:nvPr/>
              </p:nvSpPr>
              <p:spPr bwMode="auto">
                <a:xfrm>
                  <a:off x="1933" y="346"/>
                  <a:ext cx="184" cy="321"/>
                </a:xfrm>
                <a:custGeom>
                  <a:avLst/>
                  <a:gdLst>
                    <a:gd name="T0" fmla="*/ 135 w 184"/>
                    <a:gd name="T1" fmla="*/ 10 h 321"/>
                    <a:gd name="T2" fmla="*/ 147 w 184"/>
                    <a:gd name="T3" fmla="*/ 3 h 321"/>
                    <a:gd name="T4" fmla="*/ 160 w 184"/>
                    <a:gd name="T5" fmla="*/ 0 h 321"/>
                    <a:gd name="T6" fmla="*/ 169 w 184"/>
                    <a:gd name="T7" fmla="*/ 3 h 321"/>
                    <a:gd name="T8" fmla="*/ 176 w 184"/>
                    <a:gd name="T9" fmla="*/ 10 h 321"/>
                    <a:gd name="T10" fmla="*/ 181 w 184"/>
                    <a:gd name="T11" fmla="*/ 22 h 321"/>
                    <a:gd name="T12" fmla="*/ 183 w 184"/>
                    <a:gd name="T13" fmla="*/ 38 h 321"/>
                    <a:gd name="T14" fmla="*/ 183 w 184"/>
                    <a:gd name="T15" fmla="*/ 57 h 321"/>
                    <a:gd name="T16" fmla="*/ 179 w 184"/>
                    <a:gd name="T17" fmla="*/ 79 h 321"/>
                    <a:gd name="T18" fmla="*/ 174 w 184"/>
                    <a:gd name="T19" fmla="*/ 104 h 321"/>
                    <a:gd name="T20" fmla="*/ 165 w 184"/>
                    <a:gd name="T21" fmla="*/ 130 h 321"/>
                    <a:gd name="T22" fmla="*/ 155 w 184"/>
                    <a:gd name="T23" fmla="*/ 158 h 321"/>
                    <a:gd name="T24" fmla="*/ 143 w 184"/>
                    <a:gd name="T25" fmla="*/ 185 h 321"/>
                    <a:gd name="T26" fmla="*/ 129 w 184"/>
                    <a:gd name="T27" fmla="*/ 212 h 321"/>
                    <a:gd name="T28" fmla="*/ 114 w 184"/>
                    <a:gd name="T29" fmla="*/ 237 h 321"/>
                    <a:gd name="T30" fmla="*/ 99 w 184"/>
                    <a:gd name="T31" fmla="*/ 260 h 321"/>
                    <a:gd name="T32" fmla="*/ 83 w 184"/>
                    <a:gd name="T33" fmla="*/ 280 h 321"/>
                    <a:gd name="T34" fmla="*/ 67 w 184"/>
                    <a:gd name="T35" fmla="*/ 296 h 321"/>
                    <a:gd name="T36" fmla="*/ 53 w 184"/>
                    <a:gd name="T37" fmla="*/ 308 h 321"/>
                    <a:gd name="T38" fmla="*/ 39 w 184"/>
                    <a:gd name="T39" fmla="*/ 316 h 321"/>
                    <a:gd name="T40" fmla="*/ 27 w 184"/>
                    <a:gd name="T41" fmla="*/ 320 h 321"/>
                    <a:gd name="T42" fmla="*/ 17 w 184"/>
                    <a:gd name="T43" fmla="*/ 319 h 321"/>
                    <a:gd name="T44" fmla="*/ 9 w 184"/>
                    <a:gd name="T45" fmla="*/ 313 h 321"/>
                    <a:gd name="T46" fmla="*/ 4 w 184"/>
                    <a:gd name="T47" fmla="*/ 302 h 321"/>
                    <a:gd name="T48" fmla="*/ 1 w 184"/>
                    <a:gd name="T49" fmla="*/ 288 h 321"/>
                    <a:gd name="T50" fmla="*/ 0 w 184"/>
                    <a:gd name="T51" fmla="*/ 269 h 321"/>
                    <a:gd name="T52" fmla="*/ 3 w 184"/>
                    <a:gd name="T53" fmla="*/ 248 h 321"/>
                    <a:gd name="T54" fmla="*/ 8 w 184"/>
                    <a:gd name="T55" fmla="*/ 223 h 321"/>
                    <a:gd name="T56" fmla="*/ 15 w 184"/>
                    <a:gd name="T57" fmla="*/ 197 h 321"/>
                    <a:gd name="T58" fmla="*/ 25 w 184"/>
                    <a:gd name="T59" fmla="*/ 170 h 321"/>
                    <a:gd name="T60" fmla="*/ 37 w 184"/>
                    <a:gd name="T61" fmla="*/ 142 h 321"/>
                    <a:gd name="T62" fmla="*/ 51 w 184"/>
                    <a:gd name="T63" fmla="*/ 116 h 321"/>
                    <a:gd name="T64" fmla="*/ 65 w 184"/>
                    <a:gd name="T65" fmla="*/ 90 h 321"/>
                    <a:gd name="T66" fmla="*/ 81 w 184"/>
                    <a:gd name="T67" fmla="*/ 66 h 321"/>
                    <a:gd name="T68" fmla="*/ 96 w 184"/>
                    <a:gd name="T69" fmla="*/ 46 h 321"/>
                    <a:gd name="T70" fmla="*/ 112 w 184"/>
                    <a:gd name="T71" fmla="*/ 28 h 321"/>
                    <a:gd name="T72" fmla="*/ 127 w 184"/>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321">
                      <a:moveTo>
                        <a:pt x="128" y="15"/>
                      </a:moveTo>
                      <a:lnTo>
                        <a:pt x="135" y="10"/>
                      </a:lnTo>
                      <a:lnTo>
                        <a:pt x="141" y="6"/>
                      </a:lnTo>
                      <a:lnTo>
                        <a:pt x="147" y="3"/>
                      </a:lnTo>
                      <a:lnTo>
                        <a:pt x="154" y="1"/>
                      </a:lnTo>
                      <a:lnTo>
                        <a:pt x="160" y="0"/>
                      </a:lnTo>
                      <a:lnTo>
                        <a:pt x="164" y="1"/>
                      </a:lnTo>
                      <a:lnTo>
                        <a:pt x="169" y="3"/>
                      </a:lnTo>
                      <a:lnTo>
                        <a:pt x="173" y="6"/>
                      </a:lnTo>
                      <a:lnTo>
                        <a:pt x="176" y="10"/>
                      </a:lnTo>
                      <a:lnTo>
                        <a:pt x="179" y="16"/>
                      </a:lnTo>
                      <a:lnTo>
                        <a:pt x="181" y="22"/>
                      </a:lnTo>
                      <a:lnTo>
                        <a:pt x="183" y="29"/>
                      </a:lnTo>
                      <a:lnTo>
                        <a:pt x="183" y="38"/>
                      </a:lnTo>
                      <a:lnTo>
                        <a:pt x="183" y="46"/>
                      </a:lnTo>
                      <a:lnTo>
                        <a:pt x="183" y="57"/>
                      </a:lnTo>
                      <a:lnTo>
                        <a:pt x="181" y="68"/>
                      </a:lnTo>
                      <a:lnTo>
                        <a:pt x="179" y="79"/>
                      </a:lnTo>
                      <a:lnTo>
                        <a:pt x="177" y="91"/>
                      </a:lnTo>
                      <a:lnTo>
                        <a:pt x="174" y="104"/>
                      </a:lnTo>
                      <a:lnTo>
                        <a:pt x="171" y="117"/>
                      </a:lnTo>
                      <a:lnTo>
                        <a:pt x="165" y="130"/>
                      </a:lnTo>
                      <a:lnTo>
                        <a:pt x="161" y="144"/>
                      </a:lnTo>
                      <a:lnTo>
                        <a:pt x="155" y="158"/>
                      </a:lnTo>
                      <a:lnTo>
                        <a:pt x="149" y="171"/>
                      </a:lnTo>
                      <a:lnTo>
                        <a:pt x="143" y="185"/>
                      </a:lnTo>
                      <a:lnTo>
                        <a:pt x="137" y="198"/>
                      </a:lnTo>
                      <a:lnTo>
                        <a:pt x="129" y="212"/>
                      </a:lnTo>
                      <a:lnTo>
                        <a:pt x="122" y="224"/>
                      </a:lnTo>
                      <a:lnTo>
                        <a:pt x="114" y="237"/>
                      </a:lnTo>
                      <a:lnTo>
                        <a:pt x="106" y="248"/>
                      </a:lnTo>
                      <a:lnTo>
                        <a:pt x="99" y="260"/>
                      </a:lnTo>
                      <a:lnTo>
                        <a:pt x="91" y="270"/>
                      </a:lnTo>
                      <a:lnTo>
                        <a:pt x="83" y="280"/>
                      </a:lnTo>
                      <a:lnTo>
                        <a:pt x="75" y="288"/>
                      </a:lnTo>
                      <a:lnTo>
                        <a:pt x="67" y="296"/>
                      </a:lnTo>
                      <a:lnTo>
                        <a:pt x="60" y="303"/>
                      </a:lnTo>
                      <a:lnTo>
                        <a:pt x="53" y="308"/>
                      </a:lnTo>
                      <a:lnTo>
                        <a:pt x="46" y="313"/>
                      </a:lnTo>
                      <a:lnTo>
                        <a:pt x="39" y="316"/>
                      </a:lnTo>
                      <a:lnTo>
                        <a:pt x="33" y="319"/>
                      </a:lnTo>
                      <a:lnTo>
                        <a:pt x="27" y="320"/>
                      </a:lnTo>
                      <a:lnTo>
                        <a:pt x="21" y="320"/>
                      </a:lnTo>
                      <a:lnTo>
                        <a:pt x="17" y="319"/>
                      </a:lnTo>
                      <a:lnTo>
                        <a:pt x="12" y="316"/>
                      </a:lnTo>
                      <a:lnTo>
                        <a:pt x="9" y="313"/>
                      </a:lnTo>
                      <a:lnTo>
                        <a:pt x="5" y="308"/>
                      </a:lnTo>
                      <a:lnTo>
                        <a:pt x="4" y="302"/>
                      </a:lnTo>
                      <a:lnTo>
                        <a:pt x="2" y="295"/>
                      </a:lnTo>
                      <a:lnTo>
                        <a:pt x="1" y="288"/>
                      </a:lnTo>
                      <a:lnTo>
                        <a:pt x="0" y="279"/>
                      </a:lnTo>
                      <a:lnTo>
                        <a:pt x="0" y="269"/>
                      </a:lnTo>
                      <a:lnTo>
                        <a:pt x="1" y="258"/>
                      </a:lnTo>
                      <a:lnTo>
                        <a:pt x="3" y="248"/>
                      </a:lnTo>
                      <a:lnTo>
                        <a:pt x="4" y="236"/>
                      </a:lnTo>
                      <a:lnTo>
                        <a:pt x="8" y="223"/>
                      </a:lnTo>
                      <a:lnTo>
                        <a:pt x="12" y="210"/>
                      </a:lnTo>
                      <a:lnTo>
                        <a:pt x="15" y="197"/>
                      </a:lnTo>
                      <a:lnTo>
                        <a:pt x="21" y="184"/>
                      </a:lnTo>
                      <a:lnTo>
                        <a:pt x="25" y="170"/>
                      </a:lnTo>
                      <a:lnTo>
                        <a:pt x="31" y="156"/>
                      </a:lnTo>
                      <a:lnTo>
                        <a:pt x="37" y="142"/>
                      </a:lnTo>
                      <a:lnTo>
                        <a:pt x="44" y="129"/>
                      </a:lnTo>
                      <a:lnTo>
                        <a:pt x="51" y="116"/>
                      </a:lnTo>
                      <a:lnTo>
                        <a:pt x="58" y="102"/>
                      </a:lnTo>
                      <a:lnTo>
                        <a:pt x="65" y="90"/>
                      </a:lnTo>
                      <a:lnTo>
                        <a:pt x="72" y="78"/>
                      </a:lnTo>
                      <a:lnTo>
                        <a:pt x="81" y="66"/>
                      </a:lnTo>
                      <a:lnTo>
                        <a:pt x="88" y="56"/>
                      </a:lnTo>
                      <a:lnTo>
                        <a:pt x="96" y="46"/>
                      </a:lnTo>
                      <a:lnTo>
                        <a:pt x="104" y="36"/>
                      </a:lnTo>
                      <a:lnTo>
                        <a:pt x="112" y="28"/>
                      </a:lnTo>
                      <a:lnTo>
                        <a:pt x="120" y="21"/>
                      </a:lnTo>
                      <a:lnTo>
                        <a:pt x="127"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0" name="Freeform 304"/>
                <p:cNvSpPr>
                  <a:spLocks/>
                </p:cNvSpPr>
                <p:nvPr/>
              </p:nvSpPr>
              <p:spPr bwMode="auto">
                <a:xfrm>
                  <a:off x="1819" y="182"/>
                  <a:ext cx="138" cy="455"/>
                </a:xfrm>
                <a:custGeom>
                  <a:avLst/>
                  <a:gdLst>
                    <a:gd name="T0" fmla="*/ 12 w 138"/>
                    <a:gd name="T1" fmla="*/ 241 h 455"/>
                    <a:gd name="T2" fmla="*/ 7 w 138"/>
                    <a:gd name="T3" fmla="*/ 202 h 455"/>
                    <a:gd name="T4" fmla="*/ 3 w 138"/>
                    <a:gd name="T5" fmla="*/ 163 h 455"/>
                    <a:gd name="T6" fmla="*/ 1 w 138"/>
                    <a:gd name="T7" fmla="*/ 127 h 455"/>
                    <a:gd name="T8" fmla="*/ 1 w 138"/>
                    <a:gd name="T9" fmla="*/ 94 h 455"/>
                    <a:gd name="T10" fmla="*/ 3 w 138"/>
                    <a:gd name="T11" fmla="*/ 64 h 455"/>
                    <a:gd name="T12" fmla="*/ 6 w 138"/>
                    <a:gd name="T13" fmla="*/ 39 h 455"/>
                    <a:gd name="T14" fmla="*/ 12 w 138"/>
                    <a:gd name="T15" fmla="*/ 20 h 455"/>
                    <a:gd name="T16" fmla="*/ 20 w 138"/>
                    <a:gd name="T17" fmla="*/ 7 h 455"/>
                    <a:gd name="T18" fmla="*/ 28 w 138"/>
                    <a:gd name="T19" fmla="*/ 0 h 455"/>
                    <a:gd name="T20" fmla="*/ 38 w 138"/>
                    <a:gd name="T21" fmla="*/ 1 h 455"/>
                    <a:gd name="T22" fmla="*/ 50 w 138"/>
                    <a:gd name="T23" fmla="*/ 8 h 455"/>
                    <a:gd name="T24" fmla="*/ 60 w 138"/>
                    <a:gd name="T25" fmla="*/ 21 h 455"/>
                    <a:gd name="T26" fmla="*/ 73 w 138"/>
                    <a:gd name="T27" fmla="*/ 40 h 455"/>
                    <a:gd name="T28" fmla="*/ 85 w 138"/>
                    <a:gd name="T29" fmla="*/ 65 h 455"/>
                    <a:gd name="T30" fmla="*/ 96 w 138"/>
                    <a:gd name="T31" fmla="*/ 95 h 455"/>
                    <a:gd name="T32" fmla="*/ 106 w 138"/>
                    <a:gd name="T33" fmla="*/ 128 h 455"/>
                    <a:gd name="T34" fmla="*/ 116 w 138"/>
                    <a:gd name="T35" fmla="*/ 165 h 455"/>
                    <a:gd name="T36" fmla="*/ 123 w 138"/>
                    <a:gd name="T37" fmla="*/ 203 h 455"/>
                    <a:gd name="T38" fmla="*/ 130 w 138"/>
                    <a:gd name="T39" fmla="*/ 242 h 455"/>
                    <a:gd name="T40" fmla="*/ 133 w 138"/>
                    <a:gd name="T41" fmla="*/ 281 h 455"/>
                    <a:gd name="T42" fmla="*/ 136 w 138"/>
                    <a:gd name="T43" fmla="*/ 318 h 455"/>
                    <a:gd name="T44" fmla="*/ 137 w 138"/>
                    <a:gd name="T45" fmla="*/ 352 h 455"/>
                    <a:gd name="T46" fmla="*/ 135 w 138"/>
                    <a:gd name="T47" fmla="*/ 383 h 455"/>
                    <a:gd name="T48" fmla="*/ 133 w 138"/>
                    <a:gd name="T49" fmla="*/ 409 h 455"/>
                    <a:gd name="T50" fmla="*/ 126 w 138"/>
                    <a:gd name="T51" fmla="*/ 430 h 455"/>
                    <a:gd name="T52" fmla="*/ 120 w 138"/>
                    <a:gd name="T53" fmla="*/ 444 h 455"/>
                    <a:gd name="T54" fmla="*/ 111 w 138"/>
                    <a:gd name="T55" fmla="*/ 452 h 455"/>
                    <a:gd name="T56" fmla="*/ 101 w 138"/>
                    <a:gd name="T57" fmla="*/ 454 h 455"/>
                    <a:gd name="T58" fmla="*/ 91 w 138"/>
                    <a:gd name="T59" fmla="*/ 449 h 455"/>
                    <a:gd name="T60" fmla="*/ 79 w 138"/>
                    <a:gd name="T61" fmla="*/ 437 h 455"/>
                    <a:gd name="T62" fmla="*/ 68 w 138"/>
                    <a:gd name="T63" fmla="*/ 419 h 455"/>
                    <a:gd name="T64" fmla="*/ 56 w 138"/>
                    <a:gd name="T65" fmla="*/ 396 h 455"/>
                    <a:gd name="T66" fmla="*/ 44 w 138"/>
                    <a:gd name="T67" fmla="*/ 367 h 455"/>
                    <a:gd name="T68" fmla="*/ 34 w 138"/>
                    <a:gd name="T69" fmla="*/ 334 h 455"/>
                    <a:gd name="T70" fmla="*/ 25 w 138"/>
                    <a:gd name="T71" fmla="*/ 298 h 455"/>
                    <a:gd name="T72" fmla="*/ 16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6" y="260"/>
                      </a:moveTo>
                      <a:lnTo>
                        <a:pt x="12" y="241"/>
                      </a:lnTo>
                      <a:lnTo>
                        <a:pt x="9" y="221"/>
                      </a:lnTo>
                      <a:lnTo>
                        <a:pt x="7" y="202"/>
                      </a:lnTo>
                      <a:lnTo>
                        <a:pt x="4" y="182"/>
                      </a:lnTo>
                      <a:lnTo>
                        <a:pt x="3" y="163"/>
                      </a:lnTo>
                      <a:lnTo>
                        <a:pt x="2" y="145"/>
                      </a:lnTo>
                      <a:lnTo>
                        <a:pt x="1" y="127"/>
                      </a:lnTo>
                      <a:lnTo>
                        <a:pt x="0" y="110"/>
                      </a:lnTo>
                      <a:lnTo>
                        <a:pt x="1" y="94"/>
                      </a:lnTo>
                      <a:lnTo>
                        <a:pt x="2" y="78"/>
                      </a:lnTo>
                      <a:lnTo>
                        <a:pt x="3" y="64"/>
                      </a:lnTo>
                      <a:lnTo>
                        <a:pt x="4" y="51"/>
                      </a:lnTo>
                      <a:lnTo>
                        <a:pt x="6" y="39"/>
                      </a:lnTo>
                      <a:lnTo>
                        <a:pt x="9" y="29"/>
                      </a:lnTo>
                      <a:lnTo>
                        <a:pt x="12" y="20"/>
                      </a:lnTo>
                      <a:lnTo>
                        <a:pt x="16" y="13"/>
                      </a:lnTo>
                      <a:lnTo>
                        <a:pt x="20" y="7"/>
                      </a:lnTo>
                      <a:lnTo>
                        <a:pt x="24" y="3"/>
                      </a:lnTo>
                      <a:lnTo>
                        <a:pt x="28" y="0"/>
                      </a:lnTo>
                      <a:lnTo>
                        <a:pt x="34" y="0"/>
                      </a:lnTo>
                      <a:lnTo>
                        <a:pt x="38" y="1"/>
                      </a:lnTo>
                      <a:lnTo>
                        <a:pt x="44" y="3"/>
                      </a:lnTo>
                      <a:lnTo>
                        <a:pt x="50" y="8"/>
                      </a:lnTo>
                      <a:lnTo>
                        <a:pt x="55" y="13"/>
                      </a:lnTo>
                      <a:lnTo>
                        <a:pt x="60" y="21"/>
                      </a:lnTo>
                      <a:lnTo>
                        <a:pt x="67" y="30"/>
                      </a:lnTo>
                      <a:lnTo>
                        <a:pt x="73" y="40"/>
                      </a:lnTo>
                      <a:lnTo>
                        <a:pt x="78" y="52"/>
                      </a:lnTo>
                      <a:lnTo>
                        <a:pt x="85" y="65"/>
                      </a:lnTo>
                      <a:lnTo>
                        <a:pt x="90" y="80"/>
                      </a:lnTo>
                      <a:lnTo>
                        <a:pt x="96" y="95"/>
                      </a:lnTo>
                      <a:lnTo>
                        <a:pt x="101" y="111"/>
                      </a:lnTo>
                      <a:lnTo>
                        <a:pt x="106" y="128"/>
                      </a:lnTo>
                      <a:lnTo>
                        <a:pt x="110" y="146"/>
                      </a:lnTo>
                      <a:lnTo>
                        <a:pt x="116" y="165"/>
                      </a:lnTo>
                      <a:lnTo>
                        <a:pt x="119" y="184"/>
                      </a:lnTo>
                      <a:lnTo>
                        <a:pt x="123" y="203"/>
                      </a:lnTo>
                      <a:lnTo>
                        <a:pt x="126" y="223"/>
                      </a:lnTo>
                      <a:lnTo>
                        <a:pt x="130" y="242"/>
                      </a:lnTo>
                      <a:lnTo>
                        <a:pt x="132" y="262"/>
                      </a:lnTo>
                      <a:lnTo>
                        <a:pt x="133" y="281"/>
                      </a:lnTo>
                      <a:lnTo>
                        <a:pt x="135" y="300"/>
                      </a:lnTo>
                      <a:lnTo>
                        <a:pt x="136" y="318"/>
                      </a:lnTo>
                      <a:lnTo>
                        <a:pt x="137" y="336"/>
                      </a:lnTo>
                      <a:lnTo>
                        <a:pt x="137" y="352"/>
                      </a:lnTo>
                      <a:lnTo>
                        <a:pt x="136" y="368"/>
                      </a:lnTo>
                      <a:lnTo>
                        <a:pt x="135" y="383"/>
                      </a:lnTo>
                      <a:lnTo>
                        <a:pt x="134" y="396"/>
                      </a:lnTo>
                      <a:lnTo>
                        <a:pt x="133" y="409"/>
                      </a:lnTo>
                      <a:lnTo>
                        <a:pt x="130" y="420"/>
                      </a:lnTo>
                      <a:lnTo>
                        <a:pt x="126" y="430"/>
                      </a:lnTo>
                      <a:lnTo>
                        <a:pt x="124" y="438"/>
                      </a:lnTo>
                      <a:lnTo>
                        <a:pt x="120" y="444"/>
                      </a:lnTo>
                      <a:lnTo>
                        <a:pt x="116" y="449"/>
                      </a:lnTo>
                      <a:lnTo>
                        <a:pt x="111" y="452"/>
                      </a:lnTo>
                      <a:lnTo>
                        <a:pt x="107" y="454"/>
                      </a:lnTo>
                      <a:lnTo>
                        <a:pt x="101" y="454"/>
                      </a:lnTo>
                      <a:lnTo>
                        <a:pt x="96" y="452"/>
                      </a:lnTo>
                      <a:lnTo>
                        <a:pt x="91" y="449"/>
                      </a:lnTo>
                      <a:lnTo>
                        <a:pt x="85" y="444"/>
                      </a:lnTo>
                      <a:lnTo>
                        <a:pt x="79" y="437"/>
                      </a:lnTo>
                      <a:lnTo>
                        <a:pt x="74" y="428"/>
                      </a:lnTo>
                      <a:lnTo>
                        <a:pt x="68" y="419"/>
                      </a:lnTo>
                      <a:lnTo>
                        <a:pt x="62" y="408"/>
                      </a:lnTo>
                      <a:lnTo>
                        <a:pt x="56" y="396"/>
                      </a:lnTo>
                      <a:lnTo>
                        <a:pt x="50" y="382"/>
                      </a:lnTo>
                      <a:lnTo>
                        <a:pt x="44" y="367"/>
                      </a:lnTo>
                      <a:lnTo>
                        <a:pt x="39" y="351"/>
                      </a:lnTo>
                      <a:lnTo>
                        <a:pt x="34" y="334"/>
                      </a:lnTo>
                      <a:lnTo>
                        <a:pt x="29" y="316"/>
                      </a:lnTo>
                      <a:lnTo>
                        <a:pt x="25" y="298"/>
                      </a:lnTo>
                      <a:lnTo>
                        <a:pt x="20" y="279"/>
                      </a:lnTo>
                      <a:lnTo>
                        <a:pt x="16"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1" name="Freeform 305"/>
                <p:cNvSpPr>
                  <a:spLocks/>
                </p:cNvSpPr>
                <p:nvPr/>
              </p:nvSpPr>
              <p:spPr bwMode="auto">
                <a:xfrm>
                  <a:off x="1683" y="591"/>
                  <a:ext cx="256" cy="256"/>
                </a:xfrm>
                <a:custGeom>
                  <a:avLst/>
                  <a:gdLst>
                    <a:gd name="T0" fmla="*/ 129 w 256"/>
                    <a:gd name="T1" fmla="*/ 6 h 256"/>
                    <a:gd name="T2" fmla="*/ 150 w 256"/>
                    <a:gd name="T3" fmla="*/ 1 h 256"/>
                    <a:gd name="T4" fmla="*/ 171 w 256"/>
                    <a:gd name="T5" fmla="*/ 0 h 256"/>
                    <a:gd name="T6" fmla="*/ 192 w 256"/>
                    <a:gd name="T7" fmla="*/ 2 h 256"/>
                    <a:gd name="T8" fmla="*/ 210 w 256"/>
                    <a:gd name="T9" fmla="*/ 8 h 256"/>
                    <a:gd name="T10" fmla="*/ 225 w 256"/>
                    <a:gd name="T11" fmla="*/ 18 h 256"/>
                    <a:gd name="T12" fmla="*/ 238 w 256"/>
                    <a:gd name="T13" fmla="*/ 31 h 256"/>
                    <a:gd name="T14" fmla="*/ 247 w 256"/>
                    <a:gd name="T15" fmla="*/ 47 h 256"/>
                    <a:gd name="T16" fmla="*/ 253 w 256"/>
                    <a:gd name="T17" fmla="*/ 65 h 256"/>
                    <a:gd name="T18" fmla="*/ 255 w 256"/>
                    <a:gd name="T19" fmla="*/ 85 h 256"/>
                    <a:gd name="T20" fmla="*/ 253 w 256"/>
                    <a:gd name="T21" fmla="*/ 106 h 256"/>
                    <a:gd name="T22" fmla="*/ 248 w 256"/>
                    <a:gd name="T23" fmla="*/ 128 h 256"/>
                    <a:gd name="T24" fmla="*/ 239 w 256"/>
                    <a:gd name="T25" fmla="*/ 150 h 256"/>
                    <a:gd name="T26" fmla="*/ 227 w 256"/>
                    <a:gd name="T27" fmla="*/ 171 h 256"/>
                    <a:gd name="T28" fmla="*/ 212 w 256"/>
                    <a:gd name="T29" fmla="*/ 191 h 256"/>
                    <a:gd name="T30" fmla="*/ 195 w 256"/>
                    <a:gd name="T31" fmla="*/ 209 h 256"/>
                    <a:gd name="T32" fmla="*/ 174 w 256"/>
                    <a:gd name="T33" fmla="*/ 224 h 256"/>
                    <a:gd name="T34" fmla="*/ 154 w 256"/>
                    <a:gd name="T35" fmla="*/ 237 h 256"/>
                    <a:gd name="T36" fmla="*/ 131 w 256"/>
                    <a:gd name="T37" fmla="*/ 247 h 256"/>
                    <a:gd name="T38" fmla="*/ 109 w 256"/>
                    <a:gd name="T39" fmla="*/ 253 h 256"/>
                    <a:gd name="T40" fmla="*/ 88 w 256"/>
                    <a:gd name="T41" fmla="*/ 255 h 256"/>
                    <a:gd name="T42" fmla="*/ 68 w 256"/>
                    <a:gd name="T43" fmla="*/ 254 h 256"/>
                    <a:gd name="T44" fmla="*/ 50 w 256"/>
                    <a:gd name="T45" fmla="*/ 249 h 256"/>
                    <a:gd name="T46" fmla="*/ 33 w 256"/>
                    <a:gd name="T47" fmla="*/ 240 h 256"/>
                    <a:gd name="T48" fmla="*/ 20 w 256"/>
                    <a:gd name="T49" fmla="*/ 228 h 256"/>
                    <a:gd name="T50" fmla="*/ 10 w 256"/>
                    <a:gd name="T51" fmla="*/ 213 h 256"/>
                    <a:gd name="T52" fmla="*/ 3 w 256"/>
                    <a:gd name="T53" fmla="*/ 195 h 256"/>
                    <a:gd name="T54" fmla="*/ 0 w 256"/>
                    <a:gd name="T55" fmla="*/ 175 h 256"/>
                    <a:gd name="T56" fmla="*/ 1 w 256"/>
                    <a:gd name="T57" fmla="*/ 154 h 256"/>
                    <a:gd name="T58" fmla="*/ 4 w 256"/>
                    <a:gd name="T59" fmla="*/ 133 h 256"/>
                    <a:gd name="T60" fmla="*/ 13 w 256"/>
                    <a:gd name="T61" fmla="*/ 111 h 256"/>
                    <a:gd name="T62" fmla="*/ 24 w 256"/>
                    <a:gd name="T63" fmla="*/ 89 h 256"/>
                    <a:gd name="T64" fmla="*/ 39 w 256"/>
                    <a:gd name="T65" fmla="*/ 69 h 256"/>
                    <a:gd name="T66" fmla="*/ 56 w 256"/>
                    <a:gd name="T67" fmla="*/ 50 h 256"/>
                    <a:gd name="T68" fmla="*/ 76 w 256"/>
                    <a:gd name="T69" fmla="*/ 34 h 256"/>
                    <a:gd name="T70" fmla="*/ 96 w 256"/>
                    <a:gd name="T71" fmla="*/ 20 h 256"/>
                    <a:gd name="T72" fmla="*/ 117 w 256"/>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56">
                      <a:moveTo>
                        <a:pt x="118" y="10"/>
                      </a:moveTo>
                      <a:lnTo>
                        <a:pt x="129" y="6"/>
                      </a:lnTo>
                      <a:lnTo>
                        <a:pt x="139" y="3"/>
                      </a:lnTo>
                      <a:lnTo>
                        <a:pt x="150" y="1"/>
                      </a:lnTo>
                      <a:lnTo>
                        <a:pt x="161" y="0"/>
                      </a:lnTo>
                      <a:lnTo>
                        <a:pt x="171" y="0"/>
                      </a:lnTo>
                      <a:lnTo>
                        <a:pt x="182" y="1"/>
                      </a:lnTo>
                      <a:lnTo>
                        <a:pt x="192" y="2"/>
                      </a:lnTo>
                      <a:lnTo>
                        <a:pt x="201" y="5"/>
                      </a:lnTo>
                      <a:lnTo>
                        <a:pt x="210" y="8"/>
                      </a:lnTo>
                      <a:lnTo>
                        <a:pt x="218" y="13"/>
                      </a:lnTo>
                      <a:lnTo>
                        <a:pt x="225" y="18"/>
                      </a:lnTo>
                      <a:lnTo>
                        <a:pt x="232" y="24"/>
                      </a:lnTo>
                      <a:lnTo>
                        <a:pt x="238" y="31"/>
                      </a:lnTo>
                      <a:lnTo>
                        <a:pt x="243" y="38"/>
                      </a:lnTo>
                      <a:lnTo>
                        <a:pt x="247" y="47"/>
                      </a:lnTo>
                      <a:lnTo>
                        <a:pt x="251" y="55"/>
                      </a:lnTo>
                      <a:lnTo>
                        <a:pt x="253" y="65"/>
                      </a:lnTo>
                      <a:lnTo>
                        <a:pt x="255" y="75"/>
                      </a:lnTo>
                      <a:lnTo>
                        <a:pt x="255" y="85"/>
                      </a:lnTo>
                      <a:lnTo>
                        <a:pt x="255" y="95"/>
                      </a:lnTo>
                      <a:lnTo>
                        <a:pt x="253" y="106"/>
                      </a:lnTo>
                      <a:lnTo>
                        <a:pt x="251" y="117"/>
                      </a:lnTo>
                      <a:lnTo>
                        <a:pt x="248" y="128"/>
                      </a:lnTo>
                      <a:lnTo>
                        <a:pt x="244" y="139"/>
                      </a:lnTo>
                      <a:lnTo>
                        <a:pt x="239" y="150"/>
                      </a:lnTo>
                      <a:lnTo>
                        <a:pt x="234" y="160"/>
                      </a:lnTo>
                      <a:lnTo>
                        <a:pt x="227" y="171"/>
                      </a:lnTo>
                      <a:lnTo>
                        <a:pt x="219" y="181"/>
                      </a:lnTo>
                      <a:lnTo>
                        <a:pt x="212" y="191"/>
                      </a:lnTo>
                      <a:lnTo>
                        <a:pt x="203" y="200"/>
                      </a:lnTo>
                      <a:lnTo>
                        <a:pt x="195" y="209"/>
                      </a:lnTo>
                      <a:lnTo>
                        <a:pt x="185" y="217"/>
                      </a:lnTo>
                      <a:lnTo>
                        <a:pt x="174" y="224"/>
                      </a:lnTo>
                      <a:lnTo>
                        <a:pt x="164" y="231"/>
                      </a:lnTo>
                      <a:lnTo>
                        <a:pt x="154" y="237"/>
                      </a:lnTo>
                      <a:lnTo>
                        <a:pt x="143" y="243"/>
                      </a:lnTo>
                      <a:lnTo>
                        <a:pt x="131" y="247"/>
                      </a:lnTo>
                      <a:lnTo>
                        <a:pt x="121" y="250"/>
                      </a:lnTo>
                      <a:lnTo>
                        <a:pt x="109" y="253"/>
                      </a:lnTo>
                      <a:lnTo>
                        <a:pt x="99" y="255"/>
                      </a:lnTo>
                      <a:lnTo>
                        <a:pt x="88" y="255"/>
                      </a:lnTo>
                      <a:lnTo>
                        <a:pt x="78" y="255"/>
                      </a:lnTo>
                      <a:lnTo>
                        <a:pt x="68" y="254"/>
                      </a:lnTo>
                      <a:lnTo>
                        <a:pt x="59" y="252"/>
                      </a:lnTo>
                      <a:lnTo>
                        <a:pt x="50" y="249"/>
                      </a:lnTo>
                      <a:lnTo>
                        <a:pt x="41" y="244"/>
                      </a:lnTo>
                      <a:lnTo>
                        <a:pt x="33" y="240"/>
                      </a:lnTo>
                      <a:lnTo>
                        <a:pt x="26" y="234"/>
                      </a:lnTo>
                      <a:lnTo>
                        <a:pt x="20" y="228"/>
                      </a:lnTo>
                      <a:lnTo>
                        <a:pt x="14" y="221"/>
                      </a:lnTo>
                      <a:lnTo>
                        <a:pt x="10" y="213"/>
                      </a:lnTo>
                      <a:lnTo>
                        <a:pt x="6" y="204"/>
                      </a:lnTo>
                      <a:lnTo>
                        <a:pt x="3" y="195"/>
                      </a:lnTo>
                      <a:lnTo>
                        <a:pt x="1" y="185"/>
                      </a:lnTo>
                      <a:lnTo>
                        <a:pt x="0" y="175"/>
                      </a:lnTo>
                      <a:lnTo>
                        <a:pt x="0" y="165"/>
                      </a:lnTo>
                      <a:lnTo>
                        <a:pt x="1" y="154"/>
                      </a:lnTo>
                      <a:lnTo>
                        <a:pt x="2" y="143"/>
                      </a:lnTo>
                      <a:lnTo>
                        <a:pt x="4" y="133"/>
                      </a:lnTo>
                      <a:lnTo>
                        <a:pt x="8" y="121"/>
                      </a:lnTo>
                      <a:lnTo>
                        <a:pt x="13" y="111"/>
                      </a:lnTo>
                      <a:lnTo>
                        <a:pt x="19" y="100"/>
                      </a:lnTo>
                      <a:lnTo>
                        <a:pt x="24" y="89"/>
                      </a:lnTo>
                      <a:lnTo>
                        <a:pt x="31" y="79"/>
                      </a:lnTo>
                      <a:lnTo>
                        <a:pt x="39" y="69"/>
                      </a:lnTo>
                      <a:lnTo>
                        <a:pt x="47" y="59"/>
                      </a:lnTo>
                      <a:lnTo>
                        <a:pt x="56" y="50"/>
                      </a:lnTo>
                      <a:lnTo>
                        <a:pt x="65" y="42"/>
                      </a:lnTo>
                      <a:lnTo>
                        <a:pt x="76" y="34"/>
                      </a:lnTo>
                      <a:lnTo>
                        <a:pt x="85" y="27"/>
                      </a:lnTo>
                      <a:lnTo>
                        <a:pt x="96" y="20"/>
                      </a:lnTo>
                      <a:lnTo>
                        <a:pt x="107" y="15"/>
                      </a:lnTo>
                      <a:lnTo>
                        <a:pt x="117"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2" name="Freeform 306"/>
                <p:cNvSpPr>
                  <a:spLocks/>
                </p:cNvSpPr>
                <p:nvPr/>
              </p:nvSpPr>
              <p:spPr bwMode="auto">
                <a:xfrm>
                  <a:off x="1939" y="655"/>
                  <a:ext cx="93" cy="668"/>
                </a:xfrm>
                <a:custGeom>
                  <a:avLst/>
                  <a:gdLst>
                    <a:gd name="T0" fmla="*/ 0 w 93"/>
                    <a:gd name="T1" fmla="*/ 0 h 668"/>
                    <a:gd name="T2" fmla="*/ 4 w 93"/>
                    <a:gd name="T3" fmla="*/ 33 h 668"/>
                    <a:gd name="T4" fmla="*/ 8 w 93"/>
                    <a:gd name="T5" fmla="*/ 51 h 668"/>
                    <a:gd name="T6" fmla="*/ 12 w 93"/>
                    <a:gd name="T7" fmla="*/ 70 h 668"/>
                    <a:gd name="T8" fmla="*/ 15 w 93"/>
                    <a:gd name="T9" fmla="*/ 90 h 668"/>
                    <a:gd name="T10" fmla="*/ 19 w 93"/>
                    <a:gd name="T11" fmla="*/ 110 h 668"/>
                    <a:gd name="T12" fmla="*/ 23 w 93"/>
                    <a:gd name="T13" fmla="*/ 131 h 668"/>
                    <a:gd name="T14" fmla="*/ 27 w 93"/>
                    <a:gd name="T15" fmla="*/ 152 h 668"/>
                    <a:gd name="T16" fmla="*/ 31 w 93"/>
                    <a:gd name="T17" fmla="*/ 174 h 668"/>
                    <a:gd name="T18" fmla="*/ 36 w 93"/>
                    <a:gd name="T19" fmla="*/ 196 h 668"/>
                    <a:gd name="T20" fmla="*/ 41 w 93"/>
                    <a:gd name="T21" fmla="*/ 218 h 668"/>
                    <a:gd name="T22" fmla="*/ 45 w 93"/>
                    <a:gd name="T23" fmla="*/ 241 h 668"/>
                    <a:gd name="T24" fmla="*/ 50 w 93"/>
                    <a:gd name="T25" fmla="*/ 264 h 668"/>
                    <a:gd name="T26" fmla="*/ 54 w 93"/>
                    <a:gd name="T27" fmla="*/ 287 h 668"/>
                    <a:gd name="T28" fmla="*/ 59 w 93"/>
                    <a:gd name="T29" fmla="*/ 311 h 668"/>
                    <a:gd name="T30" fmla="*/ 63 w 93"/>
                    <a:gd name="T31" fmla="*/ 334 h 668"/>
                    <a:gd name="T32" fmla="*/ 67 w 93"/>
                    <a:gd name="T33" fmla="*/ 357 h 668"/>
                    <a:gd name="T34" fmla="*/ 72 w 93"/>
                    <a:gd name="T35" fmla="*/ 381 h 668"/>
                    <a:gd name="T36" fmla="*/ 75 w 93"/>
                    <a:gd name="T37" fmla="*/ 404 h 668"/>
                    <a:gd name="T38" fmla="*/ 79 w 93"/>
                    <a:gd name="T39" fmla="*/ 427 h 668"/>
                    <a:gd name="T40" fmla="*/ 81 w 93"/>
                    <a:gd name="T41" fmla="*/ 450 h 668"/>
                    <a:gd name="T42" fmla="*/ 84 w 93"/>
                    <a:gd name="T43" fmla="*/ 472 h 668"/>
                    <a:gd name="T44" fmla="*/ 87 w 93"/>
                    <a:gd name="T45" fmla="*/ 495 h 668"/>
                    <a:gd name="T46" fmla="*/ 89 w 93"/>
                    <a:gd name="T47" fmla="*/ 516 h 668"/>
                    <a:gd name="T48" fmla="*/ 90 w 93"/>
                    <a:gd name="T49" fmla="*/ 537 h 668"/>
                    <a:gd name="T50" fmla="*/ 91 w 93"/>
                    <a:gd name="T51" fmla="*/ 558 h 668"/>
                    <a:gd name="T52" fmla="*/ 92 w 93"/>
                    <a:gd name="T53" fmla="*/ 578 h 668"/>
                    <a:gd name="T54" fmla="*/ 92 w 93"/>
                    <a:gd name="T55" fmla="*/ 597 h 668"/>
                    <a:gd name="T56" fmla="*/ 91 w 93"/>
                    <a:gd name="T57" fmla="*/ 616 h 668"/>
                    <a:gd name="T58" fmla="*/ 89 w 93"/>
                    <a:gd name="T59" fmla="*/ 634 h 668"/>
                    <a:gd name="T60" fmla="*/ 88 w 93"/>
                    <a:gd name="T61" fmla="*/ 651 h 668"/>
                    <a:gd name="T62" fmla="*/ 85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0" y="0"/>
                      </a:moveTo>
                      <a:lnTo>
                        <a:pt x="4" y="33"/>
                      </a:lnTo>
                      <a:lnTo>
                        <a:pt x="8" y="51"/>
                      </a:lnTo>
                      <a:lnTo>
                        <a:pt x="12" y="70"/>
                      </a:lnTo>
                      <a:lnTo>
                        <a:pt x="15" y="90"/>
                      </a:lnTo>
                      <a:lnTo>
                        <a:pt x="19" y="110"/>
                      </a:lnTo>
                      <a:lnTo>
                        <a:pt x="23" y="131"/>
                      </a:lnTo>
                      <a:lnTo>
                        <a:pt x="27" y="152"/>
                      </a:lnTo>
                      <a:lnTo>
                        <a:pt x="31" y="174"/>
                      </a:lnTo>
                      <a:lnTo>
                        <a:pt x="36" y="196"/>
                      </a:lnTo>
                      <a:lnTo>
                        <a:pt x="41" y="218"/>
                      </a:lnTo>
                      <a:lnTo>
                        <a:pt x="45" y="241"/>
                      </a:lnTo>
                      <a:lnTo>
                        <a:pt x="50" y="264"/>
                      </a:lnTo>
                      <a:lnTo>
                        <a:pt x="54" y="287"/>
                      </a:lnTo>
                      <a:lnTo>
                        <a:pt x="59" y="311"/>
                      </a:lnTo>
                      <a:lnTo>
                        <a:pt x="63" y="334"/>
                      </a:lnTo>
                      <a:lnTo>
                        <a:pt x="67" y="357"/>
                      </a:lnTo>
                      <a:lnTo>
                        <a:pt x="72" y="381"/>
                      </a:lnTo>
                      <a:lnTo>
                        <a:pt x="75" y="404"/>
                      </a:lnTo>
                      <a:lnTo>
                        <a:pt x="79" y="427"/>
                      </a:lnTo>
                      <a:lnTo>
                        <a:pt x="81" y="450"/>
                      </a:lnTo>
                      <a:lnTo>
                        <a:pt x="84" y="472"/>
                      </a:lnTo>
                      <a:lnTo>
                        <a:pt x="87" y="495"/>
                      </a:lnTo>
                      <a:lnTo>
                        <a:pt x="89" y="516"/>
                      </a:lnTo>
                      <a:lnTo>
                        <a:pt x="90" y="537"/>
                      </a:lnTo>
                      <a:lnTo>
                        <a:pt x="91" y="558"/>
                      </a:lnTo>
                      <a:lnTo>
                        <a:pt x="92" y="578"/>
                      </a:lnTo>
                      <a:lnTo>
                        <a:pt x="92" y="597"/>
                      </a:lnTo>
                      <a:lnTo>
                        <a:pt x="91" y="616"/>
                      </a:lnTo>
                      <a:lnTo>
                        <a:pt x="89" y="634"/>
                      </a:lnTo>
                      <a:lnTo>
                        <a:pt x="88" y="651"/>
                      </a:lnTo>
                      <a:lnTo>
                        <a:pt x="85"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83" name="Group 307"/>
              <p:cNvGrpSpPr>
                <a:grpSpLocks/>
              </p:cNvGrpSpPr>
              <p:nvPr/>
            </p:nvGrpSpPr>
            <p:grpSpPr bwMode="auto">
              <a:xfrm>
                <a:off x="1950" y="182"/>
                <a:ext cx="435" cy="1141"/>
                <a:chOff x="1950" y="182"/>
                <a:chExt cx="435" cy="1141"/>
              </a:xfrm>
            </p:grpSpPr>
            <p:sp>
              <p:nvSpPr>
                <p:cNvPr id="204084" name="Freeform 308"/>
                <p:cNvSpPr>
                  <a:spLocks/>
                </p:cNvSpPr>
                <p:nvPr/>
              </p:nvSpPr>
              <p:spPr bwMode="auto">
                <a:xfrm>
                  <a:off x="1950" y="346"/>
                  <a:ext cx="183" cy="321"/>
                </a:xfrm>
                <a:custGeom>
                  <a:avLst/>
                  <a:gdLst>
                    <a:gd name="T0" fmla="*/ 49 w 183"/>
                    <a:gd name="T1" fmla="*/ 10 h 321"/>
                    <a:gd name="T2" fmla="*/ 36 w 183"/>
                    <a:gd name="T3" fmla="*/ 3 h 321"/>
                    <a:gd name="T4" fmla="*/ 24 w 183"/>
                    <a:gd name="T5" fmla="*/ 0 h 321"/>
                    <a:gd name="T6" fmla="*/ 14 w 183"/>
                    <a:gd name="T7" fmla="*/ 3 h 321"/>
                    <a:gd name="T8" fmla="*/ 7 w 183"/>
                    <a:gd name="T9" fmla="*/ 10 h 321"/>
                    <a:gd name="T10" fmla="*/ 2 w 183"/>
                    <a:gd name="T11" fmla="*/ 22 h 321"/>
                    <a:gd name="T12" fmla="*/ 0 w 183"/>
                    <a:gd name="T13" fmla="*/ 38 h 321"/>
                    <a:gd name="T14" fmla="*/ 0 w 183"/>
                    <a:gd name="T15" fmla="*/ 57 h 321"/>
                    <a:gd name="T16" fmla="*/ 4 w 183"/>
                    <a:gd name="T17" fmla="*/ 79 h 321"/>
                    <a:gd name="T18" fmla="*/ 9 w 183"/>
                    <a:gd name="T19" fmla="*/ 104 h 321"/>
                    <a:gd name="T20" fmla="*/ 18 w 183"/>
                    <a:gd name="T21" fmla="*/ 130 h 321"/>
                    <a:gd name="T22" fmla="*/ 28 w 183"/>
                    <a:gd name="T23" fmla="*/ 158 h 321"/>
                    <a:gd name="T24" fmla="*/ 40 w 183"/>
                    <a:gd name="T25" fmla="*/ 185 h 321"/>
                    <a:gd name="T26" fmla="*/ 53 w 183"/>
                    <a:gd name="T27" fmla="*/ 212 h 321"/>
                    <a:gd name="T28" fmla="*/ 68 w 183"/>
                    <a:gd name="T29" fmla="*/ 237 h 321"/>
                    <a:gd name="T30" fmla="*/ 83 w 183"/>
                    <a:gd name="T31" fmla="*/ 260 h 321"/>
                    <a:gd name="T32" fmla="*/ 99 w 183"/>
                    <a:gd name="T33" fmla="*/ 280 h 321"/>
                    <a:gd name="T34" fmla="*/ 115 w 183"/>
                    <a:gd name="T35" fmla="*/ 296 h 321"/>
                    <a:gd name="T36" fmla="*/ 130 w 183"/>
                    <a:gd name="T37" fmla="*/ 308 h 321"/>
                    <a:gd name="T38" fmla="*/ 144 w 183"/>
                    <a:gd name="T39" fmla="*/ 316 h 321"/>
                    <a:gd name="T40" fmla="*/ 155 w 183"/>
                    <a:gd name="T41" fmla="*/ 320 h 321"/>
                    <a:gd name="T42" fmla="*/ 165 w 183"/>
                    <a:gd name="T43" fmla="*/ 319 h 321"/>
                    <a:gd name="T44" fmla="*/ 174 w 183"/>
                    <a:gd name="T45" fmla="*/ 313 h 321"/>
                    <a:gd name="T46" fmla="*/ 179 w 183"/>
                    <a:gd name="T47" fmla="*/ 302 h 321"/>
                    <a:gd name="T48" fmla="*/ 182 w 183"/>
                    <a:gd name="T49" fmla="*/ 288 h 321"/>
                    <a:gd name="T50" fmla="*/ 182 w 183"/>
                    <a:gd name="T51" fmla="*/ 269 h 321"/>
                    <a:gd name="T52" fmla="*/ 179 w 183"/>
                    <a:gd name="T53" fmla="*/ 248 h 321"/>
                    <a:gd name="T54" fmla="*/ 174 w 183"/>
                    <a:gd name="T55" fmla="*/ 223 h 321"/>
                    <a:gd name="T56" fmla="*/ 167 w 183"/>
                    <a:gd name="T57" fmla="*/ 197 h 321"/>
                    <a:gd name="T58" fmla="*/ 157 w 183"/>
                    <a:gd name="T59" fmla="*/ 170 h 321"/>
                    <a:gd name="T60" fmla="*/ 146 w 183"/>
                    <a:gd name="T61" fmla="*/ 142 h 321"/>
                    <a:gd name="T62" fmla="*/ 132 w 183"/>
                    <a:gd name="T63" fmla="*/ 116 h 321"/>
                    <a:gd name="T64" fmla="*/ 117 w 183"/>
                    <a:gd name="T65" fmla="*/ 90 h 321"/>
                    <a:gd name="T66" fmla="*/ 102 w 183"/>
                    <a:gd name="T67" fmla="*/ 66 h 321"/>
                    <a:gd name="T68" fmla="*/ 86 w 183"/>
                    <a:gd name="T69" fmla="*/ 46 h 321"/>
                    <a:gd name="T70" fmla="*/ 71 w 183"/>
                    <a:gd name="T71" fmla="*/ 28 h 321"/>
                    <a:gd name="T72" fmla="*/ 56 w 183"/>
                    <a:gd name="T73" fmla="*/ 1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321">
                      <a:moveTo>
                        <a:pt x="56" y="15"/>
                      </a:moveTo>
                      <a:lnTo>
                        <a:pt x="49" y="10"/>
                      </a:lnTo>
                      <a:lnTo>
                        <a:pt x="42" y="6"/>
                      </a:lnTo>
                      <a:lnTo>
                        <a:pt x="36" y="3"/>
                      </a:lnTo>
                      <a:lnTo>
                        <a:pt x="29" y="1"/>
                      </a:lnTo>
                      <a:lnTo>
                        <a:pt x="24" y="0"/>
                      </a:lnTo>
                      <a:lnTo>
                        <a:pt x="19" y="1"/>
                      </a:lnTo>
                      <a:lnTo>
                        <a:pt x="14" y="3"/>
                      </a:lnTo>
                      <a:lnTo>
                        <a:pt x="11" y="6"/>
                      </a:lnTo>
                      <a:lnTo>
                        <a:pt x="7" y="10"/>
                      </a:lnTo>
                      <a:lnTo>
                        <a:pt x="4" y="16"/>
                      </a:lnTo>
                      <a:lnTo>
                        <a:pt x="2" y="22"/>
                      </a:lnTo>
                      <a:lnTo>
                        <a:pt x="1" y="29"/>
                      </a:lnTo>
                      <a:lnTo>
                        <a:pt x="0" y="38"/>
                      </a:lnTo>
                      <a:lnTo>
                        <a:pt x="0" y="46"/>
                      </a:lnTo>
                      <a:lnTo>
                        <a:pt x="0" y="57"/>
                      </a:lnTo>
                      <a:lnTo>
                        <a:pt x="2" y="68"/>
                      </a:lnTo>
                      <a:lnTo>
                        <a:pt x="4" y="79"/>
                      </a:lnTo>
                      <a:lnTo>
                        <a:pt x="6" y="91"/>
                      </a:lnTo>
                      <a:lnTo>
                        <a:pt x="9" y="104"/>
                      </a:lnTo>
                      <a:lnTo>
                        <a:pt x="13" y="117"/>
                      </a:lnTo>
                      <a:lnTo>
                        <a:pt x="18" y="130"/>
                      </a:lnTo>
                      <a:lnTo>
                        <a:pt x="22" y="144"/>
                      </a:lnTo>
                      <a:lnTo>
                        <a:pt x="28" y="158"/>
                      </a:lnTo>
                      <a:lnTo>
                        <a:pt x="34" y="171"/>
                      </a:lnTo>
                      <a:lnTo>
                        <a:pt x="40" y="185"/>
                      </a:lnTo>
                      <a:lnTo>
                        <a:pt x="47" y="198"/>
                      </a:lnTo>
                      <a:lnTo>
                        <a:pt x="53" y="212"/>
                      </a:lnTo>
                      <a:lnTo>
                        <a:pt x="61" y="224"/>
                      </a:lnTo>
                      <a:lnTo>
                        <a:pt x="68" y="237"/>
                      </a:lnTo>
                      <a:lnTo>
                        <a:pt x="76" y="248"/>
                      </a:lnTo>
                      <a:lnTo>
                        <a:pt x="83" y="260"/>
                      </a:lnTo>
                      <a:lnTo>
                        <a:pt x="92" y="270"/>
                      </a:lnTo>
                      <a:lnTo>
                        <a:pt x="99" y="280"/>
                      </a:lnTo>
                      <a:lnTo>
                        <a:pt x="107" y="288"/>
                      </a:lnTo>
                      <a:lnTo>
                        <a:pt x="115" y="296"/>
                      </a:lnTo>
                      <a:lnTo>
                        <a:pt x="123" y="303"/>
                      </a:lnTo>
                      <a:lnTo>
                        <a:pt x="130" y="308"/>
                      </a:lnTo>
                      <a:lnTo>
                        <a:pt x="137" y="313"/>
                      </a:lnTo>
                      <a:lnTo>
                        <a:pt x="144" y="316"/>
                      </a:lnTo>
                      <a:lnTo>
                        <a:pt x="149" y="319"/>
                      </a:lnTo>
                      <a:lnTo>
                        <a:pt x="155" y="320"/>
                      </a:lnTo>
                      <a:lnTo>
                        <a:pt x="161" y="320"/>
                      </a:lnTo>
                      <a:lnTo>
                        <a:pt x="165" y="319"/>
                      </a:lnTo>
                      <a:lnTo>
                        <a:pt x="170" y="316"/>
                      </a:lnTo>
                      <a:lnTo>
                        <a:pt x="174" y="313"/>
                      </a:lnTo>
                      <a:lnTo>
                        <a:pt x="177" y="308"/>
                      </a:lnTo>
                      <a:lnTo>
                        <a:pt x="179" y="302"/>
                      </a:lnTo>
                      <a:lnTo>
                        <a:pt x="181" y="295"/>
                      </a:lnTo>
                      <a:lnTo>
                        <a:pt x="182" y="288"/>
                      </a:lnTo>
                      <a:lnTo>
                        <a:pt x="182" y="279"/>
                      </a:lnTo>
                      <a:lnTo>
                        <a:pt x="182" y="269"/>
                      </a:lnTo>
                      <a:lnTo>
                        <a:pt x="181" y="258"/>
                      </a:lnTo>
                      <a:lnTo>
                        <a:pt x="179" y="248"/>
                      </a:lnTo>
                      <a:lnTo>
                        <a:pt x="178" y="236"/>
                      </a:lnTo>
                      <a:lnTo>
                        <a:pt x="174" y="223"/>
                      </a:lnTo>
                      <a:lnTo>
                        <a:pt x="171" y="210"/>
                      </a:lnTo>
                      <a:lnTo>
                        <a:pt x="167" y="197"/>
                      </a:lnTo>
                      <a:lnTo>
                        <a:pt x="162" y="184"/>
                      </a:lnTo>
                      <a:lnTo>
                        <a:pt x="157" y="170"/>
                      </a:lnTo>
                      <a:lnTo>
                        <a:pt x="152" y="156"/>
                      </a:lnTo>
                      <a:lnTo>
                        <a:pt x="146" y="142"/>
                      </a:lnTo>
                      <a:lnTo>
                        <a:pt x="138" y="129"/>
                      </a:lnTo>
                      <a:lnTo>
                        <a:pt x="132" y="116"/>
                      </a:lnTo>
                      <a:lnTo>
                        <a:pt x="125" y="102"/>
                      </a:lnTo>
                      <a:lnTo>
                        <a:pt x="117" y="90"/>
                      </a:lnTo>
                      <a:lnTo>
                        <a:pt x="110" y="78"/>
                      </a:lnTo>
                      <a:lnTo>
                        <a:pt x="102" y="66"/>
                      </a:lnTo>
                      <a:lnTo>
                        <a:pt x="94" y="56"/>
                      </a:lnTo>
                      <a:lnTo>
                        <a:pt x="86" y="46"/>
                      </a:lnTo>
                      <a:lnTo>
                        <a:pt x="78" y="36"/>
                      </a:lnTo>
                      <a:lnTo>
                        <a:pt x="71" y="28"/>
                      </a:lnTo>
                      <a:lnTo>
                        <a:pt x="63" y="21"/>
                      </a:lnTo>
                      <a:lnTo>
                        <a:pt x="56" y="1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5" name="Freeform 309"/>
                <p:cNvSpPr>
                  <a:spLocks/>
                </p:cNvSpPr>
                <p:nvPr/>
              </p:nvSpPr>
              <p:spPr bwMode="auto">
                <a:xfrm>
                  <a:off x="2110" y="182"/>
                  <a:ext cx="138" cy="455"/>
                </a:xfrm>
                <a:custGeom>
                  <a:avLst/>
                  <a:gdLst>
                    <a:gd name="T0" fmla="*/ 125 w 138"/>
                    <a:gd name="T1" fmla="*/ 241 h 455"/>
                    <a:gd name="T2" fmla="*/ 131 w 138"/>
                    <a:gd name="T3" fmla="*/ 202 h 455"/>
                    <a:gd name="T4" fmla="*/ 134 w 138"/>
                    <a:gd name="T5" fmla="*/ 163 h 455"/>
                    <a:gd name="T6" fmla="*/ 137 w 138"/>
                    <a:gd name="T7" fmla="*/ 127 h 455"/>
                    <a:gd name="T8" fmla="*/ 137 w 138"/>
                    <a:gd name="T9" fmla="*/ 94 h 455"/>
                    <a:gd name="T10" fmla="*/ 135 w 138"/>
                    <a:gd name="T11" fmla="*/ 64 h 455"/>
                    <a:gd name="T12" fmla="*/ 131 w 138"/>
                    <a:gd name="T13" fmla="*/ 39 h 455"/>
                    <a:gd name="T14" fmla="*/ 125 w 138"/>
                    <a:gd name="T15" fmla="*/ 20 h 455"/>
                    <a:gd name="T16" fmla="*/ 117 w 138"/>
                    <a:gd name="T17" fmla="*/ 7 h 455"/>
                    <a:gd name="T18" fmla="*/ 109 w 138"/>
                    <a:gd name="T19" fmla="*/ 0 h 455"/>
                    <a:gd name="T20" fmla="*/ 99 w 138"/>
                    <a:gd name="T21" fmla="*/ 1 h 455"/>
                    <a:gd name="T22" fmla="*/ 88 w 138"/>
                    <a:gd name="T23" fmla="*/ 8 h 455"/>
                    <a:gd name="T24" fmla="*/ 77 w 138"/>
                    <a:gd name="T25" fmla="*/ 21 h 455"/>
                    <a:gd name="T26" fmla="*/ 64 w 138"/>
                    <a:gd name="T27" fmla="*/ 40 h 455"/>
                    <a:gd name="T28" fmla="*/ 53 w 138"/>
                    <a:gd name="T29" fmla="*/ 65 h 455"/>
                    <a:gd name="T30" fmla="*/ 42 w 138"/>
                    <a:gd name="T31" fmla="*/ 95 h 455"/>
                    <a:gd name="T32" fmla="*/ 31 w 138"/>
                    <a:gd name="T33" fmla="*/ 128 h 455"/>
                    <a:gd name="T34" fmla="*/ 22 w 138"/>
                    <a:gd name="T35" fmla="*/ 165 h 455"/>
                    <a:gd name="T36" fmla="*/ 14 w 138"/>
                    <a:gd name="T37" fmla="*/ 203 h 455"/>
                    <a:gd name="T38" fmla="*/ 8 w 138"/>
                    <a:gd name="T39" fmla="*/ 242 h 455"/>
                    <a:gd name="T40" fmla="*/ 4 w 138"/>
                    <a:gd name="T41" fmla="*/ 281 h 455"/>
                    <a:gd name="T42" fmla="*/ 1 w 138"/>
                    <a:gd name="T43" fmla="*/ 318 h 455"/>
                    <a:gd name="T44" fmla="*/ 0 w 138"/>
                    <a:gd name="T45" fmla="*/ 352 h 455"/>
                    <a:gd name="T46" fmla="*/ 2 w 138"/>
                    <a:gd name="T47" fmla="*/ 383 h 455"/>
                    <a:gd name="T48" fmla="*/ 5 w 138"/>
                    <a:gd name="T49" fmla="*/ 409 h 455"/>
                    <a:gd name="T50" fmla="*/ 11 w 138"/>
                    <a:gd name="T51" fmla="*/ 430 h 455"/>
                    <a:gd name="T52" fmla="*/ 18 w 138"/>
                    <a:gd name="T53" fmla="*/ 444 h 455"/>
                    <a:gd name="T54" fmla="*/ 26 w 138"/>
                    <a:gd name="T55" fmla="*/ 452 h 455"/>
                    <a:gd name="T56" fmla="*/ 36 w 138"/>
                    <a:gd name="T57" fmla="*/ 454 h 455"/>
                    <a:gd name="T58" fmla="*/ 46 w 138"/>
                    <a:gd name="T59" fmla="*/ 449 h 455"/>
                    <a:gd name="T60" fmla="*/ 58 w 138"/>
                    <a:gd name="T61" fmla="*/ 437 h 455"/>
                    <a:gd name="T62" fmla="*/ 69 w 138"/>
                    <a:gd name="T63" fmla="*/ 419 h 455"/>
                    <a:gd name="T64" fmla="*/ 81 w 138"/>
                    <a:gd name="T65" fmla="*/ 396 h 455"/>
                    <a:gd name="T66" fmla="*/ 93 w 138"/>
                    <a:gd name="T67" fmla="*/ 367 h 455"/>
                    <a:gd name="T68" fmla="*/ 103 w 138"/>
                    <a:gd name="T69" fmla="*/ 334 h 455"/>
                    <a:gd name="T70" fmla="*/ 113 w 138"/>
                    <a:gd name="T71" fmla="*/ 298 h 455"/>
                    <a:gd name="T72" fmla="*/ 121 w 138"/>
                    <a:gd name="T73" fmla="*/ 26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455">
                      <a:moveTo>
                        <a:pt x="121" y="260"/>
                      </a:moveTo>
                      <a:lnTo>
                        <a:pt x="125" y="241"/>
                      </a:lnTo>
                      <a:lnTo>
                        <a:pt x="128" y="221"/>
                      </a:lnTo>
                      <a:lnTo>
                        <a:pt x="131" y="202"/>
                      </a:lnTo>
                      <a:lnTo>
                        <a:pt x="133" y="182"/>
                      </a:lnTo>
                      <a:lnTo>
                        <a:pt x="134" y="163"/>
                      </a:lnTo>
                      <a:lnTo>
                        <a:pt x="136" y="145"/>
                      </a:lnTo>
                      <a:lnTo>
                        <a:pt x="137" y="127"/>
                      </a:lnTo>
                      <a:lnTo>
                        <a:pt x="137" y="110"/>
                      </a:lnTo>
                      <a:lnTo>
                        <a:pt x="137" y="94"/>
                      </a:lnTo>
                      <a:lnTo>
                        <a:pt x="136" y="78"/>
                      </a:lnTo>
                      <a:lnTo>
                        <a:pt x="135" y="64"/>
                      </a:lnTo>
                      <a:lnTo>
                        <a:pt x="133" y="51"/>
                      </a:lnTo>
                      <a:lnTo>
                        <a:pt x="131" y="39"/>
                      </a:lnTo>
                      <a:lnTo>
                        <a:pt x="128" y="29"/>
                      </a:lnTo>
                      <a:lnTo>
                        <a:pt x="125" y="20"/>
                      </a:lnTo>
                      <a:lnTo>
                        <a:pt x="122" y="13"/>
                      </a:lnTo>
                      <a:lnTo>
                        <a:pt x="117" y="7"/>
                      </a:lnTo>
                      <a:lnTo>
                        <a:pt x="114" y="3"/>
                      </a:lnTo>
                      <a:lnTo>
                        <a:pt x="109" y="0"/>
                      </a:lnTo>
                      <a:lnTo>
                        <a:pt x="104" y="0"/>
                      </a:lnTo>
                      <a:lnTo>
                        <a:pt x="99" y="1"/>
                      </a:lnTo>
                      <a:lnTo>
                        <a:pt x="93" y="3"/>
                      </a:lnTo>
                      <a:lnTo>
                        <a:pt x="88" y="8"/>
                      </a:lnTo>
                      <a:lnTo>
                        <a:pt x="82" y="13"/>
                      </a:lnTo>
                      <a:lnTo>
                        <a:pt x="77" y="21"/>
                      </a:lnTo>
                      <a:lnTo>
                        <a:pt x="70" y="30"/>
                      </a:lnTo>
                      <a:lnTo>
                        <a:pt x="64" y="40"/>
                      </a:lnTo>
                      <a:lnTo>
                        <a:pt x="59" y="52"/>
                      </a:lnTo>
                      <a:lnTo>
                        <a:pt x="53" y="65"/>
                      </a:lnTo>
                      <a:lnTo>
                        <a:pt x="47" y="80"/>
                      </a:lnTo>
                      <a:lnTo>
                        <a:pt x="42" y="95"/>
                      </a:lnTo>
                      <a:lnTo>
                        <a:pt x="36" y="111"/>
                      </a:lnTo>
                      <a:lnTo>
                        <a:pt x="31" y="128"/>
                      </a:lnTo>
                      <a:lnTo>
                        <a:pt x="27" y="146"/>
                      </a:lnTo>
                      <a:lnTo>
                        <a:pt x="22" y="165"/>
                      </a:lnTo>
                      <a:lnTo>
                        <a:pt x="18" y="184"/>
                      </a:lnTo>
                      <a:lnTo>
                        <a:pt x="14" y="203"/>
                      </a:lnTo>
                      <a:lnTo>
                        <a:pt x="11" y="223"/>
                      </a:lnTo>
                      <a:lnTo>
                        <a:pt x="8" y="242"/>
                      </a:lnTo>
                      <a:lnTo>
                        <a:pt x="5" y="262"/>
                      </a:lnTo>
                      <a:lnTo>
                        <a:pt x="4" y="281"/>
                      </a:lnTo>
                      <a:lnTo>
                        <a:pt x="2" y="300"/>
                      </a:lnTo>
                      <a:lnTo>
                        <a:pt x="1" y="318"/>
                      </a:lnTo>
                      <a:lnTo>
                        <a:pt x="0" y="336"/>
                      </a:lnTo>
                      <a:lnTo>
                        <a:pt x="0" y="352"/>
                      </a:lnTo>
                      <a:lnTo>
                        <a:pt x="1" y="368"/>
                      </a:lnTo>
                      <a:lnTo>
                        <a:pt x="2" y="383"/>
                      </a:lnTo>
                      <a:lnTo>
                        <a:pt x="4" y="396"/>
                      </a:lnTo>
                      <a:lnTo>
                        <a:pt x="5" y="409"/>
                      </a:lnTo>
                      <a:lnTo>
                        <a:pt x="7" y="420"/>
                      </a:lnTo>
                      <a:lnTo>
                        <a:pt x="11" y="430"/>
                      </a:lnTo>
                      <a:lnTo>
                        <a:pt x="14" y="438"/>
                      </a:lnTo>
                      <a:lnTo>
                        <a:pt x="18" y="444"/>
                      </a:lnTo>
                      <a:lnTo>
                        <a:pt x="21" y="449"/>
                      </a:lnTo>
                      <a:lnTo>
                        <a:pt x="26" y="452"/>
                      </a:lnTo>
                      <a:lnTo>
                        <a:pt x="30" y="454"/>
                      </a:lnTo>
                      <a:lnTo>
                        <a:pt x="36" y="454"/>
                      </a:lnTo>
                      <a:lnTo>
                        <a:pt x="41" y="452"/>
                      </a:lnTo>
                      <a:lnTo>
                        <a:pt x="46" y="449"/>
                      </a:lnTo>
                      <a:lnTo>
                        <a:pt x="52" y="444"/>
                      </a:lnTo>
                      <a:lnTo>
                        <a:pt x="58" y="437"/>
                      </a:lnTo>
                      <a:lnTo>
                        <a:pt x="64" y="428"/>
                      </a:lnTo>
                      <a:lnTo>
                        <a:pt x="69" y="419"/>
                      </a:lnTo>
                      <a:lnTo>
                        <a:pt x="76" y="408"/>
                      </a:lnTo>
                      <a:lnTo>
                        <a:pt x="81" y="396"/>
                      </a:lnTo>
                      <a:lnTo>
                        <a:pt x="87" y="382"/>
                      </a:lnTo>
                      <a:lnTo>
                        <a:pt x="93" y="367"/>
                      </a:lnTo>
                      <a:lnTo>
                        <a:pt x="98" y="351"/>
                      </a:lnTo>
                      <a:lnTo>
                        <a:pt x="103" y="334"/>
                      </a:lnTo>
                      <a:lnTo>
                        <a:pt x="109" y="316"/>
                      </a:lnTo>
                      <a:lnTo>
                        <a:pt x="113" y="298"/>
                      </a:lnTo>
                      <a:lnTo>
                        <a:pt x="117" y="279"/>
                      </a:lnTo>
                      <a:lnTo>
                        <a:pt x="121" y="26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6" name="Freeform 310"/>
                <p:cNvSpPr>
                  <a:spLocks/>
                </p:cNvSpPr>
                <p:nvPr/>
              </p:nvSpPr>
              <p:spPr bwMode="auto">
                <a:xfrm>
                  <a:off x="2128" y="591"/>
                  <a:ext cx="257" cy="256"/>
                </a:xfrm>
                <a:custGeom>
                  <a:avLst/>
                  <a:gdLst>
                    <a:gd name="T0" fmla="*/ 126 w 257"/>
                    <a:gd name="T1" fmla="*/ 6 h 256"/>
                    <a:gd name="T2" fmla="*/ 105 w 257"/>
                    <a:gd name="T3" fmla="*/ 1 h 256"/>
                    <a:gd name="T4" fmla="*/ 84 w 257"/>
                    <a:gd name="T5" fmla="*/ 0 h 256"/>
                    <a:gd name="T6" fmla="*/ 64 w 257"/>
                    <a:gd name="T7" fmla="*/ 2 h 256"/>
                    <a:gd name="T8" fmla="*/ 45 w 257"/>
                    <a:gd name="T9" fmla="*/ 8 h 256"/>
                    <a:gd name="T10" fmla="*/ 30 w 257"/>
                    <a:gd name="T11" fmla="*/ 18 h 256"/>
                    <a:gd name="T12" fmla="*/ 18 w 257"/>
                    <a:gd name="T13" fmla="*/ 31 h 256"/>
                    <a:gd name="T14" fmla="*/ 8 w 257"/>
                    <a:gd name="T15" fmla="*/ 47 h 256"/>
                    <a:gd name="T16" fmla="*/ 2 w 257"/>
                    <a:gd name="T17" fmla="*/ 65 h 256"/>
                    <a:gd name="T18" fmla="*/ 0 w 257"/>
                    <a:gd name="T19" fmla="*/ 85 h 256"/>
                    <a:gd name="T20" fmla="*/ 2 w 257"/>
                    <a:gd name="T21" fmla="*/ 106 h 256"/>
                    <a:gd name="T22" fmla="*/ 7 w 257"/>
                    <a:gd name="T23" fmla="*/ 128 h 256"/>
                    <a:gd name="T24" fmla="*/ 16 w 257"/>
                    <a:gd name="T25" fmla="*/ 150 h 256"/>
                    <a:gd name="T26" fmla="*/ 28 w 257"/>
                    <a:gd name="T27" fmla="*/ 171 h 256"/>
                    <a:gd name="T28" fmla="*/ 44 w 257"/>
                    <a:gd name="T29" fmla="*/ 191 h 256"/>
                    <a:gd name="T30" fmla="*/ 61 w 257"/>
                    <a:gd name="T31" fmla="*/ 209 h 256"/>
                    <a:gd name="T32" fmla="*/ 81 w 257"/>
                    <a:gd name="T33" fmla="*/ 224 h 256"/>
                    <a:gd name="T34" fmla="*/ 101 w 257"/>
                    <a:gd name="T35" fmla="*/ 237 h 256"/>
                    <a:gd name="T36" fmla="*/ 124 w 257"/>
                    <a:gd name="T37" fmla="*/ 247 h 256"/>
                    <a:gd name="T38" fmla="*/ 146 w 257"/>
                    <a:gd name="T39" fmla="*/ 253 h 256"/>
                    <a:gd name="T40" fmla="*/ 167 w 257"/>
                    <a:gd name="T41" fmla="*/ 255 h 256"/>
                    <a:gd name="T42" fmla="*/ 188 w 257"/>
                    <a:gd name="T43" fmla="*/ 254 h 256"/>
                    <a:gd name="T44" fmla="*/ 206 w 257"/>
                    <a:gd name="T45" fmla="*/ 249 h 256"/>
                    <a:gd name="T46" fmla="*/ 222 w 257"/>
                    <a:gd name="T47" fmla="*/ 240 h 256"/>
                    <a:gd name="T48" fmla="*/ 236 w 257"/>
                    <a:gd name="T49" fmla="*/ 228 h 256"/>
                    <a:gd name="T50" fmla="*/ 245 w 257"/>
                    <a:gd name="T51" fmla="*/ 213 h 256"/>
                    <a:gd name="T52" fmla="*/ 252 w 257"/>
                    <a:gd name="T53" fmla="*/ 195 h 256"/>
                    <a:gd name="T54" fmla="*/ 256 w 257"/>
                    <a:gd name="T55" fmla="*/ 175 h 256"/>
                    <a:gd name="T56" fmla="*/ 255 w 257"/>
                    <a:gd name="T57" fmla="*/ 154 h 256"/>
                    <a:gd name="T58" fmla="*/ 251 w 257"/>
                    <a:gd name="T59" fmla="*/ 133 h 256"/>
                    <a:gd name="T60" fmla="*/ 243 w 257"/>
                    <a:gd name="T61" fmla="*/ 111 h 256"/>
                    <a:gd name="T62" fmla="*/ 231 w 257"/>
                    <a:gd name="T63" fmla="*/ 89 h 256"/>
                    <a:gd name="T64" fmla="*/ 217 w 257"/>
                    <a:gd name="T65" fmla="*/ 69 h 256"/>
                    <a:gd name="T66" fmla="*/ 199 w 257"/>
                    <a:gd name="T67" fmla="*/ 50 h 256"/>
                    <a:gd name="T68" fmla="*/ 180 w 257"/>
                    <a:gd name="T69" fmla="*/ 34 h 256"/>
                    <a:gd name="T70" fmla="*/ 159 w 257"/>
                    <a:gd name="T71" fmla="*/ 20 h 256"/>
                    <a:gd name="T72" fmla="*/ 138 w 257"/>
                    <a:gd name="T73"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56">
                      <a:moveTo>
                        <a:pt x="138" y="10"/>
                      </a:moveTo>
                      <a:lnTo>
                        <a:pt x="126" y="6"/>
                      </a:lnTo>
                      <a:lnTo>
                        <a:pt x="116" y="3"/>
                      </a:lnTo>
                      <a:lnTo>
                        <a:pt x="105" y="1"/>
                      </a:lnTo>
                      <a:lnTo>
                        <a:pt x="94" y="0"/>
                      </a:lnTo>
                      <a:lnTo>
                        <a:pt x="84" y="0"/>
                      </a:lnTo>
                      <a:lnTo>
                        <a:pt x="74" y="1"/>
                      </a:lnTo>
                      <a:lnTo>
                        <a:pt x="64" y="2"/>
                      </a:lnTo>
                      <a:lnTo>
                        <a:pt x="54" y="5"/>
                      </a:lnTo>
                      <a:lnTo>
                        <a:pt x="45" y="8"/>
                      </a:lnTo>
                      <a:lnTo>
                        <a:pt x="37" y="13"/>
                      </a:lnTo>
                      <a:lnTo>
                        <a:pt x="30" y="18"/>
                      </a:lnTo>
                      <a:lnTo>
                        <a:pt x="23" y="24"/>
                      </a:lnTo>
                      <a:lnTo>
                        <a:pt x="18" y="31"/>
                      </a:lnTo>
                      <a:lnTo>
                        <a:pt x="12" y="38"/>
                      </a:lnTo>
                      <a:lnTo>
                        <a:pt x="8" y="47"/>
                      </a:lnTo>
                      <a:lnTo>
                        <a:pt x="4" y="55"/>
                      </a:lnTo>
                      <a:lnTo>
                        <a:pt x="2" y="65"/>
                      </a:lnTo>
                      <a:lnTo>
                        <a:pt x="0" y="75"/>
                      </a:lnTo>
                      <a:lnTo>
                        <a:pt x="0" y="85"/>
                      </a:lnTo>
                      <a:lnTo>
                        <a:pt x="0" y="95"/>
                      </a:lnTo>
                      <a:lnTo>
                        <a:pt x="2" y="106"/>
                      </a:lnTo>
                      <a:lnTo>
                        <a:pt x="4" y="117"/>
                      </a:lnTo>
                      <a:lnTo>
                        <a:pt x="7" y="128"/>
                      </a:lnTo>
                      <a:lnTo>
                        <a:pt x="11" y="139"/>
                      </a:lnTo>
                      <a:lnTo>
                        <a:pt x="16" y="150"/>
                      </a:lnTo>
                      <a:lnTo>
                        <a:pt x="21" y="160"/>
                      </a:lnTo>
                      <a:lnTo>
                        <a:pt x="28" y="171"/>
                      </a:lnTo>
                      <a:lnTo>
                        <a:pt x="36" y="181"/>
                      </a:lnTo>
                      <a:lnTo>
                        <a:pt x="44" y="191"/>
                      </a:lnTo>
                      <a:lnTo>
                        <a:pt x="52" y="200"/>
                      </a:lnTo>
                      <a:lnTo>
                        <a:pt x="61" y="209"/>
                      </a:lnTo>
                      <a:lnTo>
                        <a:pt x="71" y="217"/>
                      </a:lnTo>
                      <a:lnTo>
                        <a:pt x="81" y="224"/>
                      </a:lnTo>
                      <a:lnTo>
                        <a:pt x="91" y="231"/>
                      </a:lnTo>
                      <a:lnTo>
                        <a:pt x="101" y="237"/>
                      </a:lnTo>
                      <a:lnTo>
                        <a:pt x="113" y="243"/>
                      </a:lnTo>
                      <a:lnTo>
                        <a:pt x="124" y="247"/>
                      </a:lnTo>
                      <a:lnTo>
                        <a:pt x="135" y="250"/>
                      </a:lnTo>
                      <a:lnTo>
                        <a:pt x="146" y="253"/>
                      </a:lnTo>
                      <a:lnTo>
                        <a:pt x="156" y="255"/>
                      </a:lnTo>
                      <a:lnTo>
                        <a:pt x="167" y="255"/>
                      </a:lnTo>
                      <a:lnTo>
                        <a:pt x="178" y="255"/>
                      </a:lnTo>
                      <a:lnTo>
                        <a:pt x="188" y="254"/>
                      </a:lnTo>
                      <a:lnTo>
                        <a:pt x="197" y="252"/>
                      </a:lnTo>
                      <a:lnTo>
                        <a:pt x="206" y="249"/>
                      </a:lnTo>
                      <a:lnTo>
                        <a:pt x="214" y="244"/>
                      </a:lnTo>
                      <a:lnTo>
                        <a:pt x="222" y="240"/>
                      </a:lnTo>
                      <a:lnTo>
                        <a:pt x="229" y="234"/>
                      </a:lnTo>
                      <a:lnTo>
                        <a:pt x="236" y="228"/>
                      </a:lnTo>
                      <a:lnTo>
                        <a:pt x="241" y="221"/>
                      </a:lnTo>
                      <a:lnTo>
                        <a:pt x="245" y="213"/>
                      </a:lnTo>
                      <a:lnTo>
                        <a:pt x="250" y="204"/>
                      </a:lnTo>
                      <a:lnTo>
                        <a:pt x="252" y="195"/>
                      </a:lnTo>
                      <a:lnTo>
                        <a:pt x="254" y="185"/>
                      </a:lnTo>
                      <a:lnTo>
                        <a:pt x="256" y="175"/>
                      </a:lnTo>
                      <a:lnTo>
                        <a:pt x="256" y="165"/>
                      </a:lnTo>
                      <a:lnTo>
                        <a:pt x="255" y="154"/>
                      </a:lnTo>
                      <a:lnTo>
                        <a:pt x="253" y="143"/>
                      </a:lnTo>
                      <a:lnTo>
                        <a:pt x="251" y="133"/>
                      </a:lnTo>
                      <a:lnTo>
                        <a:pt x="247" y="121"/>
                      </a:lnTo>
                      <a:lnTo>
                        <a:pt x="243" y="111"/>
                      </a:lnTo>
                      <a:lnTo>
                        <a:pt x="237" y="100"/>
                      </a:lnTo>
                      <a:lnTo>
                        <a:pt x="231" y="89"/>
                      </a:lnTo>
                      <a:lnTo>
                        <a:pt x="224" y="79"/>
                      </a:lnTo>
                      <a:lnTo>
                        <a:pt x="217" y="69"/>
                      </a:lnTo>
                      <a:lnTo>
                        <a:pt x="208" y="59"/>
                      </a:lnTo>
                      <a:lnTo>
                        <a:pt x="199" y="50"/>
                      </a:lnTo>
                      <a:lnTo>
                        <a:pt x="190" y="42"/>
                      </a:lnTo>
                      <a:lnTo>
                        <a:pt x="180" y="34"/>
                      </a:lnTo>
                      <a:lnTo>
                        <a:pt x="170" y="27"/>
                      </a:lnTo>
                      <a:lnTo>
                        <a:pt x="159" y="20"/>
                      </a:lnTo>
                      <a:lnTo>
                        <a:pt x="148" y="15"/>
                      </a:lnTo>
                      <a:lnTo>
                        <a:pt x="138" y="1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87" name="Freeform 311"/>
                <p:cNvSpPr>
                  <a:spLocks/>
                </p:cNvSpPr>
                <p:nvPr/>
              </p:nvSpPr>
              <p:spPr bwMode="auto">
                <a:xfrm>
                  <a:off x="2035" y="655"/>
                  <a:ext cx="93" cy="668"/>
                </a:xfrm>
                <a:custGeom>
                  <a:avLst/>
                  <a:gdLst>
                    <a:gd name="T0" fmla="*/ 92 w 93"/>
                    <a:gd name="T1" fmla="*/ 0 h 668"/>
                    <a:gd name="T2" fmla="*/ 88 w 93"/>
                    <a:gd name="T3" fmla="*/ 33 h 668"/>
                    <a:gd name="T4" fmla="*/ 84 w 93"/>
                    <a:gd name="T5" fmla="*/ 51 h 668"/>
                    <a:gd name="T6" fmla="*/ 81 w 93"/>
                    <a:gd name="T7" fmla="*/ 70 h 668"/>
                    <a:gd name="T8" fmla="*/ 77 w 93"/>
                    <a:gd name="T9" fmla="*/ 90 h 668"/>
                    <a:gd name="T10" fmla="*/ 73 w 93"/>
                    <a:gd name="T11" fmla="*/ 110 h 668"/>
                    <a:gd name="T12" fmla="*/ 69 w 93"/>
                    <a:gd name="T13" fmla="*/ 131 h 668"/>
                    <a:gd name="T14" fmla="*/ 65 w 93"/>
                    <a:gd name="T15" fmla="*/ 152 h 668"/>
                    <a:gd name="T16" fmla="*/ 61 w 93"/>
                    <a:gd name="T17" fmla="*/ 174 h 668"/>
                    <a:gd name="T18" fmla="*/ 56 w 93"/>
                    <a:gd name="T19" fmla="*/ 196 h 668"/>
                    <a:gd name="T20" fmla="*/ 51 w 93"/>
                    <a:gd name="T21" fmla="*/ 218 h 668"/>
                    <a:gd name="T22" fmla="*/ 47 w 93"/>
                    <a:gd name="T23" fmla="*/ 241 h 668"/>
                    <a:gd name="T24" fmla="*/ 42 w 93"/>
                    <a:gd name="T25" fmla="*/ 264 h 668"/>
                    <a:gd name="T26" fmla="*/ 38 w 93"/>
                    <a:gd name="T27" fmla="*/ 287 h 668"/>
                    <a:gd name="T28" fmla="*/ 33 w 93"/>
                    <a:gd name="T29" fmla="*/ 311 h 668"/>
                    <a:gd name="T30" fmla="*/ 29 w 93"/>
                    <a:gd name="T31" fmla="*/ 334 h 668"/>
                    <a:gd name="T32" fmla="*/ 25 w 93"/>
                    <a:gd name="T33" fmla="*/ 357 h 668"/>
                    <a:gd name="T34" fmla="*/ 20 w 93"/>
                    <a:gd name="T35" fmla="*/ 381 h 668"/>
                    <a:gd name="T36" fmla="*/ 17 w 93"/>
                    <a:gd name="T37" fmla="*/ 404 h 668"/>
                    <a:gd name="T38" fmla="*/ 13 w 93"/>
                    <a:gd name="T39" fmla="*/ 427 h 668"/>
                    <a:gd name="T40" fmla="*/ 10 w 93"/>
                    <a:gd name="T41" fmla="*/ 450 h 668"/>
                    <a:gd name="T42" fmla="*/ 7 w 93"/>
                    <a:gd name="T43" fmla="*/ 472 h 668"/>
                    <a:gd name="T44" fmla="*/ 4 w 93"/>
                    <a:gd name="T45" fmla="*/ 495 h 668"/>
                    <a:gd name="T46" fmla="*/ 3 w 93"/>
                    <a:gd name="T47" fmla="*/ 516 h 668"/>
                    <a:gd name="T48" fmla="*/ 1 w 93"/>
                    <a:gd name="T49" fmla="*/ 537 h 668"/>
                    <a:gd name="T50" fmla="*/ 0 w 93"/>
                    <a:gd name="T51" fmla="*/ 558 h 668"/>
                    <a:gd name="T52" fmla="*/ 0 w 93"/>
                    <a:gd name="T53" fmla="*/ 578 h 668"/>
                    <a:gd name="T54" fmla="*/ 0 w 93"/>
                    <a:gd name="T55" fmla="*/ 597 h 668"/>
                    <a:gd name="T56" fmla="*/ 1 w 93"/>
                    <a:gd name="T57" fmla="*/ 616 h 668"/>
                    <a:gd name="T58" fmla="*/ 2 w 93"/>
                    <a:gd name="T59" fmla="*/ 634 h 668"/>
                    <a:gd name="T60" fmla="*/ 4 w 93"/>
                    <a:gd name="T61" fmla="*/ 651 h 668"/>
                    <a:gd name="T62" fmla="*/ 7 w 93"/>
                    <a:gd name="T63"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668">
                      <a:moveTo>
                        <a:pt x="92" y="0"/>
                      </a:moveTo>
                      <a:lnTo>
                        <a:pt x="88" y="33"/>
                      </a:lnTo>
                      <a:lnTo>
                        <a:pt x="84" y="51"/>
                      </a:lnTo>
                      <a:lnTo>
                        <a:pt x="81" y="70"/>
                      </a:lnTo>
                      <a:lnTo>
                        <a:pt x="77" y="90"/>
                      </a:lnTo>
                      <a:lnTo>
                        <a:pt x="73" y="110"/>
                      </a:lnTo>
                      <a:lnTo>
                        <a:pt x="69" y="131"/>
                      </a:lnTo>
                      <a:lnTo>
                        <a:pt x="65" y="152"/>
                      </a:lnTo>
                      <a:lnTo>
                        <a:pt x="61" y="174"/>
                      </a:lnTo>
                      <a:lnTo>
                        <a:pt x="56" y="196"/>
                      </a:lnTo>
                      <a:lnTo>
                        <a:pt x="51" y="218"/>
                      </a:lnTo>
                      <a:lnTo>
                        <a:pt x="47" y="241"/>
                      </a:lnTo>
                      <a:lnTo>
                        <a:pt x="42" y="264"/>
                      </a:lnTo>
                      <a:lnTo>
                        <a:pt x="38" y="287"/>
                      </a:lnTo>
                      <a:lnTo>
                        <a:pt x="33" y="311"/>
                      </a:lnTo>
                      <a:lnTo>
                        <a:pt x="29" y="334"/>
                      </a:lnTo>
                      <a:lnTo>
                        <a:pt x="25" y="357"/>
                      </a:lnTo>
                      <a:lnTo>
                        <a:pt x="20" y="381"/>
                      </a:lnTo>
                      <a:lnTo>
                        <a:pt x="17" y="404"/>
                      </a:lnTo>
                      <a:lnTo>
                        <a:pt x="13" y="427"/>
                      </a:lnTo>
                      <a:lnTo>
                        <a:pt x="10" y="450"/>
                      </a:lnTo>
                      <a:lnTo>
                        <a:pt x="7" y="472"/>
                      </a:lnTo>
                      <a:lnTo>
                        <a:pt x="4" y="495"/>
                      </a:lnTo>
                      <a:lnTo>
                        <a:pt x="3" y="516"/>
                      </a:lnTo>
                      <a:lnTo>
                        <a:pt x="1" y="537"/>
                      </a:lnTo>
                      <a:lnTo>
                        <a:pt x="0" y="558"/>
                      </a:lnTo>
                      <a:lnTo>
                        <a:pt x="0" y="578"/>
                      </a:lnTo>
                      <a:lnTo>
                        <a:pt x="0" y="597"/>
                      </a:lnTo>
                      <a:lnTo>
                        <a:pt x="1" y="616"/>
                      </a:lnTo>
                      <a:lnTo>
                        <a:pt x="2" y="634"/>
                      </a:lnTo>
                      <a:lnTo>
                        <a:pt x="4" y="651"/>
                      </a:lnTo>
                      <a:lnTo>
                        <a:pt x="7" y="66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88" name="Group 312"/>
              <p:cNvGrpSpPr>
                <a:grpSpLocks/>
              </p:cNvGrpSpPr>
              <p:nvPr/>
            </p:nvGrpSpPr>
            <p:grpSpPr bwMode="auto">
              <a:xfrm>
                <a:off x="1577" y="283"/>
                <a:ext cx="452" cy="935"/>
                <a:chOff x="1577" y="283"/>
                <a:chExt cx="452" cy="935"/>
              </a:xfrm>
            </p:grpSpPr>
            <p:sp>
              <p:nvSpPr>
                <p:cNvPr id="204089" name="Freeform 313"/>
                <p:cNvSpPr>
                  <a:spLocks/>
                </p:cNvSpPr>
                <p:nvPr/>
              </p:nvSpPr>
              <p:spPr bwMode="auto">
                <a:xfrm>
                  <a:off x="1767" y="283"/>
                  <a:ext cx="120" cy="408"/>
                </a:xfrm>
                <a:custGeom>
                  <a:avLst/>
                  <a:gdLst>
                    <a:gd name="T0" fmla="*/ 60 w 120"/>
                    <a:gd name="T1" fmla="*/ 35 h 408"/>
                    <a:gd name="T2" fmla="*/ 70 w 120"/>
                    <a:gd name="T3" fmla="*/ 18 h 408"/>
                    <a:gd name="T4" fmla="*/ 80 w 120"/>
                    <a:gd name="T5" fmla="*/ 6 h 408"/>
                    <a:gd name="T6" fmla="*/ 90 w 120"/>
                    <a:gd name="T7" fmla="*/ 1 h 408"/>
                    <a:gd name="T8" fmla="*/ 98 w 120"/>
                    <a:gd name="T9" fmla="*/ 1 h 408"/>
                    <a:gd name="T10" fmla="*/ 105 w 120"/>
                    <a:gd name="T11" fmla="*/ 8 h 408"/>
                    <a:gd name="T12" fmla="*/ 110 w 120"/>
                    <a:gd name="T13" fmla="*/ 20 h 408"/>
                    <a:gd name="T14" fmla="*/ 115 w 120"/>
                    <a:gd name="T15" fmla="*/ 37 h 408"/>
                    <a:gd name="T16" fmla="*/ 117 w 120"/>
                    <a:gd name="T17" fmla="*/ 60 h 408"/>
                    <a:gd name="T18" fmla="*/ 119 w 120"/>
                    <a:gd name="T19" fmla="*/ 87 h 408"/>
                    <a:gd name="T20" fmla="*/ 118 w 120"/>
                    <a:gd name="T21" fmla="*/ 117 h 408"/>
                    <a:gd name="T22" fmla="*/ 115 w 120"/>
                    <a:gd name="T23" fmla="*/ 150 h 408"/>
                    <a:gd name="T24" fmla="*/ 111 w 120"/>
                    <a:gd name="T25" fmla="*/ 184 h 408"/>
                    <a:gd name="T26" fmla="*/ 106 w 120"/>
                    <a:gd name="T27" fmla="*/ 219 h 408"/>
                    <a:gd name="T28" fmla="*/ 99 w 120"/>
                    <a:gd name="T29" fmla="*/ 254 h 408"/>
                    <a:gd name="T30" fmla="*/ 91 w 120"/>
                    <a:gd name="T31" fmla="*/ 287 h 408"/>
                    <a:gd name="T32" fmla="*/ 81 w 120"/>
                    <a:gd name="T33" fmla="*/ 317 h 408"/>
                    <a:gd name="T34" fmla="*/ 71 w 120"/>
                    <a:gd name="T35" fmla="*/ 344 h 408"/>
                    <a:gd name="T36" fmla="*/ 61 w 120"/>
                    <a:gd name="T37" fmla="*/ 367 h 408"/>
                    <a:gd name="T38" fmla="*/ 52 w 120"/>
                    <a:gd name="T39" fmla="*/ 385 h 408"/>
                    <a:gd name="T40" fmla="*/ 41 w 120"/>
                    <a:gd name="T41" fmla="*/ 398 h 408"/>
                    <a:gd name="T42" fmla="*/ 32 w 120"/>
                    <a:gd name="T43" fmla="*/ 405 h 408"/>
                    <a:gd name="T44" fmla="*/ 23 w 120"/>
                    <a:gd name="T45" fmla="*/ 407 h 408"/>
                    <a:gd name="T46" fmla="*/ 16 w 120"/>
                    <a:gd name="T47" fmla="*/ 401 h 408"/>
                    <a:gd name="T48" fmla="*/ 10 w 120"/>
                    <a:gd name="T49" fmla="*/ 391 h 408"/>
                    <a:gd name="T50" fmla="*/ 5 w 120"/>
                    <a:gd name="T51" fmla="*/ 374 h 408"/>
                    <a:gd name="T52" fmla="*/ 2 w 120"/>
                    <a:gd name="T53" fmla="*/ 353 h 408"/>
                    <a:gd name="T54" fmla="*/ 0 w 120"/>
                    <a:gd name="T55" fmla="*/ 327 h 408"/>
                    <a:gd name="T56" fmla="*/ 1 w 120"/>
                    <a:gd name="T57" fmla="*/ 298 h 408"/>
                    <a:gd name="T58" fmla="*/ 3 w 120"/>
                    <a:gd name="T59" fmla="*/ 265 h 408"/>
                    <a:gd name="T60" fmla="*/ 6 w 120"/>
                    <a:gd name="T61" fmla="*/ 231 h 408"/>
                    <a:gd name="T62" fmla="*/ 12 w 120"/>
                    <a:gd name="T63" fmla="*/ 197 h 408"/>
                    <a:gd name="T64" fmla="*/ 19 w 120"/>
                    <a:gd name="T65" fmla="*/ 162 h 408"/>
                    <a:gd name="T66" fmla="*/ 27 w 120"/>
                    <a:gd name="T67" fmla="*/ 128 h 408"/>
                    <a:gd name="T68" fmla="*/ 36 w 120"/>
                    <a:gd name="T69" fmla="*/ 97 h 408"/>
                    <a:gd name="T70" fmla="*/ 44 w 120"/>
                    <a:gd name="T71" fmla="*/ 69 h 408"/>
                    <a:gd name="T72" fmla="*/ 55 w 120"/>
                    <a:gd name="T73" fmla="*/ 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408">
                      <a:moveTo>
                        <a:pt x="55" y="45"/>
                      </a:moveTo>
                      <a:lnTo>
                        <a:pt x="60" y="35"/>
                      </a:lnTo>
                      <a:lnTo>
                        <a:pt x="66" y="25"/>
                      </a:lnTo>
                      <a:lnTo>
                        <a:pt x="70" y="18"/>
                      </a:lnTo>
                      <a:lnTo>
                        <a:pt x="75" y="11"/>
                      </a:lnTo>
                      <a:lnTo>
                        <a:pt x="80" y="6"/>
                      </a:lnTo>
                      <a:lnTo>
                        <a:pt x="85" y="3"/>
                      </a:lnTo>
                      <a:lnTo>
                        <a:pt x="90" y="1"/>
                      </a:lnTo>
                      <a:lnTo>
                        <a:pt x="93" y="0"/>
                      </a:lnTo>
                      <a:lnTo>
                        <a:pt x="98" y="1"/>
                      </a:lnTo>
                      <a:lnTo>
                        <a:pt x="101" y="4"/>
                      </a:lnTo>
                      <a:lnTo>
                        <a:pt x="105" y="8"/>
                      </a:lnTo>
                      <a:lnTo>
                        <a:pt x="108" y="13"/>
                      </a:lnTo>
                      <a:lnTo>
                        <a:pt x="110" y="20"/>
                      </a:lnTo>
                      <a:lnTo>
                        <a:pt x="113" y="28"/>
                      </a:lnTo>
                      <a:lnTo>
                        <a:pt x="115" y="37"/>
                      </a:lnTo>
                      <a:lnTo>
                        <a:pt x="116" y="49"/>
                      </a:lnTo>
                      <a:lnTo>
                        <a:pt x="117" y="60"/>
                      </a:lnTo>
                      <a:lnTo>
                        <a:pt x="118" y="73"/>
                      </a:lnTo>
                      <a:lnTo>
                        <a:pt x="119" y="87"/>
                      </a:lnTo>
                      <a:lnTo>
                        <a:pt x="119" y="102"/>
                      </a:lnTo>
                      <a:lnTo>
                        <a:pt x="118" y="117"/>
                      </a:lnTo>
                      <a:lnTo>
                        <a:pt x="117" y="133"/>
                      </a:lnTo>
                      <a:lnTo>
                        <a:pt x="115" y="150"/>
                      </a:lnTo>
                      <a:lnTo>
                        <a:pt x="114" y="167"/>
                      </a:lnTo>
                      <a:lnTo>
                        <a:pt x="111" y="184"/>
                      </a:lnTo>
                      <a:lnTo>
                        <a:pt x="108" y="201"/>
                      </a:lnTo>
                      <a:lnTo>
                        <a:pt x="106" y="219"/>
                      </a:lnTo>
                      <a:lnTo>
                        <a:pt x="102" y="237"/>
                      </a:lnTo>
                      <a:lnTo>
                        <a:pt x="99" y="254"/>
                      </a:lnTo>
                      <a:lnTo>
                        <a:pt x="94" y="270"/>
                      </a:lnTo>
                      <a:lnTo>
                        <a:pt x="91" y="287"/>
                      </a:lnTo>
                      <a:lnTo>
                        <a:pt x="86" y="302"/>
                      </a:lnTo>
                      <a:lnTo>
                        <a:pt x="81" y="317"/>
                      </a:lnTo>
                      <a:lnTo>
                        <a:pt x="76" y="331"/>
                      </a:lnTo>
                      <a:lnTo>
                        <a:pt x="71" y="344"/>
                      </a:lnTo>
                      <a:lnTo>
                        <a:pt x="67" y="356"/>
                      </a:lnTo>
                      <a:lnTo>
                        <a:pt x="61" y="367"/>
                      </a:lnTo>
                      <a:lnTo>
                        <a:pt x="56" y="377"/>
                      </a:lnTo>
                      <a:lnTo>
                        <a:pt x="52" y="385"/>
                      </a:lnTo>
                      <a:lnTo>
                        <a:pt x="46" y="392"/>
                      </a:lnTo>
                      <a:lnTo>
                        <a:pt x="41" y="398"/>
                      </a:lnTo>
                      <a:lnTo>
                        <a:pt x="36" y="403"/>
                      </a:lnTo>
                      <a:lnTo>
                        <a:pt x="32" y="405"/>
                      </a:lnTo>
                      <a:lnTo>
                        <a:pt x="28" y="407"/>
                      </a:lnTo>
                      <a:lnTo>
                        <a:pt x="23" y="407"/>
                      </a:lnTo>
                      <a:lnTo>
                        <a:pt x="20" y="405"/>
                      </a:lnTo>
                      <a:lnTo>
                        <a:pt x="16" y="401"/>
                      </a:lnTo>
                      <a:lnTo>
                        <a:pt x="12" y="397"/>
                      </a:lnTo>
                      <a:lnTo>
                        <a:pt x="10" y="391"/>
                      </a:lnTo>
                      <a:lnTo>
                        <a:pt x="7" y="383"/>
                      </a:lnTo>
                      <a:lnTo>
                        <a:pt x="5" y="374"/>
                      </a:lnTo>
                      <a:lnTo>
                        <a:pt x="4" y="364"/>
                      </a:lnTo>
                      <a:lnTo>
                        <a:pt x="2" y="353"/>
                      </a:lnTo>
                      <a:lnTo>
                        <a:pt x="1" y="341"/>
                      </a:lnTo>
                      <a:lnTo>
                        <a:pt x="0" y="327"/>
                      </a:lnTo>
                      <a:lnTo>
                        <a:pt x="0" y="313"/>
                      </a:lnTo>
                      <a:lnTo>
                        <a:pt x="1" y="298"/>
                      </a:lnTo>
                      <a:lnTo>
                        <a:pt x="2" y="282"/>
                      </a:lnTo>
                      <a:lnTo>
                        <a:pt x="3" y="265"/>
                      </a:lnTo>
                      <a:lnTo>
                        <a:pt x="4" y="249"/>
                      </a:lnTo>
                      <a:lnTo>
                        <a:pt x="6" y="231"/>
                      </a:lnTo>
                      <a:lnTo>
                        <a:pt x="9" y="214"/>
                      </a:lnTo>
                      <a:lnTo>
                        <a:pt x="12" y="197"/>
                      </a:lnTo>
                      <a:lnTo>
                        <a:pt x="15" y="179"/>
                      </a:lnTo>
                      <a:lnTo>
                        <a:pt x="19" y="162"/>
                      </a:lnTo>
                      <a:lnTo>
                        <a:pt x="22" y="145"/>
                      </a:lnTo>
                      <a:lnTo>
                        <a:pt x="27" y="128"/>
                      </a:lnTo>
                      <a:lnTo>
                        <a:pt x="31" y="112"/>
                      </a:lnTo>
                      <a:lnTo>
                        <a:pt x="36" y="97"/>
                      </a:lnTo>
                      <a:lnTo>
                        <a:pt x="40" y="83"/>
                      </a:lnTo>
                      <a:lnTo>
                        <a:pt x="44" y="69"/>
                      </a:lnTo>
                      <a:lnTo>
                        <a:pt x="50" y="56"/>
                      </a:lnTo>
                      <a:lnTo>
                        <a:pt x="55" y="45"/>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90" name="Freeform 314"/>
                <p:cNvSpPr>
                  <a:spLocks/>
                </p:cNvSpPr>
                <p:nvPr/>
              </p:nvSpPr>
              <p:spPr bwMode="auto">
                <a:xfrm>
                  <a:off x="1577" y="329"/>
                  <a:ext cx="205" cy="363"/>
                </a:xfrm>
                <a:custGeom>
                  <a:avLst/>
                  <a:gdLst>
                    <a:gd name="T0" fmla="*/ 56 w 205"/>
                    <a:gd name="T1" fmla="*/ 239 h 363"/>
                    <a:gd name="T2" fmla="*/ 41 w 205"/>
                    <a:gd name="T3" fmla="*/ 208 h 363"/>
                    <a:gd name="T4" fmla="*/ 28 w 205"/>
                    <a:gd name="T5" fmla="*/ 177 h 363"/>
                    <a:gd name="T6" fmla="*/ 17 w 205"/>
                    <a:gd name="T7" fmla="*/ 146 h 363"/>
                    <a:gd name="T8" fmla="*/ 9 w 205"/>
                    <a:gd name="T9" fmla="*/ 117 h 363"/>
                    <a:gd name="T10" fmla="*/ 4 w 205"/>
                    <a:gd name="T11" fmla="*/ 89 h 363"/>
                    <a:gd name="T12" fmla="*/ 1 w 205"/>
                    <a:gd name="T13" fmla="*/ 63 h 363"/>
                    <a:gd name="T14" fmla="*/ 1 w 205"/>
                    <a:gd name="T15" fmla="*/ 42 h 363"/>
                    <a:gd name="T16" fmla="*/ 4 w 205"/>
                    <a:gd name="T17" fmla="*/ 24 h 363"/>
                    <a:gd name="T18" fmla="*/ 11 w 205"/>
                    <a:gd name="T19" fmla="*/ 11 h 363"/>
                    <a:gd name="T20" fmla="*/ 20 w 205"/>
                    <a:gd name="T21" fmla="*/ 3 h 363"/>
                    <a:gd name="T22" fmla="*/ 31 w 205"/>
                    <a:gd name="T23" fmla="*/ 0 h 363"/>
                    <a:gd name="T24" fmla="*/ 44 w 205"/>
                    <a:gd name="T25" fmla="*/ 3 h 363"/>
                    <a:gd name="T26" fmla="*/ 60 w 205"/>
                    <a:gd name="T27" fmla="*/ 11 h 363"/>
                    <a:gd name="T28" fmla="*/ 76 w 205"/>
                    <a:gd name="T29" fmla="*/ 24 h 363"/>
                    <a:gd name="T30" fmla="*/ 94 w 205"/>
                    <a:gd name="T31" fmla="*/ 41 h 363"/>
                    <a:gd name="T32" fmla="*/ 112 w 205"/>
                    <a:gd name="T33" fmla="*/ 63 h 363"/>
                    <a:gd name="T34" fmla="*/ 129 w 205"/>
                    <a:gd name="T35" fmla="*/ 88 h 363"/>
                    <a:gd name="T36" fmla="*/ 145 w 205"/>
                    <a:gd name="T37" fmla="*/ 116 h 363"/>
                    <a:gd name="T38" fmla="*/ 161 w 205"/>
                    <a:gd name="T39" fmla="*/ 146 h 363"/>
                    <a:gd name="T40" fmla="*/ 174 w 205"/>
                    <a:gd name="T41" fmla="*/ 177 h 363"/>
                    <a:gd name="T42" fmla="*/ 185 w 205"/>
                    <a:gd name="T43" fmla="*/ 208 h 363"/>
                    <a:gd name="T44" fmla="*/ 194 w 205"/>
                    <a:gd name="T45" fmla="*/ 238 h 363"/>
                    <a:gd name="T46" fmla="*/ 200 w 205"/>
                    <a:gd name="T47" fmla="*/ 267 h 363"/>
                    <a:gd name="T48" fmla="*/ 204 w 205"/>
                    <a:gd name="T49" fmla="*/ 293 h 363"/>
                    <a:gd name="T50" fmla="*/ 204 w 205"/>
                    <a:gd name="T51" fmla="*/ 315 h 363"/>
                    <a:gd name="T52" fmla="*/ 201 w 205"/>
                    <a:gd name="T53" fmla="*/ 334 h 363"/>
                    <a:gd name="T54" fmla="*/ 196 w 205"/>
                    <a:gd name="T55" fmla="*/ 348 h 363"/>
                    <a:gd name="T56" fmla="*/ 188 w 205"/>
                    <a:gd name="T57" fmla="*/ 358 h 363"/>
                    <a:gd name="T58" fmla="*/ 177 w 205"/>
                    <a:gd name="T59" fmla="*/ 362 h 363"/>
                    <a:gd name="T60" fmla="*/ 164 w 205"/>
                    <a:gd name="T61" fmla="*/ 361 h 363"/>
                    <a:gd name="T62" fmla="*/ 149 w 205"/>
                    <a:gd name="T63" fmla="*/ 354 h 363"/>
                    <a:gd name="T64" fmla="*/ 133 w 205"/>
                    <a:gd name="T65" fmla="*/ 342 h 363"/>
                    <a:gd name="T66" fmla="*/ 115 w 205"/>
                    <a:gd name="T67" fmla="*/ 326 h 363"/>
                    <a:gd name="T68" fmla="*/ 98 w 205"/>
                    <a:gd name="T69" fmla="*/ 305 h 363"/>
                    <a:gd name="T70" fmla="*/ 81 w 205"/>
                    <a:gd name="T71" fmla="*/ 281 h 363"/>
                    <a:gd name="T72" fmla="*/ 64 w 205"/>
                    <a:gd name="T73" fmla="*/ 25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363">
                      <a:moveTo>
                        <a:pt x="64" y="253"/>
                      </a:moveTo>
                      <a:lnTo>
                        <a:pt x="56" y="239"/>
                      </a:lnTo>
                      <a:lnTo>
                        <a:pt x="48" y="223"/>
                      </a:lnTo>
                      <a:lnTo>
                        <a:pt x="41" y="208"/>
                      </a:lnTo>
                      <a:lnTo>
                        <a:pt x="35" y="193"/>
                      </a:lnTo>
                      <a:lnTo>
                        <a:pt x="28" y="177"/>
                      </a:lnTo>
                      <a:lnTo>
                        <a:pt x="22" y="162"/>
                      </a:lnTo>
                      <a:lnTo>
                        <a:pt x="17" y="146"/>
                      </a:lnTo>
                      <a:lnTo>
                        <a:pt x="12" y="131"/>
                      </a:lnTo>
                      <a:lnTo>
                        <a:pt x="9" y="117"/>
                      </a:lnTo>
                      <a:lnTo>
                        <a:pt x="5" y="102"/>
                      </a:lnTo>
                      <a:lnTo>
                        <a:pt x="4" y="89"/>
                      </a:lnTo>
                      <a:lnTo>
                        <a:pt x="2" y="76"/>
                      </a:lnTo>
                      <a:lnTo>
                        <a:pt x="1" y="63"/>
                      </a:lnTo>
                      <a:lnTo>
                        <a:pt x="0" y="52"/>
                      </a:lnTo>
                      <a:lnTo>
                        <a:pt x="1" y="42"/>
                      </a:lnTo>
                      <a:lnTo>
                        <a:pt x="3" y="32"/>
                      </a:lnTo>
                      <a:lnTo>
                        <a:pt x="4" y="24"/>
                      </a:lnTo>
                      <a:lnTo>
                        <a:pt x="7" y="17"/>
                      </a:lnTo>
                      <a:lnTo>
                        <a:pt x="11" y="11"/>
                      </a:lnTo>
                      <a:lnTo>
                        <a:pt x="15" y="6"/>
                      </a:lnTo>
                      <a:lnTo>
                        <a:pt x="20" y="3"/>
                      </a:lnTo>
                      <a:lnTo>
                        <a:pt x="25" y="1"/>
                      </a:lnTo>
                      <a:lnTo>
                        <a:pt x="31" y="0"/>
                      </a:lnTo>
                      <a:lnTo>
                        <a:pt x="38" y="1"/>
                      </a:lnTo>
                      <a:lnTo>
                        <a:pt x="44" y="3"/>
                      </a:lnTo>
                      <a:lnTo>
                        <a:pt x="52" y="6"/>
                      </a:lnTo>
                      <a:lnTo>
                        <a:pt x="60" y="11"/>
                      </a:lnTo>
                      <a:lnTo>
                        <a:pt x="68" y="17"/>
                      </a:lnTo>
                      <a:lnTo>
                        <a:pt x="76" y="24"/>
                      </a:lnTo>
                      <a:lnTo>
                        <a:pt x="85" y="32"/>
                      </a:lnTo>
                      <a:lnTo>
                        <a:pt x="94" y="41"/>
                      </a:lnTo>
                      <a:lnTo>
                        <a:pt x="103" y="51"/>
                      </a:lnTo>
                      <a:lnTo>
                        <a:pt x="112" y="63"/>
                      </a:lnTo>
                      <a:lnTo>
                        <a:pt x="121" y="75"/>
                      </a:lnTo>
                      <a:lnTo>
                        <a:pt x="129" y="88"/>
                      </a:lnTo>
                      <a:lnTo>
                        <a:pt x="137" y="102"/>
                      </a:lnTo>
                      <a:lnTo>
                        <a:pt x="145" y="116"/>
                      </a:lnTo>
                      <a:lnTo>
                        <a:pt x="153" y="131"/>
                      </a:lnTo>
                      <a:lnTo>
                        <a:pt x="161" y="146"/>
                      </a:lnTo>
                      <a:lnTo>
                        <a:pt x="168" y="161"/>
                      </a:lnTo>
                      <a:lnTo>
                        <a:pt x="174" y="177"/>
                      </a:lnTo>
                      <a:lnTo>
                        <a:pt x="180" y="192"/>
                      </a:lnTo>
                      <a:lnTo>
                        <a:pt x="185" y="208"/>
                      </a:lnTo>
                      <a:lnTo>
                        <a:pt x="190" y="223"/>
                      </a:lnTo>
                      <a:lnTo>
                        <a:pt x="194" y="238"/>
                      </a:lnTo>
                      <a:lnTo>
                        <a:pt x="198" y="253"/>
                      </a:lnTo>
                      <a:lnTo>
                        <a:pt x="200" y="267"/>
                      </a:lnTo>
                      <a:lnTo>
                        <a:pt x="202" y="280"/>
                      </a:lnTo>
                      <a:lnTo>
                        <a:pt x="204" y="293"/>
                      </a:lnTo>
                      <a:lnTo>
                        <a:pt x="204" y="305"/>
                      </a:lnTo>
                      <a:lnTo>
                        <a:pt x="204" y="315"/>
                      </a:lnTo>
                      <a:lnTo>
                        <a:pt x="203" y="325"/>
                      </a:lnTo>
                      <a:lnTo>
                        <a:pt x="201" y="334"/>
                      </a:lnTo>
                      <a:lnTo>
                        <a:pt x="200" y="342"/>
                      </a:lnTo>
                      <a:lnTo>
                        <a:pt x="196" y="348"/>
                      </a:lnTo>
                      <a:lnTo>
                        <a:pt x="192" y="353"/>
                      </a:lnTo>
                      <a:lnTo>
                        <a:pt x="188" y="358"/>
                      </a:lnTo>
                      <a:lnTo>
                        <a:pt x="183" y="360"/>
                      </a:lnTo>
                      <a:lnTo>
                        <a:pt x="177" y="362"/>
                      </a:lnTo>
                      <a:lnTo>
                        <a:pt x="170" y="361"/>
                      </a:lnTo>
                      <a:lnTo>
                        <a:pt x="164" y="361"/>
                      </a:lnTo>
                      <a:lnTo>
                        <a:pt x="156" y="358"/>
                      </a:lnTo>
                      <a:lnTo>
                        <a:pt x="149" y="354"/>
                      </a:lnTo>
                      <a:lnTo>
                        <a:pt x="141" y="349"/>
                      </a:lnTo>
                      <a:lnTo>
                        <a:pt x="133" y="342"/>
                      </a:lnTo>
                      <a:lnTo>
                        <a:pt x="124" y="334"/>
                      </a:lnTo>
                      <a:lnTo>
                        <a:pt x="115" y="326"/>
                      </a:lnTo>
                      <a:lnTo>
                        <a:pt x="106" y="316"/>
                      </a:lnTo>
                      <a:lnTo>
                        <a:pt x="98" y="305"/>
                      </a:lnTo>
                      <a:lnTo>
                        <a:pt x="90" y="293"/>
                      </a:lnTo>
                      <a:lnTo>
                        <a:pt x="81" y="281"/>
                      </a:lnTo>
                      <a:lnTo>
                        <a:pt x="73" y="267"/>
                      </a:lnTo>
                      <a:lnTo>
                        <a:pt x="64" y="253"/>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91" name="Freeform 315"/>
                <p:cNvSpPr>
                  <a:spLocks/>
                </p:cNvSpPr>
                <p:nvPr/>
              </p:nvSpPr>
              <p:spPr bwMode="auto">
                <a:xfrm>
                  <a:off x="1579" y="672"/>
                  <a:ext cx="218" cy="355"/>
                </a:xfrm>
                <a:custGeom>
                  <a:avLst/>
                  <a:gdLst>
                    <a:gd name="T0" fmla="*/ 80 w 218"/>
                    <a:gd name="T1" fmla="*/ 68 h 355"/>
                    <a:gd name="T2" fmla="*/ 98 w 218"/>
                    <a:gd name="T3" fmla="*/ 46 h 355"/>
                    <a:gd name="T4" fmla="*/ 117 w 218"/>
                    <a:gd name="T5" fmla="*/ 27 h 355"/>
                    <a:gd name="T6" fmla="*/ 135 w 218"/>
                    <a:gd name="T7" fmla="*/ 13 h 355"/>
                    <a:gd name="T8" fmla="*/ 153 w 218"/>
                    <a:gd name="T9" fmla="*/ 4 h 355"/>
                    <a:gd name="T10" fmla="*/ 169 w 218"/>
                    <a:gd name="T11" fmla="*/ 0 h 355"/>
                    <a:gd name="T12" fmla="*/ 183 w 218"/>
                    <a:gd name="T13" fmla="*/ 2 h 355"/>
                    <a:gd name="T14" fmla="*/ 196 w 218"/>
                    <a:gd name="T15" fmla="*/ 8 h 355"/>
                    <a:gd name="T16" fmla="*/ 205 w 218"/>
                    <a:gd name="T17" fmla="*/ 20 h 355"/>
                    <a:gd name="T18" fmla="*/ 213 w 218"/>
                    <a:gd name="T19" fmla="*/ 36 h 355"/>
                    <a:gd name="T20" fmla="*/ 216 w 218"/>
                    <a:gd name="T21" fmla="*/ 56 h 355"/>
                    <a:gd name="T22" fmla="*/ 217 w 218"/>
                    <a:gd name="T23" fmla="*/ 80 h 355"/>
                    <a:gd name="T24" fmla="*/ 214 w 218"/>
                    <a:gd name="T25" fmla="*/ 107 h 355"/>
                    <a:gd name="T26" fmla="*/ 208 w 218"/>
                    <a:gd name="T27" fmla="*/ 136 h 355"/>
                    <a:gd name="T28" fmla="*/ 200 w 218"/>
                    <a:gd name="T29" fmla="*/ 166 h 355"/>
                    <a:gd name="T30" fmla="*/ 189 w 218"/>
                    <a:gd name="T31" fmla="*/ 196 h 355"/>
                    <a:gd name="T32" fmla="*/ 174 w 218"/>
                    <a:gd name="T33" fmla="*/ 226 h 355"/>
                    <a:gd name="T34" fmla="*/ 159 w 218"/>
                    <a:gd name="T35" fmla="*/ 254 h 355"/>
                    <a:gd name="T36" fmla="*/ 142 w 218"/>
                    <a:gd name="T37" fmla="*/ 281 h 355"/>
                    <a:gd name="T38" fmla="*/ 124 w 218"/>
                    <a:gd name="T39" fmla="*/ 304 h 355"/>
                    <a:gd name="T40" fmla="*/ 105 w 218"/>
                    <a:gd name="T41" fmla="*/ 323 h 355"/>
                    <a:gd name="T42" fmla="*/ 86 w 218"/>
                    <a:gd name="T43" fmla="*/ 338 h 355"/>
                    <a:gd name="T44" fmla="*/ 68 w 218"/>
                    <a:gd name="T45" fmla="*/ 348 h 355"/>
                    <a:gd name="T46" fmla="*/ 52 w 218"/>
                    <a:gd name="T47" fmla="*/ 354 h 355"/>
                    <a:gd name="T48" fmla="*/ 37 w 218"/>
                    <a:gd name="T49" fmla="*/ 354 h 355"/>
                    <a:gd name="T50" fmla="*/ 24 w 218"/>
                    <a:gd name="T51" fmla="*/ 348 h 355"/>
                    <a:gd name="T52" fmla="*/ 13 w 218"/>
                    <a:gd name="T53" fmla="*/ 338 h 355"/>
                    <a:gd name="T54" fmla="*/ 6 w 218"/>
                    <a:gd name="T55" fmla="*/ 323 h 355"/>
                    <a:gd name="T56" fmla="*/ 2 w 218"/>
                    <a:gd name="T57" fmla="*/ 304 h 355"/>
                    <a:gd name="T58" fmla="*/ 0 w 218"/>
                    <a:gd name="T59" fmla="*/ 281 h 355"/>
                    <a:gd name="T60" fmla="*/ 2 w 218"/>
                    <a:gd name="T61" fmla="*/ 254 h 355"/>
                    <a:gd name="T62" fmla="*/ 7 w 218"/>
                    <a:gd name="T63" fmla="*/ 226 h 355"/>
                    <a:gd name="T64" fmla="*/ 14 w 218"/>
                    <a:gd name="T65" fmla="*/ 196 h 355"/>
                    <a:gd name="T66" fmla="*/ 26 w 218"/>
                    <a:gd name="T67" fmla="*/ 166 h 355"/>
                    <a:gd name="T68" fmla="*/ 39 w 218"/>
                    <a:gd name="T69" fmla="*/ 136 h 355"/>
                    <a:gd name="T70" fmla="*/ 53 w 218"/>
                    <a:gd name="T71" fmla="*/ 107 h 355"/>
                    <a:gd name="T72" fmla="*/ 71 w 218"/>
                    <a:gd name="T73" fmla="*/ 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55">
                      <a:moveTo>
                        <a:pt x="71" y="80"/>
                      </a:moveTo>
                      <a:lnTo>
                        <a:pt x="80" y="68"/>
                      </a:lnTo>
                      <a:lnTo>
                        <a:pt x="89" y="56"/>
                      </a:lnTo>
                      <a:lnTo>
                        <a:pt x="98" y="46"/>
                      </a:lnTo>
                      <a:lnTo>
                        <a:pt x="108" y="36"/>
                      </a:lnTo>
                      <a:lnTo>
                        <a:pt x="117" y="27"/>
                      </a:lnTo>
                      <a:lnTo>
                        <a:pt x="126" y="20"/>
                      </a:lnTo>
                      <a:lnTo>
                        <a:pt x="135" y="13"/>
                      </a:lnTo>
                      <a:lnTo>
                        <a:pt x="144" y="8"/>
                      </a:lnTo>
                      <a:lnTo>
                        <a:pt x="153" y="4"/>
                      </a:lnTo>
                      <a:lnTo>
                        <a:pt x="161" y="2"/>
                      </a:lnTo>
                      <a:lnTo>
                        <a:pt x="169" y="0"/>
                      </a:lnTo>
                      <a:lnTo>
                        <a:pt x="176" y="0"/>
                      </a:lnTo>
                      <a:lnTo>
                        <a:pt x="183" y="2"/>
                      </a:lnTo>
                      <a:lnTo>
                        <a:pt x="190" y="4"/>
                      </a:lnTo>
                      <a:lnTo>
                        <a:pt x="196" y="8"/>
                      </a:lnTo>
                      <a:lnTo>
                        <a:pt x="201" y="14"/>
                      </a:lnTo>
                      <a:lnTo>
                        <a:pt x="205" y="20"/>
                      </a:lnTo>
                      <a:lnTo>
                        <a:pt x="210" y="27"/>
                      </a:lnTo>
                      <a:lnTo>
                        <a:pt x="213" y="36"/>
                      </a:lnTo>
                      <a:lnTo>
                        <a:pt x="215" y="46"/>
                      </a:lnTo>
                      <a:lnTo>
                        <a:pt x="216" y="56"/>
                      </a:lnTo>
                      <a:lnTo>
                        <a:pt x="217" y="68"/>
                      </a:lnTo>
                      <a:lnTo>
                        <a:pt x="217" y="80"/>
                      </a:lnTo>
                      <a:lnTo>
                        <a:pt x="216" y="93"/>
                      </a:lnTo>
                      <a:lnTo>
                        <a:pt x="214" y="107"/>
                      </a:lnTo>
                      <a:lnTo>
                        <a:pt x="212" y="121"/>
                      </a:lnTo>
                      <a:lnTo>
                        <a:pt x="208" y="136"/>
                      </a:lnTo>
                      <a:lnTo>
                        <a:pt x="205" y="151"/>
                      </a:lnTo>
                      <a:lnTo>
                        <a:pt x="200" y="166"/>
                      </a:lnTo>
                      <a:lnTo>
                        <a:pt x="195" y="181"/>
                      </a:lnTo>
                      <a:lnTo>
                        <a:pt x="189" y="196"/>
                      </a:lnTo>
                      <a:lnTo>
                        <a:pt x="182" y="212"/>
                      </a:lnTo>
                      <a:lnTo>
                        <a:pt x="174" y="226"/>
                      </a:lnTo>
                      <a:lnTo>
                        <a:pt x="167" y="241"/>
                      </a:lnTo>
                      <a:lnTo>
                        <a:pt x="159" y="254"/>
                      </a:lnTo>
                      <a:lnTo>
                        <a:pt x="151" y="268"/>
                      </a:lnTo>
                      <a:lnTo>
                        <a:pt x="142" y="281"/>
                      </a:lnTo>
                      <a:lnTo>
                        <a:pt x="133" y="293"/>
                      </a:lnTo>
                      <a:lnTo>
                        <a:pt x="124" y="304"/>
                      </a:lnTo>
                      <a:lnTo>
                        <a:pt x="114" y="314"/>
                      </a:lnTo>
                      <a:lnTo>
                        <a:pt x="105" y="323"/>
                      </a:lnTo>
                      <a:lnTo>
                        <a:pt x="96" y="331"/>
                      </a:lnTo>
                      <a:lnTo>
                        <a:pt x="86" y="338"/>
                      </a:lnTo>
                      <a:lnTo>
                        <a:pt x="77" y="344"/>
                      </a:lnTo>
                      <a:lnTo>
                        <a:pt x="68" y="348"/>
                      </a:lnTo>
                      <a:lnTo>
                        <a:pt x="60" y="352"/>
                      </a:lnTo>
                      <a:lnTo>
                        <a:pt x="52" y="354"/>
                      </a:lnTo>
                      <a:lnTo>
                        <a:pt x="44" y="354"/>
                      </a:lnTo>
                      <a:lnTo>
                        <a:pt x="37" y="354"/>
                      </a:lnTo>
                      <a:lnTo>
                        <a:pt x="30" y="352"/>
                      </a:lnTo>
                      <a:lnTo>
                        <a:pt x="24" y="348"/>
                      </a:lnTo>
                      <a:lnTo>
                        <a:pt x="19" y="344"/>
                      </a:lnTo>
                      <a:lnTo>
                        <a:pt x="13" y="338"/>
                      </a:lnTo>
                      <a:lnTo>
                        <a:pt x="10" y="331"/>
                      </a:lnTo>
                      <a:lnTo>
                        <a:pt x="6" y="323"/>
                      </a:lnTo>
                      <a:lnTo>
                        <a:pt x="4" y="314"/>
                      </a:lnTo>
                      <a:lnTo>
                        <a:pt x="2" y="304"/>
                      </a:lnTo>
                      <a:lnTo>
                        <a:pt x="0" y="293"/>
                      </a:lnTo>
                      <a:lnTo>
                        <a:pt x="0" y="281"/>
                      </a:lnTo>
                      <a:lnTo>
                        <a:pt x="0" y="268"/>
                      </a:lnTo>
                      <a:lnTo>
                        <a:pt x="2" y="254"/>
                      </a:lnTo>
                      <a:lnTo>
                        <a:pt x="4" y="240"/>
                      </a:lnTo>
                      <a:lnTo>
                        <a:pt x="7" y="226"/>
                      </a:lnTo>
                      <a:lnTo>
                        <a:pt x="11" y="211"/>
                      </a:lnTo>
                      <a:lnTo>
                        <a:pt x="14" y="196"/>
                      </a:lnTo>
                      <a:lnTo>
                        <a:pt x="20" y="181"/>
                      </a:lnTo>
                      <a:lnTo>
                        <a:pt x="26" y="166"/>
                      </a:lnTo>
                      <a:lnTo>
                        <a:pt x="32" y="151"/>
                      </a:lnTo>
                      <a:lnTo>
                        <a:pt x="39" y="136"/>
                      </a:lnTo>
                      <a:lnTo>
                        <a:pt x="46" y="121"/>
                      </a:lnTo>
                      <a:lnTo>
                        <a:pt x="53" y="107"/>
                      </a:lnTo>
                      <a:lnTo>
                        <a:pt x="62" y="93"/>
                      </a:lnTo>
                      <a:lnTo>
                        <a:pt x="71" y="80"/>
                      </a:lnTo>
                    </a:path>
                  </a:pathLst>
                </a:custGeom>
                <a:solidFill>
                  <a:srgbClr val="008000"/>
                </a:solidFill>
                <a:ln w="12700" cap="rnd" cmpd="sng">
                  <a:solidFill>
                    <a:srgbClr val="FF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92" name="Freeform 316"/>
                <p:cNvSpPr>
                  <a:spLocks/>
                </p:cNvSpPr>
                <p:nvPr/>
              </p:nvSpPr>
              <p:spPr bwMode="auto">
                <a:xfrm>
                  <a:off x="1787" y="689"/>
                  <a:ext cx="242" cy="529"/>
                </a:xfrm>
                <a:custGeom>
                  <a:avLst/>
                  <a:gdLst>
                    <a:gd name="T0" fmla="*/ 0 w 242"/>
                    <a:gd name="T1" fmla="*/ 0 h 529"/>
                    <a:gd name="T2" fmla="*/ 12 w 242"/>
                    <a:gd name="T3" fmla="*/ 26 h 529"/>
                    <a:gd name="T4" fmla="*/ 19 w 242"/>
                    <a:gd name="T5" fmla="*/ 40 h 529"/>
                    <a:gd name="T6" fmla="*/ 27 w 242"/>
                    <a:gd name="T7" fmla="*/ 54 h 529"/>
                    <a:gd name="T8" fmla="*/ 35 w 242"/>
                    <a:gd name="T9" fmla="*/ 68 h 529"/>
                    <a:gd name="T10" fmla="*/ 43 w 242"/>
                    <a:gd name="T11" fmla="*/ 83 h 529"/>
                    <a:gd name="T12" fmla="*/ 52 w 242"/>
                    <a:gd name="T13" fmla="*/ 98 h 529"/>
                    <a:gd name="T14" fmla="*/ 61 w 242"/>
                    <a:gd name="T15" fmla="*/ 114 h 529"/>
                    <a:gd name="T16" fmla="*/ 71 w 242"/>
                    <a:gd name="T17" fmla="*/ 130 h 529"/>
                    <a:gd name="T18" fmla="*/ 80 w 242"/>
                    <a:gd name="T19" fmla="*/ 146 h 529"/>
                    <a:gd name="T20" fmla="*/ 90 w 242"/>
                    <a:gd name="T21" fmla="*/ 163 h 529"/>
                    <a:gd name="T22" fmla="*/ 99 w 242"/>
                    <a:gd name="T23" fmla="*/ 179 h 529"/>
                    <a:gd name="T24" fmla="*/ 110 w 242"/>
                    <a:gd name="T25" fmla="*/ 196 h 529"/>
                    <a:gd name="T26" fmla="*/ 120 w 242"/>
                    <a:gd name="T27" fmla="*/ 213 h 529"/>
                    <a:gd name="T28" fmla="*/ 129 w 242"/>
                    <a:gd name="T29" fmla="*/ 230 h 529"/>
                    <a:gd name="T30" fmla="*/ 139 w 242"/>
                    <a:gd name="T31" fmla="*/ 248 h 529"/>
                    <a:gd name="T32" fmla="*/ 148 w 242"/>
                    <a:gd name="T33" fmla="*/ 265 h 529"/>
                    <a:gd name="T34" fmla="*/ 158 w 242"/>
                    <a:gd name="T35" fmla="*/ 283 h 529"/>
                    <a:gd name="T36" fmla="*/ 167 w 242"/>
                    <a:gd name="T37" fmla="*/ 301 h 529"/>
                    <a:gd name="T38" fmla="*/ 175 w 242"/>
                    <a:gd name="T39" fmla="*/ 318 h 529"/>
                    <a:gd name="T40" fmla="*/ 184 w 242"/>
                    <a:gd name="T41" fmla="*/ 336 h 529"/>
                    <a:gd name="T42" fmla="*/ 192 w 242"/>
                    <a:gd name="T43" fmla="*/ 354 h 529"/>
                    <a:gd name="T44" fmla="*/ 199 w 242"/>
                    <a:gd name="T45" fmla="*/ 372 h 529"/>
                    <a:gd name="T46" fmla="*/ 206 w 242"/>
                    <a:gd name="T47" fmla="*/ 389 h 529"/>
                    <a:gd name="T48" fmla="*/ 214 w 242"/>
                    <a:gd name="T49" fmla="*/ 407 h 529"/>
                    <a:gd name="T50" fmla="*/ 220 w 242"/>
                    <a:gd name="T51" fmla="*/ 425 h 529"/>
                    <a:gd name="T52" fmla="*/ 225 w 242"/>
                    <a:gd name="T53" fmla="*/ 442 h 529"/>
                    <a:gd name="T54" fmla="*/ 229 w 242"/>
                    <a:gd name="T55" fmla="*/ 460 h 529"/>
                    <a:gd name="T56" fmla="*/ 234 w 242"/>
                    <a:gd name="T57" fmla="*/ 477 h 529"/>
                    <a:gd name="T58" fmla="*/ 237 w 242"/>
                    <a:gd name="T59" fmla="*/ 494 h 529"/>
                    <a:gd name="T60" fmla="*/ 239 w 242"/>
                    <a:gd name="T61" fmla="*/ 511 h 529"/>
                    <a:gd name="T62" fmla="*/ 241 w 242"/>
                    <a:gd name="T63"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529">
                      <a:moveTo>
                        <a:pt x="0" y="0"/>
                      </a:moveTo>
                      <a:lnTo>
                        <a:pt x="12" y="26"/>
                      </a:lnTo>
                      <a:lnTo>
                        <a:pt x="19" y="40"/>
                      </a:lnTo>
                      <a:lnTo>
                        <a:pt x="27" y="54"/>
                      </a:lnTo>
                      <a:lnTo>
                        <a:pt x="35" y="68"/>
                      </a:lnTo>
                      <a:lnTo>
                        <a:pt x="43" y="83"/>
                      </a:lnTo>
                      <a:lnTo>
                        <a:pt x="52" y="98"/>
                      </a:lnTo>
                      <a:lnTo>
                        <a:pt x="61" y="114"/>
                      </a:lnTo>
                      <a:lnTo>
                        <a:pt x="71" y="130"/>
                      </a:lnTo>
                      <a:lnTo>
                        <a:pt x="80" y="146"/>
                      </a:lnTo>
                      <a:lnTo>
                        <a:pt x="90" y="163"/>
                      </a:lnTo>
                      <a:lnTo>
                        <a:pt x="99" y="179"/>
                      </a:lnTo>
                      <a:lnTo>
                        <a:pt x="110" y="196"/>
                      </a:lnTo>
                      <a:lnTo>
                        <a:pt x="120" y="213"/>
                      </a:lnTo>
                      <a:lnTo>
                        <a:pt x="129" y="230"/>
                      </a:lnTo>
                      <a:lnTo>
                        <a:pt x="139" y="248"/>
                      </a:lnTo>
                      <a:lnTo>
                        <a:pt x="148" y="265"/>
                      </a:lnTo>
                      <a:lnTo>
                        <a:pt x="158" y="283"/>
                      </a:lnTo>
                      <a:lnTo>
                        <a:pt x="167" y="301"/>
                      </a:lnTo>
                      <a:lnTo>
                        <a:pt x="175" y="318"/>
                      </a:lnTo>
                      <a:lnTo>
                        <a:pt x="184" y="336"/>
                      </a:lnTo>
                      <a:lnTo>
                        <a:pt x="192" y="354"/>
                      </a:lnTo>
                      <a:lnTo>
                        <a:pt x="199" y="372"/>
                      </a:lnTo>
                      <a:lnTo>
                        <a:pt x="206" y="389"/>
                      </a:lnTo>
                      <a:lnTo>
                        <a:pt x="214" y="407"/>
                      </a:lnTo>
                      <a:lnTo>
                        <a:pt x="220" y="425"/>
                      </a:lnTo>
                      <a:lnTo>
                        <a:pt x="225" y="442"/>
                      </a:lnTo>
                      <a:lnTo>
                        <a:pt x="229" y="460"/>
                      </a:lnTo>
                      <a:lnTo>
                        <a:pt x="234" y="477"/>
                      </a:lnTo>
                      <a:lnTo>
                        <a:pt x="237" y="494"/>
                      </a:lnTo>
                      <a:lnTo>
                        <a:pt x="239" y="511"/>
                      </a:lnTo>
                      <a:lnTo>
                        <a:pt x="241" y="528"/>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093" name="Freeform 317"/>
              <p:cNvSpPr>
                <a:spLocks/>
              </p:cNvSpPr>
              <p:nvPr/>
            </p:nvSpPr>
            <p:spPr bwMode="auto">
              <a:xfrm>
                <a:off x="1965" y="1307"/>
                <a:ext cx="79" cy="1364"/>
              </a:xfrm>
              <a:custGeom>
                <a:avLst/>
                <a:gdLst>
                  <a:gd name="T0" fmla="*/ 68 w 79"/>
                  <a:gd name="T1" fmla="*/ 0 h 1364"/>
                  <a:gd name="T2" fmla="*/ 65 w 79"/>
                  <a:gd name="T3" fmla="*/ 57 h 1364"/>
                  <a:gd name="T4" fmla="*/ 64 w 79"/>
                  <a:gd name="T5" fmla="*/ 85 h 1364"/>
                  <a:gd name="T6" fmla="*/ 63 w 79"/>
                  <a:gd name="T7" fmla="*/ 114 h 1364"/>
                  <a:gd name="T8" fmla="*/ 62 w 79"/>
                  <a:gd name="T9" fmla="*/ 143 h 1364"/>
                  <a:gd name="T10" fmla="*/ 62 w 79"/>
                  <a:gd name="T11" fmla="*/ 172 h 1364"/>
                  <a:gd name="T12" fmla="*/ 63 w 79"/>
                  <a:gd name="T13" fmla="*/ 201 h 1364"/>
                  <a:gd name="T14" fmla="*/ 63 w 79"/>
                  <a:gd name="T15" fmla="*/ 230 h 1364"/>
                  <a:gd name="T16" fmla="*/ 64 w 79"/>
                  <a:gd name="T17" fmla="*/ 259 h 1364"/>
                  <a:gd name="T18" fmla="*/ 65 w 79"/>
                  <a:gd name="T19" fmla="*/ 289 h 1364"/>
                  <a:gd name="T20" fmla="*/ 65 w 79"/>
                  <a:gd name="T21" fmla="*/ 319 h 1364"/>
                  <a:gd name="T22" fmla="*/ 67 w 79"/>
                  <a:gd name="T23" fmla="*/ 348 h 1364"/>
                  <a:gd name="T24" fmla="*/ 69 w 79"/>
                  <a:gd name="T25" fmla="*/ 378 h 1364"/>
                  <a:gd name="T26" fmla="*/ 70 w 79"/>
                  <a:gd name="T27" fmla="*/ 407 h 1364"/>
                  <a:gd name="T28" fmla="*/ 71 w 79"/>
                  <a:gd name="T29" fmla="*/ 437 h 1364"/>
                  <a:gd name="T30" fmla="*/ 73 w 79"/>
                  <a:gd name="T31" fmla="*/ 467 h 1364"/>
                  <a:gd name="T32" fmla="*/ 74 w 79"/>
                  <a:gd name="T33" fmla="*/ 497 h 1364"/>
                  <a:gd name="T34" fmla="*/ 75 w 79"/>
                  <a:gd name="T35" fmla="*/ 526 h 1364"/>
                  <a:gd name="T36" fmla="*/ 76 w 79"/>
                  <a:gd name="T37" fmla="*/ 556 h 1364"/>
                  <a:gd name="T38" fmla="*/ 76 w 79"/>
                  <a:gd name="T39" fmla="*/ 585 h 1364"/>
                  <a:gd name="T40" fmla="*/ 77 w 79"/>
                  <a:gd name="T41" fmla="*/ 615 h 1364"/>
                  <a:gd name="T42" fmla="*/ 78 w 79"/>
                  <a:gd name="T43" fmla="*/ 645 h 1364"/>
                  <a:gd name="T44" fmla="*/ 78 w 79"/>
                  <a:gd name="T45" fmla="*/ 674 h 1364"/>
                  <a:gd name="T46" fmla="*/ 77 w 79"/>
                  <a:gd name="T47" fmla="*/ 703 h 1364"/>
                  <a:gd name="T48" fmla="*/ 76 w 79"/>
                  <a:gd name="T49" fmla="*/ 732 h 1364"/>
                  <a:gd name="T50" fmla="*/ 75 w 79"/>
                  <a:gd name="T51" fmla="*/ 761 h 1364"/>
                  <a:gd name="T52" fmla="*/ 74 w 79"/>
                  <a:gd name="T53" fmla="*/ 790 h 1364"/>
                  <a:gd name="T54" fmla="*/ 71 w 79"/>
                  <a:gd name="T55" fmla="*/ 819 h 1364"/>
                  <a:gd name="T56" fmla="*/ 68 w 79"/>
                  <a:gd name="T57" fmla="*/ 847 h 1364"/>
                  <a:gd name="T58" fmla="*/ 65 w 79"/>
                  <a:gd name="T59" fmla="*/ 876 h 1364"/>
                  <a:gd name="T60" fmla="*/ 61 w 79"/>
                  <a:gd name="T61" fmla="*/ 904 h 1364"/>
                  <a:gd name="T62" fmla="*/ 56 w 79"/>
                  <a:gd name="T63" fmla="*/ 932 h 1364"/>
                  <a:gd name="T64" fmla="*/ 52 w 79"/>
                  <a:gd name="T65" fmla="*/ 958 h 1364"/>
                  <a:gd name="T66" fmla="*/ 49 w 79"/>
                  <a:gd name="T67" fmla="*/ 971 h 1364"/>
                  <a:gd name="T68" fmla="*/ 47 w 79"/>
                  <a:gd name="T69" fmla="*/ 985 h 1364"/>
                  <a:gd name="T70" fmla="*/ 44 w 79"/>
                  <a:gd name="T71" fmla="*/ 997 h 1364"/>
                  <a:gd name="T72" fmla="*/ 40 w 79"/>
                  <a:gd name="T73" fmla="*/ 1011 h 1364"/>
                  <a:gd name="T74" fmla="*/ 38 w 79"/>
                  <a:gd name="T75" fmla="*/ 1023 h 1364"/>
                  <a:gd name="T76" fmla="*/ 35 w 79"/>
                  <a:gd name="T77" fmla="*/ 1037 h 1364"/>
                  <a:gd name="T78" fmla="*/ 31 w 79"/>
                  <a:gd name="T79" fmla="*/ 1049 h 1364"/>
                  <a:gd name="T80" fmla="*/ 29 w 79"/>
                  <a:gd name="T81" fmla="*/ 1063 h 1364"/>
                  <a:gd name="T82" fmla="*/ 26 w 79"/>
                  <a:gd name="T83" fmla="*/ 1076 h 1364"/>
                  <a:gd name="T84" fmla="*/ 22 w 79"/>
                  <a:gd name="T85" fmla="*/ 1089 h 1364"/>
                  <a:gd name="T86" fmla="*/ 20 w 79"/>
                  <a:gd name="T87" fmla="*/ 1102 h 1364"/>
                  <a:gd name="T88" fmla="*/ 17 w 79"/>
                  <a:gd name="T89" fmla="*/ 1115 h 1364"/>
                  <a:gd name="T90" fmla="*/ 15 w 79"/>
                  <a:gd name="T91" fmla="*/ 1128 h 1364"/>
                  <a:gd name="T92" fmla="*/ 13 w 79"/>
                  <a:gd name="T93" fmla="*/ 1141 h 1364"/>
                  <a:gd name="T94" fmla="*/ 10 w 79"/>
                  <a:gd name="T95" fmla="*/ 1155 h 1364"/>
                  <a:gd name="T96" fmla="*/ 8 w 79"/>
                  <a:gd name="T97" fmla="*/ 1168 h 1364"/>
                  <a:gd name="T98" fmla="*/ 6 w 79"/>
                  <a:gd name="T99" fmla="*/ 1181 h 1364"/>
                  <a:gd name="T100" fmla="*/ 4 w 79"/>
                  <a:gd name="T101" fmla="*/ 1195 h 1364"/>
                  <a:gd name="T102" fmla="*/ 3 w 79"/>
                  <a:gd name="T103" fmla="*/ 1208 h 1364"/>
                  <a:gd name="T104" fmla="*/ 2 w 79"/>
                  <a:gd name="T105" fmla="*/ 1221 h 1364"/>
                  <a:gd name="T106" fmla="*/ 1 w 79"/>
                  <a:gd name="T107" fmla="*/ 1235 h 1364"/>
                  <a:gd name="T108" fmla="*/ 1 w 79"/>
                  <a:gd name="T109" fmla="*/ 1249 h 1364"/>
                  <a:gd name="T110" fmla="*/ 0 w 79"/>
                  <a:gd name="T111" fmla="*/ 1263 h 1364"/>
                  <a:gd name="T112" fmla="*/ 0 w 79"/>
                  <a:gd name="T113" fmla="*/ 1277 h 1364"/>
                  <a:gd name="T114" fmla="*/ 1 w 79"/>
                  <a:gd name="T115" fmla="*/ 1291 h 1364"/>
                  <a:gd name="T116" fmla="*/ 2 w 79"/>
                  <a:gd name="T117" fmla="*/ 1305 h 1364"/>
                  <a:gd name="T118" fmla="*/ 3 w 79"/>
                  <a:gd name="T119" fmla="*/ 1319 h 1364"/>
                  <a:gd name="T120" fmla="*/ 4 w 79"/>
                  <a:gd name="T121" fmla="*/ 1333 h 1364"/>
                  <a:gd name="T122" fmla="*/ 6 w 79"/>
                  <a:gd name="T123" fmla="*/ 1348 h 1364"/>
                  <a:gd name="T124" fmla="*/ 9 w 79"/>
                  <a:gd name="T125" fmla="*/ 1363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364">
                    <a:moveTo>
                      <a:pt x="68" y="0"/>
                    </a:moveTo>
                    <a:lnTo>
                      <a:pt x="65" y="57"/>
                    </a:lnTo>
                    <a:lnTo>
                      <a:pt x="64" y="85"/>
                    </a:lnTo>
                    <a:lnTo>
                      <a:pt x="63" y="114"/>
                    </a:lnTo>
                    <a:lnTo>
                      <a:pt x="62" y="143"/>
                    </a:lnTo>
                    <a:lnTo>
                      <a:pt x="62" y="172"/>
                    </a:lnTo>
                    <a:lnTo>
                      <a:pt x="63" y="201"/>
                    </a:lnTo>
                    <a:lnTo>
                      <a:pt x="63" y="230"/>
                    </a:lnTo>
                    <a:lnTo>
                      <a:pt x="64" y="259"/>
                    </a:lnTo>
                    <a:lnTo>
                      <a:pt x="65" y="289"/>
                    </a:lnTo>
                    <a:lnTo>
                      <a:pt x="65" y="319"/>
                    </a:lnTo>
                    <a:lnTo>
                      <a:pt x="67" y="348"/>
                    </a:lnTo>
                    <a:lnTo>
                      <a:pt x="69" y="378"/>
                    </a:lnTo>
                    <a:lnTo>
                      <a:pt x="70" y="407"/>
                    </a:lnTo>
                    <a:lnTo>
                      <a:pt x="71" y="437"/>
                    </a:lnTo>
                    <a:lnTo>
                      <a:pt x="73" y="467"/>
                    </a:lnTo>
                    <a:lnTo>
                      <a:pt x="74" y="497"/>
                    </a:lnTo>
                    <a:lnTo>
                      <a:pt x="75" y="526"/>
                    </a:lnTo>
                    <a:lnTo>
                      <a:pt x="76" y="556"/>
                    </a:lnTo>
                    <a:lnTo>
                      <a:pt x="76" y="585"/>
                    </a:lnTo>
                    <a:lnTo>
                      <a:pt x="77" y="615"/>
                    </a:lnTo>
                    <a:lnTo>
                      <a:pt x="78" y="645"/>
                    </a:lnTo>
                    <a:lnTo>
                      <a:pt x="78" y="674"/>
                    </a:lnTo>
                    <a:lnTo>
                      <a:pt x="77" y="703"/>
                    </a:lnTo>
                    <a:lnTo>
                      <a:pt x="76" y="732"/>
                    </a:lnTo>
                    <a:lnTo>
                      <a:pt x="75" y="761"/>
                    </a:lnTo>
                    <a:lnTo>
                      <a:pt x="74" y="790"/>
                    </a:lnTo>
                    <a:lnTo>
                      <a:pt x="71" y="819"/>
                    </a:lnTo>
                    <a:lnTo>
                      <a:pt x="68" y="847"/>
                    </a:lnTo>
                    <a:lnTo>
                      <a:pt x="65" y="876"/>
                    </a:lnTo>
                    <a:lnTo>
                      <a:pt x="61" y="904"/>
                    </a:lnTo>
                    <a:lnTo>
                      <a:pt x="56" y="932"/>
                    </a:lnTo>
                    <a:lnTo>
                      <a:pt x="52" y="958"/>
                    </a:lnTo>
                    <a:lnTo>
                      <a:pt x="49" y="971"/>
                    </a:lnTo>
                    <a:lnTo>
                      <a:pt x="47" y="985"/>
                    </a:lnTo>
                    <a:lnTo>
                      <a:pt x="44" y="997"/>
                    </a:lnTo>
                    <a:lnTo>
                      <a:pt x="40" y="1011"/>
                    </a:lnTo>
                    <a:lnTo>
                      <a:pt x="38" y="1023"/>
                    </a:lnTo>
                    <a:lnTo>
                      <a:pt x="35" y="1037"/>
                    </a:lnTo>
                    <a:lnTo>
                      <a:pt x="31" y="1049"/>
                    </a:lnTo>
                    <a:lnTo>
                      <a:pt x="29" y="1063"/>
                    </a:lnTo>
                    <a:lnTo>
                      <a:pt x="26" y="1076"/>
                    </a:lnTo>
                    <a:lnTo>
                      <a:pt x="22" y="1089"/>
                    </a:lnTo>
                    <a:lnTo>
                      <a:pt x="20" y="1102"/>
                    </a:lnTo>
                    <a:lnTo>
                      <a:pt x="17" y="1115"/>
                    </a:lnTo>
                    <a:lnTo>
                      <a:pt x="15" y="1128"/>
                    </a:lnTo>
                    <a:lnTo>
                      <a:pt x="13" y="1141"/>
                    </a:lnTo>
                    <a:lnTo>
                      <a:pt x="10" y="1155"/>
                    </a:lnTo>
                    <a:lnTo>
                      <a:pt x="8" y="1168"/>
                    </a:lnTo>
                    <a:lnTo>
                      <a:pt x="6" y="1181"/>
                    </a:lnTo>
                    <a:lnTo>
                      <a:pt x="4" y="1195"/>
                    </a:lnTo>
                    <a:lnTo>
                      <a:pt x="3" y="1208"/>
                    </a:lnTo>
                    <a:lnTo>
                      <a:pt x="2" y="1221"/>
                    </a:lnTo>
                    <a:lnTo>
                      <a:pt x="1" y="1235"/>
                    </a:lnTo>
                    <a:lnTo>
                      <a:pt x="1" y="1249"/>
                    </a:lnTo>
                    <a:lnTo>
                      <a:pt x="0" y="1263"/>
                    </a:lnTo>
                    <a:lnTo>
                      <a:pt x="0" y="1277"/>
                    </a:lnTo>
                    <a:lnTo>
                      <a:pt x="1" y="1291"/>
                    </a:lnTo>
                    <a:lnTo>
                      <a:pt x="2" y="1305"/>
                    </a:lnTo>
                    <a:lnTo>
                      <a:pt x="3" y="1319"/>
                    </a:lnTo>
                    <a:lnTo>
                      <a:pt x="4" y="1333"/>
                    </a:lnTo>
                    <a:lnTo>
                      <a:pt x="6" y="1348"/>
                    </a:lnTo>
                    <a:lnTo>
                      <a:pt x="9" y="1363"/>
                    </a:lnTo>
                  </a:path>
                </a:pathLst>
              </a:custGeom>
              <a:noFill/>
              <a:ln w="508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094" name="Group 318"/>
            <p:cNvGrpSpPr>
              <a:grpSpLocks/>
            </p:cNvGrpSpPr>
            <p:nvPr/>
          </p:nvGrpSpPr>
          <p:grpSpPr bwMode="auto">
            <a:xfrm>
              <a:off x="2156" y="1006"/>
              <a:ext cx="327" cy="241"/>
              <a:chOff x="2156" y="1006"/>
              <a:chExt cx="327" cy="241"/>
            </a:xfrm>
          </p:grpSpPr>
          <p:sp>
            <p:nvSpPr>
              <p:cNvPr id="204095" name="Oval 319"/>
              <p:cNvSpPr>
                <a:spLocks noChangeArrowheads="1"/>
              </p:cNvSpPr>
              <p:nvPr/>
            </p:nvSpPr>
            <p:spPr bwMode="auto">
              <a:xfrm rot="17400000">
                <a:off x="2210" y="1075"/>
                <a:ext cx="61"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96" name="Oval 320"/>
              <p:cNvSpPr>
                <a:spLocks noChangeArrowheads="1"/>
              </p:cNvSpPr>
              <p:nvPr/>
            </p:nvSpPr>
            <p:spPr bwMode="auto">
              <a:xfrm rot="1200000">
                <a:off x="2322" y="1006"/>
                <a:ext cx="58" cy="172"/>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097" name="Oval 321"/>
              <p:cNvSpPr>
                <a:spLocks noChangeArrowheads="1"/>
              </p:cNvSpPr>
              <p:nvPr/>
            </p:nvSpPr>
            <p:spPr bwMode="auto">
              <a:xfrm rot="16860000">
                <a:off x="2369" y="1132"/>
                <a:ext cx="60" cy="169"/>
              </a:xfrm>
              <a:prstGeom prst="ellipse">
                <a:avLst/>
              </a:prstGeom>
              <a:solidFill>
                <a:srgbClr val="008000"/>
              </a:solidFill>
              <a:ln w="127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098" name="Freeform 322"/>
            <p:cNvSpPr>
              <a:spLocks/>
            </p:cNvSpPr>
            <p:nvPr/>
          </p:nvSpPr>
          <p:spPr bwMode="auto">
            <a:xfrm>
              <a:off x="1974" y="2383"/>
              <a:ext cx="135" cy="288"/>
            </a:xfrm>
            <a:custGeom>
              <a:avLst/>
              <a:gdLst>
                <a:gd name="T0" fmla="*/ 130 w 135"/>
                <a:gd name="T1" fmla="*/ 0 h 288"/>
                <a:gd name="T2" fmla="*/ 133 w 135"/>
                <a:gd name="T3" fmla="*/ 25 h 288"/>
                <a:gd name="T4" fmla="*/ 134 w 135"/>
                <a:gd name="T5" fmla="*/ 37 h 288"/>
                <a:gd name="T6" fmla="*/ 134 w 135"/>
                <a:gd name="T7" fmla="*/ 48 h 288"/>
                <a:gd name="T8" fmla="*/ 133 w 135"/>
                <a:gd name="T9" fmla="*/ 59 h 288"/>
                <a:gd name="T10" fmla="*/ 132 w 135"/>
                <a:gd name="T11" fmla="*/ 69 h 288"/>
                <a:gd name="T12" fmla="*/ 130 w 135"/>
                <a:gd name="T13" fmla="*/ 79 h 288"/>
                <a:gd name="T14" fmla="*/ 128 w 135"/>
                <a:gd name="T15" fmla="*/ 89 h 288"/>
                <a:gd name="T16" fmla="*/ 125 w 135"/>
                <a:gd name="T17" fmla="*/ 98 h 288"/>
                <a:gd name="T18" fmla="*/ 122 w 135"/>
                <a:gd name="T19" fmla="*/ 107 h 288"/>
                <a:gd name="T20" fmla="*/ 119 w 135"/>
                <a:gd name="T21" fmla="*/ 116 h 288"/>
                <a:gd name="T22" fmla="*/ 114 w 135"/>
                <a:gd name="T23" fmla="*/ 124 h 288"/>
                <a:gd name="T24" fmla="*/ 110 w 135"/>
                <a:gd name="T25" fmla="*/ 133 h 288"/>
                <a:gd name="T26" fmla="*/ 105 w 135"/>
                <a:gd name="T27" fmla="*/ 141 h 288"/>
                <a:gd name="T28" fmla="*/ 100 w 135"/>
                <a:gd name="T29" fmla="*/ 148 h 288"/>
                <a:gd name="T30" fmla="*/ 95 w 135"/>
                <a:gd name="T31" fmla="*/ 156 h 288"/>
                <a:gd name="T32" fmla="*/ 89 w 135"/>
                <a:gd name="T33" fmla="*/ 163 h 288"/>
                <a:gd name="T34" fmla="*/ 83 w 135"/>
                <a:gd name="T35" fmla="*/ 171 h 288"/>
                <a:gd name="T36" fmla="*/ 78 w 135"/>
                <a:gd name="T37" fmla="*/ 178 h 288"/>
                <a:gd name="T38" fmla="*/ 71 w 135"/>
                <a:gd name="T39" fmla="*/ 186 h 288"/>
                <a:gd name="T40" fmla="*/ 65 w 135"/>
                <a:gd name="T41" fmla="*/ 193 h 288"/>
                <a:gd name="T42" fmla="*/ 59 w 135"/>
                <a:gd name="T43" fmla="*/ 201 h 288"/>
                <a:gd name="T44" fmla="*/ 53 w 135"/>
                <a:gd name="T45" fmla="*/ 209 h 288"/>
                <a:gd name="T46" fmla="*/ 46 w 135"/>
                <a:gd name="T47" fmla="*/ 216 h 288"/>
                <a:gd name="T48" fmla="*/ 40 w 135"/>
                <a:gd name="T49" fmla="*/ 224 h 288"/>
                <a:gd name="T50" fmla="*/ 34 w 135"/>
                <a:gd name="T51" fmla="*/ 232 h 288"/>
                <a:gd name="T52" fmla="*/ 28 w 135"/>
                <a:gd name="T53" fmla="*/ 241 h 288"/>
                <a:gd name="T54" fmla="*/ 22 w 135"/>
                <a:gd name="T55" fmla="*/ 249 h 288"/>
                <a:gd name="T56" fmla="*/ 16 w 135"/>
                <a:gd name="T57" fmla="*/ 258 h 288"/>
                <a:gd name="T58" fmla="*/ 11 w 135"/>
                <a:gd name="T59" fmla="*/ 267 h 288"/>
                <a:gd name="T60" fmla="*/ 5 w 135"/>
                <a:gd name="T61" fmla="*/ 277 h 288"/>
                <a:gd name="T62" fmla="*/ 0 w 135"/>
                <a:gd name="T6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88">
                  <a:moveTo>
                    <a:pt x="130" y="0"/>
                  </a:moveTo>
                  <a:lnTo>
                    <a:pt x="133" y="25"/>
                  </a:lnTo>
                  <a:lnTo>
                    <a:pt x="134" y="37"/>
                  </a:lnTo>
                  <a:lnTo>
                    <a:pt x="134" y="48"/>
                  </a:lnTo>
                  <a:lnTo>
                    <a:pt x="133" y="59"/>
                  </a:lnTo>
                  <a:lnTo>
                    <a:pt x="132" y="69"/>
                  </a:lnTo>
                  <a:lnTo>
                    <a:pt x="130" y="79"/>
                  </a:lnTo>
                  <a:lnTo>
                    <a:pt x="128" y="89"/>
                  </a:lnTo>
                  <a:lnTo>
                    <a:pt x="125" y="98"/>
                  </a:lnTo>
                  <a:lnTo>
                    <a:pt x="122" y="107"/>
                  </a:lnTo>
                  <a:lnTo>
                    <a:pt x="119" y="116"/>
                  </a:lnTo>
                  <a:lnTo>
                    <a:pt x="114" y="124"/>
                  </a:lnTo>
                  <a:lnTo>
                    <a:pt x="110" y="133"/>
                  </a:lnTo>
                  <a:lnTo>
                    <a:pt x="105" y="141"/>
                  </a:lnTo>
                  <a:lnTo>
                    <a:pt x="100" y="148"/>
                  </a:lnTo>
                  <a:lnTo>
                    <a:pt x="95" y="156"/>
                  </a:lnTo>
                  <a:lnTo>
                    <a:pt x="89" y="163"/>
                  </a:lnTo>
                  <a:lnTo>
                    <a:pt x="83" y="171"/>
                  </a:lnTo>
                  <a:lnTo>
                    <a:pt x="78" y="178"/>
                  </a:lnTo>
                  <a:lnTo>
                    <a:pt x="71" y="186"/>
                  </a:lnTo>
                  <a:lnTo>
                    <a:pt x="65" y="193"/>
                  </a:lnTo>
                  <a:lnTo>
                    <a:pt x="59" y="201"/>
                  </a:lnTo>
                  <a:lnTo>
                    <a:pt x="53" y="209"/>
                  </a:lnTo>
                  <a:lnTo>
                    <a:pt x="46" y="216"/>
                  </a:lnTo>
                  <a:lnTo>
                    <a:pt x="40" y="224"/>
                  </a:lnTo>
                  <a:lnTo>
                    <a:pt x="34" y="232"/>
                  </a:lnTo>
                  <a:lnTo>
                    <a:pt x="28" y="241"/>
                  </a:lnTo>
                  <a:lnTo>
                    <a:pt x="22" y="249"/>
                  </a:lnTo>
                  <a:lnTo>
                    <a:pt x="16" y="258"/>
                  </a:lnTo>
                  <a:lnTo>
                    <a:pt x="11" y="267"/>
                  </a:lnTo>
                  <a:lnTo>
                    <a:pt x="5" y="277"/>
                  </a:lnTo>
                  <a:lnTo>
                    <a:pt x="0" y="287"/>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099" name="Freeform 323"/>
            <p:cNvSpPr>
              <a:spLocks/>
            </p:cNvSpPr>
            <p:nvPr/>
          </p:nvSpPr>
          <p:spPr bwMode="auto">
            <a:xfrm>
              <a:off x="1868" y="2454"/>
              <a:ext cx="28" cy="145"/>
            </a:xfrm>
            <a:custGeom>
              <a:avLst/>
              <a:gdLst>
                <a:gd name="T0" fmla="*/ 0 w 28"/>
                <a:gd name="T1" fmla="*/ 0 h 145"/>
                <a:gd name="T2" fmla="*/ 5 w 28"/>
                <a:gd name="T3" fmla="*/ 9 h 145"/>
                <a:gd name="T4" fmla="*/ 6 w 28"/>
                <a:gd name="T5" fmla="*/ 13 h 145"/>
                <a:gd name="T6" fmla="*/ 8 w 28"/>
                <a:gd name="T7" fmla="*/ 17 h 145"/>
                <a:gd name="T8" fmla="*/ 10 w 28"/>
                <a:gd name="T9" fmla="*/ 22 h 145"/>
                <a:gd name="T10" fmla="*/ 12 w 28"/>
                <a:gd name="T11" fmla="*/ 26 h 145"/>
                <a:gd name="T12" fmla="*/ 13 w 28"/>
                <a:gd name="T13" fmla="*/ 30 h 145"/>
                <a:gd name="T14" fmla="*/ 14 w 28"/>
                <a:gd name="T15" fmla="*/ 34 h 145"/>
                <a:gd name="T16" fmla="*/ 16 w 28"/>
                <a:gd name="T17" fmla="*/ 39 h 145"/>
                <a:gd name="T18" fmla="*/ 17 w 28"/>
                <a:gd name="T19" fmla="*/ 43 h 145"/>
                <a:gd name="T20" fmla="*/ 19 w 28"/>
                <a:gd name="T21" fmla="*/ 48 h 145"/>
                <a:gd name="T22" fmla="*/ 20 w 28"/>
                <a:gd name="T23" fmla="*/ 52 h 145"/>
                <a:gd name="T24" fmla="*/ 21 w 28"/>
                <a:gd name="T25" fmla="*/ 56 h 145"/>
                <a:gd name="T26" fmla="*/ 22 w 28"/>
                <a:gd name="T27" fmla="*/ 61 h 145"/>
                <a:gd name="T28" fmla="*/ 23 w 28"/>
                <a:gd name="T29" fmla="*/ 65 h 145"/>
                <a:gd name="T30" fmla="*/ 23 w 28"/>
                <a:gd name="T31" fmla="*/ 70 h 145"/>
                <a:gd name="T32" fmla="*/ 24 w 28"/>
                <a:gd name="T33" fmla="*/ 74 h 145"/>
                <a:gd name="T34" fmla="*/ 25 w 28"/>
                <a:gd name="T35" fmla="*/ 79 h 145"/>
                <a:gd name="T36" fmla="*/ 25 w 28"/>
                <a:gd name="T37" fmla="*/ 83 h 145"/>
                <a:gd name="T38" fmla="*/ 25 w 28"/>
                <a:gd name="T39" fmla="*/ 88 h 145"/>
                <a:gd name="T40" fmla="*/ 26 w 28"/>
                <a:gd name="T41" fmla="*/ 92 h 145"/>
                <a:gd name="T42" fmla="*/ 26 w 28"/>
                <a:gd name="T43" fmla="*/ 97 h 145"/>
                <a:gd name="T44" fmla="*/ 26 w 28"/>
                <a:gd name="T45" fmla="*/ 102 h 145"/>
                <a:gd name="T46" fmla="*/ 27 w 28"/>
                <a:gd name="T47" fmla="*/ 106 h 145"/>
                <a:gd name="T48" fmla="*/ 27 w 28"/>
                <a:gd name="T49" fmla="*/ 111 h 145"/>
                <a:gd name="T50" fmla="*/ 26 w 28"/>
                <a:gd name="T51" fmla="*/ 116 h 145"/>
                <a:gd name="T52" fmla="*/ 26 w 28"/>
                <a:gd name="T53" fmla="*/ 120 h 145"/>
                <a:gd name="T54" fmla="*/ 26 w 28"/>
                <a:gd name="T55" fmla="*/ 125 h 145"/>
                <a:gd name="T56" fmla="*/ 25 w 28"/>
                <a:gd name="T57" fmla="*/ 130 h 145"/>
                <a:gd name="T58" fmla="*/ 25 w 28"/>
                <a:gd name="T59" fmla="*/ 134 h 145"/>
                <a:gd name="T60" fmla="*/ 24 w 28"/>
                <a:gd name="T61" fmla="*/ 139 h 145"/>
                <a:gd name="T62" fmla="*/ 24 w 28"/>
                <a:gd name="T6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45">
                  <a:moveTo>
                    <a:pt x="0" y="0"/>
                  </a:moveTo>
                  <a:lnTo>
                    <a:pt x="5" y="9"/>
                  </a:lnTo>
                  <a:lnTo>
                    <a:pt x="6" y="13"/>
                  </a:lnTo>
                  <a:lnTo>
                    <a:pt x="8" y="17"/>
                  </a:lnTo>
                  <a:lnTo>
                    <a:pt x="10" y="22"/>
                  </a:lnTo>
                  <a:lnTo>
                    <a:pt x="12" y="26"/>
                  </a:lnTo>
                  <a:lnTo>
                    <a:pt x="13" y="30"/>
                  </a:lnTo>
                  <a:lnTo>
                    <a:pt x="14" y="34"/>
                  </a:lnTo>
                  <a:lnTo>
                    <a:pt x="16" y="39"/>
                  </a:lnTo>
                  <a:lnTo>
                    <a:pt x="17" y="43"/>
                  </a:lnTo>
                  <a:lnTo>
                    <a:pt x="19" y="48"/>
                  </a:lnTo>
                  <a:lnTo>
                    <a:pt x="20" y="52"/>
                  </a:lnTo>
                  <a:lnTo>
                    <a:pt x="21" y="56"/>
                  </a:lnTo>
                  <a:lnTo>
                    <a:pt x="22" y="61"/>
                  </a:lnTo>
                  <a:lnTo>
                    <a:pt x="23" y="65"/>
                  </a:lnTo>
                  <a:lnTo>
                    <a:pt x="23" y="70"/>
                  </a:lnTo>
                  <a:lnTo>
                    <a:pt x="24" y="74"/>
                  </a:lnTo>
                  <a:lnTo>
                    <a:pt x="25" y="79"/>
                  </a:lnTo>
                  <a:lnTo>
                    <a:pt x="25" y="83"/>
                  </a:lnTo>
                  <a:lnTo>
                    <a:pt x="25" y="88"/>
                  </a:lnTo>
                  <a:lnTo>
                    <a:pt x="26" y="92"/>
                  </a:lnTo>
                  <a:lnTo>
                    <a:pt x="26" y="97"/>
                  </a:lnTo>
                  <a:lnTo>
                    <a:pt x="26" y="102"/>
                  </a:lnTo>
                  <a:lnTo>
                    <a:pt x="27" y="106"/>
                  </a:lnTo>
                  <a:lnTo>
                    <a:pt x="27" y="111"/>
                  </a:lnTo>
                  <a:lnTo>
                    <a:pt x="26" y="116"/>
                  </a:lnTo>
                  <a:lnTo>
                    <a:pt x="26" y="120"/>
                  </a:lnTo>
                  <a:lnTo>
                    <a:pt x="26" y="125"/>
                  </a:lnTo>
                  <a:lnTo>
                    <a:pt x="25" y="130"/>
                  </a:lnTo>
                  <a:lnTo>
                    <a:pt x="25" y="134"/>
                  </a:lnTo>
                  <a:lnTo>
                    <a:pt x="24" y="139"/>
                  </a:lnTo>
                  <a:lnTo>
                    <a:pt x="24" y="144"/>
                  </a:lnTo>
                </a:path>
              </a:pathLst>
            </a:custGeom>
            <a:noFill/>
            <a:ln w="508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100" name="Freeform 324"/>
          <p:cNvSpPr>
            <a:spLocks/>
          </p:cNvSpPr>
          <p:nvPr/>
        </p:nvSpPr>
        <p:spPr bwMode="auto">
          <a:xfrm>
            <a:off x="6324600" y="2819400"/>
            <a:ext cx="1295400" cy="762000"/>
          </a:xfrm>
          <a:custGeom>
            <a:avLst/>
            <a:gdLst>
              <a:gd name="T0" fmla="*/ 0 w 864"/>
              <a:gd name="T1" fmla="*/ 432 h 432"/>
              <a:gd name="T2" fmla="*/ 720 w 864"/>
              <a:gd name="T3" fmla="*/ 96 h 432"/>
              <a:gd name="T4" fmla="*/ 864 w 864"/>
              <a:gd name="T5" fmla="*/ 0 h 432"/>
            </a:gdLst>
            <a:ahLst/>
            <a:cxnLst>
              <a:cxn ang="0">
                <a:pos x="T0" y="T1"/>
              </a:cxn>
              <a:cxn ang="0">
                <a:pos x="T2" y="T3"/>
              </a:cxn>
              <a:cxn ang="0">
                <a:pos x="T4" y="T5"/>
              </a:cxn>
            </a:cxnLst>
            <a:rect l="0" t="0" r="r" b="b"/>
            <a:pathLst>
              <a:path w="864" h="432">
                <a:moveTo>
                  <a:pt x="0" y="432"/>
                </a:moveTo>
                <a:cubicBezTo>
                  <a:pt x="288" y="300"/>
                  <a:pt x="576" y="168"/>
                  <a:pt x="720" y="96"/>
                </a:cubicBezTo>
                <a:cubicBezTo>
                  <a:pt x="864" y="24"/>
                  <a:pt x="848" y="16"/>
                  <a:pt x="864" y="0"/>
                </a:cubicBezTo>
              </a:path>
            </a:pathLst>
          </a:custGeom>
          <a:noFill/>
          <a:ln w="762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101" name="Group 325"/>
          <p:cNvGrpSpPr>
            <a:grpSpLocks/>
          </p:cNvGrpSpPr>
          <p:nvPr/>
        </p:nvGrpSpPr>
        <p:grpSpPr bwMode="auto">
          <a:xfrm>
            <a:off x="1066800" y="609600"/>
            <a:ext cx="6705600" cy="4800600"/>
            <a:chOff x="672" y="384"/>
            <a:chExt cx="4224" cy="3024"/>
          </a:xfrm>
        </p:grpSpPr>
        <p:sp>
          <p:nvSpPr>
            <p:cNvPr id="204102" name="Line 326"/>
            <p:cNvSpPr>
              <a:spLocks noChangeShapeType="1"/>
            </p:cNvSpPr>
            <p:nvPr/>
          </p:nvSpPr>
          <p:spPr bwMode="auto">
            <a:xfrm>
              <a:off x="1248" y="384"/>
              <a:ext cx="0" cy="3024"/>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103" name="Line 327"/>
            <p:cNvSpPr>
              <a:spLocks noChangeShapeType="1"/>
            </p:cNvSpPr>
            <p:nvPr/>
          </p:nvSpPr>
          <p:spPr bwMode="auto">
            <a:xfrm flipH="1">
              <a:off x="1248" y="2256"/>
              <a:ext cx="3648"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107" name="Text Box 331"/>
            <p:cNvSpPr txBox="1">
              <a:spLocks noChangeArrowheads="1"/>
            </p:cNvSpPr>
            <p:nvPr/>
          </p:nvSpPr>
          <p:spPr bwMode="auto">
            <a:xfrm>
              <a:off x="672" y="5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effectLst>
                    <a:outerShdw blurRad="38100" dist="38100" dir="2700000" algn="tl">
                      <a:srgbClr val="C0C0C0"/>
                    </a:outerShdw>
                  </a:effectLst>
                  <a:latin typeface="Arial" pitchFamily="34" charset="0"/>
                </a:rPr>
                <a:t>High</a:t>
              </a:r>
            </a:p>
          </p:txBody>
        </p:sp>
        <p:sp>
          <p:nvSpPr>
            <p:cNvPr id="204108" name="Text Box 332"/>
            <p:cNvSpPr txBox="1">
              <a:spLocks noChangeArrowheads="1"/>
            </p:cNvSpPr>
            <p:nvPr/>
          </p:nvSpPr>
          <p:spPr bwMode="auto">
            <a:xfrm>
              <a:off x="672" y="1824"/>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effectLst>
                    <a:outerShdw blurRad="38100" dist="38100" dir="2700000" algn="tl">
                      <a:srgbClr val="C0C0C0"/>
                    </a:outerShdw>
                  </a:effectLst>
                  <a:latin typeface="Arial" pitchFamily="34" charset="0"/>
                </a:rPr>
                <a:t>Low</a:t>
              </a:r>
            </a:p>
          </p:txBody>
        </p:sp>
      </p:grpSp>
      <p:sp>
        <p:nvSpPr>
          <p:cNvPr id="204109" name="AutoShape 333"/>
          <p:cNvSpPr>
            <a:spLocks noChangeArrowheads="1"/>
          </p:cNvSpPr>
          <p:nvPr/>
        </p:nvSpPr>
        <p:spPr bwMode="auto">
          <a:xfrm>
            <a:off x="1295400" y="1371600"/>
            <a:ext cx="381000" cy="1524000"/>
          </a:xfrm>
          <a:prstGeom prst="upArrow">
            <a:avLst>
              <a:gd name="adj1" fmla="val 50000"/>
              <a:gd name="adj2" fmla="val 100000"/>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110" name="Group 334"/>
          <p:cNvGrpSpPr>
            <a:grpSpLocks/>
          </p:cNvGrpSpPr>
          <p:nvPr/>
        </p:nvGrpSpPr>
        <p:grpSpPr bwMode="auto">
          <a:xfrm rot="-1215826">
            <a:off x="6881813" y="609600"/>
            <a:ext cx="2262187" cy="1254125"/>
            <a:chOff x="4464" y="1008"/>
            <a:chExt cx="1217" cy="601"/>
          </a:xfrm>
        </p:grpSpPr>
        <p:sp>
          <p:nvSpPr>
            <p:cNvPr id="204111" name="AutoShape 335"/>
            <p:cNvSpPr>
              <a:spLocks noChangeArrowheads="1"/>
            </p:cNvSpPr>
            <p:nvPr/>
          </p:nvSpPr>
          <p:spPr bwMode="auto">
            <a:xfrm>
              <a:off x="4464" y="1008"/>
              <a:ext cx="816" cy="576"/>
            </a:xfrm>
            <a:prstGeom prst="wedgeRectCallout">
              <a:avLst>
                <a:gd name="adj1" fmla="val -91546"/>
                <a:gd name="adj2" fmla="val 122051"/>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effectLst>
                  <a:outerShdw blurRad="38100" dist="38100" dir="2700000" algn="tl">
                    <a:srgbClr val="C0C0C0"/>
                  </a:outerShdw>
                </a:effectLst>
                <a:latin typeface="Arial" pitchFamily="34" charset="0"/>
              </a:endParaRPr>
            </a:p>
          </p:txBody>
        </p:sp>
        <p:sp>
          <p:nvSpPr>
            <p:cNvPr id="204112" name="Text Box 336"/>
            <p:cNvSpPr txBox="1">
              <a:spLocks noChangeArrowheads="1"/>
            </p:cNvSpPr>
            <p:nvPr/>
          </p:nvSpPr>
          <p:spPr bwMode="auto">
            <a:xfrm>
              <a:off x="4598" y="1097"/>
              <a:ext cx="1083"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effectLst>
                    <a:outerShdw blurRad="38100" dist="38100" dir="2700000" algn="tl">
                      <a:srgbClr val="C0C0C0"/>
                    </a:outerShdw>
                  </a:effectLst>
                  <a:latin typeface="Arial" pitchFamily="34" charset="0"/>
                </a:rPr>
                <a:t>Cut, </a:t>
              </a:r>
            </a:p>
            <a:p>
              <a:r>
                <a:rPr lang="en-US" b="1">
                  <a:effectLst>
                    <a:outerShdw blurRad="38100" dist="38100" dir="2700000" algn="tl">
                      <a:srgbClr val="C0C0C0"/>
                    </a:outerShdw>
                  </a:effectLst>
                  <a:latin typeface="Arial" pitchFamily="34" charset="0"/>
                </a:rPr>
                <a:t>then cycle </a:t>
              </a:r>
            </a:p>
            <a:p>
              <a:r>
                <a:rPr lang="en-US" b="1">
                  <a:effectLst>
                    <a:outerShdw blurRad="38100" dist="38100" dir="2700000" algn="tl">
                      <a:srgbClr val="C0C0C0"/>
                    </a:outerShdw>
                  </a:effectLst>
                  <a:latin typeface="Arial" pitchFamily="34" charset="0"/>
                </a:rPr>
                <a:t>starts over again</a:t>
              </a:r>
              <a:endParaRPr lang="en-US" sz="2800" b="1">
                <a:effectLst>
                  <a:outerShdw blurRad="38100" dist="38100" dir="2700000" algn="tl">
                    <a:srgbClr val="C0C0C0"/>
                  </a:outerShdw>
                </a:effectLst>
                <a:latin typeface="Arial" pitchFamily="34" charset="0"/>
              </a:endParaRPr>
            </a:p>
          </p:txBody>
        </p:sp>
      </p:grpSp>
    </p:spTree>
    <p:extLst>
      <p:ext uri="{BB962C8B-B14F-4D97-AF65-F5344CB8AC3E}">
        <p14:creationId xmlns:p14="http://schemas.microsoft.com/office/powerpoint/2010/main" val="2452614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203972"/>
                                        </p:tgtEl>
                                        <p:attrNameLst>
                                          <p:attrName>style.visibility</p:attrName>
                                        </p:attrNameLst>
                                      </p:cBhvr>
                                      <p:to>
                                        <p:strVal val="visible"/>
                                      </p:to>
                                    </p:set>
                                    <p:anim calcmode="lin" valueType="num">
                                      <p:cBhvr>
                                        <p:cTn id="7" dur="500" fill="hold"/>
                                        <p:tgtEl>
                                          <p:spTgt spid="203972"/>
                                        </p:tgtEl>
                                        <p:attrNameLst>
                                          <p:attrName>ppt_x</p:attrName>
                                        </p:attrNameLst>
                                      </p:cBhvr>
                                      <p:tavLst>
                                        <p:tav tm="0">
                                          <p:val>
                                            <p:strVal val="#ppt_x"/>
                                          </p:val>
                                        </p:tav>
                                        <p:tav tm="100000">
                                          <p:val>
                                            <p:strVal val="#ppt_x"/>
                                          </p:val>
                                        </p:tav>
                                      </p:tavLst>
                                    </p:anim>
                                    <p:anim calcmode="lin" valueType="num">
                                      <p:cBhvr>
                                        <p:cTn id="8" dur="500" fill="hold"/>
                                        <p:tgtEl>
                                          <p:spTgt spid="203972"/>
                                        </p:tgtEl>
                                        <p:attrNameLst>
                                          <p:attrName>ppt_y</p:attrName>
                                        </p:attrNameLst>
                                      </p:cBhvr>
                                      <p:tavLst>
                                        <p:tav tm="0">
                                          <p:val>
                                            <p:strVal val="#ppt_y+#ppt_h/2"/>
                                          </p:val>
                                        </p:tav>
                                        <p:tav tm="100000">
                                          <p:val>
                                            <p:strVal val="#ppt_y"/>
                                          </p:val>
                                        </p:tav>
                                      </p:tavLst>
                                    </p:anim>
                                    <p:anim calcmode="lin" valueType="num">
                                      <p:cBhvr>
                                        <p:cTn id="9" dur="500" fill="hold"/>
                                        <p:tgtEl>
                                          <p:spTgt spid="203972"/>
                                        </p:tgtEl>
                                        <p:attrNameLst>
                                          <p:attrName>ppt_w</p:attrName>
                                        </p:attrNameLst>
                                      </p:cBhvr>
                                      <p:tavLst>
                                        <p:tav tm="0">
                                          <p:val>
                                            <p:strVal val="#ppt_w"/>
                                          </p:val>
                                        </p:tav>
                                        <p:tav tm="100000">
                                          <p:val>
                                            <p:strVal val="#ppt_w"/>
                                          </p:val>
                                        </p:tav>
                                      </p:tavLst>
                                    </p:anim>
                                    <p:anim calcmode="lin" valueType="num">
                                      <p:cBhvr>
                                        <p:cTn id="10" dur="500" fill="hold"/>
                                        <p:tgtEl>
                                          <p:spTgt spid="20397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nodeType="afterEffect">
                                  <p:stCondLst>
                                    <p:cond delay="0"/>
                                  </p:stCondLst>
                                  <p:childTnLst>
                                    <p:set>
                                      <p:cBhvr>
                                        <p:cTn id="13" dur="1" fill="hold">
                                          <p:stCondLst>
                                            <p:cond delay="0"/>
                                          </p:stCondLst>
                                        </p:cTn>
                                        <p:tgtEl>
                                          <p:spTgt spid="203909"/>
                                        </p:tgtEl>
                                        <p:attrNameLst>
                                          <p:attrName>style.visibility</p:attrName>
                                        </p:attrNameLst>
                                      </p:cBhvr>
                                      <p:to>
                                        <p:strVal val="visible"/>
                                      </p:to>
                                    </p:set>
                                    <p:anim calcmode="lin" valueType="num">
                                      <p:cBhvr>
                                        <p:cTn id="14" dur="500" fill="hold"/>
                                        <p:tgtEl>
                                          <p:spTgt spid="203909"/>
                                        </p:tgtEl>
                                        <p:attrNameLst>
                                          <p:attrName>ppt_x</p:attrName>
                                        </p:attrNameLst>
                                      </p:cBhvr>
                                      <p:tavLst>
                                        <p:tav tm="0">
                                          <p:val>
                                            <p:strVal val="#ppt_x"/>
                                          </p:val>
                                        </p:tav>
                                        <p:tav tm="100000">
                                          <p:val>
                                            <p:strVal val="#ppt_x"/>
                                          </p:val>
                                        </p:tav>
                                      </p:tavLst>
                                    </p:anim>
                                    <p:anim calcmode="lin" valueType="num">
                                      <p:cBhvr>
                                        <p:cTn id="15" dur="500" fill="hold"/>
                                        <p:tgtEl>
                                          <p:spTgt spid="203909"/>
                                        </p:tgtEl>
                                        <p:attrNameLst>
                                          <p:attrName>ppt_y</p:attrName>
                                        </p:attrNameLst>
                                      </p:cBhvr>
                                      <p:tavLst>
                                        <p:tav tm="0">
                                          <p:val>
                                            <p:strVal val="#ppt_y+#ppt_h/2"/>
                                          </p:val>
                                        </p:tav>
                                        <p:tav tm="100000">
                                          <p:val>
                                            <p:strVal val="#ppt_y"/>
                                          </p:val>
                                        </p:tav>
                                      </p:tavLst>
                                    </p:anim>
                                    <p:anim calcmode="lin" valueType="num">
                                      <p:cBhvr>
                                        <p:cTn id="16" dur="500" fill="hold"/>
                                        <p:tgtEl>
                                          <p:spTgt spid="203909"/>
                                        </p:tgtEl>
                                        <p:attrNameLst>
                                          <p:attrName>ppt_w</p:attrName>
                                        </p:attrNameLst>
                                      </p:cBhvr>
                                      <p:tavLst>
                                        <p:tav tm="0">
                                          <p:val>
                                            <p:strVal val="#ppt_w"/>
                                          </p:val>
                                        </p:tav>
                                        <p:tav tm="100000">
                                          <p:val>
                                            <p:strVal val="#ppt_w"/>
                                          </p:val>
                                        </p:tav>
                                      </p:tavLst>
                                    </p:anim>
                                    <p:anim calcmode="lin" valueType="num">
                                      <p:cBhvr>
                                        <p:cTn id="17" dur="500" fill="hold"/>
                                        <p:tgtEl>
                                          <p:spTgt spid="20390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nodeType="afterEffect">
                                  <p:stCondLst>
                                    <p:cond delay="0"/>
                                  </p:stCondLst>
                                  <p:childTnLst>
                                    <p:set>
                                      <p:cBhvr>
                                        <p:cTn id="20" dur="1" fill="hold">
                                          <p:stCondLst>
                                            <p:cond delay="0"/>
                                          </p:stCondLst>
                                        </p:cTn>
                                        <p:tgtEl>
                                          <p:spTgt spid="203846"/>
                                        </p:tgtEl>
                                        <p:attrNameLst>
                                          <p:attrName>style.visibility</p:attrName>
                                        </p:attrNameLst>
                                      </p:cBhvr>
                                      <p:to>
                                        <p:strVal val="visible"/>
                                      </p:to>
                                    </p:set>
                                    <p:anim calcmode="lin" valueType="num">
                                      <p:cBhvr>
                                        <p:cTn id="21" dur="500" fill="hold"/>
                                        <p:tgtEl>
                                          <p:spTgt spid="203846"/>
                                        </p:tgtEl>
                                        <p:attrNameLst>
                                          <p:attrName>ppt_x</p:attrName>
                                        </p:attrNameLst>
                                      </p:cBhvr>
                                      <p:tavLst>
                                        <p:tav tm="0">
                                          <p:val>
                                            <p:strVal val="#ppt_x"/>
                                          </p:val>
                                        </p:tav>
                                        <p:tav tm="100000">
                                          <p:val>
                                            <p:strVal val="#ppt_x"/>
                                          </p:val>
                                        </p:tav>
                                      </p:tavLst>
                                    </p:anim>
                                    <p:anim calcmode="lin" valueType="num">
                                      <p:cBhvr>
                                        <p:cTn id="22" dur="500" fill="hold"/>
                                        <p:tgtEl>
                                          <p:spTgt spid="203846"/>
                                        </p:tgtEl>
                                        <p:attrNameLst>
                                          <p:attrName>ppt_y</p:attrName>
                                        </p:attrNameLst>
                                      </p:cBhvr>
                                      <p:tavLst>
                                        <p:tav tm="0">
                                          <p:val>
                                            <p:strVal val="#ppt_y+#ppt_h/2"/>
                                          </p:val>
                                        </p:tav>
                                        <p:tav tm="100000">
                                          <p:val>
                                            <p:strVal val="#ppt_y"/>
                                          </p:val>
                                        </p:tav>
                                      </p:tavLst>
                                    </p:anim>
                                    <p:anim calcmode="lin" valueType="num">
                                      <p:cBhvr>
                                        <p:cTn id="23" dur="500" fill="hold"/>
                                        <p:tgtEl>
                                          <p:spTgt spid="203846"/>
                                        </p:tgtEl>
                                        <p:attrNameLst>
                                          <p:attrName>ppt_w</p:attrName>
                                        </p:attrNameLst>
                                      </p:cBhvr>
                                      <p:tavLst>
                                        <p:tav tm="0">
                                          <p:val>
                                            <p:strVal val="#ppt_w"/>
                                          </p:val>
                                        </p:tav>
                                        <p:tav tm="100000">
                                          <p:val>
                                            <p:strVal val="#ppt_w"/>
                                          </p:val>
                                        </p:tav>
                                      </p:tavLst>
                                    </p:anim>
                                    <p:anim calcmode="lin" valueType="num">
                                      <p:cBhvr>
                                        <p:cTn id="24" dur="500" fill="hold"/>
                                        <p:tgtEl>
                                          <p:spTgt spid="203846"/>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nodeType="afterEffect">
                                  <p:stCondLst>
                                    <p:cond delay="0"/>
                                  </p:stCondLst>
                                  <p:childTnLst>
                                    <p:set>
                                      <p:cBhvr>
                                        <p:cTn id="27" dur="1" fill="hold">
                                          <p:stCondLst>
                                            <p:cond delay="0"/>
                                          </p:stCondLst>
                                        </p:cTn>
                                        <p:tgtEl>
                                          <p:spTgt spid="203783"/>
                                        </p:tgtEl>
                                        <p:attrNameLst>
                                          <p:attrName>style.visibility</p:attrName>
                                        </p:attrNameLst>
                                      </p:cBhvr>
                                      <p:to>
                                        <p:strVal val="visible"/>
                                      </p:to>
                                    </p:set>
                                    <p:anim calcmode="lin" valueType="num">
                                      <p:cBhvr>
                                        <p:cTn id="28" dur="500" fill="hold"/>
                                        <p:tgtEl>
                                          <p:spTgt spid="203783"/>
                                        </p:tgtEl>
                                        <p:attrNameLst>
                                          <p:attrName>ppt_x</p:attrName>
                                        </p:attrNameLst>
                                      </p:cBhvr>
                                      <p:tavLst>
                                        <p:tav tm="0">
                                          <p:val>
                                            <p:strVal val="#ppt_x"/>
                                          </p:val>
                                        </p:tav>
                                        <p:tav tm="100000">
                                          <p:val>
                                            <p:strVal val="#ppt_x"/>
                                          </p:val>
                                        </p:tav>
                                      </p:tavLst>
                                    </p:anim>
                                    <p:anim calcmode="lin" valueType="num">
                                      <p:cBhvr>
                                        <p:cTn id="29" dur="500" fill="hold"/>
                                        <p:tgtEl>
                                          <p:spTgt spid="203783"/>
                                        </p:tgtEl>
                                        <p:attrNameLst>
                                          <p:attrName>ppt_y</p:attrName>
                                        </p:attrNameLst>
                                      </p:cBhvr>
                                      <p:tavLst>
                                        <p:tav tm="0">
                                          <p:val>
                                            <p:strVal val="#ppt_y+#ppt_h/2"/>
                                          </p:val>
                                        </p:tav>
                                        <p:tav tm="100000">
                                          <p:val>
                                            <p:strVal val="#ppt_y"/>
                                          </p:val>
                                        </p:tav>
                                      </p:tavLst>
                                    </p:anim>
                                    <p:anim calcmode="lin" valueType="num">
                                      <p:cBhvr>
                                        <p:cTn id="30" dur="500" fill="hold"/>
                                        <p:tgtEl>
                                          <p:spTgt spid="203783"/>
                                        </p:tgtEl>
                                        <p:attrNameLst>
                                          <p:attrName>ppt_w</p:attrName>
                                        </p:attrNameLst>
                                      </p:cBhvr>
                                      <p:tavLst>
                                        <p:tav tm="0">
                                          <p:val>
                                            <p:strVal val="#ppt_w"/>
                                          </p:val>
                                        </p:tav>
                                        <p:tav tm="100000">
                                          <p:val>
                                            <p:strVal val="#ppt_w"/>
                                          </p:val>
                                        </p:tav>
                                      </p:tavLst>
                                    </p:anim>
                                    <p:anim calcmode="lin" valueType="num">
                                      <p:cBhvr>
                                        <p:cTn id="31" dur="500" fill="hold"/>
                                        <p:tgtEl>
                                          <p:spTgt spid="203783"/>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3" presetClass="entr" presetSubtype="5" fill="hold" grpId="0" nodeType="afterEffect">
                                  <p:stCondLst>
                                    <p:cond delay="0"/>
                                  </p:stCondLst>
                                  <p:childTnLst>
                                    <p:set>
                                      <p:cBhvr>
                                        <p:cTn id="34" dur="1" fill="hold">
                                          <p:stCondLst>
                                            <p:cond delay="0"/>
                                          </p:stCondLst>
                                        </p:cTn>
                                        <p:tgtEl>
                                          <p:spTgt spid="204035"/>
                                        </p:tgtEl>
                                        <p:attrNameLst>
                                          <p:attrName>style.visibility</p:attrName>
                                        </p:attrNameLst>
                                      </p:cBhvr>
                                      <p:to>
                                        <p:strVal val="visible"/>
                                      </p:to>
                                    </p:set>
                                    <p:animEffect transition="in" filter="blinds(vertical)">
                                      <p:cBhvr>
                                        <p:cTn id="35" dur="500"/>
                                        <p:tgtEl>
                                          <p:spTgt spid="204035"/>
                                        </p:tgtEl>
                                      </p:cBhvr>
                                    </p:animEffect>
                                  </p:childTnLst>
                                </p:cTn>
                              </p:par>
                            </p:childTnLst>
                          </p:cTn>
                        </p:par>
                        <p:par>
                          <p:cTn id="36" fill="hold" nodeType="afterGroup">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203779"/>
                                        </p:tgtEl>
                                        <p:attrNameLst>
                                          <p:attrName>style.visibility</p:attrName>
                                        </p:attrNameLst>
                                      </p:cBhvr>
                                      <p:to>
                                        <p:strVal val="visible"/>
                                      </p:to>
                                    </p:set>
                                    <p:anim calcmode="lin" valueType="num">
                                      <p:cBhvr additive="base">
                                        <p:cTn id="39" dur="500" fill="hold"/>
                                        <p:tgtEl>
                                          <p:spTgt spid="203779"/>
                                        </p:tgtEl>
                                        <p:attrNameLst>
                                          <p:attrName>ppt_x</p:attrName>
                                        </p:attrNameLst>
                                      </p:cBhvr>
                                      <p:tavLst>
                                        <p:tav tm="0">
                                          <p:val>
                                            <p:strVal val="0-#ppt_w/2"/>
                                          </p:val>
                                        </p:tav>
                                        <p:tav tm="100000">
                                          <p:val>
                                            <p:strVal val="#ppt_x"/>
                                          </p:val>
                                        </p:tav>
                                      </p:tavLst>
                                    </p:anim>
                                    <p:anim calcmode="lin" valueType="num">
                                      <p:cBhvr additive="base">
                                        <p:cTn id="40" dur="500" fill="hold"/>
                                        <p:tgtEl>
                                          <p:spTgt spid="203779"/>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000"/>
                            </p:stCondLst>
                            <p:childTnLst>
                              <p:par>
                                <p:cTn id="42" presetID="3" presetClass="entr" presetSubtype="5" fill="hold" grpId="0" nodeType="afterEffect">
                                  <p:stCondLst>
                                    <p:cond delay="0"/>
                                  </p:stCondLst>
                                  <p:childTnLst>
                                    <p:set>
                                      <p:cBhvr>
                                        <p:cTn id="43" dur="1" fill="hold">
                                          <p:stCondLst>
                                            <p:cond delay="0"/>
                                          </p:stCondLst>
                                        </p:cTn>
                                        <p:tgtEl>
                                          <p:spTgt spid="203780"/>
                                        </p:tgtEl>
                                        <p:attrNameLst>
                                          <p:attrName>style.visibility</p:attrName>
                                        </p:attrNameLst>
                                      </p:cBhvr>
                                      <p:to>
                                        <p:strVal val="visible"/>
                                      </p:to>
                                    </p:set>
                                    <p:animEffect transition="in" filter="blinds(vertical)">
                                      <p:cBhvr>
                                        <p:cTn id="44" dur="500"/>
                                        <p:tgtEl>
                                          <p:spTgt spid="203780"/>
                                        </p:tgtEl>
                                      </p:cBhvr>
                                    </p:animEffect>
                                  </p:childTnLst>
                                </p:cTn>
                              </p:par>
                            </p:childTnLst>
                          </p:cTn>
                        </p:par>
                        <p:par>
                          <p:cTn id="45" fill="hold" nodeType="afterGroup">
                            <p:stCondLst>
                              <p:cond delay="3500"/>
                            </p:stCondLst>
                            <p:childTnLst>
                              <p:par>
                                <p:cTn id="46" presetID="2" presetClass="entr" presetSubtype="12" fill="hold" grpId="0" nodeType="afterEffect">
                                  <p:stCondLst>
                                    <p:cond delay="0"/>
                                  </p:stCondLst>
                                  <p:childTnLst>
                                    <p:set>
                                      <p:cBhvr>
                                        <p:cTn id="47" dur="1" fill="hold">
                                          <p:stCondLst>
                                            <p:cond delay="0"/>
                                          </p:stCondLst>
                                        </p:cTn>
                                        <p:tgtEl>
                                          <p:spTgt spid="203778"/>
                                        </p:tgtEl>
                                        <p:attrNameLst>
                                          <p:attrName>style.visibility</p:attrName>
                                        </p:attrNameLst>
                                      </p:cBhvr>
                                      <p:to>
                                        <p:strVal val="visible"/>
                                      </p:to>
                                    </p:set>
                                    <p:anim calcmode="lin" valueType="num">
                                      <p:cBhvr additive="base">
                                        <p:cTn id="48" dur="500" fill="hold"/>
                                        <p:tgtEl>
                                          <p:spTgt spid="203778"/>
                                        </p:tgtEl>
                                        <p:attrNameLst>
                                          <p:attrName>ppt_x</p:attrName>
                                        </p:attrNameLst>
                                      </p:cBhvr>
                                      <p:tavLst>
                                        <p:tav tm="0">
                                          <p:val>
                                            <p:strVal val="0-#ppt_w/2"/>
                                          </p:val>
                                        </p:tav>
                                        <p:tav tm="100000">
                                          <p:val>
                                            <p:strVal val="#ppt_x"/>
                                          </p:val>
                                        </p:tav>
                                      </p:tavLst>
                                    </p:anim>
                                    <p:anim calcmode="lin" valueType="num">
                                      <p:cBhvr additive="base">
                                        <p:cTn id="49" dur="500" fill="hold"/>
                                        <p:tgtEl>
                                          <p:spTgt spid="203778"/>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000"/>
                            </p:stCondLst>
                            <p:childTnLst>
                              <p:par>
                                <p:cTn id="51" presetID="3" presetClass="entr" presetSubtype="5" fill="hold" grpId="0" nodeType="afterEffect">
                                  <p:stCondLst>
                                    <p:cond delay="2000"/>
                                  </p:stCondLst>
                                  <p:childTnLst>
                                    <p:set>
                                      <p:cBhvr>
                                        <p:cTn id="52" dur="1" fill="hold">
                                          <p:stCondLst>
                                            <p:cond delay="0"/>
                                          </p:stCondLst>
                                        </p:cTn>
                                        <p:tgtEl>
                                          <p:spTgt spid="204036"/>
                                        </p:tgtEl>
                                        <p:attrNameLst>
                                          <p:attrName>style.visibility</p:attrName>
                                        </p:attrNameLst>
                                      </p:cBhvr>
                                      <p:to>
                                        <p:strVal val="visible"/>
                                      </p:to>
                                    </p:set>
                                    <p:animEffect transition="in" filter="blinds(vertical)">
                                      <p:cBhvr>
                                        <p:cTn id="53" dur="500"/>
                                        <p:tgtEl>
                                          <p:spTgt spid="204036"/>
                                        </p:tgtEl>
                                      </p:cBhvr>
                                    </p:animEffect>
                                  </p:childTnLst>
                                </p:cTn>
                              </p:par>
                            </p:childTnLst>
                          </p:cTn>
                        </p:par>
                        <p:par>
                          <p:cTn id="54" fill="hold" nodeType="afterGroup">
                            <p:stCondLst>
                              <p:cond delay="6500"/>
                            </p:stCondLst>
                            <p:childTnLst>
                              <p:par>
                                <p:cTn id="55" presetID="3" presetClass="entr" presetSubtype="5" fill="hold" grpId="0" nodeType="afterEffect">
                                  <p:stCondLst>
                                    <p:cond delay="2000"/>
                                  </p:stCondLst>
                                  <p:childTnLst>
                                    <p:set>
                                      <p:cBhvr>
                                        <p:cTn id="56" dur="1" fill="hold">
                                          <p:stCondLst>
                                            <p:cond delay="0"/>
                                          </p:stCondLst>
                                        </p:cTn>
                                        <p:tgtEl>
                                          <p:spTgt spid="203781"/>
                                        </p:tgtEl>
                                        <p:attrNameLst>
                                          <p:attrName>style.visibility</p:attrName>
                                        </p:attrNameLst>
                                      </p:cBhvr>
                                      <p:to>
                                        <p:strVal val="visible"/>
                                      </p:to>
                                    </p:set>
                                    <p:animEffect transition="in" filter="blinds(vertical)">
                                      <p:cBhvr>
                                        <p:cTn id="57" dur="500"/>
                                        <p:tgtEl>
                                          <p:spTgt spid="203781"/>
                                        </p:tgtEl>
                                      </p:cBhvr>
                                    </p:animEffect>
                                  </p:childTnLst>
                                </p:cTn>
                              </p:par>
                            </p:childTnLst>
                          </p:cTn>
                        </p:par>
                        <p:par>
                          <p:cTn id="58" fill="hold" nodeType="afterGroup">
                            <p:stCondLst>
                              <p:cond delay="9000"/>
                            </p:stCondLst>
                            <p:childTnLst>
                              <p:par>
                                <p:cTn id="59" presetID="9" presetClass="entr" presetSubtype="0" fill="hold" nodeType="afterEffect">
                                  <p:stCondLst>
                                    <p:cond delay="2000"/>
                                  </p:stCondLst>
                                  <p:childTnLst>
                                    <p:set>
                                      <p:cBhvr>
                                        <p:cTn id="60" dur="1" fill="hold">
                                          <p:stCondLst>
                                            <p:cond delay="0"/>
                                          </p:stCondLst>
                                        </p:cTn>
                                        <p:tgtEl>
                                          <p:spTgt spid="204110"/>
                                        </p:tgtEl>
                                        <p:attrNameLst>
                                          <p:attrName>style.visibility</p:attrName>
                                        </p:attrNameLst>
                                      </p:cBhvr>
                                      <p:to>
                                        <p:strVal val="visible"/>
                                      </p:to>
                                    </p:set>
                                    <p:animEffect transition="in" filter="dissolve">
                                      <p:cBhvr>
                                        <p:cTn id="61" dur="500"/>
                                        <p:tgtEl>
                                          <p:spTgt spid="204110"/>
                                        </p:tgtEl>
                                      </p:cBhvr>
                                    </p:animEffect>
                                  </p:childTnLst>
                                </p:cTn>
                              </p:par>
                            </p:childTnLst>
                          </p:cTn>
                        </p:par>
                        <p:par>
                          <p:cTn id="62" fill="hold" nodeType="afterGroup">
                            <p:stCondLst>
                              <p:cond delay="11500"/>
                            </p:stCondLst>
                            <p:childTnLst>
                              <p:par>
                                <p:cTn id="63" presetID="3" presetClass="entr" presetSubtype="5" fill="hold" nodeType="afterEffect">
                                  <p:stCondLst>
                                    <p:cond delay="0"/>
                                  </p:stCondLst>
                                  <p:childTnLst>
                                    <p:set>
                                      <p:cBhvr>
                                        <p:cTn id="64" dur="1" fill="hold">
                                          <p:stCondLst>
                                            <p:cond delay="0"/>
                                          </p:stCondLst>
                                        </p:cTn>
                                        <p:tgtEl>
                                          <p:spTgt spid="204037"/>
                                        </p:tgtEl>
                                        <p:attrNameLst>
                                          <p:attrName>style.visibility</p:attrName>
                                        </p:attrNameLst>
                                      </p:cBhvr>
                                      <p:to>
                                        <p:strVal val="visible"/>
                                      </p:to>
                                    </p:set>
                                    <p:animEffect transition="in" filter="blinds(vertical)">
                                      <p:cBhvr>
                                        <p:cTn id="65" dur="500"/>
                                        <p:tgtEl>
                                          <p:spTgt spid="204037"/>
                                        </p:tgtEl>
                                      </p:cBhvr>
                                    </p:animEffect>
                                  </p:childTnLst>
                                </p:cTn>
                              </p:par>
                            </p:childTnLst>
                          </p:cTn>
                        </p:par>
                        <p:par>
                          <p:cTn id="66" fill="hold" nodeType="afterGroup">
                            <p:stCondLst>
                              <p:cond delay="12000"/>
                            </p:stCondLst>
                            <p:childTnLst>
                              <p:par>
                                <p:cTn id="67" presetID="3" presetClass="entr" presetSubtype="5" fill="hold" grpId="0" nodeType="afterEffect">
                                  <p:stCondLst>
                                    <p:cond delay="0"/>
                                  </p:stCondLst>
                                  <p:childTnLst>
                                    <p:set>
                                      <p:cBhvr>
                                        <p:cTn id="68" dur="1" fill="hold">
                                          <p:stCondLst>
                                            <p:cond delay="0"/>
                                          </p:stCondLst>
                                        </p:cTn>
                                        <p:tgtEl>
                                          <p:spTgt spid="204100"/>
                                        </p:tgtEl>
                                        <p:attrNameLst>
                                          <p:attrName>style.visibility</p:attrName>
                                        </p:attrNameLst>
                                      </p:cBhvr>
                                      <p:to>
                                        <p:strVal val="visible"/>
                                      </p:to>
                                    </p:set>
                                    <p:animEffect transition="in" filter="blinds(vertical)">
                                      <p:cBhvr>
                                        <p:cTn id="69" dur="500"/>
                                        <p:tgtEl>
                                          <p:spTgt spid="204100"/>
                                        </p:tgtEl>
                                      </p:cBhvr>
                                    </p:animEffect>
                                  </p:childTnLst>
                                </p:cTn>
                              </p:par>
                            </p:childTnLst>
                          </p:cTn>
                        </p:par>
                        <p:par>
                          <p:cTn id="70" fill="hold" nodeType="afterGroup">
                            <p:stCondLst>
                              <p:cond delay="12500"/>
                            </p:stCondLst>
                            <p:childTnLst>
                              <p:par>
                                <p:cTn id="71" presetID="3" presetClass="entr" presetSubtype="5" fill="hold" grpId="0" nodeType="afterEffect">
                                  <p:stCondLst>
                                    <p:cond delay="0"/>
                                  </p:stCondLst>
                                  <p:childTnLst>
                                    <p:set>
                                      <p:cBhvr>
                                        <p:cTn id="72" dur="1" fill="hold">
                                          <p:stCondLst>
                                            <p:cond delay="0"/>
                                          </p:stCondLst>
                                        </p:cTn>
                                        <p:tgtEl>
                                          <p:spTgt spid="203782"/>
                                        </p:tgtEl>
                                        <p:attrNameLst>
                                          <p:attrName>style.visibility</p:attrName>
                                        </p:attrNameLst>
                                      </p:cBhvr>
                                      <p:to>
                                        <p:strVal val="visible"/>
                                      </p:to>
                                    </p:set>
                                    <p:animEffect transition="in" filter="blinds(vertical)">
                                      <p:cBhvr>
                                        <p:cTn id="73" dur="500"/>
                                        <p:tgtEl>
                                          <p:spTgt spid="203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nimBg="1" autoUpdateAnimBg="0"/>
      <p:bldP spid="203779" grpId="0" animBg="1" autoUpdateAnimBg="0"/>
      <p:bldP spid="203780" grpId="0" animBg="1"/>
      <p:bldP spid="203781" grpId="0" animBg="1"/>
      <p:bldP spid="203782" grpId="0" animBg="1"/>
      <p:bldP spid="204035" grpId="0" animBg="1"/>
      <p:bldP spid="204036" grpId="0" animBg="1"/>
      <p:bldP spid="20410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When managing a pasture </a:t>
            </a:r>
          </a:p>
        </p:txBody>
      </p:sp>
      <p:sp>
        <p:nvSpPr>
          <p:cNvPr id="9219" name="Rectangle 3"/>
          <p:cNvSpPr>
            <a:spLocks noGrp="1" noChangeArrowheads="1"/>
          </p:cNvSpPr>
          <p:nvPr>
            <p:ph type="body" idx="1"/>
          </p:nvPr>
        </p:nvSpPr>
        <p:spPr/>
        <p:txBody>
          <a:bodyPr>
            <a:normAutofit lnSpcReduction="10000"/>
          </a:bodyPr>
          <a:lstStyle/>
          <a:p>
            <a:r>
              <a:rPr lang="en-US" dirty="0" smtClean="0"/>
              <a:t>Both the plant and animal need to be considered</a:t>
            </a:r>
          </a:p>
          <a:p>
            <a:endParaRPr lang="en-US" dirty="0" smtClean="0"/>
          </a:p>
          <a:p>
            <a:r>
              <a:rPr lang="en-US" dirty="0" smtClean="0"/>
              <a:t>Think </a:t>
            </a:r>
            <a:r>
              <a:rPr lang="en-US" dirty="0" err="1" smtClean="0"/>
              <a:t>lbs</a:t>
            </a:r>
            <a:r>
              <a:rPr lang="en-US" dirty="0" smtClean="0"/>
              <a:t> per acre not per animal</a:t>
            </a:r>
          </a:p>
          <a:p>
            <a:endParaRPr lang="en-US" dirty="0" smtClean="0"/>
          </a:p>
          <a:p>
            <a:pPr lvl="1"/>
            <a:r>
              <a:rPr lang="en-US" dirty="0" smtClean="0"/>
              <a:t>Timing of grazing</a:t>
            </a:r>
          </a:p>
          <a:p>
            <a:pPr lvl="2"/>
            <a:r>
              <a:rPr lang="en-US" dirty="0" smtClean="0"/>
              <a:t>Need to allow the plant to restore its energy reserves</a:t>
            </a:r>
          </a:p>
          <a:p>
            <a:pPr lvl="1"/>
            <a:endParaRPr lang="en-US" dirty="0" smtClean="0"/>
          </a:p>
          <a:p>
            <a:pPr lvl="1"/>
            <a:r>
              <a:rPr lang="en-US" dirty="0" smtClean="0"/>
              <a:t>Intensity of grazing</a:t>
            </a:r>
          </a:p>
          <a:p>
            <a:pPr lvl="2"/>
            <a:r>
              <a:rPr lang="en-US" dirty="0" smtClean="0"/>
              <a:t>How much of the leaf is removed/left</a:t>
            </a:r>
          </a:p>
          <a:p>
            <a:pPr lvl="2"/>
            <a:r>
              <a:rPr lang="en-US" dirty="0" smtClean="0"/>
              <a:t>Take half leave half</a:t>
            </a:r>
          </a:p>
        </p:txBody>
      </p:sp>
    </p:spTree>
    <p:extLst>
      <p:ext uri="{BB962C8B-B14F-4D97-AF65-F5344CB8AC3E}">
        <p14:creationId xmlns:p14="http://schemas.microsoft.com/office/powerpoint/2010/main" val="12298694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smtClean="0"/>
              <a:t>The </a:t>
            </a:r>
            <a:r>
              <a:rPr lang="en-US" sz="2000" u="sng" dirty="0" smtClean="0"/>
              <a:t>ultimate</a:t>
            </a:r>
            <a:r>
              <a:rPr lang="en-US" sz="2000" dirty="0" smtClean="0"/>
              <a:t> measure of forage quality is animal performance</a:t>
            </a:r>
          </a:p>
          <a:p>
            <a:endParaRPr lang="en-US" sz="700" dirty="0" smtClean="0"/>
          </a:p>
          <a:p>
            <a:r>
              <a:rPr lang="en-US" sz="2000" dirty="0" smtClean="0"/>
              <a:t>Animal </a:t>
            </a:r>
            <a:r>
              <a:rPr lang="en-US" sz="2000" dirty="0"/>
              <a:t>performance is </a:t>
            </a:r>
            <a:r>
              <a:rPr lang="en-US" sz="2000" dirty="0" smtClean="0"/>
              <a:t>determined by </a:t>
            </a:r>
          </a:p>
          <a:p>
            <a:pPr lvl="1"/>
            <a:r>
              <a:rPr lang="en-US" sz="1800" dirty="0" smtClean="0"/>
              <a:t>feed availability</a:t>
            </a:r>
          </a:p>
          <a:p>
            <a:pPr lvl="1"/>
            <a:r>
              <a:rPr lang="en-US" sz="1800" dirty="0" smtClean="0"/>
              <a:t>feed nutrient content</a:t>
            </a:r>
          </a:p>
          <a:p>
            <a:pPr lvl="1"/>
            <a:r>
              <a:rPr lang="en-US" sz="1800" dirty="0" smtClean="0"/>
              <a:t>Intake</a:t>
            </a:r>
          </a:p>
          <a:p>
            <a:pPr lvl="1"/>
            <a:r>
              <a:rPr lang="en-US" sz="1800" dirty="0" smtClean="0"/>
              <a:t>extent </a:t>
            </a:r>
            <a:r>
              <a:rPr lang="en-US" sz="1800" dirty="0"/>
              <a:t>of </a:t>
            </a:r>
            <a:r>
              <a:rPr lang="en-US" sz="1800" dirty="0" smtClean="0"/>
              <a:t>digestion </a:t>
            </a:r>
          </a:p>
          <a:p>
            <a:pPr lvl="1"/>
            <a:r>
              <a:rPr lang="en-US" sz="1800" dirty="0" smtClean="0"/>
              <a:t>metabolism </a:t>
            </a:r>
            <a:r>
              <a:rPr lang="en-US" sz="1800" dirty="0"/>
              <a:t>of the </a:t>
            </a:r>
            <a:r>
              <a:rPr lang="en-US" sz="1800" dirty="0" smtClean="0"/>
              <a:t>feed digested</a:t>
            </a:r>
          </a:p>
          <a:p>
            <a:r>
              <a:rPr lang="en-US" sz="900" dirty="0" smtClean="0"/>
              <a:t> </a:t>
            </a:r>
          </a:p>
          <a:p>
            <a:r>
              <a:rPr lang="en-US" sz="2000" dirty="0" smtClean="0"/>
              <a:t>Availability </a:t>
            </a:r>
            <a:r>
              <a:rPr lang="en-US" sz="2000" dirty="0"/>
              <a:t>and </a:t>
            </a:r>
            <a:r>
              <a:rPr lang="en-US" sz="2000" dirty="0" smtClean="0"/>
              <a:t>intake most </a:t>
            </a:r>
            <a:r>
              <a:rPr lang="en-US" sz="2000" dirty="0"/>
              <a:t>often determine animal </a:t>
            </a:r>
            <a:r>
              <a:rPr lang="en-US" sz="2000" dirty="0" smtClean="0"/>
              <a:t>performance</a:t>
            </a:r>
            <a:endParaRPr lang="en-US" sz="2000" dirty="0"/>
          </a:p>
          <a:p>
            <a:pPr lvl="1"/>
            <a:r>
              <a:rPr lang="en-US" sz="1800" dirty="0"/>
              <a:t>A cow never produced </a:t>
            </a:r>
            <a:r>
              <a:rPr lang="en-US" sz="1800" dirty="0" smtClean="0"/>
              <a:t>milk or </a:t>
            </a:r>
            <a:r>
              <a:rPr lang="en-US" sz="1800" dirty="0"/>
              <a:t>a steer never grew on feed that </a:t>
            </a:r>
            <a:r>
              <a:rPr lang="en-US" sz="1800" dirty="0" smtClean="0"/>
              <a:t>it didn’t </a:t>
            </a:r>
            <a:r>
              <a:rPr lang="en-US" sz="1800" dirty="0"/>
              <a:t>eat</a:t>
            </a:r>
            <a:r>
              <a:rPr lang="en-US" sz="1800" dirty="0" smtClean="0"/>
              <a:t>!</a:t>
            </a:r>
            <a:endParaRPr lang="en-US" sz="1800" dirty="0"/>
          </a:p>
        </p:txBody>
      </p:sp>
      <p:sp>
        <p:nvSpPr>
          <p:cNvPr id="2" name="Title 1"/>
          <p:cNvSpPr>
            <a:spLocks noGrp="1"/>
          </p:cNvSpPr>
          <p:nvPr>
            <p:ph type="title"/>
          </p:nvPr>
        </p:nvSpPr>
        <p:spPr/>
        <p:txBody>
          <a:bodyPr/>
          <a:lstStyle/>
          <a:p>
            <a:r>
              <a:rPr lang="en-US" dirty="0" smtClean="0"/>
              <a:t>Forage quality</a:t>
            </a:r>
            <a:endParaRPr lang="en-US" dirty="0"/>
          </a:p>
        </p:txBody>
      </p:sp>
    </p:spTree>
    <p:extLst>
      <p:ext uri="{BB962C8B-B14F-4D97-AF65-F5344CB8AC3E}">
        <p14:creationId xmlns:p14="http://schemas.microsoft.com/office/powerpoint/2010/main" val="41919041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267200" y="609600"/>
            <a:ext cx="4357688" cy="4835525"/>
            <a:chOff x="228600" y="609600"/>
            <a:chExt cx="4357688" cy="4835525"/>
          </a:xfrm>
        </p:grpSpPr>
        <p:grpSp>
          <p:nvGrpSpPr>
            <p:cNvPr id="3" name="Group 2"/>
            <p:cNvGrpSpPr>
              <a:grpSpLocks/>
            </p:cNvGrpSpPr>
            <p:nvPr/>
          </p:nvGrpSpPr>
          <p:grpSpPr bwMode="auto">
            <a:xfrm>
              <a:off x="228600" y="609600"/>
              <a:ext cx="4343400" cy="2533650"/>
              <a:chOff x="720" y="321"/>
              <a:chExt cx="2736" cy="1596"/>
            </a:xfrm>
          </p:grpSpPr>
          <p:pic>
            <p:nvPicPr>
              <p:cNvPr id="17419" name="Picture 3"/>
              <p:cNvPicPr>
                <a:picLocks noChangeAspect="1" noChangeArrowheads="1"/>
              </p:cNvPicPr>
              <p:nvPr/>
            </p:nvPicPr>
            <p:blipFill>
              <a:blip r:embed="rId2" cstate="print"/>
              <a:srcRect/>
              <a:stretch>
                <a:fillRect/>
              </a:stretch>
            </p:blipFill>
            <p:spPr bwMode="auto">
              <a:xfrm>
                <a:off x="720" y="465"/>
                <a:ext cx="624" cy="243"/>
              </a:xfrm>
              <a:prstGeom prst="rect">
                <a:avLst/>
              </a:prstGeom>
              <a:noFill/>
              <a:ln w="9525">
                <a:noFill/>
                <a:miter lim="800000"/>
                <a:headEnd/>
                <a:tailEnd/>
              </a:ln>
            </p:spPr>
          </p:pic>
          <p:sp>
            <p:nvSpPr>
              <p:cNvPr id="17420" name="Text Box 4"/>
              <p:cNvSpPr txBox="1">
                <a:spLocks noChangeArrowheads="1"/>
              </p:cNvSpPr>
              <p:nvPr/>
            </p:nvSpPr>
            <p:spPr bwMode="auto">
              <a:xfrm>
                <a:off x="1332" y="321"/>
                <a:ext cx="2124" cy="1596"/>
              </a:xfrm>
              <a:prstGeom prst="rect">
                <a:avLst/>
              </a:prstGeom>
              <a:noFill/>
              <a:ln w="28575">
                <a:noFill/>
                <a:miter lim="800000"/>
                <a:headEnd/>
                <a:tailEnd/>
              </a:ln>
            </p:spPr>
            <p:txBody>
              <a:bodyPr wrap="square">
                <a:spAutoFit/>
              </a:bodyPr>
              <a:lstStyle/>
              <a:p>
                <a:pPr eaLnBrk="0" hangingPunct="0"/>
                <a:r>
                  <a:rPr lang="en-US" sz="2000" b="1" dirty="0">
                    <a:latin typeface="Times New Roman" pitchFamily="18" charset="0"/>
                  </a:rPr>
                  <a:t>500 lbs/acre </a:t>
                </a:r>
                <a:endParaRPr lang="en-US" sz="2000" b="1" dirty="0" smtClean="0">
                  <a:latin typeface="Times New Roman" pitchFamily="18" charset="0"/>
                </a:endParaRPr>
              </a:p>
              <a:p>
                <a:pPr eaLnBrk="0" hangingPunct="0"/>
                <a:r>
                  <a:rPr lang="en-US" sz="2000" b="1" dirty="0" smtClean="0">
                    <a:latin typeface="Times New Roman" pitchFamily="18" charset="0"/>
                  </a:rPr>
                  <a:t>12 </a:t>
                </a:r>
                <a:r>
                  <a:rPr lang="en-US" sz="2000" b="1" dirty="0">
                    <a:latin typeface="Times New Roman" pitchFamily="18" charset="0"/>
                  </a:rPr>
                  <a:t>acres = 6000 lbs allowance </a:t>
                </a:r>
              </a:p>
              <a:p>
                <a:pPr eaLnBrk="0" hangingPunct="0"/>
                <a:r>
                  <a:rPr lang="en-US" sz="2000" b="1" dirty="0">
                    <a:latin typeface="Times New Roman" pitchFamily="18" charset="0"/>
                  </a:rPr>
                  <a:t>for the herd</a:t>
                </a:r>
              </a:p>
              <a:p>
                <a:pPr eaLnBrk="0" hangingPunct="0"/>
                <a:endParaRPr lang="en-US" sz="2000" b="1" dirty="0">
                  <a:latin typeface="Times New Roman" pitchFamily="18" charset="0"/>
                </a:endParaRPr>
              </a:p>
              <a:p>
                <a:pPr eaLnBrk="0" hangingPunct="0"/>
                <a:endParaRPr lang="en-US" sz="1600" b="1" dirty="0">
                  <a:latin typeface="Times New Roman" pitchFamily="18" charset="0"/>
                </a:endParaRPr>
              </a:p>
              <a:p>
                <a:pPr eaLnBrk="0" hangingPunct="0"/>
                <a:endParaRPr lang="en-US" sz="1600" b="1" dirty="0">
                  <a:latin typeface="Times New Roman" pitchFamily="18" charset="0"/>
                </a:endParaRPr>
              </a:p>
              <a:p>
                <a:pPr eaLnBrk="0" hangingPunct="0"/>
                <a:endParaRPr lang="en-US" sz="1600" b="1" dirty="0">
                  <a:latin typeface="Times New Roman" pitchFamily="18" charset="0"/>
                </a:endParaRPr>
              </a:p>
              <a:p>
                <a:pPr eaLnBrk="0" hangingPunct="0"/>
                <a:endParaRPr lang="en-US" sz="1600" b="1" dirty="0">
                  <a:latin typeface="Times New Roman" pitchFamily="18" charset="0"/>
                </a:endParaRPr>
              </a:p>
              <a:p>
                <a:pPr eaLnBrk="0" hangingPunct="0"/>
                <a:r>
                  <a:rPr lang="en-US" sz="1600" b="1" dirty="0">
                    <a:latin typeface="Times New Roman" pitchFamily="18" charset="0"/>
                  </a:rPr>
                  <a:t> </a:t>
                </a:r>
              </a:p>
            </p:txBody>
          </p:sp>
        </p:grpSp>
        <p:grpSp>
          <p:nvGrpSpPr>
            <p:cNvPr id="4" name="Group 5"/>
            <p:cNvGrpSpPr>
              <a:grpSpLocks/>
            </p:cNvGrpSpPr>
            <p:nvPr/>
          </p:nvGrpSpPr>
          <p:grpSpPr bwMode="auto">
            <a:xfrm>
              <a:off x="381000" y="2209800"/>
              <a:ext cx="4051300" cy="1676400"/>
              <a:chOff x="816" y="1632"/>
              <a:chExt cx="2552" cy="1056"/>
            </a:xfrm>
          </p:grpSpPr>
          <p:pic>
            <p:nvPicPr>
              <p:cNvPr id="17417" name="Picture 6"/>
              <p:cNvPicPr>
                <a:picLocks noChangeAspect="1" noChangeArrowheads="1"/>
              </p:cNvPicPr>
              <p:nvPr/>
            </p:nvPicPr>
            <p:blipFill>
              <a:blip r:embed="rId3" cstate="print"/>
              <a:srcRect/>
              <a:stretch>
                <a:fillRect/>
              </a:stretch>
            </p:blipFill>
            <p:spPr bwMode="auto">
              <a:xfrm>
                <a:off x="816" y="1632"/>
                <a:ext cx="483" cy="690"/>
              </a:xfrm>
              <a:prstGeom prst="rect">
                <a:avLst/>
              </a:prstGeom>
              <a:noFill/>
              <a:ln w="9525">
                <a:noFill/>
                <a:miter lim="800000"/>
                <a:headEnd/>
                <a:tailEnd/>
              </a:ln>
            </p:spPr>
          </p:pic>
          <p:sp>
            <p:nvSpPr>
              <p:cNvPr id="17418" name="Text Box 7"/>
              <p:cNvSpPr txBox="1">
                <a:spLocks noChangeArrowheads="1"/>
              </p:cNvSpPr>
              <p:nvPr/>
            </p:nvSpPr>
            <p:spPr bwMode="auto">
              <a:xfrm>
                <a:off x="1296" y="1746"/>
                <a:ext cx="2072" cy="942"/>
              </a:xfrm>
              <a:prstGeom prst="rect">
                <a:avLst/>
              </a:prstGeom>
              <a:noFill/>
              <a:ln w="28575">
                <a:noFill/>
                <a:miter lim="800000"/>
                <a:headEnd/>
                <a:tailEnd/>
              </a:ln>
            </p:spPr>
            <p:txBody>
              <a:bodyPr wrap="none">
                <a:spAutoFit/>
              </a:bodyPr>
              <a:lstStyle/>
              <a:p>
                <a:pPr eaLnBrk="0" hangingPunct="0"/>
                <a:r>
                  <a:rPr lang="en-US" sz="2000" b="1" dirty="0">
                    <a:latin typeface="Times New Roman" pitchFamily="18" charset="0"/>
                  </a:rPr>
                  <a:t>1500 lbs/acre</a:t>
                </a:r>
              </a:p>
              <a:p>
                <a:pPr eaLnBrk="0" hangingPunct="0"/>
                <a:r>
                  <a:rPr lang="en-US" sz="2000" b="1" dirty="0">
                    <a:latin typeface="Times New Roman" pitchFamily="18" charset="0"/>
                  </a:rPr>
                  <a:t>4 acres = 6000 lbs allowance </a:t>
                </a:r>
              </a:p>
              <a:p>
                <a:pPr eaLnBrk="0" hangingPunct="0"/>
                <a:r>
                  <a:rPr lang="en-US" sz="2000" b="1" dirty="0">
                    <a:latin typeface="Times New Roman" pitchFamily="18" charset="0"/>
                  </a:rPr>
                  <a:t>for the herd</a:t>
                </a:r>
              </a:p>
              <a:p>
                <a:pPr eaLnBrk="0" hangingPunct="0"/>
                <a:endParaRPr lang="en-US" sz="1600" b="1" dirty="0">
                  <a:latin typeface="Times New Roman" pitchFamily="18" charset="0"/>
                </a:endParaRPr>
              </a:p>
              <a:p>
                <a:pPr eaLnBrk="0" hangingPunct="0"/>
                <a:endParaRPr lang="en-US" sz="1600" b="1" dirty="0">
                  <a:latin typeface="Times New Roman" pitchFamily="18" charset="0"/>
                </a:endParaRPr>
              </a:p>
            </p:txBody>
          </p:sp>
        </p:grpSp>
        <p:grpSp>
          <p:nvGrpSpPr>
            <p:cNvPr id="5" name="Group 8"/>
            <p:cNvGrpSpPr>
              <a:grpSpLocks/>
            </p:cNvGrpSpPr>
            <p:nvPr/>
          </p:nvGrpSpPr>
          <p:grpSpPr bwMode="auto">
            <a:xfrm>
              <a:off x="381000" y="3962400"/>
              <a:ext cx="4205288" cy="1482725"/>
              <a:chOff x="432" y="3024"/>
              <a:chExt cx="2649" cy="934"/>
            </a:xfrm>
          </p:grpSpPr>
          <p:pic>
            <p:nvPicPr>
              <p:cNvPr id="17415" name="Picture 9"/>
              <p:cNvPicPr>
                <a:picLocks noChangeAspect="1" noChangeArrowheads="1"/>
              </p:cNvPicPr>
              <p:nvPr/>
            </p:nvPicPr>
            <p:blipFill>
              <a:blip r:embed="rId4" cstate="print"/>
              <a:srcRect/>
              <a:stretch>
                <a:fillRect/>
              </a:stretch>
            </p:blipFill>
            <p:spPr bwMode="auto">
              <a:xfrm>
                <a:off x="432" y="3024"/>
                <a:ext cx="473" cy="934"/>
              </a:xfrm>
              <a:prstGeom prst="rect">
                <a:avLst/>
              </a:prstGeom>
              <a:noFill/>
              <a:ln w="9525">
                <a:noFill/>
                <a:miter lim="800000"/>
                <a:headEnd/>
                <a:tailEnd/>
              </a:ln>
            </p:spPr>
          </p:pic>
          <p:sp>
            <p:nvSpPr>
              <p:cNvPr id="17416" name="Text Box 10"/>
              <p:cNvSpPr txBox="1">
                <a:spLocks noChangeArrowheads="1"/>
              </p:cNvSpPr>
              <p:nvPr/>
            </p:nvSpPr>
            <p:spPr bwMode="auto">
              <a:xfrm>
                <a:off x="912" y="3234"/>
                <a:ext cx="2169" cy="640"/>
              </a:xfrm>
              <a:prstGeom prst="rect">
                <a:avLst/>
              </a:prstGeom>
              <a:noFill/>
              <a:ln w="28575">
                <a:noFill/>
                <a:miter lim="800000"/>
                <a:headEnd/>
                <a:tailEnd/>
              </a:ln>
            </p:spPr>
            <p:txBody>
              <a:bodyPr wrap="none">
                <a:spAutoFit/>
              </a:bodyPr>
              <a:lstStyle/>
              <a:p>
                <a:pPr eaLnBrk="0" hangingPunct="0"/>
                <a:r>
                  <a:rPr lang="en-US" sz="2000" b="1">
                    <a:latin typeface="Times New Roman" pitchFamily="18" charset="0"/>
                  </a:rPr>
                  <a:t>2500 lbs/acre</a:t>
                </a:r>
              </a:p>
              <a:p>
                <a:pPr eaLnBrk="0" hangingPunct="0"/>
                <a:r>
                  <a:rPr lang="en-US" sz="2000" b="1">
                    <a:latin typeface="Times New Roman" pitchFamily="18" charset="0"/>
                  </a:rPr>
                  <a:t>2.4 acres = 6000 lbs allowance</a:t>
                </a:r>
              </a:p>
              <a:p>
                <a:pPr eaLnBrk="0" hangingPunct="0"/>
                <a:r>
                  <a:rPr lang="en-US" sz="2000" b="1">
                    <a:latin typeface="Times New Roman" pitchFamily="18" charset="0"/>
                  </a:rPr>
                  <a:t>for the herd</a:t>
                </a:r>
                <a:endParaRPr lang="en-US" sz="1600" b="1">
                  <a:latin typeface="Times New Roman" pitchFamily="18" charset="0"/>
                </a:endParaRPr>
              </a:p>
            </p:txBody>
          </p:sp>
        </p:grpSp>
      </p:grpSp>
      <p:sp>
        <p:nvSpPr>
          <p:cNvPr id="13" name="TextBox 12"/>
          <p:cNvSpPr txBox="1"/>
          <p:nvPr/>
        </p:nvSpPr>
        <p:spPr>
          <a:xfrm>
            <a:off x="762000" y="1371600"/>
            <a:ext cx="3200400" cy="1261884"/>
          </a:xfrm>
          <a:prstGeom prst="rect">
            <a:avLst/>
          </a:prstGeom>
          <a:noFill/>
        </p:spPr>
        <p:txBody>
          <a:bodyPr wrap="square" rtlCol="0">
            <a:spAutoFit/>
          </a:bodyPr>
          <a:lstStyle/>
          <a:p>
            <a:r>
              <a:rPr lang="en-US" sz="3600" dirty="0" smtClean="0"/>
              <a:t>Forage height</a:t>
            </a:r>
          </a:p>
          <a:p>
            <a:endParaRPr lang="en-US" dirty="0" smtClean="0"/>
          </a:p>
          <a:p>
            <a:r>
              <a:rPr lang="en-US" dirty="0" smtClean="0"/>
              <a:t>Does it matter?</a:t>
            </a:r>
            <a:endParaRPr lang="en-US" dirty="0"/>
          </a:p>
        </p:txBody>
      </p:sp>
    </p:spTree>
    <p:extLst>
      <p:ext uri="{BB962C8B-B14F-4D97-AF65-F5344CB8AC3E}">
        <p14:creationId xmlns:p14="http://schemas.microsoft.com/office/powerpoint/2010/main" val="4419032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WS"/>
          <p:cNvPicPr>
            <a:picLocks noChangeAspect="1" noChangeArrowheads="1"/>
          </p:cNvPicPr>
          <p:nvPr/>
        </p:nvPicPr>
        <p:blipFill>
          <a:blip r:embed="rId2">
            <a:extLst>
              <a:ext uri="{28A0092B-C50C-407E-A947-70E740481C1C}">
                <a14:useLocalDpi xmlns:a14="http://schemas.microsoft.com/office/drawing/2010/main" val="0"/>
              </a:ext>
            </a:extLst>
          </a:blip>
          <a:srcRect r="6834" b="2689"/>
          <a:stretch>
            <a:fillRect/>
          </a:stretch>
        </p:blipFill>
        <p:spPr bwMode="auto">
          <a:xfrm>
            <a:off x="4419600" y="3657600"/>
            <a:ext cx="4494968" cy="297180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609600" y="685800"/>
            <a:ext cx="7848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latin typeface="Times New Roman" pitchFamily="18" charset="0"/>
              </a:rPr>
              <a:t>Grazing Time = 8 to 10 </a:t>
            </a:r>
            <a:r>
              <a:rPr lang="en-US" sz="2800" b="1" dirty="0" smtClean="0">
                <a:latin typeface="Times New Roman" pitchFamily="18" charset="0"/>
              </a:rPr>
              <a:t>h/d</a:t>
            </a:r>
            <a:endParaRPr lang="en-US" sz="2800" b="1" dirty="0">
              <a:latin typeface="Times New Roman" pitchFamily="18" charset="0"/>
            </a:endParaRPr>
          </a:p>
          <a:p>
            <a:pPr>
              <a:spcBef>
                <a:spcPct val="50000"/>
              </a:spcBef>
            </a:pPr>
            <a:r>
              <a:rPr lang="en-US" sz="2800" b="1" dirty="0">
                <a:latin typeface="Times New Roman" pitchFamily="18" charset="0"/>
              </a:rPr>
              <a:t>	two periods before dusk and after dawn</a:t>
            </a:r>
          </a:p>
          <a:p>
            <a:pPr>
              <a:spcBef>
                <a:spcPct val="50000"/>
              </a:spcBef>
            </a:pPr>
            <a:r>
              <a:rPr lang="en-US" sz="2800" b="1" dirty="0">
                <a:latin typeface="Times New Roman" pitchFamily="18" charset="0"/>
              </a:rPr>
              <a:t>Rumination Time = 6 to 8 </a:t>
            </a:r>
            <a:r>
              <a:rPr lang="en-US" sz="2800" b="1" dirty="0" smtClean="0">
                <a:latin typeface="Times New Roman" pitchFamily="18" charset="0"/>
              </a:rPr>
              <a:t>h/d </a:t>
            </a:r>
            <a:r>
              <a:rPr lang="en-US" sz="2800" b="1" dirty="0" err="1" smtClean="0">
                <a:latin typeface="Times New Roman" pitchFamily="18" charset="0"/>
              </a:rPr>
              <a:t>regurgites</a:t>
            </a:r>
            <a:r>
              <a:rPr lang="en-US" sz="2800" b="1" dirty="0" smtClean="0">
                <a:latin typeface="Times New Roman" pitchFamily="18" charset="0"/>
              </a:rPr>
              <a:t> </a:t>
            </a:r>
            <a:r>
              <a:rPr lang="en-US" sz="2800" b="1" dirty="0">
                <a:latin typeface="Times New Roman" pitchFamily="18" charset="0"/>
              </a:rPr>
              <a:t>forage, chews it, mixes </a:t>
            </a:r>
            <a:r>
              <a:rPr lang="en-US" sz="2800" b="1" dirty="0" smtClean="0">
                <a:latin typeface="Times New Roman" pitchFamily="18" charset="0"/>
              </a:rPr>
              <a:t>w/ </a:t>
            </a:r>
            <a:r>
              <a:rPr lang="en-US" sz="2800" b="1" dirty="0">
                <a:latin typeface="Times New Roman" pitchFamily="18" charset="0"/>
              </a:rPr>
              <a:t>saliva and swallows it</a:t>
            </a:r>
          </a:p>
          <a:p>
            <a:pPr>
              <a:spcBef>
                <a:spcPct val="50000"/>
              </a:spcBef>
            </a:pPr>
            <a:r>
              <a:rPr lang="en-US" sz="2800" b="1" dirty="0">
                <a:latin typeface="Times New Roman" pitchFamily="18" charset="0"/>
              </a:rPr>
              <a:t>Bites per Day = 40,000</a:t>
            </a:r>
          </a:p>
        </p:txBody>
      </p:sp>
    </p:spTree>
    <p:extLst>
      <p:ext uri="{BB962C8B-B14F-4D97-AF65-F5344CB8AC3E}">
        <p14:creationId xmlns:p14="http://schemas.microsoft.com/office/powerpoint/2010/main" val="922151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a:ln>
            <a:noFill/>
          </a:ln>
        </p:spPr>
        <p:txBody>
          <a:bodyPr/>
          <a:lstStyle/>
          <a:p>
            <a:pPr eaLnBrk="1" hangingPunct="1"/>
            <a:r>
              <a:rPr lang="en-US" sz="3200" b="1" dirty="0" smtClean="0"/>
              <a:t>Pre-grazing mass affects intake &amp; gain</a:t>
            </a:r>
            <a:endParaRPr lang="en-US" dirty="0" smtClean="0"/>
          </a:p>
        </p:txBody>
      </p:sp>
      <p:grpSp>
        <p:nvGrpSpPr>
          <p:cNvPr id="2" name="Group 3"/>
          <p:cNvGrpSpPr>
            <a:grpSpLocks/>
          </p:cNvGrpSpPr>
          <p:nvPr/>
        </p:nvGrpSpPr>
        <p:grpSpPr bwMode="auto">
          <a:xfrm>
            <a:off x="1098551" y="1447800"/>
            <a:ext cx="6654800" cy="4932363"/>
            <a:chOff x="692" y="912"/>
            <a:chExt cx="4192" cy="3107"/>
          </a:xfrm>
        </p:grpSpPr>
        <p:sp>
          <p:nvSpPr>
            <p:cNvPr id="18436" name="Line 4"/>
            <p:cNvSpPr>
              <a:spLocks noChangeShapeType="1"/>
            </p:cNvSpPr>
            <p:nvPr/>
          </p:nvSpPr>
          <p:spPr bwMode="auto">
            <a:xfrm>
              <a:off x="1329" y="1129"/>
              <a:ext cx="1" cy="2051"/>
            </a:xfrm>
            <a:prstGeom prst="line">
              <a:avLst/>
            </a:prstGeom>
            <a:noFill/>
            <a:ln w="9525">
              <a:solidFill>
                <a:srgbClr val="000000"/>
              </a:solidFill>
              <a:round/>
              <a:headEnd/>
              <a:tailEnd/>
            </a:ln>
          </p:spPr>
          <p:txBody>
            <a:bodyPr/>
            <a:lstStyle/>
            <a:p>
              <a:endParaRPr lang="en-US" sz="2000"/>
            </a:p>
          </p:txBody>
        </p:sp>
        <p:sp>
          <p:nvSpPr>
            <p:cNvPr id="18437" name="Line 5"/>
            <p:cNvSpPr>
              <a:spLocks noChangeShapeType="1"/>
            </p:cNvSpPr>
            <p:nvPr/>
          </p:nvSpPr>
          <p:spPr bwMode="auto">
            <a:xfrm>
              <a:off x="1279" y="3180"/>
              <a:ext cx="100" cy="1"/>
            </a:xfrm>
            <a:prstGeom prst="line">
              <a:avLst/>
            </a:prstGeom>
            <a:noFill/>
            <a:ln w="9525">
              <a:solidFill>
                <a:srgbClr val="000000"/>
              </a:solidFill>
              <a:round/>
              <a:headEnd/>
              <a:tailEnd/>
            </a:ln>
          </p:spPr>
          <p:txBody>
            <a:bodyPr/>
            <a:lstStyle/>
            <a:p>
              <a:endParaRPr lang="en-US" sz="2000"/>
            </a:p>
          </p:txBody>
        </p:sp>
        <p:sp>
          <p:nvSpPr>
            <p:cNvPr id="18438" name="Line 6"/>
            <p:cNvSpPr>
              <a:spLocks noChangeShapeType="1"/>
            </p:cNvSpPr>
            <p:nvPr/>
          </p:nvSpPr>
          <p:spPr bwMode="auto">
            <a:xfrm>
              <a:off x="1279" y="2923"/>
              <a:ext cx="100" cy="1"/>
            </a:xfrm>
            <a:prstGeom prst="line">
              <a:avLst/>
            </a:prstGeom>
            <a:noFill/>
            <a:ln w="9525">
              <a:solidFill>
                <a:srgbClr val="000000"/>
              </a:solidFill>
              <a:round/>
              <a:headEnd/>
              <a:tailEnd/>
            </a:ln>
          </p:spPr>
          <p:txBody>
            <a:bodyPr/>
            <a:lstStyle/>
            <a:p>
              <a:endParaRPr lang="en-US" sz="2000"/>
            </a:p>
          </p:txBody>
        </p:sp>
        <p:sp>
          <p:nvSpPr>
            <p:cNvPr id="18439" name="Line 7"/>
            <p:cNvSpPr>
              <a:spLocks noChangeShapeType="1"/>
            </p:cNvSpPr>
            <p:nvPr/>
          </p:nvSpPr>
          <p:spPr bwMode="auto">
            <a:xfrm>
              <a:off x="1279" y="2667"/>
              <a:ext cx="100" cy="1"/>
            </a:xfrm>
            <a:prstGeom prst="line">
              <a:avLst/>
            </a:prstGeom>
            <a:noFill/>
            <a:ln w="9525">
              <a:solidFill>
                <a:srgbClr val="000000"/>
              </a:solidFill>
              <a:round/>
              <a:headEnd/>
              <a:tailEnd/>
            </a:ln>
          </p:spPr>
          <p:txBody>
            <a:bodyPr/>
            <a:lstStyle/>
            <a:p>
              <a:endParaRPr lang="en-US" sz="2000"/>
            </a:p>
          </p:txBody>
        </p:sp>
        <p:sp>
          <p:nvSpPr>
            <p:cNvPr id="18440" name="Line 8"/>
            <p:cNvSpPr>
              <a:spLocks noChangeShapeType="1"/>
            </p:cNvSpPr>
            <p:nvPr/>
          </p:nvSpPr>
          <p:spPr bwMode="auto">
            <a:xfrm>
              <a:off x="1279" y="2411"/>
              <a:ext cx="100" cy="1"/>
            </a:xfrm>
            <a:prstGeom prst="line">
              <a:avLst/>
            </a:prstGeom>
            <a:noFill/>
            <a:ln w="9525">
              <a:solidFill>
                <a:srgbClr val="000000"/>
              </a:solidFill>
              <a:round/>
              <a:headEnd/>
              <a:tailEnd/>
            </a:ln>
          </p:spPr>
          <p:txBody>
            <a:bodyPr/>
            <a:lstStyle/>
            <a:p>
              <a:endParaRPr lang="en-US" sz="2000"/>
            </a:p>
          </p:txBody>
        </p:sp>
        <p:sp>
          <p:nvSpPr>
            <p:cNvPr id="18441" name="Line 9"/>
            <p:cNvSpPr>
              <a:spLocks noChangeShapeType="1"/>
            </p:cNvSpPr>
            <p:nvPr/>
          </p:nvSpPr>
          <p:spPr bwMode="auto">
            <a:xfrm>
              <a:off x="1279" y="2154"/>
              <a:ext cx="100" cy="1"/>
            </a:xfrm>
            <a:prstGeom prst="line">
              <a:avLst/>
            </a:prstGeom>
            <a:noFill/>
            <a:ln w="9525">
              <a:solidFill>
                <a:srgbClr val="000000"/>
              </a:solidFill>
              <a:round/>
              <a:headEnd/>
              <a:tailEnd/>
            </a:ln>
          </p:spPr>
          <p:txBody>
            <a:bodyPr/>
            <a:lstStyle/>
            <a:p>
              <a:endParaRPr lang="en-US" sz="2000"/>
            </a:p>
          </p:txBody>
        </p:sp>
        <p:sp>
          <p:nvSpPr>
            <p:cNvPr id="18442" name="Line 10"/>
            <p:cNvSpPr>
              <a:spLocks noChangeShapeType="1"/>
            </p:cNvSpPr>
            <p:nvPr/>
          </p:nvSpPr>
          <p:spPr bwMode="auto">
            <a:xfrm>
              <a:off x="1279" y="1898"/>
              <a:ext cx="100" cy="1"/>
            </a:xfrm>
            <a:prstGeom prst="line">
              <a:avLst/>
            </a:prstGeom>
            <a:noFill/>
            <a:ln w="9525">
              <a:solidFill>
                <a:srgbClr val="000000"/>
              </a:solidFill>
              <a:round/>
              <a:headEnd/>
              <a:tailEnd/>
            </a:ln>
          </p:spPr>
          <p:txBody>
            <a:bodyPr/>
            <a:lstStyle/>
            <a:p>
              <a:endParaRPr lang="en-US" sz="2000"/>
            </a:p>
          </p:txBody>
        </p:sp>
        <p:sp>
          <p:nvSpPr>
            <p:cNvPr id="18443" name="Line 11"/>
            <p:cNvSpPr>
              <a:spLocks noChangeShapeType="1"/>
            </p:cNvSpPr>
            <p:nvPr/>
          </p:nvSpPr>
          <p:spPr bwMode="auto">
            <a:xfrm>
              <a:off x="1279" y="1641"/>
              <a:ext cx="100" cy="1"/>
            </a:xfrm>
            <a:prstGeom prst="line">
              <a:avLst/>
            </a:prstGeom>
            <a:noFill/>
            <a:ln w="9525">
              <a:solidFill>
                <a:srgbClr val="000000"/>
              </a:solidFill>
              <a:round/>
              <a:headEnd/>
              <a:tailEnd/>
            </a:ln>
          </p:spPr>
          <p:txBody>
            <a:bodyPr/>
            <a:lstStyle/>
            <a:p>
              <a:endParaRPr lang="en-US" sz="2000"/>
            </a:p>
          </p:txBody>
        </p:sp>
        <p:sp>
          <p:nvSpPr>
            <p:cNvPr id="18444" name="Line 12"/>
            <p:cNvSpPr>
              <a:spLocks noChangeShapeType="1"/>
            </p:cNvSpPr>
            <p:nvPr/>
          </p:nvSpPr>
          <p:spPr bwMode="auto">
            <a:xfrm>
              <a:off x="1279" y="1385"/>
              <a:ext cx="100" cy="1"/>
            </a:xfrm>
            <a:prstGeom prst="line">
              <a:avLst/>
            </a:prstGeom>
            <a:noFill/>
            <a:ln w="9525">
              <a:solidFill>
                <a:srgbClr val="000000"/>
              </a:solidFill>
              <a:round/>
              <a:headEnd/>
              <a:tailEnd/>
            </a:ln>
          </p:spPr>
          <p:txBody>
            <a:bodyPr/>
            <a:lstStyle/>
            <a:p>
              <a:endParaRPr lang="en-US" sz="2000"/>
            </a:p>
          </p:txBody>
        </p:sp>
        <p:sp>
          <p:nvSpPr>
            <p:cNvPr id="18445" name="Line 13"/>
            <p:cNvSpPr>
              <a:spLocks noChangeShapeType="1"/>
            </p:cNvSpPr>
            <p:nvPr/>
          </p:nvSpPr>
          <p:spPr bwMode="auto">
            <a:xfrm>
              <a:off x="1279" y="1129"/>
              <a:ext cx="100" cy="1"/>
            </a:xfrm>
            <a:prstGeom prst="line">
              <a:avLst/>
            </a:prstGeom>
            <a:noFill/>
            <a:ln w="9525">
              <a:solidFill>
                <a:srgbClr val="000000"/>
              </a:solidFill>
              <a:round/>
              <a:headEnd/>
              <a:tailEnd/>
            </a:ln>
          </p:spPr>
          <p:txBody>
            <a:bodyPr/>
            <a:lstStyle/>
            <a:p>
              <a:endParaRPr lang="en-US" sz="2000"/>
            </a:p>
          </p:txBody>
        </p:sp>
        <p:sp>
          <p:nvSpPr>
            <p:cNvPr id="18446" name="Line 14"/>
            <p:cNvSpPr>
              <a:spLocks noChangeShapeType="1"/>
            </p:cNvSpPr>
            <p:nvPr/>
          </p:nvSpPr>
          <p:spPr bwMode="auto">
            <a:xfrm>
              <a:off x="1329" y="2411"/>
              <a:ext cx="3134" cy="1"/>
            </a:xfrm>
            <a:prstGeom prst="line">
              <a:avLst/>
            </a:prstGeom>
            <a:noFill/>
            <a:ln w="9525">
              <a:solidFill>
                <a:srgbClr val="000000"/>
              </a:solidFill>
              <a:round/>
              <a:headEnd/>
              <a:tailEnd/>
            </a:ln>
          </p:spPr>
          <p:txBody>
            <a:bodyPr/>
            <a:lstStyle/>
            <a:p>
              <a:endParaRPr lang="en-US" sz="2000"/>
            </a:p>
          </p:txBody>
        </p:sp>
        <p:sp>
          <p:nvSpPr>
            <p:cNvPr id="18447" name="Line 15"/>
            <p:cNvSpPr>
              <a:spLocks noChangeShapeType="1"/>
            </p:cNvSpPr>
            <p:nvPr/>
          </p:nvSpPr>
          <p:spPr bwMode="auto">
            <a:xfrm flipV="1">
              <a:off x="1329" y="2340"/>
              <a:ext cx="1" cy="141"/>
            </a:xfrm>
            <a:prstGeom prst="line">
              <a:avLst/>
            </a:prstGeom>
            <a:noFill/>
            <a:ln w="9525">
              <a:solidFill>
                <a:srgbClr val="000000"/>
              </a:solidFill>
              <a:round/>
              <a:headEnd/>
              <a:tailEnd/>
            </a:ln>
          </p:spPr>
          <p:txBody>
            <a:bodyPr/>
            <a:lstStyle/>
            <a:p>
              <a:endParaRPr lang="en-US" sz="2000"/>
            </a:p>
          </p:txBody>
        </p:sp>
        <p:sp>
          <p:nvSpPr>
            <p:cNvPr id="18448" name="Line 16"/>
            <p:cNvSpPr>
              <a:spLocks noChangeShapeType="1"/>
            </p:cNvSpPr>
            <p:nvPr/>
          </p:nvSpPr>
          <p:spPr bwMode="auto">
            <a:xfrm flipV="1">
              <a:off x="1953" y="2340"/>
              <a:ext cx="1" cy="141"/>
            </a:xfrm>
            <a:prstGeom prst="line">
              <a:avLst/>
            </a:prstGeom>
            <a:noFill/>
            <a:ln w="9525">
              <a:solidFill>
                <a:srgbClr val="000000"/>
              </a:solidFill>
              <a:round/>
              <a:headEnd/>
              <a:tailEnd/>
            </a:ln>
          </p:spPr>
          <p:txBody>
            <a:bodyPr/>
            <a:lstStyle/>
            <a:p>
              <a:endParaRPr lang="en-US" sz="2000"/>
            </a:p>
          </p:txBody>
        </p:sp>
        <p:sp>
          <p:nvSpPr>
            <p:cNvPr id="18449" name="Line 17"/>
            <p:cNvSpPr>
              <a:spLocks noChangeShapeType="1"/>
            </p:cNvSpPr>
            <p:nvPr/>
          </p:nvSpPr>
          <p:spPr bwMode="auto">
            <a:xfrm flipV="1">
              <a:off x="2584" y="2340"/>
              <a:ext cx="1" cy="141"/>
            </a:xfrm>
            <a:prstGeom prst="line">
              <a:avLst/>
            </a:prstGeom>
            <a:noFill/>
            <a:ln w="9525">
              <a:solidFill>
                <a:srgbClr val="000000"/>
              </a:solidFill>
              <a:round/>
              <a:headEnd/>
              <a:tailEnd/>
            </a:ln>
          </p:spPr>
          <p:txBody>
            <a:bodyPr/>
            <a:lstStyle/>
            <a:p>
              <a:endParaRPr lang="en-US" sz="2000"/>
            </a:p>
          </p:txBody>
        </p:sp>
        <p:sp>
          <p:nvSpPr>
            <p:cNvPr id="18450" name="Line 18"/>
            <p:cNvSpPr>
              <a:spLocks noChangeShapeType="1"/>
            </p:cNvSpPr>
            <p:nvPr/>
          </p:nvSpPr>
          <p:spPr bwMode="auto">
            <a:xfrm flipV="1">
              <a:off x="3208" y="2340"/>
              <a:ext cx="1" cy="141"/>
            </a:xfrm>
            <a:prstGeom prst="line">
              <a:avLst/>
            </a:prstGeom>
            <a:noFill/>
            <a:ln w="9525">
              <a:solidFill>
                <a:srgbClr val="000000"/>
              </a:solidFill>
              <a:round/>
              <a:headEnd/>
              <a:tailEnd/>
            </a:ln>
          </p:spPr>
          <p:txBody>
            <a:bodyPr/>
            <a:lstStyle/>
            <a:p>
              <a:endParaRPr lang="en-US" sz="2000"/>
            </a:p>
          </p:txBody>
        </p:sp>
        <p:sp>
          <p:nvSpPr>
            <p:cNvPr id="18451" name="Line 19"/>
            <p:cNvSpPr>
              <a:spLocks noChangeShapeType="1"/>
            </p:cNvSpPr>
            <p:nvPr/>
          </p:nvSpPr>
          <p:spPr bwMode="auto">
            <a:xfrm flipV="1">
              <a:off x="3839" y="2340"/>
              <a:ext cx="1" cy="141"/>
            </a:xfrm>
            <a:prstGeom prst="line">
              <a:avLst/>
            </a:prstGeom>
            <a:noFill/>
            <a:ln w="9525">
              <a:solidFill>
                <a:srgbClr val="000000"/>
              </a:solidFill>
              <a:round/>
              <a:headEnd/>
              <a:tailEnd/>
            </a:ln>
          </p:spPr>
          <p:txBody>
            <a:bodyPr/>
            <a:lstStyle/>
            <a:p>
              <a:endParaRPr lang="en-US" sz="2000"/>
            </a:p>
          </p:txBody>
        </p:sp>
        <p:sp>
          <p:nvSpPr>
            <p:cNvPr id="18452" name="Line 20"/>
            <p:cNvSpPr>
              <a:spLocks noChangeShapeType="1"/>
            </p:cNvSpPr>
            <p:nvPr/>
          </p:nvSpPr>
          <p:spPr bwMode="auto">
            <a:xfrm flipV="1">
              <a:off x="4463" y="2340"/>
              <a:ext cx="1" cy="141"/>
            </a:xfrm>
            <a:prstGeom prst="line">
              <a:avLst/>
            </a:prstGeom>
            <a:noFill/>
            <a:ln w="9525">
              <a:solidFill>
                <a:srgbClr val="000000"/>
              </a:solidFill>
              <a:round/>
              <a:headEnd/>
              <a:tailEnd/>
            </a:ln>
          </p:spPr>
          <p:txBody>
            <a:bodyPr/>
            <a:lstStyle/>
            <a:p>
              <a:endParaRPr lang="en-US" sz="2000"/>
            </a:p>
          </p:txBody>
        </p:sp>
        <p:sp>
          <p:nvSpPr>
            <p:cNvPr id="18453" name="Freeform 21"/>
            <p:cNvSpPr>
              <a:spLocks/>
            </p:cNvSpPr>
            <p:nvPr/>
          </p:nvSpPr>
          <p:spPr bwMode="auto">
            <a:xfrm>
              <a:off x="1329" y="2720"/>
              <a:ext cx="624" cy="150"/>
            </a:xfrm>
            <a:custGeom>
              <a:avLst/>
              <a:gdLst>
                <a:gd name="T0" fmla="*/ 0 w 624"/>
                <a:gd name="T1" fmla="*/ 150 h 150"/>
                <a:gd name="T2" fmla="*/ 312 w 624"/>
                <a:gd name="T3" fmla="*/ 71 h 150"/>
                <a:gd name="T4" fmla="*/ 624 w 624"/>
                <a:gd name="T5" fmla="*/ 0 h 150"/>
                <a:gd name="T6" fmla="*/ 0 60000 65536"/>
                <a:gd name="T7" fmla="*/ 0 60000 65536"/>
                <a:gd name="T8" fmla="*/ 0 60000 65536"/>
                <a:gd name="T9" fmla="*/ 0 w 624"/>
                <a:gd name="T10" fmla="*/ 0 h 150"/>
                <a:gd name="T11" fmla="*/ 624 w 624"/>
                <a:gd name="T12" fmla="*/ 150 h 150"/>
              </a:gdLst>
              <a:ahLst/>
              <a:cxnLst>
                <a:cxn ang="T6">
                  <a:pos x="T0" y="T1"/>
                </a:cxn>
                <a:cxn ang="T7">
                  <a:pos x="T2" y="T3"/>
                </a:cxn>
                <a:cxn ang="T8">
                  <a:pos x="T4" y="T5"/>
                </a:cxn>
              </a:cxnLst>
              <a:rect l="T9" t="T10" r="T11" b="T12"/>
              <a:pathLst>
                <a:path w="624" h="150">
                  <a:moveTo>
                    <a:pt x="0" y="150"/>
                  </a:moveTo>
                  <a:lnTo>
                    <a:pt x="312" y="71"/>
                  </a:lnTo>
                  <a:lnTo>
                    <a:pt x="624" y="0"/>
                  </a:lnTo>
                </a:path>
              </a:pathLst>
            </a:custGeom>
            <a:noFill/>
            <a:ln w="30163">
              <a:solidFill>
                <a:srgbClr val="FF0000"/>
              </a:solidFill>
              <a:round/>
              <a:headEnd/>
              <a:tailEnd/>
            </a:ln>
          </p:spPr>
          <p:txBody>
            <a:bodyPr/>
            <a:lstStyle/>
            <a:p>
              <a:endParaRPr lang="en-US" sz="2000"/>
            </a:p>
          </p:txBody>
        </p:sp>
        <p:sp>
          <p:nvSpPr>
            <p:cNvPr id="18454" name="Freeform 22"/>
            <p:cNvSpPr>
              <a:spLocks/>
            </p:cNvSpPr>
            <p:nvPr/>
          </p:nvSpPr>
          <p:spPr bwMode="auto">
            <a:xfrm>
              <a:off x="1953" y="2614"/>
              <a:ext cx="631" cy="106"/>
            </a:xfrm>
            <a:custGeom>
              <a:avLst/>
              <a:gdLst>
                <a:gd name="T0" fmla="*/ 0 w 631"/>
                <a:gd name="T1" fmla="*/ 106 h 106"/>
                <a:gd name="T2" fmla="*/ 313 w 631"/>
                <a:gd name="T3" fmla="*/ 53 h 106"/>
                <a:gd name="T4" fmla="*/ 631 w 631"/>
                <a:gd name="T5" fmla="*/ 0 h 106"/>
                <a:gd name="T6" fmla="*/ 0 60000 65536"/>
                <a:gd name="T7" fmla="*/ 0 60000 65536"/>
                <a:gd name="T8" fmla="*/ 0 60000 65536"/>
                <a:gd name="T9" fmla="*/ 0 w 631"/>
                <a:gd name="T10" fmla="*/ 0 h 106"/>
                <a:gd name="T11" fmla="*/ 631 w 631"/>
                <a:gd name="T12" fmla="*/ 106 h 106"/>
              </a:gdLst>
              <a:ahLst/>
              <a:cxnLst>
                <a:cxn ang="T6">
                  <a:pos x="T0" y="T1"/>
                </a:cxn>
                <a:cxn ang="T7">
                  <a:pos x="T2" y="T3"/>
                </a:cxn>
                <a:cxn ang="T8">
                  <a:pos x="T4" y="T5"/>
                </a:cxn>
              </a:cxnLst>
              <a:rect l="T9" t="T10" r="T11" b="T12"/>
              <a:pathLst>
                <a:path w="631" h="106">
                  <a:moveTo>
                    <a:pt x="0" y="106"/>
                  </a:moveTo>
                  <a:lnTo>
                    <a:pt x="313" y="53"/>
                  </a:lnTo>
                  <a:lnTo>
                    <a:pt x="631" y="0"/>
                  </a:lnTo>
                </a:path>
              </a:pathLst>
            </a:custGeom>
            <a:noFill/>
            <a:ln w="30163">
              <a:solidFill>
                <a:srgbClr val="FF0000"/>
              </a:solidFill>
              <a:round/>
              <a:headEnd/>
              <a:tailEnd/>
            </a:ln>
          </p:spPr>
          <p:txBody>
            <a:bodyPr/>
            <a:lstStyle/>
            <a:p>
              <a:endParaRPr lang="en-US" sz="2000"/>
            </a:p>
          </p:txBody>
        </p:sp>
        <p:sp>
          <p:nvSpPr>
            <p:cNvPr id="18455" name="Freeform 23"/>
            <p:cNvSpPr>
              <a:spLocks/>
            </p:cNvSpPr>
            <p:nvPr/>
          </p:nvSpPr>
          <p:spPr bwMode="auto">
            <a:xfrm>
              <a:off x="2584" y="2517"/>
              <a:ext cx="624" cy="97"/>
            </a:xfrm>
            <a:custGeom>
              <a:avLst/>
              <a:gdLst>
                <a:gd name="T0" fmla="*/ 0 w 624"/>
                <a:gd name="T1" fmla="*/ 97 h 97"/>
                <a:gd name="T2" fmla="*/ 312 w 624"/>
                <a:gd name="T3" fmla="*/ 44 h 97"/>
                <a:gd name="T4" fmla="*/ 624 w 624"/>
                <a:gd name="T5" fmla="*/ 0 h 97"/>
                <a:gd name="T6" fmla="*/ 0 60000 65536"/>
                <a:gd name="T7" fmla="*/ 0 60000 65536"/>
                <a:gd name="T8" fmla="*/ 0 60000 65536"/>
                <a:gd name="T9" fmla="*/ 0 w 624"/>
                <a:gd name="T10" fmla="*/ 0 h 97"/>
                <a:gd name="T11" fmla="*/ 624 w 624"/>
                <a:gd name="T12" fmla="*/ 97 h 97"/>
              </a:gdLst>
              <a:ahLst/>
              <a:cxnLst>
                <a:cxn ang="T6">
                  <a:pos x="T0" y="T1"/>
                </a:cxn>
                <a:cxn ang="T7">
                  <a:pos x="T2" y="T3"/>
                </a:cxn>
                <a:cxn ang="T8">
                  <a:pos x="T4" y="T5"/>
                </a:cxn>
              </a:cxnLst>
              <a:rect l="T9" t="T10" r="T11" b="T12"/>
              <a:pathLst>
                <a:path w="624" h="97">
                  <a:moveTo>
                    <a:pt x="0" y="97"/>
                  </a:moveTo>
                  <a:lnTo>
                    <a:pt x="312" y="44"/>
                  </a:lnTo>
                  <a:lnTo>
                    <a:pt x="624" y="0"/>
                  </a:lnTo>
                </a:path>
              </a:pathLst>
            </a:custGeom>
            <a:noFill/>
            <a:ln w="30163">
              <a:solidFill>
                <a:srgbClr val="FF0000"/>
              </a:solidFill>
              <a:round/>
              <a:headEnd/>
              <a:tailEnd/>
            </a:ln>
          </p:spPr>
          <p:txBody>
            <a:bodyPr/>
            <a:lstStyle/>
            <a:p>
              <a:endParaRPr lang="en-US" sz="2000"/>
            </a:p>
          </p:txBody>
        </p:sp>
        <p:sp>
          <p:nvSpPr>
            <p:cNvPr id="18456" name="Freeform 24"/>
            <p:cNvSpPr>
              <a:spLocks/>
            </p:cNvSpPr>
            <p:nvPr/>
          </p:nvSpPr>
          <p:spPr bwMode="auto">
            <a:xfrm>
              <a:off x="3208" y="2464"/>
              <a:ext cx="631" cy="53"/>
            </a:xfrm>
            <a:custGeom>
              <a:avLst/>
              <a:gdLst>
                <a:gd name="T0" fmla="*/ 0 w 631"/>
                <a:gd name="T1" fmla="*/ 53 h 53"/>
                <a:gd name="T2" fmla="*/ 313 w 631"/>
                <a:gd name="T3" fmla="*/ 17 h 53"/>
                <a:gd name="T4" fmla="*/ 631 w 631"/>
                <a:gd name="T5" fmla="*/ 0 h 53"/>
                <a:gd name="T6" fmla="*/ 0 60000 65536"/>
                <a:gd name="T7" fmla="*/ 0 60000 65536"/>
                <a:gd name="T8" fmla="*/ 0 60000 65536"/>
                <a:gd name="T9" fmla="*/ 0 w 631"/>
                <a:gd name="T10" fmla="*/ 0 h 53"/>
                <a:gd name="T11" fmla="*/ 631 w 631"/>
                <a:gd name="T12" fmla="*/ 53 h 53"/>
              </a:gdLst>
              <a:ahLst/>
              <a:cxnLst>
                <a:cxn ang="T6">
                  <a:pos x="T0" y="T1"/>
                </a:cxn>
                <a:cxn ang="T7">
                  <a:pos x="T2" y="T3"/>
                </a:cxn>
                <a:cxn ang="T8">
                  <a:pos x="T4" y="T5"/>
                </a:cxn>
              </a:cxnLst>
              <a:rect l="T9" t="T10" r="T11" b="T12"/>
              <a:pathLst>
                <a:path w="631" h="53">
                  <a:moveTo>
                    <a:pt x="0" y="53"/>
                  </a:moveTo>
                  <a:lnTo>
                    <a:pt x="313" y="17"/>
                  </a:lnTo>
                  <a:lnTo>
                    <a:pt x="631" y="0"/>
                  </a:lnTo>
                </a:path>
              </a:pathLst>
            </a:custGeom>
            <a:noFill/>
            <a:ln w="30163">
              <a:solidFill>
                <a:srgbClr val="FF0000"/>
              </a:solidFill>
              <a:round/>
              <a:headEnd/>
              <a:tailEnd/>
            </a:ln>
          </p:spPr>
          <p:txBody>
            <a:bodyPr/>
            <a:lstStyle/>
            <a:p>
              <a:endParaRPr lang="en-US" sz="2000"/>
            </a:p>
          </p:txBody>
        </p:sp>
        <p:sp>
          <p:nvSpPr>
            <p:cNvPr id="18457" name="Freeform 25"/>
            <p:cNvSpPr>
              <a:spLocks/>
            </p:cNvSpPr>
            <p:nvPr/>
          </p:nvSpPr>
          <p:spPr bwMode="auto">
            <a:xfrm>
              <a:off x="3839" y="2446"/>
              <a:ext cx="624" cy="18"/>
            </a:xfrm>
            <a:custGeom>
              <a:avLst/>
              <a:gdLst>
                <a:gd name="T0" fmla="*/ 0 w 624"/>
                <a:gd name="T1" fmla="*/ 18 h 18"/>
                <a:gd name="T2" fmla="*/ 312 w 624"/>
                <a:gd name="T3" fmla="*/ 9 h 18"/>
                <a:gd name="T4" fmla="*/ 624 w 624"/>
                <a:gd name="T5" fmla="*/ 0 h 18"/>
                <a:gd name="T6" fmla="*/ 0 60000 65536"/>
                <a:gd name="T7" fmla="*/ 0 60000 65536"/>
                <a:gd name="T8" fmla="*/ 0 60000 65536"/>
                <a:gd name="T9" fmla="*/ 0 w 624"/>
                <a:gd name="T10" fmla="*/ 0 h 18"/>
                <a:gd name="T11" fmla="*/ 624 w 624"/>
                <a:gd name="T12" fmla="*/ 18 h 18"/>
              </a:gdLst>
              <a:ahLst/>
              <a:cxnLst>
                <a:cxn ang="T6">
                  <a:pos x="T0" y="T1"/>
                </a:cxn>
                <a:cxn ang="T7">
                  <a:pos x="T2" y="T3"/>
                </a:cxn>
                <a:cxn ang="T8">
                  <a:pos x="T4" y="T5"/>
                </a:cxn>
              </a:cxnLst>
              <a:rect l="T9" t="T10" r="T11" b="T12"/>
              <a:pathLst>
                <a:path w="624" h="18">
                  <a:moveTo>
                    <a:pt x="0" y="18"/>
                  </a:moveTo>
                  <a:lnTo>
                    <a:pt x="312" y="9"/>
                  </a:lnTo>
                  <a:lnTo>
                    <a:pt x="624" y="0"/>
                  </a:lnTo>
                </a:path>
              </a:pathLst>
            </a:custGeom>
            <a:noFill/>
            <a:ln w="30163">
              <a:solidFill>
                <a:srgbClr val="FF0000"/>
              </a:solidFill>
              <a:round/>
              <a:headEnd/>
              <a:tailEnd/>
            </a:ln>
          </p:spPr>
          <p:txBody>
            <a:bodyPr/>
            <a:lstStyle/>
            <a:p>
              <a:endParaRPr lang="en-US" sz="2000"/>
            </a:p>
          </p:txBody>
        </p:sp>
        <p:sp>
          <p:nvSpPr>
            <p:cNvPr id="18458" name="Line 26"/>
            <p:cNvSpPr>
              <a:spLocks noChangeShapeType="1"/>
            </p:cNvSpPr>
            <p:nvPr/>
          </p:nvSpPr>
          <p:spPr bwMode="auto">
            <a:xfrm flipV="1">
              <a:off x="1329" y="2322"/>
              <a:ext cx="624" cy="239"/>
            </a:xfrm>
            <a:prstGeom prst="line">
              <a:avLst/>
            </a:prstGeom>
            <a:noFill/>
            <a:ln w="30163">
              <a:solidFill>
                <a:srgbClr val="FFFF00"/>
              </a:solidFill>
              <a:round/>
              <a:headEnd/>
              <a:tailEnd/>
            </a:ln>
          </p:spPr>
          <p:txBody>
            <a:bodyPr/>
            <a:lstStyle/>
            <a:p>
              <a:endParaRPr lang="en-US" sz="2000"/>
            </a:p>
          </p:txBody>
        </p:sp>
        <p:sp>
          <p:nvSpPr>
            <p:cNvPr id="18459" name="Freeform 27"/>
            <p:cNvSpPr>
              <a:spLocks/>
            </p:cNvSpPr>
            <p:nvPr/>
          </p:nvSpPr>
          <p:spPr bwMode="auto">
            <a:xfrm>
              <a:off x="1953" y="2092"/>
              <a:ext cx="631" cy="230"/>
            </a:xfrm>
            <a:custGeom>
              <a:avLst/>
              <a:gdLst>
                <a:gd name="T0" fmla="*/ 0 w 631"/>
                <a:gd name="T1" fmla="*/ 230 h 230"/>
                <a:gd name="T2" fmla="*/ 313 w 631"/>
                <a:gd name="T3" fmla="*/ 106 h 230"/>
                <a:gd name="T4" fmla="*/ 475 w 631"/>
                <a:gd name="T5" fmla="*/ 53 h 230"/>
                <a:gd name="T6" fmla="*/ 631 w 631"/>
                <a:gd name="T7" fmla="*/ 0 h 230"/>
                <a:gd name="T8" fmla="*/ 0 60000 65536"/>
                <a:gd name="T9" fmla="*/ 0 60000 65536"/>
                <a:gd name="T10" fmla="*/ 0 60000 65536"/>
                <a:gd name="T11" fmla="*/ 0 60000 65536"/>
                <a:gd name="T12" fmla="*/ 0 w 631"/>
                <a:gd name="T13" fmla="*/ 0 h 230"/>
                <a:gd name="T14" fmla="*/ 631 w 631"/>
                <a:gd name="T15" fmla="*/ 230 h 230"/>
              </a:gdLst>
              <a:ahLst/>
              <a:cxnLst>
                <a:cxn ang="T8">
                  <a:pos x="T0" y="T1"/>
                </a:cxn>
                <a:cxn ang="T9">
                  <a:pos x="T2" y="T3"/>
                </a:cxn>
                <a:cxn ang="T10">
                  <a:pos x="T4" y="T5"/>
                </a:cxn>
                <a:cxn ang="T11">
                  <a:pos x="T6" y="T7"/>
                </a:cxn>
              </a:cxnLst>
              <a:rect l="T12" t="T13" r="T14" b="T15"/>
              <a:pathLst>
                <a:path w="631" h="230">
                  <a:moveTo>
                    <a:pt x="0" y="230"/>
                  </a:moveTo>
                  <a:lnTo>
                    <a:pt x="313" y="106"/>
                  </a:lnTo>
                  <a:lnTo>
                    <a:pt x="475" y="53"/>
                  </a:lnTo>
                  <a:lnTo>
                    <a:pt x="631" y="0"/>
                  </a:lnTo>
                </a:path>
              </a:pathLst>
            </a:custGeom>
            <a:noFill/>
            <a:ln w="30163">
              <a:solidFill>
                <a:srgbClr val="FFFF00"/>
              </a:solidFill>
              <a:round/>
              <a:headEnd/>
              <a:tailEnd/>
            </a:ln>
          </p:spPr>
          <p:txBody>
            <a:bodyPr/>
            <a:lstStyle/>
            <a:p>
              <a:endParaRPr lang="en-US" sz="2000"/>
            </a:p>
          </p:txBody>
        </p:sp>
        <p:sp>
          <p:nvSpPr>
            <p:cNvPr id="18460" name="Freeform 28"/>
            <p:cNvSpPr>
              <a:spLocks/>
            </p:cNvSpPr>
            <p:nvPr/>
          </p:nvSpPr>
          <p:spPr bwMode="auto">
            <a:xfrm>
              <a:off x="2584" y="1951"/>
              <a:ext cx="624" cy="141"/>
            </a:xfrm>
            <a:custGeom>
              <a:avLst/>
              <a:gdLst>
                <a:gd name="T0" fmla="*/ 0 w 624"/>
                <a:gd name="T1" fmla="*/ 141 h 141"/>
                <a:gd name="T2" fmla="*/ 312 w 624"/>
                <a:gd name="T3" fmla="*/ 62 h 141"/>
                <a:gd name="T4" fmla="*/ 624 w 624"/>
                <a:gd name="T5" fmla="*/ 0 h 141"/>
                <a:gd name="T6" fmla="*/ 0 60000 65536"/>
                <a:gd name="T7" fmla="*/ 0 60000 65536"/>
                <a:gd name="T8" fmla="*/ 0 60000 65536"/>
                <a:gd name="T9" fmla="*/ 0 w 624"/>
                <a:gd name="T10" fmla="*/ 0 h 141"/>
                <a:gd name="T11" fmla="*/ 624 w 624"/>
                <a:gd name="T12" fmla="*/ 141 h 141"/>
              </a:gdLst>
              <a:ahLst/>
              <a:cxnLst>
                <a:cxn ang="T6">
                  <a:pos x="T0" y="T1"/>
                </a:cxn>
                <a:cxn ang="T7">
                  <a:pos x="T2" y="T3"/>
                </a:cxn>
                <a:cxn ang="T8">
                  <a:pos x="T4" y="T5"/>
                </a:cxn>
              </a:cxnLst>
              <a:rect l="T9" t="T10" r="T11" b="T12"/>
              <a:pathLst>
                <a:path w="624" h="141">
                  <a:moveTo>
                    <a:pt x="0" y="141"/>
                  </a:moveTo>
                  <a:lnTo>
                    <a:pt x="312" y="62"/>
                  </a:lnTo>
                  <a:lnTo>
                    <a:pt x="624" y="0"/>
                  </a:lnTo>
                </a:path>
              </a:pathLst>
            </a:custGeom>
            <a:noFill/>
            <a:ln w="30163">
              <a:solidFill>
                <a:srgbClr val="FFFF00"/>
              </a:solidFill>
              <a:round/>
              <a:headEnd/>
              <a:tailEnd/>
            </a:ln>
          </p:spPr>
          <p:txBody>
            <a:bodyPr/>
            <a:lstStyle/>
            <a:p>
              <a:endParaRPr lang="en-US" sz="2000"/>
            </a:p>
          </p:txBody>
        </p:sp>
        <p:sp>
          <p:nvSpPr>
            <p:cNvPr id="18461" name="Freeform 29"/>
            <p:cNvSpPr>
              <a:spLocks/>
            </p:cNvSpPr>
            <p:nvPr/>
          </p:nvSpPr>
          <p:spPr bwMode="auto">
            <a:xfrm>
              <a:off x="3208" y="1898"/>
              <a:ext cx="631" cy="53"/>
            </a:xfrm>
            <a:custGeom>
              <a:avLst/>
              <a:gdLst>
                <a:gd name="T0" fmla="*/ 0 w 631"/>
                <a:gd name="T1" fmla="*/ 53 h 53"/>
                <a:gd name="T2" fmla="*/ 157 w 631"/>
                <a:gd name="T3" fmla="*/ 35 h 53"/>
                <a:gd name="T4" fmla="*/ 313 w 631"/>
                <a:gd name="T5" fmla="*/ 18 h 53"/>
                <a:gd name="T6" fmla="*/ 631 w 631"/>
                <a:gd name="T7" fmla="*/ 0 h 53"/>
                <a:gd name="T8" fmla="*/ 0 60000 65536"/>
                <a:gd name="T9" fmla="*/ 0 60000 65536"/>
                <a:gd name="T10" fmla="*/ 0 60000 65536"/>
                <a:gd name="T11" fmla="*/ 0 60000 65536"/>
                <a:gd name="T12" fmla="*/ 0 w 631"/>
                <a:gd name="T13" fmla="*/ 0 h 53"/>
                <a:gd name="T14" fmla="*/ 631 w 631"/>
                <a:gd name="T15" fmla="*/ 53 h 53"/>
              </a:gdLst>
              <a:ahLst/>
              <a:cxnLst>
                <a:cxn ang="T8">
                  <a:pos x="T0" y="T1"/>
                </a:cxn>
                <a:cxn ang="T9">
                  <a:pos x="T2" y="T3"/>
                </a:cxn>
                <a:cxn ang="T10">
                  <a:pos x="T4" y="T5"/>
                </a:cxn>
                <a:cxn ang="T11">
                  <a:pos x="T6" y="T7"/>
                </a:cxn>
              </a:cxnLst>
              <a:rect l="T12" t="T13" r="T14" b="T15"/>
              <a:pathLst>
                <a:path w="631" h="53">
                  <a:moveTo>
                    <a:pt x="0" y="53"/>
                  </a:moveTo>
                  <a:lnTo>
                    <a:pt x="157" y="35"/>
                  </a:lnTo>
                  <a:lnTo>
                    <a:pt x="313" y="18"/>
                  </a:lnTo>
                  <a:lnTo>
                    <a:pt x="631" y="0"/>
                  </a:lnTo>
                </a:path>
              </a:pathLst>
            </a:custGeom>
            <a:noFill/>
            <a:ln w="30163">
              <a:solidFill>
                <a:srgbClr val="FFFF00"/>
              </a:solidFill>
              <a:round/>
              <a:headEnd/>
              <a:tailEnd/>
            </a:ln>
          </p:spPr>
          <p:txBody>
            <a:bodyPr/>
            <a:lstStyle/>
            <a:p>
              <a:endParaRPr lang="en-US" sz="2000"/>
            </a:p>
          </p:txBody>
        </p:sp>
        <p:sp>
          <p:nvSpPr>
            <p:cNvPr id="18462" name="Freeform 30"/>
            <p:cNvSpPr>
              <a:spLocks/>
            </p:cNvSpPr>
            <p:nvPr/>
          </p:nvSpPr>
          <p:spPr bwMode="auto">
            <a:xfrm>
              <a:off x="3839" y="1898"/>
              <a:ext cx="624" cy="1"/>
            </a:xfrm>
            <a:custGeom>
              <a:avLst/>
              <a:gdLst>
                <a:gd name="T0" fmla="*/ 0 w 624"/>
                <a:gd name="T1" fmla="*/ 0 h 1"/>
                <a:gd name="T2" fmla="*/ 312 w 624"/>
                <a:gd name="T3" fmla="*/ 0 h 1"/>
                <a:gd name="T4" fmla="*/ 624 w 624"/>
                <a:gd name="T5" fmla="*/ 0 h 1"/>
                <a:gd name="T6" fmla="*/ 0 60000 65536"/>
                <a:gd name="T7" fmla="*/ 0 60000 65536"/>
                <a:gd name="T8" fmla="*/ 0 60000 65536"/>
                <a:gd name="T9" fmla="*/ 0 w 624"/>
                <a:gd name="T10" fmla="*/ 0 h 1"/>
                <a:gd name="T11" fmla="*/ 624 w 624"/>
                <a:gd name="T12" fmla="*/ 1 h 1"/>
              </a:gdLst>
              <a:ahLst/>
              <a:cxnLst>
                <a:cxn ang="T6">
                  <a:pos x="T0" y="T1"/>
                </a:cxn>
                <a:cxn ang="T7">
                  <a:pos x="T2" y="T3"/>
                </a:cxn>
                <a:cxn ang="T8">
                  <a:pos x="T4" y="T5"/>
                </a:cxn>
              </a:cxnLst>
              <a:rect l="T9" t="T10" r="T11" b="T12"/>
              <a:pathLst>
                <a:path w="624" h="1">
                  <a:moveTo>
                    <a:pt x="0" y="0"/>
                  </a:moveTo>
                  <a:lnTo>
                    <a:pt x="312" y="0"/>
                  </a:lnTo>
                  <a:lnTo>
                    <a:pt x="624" y="0"/>
                  </a:lnTo>
                </a:path>
              </a:pathLst>
            </a:custGeom>
            <a:noFill/>
            <a:ln w="30163">
              <a:solidFill>
                <a:srgbClr val="FFFF00"/>
              </a:solidFill>
              <a:round/>
              <a:headEnd/>
              <a:tailEnd/>
            </a:ln>
          </p:spPr>
          <p:txBody>
            <a:bodyPr/>
            <a:lstStyle/>
            <a:p>
              <a:endParaRPr lang="en-US" sz="2000"/>
            </a:p>
          </p:txBody>
        </p:sp>
        <p:sp>
          <p:nvSpPr>
            <p:cNvPr id="18463" name="Freeform 31"/>
            <p:cNvSpPr>
              <a:spLocks/>
            </p:cNvSpPr>
            <p:nvPr/>
          </p:nvSpPr>
          <p:spPr bwMode="auto">
            <a:xfrm>
              <a:off x="1329" y="1774"/>
              <a:ext cx="624" cy="327"/>
            </a:xfrm>
            <a:custGeom>
              <a:avLst/>
              <a:gdLst>
                <a:gd name="T0" fmla="*/ 0 w 624"/>
                <a:gd name="T1" fmla="*/ 327 h 327"/>
                <a:gd name="T2" fmla="*/ 312 w 624"/>
                <a:gd name="T3" fmla="*/ 168 h 327"/>
                <a:gd name="T4" fmla="*/ 468 w 624"/>
                <a:gd name="T5" fmla="*/ 88 h 327"/>
                <a:gd name="T6" fmla="*/ 624 w 624"/>
                <a:gd name="T7" fmla="*/ 0 h 327"/>
                <a:gd name="T8" fmla="*/ 0 60000 65536"/>
                <a:gd name="T9" fmla="*/ 0 60000 65536"/>
                <a:gd name="T10" fmla="*/ 0 60000 65536"/>
                <a:gd name="T11" fmla="*/ 0 60000 65536"/>
                <a:gd name="T12" fmla="*/ 0 w 624"/>
                <a:gd name="T13" fmla="*/ 0 h 327"/>
                <a:gd name="T14" fmla="*/ 624 w 624"/>
                <a:gd name="T15" fmla="*/ 327 h 327"/>
              </a:gdLst>
              <a:ahLst/>
              <a:cxnLst>
                <a:cxn ang="T8">
                  <a:pos x="T0" y="T1"/>
                </a:cxn>
                <a:cxn ang="T9">
                  <a:pos x="T2" y="T3"/>
                </a:cxn>
                <a:cxn ang="T10">
                  <a:pos x="T4" y="T5"/>
                </a:cxn>
                <a:cxn ang="T11">
                  <a:pos x="T6" y="T7"/>
                </a:cxn>
              </a:cxnLst>
              <a:rect l="T12" t="T13" r="T14" b="T15"/>
              <a:pathLst>
                <a:path w="624" h="327">
                  <a:moveTo>
                    <a:pt x="0" y="327"/>
                  </a:moveTo>
                  <a:lnTo>
                    <a:pt x="312" y="168"/>
                  </a:lnTo>
                  <a:lnTo>
                    <a:pt x="468" y="88"/>
                  </a:lnTo>
                  <a:lnTo>
                    <a:pt x="624" y="0"/>
                  </a:lnTo>
                </a:path>
              </a:pathLst>
            </a:custGeom>
            <a:noFill/>
            <a:ln w="30163">
              <a:solidFill>
                <a:srgbClr val="00FF00"/>
              </a:solidFill>
              <a:round/>
              <a:headEnd/>
              <a:tailEnd/>
            </a:ln>
          </p:spPr>
          <p:txBody>
            <a:bodyPr/>
            <a:lstStyle/>
            <a:p>
              <a:endParaRPr lang="en-US" sz="2000"/>
            </a:p>
          </p:txBody>
        </p:sp>
        <p:sp>
          <p:nvSpPr>
            <p:cNvPr id="18464" name="Freeform 32"/>
            <p:cNvSpPr>
              <a:spLocks/>
            </p:cNvSpPr>
            <p:nvPr/>
          </p:nvSpPr>
          <p:spPr bwMode="auto">
            <a:xfrm>
              <a:off x="1953" y="1385"/>
              <a:ext cx="631" cy="389"/>
            </a:xfrm>
            <a:custGeom>
              <a:avLst/>
              <a:gdLst>
                <a:gd name="T0" fmla="*/ 0 w 631"/>
                <a:gd name="T1" fmla="*/ 389 h 389"/>
                <a:gd name="T2" fmla="*/ 157 w 631"/>
                <a:gd name="T3" fmla="*/ 292 h 389"/>
                <a:gd name="T4" fmla="*/ 313 w 631"/>
                <a:gd name="T5" fmla="*/ 186 h 389"/>
                <a:gd name="T6" fmla="*/ 475 w 631"/>
                <a:gd name="T7" fmla="*/ 80 h 389"/>
                <a:gd name="T8" fmla="*/ 550 w 631"/>
                <a:gd name="T9" fmla="*/ 35 h 389"/>
                <a:gd name="T10" fmla="*/ 631 w 631"/>
                <a:gd name="T11" fmla="*/ 0 h 389"/>
                <a:gd name="T12" fmla="*/ 0 60000 65536"/>
                <a:gd name="T13" fmla="*/ 0 60000 65536"/>
                <a:gd name="T14" fmla="*/ 0 60000 65536"/>
                <a:gd name="T15" fmla="*/ 0 60000 65536"/>
                <a:gd name="T16" fmla="*/ 0 60000 65536"/>
                <a:gd name="T17" fmla="*/ 0 60000 65536"/>
                <a:gd name="T18" fmla="*/ 0 w 631"/>
                <a:gd name="T19" fmla="*/ 0 h 389"/>
                <a:gd name="T20" fmla="*/ 631 w 631"/>
                <a:gd name="T21" fmla="*/ 389 h 389"/>
              </a:gdLst>
              <a:ahLst/>
              <a:cxnLst>
                <a:cxn ang="T12">
                  <a:pos x="T0" y="T1"/>
                </a:cxn>
                <a:cxn ang="T13">
                  <a:pos x="T2" y="T3"/>
                </a:cxn>
                <a:cxn ang="T14">
                  <a:pos x="T4" y="T5"/>
                </a:cxn>
                <a:cxn ang="T15">
                  <a:pos x="T6" y="T7"/>
                </a:cxn>
                <a:cxn ang="T16">
                  <a:pos x="T8" y="T9"/>
                </a:cxn>
                <a:cxn ang="T17">
                  <a:pos x="T10" y="T11"/>
                </a:cxn>
              </a:cxnLst>
              <a:rect l="T18" t="T19" r="T20" b="T21"/>
              <a:pathLst>
                <a:path w="631" h="389">
                  <a:moveTo>
                    <a:pt x="0" y="389"/>
                  </a:moveTo>
                  <a:lnTo>
                    <a:pt x="157" y="292"/>
                  </a:lnTo>
                  <a:lnTo>
                    <a:pt x="313" y="186"/>
                  </a:lnTo>
                  <a:lnTo>
                    <a:pt x="475" y="80"/>
                  </a:lnTo>
                  <a:lnTo>
                    <a:pt x="550" y="35"/>
                  </a:lnTo>
                  <a:lnTo>
                    <a:pt x="631" y="0"/>
                  </a:lnTo>
                </a:path>
              </a:pathLst>
            </a:custGeom>
            <a:noFill/>
            <a:ln w="30163">
              <a:solidFill>
                <a:srgbClr val="00FF00"/>
              </a:solidFill>
              <a:round/>
              <a:headEnd/>
              <a:tailEnd/>
            </a:ln>
          </p:spPr>
          <p:txBody>
            <a:bodyPr/>
            <a:lstStyle/>
            <a:p>
              <a:endParaRPr lang="en-US" sz="2000"/>
            </a:p>
          </p:txBody>
        </p:sp>
        <p:sp>
          <p:nvSpPr>
            <p:cNvPr id="18465" name="Freeform 33"/>
            <p:cNvSpPr>
              <a:spLocks/>
            </p:cNvSpPr>
            <p:nvPr/>
          </p:nvSpPr>
          <p:spPr bwMode="auto">
            <a:xfrm>
              <a:off x="2584" y="1261"/>
              <a:ext cx="624" cy="124"/>
            </a:xfrm>
            <a:custGeom>
              <a:avLst/>
              <a:gdLst>
                <a:gd name="T0" fmla="*/ 0 w 624"/>
                <a:gd name="T1" fmla="*/ 124 h 124"/>
                <a:gd name="T2" fmla="*/ 156 w 624"/>
                <a:gd name="T3" fmla="*/ 71 h 124"/>
                <a:gd name="T4" fmla="*/ 312 w 624"/>
                <a:gd name="T5" fmla="*/ 36 h 124"/>
                <a:gd name="T6" fmla="*/ 468 w 624"/>
                <a:gd name="T7" fmla="*/ 18 h 124"/>
                <a:gd name="T8" fmla="*/ 624 w 624"/>
                <a:gd name="T9" fmla="*/ 0 h 124"/>
                <a:gd name="T10" fmla="*/ 0 60000 65536"/>
                <a:gd name="T11" fmla="*/ 0 60000 65536"/>
                <a:gd name="T12" fmla="*/ 0 60000 65536"/>
                <a:gd name="T13" fmla="*/ 0 60000 65536"/>
                <a:gd name="T14" fmla="*/ 0 60000 65536"/>
                <a:gd name="T15" fmla="*/ 0 w 624"/>
                <a:gd name="T16" fmla="*/ 0 h 124"/>
                <a:gd name="T17" fmla="*/ 624 w 624"/>
                <a:gd name="T18" fmla="*/ 124 h 124"/>
              </a:gdLst>
              <a:ahLst/>
              <a:cxnLst>
                <a:cxn ang="T10">
                  <a:pos x="T0" y="T1"/>
                </a:cxn>
                <a:cxn ang="T11">
                  <a:pos x="T2" y="T3"/>
                </a:cxn>
                <a:cxn ang="T12">
                  <a:pos x="T4" y="T5"/>
                </a:cxn>
                <a:cxn ang="T13">
                  <a:pos x="T6" y="T7"/>
                </a:cxn>
                <a:cxn ang="T14">
                  <a:pos x="T8" y="T9"/>
                </a:cxn>
              </a:cxnLst>
              <a:rect l="T15" t="T16" r="T17" b="T18"/>
              <a:pathLst>
                <a:path w="624" h="124">
                  <a:moveTo>
                    <a:pt x="0" y="124"/>
                  </a:moveTo>
                  <a:lnTo>
                    <a:pt x="156" y="71"/>
                  </a:lnTo>
                  <a:lnTo>
                    <a:pt x="312" y="36"/>
                  </a:lnTo>
                  <a:lnTo>
                    <a:pt x="468" y="18"/>
                  </a:lnTo>
                  <a:lnTo>
                    <a:pt x="624" y="0"/>
                  </a:lnTo>
                </a:path>
              </a:pathLst>
            </a:custGeom>
            <a:noFill/>
            <a:ln w="30163">
              <a:solidFill>
                <a:srgbClr val="00FF00"/>
              </a:solidFill>
              <a:round/>
              <a:headEnd/>
              <a:tailEnd/>
            </a:ln>
          </p:spPr>
          <p:txBody>
            <a:bodyPr/>
            <a:lstStyle/>
            <a:p>
              <a:endParaRPr lang="en-US" sz="2000"/>
            </a:p>
          </p:txBody>
        </p:sp>
        <p:sp>
          <p:nvSpPr>
            <p:cNvPr id="18466" name="Freeform 34"/>
            <p:cNvSpPr>
              <a:spLocks/>
            </p:cNvSpPr>
            <p:nvPr/>
          </p:nvSpPr>
          <p:spPr bwMode="auto">
            <a:xfrm>
              <a:off x="3208" y="1253"/>
              <a:ext cx="631" cy="8"/>
            </a:xfrm>
            <a:custGeom>
              <a:avLst/>
              <a:gdLst>
                <a:gd name="T0" fmla="*/ 0 w 631"/>
                <a:gd name="T1" fmla="*/ 8 h 8"/>
                <a:gd name="T2" fmla="*/ 157 w 631"/>
                <a:gd name="T3" fmla="*/ 0 h 8"/>
                <a:gd name="T4" fmla="*/ 313 w 631"/>
                <a:gd name="T5" fmla="*/ 0 h 8"/>
                <a:gd name="T6" fmla="*/ 475 w 631"/>
                <a:gd name="T7" fmla="*/ 8 h 8"/>
                <a:gd name="T8" fmla="*/ 631 w 631"/>
                <a:gd name="T9" fmla="*/ 8 h 8"/>
                <a:gd name="T10" fmla="*/ 0 60000 65536"/>
                <a:gd name="T11" fmla="*/ 0 60000 65536"/>
                <a:gd name="T12" fmla="*/ 0 60000 65536"/>
                <a:gd name="T13" fmla="*/ 0 60000 65536"/>
                <a:gd name="T14" fmla="*/ 0 60000 65536"/>
                <a:gd name="T15" fmla="*/ 0 w 631"/>
                <a:gd name="T16" fmla="*/ 0 h 8"/>
                <a:gd name="T17" fmla="*/ 631 w 631"/>
                <a:gd name="T18" fmla="*/ 8 h 8"/>
              </a:gdLst>
              <a:ahLst/>
              <a:cxnLst>
                <a:cxn ang="T10">
                  <a:pos x="T0" y="T1"/>
                </a:cxn>
                <a:cxn ang="T11">
                  <a:pos x="T2" y="T3"/>
                </a:cxn>
                <a:cxn ang="T12">
                  <a:pos x="T4" y="T5"/>
                </a:cxn>
                <a:cxn ang="T13">
                  <a:pos x="T6" y="T7"/>
                </a:cxn>
                <a:cxn ang="T14">
                  <a:pos x="T8" y="T9"/>
                </a:cxn>
              </a:cxnLst>
              <a:rect l="T15" t="T16" r="T17" b="T18"/>
              <a:pathLst>
                <a:path w="631" h="8">
                  <a:moveTo>
                    <a:pt x="0" y="8"/>
                  </a:moveTo>
                  <a:lnTo>
                    <a:pt x="157" y="0"/>
                  </a:lnTo>
                  <a:lnTo>
                    <a:pt x="313" y="0"/>
                  </a:lnTo>
                  <a:lnTo>
                    <a:pt x="475" y="8"/>
                  </a:lnTo>
                  <a:lnTo>
                    <a:pt x="631" y="8"/>
                  </a:lnTo>
                </a:path>
              </a:pathLst>
            </a:custGeom>
            <a:noFill/>
            <a:ln w="30163">
              <a:solidFill>
                <a:srgbClr val="00FF00"/>
              </a:solidFill>
              <a:round/>
              <a:headEnd/>
              <a:tailEnd/>
            </a:ln>
          </p:spPr>
          <p:txBody>
            <a:bodyPr/>
            <a:lstStyle/>
            <a:p>
              <a:endParaRPr lang="en-US" sz="2000"/>
            </a:p>
          </p:txBody>
        </p:sp>
        <p:sp>
          <p:nvSpPr>
            <p:cNvPr id="18467" name="Line 35"/>
            <p:cNvSpPr>
              <a:spLocks noChangeShapeType="1"/>
            </p:cNvSpPr>
            <p:nvPr/>
          </p:nvSpPr>
          <p:spPr bwMode="auto">
            <a:xfrm>
              <a:off x="3839" y="1261"/>
              <a:ext cx="624" cy="1"/>
            </a:xfrm>
            <a:prstGeom prst="line">
              <a:avLst/>
            </a:prstGeom>
            <a:noFill/>
            <a:ln w="30163">
              <a:solidFill>
                <a:srgbClr val="00FF00"/>
              </a:solidFill>
              <a:round/>
              <a:headEnd/>
              <a:tailEnd/>
            </a:ln>
          </p:spPr>
          <p:txBody>
            <a:bodyPr/>
            <a:lstStyle/>
            <a:p>
              <a:endParaRPr lang="en-US" sz="2000"/>
            </a:p>
          </p:txBody>
        </p:sp>
        <p:sp>
          <p:nvSpPr>
            <p:cNvPr id="14372" name="Rectangle 36"/>
            <p:cNvSpPr>
              <a:spLocks noChangeArrowheads="1"/>
            </p:cNvSpPr>
            <p:nvPr/>
          </p:nvSpPr>
          <p:spPr bwMode="auto">
            <a:xfrm>
              <a:off x="911" y="3038"/>
              <a:ext cx="278"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-0.3</a:t>
              </a:r>
              <a:endParaRPr lang="en-US" sz="2000">
                <a:effectLst>
                  <a:outerShdw blurRad="38100" dist="38100" dir="2700000" algn="tl">
                    <a:srgbClr val="C0C0C0"/>
                  </a:outerShdw>
                </a:effectLst>
                <a:latin typeface="Times New Roman" pitchFamily="18" charset="0"/>
              </a:endParaRPr>
            </a:p>
          </p:txBody>
        </p:sp>
        <p:sp>
          <p:nvSpPr>
            <p:cNvPr id="14373" name="Rectangle 37"/>
            <p:cNvSpPr>
              <a:spLocks noChangeArrowheads="1"/>
            </p:cNvSpPr>
            <p:nvPr/>
          </p:nvSpPr>
          <p:spPr bwMode="auto">
            <a:xfrm>
              <a:off x="911" y="2782"/>
              <a:ext cx="278"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-0.2</a:t>
              </a:r>
              <a:endParaRPr lang="en-US" sz="2000">
                <a:effectLst>
                  <a:outerShdw blurRad="38100" dist="38100" dir="2700000" algn="tl">
                    <a:srgbClr val="C0C0C0"/>
                  </a:outerShdw>
                </a:effectLst>
                <a:latin typeface="Times New Roman" pitchFamily="18" charset="0"/>
              </a:endParaRPr>
            </a:p>
          </p:txBody>
        </p:sp>
        <p:sp>
          <p:nvSpPr>
            <p:cNvPr id="14374" name="Rectangle 38"/>
            <p:cNvSpPr>
              <a:spLocks noChangeArrowheads="1"/>
            </p:cNvSpPr>
            <p:nvPr/>
          </p:nvSpPr>
          <p:spPr bwMode="auto">
            <a:xfrm>
              <a:off x="911" y="2525"/>
              <a:ext cx="278"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-0.1</a:t>
              </a:r>
              <a:endParaRPr lang="en-US" sz="2000">
                <a:effectLst>
                  <a:outerShdw blurRad="38100" dist="38100" dir="2700000" algn="tl">
                    <a:srgbClr val="C0C0C0"/>
                  </a:outerShdw>
                </a:effectLst>
                <a:latin typeface="Times New Roman" pitchFamily="18" charset="0"/>
              </a:endParaRPr>
            </a:p>
          </p:txBody>
        </p:sp>
        <p:sp>
          <p:nvSpPr>
            <p:cNvPr id="14375" name="Rectangle 39"/>
            <p:cNvSpPr>
              <a:spLocks noChangeArrowheads="1"/>
            </p:cNvSpPr>
            <p:nvPr/>
          </p:nvSpPr>
          <p:spPr bwMode="auto">
            <a:xfrm>
              <a:off x="1111" y="2269"/>
              <a:ext cx="9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a:t>
              </a:r>
              <a:endParaRPr lang="en-US" sz="2000">
                <a:effectLst>
                  <a:outerShdw blurRad="38100" dist="38100" dir="2700000" algn="tl">
                    <a:srgbClr val="C0C0C0"/>
                  </a:outerShdw>
                </a:effectLst>
                <a:latin typeface="Times New Roman" pitchFamily="18" charset="0"/>
              </a:endParaRPr>
            </a:p>
          </p:txBody>
        </p:sp>
        <p:sp>
          <p:nvSpPr>
            <p:cNvPr id="14376" name="Rectangle 40"/>
            <p:cNvSpPr>
              <a:spLocks noChangeArrowheads="1"/>
            </p:cNvSpPr>
            <p:nvPr/>
          </p:nvSpPr>
          <p:spPr bwMode="auto">
            <a:xfrm>
              <a:off x="967" y="2013"/>
              <a:ext cx="224"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0.1</a:t>
              </a:r>
              <a:endParaRPr lang="en-US" sz="2000">
                <a:effectLst>
                  <a:outerShdw blurRad="38100" dist="38100" dir="2700000" algn="tl">
                    <a:srgbClr val="C0C0C0"/>
                  </a:outerShdw>
                </a:effectLst>
                <a:latin typeface="Times New Roman" pitchFamily="18" charset="0"/>
              </a:endParaRPr>
            </a:p>
          </p:txBody>
        </p:sp>
        <p:sp>
          <p:nvSpPr>
            <p:cNvPr id="14377" name="Rectangle 41"/>
            <p:cNvSpPr>
              <a:spLocks noChangeArrowheads="1"/>
            </p:cNvSpPr>
            <p:nvPr/>
          </p:nvSpPr>
          <p:spPr bwMode="auto">
            <a:xfrm>
              <a:off x="967" y="1756"/>
              <a:ext cx="224" cy="194"/>
            </a:xfrm>
            <a:prstGeom prst="rect">
              <a:avLst/>
            </a:prstGeom>
            <a:noFill/>
            <a:ln w="9525">
              <a:noFill/>
              <a:miter lim="800000"/>
              <a:headEnd/>
              <a:tailEnd/>
            </a:ln>
          </p:spPr>
          <p:txBody>
            <a:bodyPr wrap="none" lIns="0" tIns="0" rIns="0" bIns="0">
              <a:spAutoFit/>
            </a:bodyPr>
            <a:lstStyle/>
            <a:p>
              <a:pPr eaLnBrk="0" hangingPunct="0">
                <a:defRPr/>
              </a:pPr>
              <a:r>
                <a:rPr lang="en-US" sz="2000" b="1" dirty="0">
                  <a:solidFill>
                    <a:srgbClr val="000000"/>
                  </a:solidFill>
                </a:rPr>
                <a:t>0.2</a:t>
              </a:r>
              <a:endParaRPr lang="en-US" sz="2000" dirty="0">
                <a:effectLst>
                  <a:outerShdw blurRad="38100" dist="38100" dir="2700000" algn="tl">
                    <a:srgbClr val="C0C0C0"/>
                  </a:outerShdw>
                </a:effectLst>
                <a:latin typeface="Times New Roman" pitchFamily="18" charset="0"/>
              </a:endParaRPr>
            </a:p>
          </p:txBody>
        </p:sp>
        <p:sp>
          <p:nvSpPr>
            <p:cNvPr id="14378" name="Rectangle 42"/>
            <p:cNvSpPr>
              <a:spLocks noChangeArrowheads="1"/>
            </p:cNvSpPr>
            <p:nvPr/>
          </p:nvSpPr>
          <p:spPr bwMode="auto">
            <a:xfrm>
              <a:off x="967" y="1500"/>
              <a:ext cx="224"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0.3</a:t>
              </a:r>
              <a:endParaRPr lang="en-US" sz="2000">
                <a:effectLst>
                  <a:outerShdw blurRad="38100" dist="38100" dir="2700000" algn="tl">
                    <a:srgbClr val="C0C0C0"/>
                  </a:outerShdw>
                </a:effectLst>
                <a:latin typeface="Times New Roman" pitchFamily="18" charset="0"/>
              </a:endParaRPr>
            </a:p>
          </p:txBody>
        </p:sp>
        <p:sp>
          <p:nvSpPr>
            <p:cNvPr id="14379" name="Rectangle 43"/>
            <p:cNvSpPr>
              <a:spLocks noChangeArrowheads="1"/>
            </p:cNvSpPr>
            <p:nvPr/>
          </p:nvSpPr>
          <p:spPr bwMode="auto">
            <a:xfrm>
              <a:off x="967" y="1244"/>
              <a:ext cx="224"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0.4</a:t>
              </a:r>
              <a:endParaRPr lang="en-US" sz="2000">
                <a:effectLst>
                  <a:outerShdw blurRad="38100" dist="38100" dir="2700000" algn="tl">
                    <a:srgbClr val="C0C0C0"/>
                  </a:outerShdw>
                </a:effectLst>
                <a:latin typeface="Times New Roman" pitchFamily="18" charset="0"/>
              </a:endParaRPr>
            </a:p>
          </p:txBody>
        </p:sp>
        <p:sp>
          <p:nvSpPr>
            <p:cNvPr id="14380" name="Rectangle 44"/>
            <p:cNvSpPr>
              <a:spLocks noChangeArrowheads="1"/>
            </p:cNvSpPr>
            <p:nvPr/>
          </p:nvSpPr>
          <p:spPr bwMode="auto">
            <a:xfrm>
              <a:off x="967" y="987"/>
              <a:ext cx="224"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0.5</a:t>
              </a:r>
              <a:endParaRPr lang="en-US" sz="2000">
                <a:effectLst>
                  <a:outerShdw blurRad="38100" dist="38100" dir="2700000" algn="tl">
                    <a:srgbClr val="C0C0C0"/>
                  </a:outerShdw>
                </a:effectLst>
                <a:latin typeface="Times New Roman" pitchFamily="18" charset="0"/>
              </a:endParaRPr>
            </a:p>
          </p:txBody>
        </p:sp>
        <p:sp>
          <p:nvSpPr>
            <p:cNvPr id="14381" name="Rectangle 45"/>
            <p:cNvSpPr>
              <a:spLocks noChangeArrowheads="1"/>
            </p:cNvSpPr>
            <p:nvPr/>
          </p:nvSpPr>
          <p:spPr bwMode="auto">
            <a:xfrm>
              <a:off x="1285" y="3392"/>
              <a:ext cx="9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2</a:t>
              </a:r>
              <a:endParaRPr lang="en-US" sz="2000">
                <a:effectLst>
                  <a:outerShdw blurRad="38100" dist="38100" dir="2700000" algn="tl">
                    <a:srgbClr val="C0C0C0"/>
                  </a:outerShdw>
                </a:effectLst>
                <a:latin typeface="Times New Roman" pitchFamily="18" charset="0"/>
              </a:endParaRPr>
            </a:p>
          </p:txBody>
        </p:sp>
        <p:sp>
          <p:nvSpPr>
            <p:cNvPr id="14382" name="Rectangle 46"/>
            <p:cNvSpPr>
              <a:spLocks noChangeArrowheads="1"/>
            </p:cNvSpPr>
            <p:nvPr/>
          </p:nvSpPr>
          <p:spPr bwMode="auto">
            <a:xfrm>
              <a:off x="1910" y="3392"/>
              <a:ext cx="9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4</a:t>
              </a:r>
              <a:endParaRPr lang="en-US" sz="2000">
                <a:effectLst>
                  <a:outerShdw blurRad="38100" dist="38100" dir="2700000" algn="tl">
                    <a:srgbClr val="C0C0C0"/>
                  </a:outerShdw>
                </a:effectLst>
                <a:latin typeface="Times New Roman" pitchFamily="18" charset="0"/>
              </a:endParaRPr>
            </a:p>
          </p:txBody>
        </p:sp>
        <p:sp>
          <p:nvSpPr>
            <p:cNvPr id="14383" name="Rectangle 47"/>
            <p:cNvSpPr>
              <a:spLocks noChangeArrowheads="1"/>
            </p:cNvSpPr>
            <p:nvPr/>
          </p:nvSpPr>
          <p:spPr bwMode="auto">
            <a:xfrm>
              <a:off x="2540" y="3392"/>
              <a:ext cx="9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6</a:t>
              </a:r>
              <a:endParaRPr lang="en-US" sz="2000">
                <a:effectLst>
                  <a:outerShdw blurRad="38100" dist="38100" dir="2700000" algn="tl">
                    <a:srgbClr val="C0C0C0"/>
                  </a:outerShdw>
                </a:effectLst>
                <a:latin typeface="Times New Roman" pitchFamily="18" charset="0"/>
              </a:endParaRPr>
            </a:p>
          </p:txBody>
        </p:sp>
        <p:sp>
          <p:nvSpPr>
            <p:cNvPr id="14384" name="Rectangle 48"/>
            <p:cNvSpPr>
              <a:spLocks noChangeArrowheads="1"/>
            </p:cNvSpPr>
            <p:nvPr/>
          </p:nvSpPr>
          <p:spPr bwMode="auto">
            <a:xfrm>
              <a:off x="3165" y="3392"/>
              <a:ext cx="9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8</a:t>
              </a:r>
              <a:endParaRPr lang="en-US" sz="2000">
                <a:effectLst>
                  <a:outerShdw blurRad="38100" dist="38100" dir="2700000" algn="tl">
                    <a:srgbClr val="C0C0C0"/>
                  </a:outerShdw>
                </a:effectLst>
                <a:latin typeface="Times New Roman" pitchFamily="18" charset="0"/>
              </a:endParaRPr>
            </a:p>
          </p:txBody>
        </p:sp>
        <p:sp>
          <p:nvSpPr>
            <p:cNvPr id="14385" name="Rectangle 49"/>
            <p:cNvSpPr>
              <a:spLocks noChangeArrowheads="1"/>
            </p:cNvSpPr>
            <p:nvPr/>
          </p:nvSpPr>
          <p:spPr bwMode="auto">
            <a:xfrm>
              <a:off x="3745" y="3392"/>
              <a:ext cx="18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10</a:t>
              </a:r>
              <a:endParaRPr lang="en-US" sz="2000">
                <a:effectLst>
                  <a:outerShdw blurRad="38100" dist="38100" dir="2700000" algn="tl">
                    <a:srgbClr val="C0C0C0"/>
                  </a:outerShdw>
                </a:effectLst>
                <a:latin typeface="Times New Roman" pitchFamily="18" charset="0"/>
              </a:endParaRPr>
            </a:p>
          </p:txBody>
        </p:sp>
        <p:sp>
          <p:nvSpPr>
            <p:cNvPr id="14386" name="Rectangle 50"/>
            <p:cNvSpPr>
              <a:spLocks noChangeArrowheads="1"/>
            </p:cNvSpPr>
            <p:nvPr/>
          </p:nvSpPr>
          <p:spPr bwMode="auto">
            <a:xfrm>
              <a:off x="4370" y="3392"/>
              <a:ext cx="180"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12</a:t>
              </a:r>
              <a:endParaRPr lang="en-US" sz="2000">
                <a:effectLst>
                  <a:outerShdw blurRad="38100" dist="38100" dir="2700000" algn="tl">
                    <a:srgbClr val="C0C0C0"/>
                  </a:outerShdw>
                </a:effectLst>
                <a:latin typeface="Times New Roman" pitchFamily="18" charset="0"/>
              </a:endParaRPr>
            </a:p>
          </p:txBody>
        </p:sp>
        <p:sp>
          <p:nvSpPr>
            <p:cNvPr id="14387" name="Rectangle 51"/>
            <p:cNvSpPr>
              <a:spLocks noChangeArrowheads="1"/>
            </p:cNvSpPr>
            <p:nvPr/>
          </p:nvSpPr>
          <p:spPr bwMode="auto">
            <a:xfrm>
              <a:off x="1423" y="3825"/>
              <a:ext cx="2783" cy="194"/>
            </a:xfrm>
            <a:prstGeom prst="rect">
              <a:avLst/>
            </a:prstGeom>
            <a:noFill/>
            <a:ln w="9525">
              <a:noFill/>
              <a:miter lim="800000"/>
              <a:headEnd/>
              <a:tailEnd/>
            </a:ln>
          </p:spPr>
          <p:txBody>
            <a:bodyPr wrap="none" lIns="0" tIns="0" rIns="0" bIns="0">
              <a:spAutoFit/>
            </a:bodyPr>
            <a:lstStyle/>
            <a:p>
              <a:pPr eaLnBrk="0" hangingPunct="0">
                <a:defRPr/>
              </a:pPr>
              <a:r>
                <a:rPr lang="en-US" sz="2000" b="1" dirty="0">
                  <a:solidFill>
                    <a:srgbClr val="000000"/>
                  </a:solidFill>
                </a:rPr>
                <a:t>Pasture Allowance (lbs DM/ewe/day)</a:t>
              </a:r>
              <a:endParaRPr lang="en-US" sz="2000" dirty="0">
                <a:effectLst>
                  <a:outerShdw blurRad="38100" dist="38100" dir="2700000" algn="tl">
                    <a:srgbClr val="C0C0C0"/>
                  </a:outerShdw>
                </a:effectLst>
                <a:latin typeface="Times New Roman" pitchFamily="18" charset="0"/>
              </a:endParaRPr>
            </a:p>
          </p:txBody>
        </p:sp>
        <p:sp>
          <p:nvSpPr>
            <p:cNvPr id="14388" name="Rectangle 52"/>
            <p:cNvSpPr>
              <a:spLocks noChangeArrowheads="1"/>
            </p:cNvSpPr>
            <p:nvPr/>
          </p:nvSpPr>
          <p:spPr bwMode="auto">
            <a:xfrm rot="16200000">
              <a:off x="81" y="2024"/>
              <a:ext cx="1416" cy="194"/>
            </a:xfrm>
            <a:prstGeom prst="rect">
              <a:avLst/>
            </a:prstGeom>
            <a:noFill/>
            <a:ln w="9525">
              <a:noFill/>
              <a:miter lim="800000"/>
              <a:headEnd/>
              <a:tailEnd/>
            </a:ln>
          </p:spPr>
          <p:txBody>
            <a:bodyPr wrap="none" lIns="0" tIns="0" rIns="0" bIns="0">
              <a:spAutoFit/>
            </a:bodyPr>
            <a:lstStyle/>
            <a:p>
              <a:pPr eaLnBrk="0" hangingPunct="0">
                <a:defRPr/>
              </a:pPr>
              <a:r>
                <a:rPr lang="en-US" sz="2000" b="1">
                  <a:solidFill>
                    <a:srgbClr val="000000"/>
                  </a:solidFill>
                </a:rPr>
                <a:t>Gain (lbs/ewe/day)</a:t>
              </a:r>
              <a:endParaRPr lang="en-US" sz="2000">
                <a:effectLst>
                  <a:outerShdw blurRad="38100" dist="38100" dir="2700000" algn="tl">
                    <a:srgbClr val="C0C0C0"/>
                  </a:outerShdw>
                </a:effectLst>
                <a:latin typeface="Times New Roman" pitchFamily="18" charset="0"/>
              </a:endParaRPr>
            </a:p>
          </p:txBody>
        </p:sp>
        <p:sp>
          <p:nvSpPr>
            <p:cNvPr id="18485" name="AutoShape 53"/>
            <p:cNvSpPr>
              <a:spLocks noChangeArrowheads="1"/>
            </p:cNvSpPr>
            <p:nvPr/>
          </p:nvSpPr>
          <p:spPr bwMode="auto">
            <a:xfrm>
              <a:off x="2832" y="1344"/>
              <a:ext cx="240" cy="1776"/>
            </a:xfrm>
            <a:prstGeom prst="upDownArrow">
              <a:avLst>
                <a:gd name="adj1" fmla="val 50000"/>
                <a:gd name="adj2" fmla="val 148000"/>
              </a:avLst>
            </a:prstGeom>
            <a:solidFill>
              <a:srgbClr val="FFFFFF"/>
            </a:solidFill>
            <a:ln w="9525">
              <a:solidFill>
                <a:schemeClr val="accent2"/>
              </a:solidFill>
              <a:miter lim="800000"/>
              <a:headEnd/>
              <a:tailEnd/>
            </a:ln>
          </p:spPr>
          <p:txBody>
            <a:bodyPr wrap="none" anchor="ctr"/>
            <a:lstStyle/>
            <a:p>
              <a:endParaRPr lang="en-US" sz="2000"/>
            </a:p>
          </p:txBody>
        </p:sp>
        <p:sp>
          <p:nvSpPr>
            <p:cNvPr id="18486" name="Text Box 54"/>
            <p:cNvSpPr txBox="1">
              <a:spLocks noChangeArrowheads="1"/>
            </p:cNvSpPr>
            <p:nvPr/>
          </p:nvSpPr>
          <p:spPr bwMode="auto">
            <a:xfrm>
              <a:off x="2208" y="912"/>
              <a:ext cx="1268" cy="252"/>
            </a:xfrm>
            <a:prstGeom prst="rect">
              <a:avLst/>
            </a:prstGeom>
            <a:noFill/>
            <a:ln w="57150">
              <a:solidFill>
                <a:srgbClr val="66FF33"/>
              </a:solidFill>
              <a:miter lim="800000"/>
              <a:headEnd/>
              <a:tailEnd/>
            </a:ln>
          </p:spPr>
          <p:txBody>
            <a:bodyPr wrap="none">
              <a:spAutoFit/>
            </a:bodyPr>
            <a:lstStyle/>
            <a:p>
              <a:pPr eaLnBrk="0" hangingPunct="0"/>
              <a:r>
                <a:rPr lang="en-US" sz="2000" b="1">
                  <a:latin typeface="Times New Roman" pitchFamily="18" charset="0"/>
                </a:rPr>
                <a:t>6-10”-2500 lbs/A</a:t>
              </a:r>
            </a:p>
          </p:txBody>
        </p:sp>
        <p:sp>
          <p:nvSpPr>
            <p:cNvPr id="18487" name="Text Box 55"/>
            <p:cNvSpPr txBox="1">
              <a:spLocks noChangeArrowheads="1"/>
            </p:cNvSpPr>
            <p:nvPr/>
          </p:nvSpPr>
          <p:spPr bwMode="auto">
            <a:xfrm>
              <a:off x="3696" y="1584"/>
              <a:ext cx="1188" cy="252"/>
            </a:xfrm>
            <a:prstGeom prst="rect">
              <a:avLst/>
            </a:prstGeom>
            <a:noFill/>
            <a:ln w="57150">
              <a:solidFill>
                <a:srgbClr val="FFFF00"/>
              </a:solidFill>
              <a:miter lim="800000"/>
              <a:headEnd/>
              <a:tailEnd/>
            </a:ln>
          </p:spPr>
          <p:txBody>
            <a:bodyPr wrap="none">
              <a:spAutoFit/>
            </a:bodyPr>
            <a:lstStyle/>
            <a:p>
              <a:pPr eaLnBrk="0" hangingPunct="0"/>
              <a:r>
                <a:rPr lang="en-US" sz="2000" b="1">
                  <a:latin typeface="Times New Roman" pitchFamily="18" charset="0"/>
                </a:rPr>
                <a:t>4-6”-1500 lbs/A</a:t>
              </a:r>
            </a:p>
          </p:txBody>
        </p:sp>
        <p:sp>
          <p:nvSpPr>
            <p:cNvPr id="18488" name="Text Box 56"/>
            <p:cNvSpPr txBox="1">
              <a:spLocks noChangeArrowheads="1"/>
            </p:cNvSpPr>
            <p:nvPr/>
          </p:nvSpPr>
          <p:spPr bwMode="auto">
            <a:xfrm>
              <a:off x="3168" y="2544"/>
              <a:ext cx="1107" cy="252"/>
            </a:xfrm>
            <a:prstGeom prst="rect">
              <a:avLst/>
            </a:prstGeom>
            <a:noFill/>
            <a:ln w="57150">
              <a:solidFill>
                <a:srgbClr val="FF3300"/>
              </a:solidFill>
              <a:miter lim="800000"/>
              <a:headEnd/>
              <a:tailEnd/>
            </a:ln>
          </p:spPr>
          <p:txBody>
            <a:bodyPr wrap="none">
              <a:spAutoFit/>
            </a:bodyPr>
            <a:lstStyle/>
            <a:p>
              <a:pPr eaLnBrk="0" hangingPunct="0"/>
              <a:r>
                <a:rPr lang="en-US" sz="2000" b="1">
                  <a:latin typeface="Times New Roman" pitchFamily="18" charset="0"/>
                </a:rPr>
                <a:t>1-2”-500 lbs/A</a:t>
              </a:r>
            </a:p>
          </p:txBody>
        </p:sp>
      </p:grpSp>
    </p:spTree>
    <p:extLst>
      <p:ext uri="{BB962C8B-B14F-4D97-AF65-F5344CB8AC3E}">
        <p14:creationId xmlns:p14="http://schemas.microsoft.com/office/powerpoint/2010/main" val="2948971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914400" y="1371600"/>
          <a:ext cx="7770813" cy="4114800"/>
        </p:xfrm>
        <a:graphic>
          <a:graphicData uri="http://schemas.openxmlformats.org/presentationml/2006/ole">
            <mc:AlternateContent xmlns:mc="http://schemas.openxmlformats.org/markup-compatibility/2006">
              <mc:Choice xmlns:v="urn:schemas-microsoft-com:vml" Requires="v">
                <p:oleObj spid="_x0000_s2057" name="Chart" r:id="rId3" imgW="7772535" imgH="4114800" progId="MSGraph.Chart.8">
                  <p:embed followColorScheme="full"/>
                </p:oleObj>
              </mc:Choice>
              <mc:Fallback>
                <p:oleObj name="Chart" r:id="rId3" imgW="7772535" imgH="4114800" progId="MSGraph.Chart.8">
                  <p:embed followColorScheme="full"/>
                  <p:pic>
                    <p:nvPicPr>
                      <p:cNvPr id="0" name=""/>
                      <p:cNvPicPr>
                        <a:picLocks noChangeAspect="1" noChangeArrowheads="1"/>
                      </p:cNvPicPr>
                      <p:nvPr/>
                    </p:nvPicPr>
                    <p:blipFill>
                      <a:blip r:embed="rId4"/>
                      <a:srcRect/>
                      <a:stretch>
                        <a:fillRect/>
                      </a:stretch>
                    </p:blipFill>
                    <p:spPr bwMode="auto">
                      <a:xfrm>
                        <a:off x="914400" y="1371600"/>
                        <a:ext cx="77708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Freeform 3"/>
          <p:cNvSpPr>
            <a:spLocks/>
          </p:cNvSpPr>
          <p:nvPr/>
        </p:nvSpPr>
        <p:spPr bwMode="auto">
          <a:xfrm>
            <a:off x="1905000" y="1752600"/>
            <a:ext cx="5257800" cy="2362200"/>
          </a:xfrm>
          <a:custGeom>
            <a:avLst/>
            <a:gdLst>
              <a:gd name="T0" fmla="*/ 0 w 3312"/>
              <a:gd name="T1" fmla="*/ 2147483647 h 1488"/>
              <a:gd name="T2" fmla="*/ 2147483647 w 3312"/>
              <a:gd name="T3" fmla="*/ 2147483647 h 1488"/>
              <a:gd name="T4" fmla="*/ 2147483647 w 3312"/>
              <a:gd name="T5" fmla="*/ 2147483647 h 1488"/>
              <a:gd name="T6" fmla="*/ 2147483647 w 3312"/>
              <a:gd name="T7" fmla="*/ 2147483647 h 1488"/>
              <a:gd name="T8" fmla="*/ 2147483647 w 3312"/>
              <a:gd name="T9" fmla="*/ 2147483647 h 1488"/>
              <a:gd name="T10" fmla="*/ 2147483647 w 3312"/>
              <a:gd name="T11" fmla="*/ 0 h 1488"/>
              <a:gd name="T12" fmla="*/ 0 60000 65536"/>
              <a:gd name="T13" fmla="*/ 0 60000 65536"/>
              <a:gd name="T14" fmla="*/ 0 60000 65536"/>
              <a:gd name="T15" fmla="*/ 0 60000 65536"/>
              <a:gd name="T16" fmla="*/ 0 60000 65536"/>
              <a:gd name="T17" fmla="*/ 0 60000 65536"/>
              <a:gd name="T18" fmla="*/ 0 w 3312"/>
              <a:gd name="T19" fmla="*/ 0 h 1488"/>
              <a:gd name="T20" fmla="*/ 3312 w 3312"/>
              <a:gd name="T21" fmla="*/ 1488 h 1488"/>
            </a:gdLst>
            <a:ahLst/>
            <a:cxnLst>
              <a:cxn ang="T12">
                <a:pos x="T0" y="T1"/>
              </a:cxn>
              <a:cxn ang="T13">
                <a:pos x="T2" y="T3"/>
              </a:cxn>
              <a:cxn ang="T14">
                <a:pos x="T4" y="T5"/>
              </a:cxn>
              <a:cxn ang="T15">
                <a:pos x="T6" y="T7"/>
              </a:cxn>
              <a:cxn ang="T16">
                <a:pos x="T8" y="T9"/>
              </a:cxn>
              <a:cxn ang="T17">
                <a:pos x="T10" y="T11"/>
              </a:cxn>
            </a:cxnLst>
            <a:rect l="T18" t="T19" r="T20" b="T21"/>
            <a:pathLst>
              <a:path w="3312" h="1488">
                <a:moveTo>
                  <a:pt x="0" y="1488"/>
                </a:moveTo>
                <a:cubicBezTo>
                  <a:pt x="376" y="1376"/>
                  <a:pt x="752" y="1264"/>
                  <a:pt x="960" y="1200"/>
                </a:cubicBezTo>
                <a:cubicBezTo>
                  <a:pt x="1168" y="1136"/>
                  <a:pt x="1056" y="1192"/>
                  <a:pt x="1248" y="1104"/>
                </a:cubicBezTo>
                <a:cubicBezTo>
                  <a:pt x="1440" y="1016"/>
                  <a:pt x="1856" y="808"/>
                  <a:pt x="2112" y="672"/>
                </a:cubicBezTo>
                <a:cubicBezTo>
                  <a:pt x="2368" y="536"/>
                  <a:pt x="2584" y="400"/>
                  <a:pt x="2784" y="288"/>
                </a:cubicBezTo>
                <a:cubicBezTo>
                  <a:pt x="2984" y="176"/>
                  <a:pt x="3232" y="48"/>
                  <a:pt x="3312" y="0"/>
                </a:cubicBezTo>
              </a:path>
            </a:pathLst>
          </a:custGeom>
          <a:noFill/>
          <a:ln w="76200">
            <a:solidFill>
              <a:schemeClr val="accent2"/>
            </a:solidFill>
            <a:round/>
            <a:headEnd/>
            <a:tailEnd/>
          </a:ln>
        </p:spPr>
        <p:txBody>
          <a:bodyPr wrap="none" anchor="ctr"/>
          <a:lstStyle/>
          <a:p>
            <a:endParaRPr lang="en-US"/>
          </a:p>
        </p:txBody>
      </p:sp>
      <p:sp>
        <p:nvSpPr>
          <p:cNvPr id="2052" name="Freeform 4"/>
          <p:cNvSpPr>
            <a:spLocks/>
          </p:cNvSpPr>
          <p:nvPr/>
        </p:nvSpPr>
        <p:spPr bwMode="auto">
          <a:xfrm>
            <a:off x="1752600" y="1600200"/>
            <a:ext cx="5257800" cy="2057400"/>
          </a:xfrm>
          <a:custGeom>
            <a:avLst/>
            <a:gdLst>
              <a:gd name="T0" fmla="*/ 0 w 3312"/>
              <a:gd name="T1" fmla="*/ 2147483647 h 1296"/>
              <a:gd name="T2" fmla="*/ 2147483647 w 3312"/>
              <a:gd name="T3" fmla="*/ 2147483647 h 1296"/>
              <a:gd name="T4" fmla="*/ 2147483647 w 3312"/>
              <a:gd name="T5" fmla="*/ 0 h 1296"/>
              <a:gd name="T6" fmla="*/ 2147483647 w 3312"/>
              <a:gd name="T7" fmla="*/ 2147483647 h 1296"/>
              <a:gd name="T8" fmla="*/ 2147483647 w 3312"/>
              <a:gd name="T9" fmla="*/ 2147483647 h 1296"/>
              <a:gd name="T10" fmla="*/ 2147483647 w 3312"/>
              <a:gd name="T11" fmla="*/ 2147483647 h 1296"/>
              <a:gd name="T12" fmla="*/ 2147483647 w 3312"/>
              <a:gd name="T13" fmla="*/ 2147483647 h 1296"/>
              <a:gd name="T14" fmla="*/ 2147483647 w 3312"/>
              <a:gd name="T15" fmla="*/ 2147483647 h 1296"/>
              <a:gd name="T16" fmla="*/ 2147483647 w 3312"/>
              <a:gd name="T17" fmla="*/ 2147483647 h 1296"/>
              <a:gd name="T18" fmla="*/ 2147483647 w 3312"/>
              <a:gd name="T19" fmla="*/ 2147483647 h 1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2"/>
              <a:gd name="T31" fmla="*/ 0 h 1296"/>
              <a:gd name="T32" fmla="*/ 3312 w 3312"/>
              <a:gd name="T33" fmla="*/ 1296 h 1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2" h="1296">
                <a:moveTo>
                  <a:pt x="0" y="432"/>
                </a:moveTo>
                <a:cubicBezTo>
                  <a:pt x="148" y="300"/>
                  <a:pt x="296" y="168"/>
                  <a:pt x="384" y="96"/>
                </a:cubicBezTo>
                <a:cubicBezTo>
                  <a:pt x="472" y="24"/>
                  <a:pt x="480" y="0"/>
                  <a:pt x="528" y="0"/>
                </a:cubicBezTo>
                <a:cubicBezTo>
                  <a:pt x="576" y="0"/>
                  <a:pt x="632" y="64"/>
                  <a:pt x="672" y="96"/>
                </a:cubicBezTo>
                <a:cubicBezTo>
                  <a:pt x="712" y="128"/>
                  <a:pt x="704" y="128"/>
                  <a:pt x="768" y="192"/>
                </a:cubicBezTo>
                <a:cubicBezTo>
                  <a:pt x="832" y="256"/>
                  <a:pt x="952" y="392"/>
                  <a:pt x="1056" y="480"/>
                </a:cubicBezTo>
                <a:cubicBezTo>
                  <a:pt x="1160" y="568"/>
                  <a:pt x="1264" y="648"/>
                  <a:pt x="1392" y="720"/>
                </a:cubicBezTo>
                <a:cubicBezTo>
                  <a:pt x="1520" y="792"/>
                  <a:pt x="1608" y="832"/>
                  <a:pt x="1824" y="912"/>
                </a:cubicBezTo>
                <a:cubicBezTo>
                  <a:pt x="2040" y="992"/>
                  <a:pt x="2440" y="1136"/>
                  <a:pt x="2688" y="1200"/>
                </a:cubicBezTo>
                <a:cubicBezTo>
                  <a:pt x="2936" y="1264"/>
                  <a:pt x="3124" y="1280"/>
                  <a:pt x="3312" y="1296"/>
                </a:cubicBezTo>
              </a:path>
            </a:pathLst>
          </a:custGeom>
          <a:noFill/>
          <a:ln w="76200">
            <a:solidFill>
              <a:srgbClr val="66FF33"/>
            </a:solidFill>
            <a:round/>
            <a:headEnd/>
            <a:tailEnd/>
          </a:ln>
        </p:spPr>
        <p:txBody>
          <a:bodyPr wrap="none" anchor="ctr"/>
          <a:lstStyle/>
          <a:p>
            <a:endParaRPr lang="en-US"/>
          </a:p>
        </p:txBody>
      </p:sp>
      <p:sp>
        <p:nvSpPr>
          <p:cNvPr id="2053" name="Text Box 5"/>
          <p:cNvSpPr txBox="1">
            <a:spLocks noChangeArrowheads="1"/>
          </p:cNvSpPr>
          <p:nvPr/>
        </p:nvSpPr>
        <p:spPr bwMode="auto">
          <a:xfrm>
            <a:off x="4267200" y="3505200"/>
            <a:ext cx="2625725" cy="457200"/>
          </a:xfrm>
          <a:prstGeom prst="rect">
            <a:avLst/>
          </a:prstGeom>
          <a:noFill/>
          <a:ln w="9525">
            <a:noFill/>
            <a:miter lim="800000"/>
            <a:headEnd/>
            <a:tailEnd/>
          </a:ln>
        </p:spPr>
        <p:txBody>
          <a:bodyPr wrap="none">
            <a:spAutoFit/>
          </a:bodyPr>
          <a:lstStyle/>
          <a:p>
            <a:pPr eaLnBrk="0" hangingPunct="0"/>
            <a:r>
              <a:rPr lang="en-US" sz="2400">
                <a:solidFill>
                  <a:srgbClr val="92D050"/>
                </a:solidFill>
                <a:latin typeface="Times New Roman" pitchFamily="18" charset="0"/>
              </a:rPr>
              <a:t>Bite number/minute</a:t>
            </a:r>
          </a:p>
        </p:txBody>
      </p:sp>
      <p:sp>
        <p:nvSpPr>
          <p:cNvPr id="2054" name="Text Box 6"/>
          <p:cNvSpPr txBox="1">
            <a:spLocks noChangeArrowheads="1"/>
          </p:cNvSpPr>
          <p:nvPr/>
        </p:nvSpPr>
        <p:spPr bwMode="auto">
          <a:xfrm>
            <a:off x="4038600" y="2286000"/>
            <a:ext cx="1544638" cy="457200"/>
          </a:xfrm>
          <a:prstGeom prst="rect">
            <a:avLst/>
          </a:prstGeom>
          <a:noFill/>
          <a:ln w="9525">
            <a:noFill/>
            <a:miter lim="800000"/>
            <a:headEnd/>
            <a:tailEnd/>
          </a:ln>
        </p:spPr>
        <p:txBody>
          <a:bodyPr wrap="none">
            <a:spAutoFit/>
          </a:bodyPr>
          <a:lstStyle/>
          <a:p>
            <a:pPr eaLnBrk="0" hangingPunct="0">
              <a:defRPr/>
            </a:pPr>
            <a:r>
              <a:rPr lang="en-US" sz="2400" dirty="0">
                <a:solidFill>
                  <a:schemeClr val="accent2">
                    <a:lumMod val="75000"/>
                  </a:schemeClr>
                </a:solidFill>
                <a:latin typeface="Times New Roman" pitchFamily="18" charset="0"/>
              </a:rPr>
              <a:t>Bite size, g</a:t>
            </a:r>
          </a:p>
        </p:txBody>
      </p:sp>
      <p:sp>
        <p:nvSpPr>
          <p:cNvPr id="2055" name="Text Box 7"/>
          <p:cNvSpPr txBox="1">
            <a:spLocks noChangeArrowheads="1"/>
          </p:cNvSpPr>
          <p:nvPr/>
        </p:nvSpPr>
        <p:spPr bwMode="auto">
          <a:xfrm>
            <a:off x="3200400" y="1447800"/>
            <a:ext cx="1806575" cy="457200"/>
          </a:xfrm>
          <a:prstGeom prst="rect">
            <a:avLst/>
          </a:prstGeom>
          <a:noFill/>
          <a:ln w="9525">
            <a:noFill/>
            <a:miter lim="800000"/>
            <a:headEnd/>
            <a:tailEnd/>
          </a:ln>
        </p:spPr>
        <p:txBody>
          <a:bodyPr wrap="none">
            <a:spAutoFit/>
          </a:bodyPr>
          <a:lstStyle/>
          <a:p>
            <a:pPr eaLnBrk="0" hangingPunct="0"/>
            <a:r>
              <a:rPr lang="en-US" sz="2400">
                <a:solidFill>
                  <a:srgbClr val="FF0000"/>
                </a:solidFill>
                <a:latin typeface="Times New Roman" pitchFamily="18" charset="0"/>
              </a:rPr>
              <a:t>Intake, g/min</a:t>
            </a:r>
          </a:p>
        </p:txBody>
      </p:sp>
    </p:spTree>
    <p:extLst>
      <p:ext uri="{BB962C8B-B14F-4D97-AF65-F5344CB8AC3E}">
        <p14:creationId xmlns:p14="http://schemas.microsoft.com/office/powerpoint/2010/main" val="3561241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a:t>
            </a:r>
            <a:r>
              <a:rPr lang="en-US" dirty="0" smtClean="0"/>
              <a:t>nimal performance depends on intake of the forage. </a:t>
            </a:r>
          </a:p>
          <a:p>
            <a:r>
              <a:rPr lang="en-US" dirty="0" smtClean="0"/>
              <a:t>Overgrazed pastures/range are generally the result of over stocking, which, in turn, diminishes the ability of the animal to select plant species or plant parts of higher nutritive value.</a:t>
            </a:r>
          </a:p>
          <a:p>
            <a:r>
              <a:rPr lang="en-US" dirty="0" smtClean="0"/>
              <a:t>Consequently in overgrazed pastures/range, forage intake declines. </a:t>
            </a:r>
            <a:endParaRPr lang="en-US" dirty="0"/>
          </a:p>
        </p:txBody>
      </p:sp>
      <p:sp>
        <p:nvSpPr>
          <p:cNvPr id="2" name="Title 1"/>
          <p:cNvSpPr>
            <a:spLocks noGrp="1"/>
          </p:cNvSpPr>
          <p:nvPr>
            <p:ph type="title"/>
          </p:nvPr>
        </p:nvSpPr>
        <p:spPr/>
        <p:txBody>
          <a:bodyPr/>
          <a:lstStyle/>
          <a:p>
            <a:r>
              <a:rPr lang="en-US" dirty="0" smtClean="0"/>
              <a:t>Forage availability</a:t>
            </a:r>
            <a:endParaRPr lang="en-US" dirty="0"/>
          </a:p>
        </p:txBody>
      </p:sp>
    </p:spTree>
    <p:extLst>
      <p:ext uri="{BB962C8B-B14F-4D97-AF65-F5344CB8AC3E}">
        <p14:creationId xmlns:p14="http://schemas.microsoft.com/office/powerpoint/2010/main" val="133838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Weaning- traditional</a:t>
            </a:r>
            <a:endParaRPr lang="en-US" dirty="0"/>
          </a:p>
        </p:txBody>
      </p:sp>
      <p:sp>
        <p:nvSpPr>
          <p:cNvPr id="3" name="Content Placeholder 2"/>
          <p:cNvSpPr>
            <a:spLocks noGrp="1"/>
          </p:cNvSpPr>
          <p:nvPr>
            <p:ph sz="quarter" idx="1"/>
          </p:nvPr>
        </p:nvSpPr>
        <p:spPr/>
        <p:txBody>
          <a:bodyPr/>
          <a:lstStyle/>
          <a:p>
            <a:r>
              <a:rPr lang="en-US" dirty="0" smtClean="0"/>
              <a:t>Day 4 to weaning:</a:t>
            </a:r>
          </a:p>
          <a:p>
            <a:pPr lvl="1"/>
            <a:r>
              <a:rPr lang="en-US" u="sng" dirty="0" smtClean="0"/>
              <a:t>Milk replacer</a:t>
            </a:r>
            <a:r>
              <a:rPr lang="en-US" dirty="0" smtClean="0"/>
              <a:t> (~13% DM) at 10% BW/d</a:t>
            </a:r>
          </a:p>
          <a:p>
            <a:pPr lvl="1"/>
            <a:r>
              <a:rPr lang="en-US" dirty="0" smtClean="0"/>
              <a:t>At least 20% CP &amp; 15% fat</a:t>
            </a:r>
          </a:p>
          <a:p>
            <a:pPr lvl="1"/>
            <a:r>
              <a:rPr lang="en-US" dirty="0" smtClean="0"/>
              <a:t>Twice/d</a:t>
            </a:r>
          </a:p>
          <a:p>
            <a:pPr lvl="1"/>
            <a:r>
              <a:rPr lang="en-US" dirty="0" smtClean="0"/>
              <a:t>Calf starter (commercially available)</a:t>
            </a:r>
          </a:p>
          <a:p>
            <a:pPr lvl="1"/>
            <a:r>
              <a:rPr lang="en-US" dirty="0" smtClean="0"/>
              <a:t>Free choice</a:t>
            </a:r>
          </a:p>
          <a:p>
            <a:pPr lvl="1"/>
            <a:r>
              <a:rPr lang="en-US" dirty="0" smtClean="0"/>
              <a:t>16-20% CP</a:t>
            </a:r>
          </a:p>
          <a:p>
            <a:pPr lvl="1"/>
            <a:r>
              <a:rPr lang="en-US" dirty="0" smtClean="0"/>
              <a:t>Not much forage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76400" y="1676400"/>
            <a:ext cx="5915025" cy="4780306"/>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smtClean="0"/>
              <a:t>What is the optimum stocking rate?</a:t>
            </a:r>
            <a:endParaRPr lang="en-US" dirty="0"/>
          </a:p>
        </p:txBody>
      </p:sp>
    </p:spTree>
    <p:extLst>
      <p:ext uri="{BB962C8B-B14F-4D97-AF65-F5344CB8AC3E}">
        <p14:creationId xmlns:p14="http://schemas.microsoft.com/office/powerpoint/2010/main" val="25867205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Animal output from pasture</a:t>
            </a:r>
          </a:p>
        </p:txBody>
      </p:sp>
      <p:sp>
        <p:nvSpPr>
          <p:cNvPr id="22531" name="Rectangle 3"/>
          <p:cNvSpPr>
            <a:spLocks noGrp="1" noChangeArrowheads="1"/>
          </p:cNvSpPr>
          <p:nvPr>
            <p:ph type="body" idx="1"/>
          </p:nvPr>
        </p:nvSpPr>
        <p:spPr/>
        <p:txBody>
          <a:bodyPr/>
          <a:lstStyle/>
          <a:p>
            <a:pPr marL="342900" lvl="1" indent="-342900" eaLnBrk="1" hangingPunct="1">
              <a:buFontTx/>
              <a:buChar char="•"/>
            </a:pPr>
            <a:r>
              <a:rPr lang="en-US" sz="3200" smtClean="0"/>
              <a:t>Selectivity</a:t>
            </a:r>
          </a:p>
          <a:p>
            <a:pPr lvl="2" eaLnBrk="1" hangingPunct="1"/>
            <a:r>
              <a:rPr lang="en-US" smtClean="0"/>
              <a:t>Animals will select the best forage first</a:t>
            </a:r>
          </a:p>
          <a:p>
            <a:pPr lvl="3" eaLnBrk="1" hangingPunct="1"/>
            <a:r>
              <a:rPr lang="en-US" smtClean="0"/>
              <a:t>They prefer </a:t>
            </a:r>
            <a:r>
              <a:rPr lang="en-US" smtClean="0">
                <a:solidFill>
                  <a:srgbClr val="FF0000"/>
                </a:solidFill>
              </a:rPr>
              <a:t>young, green forage</a:t>
            </a:r>
          </a:p>
          <a:p>
            <a:pPr lvl="3" eaLnBrk="1" hangingPunct="1"/>
            <a:r>
              <a:rPr lang="en-US" smtClean="0"/>
              <a:t>They will avoid areas that have been walked on, urinated on and areas around dung</a:t>
            </a:r>
          </a:p>
          <a:p>
            <a:pPr eaLnBrk="1" hangingPunct="1"/>
            <a:r>
              <a:rPr lang="en-US" smtClean="0"/>
              <a:t>Intake increases if </a:t>
            </a:r>
            <a:r>
              <a:rPr lang="en-US" smtClean="0">
                <a:solidFill>
                  <a:srgbClr val="FF0000"/>
                </a:solidFill>
              </a:rPr>
              <a:t>new grass is given daily</a:t>
            </a:r>
            <a:r>
              <a:rPr lang="en-US" smtClean="0"/>
              <a:t> </a:t>
            </a:r>
          </a:p>
          <a:p>
            <a:pPr eaLnBrk="1" hangingPunct="1"/>
            <a:r>
              <a:rPr lang="en-US" smtClean="0"/>
              <a:t>forage availability (allowance)</a:t>
            </a:r>
          </a:p>
          <a:p>
            <a:pPr eaLnBrk="1" hangingPunct="1"/>
            <a:r>
              <a:rPr lang="en-US" smtClean="0"/>
              <a:t>gain per animal &amp; per acre</a:t>
            </a:r>
          </a:p>
          <a:p>
            <a:pPr marL="342900" lvl="1" indent="-342900" eaLnBrk="1" hangingPunct="1">
              <a:buFontTx/>
              <a:buNone/>
            </a:pPr>
            <a:endParaRPr lang="en-US" smtClean="0"/>
          </a:p>
          <a:p>
            <a:pPr eaLnBrk="1" hangingPunct="1"/>
            <a:endParaRPr lang="en-US" smtClean="0"/>
          </a:p>
        </p:txBody>
      </p:sp>
    </p:spTree>
    <p:extLst>
      <p:ext uri="{BB962C8B-B14F-4D97-AF65-F5344CB8AC3E}">
        <p14:creationId xmlns:p14="http://schemas.microsoft.com/office/powerpoint/2010/main" val="114977945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rot="-5400000">
            <a:off x="-434181" y="2947194"/>
            <a:ext cx="269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latin typeface="Times New Roman" pitchFamily="18" charset="0"/>
              </a:rPr>
              <a:t>Daily Milk/cow, lbs</a:t>
            </a:r>
          </a:p>
        </p:txBody>
      </p:sp>
      <p:sp>
        <p:nvSpPr>
          <p:cNvPr id="20483" name="Text Box 3"/>
          <p:cNvSpPr txBox="1">
            <a:spLocks noChangeArrowheads="1"/>
          </p:cNvSpPr>
          <p:nvPr/>
        </p:nvSpPr>
        <p:spPr bwMode="auto">
          <a:xfrm>
            <a:off x="1511236" y="487050"/>
            <a:ext cx="63373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a:latin typeface="Times New Roman" pitchFamily="18" charset="0"/>
              </a:rPr>
              <a:t>Milk per cow fluctuates with rotational grazing</a:t>
            </a:r>
          </a:p>
        </p:txBody>
      </p:sp>
      <p:sp>
        <p:nvSpPr>
          <p:cNvPr id="20484" name="Text Box 4"/>
          <p:cNvSpPr txBox="1">
            <a:spLocks noChangeArrowheads="1"/>
          </p:cNvSpPr>
          <p:nvPr/>
        </p:nvSpPr>
        <p:spPr bwMode="auto">
          <a:xfrm>
            <a:off x="684213" y="5105400"/>
            <a:ext cx="8459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latin typeface="Times New Roman" pitchFamily="18" charset="0"/>
              </a:rPr>
              <a:t>Available pasture grazed from 10” to 3” over 8-9 days.</a:t>
            </a:r>
            <a:endParaRPr lang="en-US" sz="2400">
              <a:latin typeface="Times New Roman" pitchFamily="18" charset="0"/>
            </a:endParaRPr>
          </a:p>
        </p:txBody>
      </p:sp>
      <p:sp>
        <p:nvSpPr>
          <p:cNvPr id="20485" name="Rectangle 5"/>
          <p:cNvSpPr>
            <a:spLocks noChangeArrowheads="1"/>
          </p:cNvSpPr>
          <p:nvPr/>
        </p:nvSpPr>
        <p:spPr bwMode="auto">
          <a:xfrm>
            <a:off x="1828800" y="1600200"/>
            <a:ext cx="1524000" cy="3048000"/>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6" name="Rectangle 6"/>
          <p:cNvSpPr>
            <a:spLocks noChangeArrowheads="1"/>
          </p:cNvSpPr>
          <p:nvPr/>
        </p:nvSpPr>
        <p:spPr bwMode="auto">
          <a:xfrm>
            <a:off x="3352800" y="1600200"/>
            <a:ext cx="1447800" cy="3048000"/>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7" name="Rectangle 7"/>
          <p:cNvSpPr>
            <a:spLocks noChangeArrowheads="1"/>
          </p:cNvSpPr>
          <p:nvPr/>
        </p:nvSpPr>
        <p:spPr bwMode="auto">
          <a:xfrm>
            <a:off x="4800600" y="1600200"/>
            <a:ext cx="1600200" cy="3048000"/>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8" name="Rectangle 8"/>
          <p:cNvSpPr>
            <a:spLocks noChangeArrowheads="1"/>
          </p:cNvSpPr>
          <p:nvPr/>
        </p:nvSpPr>
        <p:spPr bwMode="auto">
          <a:xfrm>
            <a:off x="6400800" y="1600200"/>
            <a:ext cx="1600200" cy="3048000"/>
          </a:xfrm>
          <a:prstGeom prst="rect">
            <a:avLst/>
          </a:prstGeom>
          <a:noFill/>
          <a:ln w="5715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9" name="Freeform 9"/>
          <p:cNvSpPr>
            <a:spLocks/>
          </p:cNvSpPr>
          <p:nvPr/>
        </p:nvSpPr>
        <p:spPr bwMode="auto">
          <a:xfrm>
            <a:off x="1905000" y="2159000"/>
            <a:ext cx="6096000" cy="2108200"/>
          </a:xfrm>
          <a:custGeom>
            <a:avLst/>
            <a:gdLst>
              <a:gd name="T0" fmla="*/ 0 w 3960"/>
              <a:gd name="T1" fmla="*/ 2147483647 h 1384"/>
              <a:gd name="T2" fmla="*/ 2147483647 w 3960"/>
              <a:gd name="T3" fmla="*/ 2147483647 h 1384"/>
              <a:gd name="T4" fmla="*/ 2147483647 w 3960"/>
              <a:gd name="T5" fmla="*/ 2147483647 h 1384"/>
              <a:gd name="T6" fmla="*/ 2147483647 w 3960"/>
              <a:gd name="T7" fmla="*/ 2147483647 h 1384"/>
              <a:gd name="T8" fmla="*/ 2147483647 w 3960"/>
              <a:gd name="T9" fmla="*/ 2147483647 h 1384"/>
              <a:gd name="T10" fmla="*/ 2147483647 w 3960"/>
              <a:gd name="T11" fmla="*/ 2147483647 h 1384"/>
              <a:gd name="T12" fmla="*/ 2147483647 w 3960"/>
              <a:gd name="T13" fmla="*/ 2147483647 h 1384"/>
              <a:gd name="T14" fmla="*/ 2147483647 w 3960"/>
              <a:gd name="T15" fmla="*/ 2147483647 h 1384"/>
              <a:gd name="T16" fmla="*/ 2147483647 w 3960"/>
              <a:gd name="T17" fmla="*/ 2147483647 h 1384"/>
              <a:gd name="T18" fmla="*/ 2147483647 w 3960"/>
              <a:gd name="T19" fmla="*/ 2147483647 h 1384"/>
              <a:gd name="T20" fmla="*/ 2147483647 w 3960"/>
              <a:gd name="T21" fmla="*/ 2147483647 h 1384"/>
              <a:gd name="T22" fmla="*/ 2147483647 w 3960"/>
              <a:gd name="T23" fmla="*/ 2147483647 h 1384"/>
              <a:gd name="T24" fmla="*/ 2147483647 w 3960"/>
              <a:gd name="T25" fmla="*/ 2147483647 h 1384"/>
              <a:gd name="T26" fmla="*/ 2147483647 w 3960"/>
              <a:gd name="T27" fmla="*/ 2147483647 h 1384"/>
              <a:gd name="T28" fmla="*/ 2147483647 w 3960"/>
              <a:gd name="T29" fmla="*/ 2147483647 h 1384"/>
              <a:gd name="T30" fmla="*/ 2147483647 w 3960"/>
              <a:gd name="T31" fmla="*/ 2147483647 h 1384"/>
              <a:gd name="T32" fmla="*/ 2147483647 w 3960"/>
              <a:gd name="T33" fmla="*/ 2147483647 h 1384"/>
              <a:gd name="T34" fmla="*/ 2147483647 w 3960"/>
              <a:gd name="T35" fmla="*/ 2147483647 h 1384"/>
              <a:gd name="T36" fmla="*/ 2147483647 w 3960"/>
              <a:gd name="T37" fmla="*/ 2147483647 h 1384"/>
              <a:gd name="T38" fmla="*/ 2147483647 w 3960"/>
              <a:gd name="T39" fmla="*/ 2147483647 h 1384"/>
              <a:gd name="T40" fmla="*/ 2147483647 w 3960"/>
              <a:gd name="T41" fmla="*/ 2147483647 h 1384"/>
              <a:gd name="T42" fmla="*/ 2147483647 w 3960"/>
              <a:gd name="T43" fmla="*/ 2147483647 h 1384"/>
              <a:gd name="T44" fmla="*/ 2147483647 w 3960"/>
              <a:gd name="T45" fmla="*/ 2147483647 h 1384"/>
              <a:gd name="T46" fmla="*/ 2147483647 w 3960"/>
              <a:gd name="T47" fmla="*/ 2147483647 h 1384"/>
              <a:gd name="T48" fmla="*/ 2147483647 w 3960"/>
              <a:gd name="T49" fmla="*/ 2147483647 h 1384"/>
              <a:gd name="T50" fmla="*/ 2147483647 w 3960"/>
              <a:gd name="T51" fmla="*/ 2147483647 h 1384"/>
              <a:gd name="T52" fmla="*/ 2147483647 w 3960"/>
              <a:gd name="T53" fmla="*/ 2147483647 h 1384"/>
              <a:gd name="T54" fmla="*/ 2147483647 w 3960"/>
              <a:gd name="T55" fmla="*/ 2147483647 h 1384"/>
              <a:gd name="T56" fmla="*/ 2147483647 w 3960"/>
              <a:gd name="T57" fmla="*/ 2147483647 h 1384"/>
              <a:gd name="T58" fmla="*/ 2147483647 w 3960"/>
              <a:gd name="T59" fmla="*/ 2147483647 h 1384"/>
              <a:gd name="T60" fmla="*/ 2147483647 w 3960"/>
              <a:gd name="T61" fmla="*/ 2147483647 h 1384"/>
              <a:gd name="T62" fmla="*/ 2147483647 w 3960"/>
              <a:gd name="T63" fmla="*/ 2147483647 h 1384"/>
              <a:gd name="T64" fmla="*/ 2147483647 w 3960"/>
              <a:gd name="T65" fmla="*/ 2147483647 h 1384"/>
              <a:gd name="T66" fmla="*/ 2147483647 w 3960"/>
              <a:gd name="T67" fmla="*/ 2147483647 h 1384"/>
              <a:gd name="T68" fmla="*/ 2147483647 w 3960"/>
              <a:gd name="T69" fmla="*/ 2147483647 h 1384"/>
              <a:gd name="T70" fmla="*/ 2147483647 w 3960"/>
              <a:gd name="T71" fmla="*/ 2147483647 h 1384"/>
              <a:gd name="T72" fmla="*/ 2147483647 w 3960"/>
              <a:gd name="T73" fmla="*/ 2147483647 h 1384"/>
              <a:gd name="T74" fmla="*/ 2147483647 w 3960"/>
              <a:gd name="T75" fmla="*/ 2147483647 h 1384"/>
              <a:gd name="T76" fmla="*/ 2147483647 w 3960"/>
              <a:gd name="T77" fmla="*/ 2147483647 h 1384"/>
              <a:gd name="T78" fmla="*/ 2147483647 w 3960"/>
              <a:gd name="T79" fmla="*/ 2147483647 h 1384"/>
              <a:gd name="T80" fmla="*/ 2147483647 w 3960"/>
              <a:gd name="T81" fmla="*/ 2147483647 h 1384"/>
              <a:gd name="T82" fmla="*/ 2147483647 w 3960"/>
              <a:gd name="T83" fmla="*/ 2147483647 h 1384"/>
              <a:gd name="T84" fmla="*/ 2147483647 w 3960"/>
              <a:gd name="T85" fmla="*/ 2147483647 h 1384"/>
              <a:gd name="T86" fmla="*/ 2147483647 w 3960"/>
              <a:gd name="T87" fmla="*/ 2147483647 h 1384"/>
              <a:gd name="T88" fmla="*/ 2147483647 w 3960"/>
              <a:gd name="T89" fmla="*/ 2147483647 h 1384"/>
              <a:gd name="T90" fmla="*/ 2147483647 w 3960"/>
              <a:gd name="T91" fmla="*/ 2147483647 h 1384"/>
              <a:gd name="T92" fmla="*/ 2147483647 w 3960"/>
              <a:gd name="T93" fmla="*/ 2147483647 h 1384"/>
              <a:gd name="T94" fmla="*/ 2147483647 w 3960"/>
              <a:gd name="T95" fmla="*/ 2147483647 h 1384"/>
              <a:gd name="T96" fmla="*/ 2147483647 w 3960"/>
              <a:gd name="T97" fmla="*/ 2147483647 h 1384"/>
              <a:gd name="T98" fmla="*/ 2147483647 w 3960"/>
              <a:gd name="T99" fmla="*/ 2147483647 h 1384"/>
              <a:gd name="T100" fmla="*/ 2147483647 w 3960"/>
              <a:gd name="T101" fmla="*/ 2147483647 h 1384"/>
              <a:gd name="T102" fmla="*/ 2147483647 w 3960"/>
              <a:gd name="T103" fmla="*/ 2147483647 h 1384"/>
              <a:gd name="T104" fmla="*/ 2147483647 w 3960"/>
              <a:gd name="T105" fmla="*/ 2147483647 h 1384"/>
              <a:gd name="T106" fmla="*/ 2147483647 w 3960"/>
              <a:gd name="T107" fmla="*/ 2147483647 h 1384"/>
              <a:gd name="T108" fmla="*/ 2147483647 w 3960"/>
              <a:gd name="T109" fmla="*/ 2147483647 h 1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60"/>
              <a:gd name="T166" fmla="*/ 0 h 1384"/>
              <a:gd name="T167" fmla="*/ 3960 w 3960"/>
              <a:gd name="T168" fmla="*/ 1384 h 1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60" h="1384">
                <a:moveTo>
                  <a:pt x="0" y="1088"/>
                </a:moveTo>
                <a:cubicBezTo>
                  <a:pt x="28" y="1228"/>
                  <a:pt x="63" y="1368"/>
                  <a:pt x="96" y="1376"/>
                </a:cubicBezTo>
                <a:cubicBezTo>
                  <a:pt x="129" y="1384"/>
                  <a:pt x="165" y="1247"/>
                  <a:pt x="197" y="1135"/>
                </a:cubicBezTo>
                <a:cubicBezTo>
                  <a:pt x="229" y="1023"/>
                  <a:pt x="233" y="808"/>
                  <a:pt x="288" y="704"/>
                </a:cubicBezTo>
                <a:cubicBezTo>
                  <a:pt x="343" y="600"/>
                  <a:pt x="480" y="544"/>
                  <a:pt x="528" y="512"/>
                </a:cubicBezTo>
                <a:cubicBezTo>
                  <a:pt x="576" y="480"/>
                  <a:pt x="552" y="504"/>
                  <a:pt x="576" y="512"/>
                </a:cubicBezTo>
                <a:cubicBezTo>
                  <a:pt x="600" y="520"/>
                  <a:pt x="648" y="536"/>
                  <a:pt x="672" y="560"/>
                </a:cubicBezTo>
                <a:cubicBezTo>
                  <a:pt x="696" y="584"/>
                  <a:pt x="704" y="616"/>
                  <a:pt x="720" y="656"/>
                </a:cubicBezTo>
                <a:cubicBezTo>
                  <a:pt x="736" y="696"/>
                  <a:pt x="744" y="768"/>
                  <a:pt x="768" y="800"/>
                </a:cubicBezTo>
                <a:cubicBezTo>
                  <a:pt x="792" y="832"/>
                  <a:pt x="824" y="824"/>
                  <a:pt x="864" y="848"/>
                </a:cubicBezTo>
                <a:cubicBezTo>
                  <a:pt x="904" y="872"/>
                  <a:pt x="976" y="952"/>
                  <a:pt x="1008" y="944"/>
                </a:cubicBezTo>
                <a:cubicBezTo>
                  <a:pt x="1040" y="936"/>
                  <a:pt x="1040" y="880"/>
                  <a:pt x="1056" y="800"/>
                </a:cubicBezTo>
                <a:cubicBezTo>
                  <a:pt x="1072" y="720"/>
                  <a:pt x="1096" y="552"/>
                  <a:pt x="1104" y="464"/>
                </a:cubicBezTo>
                <a:cubicBezTo>
                  <a:pt x="1112" y="376"/>
                  <a:pt x="1088" y="296"/>
                  <a:pt x="1104" y="272"/>
                </a:cubicBezTo>
                <a:cubicBezTo>
                  <a:pt x="1120" y="248"/>
                  <a:pt x="1176" y="312"/>
                  <a:pt x="1200" y="320"/>
                </a:cubicBezTo>
                <a:cubicBezTo>
                  <a:pt x="1224" y="328"/>
                  <a:pt x="1216" y="352"/>
                  <a:pt x="1248" y="320"/>
                </a:cubicBezTo>
                <a:cubicBezTo>
                  <a:pt x="1280" y="288"/>
                  <a:pt x="1352" y="168"/>
                  <a:pt x="1392" y="128"/>
                </a:cubicBezTo>
                <a:cubicBezTo>
                  <a:pt x="1432" y="88"/>
                  <a:pt x="1464" y="72"/>
                  <a:pt x="1488" y="80"/>
                </a:cubicBezTo>
                <a:cubicBezTo>
                  <a:pt x="1512" y="88"/>
                  <a:pt x="1472" y="0"/>
                  <a:pt x="1536" y="176"/>
                </a:cubicBezTo>
                <a:cubicBezTo>
                  <a:pt x="1600" y="352"/>
                  <a:pt x="1808" y="984"/>
                  <a:pt x="1872" y="1136"/>
                </a:cubicBezTo>
                <a:cubicBezTo>
                  <a:pt x="1936" y="1288"/>
                  <a:pt x="1904" y="1104"/>
                  <a:pt x="1920" y="1088"/>
                </a:cubicBezTo>
                <a:cubicBezTo>
                  <a:pt x="1936" y="1072"/>
                  <a:pt x="1952" y="1080"/>
                  <a:pt x="1968" y="1040"/>
                </a:cubicBezTo>
                <a:cubicBezTo>
                  <a:pt x="1984" y="1000"/>
                  <a:pt x="2000" y="912"/>
                  <a:pt x="2016" y="848"/>
                </a:cubicBezTo>
                <a:cubicBezTo>
                  <a:pt x="2032" y="784"/>
                  <a:pt x="2048" y="712"/>
                  <a:pt x="2064" y="656"/>
                </a:cubicBezTo>
                <a:cubicBezTo>
                  <a:pt x="2080" y="600"/>
                  <a:pt x="2096" y="544"/>
                  <a:pt x="2112" y="512"/>
                </a:cubicBezTo>
                <a:cubicBezTo>
                  <a:pt x="2128" y="480"/>
                  <a:pt x="2144" y="472"/>
                  <a:pt x="2160" y="464"/>
                </a:cubicBezTo>
                <a:cubicBezTo>
                  <a:pt x="2176" y="456"/>
                  <a:pt x="2184" y="480"/>
                  <a:pt x="2208" y="464"/>
                </a:cubicBezTo>
                <a:cubicBezTo>
                  <a:pt x="2232" y="448"/>
                  <a:pt x="2278" y="395"/>
                  <a:pt x="2304" y="368"/>
                </a:cubicBezTo>
                <a:cubicBezTo>
                  <a:pt x="2330" y="341"/>
                  <a:pt x="2348" y="309"/>
                  <a:pt x="2364" y="301"/>
                </a:cubicBezTo>
                <a:cubicBezTo>
                  <a:pt x="2380" y="293"/>
                  <a:pt x="2370" y="309"/>
                  <a:pt x="2400" y="320"/>
                </a:cubicBezTo>
                <a:cubicBezTo>
                  <a:pt x="2430" y="331"/>
                  <a:pt x="2512" y="352"/>
                  <a:pt x="2544" y="368"/>
                </a:cubicBezTo>
                <a:cubicBezTo>
                  <a:pt x="2576" y="384"/>
                  <a:pt x="2576" y="408"/>
                  <a:pt x="2592" y="416"/>
                </a:cubicBezTo>
                <a:cubicBezTo>
                  <a:pt x="2608" y="424"/>
                  <a:pt x="2620" y="410"/>
                  <a:pt x="2640" y="416"/>
                </a:cubicBezTo>
                <a:cubicBezTo>
                  <a:pt x="2660" y="422"/>
                  <a:pt x="2698" y="441"/>
                  <a:pt x="2714" y="449"/>
                </a:cubicBezTo>
                <a:cubicBezTo>
                  <a:pt x="2730" y="457"/>
                  <a:pt x="2740" y="438"/>
                  <a:pt x="2736" y="464"/>
                </a:cubicBezTo>
                <a:cubicBezTo>
                  <a:pt x="2732" y="490"/>
                  <a:pt x="2688" y="560"/>
                  <a:pt x="2688" y="608"/>
                </a:cubicBezTo>
                <a:cubicBezTo>
                  <a:pt x="2688" y="656"/>
                  <a:pt x="2712" y="712"/>
                  <a:pt x="2736" y="752"/>
                </a:cubicBezTo>
                <a:cubicBezTo>
                  <a:pt x="2760" y="792"/>
                  <a:pt x="2808" y="832"/>
                  <a:pt x="2832" y="848"/>
                </a:cubicBezTo>
                <a:cubicBezTo>
                  <a:pt x="2856" y="864"/>
                  <a:pt x="2864" y="848"/>
                  <a:pt x="2880" y="848"/>
                </a:cubicBezTo>
                <a:cubicBezTo>
                  <a:pt x="2896" y="848"/>
                  <a:pt x="2912" y="840"/>
                  <a:pt x="2928" y="848"/>
                </a:cubicBezTo>
                <a:cubicBezTo>
                  <a:pt x="2944" y="856"/>
                  <a:pt x="2960" y="856"/>
                  <a:pt x="2976" y="896"/>
                </a:cubicBezTo>
                <a:cubicBezTo>
                  <a:pt x="2992" y="936"/>
                  <a:pt x="3008" y="1064"/>
                  <a:pt x="3024" y="1088"/>
                </a:cubicBezTo>
                <a:cubicBezTo>
                  <a:pt x="3040" y="1112"/>
                  <a:pt x="3056" y="1056"/>
                  <a:pt x="3072" y="1040"/>
                </a:cubicBezTo>
                <a:cubicBezTo>
                  <a:pt x="3088" y="1024"/>
                  <a:pt x="3096" y="1024"/>
                  <a:pt x="3120" y="992"/>
                </a:cubicBezTo>
                <a:cubicBezTo>
                  <a:pt x="3144" y="960"/>
                  <a:pt x="3160" y="976"/>
                  <a:pt x="3216" y="848"/>
                </a:cubicBezTo>
                <a:cubicBezTo>
                  <a:pt x="3272" y="720"/>
                  <a:pt x="3410" y="335"/>
                  <a:pt x="3456" y="224"/>
                </a:cubicBezTo>
                <a:cubicBezTo>
                  <a:pt x="3502" y="113"/>
                  <a:pt x="3479" y="179"/>
                  <a:pt x="3494" y="184"/>
                </a:cubicBezTo>
                <a:cubicBezTo>
                  <a:pt x="3509" y="189"/>
                  <a:pt x="3514" y="215"/>
                  <a:pt x="3548" y="254"/>
                </a:cubicBezTo>
                <a:cubicBezTo>
                  <a:pt x="3582" y="293"/>
                  <a:pt x="3663" y="365"/>
                  <a:pt x="3696" y="416"/>
                </a:cubicBezTo>
                <a:cubicBezTo>
                  <a:pt x="3729" y="467"/>
                  <a:pt x="3736" y="504"/>
                  <a:pt x="3744" y="560"/>
                </a:cubicBezTo>
                <a:cubicBezTo>
                  <a:pt x="3752" y="616"/>
                  <a:pt x="3736" y="672"/>
                  <a:pt x="3744" y="752"/>
                </a:cubicBezTo>
                <a:cubicBezTo>
                  <a:pt x="3752" y="832"/>
                  <a:pt x="3768" y="968"/>
                  <a:pt x="3792" y="1040"/>
                </a:cubicBezTo>
                <a:cubicBezTo>
                  <a:pt x="3816" y="1112"/>
                  <a:pt x="3872" y="1144"/>
                  <a:pt x="3888" y="1184"/>
                </a:cubicBezTo>
                <a:cubicBezTo>
                  <a:pt x="3904" y="1224"/>
                  <a:pt x="3880" y="1256"/>
                  <a:pt x="3888" y="1280"/>
                </a:cubicBezTo>
                <a:cubicBezTo>
                  <a:pt x="3896" y="1304"/>
                  <a:pt x="3960" y="1336"/>
                  <a:pt x="3936" y="1328"/>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Text Box 10"/>
          <p:cNvSpPr txBox="1">
            <a:spLocks noChangeArrowheads="1"/>
          </p:cNvSpPr>
          <p:nvPr/>
        </p:nvSpPr>
        <p:spPr bwMode="auto">
          <a:xfrm>
            <a:off x="2286000" y="3886200"/>
            <a:ext cx="80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latin typeface="Times New Roman" pitchFamily="18" charset="0"/>
              </a:rPr>
              <a:t>Pad 1</a:t>
            </a:r>
          </a:p>
          <a:p>
            <a:r>
              <a:rPr lang="en-US" b="1">
                <a:latin typeface="Times New Roman" pitchFamily="18" charset="0"/>
              </a:rPr>
              <a:t>8 days</a:t>
            </a:r>
            <a:endParaRPr lang="en-US" sz="2400">
              <a:latin typeface="Times New Roman" pitchFamily="18" charset="0"/>
            </a:endParaRPr>
          </a:p>
        </p:txBody>
      </p:sp>
      <p:sp>
        <p:nvSpPr>
          <p:cNvPr id="20491" name="Text Box 11"/>
          <p:cNvSpPr txBox="1">
            <a:spLocks noChangeArrowheads="1"/>
          </p:cNvSpPr>
          <p:nvPr/>
        </p:nvSpPr>
        <p:spPr bwMode="auto">
          <a:xfrm>
            <a:off x="3581400" y="3886200"/>
            <a:ext cx="80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latin typeface="Times New Roman" pitchFamily="18" charset="0"/>
              </a:rPr>
              <a:t>Pad 2</a:t>
            </a:r>
          </a:p>
          <a:p>
            <a:r>
              <a:rPr lang="en-US" b="1">
                <a:latin typeface="Times New Roman" pitchFamily="18" charset="0"/>
              </a:rPr>
              <a:t>8 days</a:t>
            </a:r>
            <a:endParaRPr lang="en-US" sz="2400">
              <a:latin typeface="Times New Roman" pitchFamily="18" charset="0"/>
            </a:endParaRPr>
          </a:p>
        </p:txBody>
      </p:sp>
      <p:sp>
        <p:nvSpPr>
          <p:cNvPr id="20492" name="Text Box 12"/>
          <p:cNvSpPr txBox="1">
            <a:spLocks noChangeArrowheads="1"/>
          </p:cNvSpPr>
          <p:nvPr/>
        </p:nvSpPr>
        <p:spPr bwMode="auto">
          <a:xfrm>
            <a:off x="5181600" y="3886200"/>
            <a:ext cx="80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latin typeface="Times New Roman" pitchFamily="18" charset="0"/>
              </a:rPr>
              <a:t>Pad 3</a:t>
            </a:r>
          </a:p>
          <a:p>
            <a:r>
              <a:rPr lang="en-US" b="1">
                <a:latin typeface="Times New Roman" pitchFamily="18" charset="0"/>
              </a:rPr>
              <a:t>9 days</a:t>
            </a:r>
            <a:endParaRPr lang="en-US" sz="2400">
              <a:latin typeface="Times New Roman" pitchFamily="18" charset="0"/>
            </a:endParaRPr>
          </a:p>
        </p:txBody>
      </p:sp>
      <p:sp>
        <p:nvSpPr>
          <p:cNvPr id="20493" name="Text Box 13"/>
          <p:cNvSpPr txBox="1">
            <a:spLocks noChangeArrowheads="1"/>
          </p:cNvSpPr>
          <p:nvPr/>
        </p:nvSpPr>
        <p:spPr bwMode="auto">
          <a:xfrm>
            <a:off x="6781800" y="3886200"/>
            <a:ext cx="80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latin typeface="Times New Roman" pitchFamily="18" charset="0"/>
              </a:rPr>
              <a:t>Pad 4</a:t>
            </a:r>
          </a:p>
          <a:p>
            <a:r>
              <a:rPr lang="en-US" b="1">
                <a:latin typeface="Times New Roman" pitchFamily="18" charset="0"/>
              </a:rPr>
              <a:t>9 days</a:t>
            </a:r>
            <a:endParaRPr lang="en-US" sz="2400">
              <a:latin typeface="Times New Roman" pitchFamily="18" charset="0"/>
            </a:endParaRPr>
          </a:p>
        </p:txBody>
      </p:sp>
      <p:sp>
        <p:nvSpPr>
          <p:cNvPr id="20494" name="Text Box 14"/>
          <p:cNvSpPr txBox="1">
            <a:spLocks noChangeArrowheads="1"/>
          </p:cNvSpPr>
          <p:nvPr/>
        </p:nvSpPr>
        <p:spPr bwMode="auto">
          <a:xfrm>
            <a:off x="1279525" y="4052888"/>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a:latin typeface="Times New Roman" pitchFamily="18" charset="0"/>
              </a:rPr>
              <a:t>29</a:t>
            </a:r>
            <a:endParaRPr lang="en-US" sz="2400">
              <a:latin typeface="Times New Roman" pitchFamily="18" charset="0"/>
            </a:endParaRPr>
          </a:p>
        </p:txBody>
      </p:sp>
      <p:sp>
        <p:nvSpPr>
          <p:cNvPr id="20495" name="Text Box 15"/>
          <p:cNvSpPr txBox="1">
            <a:spLocks noChangeArrowheads="1"/>
          </p:cNvSpPr>
          <p:nvPr/>
        </p:nvSpPr>
        <p:spPr bwMode="auto">
          <a:xfrm>
            <a:off x="1279525" y="31892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latin typeface="Times New Roman" pitchFamily="18" charset="0"/>
              </a:rPr>
              <a:t>31</a:t>
            </a:r>
          </a:p>
        </p:txBody>
      </p:sp>
      <p:sp>
        <p:nvSpPr>
          <p:cNvPr id="20496" name="Text Box 16"/>
          <p:cNvSpPr txBox="1">
            <a:spLocks noChangeArrowheads="1"/>
          </p:cNvSpPr>
          <p:nvPr/>
        </p:nvSpPr>
        <p:spPr bwMode="auto">
          <a:xfrm>
            <a:off x="1279525" y="23256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latin typeface="Times New Roman" pitchFamily="18" charset="0"/>
              </a:rPr>
              <a:t>33</a:t>
            </a:r>
          </a:p>
        </p:txBody>
      </p:sp>
      <p:sp>
        <p:nvSpPr>
          <p:cNvPr id="20497" name="Text Box 17"/>
          <p:cNvSpPr txBox="1">
            <a:spLocks noChangeArrowheads="1"/>
          </p:cNvSpPr>
          <p:nvPr/>
        </p:nvSpPr>
        <p:spPr bwMode="auto">
          <a:xfrm>
            <a:off x="1279525" y="152400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a:latin typeface="Times New Roman" pitchFamily="18" charset="0"/>
              </a:rPr>
              <a:t>35</a:t>
            </a:r>
            <a:endParaRPr lang="en-US" sz="2400">
              <a:latin typeface="Times New Roman" pitchFamily="18" charset="0"/>
            </a:endParaRPr>
          </a:p>
        </p:txBody>
      </p:sp>
      <p:grpSp>
        <p:nvGrpSpPr>
          <p:cNvPr id="20498" name="Group 18"/>
          <p:cNvGrpSpPr>
            <a:grpSpLocks/>
          </p:cNvGrpSpPr>
          <p:nvPr/>
        </p:nvGrpSpPr>
        <p:grpSpPr bwMode="auto">
          <a:xfrm>
            <a:off x="7696200" y="4191000"/>
            <a:ext cx="304800" cy="688975"/>
            <a:chOff x="672" y="960"/>
            <a:chExt cx="528" cy="674"/>
          </a:xfrm>
        </p:grpSpPr>
        <p:sp>
          <p:nvSpPr>
            <p:cNvPr id="20566" name="Freeform 19"/>
            <p:cNvSpPr>
              <a:spLocks/>
            </p:cNvSpPr>
            <p:nvPr/>
          </p:nvSpPr>
          <p:spPr bwMode="auto">
            <a:xfrm>
              <a:off x="901" y="1370"/>
              <a:ext cx="19" cy="234"/>
            </a:xfrm>
            <a:custGeom>
              <a:avLst/>
              <a:gdLst>
                <a:gd name="T0" fmla="*/ 0 w 19"/>
                <a:gd name="T1" fmla="*/ 0 h 234"/>
                <a:gd name="T2" fmla="*/ 9 w 19"/>
                <a:gd name="T3" fmla="*/ 233 h 234"/>
                <a:gd name="T4" fmla="*/ 18 w 19"/>
                <a:gd name="T5" fmla="*/ 0 h 234"/>
                <a:gd name="T6" fmla="*/ 0 w 19"/>
                <a:gd name="T7" fmla="*/ 0 h 234"/>
                <a:gd name="T8" fmla="*/ 0 60000 65536"/>
                <a:gd name="T9" fmla="*/ 0 60000 65536"/>
                <a:gd name="T10" fmla="*/ 0 60000 65536"/>
                <a:gd name="T11" fmla="*/ 0 60000 65536"/>
                <a:gd name="T12" fmla="*/ 0 w 19"/>
                <a:gd name="T13" fmla="*/ 0 h 234"/>
                <a:gd name="T14" fmla="*/ 19 w 19"/>
                <a:gd name="T15" fmla="*/ 234 h 234"/>
              </a:gdLst>
              <a:ahLst/>
              <a:cxnLst>
                <a:cxn ang="T8">
                  <a:pos x="T0" y="T1"/>
                </a:cxn>
                <a:cxn ang="T9">
                  <a:pos x="T2" y="T3"/>
                </a:cxn>
                <a:cxn ang="T10">
                  <a:pos x="T4" y="T5"/>
                </a:cxn>
                <a:cxn ang="T11">
                  <a:pos x="T6" y="T7"/>
                </a:cxn>
              </a:cxnLst>
              <a:rect l="T12" t="T13" r="T14" b="T15"/>
              <a:pathLst>
                <a:path w="19" h="234">
                  <a:moveTo>
                    <a:pt x="0" y="0"/>
                  </a:moveTo>
                  <a:lnTo>
                    <a:pt x="9" y="233"/>
                  </a:lnTo>
                  <a:lnTo>
                    <a:pt x="18" y="0"/>
                  </a:lnTo>
                  <a:lnTo>
                    <a:pt x="0" y="0"/>
                  </a:lnTo>
                </a:path>
              </a:pathLst>
            </a:custGeom>
            <a:noFill/>
            <a:ln w="762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7" name="Freeform 20"/>
            <p:cNvSpPr>
              <a:spLocks/>
            </p:cNvSpPr>
            <p:nvPr/>
          </p:nvSpPr>
          <p:spPr bwMode="auto">
            <a:xfrm>
              <a:off x="764" y="1385"/>
              <a:ext cx="134" cy="101"/>
            </a:xfrm>
            <a:custGeom>
              <a:avLst/>
              <a:gdLst>
                <a:gd name="T0" fmla="*/ 132 w 134"/>
                <a:gd name="T1" fmla="*/ 0 h 101"/>
                <a:gd name="T2" fmla="*/ 133 w 134"/>
                <a:gd name="T3" fmla="*/ 6 h 101"/>
                <a:gd name="T4" fmla="*/ 132 w 134"/>
                <a:gd name="T5" fmla="*/ 8 h 101"/>
                <a:gd name="T6" fmla="*/ 132 w 134"/>
                <a:gd name="T7" fmla="*/ 10 h 101"/>
                <a:gd name="T8" fmla="*/ 130 w 134"/>
                <a:gd name="T9" fmla="*/ 12 h 101"/>
                <a:gd name="T10" fmla="*/ 129 w 134"/>
                <a:gd name="T11" fmla="*/ 14 h 101"/>
                <a:gd name="T12" fmla="*/ 128 w 134"/>
                <a:gd name="T13" fmla="*/ 15 h 101"/>
                <a:gd name="T14" fmla="*/ 125 w 134"/>
                <a:gd name="T15" fmla="*/ 17 h 101"/>
                <a:gd name="T16" fmla="*/ 123 w 134"/>
                <a:gd name="T17" fmla="*/ 18 h 101"/>
                <a:gd name="T18" fmla="*/ 120 w 134"/>
                <a:gd name="T19" fmla="*/ 19 h 101"/>
                <a:gd name="T20" fmla="*/ 117 w 134"/>
                <a:gd name="T21" fmla="*/ 20 h 101"/>
                <a:gd name="T22" fmla="*/ 114 w 134"/>
                <a:gd name="T23" fmla="*/ 21 h 101"/>
                <a:gd name="T24" fmla="*/ 110 w 134"/>
                <a:gd name="T25" fmla="*/ 22 h 101"/>
                <a:gd name="T26" fmla="*/ 107 w 134"/>
                <a:gd name="T27" fmla="*/ 22 h 101"/>
                <a:gd name="T28" fmla="*/ 103 w 134"/>
                <a:gd name="T29" fmla="*/ 23 h 101"/>
                <a:gd name="T30" fmla="*/ 99 w 134"/>
                <a:gd name="T31" fmla="*/ 23 h 101"/>
                <a:gd name="T32" fmla="*/ 95 w 134"/>
                <a:gd name="T33" fmla="*/ 24 h 101"/>
                <a:gd name="T34" fmla="*/ 91 w 134"/>
                <a:gd name="T35" fmla="*/ 24 h 101"/>
                <a:gd name="T36" fmla="*/ 87 w 134"/>
                <a:gd name="T37" fmla="*/ 25 h 101"/>
                <a:gd name="T38" fmla="*/ 83 w 134"/>
                <a:gd name="T39" fmla="*/ 25 h 101"/>
                <a:gd name="T40" fmla="*/ 79 w 134"/>
                <a:gd name="T41" fmla="*/ 26 h 101"/>
                <a:gd name="T42" fmla="*/ 75 w 134"/>
                <a:gd name="T43" fmla="*/ 26 h 101"/>
                <a:gd name="T44" fmla="*/ 71 w 134"/>
                <a:gd name="T45" fmla="*/ 27 h 101"/>
                <a:gd name="T46" fmla="*/ 67 w 134"/>
                <a:gd name="T47" fmla="*/ 28 h 101"/>
                <a:gd name="T48" fmla="*/ 64 w 134"/>
                <a:gd name="T49" fmla="*/ 29 h 101"/>
                <a:gd name="T50" fmla="*/ 60 w 134"/>
                <a:gd name="T51" fmla="*/ 29 h 101"/>
                <a:gd name="T52" fmla="*/ 57 w 134"/>
                <a:gd name="T53" fmla="*/ 31 h 101"/>
                <a:gd name="T54" fmla="*/ 54 w 134"/>
                <a:gd name="T55" fmla="*/ 32 h 101"/>
                <a:gd name="T56" fmla="*/ 51 w 134"/>
                <a:gd name="T57" fmla="*/ 33 h 101"/>
                <a:gd name="T58" fmla="*/ 48 w 134"/>
                <a:gd name="T59" fmla="*/ 34 h 101"/>
                <a:gd name="T60" fmla="*/ 46 w 134"/>
                <a:gd name="T61" fmla="*/ 36 h 101"/>
                <a:gd name="T62" fmla="*/ 44 w 134"/>
                <a:gd name="T63" fmla="*/ 38 h 101"/>
                <a:gd name="T64" fmla="*/ 41 w 134"/>
                <a:gd name="T65" fmla="*/ 41 h 101"/>
                <a:gd name="T66" fmla="*/ 40 w 134"/>
                <a:gd name="T67" fmla="*/ 43 h 101"/>
                <a:gd name="T68" fmla="*/ 38 w 134"/>
                <a:gd name="T69" fmla="*/ 44 h 101"/>
                <a:gd name="T70" fmla="*/ 36 w 134"/>
                <a:gd name="T71" fmla="*/ 46 h 101"/>
                <a:gd name="T72" fmla="*/ 34 w 134"/>
                <a:gd name="T73" fmla="*/ 48 h 101"/>
                <a:gd name="T74" fmla="*/ 33 w 134"/>
                <a:gd name="T75" fmla="*/ 50 h 101"/>
                <a:gd name="T76" fmla="*/ 31 w 134"/>
                <a:gd name="T77" fmla="*/ 51 h 101"/>
                <a:gd name="T78" fmla="*/ 29 w 134"/>
                <a:gd name="T79" fmla="*/ 54 h 101"/>
                <a:gd name="T80" fmla="*/ 27 w 134"/>
                <a:gd name="T81" fmla="*/ 55 h 101"/>
                <a:gd name="T82" fmla="*/ 26 w 134"/>
                <a:gd name="T83" fmla="*/ 57 h 101"/>
                <a:gd name="T84" fmla="*/ 24 w 134"/>
                <a:gd name="T85" fmla="*/ 59 h 101"/>
                <a:gd name="T86" fmla="*/ 22 w 134"/>
                <a:gd name="T87" fmla="*/ 62 h 101"/>
                <a:gd name="T88" fmla="*/ 20 w 134"/>
                <a:gd name="T89" fmla="*/ 64 h 101"/>
                <a:gd name="T90" fmla="*/ 18 w 134"/>
                <a:gd name="T91" fmla="*/ 66 h 101"/>
                <a:gd name="T92" fmla="*/ 16 w 134"/>
                <a:gd name="T93" fmla="*/ 68 h 101"/>
                <a:gd name="T94" fmla="*/ 15 w 134"/>
                <a:gd name="T95" fmla="*/ 70 h 101"/>
                <a:gd name="T96" fmla="*/ 13 w 134"/>
                <a:gd name="T97" fmla="*/ 72 h 101"/>
                <a:gd name="T98" fmla="*/ 11 w 134"/>
                <a:gd name="T99" fmla="*/ 74 h 101"/>
                <a:gd name="T100" fmla="*/ 10 w 134"/>
                <a:gd name="T101" fmla="*/ 76 h 101"/>
                <a:gd name="T102" fmla="*/ 8 w 134"/>
                <a:gd name="T103" fmla="*/ 78 h 101"/>
                <a:gd name="T104" fmla="*/ 7 w 134"/>
                <a:gd name="T105" fmla="*/ 81 h 101"/>
                <a:gd name="T106" fmla="*/ 5 w 134"/>
                <a:gd name="T107" fmla="*/ 83 h 101"/>
                <a:gd name="T108" fmla="*/ 5 w 134"/>
                <a:gd name="T109" fmla="*/ 85 h 101"/>
                <a:gd name="T110" fmla="*/ 3 w 134"/>
                <a:gd name="T111" fmla="*/ 87 h 101"/>
                <a:gd name="T112" fmla="*/ 3 w 134"/>
                <a:gd name="T113" fmla="*/ 89 h 101"/>
                <a:gd name="T114" fmla="*/ 2 w 134"/>
                <a:gd name="T115" fmla="*/ 91 h 101"/>
                <a:gd name="T116" fmla="*/ 1 w 134"/>
                <a:gd name="T117" fmla="*/ 93 h 101"/>
                <a:gd name="T118" fmla="*/ 0 w 134"/>
                <a:gd name="T119" fmla="*/ 95 h 101"/>
                <a:gd name="T120" fmla="*/ 0 w 134"/>
                <a:gd name="T121" fmla="*/ 96 h 101"/>
                <a:gd name="T122" fmla="*/ 0 w 134"/>
                <a:gd name="T123" fmla="*/ 98 h 101"/>
                <a:gd name="T124" fmla="*/ 0 w 134"/>
                <a:gd name="T125" fmla="*/ 100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01"/>
                <a:gd name="T191" fmla="*/ 134 w 134"/>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01">
                  <a:moveTo>
                    <a:pt x="132" y="0"/>
                  </a:moveTo>
                  <a:lnTo>
                    <a:pt x="133" y="6"/>
                  </a:lnTo>
                  <a:lnTo>
                    <a:pt x="132" y="8"/>
                  </a:lnTo>
                  <a:lnTo>
                    <a:pt x="132" y="10"/>
                  </a:lnTo>
                  <a:lnTo>
                    <a:pt x="130" y="12"/>
                  </a:lnTo>
                  <a:lnTo>
                    <a:pt x="129" y="14"/>
                  </a:lnTo>
                  <a:lnTo>
                    <a:pt x="128" y="15"/>
                  </a:lnTo>
                  <a:lnTo>
                    <a:pt x="125" y="17"/>
                  </a:lnTo>
                  <a:lnTo>
                    <a:pt x="123" y="18"/>
                  </a:lnTo>
                  <a:lnTo>
                    <a:pt x="120" y="19"/>
                  </a:lnTo>
                  <a:lnTo>
                    <a:pt x="117" y="20"/>
                  </a:lnTo>
                  <a:lnTo>
                    <a:pt x="114" y="21"/>
                  </a:lnTo>
                  <a:lnTo>
                    <a:pt x="110" y="22"/>
                  </a:lnTo>
                  <a:lnTo>
                    <a:pt x="107" y="22"/>
                  </a:lnTo>
                  <a:lnTo>
                    <a:pt x="103" y="23"/>
                  </a:lnTo>
                  <a:lnTo>
                    <a:pt x="99" y="23"/>
                  </a:lnTo>
                  <a:lnTo>
                    <a:pt x="95" y="24"/>
                  </a:lnTo>
                  <a:lnTo>
                    <a:pt x="91" y="24"/>
                  </a:lnTo>
                  <a:lnTo>
                    <a:pt x="87" y="25"/>
                  </a:lnTo>
                  <a:lnTo>
                    <a:pt x="83" y="25"/>
                  </a:lnTo>
                  <a:lnTo>
                    <a:pt x="79" y="26"/>
                  </a:lnTo>
                  <a:lnTo>
                    <a:pt x="75" y="26"/>
                  </a:lnTo>
                  <a:lnTo>
                    <a:pt x="71" y="27"/>
                  </a:lnTo>
                  <a:lnTo>
                    <a:pt x="67" y="28"/>
                  </a:lnTo>
                  <a:lnTo>
                    <a:pt x="64" y="29"/>
                  </a:lnTo>
                  <a:lnTo>
                    <a:pt x="60" y="29"/>
                  </a:lnTo>
                  <a:lnTo>
                    <a:pt x="57" y="31"/>
                  </a:lnTo>
                  <a:lnTo>
                    <a:pt x="54" y="32"/>
                  </a:lnTo>
                  <a:lnTo>
                    <a:pt x="51" y="33"/>
                  </a:lnTo>
                  <a:lnTo>
                    <a:pt x="48" y="34"/>
                  </a:lnTo>
                  <a:lnTo>
                    <a:pt x="46" y="36"/>
                  </a:lnTo>
                  <a:lnTo>
                    <a:pt x="44" y="38"/>
                  </a:lnTo>
                  <a:lnTo>
                    <a:pt x="41" y="41"/>
                  </a:lnTo>
                  <a:lnTo>
                    <a:pt x="40" y="43"/>
                  </a:lnTo>
                  <a:lnTo>
                    <a:pt x="38" y="44"/>
                  </a:lnTo>
                  <a:lnTo>
                    <a:pt x="36" y="46"/>
                  </a:lnTo>
                  <a:lnTo>
                    <a:pt x="34" y="48"/>
                  </a:lnTo>
                  <a:lnTo>
                    <a:pt x="33" y="50"/>
                  </a:lnTo>
                  <a:lnTo>
                    <a:pt x="31" y="51"/>
                  </a:lnTo>
                  <a:lnTo>
                    <a:pt x="29" y="54"/>
                  </a:lnTo>
                  <a:lnTo>
                    <a:pt x="27" y="55"/>
                  </a:lnTo>
                  <a:lnTo>
                    <a:pt x="26" y="57"/>
                  </a:lnTo>
                  <a:lnTo>
                    <a:pt x="24" y="59"/>
                  </a:lnTo>
                  <a:lnTo>
                    <a:pt x="22" y="62"/>
                  </a:lnTo>
                  <a:lnTo>
                    <a:pt x="20" y="64"/>
                  </a:lnTo>
                  <a:lnTo>
                    <a:pt x="18" y="66"/>
                  </a:lnTo>
                  <a:lnTo>
                    <a:pt x="16" y="68"/>
                  </a:lnTo>
                  <a:lnTo>
                    <a:pt x="15" y="70"/>
                  </a:lnTo>
                  <a:lnTo>
                    <a:pt x="13" y="72"/>
                  </a:lnTo>
                  <a:lnTo>
                    <a:pt x="11" y="74"/>
                  </a:lnTo>
                  <a:lnTo>
                    <a:pt x="10" y="76"/>
                  </a:lnTo>
                  <a:lnTo>
                    <a:pt x="8" y="78"/>
                  </a:lnTo>
                  <a:lnTo>
                    <a:pt x="7" y="81"/>
                  </a:lnTo>
                  <a:lnTo>
                    <a:pt x="5" y="83"/>
                  </a:lnTo>
                  <a:lnTo>
                    <a:pt x="5" y="85"/>
                  </a:lnTo>
                  <a:lnTo>
                    <a:pt x="3" y="87"/>
                  </a:lnTo>
                  <a:lnTo>
                    <a:pt x="3" y="89"/>
                  </a:lnTo>
                  <a:lnTo>
                    <a:pt x="2" y="91"/>
                  </a:lnTo>
                  <a:lnTo>
                    <a:pt x="1" y="93"/>
                  </a:lnTo>
                  <a:lnTo>
                    <a:pt x="0" y="95"/>
                  </a:lnTo>
                  <a:lnTo>
                    <a:pt x="0" y="96"/>
                  </a:lnTo>
                  <a:lnTo>
                    <a:pt x="0" y="98"/>
                  </a:lnTo>
                  <a:lnTo>
                    <a:pt x="0" y="100"/>
                  </a:lnTo>
                </a:path>
              </a:pathLst>
            </a:custGeom>
            <a:noFill/>
            <a:ln w="254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8" name="Freeform 21"/>
            <p:cNvSpPr>
              <a:spLocks/>
            </p:cNvSpPr>
            <p:nvPr/>
          </p:nvSpPr>
          <p:spPr bwMode="auto">
            <a:xfrm>
              <a:off x="925" y="1432"/>
              <a:ext cx="93" cy="202"/>
            </a:xfrm>
            <a:custGeom>
              <a:avLst/>
              <a:gdLst>
                <a:gd name="T0" fmla="*/ 0 w 93"/>
                <a:gd name="T1" fmla="*/ 0 h 202"/>
                <a:gd name="T2" fmla="*/ 7 w 93"/>
                <a:gd name="T3" fmla="*/ 1 h 202"/>
                <a:gd name="T4" fmla="*/ 10 w 93"/>
                <a:gd name="T5" fmla="*/ 2 h 202"/>
                <a:gd name="T6" fmla="*/ 13 w 93"/>
                <a:gd name="T7" fmla="*/ 4 h 202"/>
                <a:gd name="T8" fmla="*/ 15 w 93"/>
                <a:gd name="T9" fmla="*/ 6 h 202"/>
                <a:gd name="T10" fmla="*/ 17 w 93"/>
                <a:gd name="T11" fmla="*/ 8 h 202"/>
                <a:gd name="T12" fmla="*/ 19 w 93"/>
                <a:gd name="T13" fmla="*/ 10 h 202"/>
                <a:gd name="T14" fmla="*/ 21 w 93"/>
                <a:gd name="T15" fmla="*/ 13 h 202"/>
                <a:gd name="T16" fmla="*/ 22 w 93"/>
                <a:gd name="T17" fmla="*/ 15 h 202"/>
                <a:gd name="T18" fmla="*/ 23 w 93"/>
                <a:gd name="T19" fmla="*/ 19 h 202"/>
                <a:gd name="T20" fmla="*/ 24 w 93"/>
                <a:gd name="T21" fmla="*/ 22 h 202"/>
                <a:gd name="T22" fmla="*/ 24 w 93"/>
                <a:gd name="T23" fmla="*/ 25 h 202"/>
                <a:gd name="T24" fmla="*/ 25 w 93"/>
                <a:gd name="T25" fmla="*/ 29 h 202"/>
                <a:gd name="T26" fmla="*/ 25 w 93"/>
                <a:gd name="T27" fmla="*/ 32 h 202"/>
                <a:gd name="T28" fmla="*/ 25 w 93"/>
                <a:gd name="T29" fmla="*/ 36 h 202"/>
                <a:gd name="T30" fmla="*/ 26 w 93"/>
                <a:gd name="T31" fmla="*/ 40 h 202"/>
                <a:gd name="T32" fmla="*/ 25 w 93"/>
                <a:gd name="T33" fmla="*/ 43 h 202"/>
                <a:gd name="T34" fmla="*/ 25 w 93"/>
                <a:gd name="T35" fmla="*/ 47 h 202"/>
                <a:gd name="T36" fmla="*/ 25 w 93"/>
                <a:gd name="T37" fmla="*/ 51 h 202"/>
                <a:gd name="T38" fmla="*/ 25 w 93"/>
                <a:gd name="T39" fmla="*/ 55 h 202"/>
                <a:gd name="T40" fmla="*/ 25 w 93"/>
                <a:gd name="T41" fmla="*/ 59 h 202"/>
                <a:gd name="T42" fmla="*/ 25 w 93"/>
                <a:gd name="T43" fmla="*/ 63 h 202"/>
                <a:gd name="T44" fmla="*/ 25 w 93"/>
                <a:gd name="T45" fmla="*/ 66 h 202"/>
                <a:gd name="T46" fmla="*/ 25 w 93"/>
                <a:gd name="T47" fmla="*/ 70 h 202"/>
                <a:gd name="T48" fmla="*/ 25 w 93"/>
                <a:gd name="T49" fmla="*/ 73 h 202"/>
                <a:gd name="T50" fmla="*/ 25 w 93"/>
                <a:gd name="T51" fmla="*/ 77 h 202"/>
                <a:gd name="T52" fmla="*/ 25 w 93"/>
                <a:gd name="T53" fmla="*/ 80 h 202"/>
                <a:gd name="T54" fmla="*/ 26 w 93"/>
                <a:gd name="T55" fmla="*/ 83 h 202"/>
                <a:gd name="T56" fmla="*/ 26 w 93"/>
                <a:gd name="T57" fmla="*/ 86 h 202"/>
                <a:gd name="T58" fmla="*/ 27 w 93"/>
                <a:gd name="T59" fmla="*/ 88 h 202"/>
                <a:gd name="T60" fmla="*/ 28 w 93"/>
                <a:gd name="T61" fmla="*/ 91 h 202"/>
                <a:gd name="T62" fmla="*/ 29 w 93"/>
                <a:gd name="T63" fmla="*/ 93 h 202"/>
                <a:gd name="T64" fmla="*/ 33 w 93"/>
                <a:gd name="T65" fmla="*/ 100 h 202"/>
                <a:gd name="T66" fmla="*/ 35 w 93"/>
                <a:gd name="T67" fmla="*/ 103 h 202"/>
                <a:gd name="T68" fmla="*/ 37 w 93"/>
                <a:gd name="T69" fmla="*/ 106 h 202"/>
                <a:gd name="T70" fmla="*/ 39 w 93"/>
                <a:gd name="T71" fmla="*/ 110 h 202"/>
                <a:gd name="T72" fmla="*/ 41 w 93"/>
                <a:gd name="T73" fmla="*/ 113 h 202"/>
                <a:gd name="T74" fmla="*/ 43 w 93"/>
                <a:gd name="T75" fmla="*/ 116 h 202"/>
                <a:gd name="T76" fmla="*/ 45 w 93"/>
                <a:gd name="T77" fmla="*/ 120 h 202"/>
                <a:gd name="T78" fmla="*/ 47 w 93"/>
                <a:gd name="T79" fmla="*/ 123 h 202"/>
                <a:gd name="T80" fmla="*/ 48 w 93"/>
                <a:gd name="T81" fmla="*/ 126 h 202"/>
                <a:gd name="T82" fmla="*/ 50 w 93"/>
                <a:gd name="T83" fmla="*/ 130 h 202"/>
                <a:gd name="T84" fmla="*/ 52 w 93"/>
                <a:gd name="T85" fmla="*/ 133 h 202"/>
                <a:gd name="T86" fmla="*/ 54 w 93"/>
                <a:gd name="T87" fmla="*/ 137 h 202"/>
                <a:gd name="T88" fmla="*/ 56 w 93"/>
                <a:gd name="T89" fmla="*/ 140 h 202"/>
                <a:gd name="T90" fmla="*/ 58 w 93"/>
                <a:gd name="T91" fmla="*/ 144 h 202"/>
                <a:gd name="T92" fmla="*/ 60 w 93"/>
                <a:gd name="T93" fmla="*/ 147 h 202"/>
                <a:gd name="T94" fmla="*/ 62 w 93"/>
                <a:gd name="T95" fmla="*/ 150 h 202"/>
                <a:gd name="T96" fmla="*/ 63 w 93"/>
                <a:gd name="T97" fmla="*/ 153 h 202"/>
                <a:gd name="T98" fmla="*/ 66 w 93"/>
                <a:gd name="T99" fmla="*/ 157 h 202"/>
                <a:gd name="T100" fmla="*/ 68 w 93"/>
                <a:gd name="T101" fmla="*/ 160 h 202"/>
                <a:gd name="T102" fmla="*/ 69 w 93"/>
                <a:gd name="T103" fmla="*/ 163 h 202"/>
                <a:gd name="T104" fmla="*/ 71 w 93"/>
                <a:gd name="T105" fmla="*/ 167 h 202"/>
                <a:gd name="T106" fmla="*/ 73 w 93"/>
                <a:gd name="T107" fmla="*/ 170 h 202"/>
                <a:gd name="T108" fmla="*/ 75 w 93"/>
                <a:gd name="T109" fmla="*/ 174 h 202"/>
                <a:gd name="T110" fmla="*/ 77 w 93"/>
                <a:gd name="T111" fmla="*/ 177 h 202"/>
                <a:gd name="T112" fmla="*/ 79 w 93"/>
                <a:gd name="T113" fmla="*/ 180 h 202"/>
                <a:gd name="T114" fmla="*/ 81 w 93"/>
                <a:gd name="T115" fmla="*/ 184 h 202"/>
                <a:gd name="T116" fmla="*/ 83 w 93"/>
                <a:gd name="T117" fmla="*/ 187 h 202"/>
                <a:gd name="T118" fmla="*/ 85 w 93"/>
                <a:gd name="T119" fmla="*/ 191 h 202"/>
                <a:gd name="T120" fmla="*/ 87 w 93"/>
                <a:gd name="T121" fmla="*/ 194 h 202"/>
                <a:gd name="T122" fmla="*/ 89 w 93"/>
                <a:gd name="T123" fmla="*/ 197 h 202"/>
                <a:gd name="T124" fmla="*/ 92 w 93"/>
                <a:gd name="T125" fmla="*/ 201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202"/>
                <a:gd name="T191" fmla="*/ 93 w 93"/>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202">
                  <a:moveTo>
                    <a:pt x="0" y="0"/>
                  </a:moveTo>
                  <a:lnTo>
                    <a:pt x="7" y="1"/>
                  </a:lnTo>
                  <a:lnTo>
                    <a:pt x="10" y="2"/>
                  </a:lnTo>
                  <a:lnTo>
                    <a:pt x="13" y="4"/>
                  </a:lnTo>
                  <a:lnTo>
                    <a:pt x="15" y="6"/>
                  </a:lnTo>
                  <a:lnTo>
                    <a:pt x="17" y="8"/>
                  </a:lnTo>
                  <a:lnTo>
                    <a:pt x="19" y="10"/>
                  </a:lnTo>
                  <a:lnTo>
                    <a:pt x="21" y="13"/>
                  </a:lnTo>
                  <a:lnTo>
                    <a:pt x="22" y="15"/>
                  </a:lnTo>
                  <a:lnTo>
                    <a:pt x="23" y="19"/>
                  </a:lnTo>
                  <a:lnTo>
                    <a:pt x="24" y="22"/>
                  </a:lnTo>
                  <a:lnTo>
                    <a:pt x="24" y="25"/>
                  </a:lnTo>
                  <a:lnTo>
                    <a:pt x="25" y="29"/>
                  </a:lnTo>
                  <a:lnTo>
                    <a:pt x="25" y="32"/>
                  </a:lnTo>
                  <a:lnTo>
                    <a:pt x="25" y="36"/>
                  </a:lnTo>
                  <a:lnTo>
                    <a:pt x="26" y="40"/>
                  </a:lnTo>
                  <a:lnTo>
                    <a:pt x="25" y="43"/>
                  </a:lnTo>
                  <a:lnTo>
                    <a:pt x="25" y="47"/>
                  </a:lnTo>
                  <a:lnTo>
                    <a:pt x="25" y="51"/>
                  </a:lnTo>
                  <a:lnTo>
                    <a:pt x="25" y="55"/>
                  </a:lnTo>
                  <a:lnTo>
                    <a:pt x="25" y="59"/>
                  </a:lnTo>
                  <a:lnTo>
                    <a:pt x="25" y="63"/>
                  </a:lnTo>
                  <a:lnTo>
                    <a:pt x="25" y="66"/>
                  </a:lnTo>
                  <a:lnTo>
                    <a:pt x="25" y="70"/>
                  </a:lnTo>
                  <a:lnTo>
                    <a:pt x="25" y="73"/>
                  </a:lnTo>
                  <a:lnTo>
                    <a:pt x="25" y="77"/>
                  </a:lnTo>
                  <a:lnTo>
                    <a:pt x="25" y="80"/>
                  </a:lnTo>
                  <a:lnTo>
                    <a:pt x="26" y="83"/>
                  </a:lnTo>
                  <a:lnTo>
                    <a:pt x="26" y="86"/>
                  </a:lnTo>
                  <a:lnTo>
                    <a:pt x="27" y="88"/>
                  </a:lnTo>
                  <a:lnTo>
                    <a:pt x="28" y="91"/>
                  </a:lnTo>
                  <a:lnTo>
                    <a:pt x="29" y="93"/>
                  </a:lnTo>
                  <a:lnTo>
                    <a:pt x="33" y="100"/>
                  </a:lnTo>
                  <a:lnTo>
                    <a:pt x="35" y="103"/>
                  </a:lnTo>
                  <a:lnTo>
                    <a:pt x="37" y="106"/>
                  </a:lnTo>
                  <a:lnTo>
                    <a:pt x="39" y="110"/>
                  </a:lnTo>
                  <a:lnTo>
                    <a:pt x="41" y="113"/>
                  </a:lnTo>
                  <a:lnTo>
                    <a:pt x="43" y="116"/>
                  </a:lnTo>
                  <a:lnTo>
                    <a:pt x="45" y="120"/>
                  </a:lnTo>
                  <a:lnTo>
                    <a:pt x="47" y="123"/>
                  </a:lnTo>
                  <a:lnTo>
                    <a:pt x="48" y="126"/>
                  </a:lnTo>
                  <a:lnTo>
                    <a:pt x="50" y="130"/>
                  </a:lnTo>
                  <a:lnTo>
                    <a:pt x="52" y="133"/>
                  </a:lnTo>
                  <a:lnTo>
                    <a:pt x="54" y="137"/>
                  </a:lnTo>
                  <a:lnTo>
                    <a:pt x="56" y="140"/>
                  </a:lnTo>
                  <a:lnTo>
                    <a:pt x="58" y="144"/>
                  </a:lnTo>
                  <a:lnTo>
                    <a:pt x="60" y="147"/>
                  </a:lnTo>
                  <a:lnTo>
                    <a:pt x="62" y="150"/>
                  </a:lnTo>
                  <a:lnTo>
                    <a:pt x="63" y="153"/>
                  </a:lnTo>
                  <a:lnTo>
                    <a:pt x="66" y="157"/>
                  </a:lnTo>
                  <a:lnTo>
                    <a:pt x="68" y="160"/>
                  </a:lnTo>
                  <a:lnTo>
                    <a:pt x="69" y="163"/>
                  </a:lnTo>
                  <a:lnTo>
                    <a:pt x="71" y="167"/>
                  </a:lnTo>
                  <a:lnTo>
                    <a:pt x="73" y="170"/>
                  </a:lnTo>
                  <a:lnTo>
                    <a:pt x="75" y="174"/>
                  </a:lnTo>
                  <a:lnTo>
                    <a:pt x="77" y="177"/>
                  </a:lnTo>
                  <a:lnTo>
                    <a:pt x="79" y="180"/>
                  </a:lnTo>
                  <a:lnTo>
                    <a:pt x="81" y="184"/>
                  </a:lnTo>
                  <a:lnTo>
                    <a:pt x="83" y="187"/>
                  </a:lnTo>
                  <a:lnTo>
                    <a:pt x="85" y="191"/>
                  </a:lnTo>
                  <a:lnTo>
                    <a:pt x="87" y="194"/>
                  </a:lnTo>
                  <a:lnTo>
                    <a:pt x="89" y="197"/>
                  </a:lnTo>
                  <a:lnTo>
                    <a:pt x="92" y="201"/>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9" name="Freeform 22"/>
            <p:cNvSpPr>
              <a:spLocks/>
            </p:cNvSpPr>
            <p:nvPr/>
          </p:nvSpPr>
          <p:spPr bwMode="auto">
            <a:xfrm>
              <a:off x="837" y="1446"/>
              <a:ext cx="70" cy="115"/>
            </a:xfrm>
            <a:custGeom>
              <a:avLst/>
              <a:gdLst>
                <a:gd name="T0" fmla="*/ 58 w 70"/>
                <a:gd name="T1" fmla="*/ 0 h 115"/>
                <a:gd name="T2" fmla="*/ 64 w 70"/>
                <a:gd name="T3" fmla="*/ 8 h 115"/>
                <a:gd name="T4" fmla="*/ 66 w 70"/>
                <a:gd name="T5" fmla="*/ 12 h 115"/>
                <a:gd name="T6" fmla="*/ 68 w 70"/>
                <a:gd name="T7" fmla="*/ 16 h 115"/>
                <a:gd name="T8" fmla="*/ 68 w 70"/>
                <a:gd name="T9" fmla="*/ 20 h 115"/>
                <a:gd name="T10" fmla="*/ 69 w 70"/>
                <a:gd name="T11" fmla="*/ 23 h 115"/>
                <a:gd name="T12" fmla="*/ 68 w 70"/>
                <a:gd name="T13" fmla="*/ 27 h 115"/>
                <a:gd name="T14" fmla="*/ 68 w 70"/>
                <a:gd name="T15" fmla="*/ 31 h 115"/>
                <a:gd name="T16" fmla="*/ 67 w 70"/>
                <a:gd name="T17" fmla="*/ 34 h 115"/>
                <a:gd name="T18" fmla="*/ 65 w 70"/>
                <a:gd name="T19" fmla="*/ 38 h 115"/>
                <a:gd name="T20" fmla="*/ 64 w 70"/>
                <a:gd name="T21" fmla="*/ 41 h 115"/>
                <a:gd name="T22" fmla="*/ 61 w 70"/>
                <a:gd name="T23" fmla="*/ 45 h 115"/>
                <a:gd name="T24" fmla="*/ 59 w 70"/>
                <a:gd name="T25" fmla="*/ 48 h 115"/>
                <a:gd name="T26" fmla="*/ 56 w 70"/>
                <a:gd name="T27" fmla="*/ 51 h 115"/>
                <a:gd name="T28" fmla="*/ 53 w 70"/>
                <a:gd name="T29" fmla="*/ 55 h 115"/>
                <a:gd name="T30" fmla="*/ 51 w 70"/>
                <a:gd name="T31" fmla="*/ 58 h 115"/>
                <a:gd name="T32" fmla="*/ 47 w 70"/>
                <a:gd name="T33" fmla="*/ 62 h 115"/>
                <a:gd name="T34" fmla="*/ 43 w 70"/>
                <a:gd name="T35" fmla="*/ 65 h 115"/>
                <a:gd name="T36" fmla="*/ 40 w 70"/>
                <a:gd name="T37" fmla="*/ 68 h 115"/>
                <a:gd name="T38" fmla="*/ 37 w 70"/>
                <a:gd name="T39" fmla="*/ 71 h 115"/>
                <a:gd name="T40" fmla="*/ 33 w 70"/>
                <a:gd name="T41" fmla="*/ 75 h 115"/>
                <a:gd name="T42" fmla="*/ 29 w 70"/>
                <a:gd name="T43" fmla="*/ 78 h 115"/>
                <a:gd name="T44" fmla="*/ 26 w 70"/>
                <a:gd name="T45" fmla="*/ 82 h 115"/>
                <a:gd name="T46" fmla="*/ 22 w 70"/>
                <a:gd name="T47" fmla="*/ 85 h 115"/>
                <a:gd name="T48" fmla="*/ 18 w 70"/>
                <a:gd name="T49" fmla="*/ 88 h 115"/>
                <a:gd name="T50" fmla="*/ 15 w 70"/>
                <a:gd name="T51" fmla="*/ 92 h 115"/>
                <a:gd name="T52" fmla="*/ 12 w 70"/>
                <a:gd name="T53" fmla="*/ 96 h 115"/>
                <a:gd name="T54" fmla="*/ 9 w 70"/>
                <a:gd name="T55" fmla="*/ 99 h 115"/>
                <a:gd name="T56" fmla="*/ 7 w 70"/>
                <a:gd name="T57" fmla="*/ 103 h 115"/>
                <a:gd name="T58" fmla="*/ 4 w 70"/>
                <a:gd name="T59" fmla="*/ 106 h 115"/>
                <a:gd name="T60" fmla="*/ 2 w 70"/>
                <a:gd name="T61" fmla="*/ 110 h 115"/>
                <a:gd name="T62" fmla="*/ 0 w 70"/>
                <a:gd name="T63" fmla="*/ 114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115"/>
                <a:gd name="T98" fmla="*/ 70 w 70"/>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115">
                  <a:moveTo>
                    <a:pt x="58" y="0"/>
                  </a:moveTo>
                  <a:lnTo>
                    <a:pt x="64" y="8"/>
                  </a:lnTo>
                  <a:lnTo>
                    <a:pt x="66" y="12"/>
                  </a:lnTo>
                  <a:lnTo>
                    <a:pt x="68" y="16"/>
                  </a:lnTo>
                  <a:lnTo>
                    <a:pt x="68" y="20"/>
                  </a:lnTo>
                  <a:lnTo>
                    <a:pt x="69" y="23"/>
                  </a:lnTo>
                  <a:lnTo>
                    <a:pt x="68" y="27"/>
                  </a:lnTo>
                  <a:lnTo>
                    <a:pt x="68" y="31"/>
                  </a:lnTo>
                  <a:lnTo>
                    <a:pt x="67" y="34"/>
                  </a:lnTo>
                  <a:lnTo>
                    <a:pt x="65" y="38"/>
                  </a:lnTo>
                  <a:lnTo>
                    <a:pt x="64" y="41"/>
                  </a:lnTo>
                  <a:lnTo>
                    <a:pt x="61" y="45"/>
                  </a:lnTo>
                  <a:lnTo>
                    <a:pt x="59" y="48"/>
                  </a:lnTo>
                  <a:lnTo>
                    <a:pt x="56" y="51"/>
                  </a:lnTo>
                  <a:lnTo>
                    <a:pt x="53" y="55"/>
                  </a:lnTo>
                  <a:lnTo>
                    <a:pt x="51" y="58"/>
                  </a:lnTo>
                  <a:lnTo>
                    <a:pt x="47" y="62"/>
                  </a:lnTo>
                  <a:lnTo>
                    <a:pt x="43" y="65"/>
                  </a:lnTo>
                  <a:lnTo>
                    <a:pt x="40" y="68"/>
                  </a:lnTo>
                  <a:lnTo>
                    <a:pt x="37" y="71"/>
                  </a:lnTo>
                  <a:lnTo>
                    <a:pt x="33" y="75"/>
                  </a:lnTo>
                  <a:lnTo>
                    <a:pt x="29" y="78"/>
                  </a:lnTo>
                  <a:lnTo>
                    <a:pt x="26" y="82"/>
                  </a:lnTo>
                  <a:lnTo>
                    <a:pt x="22" y="85"/>
                  </a:lnTo>
                  <a:lnTo>
                    <a:pt x="18" y="88"/>
                  </a:lnTo>
                  <a:lnTo>
                    <a:pt x="15" y="92"/>
                  </a:lnTo>
                  <a:lnTo>
                    <a:pt x="12" y="96"/>
                  </a:lnTo>
                  <a:lnTo>
                    <a:pt x="9" y="99"/>
                  </a:lnTo>
                  <a:lnTo>
                    <a:pt x="7" y="103"/>
                  </a:lnTo>
                  <a:lnTo>
                    <a:pt x="4" y="106"/>
                  </a:lnTo>
                  <a:lnTo>
                    <a:pt x="2" y="110"/>
                  </a:lnTo>
                  <a:lnTo>
                    <a:pt x="0" y="114"/>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0" name="Freeform 23"/>
            <p:cNvSpPr>
              <a:spLocks/>
            </p:cNvSpPr>
            <p:nvPr/>
          </p:nvSpPr>
          <p:spPr bwMode="auto">
            <a:xfrm>
              <a:off x="788" y="1423"/>
              <a:ext cx="108" cy="94"/>
            </a:xfrm>
            <a:custGeom>
              <a:avLst/>
              <a:gdLst>
                <a:gd name="T0" fmla="*/ 103 w 108"/>
                <a:gd name="T1" fmla="*/ 2 h 94"/>
                <a:gd name="T2" fmla="*/ 99 w 108"/>
                <a:gd name="T3" fmla="*/ 5 h 94"/>
                <a:gd name="T4" fmla="*/ 94 w 108"/>
                <a:gd name="T5" fmla="*/ 7 h 94"/>
                <a:gd name="T6" fmla="*/ 90 w 108"/>
                <a:gd name="T7" fmla="*/ 9 h 94"/>
                <a:gd name="T8" fmla="*/ 86 w 108"/>
                <a:gd name="T9" fmla="*/ 12 h 94"/>
                <a:gd name="T10" fmla="*/ 81 w 108"/>
                <a:gd name="T11" fmla="*/ 15 h 94"/>
                <a:gd name="T12" fmla="*/ 76 w 108"/>
                <a:gd name="T13" fmla="*/ 17 h 94"/>
                <a:gd name="T14" fmla="*/ 72 w 108"/>
                <a:gd name="T15" fmla="*/ 19 h 94"/>
                <a:gd name="T16" fmla="*/ 68 w 108"/>
                <a:gd name="T17" fmla="*/ 22 h 94"/>
                <a:gd name="T18" fmla="*/ 64 w 108"/>
                <a:gd name="T19" fmla="*/ 24 h 94"/>
                <a:gd name="T20" fmla="*/ 60 w 108"/>
                <a:gd name="T21" fmla="*/ 27 h 94"/>
                <a:gd name="T22" fmla="*/ 57 w 108"/>
                <a:gd name="T23" fmla="*/ 29 h 94"/>
                <a:gd name="T24" fmla="*/ 54 w 108"/>
                <a:gd name="T25" fmla="*/ 32 h 94"/>
                <a:gd name="T26" fmla="*/ 51 w 108"/>
                <a:gd name="T27" fmla="*/ 35 h 94"/>
                <a:gd name="T28" fmla="*/ 49 w 108"/>
                <a:gd name="T29" fmla="*/ 38 h 94"/>
                <a:gd name="T30" fmla="*/ 48 w 108"/>
                <a:gd name="T31" fmla="*/ 41 h 94"/>
                <a:gd name="T32" fmla="*/ 47 w 108"/>
                <a:gd name="T33" fmla="*/ 45 h 94"/>
                <a:gd name="T34" fmla="*/ 47 w 108"/>
                <a:gd name="T35" fmla="*/ 48 h 94"/>
                <a:gd name="T36" fmla="*/ 46 w 108"/>
                <a:gd name="T37" fmla="*/ 51 h 94"/>
                <a:gd name="T38" fmla="*/ 46 w 108"/>
                <a:gd name="T39" fmla="*/ 54 h 94"/>
                <a:gd name="T40" fmla="*/ 45 w 108"/>
                <a:gd name="T41" fmla="*/ 57 h 94"/>
                <a:gd name="T42" fmla="*/ 44 w 108"/>
                <a:gd name="T43" fmla="*/ 60 h 94"/>
                <a:gd name="T44" fmla="*/ 43 w 108"/>
                <a:gd name="T45" fmla="*/ 63 h 94"/>
                <a:gd name="T46" fmla="*/ 42 w 108"/>
                <a:gd name="T47" fmla="*/ 66 h 94"/>
                <a:gd name="T48" fmla="*/ 40 w 108"/>
                <a:gd name="T49" fmla="*/ 69 h 94"/>
                <a:gd name="T50" fmla="*/ 38 w 108"/>
                <a:gd name="T51" fmla="*/ 72 h 94"/>
                <a:gd name="T52" fmla="*/ 36 w 108"/>
                <a:gd name="T53" fmla="*/ 75 h 94"/>
                <a:gd name="T54" fmla="*/ 33 w 108"/>
                <a:gd name="T55" fmla="*/ 78 h 94"/>
                <a:gd name="T56" fmla="*/ 30 w 108"/>
                <a:gd name="T57" fmla="*/ 81 h 94"/>
                <a:gd name="T58" fmla="*/ 26 w 108"/>
                <a:gd name="T59" fmla="*/ 83 h 94"/>
                <a:gd name="T60" fmla="*/ 22 w 108"/>
                <a:gd name="T61" fmla="*/ 86 h 94"/>
                <a:gd name="T62" fmla="*/ 18 w 108"/>
                <a:gd name="T63" fmla="*/ 88 h 94"/>
                <a:gd name="T64" fmla="*/ 16 w 108"/>
                <a:gd name="T65" fmla="*/ 88 h 94"/>
                <a:gd name="T66" fmla="*/ 14 w 108"/>
                <a:gd name="T67" fmla="*/ 89 h 94"/>
                <a:gd name="T68" fmla="*/ 12 w 108"/>
                <a:gd name="T69" fmla="*/ 90 h 94"/>
                <a:gd name="T70" fmla="*/ 10 w 108"/>
                <a:gd name="T71" fmla="*/ 90 h 94"/>
                <a:gd name="T72" fmla="*/ 9 w 108"/>
                <a:gd name="T73" fmla="*/ 91 h 94"/>
                <a:gd name="T74" fmla="*/ 7 w 108"/>
                <a:gd name="T75" fmla="*/ 91 h 94"/>
                <a:gd name="T76" fmla="*/ 5 w 108"/>
                <a:gd name="T77" fmla="*/ 92 h 94"/>
                <a:gd name="T78" fmla="*/ 3 w 108"/>
                <a:gd name="T79" fmla="*/ 92 h 94"/>
                <a:gd name="T80" fmla="*/ 1 w 108"/>
                <a:gd name="T81" fmla="*/ 92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4"/>
                <a:gd name="T125" fmla="*/ 108 w 108"/>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4">
                  <a:moveTo>
                    <a:pt x="107" y="0"/>
                  </a:moveTo>
                  <a:lnTo>
                    <a:pt x="103" y="2"/>
                  </a:lnTo>
                  <a:lnTo>
                    <a:pt x="101" y="4"/>
                  </a:lnTo>
                  <a:lnTo>
                    <a:pt x="99" y="5"/>
                  </a:lnTo>
                  <a:lnTo>
                    <a:pt x="97" y="6"/>
                  </a:lnTo>
                  <a:lnTo>
                    <a:pt x="94" y="7"/>
                  </a:lnTo>
                  <a:lnTo>
                    <a:pt x="92" y="8"/>
                  </a:lnTo>
                  <a:lnTo>
                    <a:pt x="90" y="9"/>
                  </a:lnTo>
                  <a:lnTo>
                    <a:pt x="88" y="11"/>
                  </a:lnTo>
                  <a:lnTo>
                    <a:pt x="86" y="12"/>
                  </a:lnTo>
                  <a:lnTo>
                    <a:pt x="83" y="13"/>
                  </a:lnTo>
                  <a:lnTo>
                    <a:pt x="81" y="15"/>
                  </a:lnTo>
                  <a:lnTo>
                    <a:pt x="79" y="15"/>
                  </a:lnTo>
                  <a:lnTo>
                    <a:pt x="76" y="17"/>
                  </a:lnTo>
                  <a:lnTo>
                    <a:pt x="74" y="18"/>
                  </a:lnTo>
                  <a:lnTo>
                    <a:pt x="72" y="19"/>
                  </a:lnTo>
                  <a:lnTo>
                    <a:pt x="70" y="20"/>
                  </a:lnTo>
                  <a:lnTo>
                    <a:pt x="68" y="22"/>
                  </a:lnTo>
                  <a:lnTo>
                    <a:pt x="65" y="23"/>
                  </a:lnTo>
                  <a:lnTo>
                    <a:pt x="64" y="24"/>
                  </a:lnTo>
                  <a:lnTo>
                    <a:pt x="62" y="25"/>
                  </a:lnTo>
                  <a:lnTo>
                    <a:pt x="60" y="27"/>
                  </a:lnTo>
                  <a:lnTo>
                    <a:pt x="58" y="28"/>
                  </a:lnTo>
                  <a:lnTo>
                    <a:pt x="57" y="29"/>
                  </a:lnTo>
                  <a:lnTo>
                    <a:pt x="55" y="31"/>
                  </a:lnTo>
                  <a:lnTo>
                    <a:pt x="54" y="32"/>
                  </a:lnTo>
                  <a:lnTo>
                    <a:pt x="52" y="33"/>
                  </a:lnTo>
                  <a:lnTo>
                    <a:pt x="51" y="35"/>
                  </a:lnTo>
                  <a:lnTo>
                    <a:pt x="50" y="36"/>
                  </a:lnTo>
                  <a:lnTo>
                    <a:pt x="49" y="38"/>
                  </a:lnTo>
                  <a:lnTo>
                    <a:pt x="49" y="39"/>
                  </a:lnTo>
                  <a:lnTo>
                    <a:pt x="48" y="41"/>
                  </a:lnTo>
                  <a:lnTo>
                    <a:pt x="47" y="44"/>
                  </a:lnTo>
                  <a:lnTo>
                    <a:pt x="47" y="45"/>
                  </a:lnTo>
                  <a:lnTo>
                    <a:pt x="47" y="46"/>
                  </a:lnTo>
                  <a:lnTo>
                    <a:pt x="47" y="48"/>
                  </a:lnTo>
                  <a:lnTo>
                    <a:pt x="47" y="49"/>
                  </a:lnTo>
                  <a:lnTo>
                    <a:pt x="46" y="51"/>
                  </a:lnTo>
                  <a:lnTo>
                    <a:pt x="46" y="52"/>
                  </a:lnTo>
                  <a:lnTo>
                    <a:pt x="46" y="54"/>
                  </a:lnTo>
                  <a:lnTo>
                    <a:pt x="45" y="56"/>
                  </a:lnTo>
                  <a:lnTo>
                    <a:pt x="45" y="57"/>
                  </a:lnTo>
                  <a:lnTo>
                    <a:pt x="44" y="59"/>
                  </a:lnTo>
                  <a:lnTo>
                    <a:pt x="44" y="60"/>
                  </a:lnTo>
                  <a:lnTo>
                    <a:pt x="44" y="62"/>
                  </a:lnTo>
                  <a:lnTo>
                    <a:pt x="43" y="63"/>
                  </a:lnTo>
                  <a:lnTo>
                    <a:pt x="42" y="65"/>
                  </a:lnTo>
                  <a:lnTo>
                    <a:pt x="42" y="66"/>
                  </a:lnTo>
                  <a:lnTo>
                    <a:pt x="41" y="68"/>
                  </a:lnTo>
                  <a:lnTo>
                    <a:pt x="40" y="69"/>
                  </a:lnTo>
                  <a:lnTo>
                    <a:pt x="39" y="71"/>
                  </a:lnTo>
                  <a:lnTo>
                    <a:pt x="38" y="72"/>
                  </a:lnTo>
                  <a:lnTo>
                    <a:pt x="37" y="74"/>
                  </a:lnTo>
                  <a:lnTo>
                    <a:pt x="36" y="75"/>
                  </a:lnTo>
                  <a:lnTo>
                    <a:pt x="35" y="76"/>
                  </a:lnTo>
                  <a:lnTo>
                    <a:pt x="33" y="78"/>
                  </a:lnTo>
                  <a:lnTo>
                    <a:pt x="32" y="79"/>
                  </a:lnTo>
                  <a:lnTo>
                    <a:pt x="30" y="81"/>
                  </a:lnTo>
                  <a:lnTo>
                    <a:pt x="28" y="82"/>
                  </a:lnTo>
                  <a:lnTo>
                    <a:pt x="26" y="83"/>
                  </a:lnTo>
                  <a:lnTo>
                    <a:pt x="24" y="84"/>
                  </a:lnTo>
                  <a:lnTo>
                    <a:pt x="22" y="86"/>
                  </a:lnTo>
                  <a:lnTo>
                    <a:pt x="19" y="87"/>
                  </a:lnTo>
                  <a:lnTo>
                    <a:pt x="18" y="88"/>
                  </a:lnTo>
                  <a:lnTo>
                    <a:pt x="17" y="88"/>
                  </a:lnTo>
                  <a:lnTo>
                    <a:pt x="16" y="88"/>
                  </a:lnTo>
                  <a:lnTo>
                    <a:pt x="15" y="89"/>
                  </a:lnTo>
                  <a:lnTo>
                    <a:pt x="14" y="89"/>
                  </a:lnTo>
                  <a:lnTo>
                    <a:pt x="13" y="89"/>
                  </a:lnTo>
                  <a:lnTo>
                    <a:pt x="12" y="90"/>
                  </a:lnTo>
                  <a:lnTo>
                    <a:pt x="11" y="90"/>
                  </a:lnTo>
                  <a:lnTo>
                    <a:pt x="10" y="90"/>
                  </a:lnTo>
                  <a:lnTo>
                    <a:pt x="9" y="90"/>
                  </a:lnTo>
                  <a:lnTo>
                    <a:pt x="9" y="91"/>
                  </a:lnTo>
                  <a:lnTo>
                    <a:pt x="8" y="91"/>
                  </a:lnTo>
                  <a:lnTo>
                    <a:pt x="7" y="91"/>
                  </a:lnTo>
                  <a:lnTo>
                    <a:pt x="6" y="92"/>
                  </a:lnTo>
                  <a:lnTo>
                    <a:pt x="5" y="92"/>
                  </a:lnTo>
                  <a:lnTo>
                    <a:pt x="4" y="92"/>
                  </a:lnTo>
                  <a:lnTo>
                    <a:pt x="3" y="92"/>
                  </a:lnTo>
                  <a:lnTo>
                    <a:pt x="2" y="92"/>
                  </a:lnTo>
                  <a:lnTo>
                    <a:pt x="1" y="92"/>
                  </a:lnTo>
                  <a:lnTo>
                    <a:pt x="0" y="93"/>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1" name="Freeform 24"/>
            <p:cNvSpPr>
              <a:spLocks/>
            </p:cNvSpPr>
            <p:nvPr/>
          </p:nvSpPr>
          <p:spPr bwMode="auto">
            <a:xfrm>
              <a:off x="925" y="1417"/>
              <a:ext cx="118" cy="100"/>
            </a:xfrm>
            <a:custGeom>
              <a:avLst/>
              <a:gdLst>
                <a:gd name="T0" fmla="*/ 0 w 118"/>
                <a:gd name="T1" fmla="*/ 0 h 100"/>
                <a:gd name="T2" fmla="*/ 8 w 118"/>
                <a:gd name="T3" fmla="*/ 6 h 100"/>
                <a:gd name="T4" fmla="*/ 12 w 118"/>
                <a:gd name="T5" fmla="*/ 9 h 100"/>
                <a:gd name="T6" fmla="*/ 17 w 118"/>
                <a:gd name="T7" fmla="*/ 12 h 100"/>
                <a:gd name="T8" fmla="*/ 21 w 118"/>
                <a:gd name="T9" fmla="*/ 15 h 100"/>
                <a:gd name="T10" fmla="*/ 26 w 118"/>
                <a:gd name="T11" fmla="*/ 17 h 100"/>
                <a:gd name="T12" fmla="*/ 31 w 118"/>
                <a:gd name="T13" fmla="*/ 20 h 100"/>
                <a:gd name="T14" fmla="*/ 36 w 118"/>
                <a:gd name="T15" fmla="*/ 23 h 100"/>
                <a:gd name="T16" fmla="*/ 41 w 118"/>
                <a:gd name="T17" fmla="*/ 25 h 100"/>
                <a:gd name="T18" fmla="*/ 46 w 118"/>
                <a:gd name="T19" fmla="*/ 28 h 100"/>
                <a:gd name="T20" fmla="*/ 51 w 118"/>
                <a:gd name="T21" fmla="*/ 31 h 100"/>
                <a:gd name="T22" fmla="*/ 56 w 118"/>
                <a:gd name="T23" fmla="*/ 33 h 100"/>
                <a:gd name="T24" fmla="*/ 61 w 118"/>
                <a:gd name="T25" fmla="*/ 36 h 100"/>
                <a:gd name="T26" fmla="*/ 66 w 118"/>
                <a:gd name="T27" fmla="*/ 39 h 100"/>
                <a:gd name="T28" fmla="*/ 71 w 118"/>
                <a:gd name="T29" fmla="*/ 41 h 100"/>
                <a:gd name="T30" fmla="*/ 76 w 118"/>
                <a:gd name="T31" fmla="*/ 44 h 100"/>
                <a:gd name="T32" fmla="*/ 80 w 118"/>
                <a:gd name="T33" fmla="*/ 47 h 100"/>
                <a:gd name="T34" fmla="*/ 84 w 118"/>
                <a:gd name="T35" fmla="*/ 50 h 100"/>
                <a:gd name="T36" fmla="*/ 89 w 118"/>
                <a:gd name="T37" fmla="*/ 52 h 100"/>
                <a:gd name="T38" fmla="*/ 92 w 118"/>
                <a:gd name="T39" fmla="*/ 55 h 100"/>
                <a:gd name="T40" fmla="*/ 97 w 118"/>
                <a:gd name="T41" fmla="*/ 58 h 100"/>
                <a:gd name="T42" fmla="*/ 100 w 118"/>
                <a:gd name="T43" fmla="*/ 61 h 100"/>
                <a:gd name="T44" fmla="*/ 103 w 118"/>
                <a:gd name="T45" fmla="*/ 65 h 100"/>
                <a:gd name="T46" fmla="*/ 107 w 118"/>
                <a:gd name="T47" fmla="*/ 68 h 100"/>
                <a:gd name="T48" fmla="*/ 109 w 118"/>
                <a:gd name="T49" fmla="*/ 71 h 100"/>
                <a:gd name="T50" fmla="*/ 111 w 118"/>
                <a:gd name="T51" fmla="*/ 75 h 100"/>
                <a:gd name="T52" fmla="*/ 113 w 118"/>
                <a:gd name="T53" fmla="*/ 78 h 100"/>
                <a:gd name="T54" fmla="*/ 114 w 118"/>
                <a:gd name="T55" fmla="*/ 82 h 100"/>
                <a:gd name="T56" fmla="*/ 116 w 118"/>
                <a:gd name="T57" fmla="*/ 86 h 100"/>
                <a:gd name="T58" fmla="*/ 116 w 118"/>
                <a:gd name="T59" fmla="*/ 90 h 100"/>
                <a:gd name="T60" fmla="*/ 117 w 118"/>
                <a:gd name="T61" fmla="*/ 94 h 100"/>
                <a:gd name="T62" fmla="*/ 116 w 118"/>
                <a:gd name="T63" fmla="*/ 99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100"/>
                <a:gd name="T98" fmla="*/ 118 w 118"/>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100">
                  <a:moveTo>
                    <a:pt x="0" y="0"/>
                  </a:moveTo>
                  <a:lnTo>
                    <a:pt x="8" y="6"/>
                  </a:lnTo>
                  <a:lnTo>
                    <a:pt x="12" y="9"/>
                  </a:lnTo>
                  <a:lnTo>
                    <a:pt x="17" y="12"/>
                  </a:lnTo>
                  <a:lnTo>
                    <a:pt x="21" y="15"/>
                  </a:lnTo>
                  <a:lnTo>
                    <a:pt x="26" y="17"/>
                  </a:lnTo>
                  <a:lnTo>
                    <a:pt x="31" y="20"/>
                  </a:lnTo>
                  <a:lnTo>
                    <a:pt x="36" y="23"/>
                  </a:lnTo>
                  <a:lnTo>
                    <a:pt x="41" y="25"/>
                  </a:lnTo>
                  <a:lnTo>
                    <a:pt x="46" y="28"/>
                  </a:lnTo>
                  <a:lnTo>
                    <a:pt x="51" y="31"/>
                  </a:lnTo>
                  <a:lnTo>
                    <a:pt x="56" y="33"/>
                  </a:lnTo>
                  <a:lnTo>
                    <a:pt x="61" y="36"/>
                  </a:lnTo>
                  <a:lnTo>
                    <a:pt x="66" y="39"/>
                  </a:lnTo>
                  <a:lnTo>
                    <a:pt x="71" y="41"/>
                  </a:lnTo>
                  <a:lnTo>
                    <a:pt x="76" y="44"/>
                  </a:lnTo>
                  <a:lnTo>
                    <a:pt x="80" y="47"/>
                  </a:lnTo>
                  <a:lnTo>
                    <a:pt x="84" y="50"/>
                  </a:lnTo>
                  <a:lnTo>
                    <a:pt x="89" y="52"/>
                  </a:lnTo>
                  <a:lnTo>
                    <a:pt x="92" y="55"/>
                  </a:lnTo>
                  <a:lnTo>
                    <a:pt x="97" y="58"/>
                  </a:lnTo>
                  <a:lnTo>
                    <a:pt x="100" y="61"/>
                  </a:lnTo>
                  <a:lnTo>
                    <a:pt x="103" y="65"/>
                  </a:lnTo>
                  <a:lnTo>
                    <a:pt x="107" y="68"/>
                  </a:lnTo>
                  <a:lnTo>
                    <a:pt x="109" y="71"/>
                  </a:lnTo>
                  <a:lnTo>
                    <a:pt x="111" y="75"/>
                  </a:lnTo>
                  <a:lnTo>
                    <a:pt x="113" y="78"/>
                  </a:lnTo>
                  <a:lnTo>
                    <a:pt x="114" y="82"/>
                  </a:lnTo>
                  <a:lnTo>
                    <a:pt x="116" y="86"/>
                  </a:lnTo>
                  <a:lnTo>
                    <a:pt x="116" y="90"/>
                  </a:lnTo>
                  <a:lnTo>
                    <a:pt x="117" y="94"/>
                  </a:lnTo>
                  <a:lnTo>
                    <a:pt x="116" y="99"/>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2" name="Freeform 25"/>
            <p:cNvSpPr>
              <a:spLocks/>
            </p:cNvSpPr>
            <p:nvPr/>
          </p:nvSpPr>
          <p:spPr bwMode="auto">
            <a:xfrm>
              <a:off x="812" y="1382"/>
              <a:ext cx="84" cy="71"/>
            </a:xfrm>
            <a:custGeom>
              <a:avLst/>
              <a:gdLst>
                <a:gd name="T0" fmla="*/ 83 w 84"/>
                <a:gd name="T1" fmla="*/ 0 h 71"/>
                <a:gd name="T2" fmla="*/ 82 w 84"/>
                <a:gd name="T3" fmla="*/ 5 h 71"/>
                <a:gd name="T4" fmla="*/ 82 w 84"/>
                <a:gd name="T5" fmla="*/ 7 h 71"/>
                <a:gd name="T6" fmla="*/ 80 w 84"/>
                <a:gd name="T7" fmla="*/ 9 h 71"/>
                <a:gd name="T8" fmla="*/ 79 w 84"/>
                <a:gd name="T9" fmla="*/ 12 h 71"/>
                <a:gd name="T10" fmla="*/ 77 w 84"/>
                <a:gd name="T11" fmla="*/ 14 h 71"/>
                <a:gd name="T12" fmla="*/ 74 w 84"/>
                <a:gd name="T13" fmla="*/ 16 h 71"/>
                <a:gd name="T14" fmla="*/ 72 w 84"/>
                <a:gd name="T15" fmla="*/ 18 h 71"/>
                <a:gd name="T16" fmla="*/ 69 w 84"/>
                <a:gd name="T17" fmla="*/ 20 h 71"/>
                <a:gd name="T18" fmla="*/ 66 w 84"/>
                <a:gd name="T19" fmla="*/ 22 h 71"/>
                <a:gd name="T20" fmla="*/ 63 w 84"/>
                <a:gd name="T21" fmla="*/ 24 h 71"/>
                <a:gd name="T22" fmla="*/ 60 w 84"/>
                <a:gd name="T23" fmla="*/ 26 h 71"/>
                <a:gd name="T24" fmla="*/ 56 w 84"/>
                <a:gd name="T25" fmla="*/ 28 h 71"/>
                <a:gd name="T26" fmla="*/ 53 w 84"/>
                <a:gd name="T27" fmla="*/ 30 h 71"/>
                <a:gd name="T28" fmla="*/ 49 w 84"/>
                <a:gd name="T29" fmla="*/ 32 h 71"/>
                <a:gd name="T30" fmla="*/ 45 w 84"/>
                <a:gd name="T31" fmla="*/ 34 h 71"/>
                <a:gd name="T32" fmla="*/ 41 w 84"/>
                <a:gd name="T33" fmla="*/ 36 h 71"/>
                <a:gd name="T34" fmla="*/ 38 w 84"/>
                <a:gd name="T35" fmla="*/ 37 h 71"/>
                <a:gd name="T36" fmla="*/ 34 w 84"/>
                <a:gd name="T37" fmla="*/ 39 h 71"/>
                <a:gd name="T38" fmla="*/ 30 w 84"/>
                <a:gd name="T39" fmla="*/ 42 h 71"/>
                <a:gd name="T40" fmla="*/ 26 w 84"/>
                <a:gd name="T41" fmla="*/ 44 h 71"/>
                <a:gd name="T42" fmla="*/ 23 w 84"/>
                <a:gd name="T43" fmla="*/ 46 h 71"/>
                <a:gd name="T44" fmla="*/ 20 w 84"/>
                <a:gd name="T45" fmla="*/ 48 h 71"/>
                <a:gd name="T46" fmla="*/ 16 w 84"/>
                <a:gd name="T47" fmla="*/ 50 h 71"/>
                <a:gd name="T48" fmla="*/ 13 w 84"/>
                <a:gd name="T49" fmla="*/ 52 h 71"/>
                <a:gd name="T50" fmla="*/ 10 w 84"/>
                <a:gd name="T51" fmla="*/ 55 h 71"/>
                <a:gd name="T52" fmla="*/ 8 w 84"/>
                <a:gd name="T53" fmla="*/ 57 h 71"/>
                <a:gd name="T54" fmla="*/ 5 w 84"/>
                <a:gd name="T55" fmla="*/ 59 h 71"/>
                <a:gd name="T56" fmla="*/ 4 w 84"/>
                <a:gd name="T57" fmla="*/ 62 h 71"/>
                <a:gd name="T58" fmla="*/ 2 w 84"/>
                <a:gd name="T59" fmla="*/ 64 h 71"/>
                <a:gd name="T60" fmla="*/ 1 w 84"/>
                <a:gd name="T61" fmla="*/ 67 h 71"/>
                <a:gd name="T62" fmla="*/ 0 w 84"/>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1"/>
                <a:gd name="T98" fmla="*/ 84 w 84"/>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1">
                  <a:moveTo>
                    <a:pt x="83" y="0"/>
                  </a:moveTo>
                  <a:lnTo>
                    <a:pt x="82" y="5"/>
                  </a:lnTo>
                  <a:lnTo>
                    <a:pt x="82" y="7"/>
                  </a:lnTo>
                  <a:lnTo>
                    <a:pt x="80" y="9"/>
                  </a:lnTo>
                  <a:lnTo>
                    <a:pt x="79" y="12"/>
                  </a:lnTo>
                  <a:lnTo>
                    <a:pt x="77" y="14"/>
                  </a:lnTo>
                  <a:lnTo>
                    <a:pt x="74" y="16"/>
                  </a:lnTo>
                  <a:lnTo>
                    <a:pt x="72" y="18"/>
                  </a:lnTo>
                  <a:lnTo>
                    <a:pt x="69" y="20"/>
                  </a:lnTo>
                  <a:lnTo>
                    <a:pt x="66" y="22"/>
                  </a:lnTo>
                  <a:lnTo>
                    <a:pt x="63" y="24"/>
                  </a:lnTo>
                  <a:lnTo>
                    <a:pt x="60" y="26"/>
                  </a:lnTo>
                  <a:lnTo>
                    <a:pt x="56" y="28"/>
                  </a:lnTo>
                  <a:lnTo>
                    <a:pt x="53" y="30"/>
                  </a:lnTo>
                  <a:lnTo>
                    <a:pt x="49" y="32"/>
                  </a:lnTo>
                  <a:lnTo>
                    <a:pt x="45" y="34"/>
                  </a:lnTo>
                  <a:lnTo>
                    <a:pt x="41" y="36"/>
                  </a:lnTo>
                  <a:lnTo>
                    <a:pt x="38" y="37"/>
                  </a:lnTo>
                  <a:lnTo>
                    <a:pt x="34" y="39"/>
                  </a:lnTo>
                  <a:lnTo>
                    <a:pt x="30" y="42"/>
                  </a:lnTo>
                  <a:lnTo>
                    <a:pt x="26" y="44"/>
                  </a:lnTo>
                  <a:lnTo>
                    <a:pt x="23" y="46"/>
                  </a:lnTo>
                  <a:lnTo>
                    <a:pt x="20" y="48"/>
                  </a:lnTo>
                  <a:lnTo>
                    <a:pt x="16" y="50"/>
                  </a:lnTo>
                  <a:lnTo>
                    <a:pt x="13" y="52"/>
                  </a:lnTo>
                  <a:lnTo>
                    <a:pt x="10" y="55"/>
                  </a:lnTo>
                  <a:lnTo>
                    <a:pt x="8" y="57"/>
                  </a:lnTo>
                  <a:lnTo>
                    <a:pt x="5" y="59"/>
                  </a:lnTo>
                  <a:lnTo>
                    <a:pt x="4" y="62"/>
                  </a:lnTo>
                  <a:lnTo>
                    <a:pt x="2" y="64"/>
                  </a:lnTo>
                  <a:lnTo>
                    <a:pt x="1" y="67"/>
                  </a:lnTo>
                  <a:lnTo>
                    <a:pt x="0" y="70"/>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3" name="Freeform 26"/>
            <p:cNvSpPr>
              <a:spLocks/>
            </p:cNvSpPr>
            <p:nvPr/>
          </p:nvSpPr>
          <p:spPr bwMode="auto">
            <a:xfrm>
              <a:off x="934" y="1382"/>
              <a:ext cx="88" cy="112"/>
            </a:xfrm>
            <a:custGeom>
              <a:avLst/>
              <a:gdLst>
                <a:gd name="T0" fmla="*/ 0 w 88"/>
                <a:gd name="T1" fmla="*/ 0 h 112"/>
                <a:gd name="T2" fmla="*/ 8 w 88"/>
                <a:gd name="T3" fmla="*/ 4 h 112"/>
                <a:gd name="T4" fmla="*/ 12 w 88"/>
                <a:gd name="T5" fmla="*/ 7 h 112"/>
                <a:gd name="T6" fmla="*/ 16 w 88"/>
                <a:gd name="T7" fmla="*/ 9 h 112"/>
                <a:gd name="T8" fmla="*/ 20 w 88"/>
                <a:gd name="T9" fmla="*/ 12 h 112"/>
                <a:gd name="T10" fmla="*/ 25 w 88"/>
                <a:gd name="T11" fmla="*/ 15 h 112"/>
                <a:gd name="T12" fmla="*/ 29 w 88"/>
                <a:gd name="T13" fmla="*/ 18 h 112"/>
                <a:gd name="T14" fmla="*/ 33 w 88"/>
                <a:gd name="T15" fmla="*/ 21 h 112"/>
                <a:gd name="T16" fmla="*/ 37 w 88"/>
                <a:gd name="T17" fmla="*/ 25 h 112"/>
                <a:gd name="T18" fmla="*/ 42 w 88"/>
                <a:gd name="T19" fmla="*/ 29 h 112"/>
                <a:gd name="T20" fmla="*/ 46 w 88"/>
                <a:gd name="T21" fmla="*/ 32 h 112"/>
                <a:gd name="T22" fmla="*/ 50 w 88"/>
                <a:gd name="T23" fmla="*/ 36 h 112"/>
                <a:gd name="T24" fmla="*/ 54 w 88"/>
                <a:gd name="T25" fmla="*/ 40 h 112"/>
                <a:gd name="T26" fmla="*/ 57 w 88"/>
                <a:gd name="T27" fmla="*/ 44 h 112"/>
                <a:gd name="T28" fmla="*/ 61 w 88"/>
                <a:gd name="T29" fmla="*/ 48 h 112"/>
                <a:gd name="T30" fmla="*/ 65 w 88"/>
                <a:gd name="T31" fmla="*/ 52 h 112"/>
                <a:gd name="T32" fmla="*/ 68 w 88"/>
                <a:gd name="T33" fmla="*/ 56 h 112"/>
                <a:gd name="T34" fmla="*/ 71 w 88"/>
                <a:gd name="T35" fmla="*/ 60 h 112"/>
                <a:gd name="T36" fmla="*/ 74 w 88"/>
                <a:gd name="T37" fmla="*/ 64 h 112"/>
                <a:gd name="T38" fmla="*/ 77 w 88"/>
                <a:gd name="T39" fmla="*/ 68 h 112"/>
                <a:gd name="T40" fmla="*/ 79 w 88"/>
                <a:gd name="T41" fmla="*/ 72 h 112"/>
                <a:gd name="T42" fmla="*/ 81 w 88"/>
                <a:gd name="T43" fmla="*/ 76 h 112"/>
                <a:gd name="T44" fmla="*/ 83 w 88"/>
                <a:gd name="T45" fmla="*/ 80 h 112"/>
                <a:gd name="T46" fmla="*/ 84 w 88"/>
                <a:gd name="T47" fmla="*/ 84 h 112"/>
                <a:gd name="T48" fmla="*/ 86 w 88"/>
                <a:gd name="T49" fmla="*/ 87 h 112"/>
                <a:gd name="T50" fmla="*/ 86 w 88"/>
                <a:gd name="T51" fmla="*/ 91 h 112"/>
                <a:gd name="T52" fmla="*/ 87 w 88"/>
                <a:gd name="T53" fmla="*/ 95 h 112"/>
                <a:gd name="T54" fmla="*/ 87 w 88"/>
                <a:gd name="T55" fmla="*/ 98 h 112"/>
                <a:gd name="T56" fmla="*/ 86 w 88"/>
                <a:gd name="T57" fmla="*/ 101 h 112"/>
                <a:gd name="T58" fmla="*/ 86 w 88"/>
                <a:gd name="T59" fmla="*/ 105 h 112"/>
                <a:gd name="T60" fmla="*/ 84 w 88"/>
                <a:gd name="T61" fmla="*/ 108 h 112"/>
                <a:gd name="T62" fmla="*/ 82 w 88"/>
                <a:gd name="T63" fmla="*/ 11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12"/>
                <a:gd name="T98" fmla="*/ 88 w 88"/>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12">
                  <a:moveTo>
                    <a:pt x="0" y="0"/>
                  </a:moveTo>
                  <a:lnTo>
                    <a:pt x="8" y="4"/>
                  </a:lnTo>
                  <a:lnTo>
                    <a:pt x="12" y="7"/>
                  </a:lnTo>
                  <a:lnTo>
                    <a:pt x="16" y="9"/>
                  </a:lnTo>
                  <a:lnTo>
                    <a:pt x="20" y="12"/>
                  </a:lnTo>
                  <a:lnTo>
                    <a:pt x="25" y="15"/>
                  </a:lnTo>
                  <a:lnTo>
                    <a:pt x="29" y="18"/>
                  </a:lnTo>
                  <a:lnTo>
                    <a:pt x="33" y="21"/>
                  </a:lnTo>
                  <a:lnTo>
                    <a:pt x="37" y="25"/>
                  </a:lnTo>
                  <a:lnTo>
                    <a:pt x="42" y="29"/>
                  </a:lnTo>
                  <a:lnTo>
                    <a:pt x="46" y="32"/>
                  </a:lnTo>
                  <a:lnTo>
                    <a:pt x="50" y="36"/>
                  </a:lnTo>
                  <a:lnTo>
                    <a:pt x="54" y="40"/>
                  </a:lnTo>
                  <a:lnTo>
                    <a:pt x="57" y="44"/>
                  </a:lnTo>
                  <a:lnTo>
                    <a:pt x="61" y="48"/>
                  </a:lnTo>
                  <a:lnTo>
                    <a:pt x="65" y="52"/>
                  </a:lnTo>
                  <a:lnTo>
                    <a:pt x="68" y="56"/>
                  </a:lnTo>
                  <a:lnTo>
                    <a:pt x="71" y="60"/>
                  </a:lnTo>
                  <a:lnTo>
                    <a:pt x="74" y="64"/>
                  </a:lnTo>
                  <a:lnTo>
                    <a:pt x="77" y="68"/>
                  </a:lnTo>
                  <a:lnTo>
                    <a:pt x="79" y="72"/>
                  </a:lnTo>
                  <a:lnTo>
                    <a:pt x="81" y="76"/>
                  </a:lnTo>
                  <a:lnTo>
                    <a:pt x="83" y="80"/>
                  </a:lnTo>
                  <a:lnTo>
                    <a:pt x="84" y="84"/>
                  </a:lnTo>
                  <a:lnTo>
                    <a:pt x="86" y="87"/>
                  </a:lnTo>
                  <a:lnTo>
                    <a:pt x="86" y="91"/>
                  </a:lnTo>
                  <a:lnTo>
                    <a:pt x="87" y="95"/>
                  </a:lnTo>
                  <a:lnTo>
                    <a:pt x="87" y="98"/>
                  </a:lnTo>
                  <a:lnTo>
                    <a:pt x="86" y="101"/>
                  </a:lnTo>
                  <a:lnTo>
                    <a:pt x="86" y="105"/>
                  </a:lnTo>
                  <a:lnTo>
                    <a:pt x="84" y="108"/>
                  </a:lnTo>
                  <a:lnTo>
                    <a:pt x="82" y="111"/>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4" name="Freeform 27"/>
            <p:cNvSpPr>
              <a:spLocks/>
            </p:cNvSpPr>
            <p:nvPr/>
          </p:nvSpPr>
          <p:spPr bwMode="auto">
            <a:xfrm>
              <a:off x="880" y="1024"/>
              <a:ext cx="22" cy="345"/>
            </a:xfrm>
            <a:custGeom>
              <a:avLst/>
              <a:gdLst>
                <a:gd name="T0" fmla="*/ 21 w 22"/>
                <a:gd name="T1" fmla="*/ 344 h 345"/>
                <a:gd name="T2" fmla="*/ 20 w 22"/>
                <a:gd name="T3" fmla="*/ 324 h 345"/>
                <a:gd name="T4" fmla="*/ 20 w 22"/>
                <a:gd name="T5" fmla="*/ 315 h 345"/>
                <a:gd name="T6" fmla="*/ 20 w 22"/>
                <a:gd name="T7" fmla="*/ 305 h 345"/>
                <a:gd name="T8" fmla="*/ 20 w 22"/>
                <a:gd name="T9" fmla="*/ 296 h 345"/>
                <a:gd name="T10" fmla="*/ 19 w 22"/>
                <a:gd name="T11" fmla="*/ 286 h 345"/>
                <a:gd name="T12" fmla="*/ 19 w 22"/>
                <a:gd name="T13" fmla="*/ 277 h 345"/>
                <a:gd name="T14" fmla="*/ 18 w 22"/>
                <a:gd name="T15" fmla="*/ 267 h 345"/>
                <a:gd name="T16" fmla="*/ 18 w 22"/>
                <a:gd name="T17" fmla="*/ 257 h 345"/>
                <a:gd name="T18" fmla="*/ 17 w 22"/>
                <a:gd name="T19" fmla="*/ 248 h 345"/>
                <a:gd name="T20" fmla="*/ 16 w 22"/>
                <a:gd name="T21" fmla="*/ 239 h 345"/>
                <a:gd name="T22" fmla="*/ 16 w 22"/>
                <a:gd name="T23" fmla="*/ 229 h 345"/>
                <a:gd name="T24" fmla="*/ 15 w 22"/>
                <a:gd name="T25" fmla="*/ 219 h 345"/>
                <a:gd name="T26" fmla="*/ 14 w 22"/>
                <a:gd name="T27" fmla="*/ 210 h 345"/>
                <a:gd name="T28" fmla="*/ 14 w 22"/>
                <a:gd name="T29" fmla="*/ 200 h 345"/>
                <a:gd name="T30" fmla="*/ 13 w 22"/>
                <a:gd name="T31" fmla="*/ 191 h 345"/>
                <a:gd name="T32" fmla="*/ 13 w 22"/>
                <a:gd name="T33" fmla="*/ 181 h 345"/>
                <a:gd name="T34" fmla="*/ 12 w 22"/>
                <a:gd name="T35" fmla="*/ 172 h 345"/>
                <a:gd name="T36" fmla="*/ 11 w 22"/>
                <a:gd name="T37" fmla="*/ 162 h 345"/>
                <a:gd name="T38" fmla="*/ 10 w 22"/>
                <a:gd name="T39" fmla="*/ 153 h 345"/>
                <a:gd name="T40" fmla="*/ 9 w 22"/>
                <a:gd name="T41" fmla="*/ 143 h 345"/>
                <a:gd name="T42" fmla="*/ 9 w 22"/>
                <a:gd name="T43" fmla="*/ 133 h 345"/>
                <a:gd name="T44" fmla="*/ 8 w 22"/>
                <a:gd name="T45" fmla="*/ 124 h 345"/>
                <a:gd name="T46" fmla="*/ 8 w 22"/>
                <a:gd name="T47" fmla="*/ 114 h 345"/>
                <a:gd name="T48" fmla="*/ 7 w 22"/>
                <a:gd name="T49" fmla="*/ 105 h 345"/>
                <a:gd name="T50" fmla="*/ 7 w 22"/>
                <a:gd name="T51" fmla="*/ 95 h 345"/>
                <a:gd name="T52" fmla="*/ 6 w 22"/>
                <a:gd name="T53" fmla="*/ 86 h 345"/>
                <a:gd name="T54" fmla="*/ 6 w 22"/>
                <a:gd name="T55" fmla="*/ 76 h 345"/>
                <a:gd name="T56" fmla="*/ 6 w 22"/>
                <a:gd name="T57" fmla="*/ 67 h 345"/>
                <a:gd name="T58" fmla="*/ 6 w 22"/>
                <a:gd name="T59" fmla="*/ 57 h 345"/>
                <a:gd name="T60" fmla="*/ 6 w 22"/>
                <a:gd name="T61" fmla="*/ 47 h 345"/>
                <a:gd name="T62" fmla="*/ 6 w 22"/>
                <a:gd name="T63" fmla="*/ 38 h 345"/>
                <a:gd name="T64" fmla="*/ 6 w 22"/>
                <a:gd name="T65" fmla="*/ 35 h 345"/>
                <a:gd name="T66" fmla="*/ 6 w 22"/>
                <a:gd name="T67" fmla="*/ 34 h 345"/>
                <a:gd name="T68" fmla="*/ 6 w 22"/>
                <a:gd name="T69" fmla="*/ 33 h 345"/>
                <a:gd name="T70" fmla="*/ 6 w 22"/>
                <a:gd name="T71" fmla="*/ 32 h 345"/>
                <a:gd name="T72" fmla="*/ 6 w 22"/>
                <a:gd name="T73" fmla="*/ 31 h 345"/>
                <a:gd name="T74" fmla="*/ 6 w 22"/>
                <a:gd name="T75" fmla="*/ 29 h 345"/>
                <a:gd name="T76" fmla="*/ 6 w 22"/>
                <a:gd name="T77" fmla="*/ 28 h 345"/>
                <a:gd name="T78" fmla="*/ 6 w 22"/>
                <a:gd name="T79" fmla="*/ 27 h 345"/>
                <a:gd name="T80" fmla="*/ 6 w 22"/>
                <a:gd name="T81" fmla="*/ 26 h 345"/>
                <a:gd name="T82" fmla="*/ 6 w 22"/>
                <a:gd name="T83" fmla="*/ 25 h 345"/>
                <a:gd name="T84" fmla="*/ 6 w 22"/>
                <a:gd name="T85" fmla="*/ 24 h 345"/>
                <a:gd name="T86" fmla="*/ 6 w 22"/>
                <a:gd name="T87" fmla="*/ 22 h 345"/>
                <a:gd name="T88" fmla="*/ 6 w 22"/>
                <a:gd name="T89" fmla="*/ 21 h 345"/>
                <a:gd name="T90" fmla="*/ 6 w 22"/>
                <a:gd name="T91" fmla="*/ 20 h 345"/>
                <a:gd name="T92" fmla="*/ 6 w 22"/>
                <a:gd name="T93" fmla="*/ 19 h 345"/>
                <a:gd name="T94" fmla="*/ 6 w 22"/>
                <a:gd name="T95" fmla="*/ 18 h 345"/>
                <a:gd name="T96" fmla="*/ 6 w 22"/>
                <a:gd name="T97" fmla="*/ 16 h 345"/>
                <a:gd name="T98" fmla="*/ 6 w 22"/>
                <a:gd name="T99" fmla="*/ 15 h 345"/>
                <a:gd name="T100" fmla="*/ 6 w 22"/>
                <a:gd name="T101" fmla="*/ 14 h 345"/>
                <a:gd name="T102" fmla="*/ 5 w 22"/>
                <a:gd name="T103" fmla="*/ 13 h 345"/>
                <a:gd name="T104" fmla="*/ 5 w 22"/>
                <a:gd name="T105" fmla="*/ 12 h 345"/>
                <a:gd name="T106" fmla="*/ 5 w 22"/>
                <a:gd name="T107" fmla="*/ 10 h 345"/>
                <a:gd name="T108" fmla="*/ 4 w 22"/>
                <a:gd name="T109" fmla="*/ 10 h 345"/>
                <a:gd name="T110" fmla="*/ 4 w 22"/>
                <a:gd name="T111" fmla="*/ 8 h 345"/>
                <a:gd name="T112" fmla="*/ 3 w 22"/>
                <a:gd name="T113" fmla="*/ 7 h 345"/>
                <a:gd name="T114" fmla="*/ 3 w 22"/>
                <a:gd name="T115" fmla="*/ 6 h 345"/>
                <a:gd name="T116" fmla="*/ 3 w 22"/>
                <a:gd name="T117" fmla="*/ 5 h 345"/>
                <a:gd name="T118" fmla="*/ 2 w 22"/>
                <a:gd name="T119" fmla="*/ 4 h 345"/>
                <a:gd name="T120" fmla="*/ 1 w 22"/>
                <a:gd name="T121" fmla="*/ 2 h 345"/>
                <a:gd name="T122" fmla="*/ 1 w 22"/>
                <a:gd name="T123" fmla="*/ 1 h 345"/>
                <a:gd name="T124" fmla="*/ 0 w 22"/>
                <a:gd name="T125" fmla="*/ 0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345"/>
                <a:gd name="T191" fmla="*/ 22 w 22"/>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345">
                  <a:moveTo>
                    <a:pt x="21" y="344"/>
                  </a:moveTo>
                  <a:lnTo>
                    <a:pt x="20" y="324"/>
                  </a:lnTo>
                  <a:lnTo>
                    <a:pt x="20" y="315"/>
                  </a:lnTo>
                  <a:lnTo>
                    <a:pt x="20" y="305"/>
                  </a:lnTo>
                  <a:lnTo>
                    <a:pt x="20" y="296"/>
                  </a:lnTo>
                  <a:lnTo>
                    <a:pt x="19" y="286"/>
                  </a:lnTo>
                  <a:lnTo>
                    <a:pt x="19" y="277"/>
                  </a:lnTo>
                  <a:lnTo>
                    <a:pt x="18" y="267"/>
                  </a:lnTo>
                  <a:lnTo>
                    <a:pt x="18" y="257"/>
                  </a:lnTo>
                  <a:lnTo>
                    <a:pt x="17" y="248"/>
                  </a:lnTo>
                  <a:lnTo>
                    <a:pt x="16" y="239"/>
                  </a:lnTo>
                  <a:lnTo>
                    <a:pt x="16" y="229"/>
                  </a:lnTo>
                  <a:lnTo>
                    <a:pt x="15" y="219"/>
                  </a:lnTo>
                  <a:lnTo>
                    <a:pt x="14" y="210"/>
                  </a:lnTo>
                  <a:lnTo>
                    <a:pt x="14" y="200"/>
                  </a:lnTo>
                  <a:lnTo>
                    <a:pt x="13" y="191"/>
                  </a:lnTo>
                  <a:lnTo>
                    <a:pt x="13" y="181"/>
                  </a:lnTo>
                  <a:lnTo>
                    <a:pt x="12" y="172"/>
                  </a:lnTo>
                  <a:lnTo>
                    <a:pt x="11" y="162"/>
                  </a:lnTo>
                  <a:lnTo>
                    <a:pt x="10" y="153"/>
                  </a:lnTo>
                  <a:lnTo>
                    <a:pt x="9" y="143"/>
                  </a:lnTo>
                  <a:lnTo>
                    <a:pt x="9" y="133"/>
                  </a:lnTo>
                  <a:lnTo>
                    <a:pt x="8" y="124"/>
                  </a:lnTo>
                  <a:lnTo>
                    <a:pt x="8" y="114"/>
                  </a:lnTo>
                  <a:lnTo>
                    <a:pt x="7" y="105"/>
                  </a:lnTo>
                  <a:lnTo>
                    <a:pt x="7" y="95"/>
                  </a:lnTo>
                  <a:lnTo>
                    <a:pt x="6" y="86"/>
                  </a:lnTo>
                  <a:lnTo>
                    <a:pt x="6" y="76"/>
                  </a:lnTo>
                  <a:lnTo>
                    <a:pt x="6" y="67"/>
                  </a:lnTo>
                  <a:lnTo>
                    <a:pt x="6" y="57"/>
                  </a:lnTo>
                  <a:lnTo>
                    <a:pt x="6" y="47"/>
                  </a:lnTo>
                  <a:lnTo>
                    <a:pt x="6" y="38"/>
                  </a:lnTo>
                  <a:lnTo>
                    <a:pt x="6" y="35"/>
                  </a:lnTo>
                  <a:lnTo>
                    <a:pt x="6" y="34"/>
                  </a:lnTo>
                  <a:lnTo>
                    <a:pt x="6" y="33"/>
                  </a:lnTo>
                  <a:lnTo>
                    <a:pt x="6" y="32"/>
                  </a:lnTo>
                  <a:lnTo>
                    <a:pt x="6" y="31"/>
                  </a:lnTo>
                  <a:lnTo>
                    <a:pt x="6" y="29"/>
                  </a:lnTo>
                  <a:lnTo>
                    <a:pt x="6" y="28"/>
                  </a:lnTo>
                  <a:lnTo>
                    <a:pt x="6" y="27"/>
                  </a:lnTo>
                  <a:lnTo>
                    <a:pt x="6" y="26"/>
                  </a:lnTo>
                  <a:lnTo>
                    <a:pt x="6" y="25"/>
                  </a:lnTo>
                  <a:lnTo>
                    <a:pt x="6" y="24"/>
                  </a:lnTo>
                  <a:lnTo>
                    <a:pt x="6" y="22"/>
                  </a:lnTo>
                  <a:lnTo>
                    <a:pt x="6" y="21"/>
                  </a:lnTo>
                  <a:lnTo>
                    <a:pt x="6" y="20"/>
                  </a:lnTo>
                  <a:lnTo>
                    <a:pt x="6" y="19"/>
                  </a:lnTo>
                  <a:lnTo>
                    <a:pt x="6" y="18"/>
                  </a:lnTo>
                  <a:lnTo>
                    <a:pt x="6" y="16"/>
                  </a:lnTo>
                  <a:lnTo>
                    <a:pt x="6" y="15"/>
                  </a:lnTo>
                  <a:lnTo>
                    <a:pt x="6" y="14"/>
                  </a:lnTo>
                  <a:lnTo>
                    <a:pt x="5" y="13"/>
                  </a:lnTo>
                  <a:lnTo>
                    <a:pt x="5" y="12"/>
                  </a:lnTo>
                  <a:lnTo>
                    <a:pt x="5" y="10"/>
                  </a:lnTo>
                  <a:lnTo>
                    <a:pt x="4" y="10"/>
                  </a:lnTo>
                  <a:lnTo>
                    <a:pt x="4" y="8"/>
                  </a:lnTo>
                  <a:lnTo>
                    <a:pt x="3" y="7"/>
                  </a:lnTo>
                  <a:lnTo>
                    <a:pt x="3" y="6"/>
                  </a:lnTo>
                  <a:lnTo>
                    <a:pt x="3" y="5"/>
                  </a:lnTo>
                  <a:lnTo>
                    <a:pt x="2" y="4"/>
                  </a:lnTo>
                  <a:lnTo>
                    <a:pt x="1" y="2"/>
                  </a:lnTo>
                  <a:lnTo>
                    <a:pt x="1" y="1"/>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5" name="Freeform 28"/>
            <p:cNvSpPr>
              <a:spLocks/>
            </p:cNvSpPr>
            <p:nvPr/>
          </p:nvSpPr>
          <p:spPr bwMode="auto">
            <a:xfrm>
              <a:off x="925" y="1128"/>
              <a:ext cx="140" cy="247"/>
            </a:xfrm>
            <a:custGeom>
              <a:avLst/>
              <a:gdLst>
                <a:gd name="T0" fmla="*/ 0 w 140"/>
                <a:gd name="T1" fmla="*/ 246 h 247"/>
                <a:gd name="T2" fmla="*/ 31 w 140"/>
                <a:gd name="T3" fmla="*/ 238 h 247"/>
                <a:gd name="T4" fmla="*/ 44 w 140"/>
                <a:gd name="T5" fmla="*/ 233 h 247"/>
                <a:gd name="T6" fmla="*/ 57 w 140"/>
                <a:gd name="T7" fmla="*/ 228 h 247"/>
                <a:gd name="T8" fmla="*/ 68 w 140"/>
                <a:gd name="T9" fmla="*/ 223 h 247"/>
                <a:gd name="T10" fmla="*/ 79 w 140"/>
                <a:gd name="T11" fmla="*/ 217 h 247"/>
                <a:gd name="T12" fmla="*/ 88 w 140"/>
                <a:gd name="T13" fmla="*/ 210 h 247"/>
                <a:gd name="T14" fmla="*/ 96 w 140"/>
                <a:gd name="T15" fmla="*/ 203 h 247"/>
                <a:gd name="T16" fmla="*/ 104 w 140"/>
                <a:gd name="T17" fmla="*/ 196 h 247"/>
                <a:gd name="T18" fmla="*/ 110 w 140"/>
                <a:gd name="T19" fmla="*/ 189 h 247"/>
                <a:gd name="T20" fmla="*/ 116 w 140"/>
                <a:gd name="T21" fmla="*/ 180 h 247"/>
                <a:gd name="T22" fmla="*/ 121 w 140"/>
                <a:gd name="T23" fmla="*/ 172 h 247"/>
                <a:gd name="T24" fmla="*/ 125 w 140"/>
                <a:gd name="T25" fmla="*/ 164 h 247"/>
                <a:gd name="T26" fmla="*/ 129 w 140"/>
                <a:gd name="T27" fmla="*/ 155 h 247"/>
                <a:gd name="T28" fmla="*/ 132 w 140"/>
                <a:gd name="T29" fmla="*/ 146 h 247"/>
                <a:gd name="T30" fmla="*/ 134 w 140"/>
                <a:gd name="T31" fmla="*/ 137 h 247"/>
                <a:gd name="T32" fmla="*/ 136 w 140"/>
                <a:gd name="T33" fmla="*/ 128 h 247"/>
                <a:gd name="T34" fmla="*/ 137 w 140"/>
                <a:gd name="T35" fmla="*/ 119 h 247"/>
                <a:gd name="T36" fmla="*/ 138 w 140"/>
                <a:gd name="T37" fmla="*/ 110 h 247"/>
                <a:gd name="T38" fmla="*/ 139 w 140"/>
                <a:gd name="T39" fmla="*/ 101 h 247"/>
                <a:gd name="T40" fmla="*/ 139 w 140"/>
                <a:gd name="T41" fmla="*/ 92 h 247"/>
                <a:gd name="T42" fmla="*/ 139 w 140"/>
                <a:gd name="T43" fmla="*/ 82 h 247"/>
                <a:gd name="T44" fmla="*/ 138 w 140"/>
                <a:gd name="T45" fmla="*/ 73 h 247"/>
                <a:gd name="T46" fmla="*/ 138 w 140"/>
                <a:gd name="T47" fmla="*/ 64 h 247"/>
                <a:gd name="T48" fmla="*/ 137 w 140"/>
                <a:gd name="T49" fmla="*/ 55 h 247"/>
                <a:gd name="T50" fmla="*/ 136 w 140"/>
                <a:gd name="T51" fmla="*/ 47 h 247"/>
                <a:gd name="T52" fmla="*/ 135 w 140"/>
                <a:gd name="T53" fmla="*/ 38 h 247"/>
                <a:gd name="T54" fmla="*/ 134 w 140"/>
                <a:gd name="T55" fmla="*/ 30 h 247"/>
                <a:gd name="T56" fmla="*/ 133 w 140"/>
                <a:gd name="T57" fmla="*/ 22 h 247"/>
                <a:gd name="T58" fmla="*/ 132 w 140"/>
                <a:gd name="T59" fmla="*/ 14 h 247"/>
                <a:gd name="T60" fmla="*/ 131 w 140"/>
                <a:gd name="T61" fmla="*/ 7 h 247"/>
                <a:gd name="T62" fmla="*/ 130 w 140"/>
                <a:gd name="T63" fmla="*/ 0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
                <a:gd name="T97" fmla="*/ 0 h 247"/>
                <a:gd name="T98" fmla="*/ 140 w 140"/>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 h="247">
                  <a:moveTo>
                    <a:pt x="0" y="246"/>
                  </a:moveTo>
                  <a:lnTo>
                    <a:pt x="31" y="238"/>
                  </a:lnTo>
                  <a:lnTo>
                    <a:pt x="44" y="233"/>
                  </a:lnTo>
                  <a:lnTo>
                    <a:pt x="57" y="228"/>
                  </a:lnTo>
                  <a:lnTo>
                    <a:pt x="68" y="223"/>
                  </a:lnTo>
                  <a:lnTo>
                    <a:pt x="79" y="217"/>
                  </a:lnTo>
                  <a:lnTo>
                    <a:pt x="88" y="210"/>
                  </a:lnTo>
                  <a:lnTo>
                    <a:pt x="96" y="203"/>
                  </a:lnTo>
                  <a:lnTo>
                    <a:pt x="104" y="196"/>
                  </a:lnTo>
                  <a:lnTo>
                    <a:pt x="110" y="189"/>
                  </a:lnTo>
                  <a:lnTo>
                    <a:pt x="116" y="180"/>
                  </a:lnTo>
                  <a:lnTo>
                    <a:pt x="121" y="172"/>
                  </a:lnTo>
                  <a:lnTo>
                    <a:pt x="125" y="164"/>
                  </a:lnTo>
                  <a:lnTo>
                    <a:pt x="129" y="155"/>
                  </a:lnTo>
                  <a:lnTo>
                    <a:pt x="132" y="146"/>
                  </a:lnTo>
                  <a:lnTo>
                    <a:pt x="134" y="137"/>
                  </a:lnTo>
                  <a:lnTo>
                    <a:pt x="136" y="128"/>
                  </a:lnTo>
                  <a:lnTo>
                    <a:pt x="137" y="119"/>
                  </a:lnTo>
                  <a:lnTo>
                    <a:pt x="138" y="110"/>
                  </a:lnTo>
                  <a:lnTo>
                    <a:pt x="139" y="101"/>
                  </a:lnTo>
                  <a:lnTo>
                    <a:pt x="139" y="92"/>
                  </a:lnTo>
                  <a:lnTo>
                    <a:pt x="139" y="82"/>
                  </a:lnTo>
                  <a:lnTo>
                    <a:pt x="138" y="73"/>
                  </a:lnTo>
                  <a:lnTo>
                    <a:pt x="138" y="64"/>
                  </a:lnTo>
                  <a:lnTo>
                    <a:pt x="137" y="55"/>
                  </a:lnTo>
                  <a:lnTo>
                    <a:pt x="136" y="47"/>
                  </a:lnTo>
                  <a:lnTo>
                    <a:pt x="135" y="38"/>
                  </a:lnTo>
                  <a:lnTo>
                    <a:pt x="134" y="30"/>
                  </a:lnTo>
                  <a:lnTo>
                    <a:pt x="133" y="22"/>
                  </a:lnTo>
                  <a:lnTo>
                    <a:pt x="132" y="14"/>
                  </a:lnTo>
                  <a:lnTo>
                    <a:pt x="131" y="7"/>
                  </a:lnTo>
                  <a:lnTo>
                    <a:pt x="130" y="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6" name="Freeform 29"/>
            <p:cNvSpPr>
              <a:spLocks/>
            </p:cNvSpPr>
            <p:nvPr/>
          </p:nvSpPr>
          <p:spPr bwMode="auto">
            <a:xfrm>
              <a:off x="749" y="1076"/>
              <a:ext cx="142" cy="299"/>
            </a:xfrm>
            <a:custGeom>
              <a:avLst/>
              <a:gdLst>
                <a:gd name="T0" fmla="*/ 132 w 142"/>
                <a:gd name="T1" fmla="*/ 296 h 299"/>
                <a:gd name="T2" fmla="*/ 125 w 142"/>
                <a:gd name="T3" fmla="*/ 293 h 299"/>
                <a:gd name="T4" fmla="*/ 117 w 142"/>
                <a:gd name="T5" fmla="*/ 290 h 299"/>
                <a:gd name="T6" fmla="*/ 111 w 142"/>
                <a:gd name="T7" fmla="*/ 286 h 299"/>
                <a:gd name="T8" fmla="*/ 104 w 142"/>
                <a:gd name="T9" fmla="*/ 282 h 299"/>
                <a:gd name="T10" fmla="*/ 98 w 142"/>
                <a:gd name="T11" fmla="*/ 278 h 299"/>
                <a:gd name="T12" fmla="*/ 92 w 142"/>
                <a:gd name="T13" fmla="*/ 274 h 299"/>
                <a:gd name="T14" fmla="*/ 86 w 142"/>
                <a:gd name="T15" fmla="*/ 269 h 299"/>
                <a:gd name="T16" fmla="*/ 81 w 142"/>
                <a:gd name="T17" fmla="*/ 264 h 299"/>
                <a:gd name="T18" fmla="*/ 76 w 142"/>
                <a:gd name="T19" fmla="*/ 260 h 299"/>
                <a:gd name="T20" fmla="*/ 72 w 142"/>
                <a:gd name="T21" fmla="*/ 254 h 299"/>
                <a:gd name="T22" fmla="*/ 68 w 142"/>
                <a:gd name="T23" fmla="*/ 250 h 299"/>
                <a:gd name="T24" fmla="*/ 64 w 142"/>
                <a:gd name="T25" fmla="*/ 245 h 299"/>
                <a:gd name="T26" fmla="*/ 60 w 142"/>
                <a:gd name="T27" fmla="*/ 241 h 299"/>
                <a:gd name="T28" fmla="*/ 57 w 142"/>
                <a:gd name="T29" fmla="*/ 237 h 299"/>
                <a:gd name="T30" fmla="*/ 53 w 142"/>
                <a:gd name="T31" fmla="*/ 233 h 299"/>
                <a:gd name="T32" fmla="*/ 44 w 142"/>
                <a:gd name="T33" fmla="*/ 221 h 299"/>
                <a:gd name="T34" fmla="*/ 39 w 142"/>
                <a:gd name="T35" fmla="*/ 212 h 299"/>
                <a:gd name="T36" fmla="*/ 36 w 142"/>
                <a:gd name="T37" fmla="*/ 203 h 299"/>
                <a:gd name="T38" fmla="*/ 33 w 142"/>
                <a:gd name="T39" fmla="*/ 193 h 299"/>
                <a:gd name="T40" fmla="*/ 32 w 142"/>
                <a:gd name="T41" fmla="*/ 183 h 299"/>
                <a:gd name="T42" fmla="*/ 31 w 142"/>
                <a:gd name="T43" fmla="*/ 172 h 299"/>
                <a:gd name="T44" fmla="*/ 31 w 142"/>
                <a:gd name="T45" fmla="*/ 162 h 299"/>
                <a:gd name="T46" fmla="*/ 31 w 142"/>
                <a:gd name="T47" fmla="*/ 152 h 299"/>
                <a:gd name="T48" fmla="*/ 31 w 142"/>
                <a:gd name="T49" fmla="*/ 141 h 299"/>
                <a:gd name="T50" fmla="*/ 32 w 142"/>
                <a:gd name="T51" fmla="*/ 131 h 299"/>
                <a:gd name="T52" fmla="*/ 33 w 142"/>
                <a:gd name="T53" fmla="*/ 121 h 299"/>
                <a:gd name="T54" fmla="*/ 34 w 142"/>
                <a:gd name="T55" fmla="*/ 111 h 299"/>
                <a:gd name="T56" fmla="*/ 35 w 142"/>
                <a:gd name="T57" fmla="*/ 101 h 299"/>
                <a:gd name="T58" fmla="*/ 35 w 142"/>
                <a:gd name="T59" fmla="*/ 92 h 299"/>
                <a:gd name="T60" fmla="*/ 35 w 142"/>
                <a:gd name="T61" fmla="*/ 83 h 299"/>
                <a:gd name="T62" fmla="*/ 33 w 142"/>
                <a:gd name="T63" fmla="*/ 74 h 299"/>
                <a:gd name="T64" fmla="*/ 32 w 142"/>
                <a:gd name="T65" fmla="*/ 69 h 299"/>
                <a:gd name="T66" fmla="*/ 30 w 142"/>
                <a:gd name="T67" fmla="*/ 64 h 299"/>
                <a:gd name="T68" fmla="*/ 29 w 142"/>
                <a:gd name="T69" fmla="*/ 59 h 299"/>
                <a:gd name="T70" fmla="*/ 26 w 142"/>
                <a:gd name="T71" fmla="*/ 54 h 299"/>
                <a:gd name="T72" fmla="*/ 24 w 142"/>
                <a:gd name="T73" fmla="*/ 49 h 299"/>
                <a:gd name="T74" fmla="*/ 21 w 142"/>
                <a:gd name="T75" fmla="*/ 44 h 299"/>
                <a:gd name="T76" fmla="*/ 19 w 142"/>
                <a:gd name="T77" fmla="*/ 39 h 299"/>
                <a:gd name="T78" fmla="*/ 16 w 142"/>
                <a:gd name="T79" fmla="*/ 34 h 299"/>
                <a:gd name="T80" fmla="*/ 14 w 142"/>
                <a:gd name="T81" fmla="*/ 29 h 299"/>
                <a:gd name="T82" fmla="*/ 10 w 142"/>
                <a:gd name="T83" fmla="*/ 24 h 299"/>
                <a:gd name="T84" fmla="*/ 8 w 142"/>
                <a:gd name="T85" fmla="*/ 19 h 299"/>
                <a:gd name="T86" fmla="*/ 6 w 142"/>
                <a:gd name="T87" fmla="*/ 15 h 299"/>
                <a:gd name="T88" fmla="*/ 4 w 142"/>
                <a:gd name="T89" fmla="*/ 10 h 299"/>
                <a:gd name="T90" fmla="*/ 2 w 142"/>
                <a:gd name="T91" fmla="*/ 5 h 299"/>
                <a:gd name="T92" fmla="*/ 0 w 142"/>
                <a:gd name="T93" fmla="*/ 0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
                <a:gd name="T142" fmla="*/ 0 h 299"/>
                <a:gd name="T143" fmla="*/ 142 w 142"/>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 h="299">
                  <a:moveTo>
                    <a:pt x="141" y="298"/>
                  </a:moveTo>
                  <a:lnTo>
                    <a:pt x="132" y="296"/>
                  </a:lnTo>
                  <a:lnTo>
                    <a:pt x="128" y="294"/>
                  </a:lnTo>
                  <a:lnTo>
                    <a:pt x="125" y="293"/>
                  </a:lnTo>
                  <a:lnTo>
                    <a:pt x="121" y="291"/>
                  </a:lnTo>
                  <a:lnTo>
                    <a:pt x="117" y="290"/>
                  </a:lnTo>
                  <a:lnTo>
                    <a:pt x="114" y="288"/>
                  </a:lnTo>
                  <a:lnTo>
                    <a:pt x="111" y="286"/>
                  </a:lnTo>
                  <a:lnTo>
                    <a:pt x="107" y="285"/>
                  </a:lnTo>
                  <a:lnTo>
                    <a:pt x="104" y="282"/>
                  </a:lnTo>
                  <a:lnTo>
                    <a:pt x="101" y="280"/>
                  </a:lnTo>
                  <a:lnTo>
                    <a:pt x="98" y="278"/>
                  </a:lnTo>
                  <a:lnTo>
                    <a:pt x="95" y="276"/>
                  </a:lnTo>
                  <a:lnTo>
                    <a:pt x="92" y="274"/>
                  </a:lnTo>
                  <a:lnTo>
                    <a:pt x="89" y="271"/>
                  </a:lnTo>
                  <a:lnTo>
                    <a:pt x="86" y="269"/>
                  </a:lnTo>
                  <a:lnTo>
                    <a:pt x="84" y="267"/>
                  </a:lnTo>
                  <a:lnTo>
                    <a:pt x="81" y="264"/>
                  </a:lnTo>
                  <a:lnTo>
                    <a:pt x="79" y="262"/>
                  </a:lnTo>
                  <a:lnTo>
                    <a:pt x="76" y="260"/>
                  </a:lnTo>
                  <a:lnTo>
                    <a:pt x="74" y="257"/>
                  </a:lnTo>
                  <a:lnTo>
                    <a:pt x="72" y="254"/>
                  </a:lnTo>
                  <a:lnTo>
                    <a:pt x="70" y="252"/>
                  </a:lnTo>
                  <a:lnTo>
                    <a:pt x="68" y="250"/>
                  </a:lnTo>
                  <a:lnTo>
                    <a:pt x="65" y="248"/>
                  </a:lnTo>
                  <a:lnTo>
                    <a:pt x="64" y="245"/>
                  </a:lnTo>
                  <a:lnTo>
                    <a:pt x="62" y="243"/>
                  </a:lnTo>
                  <a:lnTo>
                    <a:pt x="60" y="241"/>
                  </a:lnTo>
                  <a:lnTo>
                    <a:pt x="58" y="239"/>
                  </a:lnTo>
                  <a:lnTo>
                    <a:pt x="57" y="237"/>
                  </a:lnTo>
                  <a:lnTo>
                    <a:pt x="55" y="235"/>
                  </a:lnTo>
                  <a:lnTo>
                    <a:pt x="53" y="233"/>
                  </a:lnTo>
                  <a:lnTo>
                    <a:pt x="47" y="225"/>
                  </a:lnTo>
                  <a:lnTo>
                    <a:pt x="44" y="221"/>
                  </a:lnTo>
                  <a:lnTo>
                    <a:pt x="41" y="216"/>
                  </a:lnTo>
                  <a:lnTo>
                    <a:pt x="39" y="212"/>
                  </a:lnTo>
                  <a:lnTo>
                    <a:pt x="38" y="207"/>
                  </a:lnTo>
                  <a:lnTo>
                    <a:pt x="36" y="203"/>
                  </a:lnTo>
                  <a:lnTo>
                    <a:pt x="35" y="197"/>
                  </a:lnTo>
                  <a:lnTo>
                    <a:pt x="33" y="193"/>
                  </a:lnTo>
                  <a:lnTo>
                    <a:pt x="33" y="188"/>
                  </a:lnTo>
                  <a:lnTo>
                    <a:pt x="32" y="183"/>
                  </a:lnTo>
                  <a:lnTo>
                    <a:pt x="31" y="177"/>
                  </a:lnTo>
                  <a:lnTo>
                    <a:pt x="31" y="172"/>
                  </a:lnTo>
                  <a:lnTo>
                    <a:pt x="31" y="167"/>
                  </a:lnTo>
                  <a:lnTo>
                    <a:pt x="31" y="162"/>
                  </a:lnTo>
                  <a:lnTo>
                    <a:pt x="31" y="157"/>
                  </a:lnTo>
                  <a:lnTo>
                    <a:pt x="31" y="152"/>
                  </a:lnTo>
                  <a:lnTo>
                    <a:pt x="31" y="147"/>
                  </a:lnTo>
                  <a:lnTo>
                    <a:pt x="31" y="141"/>
                  </a:lnTo>
                  <a:lnTo>
                    <a:pt x="32" y="136"/>
                  </a:lnTo>
                  <a:lnTo>
                    <a:pt x="32" y="131"/>
                  </a:lnTo>
                  <a:lnTo>
                    <a:pt x="33" y="126"/>
                  </a:lnTo>
                  <a:lnTo>
                    <a:pt x="33" y="121"/>
                  </a:lnTo>
                  <a:lnTo>
                    <a:pt x="33" y="116"/>
                  </a:lnTo>
                  <a:lnTo>
                    <a:pt x="34" y="111"/>
                  </a:lnTo>
                  <a:lnTo>
                    <a:pt x="34" y="106"/>
                  </a:lnTo>
                  <a:lnTo>
                    <a:pt x="35" y="101"/>
                  </a:lnTo>
                  <a:lnTo>
                    <a:pt x="35" y="97"/>
                  </a:lnTo>
                  <a:lnTo>
                    <a:pt x="35" y="92"/>
                  </a:lnTo>
                  <a:lnTo>
                    <a:pt x="35" y="87"/>
                  </a:lnTo>
                  <a:lnTo>
                    <a:pt x="35" y="83"/>
                  </a:lnTo>
                  <a:lnTo>
                    <a:pt x="34" y="79"/>
                  </a:lnTo>
                  <a:lnTo>
                    <a:pt x="33" y="74"/>
                  </a:lnTo>
                  <a:lnTo>
                    <a:pt x="33" y="71"/>
                  </a:lnTo>
                  <a:lnTo>
                    <a:pt x="32" y="69"/>
                  </a:lnTo>
                  <a:lnTo>
                    <a:pt x="31" y="66"/>
                  </a:lnTo>
                  <a:lnTo>
                    <a:pt x="30" y="64"/>
                  </a:lnTo>
                  <a:lnTo>
                    <a:pt x="30" y="61"/>
                  </a:lnTo>
                  <a:lnTo>
                    <a:pt x="29" y="59"/>
                  </a:lnTo>
                  <a:lnTo>
                    <a:pt x="27" y="56"/>
                  </a:lnTo>
                  <a:lnTo>
                    <a:pt x="26" y="54"/>
                  </a:lnTo>
                  <a:lnTo>
                    <a:pt x="25" y="51"/>
                  </a:lnTo>
                  <a:lnTo>
                    <a:pt x="24" y="49"/>
                  </a:lnTo>
                  <a:lnTo>
                    <a:pt x="23" y="47"/>
                  </a:lnTo>
                  <a:lnTo>
                    <a:pt x="21" y="44"/>
                  </a:lnTo>
                  <a:lnTo>
                    <a:pt x="20" y="41"/>
                  </a:lnTo>
                  <a:lnTo>
                    <a:pt x="19" y="39"/>
                  </a:lnTo>
                  <a:lnTo>
                    <a:pt x="18" y="37"/>
                  </a:lnTo>
                  <a:lnTo>
                    <a:pt x="16" y="34"/>
                  </a:lnTo>
                  <a:lnTo>
                    <a:pt x="15" y="32"/>
                  </a:lnTo>
                  <a:lnTo>
                    <a:pt x="14" y="29"/>
                  </a:lnTo>
                  <a:lnTo>
                    <a:pt x="12" y="27"/>
                  </a:lnTo>
                  <a:lnTo>
                    <a:pt x="10" y="24"/>
                  </a:lnTo>
                  <a:lnTo>
                    <a:pt x="10" y="22"/>
                  </a:lnTo>
                  <a:lnTo>
                    <a:pt x="8" y="19"/>
                  </a:lnTo>
                  <a:lnTo>
                    <a:pt x="7" y="17"/>
                  </a:lnTo>
                  <a:lnTo>
                    <a:pt x="6" y="15"/>
                  </a:lnTo>
                  <a:lnTo>
                    <a:pt x="5" y="12"/>
                  </a:lnTo>
                  <a:lnTo>
                    <a:pt x="4" y="10"/>
                  </a:lnTo>
                  <a:lnTo>
                    <a:pt x="3" y="7"/>
                  </a:lnTo>
                  <a:lnTo>
                    <a:pt x="2" y="5"/>
                  </a:lnTo>
                  <a:lnTo>
                    <a:pt x="1" y="2"/>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7" name="Freeform 30"/>
            <p:cNvSpPr>
              <a:spLocks/>
            </p:cNvSpPr>
            <p:nvPr/>
          </p:nvSpPr>
          <p:spPr bwMode="auto">
            <a:xfrm>
              <a:off x="925" y="1038"/>
              <a:ext cx="13" cy="334"/>
            </a:xfrm>
            <a:custGeom>
              <a:avLst/>
              <a:gdLst>
                <a:gd name="T0" fmla="*/ 0 w 13"/>
                <a:gd name="T1" fmla="*/ 333 h 334"/>
                <a:gd name="T2" fmla="*/ 3 w 13"/>
                <a:gd name="T3" fmla="*/ 314 h 334"/>
                <a:gd name="T4" fmla="*/ 4 w 13"/>
                <a:gd name="T5" fmla="*/ 305 h 334"/>
                <a:gd name="T6" fmla="*/ 6 w 13"/>
                <a:gd name="T7" fmla="*/ 295 h 334"/>
                <a:gd name="T8" fmla="*/ 7 w 13"/>
                <a:gd name="T9" fmla="*/ 286 h 334"/>
                <a:gd name="T10" fmla="*/ 8 w 13"/>
                <a:gd name="T11" fmla="*/ 277 h 334"/>
                <a:gd name="T12" fmla="*/ 9 w 13"/>
                <a:gd name="T13" fmla="*/ 267 h 334"/>
                <a:gd name="T14" fmla="*/ 9 w 13"/>
                <a:gd name="T15" fmla="*/ 258 h 334"/>
                <a:gd name="T16" fmla="*/ 10 w 13"/>
                <a:gd name="T17" fmla="*/ 248 h 334"/>
                <a:gd name="T18" fmla="*/ 11 w 13"/>
                <a:gd name="T19" fmla="*/ 239 h 334"/>
                <a:gd name="T20" fmla="*/ 11 w 13"/>
                <a:gd name="T21" fmla="*/ 230 h 334"/>
                <a:gd name="T22" fmla="*/ 11 w 13"/>
                <a:gd name="T23" fmla="*/ 220 h 334"/>
                <a:gd name="T24" fmla="*/ 12 w 13"/>
                <a:gd name="T25" fmla="*/ 211 h 334"/>
                <a:gd name="T26" fmla="*/ 12 w 13"/>
                <a:gd name="T27" fmla="*/ 202 h 334"/>
                <a:gd name="T28" fmla="*/ 12 w 13"/>
                <a:gd name="T29" fmla="*/ 192 h 334"/>
                <a:gd name="T30" fmla="*/ 12 w 13"/>
                <a:gd name="T31" fmla="*/ 183 h 334"/>
                <a:gd name="T32" fmla="*/ 12 w 13"/>
                <a:gd name="T33" fmla="*/ 173 h 334"/>
                <a:gd name="T34" fmla="*/ 12 w 13"/>
                <a:gd name="T35" fmla="*/ 164 h 334"/>
                <a:gd name="T36" fmla="*/ 12 w 13"/>
                <a:gd name="T37" fmla="*/ 154 h 334"/>
                <a:gd name="T38" fmla="*/ 12 w 13"/>
                <a:gd name="T39" fmla="*/ 145 h 334"/>
                <a:gd name="T40" fmla="*/ 11 w 13"/>
                <a:gd name="T41" fmla="*/ 135 h 334"/>
                <a:gd name="T42" fmla="*/ 11 w 13"/>
                <a:gd name="T43" fmla="*/ 126 h 334"/>
                <a:gd name="T44" fmla="*/ 11 w 13"/>
                <a:gd name="T45" fmla="*/ 116 h 334"/>
                <a:gd name="T46" fmla="*/ 11 w 13"/>
                <a:gd name="T47" fmla="*/ 107 h 334"/>
                <a:gd name="T48" fmla="*/ 10 w 13"/>
                <a:gd name="T49" fmla="*/ 98 h 334"/>
                <a:gd name="T50" fmla="*/ 10 w 13"/>
                <a:gd name="T51" fmla="*/ 88 h 334"/>
                <a:gd name="T52" fmla="*/ 10 w 13"/>
                <a:gd name="T53" fmla="*/ 79 h 334"/>
                <a:gd name="T54" fmla="*/ 10 w 13"/>
                <a:gd name="T55" fmla="*/ 70 h 334"/>
                <a:gd name="T56" fmla="*/ 9 w 13"/>
                <a:gd name="T57" fmla="*/ 60 h 334"/>
                <a:gd name="T58" fmla="*/ 9 w 13"/>
                <a:gd name="T59" fmla="*/ 51 h 334"/>
                <a:gd name="T60" fmla="*/ 9 w 13"/>
                <a:gd name="T61" fmla="*/ 41 h 334"/>
                <a:gd name="T62" fmla="*/ 9 w 13"/>
                <a:gd name="T63" fmla="*/ 32 h 334"/>
                <a:gd name="T64" fmla="*/ 9 w 13"/>
                <a:gd name="T65" fmla="*/ 30 h 334"/>
                <a:gd name="T66" fmla="*/ 9 w 13"/>
                <a:gd name="T67" fmla="*/ 29 h 334"/>
                <a:gd name="T68" fmla="*/ 9 w 13"/>
                <a:gd name="T69" fmla="*/ 28 h 334"/>
                <a:gd name="T70" fmla="*/ 9 w 13"/>
                <a:gd name="T71" fmla="*/ 27 h 334"/>
                <a:gd name="T72" fmla="*/ 9 w 13"/>
                <a:gd name="T73" fmla="*/ 26 h 334"/>
                <a:gd name="T74" fmla="*/ 9 w 13"/>
                <a:gd name="T75" fmla="*/ 25 h 334"/>
                <a:gd name="T76" fmla="*/ 9 w 13"/>
                <a:gd name="T77" fmla="*/ 24 h 334"/>
                <a:gd name="T78" fmla="*/ 9 w 13"/>
                <a:gd name="T79" fmla="*/ 23 h 334"/>
                <a:gd name="T80" fmla="*/ 9 w 13"/>
                <a:gd name="T81" fmla="*/ 22 h 334"/>
                <a:gd name="T82" fmla="*/ 9 w 13"/>
                <a:gd name="T83" fmla="*/ 21 h 334"/>
                <a:gd name="T84" fmla="*/ 9 w 13"/>
                <a:gd name="T85" fmla="*/ 20 h 334"/>
                <a:gd name="T86" fmla="*/ 9 w 13"/>
                <a:gd name="T87" fmla="*/ 19 h 334"/>
                <a:gd name="T88" fmla="*/ 9 w 13"/>
                <a:gd name="T89" fmla="*/ 18 h 334"/>
                <a:gd name="T90" fmla="*/ 9 w 13"/>
                <a:gd name="T91" fmla="*/ 17 h 334"/>
                <a:gd name="T92" fmla="*/ 9 w 13"/>
                <a:gd name="T93" fmla="*/ 16 h 334"/>
                <a:gd name="T94" fmla="*/ 9 w 13"/>
                <a:gd name="T95" fmla="*/ 15 h 334"/>
                <a:gd name="T96" fmla="*/ 9 w 13"/>
                <a:gd name="T97" fmla="*/ 14 h 334"/>
                <a:gd name="T98" fmla="*/ 9 w 13"/>
                <a:gd name="T99" fmla="*/ 13 h 334"/>
                <a:gd name="T100" fmla="*/ 9 w 13"/>
                <a:gd name="T101" fmla="*/ 12 h 334"/>
                <a:gd name="T102" fmla="*/ 9 w 13"/>
                <a:gd name="T103" fmla="*/ 11 h 334"/>
                <a:gd name="T104" fmla="*/ 9 w 13"/>
                <a:gd name="T105" fmla="*/ 10 h 334"/>
                <a:gd name="T106" fmla="*/ 9 w 13"/>
                <a:gd name="T107" fmla="*/ 9 h 334"/>
                <a:gd name="T108" fmla="*/ 9 w 13"/>
                <a:gd name="T109" fmla="*/ 8 h 334"/>
                <a:gd name="T110" fmla="*/ 9 w 13"/>
                <a:gd name="T111" fmla="*/ 7 h 334"/>
                <a:gd name="T112" fmla="*/ 9 w 13"/>
                <a:gd name="T113" fmla="*/ 6 h 334"/>
                <a:gd name="T114" fmla="*/ 9 w 13"/>
                <a:gd name="T115" fmla="*/ 5 h 334"/>
                <a:gd name="T116" fmla="*/ 9 w 13"/>
                <a:gd name="T117" fmla="*/ 4 h 334"/>
                <a:gd name="T118" fmla="*/ 9 w 13"/>
                <a:gd name="T119" fmla="*/ 3 h 334"/>
                <a:gd name="T120" fmla="*/ 9 w 13"/>
                <a:gd name="T121" fmla="*/ 2 h 334"/>
                <a:gd name="T122" fmla="*/ 9 w 13"/>
                <a:gd name="T123" fmla="*/ 1 h 334"/>
                <a:gd name="T124" fmla="*/ 9 w 13"/>
                <a:gd name="T125" fmla="*/ 0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
                <a:gd name="T190" fmla="*/ 0 h 334"/>
                <a:gd name="T191" fmla="*/ 13 w 13"/>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 h="334">
                  <a:moveTo>
                    <a:pt x="0" y="333"/>
                  </a:moveTo>
                  <a:lnTo>
                    <a:pt x="3" y="314"/>
                  </a:lnTo>
                  <a:lnTo>
                    <a:pt x="4" y="305"/>
                  </a:lnTo>
                  <a:lnTo>
                    <a:pt x="6" y="295"/>
                  </a:lnTo>
                  <a:lnTo>
                    <a:pt x="7" y="286"/>
                  </a:lnTo>
                  <a:lnTo>
                    <a:pt x="8" y="277"/>
                  </a:lnTo>
                  <a:lnTo>
                    <a:pt x="9" y="267"/>
                  </a:lnTo>
                  <a:lnTo>
                    <a:pt x="9" y="258"/>
                  </a:lnTo>
                  <a:lnTo>
                    <a:pt x="10" y="248"/>
                  </a:lnTo>
                  <a:lnTo>
                    <a:pt x="11" y="239"/>
                  </a:lnTo>
                  <a:lnTo>
                    <a:pt x="11" y="230"/>
                  </a:lnTo>
                  <a:lnTo>
                    <a:pt x="11" y="220"/>
                  </a:lnTo>
                  <a:lnTo>
                    <a:pt x="12" y="211"/>
                  </a:lnTo>
                  <a:lnTo>
                    <a:pt x="12" y="202"/>
                  </a:lnTo>
                  <a:lnTo>
                    <a:pt x="12" y="192"/>
                  </a:lnTo>
                  <a:lnTo>
                    <a:pt x="12" y="183"/>
                  </a:lnTo>
                  <a:lnTo>
                    <a:pt x="12" y="173"/>
                  </a:lnTo>
                  <a:lnTo>
                    <a:pt x="12" y="164"/>
                  </a:lnTo>
                  <a:lnTo>
                    <a:pt x="12" y="154"/>
                  </a:lnTo>
                  <a:lnTo>
                    <a:pt x="12" y="145"/>
                  </a:lnTo>
                  <a:lnTo>
                    <a:pt x="11" y="135"/>
                  </a:lnTo>
                  <a:lnTo>
                    <a:pt x="11" y="126"/>
                  </a:lnTo>
                  <a:lnTo>
                    <a:pt x="11" y="116"/>
                  </a:lnTo>
                  <a:lnTo>
                    <a:pt x="11" y="107"/>
                  </a:lnTo>
                  <a:lnTo>
                    <a:pt x="10" y="98"/>
                  </a:lnTo>
                  <a:lnTo>
                    <a:pt x="10" y="88"/>
                  </a:lnTo>
                  <a:lnTo>
                    <a:pt x="10" y="79"/>
                  </a:lnTo>
                  <a:lnTo>
                    <a:pt x="10" y="70"/>
                  </a:lnTo>
                  <a:lnTo>
                    <a:pt x="9" y="60"/>
                  </a:lnTo>
                  <a:lnTo>
                    <a:pt x="9" y="51"/>
                  </a:lnTo>
                  <a:lnTo>
                    <a:pt x="9" y="41"/>
                  </a:lnTo>
                  <a:lnTo>
                    <a:pt x="9" y="32"/>
                  </a:lnTo>
                  <a:lnTo>
                    <a:pt x="9" y="30"/>
                  </a:lnTo>
                  <a:lnTo>
                    <a:pt x="9" y="29"/>
                  </a:lnTo>
                  <a:lnTo>
                    <a:pt x="9" y="28"/>
                  </a:lnTo>
                  <a:lnTo>
                    <a:pt x="9" y="27"/>
                  </a:lnTo>
                  <a:lnTo>
                    <a:pt x="9" y="26"/>
                  </a:lnTo>
                  <a:lnTo>
                    <a:pt x="9" y="25"/>
                  </a:lnTo>
                  <a:lnTo>
                    <a:pt x="9" y="24"/>
                  </a:lnTo>
                  <a:lnTo>
                    <a:pt x="9" y="23"/>
                  </a:lnTo>
                  <a:lnTo>
                    <a:pt x="9" y="22"/>
                  </a:lnTo>
                  <a:lnTo>
                    <a:pt x="9" y="21"/>
                  </a:lnTo>
                  <a:lnTo>
                    <a:pt x="9" y="20"/>
                  </a:lnTo>
                  <a:lnTo>
                    <a:pt x="9" y="19"/>
                  </a:lnTo>
                  <a:lnTo>
                    <a:pt x="9" y="18"/>
                  </a:lnTo>
                  <a:lnTo>
                    <a:pt x="9" y="17"/>
                  </a:lnTo>
                  <a:lnTo>
                    <a:pt x="9" y="16"/>
                  </a:lnTo>
                  <a:lnTo>
                    <a:pt x="9" y="15"/>
                  </a:lnTo>
                  <a:lnTo>
                    <a:pt x="9" y="14"/>
                  </a:lnTo>
                  <a:lnTo>
                    <a:pt x="9" y="13"/>
                  </a:lnTo>
                  <a:lnTo>
                    <a:pt x="9" y="12"/>
                  </a:lnTo>
                  <a:lnTo>
                    <a:pt x="9" y="11"/>
                  </a:lnTo>
                  <a:lnTo>
                    <a:pt x="9" y="10"/>
                  </a:lnTo>
                  <a:lnTo>
                    <a:pt x="9" y="9"/>
                  </a:lnTo>
                  <a:lnTo>
                    <a:pt x="9" y="8"/>
                  </a:lnTo>
                  <a:lnTo>
                    <a:pt x="9" y="7"/>
                  </a:lnTo>
                  <a:lnTo>
                    <a:pt x="9" y="6"/>
                  </a:lnTo>
                  <a:lnTo>
                    <a:pt x="9" y="5"/>
                  </a:lnTo>
                  <a:lnTo>
                    <a:pt x="9" y="4"/>
                  </a:lnTo>
                  <a:lnTo>
                    <a:pt x="9" y="3"/>
                  </a:lnTo>
                  <a:lnTo>
                    <a:pt x="9" y="2"/>
                  </a:lnTo>
                  <a:lnTo>
                    <a:pt x="9" y="1"/>
                  </a:lnTo>
                  <a:lnTo>
                    <a:pt x="9" y="0"/>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8" name="Freeform 31"/>
            <p:cNvSpPr>
              <a:spLocks/>
            </p:cNvSpPr>
            <p:nvPr/>
          </p:nvSpPr>
          <p:spPr bwMode="auto">
            <a:xfrm>
              <a:off x="925" y="1093"/>
              <a:ext cx="108" cy="276"/>
            </a:xfrm>
            <a:custGeom>
              <a:avLst/>
              <a:gdLst>
                <a:gd name="T0" fmla="*/ 4 w 108"/>
                <a:gd name="T1" fmla="*/ 272 h 276"/>
                <a:gd name="T2" fmla="*/ 8 w 108"/>
                <a:gd name="T3" fmla="*/ 270 h 276"/>
                <a:gd name="T4" fmla="*/ 10 w 108"/>
                <a:gd name="T5" fmla="*/ 268 h 276"/>
                <a:gd name="T6" fmla="*/ 13 w 108"/>
                <a:gd name="T7" fmla="*/ 266 h 276"/>
                <a:gd name="T8" fmla="*/ 15 w 108"/>
                <a:gd name="T9" fmla="*/ 264 h 276"/>
                <a:gd name="T10" fmla="*/ 17 w 108"/>
                <a:gd name="T11" fmla="*/ 262 h 276"/>
                <a:gd name="T12" fmla="*/ 18 w 108"/>
                <a:gd name="T13" fmla="*/ 261 h 276"/>
                <a:gd name="T14" fmla="*/ 19 w 108"/>
                <a:gd name="T15" fmla="*/ 259 h 276"/>
                <a:gd name="T16" fmla="*/ 19 w 108"/>
                <a:gd name="T17" fmla="*/ 257 h 276"/>
                <a:gd name="T18" fmla="*/ 19 w 108"/>
                <a:gd name="T19" fmla="*/ 255 h 276"/>
                <a:gd name="T20" fmla="*/ 19 w 108"/>
                <a:gd name="T21" fmla="*/ 253 h 276"/>
                <a:gd name="T22" fmla="*/ 20 w 108"/>
                <a:gd name="T23" fmla="*/ 251 h 276"/>
                <a:gd name="T24" fmla="*/ 19 w 108"/>
                <a:gd name="T25" fmla="*/ 248 h 276"/>
                <a:gd name="T26" fmla="*/ 19 w 108"/>
                <a:gd name="T27" fmla="*/ 246 h 276"/>
                <a:gd name="T28" fmla="*/ 19 w 108"/>
                <a:gd name="T29" fmla="*/ 243 h 276"/>
                <a:gd name="T30" fmla="*/ 19 w 108"/>
                <a:gd name="T31" fmla="*/ 239 h 276"/>
                <a:gd name="T32" fmla="*/ 20 w 108"/>
                <a:gd name="T33" fmla="*/ 225 h 276"/>
                <a:gd name="T34" fmla="*/ 22 w 108"/>
                <a:gd name="T35" fmla="*/ 216 h 276"/>
                <a:gd name="T36" fmla="*/ 23 w 108"/>
                <a:gd name="T37" fmla="*/ 206 h 276"/>
                <a:gd name="T38" fmla="*/ 24 w 108"/>
                <a:gd name="T39" fmla="*/ 196 h 276"/>
                <a:gd name="T40" fmla="*/ 26 w 108"/>
                <a:gd name="T41" fmla="*/ 187 h 276"/>
                <a:gd name="T42" fmla="*/ 28 w 108"/>
                <a:gd name="T43" fmla="*/ 178 h 276"/>
                <a:gd name="T44" fmla="*/ 30 w 108"/>
                <a:gd name="T45" fmla="*/ 168 h 276"/>
                <a:gd name="T46" fmla="*/ 32 w 108"/>
                <a:gd name="T47" fmla="*/ 159 h 276"/>
                <a:gd name="T48" fmla="*/ 34 w 108"/>
                <a:gd name="T49" fmla="*/ 149 h 276"/>
                <a:gd name="T50" fmla="*/ 36 w 108"/>
                <a:gd name="T51" fmla="*/ 140 h 276"/>
                <a:gd name="T52" fmla="*/ 38 w 108"/>
                <a:gd name="T53" fmla="*/ 130 h 276"/>
                <a:gd name="T54" fmla="*/ 40 w 108"/>
                <a:gd name="T55" fmla="*/ 121 h 276"/>
                <a:gd name="T56" fmla="*/ 41 w 108"/>
                <a:gd name="T57" fmla="*/ 111 h 276"/>
                <a:gd name="T58" fmla="*/ 43 w 108"/>
                <a:gd name="T59" fmla="*/ 102 h 276"/>
                <a:gd name="T60" fmla="*/ 43 w 108"/>
                <a:gd name="T61" fmla="*/ 92 h 276"/>
                <a:gd name="T62" fmla="*/ 44 w 108"/>
                <a:gd name="T63" fmla="*/ 81 h 276"/>
                <a:gd name="T64" fmla="*/ 46 w 108"/>
                <a:gd name="T65" fmla="*/ 75 h 276"/>
                <a:gd name="T66" fmla="*/ 48 w 108"/>
                <a:gd name="T67" fmla="*/ 69 h 276"/>
                <a:gd name="T68" fmla="*/ 50 w 108"/>
                <a:gd name="T69" fmla="*/ 63 h 276"/>
                <a:gd name="T70" fmla="*/ 53 w 108"/>
                <a:gd name="T71" fmla="*/ 58 h 276"/>
                <a:gd name="T72" fmla="*/ 57 w 108"/>
                <a:gd name="T73" fmla="*/ 53 h 276"/>
                <a:gd name="T74" fmla="*/ 61 w 108"/>
                <a:gd name="T75" fmla="*/ 47 h 276"/>
                <a:gd name="T76" fmla="*/ 66 w 108"/>
                <a:gd name="T77" fmla="*/ 42 h 276"/>
                <a:gd name="T78" fmla="*/ 70 w 108"/>
                <a:gd name="T79" fmla="*/ 37 h 276"/>
                <a:gd name="T80" fmla="*/ 75 w 108"/>
                <a:gd name="T81" fmla="*/ 33 h 276"/>
                <a:gd name="T82" fmla="*/ 80 w 108"/>
                <a:gd name="T83" fmla="*/ 27 h 276"/>
                <a:gd name="T84" fmla="*/ 85 w 108"/>
                <a:gd name="T85" fmla="*/ 22 h 276"/>
                <a:gd name="T86" fmla="*/ 90 w 108"/>
                <a:gd name="T87" fmla="*/ 17 h 276"/>
                <a:gd name="T88" fmla="*/ 96 w 108"/>
                <a:gd name="T89" fmla="*/ 12 h 276"/>
                <a:gd name="T90" fmla="*/ 102 w 108"/>
                <a:gd name="T91" fmla="*/ 6 h 276"/>
                <a:gd name="T92" fmla="*/ 107 w 108"/>
                <a:gd name="T93" fmla="*/ 0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276"/>
                <a:gd name="T143" fmla="*/ 108 w 10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276">
                  <a:moveTo>
                    <a:pt x="0" y="275"/>
                  </a:moveTo>
                  <a:lnTo>
                    <a:pt x="4" y="272"/>
                  </a:lnTo>
                  <a:lnTo>
                    <a:pt x="6" y="271"/>
                  </a:lnTo>
                  <a:lnTo>
                    <a:pt x="8" y="270"/>
                  </a:lnTo>
                  <a:lnTo>
                    <a:pt x="10" y="269"/>
                  </a:lnTo>
                  <a:lnTo>
                    <a:pt x="10" y="268"/>
                  </a:lnTo>
                  <a:lnTo>
                    <a:pt x="12" y="267"/>
                  </a:lnTo>
                  <a:lnTo>
                    <a:pt x="13" y="266"/>
                  </a:lnTo>
                  <a:lnTo>
                    <a:pt x="14" y="265"/>
                  </a:lnTo>
                  <a:lnTo>
                    <a:pt x="15" y="264"/>
                  </a:lnTo>
                  <a:lnTo>
                    <a:pt x="16" y="263"/>
                  </a:lnTo>
                  <a:lnTo>
                    <a:pt x="17" y="262"/>
                  </a:lnTo>
                  <a:lnTo>
                    <a:pt x="17" y="261"/>
                  </a:lnTo>
                  <a:lnTo>
                    <a:pt x="18" y="261"/>
                  </a:lnTo>
                  <a:lnTo>
                    <a:pt x="18" y="259"/>
                  </a:lnTo>
                  <a:lnTo>
                    <a:pt x="19" y="259"/>
                  </a:lnTo>
                  <a:lnTo>
                    <a:pt x="19" y="258"/>
                  </a:lnTo>
                  <a:lnTo>
                    <a:pt x="19" y="257"/>
                  </a:lnTo>
                  <a:lnTo>
                    <a:pt x="19" y="256"/>
                  </a:lnTo>
                  <a:lnTo>
                    <a:pt x="19" y="255"/>
                  </a:lnTo>
                  <a:lnTo>
                    <a:pt x="19" y="254"/>
                  </a:lnTo>
                  <a:lnTo>
                    <a:pt x="19" y="253"/>
                  </a:lnTo>
                  <a:lnTo>
                    <a:pt x="20" y="252"/>
                  </a:lnTo>
                  <a:lnTo>
                    <a:pt x="20" y="251"/>
                  </a:lnTo>
                  <a:lnTo>
                    <a:pt x="19" y="249"/>
                  </a:lnTo>
                  <a:lnTo>
                    <a:pt x="19" y="248"/>
                  </a:lnTo>
                  <a:lnTo>
                    <a:pt x="19" y="247"/>
                  </a:lnTo>
                  <a:lnTo>
                    <a:pt x="19" y="246"/>
                  </a:lnTo>
                  <a:lnTo>
                    <a:pt x="19" y="244"/>
                  </a:lnTo>
                  <a:lnTo>
                    <a:pt x="19" y="243"/>
                  </a:lnTo>
                  <a:lnTo>
                    <a:pt x="19" y="241"/>
                  </a:lnTo>
                  <a:lnTo>
                    <a:pt x="19" y="239"/>
                  </a:lnTo>
                  <a:lnTo>
                    <a:pt x="20" y="230"/>
                  </a:lnTo>
                  <a:lnTo>
                    <a:pt x="20" y="225"/>
                  </a:lnTo>
                  <a:lnTo>
                    <a:pt x="21" y="220"/>
                  </a:lnTo>
                  <a:lnTo>
                    <a:pt x="22" y="216"/>
                  </a:lnTo>
                  <a:lnTo>
                    <a:pt x="22" y="211"/>
                  </a:lnTo>
                  <a:lnTo>
                    <a:pt x="23" y="206"/>
                  </a:lnTo>
                  <a:lnTo>
                    <a:pt x="24" y="201"/>
                  </a:lnTo>
                  <a:lnTo>
                    <a:pt x="24" y="196"/>
                  </a:lnTo>
                  <a:lnTo>
                    <a:pt x="25" y="192"/>
                  </a:lnTo>
                  <a:lnTo>
                    <a:pt x="26" y="187"/>
                  </a:lnTo>
                  <a:lnTo>
                    <a:pt x="27" y="182"/>
                  </a:lnTo>
                  <a:lnTo>
                    <a:pt x="28" y="178"/>
                  </a:lnTo>
                  <a:lnTo>
                    <a:pt x="29" y="173"/>
                  </a:lnTo>
                  <a:lnTo>
                    <a:pt x="30" y="168"/>
                  </a:lnTo>
                  <a:lnTo>
                    <a:pt x="31" y="163"/>
                  </a:lnTo>
                  <a:lnTo>
                    <a:pt x="32" y="159"/>
                  </a:lnTo>
                  <a:lnTo>
                    <a:pt x="33" y="154"/>
                  </a:lnTo>
                  <a:lnTo>
                    <a:pt x="34" y="149"/>
                  </a:lnTo>
                  <a:lnTo>
                    <a:pt x="35" y="145"/>
                  </a:lnTo>
                  <a:lnTo>
                    <a:pt x="36" y="140"/>
                  </a:lnTo>
                  <a:lnTo>
                    <a:pt x="37" y="135"/>
                  </a:lnTo>
                  <a:lnTo>
                    <a:pt x="38" y="130"/>
                  </a:lnTo>
                  <a:lnTo>
                    <a:pt x="39" y="126"/>
                  </a:lnTo>
                  <a:lnTo>
                    <a:pt x="40" y="121"/>
                  </a:lnTo>
                  <a:lnTo>
                    <a:pt x="41" y="116"/>
                  </a:lnTo>
                  <a:lnTo>
                    <a:pt x="41" y="111"/>
                  </a:lnTo>
                  <a:lnTo>
                    <a:pt x="42" y="107"/>
                  </a:lnTo>
                  <a:lnTo>
                    <a:pt x="43" y="102"/>
                  </a:lnTo>
                  <a:lnTo>
                    <a:pt x="43" y="97"/>
                  </a:lnTo>
                  <a:lnTo>
                    <a:pt x="43" y="92"/>
                  </a:lnTo>
                  <a:lnTo>
                    <a:pt x="44" y="88"/>
                  </a:lnTo>
                  <a:lnTo>
                    <a:pt x="44" y="81"/>
                  </a:lnTo>
                  <a:lnTo>
                    <a:pt x="45" y="78"/>
                  </a:lnTo>
                  <a:lnTo>
                    <a:pt x="46" y="75"/>
                  </a:lnTo>
                  <a:lnTo>
                    <a:pt x="47" y="72"/>
                  </a:lnTo>
                  <a:lnTo>
                    <a:pt x="48" y="69"/>
                  </a:lnTo>
                  <a:lnTo>
                    <a:pt x="49" y="66"/>
                  </a:lnTo>
                  <a:lnTo>
                    <a:pt x="50" y="63"/>
                  </a:lnTo>
                  <a:lnTo>
                    <a:pt x="52" y="60"/>
                  </a:lnTo>
                  <a:lnTo>
                    <a:pt x="53" y="58"/>
                  </a:lnTo>
                  <a:lnTo>
                    <a:pt x="55" y="55"/>
                  </a:lnTo>
                  <a:lnTo>
                    <a:pt x="57" y="53"/>
                  </a:lnTo>
                  <a:lnTo>
                    <a:pt x="59" y="50"/>
                  </a:lnTo>
                  <a:lnTo>
                    <a:pt x="61" y="47"/>
                  </a:lnTo>
                  <a:lnTo>
                    <a:pt x="63" y="45"/>
                  </a:lnTo>
                  <a:lnTo>
                    <a:pt x="66" y="42"/>
                  </a:lnTo>
                  <a:lnTo>
                    <a:pt x="68" y="40"/>
                  </a:lnTo>
                  <a:lnTo>
                    <a:pt x="70" y="37"/>
                  </a:lnTo>
                  <a:lnTo>
                    <a:pt x="73" y="35"/>
                  </a:lnTo>
                  <a:lnTo>
                    <a:pt x="75" y="33"/>
                  </a:lnTo>
                  <a:lnTo>
                    <a:pt x="77" y="30"/>
                  </a:lnTo>
                  <a:lnTo>
                    <a:pt x="80" y="27"/>
                  </a:lnTo>
                  <a:lnTo>
                    <a:pt x="83" y="25"/>
                  </a:lnTo>
                  <a:lnTo>
                    <a:pt x="85" y="22"/>
                  </a:lnTo>
                  <a:lnTo>
                    <a:pt x="88" y="20"/>
                  </a:lnTo>
                  <a:lnTo>
                    <a:pt x="90" y="17"/>
                  </a:lnTo>
                  <a:lnTo>
                    <a:pt x="93" y="14"/>
                  </a:lnTo>
                  <a:lnTo>
                    <a:pt x="96" y="12"/>
                  </a:lnTo>
                  <a:lnTo>
                    <a:pt x="98" y="9"/>
                  </a:lnTo>
                  <a:lnTo>
                    <a:pt x="102" y="6"/>
                  </a:lnTo>
                  <a:lnTo>
                    <a:pt x="104" y="3"/>
                  </a:lnTo>
                  <a:lnTo>
                    <a:pt x="107" y="0"/>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9" name="Freeform 32"/>
            <p:cNvSpPr>
              <a:spLocks/>
            </p:cNvSpPr>
            <p:nvPr/>
          </p:nvSpPr>
          <p:spPr bwMode="auto">
            <a:xfrm>
              <a:off x="672" y="1131"/>
              <a:ext cx="215" cy="244"/>
            </a:xfrm>
            <a:custGeom>
              <a:avLst/>
              <a:gdLst>
                <a:gd name="T0" fmla="*/ 214 w 215"/>
                <a:gd name="T1" fmla="*/ 243 h 244"/>
                <a:gd name="T2" fmla="*/ 209 w 215"/>
                <a:gd name="T3" fmla="*/ 242 h 244"/>
                <a:gd name="T4" fmla="*/ 206 w 215"/>
                <a:gd name="T5" fmla="*/ 241 h 244"/>
                <a:gd name="T6" fmla="*/ 203 w 215"/>
                <a:gd name="T7" fmla="*/ 241 h 244"/>
                <a:gd name="T8" fmla="*/ 201 w 215"/>
                <a:gd name="T9" fmla="*/ 240 h 244"/>
                <a:gd name="T10" fmla="*/ 198 w 215"/>
                <a:gd name="T11" fmla="*/ 240 h 244"/>
                <a:gd name="T12" fmla="*/ 195 w 215"/>
                <a:gd name="T13" fmla="*/ 239 h 244"/>
                <a:gd name="T14" fmla="*/ 193 w 215"/>
                <a:gd name="T15" fmla="*/ 238 h 244"/>
                <a:gd name="T16" fmla="*/ 190 w 215"/>
                <a:gd name="T17" fmla="*/ 238 h 244"/>
                <a:gd name="T18" fmla="*/ 187 w 215"/>
                <a:gd name="T19" fmla="*/ 237 h 244"/>
                <a:gd name="T20" fmla="*/ 184 w 215"/>
                <a:gd name="T21" fmla="*/ 236 h 244"/>
                <a:gd name="T22" fmla="*/ 182 w 215"/>
                <a:gd name="T23" fmla="*/ 236 h 244"/>
                <a:gd name="T24" fmla="*/ 178 w 215"/>
                <a:gd name="T25" fmla="*/ 235 h 244"/>
                <a:gd name="T26" fmla="*/ 176 w 215"/>
                <a:gd name="T27" fmla="*/ 234 h 244"/>
                <a:gd name="T28" fmla="*/ 173 w 215"/>
                <a:gd name="T29" fmla="*/ 233 h 244"/>
                <a:gd name="T30" fmla="*/ 171 w 215"/>
                <a:gd name="T31" fmla="*/ 232 h 244"/>
                <a:gd name="T32" fmla="*/ 168 w 215"/>
                <a:gd name="T33" fmla="*/ 231 h 244"/>
                <a:gd name="T34" fmla="*/ 165 w 215"/>
                <a:gd name="T35" fmla="*/ 230 h 244"/>
                <a:gd name="T36" fmla="*/ 163 w 215"/>
                <a:gd name="T37" fmla="*/ 230 h 244"/>
                <a:gd name="T38" fmla="*/ 160 w 215"/>
                <a:gd name="T39" fmla="*/ 229 h 244"/>
                <a:gd name="T40" fmla="*/ 158 w 215"/>
                <a:gd name="T41" fmla="*/ 228 h 244"/>
                <a:gd name="T42" fmla="*/ 155 w 215"/>
                <a:gd name="T43" fmla="*/ 227 h 244"/>
                <a:gd name="T44" fmla="*/ 153 w 215"/>
                <a:gd name="T45" fmla="*/ 226 h 244"/>
                <a:gd name="T46" fmla="*/ 150 w 215"/>
                <a:gd name="T47" fmla="*/ 225 h 244"/>
                <a:gd name="T48" fmla="*/ 148 w 215"/>
                <a:gd name="T49" fmla="*/ 224 h 244"/>
                <a:gd name="T50" fmla="*/ 147 w 215"/>
                <a:gd name="T51" fmla="*/ 223 h 244"/>
                <a:gd name="T52" fmla="*/ 144 w 215"/>
                <a:gd name="T53" fmla="*/ 222 h 244"/>
                <a:gd name="T54" fmla="*/ 143 w 215"/>
                <a:gd name="T55" fmla="*/ 221 h 244"/>
                <a:gd name="T56" fmla="*/ 141 w 215"/>
                <a:gd name="T57" fmla="*/ 220 h 244"/>
                <a:gd name="T58" fmla="*/ 139 w 215"/>
                <a:gd name="T59" fmla="*/ 218 h 244"/>
                <a:gd name="T60" fmla="*/ 137 w 215"/>
                <a:gd name="T61" fmla="*/ 218 h 244"/>
                <a:gd name="T62" fmla="*/ 136 w 215"/>
                <a:gd name="T63" fmla="*/ 216 h 244"/>
                <a:gd name="T64" fmla="*/ 120 w 215"/>
                <a:gd name="T65" fmla="*/ 203 h 244"/>
                <a:gd name="T66" fmla="*/ 112 w 215"/>
                <a:gd name="T67" fmla="*/ 197 h 244"/>
                <a:gd name="T68" fmla="*/ 105 w 215"/>
                <a:gd name="T69" fmla="*/ 191 h 244"/>
                <a:gd name="T70" fmla="*/ 98 w 215"/>
                <a:gd name="T71" fmla="*/ 184 h 244"/>
                <a:gd name="T72" fmla="*/ 92 w 215"/>
                <a:gd name="T73" fmla="*/ 178 h 244"/>
                <a:gd name="T74" fmla="*/ 85 w 215"/>
                <a:gd name="T75" fmla="*/ 171 h 244"/>
                <a:gd name="T76" fmla="*/ 78 w 215"/>
                <a:gd name="T77" fmla="*/ 165 h 244"/>
                <a:gd name="T78" fmla="*/ 73 w 215"/>
                <a:gd name="T79" fmla="*/ 158 h 244"/>
                <a:gd name="T80" fmla="*/ 67 w 215"/>
                <a:gd name="T81" fmla="*/ 151 h 244"/>
                <a:gd name="T82" fmla="*/ 61 w 215"/>
                <a:gd name="T83" fmla="*/ 145 h 244"/>
                <a:gd name="T84" fmla="*/ 56 w 215"/>
                <a:gd name="T85" fmla="*/ 138 h 244"/>
                <a:gd name="T86" fmla="*/ 51 w 215"/>
                <a:gd name="T87" fmla="*/ 132 h 244"/>
                <a:gd name="T88" fmla="*/ 46 w 215"/>
                <a:gd name="T89" fmla="*/ 125 h 244"/>
                <a:gd name="T90" fmla="*/ 42 w 215"/>
                <a:gd name="T91" fmla="*/ 118 h 244"/>
                <a:gd name="T92" fmla="*/ 37 w 215"/>
                <a:gd name="T93" fmla="*/ 112 h 244"/>
                <a:gd name="T94" fmla="*/ 33 w 215"/>
                <a:gd name="T95" fmla="*/ 105 h 244"/>
                <a:gd name="T96" fmla="*/ 29 w 215"/>
                <a:gd name="T97" fmla="*/ 98 h 244"/>
                <a:gd name="T98" fmla="*/ 25 w 215"/>
                <a:gd name="T99" fmla="*/ 91 h 244"/>
                <a:gd name="T100" fmla="*/ 22 w 215"/>
                <a:gd name="T101" fmla="*/ 84 h 244"/>
                <a:gd name="T102" fmla="*/ 20 w 215"/>
                <a:gd name="T103" fmla="*/ 78 h 244"/>
                <a:gd name="T104" fmla="*/ 16 w 215"/>
                <a:gd name="T105" fmla="*/ 71 h 244"/>
                <a:gd name="T106" fmla="*/ 14 w 215"/>
                <a:gd name="T107" fmla="*/ 64 h 244"/>
                <a:gd name="T108" fmla="*/ 11 w 215"/>
                <a:gd name="T109" fmla="*/ 57 h 244"/>
                <a:gd name="T110" fmla="*/ 9 w 215"/>
                <a:gd name="T111" fmla="*/ 50 h 244"/>
                <a:gd name="T112" fmla="*/ 7 w 215"/>
                <a:gd name="T113" fmla="*/ 43 h 244"/>
                <a:gd name="T114" fmla="*/ 5 w 215"/>
                <a:gd name="T115" fmla="*/ 36 h 244"/>
                <a:gd name="T116" fmla="*/ 4 w 215"/>
                <a:gd name="T117" fmla="*/ 29 h 244"/>
                <a:gd name="T118" fmla="*/ 2 w 215"/>
                <a:gd name="T119" fmla="*/ 22 h 244"/>
                <a:gd name="T120" fmla="*/ 1 w 215"/>
                <a:gd name="T121" fmla="*/ 14 h 244"/>
                <a:gd name="T122" fmla="*/ 0 w 215"/>
                <a:gd name="T123" fmla="*/ 7 h 244"/>
                <a:gd name="T124" fmla="*/ 0 w 215"/>
                <a:gd name="T125" fmla="*/ 0 h 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44"/>
                <a:gd name="T191" fmla="*/ 215 w 215"/>
                <a:gd name="T192" fmla="*/ 244 h 2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44">
                  <a:moveTo>
                    <a:pt x="214" y="243"/>
                  </a:moveTo>
                  <a:lnTo>
                    <a:pt x="209" y="242"/>
                  </a:lnTo>
                  <a:lnTo>
                    <a:pt x="206" y="241"/>
                  </a:lnTo>
                  <a:lnTo>
                    <a:pt x="203" y="241"/>
                  </a:lnTo>
                  <a:lnTo>
                    <a:pt x="201" y="240"/>
                  </a:lnTo>
                  <a:lnTo>
                    <a:pt x="198" y="240"/>
                  </a:lnTo>
                  <a:lnTo>
                    <a:pt x="195" y="239"/>
                  </a:lnTo>
                  <a:lnTo>
                    <a:pt x="193" y="238"/>
                  </a:lnTo>
                  <a:lnTo>
                    <a:pt x="190" y="238"/>
                  </a:lnTo>
                  <a:lnTo>
                    <a:pt x="187" y="237"/>
                  </a:lnTo>
                  <a:lnTo>
                    <a:pt x="184" y="236"/>
                  </a:lnTo>
                  <a:lnTo>
                    <a:pt x="182" y="236"/>
                  </a:lnTo>
                  <a:lnTo>
                    <a:pt x="178" y="235"/>
                  </a:lnTo>
                  <a:lnTo>
                    <a:pt x="176" y="234"/>
                  </a:lnTo>
                  <a:lnTo>
                    <a:pt x="173" y="233"/>
                  </a:lnTo>
                  <a:lnTo>
                    <a:pt x="171" y="232"/>
                  </a:lnTo>
                  <a:lnTo>
                    <a:pt x="168" y="231"/>
                  </a:lnTo>
                  <a:lnTo>
                    <a:pt x="165" y="230"/>
                  </a:lnTo>
                  <a:lnTo>
                    <a:pt x="163" y="230"/>
                  </a:lnTo>
                  <a:lnTo>
                    <a:pt x="160" y="229"/>
                  </a:lnTo>
                  <a:lnTo>
                    <a:pt x="158" y="228"/>
                  </a:lnTo>
                  <a:lnTo>
                    <a:pt x="155" y="227"/>
                  </a:lnTo>
                  <a:lnTo>
                    <a:pt x="153" y="226"/>
                  </a:lnTo>
                  <a:lnTo>
                    <a:pt x="150" y="225"/>
                  </a:lnTo>
                  <a:lnTo>
                    <a:pt x="148" y="224"/>
                  </a:lnTo>
                  <a:lnTo>
                    <a:pt x="147" y="223"/>
                  </a:lnTo>
                  <a:lnTo>
                    <a:pt x="144" y="222"/>
                  </a:lnTo>
                  <a:lnTo>
                    <a:pt x="143" y="221"/>
                  </a:lnTo>
                  <a:lnTo>
                    <a:pt x="141" y="220"/>
                  </a:lnTo>
                  <a:lnTo>
                    <a:pt x="139" y="218"/>
                  </a:lnTo>
                  <a:lnTo>
                    <a:pt x="137" y="218"/>
                  </a:lnTo>
                  <a:lnTo>
                    <a:pt x="136" y="216"/>
                  </a:lnTo>
                  <a:lnTo>
                    <a:pt x="120" y="203"/>
                  </a:lnTo>
                  <a:lnTo>
                    <a:pt x="112" y="197"/>
                  </a:lnTo>
                  <a:lnTo>
                    <a:pt x="105" y="191"/>
                  </a:lnTo>
                  <a:lnTo>
                    <a:pt x="98" y="184"/>
                  </a:lnTo>
                  <a:lnTo>
                    <a:pt x="92" y="178"/>
                  </a:lnTo>
                  <a:lnTo>
                    <a:pt x="85" y="171"/>
                  </a:lnTo>
                  <a:lnTo>
                    <a:pt x="78" y="165"/>
                  </a:lnTo>
                  <a:lnTo>
                    <a:pt x="73" y="158"/>
                  </a:lnTo>
                  <a:lnTo>
                    <a:pt x="67" y="151"/>
                  </a:lnTo>
                  <a:lnTo>
                    <a:pt x="61" y="145"/>
                  </a:lnTo>
                  <a:lnTo>
                    <a:pt x="56" y="138"/>
                  </a:lnTo>
                  <a:lnTo>
                    <a:pt x="51" y="132"/>
                  </a:lnTo>
                  <a:lnTo>
                    <a:pt x="46" y="125"/>
                  </a:lnTo>
                  <a:lnTo>
                    <a:pt x="42" y="118"/>
                  </a:lnTo>
                  <a:lnTo>
                    <a:pt x="37" y="112"/>
                  </a:lnTo>
                  <a:lnTo>
                    <a:pt x="33" y="105"/>
                  </a:lnTo>
                  <a:lnTo>
                    <a:pt x="29" y="98"/>
                  </a:lnTo>
                  <a:lnTo>
                    <a:pt x="25" y="91"/>
                  </a:lnTo>
                  <a:lnTo>
                    <a:pt x="22" y="84"/>
                  </a:lnTo>
                  <a:lnTo>
                    <a:pt x="20" y="78"/>
                  </a:lnTo>
                  <a:lnTo>
                    <a:pt x="16" y="71"/>
                  </a:lnTo>
                  <a:lnTo>
                    <a:pt x="14" y="64"/>
                  </a:lnTo>
                  <a:lnTo>
                    <a:pt x="11" y="57"/>
                  </a:lnTo>
                  <a:lnTo>
                    <a:pt x="9" y="50"/>
                  </a:lnTo>
                  <a:lnTo>
                    <a:pt x="7" y="43"/>
                  </a:lnTo>
                  <a:lnTo>
                    <a:pt x="5" y="36"/>
                  </a:lnTo>
                  <a:lnTo>
                    <a:pt x="4" y="29"/>
                  </a:lnTo>
                  <a:lnTo>
                    <a:pt x="2" y="22"/>
                  </a:lnTo>
                  <a:lnTo>
                    <a:pt x="1" y="14"/>
                  </a:lnTo>
                  <a:lnTo>
                    <a:pt x="0" y="7"/>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80" name="Group 33"/>
            <p:cNvGrpSpPr>
              <a:grpSpLocks/>
            </p:cNvGrpSpPr>
            <p:nvPr/>
          </p:nvGrpSpPr>
          <p:grpSpPr bwMode="auto">
            <a:xfrm>
              <a:off x="685" y="1103"/>
              <a:ext cx="196" cy="120"/>
              <a:chOff x="685" y="1103"/>
              <a:chExt cx="196" cy="120"/>
            </a:xfrm>
          </p:grpSpPr>
          <p:sp>
            <p:nvSpPr>
              <p:cNvPr id="20624" name="Freeform 34"/>
              <p:cNvSpPr>
                <a:spLocks/>
              </p:cNvSpPr>
              <p:nvPr/>
            </p:nvSpPr>
            <p:spPr bwMode="auto">
              <a:xfrm>
                <a:off x="777" y="1132"/>
                <a:ext cx="104" cy="27"/>
              </a:xfrm>
              <a:custGeom>
                <a:avLst/>
                <a:gdLst>
                  <a:gd name="T0" fmla="*/ 48 w 104"/>
                  <a:gd name="T1" fmla="*/ 2 h 27"/>
                  <a:gd name="T2" fmla="*/ 57 w 104"/>
                  <a:gd name="T3" fmla="*/ 1 h 27"/>
                  <a:gd name="T4" fmla="*/ 65 w 104"/>
                  <a:gd name="T5" fmla="*/ 1 h 27"/>
                  <a:gd name="T6" fmla="*/ 74 w 104"/>
                  <a:gd name="T7" fmla="*/ 0 h 27"/>
                  <a:gd name="T8" fmla="*/ 81 w 104"/>
                  <a:gd name="T9" fmla="*/ 0 h 27"/>
                  <a:gd name="T10" fmla="*/ 88 w 104"/>
                  <a:gd name="T11" fmla="*/ 1 h 27"/>
                  <a:gd name="T12" fmla="*/ 94 w 104"/>
                  <a:gd name="T13" fmla="*/ 1 h 27"/>
                  <a:gd name="T14" fmla="*/ 98 w 104"/>
                  <a:gd name="T15" fmla="*/ 2 h 27"/>
                  <a:gd name="T16" fmla="*/ 101 w 104"/>
                  <a:gd name="T17" fmla="*/ 4 h 27"/>
                  <a:gd name="T18" fmla="*/ 103 w 104"/>
                  <a:gd name="T19" fmla="*/ 5 h 27"/>
                  <a:gd name="T20" fmla="*/ 103 w 104"/>
                  <a:gd name="T21" fmla="*/ 7 h 27"/>
                  <a:gd name="T22" fmla="*/ 101 w 104"/>
                  <a:gd name="T23" fmla="*/ 9 h 27"/>
                  <a:gd name="T24" fmla="*/ 98 w 104"/>
                  <a:gd name="T25" fmla="*/ 12 h 27"/>
                  <a:gd name="T26" fmla="*/ 93 w 104"/>
                  <a:gd name="T27" fmla="*/ 14 h 27"/>
                  <a:gd name="T28" fmla="*/ 88 w 104"/>
                  <a:gd name="T29" fmla="*/ 16 h 27"/>
                  <a:gd name="T30" fmla="*/ 81 w 104"/>
                  <a:gd name="T31" fmla="*/ 18 h 27"/>
                  <a:gd name="T32" fmla="*/ 73 w 104"/>
                  <a:gd name="T33" fmla="*/ 20 h 27"/>
                  <a:gd name="T34" fmla="*/ 65 w 104"/>
                  <a:gd name="T35" fmla="*/ 22 h 27"/>
                  <a:gd name="T36" fmla="*/ 56 w 104"/>
                  <a:gd name="T37" fmla="*/ 23 h 27"/>
                  <a:gd name="T38" fmla="*/ 48 w 104"/>
                  <a:gd name="T39" fmla="*/ 25 h 27"/>
                  <a:gd name="T40" fmla="*/ 39 w 104"/>
                  <a:gd name="T41" fmla="*/ 25 h 27"/>
                  <a:gd name="T42" fmla="*/ 31 w 104"/>
                  <a:gd name="T43" fmla="*/ 26 h 27"/>
                  <a:gd name="T44" fmla="*/ 23 w 104"/>
                  <a:gd name="T45" fmla="*/ 26 h 27"/>
                  <a:gd name="T46" fmla="*/ 16 w 104"/>
                  <a:gd name="T47" fmla="*/ 25 h 27"/>
                  <a:gd name="T48" fmla="*/ 10 w 104"/>
                  <a:gd name="T49" fmla="*/ 25 h 27"/>
                  <a:gd name="T50" fmla="*/ 5 w 104"/>
                  <a:gd name="T51" fmla="*/ 24 h 27"/>
                  <a:gd name="T52" fmla="*/ 2 w 104"/>
                  <a:gd name="T53" fmla="*/ 22 h 27"/>
                  <a:gd name="T54" fmla="*/ 0 w 104"/>
                  <a:gd name="T55" fmla="*/ 21 h 27"/>
                  <a:gd name="T56" fmla="*/ 0 w 104"/>
                  <a:gd name="T57" fmla="*/ 19 h 27"/>
                  <a:gd name="T58" fmla="*/ 1 w 104"/>
                  <a:gd name="T59" fmla="*/ 17 h 27"/>
                  <a:gd name="T60" fmla="*/ 4 w 104"/>
                  <a:gd name="T61" fmla="*/ 15 h 27"/>
                  <a:gd name="T62" fmla="*/ 8 w 104"/>
                  <a:gd name="T63" fmla="*/ 13 h 27"/>
                  <a:gd name="T64" fmla="*/ 13 w 104"/>
                  <a:gd name="T65" fmla="*/ 10 h 27"/>
                  <a:gd name="T66" fmla="*/ 20 w 104"/>
                  <a:gd name="T67" fmla="*/ 9 h 27"/>
                  <a:gd name="T68" fmla="*/ 27 w 104"/>
                  <a:gd name="T69" fmla="*/ 6 h 27"/>
                  <a:gd name="T70" fmla="*/ 35 w 104"/>
                  <a:gd name="T71" fmla="*/ 4 h 27"/>
                  <a:gd name="T72" fmla="*/ 44 w 104"/>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7"/>
                  <a:gd name="T113" fmla="*/ 104 w 10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7">
                    <a:moveTo>
                      <a:pt x="44" y="3"/>
                    </a:moveTo>
                    <a:lnTo>
                      <a:pt x="48" y="2"/>
                    </a:lnTo>
                    <a:lnTo>
                      <a:pt x="53" y="2"/>
                    </a:lnTo>
                    <a:lnTo>
                      <a:pt x="57" y="1"/>
                    </a:lnTo>
                    <a:lnTo>
                      <a:pt x="61" y="1"/>
                    </a:lnTo>
                    <a:lnTo>
                      <a:pt x="65" y="1"/>
                    </a:lnTo>
                    <a:lnTo>
                      <a:pt x="69" y="0"/>
                    </a:lnTo>
                    <a:lnTo>
                      <a:pt x="74" y="0"/>
                    </a:lnTo>
                    <a:lnTo>
                      <a:pt x="78" y="0"/>
                    </a:lnTo>
                    <a:lnTo>
                      <a:pt x="81" y="0"/>
                    </a:lnTo>
                    <a:lnTo>
                      <a:pt x="85" y="0"/>
                    </a:lnTo>
                    <a:lnTo>
                      <a:pt x="88" y="1"/>
                    </a:lnTo>
                    <a:lnTo>
                      <a:pt x="91" y="1"/>
                    </a:lnTo>
                    <a:lnTo>
                      <a:pt x="94" y="1"/>
                    </a:lnTo>
                    <a:lnTo>
                      <a:pt x="96" y="2"/>
                    </a:lnTo>
                    <a:lnTo>
                      <a:pt x="98" y="2"/>
                    </a:lnTo>
                    <a:lnTo>
                      <a:pt x="100" y="3"/>
                    </a:lnTo>
                    <a:lnTo>
                      <a:pt x="101" y="4"/>
                    </a:lnTo>
                    <a:lnTo>
                      <a:pt x="102" y="4"/>
                    </a:lnTo>
                    <a:lnTo>
                      <a:pt x="103" y="5"/>
                    </a:lnTo>
                    <a:lnTo>
                      <a:pt x="103" y="6"/>
                    </a:lnTo>
                    <a:lnTo>
                      <a:pt x="103" y="7"/>
                    </a:lnTo>
                    <a:lnTo>
                      <a:pt x="102" y="8"/>
                    </a:lnTo>
                    <a:lnTo>
                      <a:pt x="101" y="9"/>
                    </a:lnTo>
                    <a:lnTo>
                      <a:pt x="100" y="10"/>
                    </a:lnTo>
                    <a:lnTo>
                      <a:pt x="98" y="12"/>
                    </a:lnTo>
                    <a:lnTo>
                      <a:pt x="96" y="12"/>
                    </a:lnTo>
                    <a:lnTo>
                      <a:pt x="93" y="14"/>
                    </a:lnTo>
                    <a:lnTo>
                      <a:pt x="91" y="15"/>
                    </a:lnTo>
                    <a:lnTo>
                      <a:pt x="88" y="16"/>
                    </a:lnTo>
                    <a:lnTo>
                      <a:pt x="84" y="17"/>
                    </a:lnTo>
                    <a:lnTo>
                      <a:pt x="81" y="18"/>
                    </a:lnTo>
                    <a:lnTo>
                      <a:pt x="77" y="19"/>
                    </a:lnTo>
                    <a:lnTo>
                      <a:pt x="73" y="20"/>
                    </a:lnTo>
                    <a:lnTo>
                      <a:pt x="69" y="21"/>
                    </a:lnTo>
                    <a:lnTo>
                      <a:pt x="65" y="22"/>
                    </a:lnTo>
                    <a:lnTo>
                      <a:pt x="61" y="22"/>
                    </a:lnTo>
                    <a:lnTo>
                      <a:pt x="56" y="23"/>
                    </a:lnTo>
                    <a:lnTo>
                      <a:pt x="52" y="24"/>
                    </a:lnTo>
                    <a:lnTo>
                      <a:pt x="48" y="25"/>
                    </a:lnTo>
                    <a:lnTo>
                      <a:pt x="43" y="25"/>
                    </a:lnTo>
                    <a:lnTo>
                      <a:pt x="39" y="25"/>
                    </a:lnTo>
                    <a:lnTo>
                      <a:pt x="35" y="25"/>
                    </a:lnTo>
                    <a:lnTo>
                      <a:pt x="31" y="26"/>
                    </a:lnTo>
                    <a:lnTo>
                      <a:pt x="27" y="26"/>
                    </a:lnTo>
                    <a:lnTo>
                      <a:pt x="23" y="26"/>
                    </a:lnTo>
                    <a:lnTo>
                      <a:pt x="20" y="26"/>
                    </a:lnTo>
                    <a:lnTo>
                      <a:pt x="16" y="25"/>
                    </a:lnTo>
                    <a:lnTo>
                      <a:pt x="13" y="25"/>
                    </a:lnTo>
                    <a:lnTo>
                      <a:pt x="10" y="25"/>
                    </a:lnTo>
                    <a:lnTo>
                      <a:pt x="8" y="25"/>
                    </a:lnTo>
                    <a:lnTo>
                      <a:pt x="5" y="24"/>
                    </a:lnTo>
                    <a:lnTo>
                      <a:pt x="4" y="23"/>
                    </a:lnTo>
                    <a:lnTo>
                      <a:pt x="2" y="22"/>
                    </a:lnTo>
                    <a:lnTo>
                      <a:pt x="1" y="22"/>
                    </a:lnTo>
                    <a:lnTo>
                      <a:pt x="0" y="21"/>
                    </a:lnTo>
                    <a:lnTo>
                      <a:pt x="0" y="20"/>
                    </a:lnTo>
                    <a:lnTo>
                      <a:pt x="0" y="19"/>
                    </a:lnTo>
                    <a:lnTo>
                      <a:pt x="0" y="18"/>
                    </a:lnTo>
                    <a:lnTo>
                      <a:pt x="1" y="17"/>
                    </a:lnTo>
                    <a:lnTo>
                      <a:pt x="2" y="16"/>
                    </a:lnTo>
                    <a:lnTo>
                      <a:pt x="4" y="15"/>
                    </a:lnTo>
                    <a:lnTo>
                      <a:pt x="6" y="14"/>
                    </a:lnTo>
                    <a:lnTo>
                      <a:pt x="8" y="13"/>
                    </a:lnTo>
                    <a:lnTo>
                      <a:pt x="10" y="12"/>
                    </a:lnTo>
                    <a:lnTo>
                      <a:pt x="13" y="10"/>
                    </a:lnTo>
                    <a:lnTo>
                      <a:pt x="16" y="9"/>
                    </a:lnTo>
                    <a:lnTo>
                      <a:pt x="20" y="9"/>
                    </a:lnTo>
                    <a:lnTo>
                      <a:pt x="24" y="7"/>
                    </a:lnTo>
                    <a:lnTo>
                      <a:pt x="27" y="6"/>
                    </a:lnTo>
                    <a:lnTo>
                      <a:pt x="31" y="6"/>
                    </a:lnTo>
                    <a:lnTo>
                      <a:pt x="35" y="4"/>
                    </a:lnTo>
                    <a:lnTo>
                      <a:pt x="39" y="4"/>
                    </a:lnTo>
                    <a:lnTo>
                      <a:pt x="44"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5" name="Freeform 35"/>
              <p:cNvSpPr>
                <a:spLocks/>
              </p:cNvSpPr>
              <p:nvPr/>
            </p:nvSpPr>
            <p:spPr bwMode="auto">
              <a:xfrm>
                <a:off x="724" y="1103"/>
                <a:ext cx="57" cy="49"/>
              </a:xfrm>
              <a:custGeom>
                <a:avLst/>
                <a:gdLst>
                  <a:gd name="T0" fmla="*/ 5 w 57"/>
                  <a:gd name="T1" fmla="*/ 25 h 49"/>
                  <a:gd name="T2" fmla="*/ 3 w 57"/>
                  <a:gd name="T3" fmla="*/ 21 h 49"/>
                  <a:gd name="T4" fmla="*/ 1 w 57"/>
                  <a:gd name="T5" fmla="*/ 17 h 49"/>
                  <a:gd name="T6" fmla="*/ 0 w 57"/>
                  <a:gd name="T7" fmla="*/ 13 h 49"/>
                  <a:gd name="T8" fmla="*/ 0 w 57"/>
                  <a:gd name="T9" fmla="*/ 10 h 49"/>
                  <a:gd name="T10" fmla="*/ 1 w 57"/>
                  <a:gd name="T11" fmla="*/ 7 h 49"/>
                  <a:gd name="T12" fmla="*/ 3 w 57"/>
                  <a:gd name="T13" fmla="*/ 4 h 49"/>
                  <a:gd name="T14" fmla="*/ 5 w 57"/>
                  <a:gd name="T15" fmla="*/ 2 h 49"/>
                  <a:gd name="T16" fmla="*/ 8 w 57"/>
                  <a:gd name="T17" fmla="*/ 1 h 49"/>
                  <a:gd name="T18" fmla="*/ 11 w 57"/>
                  <a:gd name="T19" fmla="*/ 0 h 49"/>
                  <a:gd name="T20" fmla="*/ 16 w 57"/>
                  <a:gd name="T21" fmla="*/ 0 h 49"/>
                  <a:gd name="T22" fmla="*/ 20 w 57"/>
                  <a:gd name="T23" fmla="*/ 1 h 49"/>
                  <a:gd name="T24" fmla="*/ 24 w 57"/>
                  <a:gd name="T25" fmla="*/ 2 h 49"/>
                  <a:gd name="T26" fmla="*/ 30 w 57"/>
                  <a:gd name="T27" fmla="*/ 4 h 49"/>
                  <a:gd name="T28" fmla="*/ 34 w 57"/>
                  <a:gd name="T29" fmla="*/ 7 h 49"/>
                  <a:gd name="T30" fmla="*/ 39 w 57"/>
                  <a:gd name="T31" fmla="*/ 10 h 49"/>
                  <a:gd name="T32" fmla="*/ 43 w 57"/>
                  <a:gd name="T33" fmla="*/ 14 h 49"/>
                  <a:gd name="T34" fmla="*/ 47 w 57"/>
                  <a:gd name="T35" fmla="*/ 17 h 49"/>
                  <a:gd name="T36" fmla="*/ 50 w 57"/>
                  <a:gd name="T37" fmla="*/ 21 h 49"/>
                  <a:gd name="T38" fmla="*/ 53 w 57"/>
                  <a:gd name="T39" fmla="*/ 25 h 49"/>
                  <a:gd name="T40" fmla="*/ 55 w 57"/>
                  <a:gd name="T41" fmla="*/ 30 h 49"/>
                  <a:gd name="T42" fmla="*/ 55 w 57"/>
                  <a:gd name="T43" fmla="*/ 33 h 49"/>
                  <a:gd name="T44" fmla="*/ 56 w 57"/>
                  <a:gd name="T45" fmla="*/ 37 h 49"/>
                  <a:gd name="T46" fmla="*/ 55 w 57"/>
                  <a:gd name="T47" fmla="*/ 40 h 49"/>
                  <a:gd name="T48" fmla="*/ 54 w 57"/>
                  <a:gd name="T49" fmla="*/ 43 h 49"/>
                  <a:gd name="T50" fmla="*/ 51 w 57"/>
                  <a:gd name="T51" fmla="*/ 45 h 49"/>
                  <a:gd name="T52" fmla="*/ 49 w 57"/>
                  <a:gd name="T53" fmla="*/ 47 h 49"/>
                  <a:gd name="T54" fmla="*/ 45 w 57"/>
                  <a:gd name="T55" fmla="*/ 47 h 49"/>
                  <a:gd name="T56" fmla="*/ 41 w 57"/>
                  <a:gd name="T57" fmla="*/ 48 h 49"/>
                  <a:gd name="T58" fmla="*/ 37 w 57"/>
                  <a:gd name="T59" fmla="*/ 47 h 49"/>
                  <a:gd name="T60" fmla="*/ 32 w 57"/>
                  <a:gd name="T61" fmla="*/ 46 h 49"/>
                  <a:gd name="T62" fmla="*/ 28 w 57"/>
                  <a:gd name="T63" fmla="*/ 44 h 49"/>
                  <a:gd name="T64" fmla="*/ 23 w 57"/>
                  <a:gd name="T65" fmla="*/ 41 h 49"/>
                  <a:gd name="T66" fmla="*/ 18 w 57"/>
                  <a:gd name="T67" fmla="*/ 39 h 49"/>
                  <a:gd name="T68" fmla="*/ 14 w 57"/>
                  <a:gd name="T69" fmla="*/ 35 h 49"/>
                  <a:gd name="T70" fmla="*/ 10 w 57"/>
                  <a:gd name="T71" fmla="*/ 31 h 49"/>
                  <a:gd name="T72" fmla="*/ 7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7" y="27"/>
                    </a:moveTo>
                    <a:lnTo>
                      <a:pt x="5" y="25"/>
                    </a:lnTo>
                    <a:lnTo>
                      <a:pt x="4" y="23"/>
                    </a:lnTo>
                    <a:lnTo>
                      <a:pt x="3" y="21"/>
                    </a:lnTo>
                    <a:lnTo>
                      <a:pt x="2" y="19"/>
                    </a:lnTo>
                    <a:lnTo>
                      <a:pt x="1" y="17"/>
                    </a:lnTo>
                    <a:lnTo>
                      <a:pt x="0" y="15"/>
                    </a:lnTo>
                    <a:lnTo>
                      <a:pt x="0" y="13"/>
                    </a:lnTo>
                    <a:lnTo>
                      <a:pt x="0" y="11"/>
                    </a:lnTo>
                    <a:lnTo>
                      <a:pt x="0" y="10"/>
                    </a:lnTo>
                    <a:lnTo>
                      <a:pt x="0" y="8"/>
                    </a:lnTo>
                    <a:lnTo>
                      <a:pt x="1" y="7"/>
                    </a:lnTo>
                    <a:lnTo>
                      <a:pt x="2" y="5"/>
                    </a:lnTo>
                    <a:lnTo>
                      <a:pt x="3" y="4"/>
                    </a:lnTo>
                    <a:lnTo>
                      <a:pt x="4" y="3"/>
                    </a:lnTo>
                    <a:lnTo>
                      <a:pt x="5" y="2"/>
                    </a:lnTo>
                    <a:lnTo>
                      <a:pt x="6" y="1"/>
                    </a:lnTo>
                    <a:lnTo>
                      <a:pt x="8" y="1"/>
                    </a:lnTo>
                    <a:lnTo>
                      <a:pt x="9" y="0"/>
                    </a:lnTo>
                    <a:lnTo>
                      <a:pt x="11" y="0"/>
                    </a:lnTo>
                    <a:lnTo>
                      <a:pt x="14" y="0"/>
                    </a:lnTo>
                    <a:lnTo>
                      <a:pt x="16" y="0"/>
                    </a:lnTo>
                    <a:lnTo>
                      <a:pt x="18" y="0"/>
                    </a:lnTo>
                    <a:lnTo>
                      <a:pt x="20" y="1"/>
                    </a:lnTo>
                    <a:lnTo>
                      <a:pt x="22" y="1"/>
                    </a:lnTo>
                    <a:lnTo>
                      <a:pt x="24" y="2"/>
                    </a:lnTo>
                    <a:lnTo>
                      <a:pt x="27" y="3"/>
                    </a:lnTo>
                    <a:lnTo>
                      <a:pt x="30" y="4"/>
                    </a:lnTo>
                    <a:lnTo>
                      <a:pt x="32" y="5"/>
                    </a:lnTo>
                    <a:lnTo>
                      <a:pt x="34" y="7"/>
                    </a:lnTo>
                    <a:lnTo>
                      <a:pt x="37" y="8"/>
                    </a:lnTo>
                    <a:lnTo>
                      <a:pt x="39" y="10"/>
                    </a:lnTo>
                    <a:lnTo>
                      <a:pt x="41" y="12"/>
                    </a:lnTo>
                    <a:lnTo>
                      <a:pt x="43" y="14"/>
                    </a:lnTo>
                    <a:lnTo>
                      <a:pt x="45" y="15"/>
                    </a:lnTo>
                    <a:lnTo>
                      <a:pt x="47" y="17"/>
                    </a:lnTo>
                    <a:lnTo>
                      <a:pt x="49" y="19"/>
                    </a:lnTo>
                    <a:lnTo>
                      <a:pt x="50" y="21"/>
                    </a:lnTo>
                    <a:lnTo>
                      <a:pt x="51" y="24"/>
                    </a:lnTo>
                    <a:lnTo>
                      <a:pt x="53" y="25"/>
                    </a:lnTo>
                    <a:lnTo>
                      <a:pt x="54" y="27"/>
                    </a:lnTo>
                    <a:lnTo>
                      <a:pt x="55" y="30"/>
                    </a:lnTo>
                    <a:lnTo>
                      <a:pt x="55" y="31"/>
                    </a:lnTo>
                    <a:lnTo>
                      <a:pt x="55" y="33"/>
                    </a:lnTo>
                    <a:lnTo>
                      <a:pt x="56" y="35"/>
                    </a:lnTo>
                    <a:lnTo>
                      <a:pt x="56" y="37"/>
                    </a:lnTo>
                    <a:lnTo>
                      <a:pt x="55" y="39"/>
                    </a:lnTo>
                    <a:lnTo>
                      <a:pt x="55" y="40"/>
                    </a:lnTo>
                    <a:lnTo>
                      <a:pt x="55" y="42"/>
                    </a:lnTo>
                    <a:lnTo>
                      <a:pt x="54" y="43"/>
                    </a:lnTo>
                    <a:lnTo>
                      <a:pt x="53" y="44"/>
                    </a:lnTo>
                    <a:lnTo>
                      <a:pt x="51" y="45"/>
                    </a:lnTo>
                    <a:lnTo>
                      <a:pt x="50" y="46"/>
                    </a:lnTo>
                    <a:lnTo>
                      <a:pt x="49" y="47"/>
                    </a:lnTo>
                    <a:lnTo>
                      <a:pt x="47" y="47"/>
                    </a:lnTo>
                    <a:lnTo>
                      <a:pt x="45" y="47"/>
                    </a:lnTo>
                    <a:lnTo>
                      <a:pt x="43" y="48"/>
                    </a:lnTo>
                    <a:lnTo>
                      <a:pt x="41" y="48"/>
                    </a:lnTo>
                    <a:lnTo>
                      <a:pt x="39" y="47"/>
                    </a:lnTo>
                    <a:lnTo>
                      <a:pt x="37" y="47"/>
                    </a:lnTo>
                    <a:lnTo>
                      <a:pt x="35" y="46"/>
                    </a:lnTo>
                    <a:lnTo>
                      <a:pt x="32" y="46"/>
                    </a:lnTo>
                    <a:lnTo>
                      <a:pt x="30" y="45"/>
                    </a:lnTo>
                    <a:lnTo>
                      <a:pt x="28" y="44"/>
                    </a:lnTo>
                    <a:lnTo>
                      <a:pt x="25" y="43"/>
                    </a:lnTo>
                    <a:lnTo>
                      <a:pt x="23" y="41"/>
                    </a:lnTo>
                    <a:lnTo>
                      <a:pt x="20" y="40"/>
                    </a:lnTo>
                    <a:lnTo>
                      <a:pt x="18" y="39"/>
                    </a:lnTo>
                    <a:lnTo>
                      <a:pt x="16" y="37"/>
                    </a:lnTo>
                    <a:lnTo>
                      <a:pt x="14" y="35"/>
                    </a:lnTo>
                    <a:lnTo>
                      <a:pt x="12" y="33"/>
                    </a:lnTo>
                    <a:lnTo>
                      <a:pt x="10" y="31"/>
                    </a:lnTo>
                    <a:lnTo>
                      <a:pt x="8" y="29"/>
                    </a:lnTo>
                    <a:lnTo>
                      <a:pt x="7"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6" name="Oval 36"/>
              <p:cNvSpPr>
                <a:spLocks noChangeArrowheads="1"/>
              </p:cNvSpPr>
              <p:nvPr/>
            </p:nvSpPr>
            <p:spPr bwMode="auto">
              <a:xfrm rot="-5940000">
                <a:off x="705" y="1126"/>
                <a:ext cx="30"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27" name="Freeform 37"/>
              <p:cNvSpPr>
                <a:spLocks/>
              </p:cNvSpPr>
              <p:nvPr/>
            </p:nvSpPr>
            <p:spPr bwMode="auto">
              <a:xfrm>
                <a:off x="773" y="1152"/>
                <a:ext cx="39" cy="71"/>
              </a:xfrm>
              <a:custGeom>
                <a:avLst/>
                <a:gdLst>
                  <a:gd name="T0" fmla="*/ 0 w 39"/>
                  <a:gd name="T1" fmla="*/ 0 h 71"/>
                  <a:gd name="T2" fmla="*/ 2 w 39"/>
                  <a:gd name="T3" fmla="*/ 4 h 71"/>
                  <a:gd name="T4" fmla="*/ 3 w 39"/>
                  <a:gd name="T5" fmla="*/ 5 h 71"/>
                  <a:gd name="T6" fmla="*/ 5 w 39"/>
                  <a:gd name="T7" fmla="*/ 7 h 71"/>
                  <a:gd name="T8" fmla="*/ 6 w 39"/>
                  <a:gd name="T9" fmla="*/ 9 h 71"/>
                  <a:gd name="T10" fmla="*/ 8 w 39"/>
                  <a:gd name="T11" fmla="*/ 11 h 71"/>
                  <a:gd name="T12" fmla="*/ 9 w 39"/>
                  <a:gd name="T13" fmla="*/ 14 h 71"/>
                  <a:gd name="T14" fmla="*/ 11 w 39"/>
                  <a:gd name="T15" fmla="*/ 16 h 71"/>
                  <a:gd name="T16" fmla="*/ 13 w 39"/>
                  <a:gd name="T17" fmla="*/ 18 h 71"/>
                  <a:gd name="T18" fmla="*/ 14 w 39"/>
                  <a:gd name="T19" fmla="*/ 20 h 71"/>
                  <a:gd name="T20" fmla="*/ 17 w 39"/>
                  <a:gd name="T21" fmla="*/ 23 h 71"/>
                  <a:gd name="T22" fmla="*/ 19 w 39"/>
                  <a:gd name="T23" fmla="*/ 25 h 71"/>
                  <a:gd name="T24" fmla="*/ 20 w 39"/>
                  <a:gd name="T25" fmla="*/ 28 h 71"/>
                  <a:gd name="T26" fmla="*/ 22 w 39"/>
                  <a:gd name="T27" fmla="*/ 30 h 71"/>
                  <a:gd name="T28" fmla="*/ 24 w 39"/>
                  <a:gd name="T29" fmla="*/ 32 h 71"/>
                  <a:gd name="T30" fmla="*/ 26 w 39"/>
                  <a:gd name="T31" fmla="*/ 35 h 71"/>
                  <a:gd name="T32" fmla="*/ 28 w 39"/>
                  <a:gd name="T33" fmla="*/ 37 h 71"/>
                  <a:gd name="T34" fmla="*/ 29 w 39"/>
                  <a:gd name="T35" fmla="*/ 40 h 71"/>
                  <a:gd name="T36" fmla="*/ 30 w 39"/>
                  <a:gd name="T37" fmla="*/ 42 h 71"/>
                  <a:gd name="T38" fmla="*/ 32 w 39"/>
                  <a:gd name="T39" fmla="*/ 45 h 71"/>
                  <a:gd name="T40" fmla="*/ 33 w 39"/>
                  <a:gd name="T41" fmla="*/ 47 h 71"/>
                  <a:gd name="T42" fmla="*/ 34 w 39"/>
                  <a:gd name="T43" fmla="*/ 49 h 71"/>
                  <a:gd name="T44" fmla="*/ 35 w 39"/>
                  <a:gd name="T45" fmla="*/ 52 h 71"/>
                  <a:gd name="T46" fmla="*/ 36 w 39"/>
                  <a:gd name="T47" fmla="*/ 54 h 71"/>
                  <a:gd name="T48" fmla="*/ 37 w 39"/>
                  <a:gd name="T49" fmla="*/ 56 h 71"/>
                  <a:gd name="T50" fmla="*/ 37 w 39"/>
                  <a:gd name="T51" fmla="*/ 58 h 71"/>
                  <a:gd name="T52" fmla="*/ 38 w 39"/>
                  <a:gd name="T53" fmla="*/ 60 h 71"/>
                  <a:gd name="T54" fmla="*/ 38 w 39"/>
                  <a:gd name="T55" fmla="*/ 62 h 71"/>
                  <a:gd name="T56" fmla="*/ 37 w 39"/>
                  <a:gd name="T57" fmla="*/ 64 h 71"/>
                  <a:gd name="T58" fmla="*/ 37 w 39"/>
                  <a:gd name="T59" fmla="*/ 66 h 71"/>
                  <a:gd name="T60" fmla="*/ 36 w 39"/>
                  <a:gd name="T61" fmla="*/ 68 h 71"/>
                  <a:gd name="T62" fmla="*/ 35 w 39"/>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1"/>
                  <a:gd name="T98" fmla="*/ 39 w 3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1">
                    <a:moveTo>
                      <a:pt x="0" y="0"/>
                    </a:moveTo>
                    <a:lnTo>
                      <a:pt x="2" y="4"/>
                    </a:lnTo>
                    <a:lnTo>
                      <a:pt x="3" y="5"/>
                    </a:lnTo>
                    <a:lnTo>
                      <a:pt x="5" y="7"/>
                    </a:lnTo>
                    <a:lnTo>
                      <a:pt x="6" y="9"/>
                    </a:lnTo>
                    <a:lnTo>
                      <a:pt x="8" y="11"/>
                    </a:lnTo>
                    <a:lnTo>
                      <a:pt x="9" y="14"/>
                    </a:lnTo>
                    <a:lnTo>
                      <a:pt x="11" y="16"/>
                    </a:lnTo>
                    <a:lnTo>
                      <a:pt x="13" y="18"/>
                    </a:lnTo>
                    <a:lnTo>
                      <a:pt x="14" y="20"/>
                    </a:lnTo>
                    <a:lnTo>
                      <a:pt x="17" y="23"/>
                    </a:lnTo>
                    <a:lnTo>
                      <a:pt x="19" y="25"/>
                    </a:lnTo>
                    <a:lnTo>
                      <a:pt x="20" y="28"/>
                    </a:lnTo>
                    <a:lnTo>
                      <a:pt x="22" y="30"/>
                    </a:lnTo>
                    <a:lnTo>
                      <a:pt x="24" y="32"/>
                    </a:lnTo>
                    <a:lnTo>
                      <a:pt x="26" y="35"/>
                    </a:lnTo>
                    <a:lnTo>
                      <a:pt x="28" y="37"/>
                    </a:lnTo>
                    <a:lnTo>
                      <a:pt x="29" y="40"/>
                    </a:lnTo>
                    <a:lnTo>
                      <a:pt x="30" y="42"/>
                    </a:lnTo>
                    <a:lnTo>
                      <a:pt x="32" y="45"/>
                    </a:lnTo>
                    <a:lnTo>
                      <a:pt x="33" y="47"/>
                    </a:lnTo>
                    <a:lnTo>
                      <a:pt x="34" y="49"/>
                    </a:lnTo>
                    <a:lnTo>
                      <a:pt x="35" y="52"/>
                    </a:lnTo>
                    <a:lnTo>
                      <a:pt x="36" y="54"/>
                    </a:lnTo>
                    <a:lnTo>
                      <a:pt x="37" y="56"/>
                    </a:lnTo>
                    <a:lnTo>
                      <a:pt x="37" y="58"/>
                    </a:lnTo>
                    <a:lnTo>
                      <a:pt x="38" y="60"/>
                    </a:lnTo>
                    <a:lnTo>
                      <a:pt x="38" y="62"/>
                    </a:lnTo>
                    <a:lnTo>
                      <a:pt x="37" y="64"/>
                    </a:lnTo>
                    <a:lnTo>
                      <a:pt x="37" y="66"/>
                    </a:lnTo>
                    <a:lnTo>
                      <a:pt x="36" y="68"/>
                    </a:lnTo>
                    <a:lnTo>
                      <a:pt x="35"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1" name="Group 38"/>
            <p:cNvGrpSpPr>
              <a:grpSpLocks/>
            </p:cNvGrpSpPr>
            <p:nvPr/>
          </p:nvGrpSpPr>
          <p:grpSpPr bwMode="auto">
            <a:xfrm>
              <a:off x="847" y="1116"/>
              <a:ext cx="197" cy="120"/>
              <a:chOff x="847" y="1116"/>
              <a:chExt cx="197" cy="120"/>
            </a:xfrm>
          </p:grpSpPr>
          <p:sp>
            <p:nvSpPr>
              <p:cNvPr id="20620" name="Freeform 39"/>
              <p:cNvSpPr>
                <a:spLocks/>
              </p:cNvSpPr>
              <p:nvPr/>
            </p:nvSpPr>
            <p:spPr bwMode="auto">
              <a:xfrm>
                <a:off x="939" y="1145"/>
                <a:ext cx="105" cy="27"/>
              </a:xfrm>
              <a:custGeom>
                <a:avLst/>
                <a:gdLst>
                  <a:gd name="T0" fmla="*/ 48 w 105"/>
                  <a:gd name="T1" fmla="*/ 2 h 27"/>
                  <a:gd name="T2" fmla="*/ 57 w 105"/>
                  <a:gd name="T3" fmla="*/ 1 h 27"/>
                  <a:gd name="T4" fmla="*/ 66 w 105"/>
                  <a:gd name="T5" fmla="*/ 1 h 27"/>
                  <a:gd name="T6" fmla="*/ 74 w 105"/>
                  <a:gd name="T7" fmla="*/ 0 h 27"/>
                  <a:gd name="T8" fmla="*/ 82 w 105"/>
                  <a:gd name="T9" fmla="*/ 0 h 27"/>
                  <a:gd name="T10" fmla="*/ 89 w 105"/>
                  <a:gd name="T11" fmla="*/ 1 h 27"/>
                  <a:gd name="T12" fmla="*/ 94 w 105"/>
                  <a:gd name="T13" fmla="*/ 1 h 27"/>
                  <a:gd name="T14" fmla="*/ 99 w 105"/>
                  <a:gd name="T15" fmla="*/ 2 h 27"/>
                  <a:gd name="T16" fmla="*/ 102 w 105"/>
                  <a:gd name="T17" fmla="*/ 4 h 27"/>
                  <a:gd name="T18" fmla="*/ 103 w 105"/>
                  <a:gd name="T19" fmla="*/ 5 h 27"/>
                  <a:gd name="T20" fmla="*/ 103 w 105"/>
                  <a:gd name="T21" fmla="*/ 7 h 27"/>
                  <a:gd name="T22" fmla="*/ 102 w 105"/>
                  <a:gd name="T23" fmla="*/ 9 h 27"/>
                  <a:gd name="T24" fmla="*/ 99 w 105"/>
                  <a:gd name="T25" fmla="*/ 12 h 27"/>
                  <a:gd name="T26" fmla="*/ 94 w 105"/>
                  <a:gd name="T27" fmla="*/ 14 h 27"/>
                  <a:gd name="T28" fmla="*/ 88 w 105"/>
                  <a:gd name="T29" fmla="*/ 16 h 27"/>
                  <a:gd name="T30" fmla="*/ 82 w 105"/>
                  <a:gd name="T31" fmla="*/ 18 h 27"/>
                  <a:gd name="T32" fmla="*/ 74 w 105"/>
                  <a:gd name="T33" fmla="*/ 20 h 27"/>
                  <a:gd name="T34" fmla="*/ 66 w 105"/>
                  <a:gd name="T35" fmla="*/ 22 h 27"/>
                  <a:gd name="T36" fmla="*/ 57 w 105"/>
                  <a:gd name="T37" fmla="*/ 23 h 27"/>
                  <a:gd name="T38" fmla="*/ 48 w 105"/>
                  <a:gd name="T39" fmla="*/ 24 h 27"/>
                  <a:gd name="T40" fmla="*/ 39 w 105"/>
                  <a:gd name="T41" fmla="*/ 25 h 27"/>
                  <a:gd name="T42" fmla="*/ 31 w 105"/>
                  <a:gd name="T43" fmla="*/ 25 h 27"/>
                  <a:gd name="T44" fmla="*/ 23 w 105"/>
                  <a:gd name="T45" fmla="*/ 26 h 27"/>
                  <a:gd name="T46" fmla="*/ 16 w 105"/>
                  <a:gd name="T47" fmla="*/ 25 h 27"/>
                  <a:gd name="T48" fmla="*/ 10 w 105"/>
                  <a:gd name="T49" fmla="*/ 25 h 27"/>
                  <a:gd name="T50" fmla="*/ 5 w 105"/>
                  <a:gd name="T51" fmla="*/ 24 h 27"/>
                  <a:gd name="T52" fmla="*/ 2 w 105"/>
                  <a:gd name="T53" fmla="*/ 22 h 27"/>
                  <a:gd name="T54" fmla="*/ 0 w 105"/>
                  <a:gd name="T55" fmla="*/ 21 h 27"/>
                  <a:gd name="T56" fmla="*/ 0 w 105"/>
                  <a:gd name="T57" fmla="*/ 19 h 27"/>
                  <a:gd name="T58" fmla="*/ 1 w 105"/>
                  <a:gd name="T59" fmla="*/ 17 h 27"/>
                  <a:gd name="T60" fmla="*/ 4 w 105"/>
                  <a:gd name="T61" fmla="*/ 15 h 27"/>
                  <a:gd name="T62" fmla="*/ 8 w 105"/>
                  <a:gd name="T63" fmla="*/ 13 h 27"/>
                  <a:gd name="T64" fmla="*/ 13 w 105"/>
                  <a:gd name="T65" fmla="*/ 10 h 27"/>
                  <a:gd name="T66" fmla="*/ 20 w 105"/>
                  <a:gd name="T67" fmla="*/ 8 h 27"/>
                  <a:gd name="T68" fmla="*/ 27 w 105"/>
                  <a:gd name="T69" fmla="*/ 6 h 27"/>
                  <a:gd name="T70" fmla="*/ 35 w 105"/>
                  <a:gd name="T71" fmla="*/ 4 h 27"/>
                  <a:gd name="T72" fmla="*/ 44 w 105"/>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7"/>
                  <a:gd name="T113" fmla="*/ 105 w 105"/>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7">
                    <a:moveTo>
                      <a:pt x="44" y="3"/>
                    </a:moveTo>
                    <a:lnTo>
                      <a:pt x="48" y="2"/>
                    </a:lnTo>
                    <a:lnTo>
                      <a:pt x="53" y="2"/>
                    </a:lnTo>
                    <a:lnTo>
                      <a:pt x="57" y="1"/>
                    </a:lnTo>
                    <a:lnTo>
                      <a:pt x="62" y="1"/>
                    </a:lnTo>
                    <a:lnTo>
                      <a:pt x="66" y="1"/>
                    </a:lnTo>
                    <a:lnTo>
                      <a:pt x="70" y="0"/>
                    </a:lnTo>
                    <a:lnTo>
                      <a:pt x="74" y="0"/>
                    </a:lnTo>
                    <a:lnTo>
                      <a:pt x="78" y="0"/>
                    </a:lnTo>
                    <a:lnTo>
                      <a:pt x="82" y="0"/>
                    </a:lnTo>
                    <a:lnTo>
                      <a:pt x="85" y="0"/>
                    </a:lnTo>
                    <a:lnTo>
                      <a:pt x="89" y="1"/>
                    </a:lnTo>
                    <a:lnTo>
                      <a:pt x="92" y="1"/>
                    </a:lnTo>
                    <a:lnTo>
                      <a:pt x="94" y="1"/>
                    </a:lnTo>
                    <a:lnTo>
                      <a:pt x="97" y="2"/>
                    </a:lnTo>
                    <a:lnTo>
                      <a:pt x="99" y="2"/>
                    </a:lnTo>
                    <a:lnTo>
                      <a:pt x="100" y="3"/>
                    </a:lnTo>
                    <a:lnTo>
                      <a:pt x="102" y="4"/>
                    </a:lnTo>
                    <a:lnTo>
                      <a:pt x="103" y="4"/>
                    </a:lnTo>
                    <a:lnTo>
                      <a:pt x="103" y="5"/>
                    </a:lnTo>
                    <a:lnTo>
                      <a:pt x="104" y="6"/>
                    </a:lnTo>
                    <a:lnTo>
                      <a:pt x="103" y="7"/>
                    </a:lnTo>
                    <a:lnTo>
                      <a:pt x="103" y="8"/>
                    </a:lnTo>
                    <a:lnTo>
                      <a:pt x="102" y="9"/>
                    </a:lnTo>
                    <a:lnTo>
                      <a:pt x="100" y="10"/>
                    </a:lnTo>
                    <a:lnTo>
                      <a:pt x="99" y="12"/>
                    </a:lnTo>
                    <a:lnTo>
                      <a:pt x="97" y="12"/>
                    </a:lnTo>
                    <a:lnTo>
                      <a:pt x="94" y="14"/>
                    </a:lnTo>
                    <a:lnTo>
                      <a:pt x="91" y="15"/>
                    </a:lnTo>
                    <a:lnTo>
                      <a:pt x="88" y="16"/>
                    </a:lnTo>
                    <a:lnTo>
                      <a:pt x="85" y="17"/>
                    </a:lnTo>
                    <a:lnTo>
                      <a:pt x="82" y="18"/>
                    </a:lnTo>
                    <a:lnTo>
                      <a:pt x="78" y="19"/>
                    </a:lnTo>
                    <a:lnTo>
                      <a:pt x="74" y="20"/>
                    </a:lnTo>
                    <a:lnTo>
                      <a:pt x="70" y="21"/>
                    </a:lnTo>
                    <a:lnTo>
                      <a:pt x="66" y="22"/>
                    </a:lnTo>
                    <a:lnTo>
                      <a:pt x="62" y="22"/>
                    </a:lnTo>
                    <a:lnTo>
                      <a:pt x="57" y="23"/>
                    </a:lnTo>
                    <a:lnTo>
                      <a:pt x="52" y="24"/>
                    </a:lnTo>
                    <a:lnTo>
                      <a:pt x="48" y="24"/>
                    </a:lnTo>
                    <a:lnTo>
                      <a:pt x="44" y="25"/>
                    </a:lnTo>
                    <a:lnTo>
                      <a:pt x="39" y="25"/>
                    </a:lnTo>
                    <a:lnTo>
                      <a:pt x="35" y="25"/>
                    </a:lnTo>
                    <a:lnTo>
                      <a:pt x="31" y="25"/>
                    </a:lnTo>
                    <a:lnTo>
                      <a:pt x="27" y="26"/>
                    </a:lnTo>
                    <a:lnTo>
                      <a:pt x="23" y="26"/>
                    </a:lnTo>
                    <a:lnTo>
                      <a:pt x="20" y="26"/>
                    </a:lnTo>
                    <a:lnTo>
                      <a:pt x="16" y="25"/>
                    </a:lnTo>
                    <a:lnTo>
                      <a:pt x="13" y="25"/>
                    </a:lnTo>
                    <a:lnTo>
                      <a:pt x="10" y="25"/>
                    </a:lnTo>
                    <a:lnTo>
                      <a:pt x="8" y="25"/>
                    </a:lnTo>
                    <a:lnTo>
                      <a:pt x="5" y="24"/>
                    </a:lnTo>
                    <a:lnTo>
                      <a:pt x="4" y="23"/>
                    </a:lnTo>
                    <a:lnTo>
                      <a:pt x="2" y="22"/>
                    </a:lnTo>
                    <a:lnTo>
                      <a:pt x="1" y="22"/>
                    </a:lnTo>
                    <a:lnTo>
                      <a:pt x="0" y="21"/>
                    </a:lnTo>
                    <a:lnTo>
                      <a:pt x="0" y="20"/>
                    </a:lnTo>
                    <a:lnTo>
                      <a:pt x="0" y="19"/>
                    </a:lnTo>
                    <a:lnTo>
                      <a:pt x="0" y="18"/>
                    </a:lnTo>
                    <a:lnTo>
                      <a:pt x="1" y="17"/>
                    </a:lnTo>
                    <a:lnTo>
                      <a:pt x="2" y="16"/>
                    </a:lnTo>
                    <a:lnTo>
                      <a:pt x="4" y="15"/>
                    </a:lnTo>
                    <a:lnTo>
                      <a:pt x="5" y="14"/>
                    </a:lnTo>
                    <a:lnTo>
                      <a:pt x="8" y="13"/>
                    </a:lnTo>
                    <a:lnTo>
                      <a:pt x="10" y="12"/>
                    </a:lnTo>
                    <a:lnTo>
                      <a:pt x="13" y="10"/>
                    </a:lnTo>
                    <a:lnTo>
                      <a:pt x="16" y="9"/>
                    </a:lnTo>
                    <a:lnTo>
                      <a:pt x="20" y="8"/>
                    </a:lnTo>
                    <a:lnTo>
                      <a:pt x="23" y="7"/>
                    </a:lnTo>
                    <a:lnTo>
                      <a:pt x="27" y="6"/>
                    </a:lnTo>
                    <a:lnTo>
                      <a:pt x="31" y="5"/>
                    </a:lnTo>
                    <a:lnTo>
                      <a:pt x="35" y="4"/>
                    </a:lnTo>
                    <a:lnTo>
                      <a:pt x="40" y="4"/>
                    </a:lnTo>
                    <a:lnTo>
                      <a:pt x="44"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1" name="Freeform 40"/>
              <p:cNvSpPr>
                <a:spLocks/>
              </p:cNvSpPr>
              <p:nvPr/>
            </p:nvSpPr>
            <p:spPr bwMode="auto">
              <a:xfrm>
                <a:off x="886" y="1116"/>
                <a:ext cx="58" cy="49"/>
              </a:xfrm>
              <a:custGeom>
                <a:avLst/>
                <a:gdLst>
                  <a:gd name="T0" fmla="*/ 5 w 58"/>
                  <a:gd name="T1" fmla="*/ 25 h 49"/>
                  <a:gd name="T2" fmla="*/ 3 w 58"/>
                  <a:gd name="T3" fmla="*/ 21 h 49"/>
                  <a:gd name="T4" fmla="*/ 1 w 58"/>
                  <a:gd name="T5" fmla="*/ 17 h 49"/>
                  <a:gd name="T6" fmla="*/ 0 w 58"/>
                  <a:gd name="T7" fmla="*/ 13 h 49"/>
                  <a:gd name="T8" fmla="*/ 0 w 58"/>
                  <a:gd name="T9" fmla="*/ 10 h 49"/>
                  <a:gd name="T10" fmla="*/ 1 w 58"/>
                  <a:gd name="T11" fmla="*/ 7 h 49"/>
                  <a:gd name="T12" fmla="*/ 2 w 58"/>
                  <a:gd name="T13" fmla="*/ 4 h 49"/>
                  <a:gd name="T14" fmla="*/ 5 w 58"/>
                  <a:gd name="T15" fmla="*/ 2 h 49"/>
                  <a:gd name="T16" fmla="*/ 8 w 58"/>
                  <a:gd name="T17" fmla="*/ 1 h 49"/>
                  <a:gd name="T18" fmla="*/ 11 w 58"/>
                  <a:gd name="T19" fmla="*/ 0 h 49"/>
                  <a:gd name="T20" fmla="*/ 16 w 58"/>
                  <a:gd name="T21" fmla="*/ 0 h 49"/>
                  <a:gd name="T22" fmla="*/ 20 w 58"/>
                  <a:gd name="T23" fmla="*/ 1 h 49"/>
                  <a:gd name="T24" fmla="*/ 25 w 58"/>
                  <a:gd name="T25" fmla="*/ 2 h 49"/>
                  <a:gd name="T26" fmla="*/ 30 w 58"/>
                  <a:gd name="T27" fmla="*/ 4 h 49"/>
                  <a:gd name="T28" fmla="*/ 35 w 58"/>
                  <a:gd name="T29" fmla="*/ 7 h 49"/>
                  <a:gd name="T30" fmla="*/ 39 w 58"/>
                  <a:gd name="T31" fmla="*/ 10 h 49"/>
                  <a:gd name="T32" fmla="*/ 43 w 58"/>
                  <a:gd name="T33" fmla="*/ 13 h 49"/>
                  <a:gd name="T34" fmla="*/ 47 w 58"/>
                  <a:gd name="T35" fmla="*/ 17 h 49"/>
                  <a:gd name="T36" fmla="*/ 51 w 58"/>
                  <a:gd name="T37" fmla="*/ 21 h 49"/>
                  <a:gd name="T38" fmla="*/ 53 w 58"/>
                  <a:gd name="T39" fmla="*/ 25 h 49"/>
                  <a:gd name="T40" fmla="*/ 55 w 58"/>
                  <a:gd name="T41" fmla="*/ 29 h 49"/>
                  <a:gd name="T42" fmla="*/ 56 w 58"/>
                  <a:gd name="T43" fmla="*/ 33 h 49"/>
                  <a:gd name="T44" fmla="*/ 57 w 58"/>
                  <a:gd name="T45" fmla="*/ 37 h 49"/>
                  <a:gd name="T46" fmla="*/ 56 w 58"/>
                  <a:gd name="T47" fmla="*/ 40 h 49"/>
                  <a:gd name="T48" fmla="*/ 54 w 58"/>
                  <a:gd name="T49" fmla="*/ 43 h 49"/>
                  <a:gd name="T50" fmla="*/ 52 w 58"/>
                  <a:gd name="T51" fmla="*/ 45 h 49"/>
                  <a:gd name="T52" fmla="*/ 50 w 58"/>
                  <a:gd name="T53" fmla="*/ 46 h 49"/>
                  <a:gd name="T54" fmla="*/ 46 w 58"/>
                  <a:gd name="T55" fmla="*/ 47 h 49"/>
                  <a:gd name="T56" fmla="*/ 41 w 58"/>
                  <a:gd name="T57" fmla="*/ 48 h 49"/>
                  <a:gd name="T58" fmla="*/ 37 w 58"/>
                  <a:gd name="T59" fmla="*/ 47 h 49"/>
                  <a:gd name="T60" fmla="*/ 33 w 58"/>
                  <a:gd name="T61" fmla="*/ 46 h 49"/>
                  <a:gd name="T62" fmla="*/ 28 w 58"/>
                  <a:gd name="T63" fmla="*/ 44 h 49"/>
                  <a:gd name="T64" fmla="*/ 23 w 58"/>
                  <a:gd name="T65" fmla="*/ 41 h 49"/>
                  <a:gd name="T66" fmla="*/ 18 w 58"/>
                  <a:gd name="T67" fmla="*/ 38 h 49"/>
                  <a:gd name="T68" fmla="*/ 14 w 58"/>
                  <a:gd name="T69" fmla="*/ 35 h 49"/>
                  <a:gd name="T70" fmla="*/ 10 w 58"/>
                  <a:gd name="T71" fmla="*/ 31 h 49"/>
                  <a:gd name="T72" fmla="*/ 7 w 58"/>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9"/>
                  <a:gd name="T113" fmla="*/ 58 w 58"/>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9">
                    <a:moveTo>
                      <a:pt x="6" y="27"/>
                    </a:moveTo>
                    <a:lnTo>
                      <a:pt x="5" y="25"/>
                    </a:lnTo>
                    <a:lnTo>
                      <a:pt x="4" y="23"/>
                    </a:lnTo>
                    <a:lnTo>
                      <a:pt x="3" y="21"/>
                    </a:lnTo>
                    <a:lnTo>
                      <a:pt x="1" y="19"/>
                    </a:lnTo>
                    <a:lnTo>
                      <a:pt x="1" y="17"/>
                    </a:lnTo>
                    <a:lnTo>
                      <a:pt x="0" y="15"/>
                    </a:lnTo>
                    <a:lnTo>
                      <a:pt x="0" y="13"/>
                    </a:lnTo>
                    <a:lnTo>
                      <a:pt x="0" y="11"/>
                    </a:lnTo>
                    <a:lnTo>
                      <a:pt x="0" y="10"/>
                    </a:lnTo>
                    <a:lnTo>
                      <a:pt x="0" y="8"/>
                    </a:lnTo>
                    <a:lnTo>
                      <a:pt x="1" y="7"/>
                    </a:lnTo>
                    <a:lnTo>
                      <a:pt x="1" y="5"/>
                    </a:lnTo>
                    <a:lnTo>
                      <a:pt x="2" y="4"/>
                    </a:lnTo>
                    <a:lnTo>
                      <a:pt x="3" y="3"/>
                    </a:lnTo>
                    <a:lnTo>
                      <a:pt x="5" y="2"/>
                    </a:lnTo>
                    <a:lnTo>
                      <a:pt x="6" y="1"/>
                    </a:lnTo>
                    <a:lnTo>
                      <a:pt x="8" y="1"/>
                    </a:lnTo>
                    <a:lnTo>
                      <a:pt x="10" y="0"/>
                    </a:lnTo>
                    <a:lnTo>
                      <a:pt x="11" y="0"/>
                    </a:lnTo>
                    <a:lnTo>
                      <a:pt x="13" y="0"/>
                    </a:lnTo>
                    <a:lnTo>
                      <a:pt x="16" y="0"/>
                    </a:lnTo>
                    <a:lnTo>
                      <a:pt x="18" y="0"/>
                    </a:lnTo>
                    <a:lnTo>
                      <a:pt x="20" y="1"/>
                    </a:lnTo>
                    <a:lnTo>
                      <a:pt x="23" y="1"/>
                    </a:lnTo>
                    <a:lnTo>
                      <a:pt x="25" y="2"/>
                    </a:lnTo>
                    <a:lnTo>
                      <a:pt x="27" y="3"/>
                    </a:lnTo>
                    <a:lnTo>
                      <a:pt x="30" y="4"/>
                    </a:lnTo>
                    <a:lnTo>
                      <a:pt x="32" y="5"/>
                    </a:lnTo>
                    <a:lnTo>
                      <a:pt x="35" y="7"/>
                    </a:lnTo>
                    <a:lnTo>
                      <a:pt x="37" y="8"/>
                    </a:lnTo>
                    <a:lnTo>
                      <a:pt x="39" y="10"/>
                    </a:lnTo>
                    <a:lnTo>
                      <a:pt x="41" y="12"/>
                    </a:lnTo>
                    <a:lnTo>
                      <a:pt x="43" y="13"/>
                    </a:lnTo>
                    <a:lnTo>
                      <a:pt x="46" y="15"/>
                    </a:lnTo>
                    <a:lnTo>
                      <a:pt x="47" y="17"/>
                    </a:lnTo>
                    <a:lnTo>
                      <a:pt x="49" y="19"/>
                    </a:lnTo>
                    <a:lnTo>
                      <a:pt x="51" y="21"/>
                    </a:lnTo>
                    <a:lnTo>
                      <a:pt x="52" y="23"/>
                    </a:lnTo>
                    <a:lnTo>
                      <a:pt x="53" y="25"/>
                    </a:lnTo>
                    <a:lnTo>
                      <a:pt x="54" y="28"/>
                    </a:lnTo>
                    <a:lnTo>
                      <a:pt x="55" y="29"/>
                    </a:lnTo>
                    <a:lnTo>
                      <a:pt x="56" y="31"/>
                    </a:lnTo>
                    <a:lnTo>
                      <a:pt x="56" y="33"/>
                    </a:lnTo>
                    <a:lnTo>
                      <a:pt x="57" y="35"/>
                    </a:lnTo>
                    <a:lnTo>
                      <a:pt x="57" y="37"/>
                    </a:lnTo>
                    <a:lnTo>
                      <a:pt x="56" y="39"/>
                    </a:lnTo>
                    <a:lnTo>
                      <a:pt x="56" y="40"/>
                    </a:lnTo>
                    <a:lnTo>
                      <a:pt x="55" y="42"/>
                    </a:lnTo>
                    <a:lnTo>
                      <a:pt x="54" y="43"/>
                    </a:lnTo>
                    <a:lnTo>
                      <a:pt x="53" y="44"/>
                    </a:lnTo>
                    <a:lnTo>
                      <a:pt x="52" y="45"/>
                    </a:lnTo>
                    <a:lnTo>
                      <a:pt x="51" y="46"/>
                    </a:lnTo>
                    <a:lnTo>
                      <a:pt x="50" y="46"/>
                    </a:lnTo>
                    <a:lnTo>
                      <a:pt x="47" y="47"/>
                    </a:lnTo>
                    <a:lnTo>
                      <a:pt x="46" y="47"/>
                    </a:lnTo>
                    <a:lnTo>
                      <a:pt x="44" y="48"/>
                    </a:lnTo>
                    <a:lnTo>
                      <a:pt x="41" y="48"/>
                    </a:lnTo>
                    <a:lnTo>
                      <a:pt x="39" y="47"/>
                    </a:lnTo>
                    <a:lnTo>
                      <a:pt x="37" y="47"/>
                    </a:lnTo>
                    <a:lnTo>
                      <a:pt x="35" y="46"/>
                    </a:lnTo>
                    <a:lnTo>
                      <a:pt x="33" y="46"/>
                    </a:lnTo>
                    <a:lnTo>
                      <a:pt x="30" y="45"/>
                    </a:lnTo>
                    <a:lnTo>
                      <a:pt x="28" y="44"/>
                    </a:lnTo>
                    <a:lnTo>
                      <a:pt x="25" y="43"/>
                    </a:lnTo>
                    <a:lnTo>
                      <a:pt x="23" y="41"/>
                    </a:lnTo>
                    <a:lnTo>
                      <a:pt x="21" y="40"/>
                    </a:lnTo>
                    <a:lnTo>
                      <a:pt x="18" y="38"/>
                    </a:lnTo>
                    <a:lnTo>
                      <a:pt x="16" y="37"/>
                    </a:lnTo>
                    <a:lnTo>
                      <a:pt x="14" y="35"/>
                    </a:lnTo>
                    <a:lnTo>
                      <a:pt x="12" y="33"/>
                    </a:lnTo>
                    <a:lnTo>
                      <a:pt x="10" y="31"/>
                    </a:lnTo>
                    <a:lnTo>
                      <a:pt x="8" y="29"/>
                    </a:lnTo>
                    <a:lnTo>
                      <a:pt x="7"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2" name="Oval 41"/>
              <p:cNvSpPr>
                <a:spLocks noChangeArrowheads="1"/>
              </p:cNvSpPr>
              <p:nvPr/>
            </p:nvSpPr>
            <p:spPr bwMode="auto">
              <a:xfrm rot="-5940000">
                <a:off x="867" y="1139"/>
                <a:ext cx="30"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23" name="Freeform 42"/>
              <p:cNvSpPr>
                <a:spLocks/>
              </p:cNvSpPr>
              <p:nvPr/>
            </p:nvSpPr>
            <p:spPr bwMode="auto">
              <a:xfrm>
                <a:off x="936" y="1166"/>
                <a:ext cx="39" cy="70"/>
              </a:xfrm>
              <a:custGeom>
                <a:avLst/>
                <a:gdLst>
                  <a:gd name="T0" fmla="*/ 0 w 39"/>
                  <a:gd name="T1" fmla="*/ 0 h 70"/>
                  <a:gd name="T2" fmla="*/ 2 w 39"/>
                  <a:gd name="T3" fmla="*/ 3 h 70"/>
                  <a:gd name="T4" fmla="*/ 3 w 39"/>
                  <a:gd name="T5" fmla="*/ 5 h 70"/>
                  <a:gd name="T6" fmla="*/ 5 w 39"/>
                  <a:gd name="T7" fmla="*/ 7 h 70"/>
                  <a:gd name="T8" fmla="*/ 6 w 39"/>
                  <a:gd name="T9" fmla="*/ 9 h 70"/>
                  <a:gd name="T10" fmla="*/ 8 w 39"/>
                  <a:gd name="T11" fmla="*/ 11 h 70"/>
                  <a:gd name="T12" fmla="*/ 9 w 39"/>
                  <a:gd name="T13" fmla="*/ 14 h 70"/>
                  <a:gd name="T14" fmla="*/ 11 w 39"/>
                  <a:gd name="T15" fmla="*/ 16 h 70"/>
                  <a:gd name="T16" fmla="*/ 13 w 39"/>
                  <a:gd name="T17" fmla="*/ 18 h 70"/>
                  <a:gd name="T18" fmla="*/ 15 w 39"/>
                  <a:gd name="T19" fmla="*/ 20 h 70"/>
                  <a:gd name="T20" fmla="*/ 16 w 39"/>
                  <a:gd name="T21" fmla="*/ 23 h 70"/>
                  <a:gd name="T22" fmla="*/ 18 w 39"/>
                  <a:gd name="T23" fmla="*/ 25 h 70"/>
                  <a:gd name="T24" fmla="*/ 20 w 39"/>
                  <a:gd name="T25" fmla="*/ 27 h 70"/>
                  <a:gd name="T26" fmla="*/ 22 w 39"/>
                  <a:gd name="T27" fmla="*/ 30 h 70"/>
                  <a:gd name="T28" fmla="*/ 24 w 39"/>
                  <a:gd name="T29" fmla="*/ 32 h 70"/>
                  <a:gd name="T30" fmla="*/ 26 w 39"/>
                  <a:gd name="T31" fmla="*/ 35 h 70"/>
                  <a:gd name="T32" fmla="*/ 27 w 39"/>
                  <a:gd name="T33" fmla="*/ 37 h 70"/>
                  <a:gd name="T34" fmla="*/ 29 w 39"/>
                  <a:gd name="T35" fmla="*/ 39 h 70"/>
                  <a:gd name="T36" fmla="*/ 31 w 39"/>
                  <a:gd name="T37" fmla="*/ 41 h 70"/>
                  <a:gd name="T38" fmla="*/ 32 w 39"/>
                  <a:gd name="T39" fmla="*/ 44 h 70"/>
                  <a:gd name="T40" fmla="*/ 33 w 39"/>
                  <a:gd name="T41" fmla="*/ 46 h 70"/>
                  <a:gd name="T42" fmla="*/ 35 w 39"/>
                  <a:gd name="T43" fmla="*/ 49 h 70"/>
                  <a:gd name="T44" fmla="*/ 35 w 39"/>
                  <a:gd name="T45" fmla="*/ 51 h 70"/>
                  <a:gd name="T46" fmla="*/ 36 w 39"/>
                  <a:gd name="T47" fmla="*/ 53 h 70"/>
                  <a:gd name="T48" fmla="*/ 37 w 39"/>
                  <a:gd name="T49" fmla="*/ 55 h 70"/>
                  <a:gd name="T50" fmla="*/ 37 w 39"/>
                  <a:gd name="T51" fmla="*/ 57 h 70"/>
                  <a:gd name="T52" fmla="*/ 38 w 39"/>
                  <a:gd name="T53" fmla="*/ 60 h 70"/>
                  <a:gd name="T54" fmla="*/ 38 w 39"/>
                  <a:gd name="T55" fmla="*/ 62 h 70"/>
                  <a:gd name="T56" fmla="*/ 37 w 39"/>
                  <a:gd name="T57" fmla="*/ 63 h 70"/>
                  <a:gd name="T58" fmla="*/ 37 w 39"/>
                  <a:gd name="T59" fmla="*/ 65 h 70"/>
                  <a:gd name="T60" fmla="*/ 36 w 39"/>
                  <a:gd name="T61" fmla="*/ 67 h 70"/>
                  <a:gd name="T62" fmla="*/ 35 w 39"/>
                  <a:gd name="T63" fmla="*/ 69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0"/>
                  <a:gd name="T98" fmla="*/ 39 w 39"/>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0">
                    <a:moveTo>
                      <a:pt x="0" y="0"/>
                    </a:moveTo>
                    <a:lnTo>
                      <a:pt x="2" y="3"/>
                    </a:lnTo>
                    <a:lnTo>
                      <a:pt x="3" y="5"/>
                    </a:lnTo>
                    <a:lnTo>
                      <a:pt x="5" y="7"/>
                    </a:lnTo>
                    <a:lnTo>
                      <a:pt x="6" y="9"/>
                    </a:lnTo>
                    <a:lnTo>
                      <a:pt x="8" y="11"/>
                    </a:lnTo>
                    <a:lnTo>
                      <a:pt x="9" y="14"/>
                    </a:lnTo>
                    <a:lnTo>
                      <a:pt x="11" y="16"/>
                    </a:lnTo>
                    <a:lnTo>
                      <a:pt x="13" y="18"/>
                    </a:lnTo>
                    <a:lnTo>
                      <a:pt x="15" y="20"/>
                    </a:lnTo>
                    <a:lnTo>
                      <a:pt x="16" y="23"/>
                    </a:lnTo>
                    <a:lnTo>
                      <a:pt x="18" y="25"/>
                    </a:lnTo>
                    <a:lnTo>
                      <a:pt x="20" y="27"/>
                    </a:lnTo>
                    <a:lnTo>
                      <a:pt x="22" y="30"/>
                    </a:lnTo>
                    <a:lnTo>
                      <a:pt x="24" y="32"/>
                    </a:lnTo>
                    <a:lnTo>
                      <a:pt x="26" y="35"/>
                    </a:lnTo>
                    <a:lnTo>
                      <a:pt x="27" y="37"/>
                    </a:lnTo>
                    <a:lnTo>
                      <a:pt x="29" y="39"/>
                    </a:lnTo>
                    <a:lnTo>
                      <a:pt x="31" y="41"/>
                    </a:lnTo>
                    <a:lnTo>
                      <a:pt x="32" y="44"/>
                    </a:lnTo>
                    <a:lnTo>
                      <a:pt x="33" y="46"/>
                    </a:lnTo>
                    <a:lnTo>
                      <a:pt x="35" y="49"/>
                    </a:lnTo>
                    <a:lnTo>
                      <a:pt x="35" y="51"/>
                    </a:lnTo>
                    <a:lnTo>
                      <a:pt x="36" y="53"/>
                    </a:lnTo>
                    <a:lnTo>
                      <a:pt x="37" y="55"/>
                    </a:lnTo>
                    <a:lnTo>
                      <a:pt x="37" y="57"/>
                    </a:lnTo>
                    <a:lnTo>
                      <a:pt x="38" y="60"/>
                    </a:lnTo>
                    <a:lnTo>
                      <a:pt x="38" y="62"/>
                    </a:lnTo>
                    <a:lnTo>
                      <a:pt x="37" y="63"/>
                    </a:lnTo>
                    <a:lnTo>
                      <a:pt x="37" y="65"/>
                    </a:lnTo>
                    <a:lnTo>
                      <a:pt x="36" y="67"/>
                    </a:lnTo>
                    <a:lnTo>
                      <a:pt x="35" y="6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2" name="Group 43"/>
            <p:cNvGrpSpPr>
              <a:grpSpLocks/>
            </p:cNvGrpSpPr>
            <p:nvPr/>
          </p:nvGrpSpPr>
          <p:grpSpPr bwMode="auto">
            <a:xfrm>
              <a:off x="758" y="1225"/>
              <a:ext cx="195" cy="120"/>
              <a:chOff x="758" y="1225"/>
              <a:chExt cx="195" cy="120"/>
            </a:xfrm>
          </p:grpSpPr>
          <p:sp>
            <p:nvSpPr>
              <p:cNvPr id="20616" name="Freeform 44"/>
              <p:cNvSpPr>
                <a:spLocks/>
              </p:cNvSpPr>
              <p:nvPr/>
            </p:nvSpPr>
            <p:spPr bwMode="auto">
              <a:xfrm>
                <a:off x="849" y="1255"/>
                <a:ext cx="104" cy="27"/>
              </a:xfrm>
              <a:custGeom>
                <a:avLst/>
                <a:gdLst>
                  <a:gd name="T0" fmla="*/ 48 w 104"/>
                  <a:gd name="T1" fmla="*/ 2 h 27"/>
                  <a:gd name="T2" fmla="*/ 57 w 104"/>
                  <a:gd name="T3" fmla="*/ 1 h 27"/>
                  <a:gd name="T4" fmla="*/ 65 w 104"/>
                  <a:gd name="T5" fmla="*/ 0 h 27"/>
                  <a:gd name="T6" fmla="*/ 74 w 104"/>
                  <a:gd name="T7" fmla="*/ 0 h 27"/>
                  <a:gd name="T8" fmla="*/ 81 w 104"/>
                  <a:gd name="T9" fmla="*/ 0 h 27"/>
                  <a:gd name="T10" fmla="*/ 88 w 104"/>
                  <a:gd name="T11" fmla="*/ 0 h 27"/>
                  <a:gd name="T12" fmla="*/ 94 w 104"/>
                  <a:gd name="T13" fmla="*/ 1 h 27"/>
                  <a:gd name="T14" fmla="*/ 98 w 104"/>
                  <a:gd name="T15" fmla="*/ 2 h 27"/>
                  <a:gd name="T16" fmla="*/ 101 w 104"/>
                  <a:gd name="T17" fmla="*/ 4 h 27"/>
                  <a:gd name="T18" fmla="*/ 103 w 104"/>
                  <a:gd name="T19" fmla="*/ 5 h 27"/>
                  <a:gd name="T20" fmla="*/ 102 w 104"/>
                  <a:gd name="T21" fmla="*/ 7 h 27"/>
                  <a:gd name="T22" fmla="*/ 101 w 104"/>
                  <a:gd name="T23" fmla="*/ 9 h 27"/>
                  <a:gd name="T24" fmla="*/ 98 w 104"/>
                  <a:gd name="T25" fmla="*/ 11 h 27"/>
                  <a:gd name="T26" fmla="*/ 93 w 104"/>
                  <a:gd name="T27" fmla="*/ 13 h 27"/>
                  <a:gd name="T28" fmla="*/ 88 w 104"/>
                  <a:gd name="T29" fmla="*/ 16 h 27"/>
                  <a:gd name="T30" fmla="*/ 81 w 104"/>
                  <a:gd name="T31" fmla="*/ 18 h 27"/>
                  <a:gd name="T32" fmla="*/ 73 w 104"/>
                  <a:gd name="T33" fmla="*/ 20 h 27"/>
                  <a:gd name="T34" fmla="*/ 65 w 104"/>
                  <a:gd name="T35" fmla="*/ 22 h 27"/>
                  <a:gd name="T36" fmla="*/ 56 w 104"/>
                  <a:gd name="T37" fmla="*/ 23 h 27"/>
                  <a:gd name="T38" fmla="*/ 48 w 104"/>
                  <a:gd name="T39" fmla="*/ 24 h 27"/>
                  <a:gd name="T40" fmla="*/ 39 w 104"/>
                  <a:gd name="T41" fmla="*/ 25 h 27"/>
                  <a:gd name="T42" fmla="*/ 31 w 104"/>
                  <a:gd name="T43" fmla="*/ 25 h 27"/>
                  <a:gd name="T44" fmla="*/ 23 w 104"/>
                  <a:gd name="T45" fmla="*/ 26 h 27"/>
                  <a:gd name="T46" fmla="*/ 16 w 104"/>
                  <a:gd name="T47" fmla="*/ 25 h 27"/>
                  <a:gd name="T48" fmla="*/ 10 w 104"/>
                  <a:gd name="T49" fmla="*/ 25 h 27"/>
                  <a:gd name="T50" fmla="*/ 5 w 104"/>
                  <a:gd name="T51" fmla="*/ 24 h 27"/>
                  <a:gd name="T52" fmla="*/ 2 w 104"/>
                  <a:gd name="T53" fmla="*/ 22 h 27"/>
                  <a:gd name="T54" fmla="*/ 0 w 104"/>
                  <a:gd name="T55" fmla="*/ 21 h 27"/>
                  <a:gd name="T56" fmla="*/ 0 w 104"/>
                  <a:gd name="T57" fmla="*/ 19 h 27"/>
                  <a:gd name="T58" fmla="*/ 1 w 104"/>
                  <a:gd name="T59" fmla="*/ 17 h 27"/>
                  <a:gd name="T60" fmla="*/ 4 w 104"/>
                  <a:gd name="T61" fmla="*/ 15 h 27"/>
                  <a:gd name="T62" fmla="*/ 8 w 104"/>
                  <a:gd name="T63" fmla="*/ 13 h 27"/>
                  <a:gd name="T64" fmla="*/ 13 w 104"/>
                  <a:gd name="T65" fmla="*/ 10 h 27"/>
                  <a:gd name="T66" fmla="*/ 20 w 104"/>
                  <a:gd name="T67" fmla="*/ 8 h 27"/>
                  <a:gd name="T68" fmla="*/ 27 w 104"/>
                  <a:gd name="T69" fmla="*/ 6 h 27"/>
                  <a:gd name="T70" fmla="*/ 35 w 104"/>
                  <a:gd name="T71" fmla="*/ 4 h 27"/>
                  <a:gd name="T72" fmla="*/ 44 w 104"/>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7"/>
                  <a:gd name="T113" fmla="*/ 104 w 10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7">
                    <a:moveTo>
                      <a:pt x="44" y="3"/>
                    </a:moveTo>
                    <a:lnTo>
                      <a:pt x="48" y="2"/>
                    </a:lnTo>
                    <a:lnTo>
                      <a:pt x="52" y="1"/>
                    </a:lnTo>
                    <a:lnTo>
                      <a:pt x="57" y="1"/>
                    </a:lnTo>
                    <a:lnTo>
                      <a:pt x="61" y="1"/>
                    </a:lnTo>
                    <a:lnTo>
                      <a:pt x="65" y="0"/>
                    </a:lnTo>
                    <a:lnTo>
                      <a:pt x="69" y="0"/>
                    </a:lnTo>
                    <a:lnTo>
                      <a:pt x="74" y="0"/>
                    </a:lnTo>
                    <a:lnTo>
                      <a:pt x="78" y="0"/>
                    </a:lnTo>
                    <a:lnTo>
                      <a:pt x="81" y="0"/>
                    </a:lnTo>
                    <a:lnTo>
                      <a:pt x="85" y="0"/>
                    </a:lnTo>
                    <a:lnTo>
                      <a:pt x="88" y="0"/>
                    </a:lnTo>
                    <a:lnTo>
                      <a:pt x="91" y="1"/>
                    </a:lnTo>
                    <a:lnTo>
                      <a:pt x="94" y="1"/>
                    </a:lnTo>
                    <a:lnTo>
                      <a:pt x="96" y="1"/>
                    </a:lnTo>
                    <a:lnTo>
                      <a:pt x="98" y="2"/>
                    </a:lnTo>
                    <a:lnTo>
                      <a:pt x="100" y="3"/>
                    </a:lnTo>
                    <a:lnTo>
                      <a:pt x="101" y="4"/>
                    </a:lnTo>
                    <a:lnTo>
                      <a:pt x="102" y="4"/>
                    </a:lnTo>
                    <a:lnTo>
                      <a:pt x="103" y="5"/>
                    </a:lnTo>
                    <a:lnTo>
                      <a:pt x="103" y="6"/>
                    </a:lnTo>
                    <a:lnTo>
                      <a:pt x="102" y="7"/>
                    </a:lnTo>
                    <a:lnTo>
                      <a:pt x="102" y="8"/>
                    </a:lnTo>
                    <a:lnTo>
                      <a:pt x="101" y="9"/>
                    </a:lnTo>
                    <a:lnTo>
                      <a:pt x="99" y="10"/>
                    </a:lnTo>
                    <a:lnTo>
                      <a:pt x="98" y="11"/>
                    </a:lnTo>
                    <a:lnTo>
                      <a:pt x="96" y="13"/>
                    </a:lnTo>
                    <a:lnTo>
                      <a:pt x="93" y="13"/>
                    </a:lnTo>
                    <a:lnTo>
                      <a:pt x="91" y="15"/>
                    </a:lnTo>
                    <a:lnTo>
                      <a:pt x="88" y="16"/>
                    </a:lnTo>
                    <a:lnTo>
                      <a:pt x="84" y="17"/>
                    </a:lnTo>
                    <a:lnTo>
                      <a:pt x="81" y="18"/>
                    </a:lnTo>
                    <a:lnTo>
                      <a:pt x="77" y="19"/>
                    </a:lnTo>
                    <a:lnTo>
                      <a:pt x="73" y="20"/>
                    </a:lnTo>
                    <a:lnTo>
                      <a:pt x="69" y="21"/>
                    </a:lnTo>
                    <a:lnTo>
                      <a:pt x="65" y="22"/>
                    </a:lnTo>
                    <a:lnTo>
                      <a:pt x="61" y="22"/>
                    </a:lnTo>
                    <a:lnTo>
                      <a:pt x="56" y="23"/>
                    </a:lnTo>
                    <a:lnTo>
                      <a:pt x="52" y="24"/>
                    </a:lnTo>
                    <a:lnTo>
                      <a:pt x="48" y="24"/>
                    </a:lnTo>
                    <a:lnTo>
                      <a:pt x="43" y="25"/>
                    </a:lnTo>
                    <a:lnTo>
                      <a:pt x="39" y="25"/>
                    </a:lnTo>
                    <a:lnTo>
                      <a:pt x="35" y="25"/>
                    </a:lnTo>
                    <a:lnTo>
                      <a:pt x="31" y="25"/>
                    </a:lnTo>
                    <a:lnTo>
                      <a:pt x="27" y="26"/>
                    </a:lnTo>
                    <a:lnTo>
                      <a:pt x="23" y="26"/>
                    </a:lnTo>
                    <a:lnTo>
                      <a:pt x="20" y="25"/>
                    </a:lnTo>
                    <a:lnTo>
                      <a:pt x="16" y="25"/>
                    </a:lnTo>
                    <a:lnTo>
                      <a:pt x="13" y="25"/>
                    </a:lnTo>
                    <a:lnTo>
                      <a:pt x="10" y="25"/>
                    </a:lnTo>
                    <a:lnTo>
                      <a:pt x="8" y="24"/>
                    </a:lnTo>
                    <a:lnTo>
                      <a:pt x="5" y="24"/>
                    </a:lnTo>
                    <a:lnTo>
                      <a:pt x="4" y="23"/>
                    </a:lnTo>
                    <a:lnTo>
                      <a:pt x="2" y="22"/>
                    </a:lnTo>
                    <a:lnTo>
                      <a:pt x="1" y="22"/>
                    </a:lnTo>
                    <a:lnTo>
                      <a:pt x="0" y="21"/>
                    </a:lnTo>
                    <a:lnTo>
                      <a:pt x="0" y="20"/>
                    </a:lnTo>
                    <a:lnTo>
                      <a:pt x="0" y="19"/>
                    </a:lnTo>
                    <a:lnTo>
                      <a:pt x="0" y="18"/>
                    </a:lnTo>
                    <a:lnTo>
                      <a:pt x="1" y="17"/>
                    </a:lnTo>
                    <a:lnTo>
                      <a:pt x="2" y="16"/>
                    </a:lnTo>
                    <a:lnTo>
                      <a:pt x="4" y="15"/>
                    </a:lnTo>
                    <a:lnTo>
                      <a:pt x="5" y="14"/>
                    </a:lnTo>
                    <a:lnTo>
                      <a:pt x="8" y="13"/>
                    </a:lnTo>
                    <a:lnTo>
                      <a:pt x="10" y="12"/>
                    </a:lnTo>
                    <a:lnTo>
                      <a:pt x="13" y="10"/>
                    </a:lnTo>
                    <a:lnTo>
                      <a:pt x="16" y="10"/>
                    </a:lnTo>
                    <a:lnTo>
                      <a:pt x="20" y="8"/>
                    </a:lnTo>
                    <a:lnTo>
                      <a:pt x="23" y="7"/>
                    </a:lnTo>
                    <a:lnTo>
                      <a:pt x="27" y="6"/>
                    </a:lnTo>
                    <a:lnTo>
                      <a:pt x="31" y="5"/>
                    </a:lnTo>
                    <a:lnTo>
                      <a:pt x="35" y="4"/>
                    </a:lnTo>
                    <a:lnTo>
                      <a:pt x="39" y="4"/>
                    </a:lnTo>
                    <a:lnTo>
                      <a:pt x="44" y="3"/>
                    </a:lnTo>
                  </a:path>
                </a:pathLst>
              </a:custGeom>
              <a:noFill/>
              <a:ln w="127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7" name="Freeform 45"/>
              <p:cNvSpPr>
                <a:spLocks/>
              </p:cNvSpPr>
              <p:nvPr/>
            </p:nvSpPr>
            <p:spPr bwMode="auto">
              <a:xfrm>
                <a:off x="797" y="1225"/>
                <a:ext cx="57" cy="49"/>
              </a:xfrm>
              <a:custGeom>
                <a:avLst/>
                <a:gdLst>
                  <a:gd name="T0" fmla="*/ 5 w 57"/>
                  <a:gd name="T1" fmla="*/ 25 h 49"/>
                  <a:gd name="T2" fmla="*/ 3 w 57"/>
                  <a:gd name="T3" fmla="*/ 21 h 49"/>
                  <a:gd name="T4" fmla="*/ 1 w 57"/>
                  <a:gd name="T5" fmla="*/ 17 h 49"/>
                  <a:gd name="T6" fmla="*/ 0 w 57"/>
                  <a:gd name="T7" fmla="*/ 13 h 49"/>
                  <a:gd name="T8" fmla="*/ 0 w 57"/>
                  <a:gd name="T9" fmla="*/ 10 h 49"/>
                  <a:gd name="T10" fmla="*/ 1 w 57"/>
                  <a:gd name="T11" fmla="*/ 7 h 49"/>
                  <a:gd name="T12" fmla="*/ 3 w 57"/>
                  <a:gd name="T13" fmla="*/ 4 h 49"/>
                  <a:gd name="T14" fmla="*/ 5 w 57"/>
                  <a:gd name="T15" fmla="*/ 2 h 49"/>
                  <a:gd name="T16" fmla="*/ 8 w 57"/>
                  <a:gd name="T17" fmla="*/ 1 h 49"/>
                  <a:gd name="T18" fmla="*/ 11 w 57"/>
                  <a:gd name="T19" fmla="*/ 0 h 49"/>
                  <a:gd name="T20" fmla="*/ 15 w 57"/>
                  <a:gd name="T21" fmla="*/ 0 h 49"/>
                  <a:gd name="T22" fmla="*/ 20 w 57"/>
                  <a:gd name="T23" fmla="*/ 1 h 49"/>
                  <a:gd name="T24" fmla="*/ 25 w 57"/>
                  <a:gd name="T25" fmla="*/ 2 h 49"/>
                  <a:gd name="T26" fmla="*/ 29 w 57"/>
                  <a:gd name="T27" fmla="*/ 4 h 49"/>
                  <a:gd name="T28" fmla="*/ 34 w 57"/>
                  <a:gd name="T29" fmla="*/ 7 h 49"/>
                  <a:gd name="T30" fmla="*/ 39 w 57"/>
                  <a:gd name="T31" fmla="*/ 10 h 49"/>
                  <a:gd name="T32" fmla="*/ 43 w 57"/>
                  <a:gd name="T33" fmla="*/ 13 h 49"/>
                  <a:gd name="T34" fmla="*/ 46 w 57"/>
                  <a:gd name="T35" fmla="*/ 17 h 49"/>
                  <a:gd name="T36" fmla="*/ 50 w 57"/>
                  <a:gd name="T37" fmla="*/ 22 h 49"/>
                  <a:gd name="T38" fmla="*/ 52 w 57"/>
                  <a:gd name="T39" fmla="*/ 25 h 49"/>
                  <a:gd name="T40" fmla="*/ 55 w 57"/>
                  <a:gd name="T41" fmla="*/ 29 h 49"/>
                  <a:gd name="T42" fmla="*/ 55 w 57"/>
                  <a:gd name="T43" fmla="*/ 33 h 49"/>
                  <a:gd name="T44" fmla="*/ 56 w 57"/>
                  <a:gd name="T45" fmla="*/ 37 h 49"/>
                  <a:gd name="T46" fmla="*/ 55 w 57"/>
                  <a:gd name="T47" fmla="*/ 40 h 49"/>
                  <a:gd name="T48" fmla="*/ 54 w 57"/>
                  <a:gd name="T49" fmla="*/ 43 h 49"/>
                  <a:gd name="T50" fmla="*/ 51 w 57"/>
                  <a:gd name="T51" fmla="*/ 45 h 49"/>
                  <a:gd name="T52" fmla="*/ 49 w 57"/>
                  <a:gd name="T53" fmla="*/ 47 h 49"/>
                  <a:gd name="T54" fmla="*/ 45 w 57"/>
                  <a:gd name="T55" fmla="*/ 47 h 49"/>
                  <a:gd name="T56" fmla="*/ 41 w 57"/>
                  <a:gd name="T57" fmla="*/ 48 h 49"/>
                  <a:gd name="T58" fmla="*/ 37 w 57"/>
                  <a:gd name="T59" fmla="*/ 47 h 49"/>
                  <a:gd name="T60" fmla="*/ 32 w 57"/>
                  <a:gd name="T61" fmla="*/ 46 h 49"/>
                  <a:gd name="T62" fmla="*/ 27 w 57"/>
                  <a:gd name="T63" fmla="*/ 44 h 49"/>
                  <a:gd name="T64" fmla="*/ 23 w 57"/>
                  <a:gd name="T65" fmla="*/ 42 h 49"/>
                  <a:gd name="T66" fmla="*/ 18 w 57"/>
                  <a:gd name="T67" fmla="*/ 39 h 49"/>
                  <a:gd name="T68" fmla="*/ 14 w 57"/>
                  <a:gd name="T69" fmla="*/ 35 h 49"/>
                  <a:gd name="T70" fmla="*/ 10 w 57"/>
                  <a:gd name="T71" fmla="*/ 31 h 49"/>
                  <a:gd name="T72" fmla="*/ 6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6" y="27"/>
                    </a:moveTo>
                    <a:lnTo>
                      <a:pt x="5" y="25"/>
                    </a:lnTo>
                    <a:lnTo>
                      <a:pt x="4" y="23"/>
                    </a:lnTo>
                    <a:lnTo>
                      <a:pt x="3" y="21"/>
                    </a:lnTo>
                    <a:lnTo>
                      <a:pt x="2" y="19"/>
                    </a:lnTo>
                    <a:lnTo>
                      <a:pt x="1" y="17"/>
                    </a:lnTo>
                    <a:lnTo>
                      <a:pt x="0" y="15"/>
                    </a:lnTo>
                    <a:lnTo>
                      <a:pt x="0" y="13"/>
                    </a:lnTo>
                    <a:lnTo>
                      <a:pt x="0" y="12"/>
                    </a:lnTo>
                    <a:lnTo>
                      <a:pt x="0" y="10"/>
                    </a:lnTo>
                    <a:lnTo>
                      <a:pt x="0" y="8"/>
                    </a:lnTo>
                    <a:lnTo>
                      <a:pt x="1" y="7"/>
                    </a:lnTo>
                    <a:lnTo>
                      <a:pt x="1" y="5"/>
                    </a:lnTo>
                    <a:lnTo>
                      <a:pt x="3" y="4"/>
                    </a:lnTo>
                    <a:lnTo>
                      <a:pt x="3" y="3"/>
                    </a:lnTo>
                    <a:lnTo>
                      <a:pt x="5" y="2"/>
                    </a:lnTo>
                    <a:lnTo>
                      <a:pt x="6" y="1"/>
                    </a:lnTo>
                    <a:lnTo>
                      <a:pt x="8" y="1"/>
                    </a:lnTo>
                    <a:lnTo>
                      <a:pt x="10" y="0"/>
                    </a:lnTo>
                    <a:lnTo>
                      <a:pt x="11" y="0"/>
                    </a:lnTo>
                    <a:lnTo>
                      <a:pt x="14" y="0"/>
                    </a:lnTo>
                    <a:lnTo>
                      <a:pt x="15" y="0"/>
                    </a:lnTo>
                    <a:lnTo>
                      <a:pt x="18" y="0"/>
                    </a:lnTo>
                    <a:lnTo>
                      <a:pt x="20" y="1"/>
                    </a:lnTo>
                    <a:lnTo>
                      <a:pt x="22" y="1"/>
                    </a:lnTo>
                    <a:lnTo>
                      <a:pt x="25" y="2"/>
                    </a:lnTo>
                    <a:lnTo>
                      <a:pt x="27" y="3"/>
                    </a:lnTo>
                    <a:lnTo>
                      <a:pt x="29" y="4"/>
                    </a:lnTo>
                    <a:lnTo>
                      <a:pt x="32" y="6"/>
                    </a:lnTo>
                    <a:lnTo>
                      <a:pt x="34" y="7"/>
                    </a:lnTo>
                    <a:lnTo>
                      <a:pt x="36" y="8"/>
                    </a:lnTo>
                    <a:lnTo>
                      <a:pt x="39" y="10"/>
                    </a:lnTo>
                    <a:lnTo>
                      <a:pt x="41" y="12"/>
                    </a:lnTo>
                    <a:lnTo>
                      <a:pt x="43" y="13"/>
                    </a:lnTo>
                    <a:lnTo>
                      <a:pt x="45" y="15"/>
                    </a:lnTo>
                    <a:lnTo>
                      <a:pt x="46" y="17"/>
                    </a:lnTo>
                    <a:lnTo>
                      <a:pt x="48" y="19"/>
                    </a:lnTo>
                    <a:lnTo>
                      <a:pt x="50" y="22"/>
                    </a:lnTo>
                    <a:lnTo>
                      <a:pt x="51" y="23"/>
                    </a:lnTo>
                    <a:lnTo>
                      <a:pt x="52" y="25"/>
                    </a:lnTo>
                    <a:lnTo>
                      <a:pt x="53" y="28"/>
                    </a:lnTo>
                    <a:lnTo>
                      <a:pt x="55" y="29"/>
                    </a:lnTo>
                    <a:lnTo>
                      <a:pt x="55" y="31"/>
                    </a:lnTo>
                    <a:lnTo>
                      <a:pt x="55" y="33"/>
                    </a:lnTo>
                    <a:lnTo>
                      <a:pt x="56" y="35"/>
                    </a:lnTo>
                    <a:lnTo>
                      <a:pt x="56" y="37"/>
                    </a:lnTo>
                    <a:lnTo>
                      <a:pt x="55" y="39"/>
                    </a:lnTo>
                    <a:lnTo>
                      <a:pt x="55" y="40"/>
                    </a:lnTo>
                    <a:lnTo>
                      <a:pt x="55" y="42"/>
                    </a:lnTo>
                    <a:lnTo>
                      <a:pt x="54" y="43"/>
                    </a:lnTo>
                    <a:lnTo>
                      <a:pt x="53" y="44"/>
                    </a:lnTo>
                    <a:lnTo>
                      <a:pt x="51" y="45"/>
                    </a:lnTo>
                    <a:lnTo>
                      <a:pt x="50" y="46"/>
                    </a:lnTo>
                    <a:lnTo>
                      <a:pt x="49" y="47"/>
                    </a:lnTo>
                    <a:lnTo>
                      <a:pt x="47" y="47"/>
                    </a:lnTo>
                    <a:lnTo>
                      <a:pt x="45" y="47"/>
                    </a:lnTo>
                    <a:lnTo>
                      <a:pt x="43" y="48"/>
                    </a:lnTo>
                    <a:lnTo>
                      <a:pt x="41" y="48"/>
                    </a:lnTo>
                    <a:lnTo>
                      <a:pt x="39" y="47"/>
                    </a:lnTo>
                    <a:lnTo>
                      <a:pt x="37" y="47"/>
                    </a:lnTo>
                    <a:lnTo>
                      <a:pt x="34" y="47"/>
                    </a:lnTo>
                    <a:lnTo>
                      <a:pt x="32" y="46"/>
                    </a:lnTo>
                    <a:lnTo>
                      <a:pt x="30" y="45"/>
                    </a:lnTo>
                    <a:lnTo>
                      <a:pt x="27" y="44"/>
                    </a:lnTo>
                    <a:lnTo>
                      <a:pt x="25" y="43"/>
                    </a:lnTo>
                    <a:lnTo>
                      <a:pt x="23" y="42"/>
                    </a:lnTo>
                    <a:lnTo>
                      <a:pt x="20" y="40"/>
                    </a:lnTo>
                    <a:lnTo>
                      <a:pt x="18" y="39"/>
                    </a:lnTo>
                    <a:lnTo>
                      <a:pt x="16" y="37"/>
                    </a:lnTo>
                    <a:lnTo>
                      <a:pt x="14" y="35"/>
                    </a:lnTo>
                    <a:lnTo>
                      <a:pt x="12" y="33"/>
                    </a:lnTo>
                    <a:lnTo>
                      <a:pt x="10" y="31"/>
                    </a:lnTo>
                    <a:lnTo>
                      <a:pt x="8" y="29"/>
                    </a:lnTo>
                    <a:lnTo>
                      <a:pt x="6" y="27"/>
                    </a:lnTo>
                  </a:path>
                </a:pathLst>
              </a:custGeom>
              <a:noFill/>
              <a:ln w="127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8" name="Oval 46"/>
              <p:cNvSpPr>
                <a:spLocks noChangeArrowheads="1"/>
              </p:cNvSpPr>
              <p:nvPr/>
            </p:nvSpPr>
            <p:spPr bwMode="auto">
              <a:xfrm rot="-5940000">
                <a:off x="778" y="1248"/>
                <a:ext cx="29" cy="69"/>
              </a:xfrm>
              <a:prstGeom prst="ellipse">
                <a:avLst/>
              </a:prstGeom>
              <a:noFill/>
              <a:ln w="12700">
                <a:solidFill>
                  <a:srgbClr val="3FFF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19" name="Freeform 47"/>
              <p:cNvSpPr>
                <a:spLocks/>
              </p:cNvSpPr>
              <p:nvPr/>
            </p:nvSpPr>
            <p:spPr bwMode="auto">
              <a:xfrm>
                <a:off x="845" y="1274"/>
                <a:ext cx="40" cy="71"/>
              </a:xfrm>
              <a:custGeom>
                <a:avLst/>
                <a:gdLst>
                  <a:gd name="T0" fmla="*/ 0 w 40"/>
                  <a:gd name="T1" fmla="*/ 0 h 71"/>
                  <a:gd name="T2" fmla="*/ 2 w 40"/>
                  <a:gd name="T3" fmla="*/ 4 h 71"/>
                  <a:gd name="T4" fmla="*/ 3 w 40"/>
                  <a:gd name="T5" fmla="*/ 5 h 71"/>
                  <a:gd name="T6" fmla="*/ 5 w 40"/>
                  <a:gd name="T7" fmla="*/ 7 h 71"/>
                  <a:gd name="T8" fmla="*/ 6 w 40"/>
                  <a:gd name="T9" fmla="*/ 9 h 71"/>
                  <a:gd name="T10" fmla="*/ 8 w 40"/>
                  <a:gd name="T11" fmla="*/ 11 h 71"/>
                  <a:gd name="T12" fmla="*/ 10 w 40"/>
                  <a:gd name="T13" fmla="*/ 13 h 71"/>
                  <a:gd name="T14" fmla="*/ 11 w 40"/>
                  <a:gd name="T15" fmla="*/ 16 h 71"/>
                  <a:gd name="T16" fmla="*/ 13 w 40"/>
                  <a:gd name="T17" fmla="*/ 18 h 71"/>
                  <a:gd name="T18" fmla="*/ 15 w 40"/>
                  <a:gd name="T19" fmla="*/ 21 h 71"/>
                  <a:gd name="T20" fmla="*/ 17 w 40"/>
                  <a:gd name="T21" fmla="*/ 23 h 71"/>
                  <a:gd name="T22" fmla="*/ 19 w 40"/>
                  <a:gd name="T23" fmla="*/ 25 h 71"/>
                  <a:gd name="T24" fmla="*/ 21 w 40"/>
                  <a:gd name="T25" fmla="*/ 28 h 71"/>
                  <a:gd name="T26" fmla="*/ 23 w 40"/>
                  <a:gd name="T27" fmla="*/ 30 h 71"/>
                  <a:gd name="T28" fmla="*/ 25 w 40"/>
                  <a:gd name="T29" fmla="*/ 32 h 71"/>
                  <a:gd name="T30" fmla="*/ 26 w 40"/>
                  <a:gd name="T31" fmla="*/ 35 h 71"/>
                  <a:gd name="T32" fmla="*/ 28 w 40"/>
                  <a:gd name="T33" fmla="*/ 37 h 71"/>
                  <a:gd name="T34" fmla="*/ 30 w 40"/>
                  <a:gd name="T35" fmla="*/ 40 h 71"/>
                  <a:gd name="T36" fmla="*/ 32 w 40"/>
                  <a:gd name="T37" fmla="*/ 42 h 71"/>
                  <a:gd name="T38" fmla="*/ 33 w 40"/>
                  <a:gd name="T39" fmla="*/ 45 h 71"/>
                  <a:gd name="T40" fmla="*/ 34 w 40"/>
                  <a:gd name="T41" fmla="*/ 47 h 71"/>
                  <a:gd name="T42" fmla="*/ 36 w 40"/>
                  <a:gd name="T43" fmla="*/ 49 h 71"/>
                  <a:gd name="T44" fmla="*/ 37 w 40"/>
                  <a:gd name="T45" fmla="*/ 52 h 71"/>
                  <a:gd name="T46" fmla="*/ 38 w 40"/>
                  <a:gd name="T47" fmla="*/ 54 h 71"/>
                  <a:gd name="T48" fmla="*/ 38 w 40"/>
                  <a:gd name="T49" fmla="*/ 56 h 71"/>
                  <a:gd name="T50" fmla="*/ 38 w 40"/>
                  <a:gd name="T51" fmla="*/ 58 h 71"/>
                  <a:gd name="T52" fmla="*/ 39 w 40"/>
                  <a:gd name="T53" fmla="*/ 60 h 71"/>
                  <a:gd name="T54" fmla="*/ 39 w 40"/>
                  <a:gd name="T55" fmla="*/ 62 h 71"/>
                  <a:gd name="T56" fmla="*/ 38 w 40"/>
                  <a:gd name="T57" fmla="*/ 64 h 71"/>
                  <a:gd name="T58" fmla="*/ 38 w 40"/>
                  <a:gd name="T59" fmla="*/ 66 h 71"/>
                  <a:gd name="T60" fmla="*/ 37 w 40"/>
                  <a:gd name="T61" fmla="*/ 68 h 71"/>
                  <a:gd name="T62" fmla="*/ 36 w 40"/>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71"/>
                  <a:gd name="T98" fmla="*/ 40 w 4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71">
                    <a:moveTo>
                      <a:pt x="0" y="0"/>
                    </a:moveTo>
                    <a:lnTo>
                      <a:pt x="2" y="4"/>
                    </a:lnTo>
                    <a:lnTo>
                      <a:pt x="3" y="5"/>
                    </a:lnTo>
                    <a:lnTo>
                      <a:pt x="5" y="7"/>
                    </a:lnTo>
                    <a:lnTo>
                      <a:pt x="6" y="9"/>
                    </a:lnTo>
                    <a:lnTo>
                      <a:pt x="8" y="11"/>
                    </a:lnTo>
                    <a:lnTo>
                      <a:pt x="10" y="13"/>
                    </a:lnTo>
                    <a:lnTo>
                      <a:pt x="11" y="16"/>
                    </a:lnTo>
                    <a:lnTo>
                      <a:pt x="13" y="18"/>
                    </a:lnTo>
                    <a:lnTo>
                      <a:pt x="15" y="21"/>
                    </a:lnTo>
                    <a:lnTo>
                      <a:pt x="17" y="23"/>
                    </a:lnTo>
                    <a:lnTo>
                      <a:pt x="19" y="25"/>
                    </a:lnTo>
                    <a:lnTo>
                      <a:pt x="21" y="28"/>
                    </a:lnTo>
                    <a:lnTo>
                      <a:pt x="23" y="30"/>
                    </a:lnTo>
                    <a:lnTo>
                      <a:pt x="25" y="32"/>
                    </a:lnTo>
                    <a:lnTo>
                      <a:pt x="26" y="35"/>
                    </a:lnTo>
                    <a:lnTo>
                      <a:pt x="28" y="37"/>
                    </a:lnTo>
                    <a:lnTo>
                      <a:pt x="30" y="40"/>
                    </a:lnTo>
                    <a:lnTo>
                      <a:pt x="32" y="42"/>
                    </a:lnTo>
                    <a:lnTo>
                      <a:pt x="33" y="45"/>
                    </a:lnTo>
                    <a:lnTo>
                      <a:pt x="34" y="47"/>
                    </a:lnTo>
                    <a:lnTo>
                      <a:pt x="36" y="49"/>
                    </a:lnTo>
                    <a:lnTo>
                      <a:pt x="37" y="52"/>
                    </a:lnTo>
                    <a:lnTo>
                      <a:pt x="38" y="54"/>
                    </a:lnTo>
                    <a:lnTo>
                      <a:pt x="38" y="56"/>
                    </a:lnTo>
                    <a:lnTo>
                      <a:pt x="38" y="58"/>
                    </a:lnTo>
                    <a:lnTo>
                      <a:pt x="39" y="60"/>
                    </a:lnTo>
                    <a:lnTo>
                      <a:pt x="39" y="62"/>
                    </a:lnTo>
                    <a:lnTo>
                      <a:pt x="38" y="64"/>
                    </a:lnTo>
                    <a:lnTo>
                      <a:pt x="38" y="66"/>
                    </a:lnTo>
                    <a:lnTo>
                      <a:pt x="37" y="68"/>
                    </a:lnTo>
                    <a:lnTo>
                      <a:pt x="36" y="70"/>
                    </a:lnTo>
                  </a:path>
                </a:pathLst>
              </a:custGeom>
              <a:noFill/>
              <a:ln w="508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3" name="Group 48"/>
            <p:cNvGrpSpPr>
              <a:grpSpLocks/>
            </p:cNvGrpSpPr>
            <p:nvPr/>
          </p:nvGrpSpPr>
          <p:grpSpPr bwMode="auto">
            <a:xfrm>
              <a:off x="910" y="1203"/>
              <a:ext cx="195" cy="120"/>
              <a:chOff x="910" y="1203"/>
              <a:chExt cx="195" cy="120"/>
            </a:xfrm>
          </p:grpSpPr>
          <p:sp>
            <p:nvSpPr>
              <p:cNvPr id="20612" name="Freeform 49"/>
              <p:cNvSpPr>
                <a:spLocks/>
              </p:cNvSpPr>
              <p:nvPr/>
            </p:nvSpPr>
            <p:spPr bwMode="auto">
              <a:xfrm>
                <a:off x="910" y="1232"/>
                <a:ext cx="105" cy="28"/>
              </a:xfrm>
              <a:custGeom>
                <a:avLst/>
                <a:gdLst>
                  <a:gd name="T0" fmla="*/ 55 w 105"/>
                  <a:gd name="T1" fmla="*/ 2 h 28"/>
                  <a:gd name="T2" fmla="*/ 46 w 105"/>
                  <a:gd name="T3" fmla="*/ 1 h 28"/>
                  <a:gd name="T4" fmla="*/ 37 w 105"/>
                  <a:gd name="T5" fmla="*/ 1 h 28"/>
                  <a:gd name="T6" fmla="*/ 29 w 105"/>
                  <a:gd name="T7" fmla="*/ 0 h 28"/>
                  <a:gd name="T8" fmla="*/ 21 w 105"/>
                  <a:gd name="T9" fmla="*/ 0 h 28"/>
                  <a:gd name="T10" fmla="*/ 15 w 105"/>
                  <a:gd name="T11" fmla="*/ 1 h 28"/>
                  <a:gd name="T12" fmla="*/ 9 w 105"/>
                  <a:gd name="T13" fmla="*/ 1 h 28"/>
                  <a:gd name="T14" fmla="*/ 5 w 105"/>
                  <a:gd name="T15" fmla="*/ 2 h 28"/>
                  <a:gd name="T16" fmla="*/ 1 w 105"/>
                  <a:gd name="T17" fmla="*/ 4 h 28"/>
                  <a:gd name="T18" fmla="*/ 0 w 105"/>
                  <a:gd name="T19" fmla="*/ 6 h 28"/>
                  <a:gd name="T20" fmla="*/ 1 w 105"/>
                  <a:gd name="T21" fmla="*/ 9 h 28"/>
                  <a:gd name="T22" fmla="*/ 3 w 105"/>
                  <a:gd name="T23" fmla="*/ 11 h 28"/>
                  <a:gd name="T24" fmla="*/ 7 w 105"/>
                  <a:gd name="T25" fmla="*/ 13 h 28"/>
                  <a:gd name="T26" fmla="*/ 12 w 105"/>
                  <a:gd name="T27" fmla="*/ 15 h 28"/>
                  <a:gd name="T28" fmla="*/ 18 w 105"/>
                  <a:gd name="T29" fmla="*/ 17 h 28"/>
                  <a:gd name="T30" fmla="*/ 26 w 105"/>
                  <a:gd name="T31" fmla="*/ 20 h 28"/>
                  <a:gd name="T32" fmla="*/ 33 w 105"/>
                  <a:gd name="T33" fmla="*/ 21 h 28"/>
                  <a:gd name="T34" fmla="*/ 42 w 105"/>
                  <a:gd name="T35" fmla="*/ 23 h 28"/>
                  <a:gd name="T36" fmla="*/ 51 w 105"/>
                  <a:gd name="T37" fmla="*/ 25 h 28"/>
                  <a:gd name="T38" fmla="*/ 60 w 105"/>
                  <a:gd name="T39" fmla="*/ 26 h 28"/>
                  <a:gd name="T40" fmla="*/ 68 w 105"/>
                  <a:gd name="T41" fmla="*/ 26 h 28"/>
                  <a:gd name="T42" fmla="*/ 77 w 105"/>
                  <a:gd name="T43" fmla="*/ 27 h 28"/>
                  <a:gd name="T44" fmla="*/ 84 w 105"/>
                  <a:gd name="T45" fmla="*/ 26 h 28"/>
                  <a:gd name="T46" fmla="*/ 90 w 105"/>
                  <a:gd name="T47" fmla="*/ 26 h 28"/>
                  <a:gd name="T48" fmla="*/ 96 w 105"/>
                  <a:gd name="T49" fmla="*/ 25 h 28"/>
                  <a:gd name="T50" fmla="*/ 100 w 105"/>
                  <a:gd name="T51" fmla="*/ 24 h 28"/>
                  <a:gd name="T52" fmla="*/ 103 w 105"/>
                  <a:gd name="T53" fmla="*/ 22 h 28"/>
                  <a:gd name="T54" fmla="*/ 104 w 105"/>
                  <a:gd name="T55" fmla="*/ 20 h 28"/>
                  <a:gd name="T56" fmla="*/ 103 w 105"/>
                  <a:gd name="T57" fmla="*/ 17 h 28"/>
                  <a:gd name="T58" fmla="*/ 100 w 105"/>
                  <a:gd name="T59" fmla="*/ 15 h 28"/>
                  <a:gd name="T60" fmla="*/ 96 w 105"/>
                  <a:gd name="T61" fmla="*/ 13 h 28"/>
                  <a:gd name="T62" fmla="*/ 90 w 105"/>
                  <a:gd name="T63" fmla="*/ 11 h 28"/>
                  <a:gd name="T64" fmla="*/ 83 w 105"/>
                  <a:gd name="T65" fmla="*/ 9 h 28"/>
                  <a:gd name="T66" fmla="*/ 76 w 105"/>
                  <a:gd name="T67" fmla="*/ 6 h 28"/>
                  <a:gd name="T68" fmla="*/ 68 w 105"/>
                  <a:gd name="T69" fmla="*/ 5 h 28"/>
                  <a:gd name="T70" fmla="*/ 60 w 105"/>
                  <a:gd name="T71" fmla="*/ 3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28"/>
                  <a:gd name="T110" fmla="*/ 105 w 105"/>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28">
                    <a:moveTo>
                      <a:pt x="59" y="3"/>
                    </a:moveTo>
                    <a:lnTo>
                      <a:pt x="55" y="2"/>
                    </a:lnTo>
                    <a:lnTo>
                      <a:pt x="50" y="2"/>
                    </a:lnTo>
                    <a:lnTo>
                      <a:pt x="46" y="1"/>
                    </a:lnTo>
                    <a:lnTo>
                      <a:pt x="42" y="1"/>
                    </a:lnTo>
                    <a:lnTo>
                      <a:pt x="37" y="1"/>
                    </a:lnTo>
                    <a:lnTo>
                      <a:pt x="33" y="0"/>
                    </a:lnTo>
                    <a:lnTo>
                      <a:pt x="29" y="0"/>
                    </a:lnTo>
                    <a:lnTo>
                      <a:pt x="25" y="0"/>
                    </a:lnTo>
                    <a:lnTo>
                      <a:pt x="21" y="0"/>
                    </a:lnTo>
                    <a:lnTo>
                      <a:pt x="18" y="0"/>
                    </a:lnTo>
                    <a:lnTo>
                      <a:pt x="15" y="1"/>
                    </a:lnTo>
                    <a:lnTo>
                      <a:pt x="12" y="1"/>
                    </a:lnTo>
                    <a:lnTo>
                      <a:pt x="9" y="1"/>
                    </a:lnTo>
                    <a:lnTo>
                      <a:pt x="7" y="2"/>
                    </a:lnTo>
                    <a:lnTo>
                      <a:pt x="5" y="2"/>
                    </a:lnTo>
                    <a:lnTo>
                      <a:pt x="3" y="3"/>
                    </a:lnTo>
                    <a:lnTo>
                      <a:pt x="1" y="4"/>
                    </a:lnTo>
                    <a:lnTo>
                      <a:pt x="1" y="5"/>
                    </a:lnTo>
                    <a:lnTo>
                      <a:pt x="0" y="6"/>
                    </a:lnTo>
                    <a:lnTo>
                      <a:pt x="0" y="8"/>
                    </a:lnTo>
                    <a:lnTo>
                      <a:pt x="1" y="9"/>
                    </a:lnTo>
                    <a:lnTo>
                      <a:pt x="2" y="10"/>
                    </a:lnTo>
                    <a:lnTo>
                      <a:pt x="3" y="11"/>
                    </a:lnTo>
                    <a:lnTo>
                      <a:pt x="5" y="12"/>
                    </a:lnTo>
                    <a:lnTo>
                      <a:pt x="7" y="13"/>
                    </a:lnTo>
                    <a:lnTo>
                      <a:pt x="9" y="14"/>
                    </a:lnTo>
                    <a:lnTo>
                      <a:pt x="12" y="15"/>
                    </a:lnTo>
                    <a:lnTo>
                      <a:pt x="15" y="17"/>
                    </a:lnTo>
                    <a:lnTo>
                      <a:pt x="18" y="17"/>
                    </a:lnTo>
                    <a:lnTo>
                      <a:pt x="22" y="19"/>
                    </a:lnTo>
                    <a:lnTo>
                      <a:pt x="26" y="20"/>
                    </a:lnTo>
                    <a:lnTo>
                      <a:pt x="30" y="21"/>
                    </a:lnTo>
                    <a:lnTo>
                      <a:pt x="33" y="21"/>
                    </a:lnTo>
                    <a:lnTo>
                      <a:pt x="38" y="22"/>
                    </a:lnTo>
                    <a:lnTo>
                      <a:pt x="42" y="23"/>
                    </a:lnTo>
                    <a:lnTo>
                      <a:pt x="47" y="24"/>
                    </a:lnTo>
                    <a:lnTo>
                      <a:pt x="51" y="25"/>
                    </a:lnTo>
                    <a:lnTo>
                      <a:pt x="56" y="25"/>
                    </a:lnTo>
                    <a:lnTo>
                      <a:pt x="60" y="26"/>
                    </a:lnTo>
                    <a:lnTo>
                      <a:pt x="64" y="26"/>
                    </a:lnTo>
                    <a:lnTo>
                      <a:pt x="68" y="26"/>
                    </a:lnTo>
                    <a:lnTo>
                      <a:pt x="73" y="26"/>
                    </a:lnTo>
                    <a:lnTo>
                      <a:pt x="77" y="27"/>
                    </a:lnTo>
                    <a:lnTo>
                      <a:pt x="80" y="27"/>
                    </a:lnTo>
                    <a:lnTo>
                      <a:pt x="84" y="26"/>
                    </a:lnTo>
                    <a:lnTo>
                      <a:pt x="87" y="26"/>
                    </a:lnTo>
                    <a:lnTo>
                      <a:pt x="90" y="26"/>
                    </a:lnTo>
                    <a:lnTo>
                      <a:pt x="93" y="26"/>
                    </a:lnTo>
                    <a:lnTo>
                      <a:pt x="96" y="25"/>
                    </a:lnTo>
                    <a:lnTo>
                      <a:pt x="98" y="25"/>
                    </a:lnTo>
                    <a:lnTo>
                      <a:pt x="100" y="24"/>
                    </a:lnTo>
                    <a:lnTo>
                      <a:pt x="101" y="23"/>
                    </a:lnTo>
                    <a:lnTo>
                      <a:pt x="103" y="22"/>
                    </a:lnTo>
                    <a:lnTo>
                      <a:pt x="104" y="21"/>
                    </a:lnTo>
                    <a:lnTo>
                      <a:pt x="104" y="20"/>
                    </a:lnTo>
                    <a:lnTo>
                      <a:pt x="103" y="19"/>
                    </a:lnTo>
                    <a:lnTo>
                      <a:pt x="103" y="17"/>
                    </a:lnTo>
                    <a:lnTo>
                      <a:pt x="101" y="17"/>
                    </a:lnTo>
                    <a:lnTo>
                      <a:pt x="100" y="15"/>
                    </a:lnTo>
                    <a:lnTo>
                      <a:pt x="98" y="14"/>
                    </a:lnTo>
                    <a:lnTo>
                      <a:pt x="96" y="13"/>
                    </a:lnTo>
                    <a:lnTo>
                      <a:pt x="93" y="12"/>
                    </a:lnTo>
                    <a:lnTo>
                      <a:pt x="90" y="11"/>
                    </a:lnTo>
                    <a:lnTo>
                      <a:pt x="87" y="10"/>
                    </a:lnTo>
                    <a:lnTo>
                      <a:pt x="83" y="9"/>
                    </a:lnTo>
                    <a:lnTo>
                      <a:pt x="80" y="8"/>
                    </a:lnTo>
                    <a:lnTo>
                      <a:pt x="76" y="6"/>
                    </a:lnTo>
                    <a:lnTo>
                      <a:pt x="72" y="6"/>
                    </a:lnTo>
                    <a:lnTo>
                      <a:pt x="68" y="5"/>
                    </a:lnTo>
                    <a:lnTo>
                      <a:pt x="63" y="4"/>
                    </a:lnTo>
                    <a:lnTo>
                      <a:pt x="60" y="3"/>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3" name="Freeform 50"/>
              <p:cNvSpPr>
                <a:spLocks/>
              </p:cNvSpPr>
              <p:nvPr/>
            </p:nvSpPr>
            <p:spPr bwMode="auto">
              <a:xfrm>
                <a:off x="1010" y="1203"/>
                <a:ext cx="57" cy="49"/>
              </a:xfrm>
              <a:custGeom>
                <a:avLst/>
                <a:gdLst>
                  <a:gd name="T0" fmla="*/ 51 w 57"/>
                  <a:gd name="T1" fmla="*/ 25 h 49"/>
                  <a:gd name="T2" fmla="*/ 53 w 57"/>
                  <a:gd name="T3" fmla="*/ 21 h 49"/>
                  <a:gd name="T4" fmla="*/ 55 w 57"/>
                  <a:gd name="T5" fmla="*/ 17 h 49"/>
                  <a:gd name="T6" fmla="*/ 55 w 57"/>
                  <a:gd name="T7" fmla="*/ 13 h 49"/>
                  <a:gd name="T8" fmla="*/ 55 w 57"/>
                  <a:gd name="T9" fmla="*/ 10 h 49"/>
                  <a:gd name="T10" fmla="*/ 55 w 57"/>
                  <a:gd name="T11" fmla="*/ 7 h 49"/>
                  <a:gd name="T12" fmla="*/ 53 w 57"/>
                  <a:gd name="T13" fmla="*/ 4 h 49"/>
                  <a:gd name="T14" fmla="*/ 51 w 57"/>
                  <a:gd name="T15" fmla="*/ 2 h 49"/>
                  <a:gd name="T16" fmla="*/ 48 w 57"/>
                  <a:gd name="T17" fmla="*/ 1 h 49"/>
                  <a:gd name="T18" fmla="*/ 44 w 57"/>
                  <a:gd name="T19" fmla="*/ 0 h 49"/>
                  <a:gd name="T20" fmla="*/ 40 w 57"/>
                  <a:gd name="T21" fmla="*/ 0 h 49"/>
                  <a:gd name="T22" fmla="*/ 36 w 57"/>
                  <a:gd name="T23" fmla="*/ 1 h 49"/>
                  <a:gd name="T24" fmla="*/ 31 w 57"/>
                  <a:gd name="T25" fmla="*/ 2 h 49"/>
                  <a:gd name="T26" fmla="*/ 26 w 57"/>
                  <a:gd name="T27" fmla="*/ 4 h 49"/>
                  <a:gd name="T28" fmla="*/ 21 w 57"/>
                  <a:gd name="T29" fmla="*/ 7 h 49"/>
                  <a:gd name="T30" fmla="*/ 17 w 57"/>
                  <a:gd name="T31" fmla="*/ 10 h 49"/>
                  <a:gd name="T32" fmla="*/ 13 w 57"/>
                  <a:gd name="T33" fmla="*/ 13 h 49"/>
                  <a:gd name="T34" fmla="*/ 9 w 57"/>
                  <a:gd name="T35" fmla="*/ 17 h 49"/>
                  <a:gd name="T36" fmla="*/ 5 w 57"/>
                  <a:gd name="T37" fmla="*/ 21 h 49"/>
                  <a:gd name="T38" fmla="*/ 3 w 57"/>
                  <a:gd name="T39" fmla="*/ 25 h 49"/>
                  <a:gd name="T40" fmla="*/ 1 w 57"/>
                  <a:gd name="T41" fmla="*/ 30 h 49"/>
                  <a:gd name="T42" fmla="*/ 0 w 57"/>
                  <a:gd name="T43" fmla="*/ 33 h 49"/>
                  <a:gd name="T44" fmla="*/ 0 w 57"/>
                  <a:gd name="T45" fmla="*/ 37 h 49"/>
                  <a:gd name="T46" fmla="*/ 0 w 57"/>
                  <a:gd name="T47" fmla="*/ 40 h 49"/>
                  <a:gd name="T48" fmla="*/ 2 w 57"/>
                  <a:gd name="T49" fmla="*/ 43 h 49"/>
                  <a:gd name="T50" fmla="*/ 4 w 57"/>
                  <a:gd name="T51" fmla="*/ 45 h 49"/>
                  <a:gd name="T52" fmla="*/ 7 w 57"/>
                  <a:gd name="T53" fmla="*/ 47 h 49"/>
                  <a:gd name="T54" fmla="*/ 10 w 57"/>
                  <a:gd name="T55" fmla="*/ 47 h 49"/>
                  <a:gd name="T56" fmla="*/ 14 w 57"/>
                  <a:gd name="T57" fmla="*/ 48 h 49"/>
                  <a:gd name="T58" fmla="*/ 19 w 57"/>
                  <a:gd name="T59" fmla="*/ 47 h 49"/>
                  <a:gd name="T60" fmla="*/ 23 w 57"/>
                  <a:gd name="T61" fmla="*/ 46 h 49"/>
                  <a:gd name="T62" fmla="*/ 28 w 57"/>
                  <a:gd name="T63" fmla="*/ 44 h 49"/>
                  <a:gd name="T64" fmla="*/ 33 w 57"/>
                  <a:gd name="T65" fmla="*/ 42 h 49"/>
                  <a:gd name="T66" fmla="*/ 38 w 57"/>
                  <a:gd name="T67" fmla="*/ 38 h 49"/>
                  <a:gd name="T68" fmla="*/ 42 w 57"/>
                  <a:gd name="T69" fmla="*/ 35 h 49"/>
                  <a:gd name="T70" fmla="*/ 46 w 57"/>
                  <a:gd name="T71" fmla="*/ 31 h 49"/>
                  <a:gd name="T72" fmla="*/ 49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49" y="27"/>
                    </a:moveTo>
                    <a:lnTo>
                      <a:pt x="51" y="25"/>
                    </a:lnTo>
                    <a:lnTo>
                      <a:pt x="52" y="23"/>
                    </a:lnTo>
                    <a:lnTo>
                      <a:pt x="53" y="21"/>
                    </a:lnTo>
                    <a:lnTo>
                      <a:pt x="54" y="19"/>
                    </a:lnTo>
                    <a:lnTo>
                      <a:pt x="55" y="17"/>
                    </a:lnTo>
                    <a:lnTo>
                      <a:pt x="55" y="15"/>
                    </a:lnTo>
                    <a:lnTo>
                      <a:pt x="55" y="13"/>
                    </a:lnTo>
                    <a:lnTo>
                      <a:pt x="56" y="11"/>
                    </a:lnTo>
                    <a:lnTo>
                      <a:pt x="55" y="10"/>
                    </a:lnTo>
                    <a:lnTo>
                      <a:pt x="55" y="8"/>
                    </a:lnTo>
                    <a:lnTo>
                      <a:pt x="55" y="7"/>
                    </a:lnTo>
                    <a:lnTo>
                      <a:pt x="54" y="5"/>
                    </a:lnTo>
                    <a:lnTo>
                      <a:pt x="53" y="4"/>
                    </a:lnTo>
                    <a:lnTo>
                      <a:pt x="52" y="3"/>
                    </a:lnTo>
                    <a:lnTo>
                      <a:pt x="51" y="2"/>
                    </a:lnTo>
                    <a:lnTo>
                      <a:pt x="49" y="1"/>
                    </a:lnTo>
                    <a:lnTo>
                      <a:pt x="48" y="1"/>
                    </a:lnTo>
                    <a:lnTo>
                      <a:pt x="46" y="0"/>
                    </a:lnTo>
                    <a:lnTo>
                      <a:pt x="44" y="0"/>
                    </a:lnTo>
                    <a:lnTo>
                      <a:pt x="42" y="0"/>
                    </a:lnTo>
                    <a:lnTo>
                      <a:pt x="40" y="0"/>
                    </a:lnTo>
                    <a:lnTo>
                      <a:pt x="38" y="0"/>
                    </a:lnTo>
                    <a:lnTo>
                      <a:pt x="36" y="1"/>
                    </a:lnTo>
                    <a:lnTo>
                      <a:pt x="33" y="1"/>
                    </a:lnTo>
                    <a:lnTo>
                      <a:pt x="31" y="2"/>
                    </a:lnTo>
                    <a:lnTo>
                      <a:pt x="29" y="3"/>
                    </a:lnTo>
                    <a:lnTo>
                      <a:pt x="26" y="4"/>
                    </a:lnTo>
                    <a:lnTo>
                      <a:pt x="24" y="5"/>
                    </a:lnTo>
                    <a:lnTo>
                      <a:pt x="21" y="7"/>
                    </a:lnTo>
                    <a:lnTo>
                      <a:pt x="19" y="8"/>
                    </a:lnTo>
                    <a:lnTo>
                      <a:pt x="17" y="10"/>
                    </a:lnTo>
                    <a:lnTo>
                      <a:pt x="15" y="12"/>
                    </a:lnTo>
                    <a:lnTo>
                      <a:pt x="13" y="13"/>
                    </a:lnTo>
                    <a:lnTo>
                      <a:pt x="10" y="16"/>
                    </a:lnTo>
                    <a:lnTo>
                      <a:pt x="9" y="17"/>
                    </a:lnTo>
                    <a:lnTo>
                      <a:pt x="7" y="19"/>
                    </a:lnTo>
                    <a:lnTo>
                      <a:pt x="5" y="21"/>
                    </a:lnTo>
                    <a:lnTo>
                      <a:pt x="4" y="24"/>
                    </a:lnTo>
                    <a:lnTo>
                      <a:pt x="3" y="25"/>
                    </a:lnTo>
                    <a:lnTo>
                      <a:pt x="2" y="27"/>
                    </a:lnTo>
                    <a:lnTo>
                      <a:pt x="1" y="30"/>
                    </a:lnTo>
                    <a:lnTo>
                      <a:pt x="1" y="32"/>
                    </a:lnTo>
                    <a:lnTo>
                      <a:pt x="0" y="33"/>
                    </a:lnTo>
                    <a:lnTo>
                      <a:pt x="0" y="35"/>
                    </a:lnTo>
                    <a:lnTo>
                      <a:pt x="0" y="37"/>
                    </a:lnTo>
                    <a:lnTo>
                      <a:pt x="0" y="39"/>
                    </a:lnTo>
                    <a:lnTo>
                      <a:pt x="0" y="40"/>
                    </a:lnTo>
                    <a:lnTo>
                      <a:pt x="1" y="42"/>
                    </a:lnTo>
                    <a:lnTo>
                      <a:pt x="2" y="43"/>
                    </a:lnTo>
                    <a:lnTo>
                      <a:pt x="3" y="44"/>
                    </a:lnTo>
                    <a:lnTo>
                      <a:pt x="4" y="45"/>
                    </a:lnTo>
                    <a:lnTo>
                      <a:pt x="5" y="46"/>
                    </a:lnTo>
                    <a:lnTo>
                      <a:pt x="7" y="47"/>
                    </a:lnTo>
                    <a:lnTo>
                      <a:pt x="8" y="47"/>
                    </a:lnTo>
                    <a:lnTo>
                      <a:pt x="10" y="47"/>
                    </a:lnTo>
                    <a:lnTo>
                      <a:pt x="12" y="48"/>
                    </a:lnTo>
                    <a:lnTo>
                      <a:pt x="14" y="48"/>
                    </a:lnTo>
                    <a:lnTo>
                      <a:pt x="16" y="47"/>
                    </a:lnTo>
                    <a:lnTo>
                      <a:pt x="19" y="47"/>
                    </a:lnTo>
                    <a:lnTo>
                      <a:pt x="21" y="47"/>
                    </a:lnTo>
                    <a:lnTo>
                      <a:pt x="23" y="46"/>
                    </a:lnTo>
                    <a:lnTo>
                      <a:pt x="26" y="45"/>
                    </a:lnTo>
                    <a:lnTo>
                      <a:pt x="28" y="44"/>
                    </a:lnTo>
                    <a:lnTo>
                      <a:pt x="31" y="43"/>
                    </a:lnTo>
                    <a:lnTo>
                      <a:pt x="33" y="42"/>
                    </a:lnTo>
                    <a:lnTo>
                      <a:pt x="35" y="40"/>
                    </a:lnTo>
                    <a:lnTo>
                      <a:pt x="38" y="38"/>
                    </a:lnTo>
                    <a:lnTo>
                      <a:pt x="40" y="37"/>
                    </a:lnTo>
                    <a:lnTo>
                      <a:pt x="42" y="35"/>
                    </a:lnTo>
                    <a:lnTo>
                      <a:pt x="44" y="33"/>
                    </a:lnTo>
                    <a:lnTo>
                      <a:pt x="46" y="31"/>
                    </a:lnTo>
                    <a:lnTo>
                      <a:pt x="47" y="29"/>
                    </a:lnTo>
                    <a:lnTo>
                      <a:pt x="49" y="27"/>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4" name="Oval 51"/>
              <p:cNvSpPr>
                <a:spLocks noChangeArrowheads="1"/>
              </p:cNvSpPr>
              <p:nvPr/>
            </p:nvSpPr>
            <p:spPr bwMode="auto">
              <a:xfrm rot="-4800000">
                <a:off x="1056" y="1226"/>
                <a:ext cx="30" cy="69"/>
              </a:xfrm>
              <a:prstGeom prst="ellipse">
                <a:avLst/>
              </a:prstGeom>
              <a:noFill/>
              <a:ln w="127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15" name="Freeform 52"/>
              <p:cNvSpPr>
                <a:spLocks/>
              </p:cNvSpPr>
              <p:nvPr/>
            </p:nvSpPr>
            <p:spPr bwMode="auto">
              <a:xfrm>
                <a:off x="979" y="1252"/>
                <a:ext cx="40" cy="71"/>
              </a:xfrm>
              <a:custGeom>
                <a:avLst/>
                <a:gdLst>
                  <a:gd name="T0" fmla="*/ 39 w 40"/>
                  <a:gd name="T1" fmla="*/ 0 h 71"/>
                  <a:gd name="T2" fmla="*/ 36 w 40"/>
                  <a:gd name="T3" fmla="*/ 3 h 71"/>
                  <a:gd name="T4" fmla="*/ 35 w 40"/>
                  <a:gd name="T5" fmla="*/ 5 h 71"/>
                  <a:gd name="T6" fmla="*/ 34 w 40"/>
                  <a:gd name="T7" fmla="*/ 7 h 71"/>
                  <a:gd name="T8" fmla="*/ 32 w 40"/>
                  <a:gd name="T9" fmla="*/ 9 h 71"/>
                  <a:gd name="T10" fmla="*/ 30 w 40"/>
                  <a:gd name="T11" fmla="*/ 11 h 71"/>
                  <a:gd name="T12" fmla="*/ 29 w 40"/>
                  <a:gd name="T13" fmla="*/ 13 h 71"/>
                  <a:gd name="T14" fmla="*/ 27 w 40"/>
                  <a:gd name="T15" fmla="*/ 16 h 71"/>
                  <a:gd name="T16" fmla="*/ 25 w 40"/>
                  <a:gd name="T17" fmla="*/ 18 h 71"/>
                  <a:gd name="T18" fmla="*/ 23 w 40"/>
                  <a:gd name="T19" fmla="*/ 20 h 71"/>
                  <a:gd name="T20" fmla="*/ 22 w 40"/>
                  <a:gd name="T21" fmla="*/ 23 h 71"/>
                  <a:gd name="T22" fmla="*/ 20 w 40"/>
                  <a:gd name="T23" fmla="*/ 25 h 71"/>
                  <a:gd name="T24" fmla="*/ 18 w 40"/>
                  <a:gd name="T25" fmla="*/ 28 h 71"/>
                  <a:gd name="T26" fmla="*/ 16 w 40"/>
                  <a:gd name="T27" fmla="*/ 30 h 71"/>
                  <a:gd name="T28" fmla="*/ 14 w 40"/>
                  <a:gd name="T29" fmla="*/ 32 h 71"/>
                  <a:gd name="T30" fmla="*/ 12 w 40"/>
                  <a:gd name="T31" fmla="*/ 35 h 71"/>
                  <a:gd name="T32" fmla="*/ 11 w 40"/>
                  <a:gd name="T33" fmla="*/ 37 h 71"/>
                  <a:gd name="T34" fmla="*/ 9 w 40"/>
                  <a:gd name="T35" fmla="*/ 40 h 71"/>
                  <a:gd name="T36" fmla="*/ 7 w 40"/>
                  <a:gd name="T37" fmla="*/ 42 h 71"/>
                  <a:gd name="T38" fmla="*/ 6 w 40"/>
                  <a:gd name="T39" fmla="*/ 45 h 71"/>
                  <a:gd name="T40" fmla="*/ 5 w 40"/>
                  <a:gd name="T41" fmla="*/ 47 h 71"/>
                  <a:gd name="T42" fmla="*/ 3 w 40"/>
                  <a:gd name="T43" fmla="*/ 49 h 71"/>
                  <a:gd name="T44" fmla="*/ 2 w 40"/>
                  <a:gd name="T45" fmla="*/ 51 h 71"/>
                  <a:gd name="T46" fmla="*/ 1 w 40"/>
                  <a:gd name="T47" fmla="*/ 54 h 71"/>
                  <a:gd name="T48" fmla="*/ 1 w 40"/>
                  <a:gd name="T49" fmla="*/ 56 h 71"/>
                  <a:gd name="T50" fmla="*/ 0 w 40"/>
                  <a:gd name="T51" fmla="*/ 58 h 71"/>
                  <a:gd name="T52" fmla="*/ 0 w 40"/>
                  <a:gd name="T53" fmla="*/ 60 h 71"/>
                  <a:gd name="T54" fmla="*/ 0 w 40"/>
                  <a:gd name="T55" fmla="*/ 62 h 71"/>
                  <a:gd name="T56" fmla="*/ 0 w 40"/>
                  <a:gd name="T57" fmla="*/ 64 h 71"/>
                  <a:gd name="T58" fmla="*/ 1 w 40"/>
                  <a:gd name="T59" fmla="*/ 66 h 71"/>
                  <a:gd name="T60" fmla="*/ 2 w 40"/>
                  <a:gd name="T61" fmla="*/ 68 h 71"/>
                  <a:gd name="T62" fmla="*/ 3 w 40"/>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71"/>
                  <a:gd name="T98" fmla="*/ 40 w 4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71">
                    <a:moveTo>
                      <a:pt x="39" y="0"/>
                    </a:moveTo>
                    <a:lnTo>
                      <a:pt x="36" y="3"/>
                    </a:lnTo>
                    <a:lnTo>
                      <a:pt x="35" y="5"/>
                    </a:lnTo>
                    <a:lnTo>
                      <a:pt x="34" y="7"/>
                    </a:lnTo>
                    <a:lnTo>
                      <a:pt x="32" y="9"/>
                    </a:lnTo>
                    <a:lnTo>
                      <a:pt x="30" y="11"/>
                    </a:lnTo>
                    <a:lnTo>
                      <a:pt x="29" y="13"/>
                    </a:lnTo>
                    <a:lnTo>
                      <a:pt x="27" y="16"/>
                    </a:lnTo>
                    <a:lnTo>
                      <a:pt x="25" y="18"/>
                    </a:lnTo>
                    <a:lnTo>
                      <a:pt x="23" y="20"/>
                    </a:lnTo>
                    <a:lnTo>
                      <a:pt x="22" y="23"/>
                    </a:lnTo>
                    <a:lnTo>
                      <a:pt x="20" y="25"/>
                    </a:lnTo>
                    <a:lnTo>
                      <a:pt x="18" y="28"/>
                    </a:lnTo>
                    <a:lnTo>
                      <a:pt x="16" y="30"/>
                    </a:lnTo>
                    <a:lnTo>
                      <a:pt x="14" y="32"/>
                    </a:lnTo>
                    <a:lnTo>
                      <a:pt x="12" y="35"/>
                    </a:lnTo>
                    <a:lnTo>
                      <a:pt x="11" y="37"/>
                    </a:lnTo>
                    <a:lnTo>
                      <a:pt x="9" y="40"/>
                    </a:lnTo>
                    <a:lnTo>
                      <a:pt x="7" y="42"/>
                    </a:lnTo>
                    <a:lnTo>
                      <a:pt x="6" y="45"/>
                    </a:lnTo>
                    <a:lnTo>
                      <a:pt x="5" y="47"/>
                    </a:lnTo>
                    <a:lnTo>
                      <a:pt x="3" y="49"/>
                    </a:lnTo>
                    <a:lnTo>
                      <a:pt x="2" y="51"/>
                    </a:lnTo>
                    <a:lnTo>
                      <a:pt x="1" y="54"/>
                    </a:lnTo>
                    <a:lnTo>
                      <a:pt x="1" y="56"/>
                    </a:lnTo>
                    <a:lnTo>
                      <a:pt x="0" y="58"/>
                    </a:lnTo>
                    <a:lnTo>
                      <a:pt x="0" y="60"/>
                    </a:lnTo>
                    <a:lnTo>
                      <a:pt x="0" y="62"/>
                    </a:lnTo>
                    <a:lnTo>
                      <a:pt x="0" y="64"/>
                    </a:lnTo>
                    <a:lnTo>
                      <a:pt x="1" y="66"/>
                    </a:lnTo>
                    <a:lnTo>
                      <a:pt x="2" y="68"/>
                    </a:lnTo>
                    <a:lnTo>
                      <a:pt x="3"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4" name="Group 53"/>
            <p:cNvGrpSpPr>
              <a:grpSpLocks/>
            </p:cNvGrpSpPr>
            <p:nvPr/>
          </p:nvGrpSpPr>
          <p:grpSpPr bwMode="auto">
            <a:xfrm>
              <a:off x="1006" y="1129"/>
              <a:ext cx="194" cy="120"/>
              <a:chOff x="1006" y="1129"/>
              <a:chExt cx="194" cy="120"/>
            </a:xfrm>
          </p:grpSpPr>
          <p:sp>
            <p:nvSpPr>
              <p:cNvPr id="20608" name="Freeform 54"/>
              <p:cNvSpPr>
                <a:spLocks/>
              </p:cNvSpPr>
              <p:nvPr/>
            </p:nvSpPr>
            <p:spPr bwMode="auto">
              <a:xfrm>
                <a:off x="1006" y="1159"/>
                <a:ext cx="105" cy="26"/>
              </a:xfrm>
              <a:custGeom>
                <a:avLst/>
                <a:gdLst>
                  <a:gd name="T0" fmla="*/ 55 w 105"/>
                  <a:gd name="T1" fmla="*/ 2 h 26"/>
                  <a:gd name="T2" fmla="*/ 46 w 105"/>
                  <a:gd name="T3" fmla="*/ 1 h 26"/>
                  <a:gd name="T4" fmla="*/ 37 w 105"/>
                  <a:gd name="T5" fmla="*/ 1 h 26"/>
                  <a:gd name="T6" fmla="*/ 29 w 105"/>
                  <a:gd name="T7" fmla="*/ 0 h 26"/>
                  <a:gd name="T8" fmla="*/ 21 w 105"/>
                  <a:gd name="T9" fmla="*/ 0 h 26"/>
                  <a:gd name="T10" fmla="*/ 15 w 105"/>
                  <a:gd name="T11" fmla="*/ 0 h 26"/>
                  <a:gd name="T12" fmla="*/ 9 w 105"/>
                  <a:gd name="T13" fmla="*/ 1 h 26"/>
                  <a:gd name="T14" fmla="*/ 5 w 105"/>
                  <a:gd name="T15" fmla="*/ 2 h 26"/>
                  <a:gd name="T16" fmla="*/ 1 w 105"/>
                  <a:gd name="T17" fmla="*/ 3 h 26"/>
                  <a:gd name="T18" fmla="*/ 0 w 105"/>
                  <a:gd name="T19" fmla="*/ 5 h 26"/>
                  <a:gd name="T20" fmla="*/ 0 w 105"/>
                  <a:gd name="T21" fmla="*/ 7 h 26"/>
                  <a:gd name="T22" fmla="*/ 1 w 105"/>
                  <a:gd name="T23" fmla="*/ 9 h 26"/>
                  <a:gd name="T24" fmla="*/ 5 w 105"/>
                  <a:gd name="T25" fmla="*/ 11 h 26"/>
                  <a:gd name="T26" fmla="*/ 9 w 105"/>
                  <a:gd name="T27" fmla="*/ 13 h 26"/>
                  <a:gd name="T28" fmla="*/ 15 w 105"/>
                  <a:gd name="T29" fmla="*/ 15 h 26"/>
                  <a:gd name="T30" fmla="*/ 21 w 105"/>
                  <a:gd name="T31" fmla="*/ 17 h 26"/>
                  <a:gd name="T32" fmla="*/ 29 w 105"/>
                  <a:gd name="T33" fmla="*/ 19 h 26"/>
                  <a:gd name="T34" fmla="*/ 37 w 105"/>
                  <a:gd name="T35" fmla="*/ 21 h 26"/>
                  <a:gd name="T36" fmla="*/ 46 w 105"/>
                  <a:gd name="T37" fmla="*/ 22 h 26"/>
                  <a:gd name="T38" fmla="*/ 55 w 105"/>
                  <a:gd name="T39" fmla="*/ 23 h 26"/>
                  <a:gd name="T40" fmla="*/ 64 w 105"/>
                  <a:gd name="T41" fmla="*/ 24 h 26"/>
                  <a:gd name="T42" fmla="*/ 73 w 105"/>
                  <a:gd name="T43" fmla="*/ 24 h 26"/>
                  <a:gd name="T44" fmla="*/ 80 w 105"/>
                  <a:gd name="T45" fmla="*/ 25 h 26"/>
                  <a:gd name="T46" fmla="*/ 87 w 105"/>
                  <a:gd name="T47" fmla="*/ 24 h 26"/>
                  <a:gd name="T48" fmla="*/ 93 w 105"/>
                  <a:gd name="T49" fmla="*/ 24 h 26"/>
                  <a:gd name="T50" fmla="*/ 98 w 105"/>
                  <a:gd name="T51" fmla="*/ 23 h 26"/>
                  <a:gd name="T52" fmla="*/ 101 w 105"/>
                  <a:gd name="T53" fmla="*/ 22 h 26"/>
                  <a:gd name="T54" fmla="*/ 103 w 105"/>
                  <a:gd name="T55" fmla="*/ 20 h 26"/>
                  <a:gd name="T56" fmla="*/ 104 w 105"/>
                  <a:gd name="T57" fmla="*/ 18 h 26"/>
                  <a:gd name="T58" fmla="*/ 102 w 105"/>
                  <a:gd name="T59" fmla="*/ 16 h 26"/>
                  <a:gd name="T60" fmla="*/ 99 w 105"/>
                  <a:gd name="T61" fmla="*/ 14 h 26"/>
                  <a:gd name="T62" fmla="*/ 95 w 105"/>
                  <a:gd name="T63" fmla="*/ 12 h 26"/>
                  <a:gd name="T64" fmla="*/ 90 w 105"/>
                  <a:gd name="T65" fmla="*/ 10 h 26"/>
                  <a:gd name="T66" fmla="*/ 83 w 105"/>
                  <a:gd name="T67" fmla="*/ 8 h 26"/>
                  <a:gd name="T68" fmla="*/ 76 w 105"/>
                  <a:gd name="T69" fmla="*/ 6 h 26"/>
                  <a:gd name="T70" fmla="*/ 68 w 105"/>
                  <a:gd name="T71" fmla="*/ 4 h 26"/>
                  <a:gd name="T72" fmla="*/ 59 w 105"/>
                  <a:gd name="T73" fmla="*/ 3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6"/>
                  <a:gd name="T113" fmla="*/ 105 w 105"/>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6">
                    <a:moveTo>
                      <a:pt x="59" y="3"/>
                    </a:moveTo>
                    <a:lnTo>
                      <a:pt x="55" y="2"/>
                    </a:lnTo>
                    <a:lnTo>
                      <a:pt x="50" y="1"/>
                    </a:lnTo>
                    <a:lnTo>
                      <a:pt x="46" y="1"/>
                    </a:lnTo>
                    <a:lnTo>
                      <a:pt x="42" y="1"/>
                    </a:lnTo>
                    <a:lnTo>
                      <a:pt x="37" y="1"/>
                    </a:lnTo>
                    <a:lnTo>
                      <a:pt x="33" y="0"/>
                    </a:lnTo>
                    <a:lnTo>
                      <a:pt x="29" y="0"/>
                    </a:lnTo>
                    <a:lnTo>
                      <a:pt x="25" y="0"/>
                    </a:lnTo>
                    <a:lnTo>
                      <a:pt x="21" y="0"/>
                    </a:lnTo>
                    <a:lnTo>
                      <a:pt x="18" y="0"/>
                    </a:lnTo>
                    <a:lnTo>
                      <a:pt x="15" y="0"/>
                    </a:lnTo>
                    <a:lnTo>
                      <a:pt x="11" y="1"/>
                    </a:lnTo>
                    <a:lnTo>
                      <a:pt x="9" y="1"/>
                    </a:lnTo>
                    <a:lnTo>
                      <a:pt x="7" y="1"/>
                    </a:lnTo>
                    <a:lnTo>
                      <a:pt x="5" y="2"/>
                    </a:lnTo>
                    <a:lnTo>
                      <a:pt x="3" y="3"/>
                    </a:lnTo>
                    <a:lnTo>
                      <a:pt x="1" y="3"/>
                    </a:lnTo>
                    <a:lnTo>
                      <a:pt x="0" y="4"/>
                    </a:lnTo>
                    <a:lnTo>
                      <a:pt x="0" y="5"/>
                    </a:lnTo>
                    <a:lnTo>
                      <a:pt x="0" y="6"/>
                    </a:lnTo>
                    <a:lnTo>
                      <a:pt x="0" y="7"/>
                    </a:lnTo>
                    <a:lnTo>
                      <a:pt x="1" y="8"/>
                    </a:lnTo>
                    <a:lnTo>
                      <a:pt x="1" y="9"/>
                    </a:lnTo>
                    <a:lnTo>
                      <a:pt x="3" y="10"/>
                    </a:lnTo>
                    <a:lnTo>
                      <a:pt x="5" y="11"/>
                    </a:lnTo>
                    <a:lnTo>
                      <a:pt x="7" y="12"/>
                    </a:lnTo>
                    <a:lnTo>
                      <a:pt x="9" y="13"/>
                    </a:lnTo>
                    <a:lnTo>
                      <a:pt x="12" y="14"/>
                    </a:lnTo>
                    <a:lnTo>
                      <a:pt x="15" y="15"/>
                    </a:lnTo>
                    <a:lnTo>
                      <a:pt x="18" y="16"/>
                    </a:lnTo>
                    <a:lnTo>
                      <a:pt x="21" y="17"/>
                    </a:lnTo>
                    <a:lnTo>
                      <a:pt x="25" y="18"/>
                    </a:lnTo>
                    <a:lnTo>
                      <a:pt x="29" y="19"/>
                    </a:lnTo>
                    <a:lnTo>
                      <a:pt x="33" y="20"/>
                    </a:lnTo>
                    <a:lnTo>
                      <a:pt x="37" y="21"/>
                    </a:lnTo>
                    <a:lnTo>
                      <a:pt x="42" y="22"/>
                    </a:lnTo>
                    <a:lnTo>
                      <a:pt x="46" y="22"/>
                    </a:lnTo>
                    <a:lnTo>
                      <a:pt x="51" y="23"/>
                    </a:lnTo>
                    <a:lnTo>
                      <a:pt x="55" y="23"/>
                    </a:lnTo>
                    <a:lnTo>
                      <a:pt x="60" y="24"/>
                    </a:lnTo>
                    <a:lnTo>
                      <a:pt x="64" y="24"/>
                    </a:lnTo>
                    <a:lnTo>
                      <a:pt x="68" y="24"/>
                    </a:lnTo>
                    <a:lnTo>
                      <a:pt x="73" y="24"/>
                    </a:lnTo>
                    <a:lnTo>
                      <a:pt x="76" y="25"/>
                    </a:lnTo>
                    <a:lnTo>
                      <a:pt x="80" y="25"/>
                    </a:lnTo>
                    <a:lnTo>
                      <a:pt x="84" y="24"/>
                    </a:lnTo>
                    <a:lnTo>
                      <a:pt x="87" y="24"/>
                    </a:lnTo>
                    <a:lnTo>
                      <a:pt x="90" y="24"/>
                    </a:lnTo>
                    <a:lnTo>
                      <a:pt x="93" y="24"/>
                    </a:lnTo>
                    <a:lnTo>
                      <a:pt x="95" y="23"/>
                    </a:lnTo>
                    <a:lnTo>
                      <a:pt x="98" y="23"/>
                    </a:lnTo>
                    <a:lnTo>
                      <a:pt x="99" y="22"/>
                    </a:lnTo>
                    <a:lnTo>
                      <a:pt x="101" y="22"/>
                    </a:lnTo>
                    <a:lnTo>
                      <a:pt x="102" y="21"/>
                    </a:lnTo>
                    <a:lnTo>
                      <a:pt x="103" y="20"/>
                    </a:lnTo>
                    <a:lnTo>
                      <a:pt x="104" y="19"/>
                    </a:lnTo>
                    <a:lnTo>
                      <a:pt x="104" y="18"/>
                    </a:lnTo>
                    <a:lnTo>
                      <a:pt x="103" y="17"/>
                    </a:lnTo>
                    <a:lnTo>
                      <a:pt x="102" y="16"/>
                    </a:lnTo>
                    <a:lnTo>
                      <a:pt x="101" y="15"/>
                    </a:lnTo>
                    <a:lnTo>
                      <a:pt x="99" y="14"/>
                    </a:lnTo>
                    <a:lnTo>
                      <a:pt x="98" y="13"/>
                    </a:lnTo>
                    <a:lnTo>
                      <a:pt x="95" y="12"/>
                    </a:lnTo>
                    <a:lnTo>
                      <a:pt x="93" y="11"/>
                    </a:lnTo>
                    <a:lnTo>
                      <a:pt x="90" y="10"/>
                    </a:lnTo>
                    <a:lnTo>
                      <a:pt x="87" y="9"/>
                    </a:lnTo>
                    <a:lnTo>
                      <a:pt x="83" y="8"/>
                    </a:lnTo>
                    <a:lnTo>
                      <a:pt x="80" y="7"/>
                    </a:lnTo>
                    <a:lnTo>
                      <a:pt x="76" y="6"/>
                    </a:lnTo>
                    <a:lnTo>
                      <a:pt x="72" y="5"/>
                    </a:lnTo>
                    <a:lnTo>
                      <a:pt x="68" y="4"/>
                    </a:lnTo>
                    <a:lnTo>
                      <a:pt x="63" y="4"/>
                    </a:lnTo>
                    <a:lnTo>
                      <a:pt x="59"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9" name="Freeform 55"/>
              <p:cNvSpPr>
                <a:spLocks/>
              </p:cNvSpPr>
              <p:nvPr/>
            </p:nvSpPr>
            <p:spPr bwMode="auto">
              <a:xfrm>
                <a:off x="1105" y="1129"/>
                <a:ext cx="57" cy="48"/>
              </a:xfrm>
              <a:custGeom>
                <a:avLst/>
                <a:gdLst>
                  <a:gd name="T0" fmla="*/ 51 w 57"/>
                  <a:gd name="T1" fmla="*/ 25 h 48"/>
                  <a:gd name="T2" fmla="*/ 53 w 57"/>
                  <a:gd name="T3" fmla="*/ 21 h 48"/>
                  <a:gd name="T4" fmla="*/ 55 w 57"/>
                  <a:gd name="T5" fmla="*/ 17 h 48"/>
                  <a:gd name="T6" fmla="*/ 56 w 57"/>
                  <a:gd name="T7" fmla="*/ 13 h 48"/>
                  <a:gd name="T8" fmla="*/ 56 w 57"/>
                  <a:gd name="T9" fmla="*/ 10 h 48"/>
                  <a:gd name="T10" fmla="*/ 55 w 57"/>
                  <a:gd name="T11" fmla="*/ 7 h 48"/>
                  <a:gd name="T12" fmla="*/ 53 w 57"/>
                  <a:gd name="T13" fmla="*/ 4 h 48"/>
                  <a:gd name="T14" fmla="*/ 51 w 57"/>
                  <a:gd name="T15" fmla="*/ 2 h 48"/>
                  <a:gd name="T16" fmla="*/ 48 w 57"/>
                  <a:gd name="T17" fmla="*/ 1 h 48"/>
                  <a:gd name="T18" fmla="*/ 44 w 57"/>
                  <a:gd name="T19" fmla="*/ 0 h 48"/>
                  <a:gd name="T20" fmla="*/ 40 w 57"/>
                  <a:gd name="T21" fmla="*/ 0 h 48"/>
                  <a:gd name="T22" fmla="*/ 36 w 57"/>
                  <a:gd name="T23" fmla="*/ 1 h 48"/>
                  <a:gd name="T24" fmla="*/ 31 w 57"/>
                  <a:gd name="T25" fmla="*/ 2 h 48"/>
                  <a:gd name="T26" fmla="*/ 26 w 57"/>
                  <a:gd name="T27" fmla="*/ 4 h 48"/>
                  <a:gd name="T28" fmla="*/ 22 w 57"/>
                  <a:gd name="T29" fmla="*/ 7 h 48"/>
                  <a:gd name="T30" fmla="*/ 17 w 57"/>
                  <a:gd name="T31" fmla="*/ 10 h 48"/>
                  <a:gd name="T32" fmla="*/ 13 w 57"/>
                  <a:gd name="T33" fmla="*/ 13 h 48"/>
                  <a:gd name="T34" fmla="*/ 9 w 57"/>
                  <a:gd name="T35" fmla="*/ 17 h 48"/>
                  <a:gd name="T36" fmla="*/ 6 w 57"/>
                  <a:gd name="T37" fmla="*/ 21 h 48"/>
                  <a:gd name="T38" fmla="*/ 3 w 57"/>
                  <a:gd name="T39" fmla="*/ 25 h 48"/>
                  <a:gd name="T40" fmla="*/ 1 w 57"/>
                  <a:gd name="T41" fmla="*/ 29 h 48"/>
                  <a:gd name="T42" fmla="*/ 0 w 57"/>
                  <a:gd name="T43" fmla="*/ 33 h 48"/>
                  <a:gd name="T44" fmla="*/ 0 w 57"/>
                  <a:gd name="T45" fmla="*/ 36 h 48"/>
                  <a:gd name="T46" fmla="*/ 1 w 57"/>
                  <a:gd name="T47" fmla="*/ 40 h 48"/>
                  <a:gd name="T48" fmla="*/ 2 w 57"/>
                  <a:gd name="T49" fmla="*/ 42 h 48"/>
                  <a:gd name="T50" fmla="*/ 5 w 57"/>
                  <a:gd name="T51" fmla="*/ 44 h 48"/>
                  <a:gd name="T52" fmla="*/ 7 w 57"/>
                  <a:gd name="T53" fmla="*/ 46 h 48"/>
                  <a:gd name="T54" fmla="*/ 10 w 57"/>
                  <a:gd name="T55" fmla="*/ 46 h 48"/>
                  <a:gd name="T56" fmla="*/ 14 w 57"/>
                  <a:gd name="T57" fmla="*/ 47 h 48"/>
                  <a:gd name="T58" fmla="*/ 19 w 57"/>
                  <a:gd name="T59" fmla="*/ 46 h 48"/>
                  <a:gd name="T60" fmla="*/ 23 w 57"/>
                  <a:gd name="T61" fmla="*/ 45 h 48"/>
                  <a:gd name="T62" fmla="*/ 28 w 57"/>
                  <a:gd name="T63" fmla="*/ 43 h 48"/>
                  <a:gd name="T64" fmla="*/ 33 w 57"/>
                  <a:gd name="T65" fmla="*/ 41 h 48"/>
                  <a:gd name="T66" fmla="*/ 37 w 57"/>
                  <a:gd name="T67" fmla="*/ 38 h 48"/>
                  <a:gd name="T68" fmla="*/ 42 w 57"/>
                  <a:gd name="T69" fmla="*/ 35 h 48"/>
                  <a:gd name="T70" fmla="*/ 46 w 57"/>
                  <a:gd name="T71" fmla="*/ 31 h 48"/>
                  <a:gd name="T72" fmla="*/ 49 w 57"/>
                  <a:gd name="T73" fmla="*/ 2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8"/>
                  <a:gd name="T113" fmla="*/ 57 w 5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8">
                    <a:moveTo>
                      <a:pt x="49" y="27"/>
                    </a:moveTo>
                    <a:lnTo>
                      <a:pt x="51" y="25"/>
                    </a:lnTo>
                    <a:lnTo>
                      <a:pt x="52" y="23"/>
                    </a:lnTo>
                    <a:lnTo>
                      <a:pt x="53" y="21"/>
                    </a:lnTo>
                    <a:lnTo>
                      <a:pt x="54" y="19"/>
                    </a:lnTo>
                    <a:lnTo>
                      <a:pt x="55" y="17"/>
                    </a:lnTo>
                    <a:lnTo>
                      <a:pt x="55" y="15"/>
                    </a:lnTo>
                    <a:lnTo>
                      <a:pt x="56" y="13"/>
                    </a:lnTo>
                    <a:lnTo>
                      <a:pt x="56" y="12"/>
                    </a:lnTo>
                    <a:lnTo>
                      <a:pt x="56" y="10"/>
                    </a:lnTo>
                    <a:lnTo>
                      <a:pt x="55" y="8"/>
                    </a:lnTo>
                    <a:lnTo>
                      <a:pt x="55" y="7"/>
                    </a:lnTo>
                    <a:lnTo>
                      <a:pt x="54" y="5"/>
                    </a:lnTo>
                    <a:lnTo>
                      <a:pt x="53" y="4"/>
                    </a:lnTo>
                    <a:lnTo>
                      <a:pt x="52" y="3"/>
                    </a:lnTo>
                    <a:lnTo>
                      <a:pt x="51" y="2"/>
                    </a:lnTo>
                    <a:lnTo>
                      <a:pt x="49" y="1"/>
                    </a:lnTo>
                    <a:lnTo>
                      <a:pt x="48" y="1"/>
                    </a:lnTo>
                    <a:lnTo>
                      <a:pt x="46" y="0"/>
                    </a:lnTo>
                    <a:lnTo>
                      <a:pt x="44" y="0"/>
                    </a:lnTo>
                    <a:lnTo>
                      <a:pt x="42" y="0"/>
                    </a:lnTo>
                    <a:lnTo>
                      <a:pt x="40" y="0"/>
                    </a:lnTo>
                    <a:lnTo>
                      <a:pt x="38" y="0"/>
                    </a:lnTo>
                    <a:lnTo>
                      <a:pt x="36" y="1"/>
                    </a:lnTo>
                    <a:lnTo>
                      <a:pt x="33" y="1"/>
                    </a:lnTo>
                    <a:lnTo>
                      <a:pt x="31" y="2"/>
                    </a:lnTo>
                    <a:lnTo>
                      <a:pt x="28" y="3"/>
                    </a:lnTo>
                    <a:lnTo>
                      <a:pt x="26" y="4"/>
                    </a:lnTo>
                    <a:lnTo>
                      <a:pt x="24" y="5"/>
                    </a:lnTo>
                    <a:lnTo>
                      <a:pt x="22" y="7"/>
                    </a:lnTo>
                    <a:lnTo>
                      <a:pt x="19" y="8"/>
                    </a:lnTo>
                    <a:lnTo>
                      <a:pt x="17" y="10"/>
                    </a:lnTo>
                    <a:lnTo>
                      <a:pt x="14" y="12"/>
                    </a:lnTo>
                    <a:lnTo>
                      <a:pt x="13" y="13"/>
                    </a:lnTo>
                    <a:lnTo>
                      <a:pt x="11" y="15"/>
                    </a:lnTo>
                    <a:lnTo>
                      <a:pt x="9" y="17"/>
                    </a:lnTo>
                    <a:lnTo>
                      <a:pt x="7" y="19"/>
                    </a:lnTo>
                    <a:lnTo>
                      <a:pt x="6" y="21"/>
                    </a:lnTo>
                    <a:lnTo>
                      <a:pt x="5" y="23"/>
                    </a:lnTo>
                    <a:lnTo>
                      <a:pt x="3" y="25"/>
                    </a:lnTo>
                    <a:lnTo>
                      <a:pt x="2" y="27"/>
                    </a:lnTo>
                    <a:lnTo>
                      <a:pt x="1" y="29"/>
                    </a:lnTo>
                    <a:lnTo>
                      <a:pt x="1" y="31"/>
                    </a:lnTo>
                    <a:lnTo>
                      <a:pt x="0" y="33"/>
                    </a:lnTo>
                    <a:lnTo>
                      <a:pt x="0" y="35"/>
                    </a:lnTo>
                    <a:lnTo>
                      <a:pt x="0" y="36"/>
                    </a:lnTo>
                    <a:lnTo>
                      <a:pt x="0" y="38"/>
                    </a:lnTo>
                    <a:lnTo>
                      <a:pt x="1" y="40"/>
                    </a:lnTo>
                    <a:lnTo>
                      <a:pt x="1" y="41"/>
                    </a:lnTo>
                    <a:lnTo>
                      <a:pt x="2" y="42"/>
                    </a:lnTo>
                    <a:lnTo>
                      <a:pt x="3" y="43"/>
                    </a:lnTo>
                    <a:lnTo>
                      <a:pt x="5" y="44"/>
                    </a:lnTo>
                    <a:lnTo>
                      <a:pt x="5" y="45"/>
                    </a:lnTo>
                    <a:lnTo>
                      <a:pt x="7" y="46"/>
                    </a:lnTo>
                    <a:lnTo>
                      <a:pt x="9" y="46"/>
                    </a:lnTo>
                    <a:lnTo>
                      <a:pt x="10" y="46"/>
                    </a:lnTo>
                    <a:lnTo>
                      <a:pt x="13" y="47"/>
                    </a:lnTo>
                    <a:lnTo>
                      <a:pt x="14" y="47"/>
                    </a:lnTo>
                    <a:lnTo>
                      <a:pt x="17" y="46"/>
                    </a:lnTo>
                    <a:lnTo>
                      <a:pt x="19" y="46"/>
                    </a:lnTo>
                    <a:lnTo>
                      <a:pt x="21" y="46"/>
                    </a:lnTo>
                    <a:lnTo>
                      <a:pt x="23" y="45"/>
                    </a:lnTo>
                    <a:lnTo>
                      <a:pt x="26" y="44"/>
                    </a:lnTo>
                    <a:lnTo>
                      <a:pt x="28" y="43"/>
                    </a:lnTo>
                    <a:lnTo>
                      <a:pt x="31" y="42"/>
                    </a:lnTo>
                    <a:lnTo>
                      <a:pt x="33" y="41"/>
                    </a:lnTo>
                    <a:lnTo>
                      <a:pt x="35" y="39"/>
                    </a:lnTo>
                    <a:lnTo>
                      <a:pt x="37" y="38"/>
                    </a:lnTo>
                    <a:lnTo>
                      <a:pt x="40" y="36"/>
                    </a:lnTo>
                    <a:lnTo>
                      <a:pt x="42" y="35"/>
                    </a:lnTo>
                    <a:lnTo>
                      <a:pt x="44" y="33"/>
                    </a:lnTo>
                    <a:lnTo>
                      <a:pt x="46" y="31"/>
                    </a:lnTo>
                    <a:lnTo>
                      <a:pt x="47" y="29"/>
                    </a:lnTo>
                    <a:lnTo>
                      <a:pt x="49"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0" name="Oval 56"/>
              <p:cNvSpPr>
                <a:spLocks noChangeArrowheads="1"/>
              </p:cNvSpPr>
              <p:nvPr/>
            </p:nvSpPr>
            <p:spPr bwMode="auto">
              <a:xfrm rot="-4800000">
                <a:off x="1151" y="1152"/>
                <a:ext cx="29"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11" name="Freeform 57"/>
              <p:cNvSpPr>
                <a:spLocks/>
              </p:cNvSpPr>
              <p:nvPr/>
            </p:nvSpPr>
            <p:spPr bwMode="auto">
              <a:xfrm>
                <a:off x="1074" y="1178"/>
                <a:ext cx="39" cy="71"/>
              </a:xfrm>
              <a:custGeom>
                <a:avLst/>
                <a:gdLst>
                  <a:gd name="T0" fmla="*/ 38 w 39"/>
                  <a:gd name="T1" fmla="*/ 0 h 71"/>
                  <a:gd name="T2" fmla="*/ 35 w 39"/>
                  <a:gd name="T3" fmla="*/ 4 h 71"/>
                  <a:gd name="T4" fmla="*/ 34 w 39"/>
                  <a:gd name="T5" fmla="*/ 5 h 71"/>
                  <a:gd name="T6" fmla="*/ 33 w 39"/>
                  <a:gd name="T7" fmla="*/ 7 h 71"/>
                  <a:gd name="T8" fmla="*/ 31 w 39"/>
                  <a:gd name="T9" fmla="*/ 9 h 71"/>
                  <a:gd name="T10" fmla="*/ 30 w 39"/>
                  <a:gd name="T11" fmla="*/ 11 h 71"/>
                  <a:gd name="T12" fmla="*/ 28 w 39"/>
                  <a:gd name="T13" fmla="*/ 13 h 71"/>
                  <a:gd name="T14" fmla="*/ 26 w 39"/>
                  <a:gd name="T15" fmla="*/ 16 h 71"/>
                  <a:gd name="T16" fmla="*/ 25 w 39"/>
                  <a:gd name="T17" fmla="*/ 18 h 71"/>
                  <a:gd name="T18" fmla="*/ 23 w 39"/>
                  <a:gd name="T19" fmla="*/ 21 h 71"/>
                  <a:gd name="T20" fmla="*/ 21 w 39"/>
                  <a:gd name="T21" fmla="*/ 23 h 71"/>
                  <a:gd name="T22" fmla="*/ 19 w 39"/>
                  <a:gd name="T23" fmla="*/ 25 h 71"/>
                  <a:gd name="T24" fmla="*/ 17 w 39"/>
                  <a:gd name="T25" fmla="*/ 28 h 71"/>
                  <a:gd name="T26" fmla="*/ 15 w 39"/>
                  <a:gd name="T27" fmla="*/ 30 h 71"/>
                  <a:gd name="T28" fmla="*/ 14 w 39"/>
                  <a:gd name="T29" fmla="*/ 32 h 71"/>
                  <a:gd name="T30" fmla="*/ 12 w 39"/>
                  <a:gd name="T31" fmla="*/ 35 h 71"/>
                  <a:gd name="T32" fmla="*/ 10 w 39"/>
                  <a:gd name="T33" fmla="*/ 37 h 71"/>
                  <a:gd name="T34" fmla="*/ 9 w 39"/>
                  <a:gd name="T35" fmla="*/ 40 h 71"/>
                  <a:gd name="T36" fmla="*/ 7 w 39"/>
                  <a:gd name="T37" fmla="*/ 42 h 71"/>
                  <a:gd name="T38" fmla="*/ 5 w 39"/>
                  <a:gd name="T39" fmla="*/ 45 h 71"/>
                  <a:gd name="T40" fmla="*/ 4 w 39"/>
                  <a:gd name="T41" fmla="*/ 47 h 71"/>
                  <a:gd name="T42" fmla="*/ 3 w 39"/>
                  <a:gd name="T43" fmla="*/ 49 h 71"/>
                  <a:gd name="T44" fmla="*/ 2 w 39"/>
                  <a:gd name="T45" fmla="*/ 52 h 71"/>
                  <a:gd name="T46" fmla="*/ 1 w 39"/>
                  <a:gd name="T47" fmla="*/ 54 h 71"/>
                  <a:gd name="T48" fmla="*/ 0 w 39"/>
                  <a:gd name="T49" fmla="*/ 56 h 71"/>
                  <a:gd name="T50" fmla="*/ 0 w 39"/>
                  <a:gd name="T51" fmla="*/ 58 h 71"/>
                  <a:gd name="T52" fmla="*/ 0 w 39"/>
                  <a:gd name="T53" fmla="*/ 60 h 71"/>
                  <a:gd name="T54" fmla="*/ 0 w 39"/>
                  <a:gd name="T55" fmla="*/ 63 h 71"/>
                  <a:gd name="T56" fmla="*/ 0 w 39"/>
                  <a:gd name="T57" fmla="*/ 64 h 71"/>
                  <a:gd name="T58" fmla="*/ 1 w 39"/>
                  <a:gd name="T59" fmla="*/ 66 h 71"/>
                  <a:gd name="T60" fmla="*/ 1 w 39"/>
                  <a:gd name="T61" fmla="*/ 68 h 71"/>
                  <a:gd name="T62" fmla="*/ 3 w 39"/>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1"/>
                  <a:gd name="T98" fmla="*/ 39 w 3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1">
                    <a:moveTo>
                      <a:pt x="38" y="0"/>
                    </a:moveTo>
                    <a:lnTo>
                      <a:pt x="35" y="4"/>
                    </a:lnTo>
                    <a:lnTo>
                      <a:pt x="34" y="5"/>
                    </a:lnTo>
                    <a:lnTo>
                      <a:pt x="33" y="7"/>
                    </a:lnTo>
                    <a:lnTo>
                      <a:pt x="31" y="9"/>
                    </a:lnTo>
                    <a:lnTo>
                      <a:pt x="30" y="11"/>
                    </a:lnTo>
                    <a:lnTo>
                      <a:pt x="28" y="13"/>
                    </a:lnTo>
                    <a:lnTo>
                      <a:pt x="26" y="16"/>
                    </a:lnTo>
                    <a:lnTo>
                      <a:pt x="25" y="18"/>
                    </a:lnTo>
                    <a:lnTo>
                      <a:pt x="23" y="21"/>
                    </a:lnTo>
                    <a:lnTo>
                      <a:pt x="21" y="23"/>
                    </a:lnTo>
                    <a:lnTo>
                      <a:pt x="19" y="25"/>
                    </a:lnTo>
                    <a:lnTo>
                      <a:pt x="17" y="28"/>
                    </a:lnTo>
                    <a:lnTo>
                      <a:pt x="15" y="30"/>
                    </a:lnTo>
                    <a:lnTo>
                      <a:pt x="14" y="32"/>
                    </a:lnTo>
                    <a:lnTo>
                      <a:pt x="12" y="35"/>
                    </a:lnTo>
                    <a:lnTo>
                      <a:pt x="10" y="37"/>
                    </a:lnTo>
                    <a:lnTo>
                      <a:pt x="9" y="40"/>
                    </a:lnTo>
                    <a:lnTo>
                      <a:pt x="7" y="42"/>
                    </a:lnTo>
                    <a:lnTo>
                      <a:pt x="5" y="45"/>
                    </a:lnTo>
                    <a:lnTo>
                      <a:pt x="4" y="47"/>
                    </a:lnTo>
                    <a:lnTo>
                      <a:pt x="3" y="49"/>
                    </a:lnTo>
                    <a:lnTo>
                      <a:pt x="2" y="52"/>
                    </a:lnTo>
                    <a:lnTo>
                      <a:pt x="1" y="54"/>
                    </a:lnTo>
                    <a:lnTo>
                      <a:pt x="0" y="56"/>
                    </a:lnTo>
                    <a:lnTo>
                      <a:pt x="0" y="58"/>
                    </a:lnTo>
                    <a:lnTo>
                      <a:pt x="0" y="60"/>
                    </a:lnTo>
                    <a:lnTo>
                      <a:pt x="0" y="63"/>
                    </a:lnTo>
                    <a:lnTo>
                      <a:pt x="0" y="64"/>
                    </a:lnTo>
                    <a:lnTo>
                      <a:pt x="1" y="66"/>
                    </a:lnTo>
                    <a:lnTo>
                      <a:pt x="1" y="68"/>
                    </a:lnTo>
                    <a:lnTo>
                      <a:pt x="3"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5" name="Group 58"/>
            <p:cNvGrpSpPr>
              <a:grpSpLocks/>
            </p:cNvGrpSpPr>
            <p:nvPr/>
          </p:nvGrpSpPr>
          <p:grpSpPr bwMode="auto">
            <a:xfrm>
              <a:off x="760" y="960"/>
              <a:ext cx="335" cy="406"/>
              <a:chOff x="760" y="960"/>
              <a:chExt cx="335" cy="406"/>
            </a:xfrm>
          </p:grpSpPr>
          <p:grpSp>
            <p:nvGrpSpPr>
              <p:cNvPr id="20592" name="Group 59"/>
              <p:cNvGrpSpPr>
                <a:grpSpLocks/>
              </p:cNvGrpSpPr>
              <p:nvPr/>
            </p:nvGrpSpPr>
            <p:grpSpPr bwMode="auto">
              <a:xfrm>
                <a:off x="804" y="960"/>
                <a:ext cx="180" cy="187"/>
                <a:chOff x="804" y="960"/>
                <a:chExt cx="180" cy="187"/>
              </a:xfrm>
            </p:grpSpPr>
            <p:sp>
              <p:nvSpPr>
                <p:cNvPr id="20604" name="Freeform 60"/>
                <p:cNvSpPr>
                  <a:spLocks/>
                </p:cNvSpPr>
                <p:nvPr/>
              </p:nvSpPr>
              <p:spPr bwMode="auto">
                <a:xfrm>
                  <a:off x="907" y="987"/>
                  <a:ext cx="77" cy="53"/>
                </a:xfrm>
                <a:custGeom>
                  <a:avLst/>
                  <a:gdLst>
                    <a:gd name="T0" fmla="*/ 56 w 77"/>
                    <a:gd name="T1" fmla="*/ 1 h 53"/>
                    <a:gd name="T2" fmla="*/ 61 w 77"/>
                    <a:gd name="T3" fmla="*/ 1 h 53"/>
                    <a:gd name="T4" fmla="*/ 66 w 77"/>
                    <a:gd name="T5" fmla="*/ 0 h 53"/>
                    <a:gd name="T6" fmla="*/ 70 w 77"/>
                    <a:gd name="T7" fmla="*/ 1 h 53"/>
                    <a:gd name="T8" fmla="*/ 73 w 77"/>
                    <a:gd name="T9" fmla="*/ 1 h 53"/>
                    <a:gd name="T10" fmla="*/ 75 w 77"/>
                    <a:gd name="T11" fmla="*/ 4 h 53"/>
                    <a:gd name="T12" fmla="*/ 76 w 77"/>
                    <a:gd name="T13" fmla="*/ 6 h 53"/>
                    <a:gd name="T14" fmla="*/ 76 w 77"/>
                    <a:gd name="T15" fmla="*/ 9 h 53"/>
                    <a:gd name="T16" fmla="*/ 74 w 77"/>
                    <a:gd name="T17" fmla="*/ 13 h 53"/>
                    <a:gd name="T18" fmla="*/ 72 w 77"/>
                    <a:gd name="T19" fmla="*/ 17 h 53"/>
                    <a:gd name="T20" fmla="*/ 68 w 77"/>
                    <a:gd name="T21" fmla="*/ 21 h 53"/>
                    <a:gd name="T22" fmla="*/ 64 w 77"/>
                    <a:gd name="T23" fmla="*/ 26 h 53"/>
                    <a:gd name="T24" fmla="*/ 59 w 77"/>
                    <a:gd name="T25" fmla="*/ 30 h 53"/>
                    <a:gd name="T26" fmla="*/ 53 w 77"/>
                    <a:gd name="T27" fmla="*/ 34 h 53"/>
                    <a:gd name="T28" fmla="*/ 47 w 77"/>
                    <a:gd name="T29" fmla="*/ 38 h 53"/>
                    <a:gd name="T30" fmla="*/ 41 w 77"/>
                    <a:gd name="T31" fmla="*/ 42 h 53"/>
                    <a:gd name="T32" fmla="*/ 34 w 77"/>
                    <a:gd name="T33" fmla="*/ 45 h 53"/>
                    <a:gd name="T34" fmla="*/ 28 w 77"/>
                    <a:gd name="T35" fmla="*/ 48 h 53"/>
                    <a:gd name="T36" fmla="*/ 22 w 77"/>
                    <a:gd name="T37" fmla="*/ 50 h 53"/>
                    <a:gd name="T38" fmla="*/ 16 w 77"/>
                    <a:gd name="T39" fmla="*/ 51 h 53"/>
                    <a:gd name="T40" fmla="*/ 11 w 77"/>
                    <a:gd name="T41" fmla="*/ 52 h 53"/>
                    <a:gd name="T42" fmla="*/ 7 w 77"/>
                    <a:gd name="T43" fmla="*/ 51 h 53"/>
                    <a:gd name="T44" fmla="*/ 4 w 77"/>
                    <a:gd name="T45" fmla="*/ 51 h 53"/>
                    <a:gd name="T46" fmla="*/ 1 w 77"/>
                    <a:gd name="T47" fmla="*/ 49 h 53"/>
                    <a:gd name="T48" fmla="*/ 0 w 77"/>
                    <a:gd name="T49" fmla="*/ 47 h 53"/>
                    <a:gd name="T50" fmla="*/ 0 w 77"/>
                    <a:gd name="T51" fmla="*/ 43 h 53"/>
                    <a:gd name="T52" fmla="*/ 1 w 77"/>
                    <a:gd name="T53" fmla="*/ 40 h 53"/>
                    <a:gd name="T54" fmla="*/ 3 w 77"/>
                    <a:gd name="T55" fmla="*/ 36 h 53"/>
                    <a:gd name="T56" fmla="*/ 6 w 77"/>
                    <a:gd name="T57" fmla="*/ 32 h 53"/>
                    <a:gd name="T58" fmla="*/ 10 w 77"/>
                    <a:gd name="T59" fmla="*/ 27 h 53"/>
                    <a:gd name="T60" fmla="*/ 15 w 77"/>
                    <a:gd name="T61" fmla="*/ 23 h 53"/>
                    <a:gd name="T62" fmla="*/ 21 w 77"/>
                    <a:gd name="T63" fmla="*/ 19 h 53"/>
                    <a:gd name="T64" fmla="*/ 27 w 77"/>
                    <a:gd name="T65" fmla="*/ 15 h 53"/>
                    <a:gd name="T66" fmla="*/ 34 w 77"/>
                    <a:gd name="T67" fmla="*/ 11 h 53"/>
                    <a:gd name="T68" fmla="*/ 40 w 77"/>
                    <a:gd name="T69" fmla="*/ 7 h 53"/>
                    <a:gd name="T70" fmla="*/ 46 w 77"/>
                    <a:gd name="T71" fmla="*/ 4 h 53"/>
                    <a:gd name="T72" fmla="*/ 52 w 77"/>
                    <a:gd name="T73" fmla="*/ 2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3" y="2"/>
                      </a:moveTo>
                      <a:lnTo>
                        <a:pt x="56" y="1"/>
                      </a:lnTo>
                      <a:lnTo>
                        <a:pt x="58" y="1"/>
                      </a:lnTo>
                      <a:lnTo>
                        <a:pt x="61" y="1"/>
                      </a:lnTo>
                      <a:lnTo>
                        <a:pt x="63" y="0"/>
                      </a:lnTo>
                      <a:lnTo>
                        <a:pt x="66" y="0"/>
                      </a:lnTo>
                      <a:lnTo>
                        <a:pt x="68" y="0"/>
                      </a:lnTo>
                      <a:lnTo>
                        <a:pt x="70" y="1"/>
                      </a:lnTo>
                      <a:lnTo>
                        <a:pt x="71" y="1"/>
                      </a:lnTo>
                      <a:lnTo>
                        <a:pt x="73" y="1"/>
                      </a:lnTo>
                      <a:lnTo>
                        <a:pt x="74" y="3"/>
                      </a:lnTo>
                      <a:lnTo>
                        <a:pt x="75" y="4"/>
                      </a:lnTo>
                      <a:lnTo>
                        <a:pt x="76" y="5"/>
                      </a:lnTo>
                      <a:lnTo>
                        <a:pt x="76" y="6"/>
                      </a:lnTo>
                      <a:lnTo>
                        <a:pt x="76" y="7"/>
                      </a:lnTo>
                      <a:lnTo>
                        <a:pt x="76" y="9"/>
                      </a:lnTo>
                      <a:lnTo>
                        <a:pt x="75" y="11"/>
                      </a:lnTo>
                      <a:lnTo>
                        <a:pt x="74" y="13"/>
                      </a:lnTo>
                      <a:lnTo>
                        <a:pt x="73" y="15"/>
                      </a:lnTo>
                      <a:lnTo>
                        <a:pt x="72" y="17"/>
                      </a:lnTo>
                      <a:lnTo>
                        <a:pt x="71" y="19"/>
                      </a:lnTo>
                      <a:lnTo>
                        <a:pt x="68" y="21"/>
                      </a:lnTo>
                      <a:lnTo>
                        <a:pt x="66" y="23"/>
                      </a:lnTo>
                      <a:lnTo>
                        <a:pt x="64" y="26"/>
                      </a:lnTo>
                      <a:lnTo>
                        <a:pt x="61" y="28"/>
                      </a:lnTo>
                      <a:lnTo>
                        <a:pt x="59" y="30"/>
                      </a:lnTo>
                      <a:lnTo>
                        <a:pt x="56" y="32"/>
                      </a:lnTo>
                      <a:lnTo>
                        <a:pt x="53" y="34"/>
                      </a:lnTo>
                      <a:lnTo>
                        <a:pt x="51" y="36"/>
                      </a:lnTo>
                      <a:lnTo>
                        <a:pt x="47" y="38"/>
                      </a:lnTo>
                      <a:lnTo>
                        <a:pt x="44" y="40"/>
                      </a:lnTo>
                      <a:lnTo>
                        <a:pt x="41" y="42"/>
                      </a:lnTo>
                      <a:lnTo>
                        <a:pt x="38" y="44"/>
                      </a:lnTo>
                      <a:lnTo>
                        <a:pt x="34" y="45"/>
                      </a:lnTo>
                      <a:lnTo>
                        <a:pt x="31" y="47"/>
                      </a:lnTo>
                      <a:lnTo>
                        <a:pt x="28" y="48"/>
                      </a:lnTo>
                      <a:lnTo>
                        <a:pt x="25" y="49"/>
                      </a:lnTo>
                      <a:lnTo>
                        <a:pt x="22" y="50"/>
                      </a:lnTo>
                      <a:lnTo>
                        <a:pt x="19" y="51"/>
                      </a:lnTo>
                      <a:lnTo>
                        <a:pt x="16" y="51"/>
                      </a:lnTo>
                      <a:lnTo>
                        <a:pt x="14" y="51"/>
                      </a:lnTo>
                      <a:lnTo>
                        <a:pt x="11" y="52"/>
                      </a:lnTo>
                      <a:lnTo>
                        <a:pt x="9" y="52"/>
                      </a:lnTo>
                      <a:lnTo>
                        <a:pt x="7" y="51"/>
                      </a:lnTo>
                      <a:lnTo>
                        <a:pt x="5" y="51"/>
                      </a:lnTo>
                      <a:lnTo>
                        <a:pt x="4" y="51"/>
                      </a:lnTo>
                      <a:lnTo>
                        <a:pt x="2" y="50"/>
                      </a:lnTo>
                      <a:lnTo>
                        <a:pt x="1" y="49"/>
                      </a:lnTo>
                      <a:lnTo>
                        <a:pt x="1" y="48"/>
                      </a:lnTo>
                      <a:lnTo>
                        <a:pt x="0" y="47"/>
                      </a:lnTo>
                      <a:lnTo>
                        <a:pt x="0" y="45"/>
                      </a:lnTo>
                      <a:lnTo>
                        <a:pt x="0" y="43"/>
                      </a:lnTo>
                      <a:lnTo>
                        <a:pt x="0" y="42"/>
                      </a:lnTo>
                      <a:lnTo>
                        <a:pt x="1" y="40"/>
                      </a:lnTo>
                      <a:lnTo>
                        <a:pt x="2" y="38"/>
                      </a:lnTo>
                      <a:lnTo>
                        <a:pt x="3" y="36"/>
                      </a:lnTo>
                      <a:lnTo>
                        <a:pt x="5" y="34"/>
                      </a:lnTo>
                      <a:lnTo>
                        <a:pt x="6" y="32"/>
                      </a:lnTo>
                      <a:lnTo>
                        <a:pt x="9" y="30"/>
                      </a:lnTo>
                      <a:lnTo>
                        <a:pt x="10" y="27"/>
                      </a:lnTo>
                      <a:lnTo>
                        <a:pt x="13" y="25"/>
                      </a:lnTo>
                      <a:lnTo>
                        <a:pt x="15" y="23"/>
                      </a:lnTo>
                      <a:lnTo>
                        <a:pt x="18" y="21"/>
                      </a:lnTo>
                      <a:lnTo>
                        <a:pt x="21" y="19"/>
                      </a:lnTo>
                      <a:lnTo>
                        <a:pt x="24" y="16"/>
                      </a:lnTo>
                      <a:lnTo>
                        <a:pt x="27" y="15"/>
                      </a:lnTo>
                      <a:lnTo>
                        <a:pt x="30" y="12"/>
                      </a:lnTo>
                      <a:lnTo>
                        <a:pt x="34" y="11"/>
                      </a:lnTo>
                      <a:lnTo>
                        <a:pt x="36" y="9"/>
                      </a:lnTo>
                      <a:lnTo>
                        <a:pt x="40" y="7"/>
                      </a:lnTo>
                      <a:lnTo>
                        <a:pt x="43" y="6"/>
                      </a:lnTo>
                      <a:lnTo>
                        <a:pt x="46" y="4"/>
                      </a:lnTo>
                      <a:lnTo>
                        <a:pt x="50" y="3"/>
                      </a:lnTo>
                      <a:lnTo>
                        <a:pt x="52" y="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5" name="Freeform 61"/>
                <p:cNvSpPr>
                  <a:spLocks/>
                </p:cNvSpPr>
                <p:nvPr/>
              </p:nvSpPr>
              <p:spPr bwMode="auto">
                <a:xfrm>
                  <a:off x="860" y="960"/>
                  <a:ext cx="58" cy="75"/>
                </a:xfrm>
                <a:custGeom>
                  <a:avLst/>
                  <a:gdLst>
                    <a:gd name="T0" fmla="*/ 5 w 58"/>
                    <a:gd name="T1" fmla="*/ 39 h 75"/>
                    <a:gd name="T2" fmla="*/ 3 w 58"/>
                    <a:gd name="T3" fmla="*/ 33 h 75"/>
                    <a:gd name="T4" fmla="*/ 1 w 58"/>
                    <a:gd name="T5" fmla="*/ 26 h 75"/>
                    <a:gd name="T6" fmla="*/ 0 w 58"/>
                    <a:gd name="T7" fmla="*/ 21 h 75"/>
                    <a:gd name="T8" fmla="*/ 0 w 58"/>
                    <a:gd name="T9" fmla="*/ 15 h 75"/>
                    <a:gd name="T10" fmla="*/ 1 w 58"/>
                    <a:gd name="T11" fmla="*/ 10 h 75"/>
                    <a:gd name="T12" fmla="*/ 3 w 58"/>
                    <a:gd name="T13" fmla="*/ 6 h 75"/>
                    <a:gd name="T14" fmla="*/ 5 w 58"/>
                    <a:gd name="T15" fmla="*/ 3 h 75"/>
                    <a:gd name="T16" fmla="*/ 8 w 58"/>
                    <a:gd name="T17" fmla="*/ 1 h 75"/>
                    <a:gd name="T18" fmla="*/ 12 w 58"/>
                    <a:gd name="T19" fmla="*/ 0 h 75"/>
                    <a:gd name="T20" fmla="*/ 16 w 58"/>
                    <a:gd name="T21" fmla="*/ 0 h 75"/>
                    <a:gd name="T22" fmla="*/ 21 w 58"/>
                    <a:gd name="T23" fmla="*/ 1 h 75"/>
                    <a:gd name="T24" fmla="*/ 25 w 58"/>
                    <a:gd name="T25" fmla="*/ 3 h 75"/>
                    <a:gd name="T26" fmla="*/ 30 w 58"/>
                    <a:gd name="T27" fmla="*/ 7 h 75"/>
                    <a:gd name="T28" fmla="*/ 35 w 58"/>
                    <a:gd name="T29" fmla="*/ 11 h 75"/>
                    <a:gd name="T30" fmla="*/ 40 w 58"/>
                    <a:gd name="T31" fmla="*/ 15 h 75"/>
                    <a:gd name="T32" fmla="*/ 44 w 58"/>
                    <a:gd name="T33" fmla="*/ 21 h 75"/>
                    <a:gd name="T34" fmla="*/ 48 w 58"/>
                    <a:gd name="T35" fmla="*/ 27 h 75"/>
                    <a:gd name="T36" fmla="*/ 51 w 58"/>
                    <a:gd name="T37" fmla="*/ 33 h 75"/>
                    <a:gd name="T38" fmla="*/ 54 w 58"/>
                    <a:gd name="T39" fmla="*/ 39 h 75"/>
                    <a:gd name="T40" fmla="*/ 55 w 58"/>
                    <a:gd name="T41" fmla="*/ 45 h 75"/>
                    <a:gd name="T42" fmla="*/ 56 w 58"/>
                    <a:gd name="T43" fmla="*/ 52 h 75"/>
                    <a:gd name="T44" fmla="*/ 57 w 58"/>
                    <a:gd name="T45" fmla="*/ 57 h 75"/>
                    <a:gd name="T46" fmla="*/ 56 w 58"/>
                    <a:gd name="T47" fmla="*/ 62 h 75"/>
                    <a:gd name="T48" fmla="*/ 55 w 58"/>
                    <a:gd name="T49" fmla="*/ 66 h 75"/>
                    <a:gd name="T50" fmla="*/ 52 w 58"/>
                    <a:gd name="T51" fmla="*/ 70 h 75"/>
                    <a:gd name="T52" fmla="*/ 50 w 58"/>
                    <a:gd name="T53" fmla="*/ 72 h 75"/>
                    <a:gd name="T54" fmla="*/ 46 w 58"/>
                    <a:gd name="T55" fmla="*/ 73 h 75"/>
                    <a:gd name="T56" fmla="*/ 42 w 58"/>
                    <a:gd name="T57" fmla="*/ 74 h 75"/>
                    <a:gd name="T58" fmla="*/ 37 w 58"/>
                    <a:gd name="T59" fmla="*/ 73 h 75"/>
                    <a:gd name="T60" fmla="*/ 33 w 58"/>
                    <a:gd name="T61" fmla="*/ 71 h 75"/>
                    <a:gd name="T62" fmla="*/ 28 w 58"/>
                    <a:gd name="T63" fmla="*/ 68 h 75"/>
                    <a:gd name="T64" fmla="*/ 23 w 58"/>
                    <a:gd name="T65" fmla="*/ 64 h 75"/>
                    <a:gd name="T66" fmla="*/ 18 w 58"/>
                    <a:gd name="T67" fmla="*/ 59 h 75"/>
                    <a:gd name="T68" fmla="*/ 14 w 58"/>
                    <a:gd name="T69" fmla="*/ 54 h 75"/>
                    <a:gd name="T70" fmla="*/ 10 w 58"/>
                    <a:gd name="T71" fmla="*/ 48 h 75"/>
                    <a:gd name="T72" fmla="*/ 6 w 58"/>
                    <a:gd name="T73" fmla="*/ 42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75"/>
                    <a:gd name="T113" fmla="*/ 58 w 5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75">
                      <a:moveTo>
                        <a:pt x="6" y="42"/>
                      </a:moveTo>
                      <a:lnTo>
                        <a:pt x="5" y="39"/>
                      </a:lnTo>
                      <a:lnTo>
                        <a:pt x="4" y="36"/>
                      </a:lnTo>
                      <a:lnTo>
                        <a:pt x="3" y="33"/>
                      </a:lnTo>
                      <a:lnTo>
                        <a:pt x="2" y="29"/>
                      </a:lnTo>
                      <a:lnTo>
                        <a:pt x="1" y="26"/>
                      </a:lnTo>
                      <a:lnTo>
                        <a:pt x="1" y="23"/>
                      </a:lnTo>
                      <a:lnTo>
                        <a:pt x="0" y="21"/>
                      </a:lnTo>
                      <a:lnTo>
                        <a:pt x="0" y="18"/>
                      </a:lnTo>
                      <a:lnTo>
                        <a:pt x="0" y="15"/>
                      </a:lnTo>
                      <a:lnTo>
                        <a:pt x="1" y="13"/>
                      </a:lnTo>
                      <a:lnTo>
                        <a:pt x="1" y="10"/>
                      </a:lnTo>
                      <a:lnTo>
                        <a:pt x="2" y="8"/>
                      </a:lnTo>
                      <a:lnTo>
                        <a:pt x="3" y="6"/>
                      </a:lnTo>
                      <a:lnTo>
                        <a:pt x="4" y="5"/>
                      </a:lnTo>
                      <a:lnTo>
                        <a:pt x="5" y="3"/>
                      </a:lnTo>
                      <a:lnTo>
                        <a:pt x="6" y="2"/>
                      </a:lnTo>
                      <a:lnTo>
                        <a:pt x="8" y="1"/>
                      </a:lnTo>
                      <a:lnTo>
                        <a:pt x="10" y="1"/>
                      </a:lnTo>
                      <a:lnTo>
                        <a:pt x="12" y="0"/>
                      </a:lnTo>
                      <a:lnTo>
                        <a:pt x="14" y="0"/>
                      </a:lnTo>
                      <a:lnTo>
                        <a:pt x="16" y="0"/>
                      </a:lnTo>
                      <a:lnTo>
                        <a:pt x="18" y="1"/>
                      </a:lnTo>
                      <a:lnTo>
                        <a:pt x="21" y="1"/>
                      </a:lnTo>
                      <a:lnTo>
                        <a:pt x="23" y="2"/>
                      </a:lnTo>
                      <a:lnTo>
                        <a:pt x="25" y="3"/>
                      </a:lnTo>
                      <a:lnTo>
                        <a:pt x="27" y="5"/>
                      </a:lnTo>
                      <a:lnTo>
                        <a:pt x="30" y="7"/>
                      </a:lnTo>
                      <a:lnTo>
                        <a:pt x="32" y="8"/>
                      </a:lnTo>
                      <a:lnTo>
                        <a:pt x="35" y="11"/>
                      </a:lnTo>
                      <a:lnTo>
                        <a:pt x="37" y="13"/>
                      </a:lnTo>
                      <a:lnTo>
                        <a:pt x="40" y="15"/>
                      </a:lnTo>
                      <a:lnTo>
                        <a:pt x="42" y="18"/>
                      </a:lnTo>
                      <a:lnTo>
                        <a:pt x="44" y="21"/>
                      </a:lnTo>
                      <a:lnTo>
                        <a:pt x="46" y="24"/>
                      </a:lnTo>
                      <a:lnTo>
                        <a:pt x="48" y="27"/>
                      </a:lnTo>
                      <a:lnTo>
                        <a:pt x="49" y="30"/>
                      </a:lnTo>
                      <a:lnTo>
                        <a:pt x="51" y="33"/>
                      </a:lnTo>
                      <a:lnTo>
                        <a:pt x="52" y="36"/>
                      </a:lnTo>
                      <a:lnTo>
                        <a:pt x="54" y="39"/>
                      </a:lnTo>
                      <a:lnTo>
                        <a:pt x="54" y="42"/>
                      </a:lnTo>
                      <a:lnTo>
                        <a:pt x="55" y="45"/>
                      </a:lnTo>
                      <a:lnTo>
                        <a:pt x="56" y="49"/>
                      </a:lnTo>
                      <a:lnTo>
                        <a:pt x="56" y="52"/>
                      </a:lnTo>
                      <a:lnTo>
                        <a:pt x="57" y="55"/>
                      </a:lnTo>
                      <a:lnTo>
                        <a:pt x="57" y="57"/>
                      </a:lnTo>
                      <a:lnTo>
                        <a:pt x="56" y="60"/>
                      </a:lnTo>
                      <a:lnTo>
                        <a:pt x="56" y="62"/>
                      </a:lnTo>
                      <a:lnTo>
                        <a:pt x="56" y="64"/>
                      </a:lnTo>
                      <a:lnTo>
                        <a:pt x="55" y="66"/>
                      </a:lnTo>
                      <a:lnTo>
                        <a:pt x="54" y="68"/>
                      </a:lnTo>
                      <a:lnTo>
                        <a:pt x="52" y="70"/>
                      </a:lnTo>
                      <a:lnTo>
                        <a:pt x="51" y="71"/>
                      </a:lnTo>
                      <a:lnTo>
                        <a:pt x="50" y="72"/>
                      </a:lnTo>
                      <a:lnTo>
                        <a:pt x="48" y="73"/>
                      </a:lnTo>
                      <a:lnTo>
                        <a:pt x="46" y="73"/>
                      </a:lnTo>
                      <a:lnTo>
                        <a:pt x="44" y="74"/>
                      </a:lnTo>
                      <a:lnTo>
                        <a:pt x="42" y="74"/>
                      </a:lnTo>
                      <a:lnTo>
                        <a:pt x="40" y="73"/>
                      </a:lnTo>
                      <a:lnTo>
                        <a:pt x="37" y="73"/>
                      </a:lnTo>
                      <a:lnTo>
                        <a:pt x="35" y="72"/>
                      </a:lnTo>
                      <a:lnTo>
                        <a:pt x="33" y="71"/>
                      </a:lnTo>
                      <a:lnTo>
                        <a:pt x="31" y="70"/>
                      </a:lnTo>
                      <a:lnTo>
                        <a:pt x="28" y="68"/>
                      </a:lnTo>
                      <a:lnTo>
                        <a:pt x="26" y="66"/>
                      </a:lnTo>
                      <a:lnTo>
                        <a:pt x="23" y="64"/>
                      </a:lnTo>
                      <a:lnTo>
                        <a:pt x="21" y="62"/>
                      </a:lnTo>
                      <a:lnTo>
                        <a:pt x="18" y="59"/>
                      </a:lnTo>
                      <a:lnTo>
                        <a:pt x="16" y="57"/>
                      </a:lnTo>
                      <a:lnTo>
                        <a:pt x="14" y="54"/>
                      </a:lnTo>
                      <a:lnTo>
                        <a:pt x="12" y="51"/>
                      </a:lnTo>
                      <a:lnTo>
                        <a:pt x="10" y="48"/>
                      </a:lnTo>
                      <a:lnTo>
                        <a:pt x="9" y="45"/>
                      </a:lnTo>
                      <a:lnTo>
                        <a:pt x="6" y="4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6" name="Freeform 62"/>
                <p:cNvSpPr>
                  <a:spLocks/>
                </p:cNvSpPr>
                <p:nvPr/>
              </p:nvSpPr>
              <p:spPr bwMode="auto">
                <a:xfrm>
                  <a:off x="804" y="1027"/>
                  <a:ext cx="107" cy="42"/>
                </a:xfrm>
                <a:custGeom>
                  <a:avLst/>
                  <a:gdLst>
                    <a:gd name="T0" fmla="*/ 53 w 107"/>
                    <a:gd name="T1" fmla="*/ 1 h 42"/>
                    <a:gd name="T2" fmla="*/ 62 w 107"/>
                    <a:gd name="T3" fmla="*/ 0 h 42"/>
                    <a:gd name="T4" fmla="*/ 71 w 107"/>
                    <a:gd name="T5" fmla="*/ 0 h 42"/>
                    <a:gd name="T6" fmla="*/ 80 w 107"/>
                    <a:gd name="T7" fmla="*/ 0 h 42"/>
                    <a:gd name="T8" fmla="*/ 87 w 107"/>
                    <a:gd name="T9" fmla="*/ 1 h 42"/>
                    <a:gd name="T10" fmla="*/ 93 w 107"/>
                    <a:gd name="T11" fmla="*/ 3 h 42"/>
                    <a:gd name="T12" fmla="*/ 99 w 107"/>
                    <a:gd name="T13" fmla="*/ 5 h 42"/>
                    <a:gd name="T14" fmla="*/ 102 w 107"/>
                    <a:gd name="T15" fmla="*/ 8 h 42"/>
                    <a:gd name="T16" fmla="*/ 105 w 107"/>
                    <a:gd name="T17" fmla="*/ 10 h 42"/>
                    <a:gd name="T18" fmla="*/ 106 w 107"/>
                    <a:gd name="T19" fmla="*/ 13 h 42"/>
                    <a:gd name="T20" fmla="*/ 105 w 107"/>
                    <a:gd name="T21" fmla="*/ 17 h 42"/>
                    <a:gd name="T22" fmla="*/ 103 w 107"/>
                    <a:gd name="T23" fmla="*/ 20 h 42"/>
                    <a:gd name="T24" fmla="*/ 99 w 107"/>
                    <a:gd name="T25" fmla="*/ 24 h 42"/>
                    <a:gd name="T26" fmla="*/ 94 w 107"/>
                    <a:gd name="T27" fmla="*/ 27 h 42"/>
                    <a:gd name="T28" fmla="*/ 88 w 107"/>
                    <a:gd name="T29" fmla="*/ 30 h 42"/>
                    <a:gd name="T30" fmla="*/ 81 w 107"/>
                    <a:gd name="T31" fmla="*/ 33 h 42"/>
                    <a:gd name="T32" fmla="*/ 72 w 107"/>
                    <a:gd name="T33" fmla="*/ 36 h 42"/>
                    <a:gd name="T34" fmla="*/ 64 w 107"/>
                    <a:gd name="T35" fmla="*/ 38 h 42"/>
                    <a:gd name="T36" fmla="*/ 55 w 107"/>
                    <a:gd name="T37" fmla="*/ 40 h 42"/>
                    <a:gd name="T38" fmla="*/ 45 w 107"/>
                    <a:gd name="T39" fmla="*/ 40 h 42"/>
                    <a:gd name="T40" fmla="*/ 36 w 107"/>
                    <a:gd name="T41" fmla="*/ 41 h 42"/>
                    <a:gd name="T42" fmla="*/ 28 w 107"/>
                    <a:gd name="T43" fmla="*/ 40 h 42"/>
                    <a:gd name="T44" fmla="*/ 20 w 107"/>
                    <a:gd name="T45" fmla="*/ 40 h 42"/>
                    <a:gd name="T46" fmla="*/ 14 w 107"/>
                    <a:gd name="T47" fmla="*/ 38 h 42"/>
                    <a:gd name="T48" fmla="*/ 8 w 107"/>
                    <a:gd name="T49" fmla="*/ 36 h 42"/>
                    <a:gd name="T50" fmla="*/ 4 w 107"/>
                    <a:gd name="T51" fmla="*/ 34 h 42"/>
                    <a:gd name="T52" fmla="*/ 1 w 107"/>
                    <a:gd name="T53" fmla="*/ 31 h 42"/>
                    <a:gd name="T54" fmla="*/ 0 w 107"/>
                    <a:gd name="T55" fmla="*/ 28 h 42"/>
                    <a:gd name="T56" fmla="*/ 0 w 107"/>
                    <a:gd name="T57" fmla="*/ 25 h 42"/>
                    <a:gd name="T58" fmla="*/ 2 w 107"/>
                    <a:gd name="T59" fmla="*/ 21 h 42"/>
                    <a:gd name="T60" fmla="*/ 5 w 107"/>
                    <a:gd name="T61" fmla="*/ 18 h 42"/>
                    <a:gd name="T62" fmla="*/ 10 w 107"/>
                    <a:gd name="T63" fmla="*/ 14 h 42"/>
                    <a:gd name="T64" fmla="*/ 16 w 107"/>
                    <a:gd name="T65" fmla="*/ 11 h 42"/>
                    <a:gd name="T66" fmla="*/ 23 w 107"/>
                    <a:gd name="T67" fmla="*/ 8 h 42"/>
                    <a:gd name="T68" fmla="*/ 31 w 107"/>
                    <a:gd name="T69" fmla="*/ 6 h 42"/>
                    <a:gd name="T70" fmla="*/ 40 w 107"/>
                    <a:gd name="T71" fmla="*/ 3 h 42"/>
                    <a:gd name="T72" fmla="*/ 49 w 107"/>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2"/>
                    <a:gd name="T113" fmla="*/ 107 w 10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2">
                      <a:moveTo>
                        <a:pt x="49" y="1"/>
                      </a:moveTo>
                      <a:lnTo>
                        <a:pt x="53" y="1"/>
                      </a:lnTo>
                      <a:lnTo>
                        <a:pt x="58" y="1"/>
                      </a:lnTo>
                      <a:lnTo>
                        <a:pt x="62" y="0"/>
                      </a:lnTo>
                      <a:lnTo>
                        <a:pt x="66" y="0"/>
                      </a:lnTo>
                      <a:lnTo>
                        <a:pt x="71" y="0"/>
                      </a:lnTo>
                      <a:lnTo>
                        <a:pt x="76" y="0"/>
                      </a:lnTo>
                      <a:lnTo>
                        <a:pt x="80" y="0"/>
                      </a:lnTo>
                      <a:lnTo>
                        <a:pt x="83" y="1"/>
                      </a:lnTo>
                      <a:lnTo>
                        <a:pt x="87" y="1"/>
                      </a:lnTo>
                      <a:lnTo>
                        <a:pt x="90" y="2"/>
                      </a:lnTo>
                      <a:lnTo>
                        <a:pt x="93" y="3"/>
                      </a:lnTo>
                      <a:lnTo>
                        <a:pt x="96" y="4"/>
                      </a:lnTo>
                      <a:lnTo>
                        <a:pt x="99" y="5"/>
                      </a:lnTo>
                      <a:lnTo>
                        <a:pt x="101" y="6"/>
                      </a:lnTo>
                      <a:lnTo>
                        <a:pt x="102" y="8"/>
                      </a:lnTo>
                      <a:lnTo>
                        <a:pt x="104" y="9"/>
                      </a:lnTo>
                      <a:lnTo>
                        <a:pt x="105" y="10"/>
                      </a:lnTo>
                      <a:lnTo>
                        <a:pt x="106" y="12"/>
                      </a:lnTo>
                      <a:lnTo>
                        <a:pt x="106" y="13"/>
                      </a:lnTo>
                      <a:lnTo>
                        <a:pt x="106" y="15"/>
                      </a:lnTo>
                      <a:lnTo>
                        <a:pt x="105" y="17"/>
                      </a:lnTo>
                      <a:lnTo>
                        <a:pt x="104" y="19"/>
                      </a:lnTo>
                      <a:lnTo>
                        <a:pt x="103" y="20"/>
                      </a:lnTo>
                      <a:lnTo>
                        <a:pt x="101" y="22"/>
                      </a:lnTo>
                      <a:lnTo>
                        <a:pt x="99" y="24"/>
                      </a:lnTo>
                      <a:lnTo>
                        <a:pt x="97" y="25"/>
                      </a:lnTo>
                      <a:lnTo>
                        <a:pt x="94" y="27"/>
                      </a:lnTo>
                      <a:lnTo>
                        <a:pt x="91" y="29"/>
                      </a:lnTo>
                      <a:lnTo>
                        <a:pt x="88" y="30"/>
                      </a:lnTo>
                      <a:lnTo>
                        <a:pt x="84" y="32"/>
                      </a:lnTo>
                      <a:lnTo>
                        <a:pt x="81" y="33"/>
                      </a:lnTo>
                      <a:lnTo>
                        <a:pt x="76" y="35"/>
                      </a:lnTo>
                      <a:lnTo>
                        <a:pt x="72" y="36"/>
                      </a:lnTo>
                      <a:lnTo>
                        <a:pt x="68" y="37"/>
                      </a:lnTo>
                      <a:lnTo>
                        <a:pt x="64" y="38"/>
                      </a:lnTo>
                      <a:lnTo>
                        <a:pt x="59" y="39"/>
                      </a:lnTo>
                      <a:lnTo>
                        <a:pt x="55" y="40"/>
                      </a:lnTo>
                      <a:lnTo>
                        <a:pt x="50" y="40"/>
                      </a:lnTo>
                      <a:lnTo>
                        <a:pt x="45" y="40"/>
                      </a:lnTo>
                      <a:lnTo>
                        <a:pt x="41" y="41"/>
                      </a:lnTo>
                      <a:lnTo>
                        <a:pt x="36" y="41"/>
                      </a:lnTo>
                      <a:lnTo>
                        <a:pt x="32" y="41"/>
                      </a:lnTo>
                      <a:lnTo>
                        <a:pt x="28" y="40"/>
                      </a:lnTo>
                      <a:lnTo>
                        <a:pt x="24" y="40"/>
                      </a:lnTo>
                      <a:lnTo>
                        <a:pt x="20" y="40"/>
                      </a:lnTo>
                      <a:lnTo>
                        <a:pt x="17" y="39"/>
                      </a:lnTo>
                      <a:lnTo>
                        <a:pt x="14" y="38"/>
                      </a:lnTo>
                      <a:lnTo>
                        <a:pt x="10" y="37"/>
                      </a:lnTo>
                      <a:lnTo>
                        <a:pt x="8" y="36"/>
                      </a:lnTo>
                      <a:lnTo>
                        <a:pt x="6" y="35"/>
                      </a:lnTo>
                      <a:lnTo>
                        <a:pt x="4" y="34"/>
                      </a:lnTo>
                      <a:lnTo>
                        <a:pt x="3" y="33"/>
                      </a:lnTo>
                      <a:lnTo>
                        <a:pt x="1" y="31"/>
                      </a:lnTo>
                      <a:lnTo>
                        <a:pt x="0" y="30"/>
                      </a:lnTo>
                      <a:lnTo>
                        <a:pt x="0" y="28"/>
                      </a:lnTo>
                      <a:lnTo>
                        <a:pt x="0" y="26"/>
                      </a:lnTo>
                      <a:lnTo>
                        <a:pt x="0" y="25"/>
                      </a:lnTo>
                      <a:lnTo>
                        <a:pt x="1" y="23"/>
                      </a:lnTo>
                      <a:lnTo>
                        <a:pt x="2" y="21"/>
                      </a:lnTo>
                      <a:lnTo>
                        <a:pt x="3" y="19"/>
                      </a:lnTo>
                      <a:lnTo>
                        <a:pt x="5" y="18"/>
                      </a:lnTo>
                      <a:lnTo>
                        <a:pt x="8" y="16"/>
                      </a:lnTo>
                      <a:lnTo>
                        <a:pt x="10" y="14"/>
                      </a:lnTo>
                      <a:lnTo>
                        <a:pt x="13" y="13"/>
                      </a:lnTo>
                      <a:lnTo>
                        <a:pt x="16" y="11"/>
                      </a:lnTo>
                      <a:lnTo>
                        <a:pt x="20" y="9"/>
                      </a:lnTo>
                      <a:lnTo>
                        <a:pt x="23" y="8"/>
                      </a:lnTo>
                      <a:lnTo>
                        <a:pt x="27" y="7"/>
                      </a:lnTo>
                      <a:lnTo>
                        <a:pt x="31" y="6"/>
                      </a:lnTo>
                      <a:lnTo>
                        <a:pt x="35" y="4"/>
                      </a:lnTo>
                      <a:lnTo>
                        <a:pt x="40" y="3"/>
                      </a:lnTo>
                      <a:lnTo>
                        <a:pt x="44" y="2"/>
                      </a:lnTo>
                      <a:lnTo>
                        <a:pt x="49" y="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7" name="Freeform 63"/>
                <p:cNvSpPr>
                  <a:spLocks/>
                </p:cNvSpPr>
                <p:nvPr/>
              </p:nvSpPr>
              <p:spPr bwMode="auto">
                <a:xfrm>
                  <a:off x="910" y="1037"/>
                  <a:ext cx="39" cy="110"/>
                </a:xfrm>
                <a:custGeom>
                  <a:avLst/>
                  <a:gdLst>
                    <a:gd name="T0" fmla="*/ 0 w 39"/>
                    <a:gd name="T1" fmla="*/ 0 h 110"/>
                    <a:gd name="T2" fmla="*/ 2 w 39"/>
                    <a:gd name="T3" fmla="*/ 5 h 110"/>
                    <a:gd name="T4" fmla="*/ 3 w 39"/>
                    <a:gd name="T5" fmla="*/ 8 h 110"/>
                    <a:gd name="T6" fmla="*/ 5 w 39"/>
                    <a:gd name="T7" fmla="*/ 11 h 110"/>
                    <a:gd name="T8" fmla="*/ 6 w 39"/>
                    <a:gd name="T9" fmla="*/ 15 h 110"/>
                    <a:gd name="T10" fmla="*/ 8 w 39"/>
                    <a:gd name="T11" fmla="*/ 18 h 110"/>
                    <a:gd name="T12" fmla="*/ 9 w 39"/>
                    <a:gd name="T13" fmla="*/ 21 h 110"/>
                    <a:gd name="T14" fmla="*/ 11 w 39"/>
                    <a:gd name="T15" fmla="*/ 25 h 110"/>
                    <a:gd name="T16" fmla="*/ 13 w 39"/>
                    <a:gd name="T17" fmla="*/ 28 h 110"/>
                    <a:gd name="T18" fmla="*/ 15 w 39"/>
                    <a:gd name="T19" fmla="*/ 32 h 110"/>
                    <a:gd name="T20" fmla="*/ 17 w 39"/>
                    <a:gd name="T21" fmla="*/ 36 h 110"/>
                    <a:gd name="T22" fmla="*/ 18 w 39"/>
                    <a:gd name="T23" fmla="*/ 39 h 110"/>
                    <a:gd name="T24" fmla="*/ 20 w 39"/>
                    <a:gd name="T25" fmla="*/ 43 h 110"/>
                    <a:gd name="T26" fmla="*/ 22 w 39"/>
                    <a:gd name="T27" fmla="*/ 47 h 110"/>
                    <a:gd name="T28" fmla="*/ 24 w 39"/>
                    <a:gd name="T29" fmla="*/ 51 h 110"/>
                    <a:gd name="T30" fmla="*/ 25 w 39"/>
                    <a:gd name="T31" fmla="*/ 54 h 110"/>
                    <a:gd name="T32" fmla="*/ 27 w 39"/>
                    <a:gd name="T33" fmla="*/ 58 h 110"/>
                    <a:gd name="T34" fmla="*/ 29 w 39"/>
                    <a:gd name="T35" fmla="*/ 62 h 110"/>
                    <a:gd name="T36" fmla="*/ 31 w 39"/>
                    <a:gd name="T37" fmla="*/ 66 h 110"/>
                    <a:gd name="T38" fmla="*/ 32 w 39"/>
                    <a:gd name="T39" fmla="*/ 70 h 110"/>
                    <a:gd name="T40" fmla="*/ 33 w 39"/>
                    <a:gd name="T41" fmla="*/ 73 h 110"/>
                    <a:gd name="T42" fmla="*/ 34 w 39"/>
                    <a:gd name="T43" fmla="*/ 77 h 110"/>
                    <a:gd name="T44" fmla="*/ 35 w 39"/>
                    <a:gd name="T45" fmla="*/ 81 h 110"/>
                    <a:gd name="T46" fmla="*/ 37 w 39"/>
                    <a:gd name="T47" fmla="*/ 84 h 110"/>
                    <a:gd name="T48" fmla="*/ 37 w 39"/>
                    <a:gd name="T49" fmla="*/ 87 h 110"/>
                    <a:gd name="T50" fmla="*/ 37 w 39"/>
                    <a:gd name="T51" fmla="*/ 91 h 110"/>
                    <a:gd name="T52" fmla="*/ 38 w 39"/>
                    <a:gd name="T53" fmla="*/ 94 h 110"/>
                    <a:gd name="T54" fmla="*/ 38 w 39"/>
                    <a:gd name="T55" fmla="*/ 97 h 110"/>
                    <a:gd name="T56" fmla="*/ 37 w 39"/>
                    <a:gd name="T57" fmla="*/ 100 h 110"/>
                    <a:gd name="T58" fmla="*/ 37 w 39"/>
                    <a:gd name="T59" fmla="*/ 103 h 110"/>
                    <a:gd name="T60" fmla="*/ 36 w 39"/>
                    <a:gd name="T61" fmla="*/ 106 h 110"/>
                    <a:gd name="T62" fmla="*/ 35 w 39"/>
                    <a:gd name="T63" fmla="*/ 10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110"/>
                    <a:gd name="T98" fmla="*/ 39 w 39"/>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110">
                      <a:moveTo>
                        <a:pt x="0" y="0"/>
                      </a:moveTo>
                      <a:lnTo>
                        <a:pt x="2" y="5"/>
                      </a:lnTo>
                      <a:lnTo>
                        <a:pt x="3" y="8"/>
                      </a:lnTo>
                      <a:lnTo>
                        <a:pt x="5" y="11"/>
                      </a:lnTo>
                      <a:lnTo>
                        <a:pt x="6" y="15"/>
                      </a:lnTo>
                      <a:lnTo>
                        <a:pt x="8" y="18"/>
                      </a:lnTo>
                      <a:lnTo>
                        <a:pt x="9" y="21"/>
                      </a:lnTo>
                      <a:lnTo>
                        <a:pt x="11" y="25"/>
                      </a:lnTo>
                      <a:lnTo>
                        <a:pt x="13" y="28"/>
                      </a:lnTo>
                      <a:lnTo>
                        <a:pt x="15" y="32"/>
                      </a:lnTo>
                      <a:lnTo>
                        <a:pt x="17" y="36"/>
                      </a:lnTo>
                      <a:lnTo>
                        <a:pt x="18" y="39"/>
                      </a:lnTo>
                      <a:lnTo>
                        <a:pt x="20" y="43"/>
                      </a:lnTo>
                      <a:lnTo>
                        <a:pt x="22" y="47"/>
                      </a:lnTo>
                      <a:lnTo>
                        <a:pt x="24" y="51"/>
                      </a:lnTo>
                      <a:lnTo>
                        <a:pt x="25" y="54"/>
                      </a:lnTo>
                      <a:lnTo>
                        <a:pt x="27" y="58"/>
                      </a:lnTo>
                      <a:lnTo>
                        <a:pt x="29" y="62"/>
                      </a:lnTo>
                      <a:lnTo>
                        <a:pt x="31" y="66"/>
                      </a:lnTo>
                      <a:lnTo>
                        <a:pt x="32" y="70"/>
                      </a:lnTo>
                      <a:lnTo>
                        <a:pt x="33" y="73"/>
                      </a:lnTo>
                      <a:lnTo>
                        <a:pt x="34" y="77"/>
                      </a:lnTo>
                      <a:lnTo>
                        <a:pt x="35" y="81"/>
                      </a:lnTo>
                      <a:lnTo>
                        <a:pt x="37" y="84"/>
                      </a:lnTo>
                      <a:lnTo>
                        <a:pt x="37" y="87"/>
                      </a:lnTo>
                      <a:lnTo>
                        <a:pt x="37" y="91"/>
                      </a:lnTo>
                      <a:lnTo>
                        <a:pt x="38" y="94"/>
                      </a:lnTo>
                      <a:lnTo>
                        <a:pt x="38" y="97"/>
                      </a:lnTo>
                      <a:lnTo>
                        <a:pt x="37" y="100"/>
                      </a:lnTo>
                      <a:lnTo>
                        <a:pt x="37" y="103"/>
                      </a:lnTo>
                      <a:lnTo>
                        <a:pt x="36" y="106"/>
                      </a:lnTo>
                      <a:lnTo>
                        <a:pt x="35" y="10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93" name="Group 64"/>
              <p:cNvGrpSpPr>
                <a:grpSpLocks/>
              </p:cNvGrpSpPr>
              <p:nvPr/>
            </p:nvGrpSpPr>
            <p:grpSpPr bwMode="auto">
              <a:xfrm>
                <a:off x="914" y="960"/>
                <a:ext cx="181" cy="187"/>
                <a:chOff x="914" y="960"/>
                <a:chExt cx="181" cy="187"/>
              </a:xfrm>
            </p:grpSpPr>
            <p:sp>
              <p:nvSpPr>
                <p:cNvPr id="20600" name="Freeform 65"/>
                <p:cNvSpPr>
                  <a:spLocks/>
                </p:cNvSpPr>
                <p:nvPr/>
              </p:nvSpPr>
              <p:spPr bwMode="auto">
                <a:xfrm>
                  <a:off x="914" y="987"/>
                  <a:ext cx="77" cy="53"/>
                </a:xfrm>
                <a:custGeom>
                  <a:avLst/>
                  <a:gdLst>
                    <a:gd name="T0" fmla="*/ 20 w 77"/>
                    <a:gd name="T1" fmla="*/ 1 h 53"/>
                    <a:gd name="T2" fmla="*/ 15 w 77"/>
                    <a:gd name="T3" fmla="*/ 1 h 53"/>
                    <a:gd name="T4" fmla="*/ 10 w 77"/>
                    <a:gd name="T5" fmla="*/ 0 h 53"/>
                    <a:gd name="T6" fmla="*/ 6 w 77"/>
                    <a:gd name="T7" fmla="*/ 1 h 53"/>
                    <a:gd name="T8" fmla="*/ 3 w 77"/>
                    <a:gd name="T9" fmla="*/ 1 h 53"/>
                    <a:gd name="T10" fmla="*/ 1 w 77"/>
                    <a:gd name="T11" fmla="*/ 4 h 53"/>
                    <a:gd name="T12" fmla="*/ 0 w 77"/>
                    <a:gd name="T13" fmla="*/ 6 h 53"/>
                    <a:gd name="T14" fmla="*/ 0 w 77"/>
                    <a:gd name="T15" fmla="*/ 9 h 53"/>
                    <a:gd name="T16" fmla="*/ 1 w 77"/>
                    <a:gd name="T17" fmla="*/ 13 h 53"/>
                    <a:gd name="T18" fmla="*/ 4 w 77"/>
                    <a:gd name="T19" fmla="*/ 17 h 53"/>
                    <a:gd name="T20" fmla="*/ 7 w 77"/>
                    <a:gd name="T21" fmla="*/ 21 h 53"/>
                    <a:gd name="T22" fmla="*/ 11 w 77"/>
                    <a:gd name="T23" fmla="*/ 26 h 53"/>
                    <a:gd name="T24" fmla="*/ 16 w 77"/>
                    <a:gd name="T25" fmla="*/ 30 h 53"/>
                    <a:gd name="T26" fmla="*/ 22 w 77"/>
                    <a:gd name="T27" fmla="*/ 34 h 53"/>
                    <a:gd name="T28" fmla="*/ 28 w 77"/>
                    <a:gd name="T29" fmla="*/ 38 h 53"/>
                    <a:gd name="T30" fmla="*/ 35 w 77"/>
                    <a:gd name="T31" fmla="*/ 42 h 53"/>
                    <a:gd name="T32" fmla="*/ 41 w 77"/>
                    <a:gd name="T33" fmla="*/ 45 h 53"/>
                    <a:gd name="T34" fmla="*/ 48 w 77"/>
                    <a:gd name="T35" fmla="*/ 48 h 53"/>
                    <a:gd name="T36" fmla="*/ 54 w 77"/>
                    <a:gd name="T37" fmla="*/ 50 h 53"/>
                    <a:gd name="T38" fmla="*/ 60 w 77"/>
                    <a:gd name="T39" fmla="*/ 51 h 53"/>
                    <a:gd name="T40" fmla="*/ 65 w 77"/>
                    <a:gd name="T41" fmla="*/ 52 h 53"/>
                    <a:gd name="T42" fmla="*/ 69 w 77"/>
                    <a:gd name="T43" fmla="*/ 51 h 53"/>
                    <a:gd name="T44" fmla="*/ 72 w 77"/>
                    <a:gd name="T45" fmla="*/ 51 h 53"/>
                    <a:gd name="T46" fmla="*/ 75 w 77"/>
                    <a:gd name="T47" fmla="*/ 49 h 53"/>
                    <a:gd name="T48" fmla="*/ 76 w 77"/>
                    <a:gd name="T49" fmla="*/ 47 h 53"/>
                    <a:gd name="T50" fmla="*/ 76 w 77"/>
                    <a:gd name="T51" fmla="*/ 43 h 53"/>
                    <a:gd name="T52" fmla="*/ 75 w 77"/>
                    <a:gd name="T53" fmla="*/ 40 h 53"/>
                    <a:gd name="T54" fmla="*/ 72 w 77"/>
                    <a:gd name="T55" fmla="*/ 36 h 53"/>
                    <a:gd name="T56" fmla="*/ 69 w 77"/>
                    <a:gd name="T57" fmla="*/ 32 h 53"/>
                    <a:gd name="T58" fmla="*/ 65 w 77"/>
                    <a:gd name="T59" fmla="*/ 27 h 53"/>
                    <a:gd name="T60" fmla="*/ 60 w 77"/>
                    <a:gd name="T61" fmla="*/ 23 h 53"/>
                    <a:gd name="T62" fmla="*/ 55 w 77"/>
                    <a:gd name="T63" fmla="*/ 19 h 53"/>
                    <a:gd name="T64" fmla="*/ 49 w 77"/>
                    <a:gd name="T65" fmla="*/ 15 h 53"/>
                    <a:gd name="T66" fmla="*/ 43 w 77"/>
                    <a:gd name="T67" fmla="*/ 11 h 53"/>
                    <a:gd name="T68" fmla="*/ 36 w 77"/>
                    <a:gd name="T69" fmla="*/ 7 h 53"/>
                    <a:gd name="T70" fmla="*/ 29 w 77"/>
                    <a:gd name="T71" fmla="*/ 4 h 53"/>
                    <a:gd name="T72" fmla="*/ 23 w 77"/>
                    <a:gd name="T73" fmla="*/ 2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23" y="2"/>
                      </a:moveTo>
                      <a:lnTo>
                        <a:pt x="20" y="1"/>
                      </a:lnTo>
                      <a:lnTo>
                        <a:pt x="17" y="1"/>
                      </a:lnTo>
                      <a:lnTo>
                        <a:pt x="15" y="1"/>
                      </a:lnTo>
                      <a:lnTo>
                        <a:pt x="12" y="0"/>
                      </a:lnTo>
                      <a:lnTo>
                        <a:pt x="10" y="0"/>
                      </a:lnTo>
                      <a:lnTo>
                        <a:pt x="8" y="0"/>
                      </a:lnTo>
                      <a:lnTo>
                        <a:pt x="6" y="1"/>
                      </a:lnTo>
                      <a:lnTo>
                        <a:pt x="5" y="1"/>
                      </a:lnTo>
                      <a:lnTo>
                        <a:pt x="3" y="1"/>
                      </a:lnTo>
                      <a:lnTo>
                        <a:pt x="2" y="3"/>
                      </a:lnTo>
                      <a:lnTo>
                        <a:pt x="1" y="4"/>
                      </a:lnTo>
                      <a:lnTo>
                        <a:pt x="0" y="5"/>
                      </a:lnTo>
                      <a:lnTo>
                        <a:pt x="0" y="6"/>
                      </a:lnTo>
                      <a:lnTo>
                        <a:pt x="0" y="7"/>
                      </a:lnTo>
                      <a:lnTo>
                        <a:pt x="0" y="9"/>
                      </a:lnTo>
                      <a:lnTo>
                        <a:pt x="1" y="11"/>
                      </a:lnTo>
                      <a:lnTo>
                        <a:pt x="1" y="13"/>
                      </a:lnTo>
                      <a:lnTo>
                        <a:pt x="3" y="15"/>
                      </a:lnTo>
                      <a:lnTo>
                        <a:pt x="4" y="17"/>
                      </a:lnTo>
                      <a:lnTo>
                        <a:pt x="5" y="19"/>
                      </a:lnTo>
                      <a:lnTo>
                        <a:pt x="7" y="21"/>
                      </a:lnTo>
                      <a:lnTo>
                        <a:pt x="9" y="23"/>
                      </a:lnTo>
                      <a:lnTo>
                        <a:pt x="11" y="26"/>
                      </a:lnTo>
                      <a:lnTo>
                        <a:pt x="14" y="28"/>
                      </a:lnTo>
                      <a:lnTo>
                        <a:pt x="16" y="30"/>
                      </a:lnTo>
                      <a:lnTo>
                        <a:pt x="20" y="32"/>
                      </a:lnTo>
                      <a:lnTo>
                        <a:pt x="22" y="34"/>
                      </a:lnTo>
                      <a:lnTo>
                        <a:pt x="26" y="36"/>
                      </a:lnTo>
                      <a:lnTo>
                        <a:pt x="28" y="38"/>
                      </a:lnTo>
                      <a:lnTo>
                        <a:pt x="32" y="40"/>
                      </a:lnTo>
                      <a:lnTo>
                        <a:pt x="35" y="42"/>
                      </a:lnTo>
                      <a:lnTo>
                        <a:pt x="38" y="44"/>
                      </a:lnTo>
                      <a:lnTo>
                        <a:pt x="41" y="45"/>
                      </a:lnTo>
                      <a:lnTo>
                        <a:pt x="44" y="47"/>
                      </a:lnTo>
                      <a:lnTo>
                        <a:pt x="48" y="48"/>
                      </a:lnTo>
                      <a:lnTo>
                        <a:pt x="51" y="49"/>
                      </a:lnTo>
                      <a:lnTo>
                        <a:pt x="54" y="50"/>
                      </a:lnTo>
                      <a:lnTo>
                        <a:pt x="57" y="51"/>
                      </a:lnTo>
                      <a:lnTo>
                        <a:pt x="60" y="51"/>
                      </a:lnTo>
                      <a:lnTo>
                        <a:pt x="62" y="51"/>
                      </a:lnTo>
                      <a:lnTo>
                        <a:pt x="65" y="52"/>
                      </a:lnTo>
                      <a:lnTo>
                        <a:pt x="67" y="52"/>
                      </a:lnTo>
                      <a:lnTo>
                        <a:pt x="69" y="51"/>
                      </a:lnTo>
                      <a:lnTo>
                        <a:pt x="71" y="51"/>
                      </a:lnTo>
                      <a:lnTo>
                        <a:pt x="72" y="51"/>
                      </a:lnTo>
                      <a:lnTo>
                        <a:pt x="73" y="50"/>
                      </a:lnTo>
                      <a:lnTo>
                        <a:pt x="75" y="49"/>
                      </a:lnTo>
                      <a:lnTo>
                        <a:pt x="75" y="48"/>
                      </a:lnTo>
                      <a:lnTo>
                        <a:pt x="76" y="47"/>
                      </a:lnTo>
                      <a:lnTo>
                        <a:pt x="76" y="45"/>
                      </a:lnTo>
                      <a:lnTo>
                        <a:pt x="76" y="43"/>
                      </a:lnTo>
                      <a:lnTo>
                        <a:pt x="75" y="42"/>
                      </a:lnTo>
                      <a:lnTo>
                        <a:pt x="75" y="40"/>
                      </a:lnTo>
                      <a:lnTo>
                        <a:pt x="74" y="38"/>
                      </a:lnTo>
                      <a:lnTo>
                        <a:pt x="72" y="36"/>
                      </a:lnTo>
                      <a:lnTo>
                        <a:pt x="71" y="34"/>
                      </a:lnTo>
                      <a:lnTo>
                        <a:pt x="69" y="32"/>
                      </a:lnTo>
                      <a:lnTo>
                        <a:pt x="67" y="30"/>
                      </a:lnTo>
                      <a:lnTo>
                        <a:pt x="65" y="27"/>
                      </a:lnTo>
                      <a:lnTo>
                        <a:pt x="63" y="25"/>
                      </a:lnTo>
                      <a:lnTo>
                        <a:pt x="60" y="23"/>
                      </a:lnTo>
                      <a:lnTo>
                        <a:pt x="58" y="21"/>
                      </a:lnTo>
                      <a:lnTo>
                        <a:pt x="55" y="19"/>
                      </a:lnTo>
                      <a:lnTo>
                        <a:pt x="52" y="16"/>
                      </a:lnTo>
                      <a:lnTo>
                        <a:pt x="49" y="15"/>
                      </a:lnTo>
                      <a:lnTo>
                        <a:pt x="46" y="12"/>
                      </a:lnTo>
                      <a:lnTo>
                        <a:pt x="43" y="11"/>
                      </a:lnTo>
                      <a:lnTo>
                        <a:pt x="39" y="9"/>
                      </a:lnTo>
                      <a:lnTo>
                        <a:pt x="36" y="7"/>
                      </a:lnTo>
                      <a:lnTo>
                        <a:pt x="33" y="6"/>
                      </a:lnTo>
                      <a:lnTo>
                        <a:pt x="29" y="4"/>
                      </a:lnTo>
                      <a:lnTo>
                        <a:pt x="26" y="3"/>
                      </a:lnTo>
                      <a:lnTo>
                        <a:pt x="23" y="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1" name="Freeform 66"/>
                <p:cNvSpPr>
                  <a:spLocks/>
                </p:cNvSpPr>
                <p:nvPr/>
              </p:nvSpPr>
              <p:spPr bwMode="auto">
                <a:xfrm>
                  <a:off x="981" y="960"/>
                  <a:ext cx="57" cy="75"/>
                </a:xfrm>
                <a:custGeom>
                  <a:avLst/>
                  <a:gdLst>
                    <a:gd name="T0" fmla="*/ 51 w 57"/>
                    <a:gd name="T1" fmla="*/ 39 h 75"/>
                    <a:gd name="T2" fmla="*/ 53 w 57"/>
                    <a:gd name="T3" fmla="*/ 33 h 75"/>
                    <a:gd name="T4" fmla="*/ 55 w 57"/>
                    <a:gd name="T5" fmla="*/ 26 h 75"/>
                    <a:gd name="T6" fmla="*/ 56 w 57"/>
                    <a:gd name="T7" fmla="*/ 21 h 75"/>
                    <a:gd name="T8" fmla="*/ 56 w 57"/>
                    <a:gd name="T9" fmla="*/ 15 h 75"/>
                    <a:gd name="T10" fmla="*/ 55 w 57"/>
                    <a:gd name="T11" fmla="*/ 10 h 75"/>
                    <a:gd name="T12" fmla="*/ 53 w 57"/>
                    <a:gd name="T13" fmla="*/ 6 h 75"/>
                    <a:gd name="T14" fmla="*/ 51 w 57"/>
                    <a:gd name="T15" fmla="*/ 3 h 75"/>
                    <a:gd name="T16" fmla="*/ 47 w 57"/>
                    <a:gd name="T17" fmla="*/ 1 h 75"/>
                    <a:gd name="T18" fmla="*/ 44 w 57"/>
                    <a:gd name="T19" fmla="*/ 0 h 75"/>
                    <a:gd name="T20" fmla="*/ 40 w 57"/>
                    <a:gd name="T21" fmla="*/ 0 h 75"/>
                    <a:gd name="T22" fmla="*/ 36 w 57"/>
                    <a:gd name="T23" fmla="*/ 1 h 75"/>
                    <a:gd name="T24" fmla="*/ 31 w 57"/>
                    <a:gd name="T25" fmla="*/ 3 h 75"/>
                    <a:gd name="T26" fmla="*/ 26 w 57"/>
                    <a:gd name="T27" fmla="*/ 7 h 75"/>
                    <a:gd name="T28" fmla="*/ 22 w 57"/>
                    <a:gd name="T29" fmla="*/ 11 h 75"/>
                    <a:gd name="T30" fmla="*/ 17 w 57"/>
                    <a:gd name="T31" fmla="*/ 15 h 75"/>
                    <a:gd name="T32" fmla="*/ 13 w 57"/>
                    <a:gd name="T33" fmla="*/ 21 h 75"/>
                    <a:gd name="T34" fmla="*/ 9 w 57"/>
                    <a:gd name="T35" fmla="*/ 27 h 75"/>
                    <a:gd name="T36" fmla="*/ 6 w 57"/>
                    <a:gd name="T37" fmla="*/ 33 h 75"/>
                    <a:gd name="T38" fmla="*/ 3 w 57"/>
                    <a:gd name="T39" fmla="*/ 39 h 75"/>
                    <a:gd name="T40" fmla="*/ 1 w 57"/>
                    <a:gd name="T41" fmla="*/ 45 h 75"/>
                    <a:gd name="T42" fmla="*/ 0 w 57"/>
                    <a:gd name="T43" fmla="*/ 52 h 75"/>
                    <a:gd name="T44" fmla="*/ 0 w 57"/>
                    <a:gd name="T45" fmla="*/ 57 h 75"/>
                    <a:gd name="T46" fmla="*/ 1 w 57"/>
                    <a:gd name="T47" fmla="*/ 62 h 75"/>
                    <a:gd name="T48" fmla="*/ 2 w 57"/>
                    <a:gd name="T49" fmla="*/ 66 h 75"/>
                    <a:gd name="T50" fmla="*/ 5 w 57"/>
                    <a:gd name="T51" fmla="*/ 70 h 75"/>
                    <a:gd name="T52" fmla="*/ 7 w 57"/>
                    <a:gd name="T53" fmla="*/ 72 h 75"/>
                    <a:gd name="T54" fmla="*/ 10 w 57"/>
                    <a:gd name="T55" fmla="*/ 73 h 75"/>
                    <a:gd name="T56" fmla="*/ 14 w 57"/>
                    <a:gd name="T57" fmla="*/ 74 h 75"/>
                    <a:gd name="T58" fmla="*/ 19 w 57"/>
                    <a:gd name="T59" fmla="*/ 73 h 75"/>
                    <a:gd name="T60" fmla="*/ 23 w 57"/>
                    <a:gd name="T61" fmla="*/ 71 h 75"/>
                    <a:gd name="T62" fmla="*/ 28 w 57"/>
                    <a:gd name="T63" fmla="*/ 68 h 75"/>
                    <a:gd name="T64" fmla="*/ 33 w 57"/>
                    <a:gd name="T65" fmla="*/ 64 h 75"/>
                    <a:gd name="T66" fmla="*/ 37 w 57"/>
                    <a:gd name="T67" fmla="*/ 59 h 75"/>
                    <a:gd name="T68" fmla="*/ 42 w 57"/>
                    <a:gd name="T69" fmla="*/ 54 h 75"/>
                    <a:gd name="T70" fmla="*/ 46 w 57"/>
                    <a:gd name="T71" fmla="*/ 48 h 75"/>
                    <a:gd name="T72" fmla="*/ 49 w 57"/>
                    <a:gd name="T73" fmla="*/ 42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5"/>
                    <a:gd name="T113" fmla="*/ 57 w 57"/>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5">
                      <a:moveTo>
                        <a:pt x="49" y="42"/>
                      </a:moveTo>
                      <a:lnTo>
                        <a:pt x="51" y="39"/>
                      </a:lnTo>
                      <a:lnTo>
                        <a:pt x="52" y="36"/>
                      </a:lnTo>
                      <a:lnTo>
                        <a:pt x="53" y="33"/>
                      </a:lnTo>
                      <a:lnTo>
                        <a:pt x="54" y="29"/>
                      </a:lnTo>
                      <a:lnTo>
                        <a:pt x="55" y="26"/>
                      </a:lnTo>
                      <a:lnTo>
                        <a:pt x="55" y="23"/>
                      </a:lnTo>
                      <a:lnTo>
                        <a:pt x="56" y="21"/>
                      </a:lnTo>
                      <a:lnTo>
                        <a:pt x="56" y="18"/>
                      </a:lnTo>
                      <a:lnTo>
                        <a:pt x="56" y="15"/>
                      </a:lnTo>
                      <a:lnTo>
                        <a:pt x="55" y="13"/>
                      </a:lnTo>
                      <a:lnTo>
                        <a:pt x="55" y="10"/>
                      </a:lnTo>
                      <a:lnTo>
                        <a:pt x="54" y="8"/>
                      </a:lnTo>
                      <a:lnTo>
                        <a:pt x="53" y="6"/>
                      </a:lnTo>
                      <a:lnTo>
                        <a:pt x="52" y="5"/>
                      </a:lnTo>
                      <a:lnTo>
                        <a:pt x="51" y="3"/>
                      </a:lnTo>
                      <a:lnTo>
                        <a:pt x="49" y="2"/>
                      </a:lnTo>
                      <a:lnTo>
                        <a:pt x="47" y="1"/>
                      </a:lnTo>
                      <a:lnTo>
                        <a:pt x="46" y="1"/>
                      </a:lnTo>
                      <a:lnTo>
                        <a:pt x="44" y="0"/>
                      </a:lnTo>
                      <a:lnTo>
                        <a:pt x="42" y="0"/>
                      </a:lnTo>
                      <a:lnTo>
                        <a:pt x="40" y="0"/>
                      </a:lnTo>
                      <a:lnTo>
                        <a:pt x="38" y="1"/>
                      </a:lnTo>
                      <a:lnTo>
                        <a:pt x="36" y="1"/>
                      </a:lnTo>
                      <a:lnTo>
                        <a:pt x="33" y="2"/>
                      </a:lnTo>
                      <a:lnTo>
                        <a:pt x="31" y="3"/>
                      </a:lnTo>
                      <a:lnTo>
                        <a:pt x="28" y="5"/>
                      </a:lnTo>
                      <a:lnTo>
                        <a:pt x="26" y="7"/>
                      </a:lnTo>
                      <a:lnTo>
                        <a:pt x="24" y="8"/>
                      </a:lnTo>
                      <a:lnTo>
                        <a:pt x="22" y="11"/>
                      </a:lnTo>
                      <a:lnTo>
                        <a:pt x="19" y="13"/>
                      </a:lnTo>
                      <a:lnTo>
                        <a:pt x="17" y="15"/>
                      </a:lnTo>
                      <a:lnTo>
                        <a:pt x="15" y="18"/>
                      </a:lnTo>
                      <a:lnTo>
                        <a:pt x="13" y="21"/>
                      </a:lnTo>
                      <a:lnTo>
                        <a:pt x="11" y="24"/>
                      </a:lnTo>
                      <a:lnTo>
                        <a:pt x="9" y="27"/>
                      </a:lnTo>
                      <a:lnTo>
                        <a:pt x="7" y="30"/>
                      </a:lnTo>
                      <a:lnTo>
                        <a:pt x="6" y="33"/>
                      </a:lnTo>
                      <a:lnTo>
                        <a:pt x="5" y="36"/>
                      </a:lnTo>
                      <a:lnTo>
                        <a:pt x="3" y="39"/>
                      </a:lnTo>
                      <a:lnTo>
                        <a:pt x="2" y="42"/>
                      </a:lnTo>
                      <a:lnTo>
                        <a:pt x="1" y="45"/>
                      </a:lnTo>
                      <a:lnTo>
                        <a:pt x="1" y="49"/>
                      </a:lnTo>
                      <a:lnTo>
                        <a:pt x="0" y="52"/>
                      </a:lnTo>
                      <a:lnTo>
                        <a:pt x="0" y="55"/>
                      </a:lnTo>
                      <a:lnTo>
                        <a:pt x="0" y="57"/>
                      </a:lnTo>
                      <a:lnTo>
                        <a:pt x="0" y="60"/>
                      </a:lnTo>
                      <a:lnTo>
                        <a:pt x="1" y="62"/>
                      </a:lnTo>
                      <a:lnTo>
                        <a:pt x="1" y="64"/>
                      </a:lnTo>
                      <a:lnTo>
                        <a:pt x="2" y="66"/>
                      </a:lnTo>
                      <a:lnTo>
                        <a:pt x="3" y="68"/>
                      </a:lnTo>
                      <a:lnTo>
                        <a:pt x="5" y="70"/>
                      </a:lnTo>
                      <a:lnTo>
                        <a:pt x="6" y="71"/>
                      </a:lnTo>
                      <a:lnTo>
                        <a:pt x="7" y="72"/>
                      </a:lnTo>
                      <a:lnTo>
                        <a:pt x="9" y="73"/>
                      </a:lnTo>
                      <a:lnTo>
                        <a:pt x="10" y="73"/>
                      </a:lnTo>
                      <a:lnTo>
                        <a:pt x="12" y="74"/>
                      </a:lnTo>
                      <a:lnTo>
                        <a:pt x="14" y="74"/>
                      </a:lnTo>
                      <a:lnTo>
                        <a:pt x="17" y="73"/>
                      </a:lnTo>
                      <a:lnTo>
                        <a:pt x="19" y="73"/>
                      </a:lnTo>
                      <a:lnTo>
                        <a:pt x="21" y="72"/>
                      </a:lnTo>
                      <a:lnTo>
                        <a:pt x="23" y="71"/>
                      </a:lnTo>
                      <a:lnTo>
                        <a:pt x="26" y="70"/>
                      </a:lnTo>
                      <a:lnTo>
                        <a:pt x="28" y="68"/>
                      </a:lnTo>
                      <a:lnTo>
                        <a:pt x="31" y="66"/>
                      </a:lnTo>
                      <a:lnTo>
                        <a:pt x="33" y="64"/>
                      </a:lnTo>
                      <a:lnTo>
                        <a:pt x="35" y="62"/>
                      </a:lnTo>
                      <a:lnTo>
                        <a:pt x="37" y="59"/>
                      </a:lnTo>
                      <a:lnTo>
                        <a:pt x="40" y="57"/>
                      </a:lnTo>
                      <a:lnTo>
                        <a:pt x="42" y="54"/>
                      </a:lnTo>
                      <a:lnTo>
                        <a:pt x="44" y="51"/>
                      </a:lnTo>
                      <a:lnTo>
                        <a:pt x="46" y="48"/>
                      </a:lnTo>
                      <a:lnTo>
                        <a:pt x="47" y="45"/>
                      </a:lnTo>
                      <a:lnTo>
                        <a:pt x="49" y="4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2" name="Freeform 67"/>
                <p:cNvSpPr>
                  <a:spLocks/>
                </p:cNvSpPr>
                <p:nvPr/>
              </p:nvSpPr>
              <p:spPr bwMode="auto">
                <a:xfrm>
                  <a:off x="987" y="1027"/>
                  <a:ext cx="108" cy="42"/>
                </a:xfrm>
                <a:custGeom>
                  <a:avLst/>
                  <a:gdLst>
                    <a:gd name="T0" fmla="*/ 53 w 108"/>
                    <a:gd name="T1" fmla="*/ 1 h 42"/>
                    <a:gd name="T2" fmla="*/ 43 w 108"/>
                    <a:gd name="T3" fmla="*/ 0 h 42"/>
                    <a:gd name="T4" fmla="*/ 35 w 108"/>
                    <a:gd name="T5" fmla="*/ 0 h 42"/>
                    <a:gd name="T6" fmla="*/ 27 w 108"/>
                    <a:gd name="T7" fmla="*/ 0 h 42"/>
                    <a:gd name="T8" fmla="*/ 19 w 108"/>
                    <a:gd name="T9" fmla="*/ 1 h 42"/>
                    <a:gd name="T10" fmla="*/ 13 w 108"/>
                    <a:gd name="T11" fmla="*/ 3 h 42"/>
                    <a:gd name="T12" fmla="*/ 7 w 108"/>
                    <a:gd name="T13" fmla="*/ 5 h 42"/>
                    <a:gd name="T14" fmla="*/ 3 w 108"/>
                    <a:gd name="T15" fmla="*/ 8 h 42"/>
                    <a:gd name="T16" fmla="*/ 1 w 108"/>
                    <a:gd name="T17" fmla="*/ 10 h 42"/>
                    <a:gd name="T18" fmla="*/ 0 w 108"/>
                    <a:gd name="T19" fmla="*/ 13 h 42"/>
                    <a:gd name="T20" fmla="*/ 1 w 108"/>
                    <a:gd name="T21" fmla="*/ 17 h 42"/>
                    <a:gd name="T22" fmla="*/ 3 w 108"/>
                    <a:gd name="T23" fmla="*/ 20 h 42"/>
                    <a:gd name="T24" fmla="*/ 7 w 108"/>
                    <a:gd name="T25" fmla="*/ 24 h 42"/>
                    <a:gd name="T26" fmla="*/ 12 w 108"/>
                    <a:gd name="T27" fmla="*/ 27 h 42"/>
                    <a:gd name="T28" fmla="*/ 18 w 108"/>
                    <a:gd name="T29" fmla="*/ 30 h 42"/>
                    <a:gd name="T30" fmla="*/ 26 w 108"/>
                    <a:gd name="T31" fmla="*/ 33 h 42"/>
                    <a:gd name="T32" fmla="*/ 34 w 108"/>
                    <a:gd name="T33" fmla="*/ 36 h 42"/>
                    <a:gd name="T34" fmla="*/ 42 w 108"/>
                    <a:gd name="T35" fmla="*/ 38 h 42"/>
                    <a:gd name="T36" fmla="*/ 51 w 108"/>
                    <a:gd name="T37" fmla="*/ 40 h 42"/>
                    <a:gd name="T38" fmla="*/ 61 w 108"/>
                    <a:gd name="T39" fmla="*/ 40 h 42"/>
                    <a:gd name="T40" fmla="*/ 70 w 108"/>
                    <a:gd name="T41" fmla="*/ 41 h 42"/>
                    <a:gd name="T42" fmla="*/ 78 w 108"/>
                    <a:gd name="T43" fmla="*/ 40 h 42"/>
                    <a:gd name="T44" fmla="*/ 86 w 108"/>
                    <a:gd name="T45" fmla="*/ 40 h 42"/>
                    <a:gd name="T46" fmla="*/ 92 w 108"/>
                    <a:gd name="T47" fmla="*/ 38 h 42"/>
                    <a:gd name="T48" fmla="*/ 98 w 108"/>
                    <a:gd name="T49" fmla="*/ 36 h 42"/>
                    <a:gd name="T50" fmla="*/ 102 w 108"/>
                    <a:gd name="T51" fmla="*/ 34 h 42"/>
                    <a:gd name="T52" fmla="*/ 105 w 108"/>
                    <a:gd name="T53" fmla="*/ 31 h 42"/>
                    <a:gd name="T54" fmla="*/ 107 w 108"/>
                    <a:gd name="T55" fmla="*/ 28 h 42"/>
                    <a:gd name="T56" fmla="*/ 106 w 108"/>
                    <a:gd name="T57" fmla="*/ 25 h 42"/>
                    <a:gd name="T58" fmla="*/ 104 w 108"/>
                    <a:gd name="T59" fmla="*/ 21 h 42"/>
                    <a:gd name="T60" fmla="*/ 101 w 108"/>
                    <a:gd name="T61" fmla="*/ 18 h 42"/>
                    <a:gd name="T62" fmla="*/ 96 w 108"/>
                    <a:gd name="T63" fmla="*/ 14 h 42"/>
                    <a:gd name="T64" fmla="*/ 90 w 108"/>
                    <a:gd name="T65" fmla="*/ 11 h 42"/>
                    <a:gd name="T66" fmla="*/ 83 w 108"/>
                    <a:gd name="T67" fmla="*/ 8 h 42"/>
                    <a:gd name="T68" fmla="*/ 75 w 108"/>
                    <a:gd name="T69" fmla="*/ 6 h 42"/>
                    <a:gd name="T70" fmla="*/ 66 w 108"/>
                    <a:gd name="T71" fmla="*/ 3 h 42"/>
                    <a:gd name="T72" fmla="*/ 57 w 108"/>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42"/>
                    <a:gd name="T113" fmla="*/ 108 w 10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42">
                      <a:moveTo>
                        <a:pt x="57" y="1"/>
                      </a:moveTo>
                      <a:lnTo>
                        <a:pt x="53" y="1"/>
                      </a:lnTo>
                      <a:lnTo>
                        <a:pt x="48" y="1"/>
                      </a:lnTo>
                      <a:lnTo>
                        <a:pt x="43" y="0"/>
                      </a:lnTo>
                      <a:lnTo>
                        <a:pt x="39" y="0"/>
                      </a:lnTo>
                      <a:lnTo>
                        <a:pt x="35" y="0"/>
                      </a:lnTo>
                      <a:lnTo>
                        <a:pt x="31" y="0"/>
                      </a:lnTo>
                      <a:lnTo>
                        <a:pt x="27" y="0"/>
                      </a:lnTo>
                      <a:lnTo>
                        <a:pt x="22" y="1"/>
                      </a:lnTo>
                      <a:lnTo>
                        <a:pt x="19" y="1"/>
                      </a:lnTo>
                      <a:lnTo>
                        <a:pt x="16" y="2"/>
                      </a:lnTo>
                      <a:lnTo>
                        <a:pt x="13" y="3"/>
                      </a:lnTo>
                      <a:lnTo>
                        <a:pt x="10" y="4"/>
                      </a:lnTo>
                      <a:lnTo>
                        <a:pt x="7" y="5"/>
                      </a:lnTo>
                      <a:lnTo>
                        <a:pt x="5" y="6"/>
                      </a:lnTo>
                      <a:lnTo>
                        <a:pt x="3" y="8"/>
                      </a:lnTo>
                      <a:lnTo>
                        <a:pt x="2" y="9"/>
                      </a:lnTo>
                      <a:lnTo>
                        <a:pt x="1" y="10"/>
                      </a:lnTo>
                      <a:lnTo>
                        <a:pt x="0" y="12"/>
                      </a:lnTo>
                      <a:lnTo>
                        <a:pt x="0" y="13"/>
                      </a:lnTo>
                      <a:lnTo>
                        <a:pt x="0" y="15"/>
                      </a:lnTo>
                      <a:lnTo>
                        <a:pt x="1" y="17"/>
                      </a:lnTo>
                      <a:lnTo>
                        <a:pt x="1" y="19"/>
                      </a:lnTo>
                      <a:lnTo>
                        <a:pt x="3" y="20"/>
                      </a:lnTo>
                      <a:lnTo>
                        <a:pt x="5" y="22"/>
                      </a:lnTo>
                      <a:lnTo>
                        <a:pt x="7" y="24"/>
                      </a:lnTo>
                      <a:lnTo>
                        <a:pt x="9" y="25"/>
                      </a:lnTo>
                      <a:lnTo>
                        <a:pt x="12" y="27"/>
                      </a:lnTo>
                      <a:lnTo>
                        <a:pt x="15" y="29"/>
                      </a:lnTo>
                      <a:lnTo>
                        <a:pt x="18" y="30"/>
                      </a:lnTo>
                      <a:lnTo>
                        <a:pt x="21" y="32"/>
                      </a:lnTo>
                      <a:lnTo>
                        <a:pt x="26" y="33"/>
                      </a:lnTo>
                      <a:lnTo>
                        <a:pt x="30" y="35"/>
                      </a:lnTo>
                      <a:lnTo>
                        <a:pt x="34" y="36"/>
                      </a:lnTo>
                      <a:lnTo>
                        <a:pt x="38" y="37"/>
                      </a:lnTo>
                      <a:lnTo>
                        <a:pt x="42" y="38"/>
                      </a:lnTo>
                      <a:lnTo>
                        <a:pt x="47" y="39"/>
                      </a:lnTo>
                      <a:lnTo>
                        <a:pt x="51" y="40"/>
                      </a:lnTo>
                      <a:lnTo>
                        <a:pt x="56" y="40"/>
                      </a:lnTo>
                      <a:lnTo>
                        <a:pt x="61" y="40"/>
                      </a:lnTo>
                      <a:lnTo>
                        <a:pt x="65" y="41"/>
                      </a:lnTo>
                      <a:lnTo>
                        <a:pt x="70" y="41"/>
                      </a:lnTo>
                      <a:lnTo>
                        <a:pt x="74" y="41"/>
                      </a:lnTo>
                      <a:lnTo>
                        <a:pt x="78" y="40"/>
                      </a:lnTo>
                      <a:lnTo>
                        <a:pt x="82" y="40"/>
                      </a:lnTo>
                      <a:lnTo>
                        <a:pt x="86" y="40"/>
                      </a:lnTo>
                      <a:lnTo>
                        <a:pt x="89" y="39"/>
                      </a:lnTo>
                      <a:lnTo>
                        <a:pt x="92" y="38"/>
                      </a:lnTo>
                      <a:lnTo>
                        <a:pt x="96" y="37"/>
                      </a:lnTo>
                      <a:lnTo>
                        <a:pt x="98" y="36"/>
                      </a:lnTo>
                      <a:lnTo>
                        <a:pt x="100" y="35"/>
                      </a:lnTo>
                      <a:lnTo>
                        <a:pt x="102" y="34"/>
                      </a:lnTo>
                      <a:lnTo>
                        <a:pt x="104" y="33"/>
                      </a:lnTo>
                      <a:lnTo>
                        <a:pt x="105" y="31"/>
                      </a:lnTo>
                      <a:lnTo>
                        <a:pt x="106" y="30"/>
                      </a:lnTo>
                      <a:lnTo>
                        <a:pt x="107" y="28"/>
                      </a:lnTo>
                      <a:lnTo>
                        <a:pt x="107" y="26"/>
                      </a:lnTo>
                      <a:lnTo>
                        <a:pt x="106" y="25"/>
                      </a:lnTo>
                      <a:lnTo>
                        <a:pt x="106" y="23"/>
                      </a:lnTo>
                      <a:lnTo>
                        <a:pt x="104" y="21"/>
                      </a:lnTo>
                      <a:lnTo>
                        <a:pt x="103" y="19"/>
                      </a:lnTo>
                      <a:lnTo>
                        <a:pt x="101" y="18"/>
                      </a:lnTo>
                      <a:lnTo>
                        <a:pt x="99" y="16"/>
                      </a:lnTo>
                      <a:lnTo>
                        <a:pt x="96" y="14"/>
                      </a:lnTo>
                      <a:lnTo>
                        <a:pt x="93" y="13"/>
                      </a:lnTo>
                      <a:lnTo>
                        <a:pt x="90" y="11"/>
                      </a:lnTo>
                      <a:lnTo>
                        <a:pt x="86" y="9"/>
                      </a:lnTo>
                      <a:lnTo>
                        <a:pt x="83" y="8"/>
                      </a:lnTo>
                      <a:lnTo>
                        <a:pt x="79" y="7"/>
                      </a:lnTo>
                      <a:lnTo>
                        <a:pt x="75" y="6"/>
                      </a:lnTo>
                      <a:lnTo>
                        <a:pt x="71" y="4"/>
                      </a:lnTo>
                      <a:lnTo>
                        <a:pt x="66" y="3"/>
                      </a:lnTo>
                      <a:lnTo>
                        <a:pt x="62" y="2"/>
                      </a:lnTo>
                      <a:lnTo>
                        <a:pt x="57" y="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3" name="Freeform 68"/>
                <p:cNvSpPr>
                  <a:spLocks/>
                </p:cNvSpPr>
                <p:nvPr/>
              </p:nvSpPr>
              <p:spPr bwMode="auto">
                <a:xfrm>
                  <a:off x="950" y="1037"/>
                  <a:ext cx="39" cy="110"/>
                </a:xfrm>
                <a:custGeom>
                  <a:avLst/>
                  <a:gdLst>
                    <a:gd name="T0" fmla="*/ 38 w 39"/>
                    <a:gd name="T1" fmla="*/ 0 h 110"/>
                    <a:gd name="T2" fmla="*/ 36 w 39"/>
                    <a:gd name="T3" fmla="*/ 5 h 110"/>
                    <a:gd name="T4" fmla="*/ 34 w 39"/>
                    <a:gd name="T5" fmla="*/ 8 h 110"/>
                    <a:gd name="T6" fmla="*/ 33 w 39"/>
                    <a:gd name="T7" fmla="*/ 11 h 110"/>
                    <a:gd name="T8" fmla="*/ 31 w 39"/>
                    <a:gd name="T9" fmla="*/ 15 h 110"/>
                    <a:gd name="T10" fmla="*/ 30 w 39"/>
                    <a:gd name="T11" fmla="*/ 18 h 110"/>
                    <a:gd name="T12" fmla="*/ 28 w 39"/>
                    <a:gd name="T13" fmla="*/ 21 h 110"/>
                    <a:gd name="T14" fmla="*/ 26 w 39"/>
                    <a:gd name="T15" fmla="*/ 25 h 110"/>
                    <a:gd name="T16" fmla="*/ 25 w 39"/>
                    <a:gd name="T17" fmla="*/ 28 h 110"/>
                    <a:gd name="T18" fmla="*/ 23 w 39"/>
                    <a:gd name="T19" fmla="*/ 32 h 110"/>
                    <a:gd name="T20" fmla="*/ 21 w 39"/>
                    <a:gd name="T21" fmla="*/ 36 h 110"/>
                    <a:gd name="T22" fmla="*/ 19 w 39"/>
                    <a:gd name="T23" fmla="*/ 39 h 110"/>
                    <a:gd name="T24" fmla="*/ 17 w 39"/>
                    <a:gd name="T25" fmla="*/ 43 h 110"/>
                    <a:gd name="T26" fmla="*/ 15 w 39"/>
                    <a:gd name="T27" fmla="*/ 47 h 110"/>
                    <a:gd name="T28" fmla="*/ 14 w 39"/>
                    <a:gd name="T29" fmla="*/ 51 h 110"/>
                    <a:gd name="T30" fmla="*/ 12 w 39"/>
                    <a:gd name="T31" fmla="*/ 54 h 110"/>
                    <a:gd name="T32" fmla="*/ 10 w 39"/>
                    <a:gd name="T33" fmla="*/ 58 h 110"/>
                    <a:gd name="T34" fmla="*/ 8 w 39"/>
                    <a:gd name="T35" fmla="*/ 62 h 110"/>
                    <a:gd name="T36" fmla="*/ 7 w 39"/>
                    <a:gd name="T37" fmla="*/ 66 h 110"/>
                    <a:gd name="T38" fmla="*/ 5 w 39"/>
                    <a:gd name="T39" fmla="*/ 70 h 110"/>
                    <a:gd name="T40" fmla="*/ 4 w 39"/>
                    <a:gd name="T41" fmla="*/ 73 h 110"/>
                    <a:gd name="T42" fmla="*/ 3 w 39"/>
                    <a:gd name="T43" fmla="*/ 77 h 110"/>
                    <a:gd name="T44" fmla="*/ 2 w 39"/>
                    <a:gd name="T45" fmla="*/ 81 h 110"/>
                    <a:gd name="T46" fmla="*/ 1 w 39"/>
                    <a:gd name="T47" fmla="*/ 84 h 110"/>
                    <a:gd name="T48" fmla="*/ 0 w 39"/>
                    <a:gd name="T49" fmla="*/ 87 h 110"/>
                    <a:gd name="T50" fmla="*/ 0 w 39"/>
                    <a:gd name="T51" fmla="*/ 91 h 110"/>
                    <a:gd name="T52" fmla="*/ 0 w 39"/>
                    <a:gd name="T53" fmla="*/ 94 h 110"/>
                    <a:gd name="T54" fmla="*/ 0 w 39"/>
                    <a:gd name="T55" fmla="*/ 97 h 110"/>
                    <a:gd name="T56" fmla="*/ 0 w 39"/>
                    <a:gd name="T57" fmla="*/ 100 h 110"/>
                    <a:gd name="T58" fmla="*/ 1 w 39"/>
                    <a:gd name="T59" fmla="*/ 103 h 110"/>
                    <a:gd name="T60" fmla="*/ 2 w 39"/>
                    <a:gd name="T61" fmla="*/ 106 h 110"/>
                    <a:gd name="T62" fmla="*/ 3 w 39"/>
                    <a:gd name="T63" fmla="*/ 10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110"/>
                    <a:gd name="T98" fmla="*/ 39 w 39"/>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110">
                      <a:moveTo>
                        <a:pt x="38" y="0"/>
                      </a:moveTo>
                      <a:lnTo>
                        <a:pt x="36" y="5"/>
                      </a:lnTo>
                      <a:lnTo>
                        <a:pt x="34" y="8"/>
                      </a:lnTo>
                      <a:lnTo>
                        <a:pt x="33" y="11"/>
                      </a:lnTo>
                      <a:lnTo>
                        <a:pt x="31" y="15"/>
                      </a:lnTo>
                      <a:lnTo>
                        <a:pt x="30" y="18"/>
                      </a:lnTo>
                      <a:lnTo>
                        <a:pt x="28" y="21"/>
                      </a:lnTo>
                      <a:lnTo>
                        <a:pt x="26" y="25"/>
                      </a:lnTo>
                      <a:lnTo>
                        <a:pt x="25" y="28"/>
                      </a:lnTo>
                      <a:lnTo>
                        <a:pt x="23" y="32"/>
                      </a:lnTo>
                      <a:lnTo>
                        <a:pt x="21" y="36"/>
                      </a:lnTo>
                      <a:lnTo>
                        <a:pt x="19" y="39"/>
                      </a:lnTo>
                      <a:lnTo>
                        <a:pt x="17" y="43"/>
                      </a:lnTo>
                      <a:lnTo>
                        <a:pt x="15" y="47"/>
                      </a:lnTo>
                      <a:lnTo>
                        <a:pt x="14" y="51"/>
                      </a:lnTo>
                      <a:lnTo>
                        <a:pt x="12" y="54"/>
                      </a:lnTo>
                      <a:lnTo>
                        <a:pt x="10" y="58"/>
                      </a:lnTo>
                      <a:lnTo>
                        <a:pt x="8" y="62"/>
                      </a:lnTo>
                      <a:lnTo>
                        <a:pt x="7" y="66"/>
                      </a:lnTo>
                      <a:lnTo>
                        <a:pt x="5" y="70"/>
                      </a:lnTo>
                      <a:lnTo>
                        <a:pt x="4" y="73"/>
                      </a:lnTo>
                      <a:lnTo>
                        <a:pt x="3" y="77"/>
                      </a:lnTo>
                      <a:lnTo>
                        <a:pt x="2" y="81"/>
                      </a:lnTo>
                      <a:lnTo>
                        <a:pt x="1" y="84"/>
                      </a:lnTo>
                      <a:lnTo>
                        <a:pt x="0" y="87"/>
                      </a:lnTo>
                      <a:lnTo>
                        <a:pt x="0" y="91"/>
                      </a:lnTo>
                      <a:lnTo>
                        <a:pt x="0" y="94"/>
                      </a:lnTo>
                      <a:lnTo>
                        <a:pt x="0" y="97"/>
                      </a:lnTo>
                      <a:lnTo>
                        <a:pt x="0" y="100"/>
                      </a:lnTo>
                      <a:lnTo>
                        <a:pt x="1" y="103"/>
                      </a:lnTo>
                      <a:lnTo>
                        <a:pt x="2" y="106"/>
                      </a:lnTo>
                      <a:lnTo>
                        <a:pt x="3" y="10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94" name="Group 69"/>
              <p:cNvGrpSpPr>
                <a:grpSpLocks/>
              </p:cNvGrpSpPr>
              <p:nvPr/>
            </p:nvGrpSpPr>
            <p:grpSpPr bwMode="auto">
              <a:xfrm>
                <a:off x="760" y="977"/>
                <a:ext cx="188" cy="153"/>
                <a:chOff x="760" y="977"/>
                <a:chExt cx="188" cy="153"/>
              </a:xfrm>
            </p:grpSpPr>
            <p:sp>
              <p:nvSpPr>
                <p:cNvPr id="20596" name="Freeform 70"/>
                <p:cNvSpPr>
                  <a:spLocks/>
                </p:cNvSpPr>
                <p:nvPr/>
              </p:nvSpPr>
              <p:spPr bwMode="auto">
                <a:xfrm>
                  <a:off x="839" y="977"/>
                  <a:ext cx="50" cy="67"/>
                </a:xfrm>
                <a:custGeom>
                  <a:avLst/>
                  <a:gdLst>
                    <a:gd name="T0" fmla="*/ 25 w 50"/>
                    <a:gd name="T1" fmla="*/ 6 h 67"/>
                    <a:gd name="T2" fmla="*/ 29 w 50"/>
                    <a:gd name="T3" fmla="*/ 3 h 67"/>
                    <a:gd name="T4" fmla="*/ 33 w 50"/>
                    <a:gd name="T5" fmla="*/ 1 h 67"/>
                    <a:gd name="T6" fmla="*/ 36 w 50"/>
                    <a:gd name="T7" fmla="*/ 0 h 67"/>
                    <a:gd name="T8" fmla="*/ 40 w 50"/>
                    <a:gd name="T9" fmla="*/ 0 h 67"/>
                    <a:gd name="T10" fmla="*/ 43 w 50"/>
                    <a:gd name="T11" fmla="*/ 1 h 67"/>
                    <a:gd name="T12" fmla="*/ 45 w 50"/>
                    <a:gd name="T13" fmla="*/ 3 h 67"/>
                    <a:gd name="T14" fmla="*/ 47 w 50"/>
                    <a:gd name="T15" fmla="*/ 6 h 67"/>
                    <a:gd name="T16" fmla="*/ 48 w 50"/>
                    <a:gd name="T17" fmla="*/ 10 h 67"/>
                    <a:gd name="T18" fmla="*/ 49 w 50"/>
                    <a:gd name="T19" fmla="*/ 14 h 67"/>
                    <a:gd name="T20" fmla="*/ 48 w 50"/>
                    <a:gd name="T21" fmla="*/ 19 h 67"/>
                    <a:gd name="T22" fmla="*/ 47 w 50"/>
                    <a:gd name="T23" fmla="*/ 24 h 67"/>
                    <a:gd name="T24" fmla="*/ 45 w 50"/>
                    <a:gd name="T25" fmla="*/ 30 h 67"/>
                    <a:gd name="T26" fmla="*/ 43 w 50"/>
                    <a:gd name="T27" fmla="*/ 35 h 67"/>
                    <a:gd name="T28" fmla="*/ 40 w 50"/>
                    <a:gd name="T29" fmla="*/ 41 h 67"/>
                    <a:gd name="T30" fmla="*/ 37 w 50"/>
                    <a:gd name="T31" fmla="*/ 46 h 67"/>
                    <a:gd name="T32" fmla="*/ 33 w 50"/>
                    <a:gd name="T33" fmla="*/ 51 h 67"/>
                    <a:gd name="T34" fmla="*/ 29 w 50"/>
                    <a:gd name="T35" fmla="*/ 56 h 67"/>
                    <a:gd name="T36" fmla="*/ 25 w 50"/>
                    <a:gd name="T37" fmla="*/ 59 h 67"/>
                    <a:gd name="T38" fmla="*/ 21 w 50"/>
                    <a:gd name="T39" fmla="*/ 62 h 67"/>
                    <a:gd name="T40" fmla="*/ 17 w 50"/>
                    <a:gd name="T41" fmla="*/ 64 h 67"/>
                    <a:gd name="T42" fmla="*/ 13 w 50"/>
                    <a:gd name="T43" fmla="*/ 65 h 67"/>
                    <a:gd name="T44" fmla="*/ 9 w 50"/>
                    <a:gd name="T45" fmla="*/ 66 h 67"/>
                    <a:gd name="T46" fmla="*/ 7 w 50"/>
                    <a:gd name="T47" fmla="*/ 65 h 67"/>
                    <a:gd name="T48" fmla="*/ 4 w 50"/>
                    <a:gd name="T49" fmla="*/ 63 h 67"/>
                    <a:gd name="T50" fmla="*/ 2 w 50"/>
                    <a:gd name="T51" fmla="*/ 60 h 67"/>
                    <a:gd name="T52" fmla="*/ 1 w 50"/>
                    <a:gd name="T53" fmla="*/ 57 h 67"/>
                    <a:gd name="T54" fmla="*/ 0 w 50"/>
                    <a:gd name="T55" fmla="*/ 53 h 67"/>
                    <a:gd name="T56" fmla="*/ 0 w 50"/>
                    <a:gd name="T57" fmla="*/ 48 h 67"/>
                    <a:gd name="T58" fmla="*/ 1 w 50"/>
                    <a:gd name="T59" fmla="*/ 43 h 67"/>
                    <a:gd name="T60" fmla="*/ 3 w 50"/>
                    <a:gd name="T61" fmla="*/ 37 h 67"/>
                    <a:gd name="T62" fmla="*/ 4 w 50"/>
                    <a:gd name="T63" fmla="*/ 32 h 67"/>
                    <a:gd name="T64" fmla="*/ 8 w 50"/>
                    <a:gd name="T65" fmla="*/ 26 h 67"/>
                    <a:gd name="T66" fmla="*/ 11 w 50"/>
                    <a:gd name="T67" fmla="*/ 21 h 67"/>
                    <a:gd name="T68" fmla="*/ 14 w 50"/>
                    <a:gd name="T69" fmla="*/ 16 h 67"/>
                    <a:gd name="T70" fmla="*/ 18 w 50"/>
                    <a:gd name="T71" fmla="*/ 11 h 67"/>
                    <a:gd name="T72" fmla="*/ 22 w 50"/>
                    <a:gd name="T73" fmla="*/ 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67"/>
                    <a:gd name="T113" fmla="*/ 50 w 50"/>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67">
                      <a:moveTo>
                        <a:pt x="22" y="7"/>
                      </a:moveTo>
                      <a:lnTo>
                        <a:pt x="25" y="6"/>
                      </a:lnTo>
                      <a:lnTo>
                        <a:pt x="27" y="4"/>
                      </a:lnTo>
                      <a:lnTo>
                        <a:pt x="29" y="3"/>
                      </a:lnTo>
                      <a:lnTo>
                        <a:pt x="31" y="2"/>
                      </a:lnTo>
                      <a:lnTo>
                        <a:pt x="33" y="1"/>
                      </a:lnTo>
                      <a:lnTo>
                        <a:pt x="35" y="1"/>
                      </a:lnTo>
                      <a:lnTo>
                        <a:pt x="36" y="0"/>
                      </a:lnTo>
                      <a:lnTo>
                        <a:pt x="38" y="0"/>
                      </a:lnTo>
                      <a:lnTo>
                        <a:pt x="40" y="0"/>
                      </a:lnTo>
                      <a:lnTo>
                        <a:pt x="41" y="1"/>
                      </a:lnTo>
                      <a:lnTo>
                        <a:pt x="43" y="1"/>
                      </a:lnTo>
                      <a:lnTo>
                        <a:pt x="44" y="2"/>
                      </a:lnTo>
                      <a:lnTo>
                        <a:pt x="45" y="3"/>
                      </a:lnTo>
                      <a:lnTo>
                        <a:pt x="46" y="4"/>
                      </a:lnTo>
                      <a:lnTo>
                        <a:pt x="47" y="6"/>
                      </a:lnTo>
                      <a:lnTo>
                        <a:pt x="48" y="8"/>
                      </a:lnTo>
                      <a:lnTo>
                        <a:pt x="48" y="10"/>
                      </a:lnTo>
                      <a:lnTo>
                        <a:pt x="48" y="12"/>
                      </a:lnTo>
                      <a:lnTo>
                        <a:pt x="49" y="14"/>
                      </a:lnTo>
                      <a:lnTo>
                        <a:pt x="49" y="16"/>
                      </a:lnTo>
                      <a:lnTo>
                        <a:pt x="48" y="19"/>
                      </a:lnTo>
                      <a:lnTo>
                        <a:pt x="48" y="22"/>
                      </a:lnTo>
                      <a:lnTo>
                        <a:pt x="47" y="24"/>
                      </a:lnTo>
                      <a:lnTo>
                        <a:pt x="46" y="27"/>
                      </a:lnTo>
                      <a:lnTo>
                        <a:pt x="45" y="30"/>
                      </a:lnTo>
                      <a:lnTo>
                        <a:pt x="44" y="33"/>
                      </a:lnTo>
                      <a:lnTo>
                        <a:pt x="43" y="35"/>
                      </a:lnTo>
                      <a:lnTo>
                        <a:pt x="42" y="38"/>
                      </a:lnTo>
                      <a:lnTo>
                        <a:pt x="40" y="41"/>
                      </a:lnTo>
                      <a:lnTo>
                        <a:pt x="38" y="44"/>
                      </a:lnTo>
                      <a:lnTo>
                        <a:pt x="37" y="46"/>
                      </a:lnTo>
                      <a:lnTo>
                        <a:pt x="35" y="49"/>
                      </a:lnTo>
                      <a:lnTo>
                        <a:pt x="33" y="51"/>
                      </a:lnTo>
                      <a:lnTo>
                        <a:pt x="31" y="53"/>
                      </a:lnTo>
                      <a:lnTo>
                        <a:pt x="29" y="56"/>
                      </a:lnTo>
                      <a:lnTo>
                        <a:pt x="27" y="57"/>
                      </a:lnTo>
                      <a:lnTo>
                        <a:pt x="25" y="59"/>
                      </a:lnTo>
                      <a:lnTo>
                        <a:pt x="23" y="61"/>
                      </a:lnTo>
                      <a:lnTo>
                        <a:pt x="21" y="62"/>
                      </a:lnTo>
                      <a:lnTo>
                        <a:pt x="19" y="63"/>
                      </a:lnTo>
                      <a:lnTo>
                        <a:pt x="17" y="64"/>
                      </a:lnTo>
                      <a:lnTo>
                        <a:pt x="15" y="65"/>
                      </a:lnTo>
                      <a:lnTo>
                        <a:pt x="13" y="65"/>
                      </a:lnTo>
                      <a:lnTo>
                        <a:pt x="11" y="66"/>
                      </a:lnTo>
                      <a:lnTo>
                        <a:pt x="9" y="66"/>
                      </a:lnTo>
                      <a:lnTo>
                        <a:pt x="8" y="65"/>
                      </a:lnTo>
                      <a:lnTo>
                        <a:pt x="7" y="65"/>
                      </a:lnTo>
                      <a:lnTo>
                        <a:pt x="5" y="64"/>
                      </a:lnTo>
                      <a:lnTo>
                        <a:pt x="4" y="63"/>
                      </a:lnTo>
                      <a:lnTo>
                        <a:pt x="3" y="62"/>
                      </a:lnTo>
                      <a:lnTo>
                        <a:pt x="2" y="60"/>
                      </a:lnTo>
                      <a:lnTo>
                        <a:pt x="1" y="59"/>
                      </a:lnTo>
                      <a:lnTo>
                        <a:pt x="1" y="57"/>
                      </a:lnTo>
                      <a:lnTo>
                        <a:pt x="0" y="55"/>
                      </a:lnTo>
                      <a:lnTo>
                        <a:pt x="0" y="53"/>
                      </a:lnTo>
                      <a:lnTo>
                        <a:pt x="0" y="50"/>
                      </a:lnTo>
                      <a:lnTo>
                        <a:pt x="0" y="48"/>
                      </a:lnTo>
                      <a:lnTo>
                        <a:pt x="1" y="45"/>
                      </a:lnTo>
                      <a:lnTo>
                        <a:pt x="1" y="43"/>
                      </a:lnTo>
                      <a:lnTo>
                        <a:pt x="2" y="40"/>
                      </a:lnTo>
                      <a:lnTo>
                        <a:pt x="3" y="37"/>
                      </a:lnTo>
                      <a:lnTo>
                        <a:pt x="4" y="35"/>
                      </a:lnTo>
                      <a:lnTo>
                        <a:pt x="4" y="32"/>
                      </a:lnTo>
                      <a:lnTo>
                        <a:pt x="6" y="29"/>
                      </a:lnTo>
                      <a:lnTo>
                        <a:pt x="8" y="26"/>
                      </a:lnTo>
                      <a:lnTo>
                        <a:pt x="9" y="23"/>
                      </a:lnTo>
                      <a:lnTo>
                        <a:pt x="11" y="21"/>
                      </a:lnTo>
                      <a:lnTo>
                        <a:pt x="13" y="18"/>
                      </a:lnTo>
                      <a:lnTo>
                        <a:pt x="14" y="16"/>
                      </a:lnTo>
                      <a:lnTo>
                        <a:pt x="16" y="13"/>
                      </a:lnTo>
                      <a:lnTo>
                        <a:pt x="18" y="11"/>
                      </a:lnTo>
                      <a:lnTo>
                        <a:pt x="20" y="9"/>
                      </a:lnTo>
                      <a:lnTo>
                        <a:pt x="22" y="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7" name="Freeform 71"/>
                <p:cNvSpPr>
                  <a:spLocks/>
                </p:cNvSpPr>
                <p:nvPr/>
              </p:nvSpPr>
              <p:spPr bwMode="auto">
                <a:xfrm>
                  <a:off x="760" y="984"/>
                  <a:ext cx="85" cy="60"/>
                </a:xfrm>
                <a:custGeom>
                  <a:avLst/>
                  <a:gdLst>
                    <a:gd name="T0" fmla="*/ 23 w 85"/>
                    <a:gd name="T1" fmla="*/ 39 h 60"/>
                    <a:gd name="T2" fmla="*/ 17 w 85"/>
                    <a:gd name="T3" fmla="*/ 34 h 60"/>
                    <a:gd name="T4" fmla="*/ 12 w 85"/>
                    <a:gd name="T5" fmla="*/ 29 h 60"/>
                    <a:gd name="T6" fmla="*/ 7 w 85"/>
                    <a:gd name="T7" fmla="*/ 24 h 60"/>
                    <a:gd name="T8" fmla="*/ 4 w 85"/>
                    <a:gd name="T9" fmla="*/ 19 h 60"/>
                    <a:gd name="T10" fmla="*/ 1 w 85"/>
                    <a:gd name="T11" fmla="*/ 15 h 60"/>
                    <a:gd name="T12" fmla="*/ 0 w 85"/>
                    <a:gd name="T13" fmla="*/ 10 h 60"/>
                    <a:gd name="T14" fmla="*/ 0 w 85"/>
                    <a:gd name="T15" fmla="*/ 7 h 60"/>
                    <a:gd name="T16" fmla="*/ 2 w 85"/>
                    <a:gd name="T17" fmla="*/ 4 h 60"/>
                    <a:gd name="T18" fmla="*/ 5 w 85"/>
                    <a:gd name="T19" fmla="*/ 2 h 60"/>
                    <a:gd name="T20" fmla="*/ 8 w 85"/>
                    <a:gd name="T21" fmla="*/ 1 h 60"/>
                    <a:gd name="T22" fmla="*/ 13 w 85"/>
                    <a:gd name="T23" fmla="*/ 0 h 60"/>
                    <a:gd name="T24" fmla="*/ 18 w 85"/>
                    <a:gd name="T25" fmla="*/ 1 h 60"/>
                    <a:gd name="T26" fmla="*/ 25 w 85"/>
                    <a:gd name="T27" fmla="*/ 2 h 60"/>
                    <a:gd name="T28" fmla="*/ 31 w 85"/>
                    <a:gd name="T29" fmla="*/ 4 h 60"/>
                    <a:gd name="T30" fmla="*/ 38 w 85"/>
                    <a:gd name="T31" fmla="*/ 7 h 60"/>
                    <a:gd name="T32" fmla="*/ 46 w 85"/>
                    <a:gd name="T33" fmla="*/ 10 h 60"/>
                    <a:gd name="T34" fmla="*/ 53 w 85"/>
                    <a:gd name="T35" fmla="*/ 14 h 60"/>
                    <a:gd name="T36" fmla="*/ 60 w 85"/>
                    <a:gd name="T37" fmla="*/ 19 h 60"/>
                    <a:gd name="T38" fmla="*/ 66 w 85"/>
                    <a:gd name="T39" fmla="*/ 24 h 60"/>
                    <a:gd name="T40" fmla="*/ 71 w 85"/>
                    <a:gd name="T41" fmla="*/ 29 h 60"/>
                    <a:gd name="T42" fmla="*/ 76 w 85"/>
                    <a:gd name="T43" fmla="*/ 34 h 60"/>
                    <a:gd name="T44" fmla="*/ 79 w 85"/>
                    <a:gd name="T45" fmla="*/ 39 h 60"/>
                    <a:gd name="T46" fmla="*/ 82 w 85"/>
                    <a:gd name="T47" fmla="*/ 43 h 60"/>
                    <a:gd name="T48" fmla="*/ 84 w 85"/>
                    <a:gd name="T49" fmla="*/ 47 h 60"/>
                    <a:gd name="T50" fmla="*/ 84 w 85"/>
                    <a:gd name="T51" fmla="*/ 51 h 60"/>
                    <a:gd name="T52" fmla="*/ 83 w 85"/>
                    <a:gd name="T53" fmla="*/ 54 h 60"/>
                    <a:gd name="T54" fmla="*/ 80 w 85"/>
                    <a:gd name="T55" fmla="*/ 56 h 60"/>
                    <a:gd name="T56" fmla="*/ 77 w 85"/>
                    <a:gd name="T57" fmla="*/ 58 h 60"/>
                    <a:gd name="T58" fmla="*/ 73 w 85"/>
                    <a:gd name="T59" fmla="*/ 59 h 60"/>
                    <a:gd name="T60" fmla="*/ 67 w 85"/>
                    <a:gd name="T61" fmla="*/ 58 h 60"/>
                    <a:gd name="T62" fmla="*/ 61 w 85"/>
                    <a:gd name="T63" fmla="*/ 58 h 60"/>
                    <a:gd name="T64" fmla="*/ 55 w 85"/>
                    <a:gd name="T65" fmla="*/ 55 h 60"/>
                    <a:gd name="T66" fmla="*/ 47 w 85"/>
                    <a:gd name="T67" fmla="*/ 53 h 60"/>
                    <a:gd name="T68" fmla="*/ 40 w 85"/>
                    <a:gd name="T69" fmla="*/ 50 h 60"/>
                    <a:gd name="T70" fmla="*/ 33 w 85"/>
                    <a:gd name="T71" fmla="*/ 46 h 60"/>
                    <a:gd name="T72" fmla="*/ 26 w 85"/>
                    <a:gd name="T73" fmla="*/ 4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0"/>
                    <a:gd name="T113" fmla="*/ 85 w 85"/>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0">
                      <a:moveTo>
                        <a:pt x="26" y="41"/>
                      </a:moveTo>
                      <a:lnTo>
                        <a:pt x="23" y="39"/>
                      </a:lnTo>
                      <a:lnTo>
                        <a:pt x="19" y="36"/>
                      </a:lnTo>
                      <a:lnTo>
                        <a:pt x="17" y="34"/>
                      </a:lnTo>
                      <a:lnTo>
                        <a:pt x="14" y="31"/>
                      </a:lnTo>
                      <a:lnTo>
                        <a:pt x="12" y="29"/>
                      </a:lnTo>
                      <a:lnTo>
                        <a:pt x="9" y="26"/>
                      </a:lnTo>
                      <a:lnTo>
                        <a:pt x="7" y="24"/>
                      </a:lnTo>
                      <a:lnTo>
                        <a:pt x="5" y="21"/>
                      </a:lnTo>
                      <a:lnTo>
                        <a:pt x="4" y="19"/>
                      </a:lnTo>
                      <a:lnTo>
                        <a:pt x="2" y="17"/>
                      </a:lnTo>
                      <a:lnTo>
                        <a:pt x="1" y="15"/>
                      </a:lnTo>
                      <a:lnTo>
                        <a:pt x="1" y="12"/>
                      </a:lnTo>
                      <a:lnTo>
                        <a:pt x="0" y="10"/>
                      </a:lnTo>
                      <a:lnTo>
                        <a:pt x="0" y="8"/>
                      </a:lnTo>
                      <a:lnTo>
                        <a:pt x="0" y="7"/>
                      </a:lnTo>
                      <a:lnTo>
                        <a:pt x="1" y="5"/>
                      </a:lnTo>
                      <a:lnTo>
                        <a:pt x="2" y="4"/>
                      </a:lnTo>
                      <a:lnTo>
                        <a:pt x="3" y="3"/>
                      </a:lnTo>
                      <a:lnTo>
                        <a:pt x="5" y="2"/>
                      </a:lnTo>
                      <a:lnTo>
                        <a:pt x="6" y="1"/>
                      </a:lnTo>
                      <a:lnTo>
                        <a:pt x="8" y="1"/>
                      </a:lnTo>
                      <a:lnTo>
                        <a:pt x="10" y="0"/>
                      </a:lnTo>
                      <a:lnTo>
                        <a:pt x="13" y="0"/>
                      </a:lnTo>
                      <a:lnTo>
                        <a:pt x="16" y="0"/>
                      </a:lnTo>
                      <a:lnTo>
                        <a:pt x="18" y="1"/>
                      </a:lnTo>
                      <a:lnTo>
                        <a:pt x="21" y="1"/>
                      </a:lnTo>
                      <a:lnTo>
                        <a:pt x="25" y="2"/>
                      </a:lnTo>
                      <a:lnTo>
                        <a:pt x="28" y="3"/>
                      </a:lnTo>
                      <a:lnTo>
                        <a:pt x="31" y="4"/>
                      </a:lnTo>
                      <a:lnTo>
                        <a:pt x="35" y="5"/>
                      </a:lnTo>
                      <a:lnTo>
                        <a:pt x="38" y="7"/>
                      </a:lnTo>
                      <a:lnTo>
                        <a:pt x="42" y="8"/>
                      </a:lnTo>
                      <a:lnTo>
                        <a:pt x="46" y="10"/>
                      </a:lnTo>
                      <a:lnTo>
                        <a:pt x="49" y="12"/>
                      </a:lnTo>
                      <a:lnTo>
                        <a:pt x="53" y="14"/>
                      </a:lnTo>
                      <a:lnTo>
                        <a:pt x="56" y="17"/>
                      </a:lnTo>
                      <a:lnTo>
                        <a:pt x="60" y="19"/>
                      </a:lnTo>
                      <a:lnTo>
                        <a:pt x="63" y="21"/>
                      </a:lnTo>
                      <a:lnTo>
                        <a:pt x="66" y="24"/>
                      </a:lnTo>
                      <a:lnTo>
                        <a:pt x="69" y="26"/>
                      </a:lnTo>
                      <a:lnTo>
                        <a:pt x="71" y="29"/>
                      </a:lnTo>
                      <a:lnTo>
                        <a:pt x="74" y="31"/>
                      </a:lnTo>
                      <a:lnTo>
                        <a:pt x="76" y="34"/>
                      </a:lnTo>
                      <a:lnTo>
                        <a:pt x="78" y="36"/>
                      </a:lnTo>
                      <a:lnTo>
                        <a:pt x="79" y="39"/>
                      </a:lnTo>
                      <a:lnTo>
                        <a:pt x="81" y="41"/>
                      </a:lnTo>
                      <a:lnTo>
                        <a:pt x="82" y="43"/>
                      </a:lnTo>
                      <a:lnTo>
                        <a:pt x="83" y="45"/>
                      </a:lnTo>
                      <a:lnTo>
                        <a:pt x="84" y="47"/>
                      </a:lnTo>
                      <a:lnTo>
                        <a:pt x="84" y="50"/>
                      </a:lnTo>
                      <a:lnTo>
                        <a:pt x="84" y="51"/>
                      </a:lnTo>
                      <a:lnTo>
                        <a:pt x="83" y="53"/>
                      </a:lnTo>
                      <a:lnTo>
                        <a:pt x="83" y="54"/>
                      </a:lnTo>
                      <a:lnTo>
                        <a:pt x="82" y="55"/>
                      </a:lnTo>
                      <a:lnTo>
                        <a:pt x="80" y="56"/>
                      </a:lnTo>
                      <a:lnTo>
                        <a:pt x="79" y="57"/>
                      </a:lnTo>
                      <a:lnTo>
                        <a:pt x="77" y="58"/>
                      </a:lnTo>
                      <a:lnTo>
                        <a:pt x="75" y="58"/>
                      </a:lnTo>
                      <a:lnTo>
                        <a:pt x="73" y="59"/>
                      </a:lnTo>
                      <a:lnTo>
                        <a:pt x="70" y="58"/>
                      </a:lnTo>
                      <a:lnTo>
                        <a:pt x="67" y="58"/>
                      </a:lnTo>
                      <a:lnTo>
                        <a:pt x="64" y="58"/>
                      </a:lnTo>
                      <a:lnTo>
                        <a:pt x="61" y="58"/>
                      </a:lnTo>
                      <a:lnTo>
                        <a:pt x="58" y="57"/>
                      </a:lnTo>
                      <a:lnTo>
                        <a:pt x="55" y="55"/>
                      </a:lnTo>
                      <a:lnTo>
                        <a:pt x="51" y="54"/>
                      </a:lnTo>
                      <a:lnTo>
                        <a:pt x="47" y="53"/>
                      </a:lnTo>
                      <a:lnTo>
                        <a:pt x="44" y="51"/>
                      </a:lnTo>
                      <a:lnTo>
                        <a:pt x="40" y="50"/>
                      </a:lnTo>
                      <a:lnTo>
                        <a:pt x="37" y="47"/>
                      </a:lnTo>
                      <a:lnTo>
                        <a:pt x="33" y="46"/>
                      </a:lnTo>
                      <a:lnTo>
                        <a:pt x="30" y="43"/>
                      </a:lnTo>
                      <a:lnTo>
                        <a:pt x="26" y="4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8" name="Freeform 72"/>
                <p:cNvSpPr>
                  <a:spLocks/>
                </p:cNvSpPr>
                <p:nvPr/>
              </p:nvSpPr>
              <p:spPr bwMode="auto">
                <a:xfrm>
                  <a:off x="761" y="1040"/>
                  <a:ext cx="91" cy="59"/>
                </a:xfrm>
                <a:custGeom>
                  <a:avLst/>
                  <a:gdLst>
                    <a:gd name="T0" fmla="*/ 33 w 91"/>
                    <a:gd name="T1" fmla="*/ 11 h 59"/>
                    <a:gd name="T2" fmla="*/ 40 w 91"/>
                    <a:gd name="T3" fmla="*/ 7 h 59"/>
                    <a:gd name="T4" fmla="*/ 48 w 91"/>
                    <a:gd name="T5" fmla="*/ 4 h 59"/>
                    <a:gd name="T6" fmla="*/ 56 w 91"/>
                    <a:gd name="T7" fmla="*/ 2 h 59"/>
                    <a:gd name="T8" fmla="*/ 63 w 91"/>
                    <a:gd name="T9" fmla="*/ 1 h 59"/>
                    <a:gd name="T10" fmla="*/ 70 w 91"/>
                    <a:gd name="T11" fmla="*/ 0 h 59"/>
                    <a:gd name="T12" fmla="*/ 75 w 91"/>
                    <a:gd name="T13" fmla="*/ 0 h 59"/>
                    <a:gd name="T14" fmla="*/ 81 w 91"/>
                    <a:gd name="T15" fmla="*/ 1 h 59"/>
                    <a:gd name="T16" fmla="*/ 85 w 91"/>
                    <a:gd name="T17" fmla="*/ 3 h 59"/>
                    <a:gd name="T18" fmla="*/ 88 w 91"/>
                    <a:gd name="T19" fmla="*/ 6 h 59"/>
                    <a:gd name="T20" fmla="*/ 89 w 91"/>
                    <a:gd name="T21" fmla="*/ 9 h 59"/>
                    <a:gd name="T22" fmla="*/ 90 w 91"/>
                    <a:gd name="T23" fmla="*/ 13 h 59"/>
                    <a:gd name="T24" fmla="*/ 89 w 91"/>
                    <a:gd name="T25" fmla="*/ 18 h 59"/>
                    <a:gd name="T26" fmla="*/ 86 w 91"/>
                    <a:gd name="T27" fmla="*/ 22 h 59"/>
                    <a:gd name="T28" fmla="*/ 83 w 91"/>
                    <a:gd name="T29" fmla="*/ 27 h 59"/>
                    <a:gd name="T30" fmla="*/ 78 w 91"/>
                    <a:gd name="T31" fmla="*/ 32 h 59"/>
                    <a:gd name="T32" fmla="*/ 72 w 91"/>
                    <a:gd name="T33" fmla="*/ 37 h 59"/>
                    <a:gd name="T34" fmla="*/ 66 w 91"/>
                    <a:gd name="T35" fmla="*/ 41 h 59"/>
                    <a:gd name="T36" fmla="*/ 59 w 91"/>
                    <a:gd name="T37" fmla="*/ 46 h 59"/>
                    <a:gd name="T38" fmla="*/ 51 w 91"/>
                    <a:gd name="T39" fmla="*/ 50 h 59"/>
                    <a:gd name="T40" fmla="*/ 43 w 91"/>
                    <a:gd name="T41" fmla="*/ 53 h 59"/>
                    <a:gd name="T42" fmla="*/ 35 w 91"/>
                    <a:gd name="T43" fmla="*/ 55 h 59"/>
                    <a:gd name="T44" fmla="*/ 28 w 91"/>
                    <a:gd name="T45" fmla="*/ 57 h 59"/>
                    <a:gd name="T46" fmla="*/ 21 w 91"/>
                    <a:gd name="T47" fmla="*/ 58 h 59"/>
                    <a:gd name="T48" fmla="*/ 15 w 91"/>
                    <a:gd name="T49" fmla="*/ 58 h 59"/>
                    <a:gd name="T50" fmla="*/ 10 w 91"/>
                    <a:gd name="T51" fmla="*/ 57 h 59"/>
                    <a:gd name="T52" fmla="*/ 5 w 91"/>
                    <a:gd name="T53" fmla="*/ 55 h 59"/>
                    <a:gd name="T54" fmla="*/ 3 w 91"/>
                    <a:gd name="T55" fmla="*/ 53 h 59"/>
                    <a:gd name="T56" fmla="*/ 1 w 91"/>
                    <a:gd name="T57" fmla="*/ 50 h 59"/>
                    <a:gd name="T58" fmla="*/ 0 w 91"/>
                    <a:gd name="T59" fmla="*/ 46 h 59"/>
                    <a:gd name="T60" fmla="*/ 1 w 91"/>
                    <a:gd name="T61" fmla="*/ 41 h 59"/>
                    <a:gd name="T62" fmla="*/ 3 w 91"/>
                    <a:gd name="T63" fmla="*/ 37 h 59"/>
                    <a:gd name="T64" fmla="*/ 6 w 91"/>
                    <a:gd name="T65" fmla="*/ 32 h 59"/>
                    <a:gd name="T66" fmla="*/ 10 w 91"/>
                    <a:gd name="T67" fmla="*/ 27 h 59"/>
                    <a:gd name="T68" fmla="*/ 16 w 91"/>
                    <a:gd name="T69" fmla="*/ 22 h 59"/>
                    <a:gd name="T70" fmla="*/ 22 w 91"/>
                    <a:gd name="T71" fmla="*/ 18 h 59"/>
                    <a:gd name="T72" fmla="*/ 30 w 91"/>
                    <a:gd name="T73" fmla="*/ 13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59"/>
                    <a:gd name="T113" fmla="*/ 91 w 91"/>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59">
                      <a:moveTo>
                        <a:pt x="30" y="13"/>
                      </a:moveTo>
                      <a:lnTo>
                        <a:pt x="33" y="11"/>
                      </a:lnTo>
                      <a:lnTo>
                        <a:pt x="37" y="9"/>
                      </a:lnTo>
                      <a:lnTo>
                        <a:pt x="40" y="7"/>
                      </a:lnTo>
                      <a:lnTo>
                        <a:pt x="45" y="6"/>
                      </a:lnTo>
                      <a:lnTo>
                        <a:pt x="48" y="4"/>
                      </a:lnTo>
                      <a:lnTo>
                        <a:pt x="52" y="3"/>
                      </a:lnTo>
                      <a:lnTo>
                        <a:pt x="56" y="2"/>
                      </a:lnTo>
                      <a:lnTo>
                        <a:pt x="60" y="1"/>
                      </a:lnTo>
                      <a:lnTo>
                        <a:pt x="63" y="1"/>
                      </a:lnTo>
                      <a:lnTo>
                        <a:pt x="66" y="0"/>
                      </a:lnTo>
                      <a:lnTo>
                        <a:pt x="70" y="0"/>
                      </a:lnTo>
                      <a:lnTo>
                        <a:pt x="73" y="0"/>
                      </a:lnTo>
                      <a:lnTo>
                        <a:pt x="75" y="0"/>
                      </a:lnTo>
                      <a:lnTo>
                        <a:pt x="79" y="1"/>
                      </a:lnTo>
                      <a:lnTo>
                        <a:pt x="81" y="1"/>
                      </a:lnTo>
                      <a:lnTo>
                        <a:pt x="83" y="2"/>
                      </a:lnTo>
                      <a:lnTo>
                        <a:pt x="85" y="3"/>
                      </a:lnTo>
                      <a:lnTo>
                        <a:pt x="87" y="4"/>
                      </a:lnTo>
                      <a:lnTo>
                        <a:pt x="88" y="6"/>
                      </a:lnTo>
                      <a:lnTo>
                        <a:pt x="89" y="7"/>
                      </a:lnTo>
                      <a:lnTo>
                        <a:pt x="89" y="9"/>
                      </a:lnTo>
                      <a:lnTo>
                        <a:pt x="90" y="11"/>
                      </a:lnTo>
                      <a:lnTo>
                        <a:pt x="90" y="13"/>
                      </a:lnTo>
                      <a:lnTo>
                        <a:pt x="89" y="15"/>
                      </a:lnTo>
                      <a:lnTo>
                        <a:pt x="89" y="18"/>
                      </a:lnTo>
                      <a:lnTo>
                        <a:pt x="87" y="20"/>
                      </a:lnTo>
                      <a:lnTo>
                        <a:pt x="86" y="22"/>
                      </a:lnTo>
                      <a:lnTo>
                        <a:pt x="85" y="25"/>
                      </a:lnTo>
                      <a:lnTo>
                        <a:pt x="83" y="27"/>
                      </a:lnTo>
                      <a:lnTo>
                        <a:pt x="80" y="29"/>
                      </a:lnTo>
                      <a:lnTo>
                        <a:pt x="78" y="32"/>
                      </a:lnTo>
                      <a:lnTo>
                        <a:pt x="75" y="35"/>
                      </a:lnTo>
                      <a:lnTo>
                        <a:pt x="72" y="37"/>
                      </a:lnTo>
                      <a:lnTo>
                        <a:pt x="69" y="39"/>
                      </a:lnTo>
                      <a:lnTo>
                        <a:pt x="66" y="41"/>
                      </a:lnTo>
                      <a:lnTo>
                        <a:pt x="62" y="44"/>
                      </a:lnTo>
                      <a:lnTo>
                        <a:pt x="59" y="46"/>
                      </a:lnTo>
                      <a:lnTo>
                        <a:pt x="55" y="48"/>
                      </a:lnTo>
                      <a:lnTo>
                        <a:pt x="51" y="50"/>
                      </a:lnTo>
                      <a:lnTo>
                        <a:pt x="47" y="51"/>
                      </a:lnTo>
                      <a:lnTo>
                        <a:pt x="43" y="53"/>
                      </a:lnTo>
                      <a:lnTo>
                        <a:pt x="40" y="54"/>
                      </a:lnTo>
                      <a:lnTo>
                        <a:pt x="35" y="55"/>
                      </a:lnTo>
                      <a:lnTo>
                        <a:pt x="32" y="56"/>
                      </a:lnTo>
                      <a:lnTo>
                        <a:pt x="28" y="57"/>
                      </a:lnTo>
                      <a:lnTo>
                        <a:pt x="25" y="57"/>
                      </a:lnTo>
                      <a:lnTo>
                        <a:pt x="21" y="58"/>
                      </a:lnTo>
                      <a:lnTo>
                        <a:pt x="18" y="58"/>
                      </a:lnTo>
                      <a:lnTo>
                        <a:pt x="15" y="58"/>
                      </a:lnTo>
                      <a:lnTo>
                        <a:pt x="12" y="57"/>
                      </a:lnTo>
                      <a:lnTo>
                        <a:pt x="10" y="57"/>
                      </a:lnTo>
                      <a:lnTo>
                        <a:pt x="8" y="56"/>
                      </a:lnTo>
                      <a:lnTo>
                        <a:pt x="5" y="55"/>
                      </a:lnTo>
                      <a:lnTo>
                        <a:pt x="4" y="54"/>
                      </a:lnTo>
                      <a:lnTo>
                        <a:pt x="3" y="53"/>
                      </a:lnTo>
                      <a:lnTo>
                        <a:pt x="1" y="51"/>
                      </a:lnTo>
                      <a:lnTo>
                        <a:pt x="1" y="50"/>
                      </a:lnTo>
                      <a:lnTo>
                        <a:pt x="0" y="48"/>
                      </a:lnTo>
                      <a:lnTo>
                        <a:pt x="0" y="46"/>
                      </a:lnTo>
                      <a:lnTo>
                        <a:pt x="0" y="44"/>
                      </a:lnTo>
                      <a:lnTo>
                        <a:pt x="1" y="41"/>
                      </a:lnTo>
                      <a:lnTo>
                        <a:pt x="1" y="39"/>
                      </a:lnTo>
                      <a:lnTo>
                        <a:pt x="3" y="37"/>
                      </a:lnTo>
                      <a:lnTo>
                        <a:pt x="5" y="35"/>
                      </a:lnTo>
                      <a:lnTo>
                        <a:pt x="6" y="32"/>
                      </a:lnTo>
                      <a:lnTo>
                        <a:pt x="8" y="29"/>
                      </a:lnTo>
                      <a:lnTo>
                        <a:pt x="10" y="27"/>
                      </a:lnTo>
                      <a:lnTo>
                        <a:pt x="13" y="25"/>
                      </a:lnTo>
                      <a:lnTo>
                        <a:pt x="16" y="22"/>
                      </a:lnTo>
                      <a:lnTo>
                        <a:pt x="19" y="20"/>
                      </a:lnTo>
                      <a:lnTo>
                        <a:pt x="22" y="18"/>
                      </a:lnTo>
                      <a:lnTo>
                        <a:pt x="26" y="15"/>
                      </a:lnTo>
                      <a:lnTo>
                        <a:pt x="30" y="1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9" name="Freeform 73"/>
                <p:cNvSpPr>
                  <a:spLocks/>
                </p:cNvSpPr>
                <p:nvPr/>
              </p:nvSpPr>
              <p:spPr bwMode="auto">
                <a:xfrm>
                  <a:off x="847" y="1043"/>
                  <a:ext cx="101" cy="87"/>
                </a:xfrm>
                <a:custGeom>
                  <a:avLst/>
                  <a:gdLst>
                    <a:gd name="T0" fmla="*/ 0 w 101"/>
                    <a:gd name="T1" fmla="*/ 0 h 87"/>
                    <a:gd name="T2" fmla="*/ 5 w 101"/>
                    <a:gd name="T3" fmla="*/ 4 h 87"/>
                    <a:gd name="T4" fmla="*/ 8 w 101"/>
                    <a:gd name="T5" fmla="*/ 7 h 87"/>
                    <a:gd name="T6" fmla="*/ 11 w 101"/>
                    <a:gd name="T7" fmla="*/ 9 h 87"/>
                    <a:gd name="T8" fmla="*/ 15 w 101"/>
                    <a:gd name="T9" fmla="*/ 11 h 87"/>
                    <a:gd name="T10" fmla="*/ 18 w 101"/>
                    <a:gd name="T11" fmla="*/ 13 h 87"/>
                    <a:gd name="T12" fmla="*/ 22 w 101"/>
                    <a:gd name="T13" fmla="*/ 16 h 87"/>
                    <a:gd name="T14" fmla="*/ 25 w 101"/>
                    <a:gd name="T15" fmla="*/ 18 h 87"/>
                    <a:gd name="T16" fmla="*/ 29 w 101"/>
                    <a:gd name="T17" fmla="*/ 21 h 87"/>
                    <a:gd name="T18" fmla="*/ 33 w 101"/>
                    <a:gd name="T19" fmla="*/ 24 h 87"/>
                    <a:gd name="T20" fmla="*/ 37 w 101"/>
                    <a:gd name="T21" fmla="*/ 26 h 87"/>
                    <a:gd name="T22" fmla="*/ 41 w 101"/>
                    <a:gd name="T23" fmla="*/ 29 h 87"/>
                    <a:gd name="T24" fmla="*/ 45 w 101"/>
                    <a:gd name="T25" fmla="*/ 32 h 87"/>
                    <a:gd name="T26" fmla="*/ 50 w 101"/>
                    <a:gd name="T27" fmla="*/ 35 h 87"/>
                    <a:gd name="T28" fmla="*/ 54 w 101"/>
                    <a:gd name="T29" fmla="*/ 37 h 87"/>
                    <a:gd name="T30" fmla="*/ 57 w 101"/>
                    <a:gd name="T31" fmla="*/ 40 h 87"/>
                    <a:gd name="T32" fmla="*/ 61 w 101"/>
                    <a:gd name="T33" fmla="*/ 43 h 87"/>
                    <a:gd name="T34" fmla="*/ 65 w 101"/>
                    <a:gd name="T35" fmla="*/ 46 h 87"/>
                    <a:gd name="T36" fmla="*/ 69 w 101"/>
                    <a:gd name="T37" fmla="*/ 49 h 87"/>
                    <a:gd name="T38" fmla="*/ 72 w 101"/>
                    <a:gd name="T39" fmla="*/ 52 h 87"/>
                    <a:gd name="T40" fmla="*/ 76 w 101"/>
                    <a:gd name="T41" fmla="*/ 55 h 87"/>
                    <a:gd name="T42" fmla="*/ 80 w 101"/>
                    <a:gd name="T43" fmla="*/ 58 h 87"/>
                    <a:gd name="T44" fmla="*/ 82 w 101"/>
                    <a:gd name="T45" fmla="*/ 60 h 87"/>
                    <a:gd name="T46" fmla="*/ 85 w 101"/>
                    <a:gd name="T47" fmla="*/ 63 h 87"/>
                    <a:gd name="T48" fmla="*/ 88 w 101"/>
                    <a:gd name="T49" fmla="*/ 66 h 87"/>
                    <a:gd name="T50" fmla="*/ 91 w 101"/>
                    <a:gd name="T51" fmla="*/ 69 h 87"/>
                    <a:gd name="T52" fmla="*/ 93 w 101"/>
                    <a:gd name="T53" fmla="*/ 72 h 87"/>
                    <a:gd name="T54" fmla="*/ 95 w 101"/>
                    <a:gd name="T55" fmla="*/ 75 h 87"/>
                    <a:gd name="T56" fmla="*/ 97 w 101"/>
                    <a:gd name="T57" fmla="*/ 77 h 87"/>
                    <a:gd name="T58" fmla="*/ 98 w 101"/>
                    <a:gd name="T59" fmla="*/ 80 h 87"/>
                    <a:gd name="T60" fmla="*/ 99 w 101"/>
                    <a:gd name="T61" fmla="*/ 83 h 87"/>
                    <a:gd name="T62" fmla="*/ 100 w 101"/>
                    <a:gd name="T63" fmla="*/ 8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7"/>
                    <a:gd name="T98" fmla="*/ 101 w 101"/>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7">
                      <a:moveTo>
                        <a:pt x="0" y="0"/>
                      </a:moveTo>
                      <a:lnTo>
                        <a:pt x="5" y="4"/>
                      </a:lnTo>
                      <a:lnTo>
                        <a:pt x="8" y="7"/>
                      </a:lnTo>
                      <a:lnTo>
                        <a:pt x="11" y="9"/>
                      </a:lnTo>
                      <a:lnTo>
                        <a:pt x="15" y="11"/>
                      </a:lnTo>
                      <a:lnTo>
                        <a:pt x="18" y="13"/>
                      </a:lnTo>
                      <a:lnTo>
                        <a:pt x="22" y="16"/>
                      </a:lnTo>
                      <a:lnTo>
                        <a:pt x="25" y="18"/>
                      </a:lnTo>
                      <a:lnTo>
                        <a:pt x="29" y="21"/>
                      </a:lnTo>
                      <a:lnTo>
                        <a:pt x="33" y="24"/>
                      </a:lnTo>
                      <a:lnTo>
                        <a:pt x="37" y="26"/>
                      </a:lnTo>
                      <a:lnTo>
                        <a:pt x="41" y="29"/>
                      </a:lnTo>
                      <a:lnTo>
                        <a:pt x="45" y="32"/>
                      </a:lnTo>
                      <a:lnTo>
                        <a:pt x="50" y="35"/>
                      </a:lnTo>
                      <a:lnTo>
                        <a:pt x="54" y="37"/>
                      </a:lnTo>
                      <a:lnTo>
                        <a:pt x="57" y="40"/>
                      </a:lnTo>
                      <a:lnTo>
                        <a:pt x="61" y="43"/>
                      </a:lnTo>
                      <a:lnTo>
                        <a:pt x="65" y="46"/>
                      </a:lnTo>
                      <a:lnTo>
                        <a:pt x="69" y="49"/>
                      </a:lnTo>
                      <a:lnTo>
                        <a:pt x="72" y="52"/>
                      </a:lnTo>
                      <a:lnTo>
                        <a:pt x="76" y="55"/>
                      </a:lnTo>
                      <a:lnTo>
                        <a:pt x="80" y="58"/>
                      </a:lnTo>
                      <a:lnTo>
                        <a:pt x="82" y="60"/>
                      </a:lnTo>
                      <a:lnTo>
                        <a:pt x="85" y="63"/>
                      </a:lnTo>
                      <a:lnTo>
                        <a:pt x="88" y="66"/>
                      </a:lnTo>
                      <a:lnTo>
                        <a:pt x="91" y="69"/>
                      </a:lnTo>
                      <a:lnTo>
                        <a:pt x="93" y="72"/>
                      </a:lnTo>
                      <a:lnTo>
                        <a:pt x="95" y="75"/>
                      </a:lnTo>
                      <a:lnTo>
                        <a:pt x="97" y="77"/>
                      </a:lnTo>
                      <a:lnTo>
                        <a:pt x="98" y="80"/>
                      </a:lnTo>
                      <a:lnTo>
                        <a:pt x="99" y="83"/>
                      </a:lnTo>
                      <a:lnTo>
                        <a:pt x="100" y="86"/>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595" name="Freeform 74"/>
              <p:cNvSpPr>
                <a:spLocks/>
              </p:cNvSpPr>
              <p:nvPr/>
            </p:nvSpPr>
            <p:spPr bwMode="auto">
              <a:xfrm>
                <a:off x="921" y="1143"/>
                <a:ext cx="33" cy="223"/>
              </a:xfrm>
              <a:custGeom>
                <a:avLst/>
                <a:gdLst>
                  <a:gd name="T0" fmla="*/ 27 w 33"/>
                  <a:gd name="T1" fmla="*/ 0 h 223"/>
                  <a:gd name="T2" fmla="*/ 26 w 33"/>
                  <a:gd name="T3" fmla="*/ 9 h 223"/>
                  <a:gd name="T4" fmla="*/ 26 w 33"/>
                  <a:gd name="T5" fmla="*/ 14 h 223"/>
                  <a:gd name="T6" fmla="*/ 25 w 33"/>
                  <a:gd name="T7" fmla="*/ 18 h 223"/>
                  <a:gd name="T8" fmla="*/ 25 w 33"/>
                  <a:gd name="T9" fmla="*/ 23 h 223"/>
                  <a:gd name="T10" fmla="*/ 25 w 33"/>
                  <a:gd name="T11" fmla="*/ 28 h 223"/>
                  <a:gd name="T12" fmla="*/ 25 w 33"/>
                  <a:gd name="T13" fmla="*/ 33 h 223"/>
                  <a:gd name="T14" fmla="*/ 25 w 33"/>
                  <a:gd name="T15" fmla="*/ 37 h 223"/>
                  <a:gd name="T16" fmla="*/ 26 w 33"/>
                  <a:gd name="T17" fmla="*/ 42 h 223"/>
                  <a:gd name="T18" fmla="*/ 26 w 33"/>
                  <a:gd name="T19" fmla="*/ 47 h 223"/>
                  <a:gd name="T20" fmla="*/ 27 w 33"/>
                  <a:gd name="T21" fmla="*/ 52 h 223"/>
                  <a:gd name="T22" fmla="*/ 27 w 33"/>
                  <a:gd name="T23" fmla="*/ 57 h 223"/>
                  <a:gd name="T24" fmla="*/ 28 w 33"/>
                  <a:gd name="T25" fmla="*/ 62 h 223"/>
                  <a:gd name="T26" fmla="*/ 28 w 33"/>
                  <a:gd name="T27" fmla="*/ 66 h 223"/>
                  <a:gd name="T28" fmla="*/ 29 w 33"/>
                  <a:gd name="T29" fmla="*/ 71 h 223"/>
                  <a:gd name="T30" fmla="*/ 29 w 33"/>
                  <a:gd name="T31" fmla="*/ 76 h 223"/>
                  <a:gd name="T32" fmla="*/ 30 w 33"/>
                  <a:gd name="T33" fmla="*/ 81 h 223"/>
                  <a:gd name="T34" fmla="*/ 31 w 33"/>
                  <a:gd name="T35" fmla="*/ 86 h 223"/>
                  <a:gd name="T36" fmla="*/ 31 w 33"/>
                  <a:gd name="T37" fmla="*/ 90 h 223"/>
                  <a:gd name="T38" fmla="*/ 31 w 33"/>
                  <a:gd name="T39" fmla="*/ 95 h 223"/>
                  <a:gd name="T40" fmla="*/ 31 w 33"/>
                  <a:gd name="T41" fmla="*/ 100 h 223"/>
                  <a:gd name="T42" fmla="*/ 32 w 33"/>
                  <a:gd name="T43" fmla="*/ 105 h 223"/>
                  <a:gd name="T44" fmla="*/ 32 w 33"/>
                  <a:gd name="T45" fmla="*/ 110 h 223"/>
                  <a:gd name="T46" fmla="*/ 31 w 33"/>
                  <a:gd name="T47" fmla="*/ 114 h 223"/>
                  <a:gd name="T48" fmla="*/ 31 w 33"/>
                  <a:gd name="T49" fmla="*/ 119 h 223"/>
                  <a:gd name="T50" fmla="*/ 31 w 33"/>
                  <a:gd name="T51" fmla="*/ 124 h 223"/>
                  <a:gd name="T52" fmla="*/ 30 w 33"/>
                  <a:gd name="T53" fmla="*/ 129 h 223"/>
                  <a:gd name="T54" fmla="*/ 29 w 33"/>
                  <a:gd name="T55" fmla="*/ 133 h 223"/>
                  <a:gd name="T56" fmla="*/ 27 w 33"/>
                  <a:gd name="T57" fmla="*/ 138 h 223"/>
                  <a:gd name="T58" fmla="*/ 27 w 33"/>
                  <a:gd name="T59" fmla="*/ 143 h 223"/>
                  <a:gd name="T60" fmla="*/ 25 w 33"/>
                  <a:gd name="T61" fmla="*/ 147 h 223"/>
                  <a:gd name="T62" fmla="*/ 23 w 33"/>
                  <a:gd name="T63" fmla="*/ 151 h 223"/>
                  <a:gd name="T64" fmla="*/ 21 w 33"/>
                  <a:gd name="T65" fmla="*/ 156 h 223"/>
                  <a:gd name="T66" fmla="*/ 20 w 33"/>
                  <a:gd name="T67" fmla="*/ 158 h 223"/>
                  <a:gd name="T68" fmla="*/ 19 w 33"/>
                  <a:gd name="T69" fmla="*/ 160 h 223"/>
                  <a:gd name="T70" fmla="*/ 18 w 33"/>
                  <a:gd name="T71" fmla="*/ 162 h 223"/>
                  <a:gd name="T72" fmla="*/ 16 w 33"/>
                  <a:gd name="T73" fmla="*/ 165 h 223"/>
                  <a:gd name="T74" fmla="*/ 15 w 33"/>
                  <a:gd name="T75" fmla="*/ 166 h 223"/>
                  <a:gd name="T76" fmla="*/ 14 w 33"/>
                  <a:gd name="T77" fmla="*/ 169 h 223"/>
                  <a:gd name="T78" fmla="*/ 13 w 33"/>
                  <a:gd name="T79" fmla="*/ 171 h 223"/>
                  <a:gd name="T80" fmla="*/ 12 w 33"/>
                  <a:gd name="T81" fmla="*/ 173 h 223"/>
                  <a:gd name="T82" fmla="*/ 10 w 33"/>
                  <a:gd name="T83" fmla="*/ 175 h 223"/>
                  <a:gd name="T84" fmla="*/ 9 w 33"/>
                  <a:gd name="T85" fmla="*/ 177 h 223"/>
                  <a:gd name="T86" fmla="*/ 8 w 33"/>
                  <a:gd name="T87" fmla="*/ 179 h 223"/>
                  <a:gd name="T88" fmla="*/ 7 w 33"/>
                  <a:gd name="T89" fmla="*/ 181 h 223"/>
                  <a:gd name="T90" fmla="*/ 6 w 33"/>
                  <a:gd name="T91" fmla="*/ 184 h 223"/>
                  <a:gd name="T92" fmla="*/ 5 w 33"/>
                  <a:gd name="T93" fmla="*/ 186 h 223"/>
                  <a:gd name="T94" fmla="*/ 4 w 33"/>
                  <a:gd name="T95" fmla="*/ 188 h 223"/>
                  <a:gd name="T96" fmla="*/ 3 w 33"/>
                  <a:gd name="T97" fmla="*/ 190 h 223"/>
                  <a:gd name="T98" fmla="*/ 3 w 33"/>
                  <a:gd name="T99" fmla="*/ 192 h 223"/>
                  <a:gd name="T100" fmla="*/ 2 w 33"/>
                  <a:gd name="T101" fmla="*/ 194 h 223"/>
                  <a:gd name="T102" fmla="*/ 1 w 33"/>
                  <a:gd name="T103" fmla="*/ 196 h 223"/>
                  <a:gd name="T104" fmla="*/ 1 w 33"/>
                  <a:gd name="T105" fmla="*/ 198 h 223"/>
                  <a:gd name="T106" fmla="*/ 0 w 33"/>
                  <a:gd name="T107" fmla="*/ 201 h 223"/>
                  <a:gd name="T108" fmla="*/ 0 w 33"/>
                  <a:gd name="T109" fmla="*/ 203 h 223"/>
                  <a:gd name="T110" fmla="*/ 0 w 33"/>
                  <a:gd name="T111" fmla="*/ 205 h 223"/>
                  <a:gd name="T112" fmla="*/ 0 w 33"/>
                  <a:gd name="T113" fmla="*/ 208 h 223"/>
                  <a:gd name="T114" fmla="*/ 0 w 33"/>
                  <a:gd name="T115" fmla="*/ 210 h 223"/>
                  <a:gd name="T116" fmla="*/ 1 w 33"/>
                  <a:gd name="T117" fmla="*/ 212 h 223"/>
                  <a:gd name="T118" fmla="*/ 1 w 33"/>
                  <a:gd name="T119" fmla="*/ 215 h 223"/>
                  <a:gd name="T120" fmla="*/ 2 w 33"/>
                  <a:gd name="T121" fmla="*/ 217 h 223"/>
                  <a:gd name="T122" fmla="*/ 3 w 33"/>
                  <a:gd name="T123" fmla="*/ 219 h 223"/>
                  <a:gd name="T124" fmla="*/ 4 w 33"/>
                  <a:gd name="T125" fmla="*/ 222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
                  <a:gd name="T190" fmla="*/ 0 h 223"/>
                  <a:gd name="T191" fmla="*/ 33 w 33"/>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 h="223">
                    <a:moveTo>
                      <a:pt x="27" y="0"/>
                    </a:moveTo>
                    <a:lnTo>
                      <a:pt x="26" y="9"/>
                    </a:lnTo>
                    <a:lnTo>
                      <a:pt x="26" y="14"/>
                    </a:lnTo>
                    <a:lnTo>
                      <a:pt x="25" y="18"/>
                    </a:lnTo>
                    <a:lnTo>
                      <a:pt x="25" y="23"/>
                    </a:lnTo>
                    <a:lnTo>
                      <a:pt x="25" y="28"/>
                    </a:lnTo>
                    <a:lnTo>
                      <a:pt x="25" y="33"/>
                    </a:lnTo>
                    <a:lnTo>
                      <a:pt x="25" y="37"/>
                    </a:lnTo>
                    <a:lnTo>
                      <a:pt x="26" y="42"/>
                    </a:lnTo>
                    <a:lnTo>
                      <a:pt x="26" y="47"/>
                    </a:lnTo>
                    <a:lnTo>
                      <a:pt x="27" y="52"/>
                    </a:lnTo>
                    <a:lnTo>
                      <a:pt x="27" y="57"/>
                    </a:lnTo>
                    <a:lnTo>
                      <a:pt x="28" y="62"/>
                    </a:lnTo>
                    <a:lnTo>
                      <a:pt x="28" y="66"/>
                    </a:lnTo>
                    <a:lnTo>
                      <a:pt x="29" y="71"/>
                    </a:lnTo>
                    <a:lnTo>
                      <a:pt x="29" y="76"/>
                    </a:lnTo>
                    <a:lnTo>
                      <a:pt x="30" y="81"/>
                    </a:lnTo>
                    <a:lnTo>
                      <a:pt x="31" y="86"/>
                    </a:lnTo>
                    <a:lnTo>
                      <a:pt x="31" y="90"/>
                    </a:lnTo>
                    <a:lnTo>
                      <a:pt x="31" y="95"/>
                    </a:lnTo>
                    <a:lnTo>
                      <a:pt x="31" y="100"/>
                    </a:lnTo>
                    <a:lnTo>
                      <a:pt x="32" y="105"/>
                    </a:lnTo>
                    <a:lnTo>
                      <a:pt x="32" y="110"/>
                    </a:lnTo>
                    <a:lnTo>
                      <a:pt x="31" y="114"/>
                    </a:lnTo>
                    <a:lnTo>
                      <a:pt x="31" y="119"/>
                    </a:lnTo>
                    <a:lnTo>
                      <a:pt x="31" y="124"/>
                    </a:lnTo>
                    <a:lnTo>
                      <a:pt x="30" y="129"/>
                    </a:lnTo>
                    <a:lnTo>
                      <a:pt x="29" y="133"/>
                    </a:lnTo>
                    <a:lnTo>
                      <a:pt x="27" y="138"/>
                    </a:lnTo>
                    <a:lnTo>
                      <a:pt x="27" y="143"/>
                    </a:lnTo>
                    <a:lnTo>
                      <a:pt x="25" y="147"/>
                    </a:lnTo>
                    <a:lnTo>
                      <a:pt x="23" y="151"/>
                    </a:lnTo>
                    <a:lnTo>
                      <a:pt x="21" y="156"/>
                    </a:lnTo>
                    <a:lnTo>
                      <a:pt x="20" y="158"/>
                    </a:lnTo>
                    <a:lnTo>
                      <a:pt x="19" y="160"/>
                    </a:lnTo>
                    <a:lnTo>
                      <a:pt x="18" y="162"/>
                    </a:lnTo>
                    <a:lnTo>
                      <a:pt x="16" y="165"/>
                    </a:lnTo>
                    <a:lnTo>
                      <a:pt x="15" y="166"/>
                    </a:lnTo>
                    <a:lnTo>
                      <a:pt x="14" y="169"/>
                    </a:lnTo>
                    <a:lnTo>
                      <a:pt x="13" y="171"/>
                    </a:lnTo>
                    <a:lnTo>
                      <a:pt x="12" y="173"/>
                    </a:lnTo>
                    <a:lnTo>
                      <a:pt x="10" y="175"/>
                    </a:lnTo>
                    <a:lnTo>
                      <a:pt x="9" y="177"/>
                    </a:lnTo>
                    <a:lnTo>
                      <a:pt x="8" y="179"/>
                    </a:lnTo>
                    <a:lnTo>
                      <a:pt x="7" y="181"/>
                    </a:lnTo>
                    <a:lnTo>
                      <a:pt x="6" y="184"/>
                    </a:lnTo>
                    <a:lnTo>
                      <a:pt x="5" y="186"/>
                    </a:lnTo>
                    <a:lnTo>
                      <a:pt x="4" y="188"/>
                    </a:lnTo>
                    <a:lnTo>
                      <a:pt x="3" y="190"/>
                    </a:lnTo>
                    <a:lnTo>
                      <a:pt x="3" y="192"/>
                    </a:lnTo>
                    <a:lnTo>
                      <a:pt x="2" y="194"/>
                    </a:lnTo>
                    <a:lnTo>
                      <a:pt x="1" y="196"/>
                    </a:lnTo>
                    <a:lnTo>
                      <a:pt x="1" y="198"/>
                    </a:lnTo>
                    <a:lnTo>
                      <a:pt x="0" y="201"/>
                    </a:lnTo>
                    <a:lnTo>
                      <a:pt x="0" y="203"/>
                    </a:lnTo>
                    <a:lnTo>
                      <a:pt x="0" y="205"/>
                    </a:lnTo>
                    <a:lnTo>
                      <a:pt x="0" y="208"/>
                    </a:lnTo>
                    <a:lnTo>
                      <a:pt x="0" y="210"/>
                    </a:lnTo>
                    <a:lnTo>
                      <a:pt x="1" y="212"/>
                    </a:lnTo>
                    <a:lnTo>
                      <a:pt x="1" y="215"/>
                    </a:lnTo>
                    <a:lnTo>
                      <a:pt x="2" y="217"/>
                    </a:lnTo>
                    <a:lnTo>
                      <a:pt x="3" y="219"/>
                    </a:lnTo>
                    <a:lnTo>
                      <a:pt x="4" y="222"/>
                    </a:lnTo>
                  </a:path>
                </a:pathLst>
              </a:custGeom>
              <a:noFill/>
              <a:ln w="508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86" name="Group 75"/>
            <p:cNvGrpSpPr>
              <a:grpSpLocks/>
            </p:cNvGrpSpPr>
            <p:nvPr/>
          </p:nvGrpSpPr>
          <p:grpSpPr bwMode="auto">
            <a:xfrm>
              <a:off x="1014" y="1094"/>
              <a:ext cx="106" cy="42"/>
              <a:chOff x="1014" y="1094"/>
              <a:chExt cx="106" cy="42"/>
            </a:xfrm>
          </p:grpSpPr>
          <p:sp>
            <p:nvSpPr>
              <p:cNvPr id="20589" name="Oval 76"/>
              <p:cNvSpPr>
                <a:spLocks noChangeArrowheads="1"/>
              </p:cNvSpPr>
              <p:nvPr/>
            </p:nvSpPr>
            <p:spPr bwMode="auto">
              <a:xfrm rot="-4200000">
                <a:off x="1026" y="1099"/>
                <a:ext cx="16" cy="40"/>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90" name="Oval 77"/>
              <p:cNvSpPr>
                <a:spLocks noChangeArrowheads="1"/>
              </p:cNvSpPr>
              <p:nvPr/>
            </p:nvSpPr>
            <p:spPr bwMode="auto">
              <a:xfrm rot="1200000">
                <a:off x="1068" y="1094"/>
                <a:ext cx="23" cy="27"/>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91" name="Oval 78"/>
              <p:cNvSpPr>
                <a:spLocks noChangeArrowheads="1"/>
              </p:cNvSpPr>
              <p:nvPr/>
            </p:nvSpPr>
            <p:spPr bwMode="auto">
              <a:xfrm rot="-4740000">
                <a:off x="1092" y="1107"/>
                <a:ext cx="16" cy="41"/>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87" name="Freeform 79"/>
            <p:cNvSpPr>
              <a:spLocks/>
            </p:cNvSpPr>
            <p:nvPr/>
          </p:nvSpPr>
          <p:spPr bwMode="auto">
            <a:xfrm>
              <a:off x="925" y="1318"/>
              <a:ext cx="56" cy="48"/>
            </a:xfrm>
            <a:custGeom>
              <a:avLst/>
              <a:gdLst>
                <a:gd name="T0" fmla="*/ 53 w 56"/>
                <a:gd name="T1" fmla="*/ 0 h 48"/>
                <a:gd name="T2" fmla="*/ 54 w 56"/>
                <a:gd name="T3" fmla="*/ 4 h 48"/>
                <a:gd name="T4" fmla="*/ 55 w 56"/>
                <a:gd name="T5" fmla="*/ 6 h 48"/>
                <a:gd name="T6" fmla="*/ 55 w 56"/>
                <a:gd name="T7" fmla="*/ 8 h 48"/>
                <a:gd name="T8" fmla="*/ 54 w 56"/>
                <a:gd name="T9" fmla="*/ 10 h 48"/>
                <a:gd name="T10" fmla="*/ 54 w 56"/>
                <a:gd name="T11" fmla="*/ 11 h 48"/>
                <a:gd name="T12" fmla="*/ 53 w 56"/>
                <a:gd name="T13" fmla="*/ 13 h 48"/>
                <a:gd name="T14" fmla="*/ 52 w 56"/>
                <a:gd name="T15" fmla="*/ 15 h 48"/>
                <a:gd name="T16" fmla="*/ 51 w 56"/>
                <a:gd name="T17" fmla="*/ 16 h 48"/>
                <a:gd name="T18" fmla="*/ 50 w 56"/>
                <a:gd name="T19" fmla="*/ 18 h 48"/>
                <a:gd name="T20" fmla="*/ 48 w 56"/>
                <a:gd name="T21" fmla="*/ 19 h 48"/>
                <a:gd name="T22" fmla="*/ 46 w 56"/>
                <a:gd name="T23" fmla="*/ 20 h 48"/>
                <a:gd name="T24" fmla="*/ 45 w 56"/>
                <a:gd name="T25" fmla="*/ 22 h 48"/>
                <a:gd name="T26" fmla="*/ 43 w 56"/>
                <a:gd name="T27" fmla="*/ 23 h 48"/>
                <a:gd name="T28" fmla="*/ 41 w 56"/>
                <a:gd name="T29" fmla="*/ 24 h 48"/>
                <a:gd name="T30" fmla="*/ 39 w 56"/>
                <a:gd name="T31" fmla="*/ 25 h 48"/>
                <a:gd name="T32" fmla="*/ 36 w 56"/>
                <a:gd name="T33" fmla="*/ 26 h 48"/>
                <a:gd name="T34" fmla="*/ 34 w 56"/>
                <a:gd name="T35" fmla="*/ 28 h 48"/>
                <a:gd name="T36" fmla="*/ 32 w 56"/>
                <a:gd name="T37" fmla="*/ 29 h 48"/>
                <a:gd name="T38" fmla="*/ 29 w 56"/>
                <a:gd name="T39" fmla="*/ 30 h 48"/>
                <a:gd name="T40" fmla="*/ 26 w 56"/>
                <a:gd name="T41" fmla="*/ 32 h 48"/>
                <a:gd name="T42" fmla="*/ 24 w 56"/>
                <a:gd name="T43" fmla="*/ 33 h 48"/>
                <a:gd name="T44" fmla="*/ 21 w 56"/>
                <a:gd name="T45" fmla="*/ 34 h 48"/>
                <a:gd name="T46" fmla="*/ 19 w 56"/>
                <a:gd name="T47" fmla="*/ 35 h 48"/>
                <a:gd name="T48" fmla="*/ 16 w 56"/>
                <a:gd name="T49" fmla="*/ 37 h 48"/>
                <a:gd name="T50" fmla="*/ 14 w 56"/>
                <a:gd name="T51" fmla="*/ 38 h 48"/>
                <a:gd name="T52" fmla="*/ 11 w 56"/>
                <a:gd name="T53" fmla="*/ 39 h 48"/>
                <a:gd name="T54" fmla="*/ 9 w 56"/>
                <a:gd name="T55" fmla="*/ 40 h 48"/>
                <a:gd name="T56" fmla="*/ 6 w 56"/>
                <a:gd name="T57" fmla="*/ 42 h 48"/>
                <a:gd name="T58" fmla="*/ 5 w 56"/>
                <a:gd name="T59" fmla="*/ 43 h 48"/>
                <a:gd name="T60" fmla="*/ 2 w 56"/>
                <a:gd name="T61" fmla="*/ 45 h 48"/>
                <a:gd name="T62" fmla="*/ 0 w 56"/>
                <a:gd name="T63" fmla="*/ 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48"/>
                <a:gd name="T98" fmla="*/ 56 w 5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48">
                  <a:moveTo>
                    <a:pt x="53" y="0"/>
                  </a:moveTo>
                  <a:lnTo>
                    <a:pt x="54" y="4"/>
                  </a:lnTo>
                  <a:lnTo>
                    <a:pt x="55" y="6"/>
                  </a:lnTo>
                  <a:lnTo>
                    <a:pt x="55" y="8"/>
                  </a:lnTo>
                  <a:lnTo>
                    <a:pt x="54" y="10"/>
                  </a:lnTo>
                  <a:lnTo>
                    <a:pt x="54" y="11"/>
                  </a:lnTo>
                  <a:lnTo>
                    <a:pt x="53" y="13"/>
                  </a:lnTo>
                  <a:lnTo>
                    <a:pt x="52" y="15"/>
                  </a:lnTo>
                  <a:lnTo>
                    <a:pt x="51" y="16"/>
                  </a:lnTo>
                  <a:lnTo>
                    <a:pt x="50" y="18"/>
                  </a:lnTo>
                  <a:lnTo>
                    <a:pt x="48" y="19"/>
                  </a:lnTo>
                  <a:lnTo>
                    <a:pt x="46" y="20"/>
                  </a:lnTo>
                  <a:lnTo>
                    <a:pt x="45" y="22"/>
                  </a:lnTo>
                  <a:lnTo>
                    <a:pt x="43" y="23"/>
                  </a:lnTo>
                  <a:lnTo>
                    <a:pt x="41" y="24"/>
                  </a:lnTo>
                  <a:lnTo>
                    <a:pt x="39" y="25"/>
                  </a:lnTo>
                  <a:lnTo>
                    <a:pt x="36" y="26"/>
                  </a:lnTo>
                  <a:lnTo>
                    <a:pt x="34" y="28"/>
                  </a:lnTo>
                  <a:lnTo>
                    <a:pt x="32" y="29"/>
                  </a:lnTo>
                  <a:lnTo>
                    <a:pt x="29" y="30"/>
                  </a:lnTo>
                  <a:lnTo>
                    <a:pt x="26" y="32"/>
                  </a:lnTo>
                  <a:lnTo>
                    <a:pt x="24" y="33"/>
                  </a:lnTo>
                  <a:lnTo>
                    <a:pt x="21" y="34"/>
                  </a:lnTo>
                  <a:lnTo>
                    <a:pt x="19" y="35"/>
                  </a:lnTo>
                  <a:lnTo>
                    <a:pt x="16" y="37"/>
                  </a:lnTo>
                  <a:lnTo>
                    <a:pt x="14" y="38"/>
                  </a:lnTo>
                  <a:lnTo>
                    <a:pt x="11" y="39"/>
                  </a:lnTo>
                  <a:lnTo>
                    <a:pt x="9" y="40"/>
                  </a:lnTo>
                  <a:lnTo>
                    <a:pt x="6" y="42"/>
                  </a:lnTo>
                  <a:lnTo>
                    <a:pt x="5" y="43"/>
                  </a:lnTo>
                  <a:lnTo>
                    <a:pt x="2" y="45"/>
                  </a:lnTo>
                  <a:lnTo>
                    <a:pt x="0" y="47"/>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8" name="Freeform 80"/>
            <p:cNvSpPr>
              <a:spLocks/>
            </p:cNvSpPr>
            <p:nvPr/>
          </p:nvSpPr>
          <p:spPr bwMode="auto">
            <a:xfrm>
              <a:off x="880" y="1329"/>
              <a:ext cx="13" cy="25"/>
            </a:xfrm>
            <a:custGeom>
              <a:avLst/>
              <a:gdLst>
                <a:gd name="T0" fmla="*/ 0 w 13"/>
                <a:gd name="T1" fmla="*/ 0 h 25"/>
                <a:gd name="T2" fmla="*/ 2 w 13"/>
                <a:gd name="T3" fmla="*/ 1 h 25"/>
                <a:gd name="T4" fmla="*/ 3 w 13"/>
                <a:gd name="T5" fmla="*/ 2 h 25"/>
                <a:gd name="T6" fmla="*/ 3 w 13"/>
                <a:gd name="T7" fmla="*/ 3 h 25"/>
                <a:gd name="T8" fmla="*/ 4 w 13"/>
                <a:gd name="T9" fmla="*/ 4 h 25"/>
                <a:gd name="T10" fmla="*/ 5 w 13"/>
                <a:gd name="T11" fmla="*/ 4 h 25"/>
                <a:gd name="T12" fmla="*/ 5 w 13"/>
                <a:gd name="T13" fmla="*/ 5 h 25"/>
                <a:gd name="T14" fmla="*/ 6 w 13"/>
                <a:gd name="T15" fmla="*/ 6 h 25"/>
                <a:gd name="T16" fmla="*/ 7 w 13"/>
                <a:gd name="T17" fmla="*/ 7 h 25"/>
                <a:gd name="T18" fmla="*/ 8 w 13"/>
                <a:gd name="T19" fmla="*/ 8 h 25"/>
                <a:gd name="T20" fmla="*/ 9 w 13"/>
                <a:gd name="T21" fmla="*/ 9 h 25"/>
                <a:gd name="T22" fmla="*/ 9 w 13"/>
                <a:gd name="T23" fmla="*/ 10 h 25"/>
                <a:gd name="T24" fmla="*/ 10 w 13"/>
                <a:gd name="T25" fmla="*/ 11 h 25"/>
                <a:gd name="T26" fmla="*/ 10 w 13"/>
                <a:gd name="T27" fmla="*/ 12 h 25"/>
                <a:gd name="T28" fmla="*/ 11 w 13"/>
                <a:gd name="T29" fmla="*/ 12 h 25"/>
                <a:gd name="T30" fmla="*/ 11 w 13"/>
                <a:gd name="T31" fmla="*/ 13 h 25"/>
                <a:gd name="T32" fmla="*/ 11 w 13"/>
                <a:gd name="T33" fmla="*/ 14 h 25"/>
                <a:gd name="T34" fmla="*/ 11 w 13"/>
                <a:gd name="T35" fmla="*/ 15 h 25"/>
                <a:gd name="T36" fmla="*/ 11 w 13"/>
                <a:gd name="T37" fmla="*/ 16 h 25"/>
                <a:gd name="T38" fmla="*/ 11 w 13"/>
                <a:gd name="T39" fmla="*/ 17 h 25"/>
                <a:gd name="T40" fmla="*/ 12 w 13"/>
                <a:gd name="T41" fmla="*/ 17 h 25"/>
                <a:gd name="T42" fmla="*/ 12 w 13"/>
                <a:gd name="T43" fmla="*/ 18 h 25"/>
                <a:gd name="T44" fmla="*/ 11 w 13"/>
                <a:gd name="T45" fmla="*/ 19 h 25"/>
                <a:gd name="T46" fmla="*/ 11 w 13"/>
                <a:gd name="T47" fmla="*/ 20 h 25"/>
                <a:gd name="T48" fmla="*/ 11 w 13"/>
                <a:gd name="T49" fmla="*/ 21 h 25"/>
                <a:gd name="T50" fmla="*/ 11 w 13"/>
                <a:gd name="T51" fmla="*/ 22 h 25"/>
                <a:gd name="T52" fmla="*/ 11 w 13"/>
                <a:gd name="T53" fmla="*/ 23 h 25"/>
                <a:gd name="T54" fmla="*/ 11 w 13"/>
                <a:gd name="T55" fmla="*/ 24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25"/>
                <a:gd name="T86" fmla="*/ 13 w 13"/>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25">
                  <a:moveTo>
                    <a:pt x="0" y="0"/>
                  </a:moveTo>
                  <a:lnTo>
                    <a:pt x="2" y="1"/>
                  </a:lnTo>
                  <a:lnTo>
                    <a:pt x="3" y="2"/>
                  </a:lnTo>
                  <a:lnTo>
                    <a:pt x="3" y="3"/>
                  </a:lnTo>
                  <a:lnTo>
                    <a:pt x="4" y="4"/>
                  </a:lnTo>
                  <a:lnTo>
                    <a:pt x="5" y="4"/>
                  </a:lnTo>
                  <a:lnTo>
                    <a:pt x="5" y="5"/>
                  </a:lnTo>
                  <a:lnTo>
                    <a:pt x="6" y="6"/>
                  </a:lnTo>
                  <a:lnTo>
                    <a:pt x="7" y="7"/>
                  </a:lnTo>
                  <a:lnTo>
                    <a:pt x="8" y="8"/>
                  </a:lnTo>
                  <a:lnTo>
                    <a:pt x="9" y="9"/>
                  </a:lnTo>
                  <a:lnTo>
                    <a:pt x="9" y="10"/>
                  </a:lnTo>
                  <a:lnTo>
                    <a:pt x="10" y="11"/>
                  </a:lnTo>
                  <a:lnTo>
                    <a:pt x="10" y="12"/>
                  </a:lnTo>
                  <a:lnTo>
                    <a:pt x="11" y="12"/>
                  </a:lnTo>
                  <a:lnTo>
                    <a:pt x="11" y="13"/>
                  </a:lnTo>
                  <a:lnTo>
                    <a:pt x="11" y="14"/>
                  </a:lnTo>
                  <a:lnTo>
                    <a:pt x="11" y="15"/>
                  </a:lnTo>
                  <a:lnTo>
                    <a:pt x="11" y="16"/>
                  </a:lnTo>
                  <a:lnTo>
                    <a:pt x="11" y="17"/>
                  </a:lnTo>
                  <a:lnTo>
                    <a:pt x="12" y="17"/>
                  </a:lnTo>
                  <a:lnTo>
                    <a:pt x="12" y="18"/>
                  </a:lnTo>
                  <a:lnTo>
                    <a:pt x="11" y="19"/>
                  </a:lnTo>
                  <a:lnTo>
                    <a:pt x="11" y="20"/>
                  </a:lnTo>
                  <a:lnTo>
                    <a:pt x="11" y="21"/>
                  </a:lnTo>
                  <a:lnTo>
                    <a:pt x="11" y="22"/>
                  </a:lnTo>
                  <a:lnTo>
                    <a:pt x="11" y="23"/>
                  </a:lnTo>
                  <a:lnTo>
                    <a:pt x="11" y="24"/>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499" name="Group 81"/>
          <p:cNvGrpSpPr>
            <a:grpSpLocks/>
          </p:cNvGrpSpPr>
          <p:nvPr/>
        </p:nvGrpSpPr>
        <p:grpSpPr bwMode="auto">
          <a:xfrm>
            <a:off x="6400800" y="3657600"/>
            <a:ext cx="381000" cy="1222375"/>
            <a:chOff x="672" y="960"/>
            <a:chExt cx="528" cy="674"/>
          </a:xfrm>
        </p:grpSpPr>
        <p:sp>
          <p:nvSpPr>
            <p:cNvPr id="20504" name="Freeform 82"/>
            <p:cNvSpPr>
              <a:spLocks/>
            </p:cNvSpPr>
            <p:nvPr/>
          </p:nvSpPr>
          <p:spPr bwMode="auto">
            <a:xfrm>
              <a:off x="901" y="1370"/>
              <a:ext cx="19" cy="234"/>
            </a:xfrm>
            <a:custGeom>
              <a:avLst/>
              <a:gdLst>
                <a:gd name="T0" fmla="*/ 0 w 19"/>
                <a:gd name="T1" fmla="*/ 0 h 234"/>
                <a:gd name="T2" fmla="*/ 9 w 19"/>
                <a:gd name="T3" fmla="*/ 233 h 234"/>
                <a:gd name="T4" fmla="*/ 18 w 19"/>
                <a:gd name="T5" fmla="*/ 0 h 234"/>
                <a:gd name="T6" fmla="*/ 0 w 19"/>
                <a:gd name="T7" fmla="*/ 0 h 234"/>
                <a:gd name="T8" fmla="*/ 0 60000 65536"/>
                <a:gd name="T9" fmla="*/ 0 60000 65536"/>
                <a:gd name="T10" fmla="*/ 0 60000 65536"/>
                <a:gd name="T11" fmla="*/ 0 60000 65536"/>
                <a:gd name="T12" fmla="*/ 0 w 19"/>
                <a:gd name="T13" fmla="*/ 0 h 234"/>
                <a:gd name="T14" fmla="*/ 19 w 19"/>
                <a:gd name="T15" fmla="*/ 234 h 234"/>
              </a:gdLst>
              <a:ahLst/>
              <a:cxnLst>
                <a:cxn ang="T8">
                  <a:pos x="T0" y="T1"/>
                </a:cxn>
                <a:cxn ang="T9">
                  <a:pos x="T2" y="T3"/>
                </a:cxn>
                <a:cxn ang="T10">
                  <a:pos x="T4" y="T5"/>
                </a:cxn>
                <a:cxn ang="T11">
                  <a:pos x="T6" y="T7"/>
                </a:cxn>
              </a:cxnLst>
              <a:rect l="T12" t="T13" r="T14" b="T15"/>
              <a:pathLst>
                <a:path w="19" h="234">
                  <a:moveTo>
                    <a:pt x="0" y="0"/>
                  </a:moveTo>
                  <a:lnTo>
                    <a:pt x="9" y="233"/>
                  </a:lnTo>
                  <a:lnTo>
                    <a:pt x="18" y="0"/>
                  </a:lnTo>
                  <a:lnTo>
                    <a:pt x="0" y="0"/>
                  </a:lnTo>
                </a:path>
              </a:pathLst>
            </a:custGeom>
            <a:noFill/>
            <a:ln w="762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5" name="Freeform 83"/>
            <p:cNvSpPr>
              <a:spLocks/>
            </p:cNvSpPr>
            <p:nvPr/>
          </p:nvSpPr>
          <p:spPr bwMode="auto">
            <a:xfrm>
              <a:off x="764" y="1385"/>
              <a:ext cx="134" cy="101"/>
            </a:xfrm>
            <a:custGeom>
              <a:avLst/>
              <a:gdLst>
                <a:gd name="T0" fmla="*/ 132 w 134"/>
                <a:gd name="T1" fmla="*/ 0 h 101"/>
                <a:gd name="T2" fmla="*/ 133 w 134"/>
                <a:gd name="T3" fmla="*/ 6 h 101"/>
                <a:gd name="T4" fmla="*/ 132 w 134"/>
                <a:gd name="T5" fmla="*/ 8 h 101"/>
                <a:gd name="T6" fmla="*/ 132 w 134"/>
                <a:gd name="T7" fmla="*/ 10 h 101"/>
                <a:gd name="T8" fmla="*/ 130 w 134"/>
                <a:gd name="T9" fmla="*/ 12 h 101"/>
                <a:gd name="T10" fmla="*/ 129 w 134"/>
                <a:gd name="T11" fmla="*/ 14 h 101"/>
                <a:gd name="T12" fmla="*/ 128 w 134"/>
                <a:gd name="T13" fmla="*/ 15 h 101"/>
                <a:gd name="T14" fmla="*/ 125 w 134"/>
                <a:gd name="T15" fmla="*/ 17 h 101"/>
                <a:gd name="T16" fmla="*/ 123 w 134"/>
                <a:gd name="T17" fmla="*/ 18 h 101"/>
                <a:gd name="T18" fmla="*/ 120 w 134"/>
                <a:gd name="T19" fmla="*/ 19 h 101"/>
                <a:gd name="T20" fmla="*/ 117 w 134"/>
                <a:gd name="T21" fmla="*/ 20 h 101"/>
                <a:gd name="T22" fmla="*/ 114 w 134"/>
                <a:gd name="T23" fmla="*/ 21 h 101"/>
                <a:gd name="T24" fmla="*/ 110 w 134"/>
                <a:gd name="T25" fmla="*/ 22 h 101"/>
                <a:gd name="T26" fmla="*/ 107 w 134"/>
                <a:gd name="T27" fmla="*/ 22 h 101"/>
                <a:gd name="T28" fmla="*/ 103 w 134"/>
                <a:gd name="T29" fmla="*/ 23 h 101"/>
                <a:gd name="T30" fmla="*/ 99 w 134"/>
                <a:gd name="T31" fmla="*/ 23 h 101"/>
                <a:gd name="T32" fmla="*/ 95 w 134"/>
                <a:gd name="T33" fmla="*/ 24 h 101"/>
                <a:gd name="T34" fmla="*/ 91 w 134"/>
                <a:gd name="T35" fmla="*/ 24 h 101"/>
                <a:gd name="T36" fmla="*/ 87 w 134"/>
                <a:gd name="T37" fmla="*/ 25 h 101"/>
                <a:gd name="T38" fmla="*/ 83 w 134"/>
                <a:gd name="T39" fmla="*/ 25 h 101"/>
                <a:gd name="T40" fmla="*/ 79 w 134"/>
                <a:gd name="T41" fmla="*/ 26 h 101"/>
                <a:gd name="T42" fmla="*/ 75 w 134"/>
                <a:gd name="T43" fmla="*/ 26 h 101"/>
                <a:gd name="T44" fmla="*/ 71 w 134"/>
                <a:gd name="T45" fmla="*/ 27 h 101"/>
                <a:gd name="T46" fmla="*/ 67 w 134"/>
                <a:gd name="T47" fmla="*/ 28 h 101"/>
                <a:gd name="T48" fmla="*/ 64 w 134"/>
                <a:gd name="T49" fmla="*/ 29 h 101"/>
                <a:gd name="T50" fmla="*/ 60 w 134"/>
                <a:gd name="T51" fmla="*/ 29 h 101"/>
                <a:gd name="T52" fmla="*/ 57 w 134"/>
                <a:gd name="T53" fmla="*/ 31 h 101"/>
                <a:gd name="T54" fmla="*/ 54 w 134"/>
                <a:gd name="T55" fmla="*/ 32 h 101"/>
                <a:gd name="T56" fmla="*/ 51 w 134"/>
                <a:gd name="T57" fmla="*/ 33 h 101"/>
                <a:gd name="T58" fmla="*/ 48 w 134"/>
                <a:gd name="T59" fmla="*/ 34 h 101"/>
                <a:gd name="T60" fmla="*/ 46 w 134"/>
                <a:gd name="T61" fmla="*/ 36 h 101"/>
                <a:gd name="T62" fmla="*/ 44 w 134"/>
                <a:gd name="T63" fmla="*/ 38 h 101"/>
                <a:gd name="T64" fmla="*/ 41 w 134"/>
                <a:gd name="T65" fmla="*/ 41 h 101"/>
                <a:gd name="T66" fmla="*/ 40 w 134"/>
                <a:gd name="T67" fmla="*/ 43 h 101"/>
                <a:gd name="T68" fmla="*/ 38 w 134"/>
                <a:gd name="T69" fmla="*/ 44 h 101"/>
                <a:gd name="T70" fmla="*/ 36 w 134"/>
                <a:gd name="T71" fmla="*/ 46 h 101"/>
                <a:gd name="T72" fmla="*/ 34 w 134"/>
                <a:gd name="T73" fmla="*/ 48 h 101"/>
                <a:gd name="T74" fmla="*/ 33 w 134"/>
                <a:gd name="T75" fmla="*/ 50 h 101"/>
                <a:gd name="T76" fmla="*/ 31 w 134"/>
                <a:gd name="T77" fmla="*/ 51 h 101"/>
                <a:gd name="T78" fmla="*/ 29 w 134"/>
                <a:gd name="T79" fmla="*/ 54 h 101"/>
                <a:gd name="T80" fmla="*/ 27 w 134"/>
                <a:gd name="T81" fmla="*/ 55 h 101"/>
                <a:gd name="T82" fmla="*/ 26 w 134"/>
                <a:gd name="T83" fmla="*/ 57 h 101"/>
                <a:gd name="T84" fmla="*/ 24 w 134"/>
                <a:gd name="T85" fmla="*/ 59 h 101"/>
                <a:gd name="T86" fmla="*/ 22 w 134"/>
                <a:gd name="T87" fmla="*/ 62 h 101"/>
                <a:gd name="T88" fmla="*/ 20 w 134"/>
                <a:gd name="T89" fmla="*/ 64 h 101"/>
                <a:gd name="T90" fmla="*/ 18 w 134"/>
                <a:gd name="T91" fmla="*/ 66 h 101"/>
                <a:gd name="T92" fmla="*/ 16 w 134"/>
                <a:gd name="T93" fmla="*/ 68 h 101"/>
                <a:gd name="T94" fmla="*/ 15 w 134"/>
                <a:gd name="T95" fmla="*/ 70 h 101"/>
                <a:gd name="T96" fmla="*/ 13 w 134"/>
                <a:gd name="T97" fmla="*/ 72 h 101"/>
                <a:gd name="T98" fmla="*/ 11 w 134"/>
                <a:gd name="T99" fmla="*/ 74 h 101"/>
                <a:gd name="T100" fmla="*/ 10 w 134"/>
                <a:gd name="T101" fmla="*/ 76 h 101"/>
                <a:gd name="T102" fmla="*/ 8 w 134"/>
                <a:gd name="T103" fmla="*/ 78 h 101"/>
                <a:gd name="T104" fmla="*/ 7 w 134"/>
                <a:gd name="T105" fmla="*/ 81 h 101"/>
                <a:gd name="T106" fmla="*/ 5 w 134"/>
                <a:gd name="T107" fmla="*/ 83 h 101"/>
                <a:gd name="T108" fmla="*/ 5 w 134"/>
                <a:gd name="T109" fmla="*/ 85 h 101"/>
                <a:gd name="T110" fmla="*/ 3 w 134"/>
                <a:gd name="T111" fmla="*/ 87 h 101"/>
                <a:gd name="T112" fmla="*/ 3 w 134"/>
                <a:gd name="T113" fmla="*/ 89 h 101"/>
                <a:gd name="T114" fmla="*/ 2 w 134"/>
                <a:gd name="T115" fmla="*/ 91 h 101"/>
                <a:gd name="T116" fmla="*/ 1 w 134"/>
                <a:gd name="T117" fmla="*/ 93 h 101"/>
                <a:gd name="T118" fmla="*/ 0 w 134"/>
                <a:gd name="T119" fmla="*/ 95 h 101"/>
                <a:gd name="T120" fmla="*/ 0 w 134"/>
                <a:gd name="T121" fmla="*/ 96 h 101"/>
                <a:gd name="T122" fmla="*/ 0 w 134"/>
                <a:gd name="T123" fmla="*/ 98 h 101"/>
                <a:gd name="T124" fmla="*/ 0 w 134"/>
                <a:gd name="T125" fmla="*/ 100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01"/>
                <a:gd name="T191" fmla="*/ 134 w 134"/>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01">
                  <a:moveTo>
                    <a:pt x="132" y="0"/>
                  </a:moveTo>
                  <a:lnTo>
                    <a:pt x="133" y="6"/>
                  </a:lnTo>
                  <a:lnTo>
                    <a:pt x="132" y="8"/>
                  </a:lnTo>
                  <a:lnTo>
                    <a:pt x="132" y="10"/>
                  </a:lnTo>
                  <a:lnTo>
                    <a:pt x="130" y="12"/>
                  </a:lnTo>
                  <a:lnTo>
                    <a:pt x="129" y="14"/>
                  </a:lnTo>
                  <a:lnTo>
                    <a:pt x="128" y="15"/>
                  </a:lnTo>
                  <a:lnTo>
                    <a:pt x="125" y="17"/>
                  </a:lnTo>
                  <a:lnTo>
                    <a:pt x="123" y="18"/>
                  </a:lnTo>
                  <a:lnTo>
                    <a:pt x="120" y="19"/>
                  </a:lnTo>
                  <a:lnTo>
                    <a:pt x="117" y="20"/>
                  </a:lnTo>
                  <a:lnTo>
                    <a:pt x="114" y="21"/>
                  </a:lnTo>
                  <a:lnTo>
                    <a:pt x="110" y="22"/>
                  </a:lnTo>
                  <a:lnTo>
                    <a:pt x="107" y="22"/>
                  </a:lnTo>
                  <a:lnTo>
                    <a:pt x="103" y="23"/>
                  </a:lnTo>
                  <a:lnTo>
                    <a:pt x="99" y="23"/>
                  </a:lnTo>
                  <a:lnTo>
                    <a:pt x="95" y="24"/>
                  </a:lnTo>
                  <a:lnTo>
                    <a:pt x="91" y="24"/>
                  </a:lnTo>
                  <a:lnTo>
                    <a:pt x="87" y="25"/>
                  </a:lnTo>
                  <a:lnTo>
                    <a:pt x="83" y="25"/>
                  </a:lnTo>
                  <a:lnTo>
                    <a:pt x="79" y="26"/>
                  </a:lnTo>
                  <a:lnTo>
                    <a:pt x="75" y="26"/>
                  </a:lnTo>
                  <a:lnTo>
                    <a:pt x="71" y="27"/>
                  </a:lnTo>
                  <a:lnTo>
                    <a:pt x="67" y="28"/>
                  </a:lnTo>
                  <a:lnTo>
                    <a:pt x="64" y="29"/>
                  </a:lnTo>
                  <a:lnTo>
                    <a:pt x="60" y="29"/>
                  </a:lnTo>
                  <a:lnTo>
                    <a:pt x="57" y="31"/>
                  </a:lnTo>
                  <a:lnTo>
                    <a:pt x="54" y="32"/>
                  </a:lnTo>
                  <a:lnTo>
                    <a:pt x="51" y="33"/>
                  </a:lnTo>
                  <a:lnTo>
                    <a:pt x="48" y="34"/>
                  </a:lnTo>
                  <a:lnTo>
                    <a:pt x="46" y="36"/>
                  </a:lnTo>
                  <a:lnTo>
                    <a:pt x="44" y="38"/>
                  </a:lnTo>
                  <a:lnTo>
                    <a:pt x="41" y="41"/>
                  </a:lnTo>
                  <a:lnTo>
                    <a:pt x="40" y="43"/>
                  </a:lnTo>
                  <a:lnTo>
                    <a:pt x="38" y="44"/>
                  </a:lnTo>
                  <a:lnTo>
                    <a:pt x="36" y="46"/>
                  </a:lnTo>
                  <a:lnTo>
                    <a:pt x="34" y="48"/>
                  </a:lnTo>
                  <a:lnTo>
                    <a:pt x="33" y="50"/>
                  </a:lnTo>
                  <a:lnTo>
                    <a:pt x="31" y="51"/>
                  </a:lnTo>
                  <a:lnTo>
                    <a:pt x="29" y="54"/>
                  </a:lnTo>
                  <a:lnTo>
                    <a:pt x="27" y="55"/>
                  </a:lnTo>
                  <a:lnTo>
                    <a:pt x="26" y="57"/>
                  </a:lnTo>
                  <a:lnTo>
                    <a:pt x="24" y="59"/>
                  </a:lnTo>
                  <a:lnTo>
                    <a:pt x="22" y="62"/>
                  </a:lnTo>
                  <a:lnTo>
                    <a:pt x="20" y="64"/>
                  </a:lnTo>
                  <a:lnTo>
                    <a:pt x="18" y="66"/>
                  </a:lnTo>
                  <a:lnTo>
                    <a:pt x="16" y="68"/>
                  </a:lnTo>
                  <a:lnTo>
                    <a:pt x="15" y="70"/>
                  </a:lnTo>
                  <a:lnTo>
                    <a:pt x="13" y="72"/>
                  </a:lnTo>
                  <a:lnTo>
                    <a:pt x="11" y="74"/>
                  </a:lnTo>
                  <a:lnTo>
                    <a:pt x="10" y="76"/>
                  </a:lnTo>
                  <a:lnTo>
                    <a:pt x="8" y="78"/>
                  </a:lnTo>
                  <a:lnTo>
                    <a:pt x="7" y="81"/>
                  </a:lnTo>
                  <a:lnTo>
                    <a:pt x="5" y="83"/>
                  </a:lnTo>
                  <a:lnTo>
                    <a:pt x="5" y="85"/>
                  </a:lnTo>
                  <a:lnTo>
                    <a:pt x="3" y="87"/>
                  </a:lnTo>
                  <a:lnTo>
                    <a:pt x="3" y="89"/>
                  </a:lnTo>
                  <a:lnTo>
                    <a:pt x="2" y="91"/>
                  </a:lnTo>
                  <a:lnTo>
                    <a:pt x="1" y="93"/>
                  </a:lnTo>
                  <a:lnTo>
                    <a:pt x="0" y="95"/>
                  </a:lnTo>
                  <a:lnTo>
                    <a:pt x="0" y="96"/>
                  </a:lnTo>
                  <a:lnTo>
                    <a:pt x="0" y="98"/>
                  </a:lnTo>
                  <a:lnTo>
                    <a:pt x="0" y="100"/>
                  </a:lnTo>
                </a:path>
              </a:pathLst>
            </a:custGeom>
            <a:noFill/>
            <a:ln w="254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6" name="Freeform 84"/>
            <p:cNvSpPr>
              <a:spLocks/>
            </p:cNvSpPr>
            <p:nvPr/>
          </p:nvSpPr>
          <p:spPr bwMode="auto">
            <a:xfrm>
              <a:off x="925" y="1432"/>
              <a:ext cx="93" cy="202"/>
            </a:xfrm>
            <a:custGeom>
              <a:avLst/>
              <a:gdLst>
                <a:gd name="T0" fmla="*/ 0 w 93"/>
                <a:gd name="T1" fmla="*/ 0 h 202"/>
                <a:gd name="T2" fmla="*/ 7 w 93"/>
                <a:gd name="T3" fmla="*/ 1 h 202"/>
                <a:gd name="T4" fmla="*/ 10 w 93"/>
                <a:gd name="T5" fmla="*/ 2 h 202"/>
                <a:gd name="T6" fmla="*/ 13 w 93"/>
                <a:gd name="T7" fmla="*/ 4 h 202"/>
                <a:gd name="T8" fmla="*/ 15 w 93"/>
                <a:gd name="T9" fmla="*/ 6 h 202"/>
                <a:gd name="T10" fmla="*/ 17 w 93"/>
                <a:gd name="T11" fmla="*/ 8 h 202"/>
                <a:gd name="T12" fmla="*/ 19 w 93"/>
                <a:gd name="T13" fmla="*/ 10 h 202"/>
                <a:gd name="T14" fmla="*/ 21 w 93"/>
                <a:gd name="T15" fmla="*/ 13 h 202"/>
                <a:gd name="T16" fmla="*/ 22 w 93"/>
                <a:gd name="T17" fmla="*/ 15 h 202"/>
                <a:gd name="T18" fmla="*/ 23 w 93"/>
                <a:gd name="T19" fmla="*/ 19 h 202"/>
                <a:gd name="T20" fmla="*/ 24 w 93"/>
                <a:gd name="T21" fmla="*/ 22 h 202"/>
                <a:gd name="T22" fmla="*/ 24 w 93"/>
                <a:gd name="T23" fmla="*/ 25 h 202"/>
                <a:gd name="T24" fmla="*/ 25 w 93"/>
                <a:gd name="T25" fmla="*/ 29 h 202"/>
                <a:gd name="T26" fmla="*/ 25 w 93"/>
                <a:gd name="T27" fmla="*/ 32 h 202"/>
                <a:gd name="T28" fmla="*/ 25 w 93"/>
                <a:gd name="T29" fmla="*/ 36 h 202"/>
                <a:gd name="T30" fmla="*/ 26 w 93"/>
                <a:gd name="T31" fmla="*/ 40 h 202"/>
                <a:gd name="T32" fmla="*/ 25 w 93"/>
                <a:gd name="T33" fmla="*/ 43 h 202"/>
                <a:gd name="T34" fmla="*/ 25 w 93"/>
                <a:gd name="T35" fmla="*/ 47 h 202"/>
                <a:gd name="T36" fmla="*/ 25 w 93"/>
                <a:gd name="T37" fmla="*/ 51 h 202"/>
                <a:gd name="T38" fmla="*/ 25 w 93"/>
                <a:gd name="T39" fmla="*/ 55 h 202"/>
                <a:gd name="T40" fmla="*/ 25 w 93"/>
                <a:gd name="T41" fmla="*/ 59 h 202"/>
                <a:gd name="T42" fmla="*/ 25 w 93"/>
                <a:gd name="T43" fmla="*/ 63 h 202"/>
                <a:gd name="T44" fmla="*/ 25 w 93"/>
                <a:gd name="T45" fmla="*/ 66 h 202"/>
                <a:gd name="T46" fmla="*/ 25 w 93"/>
                <a:gd name="T47" fmla="*/ 70 h 202"/>
                <a:gd name="T48" fmla="*/ 25 w 93"/>
                <a:gd name="T49" fmla="*/ 73 h 202"/>
                <a:gd name="T50" fmla="*/ 25 w 93"/>
                <a:gd name="T51" fmla="*/ 77 h 202"/>
                <a:gd name="T52" fmla="*/ 25 w 93"/>
                <a:gd name="T53" fmla="*/ 80 h 202"/>
                <a:gd name="T54" fmla="*/ 26 w 93"/>
                <a:gd name="T55" fmla="*/ 83 h 202"/>
                <a:gd name="T56" fmla="*/ 26 w 93"/>
                <a:gd name="T57" fmla="*/ 86 h 202"/>
                <a:gd name="T58" fmla="*/ 27 w 93"/>
                <a:gd name="T59" fmla="*/ 88 h 202"/>
                <a:gd name="T60" fmla="*/ 28 w 93"/>
                <a:gd name="T61" fmla="*/ 91 h 202"/>
                <a:gd name="T62" fmla="*/ 29 w 93"/>
                <a:gd name="T63" fmla="*/ 93 h 202"/>
                <a:gd name="T64" fmla="*/ 33 w 93"/>
                <a:gd name="T65" fmla="*/ 100 h 202"/>
                <a:gd name="T66" fmla="*/ 35 w 93"/>
                <a:gd name="T67" fmla="*/ 103 h 202"/>
                <a:gd name="T68" fmla="*/ 37 w 93"/>
                <a:gd name="T69" fmla="*/ 106 h 202"/>
                <a:gd name="T70" fmla="*/ 39 w 93"/>
                <a:gd name="T71" fmla="*/ 110 h 202"/>
                <a:gd name="T72" fmla="*/ 41 w 93"/>
                <a:gd name="T73" fmla="*/ 113 h 202"/>
                <a:gd name="T74" fmla="*/ 43 w 93"/>
                <a:gd name="T75" fmla="*/ 116 h 202"/>
                <a:gd name="T76" fmla="*/ 45 w 93"/>
                <a:gd name="T77" fmla="*/ 120 h 202"/>
                <a:gd name="T78" fmla="*/ 47 w 93"/>
                <a:gd name="T79" fmla="*/ 123 h 202"/>
                <a:gd name="T80" fmla="*/ 48 w 93"/>
                <a:gd name="T81" fmla="*/ 126 h 202"/>
                <a:gd name="T82" fmla="*/ 50 w 93"/>
                <a:gd name="T83" fmla="*/ 130 h 202"/>
                <a:gd name="T84" fmla="*/ 52 w 93"/>
                <a:gd name="T85" fmla="*/ 133 h 202"/>
                <a:gd name="T86" fmla="*/ 54 w 93"/>
                <a:gd name="T87" fmla="*/ 137 h 202"/>
                <a:gd name="T88" fmla="*/ 56 w 93"/>
                <a:gd name="T89" fmla="*/ 140 h 202"/>
                <a:gd name="T90" fmla="*/ 58 w 93"/>
                <a:gd name="T91" fmla="*/ 144 h 202"/>
                <a:gd name="T92" fmla="*/ 60 w 93"/>
                <a:gd name="T93" fmla="*/ 147 h 202"/>
                <a:gd name="T94" fmla="*/ 62 w 93"/>
                <a:gd name="T95" fmla="*/ 150 h 202"/>
                <a:gd name="T96" fmla="*/ 63 w 93"/>
                <a:gd name="T97" fmla="*/ 153 h 202"/>
                <a:gd name="T98" fmla="*/ 66 w 93"/>
                <a:gd name="T99" fmla="*/ 157 h 202"/>
                <a:gd name="T100" fmla="*/ 68 w 93"/>
                <a:gd name="T101" fmla="*/ 160 h 202"/>
                <a:gd name="T102" fmla="*/ 69 w 93"/>
                <a:gd name="T103" fmla="*/ 163 h 202"/>
                <a:gd name="T104" fmla="*/ 71 w 93"/>
                <a:gd name="T105" fmla="*/ 167 h 202"/>
                <a:gd name="T106" fmla="*/ 73 w 93"/>
                <a:gd name="T107" fmla="*/ 170 h 202"/>
                <a:gd name="T108" fmla="*/ 75 w 93"/>
                <a:gd name="T109" fmla="*/ 174 h 202"/>
                <a:gd name="T110" fmla="*/ 77 w 93"/>
                <a:gd name="T111" fmla="*/ 177 h 202"/>
                <a:gd name="T112" fmla="*/ 79 w 93"/>
                <a:gd name="T113" fmla="*/ 180 h 202"/>
                <a:gd name="T114" fmla="*/ 81 w 93"/>
                <a:gd name="T115" fmla="*/ 184 h 202"/>
                <a:gd name="T116" fmla="*/ 83 w 93"/>
                <a:gd name="T117" fmla="*/ 187 h 202"/>
                <a:gd name="T118" fmla="*/ 85 w 93"/>
                <a:gd name="T119" fmla="*/ 191 h 202"/>
                <a:gd name="T120" fmla="*/ 87 w 93"/>
                <a:gd name="T121" fmla="*/ 194 h 202"/>
                <a:gd name="T122" fmla="*/ 89 w 93"/>
                <a:gd name="T123" fmla="*/ 197 h 202"/>
                <a:gd name="T124" fmla="*/ 92 w 93"/>
                <a:gd name="T125" fmla="*/ 201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202"/>
                <a:gd name="T191" fmla="*/ 93 w 93"/>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202">
                  <a:moveTo>
                    <a:pt x="0" y="0"/>
                  </a:moveTo>
                  <a:lnTo>
                    <a:pt x="7" y="1"/>
                  </a:lnTo>
                  <a:lnTo>
                    <a:pt x="10" y="2"/>
                  </a:lnTo>
                  <a:lnTo>
                    <a:pt x="13" y="4"/>
                  </a:lnTo>
                  <a:lnTo>
                    <a:pt x="15" y="6"/>
                  </a:lnTo>
                  <a:lnTo>
                    <a:pt x="17" y="8"/>
                  </a:lnTo>
                  <a:lnTo>
                    <a:pt x="19" y="10"/>
                  </a:lnTo>
                  <a:lnTo>
                    <a:pt x="21" y="13"/>
                  </a:lnTo>
                  <a:lnTo>
                    <a:pt x="22" y="15"/>
                  </a:lnTo>
                  <a:lnTo>
                    <a:pt x="23" y="19"/>
                  </a:lnTo>
                  <a:lnTo>
                    <a:pt x="24" y="22"/>
                  </a:lnTo>
                  <a:lnTo>
                    <a:pt x="24" y="25"/>
                  </a:lnTo>
                  <a:lnTo>
                    <a:pt x="25" y="29"/>
                  </a:lnTo>
                  <a:lnTo>
                    <a:pt x="25" y="32"/>
                  </a:lnTo>
                  <a:lnTo>
                    <a:pt x="25" y="36"/>
                  </a:lnTo>
                  <a:lnTo>
                    <a:pt x="26" y="40"/>
                  </a:lnTo>
                  <a:lnTo>
                    <a:pt x="25" y="43"/>
                  </a:lnTo>
                  <a:lnTo>
                    <a:pt x="25" y="47"/>
                  </a:lnTo>
                  <a:lnTo>
                    <a:pt x="25" y="51"/>
                  </a:lnTo>
                  <a:lnTo>
                    <a:pt x="25" y="55"/>
                  </a:lnTo>
                  <a:lnTo>
                    <a:pt x="25" y="59"/>
                  </a:lnTo>
                  <a:lnTo>
                    <a:pt x="25" y="63"/>
                  </a:lnTo>
                  <a:lnTo>
                    <a:pt x="25" y="66"/>
                  </a:lnTo>
                  <a:lnTo>
                    <a:pt x="25" y="70"/>
                  </a:lnTo>
                  <a:lnTo>
                    <a:pt x="25" y="73"/>
                  </a:lnTo>
                  <a:lnTo>
                    <a:pt x="25" y="77"/>
                  </a:lnTo>
                  <a:lnTo>
                    <a:pt x="25" y="80"/>
                  </a:lnTo>
                  <a:lnTo>
                    <a:pt x="26" y="83"/>
                  </a:lnTo>
                  <a:lnTo>
                    <a:pt x="26" y="86"/>
                  </a:lnTo>
                  <a:lnTo>
                    <a:pt x="27" y="88"/>
                  </a:lnTo>
                  <a:lnTo>
                    <a:pt x="28" y="91"/>
                  </a:lnTo>
                  <a:lnTo>
                    <a:pt x="29" y="93"/>
                  </a:lnTo>
                  <a:lnTo>
                    <a:pt x="33" y="100"/>
                  </a:lnTo>
                  <a:lnTo>
                    <a:pt x="35" y="103"/>
                  </a:lnTo>
                  <a:lnTo>
                    <a:pt x="37" y="106"/>
                  </a:lnTo>
                  <a:lnTo>
                    <a:pt x="39" y="110"/>
                  </a:lnTo>
                  <a:lnTo>
                    <a:pt x="41" y="113"/>
                  </a:lnTo>
                  <a:lnTo>
                    <a:pt x="43" y="116"/>
                  </a:lnTo>
                  <a:lnTo>
                    <a:pt x="45" y="120"/>
                  </a:lnTo>
                  <a:lnTo>
                    <a:pt x="47" y="123"/>
                  </a:lnTo>
                  <a:lnTo>
                    <a:pt x="48" y="126"/>
                  </a:lnTo>
                  <a:lnTo>
                    <a:pt x="50" y="130"/>
                  </a:lnTo>
                  <a:lnTo>
                    <a:pt x="52" y="133"/>
                  </a:lnTo>
                  <a:lnTo>
                    <a:pt x="54" y="137"/>
                  </a:lnTo>
                  <a:lnTo>
                    <a:pt x="56" y="140"/>
                  </a:lnTo>
                  <a:lnTo>
                    <a:pt x="58" y="144"/>
                  </a:lnTo>
                  <a:lnTo>
                    <a:pt x="60" y="147"/>
                  </a:lnTo>
                  <a:lnTo>
                    <a:pt x="62" y="150"/>
                  </a:lnTo>
                  <a:lnTo>
                    <a:pt x="63" y="153"/>
                  </a:lnTo>
                  <a:lnTo>
                    <a:pt x="66" y="157"/>
                  </a:lnTo>
                  <a:lnTo>
                    <a:pt x="68" y="160"/>
                  </a:lnTo>
                  <a:lnTo>
                    <a:pt x="69" y="163"/>
                  </a:lnTo>
                  <a:lnTo>
                    <a:pt x="71" y="167"/>
                  </a:lnTo>
                  <a:lnTo>
                    <a:pt x="73" y="170"/>
                  </a:lnTo>
                  <a:lnTo>
                    <a:pt x="75" y="174"/>
                  </a:lnTo>
                  <a:lnTo>
                    <a:pt x="77" y="177"/>
                  </a:lnTo>
                  <a:lnTo>
                    <a:pt x="79" y="180"/>
                  </a:lnTo>
                  <a:lnTo>
                    <a:pt x="81" y="184"/>
                  </a:lnTo>
                  <a:lnTo>
                    <a:pt x="83" y="187"/>
                  </a:lnTo>
                  <a:lnTo>
                    <a:pt x="85" y="191"/>
                  </a:lnTo>
                  <a:lnTo>
                    <a:pt x="87" y="194"/>
                  </a:lnTo>
                  <a:lnTo>
                    <a:pt x="89" y="197"/>
                  </a:lnTo>
                  <a:lnTo>
                    <a:pt x="92" y="201"/>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7" name="Freeform 85"/>
            <p:cNvSpPr>
              <a:spLocks/>
            </p:cNvSpPr>
            <p:nvPr/>
          </p:nvSpPr>
          <p:spPr bwMode="auto">
            <a:xfrm>
              <a:off x="837" y="1446"/>
              <a:ext cx="70" cy="115"/>
            </a:xfrm>
            <a:custGeom>
              <a:avLst/>
              <a:gdLst>
                <a:gd name="T0" fmla="*/ 58 w 70"/>
                <a:gd name="T1" fmla="*/ 0 h 115"/>
                <a:gd name="T2" fmla="*/ 64 w 70"/>
                <a:gd name="T3" fmla="*/ 8 h 115"/>
                <a:gd name="T4" fmla="*/ 66 w 70"/>
                <a:gd name="T5" fmla="*/ 12 h 115"/>
                <a:gd name="T6" fmla="*/ 68 w 70"/>
                <a:gd name="T7" fmla="*/ 16 h 115"/>
                <a:gd name="T8" fmla="*/ 68 w 70"/>
                <a:gd name="T9" fmla="*/ 20 h 115"/>
                <a:gd name="T10" fmla="*/ 69 w 70"/>
                <a:gd name="T11" fmla="*/ 23 h 115"/>
                <a:gd name="T12" fmla="*/ 68 w 70"/>
                <a:gd name="T13" fmla="*/ 27 h 115"/>
                <a:gd name="T14" fmla="*/ 68 w 70"/>
                <a:gd name="T15" fmla="*/ 31 h 115"/>
                <a:gd name="T16" fmla="*/ 67 w 70"/>
                <a:gd name="T17" fmla="*/ 34 h 115"/>
                <a:gd name="T18" fmla="*/ 65 w 70"/>
                <a:gd name="T19" fmla="*/ 38 h 115"/>
                <a:gd name="T20" fmla="*/ 64 w 70"/>
                <a:gd name="T21" fmla="*/ 41 h 115"/>
                <a:gd name="T22" fmla="*/ 61 w 70"/>
                <a:gd name="T23" fmla="*/ 45 h 115"/>
                <a:gd name="T24" fmla="*/ 59 w 70"/>
                <a:gd name="T25" fmla="*/ 48 h 115"/>
                <a:gd name="T26" fmla="*/ 56 w 70"/>
                <a:gd name="T27" fmla="*/ 51 h 115"/>
                <a:gd name="T28" fmla="*/ 53 w 70"/>
                <a:gd name="T29" fmla="*/ 55 h 115"/>
                <a:gd name="T30" fmla="*/ 51 w 70"/>
                <a:gd name="T31" fmla="*/ 58 h 115"/>
                <a:gd name="T32" fmla="*/ 47 w 70"/>
                <a:gd name="T33" fmla="*/ 62 h 115"/>
                <a:gd name="T34" fmla="*/ 43 w 70"/>
                <a:gd name="T35" fmla="*/ 65 h 115"/>
                <a:gd name="T36" fmla="*/ 40 w 70"/>
                <a:gd name="T37" fmla="*/ 68 h 115"/>
                <a:gd name="T38" fmla="*/ 37 w 70"/>
                <a:gd name="T39" fmla="*/ 71 h 115"/>
                <a:gd name="T40" fmla="*/ 33 w 70"/>
                <a:gd name="T41" fmla="*/ 75 h 115"/>
                <a:gd name="T42" fmla="*/ 29 w 70"/>
                <a:gd name="T43" fmla="*/ 78 h 115"/>
                <a:gd name="T44" fmla="*/ 26 w 70"/>
                <a:gd name="T45" fmla="*/ 82 h 115"/>
                <a:gd name="T46" fmla="*/ 22 w 70"/>
                <a:gd name="T47" fmla="*/ 85 h 115"/>
                <a:gd name="T48" fmla="*/ 18 w 70"/>
                <a:gd name="T49" fmla="*/ 88 h 115"/>
                <a:gd name="T50" fmla="*/ 15 w 70"/>
                <a:gd name="T51" fmla="*/ 92 h 115"/>
                <a:gd name="T52" fmla="*/ 12 w 70"/>
                <a:gd name="T53" fmla="*/ 96 h 115"/>
                <a:gd name="T54" fmla="*/ 9 w 70"/>
                <a:gd name="T55" fmla="*/ 99 h 115"/>
                <a:gd name="T56" fmla="*/ 7 w 70"/>
                <a:gd name="T57" fmla="*/ 103 h 115"/>
                <a:gd name="T58" fmla="*/ 4 w 70"/>
                <a:gd name="T59" fmla="*/ 106 h 115"/>
                <a:gd name="T60" fmla="*/ 2 w 70"/>
                <a:gd name="T61" fmla="*/ 110 h 115"/>
                <a:gd name="T62" fmla="*/ 0 w 70"/>
                <a:gd name="T63" fmla="*/ 114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115"/>
                <a:gd name="T98" fmla="*/ 70 w 70"/>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115">
                  <a:moveTo>
                    <a:pt x="58" y="0"/>
                  </a:moveTo>
                  <a:lnTo>
                    <a:pt x="64" y="8"/>
                  </a:lnTo>
                  <a:lnTo>
                    <a:pt x="66" y="12"/>
                  </a:lnTo>
                  <a:lnTo>
                    <a:pt x="68" y="16"/>
                  </a:lnTo>
                  <a:lnTo>
                    <a:pt x="68" y="20"/>
                  </a:lnTo>
                  <a:lnTo>
                    <a:pt x="69" y="23"/>
                  </a:lnTo>
                  <a:lnTo>
                    <a:pt x="68" y="27"/>
                  </a:lnTo>
                  <a:lnTo>
                    <a:pt x="68" y="31"/>
                  </a:lnTo>
                  <a:lnTo>
                    <a:pt x="67" y="34"/>
                  </a:lnTo>
                  <a:lnTo>
                    <a:pt x="65" y="38"/>
                  </a:lnTo>
                  <a:lnTo>
                    <a:pt x="64" y="41"/>
                  </a:lnTo>
                  <a:lnTo>
                    <a:pt x="61" y="45"/>
                  </a:lnTo>
                  <a:lnTo>
                    <a:pt x="59" y="48"/>
                  </a:lnTo>
                  <a:lnTo>
                    <a:pt x="56" y="51"/>
                  </a:lnTo>
                  <a:lnTo>
                    <a:pt x="53" y="55"/>
                  </a:lnTo>
                  <a:lnTo>
                    <a:pt x="51" y="58"/>
                  </a:lnTo>
                  <a:lnTo>
                    <a:pt x="47" y="62"/>
                  </a:lnTo>
                  <a:lnTo>
                    <a:pt x="43" y="65"/>
                  </a:lnTo>
                  <a:lnTo>
                    <a:pt x="40" y="68"/>
                  </a:lnTo>
                  <a:lnTo>
                    <a:pt x="37" y="71"/>
                  </a:lnTo>
                  <a:lnTo>
                    <a:pt x="33" y="75"/>
                  </a:lnTo>
                  <a:lnTo>
                    <a:pt x="29" y="78"/>
                  </a:lnTo>
                  <a:lnTo>
                    <a:pt x="26" y="82"/>
                  </a:lnTo>
                  <a:lnTo>
                    <a:pt x="22" y="85"/>
                  </a:lnTo>
                  <a:lnTo>
                    <a:pt x="18" y="88"/>
                  </a:lnTo>
                  <a:lnTo>
                    <a:pt x="15" y="92"/>
                  </a:lnTo>
                  <a:lnTo>
                    <a:pt x="12" y="96"/>
                  </a:lnTo>
                  <a:lnTo>
                    <a:pt x="9" y="99"/>
                  </a:lnTo>
                  <a:lnTo>
                    <a:pt x="7" y="103"/>
                  </a:lnTo>
                  <a:lnTo>
                    <a:pt x="4" y="106"/>
                  </a:lnTo>
                  <a:lnTo>
                    <a:pt x="2" y="110"/>
                  </a:lnTo>
                  <a:lnTo>
                    <a:pt x="0" y="114"/>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8" name="Freeform 86"/>
            <p:cNvSpPr>
              <a:spLocks/>
            </p:cNvSpPr>
            <p:nvPr/>
          </p:nvSpPr>
          <p:spPr bwMode="auto">
            <a:xfrm>
              <a:off x="788" y="1423"/>
              <a:ext cx="108" cy="94"/>
            </a:xfrm>
            <a:custGeom>
              <a:avLst/>
              <a:gdLst>
                <a:gd name="T0" fmla="*/ 103 w 108"/>
                <a:gd name="T1" fmla="*/ 2 h 94"/>
                <a:gd name="T2" fmla="*/ 99 w 108"/>
                <a:gd name="T3" fmla="*/ 5 h 94"/>
                <a:gd name="T4" fmla="*/ 94 w 108"/>
                <a:gd name="T5" fmla="*/ 7 h 94"/>
                <a:gd name="T6" fmla="*/ 90 w 108"/>
                <a:gd name="T7" fmla="*/ 9 h 94"/>
                <a:gd name="T8" fmla="*/ 86 w 108"/>
                <a:gd name="T9" fmla="*/ 12 h 94"/>
                <a:gd name="T10" fmla="*/ 81 w 108"/>
                <a:gd name="T11" fmla="*/ 15 h 94"/>
                <a:gd name="T12" fmla="*/ 76 w 108"/>
                <a:gd name="T13" fmla="*/ 17 h 94"/>
                <a:gd name="T14" fmla="*/ 72 w 108"/>
                <a:gd name="T15" fmla="*/ 19 h 94"/>
                <a:gd name="T16" fmla="*/ 68 w 108"/>
                <a:gd name="T17" fmla="*/ 22 h 94"/>
                <a:gd name="T18" fmla="*/ 64 w 108"/>
                <a:gd name="T19" fmla="*/ 24 h 94"/>
                <a:gd name="T20" fmla="*/ 60 w 108"/>
                <a:gd name="T21" fmla="*/ 27 h 94"/>
                <a:gd name="T22" fmla="*/ 57 w 108"/>
                <a:gd name="T23" fmla="*/ 29 h 94"/>
                <a:gd name="T24" fmla="*/ 54 w 108"/>
                <a:gd name="T25" fmla="*/ 32 h 94"/>
                <a:gd name="T26" fmla="*/ 51 w 108"/>
                <a:gd name="T27" fmla="*/ 35 h 94"/>
                <a:gd name="T28" fmla="*/ 49 w 108"/>
                <a:gd name="T29" fmla="*/ 38 h 94"/>
                <a:gd name="T30" fmla="*/ 48 w 108"/>
                <a:gd name="T31" fmla="*/ 41 h 94"/>
                <a:gd name="T32" fmla="*/ 47 w 108"/>
                <a:gd name="T33" fmla="*/ 45 h 94"/>
                <a:gd name="T34" fmla="*/ 47 w 108"/>
                <a:gd name="T35" fmla="*/ 48 h 94"/>
                <a:gd name="T36" fmla="*/ 46 w 108"/>
                <a:gd name="T37" fmla="*/ 51 h 94"/>
                <a:gd name="T38" fmla="*/ 46 w 108"/>
                <a:gd name="T39" fmla="*/ 54 h 94"/>
                <a:gd name="T40" fmla="*/ 45 w 108"/>
                <a:gd name="T41" fmla="*/ 57 h 94"/>
                <a:gd name="T42" fmla="*/ 44 w 108"/>
                <a:gd name="T43" fmla="*/ 60 h 94"/>
                <a:gd name="T44" fmla="*/ 43 w 108"/>
                <a:gd name="T45" fmla="*/ 63 h 94"/>
                <a:gd name="T46" fmla="*/ 42 w 108"/>
                <a:gd name="T47" fmla="*/ 66 h 94"/>
                <a:gd name="T48" fmla="*/ 40 w 108"/>
                <a:gd name="T49" fmla="*/ 69 h 94"/>
                <a:gd name="T50" fmla="*/ 38 w 108"/>
                <a:gd name="T51" fmla="*/ 72 h 94"/>
                <a:gd name="T52" fmla="*/ 36 w 108"/>
                <a:gd name="T53" fmla="*/ 75 h 94"/>
                <a:gd name="T54" fmla="*/ 33 w 108"/>
                <a:gd name="T55" fmla="*/ 78 h 94"/>
                <a:gd name="T56" fmla="*/ 30 w 108"/>
                <a:gd name="T57" fmla="*/ 81 h 94"/>
                <a:gd name="T58" fmla="*/ 26 w 108"/>
                <a:gd name="T59" fmla="*/ 83 h 94"/>
                <a:gd name="T60" fmla="*/ 22 w 108"/>
                <a:gd name="T61" fmla="*/ 86 h 94"/>
                <a:gd name="T62" fmla="*/ 18 w 108"/>
                <a:gd name="T63" fmla="*/ 88 h 94"/>
                <a:gd name="T64" fmla="*/ 16 w 108"/>
                <a:gd name="T65" fmla="*/ 88 h 94"/>
                <a:gd name="T66" fmla="*/ 14 w 108"/>
                <a:gd name="T67" fmla="*/ 89 h 94"/>
                <a:gd name="T68" fmla="*/ 12 w 108"/>
                <a:gd name="T69" fmla="*/ 90 h 94"/>
                <a:gd name="T70" fmla="*/ 10 w 108"/>
                <a:gd name="T71" fmla="*/ 90 h 94"/>
                <a:gd name="T72" fmla="*/ 9 w 108"/>
                <a:gd name="T73" fmla="*/ 91 h 94"/>
                <a:gd name="T74" fmla="*/ 7 w 108"/>
                <a:gd name="T75" fmla="*/ 91 h 94"/>
                <a:gd name="T76" fmla="*/ 5 w 108"/>
                <a:gd name="T77" fmla="*/ 92 h 94"/>
                <a:gd name="T78" fmla="*/ 3 w 108"/>
                <a:gd name="T79" fmla="*/ 92 h 94"/>
                <a:gd name="T80" fmla="*/ 1 w 108"/>
                <a:gd name="T81" fmla="*/ 92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4"/>
                <a:gd name="T125" fmla="*/ 108 w 108"/>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4">
                  <a:moveTo>
                    <a:pt x="107" y="0"/>
                  </a:moveTo>
                  <a:lnTo>
                    <a:pt x="103" y="2"/>
                  </a:lnTo>
                  <a:lnTo>
                    <a:pt x="101" y="4"/>
                  </a:lnTo>
                  <a:lnTo>
                    <a:pt x="99" y="5"/>
                  </a:lnTo>
                  <a:lnTo>
                    <a:pt x="97" y="6"/>
                  </a:lnTo>
                  <a:lnTo>
                    <a:pt x="94" y="7"/>
                  </a:lnTo>
                  <a:lnTo>
                    <a:pt x="92" y="8"/>
                  </a:lnTo>
                  <a:lnTo>
                    <a:pt x="90" y="9"/>
                  </a:lnTo>
                  <a:lnTo>
                    <a:pt x="88" y="11"/>
                  </a:lnTo>
                  <a:lnTo>
                    <a:pt x="86" y="12"/>
                  </a:lnTo>
                  <a:lnTo>
                    <a:pt x="83" y="13"/>
                  </a:lnTo>
                  <a:lnTo>
                    <a:pt x="81" y="15"/>
                  </a:lnTo>
                  <a:lnTo>
                    <a:pt x="79" y="15"/>
                  </a:lnTo>
                  <a:lnTo>
                    <a:pt x="76" y="17"/>
                  </a:lnTo>
                  <a:lnTo>
                    <a:pt x="74" y="18"/>
                  </a:lnTo>
                  <a:lnTo>
                    <a:pt x="72" y="19"/>
                  </a:lnTo>
                  <a:lnTo>
                    <a:pt x="70" y="20"/>
                  </a:lnTo>
                  <a:lnTo>
                    <a:pt x="68" y="22"/>
                  </a:lnTo>
                  <a:lnTo>
                    <a:pt x="65" y="23"/>
                  </a:lnTo>
                  <a:lnTo>
                    <a:pt x="64" y="24"/>
                  </a:lnTo>
                  <a:lnTo>
                    <a:pt x="62" y="25"/>
                  </a:lnTo>
                  <a:lnTo>
                    <a:pt x="60" y="27"/>
                  </a:lnTo>
                  <a:lnTo>
                    <a:pt x="58" y="28"/>
                  </a:lnTo>
                  <a:lnTo>
                    <a:pt x="57" y="29"/>
                  </a:lnTo>
                  <a:lnTo>
                    <a:pt x="55" y="31"/>
                  </a:lnTo>
                  <a:lnTo>
                    <a:pt x="54" y="32"/>
                  </a:lnTo>
                  <a:lnTo>
                    <a:pt x="52" y="33"/>
                  </a:lnTo>
                  <a:lnTo>
                    <a:pt x="51" y="35"/>
                  </a:lnTo>
                  <a:lnTo>
                    <a:pt x="50" y="36"/>
                  </a:lnTo>
                  <a:lnTo>
                    <a:pt x="49" y="38"/>
                  </a:lnTo>
                  <a:lnTo>
                    <a:pt x="49" y="39"/>
                  </a:lnTo>
                  <a:lnTo>
                    <a:pt x="48" y="41"/>
                  </a:lnTo>
                  <a:lnTo>
                    <a:pt x="47" y="44"/>
                  </a:lnTo>
                  <a:lnTo>
                    <a:pt x="47" y="45"/>
                  </a:lnTo>
                  <a:lnTo>
                    <a:pt x="47" y="46"/>
                  </a:lnTo>
                  <a:lnTo>
                    <a:pt x="47" y="48"/>
                  </a:lnTo>
                  <a:lnTo>
                    <a:pt x="47" y="49"/>
                  </a:lnTo>
                  <a:lnTo>
                    <a:pt x="46" y="51"/>
                  </a:lnTo>
                  <a:lnTo>
                    <a:pt x="46" y="52"/>
                  </a:lnTo>
                  <a:lnTo>
                    <a:pt x="46" y="54"/>
                  </a:lnTo>
                  <a:lnTo>
                    <a:pt x="45" y="56"/>
                  </a:lnTo>
                  <a:lnTo>
                    <a:pt x="45" y="57"/>
                  </a:lnTo>
                  <a:lnTo>
                    <a:pt x="44" y="59"/>
                  </a:lnTo>
                  <a:lnTo>
                    <a:pt x="44" y="60"/>
                  </a:lnTo>
                  <a:lnTo>
                    <a:pt x="44" y="62"/>
                  </a:lnTo>
                  <a:lnTo>
                    <a:pt x="43" y="63"/>
                  </a:lnTo>
                  <a:lnTo>
                    <a:pt x="42" y="65"/>
                  </a:lnTo>
                  <a:lnTo>
                    <a:pt x="42" y="66"/>
                  </a:lnTo>
                  <a:lnTo>
                    <a:pt x="41" y="68"/>
                  </a:lnTo>
                  <a:lnTo>
                    <a:pt x="40" y="69"/>
                  </a:lnTo>
                  <a:lnTo>
                    <a:pt x="39" y="71"/>
                  </a:lnTo>
                  <a:lnTo>
                    <a:pt x="38" y="72"/>
                  </a:lnTo>
                  <a:lnTo>
                    <a:pt x="37" y="74"/>
                  </a:lnTo>
                  <a:lnTo>
                    <a:pt x="36" y="75"/>
                  </a:lnTo>
                  <a:lnTo>
                    <a:pt x="35" y="76"/>
                  </a:lnTo>
                  <a:lnTo>
                    <a:pt x="33" y="78"/>
                  </a:lnTo>
                  <a:lnTo>
                    <a:pt x="32" y="79"/>
                  </a:lnTo>
                  <a:lnTo>
                    <a:pt x="30" y="81"/>
                  </a:lnTo>
                  <a:lnTo>
                    <a:pt x="28" y="82"/>
                  </a:lnTo>
                  <a:lnTo>
                    <a:pt x="26" y="83"/>
                  </a:lnTo>
                  <a:lnTo>
                    <a:pt x="24" y="84"/>
                  </a:lnTo>
                  <a:lnTo>
                    <a:pt x="22" y="86"/>
                  </a:lnTo>
                  <a:lnTo>
                    <a:pt x="19" y="87"/>
                  </a:lnTo>
                  <a:lnTo>
                    <a:pt x="18" y="88"/>
                  </a:lnTo>
                  <a:lnTo>
                    <a:pt x="17" y="88"/>
                  </a:lnTo>
                  <a:lnTo>
                    <a:pt x="16" y="88"/>
                  </a:lnTo>
                  <a:lnTo>
                    <a:pt x="15" y="89"/>
                  </a:lnTo>
                  <a:lnTo>
                    <a:pt x="14" y="89"/>
                  </a:lnTo>
                  <a:lnTo>
                    <a:pt x="13" y="89"/>
                  </a:lnTo>
                  <a:lnTo>
                    <a:pt x="12" y="90"/>
                  </a:lnTo>
                  <a:lnTo>
                    <a:pt x="11" y="90"/>
                  </a:lnTo>
                  <a:lnTo>
                    <a:pt x="10" y="90"/>
                  </a:lnTo>
                  <a:lnTo>
                    <a:pt x="9" y="90"/>
                  </a:lnTo>
                  <a:lnTo>
                    <a:pt x="9" y="91"/>
                  </a:lnTo>
                  <a:lnTo>
                    <a:pt x="8" y="91"/>
                  </a:lnTo>
                  <a:lnTo>
                    <a:pt x="7" y="91"/>
                  </a:lnTo>
                  <a:lnTo>
                    <a:pt x="6" y="92"/>
                  </a:lnTo>
                  <a:lnTo>
                    <a:pt x="5" y="92"/>
                  </a:lnTo>
                  <a:lnTo>
                    <a:pt x="4" y="92"/>
                  </a:lnTo>
                  <a:lnTo>
                    <a:pt x="3" y="92"/>
                  </a:lnTo>
                  <a:lnTo>
                    <a:pt x="2" y="92"/>
                  </a:lnTo>
                  <a:lnTo>
                    <a:pt x="1" y="92"/>
                  </a:lnTo>
                  <a:lnTo>
                    <a:pt x="0" y="93"/>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Freeform 87"/>
            <p:cNvSpPr>
              <a:spLocks/>
            </p:cNvSpPr>
            <p:nvPr/>
          </p:nvSpPr>
          <p:spPr bwMode="auto">
            <a:xfrm>
              <a:off x="925" y="1417"/>
              <a:ext cx="118" cy="100"/>
            </a:xfrm>
            <a:custGeom>
              <a:avLst/>
              <a:gdLst>
                <a:gd name="T0" fmla="*/ 0 w 118"/>
                <a:gd name="T1" fmla="*/ 0 h 100"/>
                <a:gd name="T2" fmla="*/ 8 w 118"/>
                <a:gd name="T3" fmla="*/ 6 h 100"/>
                <a:gd name="T4" fmla="*/ 12 w 118"/>
                <a:gd name="T5" fmla="*/ 9 h 100"/>
                <a:gd name="T6" fmla="*/ 17 w 118"/>
                <a:gd name="T7" fmla="*/ 12 h 100"/>
                <a:gd name="T8" fmla="*/ 21 w 118"/>
                <a:gd name="T9" fmla="*/ 15 h 100"/>
                <a:gd name="T10" fmla="*/ 26 w 118"/>
                <a:gd name="T11" fmla="*/ 17 h 100"/>
                <a:gd name="T12" fmla="*/ 31 w 118"/>
                <a:gd name="T13" fmla="*/ 20 h 100"/>
                <a:gd name="T14" fmla="*/ 36 w 118"/>
                <a:gd name="T15" fmla="*/ 23 h 100"/>
                <a:gd name="T16" fmla="*/ 41 w 118"/>
                <a:gd name="T17" fmla="*/ 25 h 100"/>
                <a:gd name="T18" fmla="*/ 46 w 118"/>
                <a:gd name="T19" fmla="*/ 28 h 100"/>
                <a:gd name="T20" fmla="*/ 51 w 118"/>
                <a:gd name="T21" fmla="*/ 31 h 100"/>
                <a:gd name="T22" fmla="*/ 56 w 118"/>
                <a:gd name="T23" fmla="*/ 33 h 100"/>
                <a:gd name="T24" fmla="*/ 61 w 118"/>
                <a:gd name="T25" fmla="*/ 36 h 100"/>
                <a:gd name="T26" fmla="*/ 66 w 118"/>
                <a:gd name="T27" fmla="*/ 39 h 100"/>
                <a:gd name="T28" fmla="*/ 71 w 118"/>
                <a:gd name="T29" fmla="*/ 41 h 100"/>
                <a:gd name="T30" fmla="*/ 76 w 118"/>
                <a:gd name="T31" fmla="*/ 44 h 100"/>
                <a:gd name="T32" fmla="*/ 80 w 118"/>
                <a:gd name="T33" fmla="*/ 47 h 100"/>
                <a:gd name="T34" fmla="*/ 84 w 118"/>
                <a:gd name="T35" fmla="*/ 50 h 100"/>
                <a:gd name="T36" fmla="*/ 89 w 118"/>
                <a:gd name="T37" fmla="*/ 52 h 100"/>
                <a:gd name="T38" fmla="*/ 92 w 118"/>
                <a:gd name="T39" fmla="*/ 55 h 100"/>
                <a:gd name="T40" fmla="*/ 97 w 118"/>
                <a:gd name="T41" fmla="*/ 58 h 100"/>
                <a:gd name="T42" fmla="*/ 100 w 118"/>
                <a:gd name="T43" fmla="*/ 61 h 100"/>
                <a:gd name="T44" fmla="*/ 103 w 118"/>
                <a:gd name="T45" fmla="*/ 65 h 100"/>
                <a:gd name="T46" fmla="*/ 107 w 118"/>
                <a:gd name="T47" fmla="*/ 68 h 100"/>
                <a:gd name="T48" fmla="*/ 109 w 118"/>
                <a:gd name="T49" fmla="*/ 71 h 100"/>
                <a:gd name="T50" fmla="*/ 111 w 118"/>
                <a:gd name="T51" fmla="*/ 75 h 100"/>
                <a:gd name="T52" fmla="*/ 113 w 118"/>
                <a:gd name="T53" fmla="*/ 78 h 100"/>
                <a:gd name="T54" fmla="*/ 114 w 118"/>
                <a:gd name="T55" fmla="*/ 82 h 100"/>
                <a:gd name="T56" fmla="*/ 116 w 118"/>
                <a:gd name="T57" fmla="*/ 86 h 100"/>
                <a:gd name="T58" fmla="*/ 116 w 118"/>
                <a:gd name="T59" fmla="*/ 90 h 100"/>
                <a:gd name="T60" fmla="*/ 117 w 118"/>
                <a:gd name="T61" fmla="*/ 94 h 100"/>
                <a:gd name="T62" fmla="*/ 116 w 118"/>
                <a:gd name="T63" fmla="*/ 99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100"/>
                <a:gd name="T98" fmla="*/ 118 w 118"/>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100">
                  <a:moveTo>
                    <a:pt x="0" y="0"/>
                  </a:moveTo>
                  <a:lnTo>
                    <a:pt x="8" y="6"/>
                  </a:lnTo>
                  <a:lnTo>
                    <a:pt x="12" y="9"/>
                  </a:lnTo>
                  <a:lnTo>
                    <a:pt x="17" y="12"/>
                  </a:lnTo>
                  <a:lnTo>
                    <a:pt x="21" y="15"/>
                  </a:lnTo>
                  <a:lnTo>
                    <a:pt x="26" y="17"/>
                  </a:lnTo>
                  <a:lnTo>
                    <a:pt x="31" y="20"/>
                  </a:lnTo>
                  <a:lnTo>
                    <a:pt x="36" y="23"/>
                  </a:lnTo>
                  <a:lnTo>
                    <a:pt x="41" y="25"/>
                  </a:lnTo>
                  <a:lnTo>
                    <a:pt x="46" y="28"/>
                  </a:lnTo>
                  <a:lnTo>
                    <a:pt x="51" y="31"/>
                  </a:lnTo>
                  <a:lnTo>
                    <a:pt x="56" y="33"/>
                  </a:lnTo>
                  <a:lnTo>
                    <a:pt x="61" y="36"/>
                  </a:lnTo>
                  <a:lnTo>
                    <a:pt x="66" y="39"/>
                  </a:lnTo>
                  <a:lnTo>
                    <a:pt x="71" y="41"/>
                  </a:lnTo>
                  <a:lnTo>
                    <a:pt x="76" y="44"/>
                  </a:lnTo>
                  <a:lnTo>
                    <a:pt x="80" y="47"/>
                  </a:lnTo>
                  <a:lnTo>
                    <a:pt x="84" y="50"/>
                  </a:lnTo>
                  <a:lnTo>
                    <a:pt x="89" y="52"/>
                  </a:lnTo>
                  <a:lnTo>
                    <a:pt x="92" y="55"/>
                  </a:lnTo>
                  <a:lnTo>
                    <a:pt x="97" y="58"/>
                  </a:lnTo>
                  <a:lnTo>
                    <a:pt x="100" y="61"/>
                  </a:lnTo>
                  <a:lnTo>
                    <a:pt x="103" y="65"/>
                  </a:lnTo>
                  <a:lnTo>
                    <a:pt x="107" y="68"/>
                  </a:lnTo>
                  <a:lnTo>
                    <a:pt x="109" y="71"/>
                  </a:lnTo>
                  <a:lnTo>
                    <a:pt x="111" y="75"/>
                  </a:lnTo>
                  <a:lnTo>
                    <a:pt x="113" y="78"/>
                  </a:lnTo>
                  <a:lnTo>
                    <a:pt x="114" y="82"/>
                  </a:lnTo>
                  <a:lnTo>
                    <a:pt x="116" y="86"/>
                  </a:lnTo>
                  <a:lnTo>
                    <a:pt x="116" y="90"/>
                  </a:lnTo>
                  <a:lnTo>
                    <a:pt x="117" y="94"/>
                  </a:lnTo>
                  <a:lnTo>
                    <a:pt x="116" y="99"/>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0" name="Freeform 88"/>
            <p:cNvSpPr>
              <a:spLocks/>
            </p:cNvSpPr>
            <p:nvPr/>
          </p:nvSpPr>
          <p:spPr bwMode="auto">
            <a:xfrm>
              <a:off x="812" y="1382"/>
              <a:ext cx="84" cy="71"/>
            </a:xfrm>
            <a:custGeom>
              <a:avLst/>
              <a:gdLst>
                <a:gd name="T0" fmla="*/ 83 w 84"/>
                <a:gd name="T1" fmla="*/ 0 h 71"/>
                <a:gd name="T2" fmla="*/ 82 w 84"/>
                <a:gd name="T3" fmla="*/ 5 h 71"/>
                <a:gd name="T4" fmla="*/ 82 w 84"/>
                <a:gd name="T5" fmla="*/ 7 h 71"/>
                <a:gd name="T6" fmla="*/ 80 w 84"/>
                <a:gd name="T7" fmla="*/ 9 h 71"/>
                <a:gd name="T8" fmla="*/ 79 w 84"/>
                <a:gd name="T9" fmla="*/ 12 h 71"/>
                <a:gd name="T10" fmla="*/ 77 w 84"/>
                <a:gd name="T11" fmla="*/ 14 h 71"/>
                <a:gd name="T12" fmla="*/ 74 w 84"/>
                <a:gd name="T13" fmla="*/ 16 h 71"/>
                <a:gd name="T14" fmla="*/ 72 w 84"/>
                <a:gd name="T15" fmla="*/ 18 h 71"/>
                <a:gd name="T16" fmla="*/ 69 w 84"/>
                <a:gd name="T17" fmla="*/ 20 h 71"/>
                <a:gd name="T18" fmla="*/ 66 w 84"/>
                <a:gd name="T19" fmla="*/ 22 h 71"/>
                <a:gd name="T20" fmla="*/ 63 w 84"/>
                <a:gd name="T21" fmla="*/ 24 h 71"/>
                <a:gd name="T22" fmla="*/ 60 w 84"/>
                <a:gd name="T23" fmla="*/ 26 h 71"/>
                <a:gd name="T24" fmla="*/ 56 w 84"/>
                <a:gd name="T25" fmla="*/ 28 h 71"/>
                <a:gd name="T26" fmla="*/ 53 w 84"/>
                <a:gd name="T27" fmla="*/ 30 h 71"/>
                <a:gd name="T28" fmla="*/ 49 w 84"/>
                <a:gd name="T29" fmla="*/ 32 h 71"/>
                <a:gd name="T30" fmla="*/ 45 w 84"/>
                <a:gd name="T31" fmla="*/ 34 h 71"/>
                <a:gd name="T32" fmla="*/ 41 w 84"/>
                <a:gd name="T33" fmla="*/ 36 h 71"/>
                <a:gd name="T34" fmla="*/ 38 w 84"/>
                <a:gd name="T35" fmla="*/ 37 h 71"/>
                <a:gd name="T36" fmla="*/ 34 w 84"/>
                <a:gd name="T37" fmla="*/ 39 h 71"/>
                <a:gd name="T38" fmla="*/ 30 w 84"/>
                <a:gd name="T39" fmla="*/ 42 h 71"/>
                <a:gd name="T40" fmla="*/ 26 w 84"/>
                <a:gd name="T41" fmla="*/ 44 h 71"/>
                <a:gd name="T42" fmla="*/ 23 w 84"/>
                <a:gd name="T43" fmla="*/ 46 h 71"/>
                <a:gd name="T44" fmla="*/ 20 w 84"/>
                <a:gd name="T45" fmla="*/ 48 h 71"/>
                <a:gd name="T46" fmla="*/ 16 w 84"/>
                <a:gd name="T47" fmla="*/ 50 h 71"/>
                <a:gd name="T48" fmla="*/ 13 w 84"/>
                <a:gd name="T49" fmla="*/ 52 h 71"/>
                <a:gd name="T50" fmla="*/ 10 w 84"/>
                <a:gd name="T51" fmla="*/ 55 h 71"/>
                <a:gd name="T52" fmla="*/ 8 w 84"/>
                <a:gd name="T53" fmla="*/ 57 h 71"/>
                <a:gd name="T54" fmla="*/ 5 w 84"/>
                <a:gd name="T55" fmla="*/ 59 h 71"/>
                <a:gd name="T56" fmla="*/ 4 w 84"/>
                <a:gd name="T57" fmla="*/ 62 h 71"/>
                <a:gd name="T58" fmla="*/ 2 w 84"/>
                <a:gd name="T59" fmla="*/ 64 h 71"/>
                <a:gd name="T60" fmla="*/ 1 w 84"/>
                <a:gd name="T61" fmla="*/ 67 h 71"/>
                <a:gd name="T62" fmla="*/ 0 w 84"/>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1"/>
                <a:gd name="T98" fmla="*/ 84 w 84"/>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1">
                  <a:moveTo>
                    <a:pt x="83" y="0"/>
                  </a:moveTo>
                  <a:lnTo>
                    <a:pt x="82" y="5"/>
                  </a:lnTo>
                  <a:lnTo>
                    <a:pt x="82" y="7"/>
                  </a:lnTo>
                  <a:lnTo>
                    <a:pt x="80" y="9"/>
                  </a:lnTo>
                  <a:lnTo>
                    <a:pt x="79" y="12"/>
                  </a:lnTo>
                  <a:lnTo>
                    <a:pt x="77" y="14"/>
                  </a:lnTo>
                  <a:lnTo>
                    <a:pt x="74" y="16"/>
                  </a:lnTo>
                  <a:lnTo>
                    <a:pt x="72" y="18"/>
                  </a:lnTo>
                  <a:lnTo>
                    <a:pt x="69" y="20"/>
                  </a:lnTo>
                  <a:lnTo>
                    <a:pt x="66" y="22"/>
                  </a:lnTo>
                  <a:lnTo>
                    <a:pt x="63" y="24"/>
                  </a:lnTo>
                  <a:lnTo>
                    <a:pt x="60" y="26"/>
                  </a:lnTo>
                  <a:lnTo>
                    <a:pt x="56" y="28"/>
                  </a:lnTo>
                  <a:lnTo>
                    <a:pt x="53" y="30"/>
                  </a:lnTo>
                  <a:lnTo>
                    <a:pt x="49" y="32"/>
                  </a:lnTo>
                  <a:lnTo>
                    <a:pt x="45" y="34"/>
                  </a:lnTo>
                  <a:lnTo>
                    <a:pt x="41" y="36"/>
                  </a:lnTo>
                  <a:lnTo>
                    <a:pt x="38" y="37"/>
                  </a:lnTo>
                  <a:lnTo>
                    <a:pt x="34" y="39"/>
                  </a:lnTo>
                  <a:lnTo>
                    <a:pt x="30" y="42"/>
                  </a:lnTo>
                  <a:lnTo>
                    <a:pt x="26" y="44"/>
                  </a:lnTo>
                  <a:lnTo>
                    <a:pt x="23" y="46"/>
                  </a:lnTo>
                  <a:lnTo>
                    <a:pt x="20" y="48"/>
                  </a:lnTo>
                  <a:lnTo>
                    <a:pt x="16" y="50"/>
                  </a:lnTo>
                  <a:lnTo>
                    <a:pt x="13" y="52"/>
                  </a:lnTo>
                  <a:lnTo>
                    <a:pt x="10" y="55"/>
                  </a:lnTo>
                  <a:lnTo>
                    <a:pt x="8" y="57"/>
                  </a:lnTo>
                  <a:lnTo>
                    <a:pt x="5" y="59"/>
                  </a:lnTo>
                  <a:lnTo>
                    <a:pt x="4" y="62"/>
                  </a:lnTo>
                  <a:lnTo>
                    <a:pt x="2" y="64"/>
                  </a:lnTo>
                  <a:lnTo>
                    <a:pt x="1" y="67"/>
                  </a:lnTo>
                  <a:lnTo>
                    <a:pt x="0" y="70"/>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1" name="Freeform 89"/>
            <p:cNvSpPr>
              <a:spLocks/>
            </p:cNvSpPr>
            <p:nvPr/>
          </p:nvSpPr>
          <p:spPr bwMode="auto">
            <a:xfrm>
              <a:off x="934" y="1382"/>
              <a:ext cx="88" cy="112"/>
            </a:xfrm>
            <a:custGeom>
              <a:avLst/>
              <a:gdLst>
                <a:gd name="T0" fmla="*/ 0 w 88"/>
                <a:gd name="T1" fmla="*/ 0 h 112"/>
                <a:gd name="T2" fmla="*/ 8 w 88"/>
                <a:gd name="T3" fmla="*/ 4 h 112"/>
                <a:gd name="T4" fmla="*/ 12 w 88"/>
                <a:gd name="T5" fmla="*/ 7 h 112"/>
                <a:gd name="T6" fmla="*/ 16 w 88"/>
                <a:gd name="T7" fmla="*/ 9 h 112"/>
                <a:gd name="T8" fmla="*/ 20 w 88"/>
                <a:gd name="T9" fmla="*/ 12 h 112"/>
                <a:gd name="T10" fmla="*/ 25 w 88"/>
                <a:gd name="T11" fmla="*/ 15 h 112"/>
                <a:gd name="T12" fmla="*/ 29 w 88"/>
                <a:gd name="T13" fmla="*/ 18 h 112"/>
                <a:gd name="T14" fmla="*/ 33 w 88"/>
                <a:gd name="T15" fmla="*/ 21 h 112"/>
                <a:gd name="T16" fmla="*/ 37 w 88"/>
                <a:gd name="T17" fmla="*/ 25 h 112"/>
                <a:gd name="T18" fmla="*/ 42 w 88"/>
                <a:gd name="T19" fmla="*/ 29 h 112"/>
                <a:gd name="T20" fmla="*/ 46 w 88"/>
                <a:gd name="T21" fmla="*/ 32 h 112"/>
                <a:gd name="T22" fmla="*/ 50 w 88"/>
                <a:gd name="T23" fmla="*/ 36 h 112"/>
                <a:gd name="T24" fmla="*/ 54 w 88"/>
                <a:gd name="T25" fmla="*/ 40 h 112"/>
                <a:gd name="T26" fmla="*/ 57 w 88"/>
                <a:gd name="T27" fmla="*/ 44 h 112"/>
                <a:gd name="T28" fmla="*/ 61 w 88"/>
                <a:gd name="T29" fmla="*/ 48 h 112"/>
                <a:gd name="T30" fmla="*/ 65 w 88"/>
                <a:gd name="T31" fmla="*/ 52 h 112"/>
                <a:gd name="T32" fmla="*/ 68 w 88"/>
                <a:gd name="T33" fmla="*/ 56 h 112"/>
                <a:gd name="T34" fmla="*/ 71 w 88"/>
                <a:gd name="T35" fmla="*/ 60 h 112"/>
                <a:gd name="T36" fmla="*/ 74 w 88"/>
                <a:gd name="T37" fmla="*/ 64 h 112"/>
                <a:gd name="T38" fmla="*/ 77 w 88"/>
                <a:gd name="T39" fmla="*/ 68 h 112"/>
                <a:gd name="T40" fmla="*/ 79 w 88"/>
                <a:gd name="T41" fmla="*/ 72 h 112"/>
                <a:gd name="T42" fmla="*/ 81 w 88"/>
                <a:gd name="T43" fmla="*/ 76 h 112"/>
                <a:gd name="T44" fmla="*/ 83 w 88"/>
                <a:gd name="T45" fmla="*/ 80 h 112"/>
                <a:gd name="T46" fmla="*/ 84 w 88"/>
                <a:gd name="T47" fmla="*/ 84 h 112"/>
                <a:gd name="T48" fmla="*/ 86 w 88"/>
                <a:gd name="T49" fmla="*/ 87 h 112"/>
                <a:gd name="T50" fmla="*/ 86 w 88"/>
                <a:gd name="T51" fmla="*/ 91 h 112"/>
                <a:gd name="T52" fmla="*/ 87 w 88"/>
                <a:gd name="T53" fmla="*/ 95 h 112"/>
                <a:gd name="T54" fmla="*/ 87 w 88"/>
                <a:gd name="T55" fmla="*/ 98 h 112"/>
                <a:gd name="T56" fmla="*/ 86 w 88"/>
                <a:gd name="T57" fmla="*/ 101 h 112"/>
                <a:gd name="T58" fmla="*/ 86 w 88"/>
                <a:gd name="T59" fmla="*/ 105 h 112"/>
                <a:gd name="T60" fmla="*/ 84 w 88"/>
                <a:gd name="T61" fmla="*/ 108 h 112"/>
                <a:gd name="T62" fmla="*/ 82 w 88"/>
                <a:gd name="T63" fmla="*/ 11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12"/>
                <a:gd name="T98" fmla="*/ 88 w 88"/>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12">
                  <a:moveTo>
                    <a:pt x="0" y="0"/>
                  </a:moveTo>
                  <a:lnTo>
                    <a:pt x="8" y="4"/>
                  </a:lnTo>
                  <a:lnTo>
                    <a:pt x="12" y="7"/>
                  </a:lnTo>
                  <a:lnTo>
                    <a:pt x="16" y="9"/>
                  </a:lnTo>
                  <a:lnTo>
                    <a:pt x="20" y="12"/>
                  </a:lnTo>
                  <a:lnTo>
                    <a:pt x="25" y="15"/>
                  </a:lnTo>
                  <a:lnTo>
                    <a:pt x="29" y="18"/>
                  </a:lnTo>
                  <a:lnTo>
                    <a:pt x="33" y="21"/>
                  </a:lnTo>
                  <a:lnTo>
                    <a:pt x="37" y="25"/>
                  </a:lnTo>
                  <a:lnTo>
                    <a:pt x="42" y="29"/>
                  </a:lnTo>
                  <a:lnTo>
                    <a:pt x="46" y="32"/>
                  </a:lnTo>
                  <a:lnTo>
                    <a:pt x="50" y="36"/>
                  </a:lnTo>
                  <a:lnTo>
                    <a:pt x="54" y="40"/>
                  </a:lnTo>
                  <a:lnTo>
                    <a:pt x="57" y="44"/>
                  </a:lnTo>
                  <a:lnTo>
                    <a:pt x="61" y="48"/>
                  </a:lnTo>
                  <a:lnTo>
                    <a:pt x="65" y="52"/>
                  </a:lnTo>
                  <a:lnTo>
                    <a:pt x="68" y="56"/>
                  </a:lnTo>
                  <a:lnTo>
                    <a:pt x="71" y="60"/>
                  </a:lnTo>
                  <a:lnTo>
                    <a:pt x="74" y="64"/>
                  </a:lnTo>
                  <a:lnTo>
                    <a:pt x="77" y="68"/>
                  </a:lnTo>
                  <a:lnTo>
                    <a:pt x="79" y="72"/>
                  </a:lnTo>
                  <a:lnTo>
                    <a:pt x="81" y="76"/>
                  </a:lnTo>
                  <a:lnTo>
                    <a:pt x="83" y="80"/>
                  </a:lnTo>
                  <a:lnTo>
                    <a:pt x="84" y="84"/>
                  </a:lnTo>
                  <a:lnTo>
                    <a:pt x="86" y="87"/>
                  </a:lnTo>
                  <a:lnTo>
                    <a:pt x="86" y="91"/>
                  </a:lnTo>
                  <a:lnTo>
                    <a:pt x="87" y="95"/>
                  </a:lnTo>
                  <a:lnTo>
                    <a:pt x="87" y="98"/>
                  </a:lnTo>
                  <a:lnTo>
                    <a:pt x="86" y="101"/>
                  </a:lnTo>
                  <a:lnTo>
                    <a:pt x="86" y="105"/>
                  </a:lnTo>
                  <a:lnTo>
                    <a:pt x="84" y="108"/>
                  </a:lnTo>
                  <a:lnTo>
                    <a:pt x="82" y="111"/>
                  </a:lnTo>
                </a:path>
              </a:pathLst>
            </a:custGeom>
            <a:noFill/>
            <a:ln w="12700" cap="rnd">
              <a:solidFill>
                <a:srgbClr val="803B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90"/>
            <p:cNvSpPr>
              <a:spLocks/>
            </p:cNvSpPr>
            <p:nvPr/>
          </p:nvSpPr>
          <p:spPr bwMode="auto">
            <a:xfrm>
              <a:off x="880" y="1024"/>
              <a:ext cx="22" cy="345"/>
            </a:xfrm>
            <a:custGeom>
              <a:avLst/>
              <a:gdLst>
                <a:gd name="T0" fmla="*/ 21 w 22"/>
                <a:gd name="T1" fmla="*/ 344 h 345"/>
                <a:gd name="T2" fmla="*/ 20 w 22"/>
                <a:gd name="T3" fmla="*/ 324 h 345"/>
                <a:gd name="T4" fmla="*/ 20 w 22"/>
                <a:gd name="T5" fmla="*/ 315 h 345"/>
                <a:gd name="T6" fmla="*/ 20 w 22"/>
                <a:gd name="T7" fmla="*/ 305 h 345"/>
                <a:gd name="T8" fmla="*/ 20 w 22"/>
                <a:gd name="T9" fmla="*/ 296 h 345"/>
                <a:gd name="T10" fmla="*/ 19 w 22"/>
                <a:gd name="T11" fmla="*/ 286 h 345"/>
                <a:gd name="T12" fmla="*/ 19 w 22"/>
                <a:gd name="T13" fmla="*/ 277 h 345"/>
                <a:gd name="T14" fmla="*/ 18 w 22"/>
                <a:gd name="T15" fmla="*/ 267 h 345"/>
                <a:gd name="T16" fmla="*/ 18 w 22"/>
                <a:gd name="T17" fmla="*/ 257 h 345"/>
                <a:gd name="T18" fmla="*/ 17 w 22"/>
                <a:gd name="T19" fmla="*/ 248 h 345"/>
                <a:gd name="T20" fmla="*/ 16 w 22"/>
                <a:gd name="T21" fmla="*/ 239 h 345"/>
                <a:gd name="T22" fmla="*/ 16 w 22"/>
                <a:gd name="T23" fmla="*/ 229 h 345"/>
                <a:gd name="T24" fmla="*/ 15 w 22"/>
                <a:gd name="T25" fmla="*/ 219 h 345"/>
                <a:gd name="T26" fmla="*/ 14 w 22"/>
                <a:gd name="T27" fmla="*/ 210 h 345"/>
                <a:gd name="T28" fmla="*/ 14 w 22"/>
                <a:gd name="T29" fmla="*/ 200 h 345"/>
                <a:gd name="T30" fmla="*/ 13 w 22"/>
                <a:gd name="T31" fmla="*/ 191 h 345"/>
                <a:gd name="T32" fmla="*/ 13 w 22"/>
                <a:gd name="T33" fmla="*/ 181 h 345"/>
                <a:gd name="T34" fmla="*/ 12 w 22"/>
                <a:gd name="T35" fmla="*/ 172 h 345"/>
                <a:gd name="T36" fmla="*/ 11 w 22"/>
                <a:gd name="T37" fmla="*/ 162 h 345"/>
                <a:gd name="T38" fmla="*/ 10 w 22"/>
                <a:gd name="T39" fmla="*/ 153 h 345"/>
                <a:gd name="T40" fmla="*/ 9 w 22"/>
                <a:gd name="T41" fmla="*/ 143 h 345"/>
                <a:gd name="T42" fmla="*/ 9 w 22"/>
                <a:gd name="T43" fmla="*/ 133 h 345"/>
                <a:gd name="T44" fmla="*/ 8 w 22"/>
                <a:gd name="T45" fmla="*/ 124 h 345"/>
                <a:gd name="T46" fmla="*/ 8 w 22"/>
                <a:gd name="T47" fmla="*/ 114 h 345"/>
                <a:gd name="T48" fmla="*/ 7 w 22"/>
                <a:gd name="T49" fmla="*/ 105 h 345"/>
                <a:gd name="T50" fmla="*/ 7 w 22"/>
                <a:gd name="T51" fmla="*/ 95 h 345"/>
                <a:gd name="T52" fmla="*/ 6 w 22"/>
                <a:gd name="T53" fmla="*/ 86 h 345"/>
                <a:gd name="T54" fmla="*/ 6 w 22"/>
                <a:gd name="T55" fmla="*/ 76 h 345"/>
                <a:gd name="T56" fmla="*/ 6 w 22"/>
                <a:gd name="T57" fmla="*/ 67 h 345"/>
                <a:gd name="T58" fmla="*/ 6 w 22"/>
                <a:gd name="T59" fmla="*/ 57 h 345"/>
                <a:gd name="T60" fmla="*/ 6 w 22"/>
                <a:gd name="T61" fmla="*/ 47 h 345"/>
                <a:gd name="T62" fmla="*/ 6 w 22"/>
                <a:gd name="T63" fmla="*/ 38 h 345"/>
                <a:gd name="T64" fmla="*/ 6 w 22"/>
                <a:gd name="T65" fmla="*/ 35 h 345"/>
                <a:gd name="T66" fmla="*/ 6 w 22"/>
                <a:gd name="T67" fmla="*/ 34 h 345"/>
                <a:gd name="T68" fmla="*/ 6 w 22"/>
                <a:gd name="T69" fmla="*/ 33 h 345"/>
                <a:gd name="T70" fmla="*/ 6 w 22"/>
                <a:gd name="T71" fmla="*/ 32 h 345"/>
                <a:gd name="T72" fmla="*/ 6 w 22"/>
                <a:gd name="T73" fmla="*/ 31 h 345"/>
                <a:gd name="T74" fmla="*/ 6 w 22"/>
                <a:gd name="T75" fmla="*/ 29 h 345"/>
                <a:gd name="T76" fmla="*/ 6 w 22"/>
                <a:gd name="T77" fmla="*/ 28 h 345"/>
                <a:gd name="T78" fmla="*/ 6 w 22"/>
                <a:gd name="T79" fmla="*/ 27 h 345"/>
                <a:gd name="T80" fmla="*/ 6 w 22"/>
                <a:gd name="T81" fmla="*/ 26 h 345"/>
                <a:gd name="T82" fmla="*/ 6 w 22"/>
                <a:gd name="T83" fmla="*/ 25 h 345"/>
                <a:gd name="T84" fmla="*/ 6 w 22"/>
                <a:gd name="T85" fmla="*/ 24 h 345"/>
                <a:gd name="T86" fmla="*/ 6 w 22"/>
                <a:gd name="T87" fmla="*/ 22 h 345"/>
                <a:gd name="T88" fmla="*/ 6 w 22"/>
                <a:gd name="T89" fmla="*/ 21 h 345"/>
                <a:gd name="T90" fmla="*/ 6 w 22"/>
                <a:gd name="T91" fmla="*/ 20 h 345"/>
                <a:gd name="T92" fmla="*/ 6 w 22"/>
                <a:gd name="T93" fmla="*/ 19 h 345"/>
                <a:gd name="T94" fmla="*/ 6 w 22"/>
                <a:gd name="T95" fmla="*/ 18 h 345"/>
                <a:gd name="T96" fmla="*/ 6 w 22"/>
                <a:gd name="T97" fmla="*/ 16 h 345"/>
                <a:gd name="T98" fmla="*/ 6 w 22"/>
                <a:gd name="T99" fmla="*/ 15 h 345"/>
                <a:gd name="T100" fmla="*/ 6 w 22"/>
                <a:gd name="T101" fmla="*/ 14 h 345"/>
                <a:gd name="T102" fmla="*/ 5 w 22"/>
                <a:gd name="T103" fmla="*/ 13 h 345"/>
                <a:gd name="T104" fmla="*/ 5 w 22"/>
                <a:gd name="T105" fmla="*/ 12 h 345"/>
                <a:gd name="T106" fmla="*/ 5 w 22"/>
                <a:gd name="T107" fmla="*/ 10 h 345"/>
                <a:gd name="T108" fmla="*/ 4 w 22"/>
                <a:gd name="T109" fmla="*/ 10 h 345"/>
                <a:gd name="T110" fmla="*/ 4 w 22"/>
                <a:gd name="T111" fmla="*/ 8 h 345"/>
                <a:gd name="T112" fmla="*/ 3 w 22"/>
                <a:gd name="T113" fmla="*/ 7 h 345"/>
                <a:gd name="T114" fmla="*/ 3 w 22"/>
                <a:gd name="T115" fmla="*/ 6 h 345"/>
                <a:gd name="T116" fmla="*/ 3 w 22"/>
                <a:gd name="T117" fmla="*/ 5 h 345"/>
                <a:gd name="T118" fmla="*/ 2 w 22"/>
                <a:gd name="T119" fmla="*/ 4 h 345"/>
                <a:gd name="T120" fmla="*/ 1 w 22"/>
                <a:gd name="T121" fmla="*/ 2 h 345"/>
                <a:gd name="T122" fmla="*/ 1 w 22"/>
                <a:gd name="T123" fmla="*/ 1 h 345"/>
                <a:gd name="T124" fmla="*/ 0 w 22"/>
                <a:gd name="T125" fmla="*/ 0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345"/>
                <a:gd name="T191" fmla="*/ 22 w 22"/>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345">
                  <a:moveTo>
                    <a:pt x="21" y="344"/>
                  </a:moveTo>
                  <a:lnTo>
                    <a:pt x="20" y="324"/>
                  </a:lnTo>
                  <a:lnTo>
                    <a:pt x="20" y="315"/>
                  </a:lnTo>
                  <a:lnTo>
                    <a:pt x="20" y="305"/>
                  </a:lnTo>
                  <a:lnTo>
                    <a:pt x="20" y="296"/>
                  </a:lnTo>
                  <a:lnTo>
                    <a:pt x="19" y="286"/>
                  </a:lnTo>
                  <a:lnTo>
                    <a:pt x="19" y="277"/>
                  </a:lnTo>
                  <a:lnTo>
                    <a:pt x="18" y="267"/>
                  </a:lnTo>
                  <a:lnTo>
                    <a:pt x="18" y="257"/>
                  </a:lnTo>
                  <a:lnTo>
                    <a:pt x="17" y="248"/>
                  </a:lnTo>
                  <a:lnTo>
                    <a:pt x="16" y="239"/>
                  </a:lnTo>
                  <a:lnTo>
                    <a:pt x="16" y="229"/>
                  </a:lnTo>
                  <a:lnTo>
                    <a:pt x="15" y="219"/>
                  </a:lnTo>
                  <a:lnTo>
                    <a:pt x="14" y="210"/>
                  </a:lnTo>
                  <a:lnTo>
                    <a:pt x="14" y="200"/>
                  </a:lnTo>
                  <a:lnTo>
                    <a:pt x="13" y="191"/>
                  </a:lnTo>
                  <a:lnTo>
                    <a:pt x="13" y="181"/>
                  </a:lnTo>
                  <a:lnTo>
                    <a:pt x="12" y="172"/>
                  </a:lnTo>
                  <a:lnTo>
                    <a:pt x="11" y="162"/>
                  </a:lnTo>
                  <a:lnTo>
                    <a:pt x="10" y="153"/>
                  </a:lnTo>
                  <a:lnTo>
                    <a:pt x="9" y="143"/>
                  </a:lnTo>
                  <a:lnTo>
                    <a:pt x="9" y="133"/>
                  </a:lnTo>
                  <a:lnTo>
                    <a:pt x="8" y="124"/>
                  </a:lnTo>
                  <a:lnTo>
                    <a:pt x="8" y="114"/>
                  </a:lnTo>
                  <a:lnTo>
                    <a:pt x="7" y="105"/>
                  </a:lnTo>
                  <a:lnTo>
                    <a:pt x="7" y="95"/>
                  </a:lnTo>
                  <a:lnTo>
                    <a:pt x="6" y="86"/>
                  </a:lnTo>
                  <a:lnTo>
                    <a:pt x="6" y="76"/>
                  </a:lnTo>
                  <a:lnTo>
                    <a:pt x="6" y="67"/>
                  </a:lnTo>
                  <a:lnTo>
                    <a:pt x="6" y="57"/>
                  </a:lnTo>
                  <a:lnTo>
                    <a:pt x="6" y="47"/>
                  </a:lnTo>
                  <a:lnTo>
                    <a:pt x="6" y="38"/>
                  </a:lnTo>
                  <a:lnTo>
                    <a:pt x="6" y="35"/>
                  </a:lnTo>
                  <a:lnTo>
                    <a:pt x="6" y="34"/>
                  </a:lnTo>
                  <a:lnTo>
                    <a:pt x="6" y="33"/>
                  </a:lnTo>
                  <a:lnTo>
                    <a:pt x="6" y="32"/>
                  </a:lnTo>
                  <a:lnTo>
                    <a:pt x="6" y="31"/>
                  </a:lnTo>
                  <a:lnTo>
                    <a:pt x="6" y="29"/>
                  </a:lnTo>
                  <a:lnTo>
                    <a:pt x="6" y="28"/>
                  </a:lnTo>
                  <a:lnTo>
                    <a:pt x="6" y="27"/>
                  </a:lnTo>
                  <a:lnTo>
                    <a:pt x="6" y="26"/>
                  </a:lnTo>
                  <a:lnTo>
                    <a:pt x="6" y="25"/>
                  </a:lnTo>
                  <a:lnTo>
                    <a:pt x="6" y="24"/>
                  </a:lnTo>
                  <a:lnTo>
                    <a:pt x="6" y="22"/>
                  </a:lnTo>
                  <a:lnTo>
                    <a:pt x="6" y="21"/>
                  </a:lnTo>
                  <a:lnTo>
                    <a:pt x="6" y="20"/>
                  </a:lnTo>
                  <a:lnTo>
                    <a:pt x="6" y="19"/>
                  </a:lnTo>
                  <a:lnTo>
                    <a:pt x="6" y="18"/>
                  </a:lnTo>
                  <a:lnTo>
                    <a:pt x="6" y="16"/>
                  </a:lnTo>
                  <a:lnTo>
                    <a:pt x="6" y="15"/>
                  </a:lnTo>
                  <a:lnTo>
                    <a:pt x="6" y="14"/>
                  </a:lnTo>
                  <a:lnTo>
                    <a:pt x="5" y="13"/>
                  </a:lnTo>
                  <a:lnTo>
                    <a:pt x="5" y="12"/>
                  </a:lnTo>
                  <a:lnTo>
                    <a:pt x="5" y="10"/>
                  </a:lnTo>
                  <a:lnTo>
                    <a:pt x="4" y="10"/>
                  </a:lnTo>
                  <a:lnTo>
                    <a:pt x="4" y="8"/>
                  </a:lnTo>
                  <a:lnTo>
                    <a:pt x="3" y="7"/>
                  </a:lnTo>
                  <a:lnTo>
                    <a:pt x="3" y="6"/>
                  </a:lnTo>
                  <a:lnTo>
                    <a:pt x="3" y="5"/>
                  </a:lnTo>
                  <a:lnTo>
                    <a:pt x="2" y="4"/>
                  </a:lnTo>
                  <a:lnTo>
                    <a:pt x="1" y="2"/>
                  </a:lnTo>
                  <a:lnTo>
                    <a:pt x="1" y="1"/>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91"/>
            <p:cNvSpPr>
              <a:spLocks/>
            </p:cNvSpPr>
            <p:nvPr/>
          </p:nvSpPr>
          <p:spPr bwMode="auto">
            <a:xfrm>
              <a:off x="925" y="1128"/>
              <a:ext cx="140" cy="247"/>
            </a:xfrm>
            <a:custGeom>
              <a:avLst/>
              <a:gdLst>
                <a:gd name="T0" fmla="*/ 0 w 140"/>
                <a:gd name="T1" fmla="*/ 246 h 247"/>
                <a:gd name="T2" fmla="*/ 31 w 140"/>
                <a:gd name="T3" fmla="*/ 238 h 247"/>
                <a:gd name="T4" fmla="*/ 44 w 140"/>
                <a:gd name="T5" fmla="*/ 233 h 247"/>
                <a:gd name="T6" fmla="*/ 57 w 140"/>
                <a:gd name="T7" fmla="*/ 228 h 247"/>
                <a:gd name="T8" fmla="*/ 68 w 140"/>
                <a:gd name="T9" fmla="*/ 223 h 247"/>
                <a:gd name="T10" fmla="*/ 79 w 140"/>
                <a:gd name="T11" fmla="*/ 217 h 247"/>
                <a:gd name="T12" fmla="*/ 88 w 140"/>
                <a:gd name="T13" fmla="*/ 210 h 247"/>
                <a:gd name="T14" fmla="*/ 96 w 140"/>
                <a:gd name="T15" fmla="*/ 203 h 247"/>
                <a:gd name="T16" fmla="*/ 104 w 140"/>
                <a:gd name="T17" fmla="*/ 196 h 247"/>
                <a:gd name="T18" fmla="*/ 110 w 140"/>
                <a:gd name="T19" fmla="*/ 189 h 247"/>
                <a:gd name="T20" fmla="*/ 116 w 140"/>
                <a:gd name="T21" fmla="*/ 180 h 247"/>
                <a:gd name="T22" fmla="*/ 121 w 140"/>
                <a:gd name="T23" fmla="*/ 172 h 247"/>
                <a:gd name="T24" fmla="*/ 125 w 140"/>
                <a:gd name="T25" fmla="*/ 164 h 247"/>
                <a:gd name="T26" fmla="*/ 129 w 140"/>
                <a:gd name="T27" fmla="*/ 155 h 247"/>
                <a:gd name="T28" fmla="*/ 132 w 140"/>
                <a:gd name="T29" fmla="*/ 146 h 247"/>
                <a:gd name="T30" fmla="*/ 134 w 140"/>
                <a:gd name="T31" fmla="*/ 137 h 247"/>
                <a:gd name="T32" fmla="*/ 136 w 140"/>
                <a:gd name="T33" fmla="*/ 128 h 247"/>
                <a:gd name="T34" fmla="*/ 137 w 140"/>
                <a:gd name="T35" fmla="*/ 119 h 247"/>
                <a:gd name="T36" fmla="*/ 138 w 140"/>
                <a:gd name="T37" fmla="*/ 110 h 247"/>
                <a:gd name="T38" fmla="*/ 139 w 140"/>
                <a:gd name="T39" fmla="*/ 101 h 247"/>
                <a:gd name="T40" fmla="*/ 139 w 140"/>
                <a:gd name="T41" fmla="*/ 92 h 247"/>
                <a:gd name="T42" fmla="*/ 139 w 140"/>
                <a:gd name="T43" fmla="*/ 82 h 247"/>
                <a:gd name="T44" fmla="*/ 138 w 140"/>
                <a:gd name="T45" fmla="*/ 73 h 247"/>
                <a:gd name="T46" fmla="*/ 138 w 140"/>
                <a:gd name="T47" fmla="*/ 64 h 247"/>
                <a:gd name="T48" fmla="*/ 137 w 140"/>
                <a:gd name="T49" fmla="*/ 55 h 247"/>
                <a:gd name="T50" fmla="*/ 136 w 140"/>
                <a:gd name="T51" fmla="*/ 47 h 247"/>
                <a:gd name="T52" fmla="*/ 135 w 140"/>
                <a:gd name="T53" fmla="*/ 38 h 247"/>
                <a:gd name="T54" fmla="*/ 134 w 140"/>
                <a:gd name="T55" fmla="*/ 30 h 247"/>
                <a:gd name="T56" fmla="*/ 133 w 140"/>
                <a:gd name="T57" fmla="*/ 22 h 247"/>
                <a:gd name="T58" fmla="*/ 132 w 140"/>
                <a:gd name="T59" fmla="*/ 14 h 247"/>
                <a:gd name="T60" fmla="*/ 131 w 140"/>
                <a:gd name="T61" fmla="*/ 7 h 247"/>
                <a:gd name="T62" fmla="*/ 130 w 140"/>
                <a:gd name="T63" fmla="*/ 0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
                <a:gd name="T97" fmla="*/ 0 h 247"/>
                <a:gd name="T98" fmla="*/ 140 w 140"/>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 h="247">
                  <a:moveTo>
                    <a:pt x="0" y="246"/>
                  </a:moveTo>
                  <a:lnTo>
                    <a:pt x="31" y="238"/>
                  </a:lnTo>
                  <a:lnTo>
                    <a:pt x="44" y="233"/>
                  </a:lnTo>
                  <a:lnTo>
                    <a:pt x="57" y="228"/>
                  </a:lnTo>
                  <a:lnTo>
                    <a:pt x="68" y="223"/>
                  </a:lnTo>
                  <a:lnTo>
                    <a:pt x="79" y="217"/>
                  </a:lnTo>
                  <a:lnTo>
                    <a:pt x="88" y="210"/>
                  </a:lnTo>
                  <a:lnTo>
                    <a:pt x="96" y="203"/>
                  </a:lnTo>
                  <a:lnTo>
                    <a:pt x="104" y="196"/>
                  </a:lnTo>
                  <a:lnTo>
                    <a:pt x="110" y="189"/>
                  </a:lnTo>
                  <a:lnTo>
                    <a:pt x="116" y="180"/>
                  </a:lnTo>
                  <a:lnTo>
                    <a:pt x="121" y="172"/>
                  </a:lnTo>
                  <a:lnTo>
                    <a:pt x="125" y="164"/>
                  </a:lnTo>
                  <a:lnTo>
                    <a:pt x="129" y="155"/>
                  </a:lnTo>
                  <a:lnTo>
                    <a:pt x="132" y="146"/>
                  </a:lnTo>
                  <a:lnTo>
                    <a:pt x="134" y="137"/>
                  </a:lnTo>
                  <a:lnTo>
                    <a:pt x="136" y="128"/>
                  </a:lnTo>
                  <a:lnTo>
                    <a:pt x="137" y="119"/>
                  </a:lnTo>
                  <a:lnTo>
                    <a:pt x="138" y="110"/>
                  </a:lnTo>
                  <a:lnTo>
                    <a:pt x="139" y="101"/>
                  </a:lnTo>
                  <a:lnTo>
                    <a:pt x="139" y="92"/>
                  </a:lnTo>
                  <a:lnTo>
                    <a:pt x="139" y="82"/>
                  </a:lnTo>
                  <a:lnTo>
                    <a:pt x="138" y="73"/>
                  </a:lnTo>
                  <a:lnTo>
                    <a:pt x="138" y="64"/>
                  </a:lnTo>
                  <a:lnTo>
                    <a:pt x="137" y="55"/>
                  </a:lnTo>
                  <a:lnTo>
                    <a:pt x="136" y="47"/>
                  </a:lnTo>
                  <a:lnTo>
                    <a:pt x="135" y="38"/>
                  </a:lnTo>
                  <a:lnTo>
                    <a:pt x="134" y="30"/>
                  </a:lnTo>
                  <a:lnTo>
                    <a:pt x="133" y="22"/>
                  </a:lnTo>
                  <a:lnTo>
                    <a:pt x="132" y="14"/>
                  </a:lnTo>
                  <a:lnTo>
                    <a:pt x="131" y="7"/>
                  </a:lnTo>
                  <a:lnTo>
                    <a:pt x="130" y="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92"/>
            <p:cNvSpPr>
              <a:spLocks/>
            </p:cNvSpPr>
            <p:nvPr/>
          </p:nvSpPr>
          <p:spPr bwMode="auto">
            <a:xfrm>
              <a:off x="749" y="1076"/>
              <a:ext cx="142" cy="299"/>
            </a:xfrm>
            <a:custGeom>
              <a:avLst/>
              <a:gdLst>
                <a:gd name="T0" fmla="*/ 132 w 142"/>
                <a:gd name="T1" fmla="*/ 296 h 299"/>
                <a:gd name="T2" fmla="*/ 125 w 142"/>
                <a:gd name="T3" fmla="*/ 293 h 299"/>
                <a:gd name="T4" fmla="*/ 117 w 142"/>
                <a:gd name="T5" fmla="*/ 290 h 299"/>
                <a:gd name="T6" fmla="*/ 111 w 142"/>
                <a:gd name="T7" fmla="*/ 286 h 299"/>
                <a:gd name="T8" fmla="*/ 104 w 142"/>
                <a:gd name="T9" fmla="*/ 282 h 299"/>
                <a:gd name="T10" fmla="*/ 98 w 142"/>
                <a:gd name="T11" fmla="*/ 278 h 299"/>
                <a:gd name="T12" fmla="*/ 92 w 142"/>
                <a:gd name="T13" fmla="*/ 274 h 299"/>
                <a:gd name="T14" fmla="*/ 86 w 142"/>
                <a:gd name="T15" fmla="*/ 269 h 299"/>
                <a:gd name="T16" fmla="*/ 81 w 142"/>
                <a:gd name="T17" fmla="*/ 264 h 299"/>
                <a:gd name="T18" fmla="*/ 76 w 142"/>
                <a:gd name="T19" fmla="*/ 260 h 299"/>
                <a:gd name="T20" fmla="*/ 72 w 142"/>
                <a:gd name="T21" fmla="*/ 254 h 299"/>
                <a:gd name="T22" fmla="*/ 68 w 142"/>
                <a:gd name="T23" fmla="*/ 250 h 299"/>
                <a:gd name="T24" fmla="*/ 64 w 142"/>
                <a:gd name="T25" fmla="*/ 245 h 299"/>
                <a:gd name="T26" fmla="*/ 60 w 142"/>
                <a:gd name="T27" fmla="*/ 241 h 299"/>
                <a:gd name="T28" fmla="*/ 57 w 142"/>
                <a:gd name="T29" fmla="*/ 237 h 299"/>
                <a:gd name="T30" fmla="*/ 53 w 142"/>
                <a:gd name="T31" fmla="*/ 233 h 299"/>
                <a:gd name="T32" fmla="*/ 44 w 142"/>
                <a:gd name="T33" fmla="*/ 221 h 299"/>
                <a:gd name="T34" fmla="*/ 39 w 142"/>
                <a:gd name="T35" fmla="*/ 212 h 299"/>
                <a:gd name="T36" fmla="*/ 36 w 142"/>
                <a:gd name="T37" fmla="*/ 203 h 299"/>
                <a:gd name="T38" fmla="*/ 33 w 142"/>
                <a:gd name="T39" fmla="*/ 193 h 299"/>
                <a:gd name="T40" fmla="*/ 32 w 142"/>
                <a:gd name="T41" fmla="*/ 183 h 299"/>
                <a:gd name="T42" fmla="*/ 31 w 142"/>
                <a:gd name="T43" fmla="*/ 172 h 299"/>
                <a:gd name="T44" fmla="*/ 31 w 142"/>
                <a:gd name="T45" fmla="*/ 162 h 299"/>
                <a:gd name="T46" fmla="*/ 31 w 142"/>
                <a:gd name="T47" fmla="*/ 152 h 299"/>
                <a:gd name="T48" fmla="*/ 31 w 142"/>
                <a:gd name="T49" fmla="*/ 141 h 299"/>
                <a:gd name="T50" fmla="*/ 32 w 142"/>
                <a:gd name="T51" fmla="*/ 131 h 299"/>
                <a:gd name="T52" fmla="*/ 33 w 142"/>
                <a:gd name="T53" fmla="*/ 121 h 299"/>
                <a:gd name="T54" fmla="*/ 34 w 142"/>
                <a:gd name="T55" fmla="*/ 111 h 299"/>
                <a:gd name="T56" fmla="*/ 35 w 142"/>
                <a:gd name="T57" fmla="*/ 101 h 299"/>
                <a:gd name="T58" fmla="*/ 35 w 142"/>
                <a:gd name="T59" fmla="*/ 92 h 299"/>
                <a:gd name="T60" fmla="*/ 35 w 142"/>
                <a:gd name="T61" fmla="*/ 83 h 299"/>
                <a:gd name="T62" fmla="*/ 33 w 142"/>
                <a:gd name="T63" fmla="*/ 74 h 299"/>
                <a:gd name="T64" fmla="*/ 32 w 142"/>
                <a:gd name="T65" fmla="*/ 69 h 299"/>
                <a:gd name="T66" fmla="*/ 30 w 142"/>
                <a:gd name="T67" fmla="*/ 64 h 299"/>
                <a:gd name="T68" fmla="*/ 29 w 142"/>
                <a:gd name="T69" fmla="*/ 59 h 299"/>
                <a:gd name="T70" fmla="*/ 26 w 142"/>
                <a:gd name="T71" fmla="*/ 54 h 299"/>
                <a:gd name="T72" fmla="*/ 24 w 142"/>
                <a:gd name="T73" fmla="*/ 49 h 299"/>
                <a:gd name="T74" fmla="*/ 21 w 142"/>
                <a:gd name="T75" fmla="*/ 44 h 299"/>
                <a:gd name="T76" fmla="*/ 19 w 142"/>
                <a:gd name="T77" fmla="*/ 39 h 299"/>
                <a:gd name="T78" fmla="*/ 16 w 142"/>
                <a:gd name="T79" fmla="*/ 34 h 299"/>
                <a:gd name="T80" fmla="*/ 14 w 142"/>
                <a:gd name="T81" fmla="*/ 29 h 299"/>
                <a:gd name="T82" fmla="*/ 10 w 142"/>
                <a:gd name="T83" fmla="*/ 24 h 299"/>
                <a:gd name="T84" fmla="*/ 8 w 142"/>
                <a:gd name="T85" fmla="*/ 19 h 299"/>
                <a:gd name="T86" fmla="*/ 6 w 142"/>
                <a:gd name="T87" fmla="*/ 15 h 299"/>
                <a:gd name="T88" fmla="*/ 4 w 142"/>
                <a:gd name="T89" fmla="*/ 10 h 299"/>
                <a:gd name="T90" fmla="*/ 2 w 142"/>
                <a:gd name="T91" fmla="*/ 5 h 299"/>
                <a:gd name="T92" fmla="*/ 0 w 142"/>
                <a:gd name="T93" fmla="*/ 0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
                <a:gd name="T142" fmla="*/ 0 h 299"/>
                <a:gd name="T143" fmla="*/ 142 w 142"/>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 h="299">
                  <a:moveTo>
                    <a:pt x="141" y="298"/>
                  </a:moveTo>
                  <a:lnTo>
                    <a:pt x="132" y="296"/>
                  </a:lnTo>
                  <a:lnTo>
                    <a:pt x="128" y="294"/>
                  </a:lnTo>
                  <a:lnTo>
                    <a:pt x="125" y="293"/>
                  </a:lnTo>
                  <a:lnTo>
                    <a:pt x="121" y="291"/>
                  </a:lnTo>
                  <a:lnTo>
                    <a:pt x="117" y="290"/>
                  </a:lnTo>
                  <a:lnTo>
                    <a:pt x="114" y="288"/>
                  </a:lnTo>
                  <a:lnTo>
                    <a:pt x="111" y="286"/>
                  </a:lnTo>
                  <a:lnTo>
                    <a:pt x="107" y="285"/>
                  </a:lnTo>
                  <a:lnTo>
                    <a:pt x="104" y="282"/>
                  </a:lnTo>
                  <a:lnTo>
                    <a:pt x="101" y="280"/>
                  </a:lnTo>
                  <a:lnTo>
                    <a:pt x="98" y="278"/>
                  </a:lnTo>
                  <a:lnTo>
                    <a:pt x="95" y="276"/>
                  </a:lnTo>
                  <a:lnTo>
                    <a:pt x="92" y="274"/>
                  </a:lnTo>
                  <a:lnTo>
                    <a:pt x="89" y="271"/>
                  </a:lnTo>
                  <a:lnTo>
                    <a:pt x="86" y="269"/>
                  </a:lnTo>
                  <a:lnTo>
                    <a:pt x="84" y="267"/>
                  </a:lnTo>
                  <a:lnTo>
                    <a:pt x="81" y="264"/>
                  </a:lnTo>
                  <a:lnTo>
                    <a:pt x="79" y="262"/>
                  </a:lnTo>
                  <a:lnTo>
                    <a:pt x="76" y="260"/>
                  </a:lnTo>
                  <a:lnTo>
                    <a:pt x="74" y="257"/>
                  </a:lnTo>
                  <a:lnTo>
                    <a:pt x="72" y="254"/>
                  </a:lnTo>
                  <a:lnTo>
                    <a:pt x="70" y="252"/>
                  </a:lnTo>
                  <a:lnTo>
                    <a:pt x="68" y="250"/>
                  </a:lnTo>
                  <a:lnTo>
                    <a:pt x="65" y="248"/>
                  </a:lnTo>
                  <a:lnTo>
                    <a:pt x="64" y="245"/>
                  </a:lnTo>
                  <a:lnTo>
                    <a:pt x="62" y="243"/>
                  </a:lnTo>
                  <a:lnTo>
                    <a:pt x="60" y="241"/>
                  </a:lnTo>
                  <a:lnTo>
                    <a:pt x="58" y="239"/>
                  </a:lnTo>
                  <a:lnTo>
                    <a:pt x="57" y="237"/>
                  </a:lnTo>
                  <a:lnTo>
                    <a:pt x="55" y="235"/>
                  </a:lnTo>
                  <a:lnTo>
                    <a:pt x="53" y="233"/>
                  </a:lnTo>
                  <a:lnTo>
                    <a:pt x="47" y="225"/>
                  </a:lnTo>
                  <a:lnTo>
                    <a:pt x="44" y="221"/>
                  </a:lnTo>
                  <a:lnTo>
                    <a:pt x="41" y="216"/>
                  </a:lnTo>
                  <a:lnTo>
                    <a:pt x="39" y="212"/>
                  </a:lnTo>
                  <a:lnTo>
                    <a:pt x="38" y="207"/>
                  </a:lnTo>
                  <a:lnTo>
                    <a:pt x="36" y="203"/>
                  </a:lnTo>
                  <a:lnTo>
                    <a:pt x="35" y="197"/>
                  </a:lnTo>
                  <a:lnTo>
                    <a:pt x="33" y="193"/>
                  </a:lnTo>
                  <a:lnTo>
                    <a:pt x="33" y="188"/>
                  </a:lnTo>
                  <a:lnTo>
                    <a:pt x="32" y="183"/>
                  </a:lnTo>
                  <a:lnTo>
                    <a:pt x="31" y="177"/>
                  </a:lnTo>
                  <a:lnTo>
                    <a:pt x="31" y="172"/>
                  </a:lnTo>
                  <a:lnTo>
                    <a:pt x="31" y="167"/>
                  </a:lnTo>
                  <a:lnTo>
                    <a:pt x="31" y="162"/>
                  </a:lnTo>
                  <a:lnTo>
                    <a:pt x="31" y="157"/>
                  </a:lnTo>
                  <a:lnTo>
                    <a:pt x="31" y="152"/>
                  </a:lnTo>
                  <a:lnTo>
                    <a:pt x="31" y="147"/>
                  </a:lnTo>
                  <a:lnTo>
                    <a:pt x="31" y="141"/>
                  </a:lnTo>
                  <a:lnTo>
                    <a:pt x="32" y="136"/>
                  </a:lnTo>
                  <a:lnTo>
                    <a:pt x="32" y="131"/>
                  </a:lnTo>
                  <a:lnTo>
                    <a:pt x="33" y="126"/>
                  </a:lnTo>
                  <a:lnTo>
                    <a:pt x="33" y="121"/>
                  </a:lnTo>
                  <a:lnTo>
                    <a:pt x="33" y="116"/>
                  </a:lnTo>
                  <a:lnTo>
                    <a:pt x="34" y="111"/>
                  </a:lnTo>
                  <a:lnTo>
                    <a:pt x="34" y="106"/>
                  </a:lnTo>
                  <a:lnTo>
                    <a:pt x="35" y="101"/>
                  </a:lnTo>
                  <a:lnTo>
                    <a:pt x="35" y="97"/>
                  </a:lnTo>
                  <a:lnTo>
                    <a:pt x="35" y="92"/>
                  </a:lnTo>
                  <a:lnTo>
                    <a:pt x="35" y="87"/>
                  </a:lnTo>
                  <a:lnTo>
                    <a:pt x="35" y="83"/>
                  </a:lnTo>
                  <a:lnTo>
                    <a:pt x="34" y="79"/>
                  </a:lnTo>
                  <a:lnTo>
                    <a:pt x="33" y="74"/>
                  </a:lnTo>
                  <a:lnTo>
                    <a:pt x="33" y="71"/>
                  </a:lnTo>
                  <a:lnTo>
                    <a:pt x="32" y="69"/>
                  </a:lnTo>
                  <a:lnTo>
                    <a:pt x="31" y="66"/>
                  </a:lnTo>
                  <a:lnTo>
                    <a:pt x="30" y="64"/>
                  </a:lnTo>
                  <a:lnTo>
                    <a:pt x="30" y="61"/>
                  </a:lnTo>
                  <a:lnTo>
                    <a:pt x="29" y="59"/>
                  </a:lnTo>
                  <a:lnTo>
                    <a:pt x="27" y="56"/>
                  </a:lnTo>
                  <a:lnTo>
                    <a:pt x="26" y="54"/>
                  </a:lnTo>
                  <a:lnTo>
                    <a:pt x="25" y="51"/>
                  </a:lnTo>
                  <a:lnTo>
                    <a:pt x="24" y="49"/>
                  </a:lnTo>
                  <a:lnTo>
                    <a:pt x="23" y="47"/>
                  </a:lnTo>
                  <a:lnTo>
                    <a:pt x="21" y="44"/>
                  </a:lnTo>
                  <a:lnTo>
                    <a:pt x="20" y="41"/>
                  </a:lnTo>
                  <a:lnTo>
                    <a:pt x="19" y="39"/>
                  </a:lnTo>
                  <a:lnTo>
                    <a:pt x="18" y="37"/>
                  </a:lnTo>
                  <a:lnTo>
                    <a:pt x="16" y="34"/>
                  </a:lnTo>
                  <a:lnTo>
                    <a:pt x="15" y="32"/>
                  </a:lnTo>
                  <a:lnTo>
                    <a:pt x="14" y="29"/>
                  </a:lnTo>
                  <a:lnTo>
                    <a:pt x="12" y="27"/>
                  </a:lnTo>
                  <a:lnTo>
                    <a:pt x="10" y="24"/>
                  </a:lnTo>
                  <a:lnTo>
                    <a:pt x="10" y="22"/>
                  </a:lnTo>
                  <a:lnTo>
                    <a:pt x="8" y="19"/>
                  </a:lnTo>
                  <a:lnTo>
                    <a:pt x="7" y="17"/>
                  </a:lnTo>
                  <a:lnTo>
                    <a:pt x="6" y="15"/>
                  </a:lnTo>
                  <a:lnTo>
                    <a:pt x="5" y="12"/>
                  </a:lnTo>
                  <a:lnTo>
                    <a:pt x="4" y="10"/>
                  </a:lnTo>
                  <a:lnTo>
                    <a:pt x="3" y="7"/>
                  </a:lnTo>
                  <a:lnTo>
                    <a:pt x="2" y="5"/>
                  </a:lnTo>
                  <a:lnTo>
                    <a:pt x="1" y="2"/>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93"/>
            <p:cNvSpPr>
              <a:spLocks/>
            </p:cNvSpPr>
            <p:nvPr/>
          </p:nvSpPr>
          <p:spPr bwMode="auto">
            <a:xfrm>
              <a:off x="925" y="1038"/>
              <a:ext cx="13" cy="334"/>
            </a:xfrm>
            <a:custGeom>
              <a:avLst/>
              <a:gdLst>
                <a:gd name="T0" fmla="*/ 0 w 13"/>
                <a:gd name="T1" fmla="*/ 333 h 334"/>
                <a:gd name="T2" fmla="*/ 3 w 13"/>
                <a:gd name="T3" fmla="*/ 314 h 334"/>
                <a:gd name="T4" fmla="*/ 4 w 13"/>
                <a:gd name="T5" fmla="*/ 305 h 334"/>
                <a:gd name="T6" fmla="*/ 6 w 13"/>
                <a:gd name="T7" fmla="*/ 295 h 334"/>
                <a:gd name="T8" fmla="*/ 7 w 13"/>
                <a:gd name="T9" fmla="*/ 286 h 334"/>
                <a:gd name="T10" fmla="*/ 8 w 13"/>
                <a:gd name="T11" fmla="*/ 277 h 334"/>
                <a:gd name="T12" fmla="*/ 9 w 13"/>
                <a:gd name="T13" fmla="*/ 267 h 334"/>
                <a:gd name="T14" fmla="*/ 9 w 13"/>
                <a:gd name="T15" fmla="*/ 258 h 334"/>
                <a:gd name="T16" fmla="*/ 10 w 13"/>
                <a:gd name="T17" fmla="*/ 248 h 334"/>
                <a:gd name="T18" fmla="*/ 11 w 13"/>
                <a:gd name="T19" fmla="*/ 239 h 334"/>
                <a:gd name="T20" fmla="*/ 11 w 13"/>
                <a:gd name="T21" fmla="*/ 230 h 334"/>
                <a:gd name="T22" fmla="*/ 11 w 13"/>
                <a:gd name="T23" fmla="*/ 220 h 334"/>
                <a:gd name="T24" fmla="*/ 12 w 13"/>
                <a:gd name="T25" fmla="*/ 211 h 334"/>
                <a:gd name="T26" fmla="*/ 12 w 13"/>
                <a:gd name="T27" fmla="*/ 202 h 334"/>
                <a:gd name="T28" fmla="*/ 12 w 13"/>
                <a:gd name="T29" fmla="*/ 192 h 334"/>
                <a:gd name="T30" fmla="*/ 12 w 13"/>
                <a:gd name="T31" fmla="*/ 183 h 334"/>
                <a:gd name="T32" fmla="*/ 12 w 13"/>
                <a:gd name="T33" fmla="*/ 173 h 334"/>
                <a:gd name="T34" fmla="*/ 12 w 13"/>
                <a:gd name="T35" fmla="*/ 164 h 334"/>
                <a:gd name="T36" fmla="*/ 12 w 13"/>
                <a:gd name="T37" fmla="*/ 154 h 334"/>
                <a:gd name="T38" fmla="*/ 12 w 13"/>
                <a:gd name="T39" fmla="*/ 145 h 334"/>
                <a:gd name="T40" fmla="*/ 11 w 13"/>
                <a:gd name="T41" fmla="*/ 135 h 334"/>
                <a:gd name="T42" fmla="*/ 11 w 13"/>
                <a:gd name="T43" fmla="*/ 126 h 334"/>
                <a:gd name="T44" fmla="*/ 11 w 13"/>
                <a:gd name="T45" fmla="*/ 116 h 334"/>
                <a:gd name="T46" fmla="*/ 11 w 13"/>
                <a:gd name="T47" fmla="*/ 107 h 334"/>
                <a:gd name="T48" fmla="*/ 10 w 13"/>
                <a:gd name="T49" fmla="*/ 98 h 334"/>
                <a:gd name="T50" fmla="*/ 10 w 13"/>
                <a:gd name="T51" fmla="*/ 88 h 334"/>
                <a:gd name="T52" fmla="*/ 10 w 13"/>
                <a:gd name="T53" fmla="*/ 79 h 334"/>
                <a:gd name="T54" fmla="*/ 10 w 13"/>
                <a:gd name="T55" fmla="*/ 70 h 334"/>
                <a:gd name="T56" fmla="*/ 9 w 13"/>
                <a:gd name="T57" fmla="*/ 60 h 334"/>
                <a:gd name="T58" fmla="*/ 9 w 13"/>
                <a:gd name="T59" fmla="*/ 51 h 334"/>
                <a:gd name="T60" fmla="*/ 9 w 13"/>
                <a:gd name="T61" fmla="*/ 41 h 334"/>
                <a:gd name="T62" fmla="*/ 9 w 13"/>
                <a:gd name="T63" fmla="*/ 32 h 334"/>
                <a:gd name="T64" fmla="*/ 9 w 13"/>
                <a:gd name="T65" fmla="*/ 30 h 334"/>
                <a:gd name="T66" fmla="*/ 9 w 13"/>
                <a:gd name="T67" fmla="*/ 29 h 334"/>
                <a:gd name="T68" fmla="*/ 9 w 13"/>
                <a:gd name="T69" fmla="*/ 28 h 334"/>
                <a:gd name="T70" fmla="*/ 9 w 13"/>
                <a:gd name="T71" fmla="*/ 27 h 334"/>
                <a:gd name="T72" fmla="*/ 9 w 13"/>
                <a:gd name="T73" fmla="*/ 26 h 334"/>
                <a:gd name="T74" fmla="*/ 9 w 13"/>
                <a:gd name="T75" fmla="*/ 25 h 334"/>
                <a:gd name="T76" fmla="*/ 9 w 13"/>
                <a:gd name="T77" fmla="*/ 24 h 334"/>
                <a:gd name="T78" fmla="*/ 9 w 13"/>
                <a:gd name="T79" fmla="*/ 23 h 334"/>
                <a:gd name="T80" fmla="*/ 9 w 13"/>
                <a:gd name="T81" fmla="*/ 22 h 334"/>
                <a:gd name="T82" fmla="*/ 9 w 13"/>
                <a:gd name="T83" fmla="*/ 21 h 334"/>
                <a:gd name="T84" fmla="*/ 9 w 13"/>
                <a:gd name="T85" fmla="*/ 20 h 334"/>
                <a:gd name="T86" fmla="*/ 9 w 13"/>
                <a:gd name="T87" fmla="*/ 19 h 334"/>
                <a:gd name="T88" fmla="*/ 9 w 13"/>
                <a:gd name="T89" fmla="*/ 18 h 334"/>
                <a:gd name="T90" fmla="*/ 9 w 13"/>
                <a:gd name="T91" fmla="*/ 17 h 334"/>
                <a:gd name="T92" fmla="*/ 9 w 13"/>
                <a:gd name="T93" fmla="*/ 16 h 334"/>
                <a:gd name="T94" fmla="*/ 9 w 13"/>
                <a:gd name="T95" fmla="*/ 15 h 334"/>
                <a:gd name="T96" fmla="*/ 9 w 13"/>
                <a:gd name="T97" fmla="*/ 14 h 334"/>
                <a:gd name="T98" fmla="*/ 9 w 13"/>
                <a:gd name="T99" fmla="*/ 13 h 334"/>
                <a:gd name="T100" fmla="*/ 9 w 13"/>
                <a:gd name="T101" fmla="*/ 12 h 334"/>
                <a:gd name="T102" fmla="*/ 9 w 13"/>
                <a:gd name="T103" fmla="*/ 11 h 334"/>
                <a:gd name="T104" fmla="*/ 9 w 13"/>
                <a:gd name="T105" fmla="*/ 10 h 334"/>
                <a:gd name="T106" fmla="*/ 9 w 13"/>
                <a:gd name="T107" fmla="*/ 9 h 334"/>
                <a:gd name="T108" fmla="*/ 9 w 13"/>
                <a:gd name="T109" fmla="*/ 8 h 334"/>
                <a:gd name="T110" fmla="*/ 9 w 13"/>
                <a:gd name="T111" fmla="*/ 7 h 334"/>
                <a:gd name="T112" fmla="*/ 9 w 13"/>
                <a:gd name="T113" fmla="*/ 6 h 334"/>
                <a:gd name="T114" fmla="*/ 9 w 13"/>
                <a:gd name="T115" fmla="*/ 5 h 334"/>
                <a:gd name="T116" fmla="*/ 9 w 13"/>
                <a:gd name="T117" fmla="*/ 4 h 334"/>
                <a:gd name="T118" fmla="*/ 9 w 13"/>
                <a:gd name="T119" fmla="*/ 3 h 334"/>
                <a:gd name="T120" fmla="*/ 9 w 13"/>
                <a:gd name="T121" fmla="*/ 2 h 334"/>
                <a:gd name="T122" fmla="*/ 9 w 13"/>
                <a:gd name="T123" fmla="*/ 1 h 334"/>
                <a:gd name="T124" fmla="*/ 9 w 13"/>
                <a:gd name="T125" fmla="*/ 0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
                <a:gd name="T190" fmla="*/ 0 h 334"/>
                <a:gd name="T191" fmla="*/ 13 w 13"/>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 h="334">
                  <a:moveTo>
                    <a:pt x="0" y="333"/>
                  </a:moveTo>
                  <a:lnTo>
                    <a:pt x="3" y="314"/>
                  </a:lnTo>
                  <a:lnTo>
                    <a:pt x="4" y="305"/>
                  </a:lnTo>
                  <a:lnTo>
                    <a:pt x="6" y="295"/>
                  </a:lnTo>
                  <a:lnTo>
                    <a:pt x="7" y="286"/>
                  </a:lnTo>
                  <a:lnTo>
                    <a:pt x="8" y="277"/>
                  </a:lnTo>
                  <a:lnTo>
                    <a:pt x="9" y="267"/>
                  </a:lnTo>
                  <a:lnTo>
                    <a:pt x="9" y="258"/>
                  </a:lnTo>
                  <a:lnTo>
                    <a:pt x="10" y="248"/>
                  </a:lnTo>
                  <a:lnTo>
                    <a:pt x="11" y="239"/>
                  </a:lnTo>
                  <a:lnTo>
                    <a:pt x="11" y="230"/>
                  </a:lnTo>
                  <a:lnTo>
                    <a:pt x="11" y="220"/>
                  </a:lnTo>
                  <a:lnTo>
                    <a:pt x="12" y="211"/>
                  </a:lnTo>
                  <a:lnTo>
                    <a:pt x="12" y="202"/>
                  </a:lnTo>
                  <a:lnTo>
                    <a:pt x="12" y="192"/>
                  </a:lnTo>
                  <a:lnTo>
                    <a:pt x="12" y="183"/>
                  </a:lnTo>
                  <a:lnTo>
                    <a:pt x="12" y="173"/>
                  </a:lnTo>
                  <a:lnTo>
                    <a:pt x="12" y="164"/>
                  </a:lnTo>
                  <a:lnTo>
                    <a:pt x="12" y="154"/>
                  </a:lnTo>
                  <a:lnTo>
                    <a:pt x="12" y="145"/>
                  </a:lnTo>
                  <a:lnTo>
                    <a:pt x="11" y="135"/>
                  </a:lnTo>
                  <a:lnTo>
                    <a:pt x="11" y="126"/>
                  </a:lnTo>
                  <a:lnTo>
                    <a:pt x="11" y="116"/>
                  </a:lnTo>
                  <a:lnTo>
                    <a:pt x="11" y="107"/>
                  </a:lnTo>
                  <a:lnTo>
                    <a:pt x="10" y="98"/>
                  </a:lnTo>
                  <a:lnTo>
                    <a:pt x="10" y="88"/>
                  </a:lnTo>
                  <a:lnTo>
                    <a:pt x="10" y="79"/>
                  </a:lnTo>
                  <a:lnTo>
                    <a:pt x="10" y="70"/>
                  </a:lnTo>
                  <a:lnTo>
                    <a:pt x="9" y="60"/>
                  </a:lnTo>
                  <a:lnTo>
                    <a:pt x="9" y="51"/>
                  </a:lnTo>
                  <a:lnTo>
                    <a:pt x="9" y="41"/>
                  </a:lnTo>
                  <a:lnTo>
                    <a:pt x="9" y="32"/>
                  </a:lnTo>
                  <a:lnTo>
                    <a:pt x="9" y="30"/>
                  </a:lnTo>
                  <a:lnTo>
                    <a:pt x="9" y="29"/>
                  </a:lnTo>
                  <a:lnTo>
                    <a:pt x="9" y="28"/>
                  </a:lnTo>
                  <a:lnTo>
                    <a:pt x="9" y="27"/>
                  </a:lnTo>
                  <a:lnTo>
                    <a:pt x="9" y="26"/>
                  </a:lnTo>
                  <a:lnTo>
                    <a:pt x="9" y="25"/>
                  </a:lnTo>
                  <a:lnTo>
                    <a:pt x="9" y="24"/>
                  </a:lnTo>
                  <a:lnTo>
                    <a:pt x="9" y="23"/>
                  </a:lnTo>
                  <a:lnTo>
                    <a:pt x="9" y="22"/>
                  </a:lnTo>
                  <a:lnTo>
                    <a:pt x="9" y="21"/>
                  </a:lnTo>
                  <a:lnTo>
                    <a:pt x="9" y="20"/>
                  </a:lnTo>
                  <a:lnTo>
                    <a:pt x="9" y="19"/>
                  </a:lnTo>
                  <a:lnTo>
                    <a:pt x="9" y="18"/>
                  </a:lnTo>
                  <a:lnTo>
                    <a:pt x="9" y="17"/>
                  </a:lnTo>
                  <a:lnTo>
                    <a:pt x="9" y="16"/>
                  </a:lnTo>
                  <a:lnTo>
                    <a:pt x="9" y="15"/>
                  </a:lnTo>
                  <a:lnTo>
                    <a:pt x="9" y="14"/>
                  </a:lnTo>
                  <a:lnTo>
                    <a:pt x="9" y="13"/>
                  </a:lnTo>
                  <a:lnTo>
                    <a:pt x="9" y="12"/>
                  </a:lnTo>
                  <a:lnTo>
                    <a:pt x="9" y="11"/>
                  </a:lnTo>
                  <a:lnTo>
                    <a:pt x="9" y="10"/>
                  </a:lnTo>
                  <a:lnTo>
                    <a:pt x="9" y="9"/>
                  </a:lnTo>
                  <a:lnTo>
                    <a:pt x="9" y="8"/>
                  </a:lnTo>
                  <a:lnTo>
                    <a:pt x="9" y="7"/>
                  </a:lnTo>
                  <a:lnTo>
                    <a:pt x="9" y="6"/>
                  </a:lnTo>
                  <a:lnTo>
                    <a:pt x="9" y="5"/>
                  </a:lnTo>
                  <a:lnTo>
                    <a:pt x="9" y="4"/>
                  </a:lnTo>
                  <a:lnTo>
                    <a:pt x="9" y="3"/>
                  </a:lnTo>
                  <a:lnTo>
                    <a:pt x="9" y="2"/>
                  </a:lnTo>
                  <a:lnTo>
                    <a:pt x="9" y="1"/>
                  </a:lnTo>
                  <a:lnTo>
                    <a:pt x="9" y="0"/>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94"/>
            <p:cNvSpPr>
              <a:spLocks/>
            </p:cNvSpPr>
            <p:nvPr/>
          </p:nvSpPr>
          <p:spPr bwMode="auto">
            <a:xfrm>
              <a:off x="925" y="1093"/>
              <a:ext cx="108" cy="276"/>
            </a:xfrm>
            <a:custGeom>
              <a:avLst/>
              <a:gdLst>
                <a:gd name="T0" fmla="*/ 4 w 108"/>
                <a:gd name="T1" fmla="*/ 272 h 276"/>
                <a:gd name="T2" fmla="*/ 8 w 108"/>
                <a:gd name="T3" fmla="*/ 270 h 276"/>
                <a:gd name="T4" fmla="*/ 10 w 108"/>
                <a:gd name="T5" fmla="*/ 268 h 276"/>
                <a:gd name="T6" fmla="*/ 13 w 108"/>
                <a:gd name="T7" fmla="*/ 266 h 276"/>
                <a:gd name="T8" fmla="*/ 15 w 108"/>
                <a:gd name="T9" fmla="*/ 264 h 276"/>
                <a:gd name="T10" fmla="*/ 17 w 108"/>
                <a:gd name="T11" fmla="*/ 262 h 276"/>
                <a:gd name="T12" fmla="*/ 18 w 108"/>
                <a:gd name="T13" fmla="*/ 261 h 276"/>
                <a:gd name="T14" fmla="*/ 19 w 108"/>
                <a:gd name="T15" fmla="*/ 259 h 276"/>
                <a:gd name="T16" fmla="*/ 19 w 108"/>
                <a:gd name="T17" fmla="*/ 257 h 276"/>
                <a:gd name="T18" fmla="*/ 19 w 108"/>
                <a:gd name="T19" fmla="*/ 255 h 276"/>
                <a:gd name="T20" fmla="*/ 19 w 108"/>
                <a:gd name="T21" fmla="*/ 253 h 276"/>
                <a:gd name="T22" fmla="*/ 20 w 108"/>
                <a:gd name="T23" fmla="*/ 251 h 276"/>
                <a:gd name="T24" fmla="*/ 19 w 108"/>
                <a:gd name="T25" fmla="*/ 248 h 276"/>
                <a:gd name="T26" fmla="*/ 19 w 108"/>
                <a:gd name="T27" fmla="*/ 246 h 276"/>
                <a:gd name="T28" fmla="*/ 19 w 108"/>
                <a:gd name="T29" fmla="*/ 243 h 276"/>
                <a:gd name="T30" fmla="*/ 19 w 108"/>
                <a:gd name="T31" fmla="*/ 239 h 276"/>
                <a:gd name="T32" fmla="*/ 20 w 108"/>
                <a:gd name="T33" fmla="*/ 225 h 276"/>
                <a:gd name="T34" fmla="*/ 22 w 108"/>
                <a:gd name="T35" fmla="*/ 216 h 276"/>
                <a:gd name="T36" fmla="*/ 23 w 108"/>
                <a:gd name="T37" fmla="*/ 206 h 276"/>
                <a:gd name="T38" fmla="*/ 24 w 108"/>
                <a:gd name="T39" fmla="*/ 196 h 276"/>
                <a:gd name="T40" fmla="*/ 26 w 108"/>
                <a:gd name="T41" fmla="*/ 187 h 276"/>
                <a:gd name="T42" fmla="*/ 28 w 108"/>
                <a:gd name="T43" fmla="*/ 178 h 276"/>
                <a:gd name="T44" fmla="*/ 30 w 108"/>
                <a:gd name="T45" fmla="*/ 168 h 276"/>
                <a:gd name="T46" fmla="*/ 32 w 108"/>
                <a:gd name="T47" fmla="*/ 159 h 276"/>
                <a:gd name="T48" fmla="*/ 34 w 108"/>
                <a:gd name="T49" fmla="*/ 149 h 276"/>
                <a:gd name="T50" fmla="*/ 36 w 108"/>
                <a:gd name="T51" fmla="*/ 140 h 276"/>
                <a:gd name="T52" fmla="*/ 38 w 108"/>
                <a:gd name="T53" fmla="*/ 130 h 276"/>
                <a:gd name="T54" fmla="*/ 40 w 108"/>
                <a:gd name="T55" fmla="*/ 121 h 276"/>
                <a:gd name="T56" fmla="*/ 41 w 108"/>
                <a:gd name="T57" fmla="*/ 111 h 276"/>
                <a:gd name="T58" fmla="*/ 43 w 108"/>
                <a:gd name="T59" fmla="*/ 102 h 276"/>
                <a:gd name="T60" fmla="*/ 43 w 108"/>
                <a:gd name="T61" fmla="*/ 92 h 276"/>
                <a:gd name="T62" fmla="*/ 44 w 108"/>
                <a:gd name="T63" fmla="*/ 81 h 276"/>
                <a:gd name="T64" fmla="*/ 46 w 108"/>
                <a:gd name="T65" fmla="*/ 75 h 276"/>
                <a:gd name="T66" fmla="*/ 48 w 108"/>
                <a:gd name="T67" fmla="*/ 69 h 276"/>
                <a:gd name="T68" fmla="*/ 50 w 108"/>
                <a:gd name="T69" fmla="*/ 63 h 276"/>
                <a:gd name="T70" fmla="*/ 53 w 108"/>
                <a:gd name="T71" fmla="*/ 58 h 276"/>
                <a:gd name="T72" fmla="*/ 57 w 108"/>
                <a:gd name="T73" fmla="*/ 53 h 276"/>
                <a:gd name="T74" fmla="*/ 61 w 108"/>
                <a:gd name="T75" fmla="*/ 47 h 276"/>
                <a:gd name="T76" fmla="*/ 66 w 108"/>
                <a:gd name="T77" fmla="*/ 42 h 276"/>
                <a:gd name="T78" fmla="*/ 70 w 108"/>
                <a:gd name="T79" fmla="*/ 37 h 276"/>
                <a:gd name="T80" fmla="*/ 75 w 108"/>
                <a:gd name="T81" fmla="*/ 33 h 276"/>
                <a:gd name="T82" fmla="*/ 80 w 108"/>
                <a:gd name="T83" fmla="*/ 27 h 276"/>
                <a:gd name="T84" fmla="*/ 85 w 108"/>
                <a:gd name="T85" fmla="*/ 22 h 276"/>
                <a:gd name="T86" fmla="*/ 90 w 108"/>
                <a:gd name="T87" fmla="*/ 17 h 276"/>
                <a:gd name="T88" fmla="*/ 96 w 108"/>
                <a:gd name="T89" fmla="*/ 12 h 276"/>
                <a:gd name="T90" fmla="*/ 102 w 108"/>
                <a:gd name="T91" fmla="*/ 6 h 276"/>
                <a:gd name="T92" fmla="*/ 107 w 108"/>
                <a:gd name="T93" fmla="*/ 0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276"/>
                <a:gd name="T143" fmla="*/ 108 w 10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276">
                  <a:moveTo>
                    <a:pt x="0" y="275"/>
                  </a:moveTo>
                  <a:lnTo>
                    <a:pt x="4" y="272"/>
                  </a:lnTo>
                  <a:lnTo>
                    <a:pt x="6" y="271"/>
                  </a:lnTo>
                  <a:lnTo>
                    <a:pt x="8" y="270"/>
                  </a:lnTo>
                  <a:lnTo>
                    <a:pt x="10" y="269"/>
                  </a:lnTo>
                  <a:lnTo>
                    <a:pt x="10" y="268"/>
                  </a:lnTo>
                  <a:lnTo>
                    <a:pt x="12" y="267"/>
                  </a:lnTo>
                  <a:lnTo>
                    <a:pt x="13" y="266"/>
                  </a:lnTo>
                  <a:lnTo>
                    <a:pt x="14" y="265"/>
                  </a:lnTo>
                  <a:lnTo>
                    <a:pt x="15" y="264"/>
                  </a:lnTo>
                  <a:lnTo>
                    <a:pt x="16" y="263"/>
                  </a:lnTo>
                  <a:lnTo>
                    <a:pt x="17" y="262"/>
                  </a:lnTo>
                  <a:lnTo>
                    <a:pt x="17" y="261"/>
                  </a:lnTo>
                  <a:lnTo>
                    <a:pt x="18" y="261"/>
                  </a:lnTo>
                  <a:lnTo>
                    <a:pt x="18" y="259"/>
                  </a:lnTo>
                  <a:lnTo>
                    <a:pt x="19" y="259"/>
                  </a:lnTo>
                  <a:lnTo>
                    <a:pt x="19" y="258"/>
                  </a:lnTo>
                  <a:lnTo>
                    <a:pt x="19" y="257"/>
                  </a:lnTo>
                  <a:lnTo>
                    <a:pt x="19" y="256"/>
                  </a:lnTo>
                  <a:lnTo>
                    <a:pt x="19" y="255"/>
                  </a:lnTo>
                  <a:lnTo>
                    <a:pt x="19" y="254"/>
                  </a:lnTo>
                  <a:lnTo>
                    <a:pt x="19" y="253"/>
                  </a:lnTo>
                  <a:lnTo>
                    <a:pt x="20" y="252"/>
                  </a:lnTo>
                  <a:lnTo>
                    <a:pt x="20" y="251"/>
                  </a:lnTo>
                  <a:lnTo>
                    <a:pt x="19" y="249"/>
                  </a:lnTo>
                  <a:lnTo>
                    <a:pt x="19" y="248"/>
                  </a:lnTo>
                  <a:lnTo>
                    <a:pt x="19" y="247"/>
                  </a:lnTo>
                  <a:lnTo>
                    <a:pt x="19" y="246"/>
                  </a:lnTo>
                  <a:lnTo>
                    <a:pt x="19" y="244"/>
                  </a:lnTo>
                  <a:lnTo>
                    <a:pt x="19" y="243"/>
                  </a:lnTo>
                  <a:lnTo>
                    <a:pt x="19" y="241"/>
                  </a:lnTo>
                  <a:lnTo>
                    <a:pt x="19" y="239"/>
                  </a:lnTo>
                  <a:lnTo>
                    <a:pt x="20" y="230"/>
                  </a:lnTo>
                  <a:lnTo>
                    <a:pt x="20" y="225"/>
                  </a:lnTo>
                  <a:lnTo>
                    <a:pt x="21" y="220"/>
                  </a:lnTo>
                  <a:lnTo>
                    <a:pt x="22" y="216"/>
                  </a:lnTo>
                  <a:lnTo>
                    <a:pt x="22" y="211"/>
                  </a:lnTo>
                  <a:lnTo>
                    <a:pt x="23" y="206"/>
                  </a:lnTo>
                  <a:lnTo>
                    <a:pt x="24" y="201"/>
                  </a:lnTo>
                  <a:lnTo>
                    <a:pt x="24" y="196"/>
                  </a:lnTo>
                  <a:lnTo>
                    <a:pt x="25" y="192"/>
                  </a:lnTo>
                  <a:lnTo>
                    <a:pt x="26" y="187"/>
                  </a:lnTo>
                  <a:lnTo>
                    <a:pt x="27" y="182"/>
                  </a:lnTo>
                  <a:lnTo>
                    <a:pt x="28" y="178"/>
                  </a:lnTo>
                  <a:lnTo>
                    <a:pt x="29" y="173"/>
                  </a:lnTo>
                  <a:lnTo>
                    <a:pt x="30" y="168"/>
                  </a:lnTo>
                  <a:lnTo>
                    <a:pt x="31" y="163"/>
                  </a:lnTo>
                  <a:lnTo>
                    <a:pt x="32" y="159"/>
                  </a:lnTo>
                  <a:lnTo>
                    <a:pt x="33" y="154"/>
                  </a:lnTo>
                  <a:lnTo>
                    <a:pt x="34" y="149"/>
                  </a:lnTo>
                  <a:lnTo>
                    <a:pt x="35" y="145"/>
                  </a:lnTo>
                  <a:lnTo>
                    <a:pt x="36" y="140"/>
                  </a:lnTo>
                  <a:lnTo>
                    <a:pt x="37" y="135"/>
                  </a:lnTo>
                  <a:lnTo>
                    <a:pt x="38" y="130"/>
                  </a:lnTo>
                  <a:lnTo>
                    <a:pt x="39" y="126"/>
                  </a:lnTo>
                  <a:lnTo>
                    <a:pt x="40" y="121"/>
                  </a:lnTo>
                  <a:lnTo>
                    <a:pt x="41" y="116"/>
                  </a:lnTo>
                  <a:lnTo>
                    <a:pt x="41" y="111"/>
                  </a:lnTo>
                  <a:lnTo>
                    <a:pt x="42" y="107"/>
                  </a:lnTo>
                  <a:lnTo>
                    <a:pt x="43" y="102"/>
                  </a:lnTo>
                  <a:lnTo>
                    <a:pt x="43" y="97"/>
                  </a:lnTo>
                  <a:lnTo>
                    <a:pt x="43" y="92"/>
                  </a:lnTo>
                  <a:lnTo>
                    <a:pt x="44" y="88"/>
                  </a:lnTo>
                  <a:lnTo>
                    <a:pt x="44" y="81"/>
                  </a:lnTo>
                  <a:lnTo>
                    <a:pt x="45" y="78"/>
                  </a:lnTo>
                  <a:lnTo>
                    <a:pt x="46" y="75"/>
                  </a:lnTo>
                  <a:lnTo>
                    <a:pt x="47" y="72"/>
                  </a:lnTo>
                  <a:lnTo>
                    <a:pt x="48" y="69"/>
                  </a:lnTo>
                  <a:lnTo>
                    <a:pt x="49" y="66"/>
                  </a:lnTo>
                  <a:lnTo>
                    <a:pt x="50" y="63"/>
                  </a:lnTo>
                  <a:lnTo>
                    <a:pt x="52" y="60"/>
                  </a:lnTo>
                  <a:lnTo>
                    <a:pt x="53" y="58"/>
                  </a:lnTo>
                  <a:lnTo>
                    <a:pt x="55" y="55"/>
                  </a:lnTo>
                  <a:lnTo>
                    <a:pt x="57" y="53"/>
                  </a:lnTo>
                  <a:lnTo>
                    <a:pt x="59" y="50"/>
                  </a:lnTo>
                  <a:lnTo>
                    <a:pt x="61" y="47"/>
                  </a:lnTo>
                  <a:lnTo>
                    <a:pt x="63" y="45"/>
                  </a:lnTo>
                  <a:lnTo>
                    <a:pt x="66" y="42"/>
                  </a:lnTo>
                  <a:lnTo>
                    <a:pt x="68" y="40"/>
                  </a:lnTo>
                  <a:lnTo>
                    <a:pt x="70" y="37"/>
                  </a:lnTo>
                  <a:lnTo>
                    <a:pt x="73" y="35"/>
                  </a:lnTo>
                  <a:lnTo>
                    <a:pt x="75" y="33"/>
                  </a:lnTo>
                  <a:lnTo>
                    <a:pt x="77" y="30"/>
                  </a:lnTo>
                  <a:lnTo>
                    <a:pt x="80" y="27"/>
                  </a:lnTo>
                  <a:lnTo>
                    <a:pt x="83" y="25"/>
                  </a:lnTo>
                  <a:lnTo>
                    <a:pt x="85" y="22"/>
                  </a:lnTo>
                  <a:lnTo>
                    <a:pt x="88" y="20"/>
                  </a:lnTo>
                  <a:lnTo>
                    <a:pt x="90" y="17"/>
                  </a:lnTo>
                  <a:lnTo>
                    <a:pt x="93" y="14"/>
                  </a:lnTo>
                  <a:lnTo>
                    <a:pt x="96" y="12"/>
                  </a:lnTo>
                  <a:lnTo>
                    <a:pt x="98" y="9"/>
                  </a:lnTo>
                  <a:lnTo>
                    <a:pt x="102" y="6"/>
                  </a:lnTo>
                  <a:lnTo>
                    <a:pt x="104" y="3"/>
                  </a:lnTo>
                  <a:lnTo>
                    <a:pt x="107" y="0"/>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Freeform 95"/>
            <p:cNvSpPr>
              <a:spLocks/>
            </p:cNvSpPr>
            <p:nvPr/>
          </p:nvSpPr>
          <p:spPr bwMode="auto">
            <a:xfrm>
              <a:off x="672" y="1131"/>
              <a:ext cx="215" cy="244"/>
            </a:xfrm>
            <a:custGeom>
              <a:avLst/>
              <a:gdLst>
                <a:gd name="T0" fmla="*/ 214 w 215"/>
                <a:gd name="T1" fmla="*/ 243 h 244"/>
                <a:gd name="T2" fmla="*/ 209 w 215"/>
                <a:gd name="T3" fmla="*/ 242 h 244"/>
                <a:gd name="T4" fmla="*/ 206 w 215"/>
                <a:gd name="T5" fmla="*/ 241 h 244"/>
                <a:gd name="T6" fmla="*/ 203 w 215"/>
                <a:gd name="T7" fmla="*/ 241 h 244"/>
                <a:gd name="T8" fmla="*/ 201 w 215"/>
                <a:gd name="T9" fmla="*/ 240 h 244"/>
                <a:gd name="T10" fmla="*/ 198 w 215"/>
                <a:gd name="T11" fmla="*/ 240 h 244"/>
                <a:gd name="T12" fmla="*/ 195 w 215"/>
                <a:gd name="T13" fmla="*/ 239 h 244"/>
                <a:gd name="T14" fmla="*/ 193 w 215"/>
                <a:gd name="T15" fmla="*/ 238 h 244"/>
                <a:gd name="T16" fmla="*/ 190 w 215"/>
                <a:gd name="T17" fmla="*/ 238 h 244"/>
                <a:gd name="T18" fmla="*/ 187 w 215"/>
                <a:gd name="T19" fmla="*/ 237 h 244"/>
                <a:gd name="T20" fmla="*/ 184 w 215"/>
                <a:gd name="T21" fmla="*/ 236 h 244"/>
                <a:gd name="T22" fmla="*/ 182 w 215"/>
                <a:gd name="T23" fmla="*/ 236 h 244"/>
                <a:gd name="T24" fmla="*/ 178 w 215"/>
                <a:gd name="T25" fmla="*/ 235 h 244"/>
                <a:gd name="T26" fmla="*/ 176 w 215"/>
                <a:gd name="T27" fmla="*/ 234 h 244"/>
                <a:gd name="T28" fmla="*/ 173 w 215"/>
                <a:gd name="T29" fmla="*/ 233 h 244"/>
                <a:gd name="T30" fmla="*/ 171 w 215"/>
                <a:gd name="T31" fmla="*/ 232 h 244"/>
                <a:gd name="T32" fmla="*/ 168 w 215"/>
                <a:gd name="T33" fmla="*/ 231 h 244"/>
                <a:gd name="T34" fmla="*/ 165 w 215"/>
                <a:gd name="T35" fmla="*/ 230 h 244"/>
                <a:gd name="T36" fmla="*/ 163 w 215"/>
                <a:gd name="T37" fmla="*/ 230 h 244"/>
                <a:gd name="T38" fmla="*/ 160 w 215"/>
                <a:gd name="T39" fmla="*/ 229 h 244"/>
                <a:gd name="T40" fmla="*/ 158 w 215"/>
                <a:gd name="T41" fmla="*/ 228 h 244"/>
                <a:gd name="T42" fmla="*/ 155 w 215"/>
                <a:gd name="T43" fmla="*/ 227 h 244"/>
                <a:gd name="T44" fmla="*/ 153 w 215"/>
                <a:gd name="T45" fmla="*/ 226 h 244"/>
                <a:gd name="T46" fmla="*/ 150 w 215"/>
                <a:gd name="T47" fmla="*/ 225 h 244"/>
                <a:gd name="T48" fmla="*/ 148 w 215"/>
                <a:gd name="T49" fmla="*/ 224 h 244"/>
                <a:gd name="T50" fmla="*/ 147 w 215"/>
                <a:gd name="T51" fmla="*/ 223 h 244"/>
                <a:gd name="T52" fmla="*/ 144 w 215"/>
                <a:gd name="T53" fmla="*/ 222 h 244"/>
                <a:gd name="T54" fmla="*/ 143 w 215"/>
                <a:gd name="T55" fmla="*/ 221 h 244"/>
                <a:gd name="T56" fmla="*/ 141 w 215"/>
                <a:gd name="T57" fmla="*/ 220 h 244"/>
                <a:gd name="T58" fmla="*/ 139 w 215"/>
                <a:gd name="T59" fmla="*/ 218 h 244"/>
                <a:gd name="T60" fmla="*/ 137 w 215"/>
                <a:gd name="T61" fmla="*/ 218 h 244"/>
                <a:gd name="T62" fmla="*/ 136 w 215"/>
                <a:gd name="T63" fmla="*/ 216 h 244"/>
                <a:gd name="T64" fmla="*/ 120 w 215"/>
                <a:gd name="T65" fmla="*/ 203 h 244"/>
                <a:gd name="T66" fmla="*/ 112 w 215"/>
                <a:gd name="T67" fmla="*/ 197 h 244"/>
                <a:gd name="T68" fmla="*/ 105 w 215"/>
                <a:gd name="T69" fmla="*/ 191 h 244"/>
                <a:gd name="T70" fmla="*/ 98 w 215"/>
                <a:gd name="T71" fmla="*/ 184 h 244"/>
                <a:gd name="T72" fmla="*/ 92 w 215"/>
                <a:gd name="T73" fmla="*/ 178 h 244"/>
                <a:gd name="T74" fmla="*/ 85 w 215"/>
                <a:gd name="T75" fmla="*/ 171 h 244"/>
                <a:gd name="T76" fmla="*/ 78 w 215"/>
                <a:gd name="T77" fmla="*/ 165 h 244"/>
                <a:gd name="T78" fmla="*/ 73 w 215"/>
                <a:gd name="T79" fmla="*/ 158 h 244"/>
                <a:gd name="T80" fmla="*/ 67 w 215"/>
                <a:gd name="T81" fmla="*/ 151 h 244"/>
                <a:gd name="T82" fmla="*/ 61 w 215"/>
                <a:gd name="T83" fmla="*/ 145 h 244"/>
                <a:gd name="T84" fmla="*/ 56 w 215"/>
                <a:gd name="T85" fmla="*/ 138 h 244"/>
                <a:gd name="T86" fmla="*/ 51 w 215"/>
                <a:gd name="T87" fmla="*/ 132 h 244"/>
                <a:gd name="T88" fmla="*/ 46 w 215"/>
                <a:gd name="T89" fmla="*/ 125 h 244"/>
                <a:gd name="T90" fmla="*/ 42 w 215"/>
                <a:gd name="T91" fmla="*/ 118 h 244"/>
                <a:gd name="T92" fmla="*/ 37 w 215"/>
                <a:gd name="T93" fmla="*/ 112 h 244"/>
                <a:gd name="T94" fmla="*/ 33 w 215"/>
                <a:gd name="T95" fmla="*/ 105 h 244"/>
                <a:gd name="T96" fmla="*/ 29 w 215"/>
                <a:gd name="T97" fmla="*/ 98 h 244"/>
                <a:gd name="T98" fmla="*/ 25 w 215"/>
                <a:gd name="T99" fmla="*/ 91 h 244"/>
                <a:gd name="T100" fmla="*/ 22 w 215"/>
                <a:gd name="T101" fmla="*/ 84 h 244"/>
                <a:gd name="T102" fmla="*/ 20 w 215"/>
                <a:gd name="T103" fmla="*/ 78 h 244"/>
                <a:gd name="T104" fmla="*/ 16 w 215"/>
                <a:gd name="T105" fmla="*/ 71 h 244"/>
                <a:gd name="T106" fmla="*/ 14 w 215"/>
                <a:gd name="T107" fmla="*/ 64 h 244"/>
                <a:gd name="T108" fmla="*/ 11 w 215"/>
                <a:gd name="T109" fmla="*/ 57 h 244"/>
                <a:gd name="T110" fmla="*/ 9 w 215"/>
                <a:gd name="T111" fmla="*/ 50 h 244"/>
                <a:gd name="T112" fmla="*/ 7 w 215"/>
                <a:gd name="T113" fmla="*/ 43 h 244"/>
                <a:gd name="T114" fmla="*/ 5 w 215"/>
                <a:gd name="T115" fmla="*/ 36 h 244"/>
                <a:gd name="T116" fmla="*/ 4 w 215"/>
                <a:gd name="T117" fmla="*/ 29 h 244"/>
                <a:gd name="T118" fmla="*/ 2 w 215"/>
                <a:gd name="T119" fmla="*/ 22 h 244"/>
                <a:gd name="T120" fmla="*/ 1 w 215"/>
                <a:gd name="T121" fmla="*/ 14 h 244"/>
                <a:gd name="T122" fmla="*/ 0 w 215"/>
                <a:gd name="T123" fmla="*/ 7 h 244"/>
                <a:gd name="T124" fmla="*/ 0 w 215"/>
                <a:gd name="T125" fmla="*/ 0 h 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44"/>
                <a:gd name="T191" fmla="*/ 215 w 215"/>
                <a:gd name="T192" fmla="*/ 244 h 2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44">
                  <a:moveTo>
                    <a:pt x="214" y="243"/>
                  </a:moveTo>
                  <a:lnTo>
                    <a:pt x="209" y="242"/>
                  </a:lnTo>
                  <a:lnTo>
                    <a:pt x="206" y="241"/>
                  </a:lnTo>
                  <a:lnTo>
                    <a:pt x="203" y="241"/>
                  </a:lnTo>
                  <a:lnTo>
                    <a:pt x="201" y="240"/>
                  </a:lnTo>
                  <a:lnTo>
                    <a:pt x="198" y="240"/>
                  </a:lnTo>
                  <a:lnTo>
                    <a:pt x="195" y="239"/>
                  </a:lnTo>
                  <a:lnTo>
                    <a:pt x="193" y="238"/>
                  </a:lnTo>
                  <a:lnTo>
                    <a:pt x="190" y="238"/>
                  </a:lnTo>
                  <a:lnTo>
                    <a:pt x="187" y="237"/>
                  </a:lnTo>
                  <a:lnTo>
                    <a:pt x="184" y="236"/>
                  </a:lnTo>
                  <a:lnTo>
                    <a:pt x="182" y="236"/>
                  </a:lnTo>
                  <a:lnTo>
                    <a:pt x="178" y="235"/>
                  </a:lnTo>
                  <a:lnTo>
                    <a:pt x="176" y="234"/>
                  </a:lnTo>
                  <a:lnTo>
                    <a:pt x="173" y="233"/>
                  </a:lnTo>
                  <a:lnTo>
                    <a:pt x="171" y="232"/>
                  </a:lnTo>
                  <a:lnTo>
                    <a:pt x="168" y="231"/>
                  </a:lnTo>
                  <a:lnTo>
                    <a:pt x="165" y="230"/>
                  </a:lnTo>
                  <a:lnTo>
                    <a:pt x="163" y="230"/>
                  </a:lnTo>
                  <a:lnTo>
                    <a:pt x="160" y="229"/>
                  </a:lnTo>
                  <a:lnTo>
                    <a:pt x="158" y="228"/>
                  </a:lnTo>
                  <a:lnTo>
                    <a:pt x="155" y="227"/>
                  </a:lnTo>
                  <a:lnTo>
                    <a:pt x="153" y="226"/>
                  </a:lnTo>
                  <a:lnTo>
                    <a:pt x="150" y="225"/>
                  </a:lnTo>
                  <a:lnTo>
                    <a:pt x="148" y="224"/>
                  </a:lnTo>
                  <a:lnTo>
                    <a:pt x="147" y="223"/>
                  </a:lnTo>
                  <a:lnTo>
                    <a:pt x="144" y="222"/>
                  </a:lnTo>
                  <a:lnTo>
                    <a:pt x="143" y="221"/>
                  </a:lnTo>
                  <a:lnTo>
                    <a:pt x="141" y="220"/>
                  </a:lnTo>
                  <a:lnTo>
                    <a:pt x="139" y="218"/>
                  </a:lnTo>
                  <a:lnTo>
                    <a:pt x="137" y="218"/>
                  </a:lnTo>
                  <a:lnTo>
                    <a:pt x="136" y="216"/>
                  </a:lnTo>
                  <a:lnTo>
                    <a:pt x="120" y="203"/>
                  </a:lnTo>
                  <a:lnTo>
                    <a:pt x="112" y="197"/>
                  </a:lnTo>
                  <a:lnTo>
                    <a:pt x="105" y="191"/>
                  </a:lnTo>
                  <a:lnTo>
                    <a:pt x="98" y="184"/>
                  </a:lnTo>
                  <a:lnTo>
                    <a:pt x="92" y="178"/>
                  </a:lnTo>
                  <a:lnTo>
                    <a:pt x="85" y="171"/>
                  </a:lnTo>
                  <a:lnTo>
                    <a:pt x="78" y="165"/>
                  </a:lnTo>
                  <a:lnTo>
                    <a:pt x="73" y="158"/>
                  </a:lnTo>
                  <a:lnTo>
                    <a:pt x="67" y="151"/>
                  </a:lnTo>
                  <a:lnTo>
                    <a:pt x="61" y="145"/>
                  </a:lnTo>
                  <a:lnTo>
                    <a:pt x="56" y="138"/>
                  </a:lnTo>
                  <a:lnTo>
                    <a:pt x="51" y="132"/>
                  </a:lnTo>
                  <a:lnTo>
                    <a:pt x="46" y="125"/>
                  </a:lnTo>
                  <a:lnTo>
                    <a:pt x="42" y="118"/>
                  </a:lnTo>
                  <a:lnTo>
                    <a:pt x="37" y="112"/>
                  </a:lnTo>
                  <a:lnTo>
                    <a:pt x="33" y="105"/>
                  </a:lnTo>
                  <a:lnTo>
                    <a:pt x="29" y="98"/>
                  </a:lnTo>
                  <a:lnTo>
                    <a:pt x="25" y="91"/>
                  </a:lnTo>
                  <a:lnTo>
                    <a:pt x="22" y="84"/>
                  </a:lnTo>
                  <a:lnTo>
                    <a:pt x="20" y="78"/>
                  </a:lnTo>
                  <a:lnTo>
                    <a:pt x="16" y="71"/>
                  </a:lnTo>
                  <a:lnTo>
                    <a:pt x="14" y="64"/>
                  </a:lnTo>
                  <a:lnTo>
                    <a:pt x="11" y="57"/>
                  </a:lnTo>
                  <a:lnTo>
                    <a:pt x="9" y="50"/>
                  </a:lnTo>
                  <a:lnTo>
                    <a:pt x="7" y="43"/>
                  </a:lnTo>
                  <a:lnTo>
                    <a:pt x="5" y="36"/>
                  </a:lnTo>
                  <a:lnTo>
                    <a:pt x="4" y="29"/>
                  </a:lnTo>
                  <a:lnTo>
                    <a:pt x="2" y="22"/>
                  </a:lnTo>
                  <a:lnTo>
                    <a:pt x="1" y="14"/>
                  </a:lnTo>
                  <a:lnTo>
                    <a:pt x="0" y="7"/>
                  </a:lnTo>
                  <a:lnTo>
                    <a:pt x="0" y="0"/>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18" name="Group 96"/>
            <p:cNvGrpSpPr>
              <a:grpSpLocks/>
            </p:cNvGrpSpPr>
            <p:nvPr/>
          </p:nvGrpSpPr>
          <p:grpSpPr bwMode="auto">
            <a:xfrm>
              <a:off x="685" y="1103"/>
              <a:ext cx="196" cy="120"/>
              <a:chOff x="685" y="1103"/>
              <a:chExt cx="196" cy="120"/>
            </a:xfrm>
          </p:grpSpPr>
          <p:sp>
            <p:nvSpPr>
              <p:cNvPr id="20562" name="Freeform 97"/>
              <p:cNvSpPr>
                <a:spLocks/>
              </p:cNvSpPr>
              <p:nvPr/>
            </p:nvSpPr>
            <p:spPr bwMode="auto">
              <a:xfrm>
                <a:off x="777" y="1132"/>
                <a:ext cx="104" cy="27"/>
              </a:xfrm>
              <a:custGeom>
                <a:avLst/>
                <a:gdLst>
                  <a:gd name="T0" fmla="*/ 48 w 104"/>
                  <a:gd name="T1" fmla="*/ 2 h 27"/>
                  <a:gd name="T2" fmla="*/ 57 w 104"/>
                  <a:gd name="T3" fmla="*/ 1 h 27"/>
                  <a:gd name="T4" fmla="*/ 65 w 104"/>
                  <a:gd name="T5" fmla="*/ 1 h 27"/>
                  <a:gd name="T6" fmla="*/ 74 w 104"/>
                  <a:gd name="T7" fmla="*/ 0 h 27"/>
                  <a:gd name="T8" fmla="*/ 81 w 104"/>
                  <a:gd name="T9" fmla="*/ 0 h 27"/>
                  <a:gd name="T10" fmla="*/ 88 w 104"/>
                  <a:gd name="T11" fmla="*/ 1 h 27"/>
                  <a:gd name="T12" fmla="*/ 94 w 104"/>
                  <a:gd name="T13" fmla="*/ 1 h 27"/>
                  <a:gd name="T14" fmla="*/ 98 w 104"/>
                  <a:gd name="T15" fmla="*/ 2 h 27"/>
                  <a:gd name="T16" fmla="*/ 101 w 104"/>
                  <a:gd name="T17" fmla="*/ 4 h 27"/>
                  <a:gd name="T18" fmla="*/ 103 w 104"/>
                  <a:gd name="T19" fmla="*/ 5 h 27"/>
                  <a:gd name="T20" fmla="*/ 103 w 104"/>
                  <a:gd name="T21" fmla="*/ 7 h 27"/>
                  <a:gd name="T22" fmla="*/ 101 w 104"/>
                  <a:gd name="T23" fmla="*/ 9 h 27"/>
                  <a:gd name="T24" fmla="*/ 98 w 104"/>
                  <a:gd name="T25" fmla="*/ 12 h 27"/>
                  <a:gd name="T26" fmla="*/ 93 w 104"/>
                  <a:gd name="T27" fmla="*/ 14 h 27"/>
                  <a:gd name="T28" fmla="*/ 88 w 104"/>
                  <a:gd name="T29" fmla="*/ 16 h 27"/>
                  <a:gd name="T30" fmla="*/ 81 w 104"/>
                  <a:gd name="T31" fmla="*/ 18 h 27"/>
                  <a:gd name="T32" fmla="*/ 73 w 104"/>
                  <a:gd name="T33" fmla="*/ 20 h 27"/>
                  <a:gd name="T34" fmla="*/ 65 w 104"/>
                  <a:gd name="T35" fmla="*/ 22 h 27"/>
                  <a:gd name="T36" fmla="*/ 56 w 104"/>
                  <a:gd name="T37" fmla="*/ 23 h 27"/>
                  <a:gd name="T38" fmla="*/ 48 w 104"/>
                  <a:gd name="T39" fmla="*/ 25 h 27"/>
                  <a:gd name="T40" fmla="*/ 39 w 104"/>
                  <a:gd name="T41" fmla="*/ 25 h 27"/>
                  <a:gd name="T42" fmla="*/ 31 w 104"/>
                  <a:gd name="T43" fmla="*/ 26 h 27"/>
                  <a:gd name="T44" fmla="*/ 23 w 104"/>
                  <a:gd name="T45" fmla="*/ 26 h 27"/>
                  <a:gd name="T46" fmla="*/ 16 w 104"/>
                  <a:gd name="T47" fmla="*/ 25 h 27"/>
                  <a:gd name="T48" fmla="*/ 10 w 104"/>
                  <a:gd name="T49" fmla="*/ 25 h 27"/>
                  <a:gd name="T50" fmla="*/ 5 w 104"/>
                  <a:gd name="T51" fmla="*/ 24 h 27"/>
                  <a:gd name="T52" fmla="*/ 2 w 104"/>
                  <a:gd name="T53" fmla="*/ 22 h 27"/>
                  <a:gd name="T54" fmla="*/ 0 w 104"/>
                  <a:gd name="T55" fmla="*/ 21 h 27"/>
                  <a:gd name="T56" fmla="*/ 0 w 104"/>
                  <a:gd name="T57" fmla="*/ 19 h 27"/>
                  <a:gd name="T58" fmla="*/ 1 w 104"/>
                  <a:gd name="T59" fmla="*/ 17 h 27"/>
                  <a:gd name="T60" fmla="*/ 4 w 104"/>
                  <a:gd name="T61" fmla="*/ 15 h 27"/>
                  <a:gd name="T62" fmla="*/ 8 w 104"/>
                  <a:gd name="T63" fmla="*/ 13 h 27"/>
                  <a:gd name="T64" fmla="*/ 13 w 104"/>
                  <a:gd name="T65" fmla="*/ 10 h 27"/>
                  <a:gd name="T66" fmla="*/ 20 w 104"/>
                  <a:gd name="T67" fmla="*/ 9 h 27"/>
                  <a:gd name="T68" fmla="*/ 27 w 104"/>
                  <a:gd name="T69" fmla="*/ 6 h 27"/>
                  <a:gd name="T70" fmla="*/ 35 w 104"/>
                  <a:gd name="T71" fmla="*/ 4 h 27"/>
                  <a:gd name="T72" fmla="*/ 44 w 104"/>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7"/>
                  <a:gd name="T113" fmla="*/ 104 w 10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7">
                    <a:moveTo>
                      <a:pt x="44" y="3"/>
                    </a:moveTo>
                    <a:lnTo>
                      <a:pt x="48" y="2"/>
                    </a:lnTo>
                    <a:lnTo>
                      <a:pt x="53" y="2"/>
                    </a:lnTo>
                    <a:lnTo>
                      <a:pt x="57" y="1"/>
                    </a:lnTo>
                    <a:lnTo>
                      <a:pt x="61" y="1"/>
                    </a:lnTo>
                    <a:lnTo>
                      <a:pt x="65" y="1"/>
                    </a:lnTo>
                    <a:lnTo>
                      <a:pt x="69" y="0"/>
                    </a:lnTo>
                    <a:lnTo>
                      <a:pt x="74" y="0"/>
                    </a:lnTo>
                    <a:lnTo>
                      <a:pt x="78" y="0"/>
                    </a:lnTo>
                    <a:lnTo>
                      <a:pt x="81" y="0"/>
                    </a:lnTo>
                    <a:lnTo>
                      <a:pt x="85" y="0"/>
                    </a:lnTo>
                    <a:lnTo>
                      <a:pt x="88" y="1"/>
                    </a:lnTo>
                    <a:lnTo>
                      <a:pt x="91" y="1"/>
                    </a:lnTo>
                    <a:lnTo>
                      <a:pt x="94" y="1"/>
                    </a:lnTo>
                    <a:lnTo>
                      <a:pt x="96" y="2"/>
                    </a:lnTo>
                    <a:lnTo>
                      <a:pt x="98" y="2"/>
                    </a:lnTo>
                    <a:lnTo>
                      <a:pt x="100" y="3"/>
                    </a:lnTo>
                    <a:lnTo>
                      <a:pt x="101" y="4"/>
                    </a:lnTo>
                    <a:lnTo>
                      <a:pt x="102" y="4"/>
                    </a:lnTo>
                    <a:lnTo>
                      <a:pt x="103" y="5"/>
                    </a:lnTo>
                    <a:lnTo>
                      <a:pt x="103" y="6"/>
                    </a:lnTo>
                    <a:lnTo>
                      <a:pt x="103" y="7"/>
                    </a:lnTo>
                    <a:lnTo>
                      <a:pt x="102" y="8"/>
                    </a:lnTo>
                    <a:lnTo>
                      <a:pt x="101" y="9"/>
                    </a:lnTo>
                    <a:lnTo>
                      <a:pt x="100" y="10"/>
                    </a:lnTo>
                    <a:lnTo>
                      <a:pt x="98" y="12"/>
                    </a:lnTo>
                    <a:lnTo>
                      <a:pt x="96" y="12"/>
                    </a:lnTo>
                    <a:lnTo>
                      <a:pt x="93" y="14"/>
                    </a:lnTo>
                    <a:lnTo>
                      <a:pt x="91" y="15"/>
                    </a:lnTo>
                    <a:lnTo>
                      <a:pt x="88" y="16"/>
                    </a:lnTo>
                    <a:lnTo>
                      <a:pt x="84" y="17"/>
                    </a:lnTo>
                    <a:lnTo>
                      <a:pt x="81" y="18"/>
                    </a:lnTo>
                    <a:lnTo>
                      <a:pt x="77" y="19"/>
                    </a:lnTo>
                    <a:lnTo>
                      <a:pt x="73" y="20"/>
                    </a:lnTo>
                    <a:lnTo>
                      <a:pt x="69" y="21"/>
                    </a:lnTo>
                    <a:lnTo>
                      <a:pt x="65" y="22"/>
                    </a:lnTo>
                    <a:lnTo>
                      <a:pt x="61" y="22"/>
                    </a:lnTo>
                    <a:lnTo>
                      <a:pt x="56" y="23"/>
                    </a:lnTo>
                    <a:lnTo>
                      <a:pt x="52" y="24"/>
                    </a:lnTo>
                    <a:lnTo>
                      <a:pt x="48" y="25"/>
                    </a:lnTo>
                    <a:lnTo>
                      <a:pt x="43" y="25"/>
                    </a:lnTo>
                    <a:lnTo>
                      <a:pt x="39" y="25"/>
                    </a:lnTo>
                    <a:lnTo>
                      <a:pt x="35" y="25"/>
                    </a:lnTo>
                    <a:lnTo>
                      <a:pt x="31" y="26"/>
                    </a:lnTo>
                    <a:lnTo>
                      <a:pt x="27" y="26"/>
                    </a:lnTo>
                    <a:lnTo>
                      <a:pt x="23" y="26"/>
                    </a:lnTo>
                    <a:lnTo>
                      <a:pt x="20" y="26"/>
                    </a:lnTo>
                    <a:lnTo>
                      <a:pt x="16" y="25"/>
                    </a:lnTo>
                    <a:lnTo>
                      <a:pt x="13" y="25"/>
                    </a:lnTo>
                    <a:lnTo>
                      <a:pt x="10" y="25"/>
                    </a:lnTo>
                    <a:lnTo>
                      <a:pt x="8" y="25"/>
                    </a:lnTo>
                    <a:lnTo>
                      <a:pt x="5" y="24"/>
                    </a:lnTo>
                    <a:lnTo>
                      <a:pt x="4" y="23"/>
                    </a:lnTo>
                    <a:lnTo>
                      <a:pt x="2" y="22"/>
                    </a:lnTo>
                    <a:lnTo>
                      <a:pt x="1" y="22"/>
                    </a:lnTo>
                    <a:lnTo>
                      <a:pt x="0" y="21"/>
                    </a:lnTo>
                    <a:lnTo>
                      <a:pt x="0" y="20"/>
                    </a:lnTo>
                    <a:lnTo>
                      <a:pt x="0" y="19"/>
                    </a:lnTo>
                    <a:lnTo>
                      <a:pt x="0" y="18"/>
                    </a:lnTo>
                    <a:lnTo>
                      <a:pt x="1" y="17"/>
                    </a:lnTo>
                    <a:lnTo>
                      <a:pt x="2" y="16"/>
                    </a:lnTo>
                    <a:lnTo>
                      <a:pt x="4" y="15"/>
                    </a:lnTo>
                    <a:lnTo>
                      <a:pt x="6" y="14"/>
                    </a:lnTo>
                    <a:lnTo>
                      <a:pt x="8" y="13"/>
                    </a:lnTo>
                    <a:lnTo>
                      <a:pt x="10" y="12"/>
                    </a:lnTo>
                    <a:lnTo>
                      <a:pt x="13" y="10"/>
                    </a:lnTo>
                    <a:lnTo>
                      <a:pt x="16" y="9"/>
                    </a:lnTo>
                    <a:lnTo>
                      <a:pt x="20" y="9"/>
                    </a:lnTo>
                    <a:lnTo>
                      <a:pt x="24" y="7"/>
                    </a:lnTo>
                    <a:lnTo>
                      <a:pt x="27" y="6"/>
                    </a:lnTo>
                    <a:lnTo>
                      <a:pt x="31" y="6"/>
                    </a:lnTo>
                    <a:lnTo>
                      <a:pt x="35" y="4"/>
                    </a:lnTo>
                    <a:lnTo>
                      <a:pt x="39" y="4"/>
                    </a:lnTo>
                    <a:lnTo>
                      <a:pt x="44"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3" name="Freeform 98"/>
              <p:cNvSpPr>
                <a:spLocks/>
              </p:cNvSpPr>
              <p:nvPr/>
            </p:nvSpPr>
            <p:spPr bwMode="auto">
              <a:xfrm>
                <a:off x="724" y="1103"/>
                <a:ext cx="57" cy="49"/>
              </a:xfrm>
              <a:custGeom>
                <a:avLst/>
                <a:gdLst>
                  <a:gd name="T0" fmla="*/ 5 w 57"/>
                  <a:gd name="T1" fmla="*/ 25 h 49"/>
                  <a:gd name="T2" fmla="*/ 3 w 57"/>
                  <a:gd name="T3" fmla="*/ 21 h 49"/>
                  <a:gd name="T4" fmla="*/ 1 w 57"/>
                  <a:gd name="T5" fmla="*/ 17 h 49"/>
                  <a:gd name="T6" fmla="*/ 0 w 57"/>
                  <a:gd name="T7" fmla="*/ 13 h 49"/>
                  <a:gd name="T8" fmla="*/ 0 w 57"/>
                  <a:gd name="T9" fmla="*/ 10 h 49"/>
                  <a:gd name="T10" fmla="*/ 1 w 57"/>
                  <a:gd name="T11" fmla="*/ 7 h 49"/>
                  <a:gd name="T12" fmla="*/ 3 w 57"/>
                  <a:gd name="T13" fmla="*/ 4 h 49"/>
                  <a:gd name="T14" fmla="*/ 5 w 57"/>
                  <a:gd name="T15" fmla="*/ 2 h 49"/>
                  <a:gd name="T16" fmla="*/ 8 w 57"/>
                  <a:gd name="T17" fmla="*/ 1 h 49"/>
                  <a:gd name="T18" fmla="*/ 11 w 57"/>
                  <a:gd name="T19" fmla="*/ 0 h 49"/>
                  <a:gd name="T20" fmla="*/ 16 w 57"/>
                  <a:gd name="T21" fmla="*/ 0 h 49"/>
                  <a:gd name="T22" fmla="*/ 20 w 57"/>
                  <a:gd name="T23" fmla="*/ 1 h 49"/>
                  <a:gd name="T24" fmla="*/ 24 w 57"/>
                  <a:gd name="T25" fmla="*/ 2 h 49"/>
                  <a:gd name="T26" fmla="*/ 30 w 57"/>
                  <a:gd name="T27" fmla="*/ 4 h 49"/>
                  <a:gd name="T28" fmla="*/ 34 w 57"/>
                  <a:gd name="T29" fmla="*/ 7 h 49"/>
                  <a:gd name="T30" fmla="*/ 39 w 57"/>
                  <a:gd name="T31" fmla="*/ 10 h 49"/>
                  <a:gd name="T32" fmla="*/ 43 w 57"/>
                  <a:gd name="T33" fmla="*/ 14 h 49"/>
                  <a:gd name="T34" fmla="*/ 47 w 57"/>
                  <a:gd name="T35" fmla="*/ 17 h 49"/>
                  <a:gd name="T36" fmla="*/ 50 w 57"/>
                  <a:gd name="T37" fmla="*/ 21 h 49"/>
                  <a:gd name="T38" fmla="*/ 53 w 57"/>
                  <a:gd name="T39" fmla="*/ 25 h 49"/>
                  <a:gd name="T40" fmla="*/ 55 w 57"/>
                  <a:gd name="T41" fmla="*/ 30 h 49"/>
                  <a:gd name="T42" fmla="*/ 55 w 57"/>
                  <a:gd name="T43" fmla="*/ 33 h 49"/>
                  <a:gd name="T44" fmla="*/ 56 w 57"/>
                  <a:gd name="T45" fmla="*/ 37 h 49"/>
                  <a:gd name="T46" fmla="*/ 55 w 57"/>
                  <a:gd name="T47" fmla="*/ 40 h 49"/>
                  <a:gd name="T48" fmla="*/ 54 w 57"/>
                  <a:gd name="T49" fmla="*/ 43 h 49"/>
                  <a:gd name="T50" fmla="*/ 51 w 57"/>
                  <a:gd name="T51" fmla="*/ 45 h 49"/>
                  <a:gd name="T52" fmla="*/ 49 w 57"/>
                  <a:gd name="T53" fmla="*/ 47 h 49"/>
                  <a:gd name="T54" fmla="*/ 45 w 57"/>
                  <a:gd name="T55" fmla="*/ 47 h 49"/>
                  <a:gd name="T56" fmla="*/ 41 w 57"/>
                  <a:gd name="T57" fmla="*/ 48 h 49"/>
                  <a:gd name="T58" fmla="*/ 37 w 57"/>
                  <a:gd name="T59" fmla="*/ 47 h 49"/>
                  <a:gd name="T60" fmla="*/ 32 w 57"/>
                  <a:gd name="T61" fmla="*/ 46 h 49"/>
                  <a:gd name="T62" fmla="*/ 28 w 57"/>
                  <a:gd name="T63" fmla="*/ 44 h 49"/>
                  <a:gd name="T64" fmla="*/ 23 w 57"/>
                  <a:gd name="T65" fmla="*/ 41 h 49"/>
                  <a:gd name="T66" fmla="*/ 18 w 57"/>
                  <a:gd name="T67" fmla="*/ 39 h 49"/>
                  <a:gd name="T68" fmla="*/ 14 w 57"/>
                  <a:gd name="T69" fmla="*/ 35 h 49"/>
                  <a:gd name="T70" fmla="*/ 10 w 57"/>
                  <a:gd name="T71" fmla="*/ 31 h 49"/>
                  <a:gd name="T72" fmla="*/ 7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7" y="27"/>
                    </a:moveTo>
                    <a:lnTo>
                      <a:pt x="5" y="25"/>
                    </a:lnTo>
                    <a:lnTo>
                      <a:pt x="4" y="23"/>
                    </a:lnTo>
                    <a:lnTo>
                      <a:pt x="3" y="21"/>
                    </a:lnTo>
                    <a:lnTo>
                      <a:pt x="2" y="19"/>
                    </a:lnTo>
                    <a:lnTo>
                      <a:pt x="1" y="17"/>
                    </a:lnTo>
                    <a:lnTo>
                      <a:pt x="0" y="15"/>
                    </a:lnTo>
                    <a:lnTo>
                      <a:pt x="0" y="13"/>
                    </a:lnTo>
                    <a:lnTo>
                      <a:pt x="0" y="11"/>
                    </a:lnTo>
                    <a:lnTo>
                      <a:pt x="0" y="10"/>
                    </a:lnTo>
                    <a:lnTo>
                      <a:pt x="0" y="8"/>
                    </a:lnTo>
                    <a:lnTo>
                      <a:pt x="1" y="7"/>
                    </a:lnTo>
                    <a:lnTo>
                      <a:pt x="2" y="5"/>
                    </a:lnTo>
                    <a:lnTo>
                      <a:pt x="3" y="4"/>
                    </a:lnTo>
                    <a:lnTo>
                      <a:pt x="4" y="3"/>
                    </a:lnTo>
                    <a:lnTo>
                      <a:pt x="5" y="2"/>
                    </a:lnTo>
                    <a:lnTo>
                      <a:pt x="6" y="1"/>
                    </a:lnTo>
                    <a:lnTo>
                      <a:pt x="8" y="1"/>
                    </a:lnTo>
                    <a:lnTo>
                      <a:pt x="9" y="0"/>
                    </a:lnTo>
                    <a:lnTo>
                      <a:pt x="11" y="0"/>
                    </a:lnTo>
                    <a:lnTo>
                      <a:pt x="14" y="0"/>
                    </a:lnTo>
                    <a:lnTo>
                      <a:pt x="16" y="0"/>
                    </a:lnTo>
                    <a:lnTo>
                      <a:pt x="18" y="0"/>
                    </a:lnTo>
                    <a:lnTo>
                      <a:pt x="20" y="1"/>
                    </a:lnTo>
                    <a:lnTo>
                      <a:pt x="22" y="1"/>
                    </a:lnTo>
                    <a:lnTo>
                      <a:pt x="24" y="2"/>
                    </a:lnTo>
                    <a:lnTo>
                      <a:pt x="27" y="3"/>
                    </a:lnTo>
                    <a:lnTo>
                      <a:pt x="30" y="4"/>
                    </a:lnTo>
                    <a:lnTo>
                      <a:pt x="32" y="5"/>
                    </a:lnTo>
                    <a:lnTo>
                      <a:pt x="34" y="7"/>
                    </a:lnTo>
                    <a:lnTo>
                      <a:pt x="37" y="8"/>
                    </a:lnTo>
                    <a:lnTo>
                      <a:pt x="39" y="10"/>
                    </a:lnTo>
                    <a:lnTo>
                      <a:pt x="41" y="12"/>
                    </a:lnTo>
                    <a:lnTo>
                      <a:pt x="43" y="14"/>
                    </a:lnTo>
                    <a:lnTo>
                      <a:pt x="45" y="15"/>
                    </a:lnTo>
                    <a:lnTo>
                      <a:pt x="47" y="17"/>
                    </a:lnTo>
                    <a:lnTo>
                      <a:pt x="49" y="19"/>
                    </a:lnTo>
                    <a:lnTo>
                      <a:pt x="50" y="21"/>
                    </a:lnTo>
                    <a:lnTo>
                      <a:pt x="51" y="24"/>
                    </a:lnTo>
                    <a:lnTo>
                      <a:pt x="53" y="25"/>
                    </a:lnTo>
                    <a:lnTo>
                      <a:pt x="54" y="27"/>
                    </a:lnTo>
                    <a:lnTo>
                      <a:pt x="55" y="30"/>
                    </a:lnTo>
                    <a:lnTo>
                      <a:pt x="55" y="31"/>
                    </a:lnTo>
                    <a:lnTo>
                      <a:pt x="55" y="33"/>
                    </a:lnTo>
                    <a:lnTo>
                      <a:pt x="56" y="35"/>
                    </a:lnTo>
                    <a:lnTo>
                      <a:pt x="56" y="37"/>
                    </a:lnTo>
                    <a:lnTo>
                      <a:pt x="55" y="39"/>
                    </a:lnTo>
                    <a:lnTo>
                      <a:pt x="55" y="40"/>
                    </a:lnTo>
                    <a:lnTo>
                      <a:pt x="55" y="42"/>
                    </a:lnTo>
                    <a:lnTo>
                      <a:pt x="54" y="43"/>
                    </a:lnTo>
                    <a:lnTo>
                      <a:pt x="53" y="44"/>
                    </a:lnTo>
                    <a:lnTo>
                      <a:pt x="51" y="45"/>
                    </a:lnTo>
                    <a:lnTo>
                      <a:pt x="50" y="46"/>
                    </a:lnTo>
                    <a:lnTo>
                      <a:pt x="49" y="47"/>
                    </a:lnTo>
                    <a:lnTo>
                      <a:pt x="47" y="47"/>
                    </a:lnTo>
                    <a:lnTo>
                      <a:pt x="45" y="47"/>
                    </a:lnTo>
                    <a:lnTo>
                      <a:pt x="43" y="48"/>
                    </a:lnTo>
                    <a:lnTo>
                      <a:pt x="41" y="48"/>
                    </a:lnTo>
                    <a:lnTo>
                      <a:pt x="39" y="47"/>
                    </a:lnTo>
                    <a:lnTo>
                      <a:pt x="37" y="47"/>
                    </a:lnTo>
                    <a:lnTo>
                      <a:pt x="35" y="46"/>
                    </a:lnTo>
                    <a:lnTo>
                      <a:pt x="32" y="46"/>
                    </a:lnTo>
                    <a:lnTo>
                      <a:pt x="30" y="45"/>
                    </a:lnTo>
                    <a:lnTo>
                      <a:pt x="28" y="44"/>
                    </a:lnTo>
                    <a:lnTo>
                      <a:pt x="25" y="43"/>
                    </a:lnTo>
                    <a:lnTo>
                      <a:pt x="23" y="41"/>
                    </a:lnTo>
                    <a:lnTo>
                      <a:pt x="20" y="40"/>
                    </a:lnTo>
                    <a:lnTo>
                      <a:pt x="18" y="39"/>
                    </a:lnTo>
                    <a:lnTo>
                      <a:pt x="16" y="37"/>
                    </a:lnTo>
                    <a:lnTo>
                      <a:pt x="14" y="35"/>
                    </a:lnTo>
                    <a:lnTo>
                      <a:pt x="12" y="33"/>
                    </a:lnTo>
                    <a:lnTo>
                      <a:pt x="10" y="31"/>
                    </a:lnTo>
                    <a:lnTo>
                      <a:pt x="8" y="29"/>
                    </a:lnTo>
                    <a:lnTo>
                      <a:pt x="7"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4" name="Oval 99"/>
              <p:cNvSpPr>
                <a:spLocks noChangeArrowheads="1"/>
              </p:cNvSpPr>
              <p:nvPr/>
            </p:nvSpPr>
            <p:spPr bwMode="auto">
              <a:xfrm rot="-5940000">
                <a:off x="705" y="1126"/>
                <a:ext cx="30"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65" name="Freeform 100"/>
              <p:cNvSpPr>
                <a:spLocks/>
              </p:cNvSpPr>
              <p:nvPr/>
            </p:nvSpPr>
            <p:spPr bwMode="auto">
              <a:xfrm>
                <a:off x="773" y="1152"/>
                <a:ext cx="39" cy="71"/>
              </a:xfrm>
              <a:custGeom>
                <a:avLst/>
                <a:gdLst>
                  <a:gd name="T0" fmla="*/ 0 w 39"/>
                  <a:gd name="T1" fmla="*/ 0 h 71"/>
                  <a:gd name="T2" fmla="*/ 2 w 39"/>
                  <a:gd name="T3" fmla="*/ 4 h 71"/>
                  <a:gd name="T4" fmla="*/ 3 w 39"/>
                  <a:gd name="T5" fmla="*/ 5 h 71"/>
                  <a:gd name="T6" fmla="*/ 5 w 39"/>
                  <a:gd name="T7" fmla="*/ 7 h 71"/>
                  <a:gd name="T8" fmla="*/ 6 w 39"/>
                  <a:gd name="T9" fmla="*/ 9 h 71"/>
                  <a:gd name="T10" fmla="*/ 8 w 39"/>
                  <a:gd name="T11" fmla="*/ 11 h 71"/>
                  <a:gd name="T12" fmla="*/ 9 w 39"/>
                  <a:gd name="T13" fmla="*/ 14 h 71"/>
                  <a:gd name="T14" fmla="*/ 11 w 39"/>
                  <a:gd name="T15" fmla="*/ 16 h 71"/>
                  <a:gd name="T16" fmla="*/ 13 w 39"/>
                  <a:gd name="T17" fmla="*/ 18 h 71"/>
                  <a:gd name="T18" fmla="*/ 14 w 39"/>
                  <a:gd name="T19" fmla="*/ 20 h 71"/>
                  <a:gd name="T20" fmla="*/ 17 w 39"/>
                  <a:gd name="T21" fmla="*/ 23 h 71"/>
                  <a:gd name="T22" fmla="*/ 19 w 39"/>
                  <a:gd name="T23" fmla="*/ 25 h 71"/>
                  <a:gd name="T24" fmla="*/ 20 w 39"/>
                  <a:gd name="T25" fmla="*/ 28 h 71"/>
                  <a:gd name="T26" fmla="*/ 22 w 39"/>
                  <a:gd name="T27" fmla="*/ 30 h 71"/>
                  <a:gd name="T28" fmla="*/ 24 w 39"/>
                  <a:gd name="T29" fmla="*/ 32 h 71"/>
                  <a:gd name="T30" fmla="*/ 26 w 39"/>
                  <a:gd name="T31" fmla="*/ 35 h 71"/>
                  <a:gd name="T32" fmla="*/ 28 w 39"/>
                  <a:gd name="T33" fmla="*/ 37 h 71"/>
                  <a:gd name="T34" fmla="*/ 29 w 39"/>
                  <a:gd name="T35" fmla="*/ 40 h 71"/>
                  <a:gd name="T36" fmla="*/ 30 w 39"/>
                  <a:gd name="T37" fmla="*/ 42 h 71"/>
                  <a:gd name="T38" fmla="*/ 32 w 39"/>
                  <a:gd name="T39" fmla="*/ 45 h 71"/>
                  <a:gd name="T40" fmla="*/ 33 w 39"/>
                  <a:gd name="T41" fmla="*/ 47 h 71"/>
                  <a:gd name="T42" fmla="*/ 34 w 39"/>
                  <a:gd name="T43" fmla="*/ 49 h 71"/>
                  <a:gd name="T44" fmla="*/ 35 w 39"/>
                  <a:gd name="T45" fmla="*/ 52 h 71"/>
                  <a:gd name="T46" fmla="*/ 36 w 39"/>
                  <a:gd name="T47" fmla="*/ 54 h 71"/>
                  <a:gd name="T48" fmla="*/ 37 w 39"/>
                  <a:gd name="T49" fmla="*/ 56 h 71"/>
                  <a:gd name="T50" fmla="*/ 37 w 39"/>
                  <a:gd name="T51" fmla="*/ 58 h 71"/>
                  <a:gd name="T52" fmla="*/ 38 w 39"/>
                  <a:gd name="T53" fmla="*/ 60 h 71"/>
                  <a:gd name="T54" fmla="*/ 38 w 39"/>
                  <a:gd name="T55" fmla="*/ 62 h 71"/>
                  <a:gd name="T56" fmla="*/ 37 w 39"/>
                  <a:gd name="T57" fmla="*/ 64 h 71"/>
                  <a:gd name="T58" fmla="*/ 37 w 39"/>
                  <a:gd name="T59" fmla="*/ 66 h 71"/>
                  <a:gd name="T60" fmla="*/ 36 w 39"/>
                  <a:gd name="T61" fmla="*/ 68 h 71"/>
                  <a:gd name="T62" fmla="*/ 35 w 39"/>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1"/>
                  <a:gd name="T98" fmla="*/ 39 w 3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1">
                    <a:moveTo>
                      <a:pt x="0" y="0"/>
                    </a:moveTo>
                    <a:lnTo>
                      <a:pt x="2" y="4"/>
                    </a:lnTo>
                    <a:lnTo>
                      <a:pt x="3" y="5"/>
                    </a:lnTo>
                    <a:lnTo>
                      <a:pt x="5" y="7"/>
                    </a:lnTo>
                    <a:lnTo>
                      <a:pt x="6" y="9"/>
                    </a:lnTo>
                    <a:lnTo>
                      <a:pt x="8" y="11"/>
                    </a:lnTo>
                    <a:lnTo>
                      <a:pt x="9" y="14"/>
                    </a:lnTo>
                    <a:lnTo>
                      <a:pt x="11" y="16"/>
                    </a:lnTo>
                    <a:lnTo>
                      <a:pt x="13" y="18"/>
                    </a:lnTo>
                    <a:lnTo>
                      <a:pt x="14" y="20"/>
                    </a:lnTo>
                    <a:lnTo>
                      <a:pt x="17" y="23"/>
                    </a:lnTo>
                    <a:lnTo>
                      <a:pt x="19" y="25"/>
                    </a:lnTo>
                    <a:lnTo>
                      <a:pt x="20" y="28"/>
                    </a:lnTo>
                    <a:lnTo>
                      <a:pt x="22" y="30"/>
                    </a:lnTo>
                    <a:lnTo>
                      <a:pt x="24" y="32"/>
                    </a:lnTo>
                    <a:lnTo>
                      <a:pt x="26" y="35"/>
                    </a:lnTo>
                    <a:lnTo>
                      <a:pt x="28" y="37"/>
                    </a:lnTo>
                    <a:lnTo>
                      <a:pt x="29" y="40"/>
                    </a:lnTo>
                    <a:lnTo>
                      <a:pt x="30" y="42"/>
                    </a:lnTo>
                    <a:lnTo>
                      <a:pt x="32" y="45"/>
                    </a:lnTo>
                    <a:lnTo>
                      <a:pt x="33" y="47"/>
                    </a:lnTo>
                    <a:lnTo>
                      <a:pt x="34" y="49"/>
                    </a:lnTo>
                    <a:lnTo>
                      <a:pt x="35" y="52"/>
                    </a:lnTo>
                    <a:lnTo>
                      <a:pt x="36" y="54"/>
                    </a:lnTo>
                    <a:lnTo>
                      <a:pt x="37" y="56"/>
                    </a:lnTo>
                    <a:lnTo>
                      <a:pt x="37" y="58"/>
                    </a:lnTo>
                    <a:lnTo>
                      <a:pt x="38" y="60"/>
                    </a:lnTo>
                    <a:lnTo>
                      <a:pt x="38" y="62"/>
                    </a:lnTo>
                    <a:lnTo>
                      <a:pt x="37" y="64"/>
                    </a:lnTo>
                    <a:lnTo>
                      <a:pt x="37" y="66"/>
                    </a:lnTo>
                    <a:lnTo>
                      <a:pt x="36" y="68"/>
                    </a:lnTo>
                    <a:lnTo>
                      <a:pt x="35"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19" name="Group 101"/>
            <p:cNvGrpSpPr>
              <a:grpSpLocks/>
            </p:cNvGrpSpPr>
            <p:nvPr/>
          </p:nvGrpSpPr>
          <p:grpSpPr bwMode="auto">
            <a:xfrm>
              <a:off x="847" y="1116"/>
              <a:ext cx="197" cy="120"/>
              <a:chOff x="847" y="1116"/>
              <a:chExt cx="197" cy="120"/>
            </a:xfrm>
          </p:grpSpPr>
          <p:sp>
            <p:nvSpPr>
              <p:cNvPr id="20558" name="Freeform 102"/>
              <p:cNvSpPr>
                <a:spLocks/>
              </p:cNvSpPr>
              <p:nvPr/>
            </p:nvSpPr>
            <p:spPr bwMode="auto">
              <a:xfrm>
                <a:off x="939" y="1145"/>
                <a:ext cx="105" cy="27"/>
              </a:xfrm>
              <a:custGeom>
                <a:avLst/>
                <a:gdLst>
                  <a:gd name="T0" fmla="*/ 48 w 105"/>
                  <a:gd name="T1" fmla="*/ 2 h 27"/>
                  <a:gd name="T2" fmla="*/ 57 w 105"/>
                  <a:gd name="T3" fmla="*/ 1 h 27"/>
                  <a:gd name="T4" fmla="*/ 66 w 105"/>
                  <a:gd name="T5" fmla="*/ 1 h 27"/>
                  <a:gd name="T6" fmla="*/ 74 w 105"/>
                  <a:gd name="T7" fmla="*/ 0 h 27"/>
                  <a:gd name="T8" fmla="*/ 82 w 105"/>
                  <a:gd name="T9" fmla="*/ 0 h 27"/>
                  <a:gd name="T10" fmla="*/ 89 w 105"/>
                  <a:gd name="T11" fmla="*/ 1 h 27"/>
                  <a:gd name="T12" fmla="*/ 94 w 105"/>
                  <a:gd name="T13" fmla="*/ 1 h 27"/>
                  <a:gd name="T14" fmla="*/ 99 w 105"/>
                  <a:gd name="T15" fmla="*/ 2 h 27"/>
                  <a:gd name="T16" fmla="*/ 102 w 105"/>
                  <a:gd name="T17" fmla="*/ 4 h 27"/>
                  <a:gd name="T18" fmla="*/ 103 w 105"/>
                  <a:gd name="T19" fmla="*/ 5 h 27"/>
                  <a:gd name="T20" fmla="*/ 103 w 105"/>
                  <a:gd name="T21" fmla="*/ 7 h 27"/>
                  <a:gd name="T22" fmla="*/ 102 w 105"/>
                  <a:gd name="T23" fmla="*/ 9 h 27"/>
                  <a:gd name="T24" fmla="*/ 99 w 105"/>
                  <a:gd name="T25" fmla="*/ 12 h 27"/>
                  <a:gd name="T26" fmla="*/ 94 w 105"/>
                  <a:gd name="T27" fmla="*/ 14 h 27"/>
                  <a:gd name="T28" fmla="*/ 88 w 105"/>
                  <a:gd name="T29" fmla="*/ 16 h 27"/>
                  <a:gd name="T30" fmla="*/ 82 w 105"/>
                  <a:gd name="T31" fmla="*/ 18 h 27"/>
                  <a:gd name="T32" fmla="*/ 74 w 105"/>
                  <a:gd name="T33" fmla="*/ 20 h 27"/>
                  <a:gd name="T34" fmla="*/ 66 w 105"/>
                  <a:gd name="T35" fmla="*/ 22 h 27"/>
                  <a:gd name="T36" fmla="*/ 57 w 105"/>
                  <a:gd name="T37" fmla="*/ 23 h 27"/>
                  <a:gd name="T38" fmla="*/ 48 w 105"/>
                  <a:gd name="T39" fmla="*/ 24 h 27"/>
                  <a:gd name="T40" fmla="*/ 39 w 105"/>
                  <a:gd name="T41" fmla="*/ 25 h 27"/>
                  <a:gd name="T42" fmla="*/ 31 w 105"/>
                  <a:gd name="T43" fmla="*/ 25 h 27"/>
                  <a:gd name="T44" fmla="*/ 23 w 105"/>
                  <a:gd name="T45" fmla="*/ 26 h 27"/>
                  <a:gd name="T46" fmla="*/ 16 w 105"/>
                  <a:gd name="T47" fmla="*/ 25 h 27"/>
                  <a:gd name="T48" fmla="*/ 10 w 105"/>
                  <a:gd name="T49" fmla="*/ 25 h 27"/>
                  <a:gd name="T50" fmla="*/ 5 w 105"/>
                  <a:gd name="T51" fmla="*/ 24 h 27"/>
                  <a:gd name="T52" fmla="*/ 2 w 105"/>
                  <a:gd name="T53" fmla="*/ 22 h 27"/>
                  <a:gd name="T54" fmla="*/ 0 w 105"/>
                  <a:gd name="T55" fmla="*/ 21 h 27"/>
                  <a:gd name="T56" fmla="*/ 0 w 105"/>
                  <a:gd name="T57" fmla="*/ 19 h 27"/>
                  <a:gd name="T58" fmla="*/ 1 w 105"/>
                  <a:gd name="T59" fmla="*/ 17 h 27"/>
                  <a:gd name="T60" fmla="*/ 4 w 105"/>
                  <a:gd name="T61" fmla="*/ 15 h 27"/>
                  <a:gd name="T62" fmla="*/ 8 w 105"/>
                  <a:gd name="T63" fmla="*/ 13 h 27"/>
                  <a:gd name="T64" fmla="*/ 13 w 105"/>
                  <a:gd name="T65" fmla="*/ 10 h 27"/>
                  <a:gd name="T66" fmla="*/ 20 w 105"/>
                  <a:gd name="T67" fmla="*/ 8 h 27"/>
                  <a:gd name="T68" fmla="*/ 27 w 105"/>
                  <a:gd name="T69" fmla="*/ 6 h 27"/>
                  <a:gd name="T70" fmla="*/ 35 w 105"/>
                  <a:gd name="T71" fmla="*/ 4 h 27"/>
                  <a:gd name="T72" fmla="*/ 44 w 105"/>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7"/>
                  <a:gd name="T113" fmla="*/ 105 w 105"/>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7">
                    <a:moveTo>
                      <a:pt x="44" y="3"/>
                    </a:moveTo>
                    <a:lnTo>
                      <a:pt x="48" y="2"/>
                    </a:lnTo>
                    <a:lnTo>
                      <a:pt x="53" y="2"/>
                    </a:lnTo>
                    <a:lnTo>
                      <a:pt x="57" y="1"/>
                    </a:lnTo>
                    <a:lnTo>
                      <a:pt x="62" y="1"/>
                    </a:lnTo>
                    <a:lnTo>
                      <a:pt x="66" y="1"/>
                    </a:lnTo>
                    <a:lnTo>
                      <a:pt x="70" y="0"/>
                    </a:lnTo>
                    <a:lnTo>
                      <a:pt x="74" y="0"/>
                    </a:lnTo>
                    <a:lnTo>
                      <a:pt x="78" y="0"/>
                    </a:lnTo>
                    <a:lnTo>
                      <a:pt x="82" y="0"/>
                    </a:lnTo>
                    <a:lnTo>
                      <a:pt x="85" y="0"/>
                    </a:lnTo>
                    <a:lnTo>
                      <a:pt x="89" y="1"/>
                    </a:lnTo>
                    <a:lnTo>
                      <a:pt x="92" y="1"/>
                    </a:lnTo>
                    <a:lnTo>
                      <a:pt x="94" y="1"/>
                    </a:lnTo>
                    <a:lnTo>
                      <a:pt x="97" y="2"/>
                    </a:lnTo>
                    <a:lnTo>
                      <a:pt x="99" y="2"/>
                    </a:lnTo>
                    <a:lnTo>
                      <a:pt x="100" y="3"/>
                    </a:lnTo>
                    <a:lnTo>
                      <a:pt x="102" y="4"/>
                    </a:lnTo>
                    <a:lnTo>
                      <a:pt x="103" y="4"/>
                    </a:lnTo>
                    <a:lnTo>
                      <a:pt x="103" y="5"/>
                    </a:lnTo>
                    <a:lnTo>
                      <a:pt x="104" y="6"/>
                    </a:lnTo>
                    <a:lnTo>
                      <a:pt x="103" y="7"/>
                    </a:lnTo>
                    <a:lnTo>
                      <a:pt x="103" y="8"/>
                    </a:lnTo>
                    <a:lnTo>
                      <a:pt x="102" y="9"/>
                    </a:lnTo>
                    <a:lnTo>
                      <a:pt x="100" y="10"/>
                    </a:lnTo>
                    <a:lnTo>
                      <a:pt x="99" y="12"/>
                    </a:lnTo>
                    <a:lnTo>
                      <a:pt x="97" y="12"/>
                    </a:lnTo>
                    <a:lnTo>
                      <a:pt x="94" y="14"/>
                    </a:lnTo>
                    <a:lnTo>
                      <a:pt x="91" y="15"/>
                    </a:lnTo>
                    <a:lnTo>
                      <a:pt x="88" y="16"/>
                    </a:lnTo>
                    <a:lnTo>
                      <a:pt x="85" y="17"/>
                    </a:lnTo>
                    <a:lnTo>
                      <a:pt x="82" y="18"/>
                    </a:lnTo>
                    <a:lnTo>
                      <a:pt x="78" y="19"/>
                    </a:lnTo>
                    <a:lnTo>
                      <a:pt x="74" y="20"/>
                    </a:lnTo>
                    <a:lnTo>
                      <a:pt x="70" y="21"/>
                    </a:lnTo>
                    <a:lnTo>
                      <a:pt x="66" y="22"/>
                    </a:lnTo>
                    <a:lnTo>
                      <a:pt x="62" y="22"/>
                    </a:lnTo>
                    <a:lnTo>
                      <a:pt x="57" y="23"/>
                    </a:lnTo>
                    <a:lnTo>
                      <a:pt x="52" y="24"/>
                    </a:lnTo>
                    <a:lnTo>
                      <a:pt x="48" y="24"/>
                    </a:lnTo>
                    <a:lnTo>
                      <a:pt x="44" y="25"/>
                    </a:lnTo>
                    <a:lnTo>
                      <a:pt x="39" y="25"/>
                    </a:lnTo>
                    <a:lnTo>
                      <a:pt x="35" y="25"/>
                    </a:lnTo>
                    <a:lnTo>
                      <a:pt x="31" y="25"/>
                    </a:lnTo>
                    <a:lnTo>
                      <a:pt x="27" y="26"/>
                    </a:lnTo>
                    <a:lnTo>
                      <a:pt x="23" y="26"/>
                    </a:lnTo>
                    <a:lnTo>
                      <a:pt x="20" y="26"/>
                    </a:lnTo>
                    <a:lnTo>
                      <a:pt x="16" y="25"/>
                    </a:lnTo>
                    <a:lnTo>
                      <a:pt x="13" y="25"/>
                    </a:lnTo>
                    <a:lnTo>
                      <a:pt x="10" y="25"/>
                    </a:lnTo>
                    <a:lnTo>
                      <a:pt x="8" y="25"/>
                    </a:lnTo>
                    <a:lnTo>
                      <a:pt x="5" y="24"/>
                    </a:lnTo>
                    <a:lnTo>
                      <a:pt x="4" y="23"/>
                    </a:lnTo>
                    <a:lnTo>
                      <a:pt x="2" y="22"/>
                    </a:lnTo>
                    <a:lnTo>
                      <a:pt x="1" y="22"/>
                    </a:lnTo>
                    <a:lnTo>
                      <a:pt x="0" y="21"/>
                    </a:lnTo>
                    <a:lnTo>
                      <a:pt x="0" y="20"/>
                    </a:lnTo>
                    <a:lnTo>
                      <a:pt x="0" y="19"/>
                    </a:lnTo>
                    <a:lnTo>
                      <a:pt x="0" y="18"/>
                    </a:lnTo>
                    <a:lnTo>
                      <a:pt x="1" y="17"/>
                    </a:lnTo>
                    <a:lnTo>
                      <a:pt x="2" y="16"/>
                    </a:lnTo>
                    <a:lnTo>
                      <a:pt x="4" y="15"/>
                    </a:lnTo>
                    <a:lnTo>
                      <a:pt x="5" y="14"/>
                    </a:lnTo>
                    <a:lnTo>
                      <a:pt x="8" y="13"/>
                    </a:lnTo>
                    <a:lnTo>
                      <a:pt x="10" y="12"/>
                    </a:lnTo>
                    <a:lnTo>
                      <a:pt x="13" y="10"/>
                    </a:lnTo>
                    <a:lnTo>
                      <a:pt x="16" y="9"/>
                    </a:lnTo>
                    <a:lnTo>
                      <a:pt x="20" y="8"/>
                    </a:lnTo>
                    <a:lnTo>
                      <a:pt x="23" y="7"/>
                    </a:lnTo>
                    <a:lnTo>
                      <a:pt x="27" y="6"/>
                    </a:lnTo>
                    <a:lnTo>
                      <a:pt x="31" y="5"/>
                    </a:lnTo>
                    <a:lnTo>
                      <a:pt x="35" y="4"/>
                    </a:lnTo>
                    <a:lnTo>
                      <a:pt x="40" y="4"/>
                    </a:lnTo>
                    <a:lnTo>
                      <a:pt x="44"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9" name="Freeform 103"/>
              <p:cNvSpPr>
                <a:spLocks/>
              </p:cNvSpPr>
              <p:nvPr/>
            </p:nvSpPr>
            <p:spPr bwMode="auto">
              <a:xfrm>
                <a:off x="886" y="1116"/>
                <a:ext cx="58" cy="49"/>
              </a:xfrm>
              <a:custGeom>
                <a:avLst/>
                <a:gdLst>
                  <a:gd name="T0" fmla="*/ 5 w 58"/>
                  <a:gd name="T1" fmla="*/ 25 h 49"/>
                  <a:gd name="T2" fmla="*/ 3 w 58"/>
                  <a:gd name="T3" fmla="*/ 21 h 49"/>
                  <a:gd name="T4" fmla="*/ 1 w 58"/>
                  <a:gd name="T5" fmla="*/ 17 h 49"/>
                  <a:gd name="T6" fmla="*/ 0 w 58"/>
                  <a:gd name="T7" fmla="*/ 13 h 49"/>
                  <a:gd name="T8" fmla="*/ 0 w 58"/>
                  <a:gd name="T9" fmla="*/ 10 h 49"/>
                  <a:gd name="T10" fmla="*/ 1 w 58"/>
                  <a:gd name="T11" fmla="*/ 7 h 49"/>
                  <a:gd name="T12" fmla="*/ 2 w 58"/>
                  <a:gd name="T13" fmla="*/ 4 h 49"/>
                  <a:gd name="T14" fmla="*/ 5 w 58"/>
                  <a:gd name="T15" fmla="*/ 2 h 49"/>
                  <a:gd name="T16" fmla="*/ 8 w 58"/>
                  <a:gd name="T17" fmla="*/ 1 h 49"/>
                  <a:gd name="T18" fmla="*/ 11 w 58"/>
                  <a:gd name="T19" fmla="*/ 0 h 49"/>
                  <a:gd name="T20" fmla="*/ 16 w 58"/>
                  <a:gd name="T21" fmla="*/ 0 h 49"/>
                  <a:gd name="T22" fmla="*/ 20 w 58"/>
                  <a:gd name="T23" fmla="*/ 1 h 49"/>
                  <a:gd name="T24" fmla="*/ 25 w 58"/>
                  <a:gd name="T25" fmla="*/ 2 h 49"/>
                  <a:gd name="T26" fmla="*/ 30 w 58"/>
                  <a:gd name="T27" fmla="*/ 4 h 49"/>
                  <a:gd name="T28" fmla="*/ 35 w 58"/>
                  <a:gd name="T29" fmla="*/ 7 h 49"/>
                  <a:gd name="T30" fmla="*/ 39 w 58"/>
                  <a:gd name="T31" fmla="*/ 10 h 49"/>
                  <a:gd name="T32" fmla="*/ 43 w 58"/>
                  <a:gd name="T33" fmla="*/ 13 h 49"/>
                  <a:gd name="T34" fmla="*/ 47 w 58"/>
                  <a:gd name="T35" fmla="*/ 17 h 49"/>
                  <a:gd name="T36" fmla="*/ 51 w 58"/>
                  <a:gd name="T37" fmla="*/ 21 h 49"/>
                  <a:gd name="T38" fmla="*/ 53 w 58"/>
                  <a:gd name="T39" fmla="*/ 25 h 49"/>
                  <a:gd name="T40" fmla="*/ 55 w 58"/>
                  <a:gd name="T41" fmla="*/ 29 h 49"/>
                  <a:gd name="T42" fmla="*/ 56 w 58"/>
                  <a:gd name="T43" fmla="*/ 33 h 49"/>
                  <a:gd name="T44" fmla="*/ 57 w 58"/>
                  <a:gd name="T45" fmla="*/ 37 h 49"/>
                  <a:gd name="T46" fmla="*/ 56 w 58"/>
                  <a:gd name="T47" fmla="*/ 40 h 49"/>
                  <a:gd name="T48" fmla="*/ 54 w 58"/>
                  <a:gd name="T49" fmla="*/ 43 h 49"/>
                  <a:gd name="T50" fmla="*/ 52 w 58"/>
                  <a:gd name="T51" fmla="*/ 45 h 49"/>
                  <a:gd name="T52" fmla="*/ 50 w 58"/>
                  <a:gd name="T53" fmla="*/ 46 h 49"/>
                  <a:gd name="T54" fmla="*/ 46 w 58"/>
                  <a:gd name="T55" fmla="*/ 47 h 49"/>
                  <a:gd name="T56" fmla="*/ 41 w 58"/>
                  <a:gd name="T57" fmla="*/ 48 h 49"/>
                  <a:gd name="T58" fmla="*/ 37 w 58"/>
                  <a:gd name="T59" fmla="*/ 47 h 49"/>
                  <a:gd name="T60" fmla="*/ 33 w 58"/>
                  <a:gd name="T61" fmla="*/ 46 h 49"/>
                  <a:gd name="T62" fmla="*/ 28 w 58"/>
                  <a:gd name="T63" fmla="*/ 44 h 49"/>
                  <a:gd name="T64" fmla="*/ 23 w 58"/>
                  <a:gd name="T65" fmla="*/ 41 h 49"/>
                  <a:gd name="T66" fmla="*/ 18 w 58"/>
                  <a:gd name="T67" fmla="*/ 38 h 49"/>
                  <a:gd name="T68" fmla="*/ 14 w 58"/>
                  <a:gd name="T69" fmla="*/ 35 h 49"/>
                  <a:gd name="T70" fmla="*/ 10 w 58"/>
                  <a:gd name="T71" fmla="*/ 31 h 49"/>
                  <a:gd name="T72" fmla="*/ 7 w 58"/>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9"/>
                  <a:gd name="T113" fmla="*/ 58 w 58"/>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9">
                    <a:moveTo>
                      <a:pt x="6" y="27"/>
                    </a:moveTo>
                    <a:lnTo>
                      <a:pt x="5" y="25"/>
                    </a:lnTo>
                    <a:lnTo>
                      <a:pt x="4" y="23"/>
                    </a:lnTo>
                    <a:lnTo>
                      <a:pt x="3" y="21"/>
                    </a:lnTo>
                    <a:lnTo>
                      <a:pt x="1" y="19"/>
                    </a:lnTo>
                    <a:lnTo>
                      <a:pt x="1" y="17"/>
                    </a:lnTo>
                    <a:lnTo>
                      <a:pt x="0" y="15"/>
                    </a:lnTo>
                    <a:lnTo>
                      <a:pt x="0" y="13"/>
                    </a:lnTo>
                    <a:lnTo>
                      <a:pt x="0" y="11"/>
                    </a:lnTo>
                    <a:lnTo>
                      <a:pt x="0" y="10"/>
                    </a:lnTo>
                    <a:lnTo>
                      <a:pt x="0" y="8"/>
                    </a:lnTo>
                    <a:lnTo>
                      <a:pt x="1" y="7"/>
                    </a:lnTo>
                    <a:lnTo>
                      <a:pt x="1" y="5"/>
                    </a:lnTo>
                    <a:lnTo>
                      <a:pt x="2" y="4"/>
                    </a:lnTo>
                    <a:lnTo>
                      <a:pt x="3" y="3"/>
                    </a:lnTo>
                    <a:lnTo>
                      <a:pt x="5" y="2"/>
                    </a:lnTo>
                    <a:lnTo>
                      <a:pt x="6" y="1"/>
                    </a:lnTo>
                    <a:lnTo>
                      <a:pt x="8" y="1"/>
                    </a:lnTo>
                    <a:lnTo>
                      <a:pt x="10" y="0"/>
                    </a:lnTo>
                    <a:lnTo>
                      <a:pt x="11" y="0"/>
                    </a:lnTo>
                    <a:lnTo>
                      <a:pt x="13" y="0"/>
                    </a:lnTo>
                    <a:lnTo>
                      <a:pt x="16" y="0"/>
                    </a:lnTo>
                    <a:lnTo>
                      <a:pt x="18" y="0"/>
                    </a:lnTo>
                    <a:lnTo>
                      <a:pt x="20" y="1"/>
                    </a:lnTo>
                    <a:lnTo>
                      <a:pt x="23" y="1"/>
                    </a:lnTo>
                    <a:lnTo>
                      <a:pt x="25" y="2"/>
                    </a:lnTo>
                    <a:lnTo>
                      <a:pt x="27" y="3"/>
                    </a:lnTo>
                    <a:lnTo>
                      <a:pt x="30" y="4"/>
                    </a:lnTo>
                    <a:lnTo>
                      <a:pt x="32" y="5"/>
                    </a:lnTo>
                    <a:lnTo>
                      <a:pt x="35" y="7"/>
                    </a:lnTo>
                    <a:lnTo>
                      <a:pt x="37" y="8"/>
                    </a:lnTo>
                    <a:lnTo>
                      <a:pt x="39" y="10"/>
                    </a:lnTo>
                    <a:lnTo>
                      <a:pt x="41" y="12"/>
                    </a:lnTo>
                    <a:lnTo>
                      <a:pt x="43" y="13"/>
                    </a:lnTo>
                    <a:lnTo>
                      <a:pt x="46" y="15"/>
                    </a:lnTo>
                    <a:lnTo>
                      <a:pt x="47" y="17"/>
                    </a:lnTo>
                    <a:lnTo>
                      <a:pt x="49" y="19"/>
                    </a:lnTo>
                    <a:lnTo>
                      <a:pt x="51" y="21"/>
                    </a:lnTo>
                    <a:lnTo>
                      <a:pt x="52" y="23"/>
                    </a:lnTo>
                    <a:lnTo>
                      <a:pt x="53" y="25"/>
                    </a:lnTo>
                    <a:lnTo>
                      <a:pt x="54" y="28"/>
                    </a:lnTo>
                    <a:lnTo>
                      <a:pt x="55" y="29"/>
                    </a:lnTo>
                    <a:lnTo>
                      <a:pt x="56" y="31"/>
                    </a:lnTo>
                    <a:lnTo>
                      <a:pt x="56" y="33"/>
                    </a:lnTo>
                    <a:lnTo>
                      <a:pt x="57" y="35"/>
                    </a:lnTo>
                    <a:lnTo>
                      <a:pt x="57" y="37"/>
                    </a:lnTo>
                    <a:lnTo>
                      <a:pt x="56" y="39"/>
                    </a:lnTo>
                    <a:lnTo>
                      <a:pt x="56" y="40"/>
                    </a:lnTo>
                    <a:lnTo>
                      <a:pt x="55" y="42"/>
                    </a:lnTo>
                    <a:lnTo>
                      <a:pt x="54" y="43"/>
                    </a:lnTo>
                    <a:lnTo>
                      <a:pt x="53" y="44"/>
                    </a:lnTo>
                    <a:lnTo>
                      <a:pt x="52" y="45"/>
                    </a:lnTo>
                    <a:lnTo>
                      <a:pt x="51" y="46"/>
                    </a:lnTo>
                    <a:lnTo>
                      <a:pt x="50" y="46"/>
                    </a:lnTo>
                    <a:lnTo>
                      <a:pt x="47" y="47"/>
                    </a:lnTo>
                    <a:lnTo>
                      <a:pt x="46" y="47"/>
                    </a:lnTo>
                    <a:lnTo>
                      <a:pt x="44" y="48"/>
                    </a:lnTo>
                    <a:lnTo>
                      <a:pt x="41" y="48"/>
                    </a:lnTo>
                    <a:lnTo>
                      <a:pt x="39" y="47"/>
                    </a:lnTo>
                    <a:lnTo>
                      <a:pt x="37" y="47"/>
                    </a:lnTo>
                    <a:lnTo>
                      <a:pt x="35" y="46"/>
                    </a:lnTo>
                    <a:lnTo>
                      <a:pt x="33" y="46"/>
                    </a:lnTo>
                    <a:lnTo>
                      <a:pt x="30" y="45"/>
                    </a:lnTo>
                    <a:lnTo>
                      <a:pt x="28" y="44"/>
                    </a:lnTo>
                    <a:lnTo>
                      <a:pt x="25" y="43"/>
                    </a:lnTo>
                    <a:lnTo>
                      <a:pt x="23" y="41"/>
                    </a:lnTo>
                    <a:lnTo>
                      <a:pt x="21" y="40"/>
                    </a:lnTo>
                    <a:lnTo>
                      <a:pt x="18" y="38"/>
                    </a:lnTo>
                    <a:lnTo>
                      <a:pt x="16" y="37"/>
                    </a:lnTo>
                    <a:lnTo>
                      <a:pt x="14" y="35"/>
                    </a:lnTo>
                    <a:lnTo>
                      <a:pt x="12" y="33"/>
                    </a:lnTo>
                    <a:lnTo>
                      <a:pt x="10" y="31"/>
                    </a:lnTo>
                    <a:lnTo>
                      <a:pt x="8" y="29"/>
                    </a:lnTo>
                    <a:lnTo>
                      <a:pt x="7"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0" name="Oval 104"/>
              <p:cNvSpPr>
                <a:spLocks noChangeArrowheads="1"/>
              </p:cNvSpPr>
              <p:nvPr/>
            </p:nvSpPr>
            <p:spPr bwMode="auto">
              <a:xfrm rot="-5940000">
                <a:off x="867" y="1139"/>
                <a:ext cx="30"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61" name="Freeform 105"/>
              <p:cNvSpPr>
                <a:spLocks/>
              </p:cNvSpPr>
              <p:nvPr/>
            </p:nvSpPr>
            <p:spPr bwMode="auto">
              <a:xfrm>
                <a:off x="936" y="1166"/>
                <a:ext cx="39" cy="70"/>
              </a:xfrm>
              <a:custGeom>
                <a:avLst/>
                <a:gdLst>
                  <a:gd name="T0" fmla="*/ 0 w 39"/>
                  <a:gd name="T1" fmla="*/ 0 h 70"/>
                  <a:gd name="T2" fmla="*/ 2 w 39"/>
                  <a:gd name="T3" fmla="*/ 3 h 70"/>
                  <a:gd name="T4" fmla="*/ 3 w 39"/>
                  <a:gd name="T5" fmla="*/ 5 h 70"/>
                  <a:gd name="T6" fmla="*/ 5 w 39"/>
                  <a:gd name="T7" fmla="*/ 7 h 70"/>
                  <a:gd name="T8" fmla="*/ 6 w 39"/>
                  <a:gd name="T9" fmla="*/ 9 h 70"/>
                  <a:gd name="T10" fmla="*/ 8 w 39"/>
                  <a:gd name="T11" fmla="*/ 11 h 70"/>
                  <a:gd name="T12" fmla="*/ 9 w 39"/>
                  <a:gd name="T13" fmla="*/ 14 h 70"/>
                  <a:gd name="T14" fmla="*/ 11 w 39"/>
                  <a:gd name="T15" fmla="*/ 16 h 70"/>
                  <a:gd name="T16" fmla="*/ 13 w 39"/>
                  <a:gd name="T17" fmla="*/ 18 h 70"/>
                  <a:gd name="T18" fmla="*/ 15 w 39"/>
                  <a:gd name="T19" fmla="*/ 20 h 70"/>
                  <a:gd name="T20" fmla="*/ 16 w 39"/>
                  <a:gd name="T21" fmla="*/ 23 h 70"/>
                  <a:gd name="T22" fmla="*/ 18 w 39"/>
                  <a:gd name="T23" fmla="*/ 25 h 70"/>
                  <a:gd name="T24" fmla="*/ 20 w 39"/>
                  <a:gd name="T25" fmla="*/ 27 h 70"/>
                  <a:gd name="T26" fmla="*/ 22 w 39"/>
                  <a:gd name="T27" fmla="*/ 30 h 70"/>
                  <a:gd name="T28" fmla="*/ 24 w 39"/>
                  <a:gd name="T29" fmla="*/ 32 h 70"/>
                  <a:gd name="T30" fmla="*/ 26 w 39"/>
                  <a:gd name="T31" fmla="*/ 35 h 70"/>
                  <a:gd name="T32" fmla="*/ 27 w 39"/>
                  <a:gd name="T33" fmla="*/ 37 h 70"/>
                  <a:gd name="T34" fmla="*/ 29 w 39"/>
                  <a:gd name="T35" fmla="*/ 39 h 70"/>
                  <a:gd name="T36" fmla="*/ 31 w 39"/>
                  <a:gd name="T37" fmla="*/ 41 h 70"/>
                  <a:gd name="T38" fmla="*/ 32 w 39"/>
                  <a:gd name="T39" fmla="*/ 44 h 70"/>
                  <a:gd name="T40" fmla="*/ 33 w 39"/>
                  <a:gd name="T41" fmla="*/ 46 h 70"/>
                  <a:gd name="T42" fmla="*/ 35 w 39"/>
                  <a:gd name="T43" fmla="*/ 49 h 70"/>
                  <a:gd name="T44" fmla="*/ 35 w 39"/>
                  <a:gd name="T45" fmla="*/ 51 h 70"/>
                  <a:gd name="T46" fmla="*/ 36 w 39"/>
                  <a:gd name="T47" fmla="*/ 53 h 70"/>
                  <a:gd name="T48" fmla="*/ 37 w 39"/>
                  <a:gd name="T49" fmla="*/ 55 h 70"/>
                  <a:gd name="T50" fmla="*/ 37 w 39"/>
                  <a:gd name="T51" fmla="*/ 57 h 70"/>
                  <a:gd name="T52" fmla="*/ 38 w 39"/>
                  <a:gd name="T53" fmla="*/ 60 h 70"/>
                  <a:gd name="T54" fmla="*/ 38 w 39"/>
                  <a:gd name="T55" fmla="*/ 62 h 70"/>
                  <a:gd name="T56" fmla="*/ 37 w 39"/>
                  <a:gd name="T57" fmla="*/ 63 h 70"/>
                  <a:gd name="T58" fmla="*/ 37 w 39"/>
                  <a:gd name="T59" fmla="*/ 65 h 70"/>
                  <a:gd name="T60" fmla="*/ 36 w 39"/>
                  <a:gd name="T61" fmla="*/ 67 h 70"/>
                  <a:gd name="T62" fmla="*/ 35 w 39"/>
                  <a:gd name="T63" fmla="*/ 69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0"/>
                  <a:gd name="T98" fmla="*/ 39 w 39"/>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0">
                    <a:moveTo>
                      <a:pt x="0" y="0"/>
                    </a:moveTo>
                    <a:lnTo>
                      <a:pt x="2" y="3"/>
                    </a:lnTo>
                    <a:lnTo>
                      <a:pt x="3" y="5"/>
                    </a:lnTo>
                    <a:lnTo>
                      <a:pt x="5" y="7"/>
                    </a:lnTo>
                    <a:lnTo>
                      <a:pt x="6" y="9"/>
                    </a:lnTo>
                    <a:lnTo>
                      <a:pt x="8" y="11"/>
                    </a:lnTo>
                    <a:lnTo>
                      <a:pt x="9" y="14"/>
                    </a:lnTo>
                    <a:lnTo>
                      <a:pt x="11" y="16"/>
                    </a:lnTo>
                    <a:lnTo>
                      <a:pt x="13" y="18"/>
                    </a:lnTo>
                    <a:lnTo>
                      <a:pt x="15" y="20"/>
                    </a:lnTo>
                    <a:lnTo>
                      <a:pt x="16" y="23"/>
                    </a:lnTo>
                    <a:lnTo>
                      <a:pt x="18" y="25"/>
                    </a:lnTo>
                    <a:lnTo>
                      <a:pt x="20" y="27"/>
                    </a:lnTo>
                    <a:lnTo>
                      <a:pt x="22" y="30"/>
                    </a:lnTo>
                    <a:lnTo>
                      <a:pt x="24" y="32"/>
                    </a:lnTo>
                    <a:lnTo>
                      <a:pt x="26" y="35"/>
                    </a:lnTo>
                    <a:lnTo>
                      <a:pt x="27" y="37"/>
                    </a:lnTo>
                    <a:lnTo>
                      <a:pt x="29" y="39"/>
                    </a:lnTo>
                    <a:lnTo>
                      <a:pt x="31" y="41"/>
                    </a:lnTo>
                    <a:lnTo>
                      <a:pt x="32" y="44"/>
                    </a:lnTo>
                    <a:lnTo>
                      <a:pt x="33" y="46"/>
                    </a:lnTo>
                    <a:lnTo>
                      <a:pt x="35" y="49"/>
                    </a:lnTo>
                    <a:lnTo>
                      <a:pt x="35" y="51"/>
                    </a:lnTo>
                    <a:lnTo>
                      <a:pt x="36" y="53"/>
                    </a:lnTo>
                    <a:lnTo>
                      <a:pt x="37" y="55"/>
                    </a:lnTo>
                    <a:lnTo>
                      <a:pt x="37" y="57"/>
                    </a:lnTo>
                    <a:lnTo>
                      <a:pt x="38" y="60"/>
                    </a:lnTo>
                    <a:lnTo>
                      <a:pt x="38" y="62"/>
                    </a:lnTo>
                    <a:lnTo>
                      <a:pt x="37" y="63"/>
                    </a:lnTo>
                    <a:lnTo>
                      <a:pt x="37" y="65"/>
                    </a:lnTo>
                    <a:lnTo>
                      <a:pt x="36" y="67"/>
                    </a:lnTo>
                    <a:lnTo>
                      <a:pt x="35" y="6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0" name="Group 106"/>
            <p:cNvGrpSpPr>
              <a:grpSpLocks/>
            </p:cNvGrpSpPr>
            <p:nvPr/>
          </p:nvGrpSpPr>
          <p:grpSpPr bwMode="auto">
            <a:xfrm>
              <a:off x="758" y="1225"/>
              <a:ext cx="195" cy="120"/>
              <a:chOff x="758" y="1225"/>
              <a:chExt cx="195" cy="120"/>
            </a:xfrm>
          </p:grpSpPr>
          <p:sp>
            <p:nvSpPr>
              <p:cNvPr id="20554" name="Freeform 107"/>
              <p:cNvSpPr>
                <a:spLocks/>
              </p:cNvSpPr>
              <p:nvPr/>
            </p:nvSpPr>
            <p:spPr bwMode="auto">
              <a:xfrm>
                <a:off x="849" y="1255"/>
                <a:ext cx="104" cy="27"/>
              </a:xfrm>
              <a:custGeom>
                <a:avLst/>
                <a:gdLst>
                  <a:gd name="T0" fmla="*/ 48 w 104"/>
                  <a:gd name="T1" fmla="*/ 2 h 27"/>
                  <a:gd name="T2" fmla="*/ 57 w 104"/>
                  <a:gd name="T3" fmla="*/ 1 h 27"/>
                  <a:gd name="T4" fmla="*/ 65 w 104"/>
                  <a:gd name="T5" fmla="*/ 0 h 27"/>
                  <a:gd name="T6" fmla="*/ 74 w 104"/>
                  <a:gd name="T7" fmla="*/ 0 h 27"/>
                  <a:gd name="T8" fmla="*/ 81 w 104"/>
                  <a:gd name="T9" fmla="*/ 0 h 27"/>
                  <a:gd name="T10" fmla="*/ 88 w 104"/>
                  <a:gd name="T11" fmla="*/ 0 h 27"/>
                  <a:gd name="T12" fmla="*/ 94 w 104"/>
                  <a:gd name="T13" fmla="*/ 1 h 27"/>
                  <a:gd name="T14" fmla="*/ 98 w 104"/>
                  <a:gd name="T15" fmla="*/ 2 h 27"/>
                  <a:gd name="T16" fmla="*/ 101 w 104"/>
                  <a:gd name="T17" fmla="*/ 4 h 27"/>
                  <a:gd name="T18" fmla="*/ 103 w 104"/>
                  <a:gd name="T19" fmla="*/ 5 h 27"/>
                  <a:gd name="T20" fmla="*/ 102 w 104"/>
                  <a:gd name="T21" fmla="*/ 7 h 27"/>
                  <a:gd name="T22" fmla="*/ 101 w 104"/>
                  <a:gd name="T23" fmla="*/ 9 h 27"/>
                  <a:gd name="T24" fmla="*/ 98 w 104"/>
                  <a:gd name="T25" fmla="*/ 11 h 27"/>
                  <a:gd name="T26" fmla="*/ 93 w 104"/>
                  <a:gd name="T27" fmla="*/ 13 h 27"/>
                  <a:gd name="T28" fmla="*/ 88 w 104"/>
                  <a:gd name="T29" fmla="*/ 16 h 27"/>
                  <a:gd name="T30" fmla="*/ 81 w 104"/>
                  <a:gd name="T31" fmla="*/ 18 h 27"/>
                  <a:gd name="T32" fmla="*/ 73 w 104"/>
                  <a:gd name="T33" fmla="*/ 20 h 27"/>
                  <a:gd name="T34" fmla="*/ 65 w 104"/>
                  <a:gd name="T35" fmla="*/ 22 h 27"/>
                  <a:gd name="T36" fmla="*/ 56 w 104"/>
                  <a:gd name="T37" fmla="*/ 23 h 27"/>
                  <a:gd name="T38" fmla="*/ 48 w 104"/>
                  <a:gd name="T39" fmla="*/ 24 h 27"/>
                  <a:gd name="T40" fmla="*/ 39 w 104"/>
                  <a:gd name="T41" fmla="*/ 25 h 27"/>
                  <a:gd name="T42" fmla="*/ 31 w 104"/>
                  <a:gd name="T43" fmla="*/ 25 h 27"/>
                  <a:gd name="T44" fmla="*/ 23 w 104"/>
                  <a:gd name="T45" fmla="*/ 26 h 27"/>
                  <a:gd name="T46" fmla="*/ 16 w 104"/>
                  <a:gd name="T47" fmla="*/ 25 h 27"/>
                  <a:gd name="T48" fmla="*/ 10 w 104"/>
                  <a:gd name="T49" fmla="*/ 25 h 27"/>
                  <a:gd name="T50" fmla="*/ 5 w 104"/>
                  <a:gd name="T51" fmla="*/ 24 h 27"/>
                  <a:gd name="T52" fmla="*/ 2 w 104"/>
                  <a:gd name="T53" fmla="*/ 22 h 27"/>
                  <a:gd name="T54" fmla="*/ 0 w 104"/>
                  <a:gd name="T55" fmla="*/ 21 h 27"/>
                  <a:gd name="T56" fmla="*/ 0 w 104"/>
                  <a:gd name="T57" fmla="*/ 19 h 27"/>
                  <a:gd name="T58" fmla="*/ 1 w 104"/>
                  <a:gd name="T59" fmla="*/ 17 h 27"/>
                  <a:gd name="T60" fmla="*/ 4 w 104"/>
                  <a:gd name="T61" fmla="*/ 15 h 27"/>
                  <a:gd name="T62" fmla="*/ 8 w 104"/>
                  <a:gd name="T63" fmla="*/ 13 h 27"/>
                  <a:gd name="T64" fmla="*/ 13 w 104"/>
                  <a:gd name="T65" fmla="*/ 10 h 27"/>
                  <a:gd name="T66" fmla="*/ 20 w 104"/>
                  <a:gd name="T67" fmla="*/ 8 h 27"/>
                  <a:gd name="T68" fmla="*/ 27 w 104"/>
                  <a:gd name="T69" fmla="*/ 6 h 27"/>
                  <a:gd name="T70" fmla="*/ 35 w 104"/>
                  <a:gd name="T71" fmla="*/ 4 h 27"/>
                  <a:gd name="T72" fmla="*/ 44 w 104"/>
                  <a:gd name="T73" fmla="*/ 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27"/>
                  <a:gd name="T113" fmla="*/ 104 w 10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27">
                    <a:moveTo>
                      <a:pt x="44" y="3"/>
                    </a:moveTo>
                    <a:lnTo>
                      <a:pt x="48" y="2"/>
                    </a:lnTo>
                    <a:lnTo>
                      <a:pt x="52" y="1"/>
                    </a:lnTo>
                    <a:lnTo>
                      <a:pt x="57" y="1"/>
                    </a:lnTo>
                    <a:lnTo>
                      <a:pt x="61" y="1"/>
                    </a:lnTo>
                    <a:lnTo>
                      <a:pt x="65" y="0"/>
                    </a:lnTo>
                    <a:lnTo>
                      <a:pt x="69" y="0"/>
                    </a:lnTo>
                    <a:lnTo>
                      <a:pt x="74" y="0"/>
                    </a:lnTo>
                    <a:lnTo>
                      <a:pt x="78" y="0"/>
                    </a:lnTo>
                    <a:lnTo>
                      <a:pt x="81" y="0"/>
                    </a:lnTo>
                    <a:lnTo>
                      <a:pt x="85" y="0"/>
                    </a:lnTo>
                    <a:lnTo>
                      <a:pt x="88" y="0"/>
                    </a:lnTo>
                    <a:lnTo>
                      <a:pt x="91" y="1"/>
                    </a:lnTo>
                    <a:lnTo>
                      <a:pt x="94" y="1"/>
                    </a:lnTo>
                    <a:lnTo>
                      <a:pt x="96" y="1"/>
                    </a:lnTo>
                    <a:lnTo>
                      <a:pt x="98" y="2"/>
                    </a:lnTo>
                    <a:lnTo>
                      <a:pt x="100" y="3"/>
                    </a:lnTo>
                    <a:lnTo>
                      <a:pt x="101" y="4"/>
                    </a:lnTo>
                    <a:lnTo>
                      <a:pt x="102" y="4"/>
                    </a:lnTo>
                    <a:lnTo>
                      <a:pt x="103" y="5"/>
                    </a:lnTo>
                    <a:lnTo>
                      <a:pt x="103" y="6"/>
                    </a:lnTo>
                    <a:lnTo>
                      <a:pt x="102" y="7"/>
                    </a:lnTo>
                    <a:lnTo>
                      <a:pt x="102" y="8"/>
                    </a:lnTo>
                    <a:lnTo>
                      <a:pt x="101" y="9"/>
                    </a:lnTo>
                    <a:lnTo>
                      <a:pt x="99" y="10"/>
                    </a:lnTo>
                    <a:lnTo>
                      <a:pt x="98" y="11"/>
                    </a:lnTo>
                    <a:lnTo>
                      <a:pt x="96" y="13"/>
                    </a:lnTo>
                    <a:lnTo>
                      <a:pt x="93" y="13"/>
                    </a:lnTo>
                    <a:lnTo>
                      <a:pt x="91" y="15"/>
                    </a:lnTo>
                    <a:lnTo>
                      <a:pt x="88" y="16"/>
                    </a:lnTo>
                    <a:lnTo>
                      <a:pt x="84" y="17"/>
                    </a:lnTo>
                    <a:lnTo>
                      <a:pt x="81" y="18"/>
                    </a:lnTo>
                    <a:lnTo>
                      <a:pt x="77" y="19"/>
                    </a:lnTo>
                    <a:lnTo>
                      <a:pt x="73" y="20"/>
                    </a:lnTo>
                    <a:lnTo>
                      <a:pt x="69" y="21"/>
                    </a:lnTo>
                    <a:lnTo>
                      <a:pt x="65" y="22"/>
                    </a:lnTo>
                    <a:lnTo>
                      <a:pt x="61" y="22"/>
                    </a:lnTo>
                    <a:lnTo>
                      <a:pt x="56" y="23"/>
                    </a:lnTo>
                    <a:lnTo>
                      <a:pt x="52" y="24"/>
                    </a:lnTo>
                    <a:lnTo>
                      <a:pt x="48" y="24"/>
                    </a:lnTo>
                    <a:lnTo>
                      <a:pt x="43" y="25"/>
                    </a:lnTo>
                    <a:lnTo>
                      <a:pt x="39" y="25"/>
                    </a:lnTo>
                    <a:lnTo>
                      <a:pt x="35" y="25"/>
                    </a:lnTo>
                    <a:lnTo>
                      <a:pt x="31" y="25"/>
                    </a:lnTo>
                    <a:lnTo>
                      <a:pt x="27" y="26"/>
                    </a:lnTo>
                    <a:lnTo>
                      <a:pt x="23" y="26"/>
                    </a:lnTo>
                    <a:lnTo>
                      <a:pt x="20" y="25"/>
                    </a:lnTo>
                    <a:lnTo>
                      <a:pt x="16" y="25"/>
                    </a:lnTo>
                    <a:lnTo>
                      <a:pt x="13" y="25"/>
                    </a:lnTo>
                    <a:lnTo>
                      <a:pt x="10" y="25"/>
                    </a:lnTo>
                    <a:lnTo>
                      <a:pt x="8" y="24"/>
                    </a:lnTo>
                    <a:lnTo>
                      <a:pt x="5" y="24"/>
                    </a:lnTo>
                    <a:lnTo>
                      <a:pt x="4" y="23"/>
                    </a:lnTo>
                    <a:lnTo>
                      <a:pt x="2" y="22"/>
                    </a:lnTo>
                    <a:lnTo>
                      <a:pt x="1" y="22"/>
                    </a:lnTo>
                    <a:lnTo>
                      <a:pt x="0" y="21"/>
                    </a:lnTo>
                    <a:lnTo>
                      <a:pt x="0" y="20"/>
                    </a:lnTo>
                    <a:lnTo>
                      <a:pt x="0" y="19"/>
                    </a:lnTo>
                    <a:lnTo>
                      <a:pt x="0" y="18"/>
                    </a:lnTo>
                    <a:lnTo>
                      <a:pt x="1" y="17"/>
                    </a:lnTo>
                    <a:lnTo>
                      <a:pt x="2" y="16"/>
                    </a:lnTo>
                    <a:lnTo>
                      <a:pt x="4" y="15"/>
                    </a:lnTo>
                    <a:lnTo>
                      <a:pt x="5" y="14"/>
                    </a:lnTo>
                    <a:lnTo>
                      <a:pt x="8" y="13"/>
                    </a:lnTo>
                    <a:lnTo>
                      <a:pt x="10" y="12"/>
                    </a:lnTo>
                    <a:lnTo>
                      <a:pt x="13" y="10"/>
                    </a:lnTo>
                    <a:lnTo>
                      <a:pt x="16" y="10"/>
                    </a:lnTo>
                    <a:lnTo>
                      <a:pt x="20" y="8"/>
                    </a:lnTo>
                    <a:lnTo>
                      <a:pt x="23" y="7"/>
                    </a:lnTo>
                    <a:lnTo>
                      <a:pt x="27" y="6"/>
                    </a:lnTo>
                    <a:lnTo>
                      <a:pt x="31" y="5"/>
                    </a:lnTo>
                    <a:lnTo>
                      <a:pt x="35" y="4"/>
                    </a:lnTo>
                    <a:lnTo>
                      <a:pt x="39" y="4"/>
                    </a:lnTo>
                    <a:lnTo>
                      <a:pt x="44" y="3"/>
                    </a:lnTo>
                  </a:path>
                </a:pathLst>
              </a:custGeom>
              <a:noFill/>
              <a:ln w="127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5" name="Freeform 108"/>
              <p:cNvSpPr>
                <a:spLocks/>
              </p:cNvSpPr>
              <p:nvPr/>
            </p:nvSpPr>
            <p:spPr bwMode="auto">
              <a:xfrm>
                <a:off x="797" y="1225"/>
                <a:ext cx="57" cy="49"/>
              </a:xfrm>
              <a:custGeom>
                <a:avLst/>
                <a:gdLst>
                  <a:gd name="T0" fmla="*/ 5 w 57"/>
                  <a:gd name="T1" fmla="*/ 25 h 49"/>
                  <a:gd name="T2" fmla="*/ 3 w 57"/>
                  <a:gd name="T3" fmla="*/ 21 h 49"/>
                  <a:gd name="T4" fmla="*/ 1 w 57"/>
                  <a:gd name="T5" fmla="*/ 17 h 49"/>
                  <a:gd name="T6" fmla="*/ 0 w 57"/>
                  <a:gd name="T7" fmla="*/ 13 h 49"/>
                  <a:gd name="T8" fmla="*/ 0 w 57"/>
                  <a:gd name="T9" fmla="*/ 10 h 49"/>
                  <a:gd name="T10" fmla="*/ 1 w 57"/>
                  <a:gd name="T11" fmla="*/ 7 h 49"/>
                  <a:gd name="T12" fmla="*/ 3 w 57"/>
                  <a:gd name="T13" fmla="*/ 4 h 49"/>
                  <a:gd name="T14" fmla="*/ 5 w 57"/>
                  <a:gd name="T15" fmla="*/ 2 h 49"/>
                  <a:gd name="T16" fmla="*/ 8 w 57"/>
                  <a:gd name="T17" fmla="*/ 1 h 49"/>
                  <a:gd name="T18" fmla="*/ 11 w 57"/>
                  <a:gd name="T19" fmla="*/ 0 h 49"/>
                  <a:gd name="T20" fmla="*/ 15 w 57"/>
                  <a:gd name="T21" fmla="*/ 0 h 49"/>
                  <a:gd name="T22" fmla="*/ 20 w 57"/>
                  <a:gd name="T23" fmla="*/ 1 h 49"/>
                  <a:gd name="T24" fmla="*/ 25 w 57"/>
                  <a:gd name="T25" fmla="*/ 2 h 49"/>
                  <a:gd name="T26" fmla="*/ 29 w 57"/>
                  <a:gd name="T27" fmla="*/ 4 h 49"/>
                  <a:gd name="T28" fmla="*/ 34 w 57"/>
                  <a:gd name="T29" fmla="*/ 7 h 49"/>
                  <a:gd name="T30" fmla="*/ 39 w 57"/>
                  <a:gd name="T31" fmla="*/ 10 h 49"/>
                  <a:gd name="T32" fmla="*/ 43 w 57"/>
                  <a:gd name="T33" fmla="*/ 13 h 49"/>
                  <a:gd name="T34" fmla="*/ 46 w 57"/>
                  <a:gd name="T35" fmla="*/ 17 h 49"/>
                  <a:gd name="T36" fmla="*/ 50 w 57"/>
                  <a:gd name="T37" fmla="*/ 22 h 49"/>
                  <a:gd name="T38" fmla="*/ 52 w 57"/>
                  <a:gd name="T39" fmla="*/ 25 h 49"/>
                  <a:gd name="T40" fmla="*/ 55 w 57"/>
                  <a:gd name="T41" fmla="*/ 29 h 49"/>
                  <a:gd name="T42" fmla="*/ 55 w 57"/>
                  <a:gd name="T43" fmla="*/ 33 h 49"/>
                  <a:gd name="T44" fmla="*/ 56 w 57"/>
                  <a:gd name="T45" fmla="*/ 37 h 49"/>
                  <a:gd name="T46" fmla="*/ 55 w 57"/>
                  <a:gd name="T47" fmla="*/ 40 h 49"/>
                  <a:gd name="T48" fmla="*/ 54 w 57"/>
                  <a:gd name="T49" fmla="*/ 43 h 49"/>
                  <a:gd name="T50" fmla="*/ 51 w 57"/>
                  <a:gd name="T51" fmla="*/ 45 h 49"/>
                  <a:gd name="T52" fmla="*/ 49 w 57"/>
                  <a:gd name="T53" fmla="*/ 47 h 49"/>
                  <a:gd name="T54" fmla="*/ 45 w 57"/>
                  <a:gd name="T55" fmla="*/ 47 h 49"/>
                  <a:gd name="T56" fmla="*/ 41 w 57"/>
                  <a:gd name="T57" fmla="*/ 48 h 49"/>
                  <a:gd name="T58" fmla="*/ 37 w 57"/>
                  <a:gd name="T59" fmla="*/ 47 h 49"/>
                  <a:gd name="T60" fmla="*/ 32 w 57"/>
                  <a:gd name="T61" fmla="*/ 46 h 49"/>
                  <a:gd name="T62" fmla="*/ 27 w 57"/>
                  <a:gd name="T63" fmla="*/ 44 h 49"/>
                  <a:gd name="T64" fmla="*/ 23 w 57"/>
                  <a:gd name="T65" fmla="*/ 42 h 49"/>
                  <a:gd name="T66" fmla="*/ 18 w 57"/>
                  <a:gd name="T67" fmla="*/ 39 h 49"/>
                  <a:gd name="T68" fmla="*/ 14 w 57"/>
                  <a:gd name="T69" fmla="*/ 35 h 49"/>
                  <a:gd name="T70" fmla="*/ 10 w 57"/>
                  <a:gd name="T71" fmla="*/ 31 h 49"/>
                  <a:gd name="T72" fmla="*/ 6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6" y="27"/>
                    </a:moveTo>
                    <a:lnTo>
                      <a:pt x="5" y="25"/>
                    </a:lnTo>
                    <a:lnTo>
                      <a:pt x="4" y="23"/>
                    </a:lnTo>
                    <a:lnTo>
                      <a:pt x="3" y="21"/>
                    </a:lnTo>
                    <a:lnTo>
                      <a:pt x="2" y="19"/>
                    </a:lnTo>
                    <a:lnTo>
                      <a:pt x="1" y="17"/>
                    </a:lnTo>
                    <a:lnTo>
                      <a:pt x="0" y="15"/>
                    </a:lnTo>
                    <a:lnTo>
                      <a:pt x="0" y="13"/>
                    </a:lnTo>
                    <a:lnTo>
                      <a:pt x="0" y="12"/>
                    </a:lnTo>
                    <a:lnTo>
                      <a:pt x="0" y="10"/>
                    </a:lnTo>
                    <a:lnTo>
                      <a:pt x="0" y="8"/>
                    </a:lnTo>
                    <a:lnTo>
                      <a:pt x="1" y="7"/>
                    </a:lnTo>
                    <a:lnTo>
                      <a:pt x="1" y="5"/>
                    </a:lnTo>
                    <a:lnTo>
                      <a:pt x="3" y="4"/>
                    </a:lnTo>
                    <a:lnTo>
                      <a:pt x="3" y="3"/>
                    </a:lnTo>
                    <a:lnTo>
                      <a:pt x="5" y="2"/>
                    </a:lnTo>
                    <a:lnTo>
                      <a:pt x="6" y="1"/>
                    </a:lnTo>
                    <a:lnTo>
                      <a:pt x="8" y="1"/>
                    </a:lnTo>
                    <a:lnTo>
                      <a:pt x="10" y="0"/>
                    </a:lnTo>
                    <a:lnTo>
                      <a:pt x="11" y="0"/>
                    </a:lnTo>
                    <a:lnTo>
                      <a:pt x="14" y="0"/>
                    </a:lnTo>
                    <a:lnTo>
                      <a:pt x="15" y="0"/>
                    </a:lnTo>
                    <a:lnTo>
                      <a:pt x="18" y="0"/>
                    </a:lnTo>
                    <a:lnTo>
                      <a:pt x="20" y="1"/>
                    </a:lnTo>
                    <a:lnTo>
                      <a:pt x="22" y="1"/>
                    </a:lnTo>
                    <a:lnTo>
                      <a:pt x="25" y="2"/>
                    </a:lnTo>
                    <a:lnTo>
                      <a:pt x="27" y="3"/>
                    </a:lnTo>
                    <a:lnTo>
                      <a:pt x="29" y="4"/>
                    </a:lnTo>
                    <a:lnTo>
                      <a:pt x="32" y="6"/>
                    </a:lnTo>
                    <a:lnTo>
                      <a:pt x="34" y="7"/>
                    </a:lnTo>
                    <a:lnTo>
                      <a:pt x="36" y="8"/>
                    </a:lnTo>
                    <a:lnTo>
                      <a:pt x="39" y="10"/>
                    </a:lnTo>
                    <a:lnTo>
                      <a:pt x="41" y="12"/>
                    </a:lnTo>
                    <a:lnTo>
                      <a:pt x="43" y="13"/>
                    </a:lnTo>
                    <a:lnTo>
                      <a:pt x="45" y="15"/>
                    </a:lnTo>
                    <a:lnTo>
                      <a:pt x="46" y="17"/>
                    </a:lnTo>
                    <a:lnTo>
                      <a:pt x="48" y="19"/>
                    </a:lnTo>
                    <a:lnTo>
                      <a:pt x="50" y="22"/>
                    </a:lnTo>
                    <a:lnTo>
                      <a:pt x="51" y="23"/>
                    </a:lnTo>
                    <a:lnTo>
                      <a:pt x="52" y="25"/>
                    </a:lnTo>
                    <a:lnTo>
                      <a:pt x="53" y="28"/>
                    </a:lnTo>
                    <a:lnTo>
                      <a:pt x="55" y="29"/>
                    </a:lnTo>
                    <a:lnTo>
                      <a:pt x="55" y="31"/>
                    </a:lnTo>
                    <a:lnTo>
                      <a:pt x="55" y="33"/>
                    </a:lnTo>
                    <a:lnTo>
                      <a:pt x="56" y="35"/>
                    </a:lnTo>
                    <a:lnTo>
                      <a:pt x="56" y="37"/>
                    </a:lnTo>
                    <a:lnTo>
                      <a:pt x="55" y="39"/>
                    </a:lnTo>
                    <a:lnTo>
                      <a:pt x="55" y="40"/>
                    </a:lnTo>
                    <a:lnTo>
                      <a:pt x="55" y="42"/>
                    </a:lnTo>
                    <a:lnTo>
                      <a:pt x="54" y="43"/>
                    </a:lnTo>
                    <a:lnTo>
                      <a:pt x="53" y="44"/>
                    </a:lnTo>
                    <a:lnTo>
                      <a:pt x="51" y="45"/>
                    </a:lnTo>
                    <a:lnTo>
                      <a:pt x="50" y="46"/>
                    </a:lnTo>
                    <a:lnTo>
                      <a:pt x="49" y="47"/>
                    </a:lnTo>
                    <a:lnTo>
                      <a:pt x="47" y="47"/>
                    </a:lnTo>
                    <a:lnTo>
                      <a:pt x="45" y="47"/>
                    </a:lnTo>
                    <a:lnTo>
                      <a:pt x="43" y="48"/>
                    </a:lnTo>
                    <a:lnTo>
                      <a:pt x="41" y="48"/>
                    </a:lnTo>
                    <a:lnTo>
                      <a:pt x="39" y="47"/>
                    </a:lnTo>
                    <a:lnTo>
                      <a:pt x="37" y="47"/>
                    </a:lnTo>
                    <a:lnTo>
                      <a:pt x="34" y="47"/>
                    </a:lnTo>
                    <a:lnTo>
                      <a:pt x="32" y="46"/>
                    </a:lnTo>
                    <a:lnTo>
                      <a:pt x="30" y="45"/>
                    </a:lnTo>
                    <a:lnTo>
                      <a:pt x="27" y="44"/>
                    </a:lnTo>
                    <a:lnTo>
                      <a:pt x="25" y="43"/>
                    </a:lnTo>
                    <a:lnTo>
                      <a:pt x="23" y="42"/>
                    </a:lnTo>
                    <a:lnTo>
                      <a:pt x="20" y="40"/>
                    </a:lnTo>
                    <a:lnTo>
                      <a:pt x="18" y="39"/>
                    </a:lnTo>
                    <a:lnTo>
                      <a:pt x="16" y="37"/>
                    </a:lnTo>
                    <a:lnTo>
                      <a:pt x="14" y="35"/>
                    </a:lnTo>
                    <a:lnTo>
                      <a:pt x="12" y="33"/>
                    </a:lnTo>
                    <a:lnTo>
                      <a:pt x="10" y="31"/>
                    </a:lnTo>
                    <a:lnTo>
                      <a:pt x="8" y="29"/>
                    </a:lnTo>
                    <a:lnTo>
                      <a:pt x="6" y="27"/>
                    </a:lnTo>
                  </a:path>
                </a:pathLst>
              </a:custGeom>
              <a:noFill/>
              <a:ln w="127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6" name="Oval 109"/>
              <p:cNvSpPr>
                <a:spLocks noChangeArrowheads="1"/>
              </p:cNvSpPr>
              <p:nvPr/>
            </p:nvSpPr>
            <p:spPr bwMode="auto">
              <a:xfrm rot="-5940000">
                <a:off x="778" y="1248"/>
                <a:ext cx="29" cy="69"/>
              </a:xfrm>
              <a:prstGeom prst="ellipse">
                <a:avLst/>
              </a:prstGeom>
              <a:noFill/>
              <a:ln w="12700">
                <a:solidFill>
                  <a:srgbClr val="3FFF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7" name="Freeform 110"/>
              <p:cNvSpPr>
                <a:spLocks/>
              </p:cNvSpPr>
              <p:nvPr/>
            </p:nvSpPr>
            <p:spPr bwMode="auto">
              <a:xfrm>
                <a:off x="845" y="1274"/>
                <a:ext cx="40" cy="71"/>
              </a:xfrm>
              <a:custGeom>
                <a:avLst/>
                <a:gdLst>
                  <a:gd name="T0" fmla="*/ 0 w 40"/>
                  <a:gd name="T1" fmla="*/ 0 h 71"/>
                  <a:gd name="T2" fmla="*/ 2 w 40"/>
                  <a:gd name="T3" fmla="*/ 4 h 71"/>
                  <a:gd name="T4" fmla="*/ 3 w 40"/>
                  <a:gd name="T5" fmla="*/ 5 h 71"/>
                  <a:gd name="T6" fmla="*/ 5 w 40"/>
                  <a:gd name="T7" fmla="*/ 7 h 71"/>
                  <a:gd name="T8" fmla="*/ 6 w 40"/>
                  <a:gd name="T9" fmla="*/ 9 h 71"/>
                  <a:gd name="T10" fmla="*/ 8 w 40"/>
                  <a:gd name="T11" fmla="*/ 11 h 71"/>
                  <a:gd name="T12" fmla="*/ 10 w 40"/>
                  <a:gd name="T13" fmla="*/ 13 h 71"/>
                  <a:gd name="T14" fmla="*/ 11 w 40"/>
                  <a:gd name="T15" fmla="*/ 16 h 71"/>
                  <a:gd name="T16" fmla="*/ 13 w 40"/>
                  <a:gd name="T17" fmla="*/ 18 h 71"/>
                  <a:gd name="T18" fmla="*/ 15 w 40"/>
                  <a:gd name="T19" fmla="*/ 21 h 71"/>
                  <a:gd name="T20" fmla="*/ 17 w 40"/>
                  <a:gd name="T21" fmla="*/ 23 h 71"/>
                  <a:gd name="T22" fmla="*/ 19 w 40"/>
                  <a:gd name="T23" fmla="*/ 25 h 71"/>
                  <a:gd name="T24" fmla="*/ 21 w 40"/>
                  <a:gd name="T25" fmla="*/ 28 h 71"/>
                  <a:gd name="T26" fmla="*/ 23 w 40"/>
                  <a:gd name="T27" fmla="*/ 30 h 71"/>
                  <a:gd name="T28" fmla="*/ 25 w 40"/>
                  <a:gd name="T29" fmla="*/ 32 h 71"/>
                  <a:gd name="T30" fmla="*/ 26 w 40"/>
                  <a:gd name="T31" fmla="*/ 35 h 71"/>
                  <a:gd name="T32" fmla="*/ 28 w 40"/>
                  <a:gd name="T33" fmla="*/ 37 h 71"/>
                  <a:gd name="T34" fmla="*/ 30 w 40"/>
                  <a:gd name="T35" fmla="*/ 40 h 71"/>
                  <a:gd name="T36" fmla="*/ 32 w 40"/>
                  <a:gd name="T37" fmla="*/ 42 h 71"/>
                  <a:gd name="T38" fmla="*/ 33 w 40"/>
                  <a:gd name="T39" fmla="*/ 45 h 71"/>
                  <a:gd name="T40" fmla="*/ 34 w 40"/>
                  <a:gd name="T41" fmla="*/ 47 h 71"/>
                  <a:gd name="T42" fmla="*/ 36 w 40"/>
                  <a:gd name="T43" fmla="*/ 49 h 71"/>
                  <a:gd name="T44" fmla="*/ 37 w 40"/>
                  <a:gd name="T45" fmla="*/ 52 h 71"/>
                  <a:gd name="T46" fmla="*/ 38 w 40"/>
                  <a:gd name="T47" fmla="*/ 54 h 71"/>
                  <a:gd name="T48" fmla="*/ 38 w 40"/>
                  <a:gd name="T49" fmla="*/ 56 h 71"/>
                  <a:gd name="T50" fmla="*/ 38 w 40"/>
                  <a:gd name="T51" fmla="*/ 58 h 71"/>
                  <a:gd name="T52" fmla="*/ 39 w 40"/>
                  <a:gd name="T53" fmla="*/ 60 h 71"/>
                  <a:gd name="T54" fmla="*/ 39 w 40"/>
                  <a:gd name="T55" fmla="*/ 62 h 71"/>
                  <a:gd name="T56" fmla="*/ 38 w 40"/>
                  <a:gd name="T57" fmla="*/ 64 h 71"/>
                  <a:gd name="T58" fmla="*/ 38 w 40"/>
                  <a:gd name="T59" fmla="*/ 66 h 71"/>
                  <a:gd name="T60" fmla="*/ 37 w 40"/>
                  <a:gd name="T61" fmla="*/ 68 h 71"/>
                  <a:gd name="T62" fmla="*/ 36 w 40"/>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71"/>
                  <a:gd name="T98" fmla="*/ 40 w 4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71">
                    <a:moveTo>
                      <a:pt x="0" y="0"/>
                    </a:moveTo>
                    <a:lnTo>
                      <a:pt x="2" y="4"/>
                    </a:lnTo>
                    <a:lnTo>
                      <a:pt x="3" y="5"/>
                    </a:lnTo>
                    <a:lnTo>
                      <a:pt x="5" y="7"/>
                    </a:lnTo>
                    <a:lnTo>
                      <a:pt x="6" y="9"/>
                    </a:lnTo>
                    <a:lnTo>
                      <a:pt x="8" y="11"/>
                    </a:lnTo>
                    <a:lnTo>
                      <a:pt x="10" y="13"/>
                    </a:lnTo>
                    <a:lnTo>
                      <a:pt x="11" y="16"/>
                    </a:lnTo>
                    <a:lnTo>
                      <a:pt x="13" y="18"/>
                    </a:lnTo>
                    <a:lnTo>
                      <a:pt x="15" y="21"/>
                    </a:lnTo>
                    <a:lnTo>
                      <a:pt x="17" y="23"/>
                    </a:lnTo>
                    <a:lnTo>
                      <a:pt x="19" y="25"/>
                    </a:lnTo>
                    <a:lnTo>
                      <a:pt x="21" y="28"/>
                    </a:lnTo>
                    <a:lnTo>
                      <a:pt x="23" y="30"/>
                    </a:lnTo>
                    <a:lnTo>
                      <a:pt x="25" y="32"/>
                    </a:lnTo>
                    <a:lnTo>
                      <a:pt x="26" y="35"/>
                    </a:lnTo>
                    <a:lnTo>
                      <a:pt x="28" y="37"/>
                    </a:lnTo>
                    <a:lnTo>
                      <a:pt x="30" y="40"/>
                    </a:lnTo>
                    <a:lnTo>
                      <a:pt x="32" y="42"/>
                    </a:lnTo>
                    <a:lnTo>
                      <a:pt x="33" y="45"/>
                    </a:lnTo>
                    <a:lnTo>
                      <a:pt x="34" y="47"/>
                    </a:lnTo>
                    <a:lnTo>
                      <a:pt x="36" y="49"/>
                    </a:lnTo>
                    <a:lnTo>
                      <a:pt x="37" y="52"/>
                    </a:lnTo>
                    <a:lnTo>
                      <a:pt x="38" y="54"/>
                    </a:lnTo>
                    <a:lnTo>
                      <a:pt x="38" y="56"/>
                    </a:lnTo>
                    <a:lnTo>
                      <a:pt x="38" y="58"/>
                    </a:lnTo>
                    <a:lnTo>
                      <a:pt x="39" y="60"/>
                    </a:lnTo>
                    <a:lnTo>
                      <a:pt x="39" y="62"/>
                    </a:lnTo>
                    <a:lnTo>
                      <a:pt x="38" y="64"/>
                    </a:lnTo>
                    <a:lnTo>
                      <a:pt x="38" y="66"/>
                    </a:lnTo>
                    <a:lnTo>
                      <a:pt x="37" y="68"/>
                    </a:lnTo>
                    <a:lnTo>
                      <a:pt x="36" y="70"/>
                    </a:lnTo>
                  </a:path>
                </a:pathLst>
              </a:custGeom>
              <a:noFill/>
              <a:ln w="50800" cap="rnd">
                <a:solidFill>
                  <a:srgbClr val="3FFF3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1" name="Group 111"/>
            <p:cNvGrpSpPr>
              <a:grpSpLocks/>
            </p:cNvGrpSpPr>
            <p:nvPr/>
          </p:nvGrpSpPr>
          <p:grpSpPr bwMode="auto">
            <a:xfrm>
              <a:off x="910" y="1203"/>
              <a:ext cx="195" cy="120"/>
              <a:chOff x="910" y="1203"/>
              <a:chExt cx="195" cy="120"/>
            </a:xfrm>
          </p:grpSpPr>
          <p:sp>
            <p:nvSpPr>
              <p:cNvPr id="20550" name="Freeform 112"/>
              <p:cNvSpPr>
                <a:spLocks/>
              </p:cNvSpPr>
              <p:nvPr/>
            </p:nvSpPr>
            <p:spPr bwMode="auto">
              <a:xfrm>
                <a:off x="910" y="1232"/>
                <a:ext cx="105" cy="28"/>
              </a:xfrm>
              <a:custGeom>
                <a:avLst/>
                <a:gdLst>
                  <a:gd name="T0" fmla="*/ 55 w 105"/>
                  <a:gd name="T1" fmla="*/ 2 h 28"/>
                  <a:gd name="T2" fmla="*/ 46 w 105"/>
                  <a:gd name="T3" fmla="*/ 1 h 28"/>
                  <a:gd name="T4" fmla="*/ 37 w 105"/>
                  <a:gd name="T5" fmla="*/ 1 h 28"/>
                  <a:gd name="T6" fmla="*/ 29 w 105"/>
                  <a:gd name="T7" fmla="*/ 0 h 28"/>
                  <a:gd name="T8" fmla="*/ 21 w 105"/>
                  <a:gd name="T9" fmla="*/ 0 h 28"/>
                  <a:gd name="T10" fmla="*/ 15 w 105"/>
                  <a:gd name="T11" fmla="*/ 1 h 28"/>
                  <a:gd name="T12" fmla="*/ 9 w 105"/>
                  <a:gd name="T13" fmla="*/ 1 h 28"/>
                  <a:gd name="T14" fmla="*/ 5 w 105"/>
                  <a:gd name="T15" fmla="*/ 2 h 28"/>
                  <a:gd name="T16" fmla="*/ 1 w 105"/>
                  <a:gd name="T17" fmla="*/ 4 h 28"/>
                  <a:gd name="T18" fmla="*/ 0 w 105"/>
                  <a:gd name="T19" fmla="*/ 6 h 28"/>
                  <a:gd name="T20" fmla="*/ 1 w 105"/>
                  <a:gd name="T21" fmla="*/ 9 h 28"/>
                  <a:gd name="T22" fmla="*/ 3 w 105"/>
                  <a:gd name="T23" fmla="*/ 11 h 28"/>
                  <a:gd name="T24" fmla="*/ 7 w 105"/>
                  <a:gd name="T25" fmla="*/ 13 h 28"/>
                  <a:gd name="T26" fmla="*/ 12 w 105"/>
                  <a:gd name="T27" fmla="*/ 15 h 28"/>
                  <a:gd name="T28" fmla="*/ 18 w 105"/>
                  <a:gd name="T29" fmla="*/ 17 h 28"/>
                  <a:gd name="T30" fmla="*/ 26 w 105"/>
                  <a:gd name="T31" fmla="*/ 20 h 28"/>
                  <a:gd name="T32" fmla="*/ 33 w 105"/>
                  <a:gd name="T33" fmla="*/ 21 h 28"/>
                  <a:gd name="T34" fmla="*/ 42 w 105"/>
                  <a:gd name="T35" fmla="*/ 23 h 28"/>
                  <a:gd name="T36" fmla="*/ 51 w 105"/>
                  <a:gd name="T37" fmla="*/ 25 h 28"/>
                  <a:gd name="T38" fmla="*/ 60 w 105"/>
                  <a:gd name="T39" fmla="*/ 26 h 28"/>
                  <a:gd name="T40" fmla="*/ 68 w 105"/>
                  <a:gd name="T41" fmla="*/ 26 h 28"/>
                  <a:gd name="T42" fmla="*/ 77 w 105"/>
                  <a:gd name="T43" fmla="*/ 27 h 28"/>
                  <a:gd name="T44" fmla="*/ 84 w 105"/>
                  <a:gd name="T45" fmla="*/ 26 h 28"/>
                  <a:gd name="T46" fmla="*/ 90 w 105"/>
                  <a:gd name="T47" fmla="*/ 26 h 28"/>
                  <a:gd name="T48" fmla="*/ 96 w 105"/>
                  <a:gd name="T49" fmla="*/ 25 h 28"/>
                  <a:gd name="T50" fmla="*/ 100 w 105"/>
                  <a:gd name="T51" fmla="*/ 24 h 28"/>
                  <a:gd name="T52" fmla="*/ 103 w 105"/>
                  <a:gd name="T53" fmla="*/ 22 h 28"/>
                  <a:gd name="T54" fmla="*/ 104 w 105"/>
                  <a:gd name="T55" fmla="*/ 20 h 28"/>
                  <a:gd name="T56" fmla="*/ 103 w 105"/>
                  <a:gd name="T57" fmla="*/ 17 h 28"/>
                  <a:gd name="T58" fmla="*/ 100 w 105"/>
                  <a:gd name="T59" fmla="*/ 15 h 28"/>
                  <a:gd name="T60" fmla="*/ 96 w 105"/>
                  <a:gd name="T61" fmla="*/ 13 h 28"/>
                  <a:gd name="T62" fmla="*/ 90 w 105"/>
                  <a:gd name="T63" fmla="*/ 11 h 28"/>
                  <a:gd name="T64" fmla="*/ 83 w 105"/>
                  <a:gd name="T65" fmla="*/ 9 h 28"/>
                  <a:gd name="T66" fmla="*/ 76 w 105"/>
                  <a:gd name="T67" fmla="*/ 6 h 28"/>
                  <a:gd name="T68" fmla="*/ 68 w 105"/>
                  <a:gd name="T69" fmla="*/ 5 h 28"/>
                  <a:gd name="T70" fmla="*/ 60 w 105"/>
                  <a:gd name="T71" fmla="*/ 3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28"/>
                  <a:gd name="T110" fmla="*/ 105 w 105"/>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28">
                    <a:moveTo>
                      <a:pt x="59" y="3"/>
                    </a:moveTo>
                    <a:lnTo>
                      <a:pt x="55" y="2"/>
                    </a:lnTo>
                    <a:lnTo>
                      <a:pt x="50" y="2"/>
                    </a:lnTo>
                    <a:lnTo>
                      <a:pt x="46" y="1"/>
                    </a:lnTo>
                    <a:lnTo>
                      <a:pt x="42" y="1"/>
                    </a:lnTo>
                    <a:lnTo>
                      <a:pt x="37" y="1"/>
                    </a:lnTo>
                    <a:lnTo>
                      <a:pt x="33" y="0"/>
                    </a:lnTo>
                    <a:lnTo>
                      <a:pt x="29" y="0"/>
                    </a:lnTo>
                    <a:lnTo>
                      <a:pt x="25" y="0"/>
                    </a:lnTo>
                    <a:lnTo>
                      <a:pt x="21" y="0"/>
                    </a:lnTo>
                    <a:lnTo>
                      <a:pt x="18" y="0"/>
                    </a:lnTo>
                    <a:lnTo>
                      <a:pt x="15" y="1"/>
                    </a:lnTo>
                    <a:lnTo>
                      <a:pt x="12" y="1"/>
                    </a:lnTo>
                    <a:lnTo>
                      <a:pt x="9" y="1"/>
                    </a:lnTo>
                    <a:lnTo>
                      <a:pt x="7" y="2"/>
                    </a:lnTo>
                    <a:lnTo>
                      <a:pt x="5" y="2"/>
                    </a:lnTo>
                    <a:lnTo>
                      <a:pt x="3" y="3"/>
                    </a:lnTo>
                    <a:lnTo>
                      <a:pt x="1" y="4"/>
                    </a:lnTo>
                    <a:lnTo>
                      <a:pt x="1" y="5"/>
                    </a:lnTo>
                    <a:lnTo>
                      <a:pt x="0" y="6"/>
                    </a:lnTo>
                    <a:lnTo>
                      <a:pt x="0" y="8"/>
                    </a:lnTo>
                    <a:lnTo>
                      <a:pt x="1" y="9"/>
                    </a:lnTo>
                    <a:lnTo>
                      <a:pt x="2" y="10"/>
                    </a:lnTo>
                    <a:lnTo>
                      <a:pt x="3" y="11"/>
                    </a:lnTo>
                    <a:lnTo>
                      <a:pt x="5" y="12"/>
                    </a:lnTo>
                    <a:lnTo>
                      <a:pt x="7" y="13"/>
                    </a:lnTo>
                    <a:lnTo>
                      <a:pt x="9" y="14"/>
                    </a:lnTo>
                    <a:lnTo>
                      <a:pt x="12" y="15"/>
                    </a:lnTo>
                    <a:lnTo>
                      <a:pt x="15" y="17"/>
                    </a:lnTo>
                    <a:lnTo>
                      <a:pt x="18" y="17"/>
                    </a:lnTo>
                    <a:lnTo>
                      <a:pt x="22" y="19"/>
                    </a:lnTo>
                    <a:lnTo>
                      <a:pt x="26" y="20"/>
                    </a:lnTo>
                    <a:lnTo>
                      <a:pt x="30" y="21"/>
                    </a:lnTo>
                    <a:lnTo>
                      <a:pt x="33" y="21"/>
                    </a:lnTo>
                    <a:lnTo>
                      <a:pt x="38" y="22"/>
                    </a:lnTo>
                    <a:lnTo>
                      <a:pt x="42" y="23"/>
                    </a:lnTo>
                    <a:lnTo>
                      <a:pt x="47" y="24"/>
                    </a:lnTo>
                    <a:lnTo>
                      <a:pt x="51" y="25"/>
                    </a:lnTo>
                    <a:lnTo>
                      <a:pt x="56" y="25"/>
                    </a:lnTo>
                    <a:lnTo>
                      <a:pt x="60" y="26"/>
                    </a:lnTo>
                    <a:lnTo>
                      <a:pt x="64" y="26"/>
                    </a:lnTo>
                    <a:lnTo>
                      <a:pt x="68" y="26"/>
                    </a:lnTo>
                    <a:lnTo>
                      <a:pt x="73" y="26"/>
                    </a:lnTo>
                    <a:lnTo>
                      <a:pt x="77" y="27"/>
                    </a:lnTo>
                    <a:lnTo>
                      <a:pt x="80" y="27"/>
                    </a:lnTo>
                    <a:lnTo>
                      <a:pt x="84" y="26"/>
                    </a:lnTo>
                    <a:lnTo>
                      <a:pt x="87" y="26"/>
                    </a:lnTo>
                    <a:lnTo>
                      <a:pt x="90" y="26"/>
                    </a:lnTo>
                    <a:lnTo>
                      <a:pt x="93" y="26"/>
                    </a:lnTo>
                    <a:lnTo>
                      <a:pt x="96" y="25"/>
                    </a:lnTo>
                    <a:lnTo>
                      <a:pt x="98" y="25"/>
                    </a:lnTo>
                    <a:lnTo>
                      <a:pt x="100" y="24"/>
                    </a:lnTo>
                    <a:lnTo>
                      <a:pt x="101" y="23"/>
                    </a:lnTo>
                    <a:lnTo>
                      <a:pt x="103" y="22"/>
                    </a:lnTo>
                    <a:lnTo>
                      <a:pt x="104" y="21"/>
                    </a:lnTo>
                    <a:lnTo>
                      <a:pt x="104" y="20"/>
                    </a:lnTo>
                    <a:lnTo>
                      <a:pt x="103" y="19"/>
                    </a:lnTo>
                    <a:lnTo>
                      <a:pt x="103" y="17"/>
                    </a:lnTo>
                    <a:lnTo>
                      <a:pt x="101" y="17"/>
                    </a:lnTo>
                    <a:lnTo>
                      <a:pt x="100" y="15"/>
                    </a:lnTo>
                    <a:lnTo>
                      <a:pt x="98" y="14"/>
                    </a:lnTo>
                    <a:lnTo>
                      <a:pt x="96" y="13"/>
                    </a:lnTo>
                    <a:lnTo>
                      <a:pt x="93" y="12"/>
                    </a:lnTo>
                    <a:lnTo>
                      <a:pt x="90" y="11"/>
                    </a:lnTo>
                    <a:lnTo>
                      <a:pt x="87" y="10"/>
                    </a:lnTo>
                    <a:lnTo>
                      <a:pt x="83" y="9"/>
                    </a:lnTo>
                    <a:lnTo>
                      <a:pt x="80" y="8"/>
                    </a:lnTo>
                    <a:lnTo>
                      <a:pt x="76" y="6"/>
                    </a:lnTo>
                    <a:lnTo>
                      <a:pt x="72" y="6"/>
                    </a:lnTo>
                    <a:lnTo>
                      <a:pt x="68" y="5"/>
                    </a:lnTo>
                    <a:lnTo>
                      <a:pt x="63" y="4"/>
                    </a:lnTo>
                    <a:lnTo>
                      <a:pt x="60" y="3"/>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1" name="Freeform 113"/>
              <p:cNvSpPr>
                <a:spLocks/>
              </p:cNvSpPr>
              <p:nvPr/>
            </p:nvSpPr>
            <p:spPr bwMode="auto">
              <a:xfrm>
                <a:off x="1010" y="1203"/>
                <a:ext cx="57" cy="49"/>
              </a:xfrm>
              <a:custGeom>
                <a:avLst/>
                <a:gdLst>
                  <a:gd name="T0" fmla="*/ 51 w 57"/>
                  <a:gd name="T1" fmla="*/ 25 h 49"/>
                  <a:gd name="T2" fmla="*/ 53 w 57"/>
                  <a:gd name="T3" fmla="*/ 21 h 49"/>
                  <a:gd name="T4" fmla="*/ 55 w 57"/>
                  <a:gd name="T5" fmla="*/ 17 h 49"/>
                  <a:gd name="T6" fmla="*/ 55 w 57"/>
                  <a:gd name="T7" fmla="*/ 13 h 49"/>
                  <a:gd name="T8" fmla="*/ 55 w 57"/>
                  <a:gd name="T9" fmla="*/ 10 h 49"/>
                  <a:gd name="T10" fmla="*/ 55 w 57"/>
                  <a:gd name="T11" fmla="*/ 7 h 49"/>
                  <a:gd name="T12" fmla="*/ 53 w 57"/>
                  <a:gd name="T13" fmla="*/ 4 h 49"/>
                  <a:gd name="T14" fmla="*/ 51 w 57"/>
                  <a:gd name="T15" fmla="*/ 2 h 49"/>
                  <a:gd name="T16" fmla="*/ 48 w 57"/>
                  <a:gd name="T17" fmla="*/ 1 h 49"/>
                  <a:gd name="T18" fmla="*/ 44 w 57"/>
                  <a:gd name="T19" fmla="*/ 0 h 49"/>
                  <a:gd name="T20" fmla="*/ 40 w 57"/>
                  <a:gd name="T21" fmla="*/ 0 h 49"/>
                  <a:gd name="T22" fmla="*/ 36 w 57"/>
                  <a:gd name="T23" fmla="*/ 1 h 49"/>
                  <a:gd name="T24" fmla="*/ 31 w 57"/>
                  <a:gd name="T25" fmla="*/ 2 h 49"/>
                  <a:gd name="T26" fmla="*/ 26 w 57"/>
                  <a:gd name="T27" fmla="*/ 4 h 49"/>
                  <a:gd name="T28" fmla="*/ 21 w 57"/>
                  <a:gd name="T29" fmla="*/ 7 h 49"/>
                  <a:gd name="T30" fmla="*/ 17 w 57"/>
                  <a:gd name="T31" fmla="*/ 10 h 49"/>
                  <a:gd name="T32" fmla="*/ 13 w 57"/>
                  <a:gd name="T33" fmla="*/ 13 h 49"/>
                  <a:gd name="T34" fmla="*/ 9 w 57"/>
                  <a:gd name="T35" fmla="*/ 17 h 49"/>
                  <a:gd name="T36" fmla="*/ 5 w 57"/>
                  <a:gd name="T37" fmla="*/ 21 h 49"/>
                  <a:gd name="T38" fmla="*/ 3 w 57"/>
                  <a:gd name="T39" fmla="*/ 25 h 49"/>
                  <a:gd name="T40" fmla="*/ 1 w 57"/>
                  <a:gd name="T41" fmla="*/ 30 h 49"/>
                  <a:gd name="T42" fmla="*/ 0 w 57"/>
                  <a:gd name="T43" fmla="*/ 33 h 49"/>
                  <a:gd name="T44" fmla="*/ 0 w 57"/>
                  <a:gd name="T45" fmla="*/ 37 h 49"/>
                  <a:gd name="T46" fmla="*/ 0 w 57"/>
                  <a:gd name="T47" fmla="*/ 40 h 49"/>
                  <a:gd name="T48" fmla="*/ 2 w 57"/>
                  <a:gd name="T49" fmla="*/ 43 h 49"/>
                  <a:gd name="T50" fmla="*/ 4 w 57"/>
                  <a:gd name="T51" fmla="*/ 45 h 49"/>
                  <a:gd name="T52" fmla="*/ 7 w 57"/>
                  <a:gd name="T53" fmla="*/ 47 h 49"/>
                  <a:gd name="T54" fmla="*/ 10 w 57"/>
                  <a:gd name="T55" fmla="*/ 47 h 49"/>
                  <a:gd name="T56" fmla="*/ 14 w 57"/>
                  <a:gd name="T57" fmla="*/ 48 h 49"/>
                  <a:gd name="T58" fmla="*/ 19 w 57"/>
                  <a:gd name="T59" fmla="*/ 47 h 49"/>
                  <a:gd name="T60" fmla="*/ 23 w 57"/>
                  <a:gd name="T61" fmla="*/ 46 h 49"/>
                  <a:gd name="T62" fmla="*/ 28 w 57"/>
                  <a:gd name="T63" fmla="*/ 44 h 49"/>
                  <a:gd name="T64" fmla="*/ 33 w 57"/>
                  <a:gd name="T65" fmla="*/ 42 h 49"/>
                  <a:gd name="T66" fmla="*/ 38 w 57"/>
                  <a:gd name="T67" fmla="*/ 38 h 49"/>
                  <a:gd name="T68" fmla="*/ 42 w 57"/>
                  <a:gd name="T69" fmla="*/ 35 h 49"/>
                  <a:gd name="T70" fmla="*/ 46 w 57"/>
                  <a:gd name="T71" fmla="*/ 31 h 49"/>
                  <a:gd name="T72" fmla="*/ 49 w 57"/>
                  <a:gd name="T73" fmla="*/ 2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9"/>
                  <a:gd name="T113" fmla="*/ 57 w 5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9">
                    <a:moveTo>
                      <a:pt x="49" y="27"/>
                    </a:moveTo>
                    <a:lnTo>
                      <a:pt x="51" y="25"/>
                    </a:lnTo>
                    <a:lnTo>
                      <a:pt x="52" y="23"/>
                    </a:lnTo>
                    <a:lnTo>
                      <a:pt x="53" y="21"/>
                    </a:lnTo>
                    <a:lnTo>
                      <a:pt x="54" y="19"/>
                    </a:lnTo>
                    <a:lnTo>
                      <a:pt x="55" y="17"/>
                    </a:lnTo>
                    <a:lnTo>
                      <a:pt x="55" y="15"/>
                    </a:lnTo>
                    <a:lnTo>
                      <a:pt x="55" y="13"/>
                    </a:lnTo>
                    <a:lnTo>
                      <a:pt x="56" y="11"/>
                    </a:lnTo>
                    <a:lnTo>
                      <a:pt x="55" y="10"/>
                    </a:lnTo>
                    <a:lnTo>
                      <a:pt x="55" y="8"/>
                    </a:lnTo>
                    <a:lnTo>
                      <a:pt x="55" y="7"/>
                    </a:lnTo>
                    <a:lnTo>
                      <a:pt x="54" y="5"/>
                    </a:lnTo>
                    <a:lnTo>
                      <a:pt x="53" y="4"/>
                    </a:lnTo>
                    <a:lnTo>
                      <a:pt x="52" y="3"/>
                    </a:lnTo>
                    <a:lnTo>
                      <a:pt x="51" y="2"/>
                    </a:lnTo>
                    <a:lnTo>
                      <a:pt x="49" y="1"/>
                    </a:lnTo>
                    <a:lnTo>
                      <a:pt x="48" y="1"/>
                    </a:lnTo>
                    <a:lnTo>
                      <a:pt x="46" y="0"/>
                    </a:lnTo>
                    <a:lnTo>
                      <a:pt x="44" y="0"/>
                    </a:lnTo>
                    <a:lnTo>
                      <a:pt x="42" y="0"/>
                    </a:lnTo>
                    <a:lnTo>
                      <a:pt x="40" y="0"/>
                    </a:lnTo>
                    <a:lnTo>
                      <a:pt x="38" y="0"/>
                    </a:lnTo>
                    <a:lnTo>
                      <a:pt x="36" y="1"/>
                    </a:lnTo>
                    <a:lnTo>
                      <a:pt x="33" y="1"/>
                    </a:lnTo>
                    <a:lnTo>
                      <a:pt x="31" y="2"/>
                    </a:lnTo>
                    <a:lnTo>
                      <a:pt x="29" y="3"/>
                    </a:lnTo>
                    <a:lnTo>
                      <a:pt x="26" y="4"/>
                    </a:lnTo>
                    <a:lnTo>
                      <a:pt x="24" y="5"/>
                    </a:lnTo>
                    <a:lnTo>
                      <a:pt x="21" y="7"/>
                    </a:lnTo>
                    <a:lnTo>
                      <a:pt x="19" y="8"/>
                    </a:lnTo>
                    <a:lnTo>
                      <a:pt x="17" y="10"/>
                    </a:lnTo>
                    <a:lnTo>
                      <a:pt x="15" y="12"/>
                    </a:lnTo>
                    <a:lnTo>
                      <a:pt x="13" y="13"/>
                    </a:lnTo>
                    <a:lnTo>
                      <a:pt x="10" y="16"/>
                    </a:lnTo>
                    <a:lnTo>
                      <a:pt x="9" y="17"/>
                    </a:lnTo>
                    <a:lnTo>
                      <a:pt x="7" y="19"/>
                    </a:lnTo>
                    <a:lnTo>
                      <a:pt x="5" y="21"/>
                    </a:lnTo>
                    <a:lnTo>
                      <a:pt x="4" y="24"/>
                    </a:lnTo>
                    <a:lnTo>
                      <a:pt x="3" y="25"/>
                    </a:lnTo>
                    <a:lnTo>
                      <a:pt x="2" y="27"/>
                    </a:lnTo>
                    <a:lnTo>
                      <a:pt x="1" y="30"/>
                    </a:lnTo>
                    <a:lnTo>
                      <a:pt x="1" y="32"/>
                    </a:lnTo>
                    <a:lnTo>
                      <a:pt x="0" y="33"/>
                    </a:lnTo>
                    <a:lnTo>
                      <a:pt x="0" y="35"/>
                    </a:lnTo>
                    <a:lnTo>
                      <a:pt x="0" y="37"/>
                    </a:lnTo>
                    <a:lnTo>
                      <a:pt x="0" y="39"/>
                    </a:lnTo>
                    <a:lnTo>
                      <a:pt x="0" y="40"/>
                    </a:lnTo>
                    <a:lnTo>
                      <a:pt x="1" y="42"/>
                    </a:lnTo>
                    <a:lnTo>
                      <a:pt x="2" y="43"/>
                    </a:lnTo>
                    <a:lnTo>
                      <a:pt x="3" y="44"/>
                    </a:lnTo>
                    <a:lnTo>
                      <a:pt x="4" y="45"/>
                    </a:lnTo>
                    <a:lnTo>
                      <a:pt x="5" y="46"/>
                    </a:lnTo>
                    <a:lnTo>
                      <a:pt x="7" y="47"/>
                    </a:lnTo>
                    <a:lnTo>
                      <a:pt x="8" y="47"/>
                    </a:lnTo>
                    <a:lnTo>
                      <a:pt x="10" y="47"/>
                    </a:lnTo>
                    <a:lnTo>
                      <a:pt x="12" y="48"/>
                    </a:lnTo>
                    <a:lnTo>
                      <a:pt x="14" y="48"/>
                    </a:lnTo>
                    <a:lnTo>
                      <a:pt x="16" y="47"/>
                    </a:lnTo>
                    <a:lnTo>
                      <a:pt x="19" y="47"/>
                    </a:lnTo>
                    <a:lnTo>
                      <a:pt x="21" y="47"/>
                    </a:lnTo>
                    <a:lnTo>
                      <a:pt x="23" y="46"/>
                    </a:lnTo>
                    <a:lnTo>
                      <a:pt x="26" y="45"/>
                    </a:lnTo>
                    <a:lnTo>
                      <a:pt x="28" y="44"/>
                    </a:lnTo>
                    <a:lnTo>
                      <a:pt x="31" y="43"/>
                    </a:lnTo>
                    <a:lnTo>
                      <a:pt x="33" y="42"/>
                    </a:lnTo>
                    <a:lnTo>
                      <a:pt x="35" y="40"/>
                    </a:lnTo>
                    <a:lnTo>
                      <a:pt x="38" y="38"/>
                    </a:lnTo>
                    <a:lnTo>
                      <a:pt x="40" y="37"/>
                    </a:lnTo>
                    <a:lnTo>
                      <a:pt x="42" y="35"/>
                    </a:lnTo>
                    <a:lnTo>
                      <a:pt x="44" y="33"/>
                    </a:lnTo>
                    <a:lnTo>
                      <a:pt x="46" y="31"/>
                    </a:lnTo>
                    <a:lnTo>
                      <a:pt x="47" y="29"/>
                    </a:lnTo>
                    <a:lnTo>
                      <a:pt x="49" y="27"/>
                    </a:lnTo>
                  </a:path>
                </a:pathLst>
              </a:custGeom>
              <a:noFill/>
              <a:ln w="127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2" name="Oval 114"/>
              <p:cNvSpPr>
                <a:spLocks noChangeArrowheads="1"/>
              </p:cNvSpPr>
              <p:nvPr/>
            </p:nvSpPr>
            <p:spPr bwMode="auto">
              <a:xfrm rot="-4800000">
                <a:off x="1056" y="1226"/>
                <a:ext cx="30" cy="69"/>
              </a:xfrm>
              <a:prstGeom prst="ellipse">
                <a:avLst/>
              </a:prstGeom>
              <a:noFill/>
              <a:ln w="127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3" name="Freeform 115"/>
              <p:cNvSpPr>
                <a:spLocks/>
              </p:cNvSpPr>
              <p:nvPr/>
            </p:nvSpPr>
            <p:spPr bwMode="auto">
              <a:xfrm>
                <a:off x="979" y="1252"/>
                <a:ext cx="40" cy="71"/>
              </a:xfrm>
              <a:custGeom>
                <a:avLst/>
                <a:gdLst>
                  <a:gd name="T0" fmla="*/ 39 w 40"/>
                  <a:gd name="T1" fmla="*/ 0 h 71"/>
                  <a:gd name="T2" fmla="*/ 36 w 40"/>
                  <a:gd name="T3" fmla="*/ 3 h 71"/>
                  <a:gd name="T4" fmla="*/ 35 w 40"/>
                  <a:gd name="T5" fmla="*/ 5 h 71"/>
                  <a:gd name="T6" fmla="*/ 34 w 40"/>
                  <a:gd name="T7" fmla="*/ 7 h 71"/>
                  <a:gd name="T8" fmla="*/ 32 w 40"/>
                  <a:gd name="T9" fmla="*/ 9 h 71"/>
                  <a:gd name="T10" fmla="*/ 30 w 40"/>
                  <a:gd name="T11" fmla="*/ 11 h 71"/>
                  <a:gd name="T12" fmla="*/ 29 w 40"/>
                  <a:gd name="T13" fmla="*/ 13 h 71"/>
                  <a:gd name="T14" fmla="*/ 27 w 40"/>
                  <a:gd name="T15" fmla="*/ 16 h 71"/>
                  <a:gd name="T16" fmla="*/ 25 w 40"/>
                  <a:gd name="T17" fmla="*/ 18 h 71"/>
                  <a:gd name="T18" fmla="*/ 23 w 40"/>
                  <a:gd name="T19" fmla="*/ 20 h 71"/>
                  <a:gd name="T20" fmla="*/ 22 w 40"/>
                  <a:gd name="T21" fmla="*/ 23 h 71"/>
                  <a:gd name="T22" fmla="*/ 20 w 40"/>
                  <a:gd name="T23" fmla="*/ 25 h 71"/>
                  <a:gd name="T24" fmla="*/ 18 w 40"/>
                  <a:gd name="T25" fmla="*/ 28 h 71"/>
                  <a:gd name="T26" fmla="*/ 16 w 40"/>
                  <a:gd name="T27" fmla="*/ 30 h 71"/>
                  <a:gd name="T28" fmla="*/ 14 w 40"/>
                  <a:gd name="T29" fmla="*/ 32 h 71"/>
                  <a:gd name="T30" fmla="*/ 12 w 40"/>
                  <a:gd name="T31" fmla="*/ 35 h 71"/>
                  <a:gd name="T32" fmla="*/ 11 w 40"/>
                  <a:gd name="T33" fmla="*/ 37 h 71"/>
                  <a:gd name="T34" fmla="*/ 9 w 40"/>
                  <a:gd name="T35" fmla="*/ 40 h 71"/>
                  <a:gd name="T36" fmla="*/ 7 w 40"/>
                  <a:gd name="T37" fmla="*/ 42 h 71"/>
                  <a:gd name="T38" fmla="*/ 6 w 40"/>
                  <a:gd name="T39" fmla="*/ 45 h 71"/>
                  <a:gd name="T40" fmla="*/ 5 w 40"/>
                  <a:gd name="T41" fmla="*/ 47 h 71"/>
                  <a:gd name="T42" fmla="*/ 3 w 40"/>
                  <a:gd name="T43" fmla="*/ 49 h 71"/>
                  <a:gd name="T44" fmla="*/ 2 w 40"/>
                  <a:gd name="T45" fmla="*/ 51 h 71"/>
                  <a:gd name="T46" fmla="*/ 1 w 40"/>
                  <a:gd name="T47" fmla="*/ 54 h 71"/>
                  <a:gd name="T48" fmla="*/ 1 w 40"/>
                  <a:gd name="T49" fmla="*/ 56 h 71"/>
                  <a:gd name="T50" fmla="*/ 0 w 40"/>
                  <a:gd name="T51" fmla="*/ 58 h 71"/>
                  <a:gd name="T52" fmla="*/ 0 w 40"/>
                  <a:gd name="T53" fmla="*/ 60 h 71"/>
                  <a:gd name="T54" fmla="*/ 0 w 40"/>
                  <a:gd name="T55" fmla="*/ 62 h 71"/>
                  <a:gd name="T56" fmla="*/ 0 w 40"/>
                  <a:gd name="T57" fmla="*/ 64 h 71"/>
                  <a:gd name="T58" fmla="*/ 1 w 40"/>
                  <a:gd name="T59" fmla="*/ 66 h 71"/>
                  <a:gd name="T60" fmla="*/ 2 w 40"/>
                  <a:gd name="T61" fmla="*/ 68 h 71"/>
                  <a:gd name="T62" fmla="*/ 3 w 40"/>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71"/>
                  <a:gd name="T98" fmla="*/ 40 w 4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71">
                    <a:moveTo>
                      <a:pt x="39" y="0"/>
                    </a:moveTo>
                    <a:lnTo>
                      <a:pt x="36" y="3"/>
                    </a:lnTo>
                    <a:lnTo>
                      <a:pt x="35" y="5"/>
                    </a:lnTo>
                    <a:lnTo>
                      <a:pt x="34" y="7"/>
                    </a:lnTo>
                    <a:lnTo>
                      <a:pt x="32" y="9"/>
                    </a:lnTo>
                    <a:lnTo>
                      <a:pt x="30" y="11"/>
                    </a:lnTo>
                    <a:lnTo>
                      <a:pt x="29" y="13"/>
                    </a:lnTo>
                    <a:lnTo>
                      <a:pt x="27" y="16"/>
                    </a:lnTo>
                    <a:lnTo>
                      <a:pt x="25" y="18"/>
                    </a:lnTo>
                    <a:lnTo>
                      <a:pt x="23" y="20"/>
                    </a:lnTo>
                    <a:lnTo>
                      <a:pt x="22" y="23"/>
                    </a:lnTo>
                    <a:lnTo>
                      <a:pt x="20" y="25"/>
                    </a:lnTo>
                    <a:lnTo>
                      <a:pt x="18" y="28"/>
                    </a:lnTo>
                    <a:lnTo>
                      <a:pt x="16" y="30"/>
                    </a:lnTo>
                    <a:lnTo>
                      <a:pt x="14" y="32"/>
                    </a:lnTo>
                    <a:lnTo>
                      <a:pt x="12" y="35"/>
                    </a:lnTo>
                    <a:lnTo>
                      <a:pt x="11" y="37"/>
                    </a:lnTo>
                    <a:lnTo>
                      <a:pt x="9" y="40"/>
                    </a:lnTo>
                    <a:lnTo>
                      <a:pt x="7" y="42"/>
                    </a:lnTo>
                    <a:lnTo>
                      <a:pt x="6" y="45"/>
                    </a:lnTo>
                    <a:lnTo>
                      <a:pt x="5" y="47"/>
                    </a:lnTo>
                    <a:lnTo>
                      <a:pt x="3" y="49"/>
                    </a:lnTo>
                    <a:lnTo>
                      <a:pt x="2" y="51"/>
                    </a:lnTo>
                    <a:lnTo>
                      <a:pt x="1" y="54"/>
                    </a:lnTo>
                    <a:lnTo>
                      <a:pt x="1" y="56"/>
                    </a:lnTo>
                    <a:lnTo>
                      <a:pt x="0" y="58"/>
                    </a:lnTo>
                    <a:lnTo>
                      <a:pt x="0" y="60"/>
                    </a:lnTo>
                    <a:lnTo>
                      <a:pt x="0" y="62"/>
                    </a:lnTo>
                    <a:lnTo>
                      <a:pt x="0" y="64"/>
                    </a:lnTo>
                    <a:lnTo>
                      <a:pt x="1" y="66"/>
                    </a:lnTo>
                    <a:lnTo>
                      <a:pt x="2" y="68"/>
                    </a:lnTo>
                    <a:lnTo>
                      <a:pt x="3"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2" name="Group 116"/>
            <p:cNvGrpSpPr>
              <a:grpSpLocks/>
            </p:cNvGrpSpPr>
            <p:nvPr/>
          </p:nvGrpSpPr>
          <p:grpSpPr bwMode="auto">
            <a:xfrm>
              <a:off x="1006" y="1129"/>
              <a:ext cx="194" cy="120"/>
              <a:chOff x="1006" y="1129"/>
              <a:chExt cx="194" cy="120"/>
            </a:xfrm>
          </p:grpSpPr>
          <p:sp>
            <p:nvSpPr>
              <p:cNvPr id="20546" name="Freeform 117"/>
              <p:cNvSpPr>
                <a:spLocks/>
              </p:cNvSpPr>
              <p:nvPr/>
            </p:nvSpPr>
            <p:spPr bwMode="auto">
              <a:xfrm>
                <a:off x="1006" y="1159"/>
                <a:ext cx="105" cy="26"/>
              </a:xfrm>
              <a:custGeom>
                <a:avLst/>
                <a:gdLst>
                  <a:gd name="T0" fmla="*/ 55 w 105"/>
                  <a:gd name="T1" fmla="*/ 2 h 26"/>
                  <a:gd name="T2" fmla="*/ 46 w 105"/>
                  <a:gd name="T3" fmla="*/ 1 h 26"/>
                  <a:gd name="T4" fmla="*/ 37 w 105"/>
                  <a:gd name="T5" fmla="*/ 1 h 26"/>
                  <a:gd name="T6" fmla="*/ 29 w 105"/>
                  <a:gd name="T7" fmla="*/ 0 h 26"/>
                  <a:gd name="T8" fmla="*/ 21 w 105"/>
                  <a:gd name="T9" fmla="*/ 0 h 26"/>
                  <a:gd name="T10" fmla="*/ 15 w 105"/>
                  <a:gd name="T11" fmla="*/ 0 h 26"/>
                  <a:gd name="T12" fmla="*/ 9 w 105"/>
                  <a:gd name="T13" fmla="*/ 1 h 26"/>
                  <a:gd name="T14" fmla="*/ 5 w 105"/>
                  <a:gd name="T15" fmla="*/ 2 h 26"/>
                  <a:gd name="T16" fmla="*/ 1 w 105"/>
                  <a:gd name="T17" fmla="*/ 3 h 26"/>
                  <a:gd name="T18" fmla="*/ 0 w 105"/>
                  <a:gd name="T19" fmla="*/ 5 h 26"/>
                  <a:gd name="T20" fmla="*/ 0 w 105"/>
                  <a:gd name="T21" fmla="*/ 7 h 26"/>
                  <a:gd name="T22" fmla="*/ 1 w 105"/>
                  <a:gd name="T23" fmla="*/ 9 h 26"/>
                  <a:gd name="T24" fmla="*/ 5 w 105"/>
                  <a:gd name="T25" fmla="*/ 11 h 26"/>
                  <a:gd name="T26" fmla="*/ 9 w 105"/>
                  <a:gd name="T27" fmla="*/ 13 h 26"/>
                  <a:gd name="T28" fmla="*/ 15 w 105"/>
                  <a:gd name="T29" fmla="*/ 15 h 26"/>
                  <a:gd name="T30" fmla="*/ 21 w 105"/>
                  <a:gd name="T31" fmla="*/ 17 h 26"/>
                  <a:gd name="T32" fmla="*/ 29 w 105"/>
                  <a:gd name="T33" fmla="*/ 19 h 26"/>
                  <a:gd name="T34" fmla="*/ 37 w 105"/>
                  <a:gd name="T35" fmla="*/ 21 h 26"/>
                  <a:gd name="T36" fmla="*/ 46 w 105"/>
                  <a:gd name="T37" fmla="*/ 22 h 26"/>
                  <a:gd name="T38" fmla="*/ 55 w 105"/>
                  <a:gd name="T39" fmla="*/ 23 h 26"/>
                  <a:gd name="T40" fmla="*/ 64 w 105"/>
                  <a:gd name="T41" fmla="*/ 24 h 26"/>
                  <a:gd name="T42" fmla="*/ 73 w 105"/>
                  <a:gd name="T43" fmla="*/ 24 h 26"/>
                  <a:gd name="T44" fmla="*/ 80 w 105"/>
                  <a:gd name="T45" fmla="*/ 25 h 26"/>
                  <a:gd name="T46" fmla="*/ 87 w 105"/>
                  <a:gd name="T47" fmla="*/ 24 h 26"/>
                  <a:gd name="T48" fmla="*/ 93 w 105"/>
                  <a:gd name="T49" fmla="*/ 24 h 26"/>
                  <a:gd name="T50" fmla="*/ 98 w 105"/>
                  <a:gd name="T51" fmla="*/ 23 h 26"/>
                  <a:gd name="T52" fmla="*/ 101 w 105"/>
                  <a:gd name="T53" fmla="*/ 22 h 26"/>
                  <a:gd name="T54" fmla="*/ 103 w 105"/>
                  <a:gd name="T55" fmla="*/ 20 h 26"/>
                  <a:gd name="T56" fmla="*/ 104 w 105"/>
                  <a:gd name="T57" fmla="*/ 18 h 26"/>
                  <a:gd name="T58" fmla="*/ 102 w 105"/>
                  <a:gd name="T59" fmla="*/ 16 h 26"/>
                  <a:gd name="T60" fmla="*/ 99 w 105"/>
                  <a:gd name="T61" fmla="*/ 14 h 26"/>
                  <a:gd name="T62" fmla="*/ 95 w 105"/>
                  <a:gd name="T63" fmla="*/ 12 h 26"/>
                  <a:gd name="T64" fmla="*/ 90 w 105"/>
                  <a:gd name="T65" fmla="*/ 10 h 26"/>
                  <a:gd name="T66" fmla="*/ 83 w 105"/>
                  <a:gd name="T67" fmla="*/ 8 h 26"/>
                  <a:gd name="T68" fmla="*/ 76 w 105"/>
                  <a:gd name="T69" fmla="*/ 6 h 26"/>
                  <a:gd name="T70" fmla="*/ 68 w 105"/>
                  <a:gd name="T71" fmla="*/ 4 h 26"/>
                  <a:gd name="T72" fmla="*/ 59 w 105"/>
                  <a:gd name="T73" fmla="*/ 3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26"/>
                  <a:gd name="T113" fmla="*/ 105 w 105"/>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26">
                    <a:moveTo>
                      <a:pt x="59" y="3"/>
                    </a:moveTo>
                    <a:lnTo>
                      <a:pt x="55" y="2"/>
                    </a:lnTo>
                    <a:lnTo>
                      <a:pt x="50" y="1"/>
                    </a:lnTo>
                    <a:lnTo>
                      <a:pt x="46" y="1"/>
                    </a:lnTo>
                    <a:lnTo>
                      <a:pt x="42" y="1"/>
                    </a:lnTo>
                    <a:lnTo>
                      <a:pt x="37" y="1"/>
                    </a:lnTo>
                    <a:lnTo>
                      <a:pt x="33" y="0"/>
                    </a:lnTo>
                    <a:lnTo>
                      <a:pt x="29" y="0"/>
                    </a:lnTo>
                    <a:lnTo>
                      <a:pt x="25" y="0"/>
                    </a:lnTo>
                    <a:lnTo>
                      <a:pt x="21" y="0"/>
                    </a:lnTo>
                    <a:lnTo>
                      <a:pt x="18" y="0"/>
                    </a:lnTo>
                    <a:lnTo>
                      <a:pt x="15" y="0"/>
                    </a:lnTo>
                    <a:lnTo>
                      <a:pt x="11" y="1"/>
                    </a:lnTo>
                    <a:lnTo>
                      <a:pt x="9" y="1"/>
                    </a:lnTo>
                    <a:lnTo>
                      <a:pt x="7" y="1"/>
                    </a:lnTo>
                    <a:lnTo>
                      <a:pt x="5" y="2"/>
                    </a:lnTo>
                    <a:lnTo>
                      <a:pt x="3" y="3"/>
                    </a:lnTo>
                    <a:lnTo>
                      <a:pt x="1" y="3"/>
                    </a:lnTo>
                    <a:lnTo>
                      <a:pt x="0" y="4"/>
                    </a:lnTo>
                    <a:lnTo>
                      <a:pt x="0" y="5"/>
                    </a:lnTo>
                    <a:lnTo>
                      <a:pt x="0" y="6"/>
                    </a:lnTo>
                    <a:lnTo>
                      <a:pt x="0" y="7"/>
                    </a:lnTo>
                    <a:lnTo>
                      <a:pt x="1" y="8"/>
                    </a:lnTo>
                    <a:lnTo>
                      <a:pt x="1" y="9"/>
                    </a:lnTo>
                    <a:lnTo>
                      <a:pt x="3" y="10"/>
                    </a:lnTo>
                    <a:lnTo>
                      <a:pt x="5" y="11"/>
                    </a:lnTo>
                    <a:lnTo>
                      <a:pt x="7" y="12"/>
                    </a:lnTo>
                    <a:lnTo>
                      <a:pt x="9" y="13"/>
                    </a:lnTo>
                    <a:lnTo>
                      <a:pt x="12" y="14"/>
                    </a:lnTo>
                    <a:lnTo>
                      <a:pt x="15" y="15"/>
                    </a:lnTo>
                    <a:lnTo>
                      <a:pt x="18" y="16"/>
                    </a:lnTo>
                    <a:lnTo>
                      <a:pt x="21" y="17"/>
                    </a:lnTo>
                    <a:lnTo>
                      <a:pt x="25" y="18"/>
                    </a:lnTo>
                    <a:lnTo>
                      <a:pt x="29" y="19"/>
                    </a:lnTo>
                    <a:lnTo>
                      <a:pt x="33" y="20"/>
                    </a:lnTo>
                    <a:lnTo>
                      <a:pt x="37" y="21"/>
                    </a:lnTo>
                    <a:lnTo>
                      <a:pt x="42" y="22"/>
                    </a:lnTo>
                    <a:lnTo>
                      <a:pt x="46" y="22"/>
                    </a:lnTo>
                    <a:lnTo>
                      <a:pt x="51" y="23"/>
                    </a:lnTo>
                    <a:lnTo>
                      <a:pt x="55" y="23"/>
                    </a:lnTo>
                    <a:lnTo>
                      <a:pt x="60" y="24"/>
                    </a:lnTo>
                    <a:lnTo>
                      <a:pt x="64" y="24"/>
                    </a:lnTo>
                    <a:lnTo>
                      <a:pt x="68" y="24"/>
                    </a:lnTo>
                    <a:lnTo>
                      <a:pt x="73" y="24"/>
                    </a:lnTo>
                    <a:lnTo>
                      <a:pt x="76" y="25"/>
                    </a:lnTo>
                    <a:lnTo>
                      <a:pt x="80" y="25"/>
                    </a:lnTo>
                    <a:lnTo>
                      <a:pt x="84" y="24"/>
                    </a:lnTo>
                    <a:lnTo>
                      <a:pt x="87" y="24"/>
                    </a:lnTo>
                    <a:lnTo>
                      <a:pt x="90" y="24"/>
                    </a:lnTo>
                    <a:lnTo>
                      <a:pt x="93" y="24"/>
                    </a:lnTo>
                    <a:lnTo>
                      <a:pt x="95" y="23"/>
                    </a:lnTo>
                    <a:lnTo>
                      <a:pt x="98" y="23"/>
                    </a:lnTo>
                    <a:lnTo>
                      <a:pt x="99" y="22"/>
                    </a:lnTo>
                    <a:lnTo>
                      <a:pt x="101" y="22"/>
                    </a:lnTo>
                    <a:lnTo>
                      <a:pt x="102" y="21"/>
                    </a:lnTo>
                    <a:lnTo>
                      <a:pt x="103" y="20"/>
                    </a:lnTo>
                    <a:lnTo>
                      <a:pt x="104" y="19"/>
                    </a:lnTo>
                    <a:lnTo>
                      <a:pt x="104" y="18"/>
                    </a:lnTo>
                    <a:lnTo>
                      <a:pt x="103" y="17"/>
                    </a:lnTo>
                    <a:lnTo>
                      <a:pt x="102" y="16"/>
                    </a:lnTo>
                    <a:lnTo>
                      <a:pt x="101" y="15"/>
                    </a:lnTo>
                    <a:lnTo>
                      <a:pt x="99" y="14"/>
                    </a:lnTo>
                    <a:lnTo>
                      <a:pt x="98" y="13"/>
                    </a:lnTo>
                    <a:lnTo>
                      <a:pt x="95" y="12"/>
                    </a:lnTo>
                    <a:lnTo>
                      <a:pt x="93" y="11"/>
                    </a:lnTo>
                    <a:lnTo>
                      <a:pt x="90" y="10"/>
                    </a:lnTo>
                    <a:lnTo>
                      <a:pt x="87" y="9"/>
                    </a:lnTo>
                    <a:lnTo>
                      <a:pt x="83" y="8"/>
                    </a:lnTo>
                    <a:lnTo>
                      <a:pt x="80" y="7"/>
                    </a:lnTo>
                    <a:lnTo>
                      <a:pt x="76" y="6"/>
                    </a:lnTo>
                    <a:lnTo>
                      <a:pt x="72" y="5"/>
                    </a:lnTo>
                    <a:lnTo>
                      <a:pt x="68" y="4"/>
                    </a:lnTo>
                    <a:lnTo>
                      <a:pt x="63" y="4"/>
                    </a:lnTo>
                    <a:lnTo>
                      <a:pt x="59" y="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7" name="Freeform 118"/>
              <p:cNvSpPr>
                <a:spLocks/>
              </p:cNvSpPr>
              <p:nvPr/>
            </p:nvSpPr>
            <p:spPr bwMode="auto">
              <a:xfrm>
                <a:off x="1105" y="1129"/>
                <a:ext cx="57" cy="48"/>
              </a:xfrm>
              <a:custGeom>
                <a:avLst/>
                <a:gdLst>
                  <a:gd name="T0" fmla="*/ 51 w 57"/>
                  <a:gd name="T1" fmla="*/ 25 h 48"/>
                  <a:gd name="T2" fmla="*/ 53 w 57"/>
                  <a:gd name="T3" fmla="*/ 21 h 48"/>
                  <a:gd name="T4" fmla="*/ 55 w 57"/>
                  <a:gd name="T5" fmla="*/ 17 h 48"/>
                  <a:gd name="T6" fmla="*/ 56 w 57"/>
                  <a:gd name="T7" fmla="*/ 13 h 48"/>
                  <a:gd name="T8" fmla="*/ 56 w 57"/>
                  <a:gd name="T9" fmla="*/ 10 h 48"/>
                  <a:gd name="T10" fmla="*/ 55 w 57"/>
                  <a:gd name="T11" fmla="*/ 7 h 48"/>
                  <a:gd name="T12" fmla="*/ 53 w 57"/>
                  <a:gd name="T13" fmla="*/ 4 h 48"/>
                  <a:gd name="T14" fmla="*/ 51 w 57"/>
                  <a:gd name="T15" fmla="*/ 2 h 48"/>
                  <a:gd name="T16" fmla="*/ 48 w 57"/>
                  <a:gd name="T17" fmla="*/ 1 h 48"/>
                  <a:gd name="T18" fmla="*/ 44 w 57"/>
                  <a:gd name="T19" fmla="*/ 0 h 48"/>
                  <a:gd name="T20" fmla="*/ 40 w 57"/>
                  <a:gd name="T21" fmla="*/ 0 h 48"/>
                  <a:gd name="T22" fmla="*/ 36 w 57"/>
                  <a:gd name="T23" fmla="*/ 1 h 48"/>
                  <a:gd name="T24" fmla="*/ 31 w 57"/>
                  <a:gd name="T25" fmla="*/ 2 h 48"/>
                  <a:gd name="T26" fmla="*/ 26 w 57"/>
                  <a:gd name="T27" fmla="*/ 4 h 48"/>
                  <a:gd name="T28" fmla="*/ 22 w 57"/>
                  <a:gd name="T29" fmla="*/ 7 h 48"/>
                  <a:gd name="T30" fmla="*/ 17 w 57"/>
                  <a:gd name="T31" fmla="*/ 10 h 48"/>
                  <a:gd name="T32" fmla="*/ 13 w 57"/>
                  <a:gd name="T33" fmla="*/ 13 h 48"/>
                  <a:gd name="T34" fmla="*/ 9 w 57"/>
                  <a:gd name="T35" fmla="*/ 17 h 48"/>
                  <a:gd name="T36" fmla="*/ 6 w 57"/>
                  <a:gd name="T37" fmla="*/ 21 h 48"/>
                  <a:gd name="T38" fmla="*/ 3 w 57"/>
                  <a:gd name="T39" fmla="*/ 25 h 48"/>
                  <a:gd name="T40" fmla="*/ 1 w 57"/>
                  <a:gd name="T41" fmla="*/ 29 h 48"/>
                  <a:gd name="T42" fmla="*/ 0 w 57"/>
                  <a:gd name="T43" fmla="*/ 33 h 48"/>
                  <a:gd name="T44" fmla="*/ 0 w 57"/>
                  <a:gd name="T45" fmla="*/ 36 h 48"/>
                  <a:gd name="T46" fmla="*/ 1 w 57"/>
                  <a:gd name="T47" fmla="*/ 40 h 48"/>
                  <a:gd name="T48" fmla="*/ 2 w 57"/>
                  <a:gd name="T49" fmla="*/ 42 h 48"/>
                  <a:gd name="T50" fmla="*/ 5 w 57"/>
                  <a:gd name="T51" fmla="*/ 44 h 48"/>
                  <a:gd name="T52" fmla="*/ 7 w 57"/>
                  <a:gd name="T53" fmla="*/ 46 h 48"/>
                  <a:gd name="T54" fmla="*/ 10 w 57"/>
                  <a:gd name="T55" fmla="*/ 46 h 48"/>
                  <a:gd name="T56" fmla="*/ 14 w 57"/>
                  <a:gd name="T57" fmla="*/ 47 h 48"/>
                  <a:gd name="T58" fmla="*/ 19 w 57"/>
                  <a:gd name="T59" fmla="*/ 46 h 48"/>
                  <a:gd name="T60" fmla="*/ 23 w 57"/>
                  <a:gd name="T61" fmla="*/ 45 h 48"/>
                  <a:gd name="T62" fmla="*/ 28 w 57"/>
                  <a:gd name="T63" fmla="*/ 43 h 48"/>
                  <a:gd name="T64" fmla="*/ 33 w 57"/>
                  <a:gd name="T65" fmla="*/ 41 h 48"/>
                  <a:gd name="T66" fmla="*/ 37 w 57"/>
                  <a:gd name="T67" fmla="*/ 38 h 48"/>
                  <a:gd name="T68" fmla="*/ 42 w 57"/>
                  <a:gd name="T69" fmla="*/ 35 h 48"/>
                  <a:gd name="T70" fmla="*/ 46 w 57"/>
                  <a:gd name="T71" fmla="*/ 31 h 48"/>
                  <a:gd name="T72" fmla="*/ 49 w 57"/>
                  <a:gd name="T73" fmla="*/ 2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8"/>
                  <a:gd name="T113" fmla="*/ 57 w 5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8">
                    <a:moveTo>
                      <a:pt x="49" y="27"/>
                    </a:moveTo>
                    <a:lnTo>
                      <a:pt x="51" y="25"/>
                    </a:lnTo>
                    <a:lnTo>
                      <a:pt x="52" y="23"/>
                    </a:lnTo>
                    <a:lnTo>
                      <a:pt x="53" y="21"/>
                    </a:lnTo>
                    <a:lnTo>
                      <a:pt x="54" y="19"/>
                    </a:lnTo>
                    <a:lnTo>
                      <a:pt x="55" y="17"/>
                    </a:lnTo>
                    <a:lnTo>
                      <a:pt x="55" y="15"/>
                    </a:lnTo>
                    <a:lnTo>
                      <a:pt x="56" y="13"/>
                    </a:lnTo>
                    <a:lnTo>
                      <a:pt x="56" y="12"/>
                    </a:lnTo>
                    <a:lnTo>
                      <a:pt x="56" y="10"/>
                    </a:lnTo>
                    <a:lnTo>
                      <a:pt x="55" y="8"/>
                    </a:lnTo>
                    <a:lnTo>
                      <a:pt x="55" y="7"/>
                    </a:lnTo>
                    <a:lnTo>
                      <a:pt x="54" y="5"/>
                    </a:lnTo>
                    <a:lnTo>
                      <a:pt x="53" y="4"/>
                    </a:lnTo>
                    <a:lnTo>
                      <a:pt x="52" y="3"/>
                    </a:lnTo>
                    <a:lnTo>
                      <a:pt x="51" y="2"/>
                    </a:lnTo>
                    <a:lnTo>
                      <a:pt x="49" y="1"/>
                    </a:lnTo>
                    <a:lnTo>
                      <a:pt x="48" y="1"/>
                    </a:lnTo>
                    <a:lnTo>
                      <a:pt x="46" y="0"/>
                    </a:lnTo>
                    <a:lnTo>
                      <a:pt x="44" y="0"/>
                    </a:lnTo>
                    <a:lnTo>
                      <a:pt x="42" y="0"/>
                    </a:lnTo>
                    <a:lnTo>
                      <a:pt x="40" y="0"/>
                    </a:lnTo>
                    <a:lnTo>
                      <a:pt x="38" y="0"/>
                    </a:lnTo>
                    <a:lnTo>
                      <a:pt x="36" y="1"/>
                    </a:lnTo>
                    <a:lnTo>
                      <a:pt x="33" y="1"/>
                    </a:lnTo>
                    <a:lnTo>
                      <a:pt x="31" y="2"/>
                    </a:lnTo>
                    <a:lnTo>
                      <a:pt x="28" y="3"/>
                    </a:lnTo>
                    <a:lnTo>
                      <a:pt x="26" y="4"/>
                    </a:lnTo>
                    <a:lnTo>
                      <a:pt x="24" y="5"/>
                    </a:lnTo>
                    <a:lnTo>
                      <a:pt x="22" y="7"/>
                    </a:lnTo>
                    <a:lnTo>
                      <a:pt x="19" y="8"/>
                    </a:lnTo>
                    <a:lnTo>
                      <a:pt x="17" y="10"/>
                    </a:lnTo>
                    <a:lnTo>
                      <a:pt x="14" y="12"/>
                    </a:lnTo>
                    <a:lnTo>
                      <a:pt x="13" y="13"/>
                    </a:lnTo>
                    <a:lnTo>
                      <a:pt x="11" y="15"/>
                    </a:lnTo>
                    <a:lnTo>
                      <a:pt x="9" y="17"/>
                    </a:lnTo>
                    <a:lnTo>
                      <a:pt x="7" y="19"/>
                    </a:lnTo>
                    <a:lnTo>
                      <a:pt x="6" y="21"/>
                    </a:lnTo>
                    <a:lnTo>
                      <a:pt x="5" y="23"/>
                    </a:lnTo>
                    <a:lnTo>
                      <a:pt x="3" y="25"/>
                    </a:lnTo>
                    <a:lnTo>
                      <a:pt x="2" y="27"/>
                    </a:lnTo>
                    <a:lnTo>
                      <a:pt x="1" y="29"/>
                    </a:lnTo>
                    <a:lnTo>
                      <a:pt x="1" y="31"/>
                    </a:lnTo>
                    <a:lnTo>
                      <a:pt x="0" y="33"/>
                    </a:lnTo>
                    <a:lnTo>
                      <a:pt x="0" y="35"/>
                    </a:lnTo>
                    <a:lnTo>
                      <a:pt x="0" y="36"/>
                    </a:lnTo>
                    <a:lnTo>
                      <a:pt x="0" y="38"/>
                    </a:lnTo>
                    <a:lnTo>
                      <a:pt x="1" y="40"/>
                    </a:lnTo>
                    <a:lnTo>
                      <a:pt x="1" y="41"/>
                    </a:lnTo>
                    <a:lnTo>
                      <a:pt x="2" y="42"/>
                    </a:lnTo>
                    <a:lnTo>
                      <a:pt x="3" y="43"/>
                    </a:lnTo>
                    <a:lnTo>
                      <a:pt x="5" y="44"/>
                    </a:lnTo>
                    <a:lnTo>
                      <a:pt x="5" y="45"/>
                    </a:lnTo>
                    <a:lnTo>
                      <a:pt x="7" y="46"/>
                    </a:lnTo>
                    <a:lnTo>
                      <a:pt x="9" y="46"/>
                    </a:lnTo>
                    <a:lnTo>
                      <a:pt x="10" y="46"/>
                    </a:lnTo>
                    <a:lnTo>
                      <a:pt x="13" y="47"/>
                    </a:lnTo>
                    <a:lnTo>
                      <a:pt x="14" y="47"/>
                    </a:lnTo>
                    <a:lnTo>
                      <a:pt x="17" y="46"/>
                    </a:lnTo>
                    <a:lnTo>
                      <a:pt x="19" y="46"/>
                    </a:lnTo>
                    <a:lnTo>
                      <a:pt x="21" y="46"/>
                    </a:lnTo>
                    <a:lnTo>
                      <a:pt x="23" y="45"/>
                    </a:lnTo>
                    <a:lnTo>
                      <a:pt x="26" y="44"/>
                    </a:lnTo>
                    <a:lnTo>
                      <a:pt x="28" y="43"/>
                    </a:lnTo>
                    <a:lnTo>
                      <a:pt x="31" y="42"/>
                    </a:lnTo>
                    <a:lnTo>
                      <a:pt x="33" y="41"/>
                    </a:lnTo>
                    <a:lnTo>
                      <a:pt x="35" y="39"/>
                    </a:lnTo>
                    <a:lnTo>
                      <a:pt x="37" y="38"/>
                    </a:lnTo>
                    <a:lnTo>
                      <a:pt x="40" y="36"/>
                    </a:lnTo>
                    <a:lnTo>
                      <a:pt x="42" y="35"/>
                    </a:lnTo>
                    <a:lnTo>
                      <a:pt x="44" y="33"/>
                    </a:lnTo>
                    <a:lnTo>
                      <a:pt x="46" y="31"/>
                    </a:lnTo>
                    <a:lnTo>
                      <a:pt x="47" y="29"/>
                    </a:lnTo>
                    <a:lnTo>
                      <a:pt x="49" y="2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8" name="Oval 119"/>
              <p:cNvSpPr>
                <a:spLocks noChangeArrowheads="1"/>
              </p:cNvSpPr>
              <p:nvPr/>
            </p:nvSpPr>
            <p:spPr bwMode="auto">
              <a:xfrm rot="-4800000">
                <a:off x="1151" y="1152"/>
                <a:ext cx="29" cy="69"/>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9" name="Freeform 120"/>
              <p:cNvSpPr>
                <a:spLocks/>
              </p:cNvSpPr>
              <p:nvPr/>
            </p:nvSpPr>
            <p:spPr bwMode="auto">
              <a:xfrm>
                <a:off x="1074" y="1178"/>
                <a:ext cx="39" cy="71"/>
              </a:xfrm>
              <a:custGeom>
                <a:avLst/>
                <a:gdLst>
                  <a:gd name="T0" fmla="*/ 38 w 39"/>
                  <a:gd name="T1" fmla="*/ 0 h 71"/>
                  <a:gd name="T2" fmla="*/ 35 w 39"/>
                  <a:gd name="T3" fmla="*/ 4 h 71"/>
                  <a:gd name="T4" fmla="*/ 34 w 39"/>
                  <a:gd name="T5" fmla="*/ 5 h 71"/>
                  <a:gd name="T6" fmla="*/ 33 w 39"/>
                  <a:gd name="T7" fmla="*/ 7 h 71"/>
                  <a:gd name="T8" fmla="*/ 31 w 39"/>
                  <a:gd name="T9" fmla="*/ 9 h 71"/>
                  <a:gd name="T10" fmla="*/ 30 w 39"/>
                  <a:gd name="T11" fmla="*/ 11 h 71"/>
                  <a:gd name="T12" fmla="*/ 28 w 39"/>
                  <a:gd name="T13" fmla="*/ 13 h 71"/>
                  <a:gd name="T14" fmla="*/ 26 w 39"/>
                  <a:gd name="T15" fmla="*/ 16 h 71"/>
                  <a:gd name="T16" fmla="*/ 25 w 39"/>
                  <a:gd name="T17" fmla="*/ 18 h 71"/>
                  <a:gd name="T18" fmla="*/ 23 w 39"/>
                  <a:gd name="T19" fmla="*/ 21 h 71"/>
                  <a:gd name="T20" fmla="*/ 21 w 39"/>
                  <a:gd name="T21" fmla="*/ 23 h 71"/>
                  <a:gd name="T22" fmla="*/ 19 w 39"/>
                  <a:gd name="T23" fmla="*/ 25 h 71"/>
                  <a:gd name="T24" fmla="*/ 17 w 39"/>
                  <a:gd name="T25" fmla="*/ 28 h 71"/>
                  <a:gd name="T26" fmla="*/ 15 w 39"/>
                  <a:gd name="T27" fmla="*/ 30 h 71"/>
                  <a:gd name="T28" fmla="*/ 14 w 39"/>
                  <a:gd name="T29" fmla="*/ 32 h 71"/>
                  <a:gd name="T30" fmla="*/ 12 w 39"/>
                  <a:gd name="T31" fmla="*/ 35 h 71"/>
                  <a:gd name="T32" fmla="*/ 10 w 39"/>
                  <a:gd name="T33" fmla="*/ 37 h 71"/>
                  <a:gd name="T34" fmla="*/ 9 w 39"/>
                  <a:gd name="T35" fmla="*/ 40 h 71"/>
                  <a:gd name="T36" fmla="*/ 7 w 39"/>
                  <a:gd name="T37" fmla="*/ 42 h 71"/>
                  <a:gd name="T38" fmla="*/ 5 w 39"/>
                  <a:gd name="T39" fmla="*/ 45 h 71"/>
                  <a:gd name="T40" fmla="*/ 4 w 39"/>
                  <a:gd name="T41" fmla="*/ 47 h 71"/>
                  <a:gd name="T42" fmla="*/ 3 w 39"/>
                  <a:gd name="T43" fmla="*/ 49 h 71"/>
                  <a:gd name="T44" fmla="*/ 2 w 39"/>
                  <a:gd name="T45" fmla="*/ 52 h 71"/>
                  <a:gd name="T46" fmla="*/ 1 w 39"/>
                  <a:gd name="T47" fmla="*/ 54 h 71"/>
                  <a:gd name="T48" fmla="*/ 0 w 39"/>
                  <a:gd name="T49" fmla="*/ 56 h 71"/>
                  <a:gd name="T50" fmla="*/ 0 w 39"/>
                  <a:gd name="T51" fmla="*/ 58 h 71"/>
                  <a:gd name="T52" fmla="*/ 0 w 39"/>
                  <a:gd name="T53" fmla="*/ 60 h 71"/>
                  <a:gd name="T54" fmla="*/ 0 w 39"/>
                  <a:gd name="T55" fmla="*/ 63 h 71"/>
                  <a:gd name="T56" fmla="*/ 0 w 39"/>
                  <a:gd name="T57" fmla="*/ 64 h 71"/>
                  <a:gd name="T58" fmla="*/ 1 w 39"/>
                  <a:gd name="T59" fmla="*/ 66 h 71"/>
                  <a:gd name="T60" fmla="*/ 1 w 39"/>
                  <a:gd name="T61" fmla="*/ 68 h 71"/>
                  <a:gd name="T62" fmla="*/ 3 w 39"/>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1"/>
                  <a:gd name="T98" fmla="*/ 39 w 3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1">
                    <a:moveTo>
                      <a:pt x="38" y="0"/>
                    </a:moveTo>
                    <a:lnTo>
                      <a:pt x="35" y="4"/>
                    </a:lnTo>
                    <a:lnTo>
                      <a:pt x="34" y="5"/>
                    </a:lnTo>
                    <a:lnTo>
                      <a:pt x="33" y="7"/>
                    </a:lnTo>
                    <a:lnTo>
                      <a:pt x="31" y="9"/>
                    </a:lnTo>
                    <a:lnTo>
                      <a:pt x="30" y="11"/>
                    </a:lnTo>
                    <a:lnTo>
                      <a:pt x="28" y="13"/>
                    </a:lnTo>
                    <a:lnTo>
                      <a:pt x="26" y="16"/>
                    </a:lnTo>
                    <a:lnTo>
                      <a:pt x="25" y="18"/>
                    </a:lnTo>
                    <a:lnTo>
                      <a:pt x="23" y="21"/>
                    </a:lnTo>
                    <a:lnTo>
                      <a:pt x="21" y="23"/>
                    </a:lnTo>
                    <a:lnTo>
                      <a:pt x="19" y="25"/>
                    </a:lnTo>
                    <a:lnTo>
                      <a:pt x="17" y="28"/>
                    </a:lnTo>
                    <a:lnTo>
                      <a:pt x="15" y="30"/>
                    </a:lnTo>
                    <a:lnTo>
                      <a:pt x="14" y="32"/>
                    </a:lnTo>
                    <a:lnTo>
                      <a:pt x="12" y="35"/>
                    </a:lnTo>
                    <a:lnTo>
                      <a:pt x="10" y="37"/>
                    </a:lnTo>
                    <a:lnTo>
                      <a:pt x="9" y="40"/>
                    </a:lnTo>
                    <a:lnTo>
                      <a:pt x="7" y="42"/>
                    </a:lnTo>
                    <a:lnTo>
                      <a:pt x="5" y="45"/>
                    </a:lnTo>
                    <a:lnTo>
                      <a:pt x="4" y="47"/>
                    </a:lnTo>
                    <a:lnTo>
                      <a:pt x="3" y="49"/>
                    </a:lnTo>
                    <a:lnTo>
                      <a:pt x="2" y="52"/>
                    </a:lnTo>
                    <a:lnTo>
                      <a:pt x="1" y="54"/>
                    </a:lnTo>
                    <a:lnTo>
                      <a:pt x="0" y="56"/>
                    </a:lnTo>
                    <a:lnTo>
                      <a:pt x="0" y="58"/>
                    </a:lnTo>
                    <a:lnTo>
                      <a:pt x="0" y="60"/>
                    </a:lnTo>
                    <a:lnTo>
                      <a:pt x="0" y="63"/>
                    </a:lnTo>
                    <a:lnTo>
                      <a:pt x="0" y="64"/>
                    </a:lnTo>
                    <a:lnTo>
                      <a:pt x="1" y="66"/>
                    </a:lnTo>
                    <a:lnTo>
                      <a:pt x="1" y="68"/>
                    </a:lnTo>
                    <a:lnTo>
                      <a:pt x="3" y="70"/>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3" name="Group 121"/>
            <p:cNvGrpSpPr>
              <a:grpSpLocks/>
            </p:cNvGrpSpPr>
            <p:nvPr/>
          </p:nvGrpSpPr>
          <p:grpSpPr bwMode="auto">
            <a:xfrm>
              <a:off x="760" y="960"/>
              <a:ext cx="335" cy="406"/>
              <a:chOff x="760" y="960"/>
              <a:chExt cx="335" cy="406"/>
            </a:xfrm>
          </p:grpSpPr>
          <p:grpSp>
            <p:nvGrpSpPr>
              <p:cNvPr id="20530" name="Group 122"/>
              <p:cNvGrpSpPr>
                <a:grpSpLocks/>
              </p:cNvGrpSpPr>
              <p:nvPr/>
            </p:nvGrpSpPr>
            <p:grpSpPr bwMode="auto">
              <a:xfrm>
                <a:off x="804" y="960"/>
                <a:ext cx="180" cy="187"/>
                <a:chOff x="804" y="960"/>
                <a:chExt cx="180" cy="187"/>
              </a:xfrm>
            </p:grpSpPr>
            <p:sp>
              <p:nvSpPr>
                <p:cNvPr id="20542" name="Freeform 123"/>
                <p:cNvSpPr>
                  <a:spLocks/>
                </p:cNvSpPr>
                <p:nvPr/>
              </p:nvSpPr>
              <p:spPr bwMode="auto">
                <a:xfrm>
                  <a:off x="907" y="987"/>
                  <a:ext cx="77" cy="53"/>
                </a:xfrm>
                <a:custGeom>
                  <a:avLst/>
                  <a:gdLst>
                    <a:gd name="T0" fmla="*/ 56 w 77"/>
                    <a:gd name="T1" fmla="*/ 1 h 53"/>
                    <a:gd name="T2" fmla="*/ 61 w 77"/>
                    <a:gd name="T3" fmla="*/ 1 h 53"/>
                    <a:gd name="T4" fmla="*/ 66 w 77"/>
                    <a:gd name="T5" fmla="*/ 0 h 53"/>
                    <a:gd name="T6" fmla="*/ 70 w 77"/>
                    <a:gd name="T7" fmla="*/ 1 h 53"/>
                    <a:gd name="T8" fmla="*/ 73 w 77"/>
                    <a:gd name="T9" fmla="*/ 1 h 53"/>
                    <a:gd name="T10" fmla="*/ 75 w 77"/>
                    <a:gd name="T11" fmla="*/ 4 h 53"/>
                    <a:gd name="T12" fmla="*/ 76 w 77"/>
                    <a:gd name="T13" fmla="*/ 6 h 53"/>
                    <a:gd name="T14" fmla="*/ 76 w 77"/>
                    <a:gd name="T15" fmla="*/ 9 h 53"/>
                    <a:gd name="T16" fmla="*/ 74 w 77"/>
                    <a:gd name="T17" fmla="*/ 13 h 53"/>
                    <a:gd name="T18" fmla="*/ 72 w 77"/>
                    <a:gd name="T19" fmla="*/ 17 h 53"/>
                    <a:gd name="T20" fmla="*/ 68 w 77"/>
                    <a:gd name="T21" fmla="*/ 21 h 53"/>
                    <a:gd name="T22" fmla="*/ 64 w 77"/>
                    <a:gd name="T23" fmla="*/ 26 h 53"/>
                    <a:gd name="T24" fmla="*/ 59 w 77"/>
                    <a:gd name="T25" fmla="*/ 30 h 53"/>
                    <a:gd name="T26" fmla="*/ 53 w 77"/>
                    <a:gd name="T27" fmla="*/ 34 h 53"/>
                    <a:gd name="T28" fmla="*/ 47 w 77"/>
                    <a:gd name="T29" fmla="*/ 38 h 53"/>
                    <a:gd name="T30" fmla="*/ 41 w 77"/>
                    <a:gd name="T31" fmla="*/ 42 h 53"/>
                    <a:gd name="T32" fmla="*/ 34 w 77"/>
                    <a:gd name="T33" fmla="*/ 45 h 53"/>
                    <a:gd name="T34" fmla="*/ 28 w 77"/>
                    <a:gd name="T35" fmla="*/ 48 h 53"/>
                    <a:gd name="T36" fmla="*/ 22 w 77"/>
                    <a:gd name="T37" fmla="*/ 50 h 53"/>
                    <a:gd name="T38" fmla="*/ 16 w 77"/>
                    <a:gd name="T39" fmla="*/ 51 h 53"/>
                    <a:gd name="T40" fmla="*/ 11 w 77"/>
                    <a:gd name="T41" fmla="*/ 52 h 53"/>
                    <a:gd name="T42" fmla="*/ 7 w 77"/>
                    <a:gd name="T43" fmla="*/ 51 h 53"/>
                    <a:gd name="T44" fmla="*/ 4 w 77"/>
                    <a:gd name="T45" fmla="*/ 51 h 53"/>
                    <a:gd name="T46" fmla="*/ 1 w 77"/>
                    <a:gd name="T47" fmla="*/ 49 h 53"/>
                    <a:gd name="T48" fmla="*/ 0 w 77"/>
                    <a:gd name="T49" fmla="*/ 47 h 53"/>
                    <a:gd name="T50" fmla="*/ 0 w 77"/>
                    <a:gd name="T51" fmla="*/ 43 h 53"/>
                    <a:gd name="T52" fmla="*/ 1 w 77"/>
                    <a:gd name="T53" fmla="*/ 40 h 53"/>
                    <a:gd name="T54" fmla="*/ 3 w 77"/>
                    <a:gd name="T55" fmla="*/ 36 h 53"/>
                    <a:gd name="T56" fmla="*/ 6 w 77"/>
                    <a:gd name="T57" fmla="*/ 32 h 53"/>
                    <a:gd name="T58" fmla="*/ 10 w 77"/>
                    <a:gd name="T59" fmla="*/ 27 h 53"/>
                    <a:gd name="T60" fmla="*/ 15 w 77"/>
                    <a:gd name="T61" fmla="*/ 23 h 53"/>
                    <a:gd name="T62" fmla="*/ 21 w 77"/>
                    <a:gd name="T63" fmla="*/ 19 h 53"/>
                    <a:gd name="T64" fmla="*/ 27 w 77"/>
                    <a:gd name="T65" fmla="*/ 15 h 53"/>
                    <a:gd name="T66" fmla="*/ 34 w 77"/>
                    <a:gd name="T67" fmla="*/ 11 h 53"/>
                    <a:gd name="T68" fmla="*/ 40 w 77"/>
                    <a:gd name="T69" fmla="*/ 7 h 53"/>
                    <a:gd name="T70" fmla="*/ 46 w 77"/>
                    <a:gd name="T71" fmla="*/ 4 h 53"/>
                    <a:gd name="T72" fmla="*/ 52 w 77"/>
                    <a:gd name="T73" fmla="*/ 2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3" y="2"/>
                      </a:moveTo>
                      <a:lnTo>
                        <a:pt x="56" y="1"/>
                      </a:lnTo>
                      <a:lnTo>
                        <a:pt x="58" y="1"/>
                      </a:lnTo>
                      <a:lnTo>
                        <a:pt x="61" y="1"/>
                      </a:lnTo>
                      <a:lnTo>
                        <a:pt x="63" y="0"/>
                      </a:lnTo>
                      <a:lnTo>
                        <a:pt x="66" y="0"/>
                      </a:lnTo>
                      <a:lnTo>
                        <a:pt x="68" y="0"/>
                      </a:lnTo>
                      <a:lnTo>
                        <a:pt x="70" y="1"/>
                      </a:lnTo>
                      <a:lnTo>
                        <a:pt x="71" y="1"/>
                      </a:lnTo>
                      <a:lnTo>
                        <a:pt x="73" y="1"/>
                      </a:lnTo>
                      <a:lnTo>
                        <a:pt x="74" y="3"/>
                      </a:lnTo>
                      <a:lnTo>
                        <a:pt x="75" y="4"/>
                      </a:lnTo>
                      <a:lnTo>
                        <a:pt x="76" y="5"/>
                      </a:lnTo>
                      <a:lnTo>
                        <a:pt x="76" y="6"/>
                      </a:lnTo>
                      <a:lnTo>
                        <a:pt x="76" y="7"/>
                      </a:lnTo>
                      <a:lnTo>
                        <a:pt x="76" y="9"/>
                      </a:lnTo>
                      <a:lnTo>
                        <a:pt x="75" y="11"/>
                      </a:lnTo>
                      <a:lnTo>
                        <a:pt x="74" y="13"/>
                      </a:lnTo>
                      <a:lnTo>
                        <a:pt x="73" y="15"/>
                      </a:lnTo>
                      <a:lnTo>
                        <a:pt x="72" y="17"/>
                      </a:lnTo>
                      <a:lnTo>
                        <a:pt x="71" y="19"/>
                      </a:lnTo>
                      <a:lnTo>
                        <a:pt x="68" y="21"/>
                      </a:lnTo>
                      <a:lnTo>
                        <a:pt x="66" y="23"/>
                      </a:lnTo>
                      <a:lnTo>
                        <a:pt x="64" y="26"/>
                      </a:lnTo>
                      <a:lnTo>
                        <a:pt x="61" y="28"/>
                      </a:lnTo>
                      <a:lnTo>
                        <a:pt x="59" y="30"/>
                      </a:lnTo>
                      <a:lnTo>
                        <a:pt x="56" y="32"/>
                      </a:lnTo>
                      <a:lnTo>
                        <a:pt x="53" y="34"/>
                      </a:lnTo>
                      <a:lnTo>
                        <a:pt x="51" y="36"/>
                      </a:lnTo>
                      <a:lnTo>
                        <a:pt x="47" y="38"/>
                      </a:lnTo>
                      <a:lnTo>
                        <a:pt x="44" y="40"/>
                      </a:lnTo>
                      <a:lnTo>
                        <a:pt x="41" y="42"/>
                      </a:lnTo>
                      <a:lnTo>
                        <a:pt x="38" y="44"/>
                      </a:lnTo>
                      <a:lnTo>
                        <a:pt x="34" y="45"/>
                      </a:lnTo>
                      <a:lnTo>
                        <a:pt x="31" y="47"/>
                      </a:lnTo>
                      <a:lnTo>
                        <a:pt x="28" y="48"/>
                      </a:lnTo>
                      <a:lnTo>
                        <a:pt x="25" y="49"/>
                      </a:lnTo>
                      <a:lnTo>
                        <a:pt x="22" y="50"/>
                      </a:lnTo>
                      <a:lnTo>
                        <a:pt x="19" y="51"/>
                      </a:lnTo>
                      <a:lnTo>
                        <a:pt x="16" y="51"/>
                      </a:lnTo>
                      <a:lnTo>
                        <a:pt x="14" y="51"/>
                      </a:lnTo>
                      <a:lnTo>
                        <a:pt x="11" y="52"/>
                      </a:lnTo>
                      <a:lnTo>
                        <a:pt x="9" y="52"/>
                      </a:lnTo>
                      <a:lnTo>
                        <a:pt x="7" y="51"/>
                      </a:lnTo>
                      <a:lnTo>
                        <a:pt x="5" y="51"/>
                      </a:lnTo>
                      <a:lnTo>
                        <a:pt x="4" y="51"/>
                      </a:lnTo>
                      <a:lnTo>
                        <a:pt x="2" y="50"/>
                      </a:lnTo>
                      <a:lnTo>
                        <a:pt x="1" y="49"/>
                      </a:lnTo>
                      <a:lnTo>
                        <a:pt x="1" y="48"/>
                      </a:lnTo>
                      <a:lnTo>
                        <a:pt x="0" y="47"/>
                      </a:lnTo>
                      <a:lnTo>
                        <a:pt x="0" y="45"/>
                      </a:lnTo>
                      <a:lnTo>
                        <a:pt x="0" y="43"/>
                      </a:lnTo>
                      <a:lnTo>
                        <a:pt x="0" y="42"/>
                      </a:lnTo>
                      <a:lnTo>
                        <a:pt x="1" y="40"/>
                      </a:lnTo>
                      <a:lnTo>
                        <a:pt x="2" y="38"/>
                      </a:lnTo>
                      <a:lnTo>
                        <a:pt x="3" y="36"/>
                      </a:lnTo>
                      <a:lnTo>
                        <a:pt x="5" y="34"/>
                      </a:lnTo>
                      <a:lnTo>
                        <a:pt x="6" y="32"/>
                      </a:lnTo>
                      <a:lnTo>
                        <a:pt x="9" y="30"/>
                      </a:lnTo>
                      <a:lnTo>
                        <a:pt x="10" y="27"/>
                      </a:lnTo>
                      <a:lnTo>
                        <a:pt x="13" y="25"/>
                      </a:lnTo>
                      <a:lnTo>
                        <a:pt x="15" y="23"/>
                      </a:lnTo>
                      <a:lnTo>
                        <a:pt x="18" y="21"/>
                      </a:lnTo>
                      <a:lnTo>
                        <a:pt x="21" y="19"/>
                      </a:lnTo>
                      <a:lnTo>
                        <a:pt x="24" y="16"/>
                      </a:lnTo>
                      <a:lnTo>
                        <a:pt x="27" y="15"/>
                      </a:lnTo>
                      <a:lnTo>
                        <a:pt x="30" y="12"/>
                      </a:lnTo>
                      <a:lnTo>
                        <a:pt x="34" y="11"/>
                      </a:lnTo>
                      <a:lnTo>
                        <a:pt x="36" y="9"/>
                      </a:lnTo>
                      <a:lnTo>
                        <a:pt x="40" y="7"/>
                      </a:lnTo>
                      <a:lnTo>
                        <a:pt x="43" y="6"/>
                      </a:lnTo>
                      <a:lnTo>
                        <a:pt x="46" y="4"/>
                      </a:lnTo>
                      <a:lnTo>
                        <a:pt x="50" y="3"/>
                      </a:lnTo>
                      <a:lnTo>
                        <a:pt x="52" y="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3" name="Freeform 124"/>
                <p:cNvSpPr>
                  <a:spLocks/>
                </p:cNvSpPr>
                <p:nvPr/>
              </p:nvSpPr>
              <p:spPr bwMode="auto">
                <a:xfrm>
                  <a:off x="860" y="960"/>
                  <a:ext cx="58" cy="75"/>
                </a:xfrm>
                <a:custGeom>
                  <a:avLst/>
                  <a:gdLst>
                    <a:gd name="T0" fmla="*/ 5 w 58"/>
                    <a:gd name="T1" fmla="*/ 39 h 75"/>
                    <a:gd name="T2" fmla="*/ 3 w 58"/>
                    <a:gd name="T3" fmla="*/ 33 h 75"/>
                    <a:gd name="T4" fmla="*/ 1 w 58"/>
                    <a:gd name="T5" fmla="*/ 26 h 75"/>
                    <a:gd name="T6" fmla="*/ 0 w 58"/>
                    <a:gd name="T7" fmla="*/ 21 h 75"/>
                    <a:gd name="T8" fmla="*/ 0 w 58"/>
                    <a:gd name="T9" fmla="*/ 15 h 75"/>
                    <a:gd name="T10" fmla="*/ 1 w 58"/>
                    <a:gd name="T11" fmla="*/ 10 h 75"/>
                    <a:gd name="T12" fmla="*/ 3 w 58"/>
                    <a:gd name="T13" fmla="*/ 6 h 75"/>
                    <a:gd name="T14" fmla="*/ 5 w 58"/>
                    <a:gd name="T15" fmla="*/ 3 h 75"/>
                    <a:gd name="T16" fmla="*/ 8 w 58"/>
                    <a:gd name="T17" fmla="*/ 1 h 75"/>
                    <a:gd name="T18" fmla="*/ 12 w 58"/>
                    <a:gd name="T19" fmla="*/ 0 h 75"/>
                    <a:gd name="T20" fmla="*/ 16 w 58"/>
                    <a:gd name="T21" fmla="*/ 0 h 75"/>
                    <a:gd name="T22" fmla="*/ 21 w 58"/>
                    <a:gd name="T23" fmla="*/ 1 h 75"/>
                    <a:gd name="T24" fmla="*/ 25 w 58"/>
                    <a:gd name="T25" fmla="*/ 3 h 75"/>
                    <a:gd name="T26" fmla="*/ 30 w 58"/>
                    <a:gd name="T27" fmla="*/ 7 h 75"/>
                    <a:gd name="T28" fmla="*/ 35 w 58"/>
                    <a:gd name="T29" fmla="*/ 11 h 75"/>
                    <a:gd name="T30" fmla="*/ 40 w 58"/>
                    <a:gd name="T31" fmla="*/ 15 h 75"/>
                    <a:gd name="T32" fmla="*/ 44 w 58"/>
                    <a:gd name="T33" fmla="*/ 21 h 75"/>
                    <a:gd name="T34" fmla="*/ 48 w 58"/>
                    <a:gd name="T35" fmla="*/ 27 h 75"/>
                    <a:gd name="T36" fmla="*/ 51 w 58"/>
                    <a:gd name="T37" fmla="*/ 33 h 75"/>
                    <a:gd name="T38" fmla="*/ 54 w 58"/>
                    <a:gd name="T39" fmla="*/ 39 h 75"/>
                    <a:gd name="T40" fmla="*/ 55 w 58"/>
                    <a:gd name="T41" fmla="*/ 45 h 75"/>
                    <a:gd name="T42" fmla="*/ 56 w 58"/>
                    <a:gd name="T43" fmla="*/ 52 h 75"/>
                    <a:gd name="T44" fmla="*/ 57 w 58"/>
                    <a:gd name="T45" fmla="*/ 57 h 75"/>
                    <a:gd name="T46" fmla="*/ 56 w 58"/>
                    <a:gd name="T47" fmla="*/ 62 h 75"/>
                    <a:gd name="T48" fmla="*/ 55 w 58"/>
                    <a:gd name="T49" fmla="*/ 66 h 75"/>
                    <a:gd name="T50" fmla="*/ 52 w 58"/>
                    <a:gd name="T51" fmla="*/ 70 h 75"/>
                    <a:gd name="T52" fmla="*/ 50 w 58"/>
                    <a:gd name="T53" fmla="*/ 72 h 75"/>
                    <a:gd name="T54" fmla="*/ 46 w 58"/>
                    <a:gd name="T55" fmla="*/ 73 h 75"/>
                    <a:gd name="T56" fmla="*/ 42 w 58"/>
                    <a:gd name="T57" fmla="*/ 74 h 75"/>
                    <a:gd name="T58" fmla="*/ 37 w 58"/>
                    <a:gd name="T59" fmla="*/ 73 h 75"/>
                    <a:gd name="T60" fmla="*/ 33 w 58"/>
                    <a:gd name="T61" fmla="*/ 71 h 75"/>
                    <a:gd name="T62" fmla="*/ 28 w 58"/>
                    <a:gd name="T63" fmla="*/ 68 h 75"/>
                    <a:gd name="T64" fmla="*/ 23 w 58"/>
                    <a:gd name="T65" fmla="*/ 64 h 75"/>
                    <a:gd name="T66" fmla="*/ 18 w 58"/>
                    <a:gd name="T67" fmla="*/ 59 h 75"/>
                    <a:gd name="T68" fmla="*/ 14 w 58"/>
                    <a:gd name="T69" fmla="*/ 54 h 75"/>
                    <a:gd name="T70" fmla="*/ 10 w 58"/>
                    <a:gd name="T71" fmla="*/ 48 h 75"/>
                    <a:gd name="T72" fmla="*/ 6 w 58"/>
                    <a:gd name="T73" fmla="*/ 42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75"/>
                    <a:gd name="T113" fmla="*/ 58 w 5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75">
                      <a:moveTo>
                        <a:pt x="6" y="42"/>
                      </a:moveTo>
                      <a:lnTo>
                        <a:pt x="5" y="39"/>
                      </a:lnTo>
                      <a:lnTo>
                        <a:pt x="4" y="36"/>
                      </a:lnTo>
                      <a:lnTo>
                        <a:pt x="3" y="33"/>
                      </a:lnTo>
                      <a:lnTo>
                        <a:pt x="2" y="29"/>
                      </a:lnTo>
                      <a:lnTo>
                        <a:pt x="1" y="26"/>
                      </a:lnTo>
                      <a:lnTo>
                        <a:pt x="1" y="23"/>
                      </a:lnTo>
                      <a:lnTo>
                        <a:pt x="0" y="21"/>
                      </a:lnTo>
                      <a:lnTo>
                        <a:pt x="0" y="18"/>
                      </a:lnTo>
                      <a:lnTo>
                        <a:pt x="0" y="15"/>
                      </a:lnTo>
                      <a:lnTo>
                        <a:pt x="1" y="13"/>
                      </a:lnTo>
                      <a:lnTo>
                        <a:pt x="1" y="10"/>
                      </a:lnTo>
                      <a:lnTo>
                        <a:pt x="2" y="8"/>
                      </a:lnTo>
                      <a:lnTo>
                        <a:pt x="3" y="6"/>
                      </a:lnTo>
                      <a:lnTo>
                        <a:pt x="4" y="5"/>
                      </a:lnTo>
                      <a:lnTo>
                        <a:pt x="5" y="3"/>
                      </a:lnTo>
                      <a:lnTo>
                        <a:pt x="6" y="2"/>
                      </a:lnTo>
                      <a:lnTo>
                        <a:pt x="8" y="1"/>
                      </a:lnTo>
                      <a:lnTo>
                        <a:pt x="10" y="1"/>
                      </a:lnTo>
                      <a:lnTo>
                        <a:pt x="12" y="0"/>
                      </a:lnTo>
                      <a:lnTo>
                        <a:pt x="14" y="0"/>
                      </a:lnTo>
                      <a:lnTo>
                        <a:pt x="16" y="0"/>
                      </a:lnTo>
                      <a:lnTo>
                        <a:pt x="18" y="1"/>
                      </a:lnTo>
                      <a:lnTo>
                        <a:pt x="21" y="1"/>
                      </a:lnTo>
                      <a:lnTo>
                        <a:pt x="23" y="2"/>
                      </a:lnTo>
                      <a:lnTo>
                        <a:pt x="25" y="3"/>
                      </a:lnTo>
                      <a:lnTo>
                        <a:pt x="27" y="5"/>
                      </a:lnTo>
                      <a:lnTo>
                        <a:pt x="30" y="7"/>
                      </a:lnTo>
                      <a:lnTo>
                        <a:pt x="32" y="8"/>
                      </a:lnTo>
                      <a:lnTo>
                        <a:pt x="35" y="11"/>
                      </a:lnTo>
                      <a:lnTo>
                        <a:pt x="37" y="13"/>
                      </a:lnTo>
                      <a:lnTo>
                        <a:pt x="40" y="15"/>
                      </a:lnTo>
                      <a:lnTo>
                        <a:pt x="42" y="18"/>
                      </a:lnTo>
                      <a:lnTo>
                        <a:pt x="44" y="21"/>
                      </a:lnTo>
                      <a:lnTo>
                        <a:pt x="46" y="24"/>
                      </a:lnTo>
                      <a:lnTo>
                        <a:pt x="48" y="27"/>
                      </a:lnTo>
                      <a:lnTo>
                        <a:pt x="49" y="30"/>
                      </a:lnTo>
                      <a:lnTo>
                        <a:pt x="51" y="33"/>
                      </a:lnTo>
                      <a:lnTo>
                        <a:pt x="52" y="36"/>
                      </a:lnTo>
                      <a:lnTo>
                        <a:pt x="54" y="39"/>
                      </a:lnTo>
                      <a:lnTo>
                        <a:pt x="54" y="42"/>
                      </a:lnTo>
                      <a:lnTo>
                        <a:pt x="55" y="45"/>
                      </a:lnTo>
                      <a:lnTo>
                        <a:pt x="56" y="49"/>
                      </a:lnTo>
                      <a:lnTo>
                        <a:pt x="56" y="52"/>
                      </a:lnTo>
                      <a:lnTo>
                        <a:pt x="57" y="55"/>
                      </a:lnTo>
                      <a:lnTo>
                        <a:pt x="57" y="57"/>
                      </a:lnTo>
                      <a:lnTo>
                        <a:pt x="56" y="60"/>
                      </a:lnTo>
                      <a:lnTo>
                        <a:pt x="56" y="62"/>
                      </a:lnTo>
                      <a:lnTo>
                        <a:pt x="56" y="64"/>
                      </a:lnTo>
                      <a:lnTo>
                        <a:pt x="55" y="66"/>
                      </a:lnTo>
                      <a:lnTo>
                        <a:pt x="54" y="68"/>
                      </a:lnTo>
                      <a:lnTo>
                        <a:pt x="52" y="70"/>
                      </a:lnTo>
                      <a:lnTo>
                        <a:pt x="51" y="71"/>
                      </a:lnTo>
                      <a:lnTo>
                        <a:pt x="50" y="72"/>
                      </a:lnTo>
                      <a:lnTo>
                        <a:pt x="48" y="73"/>
                      </a:lnTo>
                      <a:lnTo>
                        <a:pt x="46" y="73"/>
                      </a:lnTo>
                      <a:lnTo>
                        <a:pt x="44" y="74"/>
                      </a:lnTo>
                      <a:lnTo>
                        <a:pt x="42" y="74"/>
                      </a:lnTo>
                      <a:lnTo>
                        <a:pt x="40" y="73"/>
                      </a:lnTo>
                      <a:lnTo>
                        <a:pt x="37" y="73"/>
                      </a:lnTo>
                      <a:lnTo>
                        <a:pt x="35" y="72"/>
                      </a:lnTo>
                      <a:lnTo>
                        <a:pt x="33" y="71"/>
                      </a:lnTo>
                      <a:lnTo>
                        <a:pt x="31" y="70"/>
                      </a:lnTo>
                      <a:lnTo>
                        <a:pt x="28" y="68"/>
                      </a:lnTo>
                      <a:lnTo>
                        <a:pt x="26" y="66"/>
                      </a:lnTo>
                      <a:lnTo>
                        <a:pt x="23" y="64"/>
                      </a:lnTo>
                      <a:lnTo>
                        <a:pt x="21" y="62"/>
                      </a:lnTo>
                      <a:lnTo>
                        <a:pt x="18" y="59"/>
                      </a:lnTo>
                      <a:lnTo>
                        <a:pt x="16" y="57"/>
                      </a:lnTo>
                      <a:lnTo>
                        <a:pt x="14" y="54"/>
                      </a:lnTo>
                      <a:lnTo>
                        <a:pt x="12" y="51"/>
                      </a:lnTo>
                      <a:lnTo>
                        <a:pt x="10" y="48"/>
                      </a:lnTo>
                      <a:lnTo>
                        <a:pt x="9" y="45"/>
                      </a:lnTo>
                      <a:lnTo>
                        <a:pt x="6" y="4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4" name="Freeform 125"/>
                <p:cNvSpPr>
                  <a:spLocks/>
                </p:cNvSpPr>
                <p:nvPr/>
              </p:nvSpPr>
              <p:spPr bwMode="auto">
                <a:xfrm>
                  <a:off x="804" y="1027"/>
                  <a:ext cx="107" cy="42"/>
                </a:xfrm>
                <a:custGeom>
                  <a:avLst/>
                  <a:gdLst>
                    <a:gd name="T0" fmla="*/ 53 w 107"/>
                    <a:gd name="T1" fmla="*/ 1 h 42"/>
                    <a:gd name="T2" fmla="*/ 62 w 107"/>
                    <a:gd name="T3" fmla="*/ 0 h 42"/>
                    <a:gd name="T4" fmla="*/ 71 w 107"/>
                    <a:gd name="T5" fmla="*/ 0 h 42"/>
                    <a:gd name="T6" fmla="*/ 80 w 107"/>
                    <a:gd name="T7" fmla="*/ 0 h 42"/>
                    <a:gd name="T8" fmla="*/ 87 w 107"/>
                    <a:gd name="T9" fmla="*/ 1 h 42"/>
                    <a:gd name="T10" fmla="*/ 93 w 107"/>
                    <a:gd name="T11" fmla="*/ 3 h 42"/>
                    <a:gd name="T12" fmla="*/ 99 w 107"/>
                    <a:gd name="T13" fmla="*/ 5 h 42"/>
                    <a:gd name="T14" fmla="*/ 102 w 107"/>
                    <a:gd name="T15" fmla="*/ 8 h 42"/>
                    <a:gd name="T16" fmla="*/ 105 w 107"/>
                    <a:gd name="T17" fmla="*/ 10 h 42"/>
                    <a:gd name="T18" fmla="*/ 106 w 107"/>
                    <a:gd name="T19" fmla="*/ 13 h 42"/>
                    <a:gd name="T20" fmla="*/ 105 w 107"/>
                    <a:gd name="T21" fmla="*/ 17 h 42"/>
                    <a:gd name="T22" fmla="*/ 103 w 107"/>
                    <a:gd name="T23" fmla="*/ 20 h 42"/>
                    <a:gd name="T24" fmla="*/ 99 w 107"/>
                    <a:gd name="T25" fmla="*/ 24 h 42"/>
                    <a:gd name="T26" fmla="*/ 94 w 107"/>
                    <a:gd name="T27" fmla="*/ 27 h 42"/>
                    <a:gd name="T28" fmla="*/ 88 w 107"/>
                    <a:gd name="T29" fmla="*/ 30 h 42"/>
                    <a:gd name="T30" fmla="*/ 81 w 107"/>
                    <a:gd name="T31" fmla="*/ 33 h 42"/>
                    <a:gd name="T32" fmla="*/ 72 w 107"/>
                    <a:gd name="T33" fmla="*/ 36 h 42"/>
                    <a:gd name="T34" fmla="*/ 64 w 107"/>
                    <a:gd name="T35" fmla="*/ 38 h 42"/>
                    <a:gd name="T36" fmla="*/ 55 w 107"/>
                    <a:gd name="T37" fmla="*/ 40 h 42"/>
                    <a:gd name="T38" fmla="*/ 45 w 107"/>
                    <a:gd name="T39" fmla="*/ 40 h 42"/>
                    <a:gd name="T40" fmla="*/ 36 w 107"/>
                    <a:gd name="T41" fmla="*/ 41 h 42"/>
                    <a:gd name="T42" fmla="*/ 28 w 107"/>
                    <a:gd name="T43" fmla="*/ 40 h 42"/>
                    <a:gd name="T44" fmla="*/ 20 w 107"/>
                    <a:gd name="T45" fmla="*/ 40 h 42"/>
                    <a:gd name="T46" fmla="*/ 14 w 107"/>
                    <a:gd name="T47" fmla="*/ 38 h 42"/>
                    <a:gd name="T48" fmla="*/ 8 w 107"/>
                    <a:gd name="T49" fmla="*/ 36 h 42"/>
                    <a:gd name="T50" fmla="*/ 4 w 107"/>
                    <a:gd name="T51" fmla="*/ 34 h 42"/>
                    <a:gd name="T52" fmla="*/ 1 w 107"/>
                    <a:gd name="T53" fmla="*/ 31 h 42"/>
                    <a:gd name="T54" fmla="*/ 0 w 107"/>
                    <a:gd name="T55" fmla="*/ 28 h 42"/>
                    <a:gd name="T56" fmla="*/ 0 w 107"/>
                    <a:gd name="T57" fmla="*/ 25 h 42"/>
                    <a:gd name="T58" fmla="*/ 2 w 107"/>
                    <a:gd name="T59" fmla="*/ 21 h 42"/>
                    <a:gd name="T60" fmla="*/ 5 w 107"/>
                    <a:gd name="T61" fmla="*/ 18 h 42"/>
                    <a:gd name="T62" fmla="*/ 10 w 107"/>
                    <a:gd name="T63" fmla="*/ 14 h 42"/>
                    <a:gd name="T64" fmla="*/ 16 w 107"/>
                    <a:gd name="T65" fmla="*/ 11 h 42"/>
                    <a:gd name="T66" fmla="*/ 23 w 107"/>
                    <a:gd name="T67" fmla="*/ 8 h 42"/>
                    <a:gd name="T68" fmla="*/ 31 w 107"/>
                    <a:gd name="T69" fmla="*/ 6 h 42"/>
                    <a:gd name="T70" fmla="*/ 40 w 107"/>
                    <a:gd name="T71" fmla="*/ 3 h 42"/>
                    <a:gd name="T72" fmla="*/ 49 w 107"/>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2"/>
                    <a:gd name="T113" fmla="*/ 107 w 10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2">
                      <a:moveTo>
                        <a:pt x="49" y="1"/>
                      </a:moveTo>
                      <a:lnTo>
                        <a:pt x="53" y="1"/>
                      </a:lnTo>
                      <a:lnTo>
                        <a:pt x="58" y="1"/>
                      </a:lnTo>
                      <a:lnTo>
                        <a:pt x="62" y="0"/>
                      </a:lnTo>
                      <a:lnTo>
                        <a:pt x="66" y="0"/>
                      </a:lnTo>
                      <a:lnTo>
                        <a:pt x="71" y="0"/>
                      </a:lnTo>
                      <a:lnTo>
                        <a:pt x="76" y="0"/>
                      </a:lnTo>
                      <a:lnTo>
                        <a:pt x="80" y="0"/>
                      </a:lnTo>
                      <a:lnTo>
                        <a:pt x="83" y="1"/>
                      </a:lnTo>
                      <a:lnTo>
                        <a:pt x="87" y="1"/>
                      </a:lnTo>
                      <a:lnTo>
                        <a:pt x="90" y="2"/>
                      </a:lnTo>
                      <a:lnTo>
                        <a:pt x="93" y="3"/>
                      </a:lnTo>
                      <a:lnTo>
                        <a:pt x="96" y="4"/>
                      </a:lnTo>
                      <a:lnTo>
                        <a:pt x="99" y="5"/>
                      </a:lnTo>
                      <a:lnTo>
                        <a:pt x="101" y="6"/>
                      </a:lnTo>
                      <a:lnTo>
                        <a:pt x="102" y="8"/>
                      </a:lnTo>
                      <a:lnTo>
                        <a:pt x="104" y="9"/>
                      </a:lnTo>
                      <a:lnTo>
                        <a:pt x="105" y="10"/>
                      </a:lnTo>
                      <a:lnTo>
                        <a:pt x="106" y="12"/>
                      </a:lnTo>
                      <a:lnTo>
                        <a:pt x="106" y="13"/>
                      </a:lnTo>
                      <a:lnTo>
                        <a:pt x="106" y="15"/>
                      </a:lnTo>
                      <a:lnTo>
                        <a:pt x="105" y="17"/>
                      </a:lnTo>
                      <a:lnTo>
                        <a:pt x="104" y="19"/>
                      </a:lnTo>
                      <a:lnTo>
                        <a:pt x="103" y="20"/>
                      </a:lnTo>
                      <a:lnTo>
                        <a:pt x="101" y="22"/>
                      </a:lnTo>
                      <a:lnTo>
                        <a:pt x="99" y="24"/>
                      </a:lnTo>
                      <a:lnTo>
                        <a:pt x="97" y="25"/>
                      </a:lnTo>
                      <a:lnTo>
                        <a:pt x="94" y="27"/>
                      </a:lnTo>
                      <a:lnTo>
                        <a:pt x="91" y="29"/>
                      </a:lnTo>
                      <a:lnTo>
                        <a:pt x="88" y="30"/>
                      </a:lnTo>
                      <a:lnTo>
                        <a:pt x="84" y="32"/>
                      </a:lnTo>
                      <a:lnTo>
                        <a:pt x="81" y="33"/>
                      </a:lnTo>
                      <a:lnTo>
                        <a:pt x="76" y="35"/>
                      </a:lnTo>
                      <a:lnTo>
                        <a:pt x="72" y="36"/>
                      </a:lnTo>
                      <a:lnTo>
                        <a:pt x="68" y="37"/>
                      </a:lnTo>
                      <a:lnTo>
                        <a:pt x="64" y="38"/>
                      </a:lnTo>
                      <a:lnTo>
                        <a:pt x="59" y="39"/>
                      </a:lnTo>
                      <a:lnTo>
                        <a:pt x="55" y="40"/>
                      </a:lnTo>
                      <a:lnTo>
                        <a:pt x="50" y="40"/>
                      </a:lnTo>
                      <a:lnTo>
                        <a:pt x="45" y="40"/>
                      </a:lnTo>
                      <a:lnTo>
                        <a:pt x="41" y="41"/>
                      </a:lnTo>
                      <a:lnTo>
                        <a:pt x="36" y="41"/>
                      </a:lnTo>
                      <a:lnTo>
                        <a:pt x="32" y="41"/>
                      </a:lnTo>
                      <a:lnTo>
                        <a:pt x="28" y="40"/>
                      </a:lnTo>
                      <a:lnTo>
                        <a:pt x="24" y="40"/>
                      </a:lnTo>
                      <a:lnTo>
                        <a:pt x="20" y="40"/>
                      </a:lnTo>
                      <a:lnTo>
                        <a:pt x="17" y="39"/>
                      </a:lnTo>
                      <a:lnTo>
                        <a:pt x="14" y="38"/>
                      </a:lnTo>
                      <a:lnTo>
                        <a:pt x="10" y="37"/>
                      </a:lnTo>
                      <a:lnTo>
                        <a:pt x="8" y="36"/>
                      </a:lnTo>
                      <a:lnTo>
                        <a:pt x="6" y="35"/>
                      </a:lnTo>
                      <a:lnTo>
                        <a:pt x="4" y="34"/>
                      </a:lnTo>
                      <a:lnTo>
                        <a:pt x="3" y="33"/>
                      </a:lnTo>
                      <a:lnTo>
                        <a:pt x="1" y="31"/>
                      </a:lnTo>
                      <a:lnTo>
                        <a:pt x="0" y="30"/>
                      </a:lnTo>
                      <a:lnTo>
                        <a:pt x="0" y="28"/>
                      </a:lnTo>
                      <a:lnTo>
                        <a:pt x="0" y="26"/>
                      </a:lnTo>
                      <a:lnTo>
                        <a:pt x="0" y="25"/>
                      </a:lnTo>
                      <a:lnTo>
                        <a:pt x="1" y="23"/>
                      </a:lnTo>
                      <a:lnTo>
                        <a:pt x="2" y="21"/>
                      </a:lnTo>
                      <a:lnTo>
                        <a:pt x="3" y="19"/>
                      </a:lnTo>
                      <a:lnTo>
                        <a:pt x="5" y="18"/>
                      </a:lnTo>
                      <a:lnTo>
                        <a:pt x="8" y="16"/>
                      </a:lnTo>
                      <a:lnTo>
                        <a:pt x="10" y="14"/>
                      </a:lnTo>
                      <a:lnTo>
                        <a:pt x="13" y="13"/>
                      </a:lnTo>
                      <a:lnTo>
                        <a:pt x="16" y="11"/>
                      </a:lnTo>
                      <a:lnTo>
                        <a:pt x="20" y="9"/>
                      </a:lnTo>
                      <a:lnTo>
                        <a:pt x="23" y="8"/>
                      </a:lnTo>
                      <a:lnTo>
                        <a:pt x="27" y="7"/>
                      </a:lnTo>
                      <a:lnTo>
                        <a:pt x="31" y="6"/>
                      </a:lnTo>
                      <a:lnTo>
                        <a:pt x="35" y="4"/>
                      </a:lnTo>
                      <a:lnTo>
                        <a:pt x="40" y="3"/>
                      </a:lnTo>
                      <a:lnTo>
                        <a:pt x="44" y="2"/>
                      </a:lnTo>
                      <a:lnTo>
                        <a:pt x="49" y="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5" name="Freeform 126"/>
                <p:cNvSpPr>
                  <a:spLocks/>
                </p:cNvSpPr>
                <p:nvPr/>
              </p:nvSpPr>
              <p:spPr bwMode="auto">
                <a:xfrm>
                  <a:off x="910" y="1037"/>
                  <a:ext cx="39" cy="110"/>
                </a:xfrm>
                <a:custGeom>
                  <a:avLst/>
                  <a:gdLst>
                    <a:gd name="T0" fmla="*/ 0 w 39"/>
                    <a:gd name="T1" fmla="*/ 0 h 110"/>
                    <a:gd name="T2" fmla="*/ 2 w 39"/>
                    <a:gd name="T3" fmla="*/ 5 h 110"/>
                    <a:gd name="T4" fmla="*/ 3 w 39"/>
                    <a:gd name="T5" fmla="*/ 8 h 110"/>
                    <a:gd name="T6" fmla="*/ 5 w 39"/>
                    <a:gd name="T7" fmla="*/ 11 h 110"/>
                    <a:gd name="T8" fmla="*/ 6 w 39"/>
                    <a:gd name="T9" fmla="*/ 15 h 110"/>
                    <a:gd name="T10" fmla="*/ 8 w 39"/>
                    <a:gd name="T11" fmla="*/ 18 h 110"/>
                    <a:gd name="T12" fmla="*/ 9 w 39"/>
                    <a:gd name="T13" fmla="*/ 21 h 110"/>
                    <a:gd name="T14" fmla="*/ 11 w 39"/>
                    <a:gd name="T15" fmla="*/ 25 h 110"/>
                    <a:gd name="T16" fmla="*/ 13 w 39"/>
                    <a:gd name="T17" fmla="*/ 28 h 110"/>
                    <a:gd name="T18" fmla="*/ 15 w 39"/>
                    <a:gd name="T19" fmla="*/ 32 h 110"/>
                    <a:gd name="T20" fmla="*/ 17 w 39"/>
                    <a:gd name="T21" fmla="*/ 36 h 110"/>
                    <a:gd name="T22" fmla="*/ 18 w 39"/>
                    <a:gd name="T23" fmla="*/ 39 h 110"/>
                    <a:gd name="T24" fmla="*/ 20 w 39"/>
                    <a:gd name="T25" fmla="*/ 43 h 110"/>
                    <a:gd name="T26" fmla="*/ 22 w 39"/>
                    <a:gd name="T27" fmla="*/ 47 h 110"/>
                    <a:gd name="T28" fmla="*/ 24 w 39"/>
                    <a:gd name="T29" fmla="*/ 51 h 110"/>
                    <a:gd name="T30" fmla="*/ 25 w 39"/>
                    <a:gd name="T31" fmla="*/ 54 h 110"/>
                    <a:gd name="T32" fmla="*/ 27 w 39"/>
                    <a:gd name="T33" fmla="*/ 58 h 110"/>
                    <a:gd name="T34" fmla="*/ 29 w 39"/>
                    <a:gd name="T35" fmla="*/ 62 h 110"/>
                    <a:gd name="T36" fmla="*/ 31 w 39"/>
                    <a:gd name="T37" fmla="*/ 66 h 110"/>
                    <a:gd name="T38" fmla="*/ 32 w 39"/>
                    <a:gd name="T39" fmla="*/ 70 h 110"/>
                    <a:gd name="T40" fmla="*/ 33 w 39"/>
                    <a:gd name="T41" fmla="*/ 73 h 110"/>
                    <a:gd name="T42" fmla="*/ 34 w 39"/>
                    <a:gd name="T43" fmla="*/ 77 h 110"/>
                    <a:gd name="T44" fmla="*/ 35 w 39"/>
                    <a:gd name="T45" fmla="*/ 81 h 110"/>
                    <a:gd name="T46" fmla="*/ 37 w 39"/>
                    <a:gd name="T47" fmla="*/ 84 h 110"/>
                    <a:gd name="T48" fmla="*/ 37 w 39"/>
                    <a:gd name="T49" fmla="*/ 87 h 110"/>
                    <a:gd name="T50" fmla="*/ 37 w 39"/>
                    <a:gd name="T51" fmla="*/ 91 h 110"/>
                    <a:gd name="T52" fmla="*/ 38 w 39"/>
                    <a:gd name="T53" fmla="*/ 94 h 110"/>
                    <a:gd name="T54" fmla="*/ 38 w 39"/>
                    <a:gd name="T55" fmla="*/ 97 h 110"/>
                    <a:gd name="T56" fmla="*/ 37 w 39"/>
                    <a:gd name="T57" fmla="*/ 100 h 110"/>
                    <a:gd name="T58" fmla="*/ 37 w 39"/>
                    <a:gd name="T59" fmla="*/ 103 h 110"/>
                    <a:gd name="T60" fmla="*/ 36 w 39"/>
                    <a:gd name="T61" fmla="*/ 106 h 110"/>
                    <a:gd name="T62" fmla="*/ 35 w 39"/>
                    <a:gd name="T63" fmla="*/ 10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110"/>
                    <a:gd name="T98" fmla="*/ 39 w 39"/>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110">
                      <a:moveTo>
                        <a:pt x="0" y="0"/>
                      </a:moveTo>
                      <a:lnTo>
                        <a:pt x="2" y="5"/>
                      </a:lnTo>
                      <a:lnTo>
                        <a:pt x="3" y="8"/>
                      </a:lnTo>
                      <a:lnTo>
                        <a:pt x="5" y="11"/>
                      </a:lnTo>
                      <a:lnTo>
                        <a:pt x="6" y="15"/>
                      </a:lnTo>
                      <a:lnTo>
                        <a:pt x="8" y="18"/>
                      </a:lnTo>
                      <a:lnTo>
                        <a:pt x="9" y="21"/>
                      </a:lnTo>
                      <a:lnTo>
                        <a:pt x="11" y="25"/>
                      </a:lnTo>
                      <a:lnTo>
                        <a:pt x="13" y="28"/>
                      </a:lnTo>
                      <a:lnTo>
                        <a:pt x="15" y="32"/>
                      </a:lnTo>
                      <a:lnTo>
                        <a:pt x="17" y="36"/>
                      </a:lnTo>
                      <a:lnTo>
                        <a:pt x="18" y="39"/>
                      </a:lnTo>
                      <a:lnTo>
                        <a:pt x="20" y="43"/>
                      </a:lnTo>
                      <a:lnTo>
                        <a:pt x="22" y="47"/>
                      </a:lnTo>
                      <a:lnTo>
                        <a:pt x="24" y="51"/>
                      </a:lnTo>
                      <a:lnTo>
                        <a:pt x="25" y="54"/>
                      </a:lnTo>
                      <a:lnTo>
                        <a:pt x="27" y="58"/>
                      </a:lnTo>
                      <a:lnTo>
                        <a:pt x="29" y="62"/>
                      </a:lnTo>
                      <a:lnTo>
                        <a:pt x="31" y="66"/>
                      </a:lnTo>
                      <a:lnTo>
                        <a:pt x="32" y="70"/>
                      </a:lnTo>
                      <a:lnTo>
                        <a:pt x="33" y="73"/>
                      </a:lnTo>
                      <a:lnTo>
                        <a:pt x="34" y="77"/>
                      </a:lnTo>
                      <a:lnTo>
                        <a:pt x="35" y="81"/>
                      </a:lnTo>
                      <a:lnTo>
                        <a:pt x="37" y="84"/>
                      </a:lnTo>
                      <a:lnTo>
                        <a:pt x="37" y="87"/>
                      </a:lnTo>
                      <a:lnTo>
                        <a:pt x="37" y="91"/>
                      </a:lnTo>
                      <a:lnTo>
                        <a:pt x="38" y="94"/>
                      </a:lnTo>
                      <a:lnTo>
                        <a:pt x="38" y="97"/>
                      </a:lnTo>
                      <a:lnTo>
                        <a:pt x="37" y="100"/>
                      </a:lnTo>
                      <a:lnTo>
                        <a:pt x="37" y="103"/>
                      </a:lnTo>
                      <a:lnTo>
                        <a:pt x="36" y="106"/>
                      </a:lnTo>
                      <a:lnTo>
                        <a:pt x="35" y="10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31" name="Group 127"/>
              <p:cNvGrpSpPr>
                <a:grpSpLocks/>
              </p:cNvGrpSpPr>
              <p:nvPr/>
            </p:nvGrpSpPr>
            <p:grpSpPr bwMode="auto">
              <a:xfrm>
                <a:off x="914" y="960"/>
                <a:ext cx="181" cy="187"/>
                <a:chOff x="914" y="960"/>
                <a:chExt cx="181" cy="187"/>
              </a:xfrm>
            </p:grpSpPr>
            <p:sp>
              <p:nvSpPr>
                <p:cNvPr id="20538" name="Freeform 128"/>
                <p:cNvSpPr>
                  <a:spLocks/>
                </p:cNvSpPr>
                <p:nvPr/>
              </p:nvSpPr>
              <p:spPr bwMode="auto">
                <a:xfrm>
                  <a:off x="914" y="987"/>
                  <a:ext cx="77" cy="53"/>
                </a:xfrm>
                <a:custGeom>
                  <a:avLst/>
                  <a:gdLst>
                    <a:gd name="T0" fmla="*/ 20 w 77"/>
                    <a:gd name="T1" fmla="*/ 1 h 53"/>
                    <a:gd name="T2" fmla="*/ 15 w 77"/>
                    <a:gd name="T3" fmla="*/ 1 h 53"/>
                    <a:gd name="T4" fmla="*/ 10 w 77"/>
                    <a:gd name="T5" fmla="*/ 0 h 53"/>
                    <a:gd name="T6" fmla="*/ 6 w 77"/>
                    <a:gd name="T7" fmla="*/ 1 h 53"/>
                    <a:gd name="T8" fmla="*/ 3 w 77"/>
                    <a:gd name="T9" fmla="*/ 1 h 53"/>
                    <a:gd name="T10" fmla="*/ 1 w 77"/>
                    <a:gd name="T11" fmla="*/ 4 h 53"/>
                    <a:gd name="T12" fmla="*/ 0 w 77"/>
                    <a:gd name="T13" fmla="*/ 6 h 53"/>
                    <a:gd name="T14" fmla="*/ 0 w 77"/>
                    <a:gd name="T15" fmla="*/ 9 h 53"/>
                    <a:gd name="T16" fmla="*/ 1 w 77"/>
                    <a:gd name="T17" fmla="*/ 13 h 53"/>
                    <a:gd name="T18" fmla="*/ 4 w 77"/>
                    <a:gd name="T19" fmla="*/ 17 h 53"/>
                    <a:gd name="T20" fmla="*/ 7 w 77"/>
                    <a:gd name="T21" fmla="*/ 21 h 53"/>
                    <a:gd name="T22" fmla="*/ 11 w 77"/>
                    <a:gd name="T23" fmla="*/ 26 h 53"/>
                    <a:gd name="T24" fmla="*/ 16 w 77"/>
                    <a:gd name="T25" fmla="*/ 30 h 53"/>
                    <a:gd name="T26" fmla="*/ 22 w 77"/>
                    <a:gd name="T27" fmla="*/ 34 h 53"/>
                    <a:gd name="T28" fmla="*/ 28 w 77"/>
                    <a:gd name="T29" fmla="*/ 38 h 53"/>
                    <a:gd name="T30" fmla="*/ 35 w 77"/>
                    <a:gd name="T31" fmla="*/ 42 h 53"/>
                    <a:gd name="T32" fmla="*/ 41 w 77"/>
                    <a:gd name="T33" fmla="*/ 45 h 53"/>
                    <a:gd name="T34" fmla="*/ 48 w 77"/>
                    <a:gd name="T35" fmla="*/ 48 h 53"/>
                    <a:gd name="T36" fmla="*/ 54 w 77"/>
                    <a:gd name="T37" fmla="*/ 50 h 53"/>
                    <a:gd name="T38" fmla="*/ 60 w 77"/>
                    <a:gd name="T39" fmla="*/ 51 h 53"/>
                    <a:gd name="T40" fmla="*/ 65 w 77"/>
                    <a:gd name="T41" fmla="*/ 52 h 53"/>
                    <a:gd name="T42" fmla="*/ 69 w 77"/>
                    <a:gd name="T43" fmla="*/ 51 h 53"/>
                    <a:gd name="T44" fmla="*/ 72 w 77"/>
                    <a:gd name="T45" fmla="*/ 51 h 53"/>
                    <a:gd name="T46" fmla="*/ 75 w 77"/>
                    <a:gd name="T47" fmla="*/ 49 h 53"/>
                    <a:gd name="T48" fmla="*/ 76 w 77"/>
                    <a:gd name="T49" fmla="*/ 47 h 53"/>
                    <a:gd name="T50" fmla="*/ 76 w 77"/>
                    <a:gd name="T51" fmla="*/ 43 h 53"/>
                    <a:gd name="T52" fmla="*/ 75 w 77"/>
                    <a:gd name="T53" fmla="*/ 40 h 53"/>
                    <a:gd name="T54" fmla="*/ 72 w 77"/>
                    <a:gd name="T55" fmla="*/ 36 h 53"/>
                    <a:gd name="T56" fmla="*/ 69 w 77"/>
                    <a:gd name="T57" fmla="*/ 32 h 53"/>
                    <a:gd name="T58" fmla="*/ 65 w 77"/>
                    <a:gd name="T59" fmla="*/ 27 h 53"/>
                    <a:gd name="T60" fmla="*/ 60 w 77"/>
                    <a:gd name="T61" fmla="*/ 23 h 53"/>
                    <a:gd name="T62" fmla="*/ 55 w 77"/>
                    <a:gd name="T63" fmla="*/ 19 h 53"/>
                    <a:gd name="T64" fmla="*/ 49 w 77"/>
                    <a:gd name="T65" fmla="*/ 15 h 53"/>
                    <a:gd name="T66" fmla="*/ 43 w 77"/>
                    <a:gd name="T67" fmla="*/ 11 h 53"/>
                    <a:gd name="T68" fmla="*/ 36 w 77"/>
                    <a:gd name="T69" fmla="*/ 7 h 53"/>
                    <a:gd name="T70" fmla="*/ 29 w 77"/>
                    <a:gd name="T71" fmla="*/ 4 h 53"/>
                    <a:gd name="T72" fmla="*/ 23 w 77"/>
                    <a:gd name="T73" fmla="*/ 2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23" y="2"/>
                      </a:moveTo>
                      <a:lnTo>
                        <a:pt x="20" y="1"/>
                      </a:lnTo>
                      <a:lnTo>
                        <a:pt x="17" y="1"/>
                      </a:lnTo>
                      <a:lnTo>
                        <a:pt x="15" y="1"/>
                      </a:lnTo>
                      <a:lnTo>
                        <a:pt x="12" y="0"/>
                      </a:lnTo>
                      <a:lnTo>
                        <a:pt x="10" y="0"/>
                      </a:lnTo>
                      <a:lnTo>
                        <a:pt x="8" y="0"/>
                      </a:lnTo>
                      <a:lnTo>
                        <a:pt x="6" y="1"/>
                      </a:lnTo>
                      <a:lnTo>
                        <a:pt x="5" y="1"/>
                      </a:lnTo>
                      <a:lnTo>
                        <a:pt x="3" y="1"/>
                      </a:lnTo>
                      <a:lnTo>
                        <a:pt x="2" y="3"/>
                      </a:lnTo>
                      <a:lnTo>
                        <a:pt x="1" y="4"/>
                      </a:lnTo>
                      <a:lnTo>
                        <a:pt x="0" y="5"/>
                      </a:lnTo>
                      <a:lnTo>
                        <a:pt x="0" y="6"/>
                      </a:lnTo>
                      <a:lnTo>
                        <a:pt x="0" y="7"/>
                      </a:lnTo>
                      <a:lnTo>
                        <a:pt x="0" y="9"/>
                      </a:lnTo>
                      <a:lnTo>
                        <a:pt x="1" y="11"/>
                      </a:lnTo>
                      <a:lnTo>
                        <a:pt x="1" y="13"/>
                      </a:lnTo>
                      <a:lnTo>
                        <a:pt x="3" y="15"/>
                      </a:lnTo>
                      <a:lnTo>
                        <a:pt x="4" y="17"/>
                      </a:lnTo>
                      <a:lnTo>
                        <a:pt x="5" y="19"/>
                      </a:lnTo>
                      <a:lnTo>
                        <a:pt x="7" y="21"/>
                      </a:lnTo>
                      <a:lnTo>
                        <a:pt x="9" y="23"/>
                      </a:lnTo>
                      <a:lnTo>
                        <a:pt x="11" y="26"/>
                      </a:lnTo>
                      <a:lnTo>
                        <a:pt x="14" y="28"/>
                      </a:lnTo>
                      <a:lnTo>
                        <a:pt x="16" y="30"/>
                      </a:lnTo>
                      <a:lnTo>
                        <a:pt x="20" y="32"/>
                      </a:lnTo>
                      <a:lnTo>
                        <a:pt x="22" y="34"/>
                      </a:lnTo>
                      <a:lnTo>
                        <a:pt x="26" y="36"/>
                      </a:lnTo>
                      <a:lnTo>
                        <a:pt x="28" y="38"/>
                      </a:lnTo>
                      <a:lnTo>
                        <a:pt x="32" y="40"/>
                      </a:lnTo>
                      <a:lnTo>
                        <a:pt x="35" y="42"/>
                      </a:lnTo>
                      <a:lnTo>
                        <a:pt x="38" y="44"/>
                      </a:lnTo>
                      <a:lnTo>
                        <a:pt x="41" y="45"/>
                      </a:lnTo>
                      <a:lnTo>
                        <a:pt x="44" y="47"/>
                      </a:lnTo>
                      <a:lnTo>
                        <a:pt x="48" y="48"/>
                      </a:lnTo>
                      <a:lnTo>
                        <a:pt x="51" y="49"/>
                      </a:lnTo>
                      <a:lnTo>
                        <a:pt x="54" y="50"/>
                      </a:lnTo>
                      <a:lnTo>
                        <a:pt x="57" y="51"/>
                      </a:lnTo>
                      <a:lnTo>
                        <a:pt x="60" y="51"/>
                      </a:lnTo>
                      <a:lnTo>
                        <a:pt x="62" y="51"/>
                      </a:lnTo>
                      <a:lnTo>
                        <a:pt x="65" y="52"/>
                      </a:lnTo>
                      <a:lnTo>
                        <a:pt x="67" y="52"/>
                      </a:lnTo>
                      <a:lnTo>
                        <a:pt x="69" y="51"/>
                      </a:lnTo>
                      <a:lnTo>
                        <a:pt x="71" y="51"/>
                      </a:lnTo>
                      <a:lnTo>
                        <a:pt x="72" y="51"/>
                      </a:lnTo>
                      <a:lnTo>
                        <a:pt x="73" y="50"/>
                      </a:lnTo>
                      <a:lnTo>
                        <a:pt x="75" y="49"/>
                      </a:lnTo>
                      <a:lnTo>
                        <a:pt x="75" y="48"/>
                      </a:lnTo>
                      <a:lnTo>
                        <a:pt x="76" y="47"/>
                      </a:lnTo>
                      <a:lnTo>
                        <a:pt x="76" y="45"/>
                      </a:lnTo>
                      <a:lnTo>
                        <a:pt x="76" y="43"/>
                      </a:lnTo>
                      <a:lnTo>
                        <a:pt x="75" y="42"/>
                      </a:lnTo>
                      <a:lnTo>
                        <a:pt x="75" y="40"/>
                      </a:lnTo>
                      <a:lnTo>
                        <a:pt x="74" y="38"/>
                      </a:lnTo>
                      <a:lnTo>
                        <a:pt x="72" y="36"/>
                      </a:lnTo>
                      <a:lnTo>
                        <a:pt x="71" y="34"/>
                      </a:lnTo>
                      <a:lnTo>
                        <a:pt x="69" y="32"/>
                      </a:lnTo>
                      <a:lnTo>
                        <a:pt x="67" y="30"/>
                      </a:lnTo>
                      <a:lnTo>
                        <a:pt x="65" y="27"/>
                      </a:lnTo>
                      <a:lnTo>
                        <a:pt x="63" y="25"/>
                      </a:lnTo>
                      <a:lnTo>
                        <a:pt x="60" y="23"/>
                      </a:lnTo>
                      <a:lnTo>
                        <a:pt x="58" y="21"/>
                      </a:lnTo>
                      <a:lnTo>
                        <a:pt x="55" y="19"/>
                      </a:lnTo>
                      <a:lnTo>
                        <a:pt x="52" y="16"/>
                      </a:lnTo>
                      <a:lnTo>
                        <a:pt x="49" y="15"/>
                      </a:lnTo>
                      <a:lnTo>
                        <a:pt x="46" y="12"/>
                      </a:lnTo>
                      <a:lnTo>
                        <a:pt x="43" y="11"/>
                      </a:lnTo>
                      <a:lnTo>
                        <a:pt x="39" y="9"/>
                      </a:lnTo>
                      <a:lnTo>
                        <a:pt x="36" y="7"/>
                      </a:lnTo>
                      <a:lnTo>
                        <a:pt x="33" y="6"/>
                      </a:lnTo>
                      <a:lnTo>
                        <a:pt x="29" y="4"/>
                      </a:lnTo>
                      <a:lnTo>
                        <a:pt x="26" y="3"/>
                      </a:lnTo>
                      <a:lnTo>
                        <a:pt x="23" y="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9" name="Freeform 129"/>
                <p:cNvSpPr>
                  <a:spLocks/>
                </p:cNvSpPr>
                <p:nvPr/>
              </p:nvSpPr>
              <p:spPr bwMode="auto">
                <a:xfrm>
                  <a:off x="981" y="960"/>
                  <a:ext cx="57" cy="75"/>
                </a:xfrm>
                <a:custGeom>
                  <a:avLst/>
                  <a:gdLst>
                    <a:gd name="T0" fmla="*/ 51 w 57"/>
                    <a:gd name="T1" fmla="*/ 39 h 75"/>
                    <a:gd name="T2" fmla="*/ 53 w 57"/>
                    <a:gd name="T3" fmla="*/ 33 h 75"/>
                    <a:gd name="T4" fmla="*/ 55 w 57"/>
                    <a:gd name="T5" fmla="*/ 26 h 75"/>
                    <a:gd name="T6" fmla="*/ 56 w 57"/>
                    <a:gd name="T7" fmla="*/ 21 h 75"/>
                    <a:gd name="T8" fmla="*/ 56 w 57"/>
                    <a:gd name="T9" fmla="*/ 15 h 75"/>
                    <a:gd name="T10" fmla="*/ 55 w 57"/>
                    <a:gd name="T11" fmla="*/ 10 h 75"/>
                    <a:gd name="T12" fmla="*/ 53 w 57"/>
                    <a:gd name="T13" fmla="*/ 6 h 75"/>
                    <a:gd name="T14" fmla="*/ 51 w 57"/>
                    <a:gd name="T15" fmla="*/ 3 h 75"/>
                    <a:gd name="T16" fmla="*/ 47 w 57"/>
                    <a:gd name="T17" fmla="*/ 1 h 75"/>
                    <a:gd name="T18" fmla="*/ 44 w 57"/>
                    <a:gd name="T19" fmla="*/ 0 h 75"/>
                    <a:gd name="T20" fmla="*/ 40 w 57"/>
                    <a:gd name="T21" fmla="*/ 0 h 75"/>
                    <a:gd name="T22" fmla="*/ 36 w 57"/>
                    <a:gd name="T23" fmla="*/ 1 h 75"/>
                    <a:gd name="T24" fmla="*/ 31 w 57"/>
                    <a:gd name="T25" fmla="*/ 3 h 75"/>
                    <a:gd name="T26" fmla="*/ 26 w 57"/>
                    <a:gd name="T27" fmla="*/ 7 h 75"/>
                    <a:gd name="T28" fmla="*/ 22 w 57"/>
                    <a:gd name="T29" fmla="*/ 11 h 75"/>
                    <a:gd name="T30" fmla="*/ 17 w 57"/>
                    <a:gd name="T31" fmla="*/ 15 h 75"/>
                    <a:gd name="T32" fmla="*/ 13 w 57"/>
                    <a:gd name="T33" fmla="*/ 21 h 75"/>
                    <a:gd name="T34" fmla="*/ 9 w 57"/>
                    <a:gd name="T35" fmla="*/ 27 h 75"/>
                    <a:gd name="T36" fmla="*/ 6 w 57"/>
                    <a:gd name="T37" fmla="*/ 33 h 75"/>
                    <a:gd name="T38" fmla="*/ 3 w 57"/>
                    <a:gd name="T39" fmla="*/ 39 h 75"/>
                    <a:gd name="T40" fmla="*/ 1 w 57"/>
                    <a:gd name="T41" fmla="*/ 45 h 75"/>
                    <a:gd name="T42" fmla="*/ 0 w 57"/>
                    <a:gd name="T43" fmla="*/ 52 h 75"/>
                    <a:gd name="T44" fmla="*/ 0 w 57"/>
                    <a:gd name="T45" fmla="*/ 57 h 75"/>
                    <a:gd name="T46" fmla="*/ 1 w 57"/>
                    <a:gd name="T47" fmla="*/ 62 h 75"/>
                    <a:gd name="T48" fmla="*/ 2 w 57"/>
                    <a:gd name="T49" fmla="*/ 66 h 75"/>
                    <a:gd name="T50" fmla="*/ 5 w 57"/>
                    <a:gd name="T51" fmla="*/ 70 h 75"/>
                    <a:gd name="T52" fmla="*/ 7 w 57"/>
                    <a:gd name="T53" fmla="*/ 72 h 75"/>
                    <a:gd name="T54" fmla="*/ 10 w 57"/>
                    <a:gd name="T55" fmla="*/ 73 h 75"/>
                    <a:gd name="T56" fmla="*/ 14 w 57"/>
                    <a:gd name="T57" fmla="*/ 74 h 75"/>
                    <a:gd name="T58" fmla="*/ 19 w 57"/>
                    <a:gd name="T59" fmla="*/ 73 h 75"/>
                    <a:gd name="T60" fmla="*/ 23 w 57"/>
                    <a:gd name="T61" fmla="*/ 71 h 75"/>
                    <a:gd name="T62" fmla="*/ 28 w 57"/>
                    <a:gd name="T63" fmla="*/ 68 h 75"/>
                    <a:gd name="T64" fmla="*/ 33 w 57"/>
                    <a:gd name="T65" fmla="*/ 64 h 75"/>
                    <a:gd name="T66" fmla="*/ 37 w 57"/>
                    <a:gd name="T67" fmla="*/ 59 h 75"/>
                    <a:gd name="T68" fmla="*/ 42 w 57"/>
                    <a:gd name="T69" fmla="*/ 54 h 75"/>
                    <a:gd name="T70" fmla="*/ 46 w 57"/>
                    <a:gd name="T71" fmla="*/ 48 h 75"/>
                    <a:gd name="T72" fmla="*/ 49 w 57"/>
                    <a:gd name="T73" fmla="*/ 42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5"/>
                    <a:gd name="T113" fmla="*/ 57 w 57"/>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5">
                      <a:moveTo>
                        <a:pt x="49" y="42"/>
                      </a:moveTo>
                      <a:lnTo>
                        <a:pt x="51" y="39"/>
                      </a:lnTo>
                      <a:lnTo>
                        <a:pt x="52" y="36"/>
                      </a:lnTo>
                      <a:lnTo>
                        <a:pt x="53" y="33"/>
                      </a:lnTo>
                      <a:lnTo>
                        <a:pt x="54" y="29"/>
                      </a:lnTo>
                      <a:lnTo>
                        <a:pt x="55" y="26"/>
                      </a:lnTo>
                      <a:lnTo>
                        <a:pt x="55" y="23"/>
                      </a:lnTo>
                      <a:lnTo>
                        <a:pt x="56" y="21"/>
                      </a:lnTo>
                      <a:lnTo>
                        <a:pt x="56" y="18"/>
                      </a:lnTo>
                      <a:lnTo>
                        <a:pt x="56" y="15"/>
                      </a:lnTo>
                      <a:lnTo>
                        <a:pt x="55" y="13"/>
                      </a:lnTo>
                      <a:lnTo>
                        <a:pt x="55" y="10"/>
                      </a:lnTo>
                      <a:lnTo>
                        <a:pt x="54" y="8"/>
                      </a:lnTo>
                      <a:lnTo>
                        <a:pt x="53" y="6"/>
                      </a:lnTo>
                      <a:lnTo>
                        <a:pt x="52" y="5"/>
                      </a:lnTo>
                      <a:lnTo>
                        <a:pt x="51" y="3"/>
                      </a:lnTo>
                      <a:lnTo>
                        <a:pt x="49" y="2"/>
                      </a:lnTo>
                      <a:lnTo>
                        <a:pt x="47" y="1"/>
                      </a:lnTo>
                      <a:lnTo>
                        <a:pt x="46" y="1"/>
                      </a:lnTo>
                      <a:lnTo>
                        <a:pt x="44" y="0"/>
                      </a:lnTo>
                      <a:lnTo>
                        <a:pt x="42" y="0"/>
                      </a:lnTo>
                      <a:lnTo>
                        <a:pt x="40" y="0"/>
                      </a:lnTo>
                      <a:lnTo>
                        <a:pt x="38" y="1"/>
                      </a:lnTo>
                      <a:lnTo>
                        <a:pt x="36" y="1"/>
                      </a:lnTo>
                      <a:lnTo>
                        <a:pt x="33" y="2"/>
                      </a:lnTo>
                      <a:lnTo>
                        <a:pt x="31" y="3"/>
                      </a:lnTo>
                      <a:lnTo>
                        <a:pt x="28" y="5"/>
                      </a:lnTo>
                      <a:lnTo>
                        <a:pt x="26" y="7"/>
                      </a:lnTo>
                      <a:lnTo>
                        <a:pt x="24" y="8"/>
                      </a:lnTo>
                      <a:lnTo>
                        <a:pt x="22" y="11"/>
                      </a:lnTo>
                      <a:lnTo>
                        <a:pt x="19" y="13"/>
                      </a:lnTo>
                      <a:lnTo>
                        <a:pt x="17" y="15"/>
                      </a:lnTo>
                      <a:lnTo>
                        <a:pt x="15" y="18"/>
                      </a:lnTo>
                      <a:lnTo>
                        <a:pt x="13" y="21"/>
                      </a:lnTo>
                      <a:lnTo>
                        <a:pt x="11" y="24"/>
                      </a:lnTo>
                      <a:lnTo>
                        <a:pt x="9" y="27"/>
                      </a:lnTo>
                      <a:lnTo>
                        <a:pt x="7" y="30"/>
                      </a:lnTo>
                      <a:lnTo>
                        <a:pt x="6" y="33"/>
                      </a:lnTo>
                      <a:lnTo>
                        <a:pt x="5" y="36"/>
                      </a:lnTo>
                      <a:lnTo>
                        <a:pt x="3" y="39"/>
                      </a:lnTo>
                      <a:lnTo>
                        <a:pt x="2" y="42"/>
                      </a:lnTo>
                      <a:lnTo>
                        <a:pt x="1" y="45"/>
                      </a:lnTo>
                      <a:lnTo>
                        <a:pt x="1" y="49"/>
                      </a:lnTo>
                      <a:lnTo>
                        <a:pt x="0" y="52"/>
                      </a:lnTo>
                      <a:lnTo>
                        <a:pt x="0" y="55"/>
                      </a:lnTo>
                      <a:lnTo>
                        <a:pt x="0" y="57"/>
                      </a:lnTo>
                      <a:lnTo>
                        <a:pt x="0" y="60"/>
                      </a:lnTo>
                      <a:lnTo>
                        <a:pt x="1" y="62"/>
                      </a:lnTo>
                      <a:lnTo>
                        <a:pt x="1" y="64"/>
                      </a:lnTo>
                      <a:lnTo>
                        <a:pt x="2" y="66"/>
                      </a:lnTo>
                      <a:lnTo>
                        <a:pt x="3" y="68"/>
                      </a:lnTo>
                      <a:lnTo>
                        <a:pt x="5" y="70"/>
                      </a:lnTo>
                      <a:lnTo>
                        <a:pt x="6" y="71"/>
                      </a:lnTo>
                      <a:lnTo>
                        <a:pt x="7" y="72"/>
                      </a:lnTo>
                      <a:lnTo>
                        <a:pt x="9" y="73"/>
                      </a:lnTo>
                      <a:lnTo>
                        <a:pt x="10" y="73"/>
                      </a:lnTo>
                      <a:lnTo>
                        <a:pt x="12" y="74"/>
                      </a:lnTo>
                      <a:lnTo>
                        <a:pt x="14" y="74"/>
                      </a:lnTo>
                      <a:lnTo>
                        <a:pt x="17" y="73"/>
                      </a:lnTo>
                      <a:lnTo>
                        <a:pt x="19" y="73"/>
                      </a:lnTo>
                      <a:lnTo>
                        <a:pt x="21" y="72"/>
                      </a:lnTo>
                      <a:lnTo>
                        <a:pt x="23" y="71"/>
                      </a:lnTo>
                      <a:lnTo>
                        <a:pt x="26" y="70"/>
                      </a:lnTo>
                      <a:lnTo>
                        <a:pt x="28" y="68"/>
                      </a:lnTo>
                      <a:lnTo>
                        <a:pt x="31" y="66"/>
                      </a:lnTo>
                      <a:lnTo>
                        <a:pt x="33" y="64"/>
                      </a:lnTo>
                      <a:lnTo>
                        <a:pt x="35" y="62"/>
                      </a:lnTo>
                      <a:lnTo>
                        <a:pt x="37" y="59"/>
                      </a:lnTo>
                      <a:lnTo>
                        <a:pt x="40" y="57"/>
                      </a:lnTo>
                      <a:lnTo>
                        <a:pt x="42" y="54"/>
                      </a:lnTo>
                      <a:lnTo>
                        <a:pt x="44" y="51"/>
                      </a:lnTo>
                      <a:lnTo>
                        <a:pt x="46" y="48"/>
                      </a:lnTo>
                      <a:lnTo>
                        <a:pt x="47" y="45"/>
                      </a:lnTo>
                      <a:lnTo>
                        <a:pt x="49" y="42"/>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0" name="Freeform 130"/>
                <p:cNvSpPr>
                  <a:spLocks/>
                </p:cNvSpPr>
                <p:nvPr/>
              </p:nvSpPr>
              <p:spPr bwMode="auto">
                <a:xfrm>
                  <a:off x="987" y="1027"/>
                  <a:ext cx="108" cy="42"/>
                </a:xfrm>
                <a:custGeom>
                  <a:avLst/>
                  <a:gdLst>
                    <a:gd name="T0" fmla="*/ 53 w 108"/>
                    <a:gd name="T1" fmla="*/ 1 h 42"/>
                    <a:gd name="T2" fmla="*/ 43 w 108"/>
                    <a:gd name="T3" fmla="*/ 0 h 42"/>
                    <a:gd name="T4" fmla="*/ 35 w 108"/>
                    <a:gd name="T5" fmla="*/ 0 h 42"/>
                    <a:gd name="T6" fmla="*/ 27 w 108"/>
                    <a:gd name="T7" fmla="*/ 0 h 42"/>
                    <a:gd name="T8" fmla="*/ 19 w 108"/>
                    <a:gd name="T9" fmla="*/ 1 h 42"/>
                    <a:gd name="T10" fmla="*/ 13 w 108"/>
                    <a:gd name="T11" fmla="*/ 3 h 42"/>
                    <a:gd name="T12" fmla="*/ 7 w 108"/>
                    <a:gd name="T13" fmla="*/ 5 h 42"/>
                    <a:gd name="T14" fmla="*/ 3 w 108"/>
                    <a:gd name="T15" fmla="*/ 8 h 42"/>
                    <a:gd name="T16" fmla="*/ 1 w 108"/>
                    <a:gd name="T17" fmla="*/ 10 h 42"/>
                    <a:gd name="T18" fmla="*/ 0 w 108"/>
                    <a:gd name="T19" fmla="*/ 13 h 42"/>
                    <a:gd name="T20" fmla="*/ 1 w 108"/>
                    <a:gd name="T21" fmla="*/ 17 h 42"/>
                    <a:gd name="T22" fmla="*/ 3 w 108"/>
                    <a:gd name="T23" fmla="*/ 20 h 42"/>
                    <a:gd name="T24" fmla="*/ 7 w 108"/>
                    <a:gd name="T25" fmla="*/ 24 h 42"/>
                    <a:gd name="T26" fmla="*/ 12 w 108"/>
                    <a:gd name="T27" fmla="*/ 27 h 42"/>
                    <a:gd name="T28" fmla="*/ 18 w 108"/>
                    <a:gd name="T29" fmla="*/ 30 h 42"/>
                    <a:gd name="T30" fmla="*/ 26 w 108"/>
                    <a:gd name="T31" fmla="*/ 33 h 42"/>
                    <a:gd name="T32" fmla="*/ 34 w 108"/>
                    <a:gd name="T33" fmla="*/ 36 h 42"/>
                    <a:gd name="T34" fmla="*/ 42 w 108"/>
                    <a:gd name="T35" fmla="*/ 38 h 42"/>
                    <a:gd name="T36" fmla="*/ 51 w 108"/>
                    <a:gd name="T37" fmla="*/ 40 h 42"/>
                    <a:gd name="T38" fmla="*/ 61 w 108"/>
                    <a:gd name="T39" fmla="*/ 40 h 42"/>
                    <a:gd name="T40" fmla="*/ 70 w 108"/>
                    <a:gd name="T41" fmla="*/ 41 h 42"/>
                    <a:gd name="T42" fmla="*/ 78 w 108"/>
                    <a:gd name="T43" fmla="*/ 40 h 42"/>
                    <a:gd name="T44" fmla="*/ 86 w 108"/>
                    <a:gd name="T45" fmla="*/ 40 h 42"/>
                    <a:gd name="T46" fmla="*/ 92 w 108"/>
                    <a:gd name="T47" fmla="*/ 38 h 42"/>
                    <a:gd name="T48" fmla="*/ 98 w 108"/>
                    <a:gd name="T49" fmla="*/ 36 h 42"/>
                    <a:gd name="T50" fmla="*/ 102 w 108"/>
                    <a:gd name="T51" fmla="*/ 34 h 42"/>
                    <a:gd name="T52" fmla="*/ 105 w 108"/>
                    <a:gd name="T53" fmla="*/ 31 h 42"/>
                    <a:gd name="T54" fmla="*/ 107 w 108"/>
                    <a:gd name="T55" fmla="*/ 28 h 42"/>
                    <a:gd name="T56" fmla="*/ 106 w 108"/>
                    <a:gd name="T57" fmla="*/ 25 h 42"/>
                    <a:gd name="T58" fmla="*/ 104 w 108"/>
                    <a:gd name="T59" fmla="*/ 21 h 42"/>
                    <a:gd name="T60" fmla="*/ 101 w 108"/>
                    <a:gd name="T61" fmla="*/ 18 h 42"/>
                    <a:gd name="T62" fmla="*/ 96 w 108"/>
                    <a:gd name="T63" fmla="*/ 14 h 42"/>
                    <a:gd name="T64" fmla="*/ 90 w 108"/>
                    <a:gd name="T65" fmla="*/ 11 h 42"/>
                    <a:gd name="T66" fmla="*/ 83 w 108"/>
                    <a:gd name="T67" fmla="*/ 8 h 42"/>
                    <a:gd name="T68" fmla="*/ 75 w 108"/>
                    <a:gd name="T69" fmla="*/ 6 h 42"/>
                    <a:gd name="T70" fmla="*/ 66 w 108"/>
                    <a:gd name="T71" fmla="*/ 3 h 42"/>
                    <a:gd name="T72" fmla="*/ 57 w 108"/>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42"/>
                    <a:gd name="T113" fmla="*/ 108 w 10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42">
                      <a:moveTo>
                        <a:pt x="57" y="1"/>
                      </a:moveTo>
                      <a:lnTo>
                        <a:pt x="53" y="1"/>
                      </a:lnTo>
                      <a:lnTo>
                        <a:pt x="48" y="1"/>
                      </a:lnTo>
                      <a:lnTo>
                        <a:pt x="43" y="0"/>
                      </a:lnTo>
                      <a:lnTo>
                        <a:pt x="39" y="0"/>
                      </a:lnTo>
                      <a:lnTo>
                        <a:pt x="35" y="0"/>
                      </a:lnTo>
                      <a:lnTo>
                        <a:pt x="31" y="0"/>
                      </a:lnTo>
                      <a:lnTo>
                        <a:pt x="27" y="0"/>
                      </a:lnTo>
                      <a:lnTo>
                        <a:pt x="22" y="1"/>
                      </a:lnTo>
                      <a:lnTo>
                        <a:pt x="19" y="1"/>
                      </a:lnTo>
                      <a:lnTo>
                        <a:pt x="16" y="2"/>
                      </a:lnTo>
                      <a:lnTo>
                        <a:pt x="13" y="3"/>
                      </a:lnTo>
                      <a:lnTo>
                        <a:pt x="10" y="4"/>
                      </a:lnTo>
                      <a:lnTo>
                        <a:pt x="7" y="5"/>
                      </a:lnTo>
                      <a:lnTo>
                        <a:pt x="5" y="6"/>
                      </a:lnTo>
                      <a:lnTo>
                        <a:pt x="3" y="8"/>
                      </a:lnTo>
                      <a:lnTo>
                        <a:pt x="2" y="9"/>
                      </a:lnTo>
                      <a:lnTo>
                        <a:pt x="1" y="10"/>
                      </a:lnTo>
                      <a:lnTo>
                        <a:pt x="0" y="12"/>
                      </a:lnTo>
                      <a:lnTo>
                        <a:pt x="0" y="13"/>
                      </a:lnTo>
                      <a:lnTo>
                        <a:pt x="0" y="15"/>
                      </a:lnTo>
                      <a:lnTo>
                        <a:pt x="1" y="17"/>
                      </a:lnTo>
                      <a:lnTo>
                        <a:pt x="1" y="19"/>
                      </a:lnTo>
                      <a:lnTo>
                        <a:pt x="3" y="20"/>
                      </a:lnTo>
                      <a:lnTo>
                        <a:pt x="5" y="22"/>
                      </a:lnTo>
                      <a:lnTo>
                        <a:pt x="7" y="24"/>
                      </a:lnTo>
                      <a:lnTo>
                        <a:pt x="9" y="25"/>
                      </a:lnTo>
                      <a:lnTo>
                        <a:pt x="12" y="27"/>
                      </a:lnTo>
                      <a:lnTo>
                        <a:pt x="15" y="29"/>
                      </a:lnTo>
                      <a:lnTo>
                        <a:pt x="18" y="30"/>
                      </a:lnTo>
                      <a:lnTo>
                        <a:pt x="21" y="32"/>
                      </a:lnTo>
                      <a:lnTo>
                        <a:pt x="26" y="33"/>
                      </a:lnTo>
                      <a:lnTo>
                        <a:pt x="30" y="35"/>
                      </a:lnTo>
                      <a:lnTo>
                        <a:pt x="34" y="36"/>
                      </a:lnTo>
                      <a:lnTo>
                        <a:pt x="38" y="37"/>
                      </a:lnTo>
                      <a:lnTo>
                        <a:pt x="42" y="38"/>
                      </a:lnTo>
                      <a:lnTo>
                        <a:pt x="47" y="39"/>
                      </a:lnTo>
                      <a:lnTo>
                        <a:pt x="51" y="40"/>
                      </a:lnTo>
                      <a:lnTo>
                        <a:pt x="56" y="40"/>
                      </a:lnTo>
                      <a:lnTo>
                        <a:pt x="61" y="40"/>
                      </a:lnTo>
                      <a:lnTo>
                        <a:pt x="65" y="41"/>
                      </a:lnTo>
                      <a:lnTo>
                        <a:pt x="70" y="41"/>
                      </a:lnTo>
                      <a:lnTo>
                        <a:pt x="74" y="41"/>
                      </a:lnTo>
                      <a:lnTo>
                        <a:pt x="78" y="40"/>
                      </a:lnTo>
                      <a:lnTo>
                        <a:pt x="82" y="40"/>
                      </a:lnTo>
                      <a:lnTo>
                        <a:pt x="86" y="40"/>
                      </a:lnTo>
                      <a:lnTo>
                        <a:pt x="89" y="39"/>
                      </a:lnTo>
                      <a:lnTo>
                        <a:pt x="92" y="38"/>
                      </a:lnTo>
                      <a:lnTo>
                        <a:pt x="96" y="37"/>
                      </a:lnTo>
                      <a:lnTo>
                        <a:pt x="98" y="36"/>
                      </a:lnTo>
                      <a:lnTo>
                        <a:pt x="100" y="35"/>
                      </a:lnTo>
                      <a:lnTo>
                        <a:pt x="102" y="34"/>
                      </a:lnTo>
                      <a:lnTo>
                        <a:pt x="104" y="33"/>
                      </a:lnTo>
                      <a:lnTo>
                        <a:pt x="105" y="31"/>
                      </a:lnTo>
                      <a:lnTo>
                        <a:pt x="106" y="30"/>
                      </a:lnTo>
                      <a:lnTo>
                        <a:pt x="107" y="28"/>
                      </a:lnTo>
                      <a:lnTo>
                        <a:pt x="107" y="26"/>
                      </a:lnTo>
                      <a:lnTo>
                        <a:pt x="106" y="25"/>
                      </a:lnTo>
                      <a:lnTo>
                        <a:pt x="106" y="23"/>
                      </a:lnTo>
                      <a:lnTo>
                        <a:pt x="104" y="21"/>
                      </a:lnTo>
                      <a:lnTo>
                        <a:pt x="103" y="19"/>
                      </a:lnTo>
                      <a:lnTo>
                        <a:pt x="101" y="18"/>
                      </a:lnTo>
                      <a:lnTo>
                        <a:pt x="99" y="16"/>
                      </a:lnTo>
                      <a:lnTo>
                        <a:pt x="96" y="14"/>
                      </a:lnTo>
                      <a:lnTo>
                        <a:pt x="93" y="13"/>
                      </a:lnTo>
                      <a:lnTo>
                        <a:pt x="90" y="11"/>
                      </a:lnTo>
                      <a:lnTo>
                        <a:pt x="86" y="9"/>
                      </a:lnTo>
                      <a:lnTo>
                        <a:pt x="83" y="8"/>
                      </a:lnTo>
                      <a:lnTo>
                        <a:pt x="79" y="7"/>
                      </a:lnTo>
                      <a:lnTo>
                        <a:pt x="75" y="6"/>
                      </a:lnTo>
                      <a:lnTo>
                        <a:pt x="71" y="4"/>
                      </a:lnTo>
                      <a:lnTo>
                        <a:pt x="66" y="3"/>
                      </a:lnTo>
                      <a:lnTo>
                        <a:pt x="62" y="2"/>
                      </a:lnTo>
                      <a:lnTo>
                        <a:pt x="57" y="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41" name="Freeform 131"/>
                <p:cNvSpPr>
                  <a:spLocks/>
                </p:cNvSpPr>
                <p:nvPr/>
              </p:nvSpPr>
              <p:spPr bwMode="auto">
                <a:xfrm>
                  <a:off x="950" y="1037"/>
                  <a:ext cx="39" cy="110"/>
                </a:xfrm>
                <a:custGeom>
                  <a:avLst/>
                  <a:gdLst>
                    <a:gd name="T0" fmla="*/ 38 w 39"/>
                    <a:gd name="T1" fmla="*/ 0 h 110"/>
                    <a:gd name="T2" fmla="*/ 36 w 39"/>
                    <a:gd name="T3" fmla="*/ 5 h 110"/>
                    <a:gd name="T4" fmla="*/ 34 w 39"/>
                    <a:gd name="T5" fmla="*/ 8 h 110"/>
                    <a:gd name="T6" fmla="*/ 33 w 39"/>
                    <a:gd name="T7" fmla="*/ 11 h 110"/>
                    <a:gd name="T8" fmla="*/ 31 w 39"/>
                    <a:gd name="T9" fmla="*/ 15 h 110"/>
                    <a:gd name="T10" fmla="*/ 30 w 39"/>
                    <a:gd name="T11" fmla="*/ 18 h 110"/>
                    <a:gd name="T12" fmla="*/ 28 w 39"/>
                    <a:gd name="T13" fmla="*/ 21 h 110"/>
                    <a:gd name="T14" fmla="*/ 26 w 39"/>
                    <a:gd name="T15" fmla="*/ 25 h 110"/>
                    <a:gd name="T16" fmla="*/ 25 w 39"/>
                    <a:gd name="T17" fmla="*/ 28 h 110"/>
                    <a:gd name="T18" fmla="*/ 23 w 39"/>
                    <a:gd name="T19" fmla="*/ 32 h 110"/>
                    <a:gd name="T20" fmla="*/ 21 w 39"/>
                    <a:gd name="T21" fmla="*/ 36 h 110"/>
                    <a:gd name="T22" fmla="*/ 19 w 39"/>
                    <a:gd name="T23" fmla="*/ 39 h 110"/>
                    <a:gd name="T24" fmla="*/ 17 w 39"/>
                    <a:gd name="T25" fmla="*/ 43 h 110"/>
                    <a:gd name="T26" fmla="*/ 15 w 39"/>
                    <a:gd name="T27" fmla="*/ 47 h 110"/>
                    <a:gd name="T28" fmla="*/ 14 w 39"/>
                    <a:gd name="T29" fmla="*/ 51 h 110"/>
                    <a:gd name="T30" fmla="*/ 12 w 39"/>
                    <a:gd name="T31" fmla="*/ 54 h 110"/>
                    <a:gd name="T32" fmla="*/ 10 w 39"/>
                    <a:gd name="T33" fmla="*/ 58 h 110"/>
                    <a:gd name="T34" fmla="*/ 8 w 39"/>
                    <a:gd name="T35" fmla="*/ 62 h 110"/>
                    <a:gd name="T36" fmla="*/ 7 w 39"/>
                    <a:gd name="T37" fmla="*/ 66 h 110"/>
                    <a:gd name="T38" fmla="*/ 5 w 39"/>
                    <a:gd name="T39" fmla="*/ 70 h 110"/>
                    <a:gd name="T40" fmla="*/ 4 w 39"/>
                    <a:gd name="T41" fmla="*/ 73 h 110"/>
                    <a:gd name="T42" fmla="*/ 3 w 39"/>
                    <a:gd name="T43" fmla="*/ 77 h 110"/>
                    <a:gd name="T44" fmla="*/ 2 w 39"/>
                    <a:gd name="T45" fmla="*/ 81 h 110"/>
                    <a:gd name="T46" fmla="*/ 1 w 39"/>
                    <a:gd name="T47" fmla="*/ 84 h 110"/>
                    <a:gd name="T48" fmla="*/ 0 w 39"/>
                    <a:gd name="T49" fmla="*/ 87 h 110"/>
                    <a:gd name="T50" fmla="*/ 0 w 39"/>
                    <a:gd name="T51" fmla="*/ 91 h 110"/>
                    <a:gd name="T52" fmla="*/ 0 w 39"/>
                    <a:gd name="T53" fmla="*/ 94 h 110"/>
                    <a:gd name="T54" fmla="*/ 0 w 39"/>
                    <a:gd name="T55" fmla="*/ 97 h 110"/>
                    <a:gd name="T56" fmla="*/ 0 w 39"/>
                    <a:gd name="T57" fmla="*/ 100 h 110"/>
                    <a:gd name="T58" fmla="*/ 1 w 39"/>
                    <a:gd name="T59" fmla="*/ 103 h 110"/>
                    <a:gd name="T60" fmla="*/ 2 w 39"/>
                    <a:gd name="T61" fmla="*/ 106 h 110"/>
                    <a:gd name="T62" fmla="*/ 3 w 39"/>
                    <a:gd name="T63" fmla="*/ 10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110"/>
                    <a:gd name="T98" fmla="*/ 39 w 39"/>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110">
                      <a:moveTo>
                        <a:pt x="38" y="0"/>
                      </a:moveTo>
                      <a:lnTo>
                        <a:pt x="36" y="5"/>
                      </a:lnTo>
                      <a:lnTo>
                        <a:pt x="34" y="8"/>
                      </a:lnTo>
                      <a:lnTo>
                        <a:pt x="33" y="11"/>
                      </a:lnTo>
                      <a:lnTo>
                        <a:pt x="31" y="15"/>
                      </a:lnTo>
                      <a:lnTo>
                        <a:pt x="30" y="18"/>
                      </a:lnTo>
                      <a:lnTo>
                        <a:pt x="28" y="21"/>
                      </a:lnTo>
                      <a:lnTo>
                        <a:pt x="26" y="25"/>
                      </a:lnTo>
                      <a:lnTo>
                        <a:pt x="25" y="28"/>
                      </a:lnTo>
                      <a:lnTo>
                        <a:pt x="23" y="32"/>
                      </a:lnTo>
                      <a:lnTo>
                        <a:pt x="21" y="36"/>
                      </a:lnTo>
                      <a:lnTo>
                        <a:pt x="19" y="39"/>
                      </a:lnTo>
                      <a:lnTo>
                        <a:pt x="17" y="43"/>
                      </a:lnTo>
                      <a:lnTo>
                        <a:pt x="15" y="47"/>
                      </a:lnTo>
                      <a:lnTo>
                        <a:pt x="14" y="51"/>
                      </a:lnTo>
                      <a:lnTo>
                        <a:pt x="12" y="54"/>
                      </a:lnTo>
                      <a:lnTo>
                        <a:pt x="10" y="58"/>
                      </a:lnTo>
                      <a:lnTo>
                        <a:pt x="8" y="62"/>
                      </a:lnTo>
                      <a:lnTo>
                        <a:pt x="7" y="66"/>
                      </a:lnTo>
                      <a:lnTo>
                        <a:pt x="5" y="70"/>
                      </a:lnTo>
                      <a:lnTo>
                        <a:pt x="4" y="73"/>
                      </a:lnTo>
                      <a:lnTo>
                        <a:pt x="3" y="77"/>
                      </a:lnTo>
                      <a:lnTo>
                        <a:pt x="2" y="81"/>
                      </a:lnTo>
                      <a:lnTo>
                        <a:pt x="1" y="84"/>
                      </a:lnTo>
                      <a:lnTo>
                        <a:pt x="0" y="87"/>
                      </a:lnTo>
                      <a:lnTo>
                        <a:pt x="0" y="91"/>
                      </a:lnTo>
                      <a:lnTo>
                        <a:pt x="0" y="94"/>
                      </a:lnTo>
                      <a:lnTo>
                        <a:pt x="0" y="97"/>
                      </a:lnTo>
                      <a:lnTo>
                        <a:pt x="0" y="100"/>
                      </a:lnTo>
                      <a:lnTo>
                        <a:pt x="1" y="103"/>
                      </a:lnTo>
                      <a:lnTo>
                        <a:pt x="2" y="106"/>
                      </a:lnTo>
                      <a:lnTo>
                        <a:pt x="3" y="109"/>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32" name="Group 132"/>
              <p:cNvGrpSpPr>
                <a:grpSpLocks/>
              </p:cNvGrpSpPr>
              <p:nvPr/>
            </p:nvGrpSpPr>
            <p:grpSpPr bwMode="auto">
              <a:xfrm>
                <a:off x="760" y="977"/>
                <a:ext cx="188" cy="153"/>
                <a:chOff x="760" y="977"/>
                <a:chExt cx="188" cy="153"/>
              </a:xfrm>
            </p:grpSpPr>
            <p:sp>
              <p:nvSpPr>
                <p:cNvPr id="20534" name="Freeform 133"/>
                <p:cNvSpPr>
                  <a:spLocks/>
                </p:cNvSpPr>
                <p:nvPr/>
              </p:nvSpPr>
              <p:spPr bwMode="auto">
                <a:xfrm>
                  <a:off x="839" y="977"/>
                  <a:ext cx="50" cy="67"/>
                </a:xfrm>
                <a:custGeom>
                  <a:avLst/>
                  <a:gdLst>
                    <a:gd name="T0" fmla="*/ 25 w 50"/>
                    <a:gd name="T1" fmla="*/ 6 h 67"/>
                    <a:gd name="T2" fmla="*/ 29 w 50"/>
                    <a:gd name="T3" fmla="*/ 3 h 67"/>
                    <a:gd name="T4" fmla="*/ 33 w 50"/>
                    <a:gd name="T5" fmla="*/ 1 h 67"/>
                    <a:gd name="T6" fmla="*/ 36 w 50"/>
                    <a:gd name="T7" fmla="*/ 0 h 67"/>
                    <a:gd name="T8" fmla="*/ 40 w 50"/>
                    <a:gd name="T9" fmla="*/ 0 h 67"/>
                    <a:gd name="T10" fmla="*/ 43 w 50"/>
                    <a:gd name="T11" fmla="*/ 1 h 67"/>
                    <a:gd name="T12" fmla="*/ 45 w 50"/>
                    <a:gd name="T13" fmla="*/ 3 h 67"/>
                    <a:gd name="T14" fmla="*/ 47 w 50"/>
                    <a:gd name="T15" fmla="*/ 6 h 67"/>
                    <a:gd name="T16" fmla="*/ 48 w 50"/>
                    <a:gd name="T17" fmla="*/ 10 h 67"/>
                    <a:gd name="T18" fmla="*/ 49 w 50"/>
                    <a:gd name="T19" fmla="*/ 14 h 67"/>
                    <a:gd name="T20" fmla="*/ 48 w 50"/>
                    <a:gd name="T21" fmla="*/ 19 h 67"/>
                    <a:gd name="T22" fmla="*/ 47 w 50"/>
                    <a:gd name="T23" fmla="*/ 24 h 67"/>
                    <a:gd name="T24" fmla="*/ 45 w 50"/>
                    <a:gd name="T25" fmla="*/ 30 h 67"/>
                    <a:gd name="T26" fmla="*/ 43 w 50"/>
                    <a:gd name="T27" fmla="*/ 35 h 67"/>
                    <a:gd name="T28" fmla="*/ 40 w 50"/>
                    <a:gd name="T29" fmla="*/ 41 h 67"/>
                    <a:gd name="T30" fmla="*/ 37 w 50"/>
                    <a:gd name="T31" fmla="*/ 46 h 67"/>
                    <a:gd name="T32" fmla="*/ 33 w 50"/>
                    <a:gd name="T33" fmla="*/ 51 h 67"/>
                    <a:gd name="T34" fmla="*/ 29 w 50"/>
                    <a:gd name="T35" fmla="*/ 56 h 67"/>
                    <a:gd name="T36" fmla="*/ 25 w 50"/>
                    <a:gd name="T37" fmla="*/ 59 h 67"/>
                    <a:gd name="T38" fmla="*/ 21 w 50"/>
                    <a:gd name="T39" fmla="*/ 62 h 67"/>
                    <a:gd name="T40" fmla="*/ 17 w 50"/>
                    <a:gd name="T41" fmla="*/ 64 h 67"/>
                    <a:gd name="T42" fmla="*/ 13 w 50"/>
                    <a:gd name="T43" fmla="*/ 65 h 67"/>
                    <a:gd name="T44" fmla="*/ 9 w 50"/>
                    <a:gd name="T45" fmla="*/ 66 h 67"/>
                    <a:gd name="T46" fmla="*/ 7 w 50"/>
                    <a:gd name="T47" fmla="*/ 65 h 67"/>
                    <a:gd name="T48" fmla="*/ 4 w 50"/>
                    <a:gd name="T49" fmla="*/ 63 h 67"/>
                    <a:gd name="T50" fmla="*/ 2 w 50"/>
                    <a:gd name="T51" fmla="*/ 60 h 67"/>
                    <a:gd name="T52" fmla="*/ 1 w 50"/>
                    <a:gd name="T53" fmla="*/ 57 h 67"/>
                    <a:gd name="T54" fmla="*/ 0 w 50"/>
                    <a:gd name="T55" fmla="*/ 53 h 67"/>
                    <a:gd name="T56" fmla="*/ 0 w 50"/>
                    <a:gd name="T57" fmla="*/ 48 h 67"/>
                    <a:gd name="T58" fmla="*/ 1 w 50"/>
                    <a:gd name="T59" fmla="*/ 43 h 67"/>
                    <a:gd name="T60" fmla="*/ 3 w 50"/>
                    <a:gd name="T61" fmla="*/ 37 h 67"/>
                    <a:gd name="T62" fmla="*/ 4 w 50"/>
                    <a:gd name="T63" fmla="*/ 32 h 67"/>
                    <a:gd name="T64" fmla="*/ 8 w 50"/>
                    <a:gd name="T65" fmla="*/ 26 h 67"/>
                    <a:gd name="T66" fmla="*/ 11 w 50"/>
                    <a:gd name="T67" fmla="*/ 21 h 67"/>
                    <a:gd name="T68" fmla="*/ 14 w 50"/>
                    <a:gd name="T69" fmla="*/ 16 h 67"/>
                    <a:gd name="T70" fmla="*/ 18 w 50"/>
                    <a:gd name="T71" fmla="*/ 11 h 67"/>
                    <a:gd name="T72" fmla="*/ 22 w 50"/>
                    <a:gd name="T73" fmla="*/ 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67"/>
                    <a:gd name="T113" fmla="*/ 50 w 50"/>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67">
                      <a:moveTo>
                        <a:pt x="22" y="7"/>
                      </a:moveTo>
                      <a:lnTo>
                        <a:pt x="25" y="6"/>
                      </a:lnTo>
                      <a:lnTo>
                        <a:pt x="27" y="4"/>
                      </a:lnTo>
                      <a:lnTo>
                        <a:pt x="29" y="3"/>
                      </a:lnTo>
                      <a:lnTo>
                        <a:pt x="31" y="2"/>
                      </a:lnTo>
                      <a:lnTo>
                        <a:pt x="33" y="1"/>
                      </a:lnTo>
                      <a:lnTo>
                        <a:pt x="35" y="1"/>
                      </a:lnTo>
                      <a:lnTo>
                        <a:pt x="36" y="0"/>
                      </a:lnTo>
                      <a:lnTo>
                        <a:pt x="38" y="0"/>
                      </a:lnTo>
                      <a:lnTo>
                        <a:pt x="40" y="0"/>
                      </a:lnTo>
                      <a:lnTo>
                        <a:pt x="41" y="1"/>
                      </a:lnTo>
                      <a:lnTo>
                        <a:pt x="43" y="1"/>
                      </a:lnTo>
                      <a:lnTo>
                        <a:pt x="44" y="2"/>
                      </a:lnTo>
                      <a:lnTo>
                        <a:pt x="45" y="3"/>
                      </a:lnTo>
                      <a:lnTo>
                        <a:pt x="46" y="4"/>
                      </a:lnTo>
                      <a:lnTo>
                        <a:pt x="47" y="6"/>
                      </a:lnTo>
                      <a:lnTo>
                        <a:pt x="48" y="8"/>
                      </a:lnTo>
                      <a:lnTo>
                        <a:pt x="48" y="10"/>
                      </a:lnTo>
                      <a:lnTo>
                        <a:pt x="48" y="12"/>
                      </a:lnTo>
                      <a:lnTo>
                        <a:pt x="49" y="14"/>
                      </a:lnTo>
                      <a:lnTo>
                        <a:pt x="49" y="16"/>
                      </a:lnTo>
                      <a:lnTo>
                        <a:pt x="48" y="19"/>
                      </a:lnTo>
                      <a:lnTo>
                        <a:pt x="48" y="22"/>
                      </a:lnTo>
                      <a:lnTo>
                        <a:pt x="47" y="24"/>
                      </a:lnTo>
                      <a:lnTo>
                        <a:pt x="46" y="27"/>
                      </a:lnTo>
                      <a:lnTo>
                        <a:pt x="45" y="30"/>
                      </a:lnTo>
                      <a:lnTo>
                        <a:pt x="44" y="33"/>
                      </a:lnTo>
                      <a:lnTo>
                        <a:pt x="43" y="35"/>
                      </a:lnTo>
                      <a:lnTo>
                        <a:pt x="42" y="38"/>
                      </a:lnTo>
                      <a:lnTo>
                        <a:pt x="40" y="41"/>
                      </a:lnTo>
                      <a:lnTo>
                        <a:pt x="38" y="44"/>
                      </a:lnTo>
                      <a:lnTo>
                        <a:pt x="37" y="46"/>
                      </a:lnTo>
                      <a:lnTo>
                        <a:pt x="35" y="49"/>
                      </a:lnTo>
                      <a:lnTo>
                        <a:pt x="33" y="51"/>
                      </a:lnTo>
                      <a:lnTo>
                        <a:pt x="31" y="53"/>
                      </a:lnTo>
                      <a:lnTo>
                        <a:pt x="29" y="56"/>
                      </a:lnTo>
                      <a:lnTo>
                        <a:pt x="27" y="57"/>
                      </a:lnTo>
                      <a:lnTo>
                        <a:pt x="25" y="59"/>
                      </a:lnTo>
                      <a:lnTo>
                        <a:pt x="23" y="61"/>
                      </a:lnTo>
                      <a:lnTo>
                        <a:pt x="21" y="62"/>
                      </a:lnTo>
                      <a:lnTo>
                        <a:pt x="19" y="63"/>
                      </a:lnTo>
                      <a:lnTo>
                        <a:pt x="17" y="64"/>
                      </a:lnTo>
                      <a:lnTo>
                        <a:pt x="15" y="65"/>
                      </a:lnTo>
                      <a:lnTo>
                        <a:pt x="13" y="65"/>
                      </a:lnTo>
                      <a:lnTo>
                        <a:pt x="11" y="66"/>
                      </a:lnTo>
                      <a:lnTo>
                        <a:pt x="9" y="66"/>
                      </a:lnTo>
                      <a:lnTo>
                        <a:pt x="8" y="65"/>
                      </a:lnTo>
                      <a:lnTo>
                        <a:pt x="7" y="65"/>
                      </a:lnTo>
                      <a:lnTo>
                        <a:pt x="5" y="64"/>
                      </a:lnTo>
                      <a:lnTo>
                        <a:pt x="4" y="63"/>
                      </a:lnTo>
                      <a:lnTo>
                        <a:pt x="3" y="62"/>
                      </a:lnTo>
                      <a:lnTo>
                        <a:pt x="2" y="60"/>
                      </a:lnTo>
                      <a:lnTo>
                        <a:pt x="1" y="59"/>
                      </a:lnTo>
                      <a:lnTo>
                        <a:pt x="1" y="57"/>
                      </a:lnTo>
                      <a:lnTo>
                        <a:pt x="0" y="55"/>
                      </a:lnTo>
                      <a:lnTo>
                        <a:pt x="0" y="53"/>
                      </a:lnTo>
                      <a:lnTo>
                        <a:pt x="0" y="50"/>
                      </a:lnTo>
                      <a:lnTo>
                        <a:pt x="0" y="48"/>
                      </a:lnTo>
                      <a:lnTo>
                        <a:pt x="1" y="45"/>
                      </a:lnTo>
                      <a:lnTo>
                        <a:pt x="1" y="43"/>
                      </a:lnTo>
                      <a:lnTo>
                        <a:pt x="2" y="40"/>
                      </a:lnTo>
                      <a:lnTo>
                        <a:pt x="3" y="37"/>
                      </a:lnTo>
                      <a:lnTo>
                        <a:pt x="4" y="35"/>
                      </a:lnTo>
                      <a:lnTo>
                        <a:pt x="4" y="32"/>
                      </a:lnTo>
                      <a:lnTo>
                        <a:pt x="6" y="29"/>
                      </a:lnTo>
                      <a:lnTo>
                        <a:pt x="8" y="26"/>
                      </a:lnTo>
                      <a:lnTo>
                        <a:pt x="9" y="23"/>
                      </a:lnTo>
                      <a:lnTo>
                        <a:pt x="11" y="21"/>
                      </a:lnTo>
                      <a:lnTo>
                        <a:pt x="13" y="18"/>
                      </a:lnTo>
                      <a:lnTo>
                        <a:pt x="14" y="16"/>
                      </a:lnTo>
                      <a:lnTo>
                        <a:pt x="16" y="13"/>
                      </a:lnTo>
                      <a:lnTo>
                        <a:pt x="18" y="11"/>
                      </a:lnTo>
                      <a:lnTo>
                        <a:pt x="20" y="9"/>
                      </a:lnTo>
                      <a:lnTo>
                        <a:pt x="22" y="7"/>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5" name="Freeform 134"/>
                <p:cNvSpPr>
                  <a:spLocks/>
                </p:cNvSpPr>
                <p:nvPr/>
              </p:nvSpPr>
              <p:spPr bwMode="auto">
                <a:xfrm>
                  <a:off x="760" y="984"/>
                  <a:ext cx="85" cy="60"/>
                </a:xfrm>
                <a:custGeom>
                  <a:avLst/>
                  <a:gdLst>
                    <a:gd name="T0" fmla="*/ 23 w 85"/>
                    <a:gd name="T1" fmla="*/ 39 h 60"/>
                    <a:gd name="T2" fmla="*/ 17 w 85"/>
                    <a:gd name="T3" fmla="*/ 34 h 60"/>
                    <a:gd name="T4" fmla="*/ 12 w 85"/>
                    <a:gd name="T5" fmla="*/ 29 h 60"/>
                    <a:gd name="T6" fmla="*/ 7 w 85"/>
                    <a:gd name="T7" fmla="*/ 24 h 60"/>
                    <a:gd name="T8" fmla="*/ 4 w 85"/>
                    <a:gd name="T9" fmla="*/ 19 h 60"/>
                    <a:gd name="T10" fmla="*/ 1 w 85"/>
                    <a:gd name="T11" fmla="*/ 15 h 60"/>
                    <a:gd name="T12" fmla="*/ 0 w 85"/>
                    <a:gd name="T13" fmla="*/ 10 h 60"/>
                    <a:gd name="T14" fmla="*/ 0 w 85"/>
                    <a:gd name="T15" fmla="*/ 7 h 60"/>
                    <a:gd name="T16" fmla="*/ 2 w 85"/>
                    <a:gd name="T17" fmla="*/ 4 h 60"/>
                    <a:gd name="T18" fmla="*/ 5 w 85"/>
                    <a:gd name="T19" fmla="*/ 2 h 60"/>
                    <a:gd name="T20" fmla="*/ 8 w 85"/>
                    <a:gd name="T21" fmla="*/ 1 h 60"/>
                    <a:gd name="T22" fmla="*/ 13 w 85"/>
                    <a:gd name="T23" fmla="*/ 0 h 60"/>
                    <a:gd name="T24" fmla="*/ 18 w 85"/>
                    <a:gd name="T25" fmla="*/ 1 h 60"/>
                    <a:gd name="T26" fmla="*/ 25 w 85"/>
                    <a:gd name="T27" fmla="*/ 2 h 60"/>
                    <a:gd name="T28" fmla="*/ 31 w 85"/>
                    <a:gd name="T29" fmla="*/ 4 h 60"/>
                    <a:gd name="T30" fmla="*/ 38 w 85"/>
                    <a:gd name="T31" fmla="*/ 7 h 60"/>
                    <a:gd name="T32" fmla="*/ 46 w 85"/>
                    <a:gd name="T33" fmla="*/ 10 h 60"/>
                    <a:gd name="T34" fmla="*/ 53 w 85"/>
                    <a:gd name="T35" fmla="*/ 14 h 60"/>
                    <a:gd name="T36" fmla="*/ 60 w 85"/>
                    <a:gd name="T37" fmla="*/ 19 h 60"/>
                    <a:gd name="T38" fmla="*/ 66 w 85"/>
                    <a:gd name="T39" fmla="*/ 24 h 60"/>
                    <a:gd name="T40" fmla="*/ 71 w 85"/>
                    <a:gd name="T41" fmla="*/ 29 h 60"/>
                    <a:gd name="T42" fmla="*/ 76 w 85"/>
                    <a:gd name="T43" fmla="*/ 34 h 60"/>
                    <a:gd name="T44" fmla="*/ 79 w 85"/>
                    <a:gd name="T45" fmla="*/ 39 h 60"/>
                    <a:gd name="T46" fmla="*/ 82 w 85"/>
                    <a:gd name="T47" fmla="*/ 43 h 60"/>
                    <a:gd name="T48" fmla="*/ 84 w 85"/>
                    <a:gd name="T49" fmla="*/ 47 h 60"/>
                    <a:gd name="T50" fmla="*/ 84 w 85"/>
                    <a:gd name="T51" fmla="*/ 51 h 60"/>
                    <a:gd name="T52" fmla="*/ 83 w 85"/>
                    <a:gd name="T53" fmla="*/ 54 h 60"/>
                    <a:gd name="T54" fmla="*/ 80 w 85"/>
                    <a:gd name="T55" fmla="*/ 56 h 60"/>
                    <a:gd name="T56" fmla="*/ 77 w 85"/>
                    <a:gd name="T57" fmla="*/ 58 h 60"/>
                    <a:gd name="T58" fmla="*/ 73 w 85"/>
                    <a:gd name="T59" fmla="*/ 59 h 60"/>
                    <a:gd name="T60" fmla="*/ 67 w 85"/>
                    <a:gd name="T61" fmla="*/ 58 h 60"/>
                    <a:gd name="T62" fmla="*/ 61 w 85"/>
                    <a:gd name="T63" fmla="*/ 58 h 60"/>
                    <a:gd name="T64" fmla="*/ 55 w 85"/>
                    <a:gd name="T65" fmla="*/ 55 h 60"/>
                    <a:gd name="T66" fmla="*/ 47 w 85"/>
                    <a:gd name="T67" fmla="*/ 53 h 60"/>
                    <a:gd name="T68" fmla="*/ 40 w 85"/>
                    <a:gd name="T69" fmla="*/ 50 h 60"/>
                    <a:gd name="T70" fmla="*/ 33 w 85"/>
                    <a:gd name="T71" fmla="*/ 46 h 60"/>
                    <a:gd name="T72" fmla="*/ 26 w 85"/>
                    <a:gd name="T73" fmla="*/ 4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0"/>
                    <a:gd name="T113" fmla="*/ 85 w 85"/>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0">
                      <a:moveTo>
                        <a:pt x="26" y="41"/>
                      </a:moveTo>
                      <a:lnTo>
                        <a:pt x="23" y="39"/>
                      </a:lnTo>
                      <a:lnTo>
                        <a:pt x="19" y="36"/>
                      </a:lnTo>
                      <a:lnTo>
                        <a:pt x="17" y="34"/>
                      </a:lnTo>
                      <a:lnTo>
                        <a:pt x="14" y="31"/>
                      </a:lnTo>
                      <a:lnTo>
                        <a:pt x="12" y="29"/>
                      </a:lnTo>
                      <a:lnTo>
                        <a:pt x="9" y="26"/>
                      </a:lnTo>
                      <a:lnTo>
                        <a:pt x="7" y="24"/>
                      </a:lnTo>
                      <a:lnTo>
                        <a:pt x="5" y="21"/>
                      </a:lnTo>
                      <a:lnTo>
                        <a:pt x="4" y="19"/>
                      </a:lnTo>
                      <a:lnTo>
                        <a:pt x="2" y="17"/>
                      </a:lnTo>
                      <a:lnTo>
                        <a:pt x="1" y="15"/>
                      </a:lnTo>
                      <a:lnTo>
                        <a:pt x="1" y="12"/>
                      </a:lnTo>
                      <a:lnTo>
                        <a:pt x="0" y="10"/>
                      </a:lnTo>
                      <a:lnTo>
                        <a:pt x="0" y="8"/>
                      </a:lnTo>
                      <a:lnTo>
                        <a:pt x="0" y="7"/>
                      </a:lnTo>
                      <a:lnTo>
                        <a:pt x="1" y="5"/>
                      </a:lnTo>
                      <a:lnTo>
                        <a:pt x="2" y="4"/>
                      </a:lnTo>
                      <a:lnTo>
                        <a:pt x="3" y="3"/>
                      </a:lnTo>
                      <a:lnTo>
                        <a:pt x="5" y="2"/>
                      </a:lnTo>
                      <a:lnTo>
                        <a:pt x="6" y="1"/>
                      </a:lnTo>
                      <a:lnTo>
                        <a:pt x="8" y="1"/>
                      </a:lnTo>
                      <a:lnTo>
                        <a:pt x="10" y="0"/>
                      </a:lnTo>
                      <a:lnTo>
                        <a:pt x="13" y="0"/>
                      </a:lnTo>
                      <a:lnTo>
                        <a:pt x="16" y="0"/>
                      </a:lnTo>
                      <a:lnTo>
                        <a:pt x="18" y="1"/>
                      </a:lnTo>
                      <a:lnTo>
                        <a:pt x="21" y="1"/>
                      </a:lnTo>
                      <a:lnTo>
                        <a:pt x="25" y="2"/>
                      </a:lnTo>
                      <a:lnTo>
                        <a:pt x="28" y="3"/>
                      </a:lnTo>
                      <a:lnTo>
                        <a:pt x="31" y="4"/>
                      </a:lnTo>
                      <a:lnTo>
                        <a:pt x="35" y="5"/>
                      </a:lnTo>
                      <a:lnTo>
                        <a:pt x="38" y="7"/>
                      </a:lnTo>
                      <a:lnTo>
                        <a:pt x="42" y="8"/>
                      </a:lnTo>
                      <a:lnTo>
                        <a:pt x="46" y="10"/>
                      </a:lnTo>
                      <a:lnTo>
                        <a:pt x="49" y="12"/>
                      </a:lnTo>
                      <a:lnTo>
                        <a:pt x="53" y="14"/>
                      </a:lnTo>
                      <a:lnTo>
                        <a:pt x="56" y="17"/>
                      </a:lnTo>
                      <a:lnTo>
                        <a:pt x="60" y="19"/>
                      </a:lnTo>
                      <a:lnTo>
                        <a:pt x="63" y="21"/>
                      </a:lnTo>
                      <a:lnTo>
                        <a:pt x="66" y="24"/>
                      </a:lnTo>
                      <a:lnTo>
                        <a:pt x="69" y="26"/>
                      </a:lnTo>
                      <a:lnTo>
                        <a:pt x="71" y="29"/>
                      </a:lnTo>
                      <a:lnTo>
                        <a:pt x="74" y="31"/>
                      </a:lnTo>
                      <a:lnTo>
                        <a:pt x="76" y="34"/>
                      </a:lnTo>
                      <a:lnTo>
                        <a:pt x="78" y="36"/>
                      </a:lnTo>
                      <a:lnTo>
                        <a:pt x="79" y="39"/>
                      </a:lnTo>
                      <a:lnTo>
                        <a:pt x="81" y="41"/>
                      </a:lnTo>
                      <a:lnTo>
                        <a:pt x="82" y="43"/>
                      </a:lnTo>
                      <a:lnTo>
                        <a:pt x="83" y="45"/>
                      </a:lnTo>
                      <a:lnTo>
                        <a:pt x="84" y="47"/>
                      </a:lnTo>
                      <a:lnTo>
                        <a:pt x="84" y="50"/>
                      </a:lnTo>
                      <a:lnTo>
                        <a:pt x="84" y="51"/>
                      </a:lnTo>
                      <a:lnTo>
                        <a:pt x="83" y="53"/>
                      </a:lnTo>
                      <a:lnTo>
                        <a:pt x="83" y="54"/>
                      </a:lnTo>
                      <a:lnTo>
                        <a:pt x="82" y="55"/>
                      </a:lnTo>
                      <a:lnTo>
                        <a:pt x="80" y="56"/>
                      </a:lnTo>
                      <a:lnTo>
                        <a:pt x="79" y="57"/>
                      </a:lnTo>
                      <a:lnTo>
                        <a:pt x="77" y="58"/>
                      </a:lnTo>
                      <a:lnTo>
                        <a:pt x="75" y="58"/>
                      </a:lnTo>
                      <a:lnTo>
                        <a:pt x="73" y="59"/>
                      </a:lnTo>
                      <a:lnTo>
                        <a:pt x="70" y="58"/>
                      </a:lnTo>
                      <a:lnTo>
                        <a:pt x="67" y="58"/>
                      </a:lnTo>
                      <a:lnTo>
                        <a:pt x="64" y="58"/>
                      </a:lnTo>
                      <a:lnTo>
                        <a:pt x="61" y="58"/>
                      </a:lnTo>
                      <a:lnTo>
                        <a:pt x="58" y="57"/>
                      </a:lnTo>
                      <a:lnTo>
                        <a:pt x="55" y="55"/>
                      </a:lnTo>
                      <a:lnTo>
                        <a:pt x="51" y="54"/>
                      </a:lnTo>
                      <a:lnTo>
                        <a:pt x="47" y="53"/>
                      </a:lnTo>
                      <a:lnTo>
                        <a:pt x="44" y="51"/>
                      </a:lnTo>
                      <a:lnTo>
                        <a:pt x="40" y="50"/>
                      </a:lnTo>
                      <a:lnTo>
                        <a:pt x="37" y="47"/>
                      </a:lnTo>
                      <a:lnTo>
                        <a:pt x="33" y="46"/>
                      </a:lnTo>
                      <a:lnTo>
                        <a:pt x="30" y="43"/>
                      </a:lnTo>
                      <a:lnTo>
                        <a:pt x="26" y="41"/>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6" name="Freeform 135"/>
                <p:cNvSpPr>
                  <a:spLocks/>
                </p:cNvSpPr>
                <p:nvPr/>
              </p:nvSpPr>
              <p:spPr bwMode="auto">
                <a:xfrm>
                  <a:off x="761" y="1040"/>
                  <a:ext cx="91" cy="59"/>
                </a:xfrm>
                <a:custGeom>
                  <a:avLst/>
                  <a:gdLst>
                    <a:gd name="T0" fmla="*/ 33 w 91"/>
                    <a:gd name="T1" fmla="*/ 11 h 59"/>
                    <a:gd name="T2" fmla="*/ 40 w 91"/>
                    <a:gd name="T3" fmla="*/ 7 h 59"/>
                    <a:gd name="T4" fmla="*/ 48 w 91"/>
                    <a:gd name="T5" fmla="*/ 4 h 59"/>
                    <a:gd name="T6" fmla="*/ 56 w 91"/>
                    <a:gd name="T7" fmla="*/ 2 h 59"/>
                    <a:gd name="T8" fmla="*/ 63 w 91"/>
                    <a:gd name="T9" fmla="*/ 1 h 59"/>
                    <a:gd name="T10" fmla="*/ 70 w 91"/>
                    <a:gd name="T11" fmla="*/ 0 h 59"/>
                    <a:gd name="T12" fmla="*/ 75 w 91"/>
                    <a:gd name="T13" fmla="*/ 0 h 59"/>
                    <a:gd name="T14" fmla="*/ 81 w 91"/>
                    <a:gd name="T15" fmla="*/ 1 h 59"/>
                    <a:gd name="T16" fmla="*/ 85 w 91"/>
                    <a:gd name="T17" fmla="*/ 3 h 59"/>
                    <a:gd name="T18" fmla="*/ 88 w 91"/>
                    <a:gd name="T19" fmla="*/ 6 h 59"/>
                    <a:gd name="T20" fmla="*/ 89 w 91"/>
                    <a:gd name="T21" fmla="*/ 9 h 59"/>
                    <a:gd name="T22" fmla="*/ 90 w 91"/>
                    <a:gd name="T23" fmla="*/ 13 h 59"/>
                    <a:gd name="T24" fmla="*/ 89 w 91"/>
                    <a:gd name="T25" fmla="*/ 18 h 59"/>
                    <a:gd name="T26" fmla="*/ 86 w 91"/>
                    <a:gd name="T27" fmla="*/ 22 h 59"/>
                    <a:gd name="T28" fmla="*/ 83 w 91"/>
                    <a:gd name="T29" fmla="*/ 27 h 59"/>
                    <a:gd name="T30" fmla="*/ 78 w 91"/>
                    <a:gd name="T31" fmla="*/ 32 h 59"/>
                    <a:gd name="T32" fmla="*/ 72 w 91"/>
                    <a:gd name="T33" fmla="*/ 37 h 59"/>
                    <a:gd name="T34" fmla="*/ 66 w 91"/>
                    <a:gd name="T35" fmla="*/ 41 h 59"/>
                    <a:gd name="T36" fmla="*/ 59 w 91"/>
                    <a:gd name="T37" fmla="*/ 46 h 59"/>
                    <a:gd name="T38" fmla="*/ 51 w 91"/>
                    <a:gd name="T39" fmla="*/ 50 h 59"/>
                    <a:gd name="T40" fmla="*/ 43 w 91"/>
                    <a:gd name="T41" fmla="*/ 53 h 59"/>
                    <a:gd name="T42" fmla="*/ 35 w 91"/>
                    <a:gd name="T43" fmla="*/ 55 h 59"/>
                    <a:gd name="T44" fmla="*/ 28 w 91"/>
                    <a:gd name="T45" fmla="*/ 57 h 59"/>
                    <a:gd name="T46" fmla="*/ 21 w 91"/>
                    <a:gd name="T47" fmla="*/ 58 h 59"/>
                    <a:gd name="T48" fmla="*/ 15 w 91"/>
                    <a:gd name="T49" fmla="*/ 58 h 59"/>
                    <a:gd name="T50" fmla="*/ 10 w 91"/>
                    <a:gd name="T51" fmla="*/ 57 h 59"/>
                    <a:gd name="T52" fmla="*/ 5 w 91"/>
                    <a:gd name="T53" fmla="*/ 55 h 59"/>
                    <a:gd name="T54" fmla="*/ 3 w 91"/>
                    <a:gd name="T55" fmla="*/ 53 h 59"/>
                    <a:gd name="T56" fmla="*/ 1 w 91"/>
                    <a:gd name="T57" fmla="*/ 50 h 59"/>
                    <a:gd name="T58" fmla="*/ 0 w 91"/>
                    <a:gd name="T59" fmla="*/ 46 h 59"/>
                    <a:gd name="T60" fmla="*/ 1 w 91"/>
                    <a:gd name="T61" fmla="*/ 41 h 59"/>
                    <a:gd name="T62" fmla="*/ 3 w 91"/>
                    <a:gd name="T63" fmla="*/ 37 h 59"/>
                    <a:gd name="T64" fmla="*/ 6 w 91"/>
                    <a:gd name="T65" fmla="*/ 32 h 59"/>
                    <a:gd name="T66" fmla="*/ 10 w 91"/>
                    <a:gd name="T67" fmla="*/ 27 h 59"/>
                    <a:gd name="T68" fmla="*/ 16 w 91"/>
                    <a:gd name="T69" fmla="*/ 22 h 59"/>
                    <a:gd name="T70" fmla="*/ 22 w 91"/>
                    <a:gd name="T71" fmla="*/ 18 h 59"/>
                    <a:gd name="T72" fmla="*/ 30 w 91"/>
                    <a:gd name="T73" fmla="*/ 13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59"/>
                    <a:gd name="T113" fmla="*/ 91 w 91"/>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59">
                      <a:moveTo>
                        <a:pt x="30" y="13"/>
                      </a:moveTo>
                      <a:lnTo>
                        <a:pt x="33" y="11"/>
                      </a:lnTo>
                      <a:lnTo>
                        <a:pt x="37" y="9"/>
                      </a:lnTo>
                      <a:lnTo>
                        <a:pt x="40" y="7"/>
                      </a:lnTo>
                      <a:lnTo>
                        <a:pt x="45" y="6"/>
                      </a:lnTo>
                      <a:lnTo>
                        <a:pt x="48" y="4"/>
                      </a:lnTo>
                      <a:lnTo>
                        <a:pt x="52" y="3"/>
                      </a:lnTo>
                      <a:lnTo>
                        <a:pt x="56" y="2"/>
                      </a:lnTo>
                      <a:lnTo>
                        <a:pt x="60" y="1"/>
                      </a:lnTo>
                      <a:lnTo>
                        <a:pt x="63" y="1"/>
                      </a:lnTo>
                      <a:lnTo>
                        <a:pt x="66" y="0"/>
                      </a:lnTo>
                      <a:lnTo>
                        <a:pt x="70" y="0"/>
                      </a:lnTo>
                      <a:lnTo>
                        <a:pt x="73" y="0"/>
                      </a:lnTo>
                      <a:lnTo>
                        <a:pt x="75" y="0"/>
                      </a:lnTo>
                      <a:lnTo>
                        <a:pt x="79" y="1"/>
                      </a:lnTo>
                      <a:lnTo>
                        <a:pt x="81" y="1"/>
                      </a:lnTo>
                      <a:lnTo>
                        <a:pt x="83" y="2"/>
                      </a:lnTo>
                      <a:lnTo>
                        <a:pt x="85" y="3"/>
                      </a:lnTo>
                      <a:lnTo>
                        <a:pt x="87" y="4"/>
                      </a:lnTo>
                      <a:lnTo>
                        <a:pt x="88" y="6"/>
                      </a:lnTo>
                      <a:lnTo>
                        <a:pt x="89" y="7"/>
                      </a:lnTo>
                      <a:lnTo>
                        <a:pt x="89" y="9"/>
                      </a:lnTo>
                      <a:lnTo>
                        <a:pt x="90" y="11"/>
                      </a:lnTo>
                      <a:lnTo>
                        <a:pt x="90" y="13"/>
                      </a:lnTo>
                      <a:lnTo>
                        <a:pt x="89" y="15"/>
                      </a:lnTo>
                      <a:lnTo>
                        <a:pt x="89" y="18"/>
                      </a:lnTo>
                      <a:lnTo>
                        <a:pt x="87" y="20"/>
                      </a:lnTo>
                      <a:lnTo>
                        <a:pt x="86" y="22"/>
                      </a:lnTo>
                      <a:lnTo>
                        <a:pt x="85" y="25"/>
                      </a:lnTo>
                      <a:lnTo>
                        <a:pt x="83" y="27"/>
                      </a:lnTo>
                      <a:lnTo>
                        <a:pt x="80" y="29"/>
                      </a:lnTo>
                      <a:lnTo>
                        <a:pt x="78" y="32"/>
                      </a:lnTo>
                      <a:lnTo>
                        <a:pt x="75" y="35"/>
                      </a:lnTo>
                      <a:lnTo>
                        <a:pt x="72" y="37"/>
                      </a:lnTo>
                      <a:lnTo>
                        <a:pt x="69" y="39"/>
                      </a:lnTo>
                      <a:lnTo>
                        <a:pt x="66" y="41"/>
                      </a:lnTo>
                      <a:lnTo>
                        <a:pt x="62" y="44"/>
                      </a:lnTo>
                      <a:lnTo>
                        <a:pt x="59" y="46"/>
                      </a:lnTo>
                      <a:lnTo>
                        <a:pt x="55" y="48"/>
                      </a:lnTo>
                      <a:lnTo>
                        <a:pt x="51" y="50"/>
                      </a:lnTo>
                      <a:lnTo>
                        <a:pt x="47" y="51"/>
                      </a:lnTo>
                      <a:lnTo>
                        <a:pt x="43" y="53"/>
                      </a:lnTo>
                      <a:lnTo>
                        <a:pt x="40" y="54"/>
                      </a:lnTo>
                      <a:lnTo>
                        <a:pt x="35" y="55"/>
                      </a:lnTo>
                      <a:lnTo>
                        <a:pt x="32" y="56"/>
                      </a:lnTo>
                      <a:lnTo>
                        <a:pt x="28" y="57"/>
                      </a:lnTo>
                      <a:lnTo>
                        <a:pt x="25" y="57"/>
                      </a:lnTo>
                      <a:lnTo>
                        <a:pt x="21" y="58"/>
                      </a:lnTo>
                      <a:lnTo>
                        <a:pt x="18" y="58"/>
                      </a:lnTo>
                      <a:lnTo>
                        <a:pt x="15" y="58"/>
                      </a:lnTo>
                      <a:lnTo>
                        <a:pt x="12" y="57"/>
                      </a:lnTo>
                      <a:lnTo>
                        <a:pt x="10" y="57"/>
                      </a:lnTo>
                      <a:lnTo>
                        <a:pt x="8" y="56"/>
                      </a:lnTo>
                      <a:lnTo>
                        <a:pt x="5" y="55"/>
                      </a:lnTo>
                      <a:lnTo>
                        <a:pt x="4" y="54"/>
                      </a:lnTo>
                      <a:lnTo>
                        <a:pt x="3" y="53"/>
                      </a:lnTo>
                      <a:lnTo>
                        <a:pt x="1" y="51"/>
                      </a:lnTo>
                      <a:lnTo>
                        <a:pt x="1" y="50"/>
                      </a:lnTo>
                      <a:lnTo>
                        <a:pt x="0" y="48"/>
                      </a:lnTo>
                      <a:lnTo>
                        <a:pt x="0" y="46"/>
                      </a:lnTo>
                      <a:lnTo>
                        <a:pt x="0" y="44"/>
                      </a:lnTo>
                      <a:lnTo>
                        <a:pt x="1" y="41"/>
                      </a:lnTo>
                      <a:lnTo>
                        <a:pt x="1" y="39"/>
                      </a:lnTo>
                      <a:lnTo>
                        <a:pt x="3" y="37"/>
                      </a:lnTo>
                      <a:lnTo>
                        <a:pt x="5" y="35"/>
                      </a:lnTo>
                      <a:lnTo>
                        <a:pt x="6" y="32"/>
                      </a:lnTo>
                      <a:lnTo>
                        <a:pt x="8" y="29"/>
                      </a:lnTo>
                      <a:lnTo>
                        <a:pt x="10" y="27"/>
                      </a:lnTo>
                      <a:lnTo>
                        <a:pt x="13" y="25"/>
                      </a:lnTo>
                      <a:lnTo>
                        <a:pt x="16" y="22"/>
                      </a:lnTo>
                      <a:lnTo>
                        <a:pt x="19" y="20"/>
                      </a:lnTo>
                      <a:lnTo>
                        <a:pt x="22" y="18"/>
                      </a:lnTo>
                      <a:lnTo>
                        <a:pt x="26" y="15"/>
                      </a:lnTo>
                      <a:lnTo>
                        <a:pt x="30" y="13"/>
                      </a:lnTo>
                    </a:path>
                  </a:pathLst>
                </a:custGeom>
                <a:noFill/>
                <a:ln w="12700" cap="rnd">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7" name="Freeform 136"/>
                <p:cNvSpPr>
                  <a:spLocks/>
                </p:cNvSpPr>
                <p:nvPr/>
              </p:nvSpPr>
              <p:spPr bwMode="auto">
                <a:xfrm>
                  <a:off x="847" y="1043"/>
                  <a:ext cx="101" cy="87"/>
                </a:xfrm>
                <a:custGeom>
                  <a:avLst/>
                  <a:gdLst>
                    <a:gd name="T0" fmla="*/ 0 w 101"/>
                    <a:gd name="T1" fmla="*/ 0 h 87"/>
                    <a:gd name="T2" fmla="*/ 5 w 101"/>
                    <a:gd name="T3" fmla="*/ 4 h 87"/>
                    <a:gd name="T4" fmla="*/ 8 w 101"/>
                    <a:gd name="T5" fmla="*/ 7 h 87"/>
                    <a:gd name="T6" fmla="*/ 11 w 101"/>
                    <a:gd name="T7" fmla="*/ 9 h 87"/>
                    <a:gd name="T8" fmla="*/ 15 w 101"/>
                    <a:gd name="T9" fmla="*/ 11 h 87"/>
                    <a:gd name="T10" fmla="*/ 18 w 101"/>
                    <a:gd name="T11" fmla="*/ 13 h 87"/>
                    <a:gd name="T12" fmla="*/ 22 w 101"/>
                    <a:gd name="T13" fmla="*/ 16 h 87"/>
                    <a:gd name="T14" fmla="*/ 25 w 101"/>
                    <a:gd name="T15" fmla="*/ 18 h 87"/>
                    <a:gd name="T16" fmla="*/ 29 w 101"/>
                    <a:gd name="T17" fmla="*/ 21 h 87"/>
                    <a:gd name="T18" fmla="*/ 33 w 101"/>
                    <a:gd name="T19" fmla="*/ 24 h 87"/>
                    <a:gd name="T20" fmla="*/ 37 w 101"/>
                    <a:gd name="T21" fmla="*/ 26 h 87"/>
                    <a:gd name="T22" fmla="*/ 41 w 101"/>
                    <a:gd name="T23" fmla="*/ 29 h 87"/>
                    <a:gd name="T24" fmla="*/ 45 w 101"/>
                    <a:gd name="T25" fmla="*/ 32 h 87"/>
                    <a:gd name="T26" fmla="*/ 50 w 101"/>
                    <a:gd name="T27" fmla="*/ 35 h 87"/>
                    <a:gd name="T28" fmla="*/ 54 w 101"/>
                    <a:gd name="T29" fmla="*/ 37 h 87"/>
                    <a:gd name="T30" fmla="*/ 57 w 101"/>
                    <a:gd name="T31" fmla="*/ 40 h 87"/>
                    <a:gd name="T32" fmla="*/ 61 w 101"/>
                    <a:gd name="T33" fmla="*/ 43 h 87"/>
                    <a:gd name="T34" fmla="*/ 65 w 101"/>
                    <a:gd name="T35" fmla="*/ 46 h 87"/>
                    <a:gd name="T36" fmla="*/ 69 w 101"/>
                    <a:gd name="T37" fmla="*/ 49 h 87"/>
                    <a:gd name="T38" fmla="*/ 72 w 101"/>
                    <a:gd name="T39" fmla="*/ 52 h 87"/>
                    <a:gd name="T40" fmla="*/ 76 w 101"/>
                    <a:gd name="T41" fmla="*/ 55 h 87"/>
                    <a:gd name="T42" fmla="*/ 80 w 101"/>
                    <a:gd name="T43" fmla="*/ 58 h 87"/>
                    <a:gd name="T44" fmla="*/ 82 w 101"/>
                    <a:gd name="T45" fmla="*/ 60 h 87"/>
                    <a:gd name="T46" fmla="*/ 85 w 101"/>
                    <a:gd name="T47" fmla="*/ 63 h 87"/>
                    <a:gd name="T48" fmla="*/ 88 w 101"/>
                    <a:gd name="T49" fmla="*/ 66 h 87"/>
                    <a:gd name="T50" fmla="*/ 91 w 101"/>
                    <a:gd name="T51" fmla="*/ 69 h 87"/>
                    <a:gd name="T52" fmla="*/ 93 w 101"/>
                    <a:gd name="T53" fmla="*/ 72 h 87"/>
                    <a:gd name="T54" fmla="*/ 95 w 101"/>
                    <a:gd name="T55" fmla="*/ 75 h 87"/>
                    <a:gd name="T56" fmla="*/ 97 w 101"/>
                    <a:gd name="T57" fmla="*/ 77 h 87"/>
                    <a:gd name="T58" fmla="*/ 98 w 101"/>
                    <a:gd name="T59" fmla="*/ 80 h 87"/>
                    <a:gd name="T60" fmla="*/ 99 w 101"/>
                    <a:gd name="T61" fmla="*/ 83 h 87"/>
                    <a:gd name="T62" fmla="*/ 100 w 101"/>
                    <a:gd name="T63" fmla="*/ 8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7"/>
                    <a:gd name="T98" fmla="*/ 101 w 101"/>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7">
                      <a:moveTo>
                        <a:pt x="0" y="0"/>
                      </a:moveTo>
                      <a:lnTo>
                        <a:pt x="5" y="4"/>
                      </a:lnTo>
                      <a:lnTo>
                        <a:pt x="8" y="7"/>
                      </a:lnTo>
                      <a:lnTo>
                        <a:pt x="11" y="9"/>
                      </a:lnTo>
                      <a:lnTo>
                        <a:pt x="15" y="11"/>
                      </a:lnTo>
                      <a:lnTo>
                        <a:pt x="18" y="13"/>
                      </a:lnTo>
                      <a:lnTo>
                        <a:pt x="22" y="16"/>
                      </a:lnTo>
                      <a:lnTo>
                        <a:pt x="25" y="18"/>
                      </a:lnTo>
                      <a:lnTo>
                        <a:pt x="29" y="21"/>
                      </a:lnTo>
                      <a:lnTo>
                        <a:pt x="33" y="24"/>
                      </a:lnTo>
                      <a:lnTo>
                        <a:pt x="37" y="26"/>
                      </a:lnTo>
                      <a:lnTo>
                        <a:pt x="41" y="29"/>
                      </a:lnTo>
                      <a:lnTo>
                        <a:pt x="45" y="32"/>
                      </a:lnTo>
                      <a:lnTo>
                        <a:pt x="50" y="35"/>
                      </a:lnTo>
                      <a:lnTo>
                        <a:pt x="54" y="37"/>
                      </a:lnTo>
                      <a:lnTo>
                        <a:pt x="57" y="40"/>
                      </a:lnTo>
                      <a:lnTo>
                        <a:pt x="61" y="43"/>
                      </a:lnTo>
                      <a:lnTo>
                        <a:pt x="65" y="46"/>
                      </a:lnTo>
                      <a:lnTo>
                        <a:pt x="69" y="49"/>
                      </a:lnTo>
                      <a:lnTo>
                        <a:pt x="72" y="52"/>
                      </a:lnTo>
                      <a:lnTo>
                        <a:pt x="76" y="55"/>
                      </a:lnTo>
                      <a:lnTo>
                        <a:pt x="80" y="58"/>
                      </a:lnTo>
                      <a:lnTo>
                        <a:pt x="82" y="60"/>
                      </a:lnTo>
                      <a:lnTo>
                        <a:pt x="85" y="63"/>
                      </a:lnTo>
                      <a:lnTo>
                        <a:pt x="88" y="66"/>
                      </a:lnTo>
                      <a:lnTo>
                        <a:pt x="91" y="69"/>
                      </a:lnTo>
                      <a:lnTo>
                        <a:pt x="93" y="72"/>
                      </a:lnTo>
                      <a:lnTo>
                        <a:pt x="95" y="75"/>
                      </a:lnTo>
                      <a:lnTo>
                        <a:pt x="97" y="77"/>
                      </a:lnTo>
                      <a:lnTo>
                        <a:pt x="98" y="80"/>
                      </a:lnTo>
                      <a:lnTo>
                        <a:pt x="99" y="83"/>
                      </a:lnTo>
                      <a:lnTo>
                        <a:pt x="100" y="86"/>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533" name="Freeform 137"/>
              <p:cNvSpPr>
                <a:spLocks/>
              </p:cNvSpPr>
              <p:nvPr/>
            </p:nvSpPr>
            <p:spPr bwMode="auto">
              <a:xfrm>
                <a:off x="921" y="1143"/>
                <a:ext cx="33" cy="223"/>
              </a:xfrm>
              <a:custGeom>
                <a:avLst/>
                <a:gdLst>
                  <a:gd name="T0" fmla="*/ 27 w 33"/>
                  <a:gd name="T1" fmla="*/ 0 h 223"/>
                  <a:gd name="T2" fmla="*/ 26 w 33"/>
                  <a:gd name="T3" fmla="*/ 9 h 223"/>
                  <a:gd name="T4" fmla="*/ 26 w 33"/>
                  <a:gd name="T5" fmla="*/ 14 h 223"/>
                  <a:gd name="T6" fmla="*/ 25 w 33"/>
                  <a:gd name="T7" fmla="*/ 18 h 223"/>
                  <a:gd name="T8" fmla="*/ 25 w 33"/>
                  <a:gd name="T9" fmla="*/ 23 h 223"/>
                  <a:gd name="T10" fmla="*/ 25 w 33"/>
                  <a:gd name="T11" fmla="*/ 28 h 223"/>
                  <a:gd name="T12" fmla="*/ 25 w 33"/>
                  <a:gd name="T13" fmla="*/ 33 h 223"/>
                  <a:gd name="T14" fmla="*/ 25 w 33"/>
                  <a:gd name="T15" fmla="*/ 37 h 223"/>
                  <a:gd name="T16" fmla="*/ 26 w 33"/>
                  <a:gd name="T17" fmla="*/ 42 h 223"/>
                  <a:gd name="T18" fmla="*/ 26 w 33"/>
                  <a:gd name="T19" fmla="*/ 47 h 223"/>
                  <a:gd name="T20" fmla="*/ 27 w 33"/>
                  <a:gd name="T21" fmla="*/ 52 h 223"/>
                  <a:gd name="T22" fmla="*/ 27 w 33"/>
                  <a:gd name="T23" fmla="*/ 57 h 223"/>
                  <a:gd name="T24" fmla="*/ 28 w 33"/>
                  <a:gd name="T25" fmla="*/ 62 h 223"/>
                  <a:gd name="T26" fmla="*/ 28 w 33"/>
                  <a:gd name="T27" fmla="*/ 66 h 223"/>
                  <a:gd name="T28" fmla="*/ 29 w 33"/>
                  <a:gd name="T29" fmla="*/ 71 h 223"/>
                  <a:gd name="T30" fmla="*/ 29 w 33"/>
                  <a:gd name="T31" fmla="*/ 76 h 223"/>
                  <a:gd name="T32" fmla="*/ 30 w 33"/>
                  <a:gd name="T33" fmla="*/ 81 h 223"/>
                  <a:gd name="T34" fmla="*/ 31 w 33"/>
                  <a:gd name="T35" fmla="*/ 86 h 223"/>
                  <a:gd name="T36" fmla="*/ 31 w 33"/>
                  <a:gd name="T37" fmla="*/ 90 h 223"/>
                  <a:gd name="T38" fmla="*/ 31 w 33"/>
                  <a:gd name="T39" fmla="*/ 95 h 223"/>
                  <a:gd name="T40" fmla="*/ 31 w 33"/>
                  <a:gd name="T41" fmla="*/ 100 h 223"/>
                  <a:gd name="T42" fmla="*/ 32 w 33"/>
                  <a:gd name="T43" fmla="*/ 105 h 223"/>
                  <a:gd name="T44" fmla="*/ 32 w 33"/>
                  <a:gd name="T45" fmla="*/ 110 h 223"/>
                  <a:gd name="T46" fmla="*/ 31 w 33"/>
                  <a:gd name="T47" fmla="*/ 114 h 223"/>
                  <a:gd name="T48" fmla="*/ 31 w 33"/>
                  <a:gd name="T49" fmla="*/ 119 h 223"/>
                  <a:gd name="T50" fmla="*/ 31 w 33"/>
                  <a:gd name="T51" fmla="*/ 124 h 223"/>
                  <a:gd name="T52" fmla="*/ 30 w 33"/>
                  <a:gd name="T53" fmla="*/ 129 h 223"/>
                  <a:gd name="T54" fmla="*/ 29 w 33"/>
                  <a:gd name="T55" fmla="*/ 133 h 223"/>
                  <a:gd name="T56" fmla="*/ 27 w 33"/>
                  <a:gd name="T57" fmla="*/ 138 h 223"/>
                  <a:gd name="T58" fmla="*/ 27 w 33"/>
                  <a:gd name="T59" fmla="*/ 143 h 223"/>
                  <a:gd name="T60" fmla="*/ 25 w 33"/>
                  <a:gd name="T61" fmla="*/ 147 h 223"/>
                  <a:gd name="T62" fmla="*/ 23 w 33"/>
                  <a:gd name="T63" fmla="*/ 151 h 223"/>
                  <a:gd name="T64" fmla="*/ 21 w 33"/>
                  <a:gd name="T65" fmla="*/ 156 h 223"/>
                  <a:gd name="T66" fmla="*/ 20 w 33"/>
                  <a:gd name="T67" fmla="*/ 158 h 223"/>
                  <a:gd name="T68" fmla="*/ 19 w 33"/>
                  <a:gd name="T69" fmla="*/ 160 h 223"/>
                  <a:gd name="T70" fmla="*/ 18 w 33"/>
                  <a:gd name="T71" fmla="*/ 162 h 223"/>
                  <a:gd name="T72" fmla="*/ 16 w 33"/>
                  <a:gd name="T73" fmla="*/ 165 h 223"/>
                  <a:gd name="T74" fmla="*/ 15 w 33"/>
                  <a:gd name="T75" fmla="*/ 166 h 223"/>
                  <a:gd name="T76" fmla="*/ 14 w 33"/>
                  <a:gd name="T77" fmla="*/ 169 h 223"/>
                  <a:gd name="T78" fmla="*/ 13 w 33"/>
                  <a:gd name="T79" fmla="*/ 171 h 223"/>
                  <a:gd name="T80" fmla="*/ 12 w 33"/>
                  <a:gd name="T81" fmla="*/ 173 h 223"/>
                  <a:gd name="T82" fmla="*/ 10 w 33"/>
                  <a:gd name="T83" fmla="*/ 175 h 223"/>
                  <a:gd name="T84" fmla="*/ 9 w 33"/>
                  <a:gd name="T85" fmla="*/ 177 h 223"/>
                  <a:gd name="T86" fmla="*/ 8 w 33"/>
                  <a:gd name="T87" fmla="*/ 179 h 223"/>
                  <a:gd name="T88" fmla="*/ 7 w 33"/>
                  <a:gd name="T89" fmla="*/ 181 h 223"/>
                  <a:gd name="T90" fmla="*/ 6 w 33"/>
                  <a:gd name="T91" fmla="*/ 184 h 223"/>
                  <a:gd name="T92" fmla="*/ 5 w 33"/>
                  <a:gd name="T93" fmla="*/ 186 h 223"/>
                  <a:gd name="T94" fmla="*/ 4 w 33"/>
                  <a:gd name="T95" fmla="*/ 188 h 223"/>
                  <a:gd name="T96" fmla="*/ 3 w 33"/>
                  <a:gd name="T97" fmla="*/ 190 h 223"/>
                  <a:gd name="T98" fmla="*/ 3 w 33"/>
                  <a:gd name="T99" fmla="*/ 192 h 223"/>
                  <a:gd name="T100" fmla="*/ 2 w 33"/>
                  <a:gd name="T101" fmla="*/ 194 h 223"/>
                  <a:gd name="T102" fmla="*/ 1 w 33"/>
                  <a:gd name="T103" fmla="*/ 196 h 223"/>
                  <a:gd name="T104" fmla="*/ 1 w 33"/>
                  <a:gd name="T105" fmla="*/ 198 h 223"/>
                  <a:gd name="T106" fmla="*/ 0 w 33"/>
                  <a:gd name="T107" fmla="*/ 201 h 223"/>
                  <a:gd name="T108" fmla="*/ 0 w 33"/>
                  <a:gd name="T109" fmla="*/ 203 h 223"/>
                  <a:gd name="T110" fmla="*/ 0 w 33"/>
                  <a:gd name="T111" fmla="*/ 205 h 223"/>
                  <a:gd name="T112" fmla="*/ 0 w 33"/>
                  <a:gd name="T113" fmla="*/ 208 h 223"/>
                  <a:gd name="T114" fmla="*/ 0 w 33"/>
                  <a:gd name="T115" fmla="*/ 210 h 223"/>
                  <a:gd name="T116" fmla="*/ 1 w 33"/>
                  <a:gd name="T117" fmla="*/ 212 h 223"/>
                  <a:gd name="T118" fmla="*/ 1 w 33"/>
                  <a:gd name="T119" fmla="*/ 215 h 223"/>
                  <a:gd name="T120" fmla="*/ 2 w 33"/>
                  <a:gd name="T121" fmla="*/ 217 h 223"/>
                  <a:gd name="T122" fmla="*/ 3 w 33"/>
                  <a:gd name="T123" fmla="*/ 219 h 223"/>
                  <a:gd name="T124" fmla="*/ 4 w 33"/>
                  <a:gd name="T125" fmla="*/ 222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
                  <a:gd name="T190" fmla="*/ 0 h 223"/>
                  <a:gd name="T191" fmla="*/ 33 w 33"/>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 h="223">
                    <a:moveTo>
                      <a:pt x="27" y="0"/>
                    </a:moveTo>
                    <a:lnTo>
                      <a:pt x="26" y="9"/>
                    </a:lnTo>
                    <a:lnTo>
                      <a:pt x="26" y="14"/>
                    </a:lnTo>
                    <a:lnTo>
                      <a:pt x="25" y="18"/>
                    </a:lnTo>
                    <a:lnTo>
                      <a:pt x="25" y="23"/>
                    </a:lnTo>
                    <a:lnTo>
                      <a:pt x="25" y="28"/>
                    </a:lnTo>
                    <a:lnTo>
                      <a:pt x="25" y="33"/>
                    </a:lnTo>
                    <a:lnTo>
                      <a:pt x="25" y="37"/>
                    </a:lnTo>
                    <a:lnTo>
                      <a:pt x="26" y="42"/>
                    </a:lnTo>
                    <a:lnTo>
                      <a:pt x="26" y="47"/>
                    </a:lnTo>
                    <a:lnTo>
                      <a:pt x="27" y="52"/>
                    </a:lnTo>
                    <a:lnTo>
                      <a:pt x="27" y="57"/>
                    </a:lnTo>
                    <a:lnTo>
                      <a:pt x="28" y="62"/>
                    </a:lnTo>
                    <a:lnTo>
                      <a:pt x="28" y="66"/>
                    </a:lnTo>
                    <a:lnTo>
                      <a:pt x="29" y="71"/>
                    </a:lnTo>
                    <a:lnTo>
                      <a:pt x="29" y="76"/>
                    </a:lnTo>
                    <a:lnTo>
                      <a:pt x="30" y="81"/>
                    </a:lnTo>
                    <a:lnTo>
                      <a:pt x="31" y="86"/>
                    </a:lnTo>
                    <a:lnTo>
                      <a:pt x="31" y="90"/>
                    </a:lnTo>
                    <a:lnTo>
                      <a:pt x="31" y="95"/>
                    </a:lnTo>
                    <a:lnTo>
                      <a:pt x="31" y="100"/>
                    </a:lnTo>
                    <a:lnTo>
                      <a:pt x="32" y="105"/>
                    </a:lnTo>
                    <a:lnTo>
                      <a:pt x="32" y="110"/>
                    </a:lnTo>
                    <a:lnTo>
                      <a:pt x="31" y="114"/>
                    </a:lnTo>
                    <a:lnTo>
                      <a:pt x="31" y="119"/>
                    </a:lnTo>
                    <a:lnTo>
                      <a:pt x="31" y="124"/>
                    </a:lnTo>
                    <a:lnTo>
                      <a:pt x="30" y="129"/>
                    </a:lnTo>
                    <a:lnTo>
                      <a:pt x="29" y="133"/>
                    </a:lnTo>
                    <a:lnTo>
                      <a:pt x="27" y="138"/>
                    </a:lnTo>
                    <a:lnTo>
                      <a:pt x="27" y="143"/>
                    </a:lnTo>
                    <a:lnTo>
                      <a:pt x="25" y="147"/>
                    </a:lnTo>
                    <a:lnTo>
                      <a:pt x="23" y="151"/>
                    </a:lnTo>
                    <a:lnTo>
                      <a:pt x="21" y="156"/>
                    </a:lnTo>
                    <a:lnTo>
                      <a:pt x="20" y="158"/>
                    </a:lnTo>
                    <a:lnTo>
                      <a:pt x="19" y="160"/>
                    </a:lnTo>
                    <a:lnTo>
                      <a:pt x="18" y="162"/>
                    </a:lnTo>
                    <a:lnTo>
                      <a:pt x="16" y="165"/>
                    </a:lnTo>
                    <a:lnTo>
                      <a:pt x="15" y="166"/>
                    </a:lnTo>
                    <a:lnTo>
                      <a:pt x="14" y="169"/>
                    </a:lnTo>
                    <a:lnTo>
                      <a:pt x="13" y="171"/>
                    </a:lnTo>
                    <a:lnTo>
                      <a:pt x="12" y="173"/>
                    </a:lnTo>
                    <a:lnTo>
                      <a:pt x="10" y="175"/>
                    </a:lnTo>
                    <a:lnTo>
                      <a:pt x="9" y="177"/>
                    </a:lnTo>
                    <a:lnTo>
                      <a:pt x="8" y="179"/>
                    </a:lnTo>
                    <a:lnTo>
                      <a:pt x="7" y="181"/>
                    </a:lnTo>
                    <a:lnTo>
                      <a:pt x="6" y="184"/>
                    </a:lnTo>
                    <a:lnTo>
                      <a:pt x="5" y="186"/>
                    </a:lnTo>
                    <a:lnTo>
                      <a:pt x="4" y="188"/>
                    </a:lnTo>
                    <a:lnTo>
                      <a:pt x="3" y="190"/>
                    </a:lnTo>
                    <a:lnTo>
                      <a:pt x="3" y="192"/>
                    </a:lnTo>
                    <a:lnTo>
                      <a:pt x="2" y="194"/>
                    </a:lnTo>
                    <a:lnTo>
                      <a:pt x="1" y="196"/>
                    </a:lnTo>
                    <a:lnTo>
                      <a:pt x="1" y="198"/>
                    </a:lnTo>
                    <a:lnTo>
                      <a:pt x="0" y="201"/>
                    </a:lnTo>
                    <a:lnTo>
                      <a:pt x="0" y="203"/>
                    </a:lnTo>
                    <a:lnTo>
                      <a:pt x="0" y="205"/>
                    </a:lnTo>
                    <a:lnTo>
                      <a:pt x="0" y="208"/>
                    </a:lnTo>
                    <a:lnTo>
                      <a:pt x="0" y="210"/>
                    </a:lnTo>
                    <a:lnTo>
                      <a:pt x="1" y="212"/>
                    </a:lnTo>
                    <a:lnTo>
                      <a:pt x="1" y="215"/>
                    </a:lnTo>
                    <a:lnTo>
                      <a:pt x="2" y="217"/>
                    </a:lnTo>
                    <a:lnTo>
                      <a:pt x="3" y="219"/>
                    </a:lnTo>
                    <a:lnTo>
                      <a:pt x="4" y="222"/>
                    </a:lnTo>
                  </a:path>
                </a:pathLst>
              </a:custGeom>
              <a:noFill/>
              <a:ln w="508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4" name="Group 138"/>
            <p:cNvGrpSpPr>
              <a:grpSpLocks/>
            </p:cNvGrpSpPr>
            <p:nvPr/>
          </p:nvGrpSpPr>
          <p:grpSpPr bwMode="auto">
            <a:xfrm>
              <a:off x="1014" y="1094"/>
              <a:ext cx="106" cy="42"/>
              <a:chOff x="1014" y="1094"/>
              <a:chExt cx="106" cy="42"/>
            </a:xfrm>
          </p:grpSpPr>
          <p:sp>
            <p:nvSpPr>
              <p:cNvPr id="20527" name="Oval 139"/>
              <p:cNvSpPr>
                <a:spLocks noChangeArrowheads="1"/>
              </p:cNvSpPr>
              <p:nvPr/>
            </p:nvSpPr>
            <p:spPr bwMode="auto">
              <a:xfrm rot="-4200000">
                <a:off x="1026" y="1099"/>
                <a:ext cx="16" cy="40"/>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8" name="Oval 140"/>
              <p:cNvSpPr>
                <a:spLocks noChangeArrowheads="1"/>
              </p:cNvSpPr>
              <p:nvPr/>
            </p:nvSpPr>
            <p:spPr bwMode="auto">
              <a:xfrm rot="1200000">
                <a:off x="1068" y="1094"/>
                <a:ext cx="23" cy="27"/>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9" name="Oval 141"/>
              <p:cNvSpPr>
                <a:spLocks noChangeArrowheads="1"/>
              </p:cNvSpPr>
              <p:nvPr/>
            </p:nvSpPr>
            <p:spPr bwMode="auto">
              <a:xfrm rot="-4740000">
                <a:off x="1092" y="1107"/>
                <a:ext cx="16" cy="41"/>
              </a:xfrm>
              <a:prstGeom prst="ellipse">
                <a:avLst/>
              </a:prstGeom>
              <a:noFill/>
              <a:ln w="12700">
                <a:solidFill>
                  <a:srgbClr val="FF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25" name="Freeform 142"/>
            <p:cNvSpPr>
              <a:spLocks/>
            </p:cNvSpPr>
            <p:nvPr/>
          </p:nvSpPr>
          <p:spPr bwMode="auto">
            <a:xfrm>
              <a:off x="925" y="1318"/>
              <a:ext cx="56" cy="48"/>
            </a:xfrm>
            <a:custGeom>
              <a:avLst/>
              <a:gdLst>
                <a:gd name="T0" fmla="*/ 53 w 56"/>
                <a:gd name="T1" fmla="*/ 0 h 48"/>
                <a:gd name="T2" fmla="*/ 54 w 56"/>
                <a:gd name="T3" fmla="*/ 4 h 48"/>
                <a:gd name="T4" fmla="*/ 55 w 56"/>
                <a:gd name="T5" fmla="*/ 6 h 48"/>
                <a:gd name="T6" fmla="*/ 55 w 56"/>
                <a:gd name="T7" fmla="*/ 8 h 48"/>
                <a:gd name="T8" fmla="*/ 54 w 56"/>
                <a:gd name="T9" fmla="*/ 10 h 48"/>
                <a:gd name="T10" fmla="*/ 54 w 56"/>
                <a:gd name="T11" fmla="*/ 11 h 48"/>
                <a:gd name="T12" fmla="*/ 53 w 56"/>
                <a:gd name="T13" fmla="*/ 13 h 48"/>
                <a:gd name="T14" fmla="*/ 52 w 56"/>
                <a:gd name="T15" fmla="*/ 15 h 48"/>
                <a:gd name="T16" fmla="*/ 51 w 56"/>
                <a:gd name="T17" fmla="*/ 16 h 48"/>
                <a:gd name="T18" fmla="*/ 50 w 56"/>
                <a:gd name="T19" fmla="*/ 18 h 48"/>
                <a:gd name="T20" fmla="*/ 48 w 56"/>
                <a:gd name="T21" fmla="*/ 19 h 48"/>
                <a:gd name="T22" fmla="*/ 46 w 56"/>
                <a:gd name="T23" fmla="*/ 20 h 48"/>
                <a:gd name="T24" fmla="*/ 45 w 56"/>
                <a:gd name="T25" fmla="*/ 22 h 48"/>
                <a:gd name="T26" fmla="*/ 43 w 56"/>
                <a:gd name="T27" fmla="*/ 23 h 48"/>
                <a:gd name="T28" fmla="*/ 41 w 56"/>
                <a:gd name="T29" fmla="*/ 24 h 48"/>
                <a:gd name="T30" fmla="*/ 39 w 56"/>
                <a:gd name="T31" fmla="*/ 25 h 48"/>
                <a:gd name="T32" fmla="*/ 36 w 56"/>
                <a:gd name="T33" fmla="*/ 26 h 48"/>
                <a:gd name="T34" fmla="*/ 34 w 56"/>
                <a:gd name="T35" fmla="*/ 28 h 48"/>
                <a:gd name="T36" fmla="*/ 32 w 56"/>
                <a:gd name="T37" fmla="*/ 29 h 48"/>
                <a:gd name="T38" fmla="*/ 29 w 56"/>
                <a:gd name="T39" fmla="*/ 30 h 48"/>
                <a:gd name="T40" fmla="*/ 26 w 56"/>
                <a:gd name="T41" fmla="*/ 32 h 48"/>
                <a:gd name="T42" fmla="*/ 24 w 56"/>
                <a:gd name="T43" fmla="*/ 33 h 48"/>
                <a:gd name="T44" fmla="*/ 21 w 56"/>
                <a:gd name="T45" fmla="*/ 34 h 48"/>
                <a:gd name="T46" fmla="*/ 19 w 56"/>
                <a:gd name="T47" fmla="*/ 35 h 48"/>
                <a:gd name="T48" fmla="*/ 16 w 56"/>
                <a:gd name="T49" fmla="*/ 37 h 48"/>
                <a:gd name="T50" fmla="*/ 14 w 56"/>
                <a:gd name="T51" fmla="*/ 38 h 48"/>
                <a:gd name="T52" fmla="*/ 11 w 56"/>
                <a:gd name="T53" fmla="*/ 39 h 48"/>
                <a:gd name="T54" fmla="*/ 9 w 56"/>
                <a:gd name="T55" fmla="*/ 40 h 48"/>
                <a:gd name="T56" fmla="*/ 6 w 56"/>
                <a:gd name="T57" fmla="*/ 42 h 48"/>
                <a:gd name="T58" fmla="*/ 5 w 56"/>
                <a:gd name="T59" fmla="*/ 43 h 48"/>
                <a:gd name="T60" fmla="*/ 2 w 56"/>
                <a:gd name="T61" fmla="*/ 45 h 48"/>
                <a:gd name="T62" fmla="*/ 0 w 56"/>
                <a:gd name="T63" fmla="*/ 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48"/>
                <a:gd name="T98" fmla="*/ 56 w 5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48">
                  <a:moveTo>
                    <a:pt x="53" y="0"/>
                  </a:moveTo>
                  <a:lnTo>
                    <a:pt x="54" y="4"/>
                  </a:lnTo>
                  <a:lnTo>
                    <a:pt x="55" y="6"/>
                  </a:lnTo>
                  <a:lnTo>
                    <a:pt x="55" y="8"/>
                  </a:lnTo>
                  <a:lnTo>
                    <a:pt x="54" y="10"/>
                  </a:lnTo>
                  <a:lnTo>
                    <a:pt x="54" y="11"/>
                  </a:lnTo>
                  <a:lnTo>
                    <a:pt x="53" y="13"/>
                  </a:lnTo>
                  <a:lnTo>
                    <a:pt x="52" y="15"/>
                  </a:lnTo>
                  <a:lnTo>
                    <a:pt x="51" y="16"/>
                  </a:lnTo>
                  <a:lnTo>
                    <a:pt x="50" y="18"/>
                  </a:lnTo>
                  <a:lnTo>
                    <a:pt x="48" y="19"/>
                  </a:lnTo>
                  <a:lnTo>
                    <a:pt x="46" y="20"/>
                  </a:lnTo>
                  <a:lnTo>
                    <a:pt x="45" y="22"/>
                  </a:lnTo>
                  <a:lnTo>
                    <a:pt x="43" y="23"/>
                  </a:lnTo>
                  <a:lnTo>
                    <a:pt x="41" y="24"/>
                  </a:lnTo>
                  <a:lnTo>
                    <a:pt x="39" y="25"/>
                  </a:lnTo>
                  <a:lnTo>
                    <a:pt x="36" y="26"/>
                  </a:lnTo>
                  <a:lnTo>
                    <a:pt x="34" y="28"/>
                  </a:lnTo>
                  <a:lnTo>
                    <a:pt x="32" y="29"/>
                  </a:lnTo>
                  <a:lnTo>
                    <a:pt x="29" y="30"/>
                  </a:lnTo>
                  <a:lnTo>
                    <a:pt x="26" y="32"/>
                  </a:lnTo>
                  <a:lnTo>
                    <a:pt x="24" y="33"/>
                  </a:lnTo>
                  <a:lnTo>
                    <a:pt x="21" y="34"/>
                  </a:lnTo>
                  <a:lnTo>
                    <a:pt x="19" y="35"/>
                  </a:lnTo>
                  <a:lnTo>
                    <a:pt x="16" y="37"/>
                  </a:lnTo>
                  <a:lnTo>
                    <a:pt x="14" y="38"/>
                  </a:lnTo>
                  <a:lnTo>
                    <a:pt x="11" y="39"/>
                  </a:lnTo>
                  <a:lnTo>
                    <a:pt x="9" y="40"/>
                  </a:lnTo>
                  <a:lnTo>
                    <a:pt x="6" y="42"/>
                  </a:lnTo>
                  <a:lnTo>
                    <a:pt x="5" y="43"/>
                  </a:lnTo>
                  <a:lnTo>
                    <a:pt x="2" y="45"/>
                  </a:lnTo>
                  <a:lnTo>
                    <a:pt x="0" y="47"/>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6" name="Freeform 143"/>
            <p:cNvSpPr>
              <a:spLocks/>
            </p:cNvSpPr>
            <p:nvPr/>
          </p:nvSpPr>
          <p:spPr bwMode="auto">
            <a:xfrm>
              <a:off x="880" y="1329"/>
              <a:ext cx="13" cy="25"/>
            </a:xfrm>
            <a:custGeom>
              <a:avLst/>
              <a:gdLst>
                <a:gd name="T0" fmla="*/ 0 w 13"/>
                <a:gd name="T1" fmla="*/ 0 h 25"/>
                <a:gd name="T2" fmla="*/ 2 w 13"/>
                <a:gd name="T3" fmla="*/ 1 h 25"/>
                <a:gd name="T4" fmla="*/ 3 w 13"/>
                <a:gd name="T5" fmla="*/ 2 h 25"/>
                <a:gd name="T6" fmla="*/ 3 w 13"/>
                <a:gd name="T7" fmla="*/ 3 h 25"/>
                <a:gd name="T8" fmla="*/ 4 w 13"/>
                <a:gd name="T9" fmla="*/ 4 h 25"/>
                <a:gd name="T10" fmla="*/ 5 w 13"/>
                <a:gd name="T11" fmla="*/ 4 h 25"/>
                <a:gd name="T12" fmla="*/ 5 w 13"/>
                <a:gd name="T13" fmla="*/ 5 h 25"/>
                <a:gd name="T14" fmla="*/ 6 w 13"/>
                <a:gd name="T15" fmla="*/ 6 h 25"/>
                <a:gd name="T16" fmla="*/ 7 w 13"/>
                <a:gd name="T17" fmla="*/ 7 h 25"/>
                <a:gd name="T18" fmla="*/ 8 w 13"/>
                <a:gd name="T19" fmla="*/ 8 h 25"/>
                <a:gd name="T20" fmla="*/ 9 w 13"/>
                <a:gd name="T21" fmla="*/ 9 h 25"/>
                <a:gd name="T22" fmla="*/ 9 w 13"/>
                <a:gd name="T23" fmla="*/ 10 h 25"/>
                <a:gd name="T24" fmla="*/ 10 w 13"/>
                <a:gd name="T25" fmla="*/ 11 h 25"/>
                <a:gd name="T26" fmla="*/ 10 w 13"/>
                <a:gd name="T27" fmla="*/ 12 h 25"/>
                <a:gd name="T28" fmla="*/ 11 w 13"/>
                <a:gd name="T29" fmla="*/ 12 h 25"/>
                <a:gd name="T30" fmla="*/ 11 w 13"/>
                <a:gd name="T31" fmla="*/ 13 h 25"/>
                <a:gd name="T32" fmla="*/ 11 w 13"/>
                <a:gd name="T33" fmla="*/ 14 h 25"/>
                <a:gd name="T34" fmla="*/ 11 w 13"/>
                <a:gd name="T35" fmla="*/ 15 h 25"/>
                <a:gd name="T36" fmla="*/ 11 w 13"/>
                <a:gd name="T37" fmla="*/ 16 h 25"/>
                <a:gd name="T38" fmla="*/ 11 w 13"/>
                <a:gd name="T39" fmla="*/ 17 h 25"/>
                <a:gd name="T40" fmla="*/ 12 w 13"/>
                <a:gd name="T41" fmla="*/ 17 h 25"/>
                <a:gd name="T42" fmla="*/ 12 w 13"/>
                <a:gd name="T43" fmla="*/ 18 h 25"/>
                <a:gd name="T44" fmla="*/ 11 w 13"/>
                <a:gd name="T45" fmla="*/ 19 h 25"/>
                <a:gd name="T46" fmla="*/ 11 w 13"/>
                <a:gd name="T47" fmla="*/ 20 h 25"/>
                <a:gd name="T48" fmla="*/ 11 w 13"/>
                <a:gd name="T49" fmla="*/ 21 h 25"/>
                <a:gd name="T50" fmla="*/ 11 w 13"/>
                <a:gd name="T51" fmla="*/ 22 h 25"/>
                <a:gd name="T52" fmla="*/ 11 w 13"/>
                <a:gd name="T53" fmla="*/ 23 h 25"/>
                <a:gd name="T54" fmla="*/ 11 w 13"/>
                <a:gd name="T55" fmla="*/ 24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25"/>
                <a:gd name="T86" fmla="*/ 13 w 13"/>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25">
                  <a:moveTo>
                    <a:pt x="0" y="0"/>
                  </a:moveTo>
                  <a:lnTo>
                    <a:pt x="2" y="1"/>
                  </a:lnTo>
                  <a:lnTo>
                    <a:pt x="3" y="2"/>
                  </a:lnTo>
                  <a:lnTo>
                    <a:pt x="3" y="3"/>
                  </a:lnTo>
                  <a:lnTo>
                    <a:pt x="4" y="4"/>
                  </a:lnTo>
                  <a:lnTo>
                    <a:pt x="5" y="4"/>
                  </a:lnTo>
                  <a:lnTo>
                    <a:pt x="5" y="5"/>
                  </a:lnTo>
                  <a:lnTo>
                    <a:pt x="6" y="6"/>
                  </a:lnTo>
                  <a:lnTo>
                    <a:pt x="7" y="7"/>
                  </a:lnTo>
                  <a:lnTo>
                    <a:pt x="8" y="8"/>
                  </a:lnTo>
                  <a:lnTo>
                    <a:pt x="9" y="9"/>
                  </a:lnTo>
                  <a:lnTo>
                    <a:pt x="9" y="10"/>
                  </a:lnTo>
                  <a:lnTo>
                    <a:pt x="10" y="11"/>
                  </a:lnTo>
                  <a:lnTo>
                    <a:pt x="10" y="12"/>
                  </a:lnTo>
                  <a:lnTo>
                    <a:pt x="11" y="12"/>
                  </a:lnTo>
                  <a:lnTo>
                    <a:pt x="11" y="13"/>
                  </a:lnTo>
                  <a:lnTo>
                    <a:pt x="11" y="14"/>
                  </a:lnTo>
                  <a:lnTo>
                    <a:pt x="11" y="15"/>
                  </a:lnTo>
                  <a:lnTo>
                    <a:pt x="11" y="16"/>
                  </a:lnTo>
                  <a:lnTo>
                    <a:pt x="11" y="17"/>
                  </a:lnTo>
                  <a:lnTo>
                    <a:pt x="12" y="17"/>
                  </a:lnTo>
                  <a:lnTo>
                    <a:pt x="12" y="18"/>
                  </a:lnTo>
                  <a:lnTo>
                    <a:pt x="11" y="19"/>
                  </a:lnTo>
                  <a:lnTo>
                    <a:pt x="11" y="20"/>
                  </a:lnTo>
                  <a:lnTo>
                    <a:pt x="11" y="21"/>
                  </a:lnTo>
                  <a:lnTo>
                    <a:pt x="11" y="22"/>
                  </a:lnTo>
                  <a:lnTo>
                    <a:pt x="11" y="23"/>
                  </a:lnTo>
                  <a:lnTo>
                    <a:pt x="11" y="24"/>
                  </a:lnTo>
                </a:path>
              </a:pathLst>
            </a:custGeom>
            <a:noFill/>
            <a:ln w="50800" cap="rnd">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500" name="Line 144"/>
          <p:cNvSpPr>
            <a:spLocks noChangeShapeType="1"/>
          </p:cNvSpPr>
          <p:nvPr/>
        </p:nvSpPr>
        <p:spPr bwMode="auto">
          <a:xfrm flipH="1">
            <a:off x="1676400" y="4267200"/>
            <a:ext cx="1524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145"/>
          <p:cNvSpPr>
            <a:spLocks noChangeShapeType="1"/>
          </p:cNvSpPr>
          <p:nvPr/>
        </p:nvSpPr>
        <p:spPr bwMode="auto">
          <a:xfrm flipH="1">
            <a:off x="1676400" y="1752600"/>
            <a:ext cx="1524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146"/>
          <p:cNvSpPr>
            <a:spLocks noChangeShapeType="1"/>
          </p:cNvSpPr>
          <p:nvPr/>
        </p:nvSpPr>
        <p:spPr bwMode="auto">
          <a:xfrm flipH="1">
            <a:off x="1676400" y="2514600"/>
            <a:ext cx="1524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147"/>
          <p:cNvSpPr>
            <a:spLocks noChangeShapeType="1"/>
          </p:cNvSpPr>
          <p:nvPr/>
        </p:nvSpPr>
        <p:spPr bwMode="auto">
          <a:xfrm flipH="1">
            <a:off x="1676400" y="3429000"/>
            <a:ext cx="1524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02688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r>
              <a:rPr lang="en-US" smtClean="0"/>
              <a:t>Understanding Forage Fiber</a:t>
            </a:r>
          </a:p>
        </p:txBody>
      </p:sp>
      <p:sp>
        <p:nvSpPr>
          <p:cNvPr id="10243" name="Rectangle 3"/>
          <p:cNvSpPr>
            <a:spLocks noGrp="1" noChangeArrowheads="1"/>
          </p:cNvSpPr>
          <p:nvPr>
            <p:ph type="body" idx="1"/>
          </p:nvPr>
        </p:nvSpPr>
        <p:spPr>
          <a:xfrm>
            <a:off x="152400" y="1600200"/>
            <a:ext cx="8991600" cy="4525963"/>
          </a:xfrm>
          <a:noFill/>
        </p:spPr>
        <p:txBody>
          <a:bodyPr/>
          <a:lstStyle/>
          <a:p>
            <a:pPr marL="609600" indent="-609600">
              <a:lnSpc>
                <a:spcPct val="90000"/>
              </a:lnSpc>
              <a:buFontTx/>
              <a:buNone/>
            </a:pPr>
            <a:r>
              <a:rPr lang="en-US" sz="2400" b="1" dirty="0" smtClean="0"/>
              <a:t>To “talk” about Forage Quality we need to understand Fiber</a:t>
            </a:r>
            <a:endParaRPr lang="en-US" sz="2400" dirty="0" smtClean="0"/>
          </a:p>
          <a:p>
            <a:pPr marL="609600" indent="-609600">
              <a:lnSpc>
                <a:spcPct val="90000"/>
              </a:lnSpc>
              <a:buFontTx/>
              <a:buNone/>
            </a:pPr>
            <a:endParaRPr lang="en-US" sz="2400" dirty="0" smtClean="0"/>
          </a:p>
          <a:p>
            <a:pPr marL="609600" indent="-609600">
              <a:lnSpc>
                <a:spcPct val="90000"/>
              </a:lnSpc>
              <a:buFontTx/>
              <a:buAutoNum type="arabicPeriod"/>
            </a:pPr>
            <a:r>
              <a:rPr lang="en-US" sz="2400" dirty="0" smtClean="0"/>
              <a:t>Fiber is the “cell wall” portion of the plant cell that holds the plant up</a:t>
            </a:r>
          </a:p>
          <a:p>
            <a:pPr marL="609600" indent="-609600">
              <a:lnSpc>
                <a:spcPct val="90000"/>
              </a:lnSpc>
              <a:buFontTx/>
              <a:buAutoNum type="arabicPeriod"/>
            </a:pPr>
            <a:r>
              <a:rPr lang="en-US" sz="2400" dirty="0" smtClean="0"/>
              <a:t>Fiber is food for the rumen microbes and helps the cow maintain rumen health (cud chewing; saliva, higher rumen pH)</a:t>
            </a:r>
          </a:p>
          <a:p>
            <a:pPr marL="609600" indent="-609600">
              <a:lnSpc>
                <a:spcPct val="90000"/>
              </a:lnSpc>
              <a:buFontTx/>
              <a:buAutoNum type="arabicPeriod"/>
            </a:pPr>
            <a:r>
              <a:rPr lang="en-US" sz="2400" dirty="0" smtClean="0"/>
              <a:t>As plants mature, the ratio of cell wall to cell content goes up and the cell wall becomes less digestible</a:t>
            </a:r>
          </a:p>
          <a:p>
            <a:pPr marL="609600" indent="-609600">
              <a:lnSpc>
                <a:spcPct val="90000"/>
              </a:lnSpc>
              <a:buFontTx/>
              <a:buAutoNum type="arabicPeriod"/>
            </a:pPr>
            <a:r>
              <a:rPr lang="en-US" sz="2400" dirty="0" smtClean="0"/>
              <a:t>There is only so much fiber the cow can consume (only so much space in the rumen)</a:t>
            </a:r>
          </a:p>
          <a:p>
            <a:pPr marL="609600" indent="-609600">
              <a:lnSpc>
                <a:spcPct val="90000"/>
              </a:lnSpc>
              <a:buFontTx/>
              <a:buAutoNum type="arabicPeriod"/>
            </a:pPr>
            <a:endParaRPr lang="en-US" sz="2400" dirty="0" smtClean="0"/>
          </a:p>
          <a:p>
            <a:pPr marL="609600" indent="-609600">
              <a:lnSpc>
                <a:spcPct val="90000"/>
              </a:lnSpc>
              <a:buFontTx/>
              <a:buAutoNum type="arabicPeriod"/>
            </a:pPr>
            <a:endParaRPr lang="en-US" sz="2400" dirty="0" smtClean="0"/>
          </a:p>
        </p:txBody>
      </p:sp>
    </p:spTree>
    <p:extLst>
      <p:ext uri="{BB962C8B-B14F-4D97-AF65-F5344CB8AC3E}">
        <p14:creationId xmlns:p14="http://schemas.microsoft.com/office/powerpoint/2010/main" val="24885208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p:txBody>
          <a:bodyPr>
            <a:normAutofit/>
          </a:bodyPr>
          <a:lstStyle/>
          <a:p>
            <a:pPr>
              <a:defRPr/>
            </a:pPr>
            <a:r>
              <a:rPr lang="en-US" sz="3200" dirty="0"/>
              <a:t>The more mature and fibrous (lower in quality) a forage, the longer it takes to be digested and the less an animal will </a:t>
            </a:r>
            <a:r>
              <a:rPr lang="en-US" sz="3200" dirty="0" smtClean="0"/>
              <a:t>consume</a:t>
            </a:r>
          </a:p>
          <a:p>
            <a:pPr>
              <a:defRPr/>
            </a:pPr>
            <a:endParaRPr lang="en-US" sz="3200" b="1" dirty="0" smtClean="0"/>
          </a:p>
          <a:p>
            <a:pPr>
              <a:defRPr/>
            </a:pPr>
            <a:r>
              <a:rPr lang="en-US" sz="3200" b="1" dirty="0" smtClean="0"/>
              <a:t>Stage of growth at harvest or grazing has more to do with nutritive value than most anything else.</a:t>
            </a:r>
          </a:p>
          <a:p>
            <a:pPr lvl="1">
              <a:defRPr/>
            </a:pPr>
            <a:endParaRPr lang="en-US" sz="3600" b="1" dirty="0" smtClean="0"/>
          </a:p>
          <a:p>
            <a:pPr lvl="1">
              <a:defRPr/>
            </a:pPr>
            <a:endParaRPr lang="en-US" sz="3600" b="1" dirty="0" smtClean="0">
              <a:solidFill>
                <a:srgbClr val="000066"/>
              </a:solidFill>
            </a:endParaRPr>
          </a:p>
          <a:p>
            <a:pPr lvl="1">
              <a:defRPr/>
            </a:pPr>
            <a:endParaRPr lang="en-US" sz="3600" b="1" dirty="0" smtClean="0">
              <a:solidFill>
                <a:srgbClr val="000066"/>
              </a:solidFill>
            </a:endParaRPr>
          </a:p>
          <a:p>
            <a:pPr lvl="1">
              <a:defRPr/>
            </a:pPr>
            <a:endParaRPr lang="en-US" sz="3600" b="1" dirty="0" smtClean="0">
              <a:solidFill>
                <a:srgbClr val="000066"/>
              </a:solidFill>
            </a:endParaRPr>
          </a:p>
        </p:txBody>
      </p:sp>
      <p:sp>
        <p:nvSpPr>
          <p:cNvPr id="264194" name="Rectangle 2"/>
          <p:cNvSpPr>
            <a:spLocks noGrp="1" noChangeArrowheads="1"/>
          </p:cNvSpPr>
          <p:nvPr>
            <p:ph type="title"/>
          </p:nvPr>
        </p:nvSpPr>
        <p:spPr>
          <a:noFill/>
          <a:ln>
            <a:noFill/>
          </a:ln>
        </p:spPr>
        <p:txBody>
          <a:bodyPr>
            <a:normAutofit fontScale="90000"/>
          </a:bodyPr>
          <a:lstStyle/>
          <a:p>
            <a:pPr>
              <a:defRPr/>
            </a:pPr>
            <a:r>
              <a:rPr lang="en-US" sz="3600" b="1" dirty="0" smtClean="0">
                <a:solidFill>
                  <a:srgbClr val="996633"/>
                </a:solidFill>
              </a:rPr>
              <a:t>Plant  Maturity &amp; Nutritive Value</a:t>
            </a:r>
            <a:br>
              <a:rPr lang="en-US" sz="3600" b="1" dirty="0" smtClean="0">
                <a:solidFill>
                  <a:srgbClr val="996633"/>
                </a:solidFill>
              </a:rPr>
            </a:br>
            <a:r>
              <a:rPr lang="en-US" sz="3600" b="1" dirty="0" smtClean="0">
                <a:solidFill>
                  <a:srgbClr val="996633"/>
                </a:solidFill>
              </a:rPr>
              <a:t>(stage of growth)</a:t>
            </a:r>
            <a:endParaRPr lang="en-US" b="1" dirty="0" smtClean="0">
              <a:solidFill>
                <a:srgbClr val="996633"/>
              </a:solidFill>
            </a:endParaRPr>
          </a:p>
        </p:txBody>
      </p:sp>
    </p:spTree>
    <p:extLst>
      <p:ext uri="{BB962C8B-B14F-4D97-AF65-F5344CB8AC3E}">
        <p14:creationId xmlns:p14="http://schemas.microsoft.com/office/powerpoint/2010/main" val="367713754"/>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hases"/>
          <p:cNvPicPr>
            <a:picLocks noChangeAspect="1" noChangeArrowheads="1"/>
          </p:cNvPicPr>
          <p:nvPr/>
        </p:nvPicPr>
        <p:blipFill>
          <a:blip r:embed="rId2" cstate="print"/>
          <a:srcRect/>
          <a:stretch>
            <a:fillRect/>
          </a:stretch>
        </p:blipFill>
        <p:spPr bwMode="auto">
          <a:xfrm>
            <a:off x="1295400" y="2209800"/>
            <a:ext cx="6324600" cy="4373563"/>
          </a:xfrm>
          <a:prstGeom prst="rect">
            <a:avLst/>
          </a:prstGeom>
          <a:noFill/>
        </p:spPr>
      </p:pic>
      <p:sp>
        <p:nvSpPr>
          <p:cNvPr id="18435" name="Text Box 3"/>
          <p:cNvSpPr txBox="1">
            <a:spLocks noChangeArrowheads="1"/>
          </p:cNvSpPr>
          <p:nvPr/>
        </p:nvSpPr>
        <p:spPr bwMode="auto">
          <a:xfrm>
            <a:off x="685800" y="533400"/>
            <a:ext cx="6934200" cy="2103438"/>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200"/>
              <a:t>Digestibility and yield are dependent on stage of growth </a:t>
            </a:r>
          </a:p>
          <a:p>
            <a:pPr eaLnBrk="1" hangingPunct="1">
              <a:spcBef>
                <a:spcPct val="50000"/>
              </a:spcBef>
              <a:buFontTx/>
              <a:buChar char="•"/>
            </a:pPr>
            <a:r>
              <a:rPr lang="en-US" sz="2200"/>
              <a:t>As plant matures digestibility decreases and yield increases (to a point)</a:t>
            </a:r>
          </a:p>
          <a:p>
            <a:pPr eaLnBrk="1" hangingPunct="1">
              <a:spcBef>
                <a:spcPct val="50000"/>
              </a:spcBef>
            </a:pPr>
            <a:endParaRPr lang="en-US" sz="2200"/>
          </a:p>
        </p:txBody>
      </p:sp>
    </p:spTree>
    <p:extLst>
      <p:ext uri="{BB962C8B-B14F-4D97-AF65-F5344CB8AC3E}">
        <p14:creationId xmlns:p14="http://schemas.microsoft.com/office/powerpoint/2010/main" val="171637598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5"/>
          <p:cNvPicPr>
            <a:picLocks noChangeAspect="1" noChangeArrowheads="1"/>
          </p:cNvPicPr>
          <p:nvPr/>
        </p:nvPicPr>
        <p:blipFill>
          <a:blip r:embed="rId2" cstate="print"/>
          <a:srcRect/>
          <a:stretch>
            <a:fillRect/>
          </a:stretch>
        </p:blipFill>
        <p:spPr bwMode="auto">
          <a:xfrm>
            <a:off x="457200" y="304800"/>
            <a:ext cx="8452920" cy="5343525"/>
          </a:xfrm>
          <a:prstGeom prst="rect">
            <a:avLst/>
          </a:prstGeom>
          <a:noFill/>
          <a:ln w="9525">
            <a:noFill/>
            <a:miter lim="800000"/>
            <a:headEnd/>
            <a:tailEnd/>
          </a:ln>
          <a:effectLst/>
        </p:spPr>
      </p:pic>
    </p:spTree>
    <p:extLst>
      <p:ext uri="{BB962C8B-B14F-4D97-AF65-F5344CB8AC3E}">
        <p14:creationId xmlns:p14="http://schemas.microsoft.com/office/powerpoint/2010/main" val="40608648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5" name="Group 45"/>
          <p:cNvGraphicFramePr>
            <a:graphicFrameLocks noGrp="1"/>
          </p:cNvGraphicFramePr>
          <p:nvPr>
            <p:ph idx="4294967295"/>
            <p:extLst>
              <p:ext uri="{D42A27DB-BD31-4B8C-83A1-F6EECF244321}">
                <p14:modId xmlns:p14="http://schemas.microsoft.com/office/powerpoint/2010/main" val="4248280103"/>
              </p:ext>
            </p:extLst>
          </p:nvPr>
        </p:nvGraphicFramePr>
        <p:xfrm>
          <a:off x="1447800" y="2590800"/>
          <a:ext cx="7080250" cy="2761488"/>
        </p:xfrm>
        <a:graphic>
          <a:graphicData uri="http://schemas.openxmlformats.org/drawingml/2006/table">
            <a:tbl>
              <a:tblPr/>
              <a:tblGrid>
                <a:gridCol w="4271963">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347787">
                  <a:extLst>
                    <a:ext uri="{9D8B030D-6E8A-4147-A177-3AD203B41FA5}">
                      <a16:colId xmlns:a16="http://schemas.microsoft.com/office/drawing/2014/main" val="20002"/>
                    </a:ext>
                  </a:extLst>
                </a:gridCol>
              </a:tblGrid>
              <a:tr h="757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Animal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%TDN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%CP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Growing steer 450 lb (1.5 lbs/day)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11-13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Growing steer 650 lb (gaining 1.7 lbs/day)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10-11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Lactating beef 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10-12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Dry beef 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96" name="Text Box 36"/>
          <p:cNvSpPr txBox="1">
            <a:spLocks noChangeArrowheads="1"/>
          </p:cNvSpPr>
          <p:nvPr/>
        </p:nvSpPr>
        <p:spPr bwMode="auto">
          <a:xfrm>
            <a:off x="914400" y="838200"/>
            <a:ext cx="7239000" cy="641350"/>
          </a:xfrm>
          <a:prstGeom prst="rect">
            <a:avLst/>
          </a:prstGeom>
          <a:noFill/>
          <a:ln w="9525">
            <a:noFill/>
            <a:miter lim="800000"/>
            <a:headEnd/>
            <a:tailEnd/>
          </a:ln>
          <a:effectLst/>
        </p:spPr>
        <p:txBody>
          <a:bodyPr>
            <a:spAutoFit/>
          </a:bodyPr>
          <a:lstStyle/>
          <a:p>
            <a:pPr>
              <a:spcBef>
                <a:spcPct val="50000"/>
              </a:spcBef>
            </a:pPr>
            <a:r>
              <a:rPr lang="en-US" sz="3600"/>
              <a:t>Animal Requirements</a:t>
            </a:r>
          </a:p>
        </p:txBody>
      </p:sp>
      <p:sp>
        <p:nvSpPr>
          <p:cNvPr id="40997" name="Text Box 37"/>
          <p:cNvSpPr txBox="1">
            <a:spLocks noChangeArrowheads="1"/>
          </p:cNvSpPr>
          <p:nvPr/>
        </p:nvSpPr>
        <p:spPr bwMode="auto">
          <a:xfrm>
            <a:off x="457200" y="1752600"/>
            <a:ext cx="8153400" cy="430887"/>
          </a:xfrm>
          <a:prstGeom prst="rect">
            <a:avLst/>
          </a:prstGeom>
          <a:noFill/>
          <a:ln w="9525">
            <a:noFill/>
            <a:miter lim="800000"/>
            <a:headEnd/>
            <a:tailEnd/>
          </a:ln>
          <a:effectLst/>
        </p:spPr>
        <p:txBody>
          <a:bodyPr wrap="square">
            <a:spAutoFit/>
          </a:bodyPr>
          <a:lstStyle/>
          <a:p>
            <a:pPr>
              <a:spcBef>
                <a:spcPct val="50000"/>
              </a:spcBef>
            </a:pPr>
            <a:r>
              <a:rPr lang="en-US" sz="2200" dirty="0"/>
              <a:t>Grazing animals will usually eat between 2-3% of body </a:t>
            </a:r>
            <a:r>
              <a:rPr lang="en-US" sz="2200" dirty="0" err="1"/>
              <a:t>wt</a:t>
            </a:r>
            <a:endParaRPr lang="en-US" sz="2200" dirty="0"/>
          </a:p>
        </p:txBody>
      </p:sp>
    </p:spTree>
    <p:extLst>
      <p:ext uri="{BB962C8B-B14F-4D97-AF65-F5344CB8AC3E}">
        <p14:creationId xmlns:p14="http://schemas.microsoft.com/office/powerpoint/2010/main" val="46383262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Balancing dietary protein and energy in supplements is important to ensure successful response to supplementation</a:t>
            </a:r>
          </a:p>
          <a:p>
            <a:endParaRPr lang="en-US" dirty="0" smtClean="0"/>
          </a:p>
          <a:p>
            <a:r>
              <a:rPr lang="en-US" dirty="0" smtClean="0"/>
              <a:t>The nutrient that is most limiting or deficient should be supplied first</a:t>
            </a:r>
          </a:p>
          <a:p>
            <a:endParaRPr lang="en-US" dirty="0" smtClean="0"/>
          </a:p>
          <a:p>
            <a:r>
              <a:rPr lang="en-US" dirty="0" smtClean="0"/>
              <a:t>Key to have an idea of the quality of the forage that is being grazed/fed and adjust the supplement accordingly</a:t>
            </a:r>
          </a:p>
          <a:p>
            <a:endParaRPr lang="en-US" dirty="0" smtClean="0"/>
          </a:p>
          <a:p>
            <a:endParaRPr lang="en-US" dirty="0"/>
          </a:p>
        </p:txBody>
      </p:sp>
      <p:sp>
        <p:nvSpPr>
          <p:cNvPr id="2" name="Title 1"/>
          <p:cNvSpPr>
            <a:spLocks noGrp="1"/>
          </p:cNvSpPr>
          <p:nvPr>
            <p:ph type="title"/>
          </p:nvPr>
        </p:nvSpPr>
        <p:spPr/>
        <p:txBody>
          <a:bodyPr>
            <a:normAutofit/>
          </a:bodyPr>
          <a:lstStyle/>
          <a:p>
            <a:pPr lvl="2" algn="ctr" rtl="0">
              <a:spcBef>
                <a:spcPct val="0"/>
              </a:spcBef>
            </a:pPr>
            <a:r>
              <a:rPr lang="en-US" sz="4000" dirty="0" smtClean="0">
                <a:latin typeface="+mj-lt"/>
              </a:rPr>
              <a:t>Correct </a:t>
            </a:r>
            <a:r>
              <a:rPr lang="en-US" sz="4000" dirty="0" smtClean="0">
                <a:solidFill>
                  <a:schemeClr val="tx2"/>
                </a:solidFill>
                <a:latin typeface="+mj-lt"/>
              </a:rPr>
              <a:t>nutritional</a:t>
            </a:r>
            <a:r>
              <a:rPr lang="en-US" sz="4000" dirty="0" smtClean="0">
                <a:latin typeface="+mj-lt"/>
              </a:rPr>
              <a:t> deficiency </a:t>
            </a:r>
            <a:endParaRPr lang="en-US" sz="4000" dirty="0">
              <a:latin typeface="+mj-lt"/>
            </a:endParaRPr>
          </a:p>
        </p:txBody>
      </p:sp>
    </p:spTree>
    <p:extLst>
      <p:ext uri="{BB962C8B-B14F-4D97-AF65-F5344CB8AC3E}">
        <p14:creationId xmlns:p14="http://schemas.microsoft.com/office/powerpoint/2010/main" val="38958717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Associative effects of supplementation</a:t>
            </a:r>
            <a:endParaRPr lang="en-US" sz="3200" dirty="0"/>
          </a:p>
        </p:txBody>
      </p:sp>
      <p:sp>
        <p:nvSpPr>
          <p:cNvPr id="3" name="Content Placeholder 2"/>
          <p:cNvSpPr>
            <a:spLocks noGrp="1"/>
          </p:cNvSpPr>
          <p:nvPr>
            <p:ph idx="1"/>
          </p:nvPr>
        </p:nvSpPr>
        <p:spPr>
          <a:xfrm>
            <a:off x="457200" y="1600200"/>
            <a:ext cx="8229600" cy="4800600"/>
          </a:xfrm>
        </p:spPr>
        <p:txBody>
          <a:bodyPr/>
          <a:lstStyle/>
          <a:p>
            <a:pPr eaLnBrk="1" hangingPunct="1">
              <a:defRPr/>
            </a:pPr>
            <a:r>
              <a:rPr lang="en-US" sz="2800" dirty="0" smtClean="0"/>
              <a:t>Positive associative effects</a:t>
            </a:r>
          </a:p>
          <a:p>
            <a:pPr lvl="1" eaLnBrk="1" hangingPunct="1">
              <a:defRPr/>
            </a:pPr>
            <a:r>
              <a:rPr lang="en-US" sz="2400" dirty="0" smtClean="0"/>
              <a:t>Increase ruminal N (when N is limiting digestion)</a:t>
            </a:r>
          </a:p>
          <a:p>
            <a:pPr lvl="1" eaLnBrk="1" hangingPunct="1">
              <a:buFontTx/>
              <a:buNone/>
              <a:defRPr/>
            </a:pPr>
            <a:endParaRPr lang="en-US" sz="1600" dirty="0" smtClean="0"/>
          </a:p>
          <a:p>
            <a:pPr eaLnBrk="1" hangingPunct="1">
              <a:defRPr/>
            </a:pPr>
            <a:r>
              <a:rPr lang="en-US" sz="2800" dirty="0" smtClean="0"/>
              <a:t>Negative associative effects </a:t>
            </a:r>
          </a:p>
          <a:p>
            <a:pPr lvl="1" eaLnBrk="1" hangingPunct="1">
              <a:defRPr/>
            </a:pPr>
            <a:r>
              <a:rPr lang="en-US" sz="2400" dirty="0" smtClean="0"/>
              <a:t>Decrease ruminal pH</a:t>
            </a:r>
          </a:p>
          <a:p>
            <a:pPr lvl="1" eaLnBrk="1" hangingPunct="1">
              <a:defRPr/>
            </a:pPr>
            <a:r>
              <a:rPr lang="en-US" sz="2400" dirty="0" smtClean="0"/>
              <a:t>Decrease ruminal available N</a:t>
            </a:r>
          </a:p>
          <a:p>
            <a:pPr eaLnBrk="1" hangingPunct="1">
              <a:defRPr/>
            </a:pPr>
            <a:endParaRPr lang="en-US" sz="1800" dirty="0" smtClean="0"/>
          </a:p>
          <a:p>
            <a:pPr eaLnBrk="1" hangingPunct="1">
              <a:defRPr/>
            </a:pPr>
            <a:r>
              <a:rPr lang="en-US" sz="2800" dirty="0" smtClean="0"/>
              <a:t>The ability to infrequently feed supplements depends on supplement characteristics</a:t>
            </a:r>
          </a:p>
          <a:p>
            <a:pPr lvl="1" eaLnBrk="1" hangingPunct="1">
              <a:defRPr/>
            </a:pPr>
            <a:r>
              <a:rPr lang="en-US" sz="2400" dirty="0" smtClean="0"/>
              <a:t>Protein and non-structural carbohydrate (starch) content</a:t>
            </a:r>
          </a:p>
          <a:p>
            <a:pPr>
              <a:defRPr/>
            </a:pPr>
            <a:endParaRPr lang="en-US" dirty="0"/>
          </a:p>
        </p:txBody>
      </p:sp>
    </p:spTree>
    <p:extLst>
      <p:ext uri="{BB962C8B-B14F-4D97-AF65-F5344CB8AC3E}">
        <p14:creationId xmlns:p14="http://schemas.microsoft.com/office/powerpoint/2010/main" val="68159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dirty="0" smtClean="0"/>
              <a:t>Wean ~ 5-6 wk: when eating 0.5-0.7 kg starter/d for at least 3 consecutive d</a:t>
            </a:r>
          </a:p>
          <a:p>
            <a:r>
              <a:rPr lang="en-US" dirty="0" smtClean="0"/>
              <a:t>Milk to 50% during 1</a:t>
            </a:r>
            <a:r>
              <a:rPr lang="en-US" baseline="30000" dirty="0" smtClean="0"/>
              <a:t>st</a:t>
            </a:r>
            <a:r>
              <a:rPr lang="en-US" dirty="0" smtClean="0"/>
              <a:t> wk and totally in 2</a:t>
            </a:r>
            <a:r>
              <a:rPr lang="en-US" baseline="30000" dirty="0" smtClean="0"/>
              <a:t>nd</a:t>
            </a:r>
            <a:r>
              <a:rPr lang="en-US" dirty="0" smtClean="0"/>
              <a:t> wk</a:t>
            </a:r>
          </a:p>
          <a:p>
            <a:r>
              <a:rPr lang="en-US" dirty="0" smtClean="0"/>
              <a:t>Leave in individual pen/calf starter for 1-2 wk before moving to group pen/grain mix</a:t>
            </a:r>
          </a:p>
          <a:p>
            <a:r>
              <a:rPr lang="en-US" dirty="0" smtClean="0"/>
              <a:t>~ 37% wean at wk 8; ~9% at wk 7; ~ 18% at wk 6; ~ 28% wean after wk 8</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When feeding protein supplement can feed 3 times a week with little effect on performance</a:t>
            </a:r>
          </a:p>
          <a:p>
            <a:endParaRPr lang="en-US" dirty="0"/>
          </a:p>
          <a:p>
            <a:r>
              <a:rPr lang="en-US" dirty="0" smtClean="0"/>
              <a:t>When feeding energy the affects are more variable</a:t>
            </a:r>
          </a:p>
          <a:p>
            <a:pPr lvl="1"/>
            <a:r>
              <a:rPr lang="en-US" dirty="0" smtClean="0"/>
              <a:t>High NSC feeds may cause digestive upsets</a:t>
            </a:r>
          </a:p>
          <a:p>
            <a:pPr lvl="1"/>
            <a:r>
              <a:rPr lang="en-US" dirty="0" smtClean="0"/>
              <a:t>More likely to cause increased substitution than feeding daily</a:t>
            </a:r>
          </a:p>
          <a:p>
            <a:pPr lvl="1"/>
            <a:r>
              <a:rPr lang="en-US" dirty="0" smtClean="0"/>
              <a:t>If protein in the forage or supplement is high then can supplement 3X a week with less potential for decreased performance</a:t>
            </a:r>
            <a:endParaRPr lang="en-US" dirty="0"/>
          </a:p>
        </p:txBody>
      </p:sp>
      <p:sp>
        <p:nvSpPr>
          <p:cNvPr id="2" name="Title 1"/>
          <p:cNvSpPr>
            <a:spLocks noGrp="1"/>
          </p:cNvSpPr>
          <p:nvPr>
            <p:ph type="title"/>
          </p:nvPr>
        </p:nvSpPr>
        <p:spPr/>
        <p:txBody>
          <a:bodyPr/>
          <a:lstStyle/>
          <a:p>
            <a:r>
              <a:rPr lang="en-US" dirty="0" smtClean="0"/>
              <a:t>Frequency of feeding</a:t>
            </a:r>
            <a:endParaRPr lang="en-US" dirty="0"/>
          </a:p>
        </p:txBody>
      </p:sp>
    </p:spTree>
    <p:extLst>
      <p:ext uri="{BB962C8B-B14F-4D97-AF65-F5344CB8AC3E}">
        <p14:creationId xmlns:p14="http://schemas.microsoft.com/office/powerpoint/2010/main" val="1556782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 I supplement?</a:t>
            </a:r>
            <a:endParaRPr lang="en-US" dirty="0"/>
          </a:p>
        </p:txBody>
      </p:sp>
      <p:sp>
        <p:nvSpPr>
          <p:cNvPr id="3" name="Content Placeholder 2"/>
          <p:cNvSpPr>
            <a:spLocks noGrp="1"/>
          </p:cNvSpPr>
          <p:nvPr>
            <p:ph idx="1"/>
          </p:nvPr>
        </p:nvSpPr>
        <p:spPr/>
        <p:txBody>
          <a:bodyPr/>
          <a:lstStyle/>
          <a:p>
            <a:pPr>
              <a:buNone/>
            </a:pPr>
            <a:endParaRPr lang="en-US" dirty="0" smtClean="0"/>
          </a:p>
          <a:p>
            <a:r>
              <a:rPr lang="en-US" sz="2800" dirty="0" smtClean="0"/>
              <a:t>To maximize intake of forage feeding rates should be about 0.2 to 0.5 </a:t>
            </a:r>
            <a:r>
              <a:rPr lang="en-US" sz="2800" dirty="0"/>
              <a:t>%</a:t>
            </a:r>
            <a:r>
              <a:rPr lang="en-US" sz="2800" dirty="0" smtClean="0"/>
              <a:t> body weight</a:t>
            </a:r>
          </a:p>
          <a:p>
            <a:endParaRPr lang="en-US" sz="2800" dirty="0" smtClean="0"/>
          </a:p>
          <a:p>
            <a:r>
              <a:rPr lang="en-US" sz="2800" dirty="0" smtClean="0"/>
              <a:t>Using energy supplements highly digestible fiber will reduce likelihood of substitution and negative impacts on forage digestibility when fed at high rates</a:t>
            </a:r>
            <a:endParaRPr lang="en-US" sz="2800" dirty="0"/>
          </a:p>
        </p:txBody>
      </p:sp>
    </p:spTree>
    <p:extLst>
      <p:ext uri="{BB962C8B-B14F-4D97-AF65-F5344CB8AC3E}">
        <p14:creationId xmlns:p14="http://schemas.microsoft.com/office/powerpoint/2010/main" val="2697285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protein is deficient, supplements should be evaluated based on cost per pound of protein.</a:t>
            </a:r>
          </a:p>
          <a:p>
            <a:endParaRPr lang="en-US" dirty="0" smtClean="0"/>
          </a:p>
          <a:p>
            <a:r>
              <a:rPr lang="en-US" dirty="0" smtClean="0"/>
              <a:t>Forage supply is limited or energy is deficient, supplements should be evaluated based on cost per pound of total digestible nutrients (TDN; energy).</a:t>
            </a:r>
          </a:p>
          <a:p>
            <a:endParaRPr lang="en-US" dirty="0" smtClean="0"/>
          </a:p>
          <a:p>
            <a:r>
              <a:rPr lang="en-US" dirty="0" smtClean="0"/>
              <a:t>Prices are seasonal and vary year to year so you will need to pencil this out</a:t>
            </a:r>
            <a:endParaRPr lang="en-US" dirty="0"/>
          </a:p>
        </p:txBody>
      </p:sp>
      <p:sp>
        <p:nvSpPr>
          <p:cNvPr id="2" name="Title 1"/>
          <p:cNvSpPr>
            <a:spLocks noGrp="1"/>
          </p:cNvSpPr>
          <p:nvPr>
            <p:ph type="title"/>
          </p:nvPr>
        </p:nvSpPr>
        <p:spPr/>
        <p:txBody>
          <a:bodyPr>
            <a:normAutofit fontScale="90000"/>
          </a:bodyPr>
          <a:lstStyle/>
          <a:p>
            <a:r>
              <a:rPr lang="en-US" dirty="0" smtClean="0"/>
              <a:t>Identifying the best feed for the situation</a:t>
            </a:r>
            <a:endParaRPr lang="en-US" dirty="0"/>
          </a:p>
        </p:txBody>
      </p:sp>
    </p:spTree>
    <p:extLst>
      <p:ext uri="{BB962C8B-B14F-4D97-AF65-F5344CB8AC3E}">
        <p14:creationId xmlns:p14="http://schemas.microsoft.com/office/powerpoint/2010/main" val="7264471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806575" y="450850"/>
            <a:ext cx="6127750" cy="365125"/>
          </a:xfrm>
          <a:prstGeom prst="rect">
            <a:avLst/>
          </a:prstGeom>
          <a:noFill/>
          <a:ln w="9525">
            <a:noFill/>
            <a:miter lim="800000"/>
            <a:headEnd/>
            <a:tailEnd/>
          </a:ln>
        </p:spPr>
        <p:txBody>
          <a:bodyPr wrap="none" lIns="0" tIns="0" rIns="0" bIns="0">
            <a:spAutoFit/>
          </a:bodyPr>
          <a:lstStyle/>
          <a:p>
            <a:pPr eaLnBrk="0" hangingPunct="0"/>
            <a:r>
              <a:rPr lang="en-US" sz="2400" b="1" u="sng">
                <a:solidFill>
                  <a:srgbClr val="000080"/>
                </a:solidFill>
              </a:rPr>
              <a:t>Matching Animal Needs to Pasture Quality</a:t>
            </a:r>
            <a:endParaRPr lang="en-US" sz="2400">
              <a:latin typeface="Times New Roman" pitchFamily="18" charset="0"/>
            </a:endParaRPr>
          </a:p>
        </p:txBody>
      </p:sp>
      <p:sp>
        <p:nvSpPr>
          <p:cNvPr id="13316" name="Freeform 4"/>
          <p:cNvSpPr>
            <a:spLocks/>
          </p:cNvSpPr>
          <p:nvPr/>
        </p:nvSpPr>
        <p:spPr bwMode="auto">
          <a:xfrm>
            <a:off x="1905000" y="2590800"/>
            <a:ext cx="6245225" cy="2451100"/>
          </a:xfrm>
          <a:custGeom>
            <a:avLst/>
            <a:gdLst>
              <a:gd name="T0" fmla="*/ 0 w 11798"/>
              <a:gd name="T1" fmla="*/ 0 h 3907"/>
              <a:gd name="T2" fmla="*/ 107987 w 11798"/>
              <a:gd name="T3" fmla="*/ 18821 h 3907"/>
              <a:gd name="T4" fmla="*/ 231324 w 11798"/>
              <a:gd name="T5" fmla="*/ 42661 h 3907"/>
              <a:gd name="T6" fmla="*/ 391716 w 11798"/>
              <a:gd name="T7" fmla="*/ 74656 h 3907"/>
              <a:gd name="T8" fmla="*/ 580693 w 11798"/>
              <a:gd name="T9" fmla="*/ 116062 h 3907"/>
              <a:gd name="T10" fmla="*/ 791372 w 11798"/>
              <a:gd name="T11" fmla="*/ 166251 h 3907"/>
              <a:gd name="T12" fmla="*/ 1016874 w 11798"/>
              <a:gd name="T13" fmla="*/ 225850 h 3907"/>
              <a:gd name="T14" fmla="*/ 1132271 w 11798"/>
              <a:gd name="T15" fmla="*/ 259100 h 3907"/>
              <a:gd name="T16" fmla="*/ 1249257 w 11798"/>
              <a:gd name="T17" fmla="*/ 294232 h 3907"/>
              <a:gd name="T18" fmla="*/ 1360419 w 11798"/>
              <a:gd name="T19" fmla="*/ 329365 h 3907"/>
              <a:gd name="T20" fmla="*/ 1458878 w 11798"/>
              <a:gd name="T21" fmla="*/ 362615 h 3907"/>
              <a:gd name="T22" fmla="*/ 1624034 w 11798"/>
              <a:gd name="T23" fmla="*/ 422841 h 3907"/>
              <a:gd name="T24" fmla="*/ 1758488 w 11798"/>
              <a:gd name="T25" fmla="*/ 478049 h 3907"/>
              <a:gd name="T26" fmla="*/ 1879178 w 11798"/>
              <a:gd name="T27" fmla="*/ 531375 h 3907"/>
              <a:gd name="T28" fmla="*/ 1998281 w 11798"/>
              <a:gd name="T29" fmla="*/ 585328 h 3907"/>
              <a:gd name="T30" fmla="*/ 2132206 w 11798"/>
              <a:gd name="T31" fmla="*/ 643673 h 3907"/>
              <a:gd name="T32" fmla="*/ 2293657 w 11798"/>
              <a:gd name="T33" fmla="*/ 708918 h 3907"/>
              <a:gd name="T34" fmla="*/ 2497984 w 11798"/>
              <a:gd name="T35" fmla="*/ 784202 h 3907"/>
              <a:gd name="T36" fmla="*/ 2609147 w 11798"/>
              <a:gd name="T37" fmla="*/ 822471 h 3907"/>
              <a:gd name="T38" fmla="*/ 2709193 w 11798"/>
              <a:gd name="T39" fmla="*/ 854466 h 3907"/>
              <a:gd name="T40" fmla="*/ 2878055 w 11798"/>
              <a:gd name="T41" fmla="*/ 902773 h 3907"/>
              <a:gd name="T42" fmla="*/ 3018861 w 11798"/>
              <a:gd name="T43" fmla="*/ 937905 h 3907"/>
              <a:gd name="T44" fmla="*/ 3144845 w 11798"/>
              <a:gd name="T45" fmla="*/ 966136 h 3907"/>
              <a:gd name="T46" fmla="*/ 3267653 w 11798"/>
              <a:gd name="T47" fmla="*/ 996877 h 3907"/>
              <a:gd name="T48" fmla="*/ 3400519 w 11798"/>
              <a:gd name="T49" fmla="*/ 1037028 h 3907"/>
              <a:gd name="T50" fmla="*/ 3475157 w 11798"/>
              <a:gd name="T51" fmla="*/ 1063377 h 3907"/>
              <a:gd name="T52" fmla="*/ 3556147 w 11798"/>
              <a:gd name="T53" fmla="*/ 1094118 h 3907"/>
              <a:gd name="T54" fmla="*/ 3646665 w 11798"/>
              <a:gd name="T55" fmla="*/ 1131760 h 3907"/>
              <a:gd name="T56" fmla="*/ 3747241 w 11798"/>
              <a:gd name="T57" fmla="*/ 1176302 h 3907"/>
              <a:gd name="T58" fmla="*/ 3857874 w 11798"/>
              <a:gd name="T59" fmla="*/ 1229000 h 3907"/>
              <a:gd name="T60" fmla="*/ 3956332 w 11798"/>
              <a:gd name="T61" fmla="*/ 1279817 h 3907"/>
              <a:gd name="T62" fmla="*/ 4043674 w 11798"/>
              <a:gd name="T63" fmla="*/ 1328751 h 3907"/>
              <a:gd name="T64" fmla="*/ 4120959 w 11798"/>
              <a:gd name="T65" fmla="*/ 1376431 h 3907"/>
              <a:gd name="T66" fmla="*/ 4191891 w 11798"/>
              <a:gd name="T67" fmla="*/ 1422855 h 3907"/>
              <a:gd name="T68" fmla="*/ 4256471 w 11798"/>
              <a:gd name="T69" fmla="*/ 1468653 h 3907"/>
              <a:gd name="T70" fmla="*/ 4376105 w 11798"/>
              <a:gd name="T71" fmla="*/ 1560247 h 3907"/>
              <a:gd name="T72" fmla="*/ 4495207 w 11798"/>
              <a:gd name="T73" fmla="*/ 1651842 h 3907"/>
              <a:gd name="T74" fmla="*/ 4559788 w 11798"/>
              <a:gd name="T75" fmla="*/ 1698894 h 3907"/>
              <a:gd name="T76" fmla="*/ 4628603 w 11798"/>
              <a:gd name="T77" fmla="*/ 1747828 h 3907"/>
              <a:gd name="T78" fmla="*/ 4705358 w 11798"/>
              <a:gd name="T79" fmla="*/ 1797390 h 3907"/>
              <a:gd name="T80" fmla="*/ 4790582 w 11798"/>
              <a:gd name="T81" fmla="*/ 1849461 h 3907"/>
              <a:gd name="T82" fmla="*/ 4887453 w 11798"/>
              <a:gd name="T83" fmla="*/ 1904041 h 3907"/>
              <a:gd name="T84" fmla="*/ 4995969 w 11798"/>
              <a:gd name="T85" fmla="*/ 1961131 h 3907"/>
              <a:gd name="T86" fmla="*/ 5106602 w 11798"/>
              <a:gd name="T87" fmla="*/ 2014457 h 3907"/>
              <a:gd name="T88" fmla="*/ 5217235 w 11798"/>
              <a:gd name="T89" fmla="*/ 2065900 h 3907"/>
              <a:gd name="T90" fmla="*/ 5327869 w 11798"/>
              <a:gd name="T91" fmla="*/ 2114207 h 3907"/>
              <a:gd name="T92" fmla="*/ 5437443 w 11798"/>
              <a:gd name="T93" fmla="*/ 2160632 h 3907"/>
              <a:gd name="T94" fmla="*/ 5647593 w 11798"/>
              <a:gd name="T95" fmla="*/ 2244071 h 3907"/>
              <a:gd name="T96" fmla="*/ 5839217 w 11798"/>
              <a:gd name="T97" fmla="*/ 2315590 h 3907"/>
              <a:gd name="T98" fmla="*/ 6003843 w 11798"/>
              <a:gd name="T99" fmla="*/ 2372680 h 3907"/>
              <a:gd name="T100" fmla="*/ 6131945 w 11798"/>
              <a:gd name="T101" fmla="*/ 2415340 h 3907"/>
              <a:gd name="T102" fmla="*/ 6245225 w 11798"/>
              <a:gd name="T103" fmla="*/ 2451100 h 39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98"/>
              <a:gd name="T157" fmla="*/ 0 h 3907"/>
              <a:gd name="T158" fmla="*/ 11798 w 11798"/>
              <a:gd name="T159" fmla="*/ 3907 h 39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98" h="3907">
                <a:moveTo>
                  <a:pt x="0" y="0"/>
                </a:moveTo>
                <a:lnTo>
                  <a:pt x="204" y="30"/>
                </a:lnTo>
                <a:lnTo>
                  <a:pt x="437" y="68"/>
                </a:lnTo>
                <a:lnTo>
                  <a:pt x="740" y="119"/>
                </a:lnTo>
                <a:lnTo>
                  <a:pt x="1097" y="185"/>
                </a:lnTo>
                <a:lnTo>
                  <a:pt x="1495" y="265"/>
                </a:lnTo>
                <a:lnTo>
                  <a:pt x="1921" y="360"/>
                </a:lnTo>
                <a:lnTo>
                  <a:pt x="2139" y="413"/>
                </a:lnTo>
                <a:lnTo>
                  <a:pt x="2360" y="469"/>
                </a:lnTo>
                <a:lnTo>
                  <a:pt x="2570" y="525"/>
                </a:lnTo>
                <a:lnTo>
                  <a:pt x="2756" y="578"/>
                </a:lnTo>
                <a:lnTo>
                  <a:pt x="3068" y="674"/>
                </a:lnTo>
                <a:lnTo>
                  <a:pt x="3322" y="762"/>
                </a:lnTo>
                <a:lnTo>
                  <a:pt x="3550" y="847"/>
                </a:lnTo>
                <a:lnTo>
                  <a:pt x="3775" y="933"/>
                </a:lnTo>
                <a:lnTo>
                  <a:pt x="4028" y="1026"/>
                </a:lnTo>
                <a:lnTo>
                  <a:pt x="4333" y="1130"/>
                </a:lnTo>
                <a:lnTo>
                  <a:pt x="4719" y="1250"/>
                </a:lnTo>
                <a:lnTo>
                  <a:pt x="4929" y="1311"/>
                </a:lnTo>
                <a:lnTo>
                  <a:pt x="5118" y="1362"/>
                </a:lnTo>
                <a:lnTo>
                  <a:pt x="5437" y="1439"/>
                </a:lnTo>
                <a:lnTo>
                  <a:pt x="5703" y="1495"/>
                </a:lnTo>
                <a:lnTo>
                  <a:pt x="5941" y="1540"/>
                </a:lnTo>
                <a:lnTo>
                  <a:pt x="6173" y="1589"/>
                </a:lnTo>
                <a:lnTo>
                  <a:pt x="6424" y="1653"/>
                </a:lnTo>
                <a:lnTo>
                  <a:pt x="6565" y="1695"/>
                </a:lnTo>
                <a:lnTo>
                  <a:pt x="6718" y="1744"/>
                </a:lnTo>
                <a:lnTo>
                  <a:pt x="6889" y="1804"/>
                </a:lnTo>
                <a:lnTo>
                  <a:pt x="7079" y="1875"/>
                </a:lnTo>
                <a:lnTo>
                  <a:pt x="7288" y="1959"/>
                </a:lnTo>
                <a:lnTo>
                  <a:pt x="7474" y="2040"/>
                </a:lnTo>
                <a:lnTo>
                  <a:pt x="7639" y="2118"/>
                </a:lnTo>
                <a:lnTo>
                  <a:pt x="7785" y="2194"/>
                </a:lnTo>
                <a:lnTo>
                  <a:pt x="7919" y="2268"/>
                </a:lnTo>
                <a:lnTo>
                  <a:pt x="8041" y="2341"/>
                </a:lnTo>
                <a:lnTo>
                  <a:pt x="8267" y="2487"/>
                </a:lnTo>
                <a:lnTo>
                  <a:pt x="8492" y="2633"/>
                </a:lnTo>
                <a:lnTo>
                  <a:pt x="8614" y="2708"/>
                </a:lnTo>
                <a:lnTo>
                  <a:pt x="8744" y="2786"/>
                </a:lnTo>
                <a:lnTo>
                  <a:pt x="8889" y="2865"/>
                </a:lnTo>
                <a:lnTo>
                  <a:pt x="9050" y="2948"/>
                </a:lnTo>
                <a:lnTo>
                  <a:pt x="9233" y="3035"/>
                </a:lnTo>
                <a:lnTo>
                  <a:pt x="9438" y="3126"/>
                </a:lnTo>
                <a:lnTo>
                  <a:pt x="9647" y="3211"/>
                </a:lnTo>
                <a:lnTo>
                  <a:pt x="9856" y="3293"/>
                </a:lnTo>
                <a:lnTo>
                  <a:pt x="10065" y="3370"/>
                </a:lnTo>
                <a:lnTo>
                  <a:pt x="10272" y="3444"/>
                </a:lnTo>
                <a:lnTo>
                  <a:pt x="10669" y="3577"/>
                </a:lnTo>
                <a:lnTo>
                  <a:pt x="11031" y="3691"/>
                </a:lnTo>
                <a:lnTo>
                  <a:pt x="11342" y="3782"/>
                </a:lnTo>
                <a:lnTo>
                  <a:pt x="11584" y="3850"/>
                </a:lnTo>
                <a:lnTo>
                  <a:pt x="11798" y="3907"/>
                </a:lnTo>
              </a:path>
            </a:pathLst>
          </a:custGeom>
          <a:noFill/>
          <a:ln w="49213">
            <a:solidFill>
              <a:srgbClr val="FF0000"/>
            </a:solidFill>
            <a:round/>
            <a:headEnd/>
            <a:tailEnd/>
          </a:ln>
        </p:spPr>
        <p:txBody>
          <a:bodyPr/>
          <a:lstStyle/>
          <a:p>
            <a:pPr eaLnBrk="0" hangingPunct="0"/>
            <a:endParaRPr lang="en-US" sz="2400">
              <a:latin typeface="Times New Roman" pitchFamily="18" charset="0"/>
            </a:endParaRPr>
          </a:p>
        </p:txBody>
      </p:sp>
      <p:sp>
        <p:nvSpPr>
          <p:cNvPr id="13317" name="Line 5"/>
          <p:cNvSpPr>
            <a:spLocks noChangeShapeType="1"/>
          </p:cNvSpPr>
          <p:nvPr/>
        </p:nvSpPr>
        <p:spPr bwMode="auto">
          <a:xfrm flipV="1">
            <a:off x="1908175" y="5454650"/>
            <a:ext cx="1588" cy="92075"/>
          </a:xfrm>
          <a:prstGeom prst="line">
            <a:avLst/>
          </a:prstGeom>
          <a:noFill/>
          <a:ln w="0">
            <a:solidFill>
              <a:srgbClr val="000000"/>
            </a:solidFill>
            <a:round/>
            <a:headEnd/>
            <a:tailEnd/>
          </a:ln>
        </p:spPr>
        <p:txBody>
          <a:bodyPr/>
          <a:lstStyle/>
          <a:p>
            <a:endParaRPr lang="en-US"/>
          </a:p>
        </p:txBody>
      </p:sp>
      <p:sp>
        <p:nvSpPr>
          <p:cNvPr id="13318" name="Line 6"/>
          <p:cNvSpPr>
            <a:spLocks noChangeShapeType="1"/>
          </p:cNvSpPr>
          <p:nvPr/>
        </p:nvSpPr>
        <p:spPr bwMode="auto">
          <a:xfrm flipV="1">
            <a:off x="3155950" y="5454650"/>
            <a:ext cx="1588" cy="92075"/>
          </a:xfrm>
          <a:prstGeom prst="line">
            <a:avLst/>
          </a:prstGeom>
          <a:noFill/>
          <a:ln w="0">
            <a:solidFill>
              <a:srgbClr val="000000"/>
            </a:solidFill>
            <a:round/>
            <a:headEnd/>
            <a:tailEnd/>
          </a:ln>
        </p:spPr>
        <p:txBody>
          <a:bodyPr/>
          <a:lstStyle/>
          <a:p>
            <a:endParaRPr lang="en-US"/>
          </a:p>
        </p:txBody>
      </p:sp>
      <p:sp>
        <p:nvSpPr>
          <p:cNvPr id="13319" name="Line 7"/>
          <p:cNvSpPr>
            <a:spLocks noChangeShapeType="1"/>
          </p:cNvSpPr>
          <p:nvPr/>
        </p:nvSpPr>
        <p:spPr bwMode="auto">
          <a:xfrm flipV="1">
            <a:off x="4405313" y="5454650"/>
            <a:ext cx="1587" cy="92075"/>
          </a:xfrm>
          <a:prstGeom prst="line">
            <a:avLst/>
          </a:prstGeom>
          <a:noFill/>
          <a:ln w="0">
            <a:solidFill>
              <a:srgbClr val="000000"/>
            </a:solidFill>
            <a:round/>
            <a:headEnd/>
            <a:tailEnd/>
          </a:ln>
        </p:spPr>
        <p:txBody>
          <a:bodyPr/>
          <a:lstStyle/>
          <a:p>
            <a:endParaRPr lang="en-US"/>
          </a:p>
        </p:txBody>
      </p:sp>
      <p:sp>
        <p:nvSpPr>
          <p:cNvPr id="13320" name="Line 8"/>
          <p:cNvSpPr>
            <a:spLocks noChangeShapeType="1"/>
          </p:cNvSpPr>
          <p:nvPr/>
        </p:nvSpPr>
        <p:spPr bwMode="auto">
          <a:xfrm flipV="1">
            <a:off x="5653088" y="5454650"/>
            <a:ext cx="1587" cy="92075"/>
          </a:xfrm>
          <a:prstGeom prst="line">
            <a:avLst/>
          </a:prstGeom>
          <a:noFill/>
          <a:ln w="0">
            <a:solidFill>
              <a:srgbClr val="000000"/>
            </a:solidFill>
            <a:round/>
            <a:headEnd/>
            <a:tailEnd/>
          </a:ln>
        </p:spPr>
        <p:txBody>
          <a:bodyPr/>
          <a:lstStyle/>
          <a:p>
            <a:endParaRPr lang="en-US"/>
          </a:p>
        </p:txBody>
      </p:sp>
      <p:sp>
        <p:nvSpPr>
          <p:cNvPr id="13321" name="Line 9"/>
          <p:cNvSpPr>
            <a:spLocks noChangeShapeType="1"/>
          </p:cNvSpPr>
          <p:nvPr/>
        </p:nvSpPr>
        <p:spPr bwMode="auto">
          <a:xfrm flipV="1">
            <a:off x="6902450" y="5454650"/>
            <a:ext cx="1588" cy="92075"/>
          </a:xfrm>
          <a:prstGeom prst="line">
            <a:avLst/>
          </a:prstGeom>
          <a:noFill/>
          <a:ln w="0">
            <a:solidFill>
              <a:srgbClr val="000000"/>
            </a:solidFill>
            <a:round/>
            <a:headEnd/>
            <a:tailEnd/>
          </a:ln>
        </p:spPr>
        <p:txBody>
          <a:bodyPr/>
          <a:lstStyle/>
          <a:p>
            <a:endParaRPr lang="en-US"/>
          </a:p>
        </p:txBody>
      </p:sp>
      <p:sp>
        <p:nvSpPr>
          <p:cNvPr id="13322" name="Line 10"/>
          <p:cNvSpPr>
            <a:spLocks noChangeShapeType="1"/>
          </p:cNvSpPr>
          <p:nvPr/>
        </p:nvSpPr>
        <p:spPr bwMode="auto">
          <a:xfrm flipV="1">
            <a:off x="8150225" y="5454650"/>
            <a:ext cx="1588" cy="92075"/>
          </a:xfrm>
          <a:prstGeom prst="line">
            <a:avLst/>
          </a:prstGeom>
          <a:noFill/>
          <a:ln w="0">
            <a:solidFill>
              <a:srgbClr val="000000"/>
            </a:solidFill>
            <a:round/>
            <a:headEnd/>
            <a:tailEnd/>
          </a:ln>
        </p:spPr>
        <p:txBody>
          <a:bodyPr/>
          <a:lstStyle/>
          <a:p>
            <a:endParaRPr lang="en-US"/>
          </a:p>
        </p:txBody>
      </p:sp>
      <p:sp>
        <p:nvSpPr>
          <p:cNvPr id="13323" name="Line 11"/>
          <p:cNvSpPr>
            <a:spLocks noChangeShapeType="1"/>
          </p:cNvSpPr>
          <p:nvPr/>
        </p:nvSpPr>
        <p:spPr bwMode="auto">
          <a:xfrm>
            <a:off x="1814513" y="5454650"/>
            <a:ext cx="93662" cy="1588"/>
          </a:xfrm>
          <a:prstGeom prst="line">
            <a:avLst/>
          </a:prstGeom>
          <a:noFill/>
          <a:ln w="0">
            <a:solidFill>
              <a:srgbClr val="000000"/>
            </a:solidFill>
            <a:round/>
            <a:headEnd/>
            <a:tailEnd/>
          </a:ln>
        </p:spPr>
        <p:txBody>
          <a:bodyPr/>
          <a:lstStyle/>
          <a:p>
            <a:endParaRPr lang="en-US"/>
          </a:p>
        </p:txBody>
      </p:sp>
      <p:sp>
        <p:nvSpPr>
          <p:cNvPr id="13324" name="Line 12"/>
          <p:cNvSpPr>
            <a:spLocks noChangeShapeType="1"/>
          </p:cNvSpPr>
          <p:nvPr/>
        </p:nvSpPr>
        <p:spPr bwMode="auto">
          <a:xfrm>
            <a:off x="1908175" y="5372100"/>
            <a:ext cx="46038" cy="1588"/>
          </a:xfrm>
          <a:prstGeom prst="line">
            <a:avLst/>
          </a:prstGeom>
          <a:noFill/>
          <a:ln w="0">
            <a:solidFill>
              <a:srgbClr val="000000"/>
            </a:solidFill>
            <a:round/>
            <a:headEnd/>
            <a:tailEnd/>
          </a:ln>
        </p:spPr>
        <p:txBody>
          <a:bodyPr/>
          <a:lstStyle/>
          <a:p>
            <a:endParaRPr lang="en-US"/>
          </a:p>
        </p:txBody>
      </p:sp>
      <p:sp>
        <p:nvSpPr>
          <p:cNvPr id="13325" name="Line 13"/>
          <p:cNvSpPr>
            <a:spLocks noChangeShapeType="1"/>
          </p:cNvSpPr>
          <p:nvPr/>
        </p:nvSpPr>
        <p:spPr bwMode="auto">
          <a:xfrm>
            <a:off x="1908175" y="5289550"/>
            <a:ext cx="46038" cy="1588"/>
          </a:xfrm>
          <a:prstGeom prst="line">
            <a:avLst/>
          </a:prstGeom>
          <a:noFill/>
          <a:ln w="0">
            <a:solidFill>
              <a:srgbClr val="000000"/>
            </a:solidFill>
            <a:round/>
            <a:headEnd/>
            <a:tailEnd/>
          </a:ln>
        </p:spPr>
        <p:txBody>
          <a:bodyPr/>
          <a:lstStyle/>
          <a:p>
            <a:endParaRPr lang="en-US"/>
          </a:p>
        </p:txBody>
      </p:sp>
      <p:sp>
        <p:nvSpPr>
          <p:cNvPr id="13326" name="Line 14"/>
          <p:cNvSpPr>
            <a:spLocks noChangeShapeType="1"/>
          </p:cNvSpPr>
          <p:nvPr/>
        </p:nvSpPr>
        <p:spPr bwMode="auto">
          <a:xfrm>
            <a:off x="1908175" y="5207000"/>
            <a:ext cx="46038" cy="1588"/>
          </a:xfrm>
          <a:prstGeom prst="line">
            <a:avLst/>
          </a:prstGeom>
          <a:noFill/>
          <a:ln w="0">
            <a:solidFill>
              <a:srgbClr val="000000"/>
            </a:solidFill>
            <a:round/>
            <a:headEnd/>
            <a:tailEnd/>
          </a:ln>
        </p:spPr>
        <p:txBody>
          <a:bodyPr/>
          <a:lstStyle/>
          <a:p>
            <a:endParaRPr lang="en-US"/>
          </a:p>
        </p:txBody>
      </p:sp>
      <p:sp>
        <p:nvSpPr>
          <p:cNvPr id="13327" name="Line 15"/>
          <p:cNvSpPr>
            <a:spLocks noChangeShapeType="1"/>
          </p:cNvSpPr>
          <p:nvPr/>
        </p:nvSpPr>
        <p:spPr bwMode="auto">
          <a:xfrm>
            <a:off x="1908175" y="5124450"/>
            <a:ext cx="46038" cy="1588"/>
          </a:xfrm>
          <a:prstGeom prst="line">
            <a:avLst/>
          </a:prstGeom>
          <a:noFill/>
          <a:ln w="0">
            <a:solidFill>
              <a:srgbClr val="000000"/>
            </a:solidFill>
            <a:round/>
            <a:headEnd/>
            <a:tailEnd/>
          </a:ln>
        </p:spPr>
        <p:txBody>
          <a:bodyPr/>
          <a:lstStyle/>
          <a:p>
            <a:endParaRPr lang="en-US"/>
          </a:p>
        </p:txBody>
      </p:sp>
      <p:sp>
        <p:nvSpPr>
          <p:cNvPr id="13328" name="Line 16"/>
          <p:cNvSpPr>
            <a:spLocks noChangeShapeType="1"/>
          </p:cNvSpPr>
          <p:nvPr/>
        </p:nvSpPr>
        <p:spPr bwMode="auto">
          <a:xfrm>
            <a:off x="1814513" y="5041900"/>
            <a:ext cx="93662" cy="1588"/>
          </a:xfrm>
          <a:prstGeom prst="line">
            <a:avLst/>
          </a:prstGeom>
          <a:noFill/>
          <a:ln w="0">
            <a:solidFill>
              <a:srgbClr val="000000"/>
            </a:solidFill>
            <a:round/>
            <a:headEnd/>
            <a:tailEnd/>
          </a:ln>
        </p:spPr>
        <p:txBody>
          <a:bodyPr/>
          <a:lstStyle/>
          <a:p>
            <a:endParaRPr lang="en-US"/>
          </a:p>
        </p:txBody>
      </p:sp>
      <p:sp>
        <p:nvSpPr>
          <p:cNvPr id="13329" name="Line 17"/>
          <p:cNvSpPr>
            <a:spLocks noChangeShapeType="1"/>
          </p:cNvSpPr>
          <p:nvPr/>
        </p:nvSpPr>
        <p:spPr bwMode="auto">
          <a:xfrm>
            <a:off x="1908175" y="4957763"/>
            <a:ext cx="46038" cy="1587"/>
          </a:xfrm>
          <a:prstGeom prst="line">
            <a:avLst/>
          </a:prstGeom>
          <a:noFill/>
          <a:ln w="0">
            <a:solidFill>
              <a:srgbClr val="000000"/>
            </a:solidFill>
            <a:round/>
            <a:headEnd/>
            <a:tailEnd/>
          </a:ln>
        </p:spPr>
        <p:txBody>
          <a:bodyPr/>
          <a:lstStyle/>
          <a:p>
            <a:endParaRPr lang="en-US"/>
          </a:p>
        </p:txBody>
      </p:sp>
      <p:sp>
        <p:nvSpPr>
          <p:cNvPr id="13330" name="Line 18"/>
          <p:cNvSpPr>
            <a:spLocks noChangeShapeType="1"/>
          </p:cNvSpPr>
          <p:nvPr/>
        </p:nvSpPr>
        <p:spPr bwMode="auto">
          <a:xfrm>
            <a:off x="1908175" y="4875213"/>
            <a:ext cx="46038" cy="1587"/>
          </a:xfrm>
          <a:prstGeom prst="line">
            <a:avLst/>
          </a:prstGeom>
          <a:noFill/>
          <a:ln w="0">
            <a:solidFill>
              <a:srgbClr val="000000"/>
            </a:solidFill>
            <a:round/>
            <a:headEnd/>
            <a:tailEnd/>
          </a:ln>
        </p:spPr>
        <p:txBody>
          <a:bodyPr/>
          <a:lstStyle/>
          <a:p>
            <a:endParaRPr lang="en-US"/>
          </a:p>
        </p:txBody>
      </p:sp>
      <p:sp>
        <p:nvSpPr>
          <p:cNvPr id="13331" name="Line 19"/>
          <p:cNvSpPr>
            <a:spLocks noChangeShapeType="1"/>
          </p:cNvSpPr>
          <p:nvPr/>
        </p:nvSpPr>
        <p:spPr bwMode="auto">
          <a:xfrm>
            <a:off x="1908175" y="4792663"/>
            <a:ext cx="46038" cy="1587"/>
          </a:xfrm>
          <a:prstGeom prst="line">
            <a:avLst/>
          </a:prstGeom>
          <a:noFill/>
          <a:ln w="0">
            <a:solidFill>
              <a:srgbClr val="000000"/>
            </a:solidFill>
            <a:round/>
            <a:headEnd/>
            <a:tailEnd/>
          </a:ln>
        </p:spPr>
        <p:txBody>
          <a:bodyPr/>
          <a:lstStyle/>
          <a:p>
            <a:endParaRPr lang="en-US"/>
          </a:p>
        </p:txBody>
      </p:sp>
      <p:sp>
        <p:nvSpPr>
          <p:cNvPr id="13332" name="Line 20"/>
          <p:cNvSpPr>
            <a:spLocks noChangeShapeType="1"/>
          </p:cNvSpPr>
          <p:nvPr/>
        </p:nvSpPr>
        <p:spPr bwMode="auto">
          <a:xfrm>
            <a:off x="1908175" y="4710113"/>
            <a:ext cx="46038" cy="1587"/>
          </a:xfrm>
          <a:prstGeom prst="line">
            <a:avLst/>
          </a:prstGeom>
          <a:noFill/>
          <a:ln w="0">
            <a:solidFill>
              <a:srgbClr val="000000"/>
            </a:solidFill>
            <a:round/>
            <a:headEnd/>
            <a:tailEnd/>
          </a:ln>
        </p:spPr>
        <p:txBody>
          <a:bodyPr/>
          <a:lstStyle/>
          <a:p>
            <a:endParaRPr lang="en-US"/>
          </a:p>
        </p:txBody>
      </p:sp>
      <p:sp>
        <p:nvSpPr>
          <p:cNvPr id="13333" name="Line 21"/>
          <p:cNvSpPr>
            <a:spLocks noChangeShapeType="1"/>
          </p:cNvSpPr>
          <p:nvPr/>
        </p:nvSpPr>
        <p:spPr bwMode="auto">
          <a:xfrm>
            <a:off x="1814513" y="4627563"/>
            <a:ext cx="93662" cy="1587"/>
          </a:xfrm>
          <a:prstGeom prst="line">
            <a:avLst/>
          </a:prstGeom>
          <a:noFill/>
          <a:ln w="0">
            <a:solidFill>
              <a:srgbClr val="000000"/>
            </a:solidFill>
            <a:round/>
            <a:headEnd/>
            <a:tailEnd/>
          </a:ln>
        </p:spPr>
        <p:txBody>
          <a:bodyPr/>
          <a:lstStyle/>
          <a:p>
            <a:endParaRPr lang="en-US"/>
          </a:p>
        </p:txBody>
      </p:sp>
      <p:sp>
        <p:nvSpPr>
          <p:cNvPr id="13334" name="Line 22"/>
          <p:cNvSpPr>
            <a:spLocks noChangeShapeType="1"/>
          </p:cNvSpPr>
          <p:nvPr/>
        </p:nvSpPr>
        <p:spPr bwMode="auto">
          <a:xfrm>
            <a:off x="1908175" y="4545013"/>
            <a:ext cx="46038" cy="1587"/>
          </a:xfrm>
          <a:prstGeom prst="line">
            <a:avLst/>
          </a:prstGeom>
          <a:noFill/>
          <a:ln w="0">
            <a:solidFill>
              <a:srgbClr val="000000"/>
            </a:solidFill>
            <a:round/>
            <a:headEnd/>
            <a:tailEnd/>
          </a:ln>
        </p:spPr>
        <p:txBody>
          <a:bodyPr/>
          <a:lstStyle/>
          <a:p>
            <a:endParaRPr lang="en-US"/>
          </a:p>
        </p:txBody>
      </p:sp>
      <p:sp>
        <p:nvSpPr>
          <p:cNvPr id="13335" name="Line 23"/>
          <p:cNvSpPr>
            <a:spLocks noChangeShapeType="1"/>
          </p:cNvSpPr>
          <p:nvPr/>
        </p:nvSpPr>
        <p:spPr bwMode="auto">
          <a:xfrm>
            <a:off x="1908175" y="4462463"/>
            <a:ext cx="46038" cy="1587"/>
          </a:xfrm>
          <a:prstGeom prst="line">
            <a:avLst/>
          </a:prstGeom>
          <a:noFill/>
          <a:ln w="0">
            <a:solidFill>
              <a:srgbClr val="000000"/>
            </a:solidFill>
            <a:round/>
            <a:headEnd/>
            <a:tailEnd/>
          </a:ln>
        </p:spPr>
        <p:txBody>
          <a:bodyPr/>
          <a:lstStyle/>
          <a:p>
            <a:endParaRPr lang="en-US"/>
          </a:p>
        </p:txBody>
      </p:sp>
      <p:sp>
        <p:nvSpPr>
          <p:cNvPr id="13336" name="Line 24"/>
          <p:cNvSpPr>
            <a:spLocks noChangeShapeType="1"/>
          </p:cNvSpPr>
          <p:nvPr/>
        </p:nvSpPr>
        <p:spPr bwMode="auto">
          <a:xfrm>
            <a:off x="1908175" y="4379913"/>
            <a:ext cx="46038" cy="1587"/>
          </a:xfrm>
          <a:prstGeom prst="line">
            <a:avLst/>
          </a:prstGeom>
          <a:noFill/>
          <a:ln w="0">
            <a:solidFill>
              <a:srgbClr val="000000"/>
            </a:solidFill>
            <a:round/>
            <a:headEnd/>
            <a:tailEnd/>
          </a:ln>
        </p:spPr>
        <p:txBody>
          <a:bodyPr/>
          <a:lstStyle/>
          <a:p>
            <a:endParaRPr lang="en-US"/>
          </a:p>
        </p:txBody>
      </p:sp>
      <p:sp>
        <p:nvSpPr>
          <p:cNvPr id="13337" name="Line 25"/>
          <p:cNvSpPr>
            <a:spLocks noChangeShapeType="1"/>
          </p:cNvSpPr>
          <p:nvPr/>
        </p:nvSpPr>
        <p:spPr bwMode="auto">
          <a:xfrm>
            <a:off x="1908175" y="4297363"/>
            <a:ext cx="46038" cy="1587"/>
          </a:xfrm>
          <a:prstGeom prst="line">
            <a:avLst/>
          </a:prstGeom>
          <a:noFill/>
          <a:ln w="0">
            <a:solidFill>
              <a:srgbClr val="000000"/>
            </a:solidFill>
            <a:round/>
            <a:headEnd/>
            <a:tailEnd/>
          </a:ln>
        </p:spPr>
        <p:txBody>
          <a:bodyPr/>
          <a:lstStyle/>
          <a:p>
            <a:endParaRPr lang="en-US"/>
          </a:p>
        </p:txBody>
      </p:sp>
      <p:sp>
        <p:nvSpPr>
          <p:cNvPr id="13338" name="Line 26"/>
          <p:cNvSpPr>
            <a:spLocks noChangeShapeType="1"/>
          </p:cNvSpPr>
          <p:nvPr/>
        </p:nvSpPr>
        <p:spPr bwMode="auto">
          <a:xfrm>
            <a:off x="1814513" y="4213225"/>
            <a:ext cx="93662" cy="1588"/>
          </a:xfrm>
          <a:prstGeom prst="line">
            <a:avLst/>
          </a:prstGeom>
          <a:noFill/>
          <a:ln w="0">
            <a:solidFill>
              <a:srgbClr val="000000"/>
            </a:solidFill>
            <a:round/>
            <a:headEnd/>
            <a:tailEnd/>
          </a:ln>
        </p:spPr>
        <p:txBody>
          <a:bodyPr/>
          <a:lstStyle/>
          <a:p>
            <a:endParaRPr lang="en-US"/>
          </a:p>
        </p:txBody>
      </p:sp>
      <p:sp>
        <p:nvSpPr>
          <p:cNvPr id="13339" name="Line 27"/>
          <p:cNvSpPr>
            <a:spLocks noChangeShapeType="1"/>
          </p:cNvSpPr>
          <p:nvPr/>
        </p:nvSpPr>
        <p:spPr bwMode="auto">
          <a:xfrm>
            <a:off x="1908175" y="4130675"/>
            <a:ext cx="46038" cy="1588"/>
          </a:xfrm>
          <a:prstGeom prst="line">
            <a:avLst/>
          </a:prstGeom>
          <a:noFill/>
          <a:ln w="0">
            <a:solidFill>
              <a:srgbClr val="000000"/>
            </a:solidFill>
            <a:round/>
            <a:headEnd/>
            <a:tailEnd/>
          </a:ln>
        </p:spPr>
        <p:txBody>
          <a:bodyPr/>
          <a:lstStyle/>
          <a:p>
            <a:endParaRPr lang="en-US"/>
          </a:p>
        </p:txBody>
      </p:sp>
      <p:sp>
        <p:nvSpPr>
          <p:cNvPr id="13340" name="Line 28"/>
          <p:cNvSpPr>
            <a:spLocks noChangeShapeType="1"/>
          </p:cNvSpPr>
          <p:nvPr/>
        </p:nvSpPr>
        <p:spPr bwMode="auto">
          <a:xfrm>
            <a:off x="1908175" y="4049713"/>
            <a:ext cx="46038" cy="1587"/>
          </a:xfrm>
          <a:prstGeom prst="line">
            <a:avLst/>
          </a:prstGeom>
          <a:noFill/>
          <a:ln w="0">
            <a:solidFill>
              <a:srgbClr val="000000"/>
            </a:solidFill>
            <a:round/>
            <a:headEnd/>
            <a:tailEnd/>
          </a:ln>
        </p:spPr>
        <p:txBody>
          <a:bodyPr/>
          <a:lstStyle/>
          <a:p>
            <a:endParaRPr lang="en-US"/>
          </a:p>
        </p:txBody>
      </p:sp>
      <p:sp>
        <p:nvSpPr>
          <p:cNvPr id="13341" name="Line 29"/>
          <p:cNvSpPr>
            <a:spLocks noChangeShapeType="1"/>
          </p:cNvSpPr>
          <p:nvPr/>
        </p:nvSpPr>
        <p:spPr bwMode="auto">
          <a:xfrm>
            <a:off x="1908175" y="3965575"/>
            <a:ext cx="46038" cy="1588"/>
          </a:xfrm>
          <a:prstGeom prst="line">
            <a:avLst/>
          </a:prstGeom>
          <a:noFill/>
          <a:ln w="0">
            <a:solidFill>
              <a:srgbClr val="000000"/>
            </a:solidFill>
            <a:round/>
            <a:headEnd/>
            <a:tailEnd/>
          </a:ln>
        </p:spPr>
        <p:txBody>
          <a:bodyPr/>
          <a:lstStyle/>
          <a:p>
            <a:endParaRPr lang="en-US"/>
          </a:p>
        </p:txBody>
      </p:sp>
      <p:sp>
        <p:nvSpPr>
          <p:cNvPr id="13342" name="Line 30"/>
          <p:cNvSpPr>
            <a:spLocks noChangeShapeType="1"/>
          </p:cNvSpPr>
          <p:nvPr/>
        </p:nvSpPr>
        <p:spPr bwMode="auto">
          <a:xfrm>
            <a:off x="1908175" y="3883025"/>
            <a:ext cx="46038" cy="1588"/>
          </a:xfrm>
          <a:prstGeom prst="line">
            <a:avLst/>
          </a:prstGeom>
          <a:noFill/>
          <a:ln w="0">
            <a:solidFill>
              <a:srgbClr val="000000"/>
            </a:solidFill>
            <a:round/>
            <a:headEnd/>
            <a:tailEnd/>
          </a:ln>
        </p:spPr>
        <p:txBody>
          <a:bodyPr/>
          <a:lstStyle/>
          <a:p>
            <a:endParaRPr lang="en-US"/>
          </a:p>
        </p:txBody>
      </p:sp>
      <p:sp>
        <p:nvSpPr>
          <p:cNvPr id="13343" name="Line 31"/>
          <p:cNvSpPr>
            <a:spLocks noChangeShapeType="1"/>
          </p:cNvSpPr>
          <p:nvPr/>
        </p:nvSpPr>
        <p:spPr bwMode="auto">
          <a:xfrm>
            <a:off x="1814513" y="3800475"/>
            <a:ext cx="93662" cy="1588"/>
          </a:xfrm>
          <a:prstGeom prst="line">
            <a:avLst/>
          </a:prstGeom>
          <a:noFill/>
          <a:ln w="0">
            <a:solidFill>
              <a:srgbClr val="000000"/>
            </a:solidFill>
            <a:round/>
            <a:headEnd/>
            <a:tailEnd/>
          </a:ln>
        </p:spPr>
        <p:txBody>
          <a:bodyPr/>
          <a:lstStyle/>
          <a:p>
            <a:endParaRPr lang="en-US"/>
          </a:p>
        </p:txBody>
      </p:sp>
      <p:sp>
        <p:nvSpPr>
          <p:cNvPr id="13344" name="Line 32"/>
          <p:cNvSpPr>
            <a:spLocks noChangeShapeType="1"/>
          </p:cNvSpPr>
          <p:nvPr/>
        </p:nvSpPr>
        <p:spPr bwMode="auto">
          <a:xfrm>
            <a:off x="1908175" y="3717925"/>
            <a:ext cx="46038" cy="1588"/>
          </a:xfrm>
          <a:prstGeom prst="line">
            <a:avLst/>
          </a:prstGeom>
          <a:noFill/>
          <a:ln w="0">
            <a:solidFill>
              <a:srgbClr val="000000"/>
            </a:solidFill>
            <a:round/>
            <a:headEnd/>
            <a:tailEnd/>
          </a:ln>
        </p:spPr>
        <p:txBody>
          <a:bodyPr/>
          <a:lstStyle/>
          <a:p>
            <a:endParaRPr lang="en-US"/>
          </a:p>
        </p:txBody>
      </p:sp>
      <p:sp>
        <p:nvSpPr>
          <p:cNvPr id="13345" name="Line 33"/>
          <p:cNvSpPr>
            <a:spLocks noChangeShapeType="1"/>
          </p:cNvSpPr>
          <p:nvPr/>
        </p:nvSpPr>
        <p:spPr bwMode="auto">
          <a:xfrm>
            <a:off x="1908175" y="3635375"/>
            <a:ext cx="46038" cy="1588"/>
          </a:xfrm>
          <a:prstGeom prst="line">
            <a:avLst/>
          </a:prstGeom>
          <a:noFill/>
          <a:ln w="0">
            <a:solidFill>
              <a:srgbClr val="000000"/>
            </a:solidFill>
            <a:round/>
            <a:headEnd/>
            <a:tailEnd/>
          </a:ln>
        </p:spPr>
        <p:txBody>
          <a:bodyPr/>
          <a:lstStyle/>
          <a:p>
            <a:endParaRPr lang="en-US"/>
          </a:p>
        </p:txBody>
      </p:sp>
      <p:sp>
        <p:nvSpPr>
          <p:cNvPr id="13346" name="Line 34"/>
          <p:cNvSpPr>
            <a:spLocks noChangeShapeType="1"/>
          </p:cNvSpPr>
          <p:nvPr/>
        </p:nvSpPr>
        <p:spPr bwMode="auto">
          <a:xfrm>
            <a:off x="1908175" y="3552825"/>
            <a:ext cx="46038" cy="1588"/>
          </a:xfrm>
          <a:prstGeom prst="line">
            <a:avLst/>
          </a:prstGeom>
          <a:noFill/>
          <a:ln w="0">
            <a:solidFill>
              <a:srgbClr val="000000"/>
            </a:solidFill>
            <a:round/>
            <a:headEnd/>
            <a:tailEnd/>
          </a:ln>
        </p:spPr>
        <p:txBody>
          <a:bodyPr/>
          <a:lstStyle/>
          <a:p>
            <a:endParaRPr lang="en-US"/>
          </a:p>
        </p:txBody>
      </p:sp>
      <p:sp>
        <p:nvSpPr>
          <p:cNvPr id="13347" name="Line 35"/>
          <p:cNvSpPr>
            <a:spLocks noChangeShapeType="1"/>
          </p:cNvSpPr>
          <p:nvPr/>
        </p:nvSpPr>
        <p:spPr bwMode="auto">
          <a:xfrm>
            <a:off x="1908175" y="3470275"/>
            <a:ext cx="46038" cy="1588"/>
          </a:xfrm>
          <a:prstGeom prst="line">
            <a:avLst/>
          </a:prstGeom>
          <a:noFill/>
          <a:ln w="0">
            <a:solidFill>
              <a:srgbClr val="000000"/>
            </a:solidFill>
            <a:round/>
            <a:headEnd/>
            <a:tailEnd/>
          </a:ln>
        </p:spPr>
        <p:txBody>
          <a:bodyPr/>
          <a:lstStyle/>
          <a:p>
            <a:endParaRPr lang="en-US"/>
          </a:p>
        </p:txBody>
      </p:sp>
      <p:sp>
        <p:nvSpPr>
          <p:cNvPr id="13348" name="Line 36"/>
          <p:cNvSpPr>
            <a:spLocks noChangeShapeType="1"/>
          </p:cNvSpPr>
          <p:nvPr/>
        </p:nvSpPr>
        <p:spPr bwMode="auto">
          <a:xfrm>
            <a:off x="1814513" y="3387725"/>
            <a:ext cx="93662" cy="1588"/>
          </a:xfrm>
          <a:prstGeom prst="line">
            <a:avLst/>
          </a:prstGeom>
          <a:noFill/>
          <a:ln w="0">
            <a:solidFill>
              <a:srgbClr val="000000"/>
            </a:solidFill>
            <a:round/>
            <a:headEnd/>
            <a:tailEnd/>
          </a:ln>
        </p:spPr>
        <p:txBody>
          <a:bodyPr/>
          <a:lstStyle/>
          <a:p>
            <a:endParaRPr lang="en-US"/>
          </a:p>
        </p:txBody>
      </p:sp>
      <p:sp>
        <p:nvSpPr>
          <p:cNvPr id="13349" name="Line 37"/>
          <p:cNvSpPr>
            <a:spLocks noChangeShapeType="1"/>
          </p:cNvSpPr>
          <p:nvPr/>
        </p:nvSpPr>
        <p:spPr bwMode="auto">
          <a:xfrm>
            <a:off x="1908175" y="3305175"/>
            <a:ext cx="46038" cy="1588"/>
          </a:xfrm>
          <a:prstGeom prst="line">
            <a:avLst/>
          </a:prstGeom>
          <a:noFill/>
          <a:ln w="0">
            <a:solidFill>
              <a:srgbClr val="000000"/>
            </a:solidFill>
            <a:round/>
            <a:headEnd/>
            <a:tailEnd/>
          </a:ln>
        </p:spPr>
        <p:txBody>
          <a:bodyPr/>
          <a:lstStyle/>
          <a:p>
            <a:endParaRPr lang="en-US"/>
          </a:p>
        </p:txBody>
      </p:sp>
      <p:sp>
        <p:nvSpPr>
          <p:cNvPr id="13350" name="Line 38"/>
          <p:cNvSpPr>
            <a:spLocks noChangeShapeType="1"/>
          </p:cNvSpPr>
          <p:nvPr/>
        </p:nvSpPr>
        <p:spPr bwMode="auto">
          <a:xfrm>
            <a:off x="1908175" y="3222625"/>
            <a:ext cx="46038" cy="1588"/>
          </a:xfrm>
          <a:prstGeom prst="line">
            <a:avLst/>
          </a:prstGeom>
          <a:noFill/>
          <a:ln w="0">
            <a:solidFill>
              <a:srgbClr val="000000"/>
            </a:solidFill>
            <a:round/>
            <a:headEnd/>
            <a:tailEnd/>
          </a:ln>
        </p:spPr>
        <p:txBody>
          <a:bodyPr/>
          <a:lstStyle/>
          <a:p>
            <a:endParaRPr lang="en-US"/>
          </a:p>
        </p:txBody>
      </p:sp>
      <p:sp>
        <p:nvSpPr>
          <p:cNvPr id="13351" name="Line 39"/>
          <p:cNvSpPr>
            <a:spLocks noChangeShapeType="1"/>
          </p:cNvSpPr>
          <p:nvPr/>
        </p:nvSpPr>
        <p:spPr bwMode="auto">
          <a:xfrm>
            <a:off x="1908175" y="3138488"/>
            <a:ext cx="46038" cy="1587"/>
          </a:xfrm>
          <a:prstGeom prst="line">
            <a:avLst/>
          </a:prstGeom>
          <a:noFill/>
          <a:ln w="0">
            <a:solidFill>
              <a:srgbClr val="000000"/>
            </a:solidFill>
            <a:round/>
            <a:headEnd/>
            <a:tailEnd/>
          </a:ln>
        </p:spPr>
        <p:txBody>
          <a:bodyPr/>
          <a:lstStyle/>
          <a:p>
            <a:endParaRPr lang="en-US"/>
          </a:p>
        </p:txBody>
      </p:sp>
      <p:sp>
        <p:nvSpPr>
          <p:cNvPr id="13352" name="Line 40"/>
          <p:cNvSpPr>
            <a:spLocks noChangeShapeType="1"/>
          </p:cNvSpPr>
          <p:nvPr/>
        </p:nvSpPr>
        <p:spPr bwMode="auto">
          <a:xfrm>
            <a:off x="1908175" y="3055938"/>
            <a:ext cx="46038" cy="1587"/>
          </a:xfrm>
          <a:prstGeom prst="line">
            <a:avLst/>
          </a:prstGeom>
          <a:noFill/>
          <a:ln w="0">
            <a:solidFill>
              <a:srgbClr val="000000"/>
            </a:solidFill>
            <a:round/>
            <a:headEnd/>
            <a:tailEnd/>
          </a:ln>
        </p:spPr>
        <p:txBody>
          <a:bodyPr/>
          <a:lstStyle/>
          <a:p>
            <a:endParaRPr lang="en-US"/>
          </a:p>
        </p:txBody>
      </p:sp>
      <p:sp>
        <p:nvSpPr>
          <p:cNvPr id="13353" name="Line 41"/>
          <p:cNvSpPr>
            <a:spLocks noChangeShapeType="1"/>
          </p:cNvSpPr>
          <p:nvPr/>
        </p:nvSpPr>
        <p:spPr bwMode="auto">
          <a:xfrm>
            <a:off x="1814513" y="2973388"/>
            <a:ext cx="93662" cy="1587"/>
          </a:xfrm>
          <a:prstGeom prst="line">
            <a:avLst/>
          </a:prstGeom>
          <a:noFill/>
          <a:ln w="0">
            <a:solidFill>
              <a:srgbClr val="000000"/>
            </a:solidFill>
            <a:round/>
            <a:headEnd/>
            <a:tailEnd/>
          </a:ln>
        </p:spPr>
        <p:txBody>
          <a:bodyPr/>
          <a:lstStyle/>
          <a:p>
            <a:endParaRPr lang="en-US"/>
          </a:p>
        </p:txBody>
      </p:sp>
      <p:sp>
        <p:nvSpPr>
          <p:cNvPr id="13354" name="Line 42"/>
          <p:cNvSpPr>
            <a:spLocks noChangeShapeType="1"/>
          </p:cNvSpPr>
          <p:nvPr/>
        </p:nvSpPr>
        <p:spPr bwMode="auto">
          <a:xfrm>
            <a:off x="1908175" y="2890838"/>
            <a:ext cx="46038" cy="1587"/>
          </a:xfrm>
          <a:prstGeom prst="line">
            <a:avLst/>
          </a:prstGeom>
          <a:noFill/>
          <a:ln w="0">
            <a:solidFill>
              <a:srgbClr val="000000"/>
            </a:solidFill>
            <a:round/>
            <a:headEnd/>
            <a:tailEnd/>
          </a:ln>
        </p:spPr>
        <p:txBody>
          <a:bodyPr/>
          <a:lstStyle/>
          <a:p>
            <a:endParaRPr lang="en-US"/>
          </a:p>
        </p:txBody>
      </p:sp>
      <p:sp>
        <p:nvSpPr>
          <p:cNvPr id="13355" name="Line 43"/>
          <p:cNvSpPr>
            <a:spLocks noChangeShapeType="1"/>
          </p:cNvSpPr>
          <p:nvPr/>
        </p:nvSpPr>
        <p:spPr bwMode="auto">
          <a:xfrm>
            <a:off x="1908175" y="2808288"/>
            <a:ext cx="46038" cy="1587"/>
          </a:xfrm>
          <a:prstGeom prst="line">
            <a:avLst/>
          </a:prstGeom>
          <a:noFill/>
          <a:ln w="0">
            <a:solidFill>
              <a:srgbClr val="000000"/>
            </a:solidFill>
            <a:round/>
            <a:headEnd/>
            <a:tailEnd/>
          </a:ln>
        </p:spPr>
        <p:txBody>
          <a:bodyPr/>
          <a:lstStyle/>
          <a:p>
            <a:endParaRPr lang="en-US"/>
          </a:p>
        </p:txBody>
      </p:sp>
      <p:sp>
        <p:nvSpPr>
          <p:cNvPr id="13356" name="Line 44"/>
          <p:cNvSpPr>
            <a:spLocks noChangeShapeType="1"/>
          </p:cNvSpPr>
          <p:nvPr/>
        </p:nvSpPr>
        <p:spPr bwMode="auto">
          <a:xfrm>
            <a:off x="1908175" y="2725738"/>
            <a:ext cx="46038" cy="1587"/>
          </a:xfrm>
          <a:prstGeom prst="line">
            <a:avLst/>
          </a:prstGeom>
          <a:noFill/>
          <a:ln w="0">
            <a:solidFill>
              <a:srgbClr val="000000"/>
            </a:solidFill>
            <a:round/>
            <a:headEnd/>
            <a:tailEnd/>
          </a:ln>
        </p:spPr>
        <p:txBody>
          <a:bodyPr/>
          <a:lstStyle/>
          <a:p>
            <a:endParaRPr lang="en-US"/>
          </a:p>
        </p:txBody>
      </p:sp>
      <p:sp>
        <p:nvSpPr>
          <p:cNvPr id="13357" name="Line 45"/>
          <p:cNvSpPr>
            <a:spLocks noChangeShapeType="1"/>
          </p:cNvSpPr>
          <p:nvPr/>
        </p:nvSpPr>
        <p:spPr bwMode="auto">
          <a:xfrm>
            <a:off x="1908175" y="2643188"/>
            <a:ext cx="46038" cy="1587"/>
          </a:xfrm>
          <a:prstGeom prst="line">
            <a:avLst/>
          </a:prstGeom>
          <a:noFill/>
          <a:ln w="0">
            <a:solidFill>
              <a:srgbClr val="000000"/>
            </a:solidFill>
            <a:round/>
            <a:headEnd/>
            <a:tailEnd/>
          </a:ln>
        </p:spPr>
        <p:txBody>
          <a:bodyPr/>
          <a:lstStyle/>
          <a:p>
            <a:endParaRPr lang="en-US"/>
          </a:p>
        </p:txBody>
      </p:sp>
      <p:sp>
        <p:nvSpPr>
          <p:cNvPr id="13358" name="Line 46"/>
          <p:cNvSpPr>
            <a:spLocks noChangeShapeType="1"/>
          </p:cNvSpPr>
          <p:nvPr/>
        </p:nvSpPr>
        <p:spPr bwMode="auto">
          <a:xfrm>
            <a:off x="1814513" y="2560638"/>
            <a:ext cx="93662" cy="1587"/>
          </a:xfrm>
          <a:prstGeom prst="line">
            <a:avLst/>
          </a:prstGeom>
          <a:noFill/>
          <a:ln w="0">
            <a:solidFill>
              <a:srgbClr val="000000"/>
            </a:solidFill>
            <a:round/>
            <a:headEnd/>
            <a:tailEnd/>
          </a:ln>
        </p:spPr>
        <p:txBody>
          <a:bodyPr/>
          <a:lstStyle/>
          <a:p>
            <a:endParaRPr lang="en-US"/>
          </a:p>
        </p:txBody>
      </p:sp>
      <p:sp>
        <p:nvSpPr>
          <p:cNvPr id="13359" name="Line 47"/>
          <p:cNvSpPr>
            <a:spLocks noChangeShapeType="1"/>
          </p:cNvSpPr>
          <p:nvPr/>
        </p:nvSpPr>
        <p:spPr bwMode="auto">
          <a:xfrm>
            <a:off x="1908175" y="2478088"/>
            <a:ext cx="46038" cy="1587"/>
          </a:xfrm>
          <a:prstGeom prst="line">
            <a:avLst/>
          </a:prstGeom>
          <a:noFill/>
          <a:ln w="0">
            <a:solidFill>
              <a:srgbClr val="000000"/>
            </a:solidFill>
            <a:round/>
            <a:headEnd/>
            <a:tailEnd/>
          </a:ln>
        </p:spPr>
        <p:txBody>
          <a:bodyPr/>
          <a:lstStyle/>
          <a:p>
            <a:endParaRPr lang="en-US"/>
          </a:p>
        </p:txBody>
      </p:sp>
      <p:sp>
        <p:nvSpPr>
          <p:cNvPr id="13360" name="Line 48"/>
          <p:cNvSpPr>
            <a:spLocks noChangeShapeType="1"/>
          </p:cNvSpPr>
          <p:nvPr/>
        </p:nvSpPr>
        <p:spPr bwMode="auto">
          <a:xfrm>
            <a:off x="1908175" y="2395538"/>
            <a:ext cx="46038" cy="1587"/>
          </a:xfrm>
          <a:prstGeom prst="line">
            <a:avLst/>
          </a:prstGeom>
          <a:noFill/>
          <a:ln w="0">
            <a:solidFill>
              <a:srgbClr val="000000"/>
            </a:solidFill>
            <a:round/>
            <a:headEnd/>
            <a:tailEnd/>
          </a:ln>
        </p:spPr>
        <p:txBody>
          <a:bodyPr/>
          <a:lstStyle/>
          <a:p>
            <a:endParaRPr lang="en-US"/>
          </a:p>
        </p:txBody>
      </p:sp>
      <p:sp>
        <p:nvSpPr>
          <p:cNvPr id="13361" name="Line 49"/>
          <p:cNvSpPr>
            <a:spLocks noChangeShapeType="1"/>
          </p:cNvSpPr>
          <p:nvPr/>
        </p:nvSpPr>
        <p:spPr bwMode="auto">
          <a:xfrm>
            <a:off x="1908175" y="2312988"/>
            <a:ext cx="46038" cy="1587"/>
          </a:xfrm>
          <a:prstGeom prst="line">
            <a:avLst/>
          </a:prstGeom>
          <a:noFill/>
          <a:ln w="0">
            <a:solidFill>
              <a:srgbClr val="000000"/>
            </a:solidFill>
            <a:round/>
            <a:headEnd/>
            <a:tailEnd/>
          </a:ln>
        </p:spPr>
        <p:txBody>
          <a:bodyPr/>
          <a:lstStyle/>
          <a:p>
            <a:endParaRPr lang="en-US"/>
          </a:p>
        </p:txBody>
      </p:sp>
      <p:sp>
        <p:nvSpPr>
          <p:cNvPr id="13362" name="Line 50"/>
          <p:cNvSpPr>
            <a:spLocks noChangeShapeType="1"/>
          </p:cNvSpPr>
          <p:nvPr/>
        </p:nvSpPr>
        <p:spPr bwMode="auto">
          <a:xfrm>
            <a:off x="1908175" y="2230438"/>
            <a:ext cx="46038" cy="1587"/>
          </a:xfrm>
          <a:prstGeom prst="line">
            <a:avLst/>
          </a:prstGeom>
          <a:noFill/>
          <a:ln w="0">
            <a:solidFill>
              <a:srgbClr val="000000"/>
            </a:solidFill>
            <a:round/>
            <a:headEnd/>
            <a:tailEnd/>
          </a:ln>
        </p:spPr>
        <p:txBody>
          <a:bodyPr/>
          <a:lstStyle/>
          <a:p>
            <a:endParaRPr lang="en-US"/>
          </a:p>
        </p:txBody>
      </p:sp>
      <p:sp>
        <p:nvSpPr>
          <p:cNvPr id="13363" name="Line 51"/>
          <p:cNvSpPr>
            <a:spLocks noChangeShapeType="1"/>
          </p:cNvSpPr>
          <p:nvPr/>
        </p:nvSpPr>
        <p:spPr bwMode="auto">
          <a:xfrm>
            <a:off x="1814513" y="2147888"/>
            <a:ext cx="93662" cy="1587"/>
          </a:xfrm>
          <a:prstGeom prst="line">
            <a:avLst/>
          </a:prstGeom>
          <a:noFill/>
          <a:ln w="0">
            <a:solidFill>
              <a:srgbClr val="000000"/>
            </a:solidFill>
            <a:round/>
            <a:headEnd/>
            <a:tailEnd/>
          </a:ln>
        </p:spPr>
        <p:txBody>
          <a:bodyPr/>
          <a:lstStyle/>
          <a:p>
            <a:endParaRPr lang="en-US"/>
          </a:p>
        </p:txBody>
      </p:sp>
      <p:sp>
        <p:nvSpPr>
          <p:cNvPr id="13364" name="Line 52"/>
          <p:cNvSpPr>
            <a:spLocks noChangeShapeType="1"/>
          </p:cNvSpPr>
          <p:nvPr/>
        </p:nvSpPr>
        <p:spPr bwMode="auto">
          <a:xfrm>
            <a:off x="1908175" y="2063750"/>
            <a:ext cx="46038" cy="1588"/>
          </a:xfrm>
          <a:prstGeom prst="line">
            <a:avLst/>
          </a:prstGeom>
          <a:noFill/>
          <a:ln w="0">
            <a:solidFill>
              <a:srgbClr val="000000"/>
            </a:solidFill>
            <a:round/>
            <a:headEnd/>
            <a:tailEnd/>
          </a:ln>
        </p:spPr>
        <p:txBody>
          <a:bodyPr/>
          <a:lstStyle/>
          <a:p>
            <a:endParaRPr lang="en-US"/>
          </a:p>
        </p:txBody>
      </p:sp>
      <p:sp>
        <p:nvSpPr>
          <p:cNvPr id="13365" name="Line 53"/>
          <p:cNvSpPr>
            <a:spLocks noChangeShapeType="1"/>
          </p:cNvSpPr>
          <p:nvPr/>
        </p:nvSpPr>
        <p:spPr bwMode="auto">
          <a:xfrm>
            <a:off x="1908175" y="1981200"/>
            <a:ext cx="46038" cy="1588"/>
          </a:xfrm>
          <a:prstGeom prst="line">
            <a:avLst/>
          </a:prstGeom>
          <a:noFill/>
          <a:ln w="0">
            <a:solidFill>
              <a:srgbClr val="000000"/>
            </a:solidFill>
            <a:round/>
            <a:headEnd/>
            <a:tailEnd/>
          </a:ln>
        </p:spPr>
        <p:txBody>
          <a:bodyPr/>
          <a:lstStyle/>
          <a:p>
            <a:endParaRPr lang="en-US"/>
          </a:p>
        </p:txBody>
      </p:sp>
      <p:sp>
        <p:nvSpPr>
          <p:cNvPr id="13366" name="Line 54"/>
          <p:cNvSpPr>
            <a:spLocks noChangeShapeType="1"/>
          </p:cNvSpPr>
          <p:nvPr/>
        </p:nvSpPr>
        <p:spPr bwMode="auto">
          <a:xfrm>
            <a:off x="1908175" y="1898650"/>
            <a:ext cx="46038" cy="1588"/>
          </a:xfrm>
          <a:prstGeom prst="line">
            <a:avLst/>
          </a:prstGeom>
          <a:noFill/>
          <a:ln w="0">
            <a:solidFill>
              <a:srgbClr val="000000"/>
            </a:solidFill>
            <a:round/>
            <a:headEnd/>
            <a:tailEnd/>
          </a:ln>
        </p:spPr>
        <p:txBody>
          <a:bodyPr/>
          <a:lstStyle/>
          <a:p>
            <a:endParaRPr lang="en-US"/>
          </a:p>
        </p:txBody>
      </p:sp>
      <p:sp>
        <p:nvSpPr>
          <p:cNvPr id="13367" name="Line 55"/>
          <p:cNvSpPr>
            <a:spLocks noChangeShapeType="1"/>
          </p:cNvSpPr>
          <p:nvPr/>
        </p:nvSpPr>
        <p:spPr bwMode="auto">
          <a:xfrm>
            <a:off x="1908175" y="1816100"/>
            <a:ext cx="46038" cy="1588"/>
          </a:xfrm>
          <a:prstGeom prst="line">
            <a:avLst/>
          </a:prstGeom>
          <a:noFill/>
          <a:ln w="0">
            <a:solidFill>
              <a:srgbClr val="000000"/>
            </a:solidFill>
            <a:round/>
            <a:headEnd/>
            <a:tailEnd/>
          </a:ln>
        </p:spPr>
        <p:txBody>
          <a:bodyPr/>
          <a:lstStyle/>
          <a:p>
            <a:endParaRPr lang="en-US"/>
          </a:p>
        </p:txBody>
      </p:sp>
      <p:sp>
        <p:nvSpPr>
          <p:cNvPr id="13368" name="Line 56"/>
          <p:cNvSpPr>
            <a:spLocks noChangeShapeType="1"/>
          </p:cNvSpPr>
          <p:nvPr/>
        </p:nvSpPr>
        <p:spPr bwMode="auto">
          <a:xfrm>
            <a:off x="1814513" y="1733550"/>
            <a:ext cx="93662" cy="1588"/>
          </a:xfrm>
          <a:prstGeom prst="line">
            <a:avLst/>
          </a:prstGeom>
          <a:noFill/>
          <a:ln w="0">
            <a:solidFill>
              <a:srgbClr val="000000"/>
            </a:solidFill>
            <a:round/>
            <a:headEnd/>
            <a:tailEnd/>
          </a:ln>
        </p:spPr>
        <p:txBody>
          <a:bodyPr/>
          <a:lstStyle/>
          <a:p>
            <a:endParaRPr lang="en-US"/>
          </a:p>
        </p:txBody>
      </p:sp>
      <p:sp>
        <p:nvSpPr>
          <p:cNvPr id="13369" name="Line 57"/>
          <p:cNvSpPr>
            <a:spLocks noChangeShapeType="1"/>
          </p:cNvSpPr>
          <p:nvPr/>
        </p:nvSpPr>
        <p:spPr bwMode="auto">
          <a:xfrm>
            <a:off x="1908175" y="5454650"/>
            <a:ext cx="6242050" cy="1588"/>
          </a:xfrm>
          <a:prstGeom prst="line">
            <a:avLst/>
          </a:prstGeom>
          <a:noFill/>
          <a:ln w="12700">
            <a:solidFill>
              <a:srgbClr val="000000"/>
            </a:solidFill>
            <a:round/>
            <a:headEnd/>
            <a:tailEnd/>
          </a:ln>
        </p:spPr>
        <p:txBody>
          <a:bodyPr/>
          <a:lstStyle/>
          <a:p>
            <a:endParaRPr lang="en-US"/>
          </a:p>
        </p:txBody>
      </p:sp>
      <p:sp>
        <p:nvSpPr>
          <p:cNvPr id="13370" name="Line 58"/>
          <p:cNvSpPr>
            <a:spLocks noChangeShapeType="1"/>
          </p:cNvSpPr>
          <p:nvPr/>
        </p:nvSpPr>
        <p:spPr bwMode="auto">
          <a:xfrm flipV="1">
            <a:off x="8150225" y="1733550"/>
            <a:ext cx="1588" cy="3721100"/>
          </a:xfrm>
          <a:prstGeom prst="line">
            <a:avLst/>
          </a:prstGeom>
          <a:noFill/>
          <a:ln w="12700">
            <a:solidFill>
              <a:srgbClr val="000000"/>
            </a:solidFill>
            <a:round/>
            <a:headEnd/>
            <a:tailEnd/>
          </a:ln>
        </p:spPr>
        <p:txBody>
          <a:bodyPr/>
          <a:lstStyle/>
          <a:p>
            <a:endParaRPr lang="en-US"/>
          </a:p>
        </p:txBody>
      </p:sp>
      <p:sp>
        <p:nvSpPr>
          <p:cNvPr id="13371" name="Line 59"/>
          <p:cNvSpPr>
            <a:spLocks noChangeShapeType="1"/>
          </p:cNvSpPr>
          <p:nvPr/>
        </p:nvSpPr>
        <p:spPr bwMode="auto">
          <a:xfrm flipH="1">
            <a:off x="1908175" y="1733550"/>
            <a:ext cx="6242050" cy="1588"/>
          </a:xfrm>
          <a:prstGeom prst="line">
            <a:avLst/>
          </a:prstGeom>
          <a:noFill/>
          <a:ln w="12700">
            <a:solidFill>
              <a:srgbClr val="000000"/>
            </a:solidFill>
            <a:round/>
            <a:headEnd/>
            <a:tailEnd/>
          </a:ln>
        </p:spPr>
        <p:txBody>
          <a:bodyPr/>
          <a:lstStyle/>
          <a:p>
            <a:endParaRPr lang="en-US"/>
          </a:p>
        </p:txBody>
      </p:sp>
      <p:sp>
        <p:nvSpPr>
          <p:cNvPr id="13372" name="Line 60"/>
          <p:cNvSpPr>
            <a:spLocks noChangeShapeType="1"/>
          </p:cNvSpPr>
          <p:nvPr/>
        </p:nvSpPr>
        <p:spPr bwMode="auto">
          <a:xfrm>
            <a:off x="1908175" y="1733550"/>
            <a:ext cx="1588" cy="3721100"/>
          </a:xfrm>
          <a:prstGeom prst="line">
            <a:avLst/>
          </a:prstGeom>
          <a:noFill/>
          <a:ln w="12700">
            <a:solidFill>
              <a:srgbClr val="000000"/>
            </a:solidFill>
            <a:round/>
            <a:headEnd/>
            <a:tailEnd/>
          </a:ln>
        </p:spPr>
        <p:txBody>
          <a:bodyPr/>
          <a:lstStyle/>
          <a:p>
            <a:endParaRPr lang="en-US"/>
          </a:p>
        </p:txBody>
      </p:sp>
      <p:sp>
        <p:nvSpPr>
          <p:cNvPr id="13373" name="Rectangle 61"/>
          <p:cNvSpPr>
            <a:spLocks noChangeArrowheads="1"/>
          </p:cNvSpPr>
          <p:nvPr/>
        </p:nvSpPr>
        <p:spPr bwMode="auto">
          <a:xfrm>
            <a:off x="1674813" y="5599113"/>
            <a:ext cx="4699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Veg.</a:t>
            </a:r>
            <a:endParaRPr lang="en-US" sz="2400">
              <a:latin typeface="Times New Roman" pitchFamily="18" charset="0"/>
            </a:endParaRPr>
          </a:p>
        </p:txBody>
      </p:sp>
      <p:sp>
        <p:nvSpPr>
          <p:cNvPr id="13374" name="Rectangle 62"/>
          <p:cNvSpPr>
            <a:spLocks noChangeArrowheads="1"/>
          </p:cNvSpPr>
          <p:nvPr/>
        </p:nvSpPr>
        <p:spPr bwMode="auto">
          <a:xfrm>
            <a:off x="2671763" y="5599113"/>
            <a:ext cx="9779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Late Veg.</a:t>
            </a:r>
            <a:endParaRPr lang="en-US" sz="2400">
              <a:latin typeface="Times New Roman" pitchFamily="18" charset="0"/>
            </a:endParaRPr>
          </a:p>
        </p:txBody>
      </p:sp>
      <p:sp>
        <p:nvSpPr>
          <p:cNvPr id="13375" name="Rectangle 63"/>
          <p:cNvSpPr>
            <a:spLocks noChangeArrowheads="1"/>
          </p:cNvSpPr>
          <p:nvPr/>
        </p:nvSpPr>
        <p:spPr bwMode="auto">
          <a:xfrm>
            <a:off x="3963988" y="5599113"/>
            <a:ext cx="9144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Boot/bud</a:t>
            </a:r>
            <a:endParaRPr lang="en-US" sz="2400">
              <a:latin typeface="Times New Roman" pitchFamily="18" charset="0"/>
            </a:endParaRPr>
          </a:p>
        </p:txBody>
      </p:sp>
      <p:sp>
        <p:nvSpPr>
          <p:cNvPr id="13376" name="Rectangle 64"/>
          <p:cNvSpPr>
            <a:spLocks noChangeArrowheads="1"/>
          </p:cNvSpPr>
          <p:nvPr/>
        </p:nvSpPr>
        <p:spPr bwMode="auto">
          <a:xfrm>
            <a:off x="5205413" y="5599113"/>
            <a:ext cx="9017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E. bloom</a:t>
            </a:r>
            <a:endParaRPr lang="en-US" sz="2400">
              <a:latin typeface="Times New Roman" pitchFamily="18" charset="0"/>
            </a:endParaRPr>
          </a:p>
        </p:txBody>
      </p:sp>
      <p:sp>
        <p:nvSpPr>
          <p:cNvPr id="13377" name="Rectangle 65"/>
          <p:cNvSpPr>
            <a:spLocks noChangeArrowheads="1"/>
          </p:cNvSpPr>
          <p:nvPr/>
        </p:nvSpPr>
        <p:spPr bwMode="auto">
          <a:xfrm>
            <a:off x="6376988" y="5599113"/>
            <a:ext cx="10541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Full bloom</a:t>
            </a:r>
            <a:endParaRPr lang="en-US" sz="2400">
              <a:latin typeface="Times New Roman" pitchFamily="18" charset="0"/>
            </a:endParaRPr>
          </a:p>
        </p:txBody>
      </p:sp>
      <p:sp>
        <p:nvSpPr>
          <p:cNvPr id="13378" name="Rectangle 66"/>
          <p:cNvSpPr>
            <a:spLocks noChangeArrowheads="1"/>
          </p:cNvSpPr>
          <p:nvPr/>
        </p:nvSpPr>
        <p:spPr bwMode="auto">
          <a:xfrm>
            <a:off x="7645400" y="5599113"/>
            <a:ext cx="10541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Hard seed</a:t>
            </a:r>
            <a:endParaRPr lang="en-US" sz="2400">
              <a:latin typeface="Times New Roman" pitchFamily="18" charset="0"/>
            </a:endParaRPr>
          </a:p>
        </p:txBody>
      </p:sp>
      <p:sp>
        <p:nvSpPr>
          <p:cNvPr id="13379" name="Freeform 67"/>
          <p:cNvSpPr>
            <a:spLocks/>
          </p:cNvSpPr>
          <p:nvPr/>
        </p:nvSpPr>
        <p:spPr bwMode="auto">
          <a:xfrm>
            <a:off x="4649788" y="6056313"/>
            <a:ext cx="152400" cy="161925"/>
          </a:xfrm>
          <a:custGeom>
            <a:avLst/>
            <a:gdLst>
              <a:gd name="T0" fmla="*/ 20637 w 288"/>
              <a:gd name="T1" fmla="*/ 24342 h 306"/>
              <a:gd name="T2" fmla="*/ 21167 w 288"/>
              <a:gd name="T3" fmla="*/ 28046 h 306"/>
              <a:gd name="T4" fmla="*/ 22225 w 288"/>
              <a:gd name="T5" fmla="*/ 31750 h 306"/>
              <a:gd name="T6" fmla="*/ 23283 w 288"/>
              <a:gd name="T7" fmla="*/ 34925 h 306"/>
              <a:gd name="T8" fmla="*/ 24342 w 288"/>
              <a:gd name="T9" fmla="*/ 38100 h 306"/>
              <a:gd name="T10" fmla="*/ 64558 w 288"/>
              <a:gd name="T11" fmla="*/ 161925 h 306"/>
              <a:gd name="T12" fmla="*/ 85725 w 288"/>
              <a:gd name="T13" fmla="*/ 161925 h 306"/>
              <a:gd name="T14" fmla="*/ 127000 w 288"/>
              <a:gd name="T15" fmla="*/ 38100 h 306"/>
              <a:gd name="T16" fmla="*/ 129117 w 288"/>
              <a:gd name="T17" fmla="*/ 31750 h 306"/>
              <a:gd name="T18" fmla="*/ 130704 w 288"/>
              <a:gd name="T19" fmla="*/ 24342 h 306"/>
              <a:gd name="T20" fmla="*/ 130704 w 288"/>
              <a:gd name="T21" fmla="*/ 161925 h 306"/>
              <a:gd name="T22" fmla="*/ 152400 w 288"/>
              <a:gd name="T23" fmla="*/ 161925 h 306"/>
              <a:gd name="T24" fmla="*/ 152400 w 288"/>
              <a:gd name="T25" fmla="*/ 0 h 306"/>
              <a:gd name="T26" fmla="*/ 120650 w 288"/>
              <a:gd name="T27" fmla="*/ 0 h 306"/>
              <a:gd name="T28" fmla="*/ 78846 w 288"/>
              <a:gd name="T29" fmla="*/ 124354 h 306"/>
              <a:gd name="T30" fmla="*/ 77258 w 288"/>
              <a:gd name="T31" fmla="*/ 130175 h 306"/>
              <a:gd name="T32" fmla="*/ 75671 w 288"/>
              <a:gd name="T33" fmla="*/ 137583 h 306"/>
              <a:gd name="T34" fmla="*/ 74083 w 288"/>
              <a:gd name="T35" fmla="*/ 131233 h 306"/>
              <a:gd name="T36" fmla="*/ 71967 w 288"/>
              <a:gd name="T37" fmla="*/ 124354 h 306"/>
              <a:gd name="T38" fmla="*/ 32279 w 288"/>
              <a:gd name="T39" fmla="*/ 0 h 306"/>
              <a:gd name="T40" fmla="*/ 0 w 288"/>
              <a:gd name="T41" fmla="*/ 0 h 306"/>
              <a:gd name="T42" fmla="*/ 0 w 288"/>
              <a:gd name="T43" fmla="*/ 161925 h 306"/>
              <a:gd name="T44" fmla="*/ 20637 w 288"/>
              <a:gd name="T45" fmla="*/ 161925 h 306"/>
              <a:gd name="T46" fmla="*/ 20637 w 288"/>
              <a:gd name="T47" fmla="*/ 24342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306"/>
              <a:gd name="T74" fmla="*/ 288 w 288"/>
              <a:gd name="T75" fmla="*/ 306 h 3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306">
                <a:moveTo>
                  <a:pt x="39" y="46"/>
                </a:moveTo>
                <a:lnTo>
                  <a:pt x="40" y="53"/>
                </a:lnTo>
                <a:lnTo>
                  <a:pt x="42" y="60"/>
                </a:lnTo>
                <a:lnTo>
                  <a:pt x="44" y="66"/>
                </a:lnTo>
                <a:lnTo>
                  <a:pt x="46" y="72"/>
                </a:lnTo>
                <a:lnTo>
                  <a:pt x="122" y="306"/>
                </a:lnTo>
                <a:lnTo>
                  <a:pt x="162" y="306"/>
                </a:lnTo>
                <a:lnTo>
                  <a:pt x="240" y="72"/>
                </a:lnTo>
                <a:lnTo>
                  <a:pt x="244" y="60"/>
                </a:lnTo>
                <a:lnTo>
                  <a:pt x="247" y="46"/>
                </a:lnTo>
                <a:lnTo>
                  <a:pt x="247" y="306"/>
                </a:lnTo>
                <a:lnTo>
                  <a:pt x="288" y="306"/>
                </a:lnTo>
                <a:lnTo>
                  <a:pt x="288" y="0"/>
                </a:lnTo>
                <a:lnTo>
                  <a:pt x="228" y="0"/>
                </a:lnTo>
                <a:lnTo>
                  <a:pt x="149" y="235"/>
                </a:lnTo>
                <a:lnTo>
                  <a:pt x="146" y="246"/>
                </a:lnTo>
                <a:lnTo>
                  <a:pt x="143" y="260"/>
                </a:lnTo>
                <a:lnTo>
                  <a:pt x="140" y="248"/>
                </a:lnTo>
                <a:lnTo>
                  <a:pt x="136" y="235"/>
                </a:lnTo>
                <a:lnTo>
                  <a:pt x="61" y="0"/>
                </a:lnTo>
                <a:lnTo>
                  <a:pt x="0" y="0"/>
                </a:lnTo>
                <a:lnTo>
                  <a:pt x="0" y="306"/>
                </a:lnTo>
                <a:lnTo>
                  <a:pt x="39" y="306"/>
                </a:lnTo>
                <a:lnTo>
                  <a:pt x="39" y="46"/>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0" name="Freeform 68"/>
          <p:cNvSpPr>
            <a:spLocks noEditPoints="1"/>
          </p:cNvSpPr>
          <p:nvPr/>
        </p:nvSpPr>
        <p:spPr bwMode="auto">
          <a:xfrm>
            <a:off x="4826000" y="6096000"/>
            <a:ext cx="111125" cy="125413"/>
          </a:xfrm>
          <a:custGeom>
            <a:avLst/>
            <a:gdLst>
              <a:gd name="T0" fmla="*/ 77096 w 209"/>
              <a:gd name="T1" fmla="*/ 85557 h 236"/>
              <a:gd name="T2" fmla="*/ 71779 w 209"/>
              <a:gd name="T3" fmla="*/ 95654 h 236"/>
              <a:gd name="T4" fmla="*/ 62740 w 209"/>
              <a:gd name="T5" fmla="*/ 103094 h 236"/>
              <a:gd name="T6" fmla="*/ 49448 w 209"/>
              <a:gd name="T7" fmla="*/ 107345 h 236"/>
              <a:gd name="T8" fmla="*/ 36687 w 209"/>
              <a:gd name="T9" fmla="*/ 107345 h 236"/>
              <a:gd name="T10" fmla="*/ 28712 w 209"/>
              <a:gd name="T11" fmla="*/ 105219 h 236"/>
              <a:gd name="T12" fmla="*/ 23395 w 209"/>
              <a:gd name="T13" fmla="*/ 100968 h 236"/>
              <a:gd name="T14" fmla="*/ 21268 w 209"/>
              <a:gd name="T15" fmla="*/ 94060 h 236"/>
              <a:gd name="T16" fmla="*/ 20205 w 209"/>
              <a:gd name="T17" fmla="*/ 85557 h 236"/>
              <a:gd name="T18" fmla="*/ 22863 w 209"/>
              <a:gd name="T19" fmla="*/ 79180 h 236"/>
              <a:gd name="T20" fmla="*/ 28180 w 209"/>
              <a:gd name="T21" fmla="*/ 74398 h 236"/>
              <a:gd name="T22" fmla="*/ 35624 w 209"/>
              <a:gd name="T23" fmla="*/ 71209 h 236"/>
              <a:gd name="T24" fmla="*/ 50511 w 209"/>
              <a:gd name="T25" fmla="*/ 68552 h 236"/>
              <a:gd name="T26" fmla="*/ 69653 w 209"/>
              <a:gd name="T27" fmla="*/ 64832 h 236"/>
              <a:gd name="T28" fmla="*/ 79755 w 209"/>
              <a:gd name="T29" fmla="*/ 106814 h 236"/>
              <a:gd name="T30" fmla="*/ 80818 w 209"/>
              <a:gd name="T31" fmla="*/ 114253 h 236"/>
              <a:gd name="T32" fmla="*/ 84540 w 209"/>
              <a:gd name="T33" fmla="*/ 119567 h 236"/>
              <a:gd name="T34" fmla="*/ 91452 w 209"/>
              <a:gd name="T35" fmla="*/ 123287 h 236"/>
              <a:gd name="T36" fmla="*/ 99428 w 209"/>
              <a:gd name="T37" fmla="*/ 124350 h 236"/>
              <a:gd name="T38" fmla="*/ 111125 w 209"/>
              <a:gd name="T39" fmla="*/ 122756 h 236"/>
              <a:gd name="T40" fmla="*/ 103681 w 209"/>
              <a:gd name="T41" fmla="*/ 107345 h 236"/>
              <a:gd name="T42" fmla="*/ 98896 w 209"/>
              <a:gd name="T43" fmla="*/ 103094 h 236"/>
              <a:gd name="T44" fmla="*/ 98364 w 209"/>
              <a:gd name="T45" fmla="*/ 36667 h 236"/>
              <a:gd name="T46" fmla="*/ 95706 w 209"/>
              <a:gd name="T47" fmla="*/ 20194 h 236"/>
              <a:gd name="T48" fmla="*/ 87730 w 209"/>
              <a:gd name="T49" fmla="*/ 9034 h 236"/>
              <a:gd name="T50" fmla="*/ 72843 w 209"/>
              <a:gd name="T51" fmla="*/ 2126 h 236"/>
              <a:gd name="T52" fmla="*/ 52638 w 209"/>
              <a:gd name="T53" fmla="*/ 0 h 236"/>
              <a:gd name="T54" fmla="*/ 32434 w 209"/>
              <a:gd name="T55" fmla="*/ 2126 h 236"/>
              <a:gd name="T56" fmla="*/ 18078 w 209"/>
              <a:gd name="T57" fmla="*/ 10097 h 236"/>
              <a:gd name="T58" fmla="*/ 8507 w 209"/>
              <a:gd name="T59" fmla="*/ 22319 h 236"/>
              <a:gd name="T60" fmla="*/ 5317 w 209"/>
              <a:gd name="T61" fmla="*/ 38262 h 236"/>
              <a:gd name="T62" fmla="*/ 24458 w 209"/>
              <a:gd name="T63" fmla="*/ 34010 h 236"/>
              <a:gd name="T64" fmla="*/ 27648 w 209"/>
              <a:gd name="T65" fmla="*/ 26571 h 236"/>
              <a:gd name="T66" fmla="*/ 35092 w 209"/>
              <a:gd name="T67" fmla="*/ 20194 h 236"/>
              <a:gd name="T68" fmla="*/ 45194 w 209"/>
              <a:gd name="T69" fmla="*/ 18068 h 236"/>
              <a:gd name="T70" fmla="*/ 57955 w 209"/>
              <a:gd name="T71" fmla="*/ 17537 h 236"/>
              <a:gd name="T72" fmla="*/ 67526 w 209"/>
              <a:gd name="T73" fmla="*/ 19662 h 236"/>
              <a:gd name="T74" fmla="*/ 74438 w 209"/>
              <a:gd name="T75" fmla="*/ 24445 h 236"/>
              <a:gd name="T76" fmla="*/ 78160 w 209"/>
              <a:gd name="T77" fmla="*/ 31353 h 236"/>
              <a:gd name="T78" fmla="*/ 78160 w 209"/>
              <a:gd name="T79" fmla="*/ 40387 h 236"/>
              <a:gd name="T80" fmla="*/ 75501 w 209"/>
              <a:gd name="T81" fmla="*/ 46233 h 236"/>
              <a:gd name="T82" fmla="*/ 67526 w 209"/>
              <a:gd name="T83" fmla="*/ 49953 h 236"/>
              <a:gd name="T84" fmla="*/ 51043 w 209"/>
              <a:gd name="T85" fmla="*/ 51547 h 236"/>
              <a:gd name="T86" fmla="*/ 30839 w 209"/>
              <a:gd name="T87" fmla="*/ 54735 h 236"/>
              <a:gd name="T88" fmla="*/ 15419 w 209"/>
              <a:gd name="T89" fmla="*/ 60049 h 236"/>
              <a:gd name="T90" fmla="*/ 5317 w 209"/>
              <a:gd name="T91" fmla="*/ 70146 h 236"/>
              <a:gd name="T92" fmla="*/ 532 w 209"/>
              <a:gd name="T93" fmla="*/ 82369 h 236"/>
              <a:gd name="T94" fmla="*/ 532 w 209"/>
              <a:gd name="T95" fmla="*/ 97780 h 236"/>
              <a:gd name="T96" fmla="*/ 5317 w 209"/>
              <a:gd name="T97" fmla="*/ 111065 h 236"/>
              <a:gd name="T98" fmla="*/ 15419 w 209"/>
              <a:gd name="T99" fmla="*/ 120099 h 236"/>
              <a:gd name="T100" fmla="*/ 29775 w 209"/>
              <a:gd name="T101" fmla="*/ 124882 h 236"/>
              <a:gd name="T102" fmla="*/ 49448 w 209"/>
              <a:gd name="T103" fmla="*/ 124350 h 236"/>
              <a:gd name="T104" fmla="*/ 70716 w 209"/>
              <a:gd name="T105" fmla="*/ 114785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9"/>
              <a:gd name="T160" fmla="*/ 0 h 236"/>
              <a:gd name="T161" fmla="*/ 209 w 209"/>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9" h="236">
                <a:moveTo>
                  <a:pt x="147" y="117"/>
                </a:moveTo>
                <a:lnTo>
                  <a:pt x="147" y="150"/>
                </a:lnTo>
                <a:lnTo>
                  <a:pt x="147" y="155"/>
                </a:lnTo>
                <a:lnTo>
                  <a:pt x="145" y="161"/>
                </a:lnTo>
                <a:lnTo>
                  <a:pt x="144" y="166"/>
                </a:lnTo>
                <a:lnTo>
                  <a:pt x="142" y="171"/>
                </a:lnTo>
                <a:lnTo>
                  <a:pt x="139" y="176"/>
                </a:lnTo>
                <a:lnTo>
                  <a:pt x="135" y="180"/>
                </a:lnTo>
                <a:lnTo>
                  <a:pt x="132" y="184"/>
                </a:lnTo>
                <a:lnTo>
                  <a:pt x="127" y="188"/>
                </a:lnTo>
                <a:lnTo>
                  <a:pt x="123" y="192"/>
                </a:lnTo>
                <a:lnTo>
                  <a:pt x="118" y="194"/>
                </a:lnTo>
                <a:lnTo>
                  <a:pt x="112" y="198"/>
                </a:lnTo>
                <a:lnTo>
                  <a:pt x="106" y="199"/>
                </a:lnTo>
                <a:lnTo>
                  <a:pt x="100" y="201"/>
                </a:lnTo>
                <a:lnTo>
                  <a:pt x="93" y="202"/>
                </a:lnTo>
                <a:lnTo>
                  <a:pt x="85" y="203"/>
                </a:lnTo>
                <a:lnTo>
                  <a:pt x="78" y="203"/>
                </a:lnTo>
                <a:lnTo>
                  <a:pt x="74" y="203"/>
                </a:lnTo>
                <a:lnTo>
                  <a:pt x="69" y="202"/>
                </a:lnTo>
                <a:lnTo>
                  <a:pt x="65" y="202"/>
                </a:lnTo>
                <a:lnTo>
                  <a:pt x="61" y="201"/>
                </a:lnTo>
                <a:lnTo>
                  <a:pt x="58" y="200"/>
                </a:lnTo>
                <a:lnTo>
                  <a:pt x="54" y="198"/>
                </a:lnTo>
                <a:lnTo>
                  <a:pt x="51" y="196"/>
                </a:lnTo>
                <a:lnTo>
                  <a:pt x="49" y="194"/>
                </a:lnTo>
                <a:lnTo>
                  <a:pt x="46" y="192"/>
                </a:lnTo>
                <a:lnTo>
                  <a:pt x="44" y="190"/>
                </a:lnTo>
                <a:lnTo>
                  <a:pt x="43" y="186"/>
                </a:lnTo>
                <a:lnTo>
                  <a:pt x="41" y="184"/>
                </a:lnTo>
                <a:lnTo>
                  <a:pt x="40" y="180"/>
                </a:lnTo>
                <a:lnTo>
                  <a:pt x="40" y="177"/>
                </a:lnTo>
                <a:lnTo>
                  <a:pt x="38" y="173"/>
                </a:lnTo>
                <a:lnTo>
                  <a:pt x="38" y="169"/>
                </a:lnTo>
                <a:lnTo>
                  <a:pt x="38" y="165"/>
                </a:lnTo>
                <a:lnTo>
                  <a:pt x="38" y="161"/>
                </a:lnTo>
                <a:lnTo>
                  <a:pt x="40" y="158"/>
                </a:lnTo>
                <a:lnTo>
                  <a:pt x="41" y="154"/>
                </a:lnTo>
                <a:lnTo>
                  <a:pt x="42" y="151"/>
                </a:lnTo>
                <a:lnTo>
                  <a:pt x="43" y="149"/>
                </a:lnTo>
                <a:lnTo>
                  <a:pt x="45" y="145"/>
                </a:lnTo>
                <a:lnTo>
                  <a:pt x="48" y="143"/>
                </a:lnTo>
                <a:lnTo>
                  <a:pt x="50" y="142"/>
                </a:lnTo>
                <a:lnTo>
                  <a:pt x="53" y="140"/>
                </a:lnTo>
                <a:lnTo>
                  <a:pt x="56" y="137"/>
                </a:lnTo>
                <a:lnTo>
                  <a:pt x="59" y="136"/>
                </a:lnTo>
                <a:lnTo>
                  <a:pt x="63" y="135"/>
                </a:lnTo>
                <a:lnTo>
                  <a:pt x="67" y="134"/>
                </a:lnTo>
                <a:lnTo>
                  <a:pt x="71" y="133"/>
                </a:lnTo>
                <a:lnTo>
                  <a:pt x="76" y="132"/>
                </a:lnTo>
                <a:lnTo>
                  <a:pt x="86" y="130"/>
                </a:lnTo>
                <a:lnTo>
                  <a:pt x="95" y="129"/>
                </a:lnTo>
                <a:lnTo>
                  <a:pt x="104" y="128"/>
                </a:lnTo>
                <a:lnTo>
                  <a:pt x="114" y="126"/>
                </a:lnTo>
                <a:lnTo>
                  <a:pt x="123" y="125"/>
                </a:lnTo>
                <a:lnTo>
                  <a:pt x="131" y="122"/>
                </a:lnTo>
                <a:lnTo>
                  <a:pt x="139" y="120"/>
                </a:lnTo>
                <a:lnTo>
                  <a:pt x="147" y="117"/>
                </a:lnTo>
                <a:close/>
                <a:moveTo>
                  <a:pt x="150" y="200"/>
                </a:moveTo>
                <a:lnTo>
                  <a:pt x="150" y="201"/>
                </a:lnTo>
                <a:lnTo>
                  <a:pt x="150" y="204"/>
                </a:lnTo>
                <a:lnTo>
                  <a:pt x="151" y="208"/>
                </a:lnTo>
                <a:lnTo>
                  <a:pt x="151" y="212"/>
                </a:lnTo>
                <a:lnTo>
                  <a:pt x="152" y="215"/>
                </a:lnTo>
                <a:lnTo>
                  <a:pt x="153" y="218"/>
                </a:lnTo>
                <a:lnTo>
                  <a:pt x="156" y="220"/>
                </a:lnTo>
                <a:lnTo>
                  <a:pt x="157" y="224"/>
                </a:lnTo>
                <a:lnTo>
                  <a:pt x="159" y="225"/>
                </a:lnTo>
                <a:lnTo>
                  <a:pt x="161" y="227"/>
                </a:lnTo>
                <a:lnTo>
                  <a:pt x="165" y="229"/>
                </a:lnTo>
                <a:lnTo>
                  <a:pt x="168" y="231"/>
                </a:lnTo>
                <a:lnTo>
                  <a:pt x="172" y="232"/>
                </a:lnTo>
                <a:lnTo>
                  <a:pt x="175" y="233"/>
                </a:lnTo>
                <a:lnTo>
                  <a:pt x="178" y="233"/>
                </a:lnTo>
                <a:lnTo>
                  <a:pt x="183" y="234"/>
                </a:lnTo>
                <a:lnTo>
                  <a:pt x="187" y="234"/>
                </a:lnTo>
                <a:lnTo>
                  <a:pt x="192" y="234"/>
                </a:lnTo>
                <a:lnTo>
                  <a:pt x="198" y="233"/>
                </a:lnTo>
                <a:lnTo>
                  <a:pt x="203" y="232"/>
                </a:lnTo>
                <a:lnTo>
                  <a:pt x="209" y="231"/>
                </a:lnTo>
                <a:lnTo>
                  <a:pt x="209" y="201"/>
                </a:lnTo>
                <a:lnTo>
                  <a:pt x="203" y="202"/>
                </a:lnTo>
                <a:lnTo>
                  <a:pt x="200" y="202"/>
                </a:lnTo>
                <a:lnTo>
                  <a:pt x="195" y="202"/>
                </a:lnTo>
                <a:lnTo>
                  <a:pt x="192" y="201"/>
                </a:lnTo>
                <a:lnTo>
                  <a:pt x="190" y="200"/>
                </a:lnTo>
                <a:lnTo>
                  <a:pt x="187" y="196"/>
                </a:lnTo>
                <a:lnTo>
                  <a:pt x="186" y="194"/>
                </a:lnTo>
                <a:lnTo>
                  <a:pt x="185" y="190"/>
                </a:lnTo>
                <a:lnTo>
                  <a:pt x="185" y="185"/>
                </a:lnTo>
                <a:lnTo>
                  <a:pt x="185" y="180"/>
                </a:lnTo>
                <a:lnTo>
                  <a:pt x="185" y="69"/>
                </a:lnTo>
                <a:lnTo>
                  <a:pt x="185" y="60"/>
                </a:lnTo>
                <a:lnTo>
                  <a:pt x="184" y="52"/>
                </a:lnTo>
                <a:lnTo>
                  <a:pt x="182" y="45"/>
                </a:lnTo>
                <a:lnTo>
                  <a:pt x="180" y="38"/>
                </a:lnTo>
                <a:lnTo>
                  <a:pt x="177" y="31"/>
                </a:lnTo>
                <a:lnTo>
                  <a:pt x="174" y="26"/>
                </a:lnTo>
                <a:lnTo>
                  <a:pt x="169" y="21"/>
                </a:lnTo>
                <a:lnTo>
                  <a:pt x="165" y="17"/>
                </a:lnTo>
                <a:lnTo>
                  <a:pt x="159" y="12"/>
                </a:lnTo>
                <a:lnTo>
                  <a:pt x="152" y="9"/>
                </a:lnTo>
                <a:lnTo>
                  <a:pt x="145" y="6"/>
                </a:lnTo>
                <a:lnTo>
                  <a:pt x="137" y="4"/>
                </a:lnTo>
                <a:lnTo>
                  <a:pt x="128" y="2"/>
                </a:lnTo>
                <a:lnTo>
                  <a:pt x="119" y="1"/>
                </a:lnTo>
                <a:lnTo>
                  <a:pt x="109" y="0"/>
                </a:lnTo>
                <a:lnTo>
                  <a:pt x="99" y="0"/>
                </a:lnTo>
                <a:lnTo>
                  <a:pt x="89" y="0"/>
                </a:lnTo>
                <a:lnTo>
                  <a:pt x="79" y="1"/>
                </a:lnTo>
                <a:lnTo>
                  <a:pt x="70" y="3"/>
                </a:lnTo>
                <a:lnTo>
                  <a:pt x="61" y="4"/>
                </a:lnTo>
                <a:lnTo>
                  <a:pt x="53" y="8"/>
                </a:lnTo>
                <a:lnTo>
                  <a:pt x="46" y="11"/>
                </a:lnTo>
                <a:lnTo>
                  <a:pt x="40" y="14"/>
                </a:lnTo>
                <a:lnTo>
                  <a:pt x="34" y="19"/>
                </a:lnTo>
                <a:lnTo>
                  <a:pt x="28" y="25"/>
                </a:lnTo>
                <a:lnTo>
                  <a:pt x="24" y="29"/>
                </a:lnTo>
                <a:lnTo>
                  <a:pt x="19" y="36"/>
                </a:lnTo>
                <a:lnTo>
                  <a:pt x="16" y="42"/>
                </a:lnTo>
                <a:lnTo>
                  <a:pt x="13" y="49"/>
                </a:lnTo>
                <a:lnTo>
                  <a:pt x="11" y="57"/>
                </a:lnTo>
                <a:lnTo>
                  <a:pt x="10" y="64"/>
                </a:lnTo>
                <a:lnTo>
                  <a:pt x="10" y="72"/>
                </a:lnTo>
                <a:lnTo>
                  <a:pt x="10" y="74"/>
                </a:lnTo>
                <a:lnTo>
                  <a:pt x="45" y="74"/>
                </a:lnTo>
                <a:lnTo>
                  <a:pt x="45" y="69"/>
                </a:lnTo>
                <a:lnTo>
                  <a:pt x="46" y="64"/>
                </a:lnTo>
                <a:lnTo>
                  <a:pt x="48" y="60"/>
                </a:lnTo>
                <a:lnTo>
                  <a:pt x="49" y="57"/>
                </a:lnTo>
                <a:lnTo>
                  <a:pt x="50" y="53"/>
                </a:lnTo>
                <a:lnTo>
                  <a:pt x="52" y="50"/>
                </a:lnTo>
                <a:lnTo>
                  <a:pt x="56" y="46"/>
                </a:lnTo>
                <a:lnTo>
                  <a:pt x="58" y="43"/>
                </a:lnTo>
                <a:lnTo>
                  <a:pt x="61" y="41"/>
                </a:lnTo>
                <a:lnTo>
                  <a:pt x="66" y="38"/>
                </a:lnTo>
                <a:lnTo>
                  <a:pt x="70" y="37"/>
                </a:lnTo>
                <a:lnTo>
                  <a:pt x="75" y="35"/>
                </a:lnTo>
                <a:lnTo>
                  <a:pt x="79" y="34"/>
                </a:lnTo>
                <a:lnTo>
                  <a:pt x="85" y="34"/>
                </a:lnTo>
                <a:lnTo>
                  <a:pt x="91" y="33"/>
                </a:lnTo>
                <a:lnTo>
                  <a:pt x="98" y="33"/>
                </a:lnTo>
                <a:lnTo>
                  <a:pt x="103" y="33"/>
                </a:lnTo>
                <a:lnTo>
                  <a:pt x="109" y="33"/>
                </a:lnTo>
                <a:lnTo>
                  <a:pt x="115" y="34"/>
                </a:lnTo>
                <a:lnTo>
                  <a:pt x="119" y="35"/>
                </a:lnTo>
                <a:lnTo>
                  <a:pt x="124" y="36"/>
                </a:lnTo>
                <a:lnTo>
                  <a:pt x="127" y="37"/>
                </a:lnTo>
                <a:lnTo>
                  <a:pt x="132" y="39"/>
                </a:lnTo>
                <a:lnTo>
                  <a:pt x="135" y="42"/>
                </a:lnTo>
                <a:lnTo>
                  <a:pt x="137" y="44"/>
                </a:lnTo>
                <a:lnTo>
                  <a:pt x="140" y="46"/>
                </a:lnTo>
                <a:lnTo>
                  <a:pt x="142" y="49"/>
                </a:lnTo>
                <a:lnTo>
                  <a:pt x="144" y="52"/>
                </a:lnTo>
                <a:lnTo>
                  <a:pt x="145" y="55"/>
                </a:lnTo>
                <a:lnTo>
                  <a:pt x="147" y="59"/>
                </a:lnTo>
                <a:lnTo>
                  <a:pt x="147" y="62"/>
                </a:lnTo>
                <a:lnTo>
                  <a:pt x="147" y="67"/>
                </a:lnTo>
                <a:lnTo>
                  <a:pt x="147" y="72"/>
                </a:lnTo>
                <a:lnTo>
                  <a:pt x="147" y="76"/>
                </a:lnTo>
                <a:lnTo>
                  <a:pt x="147" y="80"/>
                </a:lnTo>
                <a:lnTo>
                  <a:pt x="145" y="83"/>
                </a:lnTo>
                <a:lnTo>
                  <a:pt x="144" y="86"/>
                </a:lnTo>
                <a:lnTo>
                  <a:pt x="142" y="87"/>
                </a:lnTo>
                <a:lnTo>
                  <a:pt x="140" y="89"/>
                </a:lnTo>
                <a:lnTo>
                  <a:pt x="136" y="91"/>
                </a:lnTo>
                <a:lnTo>
                  <a:pt x="133" y="93"/>
                </a:lnTo>
                <a:lnTo>
                  <a:pt x="127" y="94"/>
                </a:lnTo>
                <a:lnTo>
                  <a:pt x="122" y="94"/>
                </a:lnTo>
                <a:lnTo>
                  <a:pt x="115" y="95"/>
                </a:lnTo>
                <a:lnTo>
                  <a:pt x="106" y="96"/>
                </a:lnTo>
                <a:lnTo>
                  <a:pt x="96" y="97"/>
                </a:lnTo>
                <a:lnTo>
                  <a:pt x="87" y="99"/>
                </a:lnTo>
                <a:lnTo>
                  <a:pt x="76" y="100"/>
                </a:lnTo>
                <a:lnTo>
                  <a:pt x="67" y="101"/>
                </a:lnTo>
                <a:lnTo>
                  <a:pt x="58" y="103"/>
                </a:lnTo>
                <a:lnTo>
                  <a:pt x="50" y="105"/>
                </a:lnTo>
                <a:lnTo>
                  <a:pt x="42" y="108"/>
                </a:lnTo>
                <a:lnTo>
                  <a:pt x="35" y="110"/>
                </a:lnTo>
                <a:lnTo>
                  <a:pt x="29" y="113"/>
                </a:lnTo>
                <a:lnTo>
                  <a:pt x="24" y="118"/>
                </a:lnTo>
                <a:lnTo>
                  <a:pt x="19" y="121"/>
                </a:lnTo>
                <a:lnTo>
                  <a:pt x="15" y="126"/>
                </a:lnTo>
                <a:lnTo>
                  <a:pt x="10" y="132"/>
                </a:lnTo>
                <a:lnTo>
                  <a:pt x="7" y="136"/>
                </a:lnTo>
                <a:lnTo>
                  <a:pt x="4" y="142"/>
                </a:lnTo>
                <a:lnTo>
                  <a:pt x="2" y="149"/>
                </a:lnTo>
                <a:lnTo>
                  <a:pt x="1" y="155"/>
                </a:lnTo>
                <a:lnTo>
                  <a:pt x="0" y="162"/>
                </a:lnTo>
                <a:lnTo>
                  <a:pt x="0" y="169"/>
                </a:lnTo>
                <a:lnTo>
                  <a:pt x="0" y="177"/>
                </a:lnTo>
                <a:lnTo>
                  <a:pt x="1" y="184"/>
                </a:lnTo>
                <a:lnTo>
                  <a:pt x="2" y="191"/>
                </a:lnTo>
                <a:lnTo>
                  <a:pt x="4" y="198"/>
                </a:lnTo>
                <a:lnTo>
                  <a:pt x="8" y="203"/>
                </a:lnTo>
                <a:lnTo>
                  <a:pt x="10" y="209"/>
                </a:lnTo>
                <a:lnTo>
                  <a:pt x="15" y="213"/>
                </a:lnTo>
                <a:lnTo>
                  <a:pt x="19" y="218"/>
                </a:lnTo>
                <a:lnTo>
                  <a:pt x="24" y="223"/>
                </a:lnTo>
                <a:lnTo>
                  <a:pt x="29" y="226"/>
                </a:lnTo>
                <a:lnTo>
                  <a:pt x="35" y="229"/>
                </a:lnTo>
                <a:lnTo>
                  <a:pt x="41" y="232"/>
                </a:lnTo>
                <a:lnTo>
                  <a:pt x="48" y="234"/>
                </a:lnTo>
                <a:lnTo>
                  <a:pt x="56" y="235"/>
                </a:lnTo>
                <a:lnTo>
                  <a:pt x="63" y="236"/>
                </a:lnTo>
                <a:lnTo>
                  <a:pt x="71" y="236"/>
                </a:lnTo>
                <a:lnTo>
                  <a:pt x="83" y="235"/>
                </a:lnTo>
                <a:lnTo>
                  <a:pt x="93" y="234"/>
                </a:lnTo>
                <a:lnTo>
                  <a:pt x="103" y="231"/>
                </a:lnTo>
                <a:lnTo>
                  <a:pt x="114" y="227"/>
                </a:lnTo>
                <a:lnTo>
                  <a:pt x="123" y="221"/>
                </a:lnTo>
                <a:lnTo>
                  <a:pt x="133" y="216"/>
                </a:lnTo>
                <a:lnTo>
                  <a:pt x="141" y="208"/>
                </a:lnTo>
                <a:lnTo>
                  <a:pt x="150" y="200"/>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1" name="Freeform 69"/>
          <p:cNvSpPr>
            <a:spLocks/>
          </p:cNvSpPr>
          <p:nvPr/>
        </p:nvSpPr>
        <p:spPr bwMode="auto">
          <a:xfrm>
            <a:off x="4940300" y="6067425"/>
            <a:ext cx="58738" cy="152400"/>
          </a:xfrm>
          <a:custGeom>
            <a:avLst/>
            <a:gdLst>
              <a:gd name="T0" fmla="*/ 37379 w 110"/>
              <a:gd name="T1" fmla="*/ 121179 h 288"/>
              <a:gd name="T2" fmla="*/ 37379 w 110"/>
              <a:gd name="T3" fmla="*/ 48154 h 288"/>
              <a:gd name="T4" fmla="*/ 58738 w 110"/>
              <a:gd name="T5" fmla="*/ 48154 h 288"/>
              <a:gd name="T6" fmla="*/ 58738 w 110"/>
              <a:gd name="T7" fmla="*/ 32279 h 288"/>
              <a:gd name="T8" fmla="*/ 37379 w 110"/>
              <a:gd name="T9" fmla="*/ 32279 h 288"/>
              <a:gd name="T10" fmla="*/ 37379 w 110"/>
              <a:gd name="T11" fmla="*/ 0 h 288"/>
              <a:gd name="T12" fmla="*/ 17621 w 110"/>
              <a:gd name="T13" fmla="*/ 0 h 288"/>
              <a:gd name="T14" fmla="*/ 17621 w 110"/>
              <a:gd name="T15" fmla="*/ 32279 h 288"/>
              <a:gd name="T16" fmla="*/ 0 w 110"/>
              <a:gd name="T17" fmla="*/ 32279 h 288"/>
              <a:gd name="T18" fmla="*/ 0 w 110"/>
              <a:gd name="T19" fmla="*/ 48154 h 288"/>
              <a:gd name="T20" fmla="*/ 17621 w 110"/>
              <a:gd name="T21" fmla="*/ 48154 h 288"/>
              <a:gd name="T22" fmla="*/ 17621 w 110"/>
              <a:gd name="T23" fmla="*/ 127529 h 288"/>
              <a:gd name="T24" fmla="*/ 17621 w 110"/>
              <a:gd name="T25" fmla="*/ 131233 h 288"/>
              <a:gd name="T26" fmla="*/ 18155 w 110"/>
              <a:gd name="T27" fmla="*/ 134408 h 288"/>
              <a:gd name="T28" fmla="*/ 18155 w 110"/>
              <a:gd name="T29" fmla="*/ 136525 h 288"/>
              <a:gd name="T30" fmla="*/ 18689 w 110"/>
              <a:gd name="T31" fmla="*/ 139171 h 288"/>
              <a:gd name="T32" fmla="*/ 19223 w 110"/>
              <a:gd name="T33" fmla="*/ 141288 h 288"/>
              <a:gd name="T34" fmla="*/ 20291 w 110"/>
              <a:gd name="T35" fmla="*/ 143404 h 288"/>
              <a:gd name="T36" fmla="*/ 21893 w 110"/>
              <a:gd name="T37" fmla="*/ 144992 h 288"/>
              <a:gd name="T38" fmla="*/ 22961 w 110"/>
              <a:gd name="T39" fmla="*/ 147108 h 288"/>
              <a:gd name="T40" fmla="*/ 24563 w 110"/>
              <a:gd name="T41" fmla="*/ 148167 h 288"/>
              <a:gd name="T42" fmla="*/ 26699 w 110"/>
              <a:gd name="T43" fmla="*/ 149225 h 288"/>
              <a:gd name="T44" fmla="*/ 28301 w 110"/>
              <a:gd name="T45" fmla="*/ 150283 h 288"/>
              <a:gd name="T46" fmla="*/ 30971 w 110"/>
              <a:gd name="T47" fmla="*/ 151342 h 288"/>
              <a:gd name="T48" fmla="*/ 33107 w 110"/>
              <a:gd name="T49" fmla="*/ 151871 h 288"/>
              <a:gd name="T50" fmla="*/ 36311 w 110"/>
              <a:gd name="T51" fmla="*/ 151871 h 288"/>
              <a:gd name="T52" fmla="*/ 39515 w 110"/>
              <a:gd name="T53" fmla="*/ 152400 h 288"/>
              <a:gd name="T54" fmla="*/ 43253 w 110"/>
              <a:gd name="T55" fmla="*/ 152400 h 288"/>
              <a:gd name="T56" fmla="*/ 46456 w 110"/>
              <a:gd name="T57" fmla="*/ 152400 h 288"/>
              <a:gd name="T58" fmla="*/ 50194 w 110"/>
              <a:gd name="T59" fmla="*/ 151871 h 288"/>
              <a:gd name="T60" fmla="*/ 54466 w 110"/>
              <a:gd name="T61" fmla="*/ 151342 h 288"/>
              <a:gd name="T62" fmla="*/ 58738 w 110"/>
              <a:gd name="T63" fmla="*/ 150283 h 288"/>
              <a:gd name="T64" fmla="*/ 58738 w 110"/>
              <a:gd name="T65" fmla="*/ 133879 h 288"/>
              <a:gd name="T66" fmla="*/ 52864 w 110"/>
              <a:gd name="T67" fmla="*/ 134408 h 288"/>
              <a:gd name="T68" fmla="*/ 48592 w 110"/>
              <a:gd name="T69" fmla="*/ 134408 h 288"/>
              <a:gd name="T70" fmla="*/ 45388 w 110"/>
              <a:gd name="T71" fmla="*/ 134408 h 288"/>
              <a:gd name="T72" fmla="*/ 43253 w 110"/>
              <a:gd name="T73" fmla="*/ 133879 h 288"/>
              <a:gd name="T74" fmla="*/ 41117 w 110"/>
              <a:gd name="T75" fmla="*/ 132292 h 288"/>
              <a:gd name="T76" fmla="*/ 39515 w 110"/>
              <a:gd name="T77" fmla="*/ 131233 h 288"/>
              <a:gd name="T78" fmla="*/ 38981 w 110"/>
              <a:gd name="T79" fmla="*/ 129646 h 288"/>
              <a:gd name="T80" fmla="*/ 37913 w 110"/>
              <a:gd name="T81" fmla="*/ 127000 h 288"/>
              <a:gd name="T82" fmla="*/ 37379 w 110"/>
              <a:gd name="T83" fmla="*/ 123825 h 288"/>
              <a:gd name="T84" fmla="*/ 37379 w 110"/>
              <a:gd name="T85" fmla="*/ 121179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88"/>
              <a:gd name="T131" fmla="*/ 110 w 110"/>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88">
                <a:moveTo>
                  <a:pt x="70" y="229"/>
                </a:moveTo>
                <a:lnTo>
                  <a:pt x="70" y="91"/>
                </a:lnTo>
                <a:lnTo>
                  <a:pt x="110" y="91"/>
                </a:lnTo>
                <a:lnTo>
                  <a:pt x="110" y="61"/>
                </a:lnTo>
                <a:lnTo>
                  <a:pt x="70" y="61"/>
                </a:lnTo>
                <a:lnTo>
                  <a:pt x="70" y="0"/>
                </a:lnTo>
                <a:lnTo>
                  <a:pt x="33" y="0"/>
                </a:lnTo>
                <a:lnTo>
                  <a:pt x="33" y="61"/>
                </a:lnTo>
                <a:lnTo>
                  <a:pt x="0" y="61"/>
                </a:lnTo>
                <a:lnTo>
                  <a:pt x="0" y="91"/>
                </a:lnTo>
                <a:lnTo>
                  <a:pt x="33" y="91"/>
                </a:lnTo>
                <a:lnTo>
                  <a:pt x="33" y="241"/>
                </a:lnTo>
                <a:lnTo>
                  <a:pt x="33" y="248"/>
                </a:lnTo>
                <a:lnTo>
                  <a:pt x="34" y="254"/>
                </a:lnTo>
                <a:lnTo>
                  <a:pt x="34" y="258"/>
                </a:lnTo>
                <a:lnTo>
                  <a:pt x="35" y="263"/>
                </a:lnTo>
                <a:lnTo>
                  <a:pt x="36" y="267"/>
                </a:lnTo>
                <a:lnTo>
                  <a:pt x="38" y="271"/>
                </a:lnTo>
                <a:lnTo>
                  <a:pt x="41" y="274"/>
                </a:lnTo>
                <a:lnTo>
                  <a:pt x="43" y="278"/>
                </a:lnTo>
                <a:lnTo>
                  <a:pt x="46" y="280"/>
                </a:lnTo>
                <a:lnTo>
                  <a:pt x="50" y="282"/>
                </a:lnTo>
                <a:lnTo>
                  <a:pt x="53" y="284"/>
                </a:lnTo>
                <a:lnTo>
                  <a:pt x="58" y="286"/>
                </a:lnTo>
                <a:lnTo>
                  <a:pt x="62" y="287"/>
                </a:lnTo>
                <a:lnTo>
                  <a:pt x="68" y="287"/>
                </a:lnTo>
                <a:lnTo>
                  <a:pt x="74" y="288"/>
                </a:lnTo>
                <a:lnTo>
                  <a:pt x="81" y="288"/>
                </a:lnTo>
                <a:lnTo>
                  <a:pt x="87" y="288"/>
                </a:lnTo>
                <a:lnTo>
                  <a:pt x="94" y="287"/>
                </a:lnTo>
                <a:lnTo>
                  <a:pt x="102" y="286"/>
                </a:lnTo>
                <a:lnTo>
                  <a:pt x="110" y="284"/>
                </a:lnTo>
                <a:lnTo>
                  <a:pt x="110" y="253"/>
                </a:lnTo>
                <a:lnTo>
                  <a:pt x="99" y="254"/>
                </a:lnTo>
                <a:lnTo>
                  <a:pt x="91" y="254"/>
                </a:lnTo>
                <a:lnTo>
                  <a:pt x="85" y="254"/>
                </a:lnTo>
                <a:lnTo>
                  <a:pt x="81" y="253"/>
                </a:lnTo>
                <a:lnTo>
                  <a:pt x="77" y="250"/>
                </a:lnTo>
                <a:lnTo>
                  <a:pt x="74" y="248"/>
                </a:lnTo>
                <a:lnTo>
                  <a:pt x="73" y="245"/>
                </a:lnTo>
                <a:lnTo>
                  <a:pt x="71" y="240"/>
                </a:lnTo>
                <a:lnTo>
                  <a:pt x="70" y="234"/>
                </a:lnTo>
                <a:lnTo>
                  <a:pt x="70" y="229"/>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2" name="Freeform 70"/>
          <p:cNvSpPr>
            <a:spLocks/>
          </p:cNvSpPr>
          <p:nvPr/>
        </p:nvSpPr>
        <p:spPr bwMode="auto">
          <a:xfrm>
            <a:off x="5016500" y="6099175"/>
            <a:ext cx="98425" cy="122238"/>
          </a:xfrm>
          <a:custGeom>
            <a:avLst/>
            <a:gdLst>
              <a:gd name="T0" fmla="*/ 0 w 186"/>
              <a:gd name="T1" fmla="*/ 0 h 229"/>
              <a:gd name="T2" fmla="*/ 0 w 186"/>
              <a:gd name="T3" fmla="*/ 77400 h 229"/>
              <a:gd name="T4" fmla="*/ 0 w 186"/>
              <a:gd name="T5" fmla="*/ 85940 h 229"/>
              <a:gd name="T6" fmla="*/ 529 w 186"/>
              <a:gd name="T7" fmla="*/ 92880 h 229"/>
              <a:gd name="T8" fmla="*/ 2646 w 186"/>
              <a:gd name="T9" fmla="*/ 99819 h 229"/>
              <a:gd name="T10" fmla="*/ 5821 w 186"/>
              <a:gd name="T11" fmla="*/ 105691 h 229"/>
              <a:gd name="T12" fmla="*/ 7937 w 186"/>
              <a:gd name="T13" fmla="*/ 109427 h 229"/>
              <a:gd name="T14" fmla="*/ 11113 w 186"/>
              <a:gd name="T15" fmla="*/ 113164 h 229"/>
              <a:gd name="T16" fmla="*/ 14817 w 186"/>
              <a:gd name="T17" fmla="*/ 115833 h 229"/>
              <a:gd name="T18" fmla="*/ 19050 w 186"/>
              <a:gd name="T19" fmla="*/ 117968 h 229"/>
              <a:gd name="T20" fmla="*/ 23813 w 186"/>
              <a:gd name="T21" fmla="*/ 120103 h 229"/>
              <a:gd name="T22" fmla="*/ 29104 w 186"/>
              <a:gd name="T23" fmla="*/ 121170 h 229"/>
              <a:gd name="T24" fmla="*/ 34396 w 186"/>
              <a:gd name="T25" fmla="*/ 122238 h 229"/>
              <a:gd name="T26" fmla="*/ 40746 w 186"/>
              <a:gd name="T27" fmla="*/ 122238 h 229"/>
              <a:gd name="T28" fmla="*/ 47096 w 186"/>
              <a:gd name="T29" fmla="*/ 121704 h 229"/>
              <a:gd name="T30" fmla="*/ 52917 w 186"/>
              <a:gd name="T31" fmla="*/ 121170 h 229"/>
              <a:gd name="T32" fmla="*/ 58737 w 186"/>
              <a:gd name="T33" fmla="*/ 119035 h 229"/>
              <a:gd name="T34" fmla="*/ 63500 w 186"/>
              <a:gd name="T35" fmla="*/ 116900 h 229"/>
              <a:gd name="T36" fmla="*/ 68263 w 186"/>
              <a:gd name="T37" fmla="*/ 114231 h 229"/>
              <a:gd name="T38" fmla="*/ 72496 w 186"/>
              <a:gd name="T39" fmla="*/ 110495 h 229"/>
              <a:gd name="T40" fmla="*/ 76200 w 186"/>
              <a:gd name="T41" fmla="*/ 106224 h 229"/>
              <a:gd name="T42" fmla="*/ 79375 w 186"/>
              <a:gd name="T43" fmla="*/ 101420 h 229"/>
              <a:gd name="T44" fmla="*/ 98425 w 186"/>
              <a:gd name="T45" fmla="*/ 119035 h 229"/>
              <a:gd name="T46" fmla="*/ 78317 w 186"/>
              <a:gd name="T47" fmla="*/ 0 h 229"/>
              <a:gd name="T48" fmla="*/ 78317 w 186"/>
              <a:gd name="T49" fmla="*/ 69393 h 229"/>
              <a:gd name="T50" fmla="*/ 77258 w 186"/>
              <a:gd name="T51" fmla="*/ 77933 h 229"/>
              <a:gd name="T52" fmla="*/ 74613 w 186"/>
              <a:gd name="T53" fmla="*/ 85940 h 229"/>
              <a:gd name="T54" fmla="*/ 71967 w 186"/>
              <a:gd name="T55" fmla="*/ 91812 h 229"/>
              <a:gd name="T56" fmla="*/ 67733 w 186"/>
              <a:gd name="T57" fmla="*/ 96616 h 229"/>
              <a:gd name="T58" fmla="*/ 61912 w 186"/>
              <a:gd name="T59" fmla="*/ 100353 h 229"/>
              <a:gd name="T60" fmla="*/ 55562 w 186"/>
              <a:gd name="T61" fmla="*/ 103555 h 229"/>
              <a:gd name="T62" fmla="*/ 47625 w 186"/>
              <a:gd name="T63" fmla="*/ 104623 h 229"/>
              <a:gd name="T64" fmla="*/ 40746 w 186"/>
              <a:gd name="T65" fmla="*/ 104623 h 229"/>
              <a:gd name="T66" fmla="*/ 34396 w 186"/>
              <a:gd name="T67" fmla="*/ 103555 h 229"/>
              <a:gd name="T68" fmla="*/ 30162 w 186"/>
              <a:gd name="T69" fmla="*/ 101420 h 229"/>
              <a:gd name="T70" fmla="*/ 25929 w 186"/>
              <a:gd name="T71" fmla="*/ 98751 h 229"/>
              <a:gd name="T72" fmla="*/ 23813 w 186"/>
              <a:gd name="T73" fmla="*/ 95015 h 229"/>
              <a:gd name="T74" fmla="*/ 21696 w 186"/>
              <a:gd name="T75" fmla="*/ 90211 h 229"/>
              <a:gd name="T76" fmla="*/ 20638 w 186"/>
              <a:gd name="T77" fmla="*/ 83805 h 229"/>
              <a:gd name="T78" fmla="*/ 20108 w 186"/>
              <a:gd name="T79" fmla="*/ 77400 h 229"/>
              <a:gd name="T80" fmla="*/ 20108 w 186"/>
              <a:gd name="T81" fmla="*/ 0 h 2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229"/>
              <a:gd name="T125" fmla="*/ 186 w 186"/>
              <a:gd name="T126" fmla="*/ 229 h 2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229">
                <a:moveTo>
                  <a:pt x="38" y="0"/>
                </a:moveTo>
                <a:lnTo>
                  <a:pt x="0" y="0"/>
                </a:lnTo>
                <a:lnTo>
                  <a:pt x="0" y="135"/>
                </a:lnTo>
                <a:lnTo>
                  <a:pt x="0" y="145"/>
                </a:lnTo>
                <a:lnTo>
                  <a:pt x="0" y="153"/>
                </a:lnTo>
                <a:lnTo>
                  <a:pt x="0" y="161"/>
                </a:lnTo>
                <a:lnTo>
                  <a:pt x="1" y="168"/>
                </a:lnTo>
                <a:lnTo>
                  <a:pt x="1" y="174"/>
                </a:lnTo>
                <a:lnTo>
                  <a:pt x="3" y="181"/>
                </a:lnTo>
                <a:lnTo>
                  <a:pt x="5" y="187"/>
                </a:lnTo>
                <a:lnTo>
                  <a:pt x="7" y="194"/>
                </a:lnTo>
                <a:lnTo>
                  <a:pt x="11" y="198"/>
                </a:lnTo>
                <a:lnTo>
                  <a:pt x="13" y="203"/>
                </a:lnTo>
                <a:lnTo>
                  <a:pt x="15" y="205"/>
                </a:lnTo>
                <a:lnTo>
                  <a:pt x="17" y="209"/>
                </a:lnTo>
                <a:lnTo>
                  <a:pt x="21" y="212"/>
                </a:lnTo>
                <a:lnTo>
                  <a:pt x="24" y="214"/>
                </a:lnTo>
                <a:lnTo>
                  <a:pt x="28" y="217"/>
                </a:lnTo>
                <a:lnTo>
                  <a:pt x="32" y="219"/>
                </a:lnTo>
                <a:lnTo>
                  <a:pt x="36" y="221"/>
                </a:lnTo>
                <a:lnTo>
                  <a:pt x="40" y="223"/>
                </a:lnTo>
                <a:lnTo>
                  <a:pt x="45" y="225"/>
                </a:lnTo>
                <a:lnTo>
                  <a:pt x="49" y="226"/>
                </a:lnTo>
                <a:lnTo>
                  <a:pt x="55" y="227"/>
                </a:lnTo>
                <a:lnTo>
                  <a:pt x="59" y="228"/>
                </a:lnTo>
                <a:lnTo>
                  <a:pt x="65" y="229"/>
                </a:lnTo>
                <a:lnTo>
                  <a:pt x="71" y="229"/>
                </a:lnTo>
                <a:lnTo>
                  <a:pt x="77" y="229"/>
                </a:lnTo>
                <a:lnTo>
                  <a:pt x="83" y="229"/>
                </a:lnTo>
                <a:lnTo>
                  <a:pt x="89" y="228"/>
                </a:lnTo>
                <a:lnTo>
                  <a:pt x="95" y="228"/>
                </a:lnTo>
                <a:lnTo>
                  <a:pt x="100" y="227"/>
                </a:lnTo>
                <a:lnTo>
                  <a:pt x="105" y="226"/>
                </a:lnTo>
                <a:lnTo>
                  <a:pt x="111" y="223"/>
                </a:lnTo>
                <a:lnTo>
                  <a:pt x="115" y="221"/>
                </a:lnTo>
                <a:lnTo>
                  <a:pt x="120" y="219"/>
                </a:lnTo>
                <a:lnTo>
                  <a:pt x="124" y="217"/>
                </a:lnTo>
                <a:lnTo>
                  <a:pt x="129" y="214"/>
                </a:lnTo>
                <a:lnTo>
                  <a:pt x="133" y="211"/>
                </a:lnTo>
                <a:lnTo>
                  <a:pt x="137" y="207"/>
                </a:lnTo>
                <a:lnTo>
                  <a:pt x="140" y="204"/>
                </a:lnTo>
                <a:lnTo>
                  <a:pt x="144" y="199"/>
                </a:lnTo>
                <a:lnTo>
                  <a:pt x="147" y="195"/>
                </a:lnTo>
                <a:lnTo>
                  <a:pt x="150" y="190"/>
                </a:lnTo>
                <a:lnTo>
                  <a:pt x="150" y="223"/>
                </a:lnTo>
                <a:lnTo>
                  <a:pt x="186" y="223"/>
                </a:lnTo>
                <a:lnTo>
                  <a:pt x="186" y="0"/>
                </a:lnTo>
                <a:lnTo>
                  <a:pt x="148" y="0"/>
                </a:lnTo>
                <a:lnTo>
                  <a:pt x="148" y="121"/>
                </a:lnTo>
                <a:lnTo>
                  <a:pt x="148" y="130"/>
                </a:lnTo>
                <a:lnTo>
                  <a:pt x="147" y="138"/>
                </a:lnTo>
                <a:lnTo>
                  <a:pt x="146" y="146"/>
                </a:lnTo>
                <a:lnTo>
                  <a:pt x="144" y="154"/>
                </a:lnTo>
                <a:lnTo>
                  <a:pt x="141" y="161"/>
                </a:lnTo>
                <a:lnTo>
                  <a:pt x="139" y="167"/>
                </a:lnTo>
                <a:lnTo>
                  <a:pt x="136" y="172"/>
                </a:lnTo>
                <a:lnTo>
                  <a:pt x="131" y="177"/>
                </a:lnTo>
                <a:lnTo>
                  <a:pt x="128" y="181"/>
                </a:lnTo>
                <a:lnTo>
                  <a:pt x="122" y="186"/>
                </a:lnTo>
                <a:lnTo>
                  <a:pt x="117" y="188"/>
                </a:lnTo>
                <a:lnTo>
                  <a:pt x="111" y="192"/>
                </a:lnTo>
                <a:lnTo>
                  <a:pt x="105" y="194"/>
                </a:lnTo>
                <a:lnTo>
                  <a:pt x="98" y="195"/>
                </a:lnTo>
                <a:lnTo>
                  <a:pt x="90" y="196"/>
                </a:lnTo>
                <a:lnTo>
                  <a:pt x="83" y="196"/>
                </a:lnTo>
                <a:lnTo>
                  <a:pt x="77" y="196"/>
                </a:lnTo>
                <a:lnTo>
                  <a:pt x="71" y="195"/>
                </a:lnTo>
                <a:lnTo>
                  <a:pt x="65" y="194"/>
                </a:lnTo>
                <a:lnTo>
                  <a:pt x="61" y="193"/>
                </a:lnTo>
                <a:lnTo>
                  <a:pt x="57" y="190"/>
                </a:lnTo>
                <a:lnTo>
                  <a:pt x="53" y="188"/>
                </a:lnTo>
                <a:lnTo>
                  <a:pt x="49" y="185"/>
                </a:lnTo>
                <a:lnTo>
                  <a:pt x="47" y="182"/>
                </a:lnTo>
                <a:lnTo>
                  <a:pt x="45" y="178"/>
                </a:lnTo>
                <a:lnTo>
                  <a:pt x="42" y="173"/>
                </a:lnTo>
                <a:lnTo>
                  <a:pt x="41" y="169"/>
                </a:lnTo>
                <a:lnTo>
                  <a:pt x="40" y="163"/>
                </a:lnTo>
                <a:lnTo>
                  <a:pt x="39" y="157"/>
                </a:lnTo>
                <a:lnTo>
                  <a:pt x="38" y="152"/>
                </a:lnTo>
                <a:lnTo>
                  <a:pt x="38" y="145"/>
                </a:lnTo>
                <a:lnTo>
                  <a:pt x="38" y="138"/>
                </a:lnTo>
                <a:lnTo>
                  <a:pt x="38" y="0"/>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3" name="Freeform 71"/>
          <p:cNvSpPr>
            <a:spLocks/>
          </p:cNvSpPr>
          <p:nvPr/>
        </p:nvSpPr>
        <p:spPr bwMode="auto">
          <a:xfrm>
            <a:off x="5143500" y="6097588"/>
            <a:ext cx="57150" cy="120650"/>
          </a:xfrm>
          <a:custGeom>
            <a:avLst/>
            <a:gdLst>
              <a:gd name="T0" fmla="*/ 0 w 108"/>
              <a:gd name="T1" fmla="*/ 120650 h 227"/>
              <a:gd name="T2" fmla="*/ 20108 w 108"/>
              <a:gd name="T3" fmla="*/ 120650 h 227"/>
              <a:gd name="T4" fmla="*/ 20108 w 108"/>
              <a:gd name="T5" fmla="*/ 54744 h 227"/>
              <a:gd name="T6" fmla="*/ 20108 w 108"/>
              <a:gd name="T7" fmla="*/ 50492 h 227"/>
              <a:gd name="T8" fmla="*/ 20638 w 108"/>
              <a:gd name="T9" fmla="*/ 47303 h 227"/>
              <a:gd name="T10" fmla="*/ 21167 w 108"/>
              <a:gd name="T11" fmla="*/ 43583 h 227"/>
              <a:gd name="T12" fmla="*/ 21696 w 108"/>
              <a:gd name="T13" fmla="*/ 40394 h 227"/>
              <a:gd name="T14" fmla="*/ 23283 w 108"/>
              <a:gd name="T15" fmla="*/ 37205 h 227"/>
              <a:gd name="T16" fmla="*/ 24871 w 108"/>
              <a:gd name="T17" fmla="*/ 34547 h 227"/>
              <a:gd name="T18" fmla="*/ 26458 w 108"/>
              <a:gd name="T19" fmla="*/ 31890 h 227"/>
              <a:gd name="T20" fmla="*/ 28575 w 108"/>
              <a:gd name="T21" fmla="*/ 29764 h 227"/>
              <a:gd name="T22" fmla="*/ 30162 w 108"/>
              <a:gd name="T23" fmla="*/ 27638 h 227"/>
              <a:gd name="T24" fmla="*/ 32808 w 108"/>
              <a:gd name="T25" fmla="*/ 26043 h 227"/>
              <a:gd name="T26" fmla="*/ 35454 w 108"/>
              <a:gd name="T27" fmla="*/ 24980 h 227"/>
              <a:gd name="T28" fmla="*/ 38629 w 108"/>
              <a:gd name="T29" fmla="*/ 23386 h 227"/>
              <a:gd name="T30" fmla="*/ 41804 w 108"/>
              <a:gd name="T31" fmla="*/ 22323 h 227"/>
              <a:gd name="T32" fmla="*/ 45508 w 108"/>
              <a:gd name="T33" fmla="*/ 21791 h 227"/>
              <a:gd name="T34" fmla="*/ 48683 w 108"/>
              <a:gd name="T35" fmla="*/ 21260 h 227"/>
              <a:gd name="T36" fmla="*/ 52388 w 108"/>
              <a:gd name="T37" fmla="*/ 21260 h 227"/>
              <a:gd name="T38" fmla="*/ 55033 w 108"/>
              <a:gd name="T39" fmla="*/ 21260 h 227"/>
              <a:gd name="T40" fmla="*/ 57150 w 108"/>
              <a:gd name="T41" fmla="*/ 21260 h 227"/>
              <a:gd name="T42" fmla="*/ 57150 w 108"/>
              <a:gd name="T43" fmla="*/ 0 h 227"/>
              <a:gd name="T44" fmla="*/ 55033 w 108"/>
              <a:gd name="T45" fmla="*/ 0 h 227"/>
              <a:gd name="T46" fmla="*/ 51858 w 108"/>
              <a:gd name="T47" fmla="*/ 0 h 227"/>
              <a:gd name="T48" fmla="*/ 49742 w 108"/>
              <a:gd name="T49" fmla="*/ 0 h 227"/>
              <a:gd name="T50" fmla="*/ 46567 w 108"/>
              <a:gd name="T51" fmla="*/ 531 h 227"/>
              <a:gd name="T52" fmla="*/ 43921 w 108"/>
              <a:gd name="T53" fmla="*/ 531 h 227"/>
              <a:gd name="T54" fmla="*/ 41275 w 108"/>
              <a:gd name="T55" fmla="*/ 1063 h 227"/>
              <a:gd name="T56" fmla="*/ 38629 w 108"/>
              <a:gd name="T57" fmla="*/ 2126 h 227"/>
              <a:gd name="T58" fmla="*/ 36513 w 108"/>
              <a:gd name="T59" fmla="*/ 3189 h 227"/>
              <a:gd name="T60" fmla="*/ 34396 w 108"/>
              <a:gd name="T61" fmla="*/ 4252 h 227"/>
              <a:gd name="T62" fmla="*/ 32279 w 108"/>
              <a:gd name="T63" fmla="*/ 5846 h 227"/>
              <a:gd name="T64" fmla="*/ 30162 w 108"/>
              <a:gd name="T65" fmla="*/ 7441 h 227"/>
              <a:gd name="T66" fmla="*/ 28575 w 108"/>
              <a:gd name="T67" fmla="*/ 9035 h 227"/>
              <a:gd name="T68" fmla="*/ 26458 w 108"/>
              <a:gd name="T69" fmla="*/ 11693 h 227"/>
              <a:gd name="T70" fmla="*/ 24871 w 108"/>
              <a:gd name="T71" fmla="*/ 13287 h 227"/>
              <a:gd name="T72" fmla="*/ 23813 w 108"/>
              <a:gd name="T73" fmla="*/ 15413 h 227"/>
              <a:gd name="T74" fmla="*/ 21696 w 108"/>
              <a:gd name="T75" fmla="*/ 18071 h 227"/>
              <a:gd name="T76" fmla="*/ 20638 w 108"/>
              <a:gd name="T77" fmla="*/ 21260 h 227"/>
              <a:gd name="T78" fmla="*/ 19579 w 108"/>
              <a:gd name="T79" fmla="*/ 23917 h 227"/>
              <a:gd name="T80" fmla="*/ 19579 w 108"/>
              <a:gd name="T81" fmla="*/ 2126 h 227"/>
              <a:gd name="T82" fmla="*/ 0 w 108"/>
              <a:gd name="T83" fmla="*/ 2126 h 227"/>
              <a:gd name="T84" fmla="*/ 0 w 108"/>
              <a:gd name="T85" fmla="*/ 12065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227"/>
              <a:gd name="T131" fmla="*/ 108 w 108"/>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227">
                <a:moveTo>
                  <a:pt x="0" y="227"/>
                </a:moveTo>
                <a:lnTo>
                  <a:pt x="38" y="227"/>
                </a:lnTo>
                <a:lnTo>
                  <a:pt x="38" y="103"/>
                </a:lnTo>
                <a:lnTo>
                  <a:pt x="38" y="95"/>
                </a:lnTo>
                <a:lnTo>
                  <a:pt x="39" y="89"/>
                </a:lnTo>
                <a:lnTo>
                  <a:pt x="40" y="82"/>
                </a:lnTo>
                <a:lnTo>
                  <a:pt x="41" y="76"/>
                </a:lnTo>
                <a:lnTo>
                  <a:pt x="44" y="70"/>
                </a:lnTo>
                <a:lnTo>
                  <a:pt x="47" y="65"/>
                </a:lnTo>
                <a:lnTo>
                  <a:pt x="50" y="60"/>
                </a:lnTo>
                <a:lnTo>
                  <a:pt x="54" y="56"/>
                </a:lnTo>
                <a:lnTo>
                  <a:pt x="57" y="52"/>
                </a:lnTo>
                <a:lnTo>
                  <a:pt x="62" y="49"/>
                </a:lnTo>
                <a:lnTo>
                  <a:pt x="67" y="47"/>
                </a:lnTo>
                <a:lnTo>
                  <a:pt x="73" y="44"/>
                </a:lnTo>
                <a:lnTo>
                  <a:pt x="79" y="42"/>
                </a:lnTo>
                <a:lnTo>
                  <a:pt x="86" y="41"/>
                </a:lnTo>
                <a:lnTo>
                  <a:pt x="92" y="40"/>
                </a:lnTo>
                <a:lnTo>
                  <a:pt x="99" y="40"/>
                </a:lnTo>
                <a:lnTo>
                  <a:pt x="104" y="40"/>
                </a:lnTo>
                <a:lnTo>
                  <a:pt x="108" y="40"/>
                </a:lnTo>
                <a:lnTo>
                  <a:pt x="108" y="0"/>
                </a:lnTo>
                <a:lnTo>
                  <a:pt x="104" y="0"/>
                </a:lnTo>
                <a:lnTo>
                  <a:pt x="98" y="0"/>
                </a:lnTo>
                <a:lnTo>
                  <a:pt x="94" y="0"/>
                </a:lnTo>
                <a:lnTo>
                  <a:pt x="88" y="1"/>
                </a:lnTo>
                <a:lnTo>
                  <a:pt x="83" y="1"/>
                </a:lnTo>
                <a:lnTo>
                  <a:pt x="78" y="2"/>
                </a:lnTo>
                <a:lnTo>
                  <a:pt x="73" y="4"/>
                </a:lnTo>
                <a:lnTo>
                  <a:pt x="69" y="6"/>
                </a:lnTo>
                <a:lnTo>
                  <a:pt x="65" y="8"/>
                </a:lnTo>
                <a:lnTo>
                  <a:pt x="61" y="11"/>
                </a:lnTo>
                <a:lnTo>
                  <a:pt x="57" y="14"/>
                </a:lnTo>
                <a:lnTo>
                  <a:pt x="54" y="17"/>
                </a:lnTo>
                <a:lnTo>
                  <a:pt x="50" y="22"/>
                </a:lnTo>
                <a:lnTo>
                  <a:pt x="47" y="25"/>
                </a:lnTo>
                <a:lnTo>
                  <a:pt x="45" y="29"/>
                </a:lnTo>
                <a:lnTo>
                  <a:pt x="41" y="34"/>
                </a:lnTo>
                <a:lnTo>
                  <a:pt x="39" y="40"/>
                </a:lnTo>
                <a:lnTo>
                  <a:pt x="37" y="45"/>
                </a:lnTo>
                <a:lnTo>
                  <a:pt x="37" y="4"/>
                </a:lnTo>
                <a:lnTo>
                  <a:pt x="0" y="4"/>
                </a:lnTo>
                <a:lnTo>
                  <a:pt x="0" y="227"/>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4" name="Freeform 72"/>
          <p:cNvSpPr>
            <a:spLocks noEditPoints="1"/>
          </p:cNvSpPr>
          <p:nvPr/>
        </p:nvSpPr>
        <p:spPr bwMode="auto">
          <a:xfrm>
            <a:off x="5216525" y="6056313"/>
            <a:ext cx="19050" cy="161925"/>
          </a:xfrm>
          <a:custGeom>
            <a:avLst/>
            <a:gdLst>
              <a:gd name="T0" fmla="*/ 0 w 37"/>
              <a:gd name="T1" fmla="*/ 161925 h 306"/>
              <a:gd name="T2" fmla="*/ 19050 w 37"/>
              <a:gd name="T3" fmla="*/ 161925 h 306"/>
              <a:gd name="T4" fmla="*/ 19050 w 37"/>
              <a:gd name="T5" fmla="*/ 43921 h 306"/>
              <a:gd name="T6" fmla="*/ 0 w 37"/>
              <a:gd name="T7" fmla="*/ 43921 h 306"/>
              <a:gd name="T8" fmla="*/ 0 w 37"/>
              <a:gd name="T9" fmla="*/ 161925 h 306"/>
              <a:gd name="T10" fmla="*/ 0 w 37"/>
              <a:gd name="T11" fmla="*/ 22754 h 306"/>
              <a:gd name="T12" fmla="*/ 19050 w 37"/>
              <a:gd name="T13" fmla="*/ 22754 h 306"/>
              <a:gd name="T14" fmla="*/ 19050 w 37"/>
              <a:gd name="T15" fmla="*/ 0 h 306"/>
              <a:gd name="T16" fmla="*/ 0 w 37"/>
              <a:gd name="T17" fmla="*/ 0 h 306"/>
              <a:gd name="T18" fmla="*/ 0 w 37"/>
              <a:gd name="T19" fmla="*/ 22754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06"/>
              <a:gd name="T32" fmla="*/ 37 w 37"/>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06">
                <a:moveTo>
                  <a:pt x="0" y="306"/>
                </a:moveTo>
                <a:lnTo>
                  <a:pt x="37" y="306"/>
                </a:lnTo>
                <a:lnTo>
                  <a:pt x="37" y="83"/>
                </a:lnTo>
                <a:lnTo>
                  <a:pt x="0" y="83"/>
                </a:lnTo>
                <a:lnTo>
                  <a:pt x="0" y="306"/>
                </a:lnTo>
                <a:close/>
                <a:moveTo>
                  <a:pt x="0" y="43"/>
                </a:moveTo>
                <a:lnTo>
                  <a:pt x="37" y="43"/>
                </a:lnTo>
                <a:lnTo>
                  <a:pt x="37" y="0"/>
                </a:lnTo>
                <a:lnTo>
                  <a:pt x="0" y="0"/>
                </a:lnTo>
                <a:lnTo>
                  <a:pt x="0" y="43"/>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5" name="Freeform 73"/>
          <p:cNvSpPr>
            <a:spLocks/>
          </p:cNvSpPr>
          <p:nvPr/>
        </p:nvSpPr>
        <p:spPr bwMode="auto">
          <a:xfrm>
            <a:off x="5249863" y="6067425"/>
            <a:ext cx="58737" cy="152400"/>
          </a:xfrm>
          <a:custGeom>
            <a:avLst/>
            <a:gdLst>
              <a:gd name="T0" fmla="*/ 37378 w 110"/>
              <a:gd name="T1" fmla="*/ 121179 h 288"/>
              <a:gd name="T2" fmla="*/ 37378 w 110"/>
              <a:gd name="T3" fmla="*/ 48154 h 288"/>
              <a:gd name="T4" fmla="*/ 58737 w 110"/>
              <a:gd name="T5" fmla="*/ 48154 h 288"/>
              <a:gd name="T6" fmla="*/ 58737 w 110"/>
              <a:gd name="T7" fmla="*/ 32279 h 288"/>
              <a:gd name="T8" fmla="*/ 37378 w 110"/>
              <a:gd name="T9" fmla="*/ 32279 h 288"/>
              <a:gd name="T10" fmla="*/ 37378 w 110"/>
              <a:gd name="T11" fmla="*/ 0 h 288"/>
              <a:gd name="T12" fmla="*/ 17621 w 110"/>
              <a:gd name="T13" fmla="*/ 0 h 288"/>
              <a:gd name="T14" fmla="*/ 17621 w 110"/>
              <a:gd name="T15" fmla="*/ 32279 h 288"/>
              <a:gd name="T16" fmla="*/ 0 w 110"/>
              <a:gd name="T17" fmla="*/ 32279 h 288"/>
              <a:gd name="T18" fmla="*/ 0 w 110"/>
              <a:gd name="T19" fmla="*/ 48154 h 288"/>
              <a:gd name="T20" fmla="*/ 17621 w 110"/>
              <a:gd name="T21" fmla="*/ 48154 h 288"/>
              <a:gd name="T22" fmla="*/ 17621 w 110"/>
              <a:gd name="T23" fmla="*/ 127529 h 288"/>
              <a:gd name="T24" fmla="*/ 17621 w 110"/>
              <a:gd name="T25" fmla="*/ 131233 h 288"/>
              <a:gd name="T26" fmla="*/ 18155 w 110"/>
              <a:gd name="T27" fmla="*/ 134408 h 288"/>
              <a:gd name="T28" fmla="*/ 18155 w 110"/>
              <a:gd name="T29" fmla="*/ 136525 h 288"/>
              <a:gd name="T30" fmla="*/ 18689 w 110"/>
              <a:gd name="T31" fmla="*/ 139171 h 288"/>
              <a:gd name="T32" fmla="*/ 19223 w 110"/>
              <a:gd name="T33" fmla="*/ 141288 h 288"/>
              <a:gd name="T34" fmla="*/ 20291 w 110"/>
              <a:gd name="T35" fmla="*/ 143404 h 288"/>
              <a:gd name="T36" fmla="*/ 21893 w 110"/>
              <a:gd name="T37" fmla="*/ 144992 h 288"/>
              <a:gd name="T38" fmla="*/ 22961 w 110"/>
              <a:gd name="T39" fmla="*/ 147108 h 288"/>
              <a:gd name="T40" fmla="*/ 24563 w 110"/>
              <a:gd name="T41" fmla="*/ 148167 h 288"/>
              <a:gd name="T42" fmla="*/ 26699 w 110"/>
              <a:gd name="T43" fmla="*/ 149225 h 288"/>
              <a:gd name="T44" fmla="*/ 28301 w 110"/>
              <a:gd name="T45" fmla="*/ 150283 h 288"/>
              <a:gd name="T46" fmla="*/ 30970 w 110"/>
              <a:gd name="T47" fmla="*/ 151342 h 288"/>
              <a:gd name="T48" fmla="*/ 33106 w 110"/>
              <a:gd name="T49" fmla="*/ 151871 h 288"/>
              <a:gd name="T50" fmla="*/ 36310 w 110"/>
              <a:gd name="T51" fmla="*/ 151871 h 288"/>
              <a:gd name="T52" fmla="*/ 39514 w 110"/>
              <a:gd name="T53" fmla="*/ 152400 h 288"/>
              <a:gd name="T54" fmla="*/ 42718 w 110"/>
              <a:gd name="T55" fmla="*/ 152400 h 288"/>
              <a:gd name="T56" fmla="*/ 46456 w 110"/>
              <a:gd name="T57" fmla="*/ 152400 h 288"/>
              <a:gd name="T58" fmla="*/ 50193 w 110"/>
              <a:gd name="T59" fmla="*/ 151871 h 288"/>
              <a:gd name="T60" fmla="*/ 54465 w 110"/>
              <a:gd name="T61" fmla="*/ 151342 h 288"/>
              <a:gd name="T62" fmla="*/ 58737 w 110"/>
              <a:gd name="T63" fmla="*/ 150283 h 288"/>
              <a:gd name="T64" fmla="*/ 58737 w 110"/>
              <a:gd name="T65" fmla="*/ 133879 h 288"/>
              <a:gd name="T66" fmla="*/ 52863 w 110"/>
              <a:gd name="T67" fmla="*/ 134408 h 288"/>
              <a:gd name="T68" fmla="*/ 48592 w 110"/>
              <a:gd name="T69" fmla="*/ 134408 h 288"/>
              <a:gd name="T70" fmla="*/ 45388 w 110"/>
              <a:gd name="T71" fmla="*/ 134408 h 288"/>
              <a:gd name="T72" fmla="*/ 42718 w 110"/>
              <a:gd name="T73" fmla="*/ 133879 h 288"/>
              <a:gd name="T74" fmla="*/ 41116 w 110"/>
              <a:gd name="T75" fmla="*/ 132292 h 288"/>
              <a:gd name="T76" fmla="*/ 39514 w 110"/>
              <a:gd name="T77" fmla="*/ 131233 h 288"/>
              <a:gd name="T78" fmla="*/ 38980 w 110"/>
              <a:gd name="T79" fmla="*/ 129646 h 288"/>
              <a:gd name="T80" fmla="*/ 37912 w 110"/>
              <a:gd name="T81" fmla="*/ 127000 h 288"/>
              <a:gd name="T82" fmla="*/ 37378 w 110"/>
              <a:gd name="T83" fmla="*/ 123825 h 288"/>
              <a:gd name="T84" fmla="*/ 37378 w 110"/>
              <a:gd name="T85" fmla="*/ 121179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88"/>
              <a:gd name="T131" fmla="*/ 110 w 110"/>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88">
                <a:moveTo>
                  <a:pt x="70" y="229"/>
                </a:moveTo>
                <a:lnTo>
                  <a:pt x="70" y="91"/>
                </a:lnTo>
                <a:lnTo>
                  <a:pt x="110" y="91"/>
                </a:lnTo>
                <a:lnTo>
                  <a:pt x="110" y="61"/>
                </a:lnTo>
                <a:lnTo>
                  <a:pt x="70" y="61"/>
                </a:lnTo>
                <a:lnTo>
                  <a:pt x="70" y="0"/>
                </a:lnTo>
                <a:lnTo>
                  <a:pt x="33" y="0"/>
                </a:lnTo>
                <a:lnTo>
                  <a:pt x="33" y="61"/>
                </a:lnTo>
                <a:lnTo>
                  <a:pt x="0" y="61"/>
                </a:lnTo>
                <a:lnTo>
                  <a:pt x="0" y="91"/>
                </a:lnTo>
                <a:lnTo>
                  <a:pt x="33" y="91"/>
                </a:lnTo>
                <a:lnTo>
                  <a:pt x="33" y="241"/>
                </a:lnTo>
                <a:lnTo>
                  <a:pt x="33" y="248"/>
                </a:lnTo>
                <a:lnTo>
                  <a:pt x="34" y="254"/>
                </a:lnTo>
                <a:lnTo>
                  <a:pt x="34" y="258"/>
                </a:lnTo>
                <a:lnTo>
                  <a:pt x="35" y="263"/>
                </a:lnTo>
                <a:lnTo>
                  <a:pt x="36" y="267"/>
                </a:lnTo>
                <a:lnTo>
                  <a:pt x="38" y="271"/>
                </a:lnTo>
                <a:lnTo>
                  <a:pt x="41" y="274"/>
                </a:lnTo>
                <a:lnTo>
                  <a:pt x="43" y="278"/>
                </a:lnTo>
                <a:lnTo>
                  <a:pt x="46" y="280"/>
                </a:lnTo>
                <a:lnTo>
                  <a:pt x="50" y="282"/>
                </a:lnTo>
                <a:lnTo>
                  <a:pt x="53" y="284"/>
                </a:lnTo>
                <a:lnTo>
                  <a:pt x="58" y="286"/>
                </a:lnTo>
                <a:lnTo>
                  <a:pt x="62" y="287"/>
                </a:lnTo>
                <a:lnTo>
                  <a:pt x="68" y="287"/>
                </a:lnTo>
                <a:lnTo>
                  <a:pt x="74" y="288"/>
                </a:lnTo>
                <a:lnTo>
                  <a:pt x="80" y="288"/>
                </a:lnTo>
                <a:lnTo>
                  <a:pt x="87" y="288"/>
                </a:lnTo>
                <a:lnTo>
                  <a:pt x="94" y="287"/>
                </a:lnTo>
                <a:lnTo>
                  <a:pt x="102" y="286"/>
                </a:lnTo>
                <a:lnTo>
                  <a:pt x="110" y="284"/>
                </a:lnTo>
                <a:lnTo>
                  <a:pt x="110" y="253"/>
                </a:lnTo>
                <a:lnTo>
                  <a:pt x="99" y="254"/>
                </a:lnTo>
                <a:lnTo>
                  <a:pt x="91" y="254"/>
                </a:lnTo>
                <a:lnTo>
                  <a:pt x="85" y="254"/>
                </a:lnTo>
                <a:lnTo>
                  <a:pt x="80" y="253"/>
                </a:lnTo>
                <a:lnTo>
                  <a:pt x="77" y="250"/>
                </a:lnTo>
                <a:lnTo>
                  <a:pt x="74" y="248"/>
                </a:lnTo>
                <a:lnTo>
                  <a:pt x="73" y="245"/>
                </a:lnTo>
                <a:lnTo>
                  <a:pt x="71" y="240"/>
                </a:lnTo>
                <a:lnTo>
                  <a:pt x="70" y="234"/>
                </a:lnTo>
                <a:lnTo>
                  <a:pt x="70" y="229"/>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6" name="Freeform 74"/>
          <p:cNvSpPr>
            <a:spLocks/>
          </p:cNvSpPr>
          <p:nvPr/>
        </p:nvSpPr>
        <p:spPr bwMode="auto">
          <a:xfrm>
            <a:off x="5314950" y="6099175"/>
            <a:ext cx="109538" cy="168275"/>
          </a:xfrm>
          <a:custGeom>
            <a:avLst/>
            <a:gdLst>
              <a:gd name="T0" fmla="*/ 87313 w 207"/>
              <a:gd name="T1" fmla="*/ 0 h 317"/>
              <a:gd name="T2" fmla="*/ 55034 w 207"/>
              <a:gd name="T3" fmla="*/ 96081 h 317"/>
              <a:gd name="T4" fmla="*/ 22754 w 207"/>
              <a:gd name="T5" fmla="*/ 0 h 317"/>
              <a:gd name="T6" fmla="*/ 0 w 207"/>
              <a:gd name="T7" fmla="*/ 0 h 317"/>
              <a:gd name="T8" fmla="*/ 44979 w 207"/>
              <a:gd name="T9" fmla="*/ 125277 h 317"/>
              <a:gd name="T10" fmla="*/ 40217 w 207"/>
              <a:gd name="T11" fmla="*/ 139610 h 317"/>
              <a:gd name="T12" fmla="*/ 38629 w 207"/>
              <a:gd name="T13" fmla="*/ 142264 h 317"/>
              <a:gd name="T14" fmla="*/ 37571 w 207"/>
              <a:gd name="T15" fmla="*/ 143857 h 317"/>
              <a:gd name="T16" fmla="*/ 35984 w 207"/>
              <a:gd name="T17" fmla="*/ 145980 h 317"/>
              <a:gd name="T18" fmla="*/ 33867 w 207"/>
              <a:gd name="T19" fmla="*/ 147042 h 317"/>
              <a:gd name="T20" fmla="*/ 32279 w 207"/>
              <a:gd name="T21" fmla="*/ 148103 h 317"/>
              <a:gd name="T22" fmla="*/ 30163 w 207"/>
              <a:gd name="T23" fmla="*/ 148634 h 317"/>
              <a:gd name="T24" fmla="*/ 28046 w 207"/>
              <a:gd name="T25" fmla="*/ 149165 h 317"/>
              <a:gd name="T26" fmla="*/ 24871 w 207"/>
              <a:gd name="T27" fmla="*/ 149165 h 317"/>
              <a:gd name="T28" fmla="*/ 21696 w 207"/>
              <a:gd name="T29" fmla="*/ 149165 h 317"/>
              <a:gd name="T30" fmla="*/ 19050 w 207"/>
              <a:gd name="T31" fmla="*/ 148634 h 317"/>
              <a:gd name="T32" fmla="*/ 16404 w 207"/>
              <a:gd name="T33" fmla="*/ 148103 h 317"/>
              <a:gd name="T34" fmla="*/ 13229 w 207"/>
              <a:gd name="T35" fmla="*/ 147572 h 317"/>
              <a:gd name="T36" fmla="*/ 13229 w 207"/>
              <a:gd name="T37" fmla="*/ 166152 h 317"/>
              <a:gd name="T38" fmla="*/ 16404 w 207"/>
              <a:gd name="T39" fmla="*/ 166682 h 317"/>
              <a:gd name="T40" fmla="*/ 19050 w 207"/>
              <a:gd name="T41" fmla="*/ 167213 h 317"/>
              <a:gd name="T42" fmla="*/ 21696 w 207"/>
              <a:gd name="T43" fmla="*/ 168275 h 317"/>
              <a:gd name="T44" fmla="*/ 25400 w 207"/>
              <a:gd name="T45" fmla="*/ 168275 h 317"/>
              <a:gd name="T46" fmla="*/ 29104 w 207"/>
              <a:gd name="T47" fmla="*/ 168275 h 317"/>
              <a:gd name="T48" fmla="*/ 32279 w 207"/>
              <a:gd name="T49" fmla="*/ 167213 h 317"/>
              <a:gd name="T50" fmla="*/ 35984 w 207"/>
              <a:gd name="T51" fmla="*/ 166682 h 317"/>
              <a:gd name="T52" fmla="*/ 38100 w 207"/>
              <a:gd name="T53" fmla="*/ 166152 h 317"/>
              <a:gd name="T54" fmla="*/ 41275 w 207"/>
              <a:gd name="T55" fmla="*/ 165090 h 317"/>
              <a:gd name="T56" fmla="*/ 43392 w 207"/>
              <a:gd name="T57" fmla="*/ 164028 h 317"/>
              <a:gd name="T58" fmla="*/ 45509 w 207"/>
              <a:gd name="T59" fmla="*/ 162436 h 317"/>
              <a:gd name="T60" fmla="*/ 47096 w 207"/>
              <a:gd name="T61" fmla="*/ 160843 h 317"/>
              <a:gd name="T62" fmla="*/ 49742 w 207"/>
              <a:gd name="T63" fmla="*/ 159251 h 317"/>
              <a:gd name="T64" fmla="*/ 50800 w 207"/>
              <a:gd name="T65" fmla="*/ 156597 h 317"/>
              <a:gd name="T66" fmla="*/ 52388 w 207"/>
              <a:gd name="T67" fmla="*/ 153942 h 317"/>
              <a:gd name="T68" fmla="*/ 54504 w 207"/>
              <a:gd name="T69" fmla="*/ 151288 h 317"/>
              <a:gd name="T70" fmla="*/ 55563 w 207"/>
              <a:gd name="T71" fmla="*/ 148103 h 317"/>
              <a:gd name="T72" fmla="*/ 57679 w 207"/>
              <a:gd name="T73" fmla="*/ 144387 h 317"/>
              <a:gd name="T74" fmla="*/ 58738 w 207"/>
              <a:gd name="T75" fmla="*/ 140672 h 317"/>
              <a:gd name="T76" fmla="*/ 60325 w 207"/>
              <a:gd name="T77" fmla="*/ 137487 h 317"/>
              <a:gd name="T78" fmla="*/ 109538 w 207"/>
              <a:gd name="T79" fmla="*/ 0 h 317"/>
              <a:gd name="T80" fmla="*/ 87313 w 207"/>
              <a:gd name="T81" fmla="*/ 0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317"/>
              <a:gd name="T125" fmla="*/ 207 w 207"/>
              <a:gd name="T126" fmla="*/ 317 h 3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317">
                <a:moveTo>
                  <a:pt x="165" y="0"/>
                </a:moveTo>
                <a:lnTo>
                  <a:pt x="104" y="181"/>
                </a:lnTo>
                <a:lnTo>
                  <a:pt x="43" y="0"/>
                </a:lnTo>
                <a:lnTo>
                  <a:pt x="0" y="0"/>
                </a:lnTo>
                <a:lnTo>
                  <a:pt x="85" y="236"/>
                </a:lnTo>
                <a:lnTo>
                  <a:pt x="76" y="263"/>
                </a:lnTo>
                <a:lnTo>
                  <a:pt x="73" y="268"/>
                </a:lnTo>
                <a:lnTo>
                  <a:pt x="71" y="271"/>
                </a:lnTo>
                <a:lnTo>
                  <a:pt x="68" y="275"/>
                </a:lnTo>
                <a:lnTo>
                  <a:pt x="64" y="277"/>
                </a:lnTo>
                <a:lnTo>
                  <a:pt x="61" y="279"/>
                </a:lnTo>
                <a:lnTo>
                  <a:pt x="57" y="280"/>
                </a:lnTo>
                <a:lnTo>
                  <a:pt x="53" y="281"/>
                </a:lnTo>
                <a:lnTo>
                  <a:pt x="47" y="281"/>
                </a:lnTo>
                <a:lnTo>
                  <a:pt x="41" y="281"/>
                </a:lnTo>
                <a:lnTo>
                  <a:pt x="36" y="280"/>
                </a:lnTo>
                <a:lnTo>
                  <a:pt x="31" y="279"/>
                </a:lnTo>
                <a:lnTo>
                  <a:pt x="25" y="278"/>
                </a:lnTo>
                <a:lnTo>
                  <a:pt x="25" y="313"/>
                </a:lnTo>
                <a:lnTo>
                  <a:pt x="31" y="314"/>
                </a:lnTo>
                <a:lnTo>
                  <a:pt x="36" y="315"/>
                </a:lnTo>
                <a:lnTo>
                  <a:pt x="41" y="317"/>
                </a:lnTo>
                <a:lnTo>
                  <a:pt x="48" y="317"/>
                </a:lnTo>
                <a:lnTo>
                  <a:pt x="55" y="317"/>
                </a:lnTo>
                <a:lnTo>
                  <a:pt x="61" y="315"/>
                </a:lnTo>
                <a:lnTo>
                  <a:pt x="68" y="314"/>
                </a:lnTo>
                <a:lnTo>
                  <a:pt x="72" y="313"/>
                </a:lnTo>
                <a:lnTo>
                  <a:pt x="78" y="311"/>
                </a:lnTo>
                <a:lnTo>
                  <a:pt x="82" y="309"/>
                </a:lnTo>
                <a:lnTo>
                  <a:pt x="86" y="306"/>
                </a:lnTo>
                <a:lnTo>
                  <a:pt x="89" y="303"/>
                </a:lnTo>
                <a:lnTo>
                  <a:pt x="94" y="300"/>
                </a:lnTo>
                <a:lnTo>
                  <a:pt x="96" y="295"/>
                </a:lnTo>
                <a:lnTo>
                  <a:pt x="99" y="290"/>
                </a:lnTo>
                <a:lnTo>
                  <a:pt x="103" y="285"/>
                </a:lnTo>
                <a:lnTo>
                  <a:pt x="105" y="279"/>
                </a:lnTo>
                <a:lnTo>
                  <a:pt x="109" y="272"/>
                </a:lnTo>
                <a:lnTo>
                  <a:pt x="111" y="265"/>
                </a:lnTo>
                <a:lnTo>
                  <a:pt x="114" y="259"/>
                </a:lnTo>
                <a:lnTo>
                  <a:pt x="207" y="0"/>
                </a:lnTo>
                <a:lnTo>
                  <a:pt x="165" y="0"/>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87" name="Rectangle 75"/>
          <p:cNvSpPr>
            <a:spLocks noChangeArrowheads="1"/>
          </p:cNvSpPr>
          <p:nvPr/>
        </p:nvSpPr>
        <p:spPr bwMode="auto">
          <a:xfrm>
            <a:off x="1470025" y="5332413"/>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40</a:t>
            </a:r>
            <a:endParaRPr lang="en-US" sz="2400">
              <a:latin typeface="Times New Roman" pitchFamily="18" charset="0"/>
            </a:endParaRPr>
          </a:p>
        </p:txBody>
      </p:sp>
      <p:sp>
        <p:nvSpPr>
          <p:cNvPr id="13388" name="Rectangle 76"/>
          <p:cNvSpPr>
            <a:spLocks noChangeArrowheads="1"/>
          </p:cNvSpPr>
          <p:nvPr/>
        </p:nvSpPr>
        <p:spPr bwMode="auto">
          <a:xfrm>
            <a:off x="1470025" y="4918075"/>
            <a:ext cx="2540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45</a:t>
            </a:r>
            <a:endParaRPr lang="en-US" sz="2400">
              <a:latin typeface="Times New Roman" pitchFamily="18" charset="0"/>
            </a:endParaRPr>
          </a:p>
        </p:txBody>
      </p:sp>
      <p:sp>
        <p:nvSpPr>
          <p:cNvPr id="13389" name="Rectangle 77"/>
          <p:cNvSpPr>
            <a:spLocks noChangeArrowheads="1"/>
          </p:cNvSpPr>
          <p:nvPr/>
        </p:nvSpPr>
        <p:spPr bwMode="auto">
          <a:xfrm>
            <a:off x="1470025" y="4505325"/>
            <a:ext cx="2540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50</a:t>
            </a:r>
            <a:endParaRPr lang="en-US" sz="2400">
              <a:latin typeface="Times New Roman" pitchFamily="18" charset="0"/>
            </a:endParaRPr>
          </a:p>
        </p:txBody>
      </p:sp>
      <p:sp>
        <p:nvSpPr>
          <p:cNvPr id="13390" name="Rectangle 78"/>
          <p:cNvSpPr>
            <a:spLocks noChangeArrowheads="1"/>
          </p:cNvSpPr>
          <p:nvPr/>
        </p:nvSpPr>
        <p:spPr bwMode="auto">
          <a:xfrm>
            <a:off x="1470025" y="4090988"/>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55</a:t>
            </a:r>
            <a:endParaRPr lang="en-US" sz="2400">
              <a:latin typeface="Times New Roman" pitchFamily="18" charset="0"/>
            </a:endParaRPr>
          </a:p>
        </p:txBody>
      </p:sp>
      <p:sp>
        <p:nvSpPr>
          <p:cNvPr id="13391" name="Rectangle 79"/>
          <p:cNvSpPr>
            <a:spLocks noChangeArrowheads="1"/>
          </p:cNvSpPr>
          <p:nvPr/>
        </p:nvSpPr>
        <p:spPr bwMode="auto">
          <a:xfrm>
            <a:off x="1470025" y="3678238"/>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60</a:t>
            </a:r>
            <a:endParaRPr lang="en-US" sz="2400">
              <a:latin typeface="Times New Roman" pitchFamily="18" charset="0"/>
            </a:endParaRPr>
          </a:p>
        </p:txBody>
      </p:sp>
      <p:sp>
        <p:nvSpPr>
          <p:cNvPr id="13392" name="Rectangle 80"/>
          <p:cNvSpPr>
            <a:spLocks noChangeArrowheads="1"/>
          </p:cNvSpPr>
          <p:nvPr/>
        </p:nvSpPr>
        <p:spPr bwMode="auto">
          <a:xfrm>
            <a:off x="1470025" y="3265488"/>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65</a:t>
            </a:r>
            <a:endParaRPr lang="en-US" sz="2400">
              <a:latin typeface="Times New Roman" pitchFamily="18" charset="0"/>
            </a:endParaRPr>
          </a:p>
        </p:txBody>
      </p:sp>
      <p:sp>
        <p:nvSpPr>
          <p:cNvPr id="13393" name="Rectangle 81"/>
          <p:cNvSpPr>
            <a:spLocks noChangeArrowheads="1"/>
          </p:cNvSpPr>
          <p:nvPr/>
        </p:nvSpPr>
        <p:spPr bwMode="auto">
          <a:xfrm>
            <a:off x="1470025" y="2852738"/>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70</a:t>
            </a:r>
            <a:endParaRPr lang="en-US" sz="2400">
              <a:latin typeface="Times New Roman" pitchFamily="18" charset="0"/>
            </a:endParaRPr>
          </a:p>
        </p:txBody>
      </p:sp>
      <p:sp>
        <p:nvSpPr>
          <p:cNvPr id="13394" name="Rectangle 82"/>
          <p:cNvSpPr>
            <a:spLocks noChangeArrowheads="1"/>
          </p:cNvSpPr>
          <p:nvPr/>
        </p:nvSpPr>
        <p:spPr bwMode="auto">
          <a:xfrm>
            <a:off x="1470025" y="2438400"/>
            <a:ext cx="2540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75</a:t>
            </a:r>
            <a:endParaRPr lang="en-US" sz="2400">
              <a:latin typeface="Times New Roman" pitchFamily="18" charset="0"/>
            </a:endParaRPr>
          </a:p>
        </p:txBody>
      </p:sp>
      <p:sp>
        <p:nvSpPr>
          <p:cNvPr id="13395" name="Rectangle 83"/>
          <p:cNvSpPr>
            <a:spLocks noChangeArrowheads="1"/>
          </p:cNvSpPr>
          <p:nvPr/>
        </p:nvSpPr>
        <p:spPr bwMode="auto">
          <a:xfrm>
            <a:off x="1470025" y="2025650"/>
            <a:ext cx="2540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80</a:t>
            </a:r>
            <a:endParaRPr lang="en-US" sz="2400">
              <a:latin typeface="Times New Roman" pitchFamily="18" charset="0"/>
            </a:endParaRPr>
          </a:p>
        </p:txBody>
      </p:sp>
      <p:sp>
        <p:nvSpPr>
          <p:cNvPr id="13396" name="Rectangle 84"/>
          <p:cNvSpPr>
            <a:spLocks noChangeArrowheads="1"/>
          </p:cNvSpPr>
          <p:nvPr/>
        </p:nvSpPr>
        <p:spPr bwMode="auto">
          <a:xfrm>
            <a:off x="1470025" y="1611313"/>
            <a:ext cx="2540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85</a:t>
            </a:r>
            <a:endParaRPr lang="en-US" sz="2400">
              <a:latin typeface="Times New Roman" pitchFamily="18" charset="0"/>
            </a:endParaRPr>
          </a:p>
        </p:txBody>
      </p:sp>
      <p:sp>
        <p:nvSpPr>
          <p:cNvPr id="13397" name="Freeform 85"/>
          <p:cNvSpPr>
            <a:spLocks noEditPoints="1"/>
          </p:cNvSpPr>
          <p:nvPr/>
        </p:nvSpPr>
        <p:spPr bwMode="auto">
          <a:xfrm>
            <a:off x="881063" y="3760788"/>
            <a:ext cx="161925" cy="174625"/>
          </a:xfrm>
          <a:custGeom>
            <a:avLst/>
            <a:gdLst>
              <a:gd name="T0" fmla="*/ 161925 w 305"/>
              <a:gd name="T1" fmla="*/ 142346 h 330"/>
              <a:gd name="T2" fmla="*/ 58399 w 305"/>
              <a:gd name="T3" fmla="*/ 171450 h 330"/>
              <a:gd name="T4" fmla="*/ 73264 w 305"/>
              <a:gd name="T5" fmla="*/ 160867 h 330"/>
              <a:gd name="T6" fmla="*/ 81759 w 305"/>
              <a:gd name="T7" fmla="*/ 143933 h 330"/>
              <a:gd name="T8" fmla="*/ 80697 w 305"/>
              <a:gd name="T9" fmla="*/ 123825 h 330"/>
              <a:gd name="T10" fmla="*/ 71141 w 305"/>
              <a:gd name="T11" fmla="*/ 108479 h 330"/>
              <a:gd name="T12" fmla="*/ 54683 w 305"/>
              <a:gd name="T13" fmla="*/ 98425 h 330"/>
              <a:gd name="T14" fmla="*/ 35570 w 305"/>
              <a:gd name="T15" fmla="*/ 97367 h 330"/>
              <a:gd name="T16" fmla="*/ 18582 w 305"/>
              <a:gd name="T17" fmla="*/ 105833 h 330"/>
              <a:gd name="T18" fmla="*/ 6902 w 305"/>
              <a:gd name="T19" fmla="*/ 120121 h 330"/>
              <a:gd name="T20" fmla="*/ 4247 w 305"/>
              <a:gd name="T21" fmla="*/ 139700 h 330"/>
              <a:gd name="T22" fmla="*/ 10618 w 305"/>
              <a:gd name="T23" fmla="*/ 157692 h 330"/>
              <a:gd name="T24" fmla="*/ 24421 w 305"/>
              <a:gd name="T25" fmla="*/ 169863 h 330"/>
              <a:gd name="T26" fmla="*/ 43534 w 305"/>
              <a:gd name="T27" fmla="*/ 174625 h 330"/>
              <a:gd name="T28" fmla="*/ 34509 w 305"/>
              <a:gd name="T29" fmla="*/ 156633 h 330"/>
              <a:gd name="T30" fmla="*/ 26014 w 305"/>
              <a:gd name="T31" fmla="*/ 149754 h 330"/>
              <a:gd name="T32" fmla="*/ 21236 w 305"/>
              <a:gd name="T33" fmla="*/ 140229 h 330"/>
              <a:gd name="T34" fmla="*/ 21767 w 305"/>
              <a:gd name="T35" fmla="*/ 128587 h 330"/>
              <a:gd name="T36" fmla="*/ 27076 w 305"/>
              <a:gd name="T37" fmla="*/ 119592 h 330"/>
              <a:gd name="T38" fmla="*/ 36632 w 305"/>
              <a:gd name="T39" fmla="*/ 114300 h 330"/>
              <a:gd name="T40" fmla="*/ 48312 w 305"/>
              <a:gd name="T41" fmla="*/ 113771 h 330"/>
              <a:gd name="T42" fmla="*/ 57868 w 305"/>
              <a:gd name="T43" fmla="*/ 118533 h 330"/>
              <a:gd name="T44" fmla="*/ 64239 w 305"/>
              <a:gd name="T45" fmla="*/ 127000 h 330"/>
              <a:gd name="T46" fmla="*/ 66363 w 305"/>
              <a:gd name="T47" fmla="*/ 137583 h 330"/>
              <a:gd name="T48" fmla="*/ 62646 w 305"/>
              <a:gd name="T49" fmla="*/ 148696 h 330"/>
              <a:gd name="T50" fmla="*/ 54152 w 305"/>
              <a:gd name="T51" fmla="*/ 155575 h 330"/>
              <a:gd name="T52" fmla="*/ 43534 w 305"/>
              <a:gd name="T53" fmla="*/ 158221 h 330"/>
              <a:gd name="T54" fmla="*/ 133256 w 305"/>
              <a:gd name="T55" fmla="*/ 74613 h 330"/>
              <a:gd name="T56" fmla="*/ 148652 w 305"/>
              <a:gd name="T57" fmla="*/ 63500 h 330"/>
              <a:gd name="T58" fmla="*/ 156616 w 305"/>
              <a:gd name="T59" fmla="*/ 47096 h 330"/>
              <a:gd name="T60" fmla="*/ 155554 w 305"/>
              <a:gd name="T61" fmla="*/ 26987 h 330"/>
              <a:gd name="T62" fmla="*/ 145998 w 305"/>
              <a:gd name="T63" fmla="*/ 11112 h 330"/>
              <a:gd name="T64" fmla="*/ 129540 w 305"/>
              <a:gd name="T65" fmla="*/ 1587 h 330"/>
              <a:gd name="T66" fmla="*/ 110428 w 305"/>
              <a:gd name="T67" fmla="*/ 529 h 330"/>
              <a:gd name="T68" fmla="*/ 93439 w 305"/>
              <a:gd name="T69" fmla="*/ 8996 h 330"/>
              <a:gd name="T70" fmla="*/ 81759 w 305"/>
              <a:gd name="T71" fmla="*/ 23812 h 330"/>
              <a:gd name="T72" fmla="*/ 79104 w 305"/>
              <a:gd name="T73" fmla="*/ 42863 h 330"/>
              <a:gd name="T74" fmla="*/ 85475 w 305"/>
              <a:gd name="T75" fmla="*/ 60854 h 330"/>
              <a:gd name="T76" fmla="*/ 99279 w 305"/>
              <a:gd name="T77" fmla="*/ 72496 h 330"/>
              <a:gd name="T78" fmla="*/ 118391 w 305"/>
              <a:gd name="T79" fmla="*/ 77788 h 330"/>
              <a:gd name="T80" fmla="*/ 109366 w 305"/>
              <a:gd name="T81" fmla="*/ 59267 h 330"/>
              <a:gd name="T82" fmla="*/ 100871 w 305"/>
              <a:gd name="T83" fmla="*/ 52917 h 330"/>
              <a:gd name="T84" fmla="*/ 96093 w 305"/>
              <a:gd name="T85" fmla="*/ 43392 h 330"/>
              <a:gd name="T86" fmla="*/ 96624 w 305"/>
              <a:gd name="T87" fmla="*/ 31750 h 330"/>
              <a:gd name="T88" fmla="*/ 101933 w 305"/>
              <a:gd name="T89" fmla="*/ 22754 h 330"/>
              <a:gd name="T90" fmla="*/ 110958 w 305"/>
              <a:gd name="T91" fmla="*/ 17463 h 330"/>
              <a:gd name="T92" fmla="*/ 123169 w 305"/>
              <a:gd name="T93" fmla="*/ 16933 h 330"/>
              <a:gd name="T94" fmla="*/ 132725 w 305"/>
              <a:gd name="T95" fmla="*/ 21696 h 330"/>
              <a:gd name="T96" fmla="*/ 139096 w 305"/>
              <a:gd name="T97" fmla="*/ 30162 h 330"/>
              <a:gd name="T98" fmla="*/ 141220 w 305"/>
              <a:gd name="T99" fmla="*/ 40746 h 330"/>
              <a:gd name="T100" fmla="*/ 137504 w 305"/>
              <a:gd name="T101" fmla="*/ 51858 h 330"/>
              <a:gd name="T102" fmla="*/ 129009 w 305"/>
              <a:gd name="T103" fmla="*/ 58737 h 330"/>
              <a:gd name="T104" fmla="*/ 118391 w 305"/>
              <a:gd name="T105" fmla="*/ 61383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
              <a:gd name="T160" fmla="*/ 0 h 330"/>
              <a:gd name="T161" fmla="*/ 305 w 305"/>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 h="330">
                <a:moveTo>
                  <a:pt x="305" y="269"/>
                </a:moveTo>
                <a:lnTo>
                  <a:pt x="305" y="243"/>
                </a:lnTo>
                <a:lnTo>
                  <a:pt x="0" y="60"/>
                </a:lnTo>
                <a:lnTo>
                  <a:pt x="0" y="86"/>
                </a:lnTo>
                <a:lnTo>
                  <a:pt x="305" y="269"/>
                </a:lnTo>
                <a:close/>
                <a:moveTo>
                  <a:pt x="82" y="330"/>
                </a:moveTo>
                <a:lnTo>
                  <a:pt x="90" y="330"/>
                </a:lnTo>
                <a:lnTo>
                  <a:pt x="96" y="329"/>
                </a:lnTo>
                <a:lnTo>
                  <a:pt x="103" y="326"/>
                </a:lnTo>
                <a:lnTo>
                  <a:pt x="110" y="324"/>
                </a:lnTo>
                <a:lnTo>
                  <a:pt x="117" y="321"/>
                </a:lnTo>
                <a:lnTo>
                  <a:pt x="123" y="317"/>
                </a:lnTo>
                <a:lnTo>
                  <a:pt x="128" y="313"/>
                </a:lnTo>
                <a:lnTo>
                  <a:pt x="134" y="308"/>
                </a:lnTo>
                <a:lnTo>
                  <a:pt x="138" y="304"/>
                </a:lnTo>
                <a:lnTo>
                  <a:pt x="143" y="298"/>
                </a:lnTo>
                <a:lnTo>
                  <a:pt x="146" y="291"/>
                </a:lnTo>
                <a:lnTo>
                  <a:pt x="150" y="285"/>
                </a:lnTo>
                <a:lnTo>
                  <a:pt x="152" y="278"/>
                </a:lnTo>
                <a:lnTo>
                  <a:pt x="154" y="272"/>
                </a:lnTo>
                <a:lnTo>
                  <a:pt x="156" y="264"/>
                </a:lnTo>
                <a:lnTo>
                  <a:pt x="156" y="257"/>
                </a:lnTo>
                <a:lnTo>
                  <a:pt x="156" y="249"/>
                </a:lnTo>
                <a:lnTo>
                  <a:pt x="154" y="241"/>
                </a:lnTo>
                <a:lnTo>
                  <a:pt x="152" y="234"/>
                </a:lnTo>
                <a:lnTo>
                  <a:pt x="150" y="227"/>
                </a:lnTo>
                <a:lnTo>
                  <a:pt x="146" y="222"/>
                </a:lnTo>
                <a:lnTo>
                  <a:pt x="143" y="215"/>
                </a:lnTo>
                <a:lnTo>
                  <a:pt x="138" y="209"/>
                </a:lnTo>
                <a:lnTo>
                  <a:pt x="134" y="205"/>
                </a:lnTo>
                <a:lnTo>
                  <a:pt x="128" y="200"/>
                </a:lnTo>
                <a:lnTo>
                  <a:pt x="123" y="195"/>
                </a:lnTo>
                <a:lnTo>
                  <a:pt x="117" y="192"/>
                </a:lnTo>
                <a:lnTo>
                  <a:pt x="110" y="189"/>
                </a:lnTo>
                <a:lnTo>
                  <a:pt x="103" y="186"/>
                </a:lnTo>
                <a:lnTo>
                  <a:pt x="96" y="184"/>
                </a:lnTo>
                <a:lnTo>
                  <a:pt x="88" y="183"/>
                </a:lnTo>
                <a:lnTo>
                  <a:pt x="82" y="183"/>
                </a:lnTo>
                <a:lnTo>
                  <a:pt x="74" y="183"/>
                </a:lnTo>
                <a:lnTo>
                  <a:pt x="67" y="184"/>
                </a:lnTo>
                <a:lnTo>
                  <a:pt x="59" y="186"/>
                </a:lnTo>
                <a:lnTo>
                  <a:pt x="53" y="189"/>
                </a:lnTo>
                <a:lnTo>
                  <a:pt x="46" y="192"/>
                </a:lnTo>
                <a:lnTo>
                  <a:pt x="41" y="195"/>
                </a:lnTo>
                <a:lnTo>
                  <a:pt x="35" y="200"/>
                </a:lnTo>
                <a:lnTo>
                  <a:pt x="29" y="205"/>
                </a:lnTo>
                <a:lnTo>
                  <a:pt x="25" y="210"/>
                </a:lnTo>
                <a:lnTo>
                  <a:pt x="20" y="216"/>
                </a:lnTo>
                <a:lnTo>
                  <a:pt x="17" y="222"/>
                </a:lnTo>
                <a:lnTo>
                  <a:pt x="13" y="227"/>
                </a:lnTo>
                <a:lnTo>
                  <a:pt x="11" y="234"/>
                </a:lnTo>
                <a:lnTo>
                  <a:pt x="9" y="242"/>
                </a:lnTo>
                <a:lnTo>
                  <a:pt x="8" y="249"/>
                </a:lnTo>
                <a:lnTo>
                  <a:pt x="8" y="257"/>
                </a:lnTo>
                <a:lnTo>
                  <a:pt x="8" y="264"/>
                </a:lnTo>
                <a:lnTo>
                  <a:pt x="9" y="272"/>
                </a:lnTo>
                <a:lnTo>
                  <a:pt x="11" y="278"/>
                </a:lnTo>
                <a:lnTo>
                  <a:pt x="13" y="285"/>
                </a:lnTo>
                <a:lnTo>
                  <a:pt x="17" y="291"/>
                </a:lnTo>
                <a:lnTo>
                  <a:pt x="20" y="298"/>
                </a:lnTo>
                <a:lnTo>
                  <a:pt x="25" y="304"/>
                </a:lnTo>
                <a:lnTo>
                  <a:pt x="29" y="308"/>
                </a:lnTo>
                <a:lnTo>
                  <a:pt x="34" y="313"/>
                </a:lnTo>
                <a:lnTo>
                  <a:pt x="40" y="317"/>
                </a:lnTo>
                <a:lnTo>
                  <a:pt x="46" y="321"/>
                </a:lnTo>
                <a:lnTo>
                  <a:pt x="52" y="324"/>
                </a:lnTo>
                <a:lnTo>
                  <a:pt x="59" y="326"/>
                </a:lnTo>
                <a:lnTo>
                  <a:pt x="67" y="329"/>
                </a:lnTo>
                <a:lnTo>
                  <a:pt x="74" y="330"/>
                </a:lnTo>
                <a:lnTo>
                  <a:pt x="82" y="330"/>
                </a:lnTo>
                <a:close/>
                <a:moveTo>
                  <a:pt x="82" y="299"/>
                </a:moveTo>
                <a:lnTo>
                  <a:pt x="77" y="299"/>
                </a:lnTo>
                <a:lnTo>
                  <a:pt x="72" y="298"/>
                </a:lnTo>
                <a:lnTo>
                  <a:pt x="69" y="297"/>
                </a:lnTo>
                <a:lnTo>
                  <a:pt x="65" y="296"/>
                </a:lnTo>
                <a:lnTo>
                  <a:pt x="61" y="294"/>
                </a:lnTo>
                <a:lnTo>
                  <a:pt x="58" y="292"/>
                </a:lnTo>
                <a:lnTo>
                  <a:pt x="54" y="290"/>
                </a:lnTo>
                <a:lnTo>
                  <a:pt x="51" y="286"/>
                </a:lnTo>
                <a:lnTo>
                  <a:pt x="49" y="283"/>
                </a:lnTo>
                <a:lnTo>
                  <a:pt x="45" y="281"/>
                </a:lnTo>
                <a:lnTo>
                  <a:pt x="44" y="277"/>
                </a:lnTo>
                <a:lnTo>
                  <a:pt x="42" y="273"/>
                </a:lnTo>
                <a:lnTo>
                  <a:pt x="41" y="269"/>
                </a:lnTo>
                <a:lnTo>
                  <a:pt x="40" y="265"/>
                </a:lnTo>
                <a:lnTo>
                  <a:pt x="38" y="260"/>
                </a:lnTo>
                <a:lnTo>
                  <a:pt x="38" y="257"/>
                </a:lnTo>
                <a:lnTo>
                  <a:pt x="38" y="252"/>
                </a:lnTo>
                <a:lnTo>
                  <a:pt x="40" y="248"/>
                </a:lnTo>
                <a:lnTo>
                  <a:pt x="41" y="243"/>
                </a:lnTo>
                <a:lnTo>
                  <a:pt x="42" y="240"/>
                </a:lnTo>
                <a:lnTo>
                  <a:pt x="44" y="236"/>
                </a:lnTo>
                <a:lnTo>
                  <a:pt x="45" y="233"/>
                </a:lnTo>
                <a:lnTo>
                  <a:pt x="49" y="230"/>
                </a:lnTo>
                <a:lnTo>
                  <a:pt x="51" y="226"/>
                </a:lnTo>
                <a:lnTo>
                  <a:pt x="54" y="224"/>
                </a:lnTo>
                <a:lnTo>
                  <a:pt x="58" y="220"/>
                </a:lnTo>
                <a:lnTo>
                  <a:pt x="61" y="219"/>
                </a:lnTo>
                <a:lnTo>
                  <a:pt x="65" y="217"/>
                </a:lnTo>
                <a:lnTo>
                  <a:pt x="69" y="216"/>
                </a:lnTo>
                <a:lnTo>
                  <a:pt x="72" y="215"/>
                </a:lnTo>
                <a:lnTo>
                  <a:pt x="77" y="214"/>
                </a:lnTo>
                <a:lnTo>
                  <a:pt x="82" y="214"/>
                </a:lnTo>
                <a:lnTo>
                  <a:pt x="86" y="214"/>
                </a:lnTo>
                <a:lnTo>
                  <a:pt x="91" y="215"/>
                </a:lnTo>
                <a:lnTo>
                  <a:pt x="94" y="216"/>
                </a:lnTo>
                <a:lnTo>
                  <a:pt x="99" y="217"/>
                </a:lnTo>
                <a:lnTo>
                  <a:pt x="102" y="219"/>
                </a:lnTo>
                <a:lnTo>
                  <a:pt x="105" y="220"/>
                </a:lnTo>
                <a:lnTo>
                  <a:pt x="109" y="224"/>
                </a:lnTo>
                <a:lnTo>
                  <a:pt x="112" y="226"/>
                </a:lnTo>
                <a:lnTo>
                  <a:pt x="115" y="230"/>
                </a:lnTo>
                <a:lnTo>
                  <a:pt x="118" y="233"/>
                </a:lnTo>
                <a:lnTo>
                  <a:pt x="119" y="236"/>
                </a:lnTo>
                <a:lnTo>
                  <a:pt x="121" y="240"/>
                </a:lnTo>
                <a:lnTo>
                  <a:pt x="123" y="243"/>
                </a:lnTo>
                <a:lnTo>
                  <a:pt x="124" y="248"/>
                </a:lnTo>
                <a:lnTo>
                  <a:pt x="125" y="252"/>
                </a:lnTo>
                <a:lnTo>
                  <a:pt x="125" y="257"/>
                </a:lnTo>
                <a:lnTo>
                  <a:pt x="125" y="260"/>
                </a:lnTo>
                <a:lnTo>
                  <a:pt x="124" y="265"/>
                </a:lnTo>
                <a:lnTo>
                  <a:pt x="123" y="269"/>
                </a:lnTo>
                <a:lnTo>
                  <a:pt x="121" y="273"/>
                </a:lnTo>
                <a:lnTo>
                  <a:pt x="120" y="277"/>
                </a:lnTo>
                <a:lnTo>
                  <a:pt x="118" y="281"/>
                </a:lnTo>
                <a:lnTo>
                  <a:pt x="116" y="283"/>
                </a:lnTo>
                <a:lnTo>
                  <a:pt x="112" y="286"/>
                </a:lnTo>
                <a:lnTo>
                  <a:pt x="109" y="290"/>
                </a:lnTo>
                <a:lnTo>
                  <a:pt x="107" y="292"/>
                </a:lnTo>
                <a:lnTo>
                  <a:pt x="102" y="294"/>
                </a:lnTo>
                <a:lnTo>
                  <a:pt x="99" y="296"/>
                </a:lnTo>
                <a:lnTo>
                  <a:pt x="95" y="297"/>
                </a:lnTo>
                <a:lnTo>
                  <a:pt x="91" y="298"/>
                </a:lnTo>
                <a:lnTo>
                  <a:pt x="86" y="299"/>
                </a:lnTo>
                <a:lnTo>
                  <a:pt x="82" y="299"/>
                </a:lnTo>
                <a:close/>
                <a:moveTo>
                  <a:pt x="223" y="147"/>
                </a:moveTo>
                <a:lnTo>
                  <a:pt x="231" y="147"/>
                </a:lnTo>
                <a:lnTo>
                  <a:pt x="237" y="145"/>
                </a:lnTo>
                <a:lnTo>
                  <a:pt x="244" y="143"/>
                </a:lnTo>
                <a:lnTo>
                  <a:pt x="251" y="141"/>
                </a:lnTo>
                <a:lnTo>
                  <a:pt x="258" y="137"/>
                </a:lnTo>
                <a:lnTo>
                  <a:pt x="264" y="134"/>
                </a:lnTo>
                <a:lnTo>
                  <a:pt x="269" y="131"/>
                </a:lnTo>
                <a:lnTo>
                  <a:pt x="275" y="125"/>
                </a:lnTo>
                <a:lnTo>
                  <a:pt x="280" y="120"/>
                </a:lnTo>
                <a:lnTo>
                  <a:pt x="284" y="115"/>
                </a:lnTo>
                <a:lnTo>
                  <a:pt x="288" y="109"/>
                </a:lnTo>
                <a:lnTo>
                  <a:pt x="291" y="102"/>
                </a:lnTo>
                <a:lnTo>
                  <a:pt x="293" y="95"/>
                </a:lnTo>
                <a:lnTo>
                  <a:pt x="295" y="89"/>
                </a:lnTo>
                <a:lnTo>
                  <a:pt x="297" y="81"/>
                </a:lnTo>
                <a:lnTo>
                  <a:pt x="297" y="74"/>
                </a:lnTo>
                <a:lnTo>
                  <a:pt x="297" y="66"/>
                </a:lnTo>
                <a:lnTo>
                  <a:pt x="295" y="59"/>
                </a:lnTo>
                <a:lnTo>
                  <a:pt x="293" y="51"/>
                </a:lnTo>
                <a:lnTo>
                  <a:pt x="291" y="45"/>
                </a:lnTo>
                <a:lnTo>
                  <a:pt x="288" y="39"/>
                </a:lnTo>
                <a:lnTo>
                  <a:pt x="284" y="33"/>
                </a:lnTo>
                <a:lnTo>
                  <a:pt x="280" y="27"/>
                </a:lnTo>
                <a:lnTo>
                  <a:pt x="275" y="21"/>
                </a:lnTo>
                <a:lnTo>
                  <a:pt x="269" y="17"/>
                </a:lnTo>
                <a:lnTo>
                  <a:pt x="264" y="12"/>
                </a:lnTo>
                <a:lnTo>
                  <a:pt x="258" y="9"/>
                </a:lnTo>
                <a:lnTo>
                  <a:pt x="251" y="6"/>
                </a:lnTo>
                <a:lnTo>
                  <a:pt x="244" y="3"/>
                </a:lnTo>
                <a:lnTo>
                  <a:pt x="237" y="1"/>
                </a:lnTo>
                <a:lnTo>
                  <a:pt x="229" y="0"/>
                </a:lnTo>
                <a:lnTo>
                  <a:pt x="223" y="0"/>
                </a:lnTo>
                <a:lnTo>
                  <a:pt x="215" y="0"/>
                </a:lnTo>
                <a:lnTo>
                  <a:pt x="208" y="1"/>
                </a:lnTo>
                <a:lnTo>
                  <a:pt x="200" y="3"/>
                </a:lnTo>
                <a:lnTo>
                  <a:pt x="194" y="6"/>
                </a:lnTo>
                <a:lnTo>
                  <a:pt x="187" y="9"/>
                </a:lnTo>
                <a:lnTo>
                  <a:pt x="182" y="12"/>
                </a:lnTo>
                <a:lnTo>
                  <a:pt x="176" y="17"/>
                </a:lnTo>
                <a:lnTo>
                  <a:pt x="170" y="21"/>
                </a:lnTo>
                <a:lnTo>
                  <a:pt x="166" y="27"/>
                </a:lnTo>
                <a:lnTo>
                  <a:pt x="161" y="33"/>
                </a:lnTo>
                <a:lnTo>
                  <a:pt x="158" y="39"/>
                </a:lnTo>
                <a:lnTo>
                  <a:pt x="154" y="45"/>
                </a:lnTo>
                <a:lnTo>
                  <a:pt x="152" y="52"/>
                </a:lnTo>
                <a:lnTo>
                  <a:pt x="150" y="59"/>
                </a:lnTo>
                <a:lnTo>
                  <a:pt x="149" y="66"/>
                </a:lnTo>
                <a:lnTo>
                  <a:pt x="149" y="74"/>
                </a:lnTo>
                <a:lnTo>
                  <a:pt x="149" y="81"/>
                </a:lnTo>
                <a:lnTo>
                  <a:pt x="150" y="89"/>
                </a:lnTo>
                <a:lnTo>
                  <a:pt x="152" y="95"/>
                </a:lnTo>
                <a:lnTo>
                  <a:pt x="154" y="102"/>
                </a:lnTo>
                <a:lnTo>
                  <a:pt x="158" y="109"/>
                </a:lnTo>
                <a:lnTo>
                  <a:pt x="161" y="115"/>
                </a:lnTo>
                <a:lnTo>
                  <a:pt x="166" y="120"/>
                </a:lnTo>
                <a:lnTo>
                  <a:pt x="170" y="125"/>
                </a:lnTo>
                <a:lnTo>
                  <a:pt x="175" y="131"/>
                </a:lnTo>
                <a:lnTo>
                  <a:pt x="181" y="134"/>
                </a:lnTo>
                <a:lnTo>
                  <a:pt x="187" y="137"/>
                </a:lnTo>
                <a:lnTo>
                  <a:pt x="193" y="141"/>
                </a:lnTo>
                <a:lnTo>
                  <a:pt x="200" y="143"/>
                </a:lnTo>
                <a:lnTo>
                  <a:pt x="208" y="145"/>
                </a:lnTo>
                <a:lnTo>
                  <a:pt x="215" y="147"/>
                </a:lnTo>
                <a:lnTo>
                  <a:pt x="223" y="147"/>
                </a:lnTo>
                <a:close/>
                <a:moveTo>
                  <a:pt x="223" y="116"/>
                </a:moveTo>
                <a:lnTo>
                  <a:pt x="218" y="116"/>
                </a:lnTo>
                <a:lnTo>
                  <a:pt x="214" y="115"/>
                </a:lnTo>
                <a:lnTo>
                  <a:pt x="209" y="114"/>
                </a:lnTo>
                <a:lnTo>
                  <a:pt x="206" y="112"/>
                </a:lnTo>
                <a:lnTo>
                  <a:pt x="202" y="111"/>
                </a:lnTo>
                <a:lnTo>
                  <a:pt x="199" y="109"/>
                </a:lnTo>
                <a:lnTo>
                  <a:pt x="195" y="107"/>
                </a:lnTo>
                <a:lnTo>
                  <a:pt x="192" y="103"/>
                </a:lnTo>
                <a:lnTo>
                  <a:pt x="190" y="100"/>
                </a:lnTo>
                <a:lnTo>
                  <a:pt x="186" y="98"/>
                </a:lnTo>
                <a:lnTo>
                  <a:pt x="185" y="94"/>
                </a:lnTo>
                <a:lnTo>
                  <a:pt x="183" y="90"/>
                </a:lnTo>
                <a:lnTo>
                  <a:pt x="182" y="86"/>
                </a:lnTo>
                <a:lnTo>
                  <a:pt x="181" y="82"/>
                </a:lnTo>
                <a:lnTo>
                  <a:pt x="179" y="77"/>
                </a:lnTo>
                <a:lnTo>
                  <a:pt x="179" y="74"/>
                </a:lnTo>
                <a:lnTo>
                  <a:pt x="179" y="69"/>
                </a:lnTo>
                <a:lnTo>
                  <a:pt x="181" y="65"/>
                </a:lnTo>
                <a:lnTo>
                  <a:pt x="182" y="60"/>
                </a:lnTo>
                <a:lnTo>
                  <a:pt x="183" y="57"/>
                </a:lnTo>
                <a:lnTo>
                  <a:pt x="185" y="53"/>
                </a:lnTo>
                <a:lnTo>
                  <a:pt x="186" y="50"/>
                </a:lnTo>
                <a:lnTo>
                  <a:pt x="190" y="46"/>
                </a:lnTo>
                <a:lnTo>
                  <a:pt x="192" y="43"/>
                </a:lnTo>
                <a:lnTo>
                  <a:pt x="195" y="41"/>
                </a:lnTo>
                <a:lnTo>
                  <a:pt x="199" y="37"/>
                </a:lnTo>
                <a:lnTo>
                  <a:pt x="202" y="36"/>
                </a:lnTo>
                <a:lnTo>
                  <a:pt x="206" y="34"/>
                </a:lnTo>
                <a:lnTo>
                  <a:pt x="209" y="33"/>
                </a:lnTo>
                <a:lnTo>
                  <a:pt x="214" y="32"/>
                </a:lnTo>
                <a:lnTo>
                  <a:pt x="218" y="31"/>
                </a:lnTo>
                <a:lnTo>
                  <a:pt x="223" y="31"/>
                </a:lnTo>
                <a:lnTo>
                  <a:pt x="227" y="31"/>
                </a:lnTo>
                <a:lnTo>
                  <a:pt x="232" y="32"/>
                </a:lnTo>
                <a:lnTo>
                  <a:pt x="235" y="33"/>
                </a:lnTo>
                <a:lnTo>
                  <a:pt x="240" y="34"/>
                </a:lnTo>
                <a:lnTo>
                  <a:pt x="243" y="36"/>
                </a:lnTo>
                <a:lnTo>
                  <a:pt x="247" y="37"/>
                </a:lnTo>
                <a:lnTo>
                  <a:pt x="250" y="41"/>
                </a:lnTo>
                <a:lnTo>
                  <a:pt x="253" y="43"/>
                </a:lnTo>
                <a:lnTo>
                  <a:pt x="256" y="46"/>
                </a:lnTo>
                <a:lnTo>
                  <a:pt x="259" y="50"/>
                </a:lnTo>
                <a:lnTo>
                  <a:pt x="260" y="53"/>
                </a:lnTo>
                <a:lnTo>
                  <a:pt x="262" y="57"/>
                </a:lnTo>
                <a:lnTo>
                  <a:pt x="264" y="60"/>
                </a:lnTo>
                <a:lnTo>
                  <a:pt x="265" y="65"/>
                </a:lnTo>
                <a:lnTo>
                  <a:pt x="266" y="69"/>
                </a:lnTo>
                <a:lnTo>
                  <a:pt x="266" y="74"/>
                </a:lnTo>
                <a:lnTo>
                  <a:pt x="266" y="77"/>
                </a:lnTo>
                <a:lnTo>
                  <a:pt x="265" y="82"/>
                </a:lnTo>
                <a:lnTo>
                  <a:pt x="264" y="86"/>
                </a:lnTo>
                <a:lnTo>
                  <a:pt x="262" y="90"/>
                </a:lnTo>
                <a:lnTo>
                  <a:pt x="260" y="94"/>
                </a:lnTo>
                <a:lnTo>
                  <a:pt x="259" y="98"/>
                </a:lnTo>
                <a:lnTo>
                  <a:pt x="256" y="100"/>
                </a:lnTo>
                <a:lnTo>
                  <a:pt x="253" y="103"/>
                </a:lnTo>
                <a:lnTo>
                  <a:pt x="250" y="107"/>
                </a:lnTo>
                <a:lnTo>
                  <a:pt x="247" y="109"/>
                </a:lnTo>
                <a:lnTo>
                  <a:pt x="243" y="111"/>
                </a:lnTo>
                <a:lnTo>
                  <a:pt x="240" y="112"/>
                </a:lnTo>
                <a:lnTo>
                  <a:pt x="235" y="114"/>
                </a:lnTo>
                <a:lnTo>
                  <a:pt x="232" y="115"/>
                </a:lnTo>
                <a:lnTo>
                  <a:pt x="227" y="116"/>
                </a:lnTo>
                <a:lnTo>
                  <a:pt x="223" y="116"/>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98" name="Freeform 86"/>
          <p:cNvSpPr>
            <a:spLocks/>
          </p:cNvSpPr>
          <p:nvPr/>
        </p:nvSpPr>
        <p:spPr bwMode="auto">
          <a:xfrm>
            <a:off x="876300" y="3567113"/>
            <a:ext cx="161925" cy="123825"/>
          </a:xfrm>
          <a:custGeom>
            <a:avLst/>
            <a:gdLst>
              <a:gd name="T0" fmla="*/ 161925 w 306"/>
              <a:gd name="T1" fmla="*/ 72714 h 235"/>
              <a:gd name="T2" fmla="*/ 161925 w 306"/>
              <a:gd name="T3" fmla="*/ 50584 h 235"/>
              <a:gd name="T4" fmla="*/ 19579 w 306"/>
              <a:gd name="T5" fmla="*/ 50584 h 235"/>
              <a:gd name="T6" fmla="*/ 19579 w 306"/>
              <a:gd name="T7" fmla="*/ 0 h 235"/>
              <a:gd name="T8" fmla="*/ 0 w 306"/>
              <a:gd name="T9" fmla="*/ 0 h 235"/>
              <a:gd name="T10" fmla="*/ 0 w 306"/>
              <a:gd name="T11" fmla="*/ 123825 h 235"/>
              <a:gd name="T12" fmla="*/ 19579 w 306"/>
              <a:gd name="T13" fmla="*/ 123825 h 235"/>
              <a:gd name="T14" fmla="*/ 19579 w 306"/>
              <a:gd name="T15" fmla="*/ 72714 h 235"/>
              <a:gd name="T16" fmla="*/ 161925 w 306"/>
              <a:gd name="T17" fmla="*/ 72714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
              <a:gd name="T28" fmla="*/ 0 h 235"/>
              <a:gd name="T29" fmla="*/ 306 w 306"/>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 h="235">
                <a:moveTo>
                  <a:pt x="306" y="138"/>
                </a:moveTo>
                <a:lnTo>
                  <a:pt x="306" y="96"/>
                </a:lnTo>
                <a:lnTo>
                  <a:pt x="37" y="96"/>
                </a:lnTo>
                <a:lnTo>
                  <a:pt x="37" y="0"/>
                </a:lnTo>
                <a:lnTo>
                  <a:pt x="0" y="0"/>
                </a:lnTo>
                <a:lnTo>
                  <a:pt x="0" y="235"/>
                </a:lnTo>
                <a:lnTo>
                  <a:pt x="37" y="235"/>
                </a:lnTo>
                <a:lnTo>
                  <a:pt x="37" y="138"/>
                </a:lnTo>
                <a:lnTo>
                  <a:pt x="306" y="138"/>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399" name="Freeform 87"/>
          <p:cNvSpPr>
            <a:spLocks noEditPoints="1"/>
          </p:cNvSpPr>
          <p:nvPr/>
        </p:nvSpPr>
        <p:spPr bwMode="auto">
          <a:xfrm>
            <a:off x="876300" y="3417888"/>
            <a:ext cx="161925" cy="131762"/>
          </a:xfrm>
          <a:custGeom>
            <a:avLst/>
            <a:gdLst>
              <a:gd name="T0" fmla="*/ 161925 w 306"/>
              <a:gd name="T1" fmla="*/ 70663 h 248"/>
              <a:gd name="T2" fmla="*/ 160867 w 306"/>
              <a:gd name="T3" fmla="*/ 62693 h 248"/>
              <a:gd name="T4" fmla="*/ 160338 w 306"/>
              <a:gd name="T5" fmla="*/ 54724 h 248"/>
              <a:gd name="T6" fmla="*/ 158750 w 306"/>
              <a:gd name="T7" fmla="*/ 47817 h 248"/>
              <a:gd name="T8" fmla="*/ 156104 w 306"/>
              <a:gd name="T9" fmla="*/ 40910 h 248"/>
              <a:gd name="T10" fmla="*/ 153458 w 306"/>
              <a:gd name="T11" fmla="*/ 34534 h 248"/>
              <a:gd name="T12" fmla="*/ 149225 w 306"/>
              <a:gd name="T13" fmla="*/ 28690 h 248"/>
              <a:gd name="T14" fmla="*/ 144992 w 306"/>
              <a:gd name="T15" fmla="*/ 23377 h 248"/>
              <a:gd name="T16" fmla="*/ 140229 w 306"/>
              <a:gd name="T17" fmla="*/ 18595 h 248"/>
              <a:gd name="T18" fmla="*/ 134408 w 306"/>
              <a:gd name="T19" fmla="*/ 14345 h 248"/>
              <a:gd name="T20" fmla="*/ 128058 w 306"/>
              <a:gd name="T21" fmla="*/ 10626 h 248"/>
              <a:gd name="T22" fmla="*/ 121179 w 306"/>
              <a:gd name="T23" fmla="*/ 6907 h 248"/>
              <a:gd name="T24" fmla="*/ 113771 w 306"/>
              <a:gd name="T25" fmla="*/ 4782 h 248"/>
              <a:gd name="T26" fmla="*/ 105833 w 306"/>
              <a:gd name="T27" fmla="*/ 2656 h 248"/>
              <a:gd name="T28" fmla="*/ 97367 w 306"/>
              <a:gd name="T29" fmla="*/ 1063 h 248"/>
              <a:gd name="T30" fmla="*/ 88371 w 306"/>
              <a:gd name="T31" fmla="*/ 531 h 248"/>
              <a:gd name="T32" fmla="*/ 78846 w 306"/>
              <a:gd name="T33" fmla="*/ 0 h 248"/>
              <a:gd name="T34" fmla="*/ 68792 w 306"/>
              <a:gd name="T35" fmla="*/ 0 h 248"/>
              <a:gd name="T36" fmla="*/ 60325 w 306"/>
              <a:gd name="T37" fmla="*/ 1063 h 248"/>
              <a:gd name="T38" fmla="*/ 52387 w 306"/>
              <a:gd name="T39" fmla="*/ 2125 h 248"/>
              <a:gd name="T40" fmla="*/ 44979 w 306"/>
              <a:gd name="T41" fmla="*/ 4782 h 248"/>
              <a:gd name="T42" fmla="*/ 37571 w 306"/>
              <a:gd name="T43" fmla="*/ 6907 h 248"/>
              <a:gd name="T44" fmla="*/ 31221 w 306"/>
              <a:gd name="T45" fmla="*/ 10095 h 248"/>
              <a:gd name="T46" fmla="*/ 24871 w 306"/>
              <a:gd name="T47" fmla="*/ 13814 h 248"/>
              <a:gd name="T48" fmla="*/ 20108 w 306"/>
              <a:gd name="T49" fmla="*/ 18064 h 248"/>
              <a:gd name="T50" fmla="*/ 15346 w 306"/>
              <a:gd name="T51" fmla="*/ 22315 h 248"/>
              <a:gd name="T52" fmla="*/ 11112 w 306"/>
              <a:gd name="T53" fmla="*/ 27628 h 248"/>
              <a:gd name="T54" fmla="*/ 7408 w 306"/>
              <a:gd name="T55" fmla="*/ 32941 h 248"/>
              <a:gd name="T56" fmla="*/ 5292 w 306"/>
              <a:gd name="T57" fmla="*/ 39847 h 248"/>
              <a:gd name="T58" fmla="*/ 2646 w 306"/>
              <a:gd name="T59" fmla="*/ 46223 h 248"/>
              <a:gd name="T60" fmla="*/ 1058 w 306"/>
              <a:gd name="T61" fmla="*/ 53661 h 248"/>
              <a:gd name="T62" fmla="*/ 529 w 306"/>
              <a:gd name="T63" fmla="*/ 61631 h 248"/>
              <a:gd name="T64" fmla="*/ 0 w 306"/>
              <a:gd name="T65" fmla="*/ 69600 h 248"/>
              <a:gd name="T66" fmla="*/ 161925 w 306"/>
              <a:gd name="T67" fmla="*/ 131762 h 248"/>
              <a:gd name="T68" fmla="*/ 18521 w 306"/>
              <a:gd name="T69" fmla="*/ 65881 h 248"/>
              <a:gd name="T70" fmla="*/ 20637 w 306"/>
              <a:gd name="T71" fmla="*/ 54724 h 248"/>
              <a:gd name="T72" fmla="*/ 24342 w 306"/>
              <a:gd name="T73" fmla="*/ 45692 h 248"/>
              <a:gd name="T74" fmla="*/ 30692 w 306"/>
              <a:gd name="T75" fmla="*/ 38785 h 248"/>
              <a:gd name="T76" fmla="*/ 38100 w 306"/>
              <a:gd name="T77" fmla="*/ 31878 h 248"/>
              <a:gd name="T78" fmla="*/ 48154 w 306"/>
              <a:gd name="T79" fmla="*/ 27096 h 248"/>
              <a:gd name="T80" fmla="*/ 59267 w 306"/>
              <a:gd name="T81" fmla="*/ 23908 h 248"/>
              <a:gd name="T82" fmla="*/ 71967 w 306"/>
              <a:gd name="T83" fmla="*/ 22315 h 248"/>
              <a:gd name="T84" fmla="*/ 87312 w 306"/>
              <a:gd name="T85" fmla="*/ 22315 h 248"/>
              <a:gd name="T86" fmla="*/ 100542 w 306"/>
              <a:gd name="T87" fmla="*/ 23908 h 248"/>
              <a:gd name="T88" fmla="*/ 112183 w 306"/>
              <a:gd name="T89" fmla="*/ 27096 h 248"/>
              <a:gd name="T90" fmla="*/ 122237 w 306"/>
              <a:gd name="T91" fmla="*/ 31878 h 248"/>
              <a:gd name="T92" fmla="*/ 129646 w 306"/>
              <a:gd name="T93" fmla="*/ 37722 h 248"/>
              <a:gd name="T94" fmla="*/ 135996 w 306"/>
              <a:gd name="T95" fmla="*/ 45692 h 248"/>
              <a:gd name="T96" fmla="*/ 139700 w 306"/>
              <a:gd name="T97" fmla="*/ 54724 h 248"/>
              <a:gd name="T98" fmla="*/ 141817 w 306"/>
              <a:gd name="T99" fmla="*/ 65881 h 248"/>
              <a:gd name="T100" fmla="*/ 141817 w 306"/>
              <a:gd name="T101" fmla="*/ 109447 h 248"/>
              <a:gd name="T102" fmla="*/ 18521 w 306"/>
              <a:gd name="T103" fmla="*/ 71194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
              <a:gd name="T157" fmla="*/ 0 h 248"/>
              <a:gd name="T158" fmla="*/ 306 w 306"/>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 h="248">
                <a:moveTo>
                  <a:pt x="306" y="248"/>
                </a:moveTo>
                <a:lnTo>
                  <a:pt x="306" y="133"/>
                </a:lnTo>
                <a:lnTo>
                  <a:pt x="306" y="125"/>
                </a:lnTo>
                <a:lnTo>
                  <a:pt x="304" y="118"/>
                </a:lnTo>
                <a:lnTo>
                  <a:pt x="304" y="110"/>
                </a:lnTo>
                <a:lnTo>
                  <a:pt x="303" y="103"/>
                </a:lnTo>
                <a:lnTo>
                  <a:pt x="301" y="96"/>
                </a:lnTo>
                <a:lnTo>
                  <a:pt x="300" y="90"/>
                </a:lnTo>
                <a:lnTo>
                  <a:pt x="298" y="83"/>
                </a:lnTo>
                <a:lnTo>
                  <a:pt x="295" y="77"/>
                </a:lnTo>
                <a:lnTo>
                  <a:pt x="292" y="71"/>
                </a:lnTo>
                <a:lnTo>
                  <a:pt x="290" y="65"/>
                </a:lnTo>
                <a:lnTo>
                  <a:pt x="286" y="60"/>
                </a:lnTo>
                <a:lnTo>
                  <a:pt x="282" y="54"/>
                </a:lnTo>
                <a:lnTo>
                  <a:pt x="278" y="49"/>
                </a:lnTo>
                <a:lnTo>
                  <a:pt x="274" y="44"/>
                </a:lnTo>
                <a:lnTo>
                  <a:pt x="269" y="40"/>
                </a:lnTo>
                <a:lnTo>
                  <a:pt x="265" y="35"/>
                </a:lnTo>
                <a:lnTo>
                  <a:pt x="259" y="30"/>
                </a:lnTo>
                <a:lnTo>
                  <a:pt x="254" y="27"/>
                </a:lnTo>
                <a:lnTo>
                  <a:pt x="249" y="24"/>
                </a:lnTo>
                <a:lnTo>
                  <a:pt x="242" y="20"/>
                </a:lnTo>
                <a:lnTo>
                  <a:pt x="236" y="17"/>
                </a:lnTo>
                <a:lnTo>
                  <a:pt x="229" y="13"/>
                </a:lnTo>
                <a:lnTo>
                  <a:pt x="223" y="11"/>
                </a:lnTo>
                <a:lnTo>
                  <a:pt x="215" y="9"/>
                </a:lnTo>
                <a:lnTo>
                  <a:pt x="208" y="7"/>
                </a:lnTo>
                <a:lnTo>
                  <a:pt x="200" y="5"/>
                </a:lnTo>
                <a:lnTo>
                  <a:pt x="192" y="3"/>
                </a:lnTo>
                <a:lnTo>
                  <a:pt x="184" y="2"/>
                </a:lnTo>
                <a:lnTo>
                  <a:pt x="175" y="1"/>
                </a:lnTo>
                <a:lnTo>
                  <a:pt x="167" y="1"/>
                </a:lnTo>
                <a:lnTo>
                  <a:pt x="158" y="0"/>
                </a:lnTo>
                <a:lnTo>
                  <a:pt x="149" y="0"/>
                </a:lnTo>
                <a:lnTo>
                  <a:pt x="140" y="0"/>
                </a:lnTo>
                <a:lnTo>
                  <a:pt x="130" y="0"/>
                </a:lnTo>
                <a:lnTo>
                  <a:pt x="122" y="1"/>
                </a:lnTo>
                <a:lnTo>
                  <a:pt x="114" y="2"/>
                </a:lnTo>
                <a:lnTo>
                  <a:pt x="107" y="3"/>
                </a:lnTo>
                <a:lnTo>
                  <a:pt x="99" y="4"/>
                </a:lnTo>
                <a:lnTo>
                  <a:pt x="92" y="7"/>
                </a:lnTo>
                <a:lnTo>
                  <a:pt x="85" y="9"/>
                </a:lnTo>
                <a:lnTo>
                  <a:pt x="78" y="10"/>
                </a:lnTo>
                <a:lnTo>
                  <a:pt x="71" y="13"/>
                </a:lnTo>
                <a:lnTo>
                  <a:pt x="64" y="16"/>
                </a:lnTo>
                <a:lnTo>
                  <a:pt x="59" y="19"/>
                </a:lnTo>
                <a:lnTo>
                  <a:pt x="53" y="22"/>
                </a:lnTo>
                <a:lnTo>
                  <a:pt x="47" y="26"/>
                </a:lnTo>
                <a:lnTo>
                  <a:pt x="43" y="29"/>
                </a:lnTo>
                <a:lnTo>
                  <a:pt x="38" y="34"/>
                </a:lnTo>
                <a:lnTo>
                  <a:pt x="34" y="37"/>
                </a:lnTo>
                <a:lnTo>
                  <a:pt x="29" y="42"/>
                </a:lnTo>
                <a:lnTo>
                  <a:pt x="25" y="48"/>
                </a:lnTo>
                <a:lnTo>
                  <a:pt x="21" y="52"/>
                </a:lnTo>
                <a:lnTo>
                  <a:pt x="18" y="58"/>
                </a:lnTo>
                <a:lnTo>
                  <a:pt x="14" y="62"/>
                </a:lnTo>
                <a:lnTo>
                  <a:pt x="12" y="68"/>
                </a:lnTo>
                <a:lnTo>
                  <a:pt x="10" y="75"/>
                </a:lnTo>
                <a:lnTo>
                  <a:pt x="8" y="80"/>
                </a:lnTo>
                <a:lnTo>
                  <a:pt x="5" y="87"/>
                </a:lnTo>
                <a:lnTo>
                  <a:pt x="3" y="94"/>
                </a:lnTo>
                <a:lnTo>
                  <a:pt x="2" y="101"/>
                </a:lnTo>
                <a:lnTo>
                  <a:pt x="1" y="108"/>
                </a:lnTo>
                <a:lnTo>
                  <a:pt x="1" y="116"/>
                </a:lnTo>
                <a:lnTo>
                  <a:pt x="0" y="123"/>
                </a:lnTo>
                <a:lnTo>
                  <a:pt x="0" y="131"/>
                </a:lnTo>
                <a:lnTo>
                  <a:pt x="0" y="248"/>
                </a:lnTo>
                <a:lnTo>
                  <a:pt x="306" y="248"/>
                </a:lnTo>
                <a:close/>
                <a:moveTo>
                  <a:pt x="35" y="134"/>
                </a:moveTo>
                <a:lnTo>
                  <a:pt x="35" y="124"/>
                </a:lnTo>
                <a:lnTo>
                  <a:pt x="37" y="113"/>
                </a:lnTo>
                <a:lnTo>
                  <a:pt x="39" y="103"/>
                </a:lnTo>
                <a:lnTo>
                  <a:pt x="43" y="95"/>
                </a:lnTo>
                <a:lnTo>
                  <a:pt x="46" y="86"/>
                </a:lnTo>
                <a:lnTo>
                  <a:pt x="52" y="79"/>
                </a:lnTo>
                <a:lnTo>
                  <a:pt x="58" y="73"/>
                </a:lnTo>
                <a:lnTo>
                  <a:pt x="64" y="66"/>
                </a:lnTo>
                <a:lnTo>
                  <a:pt x="72" y="60"/>
                </a:lnTo>
                <a:lnTo>
                  <a:pt x="80" y="55"/>
                </a:lnTo>
                <a:lnTo>
                  <a:pt x="91" y="51"/>
                </a:lnTo>
                <a:lnTo>
                  <a:pt x="101" y="48"/>
                </a:lnTo>
                <a:lnTo>
                  <a:pt x="112" y="45"/>
                </a:lnTo>
                <a:lnTo>
                  <a:pt x="124" y="43"/>
                </a:lnTo>
                <a:lnTo>
                  <a:pt x="136" y="42"/>
                </a:lnTo>
                <a:lnTo>
                  <a:pt x="150" y="42"/>
                </a:lnTo>
                <a:lnTo>
                  <a:pt x="165" y="42"/>
                </a:lnTo>
                <a:lnTo>
                  <a:pt x="177" y="43"/>
                </a:lnTo>
                <a:lnTo>
                  <a:pt x="190" y="45"/>
                </a:lnTo>
                <a:lnTo>
                  <a:pt x="201" y="48"/>
                </a:lnTo>
                <a:lnTo>
                  <a:pt x="212" y="51"/>
                </a:lnTo>
                <a:lnTo>
                  <a:pt x="221" y="55"/>
                </a:lnTo>
                <a:lnTo>
                  <a:pt x="231" y="60"/>
                </a:lnTo>
                <a:lnTo>
                  <a:pt x="238" y="66"/>
                </a:lnTo>
                <a:lnTo>
                  <a:pt x="245" y="71"/>
                </a:lnTo>
                <a:lnTo>
                  <a:pt x="251" y="78"/>
                </a:lnTo>
                <a:lnTo>
                  <a:pt x="257" y="86"/>
                </a:lnTo>
                <a:lnTo>
                  <a:pt x="260" y="94"/>
                </a:lnTo>
                <a:lnTo>
                  <a:pt x="264" y="103"/>
                </a:lnTo>
                <a:lnTo>
                  <a:pt x="266" y="113"/>
                </a:lnTo>
                <a:lnTo>
                  <a:pt x="268" y="124"/>
                </a:lnTo>
                <a:lnTo>
                  <a:pt x="268" y="134"/>
                </a:lnTo>
                <a:lnTo>
                  <a:pt x="268" y="206"/>
                </a:lnTo>
                <a:lnTo>
                  <a:pt x="35" y="206"/>
                </a:lnTo>
                <a:lnTo>
                  <a:pt x="35" y="134"/>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400" name="Freeform 88"/>
          <p:cNvSpPr>
            <a:spLocks/>
          </p:cNvSpPr>
          <p:nvPr/>
        </p:nvSpPr>
        <p:spPr bwMode="auto">
          <a:xfrm>
            <a:off x="876300" y="3262313"/>
            <a:ext cx="161925" cy="128587"/>
          </a:xfrm>
          <a:custGeom>
            <a:avLst/>
            <a:gdLst>
              <a:gd name="T0" fmla="*/ 161925 w 306"/>
              <a:gd name="T1" fmla="*/ 128587 h 242"/>
              <a:gd name="T2" fmla="*/ 161925 w 306"/>
              <a:gd name="T3" fmla="*/ 107864 h 242"/>
              <a:gd name="T4" fmla="*/ 30692 w 306"/>
              <a:gd name="T5" fmla="*/ 107864 h 242"/>
              <a:gd name="T6" fmla="*/ 33867 w 306"/>
              <a:gd name="T7" fmla="*/ 106270 h 242"/>
              <a:gd name="T8" fmla="*/ 37042 w 306"/>
              <a:gd name="T9" fmla="*/ 104676 h 242"/>
              <a:gd name="T10" fmla="*/ 39688 w 306"/>
              <a:gd name="T11" fmla="*/ 103613 h 242"/>
              <a:gd name="T12" fmla="*/ 42333 w 306"/>
              <a:gd name="T13" fmla="*/ 101488 h 242"/>
              <a:gd name="T14" fmla="*/ 161925 w 306"/>
              <a:gd name="T15" fmla="*/ 24442 h 242"/>
              <a:gd name="T16" fmla="*/ 161925 w 306"/>
              <a:gd name="T17" fmla="*/ 0 h 242"/>
              <a:gd name="T18" fmla="*/ 0 w 306"/>
              <a:gd name="T19" fmla="*/ 0 h 242"/>
              <a:gd name="T20" fmla="*/ 0 w 306"/>
              <a:gd name="T21" fmla="*/ 21254 h 242"/>
              <a:gd name="T22" fmla="*/ 131233 w 306"/>
              <a:gd name="T23" fmla="*/ 21254 h 242"/>
              <a:gd name="T24" fmla="*/ 127529 w 306"/>
              <a:gd name="T25" fmla="*/ 22848 h 242"/>
              <a:gd name="T26" fmla="*/ 124354 w 306"/>
              <a:gd name="T27" fmla="*/ 24442 h 242"/>
              <a:gd name="T28" fmla="*/ 120650 w 306"/>
              <a:gd name="T29" fmla="*/ 26568 h 242"/>
              <a:gd name="T30" fmla="*/ 116946 w 306"/>
              <a:gd name="T31" fmla="*/ 28693 h 242"/>
              <a:gd name="T32" fmla="*/ 0 w 306"/>
              <a:gd name="T33" fmla="*/ 104676 h 242"/>
              <a:gd name="T34" fmla="*/ 0 w 306"/>
              <a:gd name="T35" fmla="*/ 128587 h 242"/>
              <a:gd name="T36" fmla="*/ 161925 w 306"/>
              <a:gd name="T37" fmla="*/ 128587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6"/>
              <a:gd name="T58" fmla="*/ 0 h 242"/>
              <a:gd name="T59" fmla="*/ 306 w 306"/>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6" h="242">
                <a:moveTo>
                  <a:pt x="306" y="242"/>
                </a:moveTo>
                <a:lnTo>
                  <a:pt x="306" y="203"/>
                </a:lnTo>
                <a:lnTo>
                  <a:pt x="58" y="203"/>
                </a:lnTo>
                <a:lnTo>
                  <a:pt x="64" y="200"/>
                </a:lnTo>
                <a:lnTo>
                  <a:pt x="70" y="197"/>
                </a:lnTo>
                <a:lnTo>
                  <a:pt x="75" y="195"/>
                </a:lnTo>
                <a:lnTo>
                  <a:pt x="80" y="191"/>
                </a:lnTo>
                <a:lnTo>
                  <a:pt x="306" y="46"/>
                </a:lnTo>
                <a:lnTo>
                  <a:pt x="306" y="0"/>
                </a:lnTo>
                <a:lnTo>
                  <a:pt x="0" y="0"/>
                </a:lnTo>
                <a:lnTo>
                  <a:pt x="0" y="40"/>
                </a:lnTo>
                <a:lnTo>
                  <a:pt x="248" y="40"/>
                </a:lnTo>
                <a:lnTo>
                  <a:pt x="241" y="43"/>
                </a:lnTo>
                <a:lnTo>
                  <a:pt x="235" y="46"/>
                </a:lnTo>
                <a:lnTo>
                  <a:pt x="228" y="50"/>
                </a:lnTo>
                <a:lnTo>
                  <a:pt x="221" y="54"/>
                </a:lnTo>
                <a:lnTo>
                  <a:pt x="0" y="197"/>
                </a:lnTo>
                <a:lnTo>
                  <a:pt x="0" y="242"/>
                </a:lnTo>
                <a:lnTo>
                  <a:pt x="306" y="242"/>
                </a:lnTo>
                <a:close/>
              </a:path>
            </a:pathLst>
          </a:custGeom>
          <a:solidFill>
            <a:srgbClr val="000000"/>
          </a:solidFill>
          <a:ln w="9525">
            <a:noFill/>
            <a:round/>
            <a:headEnd/>
            <a:tailEnd/>
          </a:ln>
        </p:spPr>
        <p:txBody>
          <a:bodyPr/>
          <a:lstStyle/>
          <a:p>
            <a:pPr eaLnBrk="0" hangingPunct="0"/>
            <a:endParaRPr lang="en-US" sz="2400">
              <a:latin typeface="Times New Roman" pitchFamily="18" charset="0"/>
            </a:endParaRPr>
          </a:p>
        </p:txBody>
      </p:sp>
      <p:sp>
        <p:nvSpPr>
          <p:cNvPr id="13401" name="Rectangle 91"/>
          <p:cNvSpPr>
            <a:spLocks noChangeArrowheads="1"/>
          </p:cNvSpPr>
          <p:nvPr/>
        </p:nvSpPr>
        <p:spPr bwMode="auto">
          <a:xfrm>
            <a:off x="1981200" y="3124200"/>
            <a:ext cx="2629822" cy="276999"/>
          </a:xfrm>
          <a:prstGeom prst="rect">
            <a:avLst/>
          </a:prstGeom>
          <a:noFill/>
          <a:ln w="9525">
            <a:noFill/>
            <a:miter lim="800000"/>
            <a:headEnd/>
            <a:tailEnd/>
          </a:ln>
        </p:spPr>
        <p:txBody>
          <a:bodyPr wrap="none" lIns="0" tIns="0" rIns="0" bIns="0">
            <a:spAutoFit/>
          </a:bodyPr>
          <a:lstStyle/>
          <a:p>
            <a:pPr eaLnBrk="0" hangingPunct="0"/>
            <a:r>
              <a:rPr lang="en-US" dirty="0" smtClean="0">
                <a:solidFill>
                  <a:srgbClr val="000000"/>
                </a:solidFill>
              </a:rPr>
              <a:t>1200 </a:t>
            </a:r>
            <a:r>
              <a:rPr lang="en-US" dirty="0">
                <a:solidFill>
                  <a:srgbClr val="000000"/>
                </a:solidFill>
              </a:rPr>
              <a:t>lb cow* nursing calf or</a:t>
            </a:r>
            <a:endParaRPr lang="en-US" sz="2400" dirty="0">
              <a:latin typeface="Times New Roman" pitchFamily="18" charset="0"/>
            </a:endParaRPr>
          </a:p>
        </p:txBody>
      </p:sp>
      <p:sp>
        <p:nvSpPr>
          <p:cNvPr id="13402" name="Rectangle 92"/>
          <p:cNvSpPr>
            <a:spLocks noChangeArrowheads="1"/>
          </p:cNvSpPr>
          <p:nvPr/>
        </p:nvSpPr>
        <p:spPr bwMode="auto">
          <a:xfrm>
            <a:off x="1981200" y="3352800"/>
            <a:ext cx="2806700" cy="274638"/>
          </a:xfrm>
          <a:prstGeom prst="rect">
            <a:avLst/>
          </a:prstGeom>
          <a:noFill/>
          <a:ln w="9525">
            <a:noFill/>
            <a:miter lim="800000"/>
            <a:headEnd/>
            <a:tailEnd/>
          </a:ln>
        </p:spPr>
        <p:txBody>
          <a:bodyPr wrap="none" lIns="0" tIns="0" rIns="0" bIns="0">
            <a:spAutoFit/>
          </a:bodyPr>
          <a:lstStyle/>
          <a:p>
            <a:pPr eaLnBrk="0" hangingPunct="0"/>
            <a:r>
              <a:rPr lang="en-US" dirty="0">
                <a:solidFill>
                  <a:srgbClr val="000000"/>
                </a:solidFill>
              </a:rPr>
              <a:t>500 lb steer gaining 2.5 lb/d</a:t>
            </a:r>
            <a:endParaRPr lang="en-US" sz="2400" dirty="0">
              <a:latin typeface="Times New Roman" pitchFamily="18" charset="0"/>
            </a:endParaRPr>
          </a:p>
        </p:txBody>
      </p:sp>
      <p:sp>
        <p:nvSpPr>
          <p:cNvPr id="13403" name="Rectangle 93"/>
          <p:cNvSpPr>
            <a:spLocks noChangeArrowheads="1"/>
          </p:cNvSpPr>
          <p:nvPr/>
        </p:nvSpPr>
        <p:spPr bwMode="auto">
          <a:xfrm>
            <a:off x="3505200" y="1828800"/>
            <a:ext cx="3049588" cy="365125"/>
          </a:xfrm>
          <a:prstGeom prst="rect">
            <a:avLst/>
          </a:prstGeom>
          <a:noFill/>
          <a:ln w="9525">
            <a:noFill/>
            <a:miter lim="800000"/>
            <a:headEnd/>
            <a:tailEnd/>
          </a:ln>
        </p:spPr>
        <p:txBody>
          <a:bodyPr wrap="none" lIns="0" tIns="0" rIns="0" bIns="0">
            <a:spAutoFit/>
          </a:bodyPr>
          <a:lstStyle/>
          <a:p>
            <a:pPr eaLnBrk="0" hangingPunct="0"/>
            <a:r>
              <a:rPr lang="en-US" sz="2400" b="1">
                <a:solidFill>
                  <a:srgbClr val="993300"/>
                </a:solidFill>
              </a:rPr>
              <a:t>Cool season grasses</a:t>
            </a:r>
          </a:p>
        </p:txBody>
      </p:sp>
      <p:sp>
        <p:nvSpPr>
          <p:cNvPr id="13404" name="Rectangle 95"/>
          <p:cNvSpPr>
            <a:spLocks noChangeArrowheads="1"/>
          </p:cNvSpPr>
          <p:nvPr/>
        </p:nvSpPr>
        <p:spPr bwMode="auto">
          <a:xfrm>
            <a:off x="4422775" y="996950"/>
            <a:ext cx="1033463" cy="365125"/>
          </a:xfrm>
          <a:prstGeom prst="rect">
            <a:avLst/>
          </a:prstGeom>
          <a:noFill/>
          <a:ln w="9525">
            <a:noFill/>
            <a:miter lim="800000"/>
            <a:headEnd/>
            <a:tailEnd/>
          </a:ln>
        </p:spPr>
        <p:txBody>
          <a:bodyPr wrap="none" lIns="0" tIns="0" rIns="0" bIns="0">
            <a:spAutoFit/>
          </a:bodyPr>
          <a:lstStyle/>
          <a:p>
            <a:pPr eaLnBrk="0" hangingPunct="0"/>
            <a:r>
              <a:rPr lang="en-US" sz="2400" b="1">
                <a:solidFill>
                  <a:srgbClr val="000080"/>
                </a:solidFill>
              </a:rPr>
              <a:t>Energy</a:t>
            </a:r>
            <a:endParaRPr lang="en-US" sz="2400">
              <a:latin typeface="Times New Roman" pitchFamily="18" charset="0"/>
            </a:endParaRPr>
          </a:p>
        </p:txBody>
      </p:sp>
      <p:sp>
        <p:nvSpPr>
          <p:cNvPr id="13405" name="Rectangle 98"/>
          <p:cNvSpPr>
            <a:spLocks noChangeArrowheads="1"/>
          </p:cNvSpPr>
          <p:nvPr/>
        </p:nvSpPr>
        <p:spPr bwMode="auto">
          <a:xfrm>
            <a:off x="2081213" y="4827588"/>
            <a:ext cx="196850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Dry, pregnant cows</a:t>
            </a:r>
            <a:endParaRPr lang="en-US" sz="2400">
              <a:latin typeface="Times New Roman" pitchFamily="18" charset="0"/>
            </a:endParaRPr>
          </a:p>
        </p:txBody>
      </p:sp>
      <p:sp>
        <p:nvSpPr>
          <p:cNvPr id="13406" name="Rectangle 99"/>
          <p:cNvSpPr>
            <a:spLocks noChangeArrowheads="1"/>
          </p:cNvSpPr>
          <p:nvPr/>
        </p:nvSpPr>
        <p:spPr bwMode="auto">
          <a:xfrm>
            <a:off x="6172200" y="6400800"/>
            <a:ext cx="2138363"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rPr>
              <a:t>* Superior milking cow</a:t>
            </a:r>
            <a:endParaRPr lang="en-US" sz="2400" dirty="0">
              <a:latin typeface="Times New Roman" pitchFamily="18" charset="0"/>
            </a:endParaRPr>
          </a:p>
        </p:txBody>
      </p:sp>
      <p:sp>
        <p:nvSpPr>
          <p:cNvPr id="13407" name="Rectangle 102"/>
          <p:cNvSpPr>
            <a:spLocks noChangeArrowheads="1"/>
          </p:cNvSpPr>
          <p:nvPr/>
        </p:nvSpPr>
        <p:spPr bwMode="auto">
          <a:xfrm>
            <a:off x="2055813" y="4056063"/>
            <a:ext cx="1688796" cy="276999"/>
          </a:xfrm>
          <a:prstGeom prst="rect">
            <a:avLst/>
          </a:prstGeom>
          <a:noFill/>
          <a:ln w="9525">
            <a:noFill/>
            <a:miter lim="800000"/>
            <a:headEnd/>
            <a:tailEnd/>
          </a:ln>
        </p:spPr>
        <p:txBody>
          <a:bodyPr wrap="none" lIns="0" tIns="0" rIns="0" bIns="0">
            <a:spAutoFit/>
          </a:bodyPr>
          <a:lstStyle/>
          <a:p>
            <a:pPr eaLnBrk="0" hangingPunct="0"/>
            <a:r>
              <a:rPr lang="en-US" dirty="0">
                <a:solidFill>
                  <a:srgbClr val="000000"/>
                </a:solidFill>
              </a:rPr>
              <a:t>Avg. </a:t>
            </a:r>
            <a:r>
              <a:rPr lang="en-US" dirty="0" smtClean="0">
                <a:solidFill>
                  <a:srgbClr val="000000"/>
                </a:solidFill>
              </a:rPr>
              <a:t>lactating </a:t>
            </a:r>
            <a:r>
              <a:rPr lang="en-US" dirty="0">
                <a:solidFill>
                  <a:srgbClr val="000000"/>
                </a:solidFill>
              </a:rPr>
              <a:t>cow</a:t>
            </a:r>
            <a:endParaRPr lang="en-US" sz="2400" dirty="0">
              <a:latin typeface="Times New Roman" pitchFamily="18" charset="0"/>
            </a:endParaRPr>
          </a:p>
        </p:txBody>
      </p:sp>
      <p:sp>
        <p:nvSpPr>
          <p:cNvPr id="13493" name="Line 230"/>
          <p:cNvSpPr>
            <a:spLocks noChangeShapeType="1"/>
          </p:cNvSpPr>
          <p:nvPr/>
        </p:nvSpPr>
        <p:spPr bwMode="auto">
          <a:xfrm rot="46249" flipV="1">
            <a:off x="1903413" y="4648200"/>
            <a:ext cx="5032375" cy="76200"/>
          </a:xfrm>
          <a:prstGeom prst="line">
            <a:avLst/>
          </a:prstGeom>
          <a:noFill/>
          <a:ln w="76200">
            <a:solidFill>
              <a:schemeClr val="accent1"/>
            </a:solidFill>
            <a:round/>
            <a:headEnd/>
            <a:tailEnd type="triangle" w="med" len="med"/>
          </a:ln>
        </p:spPr>
        <p:txBody>
          <a:bodyPr wrap="none" anchor="ctr"/>
          <a:lstStyle/>
          <a:p>
            <a:endParaRPr lang="en-US"/>
          </a:p>
        </p:txBody>
      </p:sp>
      <p:sp>
        <p:nvSpPr>
          <p:cNvPr id="13494" name="Line 231"/>
          <p:cNvSpPr>
            <a:spLocks noChangeShapeType="1"/>
          </p:cNvSpPr>
          <p:nvPr/>
        </p:nvSpPr>
        <p:spPr bwMode="auto">
          <a:xfrm rot="45998" flipV="1">
            <a:off x="1981200" y="3884613"/>
            <a:ext cx="3505200" cy="76200"/>
          </a:xfrm>
          <a:prstGeom prst="line">
            <a:avLst/>
          </a:prstGeom>
          <a:noFill/>
          <a:ln w="76200">
            <a:solidFill>
              <a:srgbClr val="FC0128"/>
            </a:solidFill>
            <a:round/>
            <a:headEnd/>
            <a:tailEnd type="triangle" w="med" len="med"/>
          </a:ln>
        </p:spPr>
        <p:txBody>
          <a:bodyPr wrap="none" anchor="ctr"/>
          <a:lstStyle/>
          <a:p>
            <a:endParaRPr lang="en-US"/>
          </a:p>
        </p:txBody>
      </p:sp>
      <p:sp>
        <p:nvSpPr>
          <p:cNvPr id="13495" name="Line 232"/>
          <p:cNvSpPr>
            <a:spLocks noChangeShapeType="1"/>
          </p:cNvSpPr>
          <p:nvPr/>
        </p:nvSpPr>
        <p:spPr bwMode="auto">
          <a:xfrm rot="52657">
            <a:off x="1905000" y="3048000"/>
            <a:ext cx="1600200" cy="0"/>
          </a:xfrm>
          <a:prstGeom prst="line">
            <a:avLst/>
          </a:prstGeom>
          <a:noFill/>
          <a:ln w="76200">
            <a:solidFill>
              <a:schemeClr val="accent2"/>
            </a:solidFill>
            <a:round/>
            <a:headEnd/>
            <a:tailEnd type="triangle" w="med" len="med"/>
          </a:ln>
        </p:spPr>
        <p:txBody>
          <a:bodyPr wrap="none" anchor="ct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381000" y="381000"/>
            <a:ext cx="838200" cy="676275"/>
          </a:xfrm>
          <a:prstGeom prst="rect">
            <a:avLst/>
          </a:prstGeom>
          <a:noFill/>
          <a:ln w="9525">
            <a:noFill/>
            <a:miter lim="800000"/>
            <a:headEnd/>
            <a:tailEnd/>
          </a:ln>
        </p:spPr>
      </p:pic>
    </p:spTree>
    <p:extLst>
      <p:ext uri="{BB962C8B-B14F-4D97-AF65-F5344CB8AC3E}">
        <p14:creationId xmlns:p14="http://schemas.microsoft.com/office/powerpoint/2010/main" val="263138871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3656013" y="2070100"/>
            <a:ext cx="7937" cy="26988"/>
          </a:xfrm>
          <a:custGeom>
            <a:avLst/>
            <a:gdLst>
              <a:gd name="T0" fmla="*/ 0 w 23"/>
              <a:gd name="T1" fmla="*/ 0 h 64"/>
              <a:gd name="T2" fmla="*/ 4486 w 23"/>
              <a:gd name="T3" fmla="*/ 26988 h 64"/>
              <a:gd name="T4" fmla="*/ 7937 w 23"/>
              <a:gd name="T5" fmla="*/ 25301 h 64"/>
              <a:gd name="T6" fmla="*/ 0 w 23"/>
              <a:gd name="T7" fmla="*/ 0 h 64"/>
              <a:gd name="T8" fmla="*/ 0 60000 65536"/>
              <a:gd name="T9" fmla="*/ 0 60000 65536"/>
              <a:gd name="T10" fmla="*/ 0 60000 65536"/>
              <a:gd name="T11" fmla="*/ 0 60000 65536"/>
              <a:gd name="T12" fmla="*/ 0 w 23"/>
              <a:gd name="T13" fmla="*/ 0 h 64"/>
              <a:gd name="T14" fmla="*/ 23 w 23"/>
              <a:gd name="T15" fmla="*/ 64 h 64"/>
            </a:gdLst>
            <a:ahLst/>
            <a:cxnLst>
              <a:cxn ang="T8">
                <a:pos x="T0" y="T1"/>
              </a:cxn>
              <a:cxn ang="T9">
                <a:pos x="T2" y="T3"/>
              </a:cxn>
              <a:cxn ang="T10">
                <a:pos x="T4" y="T5"/>
              </a:cxn>
              <a:cxn ang="T11">
                <a:pos x="T6" y="T7"/>
              </a:cxn>
            </a:cxnLst>
            <a:rect l="T12" t="T13" r="T14" b="T15"/>
            <a:pathLst>
              <a:path w="23" h="64">
                <a:moveTo>
                  <a:pt x="0" y="0"/>
                </a:moveTo>
                <a:lnTo>
                  <a:pt x="13" y="64"/>
                </a:lnTo>
                <a:lnTo>
                  <a:pt x="23" y="60"/>
                </a:lnTo>
                <a:lnTo>
                  <a:pt x="0" y="0"/>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39" name="Freeform 3"/>
          <p:cNvSpPr>
            <a:spLocks/>
          </p:cNvSpPr>
          <p:nvPr/>
        </p:nvSpPr>
        <p:spPr bwMode="auto">
          <a:xfrm>
            <a:off x="5229225" y="3201988"/>
            <a:ext cx="9525" cy="25400"/>
          </a:xfrm>
          <a:custGeom>
            <a:avLst/>
            <a:gdLst>
              <a:gd name="T0" fmla="*/ 0 w 23"/>
              <a:gd name="T1" fmla="*/ 0 h 64"/>
              <a:gd name="T2" fmla="*/ 5798 w 23"/>
              <a:gd name="T3" fmla="*/ 25400 h 64"/>
              <a:gd name="T4" fmla="*/ 9525 w 23"/>
              <a:gd name="T5" fmla="*/ 23812 h 64"/>
              <a:gd name="T6" fmla="*/ 0 w 23"/>
              <a:gd name="T7" fmla="*/ 0 h 64"/>
              <a:gd name="T8" fmla="*/ 0 60000 65536"/>
              <a:gd name="T9" fmla="*/ 0 60000 65536"/>
              <a:gd name="T10" fmla="*/ 0 60000 65536"/>
              <a:gd name="T11" fmla="*/ 0 60000 65536"/>
              <a:gd name="T12" fmla="*/ 0 w 23"/>
              <a:gd name="T13" fmla="*/ 0 h 64"/>
              <a:gd name="T14" fmla="*/ 23 w 23"/>
              <a:gd name="T15" fmla="*/ 64 h 64"/>
            </a:gdLst>
            <a:ahLst/>
            <a:cxnLst>
              <a:cxn ang="T8">
                <a:pos x="T0" y="T1"/>
              </a:cxn>
              <a:cxn ang="T9">
                <a:pos x="T2" y="T3"/>
              </a:cxn>
              <a:cxn ang="T10">
                <a:pos x="T4" y="T5"/>
              </a:cxn>
              <a:cxn ang="T11">
                <a:pos x="T6" y="T7"/>
              </a:cxn>
            </a:cxnLst>
            <a:rect l="T12" t="T13" r="T14" b="T15"/>
            <a:pathLst>
              <a:path w="23" h="64">
                <a:moveTo>
                  <a:pt x="0" y="0"/>
                </a:moveTo>
                <a:lnTo>
                  <a:pt x="14" y="64"/>
                </a:lnTo>
                <a:lnTo>
                  <a:pt x="23" y="60"/>
                </a:lnTo>
                <a:lnTo>
                  <a:pt x="0" y="0"/>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40" name="Rectangle 5"/>
          <p:cNvSpPr>
            <a:spLocks noChangeArrowheads="1"/>
          </p:cNvSpPr>
          <p:nvPr/>
        </p:nvSpPr>
        <p:spPr bwMode="auto">
          <a:xfrm>
            <a:off x="1524000" y="533400"/>
            <a:ext cx="6127750" cy="365125"/>
          </a:xfrm>
          <a:prstGeom prst="rect">
            <a:avLst/>
          </a:prstGeom>
          <a:noFill/>
          <a:ln w="9525">
            <a:noFill/>
            <a:miter lim="800000"/>
            <a:headEnd/>
            <a:tailEnd/>
          </a:ln>
        </p:spPr>
        <p:txBody>
          <a:bodyPr wrap="none" lIns="0" tIns="0" rIns="0" bIns="0">
            <a:spAutoFit/>
          </a:bodyPr>
          <a:lstStyle/>
          <a:p>
            <a:pPr eaLnBrk="0" hangingPunct="0"/>
            <a:r>
              <a:rPr lang="en-US" sz="2400" b="1" u="sng" dirty="0">
                <a:solidFill>
                  <a:schemeClr val="accent2"/>
                </a:solidFill>
              </a:rPr>
              <a:t>Matching Animal Needs to Pasture Quality</a:t>
            </a:r>
            <a:endParaRPr lang="en-US" sz="2400" b="1" dirty="0">
              <a:solidFill>
                <a:schemeClr val="accent2"/>
              </a:solidFill>
              <a:latin typeface="Times New Roman" pitchFamily="18" charset="0"/>
            </a:endParaRPr>
          </a:p>
        </p:txBody>
      </p:sp>
      <p:sp>
        <p:nvSpPr>
          <p:cNvPr id="14342" name="Freeform 7"/>
          <p:cNvSpPr>
            <a:spLocks/>
          </p:cNvSpPr>
          <p:nvPr/>
        </p:nvSpPr>
        <p:spPr bwMode="auto">
          <a:xfrm>
            <a:off x="1798638" y="2365375"/>
            <a:ext cx="5978525" cy="1795463"/>
          </a:xfrm>
          <a:custGeom>
            <a:avLst/>
            <a:gdLst>
              <a:gd name="T0" fmla="*/ 0 w 10723"/>
              <a:gd name="T1" fmla="*/ 0 h 3186"/>
              <a:gd name="T2" fmla="*/ 1195928 w 10723"/>
              <a:gd name="T3" fmla="*/ 299244 h 3186"/>
              <a:gd name="T4" fmla="*/ 1305764 w 10723"/>
              <a:gd name="T5" fmla="*/ 326294 h 3186"/>
              <a:gd name="T6" fmla="*/ 1404449 w 10723"/>
              <a:gd name="T7" fmla="*/ 348836 h 3186"/>
              <a:gd name="T8" fmla="*/ 1571154 w 10723"/>
              <a:gd name="T9" fmla="*/ 384903 h 3186"/>
              <a:gd name="T10" fmla="*/ 1708867 w 10723"/>
              <a:gd name="T11" fmla="*/ 411953 h 3186"/>
              <a:gd name="T12" fmla="*/ 1829296 w 10723"/>
              <a:gd name="T13" fmla="*/ 435622 h 3186"/>
              <a:gd name="T14" fmla="*/ 1945822 w 10723"/>
              <a:gd name="T15" fmla="*/ 460418 h 3186"/>
              <a:gd name="T16" fmla="*/ 2070154 w 10723"/>
              <a:gd name="T17" fmla="*/ 492541 h 3186"/>
              <a:gd name="T18" fmla="*/ 2214000 w 10723"/>
              <a:gd name="T19" fmla="*/ 537061 h 3186"/>
              <a:gd name="T20" fmla="*/ 2391856 w 10723"/>
              <a:gd name="T21" fmla="*/ 598488 h 3186"/>
              <a:gd name="T22" fmla="*/ 2495559 w 10723"/>
              <a:gd name="T23" fmla="*/ 638500 h 3186"/>
              <a:gd name="T24" fmla="*/ 2587553 w 10723"/>
              <a:gd name="T25" fmla="*/ 676821 h 3186"/>
              <a:gd name="T26" fmla="*/ 2668955 w 10723"/>
              <a:gd name="T27" fmla="*/ 715142 h 3186"/>
              <a:gd name="T28" fmla="*/ 2741993 w 10723"/>
              <a:gd name="T29" fmla="*/ 751773 h 3186"/>
              <a:gd name="T30" fmla="*/ 2808898 w 10723"/>
              <a:gd name="T31" fmla="*/ 788403 h 3186"/>
              <a:gd name="T32" fmla="*/ 2870227 w 10723"/>
              <a:gd name="T33" fmla="*/ 824470 h 3186"/>
              <a:gd name="T34" fmla="*/ 2985081 w 10723"/>
              <a:gd name="T35" fmla="*/ 896041 h 3186"/>
              <a:gd name="T36" fmla="*/ 3099935 w 10723"/>
              <a:gd name="T37" fmla="*/ 968175 h 3186"/>
              <a:gd name="T38" fmla="*/ 3162379 w 10723"/>
              <a:gd name="T39" fmla="*/ 1004806 h 3186"/>
              <a:gd name="T40" fmla="*/ 3229842 w 10723"/>
              <a:gd name="T41" fmla="*/ 1040873 h 3186"/>
              <a:gd name="T42" fmla="*/ 3303995 w 10723"/>
              <a:gd name="T43" fmla="*/ 1078630 h 3186"/>
              <a:gd name="T44" fmla="*/ 3387069 w 10723"/>
              <a:gd name="T45" fmla="*/ 1117515 h 3186"/>
              <a:gd name="T46" fmla="*/ 3481293 w 10723"/>
              <a:gd name="T47" fmla="*/ 1156400 h 3186"/>
              <a:gd name="T48" fmla="*/ 3587226 w 10723"/>
              <a:gd name="T49" fmla="*/ 1196976 h 3186"/>
              <a:gd name="T50" fmla="*/ 3769543 w 10723"/>
              <a:gd name="T51" fmla="*/ 1260656 h 3186"/>
              <a:gd name="T52" fmla="*/ 3913946 w 10723"/>
              <a:gd name="T53" fmla="*/ 1305177 h 3186"/>
              <a:gd name="T54" fmla="*/ 4036048 w 10723"/>
              <a:gd name="T55" fmla="*/ 1336735 h 3186"/>
              <a:gd name="T56" fmla="*/ 4147556 w 10723"/>
              <a:gd name="T57" fmla="*/ 1360404 h 3186"/>
              <a:gd name="T58" fmla="*/ 4264640 w 10723"/>
              <a:gd name="T59" fmla="*/ 1382946 h 3186"/>
              <a:gd name="T60" fmla="*/ 4399565 w 10723"/>
              <a:gd name="T61" fmla="*/ 1409433 h 3186"/>
              <a:gd name="T62" fmla="*/ 4567944 w 10723"/>
              <a:gd name="T63" fmla="*/ 1444936 h 3186"/>
              <a:gd name="T64" fmla="*/ 4668859 w 10723"/>
              <a:gd name="T65" fmla="*/ 1468042 h 3186"/>
              <a:gd name="T66" fmla="*/ 4783155 w 10723"/>
              <a:gd name="T67" fmla="*/ 1496219 h 3186"/>
              <a:gd name="T68" fmla="*/ 5978525 w 10723"/>
              <a:gd name="T69" fmla="*/ 1795463 h 3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23"/>
              <a:gd name="T106" fmla="*/ 0 h 3186"/>
              <a:gd name="T107" fmla="*/ 10723 w 10723"/>
              <a:gd name="T108" fmla="*/ 3186 h 31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23" h="3186">
                <a:moveTo>
                  <a:pt x="0" y="0"/>
                </a:moveTo>
                <a:lnTo>
                  <a:pt x="2145" y="531"/>
                </a:lnTo>
                <a:lnTo>
                  <a:pt x="2342" y="579"/>
                </a:lnTo>
                <a:lnTo>
                  <a:pt x="2519" y="619"/>
                </a:lnTo>
                <a:lnTo>
                  <a:pt x="2818" y="683"/>
                </a:lnTo>
                <a:lnTo>
                  <a:pt x="3065" y="731"/>
                </a:lnTo>
                <a:lnTo>
                  <a:pt x="3281" y="773"/>
                </a:lnTo>
                <a:lnTo>
                  <a:pt x="3490" y="817"/>
                </a:lnTo>
                <a:lnTo>
                  <a:pt x="3713" y="874"/>
                </a:lnTo>
                <a:lnTo>
                  <a:pt x="3971" y="953"/>
                </a:lnTo>
                <a:lnTo>
                  <a:pt x="4290" y="1062"/>
                </a:lnTo>
                <a:lnTo>
                  <a:pt x="4476" y="1133"/>
                </a:lnTo>
                <a:lnTo>
                  <a:pt x="4641" y="1201"/>
                </a:lnTo>
                <a:lnTo>
                  <a:pt x="4787" y="1269"/>
                </a:lnTo>
                <a:lnTo>
                  <a:pt x="4918" y="1334"/>
                </a:lnTo>
                <a:lnTo>
                  <a:pt x="5038" y="1399"/>
                </a:lnTo>
                <a:lnTo>
                  <a:pt x="5148" y="1463"/>
                </a:lnTo>
                <a:lnTo>
                  <a:pt x="5354" y="1590"/>
                </a:lnTo>
                <a:lnTo>
                  <a:pt x="5560" y="1718"/>
                </a:lnTo>
                <a:lnTo>
                  <a:pt x="5672" y="1783"/>
                </a:lnTo>
                <a:lnTo>
                  <a:pt x="5793" y="1847"/>
                </a:lnTo>
                <a:lnTo>
                  <a:pt x="5926" y="1914"/>
                </a:lnTo>
                <a:lnTo>
                  <a:pt x="6075" y="1983"/>
                </a:lnTo>
                <a:lnTo>
                  <a:pt x="6244" y="2052"/>
                </a:lnTo>
                <a:lnTo>
                  <a:pt x="6434" y="2124"/>
                </a:lnTo>
                <a:lnTo>
                  <a:pt x="6761" y="2237"/>
                </a:lnTo>
                <a:lnTo>
                  <a:pt x="7020" y="2316"/>
                </a:lnTo>
                <a:lnTo>
                  <a:pt x="7239" y="2372"/>
                </a:lnTo>
                <a:lnTo>
                  <a:pt x="7439" y="2414"/>
                </a:lnTo>
                <a:lnTo>
                  <a:pt x="7649" y="2454"/>
                </a:lnTo>
                <a:lnTo>
                  <a:pt x="7891" y="2501"/>
                </a:lnTo>
                <a:lnTo>
                  <a:pt x="8193" y="2564"/>
                </a:lnTo>
                <a:lnTo>
                  <a:pt x="8374" y="2605"/>
                </a:lnTo>
                <a:lnTo>
                  <a:pt x="8579" y="2655"/>
                </a:lnTo>
                <a:lnTo>
                  <a:pt x="10723" y="3186"/>
                </a:lnTo>
              </a:path>
            </a:pathLst>
          </a:custGeom>
          <a:noFill/>
          <a:ln w="33338">
            <a:solidFill>
              <a:srgbClr val="FF0000"/>
            </a:solidFill>
            <a:round/>
            <a:headEnd/>
            <a:tailEnd/>
          </a:ln>
        </p:spPr>
        <p:txBody>
          <a:bodyPr/>
          <a:lstStyle/>
          <a:p>
            <a:pPr eaLnBrk="0" hangingPunct="0"/>
            <a:endParaRPr lang="en-US" sz="3600">
              <a:latin typeface="Times New Roman" pitchFamily="18" charset="0"/>
            </a:endParaRPr>
          </a:p>
        </p:txBody>
      </p:sp>
      <p:sp>
        <p:nvSpPr>
          <p:cNvPr id="14343" name="Line 8"/>
          <p:cNvSpPr>
            <a:spLocks noChangeShapeType="1"/>
          </p:cNvSpPr>
          <p:nvPr/>
        </p:nvSpPr>
        <p:spPr bwMode="auto">
          <a:xfrm flipV="1">
            <a:off x="1798638" y="5357813"/>
            <a:ext cx="3175" cy="95250"/>
          </a:xfrm>
          <a:prstGeom prst="line">
            <a:avLst/>
          </a:prstGeom>
          <a:noFill/>
          <a:ln w="0">
            <a:solidFill>
              <a:srgbClr val="000000"/>
            </a:solidFill>
            <a:round/>
            <a:headEnd/>
            <a:tailEnd/>
          </a:ln>
        </p:spPr>
        <p:txBody>
          <a:bodyPr/>
          <a:lstStyle/>
          <a:p>
            <a:endParaRPr lang="en-US" sz="2800"/>
          </a:p>
        </p:txBody>
      </p:sp>
      <p:sp>
        <p:nvSpPr>
          <p:cNvPr id="14344" name="Line 9"/>
          <p:cNvSpPr>
            <a:spLocks noChangeShapeType="1"/>
          </p:cNvSpPr>
          <p:nvPr/>
        </p:nvSpPr>
        <p:spPr bwMode="auto">
          <a:xfrm flipV="1">
            <a:off x="2994025" y="5357813"/>
            <a:ext cx="1588" cy="95250"/>
          </a:xfrm>
          <a:prstGeom prst="line">
            <a:avLst/>
          </a:prstGeom>
          <a:noFill/>
          <a:ln w="0">
            <a:solidFill>
              <a:srgbClr val="000000"/>
            </a:solidFill>
            <a:round/>
            <a:headEnd/>
            <a:tailEnd/>
          </a:ln>
        </p:spPr>
        <p:txBody>
          <a:bodyPr/>
          <a:lstStyle/>
          <a:p>
            <a:endParaRPr lang="en-US" sz="2800"/>
          </a:p>
        </p:txBody>
      </p:sp>
      <p:sp>
        <p:nvSpPr>
          <p:cNvPr id="14345" name="Line 10"/>
          <p:cNvSpPr>
            <a:spLocks noChangeShapeType="1"/>
          </p:cNvSpPr>
          <p:nvPr/>
        </p:nvSpPr>
        <p:spPr bwMode="auto">
          <a:xfrm flipV="1">
            <a:off x="4189413" y="5357813"/>
            <a:ext cx="1587" cy="95250"/>
          </a:xfrm>
          <a:prstGeom prst="line">
            <a:avLst/>
          </a:prstGeom>
          <a:noFill/>
          <a:ln w="0">
            <a:solidFill>
              <a:srgbClr val="000000"/>
            </a:solidFill>
            <a:round/>
            <a:headEnd/>
            <a:tailEnd/>
          </a:ln>
        </p:spPr>
        <p:txBody>
          <a:bodyPr/>
          <a:lstStyle/>
          <a:p>
            <a:endParaRPr lang="en-US" sz="2800"/>
          </a:p>
        </p:txBody>
      </p:sp>
      <p:sp>
        <p:nvSpPr>
          <p:cNvPr id="14346" name="Line 11"/>
          <p:cNvSpPr>
            <a:spLocks noChangeShapeType="1"/>
          </p:cNvSpPr>
          <p:nvPr/>
        </p:nvSpPr>
        <p:spPr bwMode="auto">
          <a:xfrm flipV="1">
            <a:off x="5386388" y="5357813"/>
            <a:ext cx="3175" cy="95250"/>
          </a:xfrm>
          <a:prstGeom prst="line">
            <a:avLst/>
          </a:prstGeom>
          <a:noFill/>
          <a:ln w="0">
            <a:solidFill>
              <a:srgbClr val="000000"/>
            </a:solidFill>
            <a:round/>
            <a:headEnd/>
            <a:tailEnd/>
          </a:ln>
        </p:spPr>
        <p:txBody>
          <a:bodyPr/>
          <a:lstStyle/>
          <a:p>
            <a:endParaRPr lang="en-US" sz="2800"/>
          </a:p>
        </p:txBody>
      </p:sp>
      <p:sp>
        <p:nvSpPr>
          <p:cNvPr id="14347" name="Line 12"/>
          <p:cNvSpPr>
            <a:spLocks noChangeShapeType="1"/>
          </p:cNvSpPr>
          <p:nvPr/>
        </p:nvSpPr>
        <p:spPr bwMode="auto">
          <a:xfrm flipV="1">
            <a:off x="6583363" y="5357813"/>
            <a:ext cx="1587" cy="95250"/>
          </a:xfrm>
          <a:prstGeom prst="line">
            <a:avLst/>
          </a:prstGeom>
          <a:noFill/>
          <a:ln w="0">
            <a:solidFill>
              <a:srgbClr val="000000"/>
            </a:solidFill>
            <a:round/>
            <a:headEnd/>
            <a:tailEnd/>
          </a:ln>
        </p:spPr>
        <p:txBody>
          <a:bodyPr/>
          <a:lstStyle/>
          <a:p>
            <a:endParaRPr lang="en-US" sz="2800"/>
          </a:p>
        </p:txBody>
      </p:sp>
      <p:sp>
        <p:nvSpPr>
          <p:cNvPr id="14348" name="Line 13"/>
          <p:cNvSpPr>
            <a:spLocks noChangeShapeType="1"/>
          </p:cNvSpPr>
          <p:nvPr/>
        </p:nvSpPr>
        <p:spPr bwMode="auto">
          <a:xfrm flipV="1">
            <a:off x="7777163" y="5357813"/>
            <a:ext cx="3175" cy="95250"/>
          </a:xfrm>
          <a:prstGeom prst="line">
            <a:avLst/>
          </a:prstGeom>
          <a:noFill/>
          <a:ln w="0">
            <a:solidFill>
              <a:srgbClr val="000000"/>
            </a:solidFill>
            <a:round/>
            <a:headEnd/>
            <a:tailEnd/>
          </a:ln>
        </p:spPr>
        <p:txBody>
          <a:bodyPr/>
          <a:lstStyle/>
          <a:p>
            <a:endParaRPr lang="en-US" sz="2800"/>
          </a:p>
        </p:txBody>
      </p:sp>
      <p:sp>
        <p:nvSpPr>
          <p:cNvPr id="14349" name="Line 14"/>
          <p:cNvSpPr>
            <a:spLocks noChangeShapeType="1"/>
          </p:cNvSpPr>
          <p:nvPr/>
        </p:nvSpPr>
        <p:spPr bwMode="auto">
          <a:xfrm>
            <a:off x="1709738" y="5357813"/>
            <a:ext cx="88900" cy="1587"/>
          </a:xfrm>
          <a:prstGeom prst="line">
            <a:avLst/>
          </a:prstGeom>
          <a:noFill/>
          <a:ln w="0">
            <a:solidFill>
              <a:srgbClr val="000000"/>
            </a:solidFill>
            <a:round/>
            <a:headEnd/>
            <a:tailEnd/>
          </a:ln>
        </p:spPr>
        <p:txBody>
          <a:bodyPr/>
          <a:lstStyle/>
          <a:p>
            <a:endParaRPr lang="en-US" sz="2800"/>
          </a:p>
        </p:txBody>
      </p:sp>
      <p:sp>
        <p:nvSpPr>
          <p:cNvPr id="14350" name="Line 15"/>
          <p:cNvSpPr>
            <a:spLocks noChangeShapeType="1"/>
          </p:cNvSpPr>
          <p:nvPr/>
        </p:nvSpPr>
        <p:spPr bwMode="auto">
          <a:xfrm>
            <a:off x="1798638" y="5208588"/>
            <a:ext cx="44450" cy="3175"/>
          </a:xfrm>
          <a:prstGeom prst="line">
            <a:avLst/>
          </a:prstGeom>
          <a:noFill/>
          <a:ln w="0">
            <a:solidFill>
              <a:srgbClr val="000000"/>
            </a:solidFill>
            <a:round/>
            <a:headEnd/>
            <a:tailEnd/>
          </a:ln>
        </p:spPr>
        <p:txBody>
          <a:bodyPr/>
          <a:lstStyle/>
          <a:p>
            <a:endParaRPr lang="en-US" sz="2800"/>
          </a:p>
        </p:txBody>
      </p:sp>
      <p:sp>
        <p:nvSpPr>
          <p:cNvPr id="14351" name="Line 16"/>
          <p:cNvSpPr>
            <a:spLocks noChangeShapeType="1"/>
          </p:cNvSpPr>
          <p:nvPr/>
        </p:nvSpPr>
        <p:spPr bwMode="auto">
          <a:xfrm>
            <a:off x="1798638" y="5060950"/>
            <a:ext cx="44450" cy="1588"/>
          </a:xfrm>
          <a:prstGeom prst="line">
            <a:avLst/>
          </a:prstGeom>
          <a:noFill/>
          <a:ln w="0">
            <a:solidFill>
              <a:srgbClr val="000000"/>
            </a:solidFill>
            <a:round/>
            <a:headEnd/>
            <a:tailEnd/>
          </a:ln>
        </p:spPr>
        <p:txBody>
          <a:bodyPr/>
          <a:lstStyle/>
          <a:p>
            <a:endParaRPr lang="en-US" sz="2800"/>
          </a:p>
        </p:txBody>
      </p:sp>
      <p:sp>
        <p:nvSpPr>
          <p:cNvPr id="14352" name="Line 17"/>
          <p:cNvSpPr>
            <a:spLocks noChangeShapeType="1"/>
          </p:cNvSpPr>
          <p:nvPr/>
        </p:nvSpPr>
        <p:spPr bwMode="auto">
          <a:xfrm>
            <a:off x="1798638" y="4910138"/>
            <a:ext cx="44450" cy="1587"/>
          </a:xfrm>
          <a:prstGeom prst="line">
            <a:avLst/>
          </a:prstGeom>
          <a:noFill/>
          <a:ln w="0">
            <a:solidFill>
              <a:srgbClr val="000000"/>
            </a:solidFill>
            <a:round/>
            <a:headEnd/>
            <a:tailEnd/>
          </a:ln>
        </p:spPr>
        <p:txBody>
          <a:bodyPr/>
          <a:lstStyle/>
          <a:p>
            <a:endParaRPr lang="en-US" sz="2800"/>
          </a:p>
        </p:txBody>
      </p:sp>
      <p:sp>
        <p:nvSpPr>
          <p:cNvPr id="14353" name="Line 18"/>
          <p:cNvSpPr>
            <a:spLocks noChangeShapeType="1"/>
          </p:cNvSpPr>
          <p:nvPr/>
        </p:nvSpPr>
        <p:spPr bwMode="auto">
          <a:xfrm>
            <a:off x="1798638" y="4759325"/>
            <a:ext cx="44450" cy="1588"/>
          </a:xfrm>
          <a:prstGeom prst="line">
            <a:avLst/>
          </a:prstGeom>
          <a:noFill/>
          <a:ln w="0">
            <a:solidFill>
              <a:srgbClr val="000000"/>
            </a:solidFill>
            <a:round/>
            <a:headEnd/>
            <a:tailEnd/>
          </a:ln>
        </p:spPr>
        <p:txBody>
          <a:bodyPr/>
          <a:lstStyle/>
          <a:p>
            <a:endParaRPr lang="en-US" sz="2800"/>
          </a:p>
        </p:txBody>
      </p:sp>
      <p:sp>
        <p:nvSpPr>
          <p:cNvPr id="14354" name="Line 19"/>
          <p:cNvSpPr>
            <a:spLocks noChangeShapeType="1"/>
          </p:cNvSpPr>
          <p:nvPr/>
        </p:nvSpPr>
        <p:spPr bwMode="auto">
          <a:xfrm>
            <a:off x="1709738" y="4610100"/>
            <a:ext cx="88900" cy="3175"/>
          </a:xfrm>
          <a:prstGeom prst="line">
            <a:avLst/>
          </a:prstGeom>
          <a:noFill/>
          <a:ln w="0">
            <a:solidFill>
              <a:srgbClr val="000000"/>
            </a:solidFill>
            <a:round/>
            <a:headEnd/>
            <a:tailEnd/>
          </a:ln>
        </p:spPr>
        <p:txBody>
          <a:bodyPr/>
          <a:lstStyle/>
          <a:p>
            <a:endParaRPr lang="en-US" sz="2800"/>
          </a:p>
        </p:txBody>
      </p:sp>
      <p:sp>
        <p:nvSpPr>
          <p:cNvPr id="14355" name="Line 20"/>
          <p:cNvSpPr>
            <a:spLocks noChangeShapeType="1"/>
          </p:cNvSpPr>
          <p:nvPr/>
        </p:nvSpPr>
        <p:spPr bwMode="auto">
          <a:xfrm>
            <a:off x="1798638" y="4459288"/>
            <a:ext cx="44450" cy="3175"/>
          </a:xfrm>
          <a:prstGeom prst="line">
            <a:avLst/>
          </a:prstGeom>
          <a:noFill/>
          <a:ln w="0">
            <a:solidFill>
              <a:srgbClr val="000000"/>
            </a:solidFill>
            <a:round/>
            <a:headEnd/>
            <a:tailEnd/>
          </a:ln>
        </p:spPr>
        <p:txBody>
          <a:bodyPr/>
          <a:lstStyle/>
          <a:p>
            <a:endParaRPr lang="en-US" sz="2800"/>
          </a:p>
        </p:txBody>
      </p:sp>
      <p:sp>
        <p:nvSpPr>
          <p:cNvPr id="14356" name="Line 21"/>
          <p:cNvSpPr>
            <a:spLocks noChangeShapeType="1"/>
          </p:cNvSpPr>
          <p:nvPr/>
        </p:nvSpPr>
        <p:spPr bwMode="auto">
          <a:xfrm>
            <a:off x="1798638" y="4311650"/>
            <a:ext cx="44450" cy="1588"/>
          </a:xfrm>
          <a:prstGeom prst="line">
            <a:avLst/>
          </a:prstGeom>
          <a:noFill/>
          <a:ln w="0">
            <a:solidFill>
              <a:srgbClr val="000000"/>
            </a:solidFill>
            <a:round/>
            <a:headEnd/>
            <a:tailEnd/>
          </a:ln>
        </p:spPr>
        <p:txBody>
          <a:bodyPr/>
          <a:lstStyle/>
          <a:p>
            <a:endParaRPr lang="en-US" sz="2800"/>
          </a:p>
        </p:txBody>
      </p:sp>
      <p:sp>
        <p:nvSpPr>
          <p:cNvPr id="14357" name="Line 22"/>
          <p:cNvSpPr>
            <a:spLocks noChangeShapeType="1"/>
          </p:cNvSpPr>
          <p:nvPr/>
        </p:nvSpPr>
        <p:spPr bwMode="auto">
          <a:xfrm>
            <a:off x="1798638" y="4160838"/>
            <a:ext cx="44450" cy="1587"/>
          </a:xfrm>
          <a:prstGeom prst="line">
            <a:avLst/>
          </a:prstGeom>
          <a:noFill/>
          <a:ln w="0">
            <a:solidFill>
              <a:srgbClr val="000000"/>
            </a:solidFill>
            <a:round/>
            <a:headEnd/>
            <a:tailEnd/>
          </a:ln>
        </p:spPr>
        <p:txBody>
          <a:bodyPr/>
          <a:lstStyle/>
          <a:p>
            <a:endParaRPr lang="en-US" sz="2800"/>
          </a:p>
        </p:txBody>
      </p:sp>
      <p:sp>
        <p:nvSpPr>
          <p:cNvPr id="14358" name="Line 23"/>
          <p:cNvSpPr>
            <a:spLocks noChangeShapeType="1"/>
          </p:cNvSpPr>
          <p:nvPr/>
        </p:nvSpPr>
        <p:spPr bwMode="auto">
          <a:xfrm>
            <a:off x="1798638" y="4011613"/>
            <a:ext cx="44450" cy="1587"/>
          </a:xfrm>
          <a:prstGeom prst="line">
            <a:avLst/>
          </a:prstGeom>
          <a:noFill/>
          <a:ln w="0">
            <a:solidFill>
              <a:srgbClr val="000000"/>
            </a:solidFill>
            <a:round/>
            <a:headEnd/>
            <a:tailEnd/>
          </a:ln>
        </p:spPr>
        <p:txBody>
          <a:bodyPr/>
          <a:lstStyle/>
          <a:p>
            <a:endParaRPr lang="en-US" sz="2800"/>
          </a:p>
        </p:txBody>
      </p:sp>
      <p:sp>
        <p:nvSpPr>
          <p:cNvPr id="14359" name="Line 24"/>
          <p:cNvSpPr>
            <a:spLocks noChangeShapeType="1"/>
          </p:cNvSpPr>
          <p:nvPr/>
        </p:nvSpPr>
        <p:spPr bwMode="auto">
          <a:xfrm>
            <a:off x="1709738" y="3862388"/>
            <a:ext cx="88900" cy="1587"/>
          </a:xfrm>
          <a:prstGeom prst="line">
            <a:avLst/>
          </a:prstGeom>
          <a:noFill/>
          <a:ln w="0">
            <a:solidFill>
              <a:srgbClr val="000000"/>
            </a:solidFill>
            <a:round/>
            <a:headEnd/>
            <a:tailEnd/>
          </a:ln>
        </p:spPr>
        <p:txBody>
          <a:bodyPr/>
          <a:lstStyle/>
          <a:p>
            <a:endParaRPr lang="en-US" sz="2800"/>
          </a:p>
        </p:txBody>
      </p:sp>
      <p:sp>
        <p:nvSpPr>
          <p:cNvPr id="14360" name="Line 25"/>
          <p:cNvSpPr>
            <a:spLocks noChangeShapeType="1"/>
          </p:cNvSpPr>
          <p:nvPr/>
        </p:nvSpPr>
        <p:spPr bwMode="auto">
          <a:xfrm>
            <a:off x="1798638" y="3711575"/>
            <a:ext cx="44450" cy="1588"/>
          </a:xfrm>
          <a:prstGeom prst="line">
            <a:avLst/>
          </a:prstGeom>
          <a:noFill/>
          <a:ln w="0">
            <a:solidFill>
              <a:srgbClr val="000000"/>
            </a:solidFill>
            <a:round/>
            <a:headEnd/>
            <a:tailEnd/>
          </a:ln>
        </p:spPr>
        <p:txBody>
          <a:bodyPr/>
          <a:lstStyle/>
          <a:p>
            <a:endParaRPr lang="en-US" sz="2800"/>
          </a:p>
        </p:txBody>
      </p:sp>
      <p:sp>
        <p:nvSpPr>
          <p:cNvPr id="14361" name="Line 26"/>
          <p:cNvSpPr>
            <a:spLocks noChangeShapeType="1"/>
          </p:cNvSpPr>
          <p:nvPr/>
        </p:nvSpPr>
        <p:spPr bwMode="auto">
          <a:xfrm>
            <a:off x="1798638" y="3562350"/>
            <a:ext cx="44450" cy="3175"/>
          </a:xfrm>
          <a:prstGeom prst="line">
            <a:avLst/>
          </a:prstGeom>
          <a:noFill/>
          <a:ln w="0">
            <a:solidFill>
              <a:srgbClr val="000000"/>
            </a:solidFill>
            <a:round/>
            <a:headEnd/>
            <a:tailEnd/>
          </a:ln>
        </p:spPr>
        <p:txBody>
          <a:bodyPr/>
          <a:lstStyle/>
          <a:p>
            <a:endParaRPr lang="en-US" sz="2800"/>
          </a:p>
        </p:txBody>
      </p:sp>
      <p:sp>
        <p:nvSpPr>
          <p:cNvPr id="14362" name="Line 27"/>
          <p:cNvSpPr>
            <a:spLocks noChangeShapeType="1"/>
          </p:cNvSpPr>
          <p:nvPr/>
        </p:nvSpPr>
        <p:spPr bwMode="auto">
          <a:xfrm>
            <a:off x="1798638" y="3414713"/>
            <a:ext cx="44450" cy="1587"/>
          </a:xfrm>
          <a:prstGeom prst="line">
            <a:avLst/>
          </a:prstGeom>
          <a:noFill/>
          <a:ln w="0">
            <a:solidFill>
              <a:srgbClr val="000000"/>
            </a:solidFill>
            <a:round/>
            <a:headEnd/>
            <a:tailEnd/>
          </a:ln>
        </p:spPr>
        <p:txBody>
          <a:bodyPr/>
          <a:lstStyle/>
          <a:p>
            <a:endParaRPr lang="en-US" sz="2800"/>
          </a:p>
        </p:txBody>
      </p:sp>
      <p:sp>
        <p:nvSpPr>
          <p:cNvPr id="14363" name="Line 28"/>
          <p:cNvSpPr>
            <a:spLocks noChangeShapeType="1"/>
          </p:cNvSpPr>
          <p:nvPr/>
        </p:nvSpPr>
        <p:spPr bwMode="auto">
          <a:xfrm>
            <a:off x="1798638" y="3262313"/>
            <a:ext cx="44450" cy="1587"/>
          </a:xfrm>
          <a:prstGeom prst="line">
            <a:avLst/>
          </a:prstGeom>
          <a:noFill/>
          <a:ln w="0">
            <a:solidFill>
              <a:srgbClr val="000000"/>
            </a:solidFill>
            <a:round/>
            <a:headEnd/>
            <a:tailEnd/>
          </a:ln>
        </p:spPr>
        <p:txBody>
          <a:bodyPr/>
          <a:lstStyle/>
          <a:p>
            <a:endParaRPr lang="en-US" sz="2800"/>
          </a:p>
        </p:txBody>
      </p:sp>
      <p:sp>
        <p:nvSpPr>
          <p:cNvPr id="14364" name="Line 29"/>
          <p:cNvSpPr>
            <a:spLocks noChangeShapeType="1"/>
          </p:cNvSpPr>
          <p:nvPr/>
        </p:nvSpPr>
        <p:spPr bwMode="auto">
          <a:xfrm>
            <a:off x="1709738" y="3113088"/>
            <a:ext cx="88900" cy="1587"/>
          </a:xfrm>
          <a:prstGeom prst="line">
            <a:avLst/>
          </a:prstGeom>
          <a:noFill/>
          <a:ln w="0">
            <a:solidFill>
              <a:srgbClr val="000000"/>
            </a:solidFill>
            <a:round/>
            <a:headEnd/>
            <a:tailEnd/>
          </a:ln>
        </p:spPr>
        <p:txBody>
          <a:bodyPr/>
          <a:lstStyle/>
          <a:p>
            <a:endParaRPr lang="en-US" sz="2800"/>
          </a:p>
        </p:txBody>
      </p:sp>
      <p:sp>
        <p:nvSpPr>
          <p:cNvPr id="14365" name="Line 30"/>
          <p:cNvSpPr>
            <a:spLocks noChangeShapeType="1"/>
          </p:cNvSpPr>
          <p:nvPr/>
        </p:nvSpPr>
        <p:spPr bwMode="auto">
          <a:xfrm>
            <a:off x="1798638" y="2962275"/>
            <a:ext cx="44450" cy="1588"/>
          </a:xfrm>
          <a:prstGeom prst="line">
            <a:avLst/>
          </a:prstGeom>
          <a:noFill/>
          <a:ln w="0">
            <a:solidFill>
              <a:srgbClr val="000000"/>
            </a:solidFill>
            <a:round/>
            <a:headEnd/>
            <a:tailEnd/>
          </a:ln>
        </p:spPr>
        <p:txBody>
          <a:bodyPr/>
          <a:lstStyle/>
          <a:p>
            <a:endParaRPr lang="en-US" sz="2800"/>
          </a:p>
        </p:txBody>
      </p:sp>
      <p:sp>
        <p:nvSpPr>
          <p:cNvPr id="14366" name="Line 31"/>
          <p:cNvSpPr>
            <a:spLocks noChangeShapeType="1"/>
          </p:cNvSpPr>
          <p:nvPr/>
        </p:nvSpPr>
        <p:spPr bwMode="auto">
          <a:xfrm>
            <a:off x="1798638" y="2813050"/>
            <a:ext cx="44450" cy="3175"/>
          </a:xfrm>
          <a:prstGeom prst="line">
            <a:avLst/>
          </a:prstGeom>
          <a:noFill/>
          <a:ln w="0">
            <a:solidFill>
              <a:srgbClr val="000000"/>
            </a:solidFill>
            <a:round/>
            <a:headEnd/>
            <a:tailEnd/>
          </a:ln>
        </p:spPr>
        <p:txBody>
          <a:bodyPr/>
          <a:lstStyle/>
          <a:p>
            <a:endParaRPr lang="en-US" sz="2800"/>
          </a:p>
        </p:txBody>
      </p:sp>
      <p:sp>
        <p:nvSpPr>
          <p:cNvPr id="14367" name="Line 34"/>
          <p:cNvSpPr>
            <a:spLocks noChangeShapeType="1"/>
          </p:cNvSpPr>
          <p:nvPr/>
        </p:nvSpPr>
        <p:spPr bwMode="auto">
          <a:xfrm>
            <a:off x="1709738" y="2365375"/>
            <a:ext cx="88900" cy="1588"/>
          </a:xfrm>
          <a:prstGeom prst="line">
            <a:avLst/>
          </a:prstGeom>
          <a:noFill/>
          <a:ln w="0">
            <a:solidFill>
              <a:srgbClr val="000000"/>
            </a:solidFill>
            <a:round/>
            <a:headEnd/>
            <a:tailEnd/>
          </a:ln>
        </p:spPr>
        <p:txBody>
          <a:bodyPr/>
          <a:lstStyle/>
          <a:p>
            <a:endParaRPr lang="en-US" sz="2800"/>
          </a:p>
        </p:txBody>
      </p:sp>
      <p:sp>
        <p:nvSpPr>
          <p:cNvPr id="14368" name="Line 37"/>
          <p:cNvSpPr>
            <a:spLocks noChangeShapeType="1"/>
          </p:cNvSpPr>
          <p:nvPr/>
        </p:nvSpPr>
        <p:spPr bwMode="auto">
          <a:xfrm>
            <a:off x="1798638" y="1917700"/>
            <a:ext cx="44450" cy="1588"/>
          </a:xfrm>
          <a:prstGeom prst="line">
            <a:avLst/>
          </a:prstGeom>
          <a:noFill/>
          <a:ln w="0">
            <a:solidFill>
              <a:srgbClr val="000000"/>
            </a:solidFill>
            <a:round/>
            <a:headEnd/>
            <a:tailEnd/>
          </a:ln>
        </p:spPr>
        <p:txBody>
          <a:bodyPr/>
          <a:lstStyle/>
          <a:p>
            <a:endParaRPr lang="en-US" sz="2800"/>
          </a:p>
        </p:txBody>
      </p:sp>
      <p:sp>
        <p:nvSpPr>
          <p:cNvPr id="14369" name="Line 38"/>
          <p:cNvSpPr>
            <a:spLocks noChangeShapeType="1"/>
          </p:cNvSpPr>
          <p:nvPr/>
        </p:nvSpPr>
        <p:spPr bwMode="auto">
          <a:xfrm>
            <a:off x="1798638" y="1766888"/>
            <a:ext cx="44450" cy="1587"/>
          </a:xfrm>
          <a:prstGeom prst="line">
            <a:avLst/>
          </a:prstGeom>
          <a:noFill/>
          <a:ln w="0">
            <a:solidFill>
              <a:srgbClr val="000000"/>
            </a:solidFill>
            <a:round/>
            <a:headEnd/>
            <a:tailEnd/>
          </a:ln>
        </p:spPr>
        <p:txBody>
          <a:bodyPr/>
          <a:lstStyle/>
          <a:p>
            <a:endParaRPr lang="en-US" sz="2800"/>
          </a:p>
        </p:txBody>
      </p:sp>
      <p:sp>
        <p:nvSpPr>
          <p:cNvPr id="14370" name="Line 39"/>
          <p:cNvSpPr>
            <a:spLocks noChangeShapeType="1"/>
          </p:cNvSpPr>
          <p:nvPr/>
        </p:nvSpPr>
        <p:spPr bwMode="auto">
          <a:xfrm>
            <a:off x="1709738" y="1616075"/>
            <a:ext cx="88900" cy="1588"/>
          </a:xfrm>
          <a:prstGeom prst="line">
            <a:avLst/>
          </a:prstGeom>
          <a:noFill/>
          <a:ln w="0">
            <a:solidFill>
              <a:srgbClr val="000000"/>
            </a:solidFill>
            <a:round/>
            <a:headEnd/>
            <a:tailEnd/>
          </a:ln>
        </p:spPr>
        <p:txBody>
          <a:bodyPr/>
          <a:lstStyle/>
          <a:p>
            <a:endParaRPr lang="en-US" sz="2800"/>
          </a:p>
        </p:txBody>
      </p:sp>
      <p:sp>
        <p:nvSpPr>
          <p:cNvPr id="14371" name="Line 40"/>
          <p:cNvSpPr>
            <a:spLocks noChangeShapeType="1"/>
          </p:cNvSpPr>
          <p:nvPr/>
        </p:nvSpPr>
        <p:spPr bwMode="auto">
          <a:xfrm>
            <a:off x="1798638" y="5357813"/>
            <a:ext cx="5978525" cy="1587"/>
          </a:xfrm>
          <a:prstGeom prst="line">
            <a:avLst/>
          </a:prstGeom>
          <a:noFill/>
          <a:ln w="7938">
            <a:solidFill>
              <a:srgbClr val="000000"/>
            </a:solidFill>
            <a:round/>
            <a:headEnd/>
            <a:tailEnd/>
          </a:ln>
        </p:spPr>
        <p:txBody>
          <a:bodyPr/>
          <a:lstStyle/>
          <a:p>
            <a:endParaRPr lang="en-US" sz="2800"/>
          </a:p>
        </p:txBody>
      </p:sp>
      <p:sp>
        <p:nvSpPr>
          <p:cNvPr id="14372" name="Line 41"/>
          <p:cNvSpPr>
            <a:spLocks noChangeShapeType="1"/>
          </p:cNvSpPr>
          <p:nvPr/>
        </p:nvSpPr>
        <p:spPr bwMode="auto">
          <a:xfrm flipV="1">
            <a:off x="7777163" y="1616075"/>
            <a:ext cx="3175" cy="3741738"/>
          </a:xfrm>
          <a:prstGeom prst="line">
            <a:avLst/>
          </a:prstGeom>
          <a:noFill/>
          <a:ln w="7938">
            <a:solidFill>
              <a:srgbClr val="000000"/>
            </a:solidFill>
            <a:round/>
            <a:headEnd/>
            <a:tailEnd/>
          </a:ln>
        </p:spPr>
        <p:txBody>
          <a:bodyPr/>
          <a:lstStyle/>
          <a:p>
            <a:endParaRPr lang="en-US" sz="2800"/>
          </a:p>
        </p:txBody>
      </p:sp>
      <p:sp>
        <p:nvSpPr>
          <p:cNvPr id="14373" name="Line 42"/>
          <p:cNvSpPr>
            <a:spLocks noChangeShapeType="1"/>
          </p:cNvSpPr>
          <p:nvPr/>
        </p:nvSpPr>
        <p:spPr bwMode="auto">
          <a:xfrm flipH="1">
            <a:off x="1798638" y="1616075"/>
            <a:ext cx="5978525" cy="1588"/>
          </a:xfrm>
          <a:prstGeom prst="line">
            <a:avLst/>
          </a:prstGeom>
          <a:noFill/>
          <a:ln w="7938">
            <a:solidFill>
              <a:srgbClr val="000000"/>
            </a:solidFill>
            <a:round/>
            <a:headEnd/>
            <a:tailEnd/>
          </a:ln>
        </p:spPr>
        <p:txBody>
          <a:bodyPr/>
          <a:lstStyle/>
          <a:p>
            <a:endParaRPr lang="en-US" sz="2800"/>
          </a:p>
        </p:txBody>
      </p:sp>
      <p:sp>
        <p:nvSpPr>
          <p:cNvPr id="14374" name="Line 43"/>
          <p:cNvSpPr>
            <a:spLocks noChangeShapeType="1"/>
          </p:cNvSpPr>
          <p:nvPr/>
        </p:nvSpPr>
        <p:spPr bwMode="auto">
          <a:xfrm>
            <a:off x="1798638" y="1616075"/>
            <a:ext cx="3175" cy="3741738"/>
          </a:xfrm>
          <a:prstGeom prst="line">
            <a:avLst/>
          </a:prstGeom>
          <a:noFill/>
          <a:ln w="7938">
            <a:solidFill>
              <a:srgbClr val="000000"/>
            </a:solidFill>
            <a:round/>
            <a:headEnd/>
            <a:tailEnd/>
          </a:ln>
        </p:spPr>
        <p:txBody>
          <a:bodyPr/>
          <a:lstStyle/>
          <a:p>
            <a:endParaRPr lang="en-US" sz="2800"/>
          </a:p>
        </p:txBody>
      </p:sp>
      <p:sp>
        <p:nvSpPr>
          <p:cNvPr id="14375" name="Rectangle 44"/>
          <p:cNvSpPr>
            <a:spLocks noChangeArrowheads="1"/>
          </p:cNvSpPr>
          <p:nvPr/>
        </p:nvSpPr>
        <p:spPr bwMode="auto">
          <a:xfrm>
            <a:off x="1576388" y="5502275"/>
            <a:ext cx="409728" cy="276999"/>
          </a:xfrm>
          <a:prstGeom prst="rect">
            <a:avLst/>
          </a:prstGeom>
          <a:noFill/>
          <a:ln w="9525">
            <a:noFill/>
            <a:miter lim="800000"/>
            <a:headEnd/>
            <a:tailEnd/>
          </a:ln>
        </p:spPr>
        <p:txBody>
          <a:bodyPr wrap="none" lIns="0" tIns="0" rIns="0" bIns="0">
            <a:spAutoFit/>
          </a:bodyPr>
          <a:lstStyle/>
          <a:p>
            <a:pPr eaLnBrk="0" hangingPunct="0"/>
            <a:r>
              <a:rPr lang="en-US" b="1"/>
              <a:t>Veg.</a:t>
            </a:r>
            <a:endParaRPr lang="en-US" sz="3600" b="1">
              <a:latin typeface="Times New Roman" pitchFamily="18" charset="0"/>
            </a:endParaRPr>
          </a:p>
        </p:txBody>
      </p:sp>
      <p:sp>
        <p:nvSpPr>
          <p:cNvPr id="14376" name="Rectangle 45"/>
          <p:cNvSpPr>
            <a:spLocks noChangeArrowheads="1"/>
          </p:cNvSpPr>
          <p:nvPr/>
        </p:nvSpPr>
        <p:spPr bwMode="auto">
          <a:xfrm>
            <a:off x="2530475" y="5502275"/>
            <a:ext cx="864852" cy="276999"/>
          </a:xfrm>
          <a:prstGeom prst="rect">
            <a:avLst/>
          </a:prstGeom>
          <a:noFill/>
          <a:ln w="9525">
            <a:noFill/>
            <a:miter lim="800000"/>
            <a:headEnd/>
            <a:tailEnd/>
          </a:ln>
        </p:spPr>
        <p:txBody>
          <a:bodyPr wrap="none" lIns="0" tIns="0" rIns="0" bIns="0">
            <a:spAutoFit/>
          </a:bodyPr>
          <a:lstStyle/>
          <a:p>
            <a:pPr eaLnBrk="0" hangingPunct="0"/>
            <a:r>
              <a:rPr lang="en-US" b="1"/>
              <a:t>Late Veg.</a:t>
            </a:r>
            <a:endParaRPr lang="en-US" sz="3600" b="1">
              <a:latin typeface="Times New Roman" pitchFamily="18" charset="0"/>
            </a:endParaRPr>
          </a:p>
        </p:txBody>
      </p:sp>
      <p:sp>
        <p:nvSpPr>
          <p:cNvPr id="14377" name="Rectangle 46"/>
          <p:cNvSpPr>
            <a:spLocks noChangeArrowheads="1"/>
          </p:cNvSpPr>
          <p:nvPr/>
        </p:nvSpPr>
        <p:spPr bwMode="auto">
          <a:xfrm>
            <a:off x="3767138" y="5502275"/>
            <a:ext cx="926536" cy="276999"/>
          </a:xfrm>
          <a:prstGeom prst="rect">
            <a:avLst/>
          </a:prstGeom>
          <a:noFill/>
          <a:ln w="9525">
            <a:noFill/>
            <a:miter lim="800000"/>
            <a:headEnd/>
            <a:tailEnd/>
          </a:ln>
        </p:spPr>
        <p:txBody>
          <a:bodyPr wrap="none" lIns="0" tIns="0" rIns="0" bIns="0">
            <a:spAutoFit/>
          </a:bodyPr>
          <a:lstStyle/>
          <a:p>
            <a:pPr eaLnBrk="0" hangingPunct="0"/>
            <a:r>
              <a:rPr lang="en-US" b="1"/>
              <a:t>Boot/bud</a:t>
            </a:r>
            <a:endParaRPr lang="en-US" sz="3600" b="1">
              <a:latin typeface="Times New Roman" pitchFamily="18" charset="0"/>
            </a:endParaRPr>
          </a:p>
        </p:txBody>
      </p:sp>
      <p:sp>
        <p:nvSpPr>
          <p:cNvPr id="14378" name="Rectangle 47"/>
          <p:cNvSpPr>
            <a:spLocks noChangeArrowheads="1"/>
          </p:cNvSpPr>
          <p:nvPr/>
        </p:nvSpPr>
        <p:spPr bwMode="auto">
          <a:xfrm>
            <a:off x="4956175" y="5502275"/>
            <a:ext cx="839974" cy="276999"/>
          </a:xfrm>
          <a:prstGeom prst="rect">
            <a:avLst/>
          </a:prstGeom>
          <a:noFill/>
          <a:ln w="9525">
            <a:noFill/>
            <a:miter lim="800000"/>
            <a:headEnd/>
            <a:tailEnd/>
          </a:ln>
        </p:spPr>
        <p:txBody>
          <a:bodyPr wrap="none" lIns="0" tIns="0" rIns="0" bIns="0">
            <a:spAutoFit/>
          </a:bodyPr>
          <a:lstStyle/>
          <a:p>
            <a:pPr eaLnBrk="0" hangingPunct="0"/>
            <a:r>
              <a:rPr lang="en-US" b="1"/>
              <a:t>E. bloom</a:t>
            </a:r>
            <a:endParaRPr lang="en-US" sz="3600" b="1">
              <a:latin typeface="Times New Roman" pitchFamily="18" charset="0"/>
            </a:endParaRPr>
          </a:p>
        </p:txBody>
      </p:sp>
      <p:sp>
        <p:nvSpPr>
          <p:cNvPr id="14379" name="Rectangle 48"/>
          <p:cNvSpPr>
            <a:spLocks noChangeArrowheads="1"/>
          </p:cNvSpPr>
          <p:nvPr/>
        </p:nvSpPr>
        <p:spPr bwMode="auto">
          <a:xfrm>
            <a:off x="6081713" y="5502275"/>
            <a:ext cx="1008289" cy="276999"/>
          </a:xfrm>
          <a:prstGeom prst="rect">
            <a:avLst/>
          </a:prstGeom>
          <a:noFill/>
          <a:ln w="9525">
            <a:noFill/>
            <a:miter lim="800000"/>
            <a:headEnd/>
            <a:tailEnd/>
          </a:ln>
        </p:spPr>
        <p:txBody>
          <a:bodyPr wrap="none" lIns="0" tIns="0" rIns="0" bIns="0">
            <a:spAutoFit/>
          </a:bodyPr>
          <a:lstStyle/>
          <a:p>
            <a:pPr eaLnBrk="0" hangingPunct="0"/>
            <a:r>
              <a:rPr lang="en-US" b="1"/>
              <a:t>Full bloom</a:t>
            </a:r>
            <a:endParaRPr lang="en-US" sz="3600" b="1">
              <a:latin typeface="Times New Roman" pitchFamily="18" charset="0"/>
            </a:endParaRPr>
          </a:p>
        </p:txBody>
      </p:sp>
      <p:sp>
        <p:nvSpPr>
          <p:cNvPr id="14380" name="Rectangle 49"/>
          <p:cNvSpPr>
            <a:spLocks noChangeArrowheads="1"/>
          </p:cNvSpPr>
          <p:nvPr/>
        </p:nvSpPr>
        <p:spPr bwMode="auto">
          <a:xfrm>
            <a:off x="7294563" y="5502275"/>
            <a:ext cx="960584" cy="276999"/>
          </a:xfrm>
          <a:prstGeom prst="rect">
            <a:avLst/>
          </a:prstGeom>
          <a:noFill/>
          <a:ln w="9525">
            <a:noFill/>
            <a:miter lim="800000"/>
            <a:headEnd/>
            <a:tailEnd/>
          </a:ln>
        </p:spPr>
        <p:txBody>
          <a:bodyPr wrap="none" lIns="0" tIns="0" rIns="0" bIns="0">
            <a:spAutoFit/>
          </a:bodyPr>
          <a:lstStyle/>
          <a:p>
            <a:pPr eaLnBrk="0" hangingPunct="0"/>
            <a:r>
              <a:rPr lang="en-US" b="1"/>
              <a:t>Hard seed</a:t>
            </a:r>
            <a:endParaRPr lang="en-US" sz="3600" b="1">
              <a:latin typeface="Times New Roman" pitchFamily="18" charset="0"/>
            </a:endParaRPr>
          </a:p>
        </p:txBody>
      </p:sp>
      <p:sp>
        <p:nvSpPr>
          <p:cNvPr id="14381" name="Freeform 50"/>
          <p:cNvSpPr>
            <a:spLocks/>
          </p:cNvSpPr>
          <p:nvPr/>
        </p:nvSpPr>
        <p:spPr bwMode="auto">
          <a:xfrm>
            <a:off x="4422775" y="5962650"/>
            <a:ext cx="147638" cy="163513"/>
          </a:xfrm>
          <a:custGeom>
            <a:avLst/>
            <a:gdLst>
              <a:gd name="T0" fmla="*/ 20286 w 262"/>
              <a:gd name="T1" fmla="*/ 24329 h 289"/>
              <a:gd name="T2" fmla="*/ 20850 w 262"/>
              <a:gd name="T3" fmla="*/ 28289 h 289"/>
              <a:gd name="T4" fmla="*/ 21977 w 262"/>
              <a:gd name="T5" fmla="*/ 31684 h 289"/>
              <a:gd name="T6" fmla="*/ 22540 w 262"/>
              <a:gd name="T7" fmla="*/ 35645 h 289"/>
              <a:gd name="T8" fmla="*/ 23667 w 262"/>
              <a:gd name="T9" fmla="*/ 38474 h 289"/>
              <a:gd name="T10" fmla="*/ 62549 w 262"/>
              <a:gd name="T11" fmla="*/ 163513 h 289"/>
              <a:gd name="T12" fmla="*/ 82835 w 262"/>
              <a:gd name="T13" fmla="*/ 163513 h 289"/>
              <a:gd name="T14" fmla="*/ 123407 w 262"/>
              <a:gd name="T15" fmla="*/ 38474 h 289"/>
              <a:gd name="T16" fmla="*/ 125098 w 262"/>
              <a:gd name="T17" fmla="*/ 31684 h 289"/>
              <a:gd name="T18" fmla="*/ 126788 w 262"/>
              <a:gd name="T19" fmla="*/ 24329 h 289"/>
              <a:gd name="T20" fmla="*/ 126788 w 262"/>
              <a:gd name="T21" fmla="*/ 163513 h 289"/>
              <a:gd name="T22" fmla="*/ 147638 w 262"/>
              <a:gd name="T23" fmla="*/ 163513 h 289"/>
              <a:gd name="T24" fmla="*/ 147638 w 262"/>
              <a:gd name="T25" fmla="*/ 0 h 289"/>
              <a:gd name="T26" fmla="*/ 116645 w 262"/>
              <a:gd name="T27" fmla="*/ 0 h 289"/>
              <a:gd name="T28" fmla="*/ 76637 w 262"/>
              <a:gd name="T29" fmla="*/ 125605 h 289"/>
              <a:gd name="T30" fmla="*/ 74946 w 262"/>
              <a:gd name="T31" fmla="*/ 131263 h 289"/>
              <a:gd name="T32" fmla="*/ 73255 w 262"/>
              <a:gd name="T33" fmla="*/ 138618 h 289"/>
              <a:gd name="T34" fmla="*/ 72128 w 262"/>
              <a:gd name="T35" fmla="*/ 132395 h 289"/>
              <a:gd name="T36" fmla="*/ 69311 w 262"/>
              <a:gd name="T37" fmla="*/ 125605 h 289"/>
              <a:gd name="T38" fmla="*/ 30993 w 262"/>
              <a:gd name="T39" fmla="*/ 0 h 289"/>
              <a:gd name="T40" fmla="*/ 0 w 262"/>
              <a:gd name="T41" fmla="*/ 0 h 289"/>
              <a:gd name="T42" fmla="*/ 0 w 262"/>
              <a:gd name="T43" fmla="*/ 163513 h 289"/>
              <a:gd name="T44" fmla="*/ 20286 w 262"/>
              <a:gd name="T45" fmla="*/ 163513 h 289"/>
              <a:gd name="T46" fmla="*/ 20286 w 262"/>
              <a:gd name="T47" fmla="*/ 24329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2"/>
              <a:gd name="T73" fmla="*/ 0 h 289"/>
              <a:gd name="T74" fmla="*/ 262 w 262"/>
              <a:gd name="T75" fmla="*/ 289 h 2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2" h="289">
                <a:moveTo>
                  <a:pt x="36" y="43"/>
                </a:moveTo>
                <a:lnTo>
                  <a:pt x="37" y="50"/>
                </a:lnTo>
                <a:lnTo>
                  <a:pt x="39" y="56"/>
                </a:lnTo>
                <a:lnTo>
                  <a:pt x="40" y="63"/>
                </a:lnTo>
                <a:lnTo>
                  <a:pt x="42" y="68"/>
                </a:lnTo>
                <a:lnTo>
                  <a:pt x="111" y="289"/>
                </a:lnTo>
                <a:lnTo>
                  <a:pt x="147" y="289"/>
                </a:lnTo>
                <a:lnTo>
                  <a:pt x="219" y="68"/>
                </a:lnTo>
                <a:lnTo>
                  <a:pt x="222" y="56"/>
                </a:lnTo>
                <a:lnTo>
                  <a:pt x="225" y="43"/>
                </a:lnTo>
                <a:lnTo>
                  <a:pt x="225" y="289"/>
                </a:lnTo>
                <a:lnTo>
                  <a:pt x="262" y="289"/>
                </a:lnTo>
                <a:lnTo>
                  <a:pt x="262" y="0"/>
                </a:lnTo>
                <a:lnTo>
                  <a:pt x="207" y="0"/>
                </a:lnTo>
                <a:lnTo>
                  <a:pt x="136" y="222"/>
                </a:lnTo>
                <a:lnTo>
                  <a:pt x="133" y="232"/>
                </a:lnTo>
                <a:lnTo>
                  <a:pt x="130" y="245"/>
                </a:lnTo>
                <a:lnTo>
                  <a:pt x="128" y="234"/>
                </a:lnTo>
                <a:lnTo>
                  <a:pt x="123" y="222"/>
                </a:lnTo>
                <a:lnTo>
                  <a:pt x="55" y="0"/>
                </a:lnTo>
                <a:lnTo>
                  <a:pt x="0" y="0"/>
                </a:lnTo>
                <a:lnTo>
                  <a:pt x="0" y="289"/>
                </a:lnTo>
                <a:lnTo>
                  <a:pt x="36" y="289"/>
                </a:lnTo>
                <a:lnTo>
                  <a:pt x="36" y="43"/>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2" name="Freeform 51"/>
          <p:cNvSpPr>
            <a:spLocks noEditPoints="1"/>
          </p:cNvSpPr>
          <p:nvPr/>
        </p:nvSpPr>
        <p:spPr bwMode="auto">
          <a:xfrm>
            <a:off x="4592638" y="6003925"/>
            <a:ext cx="107950" cy="123825"/>
          </a:xfrm>
          <a:custGeom>
            <a:avLst/>
            <a:gdLst>
              <a:gd name="T0" fmla="*/ 75169 w 191"/>
              <a:gd name="T1" fmla="*/ 84577 h 224"/>
              <a:gd name="T2" fmla="*/ 69518 w 191"/>
              <a:gd name="T3" fmla="*/ 94527 h 224"/>
              <a:gd name="T4" fmla="*/ 61040 w 191"/>
              <a:gd name="T5" fmla="*/ 101713 h 224"/>
              <a:gd name="T6" fmla="*/ 48041 w 191"/>
              <a:gd name="T7" fmla="*/ 105583 h 224"/>
              <a:gd name="T8" fmla="*/ 35607 w 191"/>
              <a:gd name="T9" fmla="*/ 105583 h 224"/>
              <a:gd name="T10" fmla="*/ 28259 w 191"/>
              <a:gd name="T11" fmla="*/ 103372 h 224"/>
              <a:gd name="T12" fmla="*/ 23173 w 191"/>
              <a:gd name="T13" fmla="*/ 99502 h 224"/>
              <a:gd name="T14" fmla="*/ 20912 w 191"/>
              <a:gd name="T15" fmla="*/ 92869 h 224"/>
              <a:gd name="T16" fmla="*/ 20347 w 191"/>
              <a:gd name="T17" fmla="*/ 84577 h 224"/>
              <a:gd name="T18" fmla="*/ 22607 w 191"/>
              <a:gd name="T19" fmla="*/ 77943 h 224"/>
              <a:gd name="T20" fmla="*/ 27694 w 191"/>
              <a:gd name="T21" fmla="*/ 72968 h 224"/>
              <a:gd name="T22" fmla="*/ 34476 w 191"/>
              <a:gd name="T23" fmla="*/ 70204 h 224"/>
              <a:gd name="T24" fmla="*/ 49171 w 191"/>
              <a:gd name="T25" fmla="*/ 67993 h 224"/>
              <a:gd name="T26" fmla="*/ 67257 w 191"/>
              <a:gd name="T27" fmla="*/ 64124 h 224"/>
              <a:gd name="T28" fmla="*/ 77430 w 191"/>
              <a:gd name="T29" fmla="*/ 105030 h 224"/>
              <a:gd name="T30" fmla="*/ 78560 w 191"/>
              <a:gd name="T31" fmla="*/ 112216 h 224"/>
              <a:gd name="T32" fmla="*/ 81952 w 191"/>
              <a:gd name="T33" fmla="*/ 117744 h 224"/>
              <a:gd name="T34" fmla="*/ 88734 w 191"/>
              <a:gd name="T35" fmla="*/ 121061 h 224"/>
              <a:gd name="T36" fmla="*/ 96646 w 191"/>
              <a:gd name="T37" fmla="*/ 122167 h 224"/>
              <a:gd name="T38" fmla="*/ 107950 w 191"/>
              <a:gd name="T39" fmla="*/ 120508 h 224"/>
              <a:gd name="T40" fmla="*/ 100603 w 191"/>
              <a:gd name="T41" fmla="*/ 105583 h 224"/>
              <a:gd name="T42" fmla="*/ 96081 w 191"/>
              <a:gd name="T43" fmla="*/ 101713 h 224"/>
              <a:gd name="T44" fmla="*/ 95516 w 191"/>
              <a:gd name="T45" fmla="*/ 36484 h 224"/>
              <a:gd name="T46" fmla="*/ 92690 w 191"/>
              <a:gd name="T47" fmla="*/ 20453 h 224"/>
              <a:gd name="T48" fmla="*/ 84777 w 191"/>
              <a:gd name="T49" fmla="*/ 8845 h 224"/>
              <a:gd name="T50" fmla="*/ 71213 w 191"/>
              <a:gd name="T51" fmla="*/ 2764 h 224"/>
              <a:gd name="T52" fmla="*/ 50866 w 191"/>
              <a:gd name="T53" fmla="*/ 0 h 224"/>
              <a:gd name="T54" fmla="*/ 31650 w 191"/>
              <a:gd name="T55" fmla="*/ 2764 h 224"/>
              <a:gd name="T56" fmla="*/ 17521 w 191"/>
              <a:gd name="T57" fmla="*/ 10503 h 224"/>
              <a:gd name="T58" fmla="*/ 8478 w 191"/>
              <a:gd name="T59" fmla="*/ 22112 h 224"/>
              <a:gd name="T60" fmla="*/ 5652 w 191"/>
              <a:gd name="T61" fmla="*/ 38143 h 224"/>
              <a:gd name="T62" fmla="*/ 24303 w 191"/>
              <a:gd name="T63" fmla="*/ 34273 h 224"/>
              <a:gd name="T64" fmla="*/ 27129 w 191"/>
              <a:gd name="T65" fmla="*/ 26534 h 224"/>
              <a:gd name="T66" fmla="*/ 33911 w 191"/>
              <a:gd name="T67" fmla="*/ 20453 h 224"/>
              <a:gd name="T68" fmla="*/ 44084 w 191"/>
              <a:gd name="T69" fmla="*/ 18242 h 224"/>
              <a:gd name="T70" fmla="*/ 56518 w 191"/>
              <a:gd name="T71" fmla="*/ 17689 h 224"/>
              <a:gd name="T72" fmla="*/ 65561 w 191"/>
              <a:gd name="T73" fmla="*/ 19900 h 224"/>
              <a:gd name="T74" fmla="*/ 72343 w 191"/>
              <a:gd name="T75" fmla="*/ 24323 h 224"/>
              <a:gd name="T76" fmla="*/ 75735 w 191"/>
              <a:gd name="T77" fmla="*/ 30956 h 224"/>
              <a:gd name="T78" fmla="*/ 75735 w 191"/>
              <a:gd name="T79" fmla="*/ 39801 h 224"/>
              <a:gd name="T80" fmla="*/ 73474 w 191"/>
              <a:gd name="T81" fmla="*/ 45882 h 224"/>
              <a:gd name="T82" fmla="*/ 65561 w 191"/>
              <a:gd name="T83" fmla="*/ 49198 h 224"/>
              <a:gd name="T84" fmla="*/ 49736 w 191"/>
              <a:gd name="T85" fmla="*/ 51409 h 224"/>
              <a:gd name="T86" fmla="*/ 29955 w 191"/>
              <a:gd name="T87" fmla="*/ 54173 h 224"/>
              <a:gd name="T88" fmla="*/ 15260 w 191"/>
              <a:gd name="T89" fmla="*/ 59701 h 224"/>
              <a:gd name="T90" fmla="*/ 5652 w 191"/>
              <a:gd name="T91" fmla="*/ 69099 h 224"/>
              <a:gd name="T92" fmla="*/ 565 w 191"/>
              <a:gd name="T93" fmla="*/ 81260 h 224"/>
              <a:gd name="T94" fmla="*/ 565 w 191"/>
              <a:gd name="T95" fmla="*/ 96185 h 224"/>
              <a:gd name="T96" fmla="*/ 5652 w 191"/>
              <a:gd name="T97" fmla="*/ 109452 h 224"/>
              <a:gd name="T98" fmla="*/ 15260 w 191"/>
              <a:gd name="T99" fmla="*/ 118297 h 224"/>
              <a:gd name="T100" fmla="*/ 28824 w 191"/>
              <a:gd name="T101" fmla="*/ 123272 h 224"/>
              <a:gd name="T102" fmla="*/ 48041 w 191"/>
              <a:gd name="T103" fmla="*/ 122167 h 224"/>
              <a:gd name="T104" fmla="*/ 68387 w 191"/>
              <a:gd name="T105" fmla="*/ 112769 h 2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224"/>
              <a:gd name="T161" fmla="*/ 191 w 191"/>
              <a:gd name="T162" fmla="*/ 224 h 2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224">
                <a:moveTo>
                  <a:pt x="134" y="111"/>
                </a:moveTo>
                <a:lnTo>
                  <a:pt x="134" y="142"/>
                </a:lnTo>
                <a:lnTo>
                  <a:pt x="134" y="147"/>
                </a:lnTo>
                <a:lnTo>
                  <a:pt x="133" y="153"/>
                </a:lnTo>
                <a:lnTo>
                  <a:pt x="132" y="157"/>
                </a:lnTo>
                <a:lnTo>
                  <a:pt x="130" y="162"/>
                </a:lnTo>
                <a:lnTo>
                  <a:pt x="127" y="167"/>
                </a:lnTo>
                <a:lnTo>
                  <a:pt x="123" y="171"/>
                </a:lnTo>
                <a:lnTo>
                  <a:pt x="120" y="174"/>
                </a:lnTo>
                <a:lnTo>
                  <a:pt x="116" y="179"/>
                </a:lnTo>
                <a:lnTo>
                  <a:pt x="112" y="182"/>
                </a:lnTo>
                <a:lnTo>
                  <a:pt x="108" y="184"/>
                </a:lnTo>
                <a:lnTo>
                  <a:pt x="103" y="187"/>
                </a:lnTo>
                <a:lnTo>
                  <a:pt x="97" y="188"/>
                </a:lnTo>
                <a:lnTo>
                  <a:pt x="91" y="190"/>
                </a:lnTo>
                <a:lnTo>
                  <a:pt x="85" y="191"/>
                </a:lnTo>
                <a:lnTo>
                  <a:pt x="78" y="193"/>
                </a:lnTo>
                <a:lnTo>
                  <a:pt x="72" y="193"/>
                </a:lnTo>
                <a:lnTo>
                  <a:pt x="68" y="193"/>
                </a:lnTo>
                <a:lnTo>
                  <a:pt x="63" y="191"/>
                </a:lnTo>
                <a:lnTo>
                  <a:pt x="59" y="191"/>
                </a:lnTo>
                <a:lnTo>
                  <a:pt x="56" y="190"/>
                </a:lnTo>
                <a:lnTo>
                  <a:pt x="53" y="189"/>
                </a:lnTo>
                <a:lnTo>
                  <a:pt x="50" y="187"/>
                </a:lnTo>
                <a:lnTo>
                  <a:pt x="47" y="186"/>
                </a:lnTo>
                <a:lnTo>
                  <a:pt x="45" y="184"/>
                </a:lnTo>
                <a:lnTo>
                  <a:pt x="43" y="182"/>
                </a:lnTo>
                <a:lnTo>
                  <a:pt x="41" y="180"/>
                </a:lnTo>
                <a:lnTo>
                  <a:pt x="40" y="176"/>
                </a:lnTo>
                <a:lnTo>
                  <a:pt x="38" y="174"/>
                </a:lnTo>
                <a:lnTo>
                  <a:pt x="37" y="171"/>
                </a:lnTo>
                <a:lnTo>
                  <a:pt x="37" y="168"/>
                </a:lnTo>
                <a:lnTo>
                  <a:pt x="36" y="164"/>
                </a:lnTo>
                <a:lnTo>
                  <a:pt x="36" y="160"/>
                </a:lnTo>
                <a:lnTo>
                  <a:pt x="36" y="156"/>
                </a:lnTo>
                <a:lnTo>
                  <a:pt x="36" y="153"/>
                </a:lnTo>
                <a:lnTo>
                  <a:pt x="37" y="150"/>
                </a:lnTo>
                <a:lnTo>
                  <a:pt x="38" y="146"/>
                </a:lnTo>
                <a:lnTo>
                  <a:pt x="39" y="143"/>
                </a:lnTo>
                <a:lnTo>
                  <a:pt x="40" y="141"/>
                </a:lnTo>
                <a:lnTo>
                  <a:pt x="42" y="138"/>
                </a:lnTo>
                <a:lnTo>
                  <a:pt x="44" y="136"/>
                </a:lnTo>
                <a:lnTo>
                  <a:pt x="46" y="135"/>
                </a:lnTo>
                <a:lnTo>
                  <a:pt x="49" y="132"/>
                </a:lnTo>
                <a:lnTo>
                  <a:pt x="51" y="130"/>
                </a:lnTo>
                <a:lnTo>
                  <a:pt x="54" y="129"/>
                </a:lnTo>
                <a:lnTo>
                  <a:pt x="58" y="128"/>
                </a:lnTo>
                <a:lnTo>
                  <a:pt x="61" y="127"/>
                </a:lnTo>
                <a:lnTo>
                  <a:pt x="66" y="126"/>
                </a:lnTo>
                <a:lnTo>
                  <a:pt x="70" y="125"/>
                </a:lnTo>
                <a:lnTo>
                  <a:pt x="79" y="124"/>
                </a:lnTo>
                <a:lnTo>
                  <a:pt x="87" y="123"/>
                </a:lnTo>
                <a:lnTo>
                  <a:pt x="96" y="122"/>
                </a:lnTo>
                <a:lnTo>
                  <a:pt x="104" y="120"/>
                </a:lnTo>
                <a:lnTo>
                  <a:pt x="112" y="118"/>
                </a:lnTo>
                <a:lnTo>
                  <a:pt x="119" y="116"/>
                </a:lnTo>
                <a:lnTo>
                  <a:pt x="127" y="114"/>
                </a:lnTo>
                <a:lnTo>
                  <a:pt x="134" y="111"/>
                </a:lnTo>
                <a:close/>
                <a:moveTo>
                  <a:pt x="137" y="189"/>
                </a:moveTo>
                <a:lnTo>
                  <a:pt x="137" y="190"/>
                </a:lnTo>
                <a:lnTo>
                  <a:pt x="137" y="194"/>
                </a:lnTo>
                <a:lnTo>
                  <a:pt x="138" y="197"/>
                </a:lnTo>
                <a:lnTo>
                  <a:pt x="138" y="201"/>
                </a:lnTo>
                <a:lnTo>
                  <a:pt x="139" y="203"/>
                </a:lnTo>
                <a:lnTo>
                  <a:pt x="140" y="206"/>
                </a:lnTo>
                <a:lnTo>
                  <a:pt x="142" y="209"/>
                </a:lnTo>
                <a:lnTo>
                  <a:pt x="143" y="212"/>
                </a:lnTo>
                <a:lnTo>
                  <a:pt x="145" y="213"/>
                </a:lnTo>
                <a:lnTo>
                  <a:pt x="147" y="215"/>
                </a:lnTo>
                <a:lnTo>
                  <a:pt x="150" y="217"/>
                </a:lnTo>
                <a:lnTo>
                  <a:pt x="153" y="218"/>
                </a:lnTo>
                <a:lnTo>
                  <a:pt x="157" y="219"/>
                </a:lnTo>
                <a:lnTo>
                  <a:pt x="160" y="220"/>
                </a:lnTo>
                <a:lnTo>
                  <a:pt x="163" y="220"/>
                </a:lnTo>
                <a:lnTo>
                  <a:pt x="167" y="221"/>
                </a:lnTo>
                <a:lnTo>
                  <a:pt x="171" y="221"/>
                </a:lnTo>
                <a:lnTo>
                  <a:pt x="175" y="221"/>
                </a:lnTo>
                <a:lnTo>
                  <a:pt x="180" y="220"/>
                </a:lnTo>
                <a:lnTo>
                  <a:pt x="185" y="219"/>
                </a:lnTo>
                <a:lnTo>
                  <a:pt x="191" y="218"/>
                </a:lnTo>
                <a:lnTo>
                  <a:pt x="191" y="190"/>
                </a:lnTo>
                <a:lnTo>
                  <a:pt x="185" y="191"/>
                </a:lnTo>
                <a:lnTo>
                  <a:pt x="182" y="191"/>
                </a:lnTo>
                <a:lnTo>
                  <a:pt x="178" y="191"/>
                </a:lnTo>
                <a:lnTo>
                  <a:pt x="175" y="190"/>
                </a:lnTo>
                <a:lnTo>
                  <a:pt x="173" y="189"/>
                </a:lnTo>
                <a:lnTo>
                  <a:pt x="171" y="186"/>
                </a:lnTo>
                <a:lnTo>
                  <a:pt x="170" y="184"/>
                </a:lnTo>
                <a:lnTo>
                  <a:pt x="169" y="180"/>
                </a:lnTo>
                <a:lnTo>
                  <a:pt x="169" y="175"/>
                </a:lnTo>
                <a:lnTo>
                  <a:pt x="169" y="171"/>
                </a:lnTo>
                <a:lnTo>
                  <a:pt x="169" y="66"/>
                </a:lnTo>
                <a:lnTo>
                  <a:pt x="169" y="57"/>
                </a:lnTo>
                <a:lnTo>
                  <a:pt x="168" y="50"/>
                </a:lnTo>
                <a:lnTo>
                  <a:pt x="166" y="43"/>
                </a:lnTo>
                <a:lnTo>
                  <a:pt x="164" y="37"/>
                </a:lnTo>
                <a:lnTo>
                  <a:pt x="162" y="30"/>
                </a:lnTo>
                <a:lnTo>
                  <a:pt x="159" y="25"/>
                </a:lnTo>
                <a:lnTo>
                  <a:pt x="154" y="21"/>
                </a:lnTo>
                <a:lnTo>
                  <a:pt x="150" y="16"/>
                </a:lnTo>
                <a:lnTo>
                  <a:pt x="145" y="12"/>
                </a:lnTo>
                <a:lnTo>
                  <a:pt x="139" y="9"/>
                </a:lnTo>
                <a:lnTo>
                  <a:pt x="133" y="7"/>
                </a:lnTo>
                <a:lnTo>
                  <a:pt x="126" y="5"/>
                </a:lnTo>
                <a:lnTo>
                  <a:pt x="117" y="3"/>
                </a:lnTo>
                <a:lnTo>
                  <a:pt x="109" y="1"/>
                </a:lnTo>
                <a:lnTo>
                  <a:pt x="100" y="0"/>
                </a:lnTo>
                <a:lnTo>
                  <a:pt x="90" y="0"/>
                </a:lnTo>
                <a:lnTo>
                  <a:pt x="81" y="0"/>
                </a:lnTo>
                <a:lnTo>
                  <a:pt x="73" y="1"/>
                </a:lnTo>
                <a:lnTo>
                  <a:pt x="65" y="4"/>
                </a:lnTo>
                <a:lnTo>
                  <a:pt x="56" y="5"/>
                </a:lnTo>
                <a:lnTo>
                  <a:pt x="49" y="8"/>
                </a:lnTo>
                <a:lnTo>
                  <a:pt x="43" y="11"/>
                </a:lnTo>
                <a:lnTo>
                  <a:pt x="37" y="14"/>
                </a:lnTo>
                <a:lnTo>
                  <a:pt x="31" y="19"/>
                </a:lnTo>
                <a:lnTo>
                  <a:pt x="26" y="24"/>
                </a:lnTo>
                <a:lnTo>
                  <a:pt x="22" y="28"/>
                </a:lnTo>
                <a:lnTo>
                  <a:pt x="18" y="35"/>
                </a:lnTo>
                <a:lnTo>
                  <a:pt x="15" y="40"/>
                </a:lnTo>
                <a:lnTo>
                  <a:pt x="13" y="47"/>
                </a:lnTo>
                <a:lnTo>
                  <a:pt x="11" y="54"/>
                </a:lnTo>
                <a:lnTo>
                  <a:pt x="10" y="62"/>
                </a:lnTo>
                <a:lnTo>
                  <a:pt x="10" y="69"/>
                </a:lnTo>
                <a:lnTo>
                  <a:pt x="10" y="70"/>
                </a:lnTo>
                <a:lnTo>
                  <a:pt x="42" y="70"/>
                </a:lnTo>
                <a:lnTo>
                  <a:pt x="42" y="66"/>
                </a:lnTo>
                <a:lnTo>
                  <a:pt x="43" y="62"/>
                </a:lnTo>
                <a:lnTo>
                  <a:pt x="44" y="57"/>
                </a:lnTo>
                <a:lnTo>
                  <a:pt x="45" y="54"/>
                </a:lnTo>
                <a:lnTo>
                  <a:pt x="46" y="51"/>
                </a:lnTo>
                <a:lnTo>
                  <a:pt x="48" y="48"/>
                </a:lnTo>
                <a:lnTo>
                  <a:pt x="51" y="44"/>
                </a:lnTo>
                <a:lnTo>
                  <a:pt x="53" y="41"/>
                </a:lnTo>
                <a:lnTo>
                  <a:pt x="56" y="39"/>
                </a:lnTo>
                <a:lnTo>
                  <a:pt x="60" y="37"/>
                </a:lnTo>
                <a:lnTo>
                  <a:pt x="65" y="36"/>
                </a:lnTo>
                <a:lnTo>
                  <a:pt x="69" y="34"/>
                </a:lnTo>
                <a:lnTo>
                  <a:pt x="73" y="33"/>
                </a:lnTo>
                <a:lnTo>
                  <a:pt x="78" y="33"/>
                </a:lnTo>
                <a:lnTo>
                  <a:pt x="83" y="32"/>
                </a:lnTo>
                <a:lnTo>
                  <a:pt x="89" y="32"/>
                </a:lnTo>
                <a:lnTo>
                  <a:pt x="94" y="32"/>
                </a:lnTo>
                <a:lnTo>
                  <a:pt x="100" y="32"/>
                </a:lnTo>
                <a:lnTo>
                  <a:pt x="105" y="33"/>
                </a:lnTo>
                <a:lnTo>
                  <a:pt x="109" y="34"/>
                </a:lnTo>
                <a:lnTo>
                  <a:pt x="113" y="35"/>
                </a:lnTo>
                <a:lnTo>
                  <a:pt x="116" y="36"/>
                </a:lnTo>
                <a:lnTo>
                  <a:pt x="120" y="38"/>
                </a:lnTo>
                <a:lnTo>
                  <a:pt x="123" y="40"/>
                </a:lnTo>
                <a:lnTo>
                  <a:pt x="126" y="42"/>
                </a:lnTo>
                <a:lnTo>
                  <a:pt x="128" y="44"/>
                </a:lnTo>
                <a:lnTo>
                  <a:pt x="130" y="47"/>
                </a:lnTo>
                <a:lnTo>
                  <a:pt x="132" y="50"/>
                </a:lnTo>
                <a:lnTo>
                  <a:pt x="133" y="53"/>
                </a:lnTo>
                <a:lnTo>
                  <a:pt x="134" y="56"/>
                </a:lnTo>
                <a:lnTo>
                  <a:pt x="134" y="59"/>
                </a:lnTo>
                <a:lnTo>
                  <a:pt x="134" y="64"/>
                </a:lnTo>
                <a:lnTo>
                  <a:pt x="134" y="69"/>
                </a:lnTo>
                <a:lnTo>
                  <a:pt x="134" y="72"/>
                </a:lnTo>
                <a:lnTo>
                  <a:pt x="134" y="77"/>
                </a:lnTo>
                <a:lnTo>
                  <a:pt x="133" y="79"/>
                </a:lnTo>
                <a:lnTo>
                  <a:pt x="132" y="82"/>
                </a:lnTo>
                <a:lnTo>
                  <a:pt x="130" y="83"/>
                </a:lnTo>
                <a:lnTo>
                  <a:pt x="128" y="85"/>
                </a:lnTo>
                <a:lnTo>
                  <a:pt x="124" y="86"/>
                </a:lnTo>
                <a:lnTo>
                  <a:pt x="121" y="88"/>
                </a:lnTo>
                <a:lnTo>
                  <a:pt x="116" y="89"/>
                </a:lnTo>
                <a:lnTo>
                  <a:pt x="111" y="89"/>
                </a:lnTo>
                <a:lnTo>
                  <a:pt x="105" y="91"/>
                </a:lnTo>
                <a:lnTo>
                  <a:pt x="97" y="92"/>
                </a:lnTo>
                <a:lnTo>
                  <a:pt x="88" y="93"/>
                </a:lnTo>
                <a:lnTo>
                  <a:pt x="80" y="94"/>
                </a:lnTo>
                <a:lnTo>
                  <a:pt x="70" y="95"/>
                </a:lnTo>
                <a:lnTo>
                  <a:pt x="61" y="96"/>
                </a:lnTo>
                <a:lnTo>
                  <a:pt x="53" y="98"/>
                </a:lnTo>
                <a:lnTo>
                  <a:pt x="46" y="100"/>
                </a:lnTo>
                <a:lnTo>
                  <a:pt x="39" y="102"/>
                </a:lnTo>
                <a:lnTo>
                  <a:pt x="32" y="104"/>
                </a:lnTo>
                <a:lnTo>
                  <a:pt x="27" y="108"/>
                </a:lnTo>
                <a:lnTo>
                  <a:pt x="22" y="112"/>
                </a:lnTo>
                <a:lnTo>
                  <a:pt x="18" y="115"/>
                </a:lnTo>
                <a:lnTo>
                  <a:pt x="14" y="120"/>
                </a:lnTo>
                <a:lnTo>
                  <a:pt x="10" y="125"/>
                </a:lnTo>
                <a:lnTo>
                  <a:pt x="7" y="129"/>
                </a:lnTo>
                <a:lnTo>
                  <a:pt x="5" y="135"/>
                </a:lnTo>
                <a:lnTo>
                  <a:pt x="2" y="141"/>
                </a:lnTo>
                <a:lnTo>
                  <a:pt x="1" y="147"/>
                </a:lnTo>
                <a:lnTo>
                  <a:pt x="0" y="154"/>
                </a:lnTo>
                <a:lnTo>
                  <a:pt x="0" y="160"/>
                </a:lnTo>
                <a:lnTo>
                  <a:pt x="0" y="168"/>
                </a:lnTo>
                <a:lnTo>
                  <a:pt x="1" y="174"/>
                </a:lnTo>
                <a:lnTo>
                  <a:pt x="2" y="181"/>
                </a:lnTo>
                <a:lnTo>
                  <a:pt x="5" y="187"/>
                </a:lnTo>
                <a:lnTo>
                  <a:pt x="8" y="193"/>
                </a:lnTo>
                <a:lnTo>
                  <a:pt x="10" y="198"/>
                </a:lnTo>
                <a:lnTo>
                  <a:pt x="14" y="202"/>
                </a:lnTo>
                <a:lnTo>
                  <a:pt x="18" y="206"/>
                </a:lnTo>
                <a:lnTo>
                  <a:pt x="22" y="211"/>
                </a:lnTo>
                <a:lnTo>
                  <a:pt x="27" y="214"/>
                </a:lnTo>
                <a:lnTo>
                  <a:pt x="32" y="217"/>
                </a:lnTo>
                <a:lnTo>
                  <a:pt x="38" y="219"/>
                </a:lnTo>
                <a:lnTo>
                  <a:pt x="44" y="221"/>
                </a:lnTo>
                <a:lnTo>
                  <a:pt x="51" y="223"/>
                </a:lnTo>
                <a:lnTo>
                  <a:pt x="58" y="224"/>
                </a:lnTo>
                <a:lnTo>
                  <a:pt x="66" y="224"/>
                </a:lnTo>
                <a:lnTo>
                  <a:pt x="76" y="223"/>
                </a:lnTo>
                <a:lnTo>
                  <a:pt x="85" y="221"/>
                </a:lnTo>
                <a:lnTo>
                  <a:pt x="94" y="218"/>
                </a:lnTo>
                <a:lnTo>
                  <a:pt x="104" y="215"/>
                </a:lnTo>
                <a:lnTo>
                  <a:pt x="112" y="210"/>
                </a:lnTo>
                <a:lnTo>
                  <a:pt x="121" y="204"/>
                </a:lnTo>
                <a:lnTo>
                  <a:pt x="129" y="197"/>
                </a:lnTo>
                <a:lnTo>
                  <a:pt x="137" y="189"/>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3" name="Freeform 52"/>
          <p:cNvSpPr>
            <a:spLocks/>
          </p:cNvSpPr>
          <p:nvPr/>
        </p:nvSpPr>
        <p:spPr bwMode="auto">
          <a:xfrm>
            <a:off x="4702175" y="5975350"/>
            <a:ext cx="55563" cy="152400"/>
          </a:xfrm>
          <a:custGeom>
            <a:avLst/>
            <a:gdLst>
              <a:gd name="T0" fmla="*/ 35560 w 100"/>
              <a:gd name="T1" fmla="*/ 121470 h 271"/>
              <a:gd name="T2" fmla="*/ 35560 w 100"/>
              <a:gd name="T3" fmla="*/ 48363 h 271"/>
              <a:gd name="T4" fmla="*/ 55563 w 100"/>
              <a:gd name="T5" fmla="*/ 48363 h 271"/>
              <a:gd name="T6" fmla="*/ 55563 w 100"/>
              <a:gd name="T7" fmla="*/ 32617 h 271"/>
              <a:gd name="T8" fmla="*/ 35560 w 100"/>
              <a:gd name="T9" fmla="*/ 32617 h 271"/>
              <a:gd name="T10" fmla="*/ 35560 w 100"/>
              <a:gd name="T11" fmla="*/ 0 h 271"/>
              <a:gd name="T12" fmla="*/ 16669 w 100"/>
              <a:gd name="T13" fmla="*/ 0 h 271"/>
              <a:gd name="T14" fmla="*/ 16669 w 100"/>
              <a:gd name="T15" fmla="*/ 32617 h 271"/>
              <a:gd name="T16" fmla="*/ 0 w 100"/>
              <a:gd name="T17" fmla="*/ 32617 h 271"/>
              <a:gd name="T18" fmla="*/ 0 w 100"/>
              <a:gd name="T19" fmla="*/ 48363 h 271"/>
              <a:gd name="T20" fmla="*/ 16669 w 100"/>
              <a:gd name="T21" fmla="*/ 48363 h 271"/>
              <a:gd name="T22" fmla="*/ 16669 w 100"/>
              <a:gd name="T23" fmla="*/ 127656 h 271"/>
              <a:gd name="T24" fmla="*/ 16669 w 100"/>
              <a:gd name="T25" fmla="*/ 131593 h 271"/>
              <a:gd name="T26" fmla="*/ 17225 w 100"/>
              <a:gd name="T27" fmla="*/ 134404 h 271"/>
              <a:gd name="T28" fmla="*/ 17225 w 100"/>
              <a:gd name="T29" fmla="*/ 137216 h 271"/>
              <a:gd name="T30" fmla="*/ 17780 w 100"/>
              <a:gd name="T31" fmla="*/ 139466 h 271"/>
              <a:gd name="T32" fmla="*/ 18336 w 100"/>
              <a:gd name="T33" fmla="*/ 141715 h 271"/>
              <a:gd name="T34" fmla="*/ 19447 w 100"/>
              <a:gd name="T35" fmla="*/ 143402 h 271"/>
              <a:gd name="T36" fmla="*/ 20558 w 100"/>
              <a:gd name="T37" fmla="*/ 145652 h 271"/>
              <a:gd name="T38" fmla="*/ 21670 w 100"/>
              <a:gd name="T39" fmla="*/ 147339 h 271"/>
              <a:gd name="T40" fmla="*/ 23336 w 100"/>
              <a:gd name="T41" fmla="*/ 148463 h 271"/>
              <a:gd name="T42" fmla="*/ 25003 w 100"/>
              <a:gd name="T43" fmla="*/ 149588 h 271"/>
              <a:gd name="T44" fmla="*/ 26670 w 100"/>
              <a:gd name="T45" fmla="*/ 150713 h 271"/>
              <a:gd name="T46" fmla="*/ 29448 w 100"/>
              <a:gd name="T47" fmla="*/ 151275 h 271"/>
              <a:gd name="T48" fmla="*/ 31671 w 100"/>
              <a:gd name="T49" fmla="*/ 151838 h 271"/>
              <a:gd name="T50" fmla="*/ 34449 w 100"/>
              <a:gd name="T51" fmla="*/ 151838 h 271"/>
              <a:gd name="T52" fmla="*/ 37227 w 100"/>
              <a:gd name="T53" fmla="*/ 152400 h 271"/>
              <a:gd name="T54" fmla="*/ 40561 w 100"/>
              <a:gd name="T55" fmla="*/ 152400 h 271"/>
              <a:gd name="T56" fmla="*/ 43895 w 100"/>
              <a:gd name="T57" fmla="*/ 152400 h 271"/>
              <a:gd name="T58" fmla="*/ 47784 w 100"/>
              <a:gd name="T59" fmla="*/ 151838 h 271"/>
              <a:gd name="T60" fmla="*/ 51674 w 100"/>
              <a:gd name="T61" fmla="*/ 151275 h 271"/>
              <a:gd name="T62" fmla="*/ 55563 w 100"/>
              <a:gd name="T63" fmla="*/ 150713 h 271"/>
              <a:gd name="T64" fmla="*/ 55563 w 100"/>
              <a:gd name="T65" fmla="*/ 133842 h 271"/>
              <a:gd name="T66" fmla="*/ 50007 w 100"/>
              <a:gd name="T67" fmla="*/ 134404 h 271"/>
              <a:gd name="T68" fmla="*/ 46117 w 100"/>
              <a:gd name="T69" fmla="*/ 134404 h 271"/>
              <a:gd name="T70" fmla="*/ 42784 w 100"/>
              <a:gd name="T71" fmla="*/ 134404 h 271"/>
              <a:gd name="T72" fmla="*/ 40561 w 100"/>
              <a:gd name="T73" fmla="*/ 133842 h 271"/>
              <a:gd name="T74" fmla="*/ 38894 w 100"/>
              <a:gd name="T75" fmla="*/ 132717 h 271"/>
              <a:gd name="T76" fmla="*/ 37227 w 100"/>
              <a:gd name="T77" fmla="*/ 131593 h 271"/>
              <a:gd name="T78" fmla="*/ 36672 w 100"/>
              <a:gd name="T79" fmla="*/ 129906 h 271"/>
              <a:gd name="T80" fmla="*/ 36116 w 100"/>
              <a:gd name="T81" fmla="*/ 127094 h 271"/>
              <a:gd name="T82" fmla="*/ 35560 w 100"/>
              <a:gd name="T83" fmla="*/ 124282 h 271"/>
              <a:gd name="T84" fmla="*/ 35560 w 100"/>
              <a:gd name="T85" fmla="*/ 121470 h 2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271"/>
              <a:gd name="T131" fmla="*/ 100 w 100"/>
              <a:gd name="T132" fmla="*/ 271 h 2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271">
                <a:moveTo>
                  <a:pt x="64" y="216"/>
                </a:moveTo>
                <a:lnTo>
                  <a:pt x="64" y="86"/>
                </a:lnTo>
                <a:lnTo>
                  <a:pt x="100" y="86"/>
                </a:lnTo>
                <a:lnTo>
                  <a:pt x="100" y="58"/>
                </a:lnTo>
                <a:lnTo>
                  <a:pt x="64" y="58"/>
                </a:lnTo>
                <a:lnTo>
                  <a:pt x="64" y="0"/>
                </a:lnTo>
                <a:lnTo>
                  <a:pt x="30" y="0"/>
                </a:lnTo>
                <a:lnTo>
                  <a:pt x="30" y="58"/>
                </a:lnTo>
                <a:lnTo>
                  <a:pt x="0" y="58"/>
                </a:lnTo>
                <a:lnTo>
                  <a:pt x="0" y="86"/>
                </a:lnTo>
                <a:lnTo>
                  <a:pt x="30" y="86"/>
                </a:lnTo>
                <a:lnTo>
                  <a:pt x="30" y="227"/>
                </a:lnTo>
                <a:lnTo>
                  <a:pt x="30" y="234"/>
                </a:lnTo>
                <a:lnTo>
                  <a:pt x="31" y="239"/>
                </a:lnTo>
                <a:lnTo>
                  <a:pt x="31" y="244"/>
                </a:lnTo>
                <a:lnTo>
                  <a:pt x="32" y="248"/>
                </a:lnTo>
                <a:lnTo>
                  <a:pt x="33" y="252"/>
                </a:lnTo>
                <a:lnTo>
                  <a:pt x="35" y="255"/>
                </a:lnTo>
                <a:lnTo>
                  <a:pt x="37" y="259"/>
                </a:lnTo>
                <a:lnTo>
                  <a:pt x="39" y="262"/>
                </a:lnTo>
                <a:lnTo>
                  <a:pt x="42" y="264"/>
                </a:lnTo>
                <a:lnTo>
                  <a:pt x="45" y="266"/>
                </a:lnTo>
                <a:lnTo>
                  <a:pt x="48" y="268"/>
                </a:lnTo>
                <a:lnTo>
                  <a:pt x="53" y="269"/>
                </a:lnTo>
                <a:lnTo>
                  <a:pt x="57" y="270"/>
                </a:lnTo>
                <a:lnTo>
                  <a:pt x="62" y="270"/>
                </a:lnTo>
                <a:lnTo>
                  <a:pt x="67" y="271"/>
                </a:lnTo>
                <a:lnTo>
                  <a:pt x="73" y="271"/>
                </a:lnTo>
                <a:lnTo>
                  <a:pt x="79" y="271"/>
                </a:lnTo>
                <a:lnTo>
                  <a:pt x="86" y="270"/>
                </a:lnTo>
                <a:lnTo>
                  <a:pt x="93" y="269"/>
                </a:lnTo>
                <a:lnTo>
                  <a:pt x="100" y="268"/>
                </a:lnTo>
                <a:lnTo>
                  <a:pt x="100" y="238"/>
                </a:lnTo>
                <a:lnTo>
                  <a:pt x="90" y="239"/>
                </a:lnTo>
                <a:lnTo>
                  <a:pt x="83" y="239"/>
                </a:lnTo>
                <a:lnTo>
                  <a:pt x="77" y="239"/>
                </a:lnTo>
                <a:lnTo>
                  <a:pt x="73" y="238"/>
                </a:lnTo>
                <a:lnTo>
                  <a:pt x="70" y="236"/>
                </a:lnTo>
                <a:lnTo>
                  <a:pt x="67" y="234"/>
                </a:lnTo>
                <a:lnTo>
                  <a:pt x="66" y="231"/>
                </a:lnTo>
                <a:lnTo>
                  <a:pt x="65" y="226"/>
                </a:lnTo>
                <a:lnTo>
                  <a:pt x="64" y="221"/>
                </a:lnTo>
                <a:lnTo>
                  <a:pt x="64" y="216"/>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4" name="Freeform 53"/>
          <p:cNvSpPr>
            <a:spLocks/>
          </p:cNvSpPr>
          <p:nvPr/>
        </p:nvSpPr>
        <p:spPr bwMode="auto">
          <a:xfrm>
            <a:off x="4776788" y="6007100"/>
            <a:ext cx="92075" cy="120650"/>
          </a:xfrm>
          <a:custGeom>
            <a:avLst/>
            <a:gdLst>
              <a:gd name="T0" fmla="*/ 0 w 169"/>
              <a:gd name="T1" fmla="*/ 0 h 216"/>
              <a:gd name="T2" fmla="*/ 0 w 169"/>
              <a:gd name="T3" fmla="*/ 75965 h 216"/>
              <a:gd name="T4" fmla="*/ 0 w 169"/>
              <a:gd name="T5" fmla="*/ 84343 h 216"/>
              <a:gd name="T6" fmla="*/ 545 w 169"/>
              <a:gd name="T7" fmla="*/ 91605 h 216"/>
              <a:gd name="T8" fmla="*/ 2179 w 169"/>
              <a:gd name="T9" fmla="*/ 98307 h 216"/>
              <a:gd name="T10" fmla="*/ 4903 w 169"/>
              <a:gd name="T11" fmla="*/ 104452 h 216"/>
              <a:gd name="T12" fmla="*/ 7628 w 169"/>
              <a:gd name="T13" fmla="*/ 107803 h 216"/>
              <a:gd name="T14" fmla="*/ 10352 w 169"/>
              <a:gd name="T15" fmla="*/ 111154 h 216"/>
              <a:gd name="T16" fmla="*/ 13621 w 169"/>
              <a:gd name="T17" fmla="*/ 113947 h 216"/>
              <a:gd name="T18" fmla="*/ 17434 w 169"/>
              <a:gd name="T19" fmla="*/ 116181 h 216"/>
              <a:gd name="T20" fmla="*/ 21793 w 169"/>
              <a:gd name="T21" fmla="*/ 117857 h 216"/>
              <a:gd name="T22" fmla="*/ 27241 w 169"/>
              <a:gd name="T23" fmla="*/ 118974 h 216"/>
              <a:gd name="T24" fmla="*/ 32145 w 169"/>
              <a:gd name="T25" fmla="*/ 120650 h 216"/>
              <a:gd name="T26" fmla="*/ 37593 w 169"/>
              <a:gd name="T27" fmla="*/ 120650 h 216"/>
              <a:gd name="T28" fmla="*/ 44131 w 169"/>
              <a:gd name="T29" fmla="*/ 119533 h 216"/>
              <a:gd name="T30" fmla="*/ 49579 w 169"/>
              <a:gd name="T31" fmla="*/ 118974 h 216"/>
              <a:gd name="T32" fmla="*/ 54482 w 169"/>
              <a:gd name="T33" fmla="*/ 117299 h 216"/>
              <a:gd name="T34" fmla="*/ 59386 w 169"/>
              <a:gd name="T35" fmla="*/ 115064 h 216"/>
              <a:gd name="T36" fmla="*/ 63744 w 169"/>
              <a:gd name="T37" fmla="*/ 112830 h 216"/>
              <a:gd name="T38" fmla="*/ 67558 w 169"/>
              <a:gd name="T39" fmla="*/ 108920 h 216"/>
              <a:gd name="T40" fmla="*/ 70827 w 169"/>
              <a:gd name="T41" fmla="*/ 105010 h 216"/>
              <a:gd name="T42" fmla="*/ 74641 w 169"/>
              <a:gd name="T43" fmla="*/ 99983 h 216"/>
              <a:gd name="T44" fmla="*/ 92075 w 169"/>
              <a:gd name="T45" fmla="*/ 117299 h 216"/>
              <a:gd name="T46" fmla="*/ 73551 w 169"/>
              <a:gd name="T47" fmla="*/ 0 h 216"/>
              <a:gd name="T48" fmla="*/ 73551 w 169"/>
              <a:gd name="T49" fmla="*/ 68145 h 216"/>
              <a:gd name="T50" fmla="*/ 72461 w 169"/>
              <a:gd name="T51" fmla="*/ 76523 h 216"/>
              <a:gd name="T52" fmla="*/ 69737 w 169"/>
              <a:gd name="T53" fmla="*/ 84343 h 216"/>
              <a:gd name="T54" fmla="*/ 67013 w 169"/>
              <a:gd name="T55" fmla="*/ 90488 h 216"/>
              <a:gd name="T56" fmla="*/ 63199 w 169"/>
              <a:gd name="T57" fmla="*/ 94956 h 216"/>
              <a:gd name="T58" fmla="*/ 58296 w 169"/>
              <a:gd name="T59" fmla="*/ 98866 h 216"/>
              <a:gd name="T60" fmla="*/ 51758 w 169"/>
              <a:gd name="T61" fmla="*/ 101659 h 216"/>
              <a:gd name="T62" fmla="*/ 44675 w 169"/>
              <a:gd name="T63" fmla="*/ 102776 h 216"/>
              <a:gd name="T64" fmla="*/ 37593 w 169"/>
              <a:gd name="T65" fmla="*/ 102776 h 216"/>
              <a:gd name="T66" fmla="*/ 32145 w 169"/>
              <a:gd name="T67" fmla="*/ 101659 h 216"/>
              <a:gd name="T68" fmla="*/ 28331 w 169"/>
              <a:gd name="T69" fmla="*/ 99983 h 216"/>
              <a:gd name="T70" fmla="*/ 24517 w 169"/>
              <a:gd name="T71" fmla="*/ 97190 h 216"/>
              <a:gd name="T72" fmla="*/ 21793 w 169"/>
              <a:gd name="T73" fmla="*/ 93280 h 216"/>
              <a:gd name="T74" fmla="*/ 20158 w 169"/>
              <a:gd name="T75" fmla="*/ 88812 h 216"/>
              <a:gd name="T76" fmla="*/ 19069 w 169"/>
              <a:gd name="T77" fmla="*/ 82668 h 216"/>
              <a:gd name="T78" fmla="*/ 18524 w 169"/>
              <a:gd name="T79" fmla="*/ 75965 h 216"/>
              <a:gd name="T80" fmla="*/ 18524 w 169"/>
              <a:gd name="T81" fmla="*/ 0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216"/>
              <a:gd name="T125" fmla="*/ 169 w 16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216">
                <a:moveTo>
                  <a:pt x="34" y="0"/>
                </a:moveTo>
                <a:lnTo>
                  <a:pt x="0" y="0"/>
                </a:lnTo>
                <a:lnTo>
                  <a:pt x="0" y="126"/>
                </a:lnTo>
                <a:lnTo>
                  <a:pt x="0" y="136"/>
                </a:lnTo>
                <a:lnTo>
                  <a:pt x="0" y="144"/>
                </a:lnTo>
                <a:lnTo>
                  <a:pt x="0" y="151"/>
                </a:lnTo>
                <a:lnTo>
                  <a:pt x="1" y="158"/>
                </a:lnTo>
                <a:lnTo>
                  <a:pt x="1" y="164"/>
                </a:lnTo>
                <a:lnTo>
                  <a:pt x="2" y="170"/>
                </a:lnTo>
                <a:lnTo>
                  <a:pt x="4" y="176"/>
                </a:lnTo>
                <a:lnTo>
                  <a:pt x="6" y="182"/>
                </a:lnTo>
                <a:lnTo>
                  <a:pt x="9" y="187"/>
                </a:lnTo>
                <a:lnTo>
                  <a:pt x="12" y="191"/>
                </a:lnTo>
                <a:lnTo>
                  <a:pt x="14" y="193"/>
                </a:lnTo>
                <a:lnTo>
                  <a:pt x="16" y="196"/>
                </a:lnTo>
                <a:lnTo>
                  <a:pt x="19" y="199"/>
                </a:lnTo>
                <a:lnTo>
                  <a:pt x="22" y="202"/>
                </a:lnTo>
                <a:lnTo>
                  <a:pt x="25" y="204"/>
                </a:lnTo>
                <a:lnTo>
                  <a:pt x="29" y="206"/>
                </a:lnTo>
                <a:lnTo>
                  <a:pt x="32" y="208"/>
                </a:lnTo>
                <a:lnTo>
                  <a:pt x="36" y="210"/>
                </a:lnTo>
                <a:lnTo>
                  <a:pt x="40" y="211"/>
                </a:lnTo>
                <a:lnTo>
                  <a:pt x="45" y="212"/>
                </a:lnTo>
                <a:lnTo>
                  <a:pt x="50" y="213"/>
                </a:lnTo>
                <a:lnTo>
                  <a:pt x="54" y="214"/>
                </a:lnTo>
                <a:lnTo>
                  <a:pt x="59" y="216"/>
                </a:lnTo>
                <a:lnTo>
                  <a:pt x="64" y="216"/>
                </a:lnTo>
                <a:lnTo>
                  <a:pt x="69" y="216"/>
                </a:lnTo>
                <a:lnTo>
                  <a:pt x="76" y="216"/>
                </a:lnTo>
                <a:lnTo>
                  <a:pt x="81" y="214"/>
                </a:lnTo>
                <a:lnTo>
                  <a:pt x="86" y="214"/>
                </a:lnTo>
                <a:lnTo>
                  <a:pt x="91" y="213"/>
                </a:lnTo>
                <a:lnTo>
                  <a:pt x="95" y="212"/>
                </a:lnTo>
                <a:lnTo>
                  <a:pt x="100" y="210"/>
                </a:lnTo>
                <a:lnTo>
                  <a:pt x="105" y="208"/>
                </a:lnTo>
                <a:lnTo>
                  <a:pt x="109" y="206"/>
                </a:lnTo>
                <a:lnTo>
                  <a:pt x="113" y="204"/>
                </a:lnTo>
                <a:lnTo>
                  <a:pt x="117" y="202"/>
                </a:lnTo>
                <a:lnTo>
                  <a:pt x="121" y="198"/>
                </a:lnTo>
                <a:lnTo>
                  <a:pt x="124" y="195"/>
                </a:lnTo>
                <a:lnTo>
                  <a:pt x="127" y="192"/>
                </a:lnTo>
                <a:lnTo>
                  <a:pt x="130" y="188"/>
                </a:lnTo>
                <a:lnTo>
                  <a:pt x="134" y="183"/>
                </a:lnTo>
                <a:lnTo>
                  <a:pt x="137" y="179"/>
                </a:lnTo>
                <a:lnTo>
                  <a:pt x="137" y="210"/>
                </a:lnTo>
                <a:lnTo>
                  <a:pt x="169" y="210"/>
                </a:lnTo>
                <a:lnTo>
                  <a:pt x="169" y="0"/>
                </a:lnTo>
                <a:lnTo>
                  <a:pt x="135" y="0"/>
                </a:lnTo>
                <a:lnTo>
                  <a:pt x="135" y="114"/>
                </a:lnTo>
                <a:lnTo>
                  <a:pt x="135" y="122"/>
                </a:lnTo>
                <a:lnTo>
                  <a:pt x="134" y="130"/>
                </a:lnTo>
                <a:lnTo>
                  <a:pt x="133" y="137"/>
                </a:lnTo>
                <a:lnTo>
                  <a:pt x="130" y="145"/>
                </a:lnTo>
                <a:lnTo>
                  <a:pt x="128" y="151"/>
                </a:lnTo>
                <a:lnTo>
                  <a:pt x="126" y="157"/>
                </a:lnTo>
                <a:lnTo>
                  <a:pt x="123" y="162"/>
                </a:lnTo>
                <a:lnTo>
                  <a:pt x="119" y="166"/>
                </a:lnTo>
                <a:lnTo>
                  <a:pt x="116" y="170"/>
                </a:lnTo>
                <a:lnTo>
                  <a:pt x="111" y="175"/>
                </a:lnTo>
                <a:lnTo>
                  <a:pt x="107" y="177"/>
                </a:lnTo>
                <a:lnTo>
                  <a:pt x="100" y="180"/>
                </a:lnTo>
                <a:lnTo>
                  <a:pt x="95" y="182"/>
                </a:lnTo>
                <a:lnTo>
                  <a:pt x="89" y="183"/>
                </a:lnTo>
                <a:lnTo>
                  <a:pt x="82" y="184"/>
                </a:lnTo>
                <a:lnTo>
                  <a:pt x="76" y="184"/>
                </a:lnTo>
                <a:lnTo>
                  <a:pt x="69" y="184"/>
                </a:lnTo>
                <a:lnTo>
                  <a:pt x="64" y="183"/>
                </a:lnTo>
                <a:lnTo>
                  <a:pt x="59" y="182"/>
                </a:lnTo>
                <a:lnTo>
                  <a:pt x="55" y="181"/>
                </a:lnTo>
                <a:lnTo>
                  <a:pt x="52" y="179"/>
                </a:lnTo>
                <a:lnTo>
                  <a:pt x="48" y="177"/>
                </a:lnTo>
                <a:lnTo>
                  <a:pt x="45" y="174"/>
                </a:lnTo>
                <a:lnTo>
                  <a:pt x="43" y="172"/>
                </a:lnTo>
                <a:lnTo>
                  <a:pt x="40" y="167"/>
                </a:lnTo>
                <a:lnTo>
                  <a:pt x="38" y="163"/>
                </a:lnTo>
                <a:lnTo>
                  <a:pt x="37" y="159"/>
                </a:lnTo>
                <a:lnTo>
                  <a:pt x="36" y="153"/>
                </a:lnTo>
                <a:lnTo>
                  <a:pt x="35" y="148"/>
                </a:lnTo>
                <a:lnTo>
                  <a:pt x="34" y="143"/>
                </a:lnTo>
                <a:lnTo>
                  <a:pt x="34" y="136"/>
                </a:lnTo>
                <a:lnTo>
                  <a:pt x="34" y="130"/>
                </a:lnTo>
                <a:lnTo>
                  <a:pt x="34" y="0"/>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5" name="Freeform 54"/>
          <p:cNvSpPr>
            <a:spLocks/>
          </p:cNvSpPr>
          <p:nvPr/>
        </p:nvSpPr>
        <p:spPr bwMode="auto">
          <a:xfrm>
            <a:off x="4899025" y="6003925"/>
            <a:ext cx="52388" cy="122238"/>
          </a:xfrm>
          <a:custGeom>
            <a:avLst/>
            <a:gdLst>
              <a:gd name="T0" fmla="*/ 0 w 99"/>
              <a:gd name="T1" fmla="*/ 122238 h 214"/>
              <a:gd name="T2" fmla="*/ 17992 w 99"/>
              <a:gd name="T3" fmla="*/ 122238 h 214"/>
              <a:gd name="T4" fmla="*/ 17992 w 99"/>
              <a:gd name="T5" fmla="*/ 55407 h 214"/>
              <a:gd name="T6" fmla="*/ 17992 w 99"/>
              <a:gd name="T7" fmla="*/ 51409 h 214"/>
              <a:gd name="T8" fmla="*/ 18521 w 99"/>
              <a:gd name="T9" fmla="*/ 47410 h 214"/>
              <a:gd name="T10" fmla="*/ 19579 w 99"/>
              <a:gd name="T11" fmla="*/ 43983 h 214"/>
              <a:gd name="T12" fmla="*/ 20109 w 99"/>
              <a:gd name="T13" fmla="*/ 40556 h 214"/>
              <a:gd name="T14" fmla="*/ 21167 w 99"/>
              <a:gd name="T15" fmla="*/ 37700 h 214"/>
              <a:gd name="T16" fmla="*/ 22754 w 99"/>
              <a:gd name="T17" fmla="*/ 34844 h 214"/>
              <a:gd name="T18" fmla="*/ 24342 w 99"/>
              <a:gd name="T19" fmla="*/ 31988 h 214"/>
              <a:gd name="T20" fmla="*/ 25929 w 99"/>
              <a:gd name="T21" fmla="*/ 29703 h 214"/>
              <a:gd name="T22" fmla="*/ 27517 w 99"/>
              <a:gd name="T23" fmla="*/ 27989 h 214"/>
              <a:gd name="T24" fmla="*/ 29634 w 99"/>
              <a:gd name="T25" fmla="*/ 26275 h 214"/>
              <a:gd name="T26" fmla="*/ 32279 w 99"/>
              <a:gd name="T27" fmla="*/ 25133 h 214"/>
              <a:gd name="T28" fmla="*/ 35455 w 99"/>
              <a:gd name="T29" fmla="*/ 23419 h 214"/>
              <a:gd name="T30" fmla="*/ 38100 w 99"/>
              <a:gd name="T31" fmla="*/ 22277 h 214"/>
              <a:gd name="T32" fmla="*/ 41275 w 99"/>
              <a:gd name="T33" fmla="*/ 21706 h 214"/>
              <a:gd name="T34" fmla="*/ 44450 w 99"/>
              <a:gd name="T35" fmla="*/ 21135 h 214"/>
              <a:gd name="T36" fmla="*/ 47625 w 99"/>
              <a:gd name="T37" fmla="*/ 21135 h 214"/>
              <a:gd name="T38" fmla="*/ 49742 w 99"/>
              <a:gd name="T39" fmla="*/ 21135 h 214"/>
              <a:gd name="T40" fmla="*/ 52388 w 99"/>
              <a:gd name="T41" fmla="*/ 21135 h 214"/>
              <a:gd name="T42" fmla="*/ 52388 w 99"/>
              <a:gd name="T43" fmla="*/ 0 h 214"/>
              <a:gd name="T44" fmla="*/ 49742 w 99"/>
              <a:gd name="T45" fmla="*/ 0 h 214"/>
              <a:gd name="T46" fmla="*/ 47096 w 99"/>
              <a:gd name="T47" fmla="*/ 0 h 214"/>
              <a:gd name="T48" fmla="*/ 44980 w 99"/>
              <a:gd name="T49" fmla="*/ 0 h 214"/>
              <a:gd name="T50" fmla="*/ 42334 w 99"/>
              <a:gd name="T51" fmla="*/ 571 h 214"/>
              <a:gd name="T52" fmla="*/ 40217 w 99"/>
              <a:gd name="T53" fmla="*/ 571 h 214"/>
              <a:gd name="T54" fmla="*/ 37571 w 99"/>
              <a:gd name="T55" fmla="*/ 1142 h 214"/>
              <a:gd name="T56" fmla="*/ 35455 w 99"/>
              <a:gd name="T57" fmla="*/ 2285 h 214"/>
              <a:gd name="T58" fmla="*/ 32809 w 99"/>
              <a:gd name="T59" fmla="*/ 2856 h 214"/>
              <a:gd name="T60" fmla="*/ 31221 w 99"/>
              <a:gd name="T61" fmla="*/ 3998 h 214"/>
              <a:gd name="T62" fmla="*/ 29104 w 99"/>
              <a:gd name="T63" fmla="*/ 5712 h 214"/>
              <a:gd name="T64" fmla="*/ 27517 w 99"/>
              <a:gd name="T65" fmla="*/ 6854 h 214"/>
              <a:gd name="T66" fmla="*/ 25929 w 99"/>
              <a:gd name="T67" fmla="*/ 9139 h 214"/>
              <a:gd name="T68" fmla="*/ 24342 w 99"/>
              <a:gd name="T69" fmla="*/ 11424 h 214"/>
              <a:gd name="T70" fmla="*/ 22754 w 99"/>
              <a:gd name="T71" fmla="*/ 13138 h 214"/>
              <a:gd name="T72" fmla="*/ 21696 w 99"/>
              <a:gd name="T73" fmla="*/ 15423 h 214"/>
              <a:gd name="T74" fmla="*/ 20109 w 99"/>
              <a:gd name="T75" fmla="*/ 18279 h 214"/>
              <a:gd name="T76" fmla="*/ 18521 w 99"/>
              <a:gd name="T77" fmla="*/ 21135 h 214"/>
              <a:gd name="T78" fmla="*/ 17463 w 99"/>
              <a:gd name="T79" fmla="*/ 23991 h 214"/>
              <a:gd name="T80" fmla="*/ 17463 w 99"/>
              <a:gd name="T81" fmla="*/ 2285 h 214"/>
              <a:gd name="T82" fmla="*/ 0 w 99"/>
              <a:gd name="T83" fmla="*/ 2285 h 214"/>
              <a:gd name="T84" fmla="*/ 0 w 99"/>
              <a:gd name="T85" fmla="*/ 122238 h 2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214"/>
              <a:gd name="T131" fmla="*/ 99 w 99"/>
              <a:gd name="T132" fmla="*/ 214 h 2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214">
                <a:moveTo>
                  <a:pt x="0" y="214"/>
                </a:moveTo>
                <a:lnTo>
                  <a:pt x="34" y="214"/>
                </a:lnTo>
                <a:lnTo>
                  <a:pt x="34" y="97"/>
                </a:lnTo>
                <a:lnTo>
                  <a:pt x="34" y="90"/>
                </a:lnTo>
                <a:lnTo>
                  <a:pt x="35" y="83"/>
                </a:lnTo>
                <a:lnTo>
                  <a:pt x="37" y="77"/>
                </a:lnTo>
                <a:lnTo>
                  <a:pt x="38" y="71"/>
                </a:lnTo>
                <a:lnTo>
                  <a:pt x="40" y="66"/>
                </a:lnTo>
                <a:lnTo>
                  <a:pt x="43" y="61"/>
                </a:lnTo>
                <a:lnTo>
                  <a:pt x="46" y="56"/>
                </a:lnTo>
                <a:lnTo>
                  <a:pt x="49" y="52"/>
                </a:lnTo>
                <a:lnTo>
                  <a:pt x="52" y="49"/>
                </a:lnTo>
                <a:lnTo>
                  <a:pt x="56" y="46"/>
                </a:lnTo>
                <a:lnTo>
                  <a:pt x="61" y="44"/>
                </a:lnTo>
                <a:lnTo>
                  <a:pt x="67" y="41"/>
                </a:lnTo>
                <a:lnTo>
                  <a:pt x="72" y="39"/>
                </a:lnTo>
                <a:lnTo>
                  <a:pt x="78" y="38"/>
                </a:lnTo>
                <a:lnTo>
                  <a:pt x="84" y="37"/>
                </a:lnTo>
                <a:lnTo>
                  <a:pt x="90" y="37"/>
                </a:lnTo>
                <a:lnTo>
                  <a:pt x="94" y="37"/>
                </a:lnTo>
                <a:lnTo>
                  <a:pt x="99" y="37"/>
                </a:lnTo>
                <a:lnTo>
                  <a:pt x="99" y="0"/>
                </a:lnTo>
                <a:lnTo>
                  <a:pt x="94" y="0"/>
                </a:lnTo>
                <a:lnTo>
                  <a:pt x="89" y="0"/>
                </a:lnTo>
                <a:lnTo>
                  <a:pt x="85" y="0"/>
                </a:lnTo>
                <a:lnTo>
                  <a:pt x="80" y="1"/>
                </a:lnTo>
                <a:lnTo>
                  <a:pt x="76" y="1"/>
                </a:lnTo>
                <a:lnTo>
                  <a:pt x="71" y="2"/>
                </a:lnTo>
                <a:lnTo>
                  <a:pt x="67" y="4"/>
                </a:lnTo>
                <a:lnTo>
                  <a:pt x="62" y="5"/>
                </a:lnTo>
                <a:lnTo>
                  <a:pt x="59" y="7"/>
                </a:lnTo>
                <a:lnTo>
                  <a:pt x="55" y="10"/>
                </a:lnTo>
                <a:lnTo>
                  <a:pt x="52" y="12"/>
                </a:lnTo>
                <a:lnTo>
                  <a:pt x="49" y="16"/>
                </a:lnTo>
                <a:lnTo>
                  <a:pt x="46" y="20"/>
                </a:lnTo>
                <a:lnTo>
                  <a:pt x="43" y="23"/>
                </a:lnTo>
                <a:lnTo>
                  <a:pt x="41" y="27"/>
                </a:lnTo>
                <a:lnTo>
                  <a:pt x="38" y="32"/>
                </a:lnTo>
                <a:lnTo>
                  <a:pt x="35" y="37"/>
                </a:lnTo>
                <a:lnTo>
                  <a:pt x="33" y="42"/>
                </a:lnTo>
                <a:lnTo>
                  <a:pt x="33" y="4"/>
                </a:lnTo>
                <a:lnTo>
                  <a:pt x="0" y="4"/>
                </a:lnTo>
                <a:lnTo>
                  <a:pt x="0" y="214"/>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6" name="Freeform 55"/>
          <p:cNvSpPr>
            <a:spLocks noEditPoints="1"/>
          </p:cNvSpPr>
          <p:nvPr/>
        </p:nvSpPr>
        <p:spPr bwMode="auto">
          <a:xfrm>
            <a:off x="4968875" y="5962650"/>
            <a:ext cx="15875" cy="163513"/>
          </a:xfrm>
          <a:custGeom>
            <a:avLst/>
            <a:gdLst>
              <a:gd name="T0" fmla="*/ 0 w 35"/>
              <a:gd name="T1" fmla="*/ 163513 h 289"/>
              <a:gd name="T2" fmla="*/ 15875 w 35"/>
              <a:gd name="T3" fmla="*/ 163513 h 289"/>
              <a:gd name="T4" fmla="*/ 15875 w 35"/>
              <a:gd name="T5" fmla="*/ 44697 h 289"/>
              <a:gd name="T6" fmla="*/ 0 w 35"/>
              <a:gd name="T7" fmla="*/ 44697 h 289"/>
              <a:gd name="T8" fmla="*/ 0 w 35"/>
              <a:gd name="T9" fmla="*/ 163513 h 289"/>
              <a:gd name="T10" fmla="*/ 0 w 35"/>
              <a:gd name="T11" fmla="*/ 22632 h 289"/>
              <a:gd name="T12" fmla="*/ 15875 w 35"/>
              <a:gd name="T13" fmla="*/ 22632 h 289"/>
              <a:gd name="T14" fmla="*/ 15875 w 35"/>
              <a:gd name="T15" fmla="*/ 0 h 289"/>
              <a:gd name="T16" fmla="*/ 0 w 35"/>
              <a:gd name="T17" fmla="*/ 0 h 289"/>
              <a:gd name="T18" fmla="*/ 0 w 35"/>
              <a:gd name="T19" fmla="*/ 22632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89"/>
              <a:gd name="T32" fmla="*/ 35 w 35"/>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89">
                <a:moveTo>
                  <a:pt x="0" y="289"/>
                </a:moveTo>
                <a:lnTo>
                  <a:pt x="35" y="289"/>
                </a:lnTo>
                <a:lnTo>
                  <a:pt x="35" y="79"/>
                </a:lnTo>
                <a:lnTo>
                  <a:pt x="0" y="79"/>
                </a:lnTo>
                <a:lnTo>
                  <a:pt x="0" y="289"/>
                </a:lnTo>
                <a:close/>
                <a:moveTo>
                  <a:pt x="0" y="40"/>
                </a:moveTo>
                <a:lnTo>
                  <a:pt x="35" y="40"/>
                </a:lnTo>
                <a:lnTo>
                  <a:pt x="35" y="0"/>
                </a:lnTo>
                <a:lnTo>
                  <a:pt x="0" y="0"/>
                </a:lnTo>
                <a:lnTo>
                  <a:pt x="0" y="40"/>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7" name="Freeform 56"/>
          <p:cNvSpPr>
            <a:spLocks/>
          </p:cNvSpPr>
          <p:nvPr/>
        </p:nvSpPr>
        <p:spPr bwMode="auto">
          <a:xfrm>
            <a:off x="4999038" y="5975350"/>
            <a:ext cx="55562" cy="152400"/>
          </a:xfrm>
          <a:custGeom>
            <a:avLst/>
            <a:gdLst>
              <a:gd name="T0" fmla="*/ 35208 w 101"/>
              <a:gd name="T1" fmla="*/ 121470 h 271"/>
              <a:gd name="T2" fmla="*/ 35208 w 101"/>
              <a:gd name="T3" fmla="*/ 48363 h 271"/>
              <a:gd name="T4" fmla="*/ 55562 w 101"/>
              <a:gd name="T5" fmla="*/ 48363 h 271"/>
              <a:gd name="T6" fmla="*/ 55562 w 101"/>
              <a:gd name="T7" fmla="*/ 32617 h 271"/>
              <a:gd name="T8" fmla="*/ 35208 w 101"/>
              <a:gd name="T9" fmla="*/ 32617 h 271"/>
              <a:gd name="T10" fmla="*/ 35208 w 101"/>
              <a:gd name="T11" fmla="*/ 0 h 271"/>
              <a:gd name="T12" fmla="*/ 16504 w 101"/>
              <a:gd name="T13" fmla="*/ 0 h 271"/>
              <a:gd name="T14" fmla="*/ 16504 w 101"/>
              <a:gd name="T15" fmla="*/ 32617 h 271"/>
              <a:gd name="T16" fmla="*/ 0 w 101"/>
              <a:gd name="T17" fmla="*/ 32617 h 271"/>
              <a:gd name="T18" fmla="*/ 0 w 101"/>
              <a:gd name="T19" fmla="*/ 48363 h 271"/>
              <a:gd name="T20" fmla="*/ 16504 w 101"/>
              <a:gd name="T21" fmla="*/ 48363 h 271"/>
              <a:gd name="T22" fmla="*/ 16504 w 101"/>
              <a:gd name="T23" fmla="*/ 127656 h 271"/>
              <a:gd name="T24" fmla="*/ 16504 w 101"/>
              <a:gd name="T25" fmla="*/ 131593 h 271"/>
              <a:gd name="T26" fmla="*/ 17054 w 101"/>
              <a:gd name="T27" fmla="*/ 134404 h 271"/>
              <a:gd name="T28" fmla="*/ 17054 w 101"/>
              <a:gd name="T29" fmla="*/ 137216 h 271"/>
              <a:gd name="T30" fmla="*/ 17604 w 101"/>
              <a:gd name="T31" fmla="*/ 139466 h 271"/>
              <a:gd name="T32" fmla="*/ 18154 w 101"/>
              <a:gd name="T33" fmla="*/ 141715 h 271"/>
              <a:gd name="T34" fmla="*/ 19804 w 101"/>
              <a:gd name="T35" fmla="*/ 143402 h 271"/>
              <a:gd name="T36" fmla="*/ 20905 w 101"/>
              <a:gd name="T37" fmla="*/ 145652 h 271"/>
              <a:gd name="T38" fmla="*/ 22005 w 101"/>
              <a:gd name="T39" fmla="*/ 147339 h 271"/>
              <a:gd name="T40" fmla="*/ 23655 w 101"/>
              <a:gd name="T41" fmla="*/ 148463 h 271"/>
              <a:gd name="T42" fmla="*/ 25305 w 101"/>
              <a:gd name="T43" fmla="*/ 149588 h 271"/>
              <a:gd name="T44" fmla="*/ 26956 w 101"/>
              <a:gd name="T45" fmla="*/ 150713 h 271"/>
              <a:gd name="T46" fmla="*/ 29156 w 101"/>
              <a:gd name="T47" fmla="*/ 151275 h 271"/>
              <a:gd name="T48" fmla="*/ 31357 w 101"/>
              <a:gd name="T49" fmla="*/ 151838 h 271"/>
              <a:gd name="T50" fmla="*/ 34107 w 101"/>
              <a:gd name="T51" fmla="*/ 151838 h 271"/>
              <a:gd name="T52" fmla="*/ 37408 w 101"/>
              <a:gd name="T53" fmla="*/ 152400 h 271"/>
              <a:gd name="T54" fmla="*/ 40709 w 101"/>
              <a:gd name="T55" fmla="*/ 152400 h 271"/>
              <a:gd name="T56" fmla="*/ 44010 w 101"/>
              <a:gd name="T57" fmla="*/ 152400 h 271"/>
              <a:gd name="T58" fmla="*/ 47310 w 101"/>
              <a:gd name="T59" fmla="*/ 151838 h 271"/>
              <a:gd name="T60" fmla="*/ 51161 w 101"/>
              <a:gd name="T61" fmla="*/ 151275 h 271"/>
              <a:gd name="T62" fmla="*/ 55562 w 101"/>
              <a:gd name="T63" fmla="*/ 150713 h 271"/>
              <a:gd name="T64" fmla="*/ 55562 w 101"/>
              <a:gd name="T65" fmla="*/ 133842 h 271"/>
              <a:gd name="T66" fmla="*/ 49511 w 101"/>
              <a:gd name="T67" fmla="*/ 134404 h 271"/>
              <a:gd name="T68" fmla="*/ 45660 w 101"/>
              <a:gd name="T69" fmla="*/ 134404 h 271"/>
              <a:gd name="T70" fmla="*/ 42909 w 101"/>
              <a:gd name="T71" fmla="*/ 134404 h 271"/>
              <a:gd name="T72" fmla="*/ 40709 w 101"/>
              <a:gd name="T73" fmla="*/ 133842 h 271"/>
              <a:gd name="T74" fmla="*/ 39058 w 101"/>
              <a:gd name="T75" fmla="*/ 132717 h 271"/>
              <a:gd name="T76" fmla="*/ 37408 w 101"/>
              <a:gd name="T77" fmla="*/ 131593 h 271"/>
              <a:gd name="T78" fmla="*/ 36858 w 101"/>
              <a:gd name="T79" fmla="*/ 129906 h 271"/>
              <a:gd name="T80" fmla="*/ 35758 w 101"/>
              <a:gd name="T81" fmla="*/ 127094 h 271"/>
              <a:gd name="T82" fmla="*/ 35208 w 101"/>
              <a:gd name="T83" fmla="*/ 124282 h 271"/>
              <a:gd name="T84" fmla="*/ 35208 w 101"/>
              <a:gd name="T85" fmla="*/ 121470 h 2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271"/>
              <a:gd name="T131" fmla="*/ 101 w 101"/>
              <a:gd name="T132" fmla="*/ 271 h 2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271">
                <a:moveTo>
                  <a:pt x="64" y="216"/>
                </a:moveTo>
                <a:lnTo>
                  <a:pt x="64" y="86"/>
                </a:lnTo>
                <a:lnTo>
                  <a:pt x="101" y="86"/>
                </a:lnTo>
                <a:lnTo>
                  <a:pt x="101" y="58"/>
                </a:lnTo>
                <a:lnTo>
                  <a:pt x="64" y="58"/>
                </a:lnTo>
                <a:lnTo>
                  <a:pt x="64" y="0"/>
                </a:lnTo>
                <a:lnTo>
                  <a:pt x="30" y="0"/>
                </a:lnTo>
                <a:lnTo>
                  <a:pt x="30" y="58"/>
                </a:lnTo>
                <a:lnTo>
                  <a:pt x="0" y="58"/>
                </a:lnTo>
                <a:lnTo>
                  <a:pt x="0" y="86"/>
                </a:lnTo>
                <a:lnTo>
                  <a:pt x="30" y="86"/>
                </a:lnTo>
                <a:lnTo>
                  <a:pt x="30" y="227"/>
                </a:lnTo>
                <a:lnTo>
                  <a:pt x="30" y="234"/>
                </a:lnTo>
                <a:lnTo>
                  <a:pt x="31" y="239"/>
                </a:lnTo>
                <a:lnTo>
                  <a:pt x="31" y="244"/>
                </a:lnTo>
                <a:lnTo>
                  <a:pt x="32" y="248"/>
                </a:lnTo>
                <a:lnTo>
                  <a:pt x="33" y="252"/>
                </a:lnTo>
                <a:lnTo>
                  <a:pt x="36" y="255"/>
                </a:lnTo>
                <a:lnTo>
                  <a:pt x="38" y="259"/>
                </a:lnTo>
                <a:lnTo>
                  <a:pt x="40" y="262"/>
                </a:lnTo>
                <a:lnTo>
                  <a:pt x="43" y="264"/>
                </a:lnTo>
                <a:lnTo>
                  <a:pt x="46" y="266"/>
                </a:lnTo>
                <a:lnTo>
                  <a:pt x="49" y="268"/>
                </a:lnTo>
                <a:lnTo>
                  <a:pt x="53" y="269"/>
                </a:lnTo>
                <a:lnTo>
                  <a:pt x="57" y="270"/>
                </a:lnTo>
                <a:lnTo>
                  <a:pt x="62" y="270"/>
                </a:lnTo>
                <a:lnTo>
                  <a:pt x="68" y="271"/>
                </a:lnTo>
                <a:lnTo>
                  <a:pt x="74" y="271"/>
                </a:lnTo>
                <a:lnTo>
                  <a:pt x="80" y="271"/>
                </a:lnTo>
                <a:lnTo>
                  <a:pt x="86" y="270"/>
                </a:lnTo>
                <a:lnTo>
                  <a:pt x="93" y="269"/>
                </a:lnTo>
                <a:lnTo>
                  <a:pt x="101" y="268"/>
                </a:lnTo>
                <a:lnTo>
                  <a:pt x="101" y="238"/>
                </a:lnTo>
                <a:lnTo>
                  <a:pt x="90" y="239"/>
                </a:lnTo>
                <a:lnTo>
                  <a:pt x="83" y="239"/>
                </a:lnTo>
                <a:lnTo>
                  <a:pt x="78" y="239"/>
                </a:lnTo>
                <a:lnTo>
                  <a:pt x="74" y="238"/>
                </a:lnTo>
                <a:lnTo>
                  <a:pt x="71" y="236"/>
                </a:lnTo>
                <a:lnTo>
                  <a:pt x="68" y="234"/>
                </a:lnTo>
                <a:lnTo>
                  <a:pt x="67" y="231"/>
                </a:lnTo>
                <a:lnTo>
                  <a:pt x="65" y="226"/>
                </a:lnTo>
                <a:lnTo>
                  <a:pt x="64" y="221"/>
                </a:lnTo>
                <a:lnTo>
                  <a:pt x="64" y="216"/>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8" name="Freeform 57"/>
          <p:cNvSpPr>
            <a:spLocks/>
          </p:cNvSpPr>
          <p:nvPr/>
        </p:nvSpPr>
        <p:spPr bwMode="auto">
          <a:xfrm>
            <a:off x="5060950" y="6007100"/>
            <a:ext cx="106363" cy="168275"/>
          </a:xfrm>
          <a:custGeom>
            <a:avLst/>
            <a:gdLst>
              <a:gd name="T0" fmla="*/ 84864 w 188"/>
              <a:gd name="T1" fmla="*/ 0 h 298"/>
              <a:gd name="T2" fmla="*/ 53182 w 188"/>
              <a:gd name="T3" fmla="*/ 95996 h 298"/>
              <a:gd name="T4" fmla="*/ 21499 w 188"/>
              <a:gd name="T5" fmla="*/ 0 h 298"/>
              <a:gd name="T6" fmla="*/ 0 w 188"/>
              <a:gd name="T7" fmla="*/ 0 h 298"/>
              <a:gd name="T8" fmla="*/ 43564 w 188"/>
              <a:gd name="T9" fmla="*/ 125359 h 298"/>
              <a:gd name="T10" fmla="*/ 38472 w 188"/>
              <a:gd name="T11" fmla="*/ 140041 h 298"/>
              <a:gd name="T12" fmla="*/ 37340 w 188"/>
              <a:gd name="T13" fmla="*/ 142300 h 298"/>
              <a:gd name="T14" fmla="*/ 36209 w 188"/>
              <a:gd name="T15" fmla="*/ 143994 h 298"/>
              <a:gd name="T16" fmla="*/ 34511 w 188"/>
              <a:gd name="T17" fmla="*/ 146252 h 298"/>
              <a:gd name="T18" fmla="*/ 32814 w 188"/>
              <a:gd name="T19" fmla="*/ 147382 h 298"/>
              <a:gd name="T20" fmla="*/ 31117 w 188"/>
              <a:gd name="T21" fmla="*/ 148511 h 298"/>
              <a:gd name="T22" fmla="*/ 29420 w 188"/>
              <a:gd name="T23" fmla="*/ 149076 h 298"/>
              <a:gd name="T24" fmla="*/ 27157 w 188"/>
              <a:gd name="T25" fmla="*/ 149641 h 298"/>
              <a:gd name="T26" fmla="*/ 23762 w 188"/>
              <a:gd name="T27" fmla="*/ 149641 h 298"/>
              <a:gd name="T28" fmla="*/ 20933 w 188"/>
              <a:gd name="T29" fmla="*/ 149641 h 298"/>
              <a:gd name="T30" fmla="*/ 18104 w 188"/>
              <a:gd name="T31" fmla="*/ 149076 h 298"/>
              <a:gd name="T32" fmla="*/ 15841 w 188"/>
              <a:gd name="T33" fmla="*/ 148511 h 298"/>
              <a:gd name="T34" fmla="*/ 13012 w 188"/>
              <a:gd name="T35" fmla="*/ 147946 h 298"/>
              <a:gd name="T36" fmla="*/ 13012 w 188"/>
              <a:gd name="T37" fmla="*/ 166581 h 298"/>
              <a:gd name="T38" fmla="*/ 15841 w 188"/>
              <a:gd name="T39" fmla="*/ 167146 h 298"/>
              <a:gd name="T40" fmla="*/ 18104 w 188"/>
              <a:gd name="T41" fmla="*/ 167710 h 298"/>
              <a:gd name="T42" fmla="*/ 20933 w 188"/>
              <a:gd name="T43" fmla="*/ 168275 h 298"/>
              <a:gd name="T44" fmla="*/ 24328 w 188"/>
              <a:gd name="T45" fmla="*/ 168275 h 298"/>
              <a:gd name="T46" fmla="*/ 28288 w 188"/>
              <a:gd name="T47" fmla="*/ 168275 h 298"/>
              <a:gd name="T48" fmla="*/ 31117 w 188"/>
              <a:gd name="T49" fmla="*/ 167710 h 298"/>
              <a:gd name="T50" fmla="*/ 34511 w 188"/>
              <a:gd name="T51" fmla="*/ 167146 h 298"/>
              <a:gd name="T52" fmla="*/ 36774 w 188"/>
              <a:gd name="T53" fmla="*/ 166581 h 298"/>
              <a:gd name="T54" fmla="*/ 39603 w 188"/>
              <a:gd name="T55" fmla="*/ 165452 h 298"/>
              <a:gd name="T56" fmla="*/ 41866 w 188"/>
              <a:gd name="T57" fmla="*/ 164322 h 298"/>
              <a:gd name="T58" fmla="*/ 44129 w 188"/>
              <a:gd name="T59" fmla="*/ 163193 h 298"/>
              <a:gd name="T60" fmla="*/ 45827 w 188"/>
              <a:gd name="T61" fmla="*/ 160934 h 298"/>
              <a:gd name="T62" fmla="*/ 48090 w 188"/>
              <a:gd name="T63" fmla="*/ 159240 h 298"/>
              <a:gd name="T64" fmla="*/ 49221 w 188"/>
              <a:gd name="T65" fmla="*/ 156981 h 298"/>
              <a:gd name="T66" fmla="*/ 50918 w 188"/>
              <a:gd name="T67" fmla="*/ 154723 h 298"/>
              <a:gd name="T68" fmla="*/ 52616 w 188"/>
              <a:gd name="T69" fmla="*/ 151335 h 298"/>
              <a:gd name="T70" fmla="*/ 53747 w 188"/>
              <a:gd name="T71" fmla="*/ 148511 h 298"/>
              <a:gd name="T72" fmla="*/ 55445 w 188"/>
              <a:gd name="T73" fmla="*/ 144558 h 298"/>
              <a:gd name="T74" fmla="*/ 56576 w 188"/>
              <a:gd name="T75" fmla="*/ 141170 h 298"/>
              <a:gd name="T76" fmla="*/ 58273 w 188"/>
              <a:gd name="T77" fmla="*/ 137218 h 298"/>
              <a:gd name="T78" fmla="*/ 106363 w 188"/>
              <a:gd name="T79" fmla="*/ 0 h 298"/>
              <a:gd name="T80" fmla="*/ 84864 w 188"/>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
              <a:gd name="T124" fmla="*/ 0 h 298"/>
              <a:gd name="T125" fmla="*/ 188 w 188"/>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 h="298">
                <a:moveTo>
                  <a:pt x="150" y="0"/>
                </a:moveTo>
                <a:lnTo>
                  <a:pt x="94" y="170"/>
                </a:lnTo>
                <a:lnTo>
                  <a:pt x="38" y="0"/>
                </a:lnTo>
                <a:lnTo>
                  <a:pt x="0" y="0"/>
                </a:lnTo>
                <a:lnTo>
                  <a:pt x="77" y="222"/>
                </a:lnTo>
                <a:lnTo>
                  <a:pt x="68" y="248"/>
                </a:lnTo>
                <a:lnTo>
                  <a:pt x="66" y="252"/>
                </a:lnTo>
                <a:lnTo>
                  <a:pt x="64" y="255"/>
                </a:lnTo>
                <a:lnTo>
                  <a:pt x="61" y="259"/>
                </a:lnTo>
                <a:lnTo>
                  <a:pt x="58" y="261"/>
                </a:lnTo>
                <a:lnTo>
                  <a:pt x="55" y="263"/>
                </a:lnTo>
                <a:lnTo>
                  <a:pt x="52" y="264"/>
                </a:lnTo>
                <a:lnTo>
                  <a:pt x="48" y="265"/>
                </a:lnTo>
                <a:lnTo>
                  <a:pt x="42" y="265"/>
                </a:lnTo>
                <a:lnTo>
                  <a:pt x="37" y="265"/>
                </a:lnTo>
                <a:lnTo>
                  <a:pt x="32" y="264"/>
                </a:lnTo>
                <a:lnTo>
                  <a:pt x="28" y="263"/>
                </a:lnTo>
                <a:lnTo>
                  <a:pt x="23" y="262"/>
                </a:lnTo>
                <a:lnTo>
                  <a:pt x="23" y="295"/>
                </a:lnTo>
                <a:lnTo>
                  <a:pt x="28" y="296"/>
                </a:lnTo>
                <a:lnTo>
                  <a:pt x="32" y="297"/>
                </a:lnTo>
                <a:lnTo>
                  <a:pt x="37" y="298"/>
                </a:lnTo>
                <a:lnTo>
                  <a:pt x="43" y="298"/>
                </a:lnTo>
                <a:lnTo>
                  <a:pt x="50" y="298"/>
                </a:lnTo>
                <a:lnTo>
                  <a:pt x="55" y="297"/>
                </a:lnTo>
                <a:lnTo>
                  <a:pt x="61" y="296"/>
                </a:lnTo>
                <a:lnTo>
                  <a:pt x="65" y="295"/>
                </a:lnTo>
                <a:lnTo>
                  <a:pt x="70" y="293"/>
                </a:lnTo>
                <a:lnTo>
                  <a:pt x="74" y="291"/>
                </a:lnTo>
                <a:lnTo>
                  <a:pt x="78" y="289"/>
                </a:lnTo>
                <a:lnTo>
                  <a:pt x="81" y="285"/>
                </a:lnTo>
                <a:lnTo>
                  <a:pt x="85" y="282"/>
                </a:lnTo>
                <a:lnTo>
                  <a:pt x="87" y="278"/>
                </a:lnTo>
                <a:lnTo>
                  <a:pt x="90" y="274"/>
                </a:lnTo>
                <a:lnTo>
                  <a:pt x="93" y="268"/>
                </a:lnTo>
                <a:lnTo>
                  <a:pt x="95" y="263"/>
                </a:lnTo>
                <a:lnTo>
                  <a:pt x="98" y="256"/>
                </a:lnTo>
                <a:lnTo>
                  <a:pt x="100" y="250"/>
                </a:lnTo>
                <a:lnTo>
                  <a:pt x="103" y="243"/>
                </a:lnTo>
                <a:lnTo>
                  <a:pt x="188" y="0"/>
                </a:lnTo>
                <a:lnTo>
                  <a:pt x="150" y="0"/>
                </a:lnTo>
                <a:close/>
              </a:path>
            </a:pathLst>
          </a:custGeom>
          <a:solidFill>
            <a:srgbClr val="000000"/>
          </a:solidFill>
          <a:ln w="9525">
            <a:noFill/>
            <a:round/>
            <a:headEnd/>
            <a:tailEnd/>
          </a:ln>
        </p:spPr>
        <p:txBody>
          <a:bodyPr/>
          <a:lstStyle/>
          <a:p>
            <a:pPr eaLnBrk="0" hangingPunct="0"/>
            <a:endParaRPr lang="en-US" sz="3600">
              <a:latin typeface="Times New Roman" pitchFamily="18" charset="0"/>
            </a:endParaRPr>
          </a:p>
        </p:txBody>
      </p:sp>
      <p:sp>
        <p:nvSpPr>
          <p:cNvPr id="14389" name="Rectangle 58"/>
          <p:cNvSpPr>
            <a:spLocks noChangeArrowheads="1"/>
          </p:cNvSpPr>
          <p:nvPr/>
        </p:nvSpPr>
        <p:spPr bwMode="auto">
          <a:xfrm>
            <a:off x="1500188" y="5233988"/>
            <a:ext cx="117020" cy="276999"/>
          </a:xfrm>
          <a:prstGeom prst="rect">
            <a:avLst/>
          </a:prstGeom>
          <a:noFill/>
          <a:ln w="9525">
            <a:noFill/>
            <a:miter lim="800000"/>
            <a:headEnd/>
            <a:tailEnd/>
          </a:ln>
        </p:spPr>
        <p:txBody>
          <a:bodyPr wrap="none" lIns="0" tIns="0" rIns="0" bIns="0">
            <a:spAutoFit/>
          </a:bodyPr>
          <a:lstStyle/>
          <a:p>
            <a:pPr eaLnBrk="0" hangingPunct="0"/>
            <a:r>
              <a:rPr lang="en-US" b="1"/>
              <a:t>0</a:t>
            </a:r>
            <a:endParaRPr lang="en-US" sz="3600" b="1">
              <a:latin typeface="Times New Roman" pitchFamily="18" charset="0"/>
            </a:endParaRPr>
          </a:p>
        </p:txBody>
      </p:sp>
      <p:sp>
        <p:nvSpPr>
          <p:cNvPr id="14390" name="Rectangle 59"/>
          <p:cNvSpPr>
            <a:spLocks noChangeArrowheads="1"/>
          </p:cNvSpPr>
          <p:nvPr/>
        </p:nvSpPr>
        <p:spPr bwMode="auto">
          <a:xfrm>
            <a:off x="1500188" y="4486275"/>
            <a:ext cx="117020" cy="276999"/>
          </a:xfrm>
          <a:prstGeom prst="rect">
            <a:avLst/>
          </a:prstGeom>
          <a:noFill/>
          <a:ln w="9525">
            <a:noFill/>
            <a:miter lim="800000"/>
            <a:headEnd/>
            <a:tailEnd/>
          </a:ln>
        </p:spPr>
        <p:txBody>
          <a:bodyPr wrap="none" lIns="0" tIns="0" rIns="0" bIns="0">
            <a:spAutoFit/>
          </a:bodyPr>
          <a:lstStyle/>
          <a:p>
            <a:pPr eaLnBrk="0" hangingPunct="0"/>
            <a:r>
              <a:rPr lang="en-US" b="1"/>
              <a:t>5</a:t>
            </a:r>
            <a:endParaRPr lang="en-US" sz="3600" b="1">
              <a:latin typeface="Times New Roman" pitchFamily="18" charset="0"/>
            </a:endParaRPr>
          </a:p>
        </p:txBody>
      </p:sp>
      <p:sp>
        <p:nvSpPr>
          <p:cNvPr id="14391" name="Rectangle 60"/>
          <p:cNvSpPr>
            <a:spLocks noChangeArrowheads="1"/>
          </p:cNvSpPr>
          <p:nvPr/>
        </p:nvSpPr>
        <p:spPr bwMode="auto">
          <a:xfrm>
            <a:off x="1379538" y="3740150"/>
            <a:ext cx="234038" cy="276999"/>
          </a:xfrm>
          <a:prstGeom prst="rect">
            <a:avLst/>
          </a:prstGeom>
          <a:noFill/>
          <a:ln w="9525">
            <a:noFill/>
            <a:miter lim="800000"/>
            <a:headEnd/>
            <a:tailEnd/>
          </a:ln>
        </p:spPr>
        <p:txBody>
          <a:bodyPr wrap="none" lIns="0" tIns="0" rIns="0" bIns="0">
            <a:spAutoFit/>
          </a:bodyPr>
          <a:lstStyle/>
          <a:p>
            <a:pPr eaLnBrk="0" hangingPunct="0"/>
            <a:r>
              <a:rPr lang="en-US" b="1"/>
              <a:t>10</a:t>
            </a:r>
            <a:endParaRPr lang="en-US" sz="3600" b="1">
              <a:latin typeface="Times New Roman" pitchFamily="18" charset="0"/>
            </a:endParaRPr>
          </a:p>
        </p:txBody>
      </p:sp>
      <p:sp>
        <p:nvSpPr>
          <p:cNvPr id="14392" name="Rectangle 61"/>
          <p:cNvSpPr>
            <a:spLocks noChangeArrowheads="1"/>
          </p:cNvSpPr>
          <p:nvPr/>
        </p:nvSpPr>
        <p:spPr bwMode="auto">
          <a:xfrm>
            <a:off x="1379538" y="2989263"/>
            <a:ext cx="234038" cy="276999"/>
          </a:xfrm>
          <a:prstGeom prst="rect">
            <a:avLst/>
          </a:prstGeom>
          <a:noFill/>
          <a:ln w="9525">
            <a:noFill/>
            <a:miter lim="800000"/>
            <a:headEnd/>
            <a:tailEnd/>
          </a:ln>
        </p:spPr>
        <p:txBody>
          <a:bodyPr wrap="none" lIns="0" tIns="0" rIns="0" bIns="0">
            <a:spAutoFit/>
          </a:bodyPr>
          <a:lstStyle/>
          <a:p>
            <a:pPr eaLnBrk="0" hangingPunct="0"/>
            <a:r>
              <a:rPr lang="en-US" b="1"/>
              <a:t>15</a:t>
            </a:r>
            <a:endParaRPr lang="en-US" sz="3600" b="1">
              <a:latin typeface="Times New Roman" pitchFamily="18" charset="0"/>
            </a:endParaRPr>
          </a:p>
        </p:txBody>
      </p:sp>
      <p:sp>
        <p:nvSpPr>
          <p:cNvPr id="14393" name="Rectangle 62"/>
          <p:cNvSpPr>
            <a:spLocks noChangeArrowheads="1"/>
          </p:cNvSpPr>
          <p:nvPr/>
        </p:nvSpPr>
        <p:spPr bwMode="auto">
          <a:xfrm>
            <a:off x="1379538" y="2243138"/>
            <a:ext cx="234038" cy="276999"/>
          </a:xfrm>
          <a:prstGeom prst="rect">
            <a:avLst/>
          </a:prstGeom>
          <a:noFill/>
          <a:ln w="9525">
            <a:noFill/>
            <a:miter lim="800000"/>
            <a:headEnd/>
            <a:tailEnd/>
          </a:ln>
        </p:spPr>
        <p:txBody>
          <a:bodyPr wrap="none" lIns="0" tIns="0" rIns="0" bIns="0">
            <a:spAutoFit/>
          </a:bodyPr>
          <a:lstStyle/>
          <a:p>
            <a:pPr eaLnBrk="0" hangingPunct="0"/>
            <a:r>
              <a:rPr lang="en-US" b="1"/>
              <a:t>20</a:t>
            </a:r>
            <a:endParaRPr lang="en-US" sz="3600" b="1">
              <a:latin typeface="Times New Roman" pitchFamily="18" charset="0"/>
            </a:endParaRPr>
          </a:p>
        </p:txBody>
      </p:sp>
      <p:sp>
        <p:nvSpPr>
          <p:cNvPr id="14394" name="Rectangle 63"/>
          <p:cNvSpPr>
            <a:spLocks noChangeArrowheads="1"/>
          </p:cNvSpPr>
          <p:nvPr/>
        </p:nvSpPr>
        <p:spPr bwMode="auto">
          <a:xfrm>
            <a:off x="1379538" y="1493838"/>
            <a:ext cx="234038" cy="276999"/>
          </a:xfrm>
          <a:prstGeom prst="rect">
            <a:avLst/>
          </a:prstGeom>
          <a:noFill/>
          <a:ln w="9525">
            <a:noFill/>
            <a:miter lim="800000"/>
            <a:headEnd/>
            <a:tailEnd/>
          </a:ln>
        </p:spPr>
        <p:txBody>
          <a:bodyPr wrap="none" lIns="0" tIns="0" rIns="0" bIns="0">
            <a:spAutoFit/>
          </a:bodyPr>
          <a:lstStyle/>
          <a:p>
            <a:pPr eaLnBrk="0" hangingPunct="0"/>
            <a:r>
              <a:rPr lang="en-US" b="1"/>
              <a:t>25</a:t>
            </a:r>
            <a:endParaRPr lang="en-US" sz="3600" b="1">
              <a:latin typeface="Times New Roman" pitchFamily="18" charset="0"/>
            </a:endParaRPr>
          </a:p>
        </p:txBody>
      </p:sp>
      <p:sp>
        <p:nvSpPr>
          <p:cNvPr id="14395" name="Freeform 64"/>
          <p:cNvSpPr>
            <a:spLocks noEditPoints="1"/>
          </p:cNvSpPr>
          <p:nvPr/>
        </p:nvSpPr>
        <p:spPr bwMode="auto">
          <a:xfrm>
            <a:off x="814388" y="4121150"/>
            <a:ext cx="157162" cy="177800"/>
          </a:xfrm>
          <a:custGeom>
            <a:avLst/>
            <a:gdLst>
              <a:gd name="T0" fmla="*/ 157162 w 278"/>
              <a:gd name="T1" fmla="*/ 145785 h 311"/>
              <a:gd name="T2" fmla="*/ 57098 w 278"/>
              <a:gd name="T3" fmla="*/ 174941 h 311"/>
              <a:gd name="T4" fmla="*/ 71797 w 278"/>
              <a:gd name="T5" fmla="*/ 164079 h 311"/>
              <a:gd name="T6" fmla="*/ 79712 w 278"/>
              <a:gd name="T7" fmla="*/ 146928 h 311"/>
              <a:gd name="T8" fmla="*/ 78581 w 278"/>
              <a:gd name="T9" fmla="*/ 126347 h 311"/>
              <a:gd name="T10" fmla="*/ 68970 w 278"/>
              <a:gd name="T11" fmla="*/ 110339 h 311"/>
              <a:gd name="T12" fmla="*/ 53141 w 278"/>
              <a:gd name="T13" fmla="*/ 100620 h 311"/>
              <a:gd name="T14" fmla="*/ 34485 w 278"/>
              <a:gd name="T15" fmla="*/ 99477 h 311"/>
              <a:gd name="T16" fmla="*/ 18091 w 278"/>
              <a:gd name="T17" fmla="*/ 108052 h 311"/>
              <a:gd name="T18" fmla="*/ 7349 w 278"/>
              <a:gd name="T19" fmla="*/ 122916 h 311"/>
              <a:gd name="T20" fmla="*/ 4523 w 278"/>
              <a:gd name="T21" fmla="*/ 142354 h 311"/>
              <a:gd name="T22" fmla="*/ 10741 w 278"/>
              <a:gd name="T23" fmla="*/ 160649 h 311"/>
              <a:gd name="T24" fmla="*/ 24309 w 278"/>
              <a:gd name="T25" fmla="*/ 173226 h 311"/>
              <a:gd name="T26" fmla="*/ 42400 w 278"/>
              <a:gd name="T27" fmla="*/ 177800 h 311"/>
              <a:gd name="T28" fmla="*/ 33355 w 278"/>
              <a:gd name="T29" fmla="*/ 159505 h 311"/>
              <a:gd name="T30" fmla="*/ 25440 w 278"/>
              <a:gd name="T31" fmla="*/ 152645 h 311"/>
              <a:gd name="T32" fmla="*/ 20917 w 278"/>
              <a:gd name="T33" fmla="*/ 142926 h 311"/>
              <a:gd name="T34" fmla="*/ 21483 w 278"/>
              <a:gd name="T35" fmla="*/ 131492 h 311"/>
              <a:gd name="T36" fmla="*/ 26571 w 278"/>
              <a:gd name="T37" fmla="*/ 122345 h 311"/>
              <a:gd name="T38" fmla="*/ 35616 w 278"/>
              <a:gd name="T39" fmla="*/ 116628 h 311"/>
              <a:gd name="T40" fmla="*/ 46922 w 278"/>
              <a:gd name="T41" fmla="*/ 116056 h 311"/>
              <a:gd name="T42" fmla="*/ 56533 w 278"/>
              <a:gd name="T43" fmla="*/ 121201 h 311"/>
              <a:gd name="T44" fmla="*/ 62752 w 278"/>
              <a:gd name="T45" fmla="*/ 129777 h 311"/>
              <a:gd name="T46" fmla="*/ 64448 w 278"/>
              <a:gd name="T47" fmla="*/ 140639 h 311"/>
              <a:gd name="T48" fmla="*/ 61056 w 278"/>
              <a:gd name="T49" fmla="*/ 151502 h 311"/>
              <a:gd name="T50" fmla="*/ 52576 w 278"/>
              <a:gd name="T51" fmla="*/ 158934 h 311"/>
              <a:gd name="T52" fmla="*/ 42400 w 278"/>
              <a:gd name="T53" fmla="*/ 161792 h 311"/>
              <a:gd name="T54" fmla="*/ 129461 w 278"/>
              <a:gd name="T55" fmla="*/ 76037 h 311"/>
              <a:gd name="T56" fmla="*/ 144159 w 278"/>
              <a:gd name="T57" fmla="*/ 65174 h 311"/>
              <a:gd name="T58" fmla="*/ 152074 w 278"/>
              <a:gd name="T59" fmla="*/ 48023 h 311"/>
              <a:gd name="T60" fmla="*/ 150943 w 278"/>
              <a:gd name="T61" fmla="*/ 28014 h 311"/>
              <a:gd name="T62" fmla="*/ 141898 w 278"/>
              <a:gd name="T63" fmla="*/ 12006 h 311"/>
              <a:gd name="T64" fmla="*/ 126069 w 278"/>
              <a:gd name="T65" fmla="*/ 1715 h 311"/>
              <a:gd name="T66" fmla="*/ 107413 w 278"/>
              <a:gd name="T67" fmla="*/ 572 h 311"/>
              <a:gd name="T68" fmla="*/ 91018 w 278"/>
              <a:gd name="T69" fmla="*/ 9147 h 311"/>
              <a:gd name="T70" fmla="*/ 79712 w 278"/>
              <a:gd name="T71" fmla="*/ 24583 h 311"/>
              <a:gd name="T72" fmla="*/ 76885 w 278"/>
              <a:gd name="T73" fmla="*/ 43450 h 311"/>
              <a:gd name="T74" fmla="*/ 83104 w 278"/>
              <a:gd name="T75" fmla="*/ 62316 h 311"/>
              <a:gd name="T76" fmla="*/ 96672 w 278"/>
              <a:gd name="T77" fmla="*/ 74322 h 311"/>
              <a:gd name="T78" fmla="*/ 114762 w 278"/>
              <a:gd name="T79" fmla="*/ 79467 h 311"/>
              <a:gd name="T80" fmla="*/ 106282 w 278"/>
              <a:gd name="T81" fmla="*/ 60601 h 311"/>
              <a:gd name="T82" fmla="*/ 97802 w 278"/>
              <a:gd name="T83" fmla="*/ 54312 h 311"/>
              <a:gd name="T84" fmla="*/ 93280 w 278"/>
              <a:gd name="T85" fmla="*/ 44021 h 311"/>
              <a:gd name="T86" fmla="*/ 93845 w 278"/>
              <a:gd name="T87" fmla="*/ 32587 h 311"/>
              <a:gd name="T88" fmla="*/ 98933 w 278"/>
              <a:gd name="T89" fmla="*/ 23440 h 311"/>
              <a:gd name="T90" fmla="*/ 107978 w 278"/>
              <a:gd name="T91" fmla="*/ 17723 h 311"/>
              <a:gd name="T92" fmla="*/ 119285 w 278"/>
              <a:gd name="T93" fmla="*/ 17151 h 311"/>
              <a:gd name="T94" fmla="*/ 128895 w 278"/>
              <a:gd name="T95" fmla="*/ 22296 h 311"/>
              <a:gd name="T96" fmla="*/ 135114 w 278"/>
              <a:gd name="T97" fmla="*/ 30872 h 311"/>
              <a:gd name="T98" fmla="*/ 136810 w 278"/>
              <a:gd name="T99" fmla="*/ 41734 h 311"/>
              <a:gd name="T100" fmla="*/ 133418 w 278"/>
              <a:gd name="T101" fmla="*/ 53168 h 311"/>
              <a:gd name="T102" fmla="*/ 125503 w 278"/>
              <a:gd name="T103" fmla="*/ 60029 h 311"/>
              <a:gd name="T104" fmla="*/ 114762 w 278"/>
              <a:gd name="T105" fmla="*/ 62887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8"/>
              <a:gd name="T160" fmla="*/ 0 h 311"/>
              <a:gd name="T161" fmla="*/ 278 w 278"/>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8" h="311">
                <a:moveTo>
                  <a:pt x="278" y="255"/>
                </a:moveTo>
                <a:lnTo>
                  <a:pt x="278" y="230"/>
                </a:lnTo>
                <a:lnTo>
                  <a:pt x="0" y="57"/>
                </a:lnTo>
                <a:lnTo>
                  <a:pt x="0" y="82"/>
                </a:lnTo>
                <a:lnTo>
                  <a:pt x="278" y="255"/>
                </a:lnTo>
                <a:close/>
                <a:moveTo>
                  <a:pt x="75" y="311"/>
                </a:moveTo>
                <a:lnTo>
                  <a:pt x="82" y="311"/>
                </a:lnTo>
                <a:lnTo>
                  <a:pt x="88" y="310"/>
                </a:lnTo>
                <a:lnTo>
                  <a:pt x="94" y="308"/>
                </a:lnTo>
                <a:lnTo>
                  <a:pt x="101" y="306"/>
                </a:lnTo>
                <a:lnTo>
                  <a:pt x="107" y="303"/>
                </a:lnTo>
                <a:lnTo>
                  <a:pt x="112" y="300"/>
                </a:lnTo>
                <a:lnTo>
                  <a:pt x="117" y="295"/>
                </a:lnTo>
                <a:lnTo>
                  <a:pt x="122" y="291"/>
                </a:lnTo>
                <a:lnTo>
                  <a:pt x="127" y="287"/>
                </a:lnTo>
                <a:lnTo>
                  <a:pt x="131" y="281"/>
                </a:lnTo>
                <a:lnTo>
                  <a:pt x="134" y="275"/>
                </a:lnTo>
                <a:lnTo>
                  <a:pt x="137" y="270"/>
                </a:lnTo>
                <a:lnTo>
                  <a:pt x="139" y="263"/>
                </a:lnTo>
                <a:lnTo>
                  <a:pt x="141" y="257"/>
                </a:lnTo>
                <a:lnTo>
                  <a:pt x="142" y="249"/>
                </a:lnTo>
                <a:lnTo>
                  <a:pt x="142" y="243"/>
                </a:lnTo>
                <a:lnTo>
                  <a:pt x="142" y="235"/>
                </a:lnTo>
                <a:lnTo>
                  <a:pt x="141" y="228"/>
                </a:lnTo>
                <a:lnTo>
                  <a:pt x="139" y="221"/>
                </a:lnTo>
                <a:lnTo>
                  <a:pt x="137" y="215"/>
                </a:lnTo>
                <a:lnTo>
                  <a:pt x="134" y="210"/>
                </a:lnTo>
                <a:lnTo>
                  <a:pt x="131" y="203"/>
                </a:lnTo>
                <a:lnTo>
                  <a:pt x="127" y="198"/>
                </a:lnTo>
                <a:lnTo>
                  <a:pt x="122" y="193"/>
                </a:lnTo>
                <a:lnTo>
                  <a:pt x="117" y="189"/>
                </a:lnTo>
                <a:lnTo>
                  <a:pt x="112" y="185"/>
                </a:lnTo>
                <a:lnTo>
                  <a:pt x="107" y="182"/>
                </a:lnTo>
                <a:lnTo>
                  <a:pt x="101" y="178"/>
                </a:lnTo>
                <a:lnTo>
                  <a:pt x="94" y="176"/>
                </a:lnTo>
                <a:lnTo>
                  <a:pt x="88" y="174"/>
                </a:lnTo>
                <a:lnTo>
                  <a:pt x="81" y="173"/>
                </a:lnTo>
                <a:lnTo>
                  <a:pt x="75" y="173"/>
                </a:lnTo>
                <a:lnTo>
                  <a:pt x="68" y="173"/>
                </a:lnTo>
                <a:lnTo>
                  <a:pt x="61" y="174"/>
                </a:lnTo>
                <a:lnTo>
                  <a:pt x="54" y="176"/>
                </a:lnTo>
                <a:lnTo>
                  <a:pt x="49" y="178"/>
                </a:lnTo>
                <a:lnTo>
                  <a:pt x="43" y="182"/>
                </a:lnTo>
                <a:lnTo>
                  <a:pt x="38" y="185"/>
                </a:lnTo>
                <a:lnTo>
                  <a:pt x="32" y="189"/>
                </a:lnTo>
                <a:lnTo>
                  <a:pt x="27" y="193"/>
                </a:lnTo>
                <a:lnTo>
                  <a:pt x="23" y="199"/>
                </a:lnTo>
                <a:lnTo>
                  <a:pt x="19" y="204"/>
                </a:lnTo>
                <a:lnTo>
                  <a:pt x="16" y="210"/>
                </a:lnTo>
                <a:lnTo>
                  <a:pt x="13" y="215"/>
                </a:lnTo>
                <a:lnTo>
                  <a:pt x="11" y="221"/>
                </a:lnTo>
                <a:lnTo>
                  <a:pt x="9" y="229"/>
                </a:lnTo>
                <a:lnTo>
                  <a:pt x="8" y="235"/>
                </a:lnTo>
                <a:lnTo>
                  <a:pt x="8" y="243"/>
                </a:lnTo>
                <a:lnTo>
                  <a:pt x="8" y="249"/>
                </a:lnTo>
                <a:lnTo>
                  <a:pt x="9" y="257"/>
                </a:lnTo>
                <a:lnTo>
                  <a:pt x="11" y="263"/>
                </a:lnTo>
                <a:lnTo>
                  <a:pt x="13" y="270"/>
                </a:lnTo>
                <a:lnTo>
                  <a:pt x="16" y="275"/>
                </a:lnTo>
                <a:lnTo>
                  <a:pt x="19" y="281"/>
                </a:lnTo>
                <a:lnTo>
                  <a:pt x="23" y="287"/>
                </a:lnTo>
                <a:lnTo>
                  <a:pt x="27" y="291"/>
                </a:lnTo>
                <a:lnTo>
                  <a:pt x="31" y="295"/>
                </a:lnTo>
                <a:lnTo>
                  <a:pt x="37" y="300"/>
                </a:lnTo>
                <a:lnTo>
                  <a:pt x="43" y="303"/>
                </a:lnTo>
                <a:lnTo>
                  <a:pt x="48" y="306"/>
                </a:lnTo>
                <a:lnTo>
                  <a:pt x="54" y="308"/>
                </a:lnTo>
                <a:lnTo>
                  <a:pt x="61" y="310"/>
                </a:lnTo>
                <a:lnTo>
                  <a:pt x="68" y="311"/>
                </a:lnTo>
                <a:lnTo>
                  <a:pt x="75" y="311"/>
                </a:lnTo>
                <a:close/>
                <a:moveTo>
                  <a:pt x="75" y="283"/>
                </a:moveTo>
                <a:lnTo>
                  <a:pt x="71" y="283"/>
                </a:lnTo>
                <a:lnTo>
                  <a:pt x="67" y="281"/>
                </a:lnTo>
                <a:lnTo>
                  <a:pt x="63" y="280"/>
                </a:lnTo>
                <a:lnTo>
                  <a:pt x="59" y="279"/>
                </a:lnTo>
                <a:lnTo>
                  <a:pt x="56" y="278"/>
                </a:lnTo>
                <a:lnTo>
                  <a:pt x="53" y="276"/>
                </a:lnTo>
                <a:lnTo>
                  <a:pt x="50" y="274"/>
                </a:lnTo>
                <a:lnTo>
                  <a:pt x="47" y="271"/>
                </a:lnTo>
                <a:lnTo>
                  <a:pt x="45" y="267"/>
                </a:lnTo>
                <a:lnTo>
                  <a:pt x="42" y="265"/>
                </a:lnTo>
                <a:lnTo>
                  <a:pt x="41" y="262"/>
                </a:lnTo>
                <a:lnTo>
                  <a:pt x="39" y="258"/>
                </a:lnTo>
                <a:lnTo>
                  <a:pt x="38" y="255"/>
                </a:lnTo>
                <a:lnTo>
                  <a:pt x="37" y="250"/>
                </a:lnTo>
                <a:lnTo>
                  <a:pt x="36" y="246"/>
                </a:lnTo>
                <a:lnTo>
                  <a:pt x="36" y="243"/>
                </a:lnTo>
                <a:lnTo>
                  <a:pt x="36" y="239"/>
                </a:lnTo>
                <a:lnTo>
                  <a:pt x="37" y="234"/>
                </a:lnTo>
                <a:lnTo>
                  <a:pt x="38" y="230"/>
                </a:lnTo>
                <a:lnTo>
                  <a:pt x="39" y="227"/>
                </a:lnTo>
                <a:lnTo>
                  <a:pt x="41" y="223"/>
                </a:lnTo>
                <a:lnTo>
                  <a:pt x="42" y="220"/>
                </a:lnTo>
                <a:lnTo>
                  <a:pt x="45" y="217"/>
                </a:lnTo>
                <a:lnTo>
                  <a:pt x="47" y="214"/>
                </a:lnTo>
                <a:lnTo>
                  <a:pt x="50" y="212"/>
                </a:lnTo>
                <a:lnTo>
                  <a:pt x="53" y="208"/>
                </a:lnTo>
                <a:lnTo>
                  <a:pt x="56" y="207"/>
                </a:lnTo>
                <a:lnTo>
                  <a:pt x="59" y="205"/>
                </a:lnTo>
                <a:lnTo>
                  <a:pt x="63" y="204"/>
                </a:lnTo>
                <a:lnTo>
                  <a:pt x="67" y="203"/>
                </a:lnTo>
                <a:lnTo>
                  <a:pt x="71" y="202"/>
                </a:lnTo>
                <a:lnTo>
                  <a:pt x="75" y="202"/>
                </a:lnTo>
                <a:lnTo>
                  <a:pt x="79" y="202"/>
                </a:lnTo>
                <a:lnTo>
                  <a:pt x="83" y="203"/>
                </a:lnTo>
                <a:lnTo>
                  <a:pt x="86" y="204"/>
                </a:lnTo>
                <a:lnTo>
                  <a:pt x="90" y="205"/>
                </a:lnTo>
                <a:lnTo>
                  <a:pt x="93" y="207"/>
                </a:lnTo>
                <a:lnTo>
                  <a:pt x="97" y="208"/>
                </a:lnTo>
                <a:lnTo>
                  <a:pt x="100" y="212"/>
                </a:lnTo>
                <a:lnTo>
                  <a:pt x="103" y="214"/>
                </a:lnTo>
                <a:lnTo>
                  <a:pt x="105" y="217"/>
                </a:lnTo>
                <a:lnTo>
                  <a:pt x="108" y="220"/>
                </a:lnTo>
                <a:lnTo>
                  <a:pt x="109" y="223"/>
                </a:lnTo>
                <a:lnTo>
                  <a:pt x="111" y="227"/>
                </a:lnTo>
                <a:lnTo>
                  <a:pt x="112" y="230"/>
                </a:lnTo>
                <a:lnTo>
                  <a:pt x="113" y="234"/>
                </a:lnTo>
                <a:lnTo>
                  <a:pt x="114" y="239"/>
                </a:lnTo>
                <a:lnTo>
                  <a:pt x="114" y="243"/>
                </a:lnTo>
                <a:lnTo>
                  <a:pt x="114" y="246"/>
                </a:lnTo>
                <a:lnTo>
                  <a:pt x="113" y="250"/>
                </a:lnTo>
                <a:lnTo>
                  <a:pt x="112" y="255"/>
                </a:lnTo>
                <a:lnTo>
                  <a:pt x="111" y="258"/>
                </a:lnTo>
                <a:lnTo>
                  <a:pt x="110" y="262"/>
                </a:lnTo>
                <a:lnTo>
                  <a:pt x="108" y="265"/>
                </a:lnTo>
                <a:lnTo>
                  <a:pt x="106" y="267"/>
                </a:lnTo>
                <a:lnTo>
                  <a:pt x="103" y="271"/>
                </a:lnTo>
                <a:lnTo>
                  <a:pt x="100" y="274"/>
                </a:lnTo>
                <a:lnTo>
                  <a:pt x="98" y="276"/>
                </a:lnTo>
                <a:lnTo>
                  <a:pt x="93" y="278"/>
                </a:lnTo>
                <a:lnTo>
                  <a:pt x="90" y="279"/>
                </a:lnTo>
                <a:lnTo>
                  <a:pt x="87" y="280"/>
                </a:lnTo>
                <a:lnTo>
                  <a:pt x="83" y="281"/>
                </a:lnTo>
                <a:lnTo>
                  <a:pt x="79" y="283"/>
                </a:lnTo>
                <a:lnTo>
                  <a:pt x="75" y="283"/>
                </a:lnTo>
                <a:close/>
                <a:moveTo>
                  <a:pt x="203" y="139"/>
                </a:moveTo>
                <a:lnTo>
                  <a:pt x="210" y="139"/>
                </a:lnTo>
                <a:lnTo>
                  <a:pt x="216" y="138"/>
                </a:lnTo>
                <a:lnTo>
                  <a:pt x="223" y="135"/>
                </a:lnTo>
                <a:lnTo>
                  <a:pt x="229" y="133"/>
                </a:lnTo>
                <a:lnTo>
                  <a:pt x="235" y="130"/>
                </a:lnTo>
                <a:lnTo>
                  <a:pt x="240" y="127"/>
                </a:lnTo>
                <a:lnTo>
                  <a:pt x="245" y="124"/>
                </a:lnTo>
                <a:lnTo>
                  <a:pt x="251" y="118"/>
                </a:lnTo>
                <a:lnTo>
                  <a:pt x="255" y="114"/>
                </a:lnTo>
                <a:lnTo>
                  <a:pt x="259" y="109"/>
                </a:lnTo>
                <a:lnTo>
                  <a:pt x="262" y="103"/>
                </a:lnTo>
                <a:lnTo>
                  <a:pt x="265" y="97"/>
                </a:lnTo>
                <a:lnTo>
                  <a:pt x="267" y="90"/>
                </a:lnTo>
                <a:lnTo>
                  <a:pt x="269" y="84"/>
                </a:lnTo>
                <a:lnTo>
                  <a:pt x="270" y="76"/>
                </a:lnTo>
                <a:lnTo>
                  <a:pt x="270" y="70"/>
                </a:lnTo>
                <a:lnTo>
                  <a:pt x="270" y="62"/>
                </a:lnTo>
                <a:lnTo>
                  <a:pt x="269" y="56"/>
                </a:lnTo>
                <a:lnTo>
                  <a:pt x="267" y="49"/>
                </a:lnTo>
                <a:lnTo>
                  <a:pt x="265" y="43"/>
                </a:lnTo>
                <a:lnTo>
                  <a:pt x="262" y="37"/>
                </a:lnTo>
                <a:lnTo>
                  <a:pt x="259" y="31"/>
                </a:lnTo>
                <a:lnTo>
                  <a:pt x="255" y="26"/>
                </a:lnTo>
                <a:lnTo>
                  <a:pt x="251" y="21"/>
                </a:lnTo>
                <a:lnTo>
                  <a:pt x="245" y="16"/>
                </a:lnTo>
                <a:lnTo>
                  <a:pt x="240" y="12"/>
                </a:lnTo>
                <a:lnTo>
                  <a:pt x="235" y="9"/>
                </a:lnTo>
                <a:lnTo>
                  <a:pt x="229" y="6"/>
                </a:lnTo>
                <a:lnTo>
                  <a:pt x="223" y="3"/>
                </a:lnTo>
                <a:lnTo>
                  <a:pt x="216" y="1"/>
                </a:lnTo>
                <a:lnTo>
                  <a:pt x="209" y="0"/>
                </a:lnTo>
                <a:lnTo>
                  <a:pt x="203" y="0"/>
                </a:lnTo>
                <a:lnTo>
                  <a:pt x="196" y="0"/>
                </a:lnTo>
                <a:lnTo>
                  <a:pt x="190" y="1"/>
                </a:lnTo>
                <a:lnTo>
                  <a:pt x="182" y="3"/>
                </a:lnTo>
                <a:lnTo>
                  <a:pt x="177" y="6"/>
                </a:lnTo>
                <a:lnTo>
                  <a:pt x="171" y="9"/>
                </a:lnTo>
                <a:lnTo>
                  <a:pt x="166" y="12"/>
                </a:lnTo>
                <a:lnTo>
                  <a:pt x="161" y="16"/>
                </a:lnTo>
                <a:lnTo>
                  <a:pt x="155" y="21"/>
                </a:lnTo>
                <a:lnTo>
                  <a:pt x="151" y="26"/>
                </a:lnTo>
                <a:lnTo>
                  <a:pt x="147" y="31"/>
                </a:lnTo>
                <a:lnTo>
                  <a:pt x="144" y="37"/>
                </a:lnTo>
                <a:lnTo>
                  <a:pt x="141" y="43"/>
                </a:lnTo>
                <a:lnTo>
                  <a:pt x="139" y="50"/>
                </a:lnTo>
                <a:lnTo>
                  <a:pt x="137" y="56"/>
                </a:lnTo>
                <a:lnTo>
                  <a:pt x="136" y="62"/>
                </a:lnTo>
                <a:lnTo>
                  <a:pt x="136" y="70"/>
                </a:lnTo>
                <a:lnTo>
                  <a:pt x="136" y="76"/>
                </a:lnTo>
                <a:lnTo>
                  <a:pt x="137" y="84"/>
                </a:lnTo>
                <a:lnTo>
                  <a:pt x="139" y="90"/>
                </a:lnTo>
                <a:lnTo>
                  <a:pt x="141" y="97"/>
                </a:lnTo>
                <a:lnTo>
                  <a:pt x="144" y="103"/>
                </a:lnTo>
                <a:lnTo>
                  <a:pt x="147" y="109"/>
                </a:lnTo>
                <a:lnTo>
                  <a:pt x="151" y="114"/>
                </a:lnTo>
                <a:lnTo>
                  <a:pt x="155" y="118"/>
                </a:lnTo>
                <a:lnTo>
                  <a:pt x="160" y="124"/>
                </a:lnTo>
                <a:lnTo>
                  <a:pt x="165" y="127"/>
                </a:lnTo>
                <a:lnTo>
                  <a:pt x="171" y="130"/>
                </a:lnTo>
                <a:lnTo>
                  <a:pt x="176" y="133"/>
                </a:lnTo>
                <a:lnTo>
                  <a:pt x="182" y="135"/>
                </a:lnTo>
                <a:lnTo>
                  <a:pt x="190" y="138"/>
                </a:lnTo>
                <a:lnTo>
                  <a:pt x="196" y="139"/>
                </a:lnTo>
                <a:lnTo>
                  <a:pt x="203" y="139"/>
                </a:lnTo>
                <a:close/>
                <a:moveTo>
                  <a:pt x="203" y="110"/>
                </a:moveTo>
                <a:lnTo>
                  <a:pt x="199" y="110"/>
                </a:lnTo>
                <a:lnTo>
                  <a:pt x="195" y="109"/>
                </a:lnTo>
                <a:lnTo>
                  <a:pt x="191" y="108"/>
                </a:lnTo>
                <a:lnTo>
                  <a:pt x="188" y="106"/>
                </a:lnTo>
                <a:lnTo>
                  <a:pt x="184" y="105"/>
                </a:lnTo>
                <a:lnTo>
                  <a:pt x="181" y="103"/>
                </a:lnTo>
                <a:lnTo>
                  <a:pt x="178" y="101"/>
                </a:lnTo>
                <a:lnTo>
                  <a:pt x="175" y="98"/>
                </a:lnTo>
                <a:lnTo>
                  <a:pt x="173" y="95"/>
                </a:lnTo>
                <a:lnTo>
                  <a:pt x="170" y="93"/>
                </a:lnTo>
                <a:lnTo>
                  <a:pt x="169" y="89"/>
                </a:lnTo>
                <a:lnTo>
                  <a:pt x="167" y="85"/>
                </a:lnTo>
                <a:lnTo>
                  <a:pt x="166" y="82"/>
                </a:lnTo>
                <a:lnTo>
                  <a:pt x="165" y="77"/>
                </a:lnTo>
                <a:lnTo>
                  <a:pt x="164" y="73"/>
                </a:lnTo>
                <a:lnTo>
                  <a:pt x="164" y="70"/>
                </a:lnTo>
                <a:lnTo>
                  <a:pt x="164" y="66"/>
                </a:lnTo>
                <a:lnTo>
                  <a:pt x="165" y="61"/>
                </a:lnTo>
                <a:lnTo>
                  <a:pt x="166" y="57"/>
                </a:lnTo>
                <a:lnTo>
                  <a:pt x="167" y="54"/>
                </a:lnTo>
                <a:lnTo>
                  <a:pt x="169" y="51"/>
                </a:lnTo>
                <a:lnTo>
                  <a:pt x="170" y="47"/>
                </a:lnTo>
                <a:lnTo>
                  <a:pt x="173" y="44"/>
                </a:lnTo>
                <a:lnTo>
                  <a:pt x="175" y="41"/>
                </a:lnTo>
                <a:lnTo>
                  <a:pt x="178" y="39"/>
                </a:lnTo>
                <a:lnTo>
                  <a:pt x="181" y="36"/>
                </a:lnTo>
                <a:lnTo>
                  <a:pt x="184" y="35"/>
                </a:lnTo>
                <a:lnTo>
                  <a:pt x="188" y="32"/>
                </a:lnTo>
                <a:lnTo>
                  <a:pt x="191" y="31"/>
                </a:lnTo>
                <a:lnTo>
                  <a:pt x="195" y="30"/>
                </a:lnTo>
                <a:lnTo>
                  <a:pt x="199" y="29"/>
                </a:lnTo>
                <a:lnTo>
                  <a:pt x="203" y="29"/>
                </a:lnTo>
                <a:lnTo>
                  <a:pt x="207" y="29"/>
                </a:lnTo>
                <a:lnTo>
                  <a:pt x="211" y="30"/>
                </a:lnTo>
                <a:lnTo>
                  <a:pt x="214" y="31"/>
                </a:lnTo>
                <a:lnTo>
                  <a:pt x="219" y="32"/>
                </a:lnTo>
                <a:lnTo>
                  <a:pt x="222" y="35"/>
                </a:lnTo>
                <a:lnTo>
                  <a:pt x="225" y="36"/>
                </a:lnTo>
                <a:lnTo>
                  <a:pt x="228" y="39"/>
                </a:lnTo>
                <a:lnTo>
                  <a:pt x="231" y="41"/>
                </a:lnTo>
                <a:lnTo>
                  <a:pt x="233" y="44"/>
                </a:lnTo>
                <a:lnTo>
                  <a:pt x="236" y="47"/>
                </a:lnTo>
                <a:lnTo>
                  <a:pt x="237" y="51"/>
                </a:lnTo>
                <a:lnTo>
                  <a:pt x="239" y="54"/>
                </a:lnTo>
                <a:lnTo>
                  <a:pt x="240" y="57"/>
                </a:lnTo>
                <a:lnTo>
                  <a:pt x="241" y="61"/>
                </a:lnTo>
                <a:lnTo>
                  <a:pt x="242" y="66"/>
                </a:lnTo>
                <a:lnTo>
                  <a:pt x="242" y="70"/>
                </a:lnTo>
                <a:lnTo>
                  <a:pt x="242" y="73"/>
                </a:lnTo>
                <a:lnTo>
                  <a:pt x="241" y="77"/>
                </a:lnTo>
                <a:lnTo>
                  <a:pt x="240" y="82"/>
                </a:lnTo>
                <a:lnTo>
                  <a:pt x="239" y="85"/>
                </a:lnTo>
                <a:lnTo>
                  <a:pt x="237" y="89"/>
                </a:lnTo>
                <a:lnTo>
                  <a:pt x="236" y="93"/>
                </a:lnTo>
                <a:lnTo>
                  <a:pt x="233" y="95"/>
                </a:lnTo>
                <a:lnTo>
                  <a:pt x="231" y="98"/>
                </a:lnTo>
                <a:lnTo>
                  <a:pt x="228" y="101"/>
                </a:lnTo>
                <a:lnTo>
                  <a:pt x="225" y="103"/>
                </a:lnTo>
                <a:lnTo>
                  <a:pt x="222" y="105"/>
                </a:lnTo>
                <a:lnTo>
                  <a:pt x="219" y="106"/>
                </a:lnTo>
                <a:lnTo>
                  <a:pt x="214" y="108"/>
                </a:lnTo>
                <a:lnTo>
                  <a:pt x="211" y="109"/>
                </a:lnTo>
                <a:lnTo>
                  <a:pt x="207" y="110"/>
                </a:lnTo>
                <a:lnTo>
                  <a:pt x="203" y="110"/>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396" name="Freeform 65"/>
          <p:cNvSpPr>
            <a:spLocks/>
          </p:cNvSpPr>
          <p:nvPr/>
        </p:nvSpPr>
        <p:spPr bwMode="auto">
          <a:xfrm>
            <a:off x="806450" y="3902075"/>
            <a:ext cx="165100" cy="142875"/>
          </a:xfrm>
          <a:custGeom>
            <a:avLst/>
            <a:gdLst>
              <a:gd name="T0" fmla="*/ 111569 w 293"/>
              <a:gd name="T1" fmla="*/ 22679 h 252"/>
              <a:gd name="T2" fmla="*/ 123966 w 293"/>
              <a:gd name="T3" fmla="*/ 27781 h 252"/>
              <a:gd name="T4" fmla="*/ 134109 w 293"/>
              <a:gd name="T5" fmla="*/ 35152 h 252"/>
              <a:gd name="T6" fmla="*/ 140870 w 293"/>
              <a:gd name="T7" fmla="*/ 45924 h 252"/>
              <a:gd name="T8" fmla="*/ 144815 w 293"/>
              <a:gd name="T9" fmla="*/ 58964 h 252"/>
              <a:gd name="T10" fmla="*/ 145378 w 293"/>
              <a:gd name="T11" fmla="*/ 73705 h 252"/>
              <a:gd name="T12" fmla="*/ 140870 w 293"/>
              <a:gd name="T13" fmla="*/ 89013 h 252"/>
              <a:gd name="T14" fmla="*/ 132418 w 293"/>
              <a:gd name="T15" fmla="*/ 102054 h 252"/>
              <a:gd name="T16" fmla="*/ 119458 w 293"/>
              <a:gd name="T17" fmla="*/ 111692 h 252"/>
              <a:gd name="T18" fmla="*/ 102554 w 293"/>
              <a:gd name="T19" fmla="*/ 117929 h 252"/>
              <a:gd name="T20" fmla="*/ 82832 w 293"/>
              <a:gd name="T21" fmla="*/ 120196 h 252"/>
              <a:gd name="T22" fmla="*/ 61419 w 293"/>
              <a:gd name="T23" fmla="*/ 118496 h 252"/>
              <a:gd name="T24" fmla="*/ 44515 w 293"/>
              <a:gd name="T25" fmla="*/ 112259 h 252"/>
              <a:gd name="T26" fmla="*/ 32118 w 293"/>
              <a:gd name="T27" fmla="*/ 103188 h 252"/>
              <a:gd name="T28" fmla="*/ 23103 w 293"/>
              <a:gd name="T29" fmla="*/ 89580 h 252"/>
              <a:gd name="T30" fmla="*/ 19158 w 293"/>
              <a:gd name="T31" fmla="*/ 73705 h 252"/>
              <a:gd name="T32" fmla="*/ 19722 w 293"/>
              <a:gd name="T33" fmla="*/ 58964 h 252"/>
              <a:gd name="T34" fmla="*/ 22539 w 293"/>
              <a:gd name="T35" fmla="*/ 47058 h 252"/>
              <a:gd name="T36" fmla="*/ 27047 w 293"/>
              <a:gd name="T37" fmla="*/ 37420 h 252"/>
              <a:gd name="T38" fmla="*/ 34936 w 293"/>
              <a:gd name="T39" fmla="*/ 30049 h 252"/>
              <a:gd name="T40" fmla="*/ 43952 w 293"/>
              <a:gd name="T41" fmla="*/ 24946 h 252"/>
              <a:gd name="T42" fmla="*/ 51277 w 293"/>
              <a:gd name="T43" fmla="*/ 1134 h 252"/>
              <a:gd name="T44" fmla="*/ 34936 w 293"/>
              <a:gd name="T45" fmla="*/ 5103 h 252"/>
              <a:gd name="T46" fmla="*/ 20849 w 293"/>
              <a:gd name="T47" fmla="*/ 13607 h 252"/>
              <a:gd name="T48" fmla="*/ 10143 w 293"/>
              <a:gd name="T49" fmla="*/ 26080 h 252"/>
              <a:gd name="T50" fmla="*/ 3381 w 293"/>
              <a:gd name="T51" fmla="*/ 40821 h 252"/>
              <a:gd name="T52" fmla="*/ 0 w 293"/>
              <a:gd name="T53" fmla="*/ 60098 h 252"/>
              <a:gd name="T54" fmla="*/ 563 w 293"/>
              <a:gd name="T55" fmla="*/ 75406 h 252"/>
              <a:gd name="T56" fmla="*/ 2254 w 293"/>
              <a:gd name="T57" fmla="*/ 87313 h 252"/>
              <a:gd name="T58" fmla="*/ 5635 w 293"/>
              <a:gd name="T59" fmla="*/ 98085 h 252"/>
              <a:gd name="T60" fmla="*/ 10143 w 293"/>
              <a:gd name="T61" fmla="*/ 108290 h 252"/>
              <a:gd name="T62" fmla="*/ 16904 w 293"/>
              <a:gd name="T63" fmla="*/ 117362 h 252"/>
              <a:gd name="T64" fmla="*/ 24230 w 293"/>
              <a:gd name="T65" fmla="*/ 124732 h 252"/>
              <a:gd name="T66" fmla="*/ 33245 w 293"/>
              <a:gd name="T67" fmla="*/ 130969 h 252"/>
              <a:gd name="T68" fmla="*/ 42825 w 293"/>
              <a:gd name="T69" fmla="*/ 136071 h 252"/>
              <a:gd name="T70" fmla="*/ 54658 w 293"/>
              <a:gd name="T71" fmla="*/ 139473 h 252"/>
              <a:gd name="T72" fmla="*/ 67054 w 293"/>
              <a:gd name="T73" fmla="*/ 142308 h 252"/>
              <a:gd name="T74" fmla="*/ 80014 w 293"/>
              <a:gd name="T75" fmla="*/ 142875 h 252"/>
              <a:gd name="T76" fmla="*/ 94101 w 293"/>
              <a:gd name="T77" fmla="*/ 142308 h 252"/>
              <a:gd name="T78" fmla="*/ 107625 w 293"/>
              <a:gd name="T79" fmla="*/ 139473 h 252"/>
              <a:gd name="T80" fmla="*/ 120021 w 293"/>
              <a:gd name="T81" fmla="*/ 136071 h 252"/>
              <a:gd name="T82" fmla="*/ 130164 w 293"/>
              <a:gd name="T83" fmla="*/ 130969 h 252"/>
              <a:gd name="T84" fmla="*/ 139743 w 293"/>
              <a:gd name="T85" fmla="*/ 125299 h 252"/>
              <a:gd name="T86" fmla="*/ 148196 w 293"/>
              <a:gd name="T87" fmla="*/ 117929 h 252"/>
              <a:gd name="T88" fmla="*/ 154394 w 293"/>
              <a:gd name="T89" fmla="*/ 109424 h 252"/>
              <a:gd name="T90" fmla="*/ 158902 w 293"/>
              <a:gd name="T91" fmla="*/ 99786 h 252"/>
              <a:gd name="T92" fmla="*/ 162283 w 293"/>
              <a:gd name="T93" fmla="*/ 89013 h 252"/>
              <a:gd name="T94" fmla="*/ 163973 w 293"/>
              <a:gd name="T95" fmla="*/ 77674 h 252"/>
              <a:gd name="T96" fmla="*/ 165100 w 293"/>
              <a:gd name="T97" fmla="*/ 61799 h 252"/>
              <a:gd name="T98" fmla="*/ 160029 w 293"/>
              <a:gd name="T99" fmla="*/ 41955 h 252"/>
              <a:gd name="T100" fmla="*/ 152140 w 293"/>
              <a:gd name="T101" fmla="*/ 24946 h 252"/>
              <a:gd name="T102" fmla="*/ 138616 w 293"/>
              <a:gd name="T103" fmla="*/ 11906 h 252"/>
              <a:gd name="T104" fmla="*/ 122275 w 293"/>
              <a:gd name="T105" fmla="*/ 3402 h 252"/>
              <a:gd name="T106" fmla="*/ 102554 w 29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3"/>
              <a:gd name="T163" fmla="*/ 0 h 252"/>
              <a:gd name="T164" fmla="*/ 293 w 29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3" h="252">
                <a:moveTo>
                  <a:pt x="182" y="38"/>
                </a:moveTo>
                <a:lnTo>
                  <a:pt x="190" y="38"/>
                </a:lnTo>
                <a:lnTo>
                  <a:pt x="198" y="40"/>
                </a:lnTo>
                <a:lnTo>
                  <a:pt x="206" y="42"/>
                </a:lnTo>
                <a:lnTo>
                  <a:pt x="213" y="45"/>
                </a:lnTo>
                <a:lnTo>
                  <a:pt x="220" y="49"/>
                </a:lnTo>
                <a:lnTo>
                  <a:pt x="226" y="52"/>
                </a:lnTo>
                <a:lnTo>
                  <a:pt x="233" y="57"/>
                </a:lnTo>
                <a:lnTo>
                  <a:pt x="238" y="62"/>
                </a:lnTo>
                <a:lnTo>
                  <a:pt x="242" y="68"/>
                </a:lnTo>
                <a:lnTo>
                  <a:pt x="246" y="74"/>
                </a:lnTo>
                <a:lnTo>
                  <a:pt x="250" y="81"/>
                </a:lnTo>
                <a:lnTo>
                  <a:pt x="253" y="88"/>
                </a:lnTo>
                <a:lnTo>
                  <a:pt x="255" y="95"/>
                </a:lnTo>
                <a:lnTo>
                  <a:pt x="257" y="104"/>
                </a:lnTo>
                <a:lnTo>
                  <a:pt x="258" y="111"/>
                </a:lnTo>
                <a:lnTo>
                  <a:pt x="258" y="120"/>
                </a:lnTo>
                <a:lnTo>
                  <a:pt x="258" y="130"/>
                </a:lnTo>
                <a:lnTo>
                  <a:pt x="256" y="140"/>
                </a:lnTo>
                <a:lnTo>
                  <a:pt x="254" y="149"/>
                </a:lnTo>
                <a:lnTo>
                  <a:pt x="250" y="157"/>
                </a:lnTo>
                <a:lnTo>
                  <a:pt x="246" y="166"/>
                </a:lnTo>
                <a:lnTo>
                  <a:pt x="241" y="173"/>
                </a:lnTo>
                <a:lnTo>
                  <a:pt x="235" y="180"/>
                </a:lnTo>
                <a:lnTo>
                  <a:pt x="228" y="186"/>
                </a:lnTo>
                <a:lnTo>
                  <a:pt x="220" y="193"/>
                </a:lnTo>
                <a:lnTo>
                  <a:pt x="212" y="197"/>
                </a:lnTo>
                <a:lnTo>
                  <a:pt x="203" y="201"/>
                </a:lnTo>
                <a:lnTo>
                  <a:pt x="193" y="206"/>
                </a:lnTo>
                <a:lnTo>
                  <a:pt x="182" y="208"/>
                </a:lnTo>
                <a:lnTo>
                  <a:pt x="172" y="210"/>
                </a:lnTo>
                <a:lnTo>
                  <a:pt x="159" y="212"/>
                </a:lnTo>
                <a:lnTo>
                  <a:pt x="147" y="212"/>
                </a:lnTo>
                <a:lnTo>
                  <a:pt x="133" y="212"/>
                </a:lnTo>
                <a:lnTo>
                  <a:pt x="121" y="211"/>
                </a:lnTo>
                <a:lnTo>
                  <a:pt x="109" y="209"/>
                </a:lnTo>
                <a:lnTo>
                  <a:pt x="99" y="206"/>
                </a:lnTo>
                <a:lnTo>
                  <a:pt x="89" y="202"/>
                </a:lnTo>
                <a:lnTo>
                  <a:pt x="79" y="198"/>
                </a:lnTo>
                <a:lnTo>
                  <a:pt x="71" y="194"/>
                </a:lnTo>
                <a:lnTo>
                  <a:pt x="63" y="187"/>
                </a:lnTo>
                <a:lnTo>
                  <a:pt x="57" y="182"/>
                </a:lnTo>
                <a:lnTo>
                  <a:pt x="51" y="174"/>
                </a:lnTo>
                <a:lnTo>
                  <a:pt x="45" y="167"/>
                </a:lnTo>
                <a:lnTo>
                  <a:pt x="41" y="158"/>
                </a:lnTo>
                <a:lnTo>
                  <a:pt x="38" y="150"/>
                </a:lnTo>
                <a:lnTo>
                  <a:pt x="36" y="140"/>
                </a:lnTo>
                <a:lnTo>
                  <a:pt x="34" y="130"/>
                </a:lnTo>
                <a:lnTo>
                  <a:pt x="34" y="120"/>
                </a:lnTo>
                <a:lnTo>
                  <a:pt x="34" y="112"/>
                </a:lnTo>
                <a:lnTo>
                  <a:pt x="35" y="104"/>
                </a:lnTo>
                <a:lnTo>
                  <a:pt x="36" y="97"/>
                </a:lnTo>
                <a:lnTo>
                  <a:pt x="38" y="90"/>
                </a:lnTo>
                <a:lnTo>
                  <a:pt x="40" y="83"/>
                </a:lnTo>
                <a:lnTo>
                  <a:pt x="42" y="77"/>
                </a:lnTo>
                <a:lnTo>
                  <a:pt x="45" y="71"/>
                </a:lnTo>
                <a:lnTo>
                  <a:pt x="48" y="66"/>
                </a:lnTo>
                <a:lnTo>
                  <a:pt x="53" y="62"/>
                </a:lnTo>
                <a:lnTo>
                  <a:pt x="57" y="57"/>
                </a:lnTo>
                <a:lnTo>
                  <a:pt x="62" y="53"/>
                </a:lnTo>
                <a:lnTo>
                  <a:pt x="67" y="50"/>
                </a:lnTo>
                <a:lnTo>
                  <a:pt x="72" y="47"/>
                </a:lnTo>
                <a:lnTo>
                  <a:pt x="78" y="44"/>
                </a:lnTo>
                <a:lnTo>
                  <a:pt x="85" y="42"/>
                </a:lnTo>
                <a:lnTo>
                  <a:pt x="91" y="40"/>
                </a:lnTo>
                <a:lnTo>
                  <a:pt x="91" y="2"/>
                </a:lnTo>
                <a:lnTo>
                  <a:pt x="81" y="3"/>
                </a:lnTo>
                <a:lnTo>
                  <a:pt x="71" y="6"/>
                </a:lnTo>
                <a:lnTo>
                  <a:pt x="62" y="9"/>
                </a:lnTo>
                <a:lnTo>
                  <a:pt x="54" y="13"/>
                </a:lnTo>
                <a:lnTo>
                  <a:pt x="45" y="18"/>
                </a:lnTo>
                <a:lnTo>
                  <a:pt x="37" y="24"/>
                </a:lnTo>
                <a:lnTo>
                  <a:pt x="31" y="31"/>
                </a:lnTo>
                <a:lnTo>
                  <a:pt x="25" y="37"/>
                </a:lnTo>
                <a:lnTo>
                  <a:pt x="18" y="46"/>
                </a:lnTo>
                <a:lnTo>
                  <a:pt x="14" y="54"/>
                </a:lnTo>
                <a:lnTo>
                  <a:pt x="10" y="63"/>
                </a:lnTo>
                <a:lnTo>
                  <a:pt x="6" y="72"/>
                </a:lnTo>
                <a:lnTo>
                  <a:pt x="4" y="83"/>
                </a:lnTo>
                <a:lnTo>
                  <a:pt x="2" y="94"/>
                </a:lnTo>
                <a:lnTo>
                  <a:pt x="0" y="106"/>
                </a:lnTo>
                <a:lnTo>
                  <a:pt x="0" y="118"/>
                </a:lnTo>
                <a:lnTo>
                  <a:pt x="0" y="125"/>
                </a:lnTo>
                <a:lnTo>
                  <a:pt x="1" y="133"/>
                </a:lnTo>
                <a:lnTo>
                  <a:pt x="1" y="140"/>
                </a:lnTo>
                <a:lnTo>
                  <a:pt x="2" y="148"/>
                </a:lnTo>
                <a:lnTo>
                  <a:pt x="4" y="154"/>
                </a:lnTo>
                <a:lnTo>
                  <a:pt x="5" y="161"/>
                </a:lnTo>
                <a:lnTo>
                  <a:pt x="7" y="167"/>
                </a:lnTo>
                <a:lnTo>
                  <a:pt x="10" y="173"/>
                </a:lnTo>
                <a:lnTo>
                  <a:pt x="12" y="180"/>
                </a:lnTo>
                <a:lnTo>
                  <a:pt x="15" y="185"/>
                </a:lnTo>
                <a:lnTo>
                  <a:pt x="18" y="191"/>
                </a:lnTo>
                <a:lnTo>
                  <a:pt x="22" y="196"/>
                </a:lnTo>
                <a:lnTo>
                  <a:pt x="26" y="201"/>
                </a:lnTo>
                <a:lnTo>
                  <a:pt x="30" y="207"/>
                </a:lnTo>
                <a:lnTo>
                  <a:pt x="34" y="211"/>
                </a:lnTo>
                <a:lnTo>
                  <a:pt x="38" y="215"/>
                </a:lnTo>
                <a:lnTo>
                  <a:pt x="43" y="220"/>
                </a:lnTo>
                <a:lnTo>
                  <a:pt x="48" y="224"/>
                </a:lnTo>
                <a:lnTo>
                  <a:pt x="54" y="227"/>
                </a:lnTo>
                <a:lnTo>
                  <a:pt x="59" y="231"/>
                </a:lnTo>
                <a:lnTo>
                  <a:pt x="65" y="235"/>
                </a:lnTo>
                <a:lnTo>
                  <a:pt x="70" y="238"/>
                </a:lnTo>
                <a:lnTo>
                  <a:pt x="76" y="240"/>
                </a:lnTo>
                <a:lnTo>
                  <a:pt x="83" y="242"/>
                </a:lnTo>
                <a:lnTo>
                  <a:pt x="90" y="244"/>
                </a:lnTo>
                <a:lnTo>
                  <a:pt x="97" y="246"/>
                </a:lnTo>
                <a:lnTo>
                  <a:pt x="103" y="249"/>
                </a:lnTo>
                <a:lnTo>
                  <a:pt x="111" y="250"/>
                </a:lnTo>
                <a:lnTo>
                  <a:pt x="119" y="251"/>
                </a:lnTo>
                <a:lnTo>
                  <a:pt x="126" y="251"/>
                </a:lnTo>
                <a:lnTo>
                  <a:pt x="134" y="252"/>
                </a:lnTo>
                <a:lnTo>
                  <a:pt x="142" y="252"/>
                </a:lnTo>
                <a:lnTo>
                  <a:pt x="151" y="252"/>
                </a:lnTo>
                <a:lnTo>
                  <a:pt x="159" y="251"/>
                </a:lnTo>
                <a:lnTo>
                  <a:pt x="167" y="251"/>
                </a:lnTo>
                <a:lnTo>
                  <a:pt x="176" y="250"/>
                </a:lnTo>
                <a:lnTo>
                  <a:pt x="184" y="249"/>
                </a:lnTo>
                <a:lnTo>
                  <a:pt x="191" y="246"/>
                </a:lnTo>
                <a:lnTo>
                  <a:pt x="198" y="245"/>
                </a:lnTo>
                <a:lnTo>
                  <a:pt x="206" y="243"/>
                </a:lnTo>
                <a:lnTo>
                  <a:pt x="213" y="240"/>
                </a:lnTo>
                <a:lnTo>
                  <a:pt x="219" y="238"/>
                </a:lnTo>
                <a:lnTo>
                  <a:pt x="225" y="235"/>
                </a:lnTo>
                <a:lnTo>
                  <a:pt x="231" y="231"/>
                </a:lnTo>
                <a:lnTo>
                  <a:pt x="238" y="228"/>
                </a:lnTo>
                <a:lnTo>
                  <a:pt x="243" y="225"/>
                </a:lnTo>
                <a:lnTo>
                  <a:pt x="248" y="221"/>
                </a:lnTo>
                <a:lnTo>
                  <a:pt x="253" y="217"/>
                </a:lnTo>
                <a:lnTo>
                  <a:pt x="257" y="212"/>
                </a:lnTo>
                <a:lnTo>
                  <a:pt x="263" y="208"/>
                </a:lnTo>
                <a:lnTo>
                  <a:pt x="267" y="203"/>
                </a:lnTo>
                <a:lnTo>
                  <a:pt x="270" y="198"/>
                </a:lnTo>
                <a:lnTo>
                  <a:pt x="274" y="193"/>
                </a:lnTo>
                <a:lnTo>
                  <a:pt x="277" y="187"/>
                </a:lnTo>
                <a:lnTo>
                  <a:pt x="280" y="182"/>
                </a:lnTo>
                <a:lnTo>
                  <a:pt x="282" y="176"/>
                </a:lnTo>
                <a:lnTo>
                  <a:pt x="285" y="170"/>
                </a:lnTo>
                <a:lnTo>
                  <a:pt x="286" y="164"/>
                </a:lnTo>
                <a:lnTo>
                  <a:pt x="288" y="157"/>
                </a:lnTo>
                <a:lnTo>
                  <a:pt x="290" y="151"/>
                </a:lnTo>
                <a:lnTo>
                  <a:pt x="291" y="143"/>
                </a:lnTo>
                <a:lnTo>
                  <a:pt x="291" y="137"/>
                </a:lnTo>
                <a:lnTo>
                  <a:pt x="293" y="129"/>
                </a:lnTo>
                <a:lnTo>
                  <a:pt x="293" y="122"/>
                </a:lnTo>
                <a:lnTo>
                  <a:pt x="293" y="109"/>
                </a:lnTo>
                <a:lnTo>
                  <a:pt x="290" y="96"/>
                </a:lnTo>
                <a:lnTo>
                  <a:pt x="288" y="84"/>
                </a:lnTo>
                <a:lnTo>
                  <a:pt x="284" y="74"/>
                </a:lnTo>
                <a:lnTo>
                  <a:pt x="280" y="63"/>
                </a:lnTo>
                <a:lnTo>
                  <a:pt x="275" y="53"/>
                </a:lnTo>
                <a:lnTo>
                  <a:pt x="270" y="44"/>
                </a:lnTo>
                <a:lnTo>
                  <a:pt x="263" y="36"/>
                </a:lnTo>
                <a:lnTo>
                  <a:pt x="255" y="28"/>
                </a:lnTo>
                <a:lnTo>
                  <a:pt x="246" y="21"/>
                </a:lnTo>
                <a:lnTo>
                  <a:pt x="238" y="16"/>
                </a:lnTo>
                <a:lnTo>
                  <a:pt x="227" y="10"/>
                </a:lnTo>
                <a:lnTo>
                  <a:pt x="217" y="6"/>
                </a:lnTo>
                <a:lnTo>
                  <a:pt x="206" y="3"/>
                </a:lnTo>
                <a:lnTo>
                  <a:pt x="194" y="1"/>
                </a:lnTo>
                <a:lnTo>
                  <a:pt x="182" y="0"/>
                </a:lnTo>
                <a:lnTo>
                  <a:pt x="182" y="38"/>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397" name="Freeform 66"/>
          <p:cNvSpPr>
            <a:spLocks/>
          </p:cNvSpPr>
          <p:nvPr/>
        </p:nvSpPr>
        <p:spPr bwMode="auto">
          <a:xfrm>
            <a:off x="850900" y="3821113"/>
            <a:ext cx="115888" cy="55562"/>
          </a:xfrm>
          <a:custGeom>
            <a:avLst/>
            <a:gdLst>
              <a:gd name="T0" fmla="*/ 115888 w 207"/>
              <a:gd name="T1" fmla="*/ 55562 h 102"/>
              <a:gd name="T2" fmla="*/ 115888 w 207"/>
              <a:gd name="T3" fmla="*/ 35952 h 102"/>
              <a:gd name="T4" fmla="*/ 53185 w 207"/>
              <a:gd name="T5" fmla="*/ 35952 h 102"/>
              <a:gd name="T6" fmla="*/ 48707 w 207"/>
              <a:gd name="T7" fmla="*/ 35952 h 102"/>
              <a:gd name="T8" fmla="*/ 45347 w 207"/>
              <a:gd name="T9" fmla="*/ 35407 h 102"/>
              <a:gd name="T10" fmla="*/ 41988 w 207"/>
              <a:gd name="T11" fmla="*/ 34862 h 102"/>
              <a:gd name="T12" fmla="*/ 39189 w 207"/>
              <a:gd name="T13" fmla="*/ 34318 h 102"/>
              <a:gd name="T14" fmla="*/ 36390 w 207"/>
              <a:gd name="T15" fmla="*/ 33228 h 102"/>
              <a:gd name="T16" fmla="*/ 33031 w 207"/>
              <a:gd name="T17" fmla="*/ 31594 h 102"/>
              <a:gd name="T18" fmla="*/ 30791 w 207"/>
              <a:gd name="T19" fmla="*/ 29415 h 102"/>
              <a:gd name="T20" fmla="*/ 28552 w 207"/>
              <a:gd name="T21" fmla="*/ 27781 h 102"/>
              <a:gd name="T22" fmla="*/ 26873 w 207"/>
              <a:gd name="T23" fmla="*/ 26147 h 102"/>
              <a:gd name="T24" fmla="*/ 25193 w 207"/>
              <a:gd name="T25" fmla="*/ 23968 h 102"/>
              <a:gd name="T26" fmla="*/ 24073 w 207"/>
              <a:gd name="T27" fmla="*/ 20700 h 102"/>
              <a:gd name="T28" fmla="*/ 22954 w 207"/>
              <a:gd name="T29" fmla="*/ 17976 h 102"/>
              <a:gd name="T30" fmla="*/ 21834 w 207"/>
              <a:gd name="T31" fmla="*/ 15252 h 102"/>
              <a:gd name="T32" fmla="*/ 21274 w 207"/>
              <a:gd name="T33" fmla="*/ 11439 h 102"/>
              <a:gd name="T34" fmla="*/ 20714 w 207"/>
              <a:gd name="T35" fmla="*/ 8171 h 102"/>
              <a:gd name="T36" fmla="*/ 20714 w 207"/>
              <a:gd name="T37" fmla="*/ 4358 h 102"/>
              <a:gd name="T38" fmla="*/ 20714 w 207"/>
              <a:gd name="T39" fmla="*/ 2179 h 102"/>
              <a:gd name="T40" fmla="*/ 20714 w 207"/>
              <a:gd name="T41" fmla="*/ 0 h 102"/>
              <a:gd name="T42" fmla="*/ 0 w 207"/>
              <a:gd name="T43" fmla="*/ 0 h 102"/>
              <a:gd name="T44" fmla="*/ 0 w 207"/>
              <a:gd name="T45" fmla="*/ 2179 h 102"/>
              <a:gd name="T46" fmla="*/ 0 w 207"/>
              <a:gd name="T47" fmla="*/ 4903 h 102"/>
              <a:gd name="T48" fmla="*/ 0 w 207"/>
              <a:gd name="T49" fmla="*/ 7626 h 102"/>
              <a:gd name="T50" fmla="*/ 560 w 207"/>
              <a:gd name="T51" fmla="*/ 10350 h 102"/>
              <a:gd name="T52" fmla="*/ 560 w 207"/>
              <a:gd name="T53" fmla="*/ 12529 h 102"/>
              <a:gd name="T54" fmla="*/ 1680 w 207"/>
              <a:gd name="T55" fmla="*/ 15797 h 102"/>
              <a:gd name="T56" fmla="*/ 2799 w 207"/>
              <a:gd name="T57" fmla="*/ 17976 h 102"/>
              <a:gd name="T58" fmla="*/ 3359 w 207"/>
              <a:gd name="T59" fmla="*/ 20155 h 102"/>
              <a:gd name="T60" fmla="*/ 4479 w 207"/>
              <a:gd name="T61" fmla="*/ 22334 h 102"/>
              <a:gd name="T62" fmla="*/ 6158 w 207"/>
              <a:gd name="T63" fmla="*/ 24513 h 102"/>
              <a:gd name="T64" fmla="*/ 7278 w 207"/>
              <a:gd name="T65" fmla="*/ 26147 h 102"/>
              <a:gd name="T66" fmla="*/ 8958 w 207"/>
              <a:gd name="T67" fmla="*/ 27781 h 102"/>
              <a:gd name="T68" fmla="*/ 11197 w 207"/>
              <a:gd name="T69" fmla="*/ 29415 h 102"/>
              <a:gd name="T70" fmla="*/ 12876 w 207"/>
              <a:gd name="T71" fmla="*/ 31594 h 102"/>
              <a:gd name="T72" fmla="*/ 15116 w 207"/>
              <a:gd name="T73" fmla="*/ 32684 h 102"/>
              <a:gd name="T74" fmla="*/ 17355 w 207"/>
              <a:gd name="T75" fmla="*/ 34318 h 102"/>
              <a:gd name="T76" fmla="*/ 20714 w 207"/>
              <a:gd name="T77" fmla="*/ 35407 h 102"/>
              <a:gd name="T78" fmla="*/ 23514 w 207"/>
              <a:gd name="T79" fmla="*/ 36497 h 102"/>
              <a:gd name="T80" fmla="*/ 2799 w 207"/>
              <a:gd name="T81" fmla="*/ 36497 h 102"/>
              <a:gd name="T82" fmla="*/ 2799 w 207"/>
              <a:gd name="T83" fmla="*/ 55562 h 102"/>
              <a:gd name="T84" fmla="*/ 115888 w 207"/>
              <a:gd name="T85" fmla="*/ 55562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02"/>
              <a:gd name="T131" fmla="*/ 207 w 207"/>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02">
                <a:moveTo>
                  <a:pt x="207" y="102"/>
                </a:moveTo>
                <a:lnTo>
                  <a:pt x="207" y="66"/>
                </a:lnTo>
                <a:lnTo>
                  <a:pt x="95" y="66"/>
                </a:lnTo>
                <a:lnTo>
                  <a:pt x="87" y="66"/>
                </a:lnTo>
                <a:lnTo>
                  <a:pt x="81" y="65"/>
                </a:lnTo>
                <a:lnTo>
                  <a:pt x="75" y="64"/>
                </a:lnTo>
                <a:lnTo>
                  <a:pt x="70" y="63"/>
                </a:lnTo>
                <a:lnTo>
                  <a:pt x="65" y="61"/>
                </a:lnTo>
                <a:lnTo>
                  <a:pt x="59" y="58"/>
                </a:lnTo>
                <a:lnTo>
                  <a:pt x="55" y="54"/>
                </a:lnTo>
                <a:lnTo>
                  <a:pt x="51" y="51"/>
                </a:lnTo>
                <a:lnTo>
                  <a:pt x="48" y="48"/>
                </a:lnTo>
                <a:lnTo>
                  <a:pt x="45" y="44"/>
                </a:lnTo>
                <a:lnTo>
                  <a:pt x="43" y="38"/>
                </a:lnTo>
                <a:lnTo>
                  <a:pt x="41" y="33"/>
                </a:lnTo>
                <a:lnTo>
                  <a:pt x="39" y="28"/>
                </a:lnTo>
                <a:lnTo>
                  <a:pt x="38" y="21"/>
                </a:lnTo>
                <a:lnTo>
                  <a:pt x="37" y="15"/>
                </a:lnTo>
                <a:lnTo>
                  <a:pt x="37" y="8"/>
                </a:lnTo>
                <a:lnTo>
                  <a:pt x="37" y="4"/>
                </a:lnTo>
                <a:lnTo>
                  <a:pt x="37" y="0"/>
                </a:lnTo>
                <a:lnTo>
                  <a:pt x="0" y="0"/>
                </a:lnTo>
                <a:lnTo>
                  <a:pt x="0" y="4"/>
                </a:lnTo>
                <a:lnTo>
                  <a:pt x="0" y="9"/>
                </a:lnTo>
                <a:lnTo>
                  <a:pt x="0" y="14"/>
                </a:lnTo>
                <a:lnTo>
                  <a:pt x="1" y="19"/>
                </a:lnTo>
                <a:lnTo>
                  <a:pt x="1" y="23"/>
                </a:lnTo>
                <a:lnTo>
                  <a:pt x="3" y="29"/>
                </a:lnTo>
                <a:lnTo>
                  <a:pt x="5" y="33"/>
                </a:lnTo>
                <a:lnTo>
                  <a:pt x="6" y="37"/>
                </a:lnTo>
                <a:lnTo>
                  <a:pt x="8" y="41"/>
                </a:lnTo>
                <a:lnTo>
                  <a:pt x="11" y="45"/>
                </a:lnTo>
                <a:lnTo>
                  <a:pt x="13" y="48"/>
                </a:lnTo>
                <a:lnTo>
                  <a:pt x="16" y="51"/>
                </a:lnTo>
                <a:lnTo>
                  <a:pt x="20" y="54"/>
                </a:lnTo>
                <a:lnTo>
                  <a:pt x="23" y="58"/>
                </a:lnTo>
                <a:lnTo>
                  <a:pt x="27" y="60"/>
                </a:lnTo>
                <a:lnTo>
                  <a:pt x="31" y="63"/>
                </a:lnTo>
                <a:lnTo>
                  <a:pt x="37" y="65"/>
                </a:lnTo>
                <a:lnTo>
                  <a:pt x="42" y="67"/>
                </a:lnTo>
                <a:lnTo>
                  <a:pt x="5" y="67"/>
                </a:lnTo>
                <a:lnTo>
                  <a:pt x="5" y="102"/>
                </a:lnTo>
                <a:lnTo>
                  <a:pt x="207" y="102"/>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398" name="Freeform 67"/>
          <p:cNvSpPr>
            <a:spLocks/>
          </p:cNvSpPr>
          <p:nvPr/>
        </p:nvSpPr>
        <p:spPr bwMode="auto">
          <a:xfrm>
            <a:off x="852488" y="3709988"/>
            <a:ext cx="115887" cy="96837"/>
          </a:xfrm>
          <a:custGeom>
            <a:avLst/>
            <a:gdLst>
              <a:gd name="T0" fmla="*/ 0 w 207"/>
              <a:gd name="T1" fmla="*/ 96837 h 175"/>
              <a:gd name="T2" fmla="*/ 73339 w 207"/>
              <a:gd name="T3" fmla="*/ 96837 h 175"/>
              <a:gd name="T4" fmla="*/ 81177 w 207"/>
              <a:gd name="T5" fmla="*/ 96837 h 175"/>
              <a:gd name="T6" fmla="*/ 88455 w 207"/>
              <a:gd name="T7" fmla="*/ 96284 h 175"/>
              <a:gd name="T8" fmla="*/ 94613 w 207"/>
              <a:gd name="T9" fmla="*/ 94624 h 175"/>
              <a:gd name="T10" fmla="*/ 100771 w 207"/>
              <a:gd name="T11" fmla="*/ 91303 h 175"/>
              <a:gd name="T12" fmla="*/ 104130 w 207"/>
              <a:gd name="T13" fmla="*/ 89090 h 175"/>
              <a:gd name="T14" fmla="*/ 107489 w 207"/>
              <a:gd name="T15" fmla="*/ 86323 h 175"/>
              <a:gd name="T16" fmla="*/ 109729 w 207"/>
              <a:gd name="T17" fmla="*/ 82450 h 175"/>
              <a:gd name="T18" fmla="*/ 111968 w 207"/>
              <a:gd name="T19" fmla="*/ 78576 h 175"/>
              <a:gd name="T20" fmla="*/ 113648 w 207"/>
              <a:gd name="T21" fmla="*/ 73596 h 175"/>
              <a:gd name="T22" fmla="*/ 114767 w 207"/>
              <a:gd name="T23" fmla="*/ 68063 h 175"/>
              <a:gd name="T24" fmla="*/ 115887 w 207"/>
              <a:gd name="T25" fmla="*/ 63082 h 175"/>
              <a:gd name="T26" fmla="*/ 115887 w 207"/>
              <a:gd name="T27" fmla="*/ 56995 h 175"/>
              <a:gd name="T28" fmla="*/ 115327 w 207"/>
              <a:gd name="T29" fmla="*/ 50355 h 175"/>
              <a:gd name="T30" fmla="*/ 114767 w 207"/>
              <a:gd name="T31" fmla="*/ 44822 h 175"/>
              <a:gd name="T32" fmla="*/ 113088 w 207"/>
              <a:gd name="T33" fmla="*/ 39288 h 175"/>
              <a:gd name="T34" fmla="*/ 110848 w 207"/>
              <a:gd name="T35" fmla="*/ 34308 h 175"/>
              <a:gd name="T36" fmla="*/ 108609 w 207"/>
              <a:gd name="T37" fmla="*/ 29881 h 175"/>
              <a:gd name="T38" fmla="*/ 105250 w 207"/>
              <a:gd name="T39" fmla="*/ 25454 h 175"/>
              <a:gd name="T40" fmla="*/ 101331 w 207"/>
              <a:gd name="T41" fmla="*/ 22134 h 175"/>
              <a:gd name="T42" fmla="*/ 96293 w 207"/>
              <a:gd name="T43" fmla="*/ 18261 h 175"/>
              <a:gd name="T44" fmla="*/ 113088 w 207"/>
              <a:gd name="T45" fmla="*/ 0 h 175"/>
              <a:gd name="T46" fmla="*/ 0 w 207"/>
              <a:gd name="T47" fmla="*/ 19367 h 175"/>
              <a:gd name="T48" fmla="*/ 65501 w 207"/>
              <a:gd name="T49" fmla="*/ 19367 h 175"/>
              <a:gd name="T50" fmla="*/ 73899 w 207"/>
              <a:gd name="T51" fmla="*/ 21027 h 175"/>
              <a:gd name="T52" fmla="*/ 81177 w 207"/>
              <a:gd name="T53" fmla="*/ 23241 h 175"/>
              <a:gd name="T54" fmla="*/ 87335 w 207"/>
              <a:gd name="T55" fmla="*/ 26008 h 175"/>
              <a:gd name="T56" fmla="*/ 91814 w 207"/>
              <a:gd name="T57" fmla="*/ 30434 h 175"/>
              <a:gd name="T58" fmla="*/ 95173 w 207"/>
              <a:gd name="T59" fmla="*/ 35415 h 175"/>
              <a:gd name="T60" fmla="*/ 97972 w 207"/>
              <a:gd name="T61" fmla="*/ 42055 h 175"/>
              <a:gd name="T62" fmla="*/ 99092 w 207"/>
              <a:gd name="T63" fmla="*/ 49802 h 175"/>
              <a:gd name="T64" fmla="*/ 99092 w 207"/>
              <a:gd name="T65" fmla="*/ 56995 h 175"/>
              <a:gd name="T66" fmla="*/ 97972 w 207"/>
              <a:gd name="T67" fmla="*/ 63082 h 175"/>
              <a:gd name="T68" fmla="*/ 96293 w 207"/>
              <a:gd name="T69" fmla="*/ 67509 h 175"/>
              <a:gd name="T70" fmla="*/ 93493 w 207"/>
              <a:gd name="T71" fmla="*/ 71383 h 175"/>
              <a:gd name="T72" fmla="*/ 90134 w 207"/>
              <a:gd name="T73" fmla="*/ 73596 h 175"/>
              <a:gd name="T74" fmla="*/ 85656 w 207"/>
              <a:gd name="T75" fmla="*/ 75256 h 175"/>
              <a:gd name="T76" fmla="*/ 79497 w 207"/>
              <a:gd name="T77" fmla="*/ 76363 h 175"/>
              <a:gd name="T78" fmla="*/ 73339 w 207"/>
              <a:gd name="T79" fmla="*/ 77470 h 175"/>
              <a:gd name="T80" fmla="*/ 0 w 207"/>
              <a:gd name="T81" fmla="*/ 7747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175"/>
              <a:gd name="T125" fmla="*/ 207 w 207"/>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175">
                <a:moveTo>
                  <a:pt x="0" y="140"/>
                </a:moveTo>
                <a:lnTo>
                  <a:pt x="0" y="175"/>
                </a:lnTo>
                <a:lnTo>
                  <a:pt x="122" y="175"/>
                </a:lnTo>
                <a:lnTo>
                  <a:pt x="131" y="175"/>
                </a:lnTo>
                <a:lnTo>
                  <a:pt x="138" y="175"/>
                </a:lnTo>
                <a:lnTo>
                  <a:pt x="145" y="175"/>
                </a:lnTo>
                <a:lnTo>
                  <a:pt x="152" y="174"/>
                </a:lnTo>
                <a:lnTo>
                  <a:pt x="158" y="174"/>
                </a:lnTo>
                <a:lnTo>
                  <a:pt x="164" y="173"/>
                </a:lnTo>
                <a:lnTo>
                  <a:pt x="169" y="171"/>
                </a:lnTo>
                <a:lnTo>
                  <a:pt x="175" y="169"/>
                </a:lnTo>
                <a:lnTo>
                  <a:pt x="180" y="165"/>
                </a:lnTo>
                <a:lnTo>
                  <a:pt x="184" y="163"/>
                </a:lnTo>
                <a:lnTo>
                  <a:pt x="186" y="161"/>
                </a:lnTo>
                <a:lnTo>
                  <a:pt x="189" y="159"/>
                </a:lnTo>
                <a:lnTo>
                  <a:pt x="192" y="156"/>
                </a:lnTo>
                <a:lnTo>
                  <a:pt x="194" y="152"/>
                </a:lnTo>
                <a:lnTo>
                  <a:pt x="196" y="149"/>
                </a:lnTo>
                <a:lnTo>
                  <a:pt x="198" y="145"/>
                </a:lnTo>
                <a:lnTo>
                  <a:pt x="200" y="142"/>
                </a:lnTo>
                <a:lnTo>
                  <a:pt x="202" y="137"/>
                </a:lnTo>
                <a:lnTo>
                  <a:pt x="203" y="133"/>
                </a:lnTo>
                <a:lnTo>
                  <a:pt x="204" y="129"/>
                </a:lnTo>
                <a:lnTo>
                  <a:pt x="205" y="123"/>
                </a:lnTo>
                <a:lnTo>
                  <a:pt x="206" y="119"/>
                </a:lnTo>
                <a:lnTo>
                  <a:pt x="207" y="114"/>
                </a:lnTo>
                <a:lnTo>
                  <a:pt x="207" y="108"/>
                </a:lnTo>
                <a:lnTo>
                  <a:pt x="207" y="103"/>
                </a:lnTo>
                <a:lnTo>
                  <a:pt x="207" y="98"/>
                </a:lnTo>
                <a:lnTo>
                  <a:pt x="206" y="91"/>
                </a:lnTo>
                <a:lnTo>
                  <a:pt x="206" y="86"/>
                </a:lnTo>
                <a:lnTo>
                  <a:pt x="205" y="81"/>
                </a:lnTo>
                <a:lnTo>
                  <a:pt x="204" y="76"/>
                </a:lnTo>
                <a:lnTo>
                  <a:pt x="202" y="71"/>
                </a:lnTo>
                <a:lnTo>
                  <a:pt x="200" y="67"/>
                </a:lnTo>
                <a:lnTo>
                  <a:pt x="198" y="62"/>
                </a:lnTo>
                <a:lnTo>
                  <a:pt x="196" y="58"/>
                </a:lnTo>
                <a:lnTo>
                  <a:pt x="194" y="54"/>
                </a:lnTo>
                <a:lnTo>
                  <a:pt x="191" y="49"/>
                </a:lnTo>
                <a:lnTo>
                  <a:pt x="188" y="46"/>
                </a:lnTo>
                <a:lnTo>
                  <a:pt x="185" y="43"/>
                </a:lnTo>
                <a:lnTo>
                  <a:pt x="181" y="40"/>
                </a:lnTo>
                <a:lnTo>
                  <a:pt x="176" y="37"/>
                </a:lnTo>
                <a:lnTo>
                  <a:pt x="172" y="33"/>
                </a:lnTo>
                <a:lnTo>
                  <a:pt x="202" y="33"/>
                </a:lnTo>
                <a:lnTo>
                  <a:pt x="202" y="0"/>
                </a:lnTo>
                <a:lnTo>
                  <a:pt x="0" y="0"/>
                </a:lnTo>
                <a:lnTo>
                  <a:pt x="0" y="35"/>
                </a:lnTo>
                <a:lnTo>
                  <a:pt x="109" y="35"/>
                </a:lnTo>
                <a:lnTo>
                  <a:pt x="117" y="35"/>
                </a:lnTo>
                <a:lnTo>
                  <a:pt x="125" y="37"/>
                </a:lnTo>
                <a:lnTo>
                  <a:pt x="132" y="38"/>
                </a:lnTo>
                <a:lnTo>
                  <a:pt x="139" y="40"/>
                </a:lnTo>
                <a:lnTo>
                  <a:pt x="145" y="42"/>
                </a:lnTo>
                <a:lnTo>
                  <a:pt x="151" y="44"/>
                </a:lnTo>
                <a:lnTo>
                  <a:pt x="156" y="47"/>
                </a:lnTo>
                <a:lnTo>
                  <a:pt x="160" y="52"/>
                </a:lnTo>
                <a:lnTo>
                  <a:pt x="164" y="55"/>
                </a:lnTo>
                <a:lnTo>
                  <a:pt x="168" y="60"/>
                </a:lnTo>
                <a:lnTo>
                  <a:pt x="170" y="64"/>
                </a:lnTo>
                <a:lnTo>
                  <a:pt x="173" y="71"/>
                </a:lnTo>
                <a:lnTo>
                  <a:pt x="175" y="76"/>
                </a:lnTo>
                <a:lnTo>
                  <a:pt x="176" y="83"/>
                </a:lnTo>
                <a:lnTo>
                  <a:pt x="177" y="90"/>
                </a:lnTo>
                <a:lnTo>
                  <a:pt x="177" y="97"/>
                </a:lnTo>
                <a:lnTo>
                  <a:pt x="177" y="103"/>
                </a:lnTo>
                <a:lnTo>
                  <a:pt x="176" y="108"/>
                </a:lnTo>
                <a:lnTo>
                  <a:pt x="175" y="114"/>
                </a:lnTo>
                <a:lnTo>
                  <a:pt x="174" y="118"/>
                </a:lnTo>
                <a:lnTo>
                  <a:pt x="172" y="122"/>
                </a:lnTo>
                <a:lnTo>
                  <a:pt x="170" y="126"/>
                </a:lnTo>
                <a:lnTo>
                  <a:pt x="167" y="129"/>
                </a:lnTo>
                <a:lnTo>
                  <a:pt x="165" y="131"/>
                </a:lnTo>
                <a:lnTo>
                  <a:pt x="161" y="133"/>
                </a:lnTo>
                <a:lnTo>
                  <a:pt x="157" y="135"/>
                </a:lnTo>
                <a:lnTo>
                  <a:pt x="153" y="136"/>
                </a:lnTo>
                <a:lnTo>
                  <a:pt x="147" y="137"/>
                </a:lnTo>
                <a:lnTo>
                  <a:pt x="142" y="138"/>
                </a:lnTo>
                <a:lnTo>
                  <a:pt x="137" y="140"/>
                </a:lnTo>
                <a:lnTo>
                  <a:pt x="131" y="140"/>
                </a:lnTo>
                <a:lnTo>
                  <a:pt x="125" y="140"/>
                </a:lnTo>
                <a:lnTo>
                  <a:pt x="0" y="140"/>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399" name="Freeform 68"/>
          <p:cNvSpPr>
            <a:spLocks noEditPoints="1"/>
          </p:cNvSpPr>
          <p:nvPr/>
        </p:nvSpPr>
        <p:spPr bwMode="auto">
          <a:xfrm>
            <a:off x="811213" y="3575050"/>
            <a:ext cx="157162" cy="112713"/>
          </a:xfrm>
          <a:custGeom>
            <a:avLst/>
            <a:gdLst>
              <a:gd name="T0" fmla="*/ 0 w 284"/>
              <a:gd name="T1" fmla="*/ 19754 h 194"/>
              <a:gd name="T2" fmla="*/ 51465 w 284"/>
              <a:gd name="T3" fmla="*/ 23821 h 194"/>
              <a:gd name="T4" fmla="*/ 45378 w 284"/>
              <a:gd name="T5" fmla="*/ 32536 h 194"/>
              <a:gd name="T6" fmla="*/ 40951 w 284"/>
              <a:gd name="T7" fmla="*/ 42413 h 194"/>
              <a:gd name="T8" fmla="*/ 38184 w 284"/>
              <a:gd name="T9" fmla="*/ 53452 h 194"/>
              <a:gd name="T10" fmla="*/ 38184 w 284"/>
              <a:gd name="T11" fmla="*/ 65652 h 194"/>
              <a:gd name="T12" fmla="*/ 40951 w 284"/>
              <a:gd name="T13" fmla="*/ 76110 h 194"/>
              <a:gd name="T14" fmla="*/ 44824 w 284"/>
              <a:gd name="T15" fmla="*/ 85987 h 194"/>
              <a:gd name="T16" fmla="*/ 50912 w 284"/>
              <a:gd name="T17" fmla="*/ 94121 h 194"/>
              <a:gd name="T18" fmla="*/ 58659 w 284"/>
              <a:gd name="T19" fmla="*/ 101674 h 194"/>
              <a:gd name="T20" fmla="*/ 68067 w 284"/>
              <a:gd name="T21" fmla="*/ 106322 h 194"/>
              <a:gd name="T22" fmla="*/ 79134 w 284"/>
              <a:gd name="T23" fmla="*/ 110389 h 194"/>
              <a:gd name="T24" fmla="*/ 91862 w 284"/>
              <a:gd name="T25" fmla="*/ 112713 h 194"/>
              <a:gd name="T26" fmla="*/ 104590 w 284"/>
              <a:gd name="T27" fmla="*/ 112713 h 194"/>
              <a:gd name="T28" fmla="*/ 117318 w 284"/>
              <a:gd name="T29" fmla="*/ 110970 h 194"/>
              <a:gd name="T30" fmla="*/ 128386 w 284"/>
              <a:gd name="T31" fmla="*/ 106322 h 194"/>
              <a:gd name="T32" fmla="*/ 137240 w 284"/>
              <a:gd name="T33" fmla="*/ 101674 h 194"/>
              <a:gd name="T34" fmla="*/ 145541 w 284"/>
              <a:gd name="T35" fmla="*/ 94702 h 194"/>
              <a:gd name="T36" fmla="*/ 151075 w 284"/>
              <a:gd name="T37" fmla="*/ 85987 h 194"/>
              <a:gd name="T38" fmla="*/ 154948 w 284"/>
              <a:gd name="T39" fmla="*/ 76110 h 194"/>
              <a:gd name="T40" fmla="*/ 157162 w 284"/>
              <a:gd name="T41" fmla="*/ 65652 h 194"/>
              <a:gd name="T42" fmla="*/ 157162 w 284"/>
              <a:gd name="T43" fmla="*/ 53452 h 194"/>
              <a:gd name="T44" fmla="*/ 154948 w 284"/>
              <a:gd name="T45" fmla="*/ 42994 h 194"/>
              <a:gd name="T46" fmla="*/ 150521 w 284"/>
              <a:gd name="T47" fmla="*/ 33117 h 194"/>
              <a:gd name="T48" fmla="*/ 144434 w 284"/>
              <a:gd name="T49" fmla="*/ 24402 h 194"/>
              <a:gd name="T50" fmla="*/ 153842 w 284"/>
              <a:gd name="T51" fmla="*/ 19754 h 194"/>
              <a:gd name="T52" fmla="*/ 0 w 284"/>
              <a:gd name="T53" fmla="*/ 0 h 194"/>
              <a:gd name="T54" fmla="*/ 102377 w 284"/>
              <a:gd name="T55" fmla="*/ 19173 h 194"/>
              <a:gd name="T56" fmla="*/ 112338 w 284"/>
              <a:gd name="T57" fmla="*/ 20335 h 194"/>
              <a:gd name="T58" fmla="*/ 120085 w 284"/>
              <a:gd name="T59" fmla="*/ 23240 h 194"/>
              <a:gd name="T60" fmla="*/ 127279 w 284"/>
              <a:gd name="T61" fmla="*/ 26726 h 194"/>
              <a:gd name="T62" fmla="*/ 132260 w 284"/>
              <a:gd name="T63" fmla="*/ 31374 h 194"/>
              <a:gd name="T64" fmla="*/ 136133 w 284"/>
              <a:gd name="T65" fmla="*/ 36603 h 194"/>
              <a:gd name="T66" fmla="*/ 138900 w 284"/>
              <a:gd name="T67" fmla="*/ 43575 h 194"/>
              <a:gd name="T68" fmla="*/ 140560 w 284"/>
              <a:gd name="T69" fmla="*/ 51128 h 194"/>
              <a:gd name="T70" fmla="*/ 140560 w 284"/>
              <a:gd name="T71" fmla="*/ 59261 h 194"/>
              <a:gd name="T72" fmla="*/ 138900 w 284"/>
              <a:gd name="T73" fmla="*/ 66814 h 194"/>
              <a:gd name="T74" fmla="*/ 136133 w 284"/>
              <a:gd name="T75" fmla="*/ 73786 h 194"/>
              <a:gd name="T76" fmla="*/ 132260 w 284"/>
              <a:gd name="T77" fmla="*/ 79015 h 194"/>
              <a:gd name="T78" fmla="*/ 127279 w 284"/>
              <a:gd name="T79" fmla="*/ 84244 h 194"/>
              <a:gd name="T80" fmla="*/ 120638 w 284"/>
              <a:gd name="T81" fmla="*/ 87730 h 194"/>
              <a:gd name="T82" fmla="*/ 113444 w 284"/>
              <a:gd name="T83" fmla="*/ 90635 h 194"/>
              <a:gd name="T84" fmla="*/ 104037 w 284"/>
              <a:gd name="T85" fmla="*/ 91797 h 194"/>
              <a:gd name="T86" fmla="*/ 94629 w 284"/>
              <a:gd name="T87" fmla="*/ 91797 h 194"/>
              <a:gd name="T88" fmla="*/ 84668 w 284"/>
              <a:gd name="T89" fmla="*/ 90635 h 194"/>
              <a:gd name="T90" fmla="*/ 76921 w 284"/>
              <a:gd name="T91" fmla="*/ 87730 h 194"/>
              <a:gd name="T92" fmla="*/ 69727 w 284"/>
              <a:gd name="T93" fmla="*/ 84244 h 194"/>
              <a:gd name="T94" fmla="*/ 64193 w 284"/>
              <a:gd name="T95" fmla="*/ 79596 h 194"/>
              <a:gd name="T96" fmla="*/ 60319 w 284"/>
              <a:gd name="T97" fmla="*/ 74367 h 194"/>
              <a:gd name="T98" fmla="*/ 57552 w 284"/>
              <a:gd name="T99" fmla="*/ 67395 h 194"/>
              <a:gd name="T100" fmla="*/ 55339 w 284"/>
              <a:gd name="T101" fmla="*/ 59842 h 194"/>
              <a:gd name="T102" fmla="*/ 55339 w 284"/>
              <a:gd name="T103" fmla="*/ 51128 h 194"/>
              <a:gd name="T104" fmla="*/ 57552 w 284"/>
              <a:gd name="T105" fmla="*/ 43575 h 194"/>
              <a:gd name="T106" fmla="*/ 59766 w 284"/>
              <a:gd name="T107" fmla="*/ 36603 h 194"/>
              <a:gd name="T108" fmla="*/ 63640 w 284"/>
              <a:gd name="T109" fmla="*/ 31374 h 194"/>
              <a:gd name="T110" fmla="*/ 68620 w 284"/>
              <a:gd name="T111" fmla="*/ 26145 h 194"/>
              <a:gd name="T112" fmla="*/ 75814 w 284"/>
              <a:gd name="T113" fmla="*/ 23240 h 194"/>
              <a:gd name="T114" fmla="*/ 83008 w 284"/>
              <a:gd name="T115" fmla="*/ 20335 h 194"/>
              <a:gd name="T116" fmla="*/ 92416 w 284"/>
              <a:gd name="T117" fmla="*/ 19173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4"/>
              <a:gd name="T178" fmla="*/ 0 h 194"/>
              <a:gd name="T179" fmla="*/ 284 w 284"/>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4" h="194">
                <a:moveTo>
                  <a:pt x="0" y="0"/>
                </a:moveTo>
                <a:lnTo>
                  <a:pt x="0" y="34"/>
                </a:lnTo>
                <a:lnTo>
                  <a:pt x="101" y="34"/>
                </a:lnTo>
                <a:lnTo>
                  <a:pt x="93" y="41"/>
                </a:lnTo>
                <a:lnTo>
                  <a:pt x="87" y="48"/>
                </a:lnTo>
                <a:lnTo>
                  <a:pt x="82" y="56"/>
                </a:lnTo>
                <a:lnTo>
                  <a:pt x="78" y="63"/>
                </a:lnTo>
                <a:lnTo>
                  <a:pt x="74" y="73"/>
                </a:lnTo>
                <a:lnTo>
                  <a:pt x="71" y="82"/>
                </a:lnTo>
                <a:lnTo>
                  <a:pt x="69" y="92"/>
                </a:lnTo>
                <a:lnTo>
                  <a:pt x="69" y="103"/>
                </a:lnTo>
                <a:lnTo>
                  <a:pt x="69" y="113"/>
                </a:lnTo>
                <a:lnTo>
                  <a:pt x="71" y="122"/>
                </a:lnTo>
                <a:lnTo>
                  <a:pt x="74" y="131"/>
                </a:lnTo>
                <a:lnTo>
                  <a:pt x="77" y="139"/>
                </a:lnTo>
                <a:lnTo>
                  <a:pt x="81" y="148"/>
                </a:lnTo>
                <a:lnTo>
                  <a:pt x="86" y="156"/>
                </a:lnTo>
                <a:lnTo>
                  <a:pt x="92" y="162"/>
                </a:lnTo>
                <a:lnTo>
                  <a:pt x="98" y="168"/>
                </a:lnTo>
                <a:lnTo>
                  <a:pt x="106" y="175"/>
                </a:lnTo>
                <a:lnTo>
                  <a:pt x="114" y="179"/>
                </a:lnTo>
                <a:lnTo>
                  <a:pt x="123" y="183"/>
                </a:lnTo>
                <a:lnTo>
                  <a:pt x="132" y="188"/>
                </a:lnTo>
                <a:lnTo>
                  <a:pt x="143" y="190"/>
                </a:lnTo>
                <a:lnTo>
                  <a:pt x="154" y="192"/>
                </a:lnTo>
                <a:lnTo>
                  <a:pt x="166" y="194"/>
                </a:lnTo>
                <a:lnTo>
                  <a:pt x="178" y="194"/>
                </a:lnTo>
                <a:lnTo>
                  <a:pt x="189" y="194"/>
                </a:lnTo>
                <a:lnTo>
                  <a:pt x="202" y="192"/>
                </a:lnTo>
                <a:lnTo>
                  <a:pt x="212" y="191"/>
                </a:lnTo>
                <a:lnTo>
                  <a:pt x="222" y="188"/>
                </a:lnTo>
                <a:lnTo>
                  <a:pt x="232" y="183"/>
                </a:lnTo>
                <a:lnTo>
                  <a:pt x="241" y="179"/>
                </a:lnTo>
                <a:lnTo>
                  <a:pt x="248" y="175"/>
                </a:lnTo>
                <a:lnTo>
                  <a:pt x="256" y="168"/>
                </a:lnTo>
                <a:lnTo>
                  <a:pt x="263" y="163"/>
                </a:lnTo>
                <a:lnTo>
                  <a:pt x="268" y="156"/>
                </a:lnTo>
                <a:lnTo>
                  <a:pt x="273" y="148"/>
                </a:lnTo>
                <a:lnTo>
                  <a:pt x="277" y="141"/>
                </a:lnTo>
                <a:lnTo>
                  <a:pt x="280" y="131"/>
                </a:lnTo>
                <a:lnTo>
                  <a:pt x="282" y="122"/>
                </a:lnTo>
                <a:lnTo>
                  <a:pt x="284" y="113"/>
                </a:lnTo>
                <a:lnTo>
                  <a:pt x="284" y="103"/>
                </a:lnTo>
                <a:lnTo>
                  <a:pt x="284" y="92"/>
                </a:lnTo>
                <a:lnTo>
                  <a:pt x="282" y="83"/>
                </a:lnTo>
                <a:lnTo>
                  <a:pt x="280" y="74"/>
                </a:lnTo>
                <a:lnTo>
                  <a:pt x="276" y="65"/>
                </a:lnTo>
                <a:lnTo>
                  <a:pt x="272" y="57"/>
                </a:lnTo>
                <a:lnTo>
                  <a:pt x="267" y="49"/>
                </a:lnTo>
                <a:lnTo>
                  <a:pt x="261" y="42"/>
                </a:lnTo>
                <a:lnTo>
                  <a:pt x="253" y="34"/>
                </a:lnTo>
                <a:lnTo>
                  <a:pt x="278" y="34"/>
                </a:lnTo>
                <a:lnTo>
                  <a:pt x="278" y="0"/>
                </a:lnTo>
                <a:lnTo>
                  <a:pt x="0" y="0"/>
                </a:lnTo>
                <a:close/>
                <a:moveTo>
                  <a:pt x="176" y="33"/>
                </a:moveTo>
                <a:lnTo>
                  <a:pt x="185" y="33"/>
                </a:lnTo>
                <a:lnTo>
                  <a:pt x="195" y="34"/>
                </a:lnTo>
                <a:lnTo>
                  <a:pt x="203" y="35"/>
                </a:lnTo>
                <a:lnTo>
                  <a:pt x="210" y="38"/>
                </a:lnTo>
                <a:lnTo>
                  <a:pt x="217" y="40"/>
                </a:lnTo>
                <a:lnTo>
                  <a:pt x="223" y="43"/>
                </a:lnTo>
                <a:lnTo>
                  <a:pt x="230" y="46"/>
                </a:lnTo>
                <a:lnTo>
                  <a:pt x="235" y="49"/>
                </a:lnTo>
                <a:lnTo>
                  <a:pt x="239" y="54"/>
                </a:lnTo>
                <a:lnTo>
                  <a:pt x="243" y="59"/>
                </a:lnTo>
                <a:lnTo>
                  <a:pt x="246" y="63"/>
                </a:lnTo>
                <a:lnTo>
                  <a:pt x="249" y="70"/>
                </a:lnTo>
                <a:lnTo>
                  <a:pt x="251" y="75"/>
                </a:lnTo>
                <a:lnTo>
                  <a:pt x="253" y="82"/>
                </a:lnTo>
                <a:lnTo>
                  <a:pt x="254" y="88"/>
                </a:lnTo>
                <a:lnTo>
                  <a:pt x="254" y="95"/>
                </a:lnTo>
                <a:lnTo>
                  <a:pt x="254" y="102"/>
                </a:lnTo>
                <a:lnTo>
                  <a:pt x="253" y="109"/>
                </a:lnTo>
                <a:lnTo>
                  <a:pt x="251" y="115"/>
                </a:lnTo>
                <a:lnTo>
                  <a:pt x="249" y="121"/>
                </a:lnTo>
                <a:lnTo>
                  <a:pt x="246" y="127"/>
                </a:lnTo>
                <a:lnTo>
                  <a:pt x="243" y="132"/>
                </a:lnTo>
                <a:lnTo>
                  <a:pt x="239" y="136"/>
                </a:lnTo>
                <a:lnTo>
                  <a:pt x="235" y="141"/>
                </a:lnTo>
                <a:lnTo>
                  <a:pt x="230" y="145"/>
                </a:lnTo>
                <a:lnTo>
                  <a:pt x="224" y="148"/>
                </a:lnTo>
                <a:lnTo>
                  <a:pt x="218" y="151"/>
                </a:lnTo>
                <a:lnTo>
                  <a:pt x="211" y="153"/>
                </a:lnTo>
                <a:lnTo>
                  <a:pt x="205" y="156"/>
                </a:lnTo>
                <a:lnTo>
                  <a:pt x="197" y="157"/>
                </a:lnTo>
                <a:lnTo>
                  <a:pt x="188" y="158"/>
                </a:lnTo>
                <a:lnTo>
                  <a:pt x="180" y="158"/>
                </a:lnTo>
                <a:lnTo>
                  <a:pt x="171" y="158"/>
                </a:lnTo>
                <a:lnTo>
                  <a:pt x="162" y="157"/>
                </a:lnTo>
                <a:lnTo>
                  <a:pt x="153" y="156"/>
                </a:lnTo>
                <a:lnTo>
                  <a:pt x="146" y="153"/>
                </a:lnTo>
                <a:lnTo>
                  <a:pt x="139" y="151"/>
                </a:lnTo>
                <a:lnTo>
                  <a:pt x="132" y="148"/>
                </a:lnTo>
                <a:lnTo>
                  <a:pt x="126" y="145"/>
                </a:lnTo>
                <a:lnTo>
                  <a:pt x="121" y="142"/>
                </a:lnTo>
                <a:lnTo>
                  <a:pt x="116" y="137"/>
                </a:lnTo>
                <a:lnTo>
                  <a:pt x="112" y="132"/>
                </a:lnTo>
                <a:lnTo>
                  <a:pt x="109" y="128"/>
                </a:lnTo>
                <a:lnTo>
                  <a:pt x="106" y="121"/>
                </a:lnTo>
                <a:lnTo>
                  <a:pt x="104" y="116"/>
                </a:lnTo>
                <a:lnTo>
                  <a:pt x="101" y="109"/>
                </a:lnTo>
                <a:lnTo>
                  <a:pt x="100" y="103"/>
                </a:lnTo>
                <a:lnTo>
                  <a:pt x="100" y="95"/>
                </a:lnTo>
                <a:lnTo>
                  <a:pt x="100" y="88"/>
                </a:lnTo>
                <a:lnTo>
                  <a:pt x="101" y="82"/>
                </a:lnTo>
                <a:lnTo>
                  <a:pt x="104" y="75"/>
                </a:lnTo>
                <a:lnTo>
                  <a:pt x="106" y="69"/>
                </a:lnTo>
                <a:lnTo>
                  <a:pt x="108" y="63"/>
                </a:lnTo>
                <a:lnTo>
                  <a:pt x="111" y="58"/>
                </a:lnTo>
                <a:lnTo>
                  <a:pt x="115" y="54"/>
                </a:lnTo>
                <a:lnTo>
                  <a:pt x="119" y="49"/>
                </a:lnTo>
                <a:lnTo>
                  <a:pt x="124" y="45"/>
                </a:lnTo>
                <a:lnTo>
                  <a:pt x="130" y="42"/>
                </a:lnTo>
                <a:lnTo>
                  <a:pt x="137" y="40"/>
                </a:lnTo>
                <a:lnTo>
                  <a:pt x="143" y="38"/>
                </a:lnTo>
                <a:lnTo>
                  <a:pt x="150" y="35"/>
                </a:lnTo>
                <a:lnTo>
                  <a:pt x="158" y="34"/>
                </a:lnTo>
                <a:lnTo>
                  <a:pt x="167" y="33"/>
                </a:lnTo>
                <a:lnTo>
                  <a:pt x="176" y="33"/>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0" name="Freeform 69"/>
          <p:cNvSpPr>
            <a:spLocks noEditPoints="1"/>
          </p:cNvSpPr>
          <p:nvPr/>
        </p:nvSpPr>
        <p:spPr bwMode="auto">
          <a:xfrm>
            <a:off x="850900" y="3444875"/>
            <a:ext cx="117475" cy="106363"/>
          </a:xfrm>
          <a:custGeom>
            <a:avLst/>
            <a:gdLst>
              <a:gd name="T0" fmla="*/ 83598 w 215"/>
              <a:gd name="T1" fmla="*/ 22511 h 189"/>
              <a:gd name="T2" fmla="*/ 90155 w 215"/>
              <a:gd name="T3" fmla="*/ 25887 h 189"/>
              <a:gd name="T4" fmla="*/ 95073 w 215"/>
              <a:gd name="T5" fmla="*/ 31515 h 189"/>
              <a:gd name="T6" fmla="*/ 98351 w 215"/>
              <a:gd name="T7" fmla="*/ 38268 h 189"/>
              <a:gd name="T8" fmla="*/ 99990 w 215"/>
              <a:gd name="T9" fmla="*/ 45584 h 189"/>
              <a:gd name="T10" fmla="*/ 100537 w 215"/>
              <a:gd name="T11" fmla="*/ 55714 h 189"/>
              <a:gd name="T12" fmla="*/ 98351 w 215"/>
              <a:gd name="T13" fmla="*/ 65844 h 189"/>
              <a:gd name="T14" fmla="*/ 93434 w 215"/>
              <a:gd name="T15" fmla="*/ 74285 h 189"/>
              <a:gd name="T16" fmla="*/ 86330 w 215"/>
              <a:gd name="T17" fmla="*/ 80476 h 189"/>
              <a:gd name="T18" fmla="*/ 76495 w 215"/>
              <a:gd name="T19" fmla="*/ 83852 h 189"/>
              <a:gd name="T20" fmla="*/ 64475 w 215"/>
              <a:gd name="T21" fmla="*/ 86103 h 189"/>
              <a:gd name="T22" fmla="*/ 56279 w 215"/>
              <a:gd name="T23" fmla="*/ 0 h 189"/>
              <a:gd name="T24" fmla="*/ 38248 w 215"/>
              <a:gd name="T25" fmla="*/ 1688 h 189"/>
              <a:gd name="T26" fmla="*/ 22949 w 215"/>
              <a:gd name="T27" fmla="*/ 7879 h 189"/>
              <a:gd name="T28" fmla="*/ 11474 w 215"/>
              <a:gd name="T29" fmla="*/ 17446 h 189"/>
              <a:gd name="T30" fmla="*/ 4371 w 215"/>
              <a:gd name="T31" fmla="*/ 30952 h 189"/>
              <a:gd name="T32" fmla="*/ 0 w 215"/>
              <a:gd name="T33" fmla="*/ 47272 h 189"/>
              <a:gd name="T34" fmla="*/ 1093 w 215"/>
              <a:gd name="T35" fmla="*/ 64718 h 189"/>
              <a:gd name="T36" fmla="*/ 6557 w 215"/>
              <a:gd name="T37" fmla="*/ 79913 h 189"/>
              <a:gd name="T38" fmla="*/ 15845 w 215"/>
              <a:gd name="T39" fmla="*/ 91731 h 189"/>
              <a:gd name="T40" fmla="*/ 29505 w 215"/>
              <a:gd name="T41" fmla="*/ 100173 h 189"/>
              <a:gd name="T42" fmla="*/ 46444 w 215"/>
              <a:gd name="T43" fmla="*/ 105237 h 189"/>
              <a:gd name="T44" fmla="*/ 66660 w 215"/>
              <a:gd name="T45" fmla="*/ 106363 h 189"/>
              <a:gd name="T46" fmla="*/ 84145 w 215"/>
              <a:gd name="T47" fmla="*/ 102986 h 189"/>
              <a:gd name="T48" fmla="*/ 98351 w 215"/>
              <a:gd name="T49" fmla="*/ 95670 h 189"/>
              <a:gd name="T50" fmla="*/ 108733 w 215"/>
              <a:gd name="T51" fmla="*/ 84415 h 189"/>
              <a:gd name="T52" fmla="*/ 115289 w 215"/>
              <a:gd name="T53" fmla="*/ 70346 h 189"/>
              <a:gd name="T54" fmla="*/ 117475 w 215"/>
              <a:gd name="T55" fmla="*/ 53463 h 189"/>
              <a:gd name="T56" fmla="*/ 115836 w 215"/>
              <a:gd name="T57" fmla="*/ 38831 h 189"/>
              <a:gd name="T58" fmla="*/ 112011 w 215"/>
              <a:gd name="T59" fmla="*/ 25887 h 189"/>
              <a:gd name="T60" fmla="*/ 104908 w 215"/>
              <a:gd name="T61" fmla="*/ 15195 h 189"/>
              <a:gd name="T62" fmla="*/ 95073 w 215"/>
              <a:gd name="T63" fmla="*/ 7316 h 189"/>
              <a:gd name="T64" fmla="*/ 83052 w 215"/>
              <a:gd name="T65" fmla="*/ 2251 h 189"/>
              <a:gd name="T66" fmla="*/ 49176 w 215"/>
              <a:gd name="T67" fmla="*/ 86103 h 189"/>
              <a:gd name="T68" fmla="*/ 38794 w 215"/>
              <a:gd name="T69" fmla="*/ 83852 h 189"/>
              <a:gd name="T70" fmla="*/ 29505 w 215"/>
              <a:gd name="T71" fmla="*/ 79913 h 189"/>
              <a:gd name="T72" fmla="*/ 22949 w 215"/>
              <a:gd name="T73" fmla="*/ 73723 h 189"/>
              <a:gd name="T74" fmla="*/ 19124 w 215"/>
              <a:gd name="T75" fmla="*/ 65844 h 189"/>
              <a:gd name="T76" fmla="*/ 16392 w 215"/>
              <a:gd name="T77" fmla="*/ 56277 h 189"/>
              <a:gd name="T78" fmla="*/ 16938 w 215"/>
              <a:gd name="T79" fmla="*/ 45584 h 189"/>
              <a:gd name="T80" fmla="*/ 20217 w 215"/>
              <a:gd name="T81" fmla="*/ 36017 h 189"/>
              <a:gd name="T82" fmla="*/ 25134 w 215"/>
              <a:gd name="T83" fmla="*/ 29264 h 189"/>
              <a:gd name="T84" fmla="*/ 32237 w 215"/>
              <a:gd name="T85" fmla="*/ 24199 h 189"/>
              <a:gd name="T86" fmla="*/ 42072 w 215"/>
              <a:gd name="T87" fmla="*/ 21385 h 189"/>
              <a:gd name="T88" fmla="*/ 49176 w 215"/>
              <a:gd name="T89" fmla="*/ 8610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89"/>
              <a:gd name="T137" fmla="*/ 215 w 21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89">
                <a:moveTo>
                  <a:pt x="144" y="38"/>
                </a:moveTo>
                <a:lnTo>
                  <a:pt x="149" y="39"/>
                </a:lnTo>
                <a:lnTo>
                  <a:pt x="153" y="40"/>
                </a:lnTo>
                <a:lnTo>
                  <a:pt x="158" y="42"/>
                </a:lnTo>
                <a:lnTo>
                  <a:pt x="162" y="44"/>
                </a:lnTo>
                <a:lnTo>
                  <a:pt x="165" y="46"/>
                </a:lnTo>
                <a:lnTo>
                  <a:pt x="168" y="49"/>
                </a:lnTo>
                <a:lnTo>
                  <a:pt x="171" y="53"/>
                </a:lnTo>
                <a:lnTo>
                  <a:pt x="174" y="56"/>
                </a:lnTo>
                <a:lnTo>
                  <a:pt x="176" y="59"/>
                </a:lnTo>
                <a:lnTo>
                  <a:pt x="178" y="63"/>
                </a:lnTo>
                <a:lnTo>
                  <a:pt x="180" y="68"/>
                </a:lnTo>
                <a:lnTo>
                  <a:pt x="181" y="72"/>
                </a:lnTo>
                <a:lnTo>
                  <a:pt x="183" y="76"/>
                </a:lnTo>
                <a:lnTo>
                  <a:pt x="183" y="81"/>
                </a:lnTo>
                <a:lnTo>
                  <a:pt x="184" y="86"/>
                </a:lnTo>
                <a:lnTo>
                  <a:pt x="184" y="91"/>
                </a:lnTo>
                <a:lnTo>
                  <a:pt x="184" y="99"/>
                </a:lnTo>
                <a:lnTo>
                  <a:pt x="183" y="105"/>
                </a:lnTo>
                <a:lnTo>
                  <a:pt x="182" y="111"/>
                </a:lnTo>
                <a:lnTo>
                  <a:pt x="180" y="117"/>
                </a:lnTo>
                <a:lnTo>
                  <a:pt x="177" y="122"/>
                </a:lnTo>
                <a:lnTo>
                  <a:pt x="175" y="127"/>
                </a:lnTo>
                <a:lnTo>
                  <a:pt x="171" y="132"/>
                </a:lnTo>
                <a:lnTo>
                  <a:pt x="167" y="135"/>
                </a:lnTo>
                <a:lnTo>
                  <a:pt x="163" y="140"/>
                </a:lnTo>
                <a:lnTo>
                  <a:pt x="158" y="143"/>
                </a:lnTo>
                <a:lnTo>
                  <a:pt x="152" y="146"/>
                </a:lnTo>
                <a:lnTo>
                  <a:pt x="146" y="148"/>
                </a:lnTo>
                <a:lnTo>
                  <a:pt x="140" y="149"/>
                </a:lnTo>
                <a:lnTo>
                  <a:pt x="134" y="151"/>
                </a:lnTo>
                <a:lnTo>
                  <a:pt x="126" y="153"/>
                </a:lnTo>
                <a:lnTo>
                  <a:pt x="118" y="153"/>
                </a:lnTo>
                <a:lnTo>
                  <a:pt x="118" y="0"/>
                </a:lnTo>
                <a:lnTo>
                  <a:pt x="111" y="0"/>
                </a:lnTo>
                <a:lnTo>
                  <a:pt x="103" y="0"/>
                </a:lnTo>
                <a:lnTo>
                  <a:pt x="91" y="0"/>
                </a:lnTo>
                <a:lnTo>
                  <a:pt x="80" y="2"/>
                </a:lnTo>
                <a:lnTo>
                  <a:pt x="70" y="3"/>
                </a:lnTo>
                <a:lnTo>
                  <a:pt x="59" y="7"/>
                </a:lnTo>
                <a:lnTo>
                  <a:pt x="50" y="10"/>
                </a:lnTo>
                <a:lnTo>
                  <a:pt x="42" y="14"/>
                </a:lnTo>
                <a:lnTo>
                  <a:pt x="33" y="19"/>
                </a:lnTo>
                <a:lnTo>
                  <a:pt x="27" y="25"/>
                </a:lnTo>
                <a:lnTo>
                  <a:pt x="21" y="31"/>
                </a:lnTo>
                <a:lnTo>
                  <a:pt x="16" y="39"/>
                </a:lnTo>
                <a:lnTo>
                  <a:pt x="11" y="46"/>
                </a:lnTo>
                <a:lnTo>
                  <a:pt x="8" y="55"/>
                </a:lnTo>
                <a:lnTo>
                  <a:pt x="5" y="63"/>
                </a:lnTo>
                <a:lnTo>
                  <a:pt x="2" y="73"/>
                </a:lnTo>
                <a:lnTo>
                  <a:pt x="0" y="84"/>
                </a:lnTo>
                <a:lnTo>
                  <a:pt x="0" y="95"/>
                </a:lnTo>
                <a:lnTo>
                  <a:pt x="0" y="105"/>
                </a:lnTo>
                <a:lnTo>
                  <a:pt x="2" y="115"/>
                </a:lnTo>
                <a:lnTo>
                  <a:pt x="5" y="125"/>
                </a:lnTo>
                <a:lnTo>
                  <a:pt x="8" y="134"/>
                </a:lnTo>
                <a:lnTo>
                  <a:pt x="12" y="142"/>
                </a:lnTo>
                <a:lnTo>
                  <a:pt x="17" y="150"/>
                </a:lnTo>
                <a:lnTo>
                  <a:pt x="22" y="157"/>
                </a:lnTo>
                <a:lnTo>
                  <a:pt x="29" y="163"/>
                </a:lnTo>
                <a:lnTo>
                  <a:pt x="37" y="170"/>
                </a:lnTo>
                <a:lnTo>
                  <a:pt x="45" y="174"/>
                </a:lnTo>
                <a:lnTo>
                  <a:pt x="54" y="178"/>
                </a:lnTo>
                <a:lnTo>
                  <a:pt x="63" y="183"/>
                </a:lnTo>
                <a:lnTo>
                  <a:pt x="74" y="186"/>
                </a:lnTo>
                <a:lnTo>
                  <a:pt x="85" y="187"/>
                </a:lnTo>
                <a:lnTo>
                  <a:pt x="98" y="189"/>
                </a:lnTo>
                <a:lnTo>
                  <a:pt x="110" y="189"/>
                </a:lnTo>
                <a:lnTo>
                  <a:pt x="122" y="189"/>
                </a:lnTo>
                <a:lnTo>
                  <a:pt x="134" y="187"/>
                </a:lnTo>
                <a:lnTo>
                  <a:pt x="144" y="186"/>
                </a:lnTo>
                <a:lnTo>
                  <a:pt x="154" y="183"/>
                </a:lnTo>
                <a:lnTo>
                  <a:pt x="164" y="178"/>
                </a:lnTo>
                <a:lnTo>
                  <a:pt x="172" y="174"/>
                </a:lnTo>
                <a:lnTo>
                  <a:pt x="180" y="170"/>
                </a:lnTo>
                <a:lnTo>
                  <a:pt x="188" y="163"/>
                </a:lnTo>
                <a:lnTo>
                  <a:pt x="194" y="157"/>
                </a:lnTo>
                <a:lnTo>
                  <a:pt x="199" y="150"/>
                </a:lnTo>
                <a:lnTo>
                  <a:pt x="204" y="142"/>
                </a:lnTo>
                <a:lnTo>
                  <a:pt x="208" y="134"/>
                </a:lnTo>
                <a:lnTo>
                  <a:pt x="211" y="125"/>
                </a:lnTo>
                <a:lnTo>
                  <a:pt x="213" y="115"/>
                </a:lnTo>
                <a:lnTo>
                  <a:pt x="215" y="105"/>
                </a:lnTo>
                <a:lnTo>
                  <a:pt x="215" y="95"/>
                </a:lnTo>
                <a:lnTo>
                  <a:pt x="215" y="86"/>
                </a:lnTo>
                <a:lnTo>
                  <a:pt x="214" y="77"/>
                </a:lnTo>
                <a:lnTo>
                  <a:pt x="212" y="69"/>
                </a:lnTo>
                <a:lnTo>
                  <a:pt x="210" y="60"/>
                </a:lnTo>
                <a:lnTo>
                  <a:pt x="208" y="53"/>
                </a:lnTo>
                <a:lnTo>
                  <a:pt x="205" y="46"/>
                </a:lnTo>
                <a:lnTo>
                  <a:pt x="201" y="40"/>
                </a:lnTo>
                <a:lnTo>
                  <a:pt x="197" y="33"/>
                </a:lnTo>
                <a:lnTo>
                  <a:pt x="192" y="27"/>
                </a:lnTo>
                <a:lnTo>
                  <a:pt x="187" y="23"/>
                </a:lnTo>
                <a:lnTo>
                  <a:pt x="180" y="17"/>
                </a:lnTo>
                <a:lnTo>
                  <a:pt x="174" y="13"/>
                </a:lnTo>
                <a:lnTo>
                  <a:pt x="167" y="10"/>
                </a:lnTo>
                <a:lnTo>
                  <a:pt x="160" y="7"/>
                </a:lnTo>
                <a:lnTo>
                  <a:pt x="152" y="4"/>
                </a:lnTo>
                <a:lnTo>
                  <a:pt x="144" y="3"/>
                </a:lnTo>
                <a:lnTo>
                  <a:pt x="144" y="38"/>
                </a:lnTo>
                <a:close/>
                <a:moveTo>
                  <a:pt x="90" y="153"/>
                </a:moveTo>
                <a:lnTo>
                  <a:pt x="83" y="151"/>
                </a:lnTo>
                <a:lnTo>
                  <a:pt x="77" y="150"/>
                </a:lnTo>
                <a:lnTo>
                  <a:pt x="71" y="149"/>
                </a:lnTo>
                <a:lnTo>
                  <a:pt x="64" y="147"/>
                </a:lnTo>
                <a:lnTo>
                  <a:pt x="59" y="145"/>
                </a:lnTo>
                <a:lnTo>
                  <a:pt x="54" y="142"/>
                </a:lnTo>
                <a:lnTo>
                  <a:pt x="50" y="139"/>
                </a:lnTo>
                <a:lnTo>
                  <a:pt x="46" y="135"/>
                </a:lnTo>
                <a:lnTo>
                  <a:pt x="42" y="131"/>
                </a:lnTo>
                <a:lnTo>
                  <a:pt x="39" y="127"/>
                </a:lnTo>
                <a:lnTo>
                  <a:pt x="37" y="122"/>
                </a:lnTo>
                <a:lnTo>
                  <a:pt x="35" y="117"/>
                </a:lnTo>
                <a:lnTo>
                  <a:pt x="32" y="112"/>
                </a:lnTo>
                <a:lnTo>
                  <a:pt x="31" y="106"/>
                </a:lnTo>
                <a:lnTo>
                  <a:pt x="30" y="100"/>
                </a:lnTo>
                <a:lnTo>
                  <a:pt x="30" y="93"/>
                </a:lnTo>
                <a:lnTo>
                  <a:pt x="30" y="87"/>
                </a:lnTo>
                <a:lnTo>
                  <a:pt x="31" y="81"/>
                </a:lnTo>
                <a:lnTo>
                  <a:pt x="32" y="75"/>
                </a:lnTo>
                <a:lnTo>
                  <a:pt x="35" y="70"/>
                </a:lnTo>
                <a:lnTo>
                  <a:pt x="37" y="64"/>
                </a:lnTo>
                <a:lnTo>
                  <a:pt x="39" y="60"/>
                </a:lnTo>
                <a:lnTo>
                  <a:pt x="42" y="56"/>
                </a:lnTo>
                <a:lnTo>
                  <a:pt x="46" y="52"/>
                </a:lnTo>
                <a:lnTo>
                  <a:pt x="50" y="48"/>
                </a:lnTo>
                <a:lnTo>
                  <a:pt x="54" y="45"/>
                </a:lnTo>
                <a:lnTo>
                  <a:pt x="59" y="43"/>
                </a:lnTo>
                <a:lnTo>
                  <a:pt x="64" y="41"/>
                </a:lnTo>
                <a:lnTo>
                  <a:pt x="71" y="39"/>
                </a:lnTo>
                <a:lnTo>
                  <a:pt x="77" y="38"/>
                </a:lnTo>
                <a:lnTo>
                  <a:pt x="83" y="37"/>
                </a:lnTo>
                <a:lnTo>
                  <a:pt x="90" y="37"/>
                </a:lnTo>
                <a:lnTo>
                  <a:pt x="90" y="153"/>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1" name="Freeform 70"/>
          <p:cNvSpPr>
            <a:spLocks noEditPoints="1"/>
          </p:cNvSpPr>
          <p:nvPr/>
        </p:nvSpPr>
        <p:spPr bwMode="auto">
          <a:xfrm>
            <a:off x="811213" y="3243263"/>
            <a:ext cx="155575" cy="115887"/>
          </a:xfrm>
          <a:custGeom>
            <a:avLst/>
            <a:gdLst>
              <a:gd name="T0" fmla="*/ 155575 w 278"/>
              <a:gd name="T1" fmla="*/ 93385 h 206"/>
              <a:gd name="T2" fmla="*/ 90099 w 278"/>
              <a:gd name="T3" fmla="*/ 60194 h 206"/>
              <a:gd name="T4" fmla="*/ 90099 w 278"/>
              <a:gd name="T5" fmla="*/ 48943 h 206"/>
              <a:gd name="T6" fmla="*/ 89540 w 278"/>
              <a:gd name="T7" fmla="*/ 37691 h 206"/>
              <a:gd name="T8" fmla="*/ 87301 w 278"/>
              <a:gd name="T9" fmla="*/ 28690 h 206"/>
              <a:gd name="T10" fmla="*/ 83943 w 278"/>
              <a:gd name="T11" fmla="*/ 20252 h 206"/>
              <a:gd name="T12" fmla="*/ 81145 w 278"/>
              <a:gd name="T13" fmla="*/ 16314 h 206"/>
              <a:gd name="T14" fmla="*/ 77228 w 278"/>
              <a:gd name="T15" fmla="*/ 11814 h 206"/>
              <a:gd name="T16" fmla="*/ 72751 w 278"/>
              <a:gd name="T17" fmla="*/ 8438 h 206"/>
              <a:gd name="T18" fmla="*/ 68274 w 278"/>
              <a:gd name="T19" fmla="*/ 5063 h 206"/>
              <a:gd name="T20" fmla="*/ 63237 w 278"/>
              <a:gd name="T21" fmla="*/ 2813 h 206"/>
              <a:gd name="T22" fmla="*/ 57081 w 278"/>
              <a:gd name="T23" fmla="*/ 1125 h 206"/>
              <a:gd name="T24" fmla="*/ 51485 w 278"/>
              <a:gd name="T25" fmla="*/ 563 h 206"/>
              <a:gd name="T26" fmla="*/ 45329 w 278"/>
              <a:gd name="T27" fmla="*/ 0 h 206"/>
              <a:gd name="T28" fmla="*/ 38054 w 278"/>
              <a:gd name="T29" fmla="*/ 563 h 206"/>
              <a:gd name="T30" fmla="*/ 32458 w 278"/>
              <a:gd name="T31" fmla="*/ 1125 h 206"/>
              <a:gd name="T32" fmla="*/ 26862 w 278"/>
              <a:gd name="T33" fmla="*/ 2813 h 206"/>
              <a:gd name="T34" fmla="*/ 21266 w 278"/>
              <a:gd name="T35" fmla="*/ 5063 h 206"/>
              <a:gd name="T36" fmla="*/ 16229 w 278"/>
              <a:gd name="T37" fmla="*/ 8438 h 206"/>
              <a:gd name="T38" fmla="*/ 12312 w 278"/>
              <a:gd name="T39" fmla="*/ 11814 h 206"/>
              <a:gd name="T40" fmla="*/ 8954 w 278"/>
              <a:gd name="T41" fmla="*/ 15189 h 206"/>
              <a:gd name="T42" fmla="*/ 5596 w 278"/>
              <a:gd name="T43" fmla="*/ 20252 h 206"/>
              <a:gd name="T44" fmla="*/ 2798 w 278"/>
              <a:gd name="T45" fmla="*/ 28128 h 206"/>
              <a:gd name="T46" fmla="*/ 1119 w 278"/>
              <a:gd name="T47" fmla="*/ 36566 h 206"/>
              <a:gd name="T48" fmla="*/ 0 w 278"/>
              <a:gd name="T49" fmla="*/ 45567 h 206"/>
              <a:gd name="T50" fmla="*/ 0 w 278"/>
              <a:gd name="T51" fmla="*/ 55693 h 206"/>
              <a:gd name="T52" fmla="*/ 0 w 278"/>
              <a:gd name="T53" fmla="*/ 115887 h 206"/>
              <a:gd name="T54" fmla="*/ 71072 w 278"/>
              <a:gd name="T55" fmla="*/ 93385 h 206"/>
              <a:gd name="T56" fmla="*/ 19027 w 278"/>
              <a:gd name="T57" fmla="*/ 54568 h 206"/>
              <a:gd name="T58" fmla="*/ 19587 w 278"/>
              <a:gd name="T59" fmla="*/ 46692 h 206"/>
              <a:gd name="T60" fmla="*/ 20146 w 278"/>
              <a:gd name="T61" fmla="*/ 40504 h 206"/>
              <a:gd name="T62" fmla="*/ 21825 w 278"/>
              <a:gd name="T63" fmla="*/ 34879 h 206"/>
              <a:gd name="T64" fmla="*/ 25183 w 278"/>
              <a:gd name="T65" fmla="*/ 29816 h 206"/>
              <a:gd name="T66" fmla="*/ 28541 w 278"/>
              <a:gd name="T67" fmla="*/ 26440 h 206"/>
              <a:gd name="T68" fmla="*/ 33018 w 278"/>
              <a:gd name="T69" fmla="*/ 24190 h 206"/>
              <a:gd name="T70" fmla="*/ 38054 w 278"/>
              <a:gd name="T71" fmla="*/ 22502 h 206"/>
              <a:gd name="T72" fmla="*/ 45329 w 278"/>
              <a:gd name="T73" fmla="*/ 21940 h 206"/>
              <a:gd name="T74" fmla="*/ 52045 w 278"/>
              <a:gd name="T75" fmla="*/ 22502 h 206"/>
              <a:gd name="T76" fmla="*/ 58201 w 278"/>
              <a:gd name="T77" fmla="*/ 24190 h 206"/>
              <a:gd name="T78" fmla="*/ 62678 w 278"/>
              <a:gd name="T79" fmla="*/ 27003 h 206"/>
              <a:gd name="T80" fmla="*/ 66035 w 278"/>
              <a:gd name="T81" fmla="*/ 30378 h 206"/>
              <a:gd name="T82" fmla="*/ 68274 w 278"/>
              <a:gd name="T83" fmla="*/ 35441 h 206"/>
              <a:gd name="T84" fmla="*/ 69953 w 278"/>
              <a:gd name="T85" fmla="*/ 41067 h 206"/>
              <a:gd name="T86" fmla="*/ 71072 w 278"/>
              <a:gd name="T87" fmla="*/ 47817 h 206"/>
              <a:gd name="T88" fmla="*/ 71072 w 278"/>
              <a:gd name="T89" fmla="*/ 56256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8"/>
              <a:gd name="T136" fmla="*/ 0 h 206"/>
              <a:gd name="T137" fmla="*/ 278 w 278"/>
              <a:gd name="T138" fmla="*/ 206 h 2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8" h="206">
                <a:moveTo>
                  <a:pt x="278" y="206"/>
                </a:moveTo>
                <a:lnTo>
                  <a:pt x="278" y="166"/>
                </a:lnTo>
                <a:lnTo>
                  <a:pt x="161" y="166"/>
                </a:lnTo>
                <a:lnTo>
                  <a:pt x="161" y="107"/>
                </a:lnTo>
                <a:lnTo>
                  <a:pt x="161" y="96"/>
                </a:lnTo>
                <a:lnTo>
                  <a:pt x="161" y="87"/>
                </a:lnTo>
                <a:lnTo>
                  <a:pt x="160" y="77"/>
                </a:lnTo>
                <a:lnTo>
                  <a:pt x="160" y="67"/>
                </a:lnTo>
                <a:lnTo>
                  <a:pt x="158" y="59"/>
                </a:lnTo>
                <a:lnTo>
                  <a:pt x="156" y="51"/>
                </a:lnTo>
                <a:lnTo>
                  <a:pt x="154" y="44"/>
                </a:lnTo>
                <a:lnTo>
                  <a:pt x="150" y="36"/>
                </a:lnTo>
                <a:lnTo>
                  <a:pt x="147" y="32"/>
                </a:lnTo>
                <a:lnTo>
                  <a:pt x="145" y="29"/>
                </a:lnTo>
                <a:lnTo>
                  <a:pt x="142" y="24"/>
                </a:lnTo>
                <a:lnTo>
                  <a:pt x="138" y="21"/>
                </a:lnTo>
                <a:lnTo>
                  <a:pt x="135" y="18"/>
                </a:lnTo>
                <a:lnTo>
                  <a:pt x="130" y="15"/>
                </a:lnTo>
                <a:lnTo>
                  <a:pt x="126" y="11"/>
                </a:lnTo>
                <a:lnTo>
                  <a:pt x="122" y="9"/>
                </a:lnTo>
                <a:lnTo>
                  <a:pt x="118" y="7"/>
                </a:lnTo>
                <a:lnTo>
                  <a:pt x="113" y="5"/>
                </a:lnTo>
                <a:lnTo>
                  <a:pt x="108" y="4"/>
                </a:lnTo>
                <a:lnTo>
                  <a:pt x="102" y="2"/>
                </a:lnTo>
                <a:lnTo>
                  <a:pt x="97" y="1"/>
                </a:lnTo>
                <a:lnTo>
                  <a:pt x="92" y="1"/>
                </a:lnTo>
                <a:lnTo>
                  <a:pt x="87" y="0"/>
                </a:lnTo>
                <a:lnTo>
                  <a:pt x="81" y="0"/>
                </a:lnTo>
                <a:lnTo>
                  <a:pt x="75" y="0"/>
                </a:lnTo>
                <a:lnTo>
                  <a:pt x="68" y="1"/>
                </a:lnTo>
                <a:lnTo>
                  <a:pt x="63" y="1"/>
                </a:lnTo>
                <a:lnTo>
                  <a:pt x="58" y="2"/>
                </a:lnTo>
                <a:lnTo>
                  <a:pt x="53" y="4"/>
                </a:lnTo>
                <a:lnTo>
                  <a:pt x="48" y="5"/>
                </a:lnTo>
                <a:lnTo>
                  <a:pt x="43" y="7"/>
                </a:lnTo>
                <a:lnTo>
                  <a:pt x="38" y="9"/>
                </a:lnTo>
                <a:lnTo>
                  <a:pt x="33" y="11"/>
                </a:lnTo>
                <a:lnTo>
                  <a:pt x="29" y="15"/>
                </a:lnTo>
                <a:lnTo>
                  <a:pt x="26" y="17"/>
                </a:lnTo>
                <a:lnTo>
                  <a:pt x="22" y="21"/>
                </a:lnTo>
                <a:lnTo>
                  <a:pt x="19" y="24"/>
                </a:lnTo>
                <a:lnTo>
                  <a:pt x="16" y="27"/>
                </a:lnTo>
                <a:lnTo>
                  <a:pt x="14" y="32"/>
                </a:lnTo>
                <a:lnTo>
                  <a:pt x="10" y="36"/>
                </a:lnTo>
                <a:lnTo>
                  <a:pt x="7" y="43"/>
                </a:lnTo>
                <a:lnTo>
                  <a:pt x="5" y="50"/>
                </a:lnTo>
                <a:lnTo>
                  <a:pt x="3" y="58"/>
                </a:lnTo>
                <a:lnTo>
                  <a:pt x="2" y="65"/>
                </a:lnTo>
                <a:lnTo>
                  <a:pt x="1" y="74"/>
                </a:lnTo>
                <a:lnTo>
                  <a:pt x="0" y="81"/>
                </a:lnTo>
                <a:lnTo>
                  <a:pt x="0" y="90"/>
                </a:lnTo>
                <a:lnTo>
                  <a:pt x="0" y="99"/>
                </a:lnTo>
                <a:lnTo>
                  <a:pt x="0" y="109"/>
                </a:lnTo>
                <a:lnTo>
                  <a:pt x="0" y="206"/>
                </a:lnTo>
                <a:lnTo>
                  <a:pt x="278" y="206"/>
                </a:lnTo>
                <a:close/>
                <a:moveTo>
                  <a:pt x="127" y="166"/>
                </a:moveTo>
                <a:lnTo>
                  <a:pt x="34" y="166"/>
                </a:lnTo>
                <a:lnTo>
                  <a:pt x="34" y="97"/>
                </a:lnTo>
                <a:lnTo>
                  <a:pt x="34" y="91"/>
                </a:lnTo>
                <a:lnTo>
                  <a:pt x="35" y="83"/>
                </a:lnTo>
                <a:lnTo>
                  <a:pt x="35" y="77"/>
                </a:lnTo>
                <a:lnTo>
                  <a:pt x="36" y="72"/>
                </a:lnTo>
                <a:lnTo>
                  <a:pt x="38" y="66"/>
                </a:lnTo>
                <a:lnTo>
                  <a:pt x="39" y="62"/>
                </a:lnTo>
                <a:lnTo>
                  <a:pt x="43" y="58"/>
                </a:lnTo>
                <a:lnTo>
                  <a:pt x="45" y="53"/>
                </a:lnTo>
                <a:lnTo>
                  <a:pt x="48" y="50"/>
                </a:lnTo>
                <a:lnTo>
                  <a:pt x="51" y="47"/>
                </a:lnTo>
                <a:lnTo>
                  <a:pt x="55" y="45"/>
                </a:lnTo>
                <a:lnTo>
                  <a:pt x="59" y="43"/>
                </a:lnTo>
                <a:lnTo>
                  <a:pt x="63" y="41"/>
                </a:lnTo>
                <a:lnTo>
                  <a:pt x="68" y="40"/>
                </a:lnTo>
                <a:lnTo>
                  <a:pt x="75" y="39"/>
                </a:lnTo>
                <a:lnTo>
                  <a:pt x="81" y="39"/>
                </a:lnTo>
                <a:lnTo>
                  <a:pt x="87" y="39"/>
                </a:lnTo>
                <a:lnTo>
                  <a:pt x="93" y="40"/>
                </a:lnTo>
                <a:lnTo>
                  <a:pt x="98" y="41"/>
                </a:lnTo>
                <a:lnTo>
                  <a:pt x="104" y="43"/>
                </a:lnTo>
                <a:lnTo>
                  <a:pt x="108" y="45"/>
                </a:lnTo>
                <a:lnTo>
                  <a:pt x="112" y="48"/>
                </a:lnTo>
                <a:lnTo>
                  <a:pt x="115" y="50"/>
                </a:lnTo>
                <a:lnTo>
                  <a:pt x="118" y="54"/>
                </a:lnTo>
                <a:lnTo>
                  <a:pt x="120" y="58"/>
                </a:lnTo>
                <a:lnTo>
                  <a:pt x="122" y="63"/>
                </a:lnTo>
                <a:lnTo>
                  <a:pt x="124" y="67"/>
                </a:lnTo>
                <a:lnTo>
                  <a:pt x="125" y="73"/>
                </a:lnTo>
                <a:lnTo>
                  <a:pt x="126" y="79"/>
                </a:lnTo>
                <a:lnTo>
                  <a:pt x="127" y="85"/>
                </a:lnTo>
                <a:lnTo>
                  <a:pt x="127" y="93"/>
                </a:lnTo>
                <a:lnTo>
                  <a:pt x="127" y="100"/>
                </a:lnTo>
                <a:lnTo>
                  <a:pt x="127" y="166"/>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2" name="Freeform 71"/>
          <p:cNvSpPr>
            <a:spLocks/>
          </p:cNvSpPr>
          <p:nvPr/>
        </p:nvSpPr>
        <p:spPr bwMode="auto">
          <a:xfrm>
            <a:off x="850900" y="3160713"/>
            <a:ext cx="115888" cy="60325"/>
          </a:xfrm>
          <a:custGeom>
            <a:avLst/>
            <a:gdLst>
              <a:gd name="T0" fmla="*/ 115888 w 207"/>
              <a:gd name="T1" fmla="*/ 60325 h 102"/>
              <a:gd name="T2" fmla="*/ 115888 w 207"/>
              <a:gd name="T3" fmla="*/ 39034 h 102"/>
              <a:gd name="T4" fmla="*/ 53185 w 207"/>
              <a:gd name="T5" fmla="*/ 39034 h 102"/>
              <a:gd name="T6" fmla="*/ 48707 w 207"/>
              <a:gd name="T7" fmla="*/ 39034 h 102"/>
              <a:gd name="T8" fmla="*/ 45347 w 207"/>
              <a:gd name="T9" fmla="*/ 38442 h 102"/>
              <a:gd name="T10" fmla="*/ 41988 w 207"/>
              <a:gd name="T11" fmla="*/ 37851 h 102"/>
              <a:gd name="T12" fmla="*/ 39189 w 207"/>
              <a:gd name="T13" fmla="*/ 37260 h 102"/>
              <a:gd name="T14" fmla="*/ 36390 w 207"/>
              <a:gd name="T15" fmla="*/ 36077 h 102"/>
              <a:gd name="T16" fmla="*/ 33031 w 207"/>
              <a:gd name="T17" fmla="*/ 34302 h 102"/>
              <a:gd name="T18" fmla="*/ 30791 w 207"/>
              <a:gd name="T19" fmla="*/ 31937 h 102"/>
              <a:gd name="T20" fmla="*/ 28552 w 207"/>
              <a:gd name="T21" fmla="*/ 30162 h 102"/>
              <a:gd name="T22" fmla="*/ 26873 w 207"/>
              <a:gd name="T23" fmla="*/ 28388 h 102"/>
              <a:gd name="T24" fmla="*/ 25193 w 207"/>
              <a:gd name="T25" fmla="*/ 26023 h 102"/>
              <a:gd name="T26" fmla="*/ 24073 w 207"/>
              <a:gd name="T27" fmla="*/ 22474 h 102"/>
              <a:gd name="T28" fmla="*/ 22954 w 207"/>
              <a:gd name="T29" fmla="*/ 19517 h 102"/>
              <a:gd name="T30" fmla="*/ 21834 w 207"/>
              <a:gd name="T31" fmla="*/ 16560 h 102"/>
              <a:gd name="T32" fmla="*/ 21274 w 207"/>
              <a:gd name="T33" fmla="*/ 12420 h 102"/>
              <a:gd name="T34" fmla="*/ 20714 w 207"/>
              <a:gd name="T35" fmla="*/ 8871 h 102"/>
              <a:gd name="T36" fmla="*/ 20714 w 207"/>
              <a:gd name="T37" fmla="*/ 4731 h 102"/>
              <a:gd name="T38" fmla="*/ 20714 w 207"/>
              <a:gd name="T39" fmla="*/ 2366 h 102"/>
              <a:gd name="T40" fmla="*/ 20714 w 207"/>
              <a:gd name="T41" fmla="*/ 0 h 102"/>
              <a:gd name="T42" fmla="*/ 0 w 207"/>
              <a:gd name="T43" fmla="*/ 0 h 102"/>
              <a:gd name="T44" fmla="*/ 0 w 207"/>
              <a:gd name="T45" fmla="*/ 2366 h 102"/>
              <a:gd name="T46" fmla="*/ 0 w 207"/>
              <a:gd name="T47" fmla="*/ 5323 h 102"/>
              <a:gd name="T48" fmla="*/ 0 w 207"/>
              <a:gd name="T49" fmla="*/ 8280 h 102"/>
              <a:gd name="T50" fmla="*/ 560 w 207"/>
              <a:gd name="T51" fmla="*/ 11237 h 102"/>
              <a:gd name="T52" fmla="*/ 560 w 207"/>
              <a:gd name="T53" fmla="*/ 13603 h 102"/>
              <a:gd name="T54" fmla="*/ 1680 w 207"/>
              <a:gd name="T55" fmla="*/ 17151 h 102"/>
              <a:gd name="T56" fmla="*/ 2799 w 207"/>
              <a:gd name="T57" fmla="*/ 19517 h 102"/>
              <a:gd name="T58" fmla="*/ 3359 w 207"/>
              <a:gd name="T59" fmla="*/ 21883 h 102"/>
              <a:gd name="T60" fmla="*/ 4479 w 207"/>
              <a:gd name="T61" fmla="*/ 24248 h 102"/>
              <a:gd name="T62" fmla="*/ 6158 w 207"/>
              <a:gd name="T63" fmla="*/ 26614 h 102"/>
              <a:gd name="T64" fmla="*/ 7278 w 207"/>
              <a:gd name="T65" fmla="*/ 28388 h 102"/>
              <a:gd name="T66" fmla="*/ 8958 w 207"/>
              <a:gd name="T67" fmla="*/ 30162 h 102"/>
              <a:gd name="T68" fmla="*/ 11197 w 207"/>
              <a:gd name="T69" fmla="*/ 31937 h 102"/>
              <a:gd name="T70" fmla="*/ 12876 w 207"/>
              <a:gd name="T71" fmla="*/ 34302 h 102"/>
              <a:gd name="T72" fmla="*/ 15116 w 207"/>
              <a:gd name="T73" fmla="*/ 35485 h 102"/>
              <a:gd name="T74" fmla="*/ 17355 w 207"/>
              <a:gd name="T75" fmla="*/ 37260 h 102"/>
              <a:gd name="T76" fmla="*/ 20714 w 207"/>
              <a:gd name="T77" fmla="*/ 38442 h 102"/>
              <a:gd name="T78" fmla="*/ 23514 w 207"/>
              <a:gd name="T79" fmla="*/ 39625 h 102"/>
              <a:gd name="T80" fmla="*/ 2799 w 207"/>
              <a:gd name="T81" fmla="*/ 39625 h 102"/>
              <a:gd name="T82" fmla="*/ 2799 w 207"/>
              <a:gd name="T83" fmla="*/ 60325 h 102"/>
              <a:gd name="T84" fmla="*/ 115888 w 207"/>
              <a:gd name="T85" fmla="*/ 60325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02"/>
              <a:gd name="T131" fmla="*/ 207 w 207"/>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02">
                <a:moveTo>
                  <a:pt x="207" y="102"/>
                </a:moveTo>
                <a:lnTo>
                  <a:pt x="207" y="66"/>
                </a:lnTo>
                <a:lnTo>
                  <a:pt x="95" y="66"/>
                </a:lnTo>
                <a:lnTo>
                  <a:pt x="87" y="66"/>
                </a:lnTo>
                <a:lnTo>
                  <a:pt x="81" y="65"/>
                </a:lnTo>
                <a:lnTo>
                  <a:pt x="75" y="64"/>
                </a:lnTo>
                <a:lnTo>
                  <a:pt x="70" y="63"/>
                </a:lnTo>
                <a:lnTo>
                  <a:pt x="65" y="61"/>
                </a:lnTo>
                <a:lnTo>
                  <a:pt x="59" y="58"/>
                </a:lnTo>
                <a:lnTo>
                  <a:pt x="55" y="54"/>
                </a:lnTo>
                <a:lnTo>
                  <a:pt x="51" y="51"/>
                </a:lnTo>
                <a:lnTo>
                  <a:pt x="48" y="48"/>
                </a:lnTo>
                <a:lnTo>
                  <a:pt x="45" y="44"/>
                </a:lnTo>
                <a:lnTo>
                  <a:pt x="43" y="38"/>
                </a:lnTo>
                <a:lnTo>
                  <a:pt x="41" y="33"/>
                </a:lnTo>
                <a:lnTo>
                  <a:pt x="39" y="28"/>
                </a:lnTo>
                <a:lnTo>
                  <a:pt x="38" y="21"/>
                </a:lnTo>
                <a:lnTo>
                  <a:pt x="37" y="15"/>
                </a:lnTo>
                <a:lnTo>
                  <a:pt x="37" y="8"/>
                </a:lnTo>
                <a:lnTo>
                  <a:pt x="37" y="4"/>
                </a:lnTo>
                <a:lnTo>
                  <a:pt x="37" y="0"/>
                </a:lnTo>
                <a:lnTo>
                  <a:pt x="0" y="0"/>
                </a:lnTo>
                <a:lnTo>
                  <a:pt x="0" y="4"/>
                </a:lnTo>
                <a:lnTo>
                  <a:pt x="0" y="9"/>
                </a:lnTo>
                <a:lnTo>
                  <a:pt x="0" y="14"/>
                </a:lnTo>
                <a:lnTo>
                  <a:pt x="1" y="19"/>
                </a:lnTo>
                <a:lnTo>
                  <a:pt x="1" y="23"/>
                </a:lnTo>
                <a:lnTo>
                  <a:pt x="3" y="29"/>
                </a:lnTo>
                <a:lnTo>
                  <a:pt x="5" y="33"/>
                </a:lnTo>
                <a:lnTo>
                  <a:pt x="6" y="37"/>
                </a:lnTo>
                <a:lnTo>
                  <a:pt x="8" y="41"/>
                </a:lnTo>
                <a:lnTo>
                  <a:pt x="11" y="45"/>
                </a:lnTo>
                <a:lnTo>
                  <a:pt x="13" y="48"/>
                </a:lnTo>
                <a:lnTo>
                  <a:pt x="16" y="51"/>
                </a:lnTo>
                <a:lnTo>
                  <a:pt x="20" y="54"/>
                </a:lnTo>
                <a:lnTo>
                  <a:pt x="23" y="58"/>
                </a:lnTo>
                <a:lnTo>
                  <a:pt x="27" y="60"/>
                </a:lnTo>
                <a:lnTo>
                  <a:pt x="31" y="63"/>
                </a:lnTo>
                <a:lnTo>
                  <a:pt x="37" y="65"/>
                </a:lnTo>
                <a:lnTo>
                  <a:pt x="42" y="67"/>
                </a:lnTo>
                <a:lnTo>
                  <a:pt x="5" y="67"/>
                </a:lnTo>
                <a:lnTo>
                  <a:pt x="5" y="102"/>
                </a:lnTo>
                <a:lnTo>
                  <a:pt x="207" y="102"/>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3" name="Freeform 72"/>
          <p:cNvSpPr>
            <a:spLocks noEditPoints="1"/>
          </p:cNvSpPr>
          <p:nvPr/>
        </p:nvSpPr>
        <p:spPr bwMode="auto">
          <a:xfrm>
            <a:off x="850900" y="3038475"/>
            <a:ext cx="117475" cy="114300"/>
          </a:xfrm>
          <a:custGeom>
            <a:avLst/>
            <a:gdLst>
              <a:gd name="T0" fmla="*/ 72124 w 215"/>
              <a:gd name="T1" fmla="*/ 113163 h 201"/>
              <a:gd name="T2" fmla="*/ 89062 w 215"/>
              <a:gd name="T3" fmla="*/ 108045 h 201"/>
              <a:gd name="T4" fmla="*/ 102722 w 215"/>
              <a:gd name="T5" fmla="*/ 98946 h 201"/>
              <a:gd name="T6" fmla="*/ 111465 w 215"/>
              <a:gd name="T7" fmla="*/ 85867 h 201"/>
              <a:gd name="T8" fmla="*/ 116382 w 215"/>
              <a:gd name="T9" fmla="*/ 69376 h 201"/>
              <a:gd name="T10" fmla="*/ 117475 w 215"/>
              <a:gd name="T11" fmla="*/ 50610 h 201"/>
              <a:gd name="T12" fmla="*/ 113650 w 215"/>
              <a:gd name="T13" fmla="*/ 32982 h 201"/>
              <a:gd name="T14" fmla="*/ 106001 w 215"/>
              <a:gd name="T15" fmla="*/ 18766 h 201"/>
              <a:gd name="T16" fmla="*/ 93980 w 215"/>
              <a:gd name="T17" fmla="*/ 8530 h 201"/>
              <a:gd name="T18" fmla="*/ 78135 w 215"/>
              <a:gd name="T19" fmla="*/ 2275 h 201"/>
              <a:gd name="T20" fmla="*/ 59011 w 215"/>
              <a:gd name="T21" fmla="*/ 0 h 201"/>
              <a:gd name="T22" fmla="*/ 39887 w 215"/>
              <a:gd name="T23" fmla="*/ 2275 h 201"/>
              <a:gd name="T24" fmla="*/ 24041 w 215"/>
              <a:gd name="T25" fmla="*/ 8530 h 201"/>
              <a:gd name="T26" fmla="*/ 12021 w 215"/>
              <a:gd name="T27" fmla="*/ 18766 h 201"/>
              <a:gd name="T28" fmla="*/ 4371 w 215"/>
              <a:gd name="T29" fmla="*/ 32982 h 201"/>
              <a:gd name="T30" fmla="*/ 0 w 215"/>
              <a:gd name="T31" fmla="*/ 50610 h 201"/>
              <a:gd name="T32" fmla="*/ 1093 w 215"/>
              <a:gd name="T33" fmla="*/ 69945 h 201"/>
              <a:gd name="T34" fmla="*/ 6557 w 215"/>
              <a:gd name="T35" fmla="*/ 85867 h 201"/>
              <a:gd name="T36" fmla="*/ 15299 w 215"/>
              <a:gd name="T37" fmla="*/ 98946 h 201"/>
              <a:gd name="T38" fmla="*/ 28959 w 215"/>
              <a:gd name="T39" fmla="*/ 108045 h 201"/>
              <a:gd name="T40" fmla="*/ 45897 w 215"/>
              <a:gd name="T41" fmla="*/ 113163 h 201"/>
              <a:gd name="T42" fmla="*/ 59011 w 215"/>
              <a:gd name="T43" fmla="*/ 93260 h 201"/>
              <a:gd name="T44" fmla="*/ 44804 w 215"/>
              <a:gd name="T45" fmla="*/ 92122 h 201"/>
              <a:gd name="T46" fmla="*/ 33330 w 215"/>
              <a:gd name="T47" fmla="*/ 87573 h 201"/>
              <a:gd name="T48" fmla="*/ 25134 w 215"/>
              <a:gd name="T49" fmla="*/ 81887 h 201"/>
              <a:gd name="T50" fmla="*/ 19670 w 215"/>
              <a:gd name="T51" fmla="*/ 72788 h 201"/>
              <a:gd name="T52" fmla="*/ 16392 w 215"/>
              <a:gd name="T53" fmla="*/ 60846 h 201"/>
              <a:gd name="T54" fmla="*/ 16938 w 215"/>
              <a:gd name="T55" fmla="*/ 48904 h 201"/>
              <a:gd name="T56" fmla="*/ 21309 w 215"/>
              <a:gd name="T57" fmla="*/ 38669 h 201"/>
              <a:gd name="T58" fmla="*/ 27320 w 215"/>
              <a:gd name="T59" fmla="*/ 30139 h 201"/>
              <a:gd name="T60" fmla="*/ 37155 w 215"/>
              <a:gd name="T61" fmla="*/ 24452 h 201"/>
              <a:gd name="T62" fmla="*/ 49176 w 215"/>
              <a:gd name="T63" fmla="*/ 21040 h 201"/>
              <a:gd name="T64" fmla="*/ 63928 w 215"/>
              <a:gd name="T65" fmla="*/ 20472 h 201"/>
              <a:gd name="T66" fmla="*/ 77042 w 215"/>
              <a:gd name="T67" fmla="*/ 23315 h 201"/>
              <a:gd name="T68" fmla="*/ 87970 w 215"/>
              <a:gd name="T69" fmla="*/ 27864 h 201"/>
              <a:gd name="T70" fmla="*/ 95073 w 215"/>
              <a:gd name="T71" fmla="*/ 35257 h 201"/>
              <a:gd name="T72" fmla="*/ 99444 w 215"/>
              <a:gd name="T73" fmla="*/ 44924 h 201"/>
              <a:gd name="T74" fmla="*/ 101083 w 215"/>
              <a:gd name="T75" fmla="*/ 56866 h 201"/>
              <a:gd name="T76" fmla="*/ 99444 w 215"/>
              <a:gd name="T77" fmla="*/ 68807 h 201"/>
              <a:gd name="T78" fmla="*/ 95073 w 215"/>
              <a:gd name="T79" fmla="*/ 78475 h 201"/>
              <a:gd name="T80" fmla="*/ 87970 w 215"/>
              <a:gd name="T81" fmla="*/ 85867 h 201"/>
              <a:gd name="T82" fmla="*/ 77042 w 215"/>
              <a:gd name="T83" fmla="*/ 90985 h 201"/>
              <a:gd name="T84" fmla="*/ 63928 w 215"/>
              <a:gd name="T85" fmla="*/ 93260 h 2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01"/>
              <a:gd name="T131" fmla="*/ 215 w 215"/>
              <a:gd name="T132" fmla="*/ 201 h 2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01">
                <a:moveTo>
                  <a:pt x="108" y="201"/>
                </a:moveTo>
                <a:lnTo>
                  <a:pt x="120" y="201"/>
                </a:lnTo>
                <a:lnTo>
                  <a:pt x="132" y="199"/>
                </a:lnTo>
                <a:lnTo>
                  <a:pt x="143" y="196"/>
                </a:lnTo>
                <a:lnTo>
                  <a:pt x="153" y="194"/>
                </a:lnTo>
                <a:lnTo>
                  <a:pt x="163" y="190"/>
                </a:lnTo>
                <a:lnTo>
                  <a:pt x="172" y="186"/>
                </a:lnTo>
                <a:lnTo>
                  <a:pt x="180" y="180"/>
                </a:lnTo>
                <a:lnTo>
                  <a:pt x="188" y="174"/>
                </a:lnTo>
                <a:lnTo>
                  <a:pt x="194" y="167"/>
                </a:lnTo>
                <a:lnTo>
                  <a:pt x="200" y="160"/>
                </a:lnTo>
                <a:lnTo>
                  <a:pt x="204" y="151"/>
                </a:lnTo>
                <a:lnTo>
                  <a:pt x="208" y="143"/>
                </a:lnTo>
                <a:lnTo>
                  <a:pt x="211" y="133"/>
                </a:lnTo>
                <a:lnTo>
                  <a:pt x="213" y="122"/>
                </a:lnTo>
                <a:lnTo>
                  <a:pt x="215" y="112"/>
                </a:lnTo>
                <a:lnTo>
                  <a:pt x="215" y="100"/>
                </a:lnTo>
                <a:lnTo>
                  <a:pt x="215" y="89"/>
                </a:lnTo>
                <a:lnTo>
                  <a:pt x="213" y="77"/>
                </a:lnTo>
                <a:lnTo>
                  <a:pt x="211" y="68"/>
                </a:lnTo>
                <a:lnTo>
                  <a:pt x="208" y="58"/>
                </a:lnTo>
                <a:lnTo>
                  <a:pt x="204" y="49"/>
                </a:lnTo>
                <a:lnTo>
                  <a:pt x="200" y="41"/>
                </a:lnTo>
                <a:lnTo>
                  <a:pt x="194" y="33"/>
                </a:lnTo>
                <a:lnTo>
                  <a:pt x="188" y="27"/>
                </a:lnTo>
                <a:lnTo>
                  <a:pt x="180" y="20"/>
                </a:lnTo>
                <a:lnTo>
                  <a:pt x="172" y="15"/>
                </a:lnTo>
                <a:lnTo>
                  <a:pt x="163" y="11"/>
                </a:lnTo>
                <a:lnTo>
                  <a:pt x="153" y="6"/>
                </a:lnTo>
                <a:lnTo>
                  <a:pt x="143" y="4"/>
                </a:lnTo>
                <a:lnTo>
                  <a:pt x="132" y="2"/>
                </a:lnTo>
                <a:lnTo>
                  <a:pt x="120" y="0"/>
                </a:lnTo>
                <a:lnTo>
                  <a:pt x="108" y="0"/>
                </a:lnTo>
                <a:lnTo>
                  <a:pt x="96" y="0"/>
                </a:lnTo>
                <a:lnTo>
                  <a:pt x="84" y="2"/>
                </a:lnTo>
                <a:lnTo>
                  <a:pt x="73" y="4"/>
                </a:lnTo>
                <a:lnTo>
                  <a:pt x="62" y="6"/>
                </a:lnTo>
                <a:lnTo>
                  <a:pt x="53" y="11"/>
                </a:lnTo>
                <a:lnTo>
                  <a:pt x="44" y="15"/>
                </a:lnTo>
                <a:lnTo>
                  <a:pt x="36" y="20"/>
                </a:lnTo>
                <a:lnTo>
                  <a:pt x="28" y="27"/>
                </a:lnTo>
                <a:lnTo>
                  <a:pt x="22" y="33"/>
                </a:lnTo>
                <a:lnTo>
                  <a:pt x="16" y="41"/>
                </a:lnTo>
                <a:lnTo>
                  <a:pt x="12" y="49"/>
                </a:lnTo>
                <a:lnTo>
                  <a:pt x="8" y="58"/>
                </a:lnTo>
                <a:lnTo>
                  <a:pt x="5" y="68"/>
                </a:lnTo>
                <a:lnTo>
                  <a:pt x="2" y="78"/>
                </a:lnTo>
                <a:lnTo>
                  <a:pt x="0" y="89"/>
                </a:lnTo>
                <a:lnTo>
                  <a:pt x="0" y="101"/>
                </a:lnTo>
                <a:lnTo>
                  <a:pt x="0" y="112"/>
                </a:lnTo>
                <a:lnTo>
                  <a:pt x="2" y="123"/>
                </a:lnTo>
                <a:lnTo>
                  <a:pt x="5" y="133"/>
                </a:lnTo>
                <a:lnTo>
                  <a:pt x="8" y="143"/>
                </a:lnTo>
                <a:lnTo>
                  <a:pt x="12" y="151"/>
                </a:lnTo>
                <a:lnTo>
                  <a:pt x="16" y="160"/>
                </a:lnTo>
                <a:lnTo>
                  <a:pt x="22" y="167"/>
                </a:lnTo>
                <a:lnTo>
                  <a:pt x="28" y="174"/>
                </a:lnTo>
                <a:lnTo>
                  <a:pt x="36" y="180"/>
                </a:lnTo>
                <a:lnTo>
                  <a:pt x="44" y="186"/>
                </a:lnTo>
                <a:lnTo>
                  <a:pt x="53" y="190"/>
                </a:lnTo>
                <a:lnTo>
                  <a:pt x="62" y="194"/>
                </a:lnTo>
                <a:lnTo>
                  <a:pt x="73" y="196"/>
                </a:lnTo>
                <a:lnTo>
                  <a:pt x="84" y="199"/>
                </a:lnTo>
                <a:lnTo>
                  <a:pt x="96" y="201"/>
                </a:lnTo>
                <a:lnTo>
                  <a:pt x="108" y="201"/>
                </a:lnTo>
                <a:close/>
                <a:moveTo>
                  <a:pt x="108" y="164"/>
                </a:moveTo>
                <a:lnTo>
                  <a:pt x="99" y="164"/>
                </a:lnTo>
                <a:lnTo>
                  <a:pt x="90" y="163"/>
                </a:lnTo>
                <a:lnTo>
                  <a:pt x="82" y="162"/>
                </a:lnTo>
                <a:lnTo>
                  <a:pt x="75" y="160"/>
                </a:lnTo>
                <a:lnTo>
                  <a:pt x="68" y="158"/>
                </a:lnTo>
                <a:lnTo>
                  <a:pt x="61" y="154"/>
                </a:lnTo>
                <a:lnTo>
                  <a:pt x="55" y="151"/>
                </a:lnTo>
                <a:lnTo>
                  <a:pt x="50" y="148"/>
                </a:lnTo>
                <a:lnTo>
                  <a:pt x="46" y="144"/>
                </a:lnTo>
                <a:lnTo>
                  <a:pt x="42" y="138"/>
                </a:lnTo>
                <a:lnTo>
                  <a:pt x="39" y="133"/>
                </a:lnTo>
                <a:lnTo>
                  <a:pt x="36" y="128"/>
                </a:lnTo>
                <a:lnTo>
                  <a:pt x="33" y="121"/>
                </a:lnTo>
                <a:lnTo>
                  <a:pt x="31" y="115"/>
                </a:lnTo>
                <a:lnTo>
                  <a:pt x="30" y="107"/>
                </a:lnTo>
                <a:lnTo>
                  <a:pt x="30" y="100"/>
                </a:lnTo>
                <a:lnTo>
                  <a:pt x="30" y="92"/>
                </a:lnTo>
                <a:lnTo>
                  <a:pt x="31" y="86"/>
                </a:lnTo>
                <a:lnTo>
                  <a:pt x="33" y="79"/>
                </a:lnTo>
                <a:lnTo>
                  <a:pt x="36" y="73"/>
                </a:lnTo>
                <a:lnTo>
                  <a:pt x="39" y="68"/>
                </a:lnTo>
                <a:lnTo>
                  <a:pt x="42" y="62"/>
                </a:lnTo>
                <a:lnTo>
                  <a:pt x="46" y="57"/>
                </a:lnTo>
                <a:lnTo>
                  <a:pt x="50" y="53"/>
                </a:lnTo>
                <a:lnTo>
                  <a:pt x="55" y="49"/>
                </a:lnTo>
                <a:lnTo>
                  <a:pt x="61" y="46"/>
                </a:lnTo>
                <a:lnTo>
                  <a:pt x="68" y="43"/>
                </a:lnTo>
                <a:lnTo>
                  <a:pt x="75" y="41"/>
                </a:lnTo>
                <a:lnTo>
                  <a:pt x="82" y="39"/>
                </a:lnTo>
                <a:lnTo>
                  <a:pt x="90" y="37"/>
                </a:lnTo>
                <a:lnTo>
                  <a:pt x="99" y="36"/>
                </a:lnTo>
                <a:lnTo>
                  <a:pt x="108" y="36"/>
                </a:lnTo>
                <a:lnTo>
                  <a:pt x="117" y="36"/>
                </a:lnTo>
                <a:lnTo>
                  <a:pt x="126" y="37"/>
                </a:lnTo>
                <a:lnTo>
                  <a:pt x="134" y="39"/>
                </a:lnTo>
                <a:lnTo>
                  <a:pt x="141" y="41"/>
                </a:lnTo>
                <a:lnTo>
                  <a:pt x="148" y="43"/>
                </a:lnTo>
                <a:lnTo>
                  <a:pt x="154" y="46"/>
                </a:lnTo>
                <a:lnTo>
                  <a:pt x="161" y="49"/>
                </a:lnTo>
                <a:lnTo>
                  <a:pt x="166" y="53"/>
                </a:lnTo>
                <a:lnTo>
                  <a:pt x="170" y="57"/>
                </a:lnTo>
                <a:lnTo>
                  <a:pt x="174" y="62"/>
                </a:lnTo>
                <a:lnTo>
                  <a:pt x="177" y="68"/>
                </a:lnTo>
                <a:lnTo>
                  <a:pt x="180" y="73"/>
                </a:lnTo>
                <a:lnTo>
                  <a:pt x="182" y="79"/>
                </a:lnTo>
                <a:lnTo>
                  <a:pt x="184" y="86"/>
                </a:lnTo>
                <a:lnTo>
                  <a:pt x="185" y="92"/>
                </a:lnTo>
                <a:lnTo>
                  <a:pt x="185" y="100"/>
                </a:lnTo>
                <a:lnTo>
                  <a:pt x="185" y="107"/>
                </a:lnTo>
                <a:lnTo>
                  <a:pt x="184" y="115"/>
                </a:lnTo>
                <a:lnTo>
                  <a:pt x="182" y="121"/>
                </a:lnTo>
                <a:lnTo>
                  <a:pt x="180" y="128"/>
                </a:lnTo>
                <a:lnTo>
                  <a:pt x="177" y="133"/>
                </a:lnTo>
                <a:lnTo>
                  <a:pt x="174" y="138"/>
                </a:lnTo>
                <a:lnTo>
                  <a:pt x="170" y="143"/>
                </a:lnTo>
                <a:lnTo>
                  <a:pt x="166" y="147"/>
                </a:lnTo>
                <a:lnTo>
                  <a:pt x="161" y="151"/>
                </a:lnTo>
                <a:lnTo>
                  <a:pt x="154" y="154"/>
                </a:lnTo>
                <a:lnTo>
                  <a:pt x="148" y="158"/>
                </a:lnTo>
                <a:lnTo>
                  <a:pt x="141" y="160"/>
                </a:lnTo>
                <a:lnTo>
                  <a:pt x="134" y="162"/>
                </a:lnTo>
                <a:lnTo>
                  <a:pt x="126" y="163"/>
                </a:lnTo>
                <a:lnTo>
                  <a:pt x="117" y="164"/>
                </a:lnTo>
                <a:lnTo>
                  <a:pt x="108" y="164"/>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4" name="Freeform 73"/>
          <p:cNvSpPr>
            <a:spLocks/>
          </p:cNvSpPr>
          <p:nvPr/>
        </p:nvSpPr>
        <p:spPr bwMode="auto">
          <a:xfrm>
            <a:off x="822325" y="2970213"/>
            <a:ext cx="146050" cy="60325"/>
          </a:xfrm>
          <a:custGeom>
            <a:avLst/>
            <a:gdLst>
              <a:gd name="T0" fmla="*/ 116392 w 261"/>
              <a:gd name="T1" fmla="*/ 21462 h 104"/>
              <a:gd name="T2" fmla="*/ 45885 w 261"/>
              <a:gd name="T3" fmla="*/ 21462 h 104"/>
              <a:gd name="T4" fmla="*/ 45885 w 261"/>
              <a:gd name="T5" fmla="*/ 0 h 104"/>
              <a:gd name="T6" fmla="*/ 31336 w 261"/>
              <a:gd name="T7" fmla="*/ 0 h 104"/>
              <a:gd name="T8" fmla="*/ 31336 w 261"/>
              <a:gd name="T9" fmla="*/ 21462 h 104"/>
              <a:gd name="T10" fmla="*/ 0 w 261"/>
              <a:gd name="T11" fmla="*/ 21462 h 104"/>
              <a:gd name="T12" fmla="*/ 0 w 261"/>
              <a:gd name="T13" fmla="*/ 42344 h 104"/>
              <a:gd name="T14" fmla="*/ 31336 w 261"/>
              <a:gd name="T15" fmla="*/ 42344 h 104"/>
              <a:gd name="T16" fmla="*/ 31336 w 261"/>
              <a:gd name="T17" fmla="*/ 60325 h 104"/>
              <a:gd name="T18" fmla="*/ 45885 w 261"/>
              <a:gd name="T19" fmla="*/ 60325 h 104"/>
              <a:gd name="T20" fmla="*/ 45885 w 261"/>
              <a:gd name="T21" fmla="*/ 42344 h 104"/>
              <a:gd name="T22" fmla="*/ 122548 w 261"/>
              <a:gd name="T23" fmla="*/ 42344 h 104"/>
              <a:gd name="T24" fmla="*/ 125905 w 261"/>
              <a:gd name="T25" fmla="*/ 42344 h 104"/>
              <a:gd name="T26" fmla="*/ 128703 w 261"/>
              <a:gd name="T27" fmla="*/ 41763 h 104"/>
              <a:gd name="T28" fmla="*/ 130941 w 261"/>
              <a:gd name="T29" fmla="*/ 41763 h 104"/>
              <a:gd name="T30" fmla="*/ 133739 w 261"/>
              <a:gd name="T31" fmla="*/ 41183 h 104"/>
              <a:gd name="T32" fmla="*/ 135978 w 261"/>
              <a:gd name="T33" fmla="*/ 40023 h 104"/>
              <a:gd name="T34" fmla="*/ 137656 w 261"/>
              <a:gd name="T35" fmla="*/ 38863 h 104"/>
              <a:gd name="T36" fmla="*/ 139335 w 261"/>
              <a:gd name="T37" fmla="*/ 37703 h 104"/>
              <a:gd name="T38" fmla="*/ 141014 w 261"/>
              <a:gd name="T39" fmla="*/ 36543 h 104"/>
              <a:gd name="T40" fmla="*/ 142133 w 261"/>
              <a:gd name="T41" fmla="*/ 34803 h 104"/>
              <a:gd name="T42" fmla="*/ 143252 w 261"/>
              <a:gd name="T43" fmla="*/ 33063 h 104"/>
              <a:gd name="T44" fmla="*/ 144371 w 261"/>
              <a:gd name="T45" fmla="*/ 30743 h 104"/>
              <a:gd name="T46" fmla="*/ 144931 w 261"/>
              <a:gd name="T47" fmla="*/ 28422 h 104"/>
              <a:gd name="T48" fmla="*/ 145490 w 261"/>
              <a:gd name="T49" fmla="*/ 26102 h 104"/>
              <a:gd name="T50" fmla="*/ 145490 w 261"/>
              <a:gd name="T51" fmla="*/ 22622 h 104"/>
              <a:gd name="T52" fmla="*/ 146050 w 261"/>
              <a:gd name="T53" fmla="*/ 19722 h 104"/>
              <a:gd name="T54" fmla="*/ 146050 w 261"/>
              <a:gd name="T55" fmla="*/ 16241 h 104"/>
              <a:gd name="T56" fmla="*/ 146050 w 261"/>
              <a:gd name="T57" fmla="*/ 12761 h 104"/>
              <a:gd name="T58" fmla="*/ 145490 w 261"/>
              <a:gd name="T59" fmla="*/ 8701 h 104"/>
              <a:gd name="T60" fmla="*/ 144931 w 261"/>
              <a:gd name="T61" fmla="*/ 4060 h 104"/>
              <a:gd name="T62" fmla="*/ 144371 w 261"/>
              <a:gd name="T63" fmla="*/ 0 h 104"/>
              <a:gd name="T64" fmla="*/ 128143 w 261"/>
              <a:gd name="T65" fmla="*/ 0 h 104"/>
              <a:gd name="T66" fmla="*/ 128703 w 261"/>
              <a:gd name="T67" fmla="*/ 5800 h 104"/>
              <a:gd name="T68" fmla="*/ 128703 w 261"/>
              <a:gd name="T69" fmla="*/ 11021 h 104"/>
              <a:gd name="T70" fmla="*/ 128703 w 261"/>
              <a:gd name="T71" fmla="*/ 13341 h 104"/>
              <a:gd name="T72" fmla="*/ 128143 w 261"/>
              <a:gd name="T73" fmla="*/ 16241 h 104"/>
              <a:gd name="T74" fmla="*/ 127024 w 261"/>
              <a:gd name="T75" fmla="*/ 17981 h 104"/>
              <a:gd name="T76" fmla="*/ 125905 w 261"/>
              <a:gd name="T77" fmla="*/ 19722 h 104"/>
              <a:gd name="T78" fmla="*/ 124226 w 261"/>
              <a:gd name="T79" fmla="*/ 20302 h 104"/>
              <a:gd name="T80" fmla="*/ 121988 w 261"/>
              <a:gd name="T81" fmla="*/ 20882 h 104"/>
              <a:gd name="T82" fmla="*/ 119190 w 261"/>
              <a:gd name="T83" fmla="*/ 21462 h 104"/>
              <a:gd name="T84" fmla="*/ 116392 w 261"/>
              <a:gd name="T85" fmla="*/ 21462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1"/>
              <a:gd name="T130" fmla="*/ 0 h 104"/>
              <a:gd name="T131" fmla="*/ 261 w 261"/>
              <a:gd name="T132" fmla="*/ 104 h 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1" h="104">
                <a:moveTo>
                  <a:pt x="208" y="37"/>
                </a:moveTo>
                <a:lnTo>
                  <a:pt x="82" y="37"/>
                </a:lnTo>
                <a:lnTo>
                  <a:pt x="82" y="0"/>
                </a:lnTo>
                <a:lnTo>
                  <a:pt x="56" y="0"/>
                </a:lnTo>
                <a:lnTo>
                  <a:pt x="56" y="37"/>
                </a:lnTo>
                <a:lnTo>
                  <a:pt x="0" y="37"/>
                </a:lnTo>
                <a:lnTo>
                  <a:pt x="0" y="73"/>
                </a:lnTo>
                <a:lnTo>
                  <a:pt x="56" y="73"/>
                </a:lnTo>
                <a:lnTo>
                  <a:pt x="56" y="104"/>
                </a:lnTo>
                <a:lnTo>
                  <a:pt x="82" y="104"/>
                </a:lnTo>
                <a:lnTo>
                  <a:pt x="82" y="73"/>
                </a:lnTo>
                <a:lnTo>
                  <a:pt x="219" y="73"/>
                </a:lnTo>
                <a:lnTo>
                  <a:pt x="225" y="73"/>
                </a:lnTo>
                <a:lnTo>
                  <a:pt x="230" y="72"/>
                </a:lnTo>
                <a:lnTo>
                  <a:pt x="234" y="72"/>
                </a:lnTo>
                <a:lnTo>
                  <a:pt x="239" y="71"/>
                </a:lnTo>
                <a:lnTo>
                  <a:pt x="243" y="69"/>
                </a:lnTo>
                <a:lnTo>
                  <a:pt x="246" y="67"/>
                </a:lnTo>
                <a:lnTo>
                  <a:pt x="249" y="65"/>
                </a:lnTo>
                <a:lnTo>
                  <a:pt x="252" y="63"/>
                </a:lnTo>
                <a:lnTo>
                  <a:pt x="254" y="60"/>
                </a:lnTo>
                <a:lnTo>
                  <a:pt x="256" y="57"/>
                </a:lnTo>
                <a:lnTo>
                  <a:pt x="258" y="53"/>
                </a:lnTo>
                <a:lnTo>
                  <a:pt x="259" y="49"/>
                </a:lnTo>
                <a:lnTo>
                  <a:pt x="260" y="45"/>
                </a:lnTo>
                <a:lnTo>
                  <a:pt x="260" y="39"/>
                </a:lnTo>
                <a:lnTo>
                  <a:pt x="261" y="34"/>
                </a:lnTo>
                <a:lnTo>
                  <a:pt x="261" y="28"/>
                </a:lnTo>
                <a:lnTo>
                  <a:pt x="261" y="22"/>
                </a:lnTo>
                <a:lnTo>
                  <a:pt x="260" y="15"/>
                </a:lnTo>
                <a:lnTo>
                  <a:pt x="259" y="7"/>
                </a:lnTo>
                <a:lnTo>
                  <a:pt x="258" y="0"/>
                </a:lnTo>
                <a:lnTo>
                  <a:pt x="229" y="0"/>
                </a:lnTo>
                <a:lnTo>
                  <a:pt x="230" y="10"/>
                </a:lnTo>
                <a:lnTo>
                  <a:pt x="230" y="19"/>
                </a:lnTo>
                <a:lnTo>
                  <a:pt x="230" y="23"/>
                </a:lnTo>
                <a:lnTo>
                  <a:pt x="229" y="28"/>
                </a:lnTo>
                <a:lnTo>
                  <a:pt x="227" y="31"/>
                </a:lnTo>
                <a:lnTo>
                  <a:pt x="225" y="34"/>
                </a:lnTo>
                <a:lnTo>
                  <a:pt x="222" y="35"/>
                </a:lnTo>
                <a:lnTo>
                  <a:pt x="218" y="36"/>
                </a:lnTo>
                <a:lnTo>
                  <a:pt x="213" y="37"/>
                </a:lnTo>
                <a:lnTo>
                  <a:pt x="208" y="37"/>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5" name="Freeform 74"/>
          <p:cNvSpPr>
            <a:spLocks noEditPoints="1"/>
          </p:cNvSpPr>
          <p:nvPr/>
        </p:nvSpPr>
        <p:spPr bwMode="auto">
          <a:xfrm>
            <a:off x="850900" y="2852738"/>
            <a:ext cx="117475" cy="104775"/>
          </a:xfrm>
          <a:custGeom>
            <a:avLst/>
            <a:gdLst>
              <a:gd name="T0" fmla="*/ 83598 w 215"/>
              <a:gd name="T1" fmla="*/ 22175 h 189"/>
              <a:gd name="T2" fmla="*/ 90155 w 215"/>
              <a:gd name="T3" fmla="*/ 25501 h 189"/>
              <a:gd name="T4" fmla="*/ 95073 w 215"/>
              <a:gd name="T5" fmla="*/ 31044 h 189"/>
              <a:gd name="T6" fmla="*/ 98351 w 215"/>
              <a:gd name="T7" fmla="*/ 37697 h 189"/>
              <a:gd name="T8" fmla="*/ 99990 w 215"/>
              <a:gd name="T9" fmla="*/ 44904 h 189"/>
              <a:gd name="T10" fmla="*/ 100537 w 215"/>
              <a:gd name="T11" fmla="*/ 54882 h 189"/>
              <a:gd name="T12" fmla="*/ 98351 w 215"/>
              <a:gd name="T13" fmla="*/ 64861 h 189"/>
              <a:gd name="T14" fmla="*/ 93434 w 215"/>
              <a:gd name="T15" fmla="*/ 73176 h 189"/>
              <a:gd name="T16" fmla="*/ 86330 w 215"/>
              <a:gd name="T17" fmla="*/ 79274 h 189"/>
              <a:gd name="T18" fmla="*/ 76495 w 215"/>
              <a:gd name="T19" fmla="*/ 82600 h 189"/>
              <a:gd name="T20" fmla="*/ 64475 w 215"/>
              <a:gd name="T21" fmla="*/ 84818 h 189"/>
              <a:gd name="T22" fmla="*/ 56279 w 215"/>
              <a:gd name="T23" fmla="*/ 0 h 189"/>
              <a:gd name="T24" fmla="*/ 38248 w 215"/>
              <a:gd name="T25" fmla="*/ 1663 h 189"/>
              <a:gd name="T26" fmla="*/ 22949 w 215"/>
              <a:gd name="T27" fmla="*/ 7761 h 189"/>
              <a:gd name="T28" fmla="*/ 11474 w 215"/>
              <a:gd name="T29" fmla="*/ 17185 h 189"/>
              <a:gd name="T30" fmla="*/ 4371 w 215"/>
              <a:gd name="T31" fmla="*/ 30490 h 189"/>
              <a:gd name="T32" fmla="*/ 0 w 215"/>
              <a:gd name="T33" fmla="*/ 46567 h 189"/>
              <a:gd name="T34" fmla="*/ 1093 w 215"/>
              <a:gd name="T35" fmla="*/ 63752 h 189"/>
              <a:gd name="T36" fmla="*/ 6557 w 215"/>
              <a:gd name="T37" fmla="*/ 78720 h 189"/>
              <a:gd name="T38" fmla="*/ 15845 w 215"/>
              <a:gd name="T39" fmla="*/ 90362 h 189"/>
              <a:gd name="T40" fmla="*/ 29505 w 215"/>
              <a:gd name="T41" fmla="*/ 98677 h 189"/>
              <a:gd name="T42" fmla="*/ 46444 w 215"/>
              <a:gd name="T43" fmla="*/ 103666 h 189"/>
              <a:gd name="T44" fmla="*/ 66660 w 215"/>
              <a:gd name="T45" fmla="*/ 104775 h 189"/>
              <a:gd name="T46" fmla="*/ 84145 w 215"/>
              <a:gd name="T47" fmla="*/ 101449 h 189"/>
              <a:gd name="T48" fmla="*/ 98351 w 215"/>
              <a:gd name="T49" fmla="*/ 94242 h 189"/>
              <a:gd name="T50" fmla="*/ 108733 w 215"/>
              <a:gd name="T51" fmla="*/ 83155 h 189"/>
              <a:gd name="T52" fmla="*/ 115289 w 215"/>
              <a:gd name="T53" fmla="*/ 69296 h 189"/>
              <a:gd name="T54" fmla="*/ 117475 w 215"/>
              <a:gd name="T55" fmla="*/ 52665 h 189"/>
              <a:gd name="T56" fmla="*/ 115836 w 215"/>
              <a:gd name="T57" fmla="*/ 38251 h 189"/>
              <a:gd name="T58" fmla="*/ 112011 w 215"/>
              <a:gd name="T59" fmla="*/ 25501 h 189"/>
              <a:gd name="T60" fmla="*/ 104908 w 215"/>
              <a:gd name="T61" fmla="*/ 14968 h 189"/>
              <a:gd name="T62" fmla="*/ 95073 w 215"/>
              <a:gd name="T63" fmla="*/ 7207 h 189"/>
              <a:gd name="T64" fmla="*/ 83052 w 215"/>
              <a:gd name="T65" fmla="*/ 2217 h 189"/>
              <a:gd name="T66" fmla="*/ 49176 w 215"/>
              <a:gd name="T67" fmla="*/ 84818 h 189"/>
              <a:gd name="T68" fmla="*/ 38794 w 215"/>
              <a:gd name="T69" fmla="*/ 82600 h 189"/>
              <a:gd name="T70" fmla="*/ 29505 w 215"/>
              <a:gd name="T71" fmla="*/ 78720 h 189"/>
              <a:gd name="T72" fmla="*/ 22949 w 215"/>
              <a:gd name="T73" fmla="*/ 72622 h 189"/>
              <a:gd name="T74" fmla="*/ 19124 w 215"/>
              <a:gd name="T75" fmla="*/ 64861 h 189"/>
              <a:gd name="T76" fmla="*/ 16392 w 215"/>
              <a:gd name="T77" fmla="*/ 55437 h 189"/>
              <a:gd name="T78" fmla="*/ 16938 w 215"/>
              <a:gd name="T79" fmla="*/ 44904 h 189"/>
              <a:gd name="T80" fmla="*/ 20217 w 215"/>
              <a:gd name="T81" fmla="*/ 36034 h 189"/>
              <a:gd name="T82" fmla="*/ 25134 w 215"/>
              <a:gd name="T83" fmla="*/ 28827 h 189"/>
              <a:gd name="T84" fmla="*/ 32237 w 215"/>
              <a:gd name="T85" fmla="*/ 23838 h 189"/>
              <a:gd name="T86" fmla="*/ 42072 w 215"/>
              <a:gd name="T87" fmla="*/ 21066 h 189"/>
              <a:gd name="T88" fmla="*/ 49176 w 215"/>
              <a:gd name="T89" fmla="*/ 84818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89"/>
              <a:gd name="T137" fmla="*/ 215 w 215"/>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89">
                <a:moveTo>
                  <a:pt x="144" y="38"/>
                </a:moveTo>
                <a:lnTo>
                  <a:pt x="149" y="39"/>
                </a:lnTo>
                <a:lnTo>
                  <a:pt x="153" y="40"/>
                </a:lnTo>
                <a:lnTo>
                  <a:pt x="158" y="42"/>
                </a:lnTo>
                <a:lnTo>
                  <a:pt x="162" y="44"/>
                </a:lnTo>
                <a:lnTo>
                  <a:pt x="165" y="46"/>
                </a:lnTo>
                <a:lnTo>
                  <a:pt x="168" y="50"/>
                </a:lnTo>
                <a:lnTo>
                  <a:pt x="171" y="53"/>
                </a:lnTo>
                <a:lnTo>
                  <a:pt x="174" y="56"/>
                </a:lnTo>
                <a:lnTo>
                  <a:pt x="176" y="59"/>
                </a:lnTo>
                <a:lnTo>
                  <a:pt x="178" y="64"/>
                </a:lnTo>
                <a:lnTo>
                  <a:pt x="180" y="68"/>
                </a:lnTo>
                <a:lnTo>
                  <a:pt x="181" y="72"/>
                </a:lnTo>
                <a:lnTo>
                  <a:pt x="183" y="76"/>
                </a:lnTo>
                <a:lnTo>
                  <a:pt x="183" y="81"/>
                </a:lnTo>
                <a:lnTo>
                  <a:pt x="184" y="86"/>
                </a:lnTo>
                <a:lnTo>
                  <a:pt x="184" y="91"/>
                </a:lnTo>
                <a:lnTo>
                  <a:pt x="184" y="99"/>
                </a:lnTo>
                <a:lnTo>
                  <a:pt x="183" y="105"/>
                </a:lnTo>
                <a:lnTo>
                  <a:pt x="182" y="111"/>
                </a:lnTo>
                <a:lnTo>
                  <a:pt x="180" y="117"/>
                </a:lnTo>
                <a:lnTo>
                  <a:pt x="177" y="123"/>
                </a:lnTo>
                <a:lnTo>
                  <a:pt x="175" y="127"/>
                </a:lnTo>
                <a:lnTo>
                  <a:pt x="171" y="132"/>
                </a:lnTo>
                <a:lnTo>
                  <a:pt x="167" y="135"/>
                </a:lnTo>
                <a:lnTo>
                  <a:pt x="163" y="140"/>
                </a:lnTo>
                <a:lnTo>
                  <a:pt x="158" y="143"/>
                </a:lnTo>
                <a:lnTo>
                  <a:pt x="152" y="146"/>
                </a:lnTo>
                <a:lnTo>
                  <a:pt x="146" y="148"/>
                </a:lnTo>
                <a:lnTo>
                  <a:pt x="140" y="149"/>
                </a:lnTo>
                <a:lnTo>
                  <a:pt x="134" y="152"/>
                </a:lnTo>
                <a:lnTo>
                  <a:pt x="126" y="153"/>
                </a:lnTo>
                <a:lnTo>
                  <a:pt x="118" y="153"/>
                </a:lnTo>
                <a:lnTo>
                  <a:pt x="118" y="0"/>
                </a:lnTo>
                <a:lnTo>
                  <a:pt x="111" y="0"/>
                </a:lnTo>
                <a:lnTo>
                  <a:pt x="103" y="0"/>
                </a:lnTo>
                <a:lnTo>
                  <a:pt x="91" y="0"/>
                </a:lnTo>
                <a:lnTo>
                  <a:pt x="80" y="2"/>
                </a:lnTo>
                <a:lnTo>
                  <a:pt x="70" y="3"/>
                </a:lnTo>
                <a:lnTo>
                  <a:pt x="59" y="7"/>
                </a:lnTo>
                <a:lnTo>
                  <a:pt x="50" y="10"/>
                </a:lnTo>
                <a:lnTo>
                  <a:pt x="42" y="14"/>
                </a:lnTo>
                <a:lnTo>
                  <a:pt x="33" y="19"/>
                </a:lnTo>
                <a:lnTo>
                  <a:pt x="27" y="25"/>
                </a:lnTo>
                <a:lnTo>
                  <a:pt x="21" y="31"/>
                </a:lnTo>
                <a:lnTo>
                  <a:pt x="16" y="39"/>
                </a:lnTo>
                <a:lnTo>
                  <a:pt x="11" y="46"/>
                </a:lnTo>
                <a:lnTo>
                  <a:pt x="8" y="55"/>
                </a:lnTo>
                <a:lnTo>
                  <a:pt x="5" y="64"/>
                </a:lnTo>
                <a:lnTo>
                  <a:pt x="2" y="73"/>
                </a:lnTo>
                <a:lnTo>
                  <a:pt x="0" y="84"/>
                </a:lnTo>
                <a:lnTo>
                  <a:pt x="0" y="95"/>
                </a:lnTo>
                <a:lnTo>
                  <a:pt x="0" y="105"/>
                </a:lnTo>
                <a:lnTo>
                  <a:pt x="2" y="115"/>
                </a:lnTo>
                <a:lnTo>
                  <a:pt x="5" y="125"/>
                </a:lnTo>
                <a:lnTo>
                  <a:pt x="8" y="134"/>
                </a:lnTo>
                <a:lnTo>
                  <a:pt x="12" y="142"/>
                </a:lnTo>
                <a:lnTo>
                  <a:pt x="17" y="150"/>
                </a:lnTo>
                <a:lnTo>
                  <a:pt x="22" y="157"/>
                </a:lnTo>
                <a:lnTo>
                  <a:pt x="29" y="163"/>
                </a:lnTo>
                <a:lnTo>
                  <a:pt x="37" y="170"/>
                </a:lnTo>
                <a:lnTo>
                  <a:pt x="45" y="174"/>
                </a:lnTo>
                <a:lnTo>
                  <a:pt x="54" y="178"/>
                </a:lnTo>
                <a:lnTo>
                  <a:pt x="63" y="183"/>
                </a:lnTo>
                <a:lnTo>
                  <a:pt x="74" y="186"/>
                </a:lnTo>
                <a:lnTo>
                  <a:pt x="85" y="187"/>
                </a:lnTo>
                <a:lnTo>
                  <a:pt x="98" y="189"/>
                </a:lnTo>
                <a:lnTo>
                  <a:pt x="110" y="189"/>
                </a:lnTo>
                <a:lnTo>
                  <a:pt x="122" y="189"/>
                </a:lnTo>
                <a:lnTo>
                  <a:pt x="134" y="187"/>
                </a:lnTo>
                <a:lnTo>
                  <a:pt x="144" y="186"/>
                </a:lnTo>
                <a:lnTo>
                  <a:pt x="154" y="183"/>
                </a:lnTo>
                <a:lnTo>
                  <a:pt x="164" y="178"/>
                </a:lnTo>
                <a:lnTo>
                  <a:pt x="172" y="174"/>
                </a:lnTo>
                <a:lnTo>
                  <a:pt x="180" y="170"/>
                </a:lnTo>
                <a:lnTo>
                  <a:pt x="188" y="163"/>
                </a:lnTo>
                <a:lnTo>
                  <a:pt x="194" y="157"/>
                </a:lnTo>
                <a:lnTo>
                  <a:pt x="199" y="150"/>
                </a:lnTo>
                <a:lnTo>
                  <a:pt x="204" y="142"/>
                </a:lnTo>
                <a:lnTo>
                  <a:pt x="208" y="134"/>
                </a:lnTo>
                <a:lnTo>
                  <a:pt x="211" y="125"/>
                </a:lnTo>
                <a:lnTo>
                  <a:pt x="213" y="115"/>
                </a:lnTo>
                <a:lnTo>
                  <a:pt x="215" y="105"/>
                </a:lnTo>
                <a:lnTo>
                  <a:pt x="215" y="95"/>
                </a:lnTo>
                <a:lnTo>
                  <a:pt x="215" y="86"/>
                </a:lnTo>
                <a:lnTo>
                  <a:pt x="214" y="77"/>
                </a:lnTo>
                <a:lnTo>
                  <a:pt x="212" y="69"/>
                </a:lnTo>
                <a:lnTo>
                  <a:pt x="210" y="60"/>
                </a:lnTo>
                <a:lnTo>
                  <a:pt x="208" y="53"/>
                </a:lnTo>
                <a:lnTo>
                  <a:pt x="205" y="46"/>
                </a:lnTo>
                <a:lnTo>
                  <a:pt x="201" y="40"/>
                </a:lnTo>
                <a:lnTo>
                  <a:pt x="197" y="33"/>
                </a:lnTo>
                <a:lnTo>
                  <a:pt x="192" y="27"/>
                </a:lnTo>
                <a:lnTo>
                  <a:pt x="187" y="23"/>
                </a:lnTo>
                <a:lnTo>
                  <a:pt x="180" y="17"/>
                </a:lnTo>
                <a:lnTo>
                  <a:pt x="174" y="13"/>
                </a:lnTo>
                <a:lnTo>
                  <a:pt x="167" y="10"/>
                </a:lnTo>
                <a:lnTo>
                  <a:pt x="160" y="7"/>
                </a:lnTo>
                <a:lnTo>
                  <a:pt x="152" y="4"/>
                </a:lnTo>
                <a:lnTo>
                  <a:pt x="144" y="3"/>
                </a:lnTo>
                <a:lnTo>
                  <a:pt x="144" y="38"/>
                </a:lnTo>
                <a:close/>
                <a:moveTo>
                  <a:pt x="90" y="153"/>
                </a:moveTo>
                <a:lnTo>
                  <a:pt x="83" y="152"/>
                </a:lnTo>
                <a:lnTo>
                  <a:pt x="77" y="150"/>
                </a:lnTo>
                <a:lnTo>
                  <a:pt x="71" y="149"/>
                </a:lnTo>
                <a:lnTo>
                  <a:pt x="64" y="147"/>
                </a:lnTo>
                <a:lnTo>
                  <a:pt x="59" y="145"/>
                </a:lnTo>
                <a:lnTo>
                  <a:pt x="54" y="142"/>
                </a:lnTo>
                <a:lnTo>
                  <a:pt x="50" y="139"/>
                </a:lnTo>
                <a:lnTo>
                  <a:pt x="46" y="135"/>
                </a:lnTo>
                <a:lnTo>
                  <a:pt x="42" y="131"/>
                </a:lnTo>
                <a:lnTo>
                  <a:pt x="39" y="127"/>
                </a:lnTo>
                <a:lnTo>
                  <a:pt x="37" y="123"/>
                </a:lnTo>
                <a:lnTo>
                  <a:pt x="35" y="117"/>
                </a:lnTo>
                <a:lnTo>
                  <a:pt x="32" y="112"/>
                </a:lnTo>
                <a:lnTo>
                  <a:pt x="31" y="106"/>
                </a:lnTo>
                <a:lnTo>
                  <a:pt x="30" y="100"/>
                </a:lnTo>
                <a:lnTo>
                  <a:pt x="30" y="94"/>
                </a:lnTo>
                <a:lnTo>
                  <a:pt x="30" y="87"/>
                </a:lnTo>
                <a:lnTo>
                  <a:pt x="31" y="81"/>
                </a:lnTo>
                <a:lnTo>
                  <a:pt x="32" y="75"/>
                </a:lnTo>
                <a:lnTo>
                  <a:pt x="35" y="70"/>
                </a:lnTo>
                <a:lnTo>
                  <a:pt x="37" y="65"/>
                </a:lnTo>
                <a:lnTo>
                  <a:pt x="39" y="60"/>
                </a:lnTo>
                <a:lnTo>
                  <a:pt x="42" y="56"/>
                </a:lnTo>
                <a:lnTo>
                  <a:pt x="46" y="52"/>
                </a:lnTo>
                <a:lnTo>
                  <a:pt x="50" y="48"/>
                </a:lnTo>
                <a:lnTo>
                  <a:pt x="54" y="45"/>
                </a:lnTo>
                <a:lnTo>
                  <a:pt x="59" y="43"/>
                </a:lnTo>
                <a:lnTo>
                  <a:pt x="64" y="41"/>
                </a:lnTo>
                <a:lnTo>
                  <a:pt x="71" y="39"/>
                </a:lnTo>
                <a:lnTo>
                  <a:pt x="77" y="38"/>
                </a:lnTo>
                <a:lnTo>
                  <a:pt x="83" y="37"/>
                </a:lnTo>
                <a:lnTo>
                  <a:pt x="90" y="37"/>
                </a:lnTo>
                <a:lnTo>
                  <a:pt x="90" y="153"/>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6" name="Freeform 75"/>
          <p:cNvSpPr>
            <a:spLocks noEditPoints="1"/>
          </p:cNvSpPr>
          <p:nvPr/>
        </p:nvSpPr>
        <p:spPr bwMode="auto">
          <a:xfrm>
            <a:off x="811213" y="2809875"/>
            <a:ext cx="155575" cy="20638"/>
          </a:xfrm>
          <a:custGeom>
            <a:avLst/>
            <a:gdLst>
              <a:gd name="T0" fmla="*/ 155575 w 278"/>
              <a:gd name="T1" fmla="*/ 20638 h 35"/>
              <a:gd name="T2" fmla="*/ 155575 w 278"/>
              <a:gd name="T3" fmla="*/ 0 h 35"/>
              <a:gd name="T4" fmla="*/ 42531 w 278"/>
              <a:gd name="T5" fmla="*/ 0 h 35"/>
              <a:gd name="T6" fmla="*/ 42531 w 278"/>
              <a:gd name="T7" fmla="*/ 20638 h 35"/>
              <a:gd name="T8" fmla="*/ 155575 w 278"/>
              <a:gd name="T9" fmla="*/ 20638 h 35"/>
              <a:gd name="T10" fmla="*/ 21266 w 278"/>
              <a:gd name="T11" fmla="*/ 20638 h 35"/>
              <a:gd name="T12" fmla="*/ 21266 w 278"/>
              <a:gd name="T13" fmla="*/ 0 h 35"/>
              <a:gd name="T14" fmla="*/ 0 w 278"/>
              <a:gd name="T15" fmla="*/ 0 h 35"/>
              <a:gd name="T16" fmla="*/ 0 w 278"/>
              <a:gd name="T17" fmla="*/ 20638 h 35"/>
              <a:gd name="T18" fmla="*/ 21266 w 278"/>
              <a:gd name="T19" fmla="*/ 20638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35"/>
              <a:gd name="T32" fmla="*/ 278 w 27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35">
                <a:moveTo>
                  <a:pt x="278" y="35"/>
                </a:moveTo>
                <a:lnTo>
                  <a:pt x="278" y="0"/>
                </a:lnTo>
                <a:lnTo>
                  <a:pt x="76" y="0"/>
                </a:lnTo>
                <a:lnTo>
                  <a:pt x="76" y="35"/>
                </a:lnTo>
                <a:lnTo>
                  <a:pt x="278" y="35"/>
                </a:lnTo>
                <a:close/>
                <a:moveTo>
                  <a:pt x="38" y="35"/>
                </a:moveTo>
                <a:lnTo>
                  <a:pt x="38" y="0"/>
                </a:lnTo>
                <a:lnTo>
                  <a:pt x="0" y="0"/>
                </a:lnTo>
                <a:lnTo>
                  <a:pt x="0" y="35"/>
                </a:lnTo>
                <a:lnTo>
                  <a:pt x="38" y="35"/>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7" name="Freeform 76"/>
          <p:cNvSpPr>
            <a:spLocks/>
          </p:cNvSpPr>
          <p:nvPr/>
        </p:nvSpPr>
        <p:spPr bwMode="auto">
          <a:xfrm>
            <a:off x="850900" y="2682875"/>
            <a:ext cx="115888" cy="96838"/>
          </a:xfrm>
          <a:custGeom>
            <a:avLst/>
            <a:gdLst>
              <a:gd name="T0" fmla="*/ 115888 w 207"/>
              <a:gd name="T1" fmla="*/ 0 h 175"/>
              <a:gd name="T2" fmla="*/ 42548 w 207"/>
              <a:gd name="T3" fmla="*/ 0 h 175"/>
              <a:gd name="T4" fmla="*/ 34710 w 207"/>
              <a:gd name="T5" fmla="*/ 0 h 175"/>
              <a:gd name="T6" fmla="*/ 27992 w 207"/>
              <a:gd name="T7" fmla="*/ 553 h 175"/>
              <a:gd name="T8" fmla="*/ 21834 w 207"/>
              <a:gd name="T9" fmla="*/ 2213 h 175"/>
              <a:gd name="T10" fmla="*/ 15116 w 207"/>
              <a:gd name="T11" fmla="*/ 4980 h 175"/>
              <a:gd name="T12" fmla="*/ 11757 w 207"/>
              <a:gd name="T13" fmla="*/ 7747 h 175"/>
              <a:gd name="T14" fmla="*/ 8958 w 207"/>
              <a:gd name="T15" fmla="*/ 10514 h 175"/>
              <a:gd name="T16" fmla="*/ 6158 w 207"/>
              <a:gd name="T17" fmla="*/ 14387 h 175"/>
              <a:gd name="T18" fmla="*/ 4479 w 207"/>
              <a:gd name="T19" fmla="*/ 18814 h 175"/>
              <a:gd name="T20" fmla="*/ 2799 w 207"/>
              <a:gd name="T21" fmla="*/ 23241 h 175"/>
              <a:gd name="T22" fmla="*/ 1680 w 207"/>
              <a:gd name="T23" fmla="*/ 28775 h 175"/>
              <a:gd name="T24" fmla="*/ 0 w 207"/>
              <a:gd name="T25" fmla="*/ 34308 h 175"/>
              <a:gd name="T26" fmla="*/ 0 w 207"/>
              <a:gd name="T27" fmla="*/ 40949 h 175"/>
              <a:gd name="T28" fmla="*/ 560 w 207"/>
              <a:gd name="T29" fmla="*/ 46482 h 175"/>
              <a:gd name="T30" fmla="*/ 1680 w 207"/>
              <a:gd name="T31" fmla="*/ 52016 h 175"/>
              <a:gd name="T32" fmla="*/ 3359 w 207"/>
              <a:gd name="T33" fmla="*/ 57549 h 175"/>
              <a:gd name="T34" fmla="*/ 5039 w 207"/>
              <a:gd name="T35" fmla="*/ 61976 h 175"/>
              <a:gd name="T36" fmla="*/ 7838 w 207"/>
              <a:gd name="T37" fmla="*/ 66403 h 175"/>
              <a:gd name="T38" fmla="*/ 10637 w 207"/>
              <a:gd name="T39" fmla="*/ 70277 h 175"/>
              <a:gd name="T40" fmla="*/ 14556 w 207"/>
              <a:gd name="T41" fmla="*/ 74704 h 175"/>
              <a:gd name="T42" fmla="*/ 19595 w 207"/>
              <a:gd name="T43" fmla="*/ 78024 h 175"/>
              <a:gd name="T44" fmla="*/ 2799 w 207"/>
              <a:gd name="T45" fmla="*/ 96838 h 175"/>
              <a:gd name="T46" fmla="*/ 115888 w 207"/>
              <a:gd name="T47" fmla="*/ 76917 h 175"/>
              <a:gd name="T48" fmla="*/ 47587 w 207"/>
              <a:gd name="T49" fmla="*/ 76917 h 175"/>
              <a:gd name="T50" fmla="*/ 40309 w 207"/>
              <a:gd name="T51" fmla="*/ 75810 h 175"/>
              <a:gd name="T52" fmla="*/ 33591 w 207"/>
              <a:gd name="T53" fmla="*/ 73597 h 175"/>
              <a:gd name="T54" fmla="*/ 27992 w 207"/>
              <a:gd name="T55" fmla="*/ 69723 h 175"/>
              <a:gd name="T56" fmla="*/ 24073 w 207"/>
              <a:gd name="T57" fmla="*/ 65850 h 175"/>
              <a:gd name="T58" fmla="*/ 20714 w 207"/>
              <a:gd name="T59" fmla="*/ 60316 h 175"/>
              <a:gd name="T60" fmla="*/ 18475 w 207"/>
              <a:gd name="T61" fmla="*/ 53676 h 175"/>
              <a:gd name="T62" fmla="*/ 16795 w 207"/>
              <a:gd name="T63" fmla="*/ 46482 h 175"/>
              <a:gd name="T64" fmla="*/ 16795 w 207"/>
              <a:gd name="T65" fmla="*/ 39289 h 175"/>
              <a:gd name="T66" fmla="*/ 18475 w 207"/>
              <a:gd name="T67" fmla="*/ 33755 h 175"/>
              <a:gd name="T68" fmla="*/ 20154 w 207"/>
              <a:gd name="T69" fmla="*/ 28775 h 175"/>
              <a:gd name="T70" fmla="*/ 22394 w 207"/>
              <a:gd name="T71" fmla="*/ 25455 h 175"/>
              <a:gd name="T72" fmla="*/ 26313 w 207"/>
              <a:gd name="T73" fmla="*/ 22688 h 175"/>
              <a:gd name="T74" fmla="*/ 30791 w 207"/>
              <a:gd name="T75" fmla="*/ 21028 h 175"/>
              <a:gd name="T76" fmla="*/ 36390 w 207"/>
              <a:gd name="T77" fmla="*/ 19921 h 175"/>
              <a:gd name="T78" fmla="*/ 43108 w 207"/>
              <a:gd name="T79" fmla="*/ 19368 h 175"/>
              <a:gd name="T80" fmla="*/ 115888 w 207"/>
              <a:gd name="T81" fmla="*/ 19368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175"/>
              <a:gd name="T125" fmla="*/ 207 w 207"/>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175">
                <a:moveTo>
                  <a:pt x="207" y="35"/>
                </a:moveTo>
                <a:lnTo>
                  <a:pt x="207" y="0"/>
                </a:lnTo>
                <a:lnTo>
                  <a:pt x="86" y="0"/>
                </a:lnTo>
                <a:lnTo>
                  <a:pt x="76" y="0"/>
                </a:lnTo>
                <a:lnTo>
                  <a:pt x="70" y="0"/>
                </a:lnTo>
                <a:lnTo>
                  <a:pt x="62" y="0"/>
                </a:lnTo>
                <a:lnTo>
                  <a:pt x="56" y="1"/>
                </a:lnTo>
                <a:lnTo>
                  <a:pt x="50" y="1"/>
                </a:lnTo>
                <a:lnTo>
                  <a:pt x="44" y="2"/>
                </a:lnTo>
                <a:lnTo>
                  <a:pt x="39" y="4"/>
                </a:lnTo>
                <a:lnTo>
                  <a:pt x="33" y="6"/>
                </a:lnTo>
                <a:lnTo>
                  <a:pt x="27" y="9"/>
                </a:lnTo>
                <a:lnTo>
                  <a:pt x="24" y="11"/>
                </a:lnTo>
                <a:lnTo>
                  <a:pt x="21" y="14"/>
                </a:lnTo>
                <a:lnTo>
                  <a:pt x="19" y="17"/>
                </a:lnTo>
                <a:lnTo>
                  <a:pt x="16" y="19"/>
                </a:lnTo>
                <a:lnTo>
                  <a:pt x="14" y="22"/>
                </a:lnTo>
                <a:lnTo>
                  <a:pt x="11" y="26"/>
                </a:lnTo>
                <a:lnTo>
                  <a:pt x="9" y="30"/>
                </a:lnTo>
                <a:lnTo>
                  <a:pt x="8" y="34"/>
                </a:lnTo>
                <a:lnTo>
                  <a:pt x="6" y="38"/>
                </a:lnTo>
                <a:lnTo>
                  <a:pt x="5" y="42"/>
                </a:lnTo>
                <a:lnTo>
                  <a:pt x="4" y="47"/>
                </a:lnTo>
                <a:lnTo>
                  <a:pt x="3" y="52"/>
                </a:lnTo>
                <a:lnTo>
                  <a:pt x="1" y="56"/>
                </a:lnTo>
                <a:lnTo>
                  <a:pt x="0" y="62"/>
                </a:lnTo>
                <a:lnTo>
                  <a:pt x="0" y="68"/>
                </a:lnTo>
                <a:lnTo>
                  <a:pt x="0" y="74"/>
                </a:lnTo>
                <a:lnTo>
                  <a:pt x="0" y="79"/>
                </a:lnTo>
                <a:lnTo>
                  <a:pt x="1" y="84"/>
                </a:lnTo>
                <a:lnTo>
                  <a:pt x="1" y="90"/>
                </a:lnTo>
                <a:lnTo>
                  <a:pt x="3" y="94"/>
                </a:lnTo>
                <a:lnTo>
                  <a:pt x="4" y="99"/>
                </a:lnTo>
                <a:lnTo>
                  <a:pt x="6" y="104"/>
                </a:lnTo>
                <a:lnTo>
                  <a:pt x="7" y="108"/>
                </a:lnTo>
                <a:lnTo>
                  <a:pt x="9" y="112"/>
                </a:lnTo>
                <a:lnTo>
                  <a:pt x="11" y="117"/>
                </a:lnTo>
                <a:lnTo>
                  <a:pt x="14" y="120"/>
                </a:lnTo>
                <a:lnTo>
                  <a:pt x="16" y="124"/>
                </a:lnTo>
                <a:lnTo>
                  <a:pt x="19" y="127"/>
                </a:lnTo>
                <a:lnTo>
                  <a:pt x="23" y="132"/>
                </a:lnTo>
                <a:lnTo>
                  <a:pt x="26" y="135"/>
                </a:lnTo>
                <a:lnTo>
                  <a:pt x="30" y="138"/>
                </a:lnTo>
                <a:lnTo>
                  <a:pt x="35" y="141"/>
                </a:lnTo>
                <a:lnTo>
                  <a:pt x="5" y="141"/>
                </a:lnTo>
                <a:lnTo>
                  <a:pt x="5" y="175"/>
                </a:lnTo>
                <a:lnTo>
                  <a:pt x="207" y="175"/>
                </a:lnTo>
                <a:lnTo>
                  <a:pt x="207" y="139"/>
                </a:lnTo>
                <a:lnTo>
                  <a:pt x="92" y="139"/>
                </a:lnTo>
                <a:lnTo>
                  <a:pt x="85" y="139"/>
                </a:lnTo>
                <a:lnTo>
                  <a:pt x="78" y="138"/>
                </a:lnTo>
                <a:lnTo>
                  <a:pt x="72" y="137"/>
                </a:lnTo>
                <a:lnTo>
                  <a:pt x="66" y="135"/>
                </a:lnTo>
                <a:lnTo>
                  <a:pt x="60" y="133"/>
                </a:lnTo>
                <a:lnTo>
                  <a:pt x="55" y="129"/>
                </a:lnTo>
                <a:lnTo>
                  <a:pt x="50" y="126"/>
                </a:lnTo>
                <a:lnTo>
                  <a:pt x="46" y="123"/>
                </a:lnTo>
                <a:lnTo>
                  <a:pt x="43" y="119"/>
                </a:lnTo>
                <a:lnTo>
                  <a:pt x="40" y="113"/>
                </a:lnTo>
                <a:lnTo>
                  <a:pt x="37" y="109"/>
                </a:lnTo>
                <a:lnTo>
                  <a:pt x="35" y="103"/>
                </a:lnTo>
                <a:lnTo>
                  <a:pt x="33" y="97"/>
                </a:lnTo>
                <a:lnTo>
                  <a:pt x="31" y="91"/>
                </a:lnTo>
                <a:lnTo>
                  <a:pt x="30" y="84"/>
                </a:lnTo>
                <a:lnTo>
                  <a:pt x="30" y="77"/>
                </a:lnTo>
                <a:lnTo>
                  <a:pt x="30" y="71"/>
                </a:lnTo>
                <a:lnTo>
                  <a:pt x="31" y="66"/>
                </a:lnTo>
                <a:lnTo>
                  <a:pt x="33" y="61"/>
                </a:lnTo>
                <a:lnTo>
                  <a:pt x="34" y="56"/>
                </a:lnTo>
                <a:lnTo>
                  <a:pt x="36" y="52"/>
                </a:lnTo>
                <a:lnTo>
                  <a:pt x="38" y="49"/>
                </a:lnTo>
                <a:lnTo>
                  <a:pt x="40" y="46"/>
                </a:lnTo>
                <a:lnTo>
                  <a:pt x="43" y="44"/>
                </a:lnTo>
                <a:lnTo>
                  <a:pt x="47" y="41"/>
                </a:lnTo>
                <a:lnTo>
                  <a:pt x="50" y="39"/>
                </a:lnTo>
                <a:lnTo>
                  <a:pt x="55" y="38"/>
                </a:lnTo>
                <a:lnTo>
                  <a:pt x="59" y="37"/>
                </a:lnTo>
                <a:lnTo>
                  <a:pt x="65" y="36"/>
                </a:lnTo>
                <a:lnTo>
                  <a:pt x="71" y="35"/>
                </a:lnTo>
                <a:lnTo>
                  <a:pt x="77" y="35"/>
                </a:lnTo>
                <a:lnTo>
                  <a:pt x="83" y="35"/>
                </a:lnTo>
                <a:lnTo>
                  <a:pt x="207" y="35"/>
                </a:lnTo>
                <a:close/>
              </a:path>
            </a:pathLst>
          </a:custGeom>
          <a:solidFill>
            <a:srgbClr val="000000"/>
          </a:solidFill>
          <a:ln w="9525">
            <a:noFill/>
            <a:round/>
            <a:headEnd/>
            <a:tailEnd/>
          </a:ln>
        </p:spPr>
        <p:txBody>
          <a:bodyPr/>
          <a:lstStyle/>
          <a:p>
            <a:pPr eaLnBrk="0" hangingPunct="0"/>
            <a:endParaRPr lang="en-US" sz="4400">
              <a:latin typeface="Times New Roman" pitchFamily="18" charset="0"/>
            </a:endParaRPr>
          </a:p>
        </p:txBody>
      </p:sp>
      <p:sp>
        <p:nvSpPr>
          <p:cNvPr id="14408" name="Rectangle 79"/>
          <p:cNvSpPr>
            <a:spLocks noChangeArrowheads="1"/>
          </p:cNvSpPr>
          <p:nvPr/>
        </p:nvSpPr>
        <p:spPr bwMode="auto">
          <a:xfrm>
            <a:off x="1843088" y="3403600"/>
            <a:ext cx="2666436" cy="276999"/>
          </a:xfrm>
          <a:prstGeom prst="rect">
            <a:avLst/>
          </a:prstGeom>
          <a:noFill/>
          <a:ln w="9525">
            <a:noFill/>
            <a:miter lim="800000"/>
            <a:headEnd/>
            <a:tailEnd/>
          </a:ln>
        </p:spPr>
        <p:txBody>
          <a:bodyPr wrap="none" lIns="0" tIns="0" rIns="0" bIns="0">
            <a:spAutoFit/>
          </a:bodyPr>
          <a:lstStyle/>
          <a:p>
            <a:pPr eaLnBrk="0" hangingPunct="0"/>
            <a:r>
              <a:rPr lang="en-US" b="1"/>
              <a:t>1000 lb cow* nursing calf or</a:t>
            </a:r>
            <a:endParaRPr lang="en-US" sz="3600" b="1">
              <a:latin typeface="Times New Roman" pitchFamily="18" charset="0"/>
            </a:endParaRPr>
          </a:p>
        </p:txBody>
      </p:sp>
      <p:sp>
        <p:nvSpPr>
          <p:cNvPr id="14409" name="Rectangle 80"/>
          <p:cNvSpPr>
            <a:spLocks noChangeArrowheads="1"/>
          </p:cNvSpPr>
          <p:nvPr/>
        </p:nvSpPr>
        <p:spPr bwMode="auto">
          <a:xfrm>
            <a:off x="1905000" y="3657600"/>
            <a:ext cx="2658035" cy="276999"/>
          </a:xfrm>
          <a:prstGeom prst="rect">
            <a:avLst/>
          </a:prstGeom>
          <a:noFill/>
          <a:ln w="9525">
            <a:noFill/>
            <a:miter lim="800000"/>
            <a:headEnd/>
            <a:tailEnd/>
          </a:ln>
        </p:spPr>
        <p:txBody>
          <a:bodyPr wrap="none" lIns="0" tIns="0" rIns="0" bIns="0">
            <a:spAutoFit/>
          </a:bodyPr>
          <a:lstStyle/>
          <a:p>
            <a:pPr eaLnBrk="0" hangingPunct="0"/>
            <a:r>
              <a:rPr lang="en-US" b="1" dirty="0"/>
              <a:t>500 lb steer gaining 2.5 lb/d</a:t>
            </a:r>
            <a:endParaRPr lang="en-US" sz="3600" b="1" dirty="0">
              <a:latin typeface="Times New Roman" pitchFamily="18" charset="0"/>
            </a:endParaRPr>
          </a:p>
        </p:txBody>
      </p:sp>
      <p:sp>
        <p:nvSpPr>
          <p:cNvPr id="14410" name="Rectangle 82"/>
          <p:cNvSpPr>
            <a:spLocks noChangeArrowheads="1"/>
          </p:cNvSpPr>
          <p:nvPr/>
        </p:nvSpPr>
        <p:spPr bwMode="auto">
          <a:xfrm>
            <a:off x="3200400" y="1676400"/>
            <a:ext cx="2564485" cy="369332"/>
          </a:xfrm>
          <a:prstGeom prst="rect">
            <a:avLst/>
          </a:prstGeom>
          <a:noFill/>
          <a:ln w="9525">
            <a:noFill/>
            <a:miter lim="800000"/>
            <a:headEnd/>
            <a:tailEnd/>
          </a:ln>
        </p:spPr>
        <p:txBody>
          <a:bodyPr wrap="none" lIns="0" tIns="0" rIns="0" bIns="0">
            <a:spAutoFit/>
          </a:bodyPr>
          <a:lstStyle/>
          <a:p>
            <a:pPr eaLnBrk="0" hangingPunct="0"/>
            <a:r>
              <a:rPr lang="en-US" sz="1600" b="1" dirty="0"/>
              <a:t> </a:t>
            </a:r>
            <a:r>
              <a:rPr lang="en-US" sz="2400" b="1" dirty="0"/>
              <a:t>Cool season grasses</a:t>
            </a:r>
            <a:endParaRPr lang="en-US" sz="2400" b="1" dirty="0">
              <a:latin typeface="Times New Roman" pitchFamily="18" charset="0"/>
            </a:endParaRPr>
          </a:p>
        </p:txBody>
      </p:sp>
      <p:sp>
        <p:nvSpPr>
          <p:cNvPr id="14411" name="Rectangle 83"/>
          <p:cNvSpPr>
            <a:spLocks noChangeArrowheads="1"/>
          </p:cNvSpPr>
          <p:nvPr/>
        </p:nvSpPr>
        <p:spPr bwMode="auto">
          <a:xfrm>
            <a:off x="3810000" y="1066800"/>
            <a:ext cx="2014538" cy="365125"/>
          </a:xfrm>
          <a:prstGeom prst="rect">
            <a:avLst/>
          </a:prstGeom>
          <a:noFill/>
          <a:ln w="9525">
            <a:noFill/>
            <a:miter lim="800000"/>
            <a:headEnd/>
            <a:tailEnd/>
          </a:ln>
        </p:spPr>
        <p:txBody>
          <a:bodyPr wrap="none" lIns="0" tIns="0" rIns="0" bIns="0">
            <a:spAutoFit/>
          </a:bodyPr>
          <a:lstStyle/>
          <a:p>
            <a:pPr eaLnBrk="0" hangingPunct="0"/>
            <a:r>
              <a:rPr lang="en-US" sz="2400" b="1">
                <a:solidFill>
                  <a:schemeClr val="accent2"/>
                </a:solidFill>
              </a:rPr>
              <a:t>Crude Protein</a:t>
            </a:r>
            <a:endParaRPr lang="en-US" sz="2400" b="1">
              <a:solidFill>
                <a:schemeClr val="accent2"/>
              </a:solidFill>
              <a:latin typeface="Times New Roman" pitchFamily="18" charset="0"/>
            </a:endParaRPr>
          </a:p>
        </p:txBody>
      </p:sp>
      <p:sp>
        <p:nvSpPr>
          <p:cNvPr id="14412" name="Rectangle 84"/>
          <p:cNvSpPr>
            <a:spLocks noChangeArrowheads="1"/>
          </p:cNvSpPr>
          <p:nvPr/>
        </p:nvSpPr>
        <p:spPr bwMode="auto">
          <a:xfrm>
            <a:off x="5791200" y="6324600"/>
            <a:ext cx="2176878" cy="276999"/>
          </a:xfrm>
          <a:prstGeom prst="rect">
            <a:avLst/>
          </a:prstGeom>
          <a:noFill/>
          <a:ln w="9525">
            <a:noFill/>
            <a:miter lim="800000"/>
            <a:headEnd/>
            <a:tailEnd/>
          </a:ln>
        </p:spPr>
        <p:txBody>
          <a:bodyPr wrap="none" lIns="0" tIns="0" rIns="0" bIns="0">
            <a:spAutoFit/>
          </a:bodyPr>
          <a:lstStyle/>
          <a:p>
            <a:pPr eaLnBrk="0" hangingPunct="0"/>
            <a:r>
              <a:rPr lang="en-US" b="1" dirty="0"/>
              <a:t>* Superior milking cow</a:t>
            </a:r>
            <a:endParaRPr lang="en-US" sz="3600" b="1" dirty="0">
              <a:latin typeface="Times New Roman" pitchFamily="18" charset="0"/>
            </a:endParaRPr>
          </a:p>
        </p:txBody>
      </p:sp>
      <p:sp>
        <p:nvSpPr>
          <p:cNvPr id="14413" name="Rectangle 87"/>
          <p:cNvSpPr>
            <a:spLocks noChangeArrowheads="1"/>
          </p:cNvSpPr>
          <p:nvPr/>
        </p:nvSpPr>
        <p:spPr bwMode="auto">
          <a:xfrm>
            <a:off x="2003425" y="4349750"/>
            <a:ext cx="1833964" cy="276999"/>
          </a:xfrm>
          <a:prstGeom prst="rect">
            <a:avLst/>
          </a:prstGeom>
          <a:noFill/>
          <a:ln w="9525">
            <a:noFill/>
            <a:miter lim="800000"/>
            <a:headEnd/>
            <a:tailEnd/>
          </a:ln>
        </p:spPr>
        <p:txBody>
          <a:bodyPr wrap="none" lIns="0" tIns="0" rIns="0" bIns="0">
            <a:spAutoFit/>
          </a:bodyPr>
          <a:lstStyle/>
          <a:p>
            <a:pPr eaLnBrk="0" hangingPunct="0"/>
            <a:r>
              <a:rPr lang="en-US" b="1"/>
              <a:t>Dry, pregnant cows</a:t>
            </a:r>
            <a:endParaRPr lang="en-US" sz="3600" b="1">
              <a:latin typeface="Times New Roman" pitchFamily="18" charset="0"/>
            </a:endParaRPr>
          </a:p>
        </p:txBody>
      </p:sp>
      <p:sp>
        <p:nvSpPr>
          <p:cNvPr id="14414" name="Line 32"/>
          <p:cNvSpPr>
            <a:spLocks noChangeShapeType="1"/>
          </p:cNvSpPr>
          <p:nvPr/>
        </p:nvSpPr>
        <p:spPr bwMode="auto">
          <a:xfrm>
            <a:off x="1828800" y="2673350"/>
            <a:ext cx="44450" cy="1588"/>
          </a:xfrm>
          <a:prstGeom prst="line">
            <a:avLst/>
          </a:prstGeom>
          <a:noFill/>
          <a:ln w="0">
            <a:solidFill>
              <a:srgbClr val="000000"/>
            </a:solidFill>
            <a:round/>
            <a:headEnd/>
            <a:tailEnd/>
          </a:ln>
        </p:spPr>
        <p:txBody>
          <a:bodyPr/>
          <a:lstStyle/>
          <a:p>
            <a:endParaRPr lang="en-US" sz="2800"/>
          </a:p>
        </p:txBody>
      </p:sp>
      <p:sp>
        <p:nvSpPr>
          <p:cNvPr id="14415" name="Line 33"/>
          <p:cNvSpPr>
            <a:spLocks noChangeShapeType="1"/>
          </p:cNvSpPr>
          <p:nvPr/>
        </p:nvSpPr>
        <p:spPr bwMode="auto">
          <a:xfrm>
            <a:off x="1828800" y="2522538"/>
            <a:ext cx="44450" cy="1587"/>
          </a:xfrm>
          <a:prstGeom prst="line">
            <a:avLst/>
          </a:prstGeom>
          <a:noFill/>
          <a:ln w="0">
            <a:solidFill>
              <a:srgbClr val="000000"/>
            </a:solidFill>
            <a:round/>
            <a:headEnd/>
            <a:tailEnd/>
          </a:ln>
        </p:spPr>
        <p:txBody>
          <a:bodyPr/>
          <a:lstStyle/>
          <a:p>
            <a:endParaRPr lang="en-US" sz="2800"/>
          </a:p>
        </p:txBody>
      </p:sp>
      <p:sp>
        <p:nvSpPr>
          <p:cNvPr id="14416" name="Line 35"/>
          <p:cNvSpPr>
            <a:spLocks noChangeShapeType="1"/>
          </p:cNvSpPr>
          <p:nvPr/>
        </p:nvSpPr>
        <p:spPr bwMode="auto">
          <a:xfrm>
            <a:off x="1828800" y="2224088"/>
            <a:ext cx="44450" cy="3175"/>
          </a:xfrm>
          <a:prstGeom prst="line">
            <a:avLst/>
          </a:prstGeom>
          <a:noFill/>
          <a:ln w="0">
            <a:solidFill>
              <a:srgbClr val="000000"/>
            </a:solidFill>
            <a:round/>
            <a:headEnd/>
            <a:tailEnd/>
          </a:ln>
        </p:spPr>
        <p:txBody>
          <a:bodyPr/>
          <a:lstStyle/>
          <a:p>
            <a:endParaRPr lang="en-US" sz="2800"/>
          </a:p>
        </p:txBody>
      </p:sp>
      <p:sp>
        <p:nvSpPr>
          <p:cNvPr id="14417" name="Line 36"/>
          <p:cNvSpPr>
            <a:spLocks noChangeShapeType="1"/>
          </p:cNvSpPr>
          <p:nvPr/>
        </p:nvSpPr>
        <p:spPr bwMode="auto">
          <a:xfrm>
            <a:off x="1828800" y="2073275"/>
            <a:ext cx="44450" cy="3175"/>
          </a:xfrm>
          <a:prstGeom prst="line">
            <a:avLst/>
          </a:prstGeom>
          <a:noFill/>
          <a:ln w="0">
            <a:solidFill>
              <a:srgbClr val="000000"/>
            </a:solidFill>
            <a:round/>
            <a:headEnd/>
            <a:tailEnd/>
          </a:ln>
        </p:spPr>
        <p:txBody>
          <a:bodyPr/>
          <a:lstStyle/>
          <a:p>
            <a:endParaRPr lang="en-US" sz="2800"/>
          </a:p>
        </p:txBody>
      </p:sp>
      <p:sp>
        <p:nvSpPr>
          <p:cNvPr id="14460" name="Line 170"/>
          <p:cNvSpPr>
            <a:spLocks noChangeShapeType="1"/>
          </p:cNvSpPr>
          <p:nvPr/>
        </p:nvSpPr>
        <p:spPr bwMode="auto">
          <a:xfrm rot="46249" flipV="1">
            <a:off x="1828800" y="4267200"/>
            <a:ext cx="5715000" cy="74613"/>
          </a:xfrm>
          <a:prstGeom prst="line">
            <a:avLst/>
          </a:prstGeom>
          <a:noFill/>
          <a:ln w="76200">
            <a:solidFill>
              <a:schemeClr val="accent1"/>
            </a:solidFill>
            <a:round/>
            <a:headEnd/>
            <a:tailEnd type="triangle" w="med" len="med"/>
          </a:ln>
        </p:spPr>
        <p:txBody>
          <a:bodyPr wrap="none" anchor="ctr"/>
          <a:lstStyle/>
          <a:p>
            <a:endParaRPr lang="en-US" sz="2800"/>
          </a:p>
        </p:txBody>
      </p:sp>
      <p:sp>
        <p:nvSpPr>
          <p:cNvPr id="14461" name="Line 171"/>
          <p:cNvSpPr>
            <a:spLocks noChangeShapeType="1"/>
          </p:cNvSpPr>
          <p:nvPr/>
        </p:nvSpPr>
        <p:spPr bwMode="auto">
          <a:xfrm rot="45998">
            <a:off x="1828800" y="3349625"/>
            <a:ext cx="3048000" cy="1588"/>
          </a:xfrm>
          <a:prstGeom prst="line">
            <a:avLst/>
          </a:prstGeom>
          <a:noFill/>
          <a:ln w="76200">
            <a:solidFill>
              <a:srgbClr val="FC0128"/>
            </a:solidFill>
            <a:round/>
            <a:headEnd/>
            <a:tailEnd type="triangle" w="med" len="med"/>
          </a:ln>
        </p:spPr>
        <p:txBody>
          <a:bodyPr wrap="none" anchor="ctr"/>
          <a:lstStyle/>
          <a:p>
            <a:endParaRPr lang="en-US" sz="2800"/>
          </a:p>
        </p:txBody>
      </p:sp>
    </p:spTree>
    <p:extLst>
      <p:ext uri="{BB962C8B-B14F-4D97-AF65-F5344CB8AC3E}">
        <p14:creationId xmlns:p14="http://schemas.microsoft.com/office/powerpoint/2010/main" val="10885248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Commodity Feedstuffs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6575929"/>
              </p:ext>
            </p:extLst>
          </p:nvPr>
        </p:nvGraphicFramePr>
        <p:xfrm>
          <a:off x="1066799" y="1600199"/>
          <a:ext cx="6705601" cy="3771900"/>
        </p:xfrm>
        <a:graphic>
          <a:graphicData uri="http://schemas.openxmlformats.org/drawingml/2006/table">
            <a:tbl>
              <a:tblPr/>
              <a:tblGrid>
                <a:gridCol w="1972235">
                  <a:extLst>
                    <a:ext uri="{9D8B030D-6E8A-4147-A177-3AD203B41FA5}">
                      <a16:colId xmlns:a16="http://schemas.microsoft.com/office/drawing/2014/main" val="20000"/>
                    </a:ext>
                  </a:extLst>
                </a:gridCol>
                <a:gridCol w="946673">
                  <a:extLst>
                    <a:ext uri="{9D8B030D-6E8A-4147-A177-3AD203B41FA5}">
                      <a16:colId xmlns:a16="http://schemas.microsoft.com/office/drawing/2014/main" val="20001"/>
                    </a:ext>
                  </a:extLst>
                </a:gridCol>
                <a:gridCol w="946673">
                  <a:extLst>
                    <a:ext uri="{9D8B030D-6E8A-4147-A177-3AD203B41FA5}">
                      <a16:colId xmlns:a16="http://schemas.microsoft.com/office/drawing/2014/main" val="20002"/>
                    </a:ext>
                  </a:extLst>
                </a:gridCol>
                <a:gridCol w="946673">
                  <a:extLst>
                    <a:ext uri="{9D8B030D-6E8A-4147-A177-3AD203B41FA5}">
                      <a16:colId xmlns:a16="http://schemas.microsoft.com/office/drawing/2014/main" val="20003"/>
                    </a:ext>
                  </a:extLst>
                </a:gridCol>
                <a:gridCol w="946673">
                  <a:extLst>
                    <a:ext uri="{9D8B030D-6E8A-4147-A177-3AD203B41FA5}">
                      <a16:colId xmlns:a16="http://schemas.microsoft.com/office/drawing/2014/main" val="20004"/>
                    </a:ext>
                  </a:extLst>
                </a:gridCol>
                <a:gridCol w="946674">
                  <a:extLst>
                    <a:ext uri="{9D8B030D-6E8A-4147-A177-3AD203B41FA5}">
                      <a16:colId xmlns:a16="http://schemas.microsoft.com/office/drawing/2014/main" val="20005"/>
                    </a:ext>
                  </a:extLst>
                </a:gridCol>
              </a:tblGrid>
              <a:tr h="293077">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gridSpan="4">
                  <a:txBody>
                    <a:bodyPr/>
                    <a:lstStyle/>
                    <a:p>
                      <a:pPr algn="ctr" fontAlgn="b"/>
                      <a:r>
                        <a:rPr lang="en-US" sz="2000" b="0" i="0" u="none" strike="noStrike" dirty="0">
                          <a:solidFill>
                            <a:srgbClr val="000000"/>
                          </a:solidFill>
                          <a:latin typeface="Calibri"/>
                        </a:rPr>
                        <a:t>DM basis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077">
                <a:tc>
                  <a:txBody>
                    <a:bodyPr/>
                    <a:lstStyle/>
                    <a:p>
                      <a:pPr algn="l" fontAlgn="b"/>
                      <a:r>
                        <a:rPr lang="en-US" sz="2000" b="0" i="0" u="none" strike="noStrike" dirty="0">
                          <a:solidFill>
                            <a:srgbClr val="000000"/>
                          </a:solidFill>
                          <a:latin typeface="Calibri"/>
                        </a:rPr>
                        <a:t> Feed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DM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TDN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CP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Ca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077">
                <a:tc>
                  <a:txBody>
                    <a:bodyPr/>
                    <a:lstStyle/>
                    <a:p>
                      <a:pPr algn="l" fontAlgn="b"/>
                      <a:r>
                        <a:rPr lang="en-US" sz="2000" b="0" i="0" u="none" strike="noStrike" dirty="0">
                          <a:solidFill>
                            <a:srgbClr val="000000"/>
                          </a:solidFill>
                          <a:latin typeface="Calibri"/>
                        </a:rPr>
                        <a:t>Corn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0.03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0.32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93077">
                <a:tc>
                  <a:txBody>
                    <a:bodyPr/>
                    <a:lstStyle/>
                    <a:p>
                      <a:pPr algn="l" fontAlgn="b"/>
                      <a:r>
                        <a:rPr lang="en-US" sz="2000" b="0" i="0" u="none" strike="noStrike" dirty="0">
                          <a:solidFill>
                            <a:srgbClr val="000000"/>
                          </a:solidFill>
                          <a:latin typeface="Calibri"/>
                        </a:rPr>
                        <a:t>Citrus pulp</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91</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82</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1.5</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0.11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93077">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93077">
                <a:tc>
                  <a:txBody>
                    <a:bodyPr/>
                    <a:lstStyle/>
                    <a:p>
                      <a:pPr algn="l" fontAlgn="b"/>
                      <a:r>
                        <a:rPr lang="en-US" sz="2000" b="0" i="0" u="none" strike="noStrike">
                          <a:solidFill>
                            <a:srgbClr val="000000"/>
                          </a:solidFill>
                          <a:latin typeface="Calibri"/>
                        </a:rPr>
                        <a:t>Wheat middlings</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90</a:t>
                      </a:r>
                    </a:p>
                  </a:txBody>
                  <a:tcPr marL="9525" marR="9525" marT="9525"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80</a:t>
                      </a:r>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18</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0.17</a:t>
                      </a:r>
                    </a:p>
                  </a:txBody>
                  <a:tcPr marL="9525" marR="9525" marT="9525" marB="0" anchor="b">
                    <a:lnL>
                      <a:noFill/>
                    </a:lnL>
                    <a:lnR>
                      <a:noFill/>
                    </a:lnR>
                    <a:lnT>
                      <a:noFill/>
                    </a:lnT>
                    <a:lnB>
                      <a:noFill/>
                    </a:lnB>
                  </a:tcPr>
                </a:tc>
                <a:tc>
                  <a:txBody>
                    <a:bodyPr/>
                    <a:lstStyle/>
                    <a:p>
                      <a:pPr algn="ctr" fontAlgn="b"/>
                      <a:r>
                        <a:rPr lang="en-US" sz="2000" b="0" i="0" u="none" strike="noStrike" dirty="0" smtClean="0">
                          <a:solidFill>
                            <a:srgbClr val="000000"/>
                          </a:solidFill>
                          <a:latin typeface="Calibri"/>
                        </a:rPr>
                        <a:t>1.0</a:t>
                      </a:r>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93077">
                <a:tc>
                  <a:txBody>
                    <a:bodyPr/>
                    <a:lstStyle/>
                    <a:p>
                      <a:pPr algn="l" fontAlgn="b"/>
                      <a:r>
                        <a:rPr lang="en-US" sz="2000" b="0" i="0" u="none" strike="noStrike">
                          <a:solidFill>
                            <a:srgbClr val="000000"/>
                          </a:solidFill>
                          <a:latin typeface="Calibri"/>
                        </a:rPr>
                        <a:t>Cottonseed, fuzzy</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92</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92</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0.16</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0.7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3077">
                <a:tc>
                  <a:txBody>
                    <a:bodyPr/>
                    <a:lstStyle/>
                    <a:p>
                      <a:pPr algn="l" fontAlgn="b"/>
                      <a:r>
                        <a:rPr lang="en-US" sz="2000" b="0" i="0" u="none" strike="noStrike">
                          <a:solidFill>
                            <a:srgbClr val="000000"/>
                          </a:solidFill>
                          <a:latin typeface="Calibri"/>
                        </a:rPr>
                        <a:t>Corn gluten feed</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90</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80</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0.36</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0.82</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93077">
                <a:tc>
                  <a:txBody>
                    <a:bodyPr/>
                    <a:lstStyle/>
                    <a:p>
                      <a:pPr algn="l" fontAlgn="b"/>
                      <a:r>
                        <a:rPr lang="en-US" sz="2000" b="0" i="0" u="none" strike="noStrike">
                          <a:solidFill>
                            <a:srgbClr val="000000"/>
                          </a:solidFill>
                          <a:latin typeface="Calibri"/>
                        </a:rPr>
                        <a:t>Distillers grains</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90</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90</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latin typeface="Calibri"/>
                        </a:rPr>
                        <a:t>27</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0.11</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0.43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93077">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93077">
                <a:tc>
                  <a:txBody>
                    <a:bodyPr/>
                    <a:lstStyle/>
                    <a:p>
                      <a:pPr algn="l" fontAlgn="b"/>
                      <a:r>
                        <a:rPr lang="en-US" sz="2000" b="0" i="0" u="none" strike="noStrike" dirty="0" smtClean="0">
                          <a:solidFill>
                            <a:srgbClr val="000000"/>
                          </a:solidFill>
                          <a:latin typeface="Calibri"/>
                        </a:rPr>
                        <a:t>Cottonseed </a:t>
                      </a:r>
                      <a:r>
                        <a:rPr lang="en-US" sz="2000" b="0" i="0" u="none" strike="noStrike" dirty="0">
                          <a:solidFill>
                            <a:srgbClr val="000000"/>
                          </a:solidFill>
                          <a:latin typeface="Calibri"/>
                        </a:rPr>
                        <a:t>meal</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92</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75</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49</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1.1</a:t>
                      </a:r>
                    </a:p>
                  </a:txBody>
                  <a:tcPr marL="9525" marR="9525" marT="9525" marB="0" anchor="b">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10010"/>
                  </a:ext>
                </a:extLst>
              </a:tr>
              <a:tr h="293077">
                <a:tc>
                  <a:txBody>
                    <a:bodyPr/>
                    <a:lstStyle/>
                    <a:p>
                      <a:pPr algn="l" fontAlgn="b"/>
                      <a:r>
                        <a:rPr lang="en-US" sz="2000" b="0" i="0" u="none" strike="noStrike" dirty="0" smtClean="0">
                          <a:solidFill>
                            <a:srgbClr val="000000"/>
                          </a:solidFill>
                          <a:latin typeface="Calibri"/>
                        </a:rPr>
                        <a:t>Soybean meal</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90</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84</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49</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0.8</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0.2</a:t>
                      </a:r>
                      <a:endParaRPr lang="en-US" sz="20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842295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time of day will effect affect the amount of forage that the cattle will consume </a:t>
            </a:r>
          </a:p>
          <a:p>
            <a:endParaRPr lang="en-US" dirty="0" smtClean="0"/>
          </a:p>
          <a:p>
            <a:r>
              <a:rPr lang="en-US" dirty="0" smtClean="0"/>
              <a:t>Cattle have intensive grazing peaks at dawn and dusk, with most grazing occurring in daylight hours</a:t>
            </a:r>
          </a:p>
          <a:p>
            <a:endParaRPr lang="en-US" dirty="0" smtClean="0"/>
          </a:p>
          <a:p>
            <a:r>
              <a:rPr lang="en-US" dirty="0" smtClean="0"/>
              <a:t>Feeding supplements in the middle of the day will be less disruptive on normal grazing activity and will cause cattle to eat more forage than if supplements are fed early in the morning</a:t>
            </a:r>
            <a:endParaRPr lang="en-US" dirty="0"/>
          </a:p>
        </p:txBody>
      </p:sp>
      <p:sp>
        <p:nvSpPr>
          <p:cNvPr id="2" name="Title 1"/>
          <p:cNvSpPr>
            <a:spLocks noGrp="1"/>
          </p:cNvSpPr>
          <p:nvPr>
            <p:ph type="title"/>
          </p:nvPr>
        </p:nvSpPr>
        <p:spPr/>
        <p:txBody>
          <a:bodyPr/>
          <a:lstStyle/>
          <a:p>
            <a:r>
              <a:rPr lang="en-US" dirty="0" smtClean="0"/>
              <a:t>Time of feeding</a:t>
            </a:r>
            <a:endParaRPr lang="en-US" dirty="0"/>
          </a:p>
        </p:txBody>
      </p:sp>
    </p:spTree>
    <p:extLst>
      <p:ext uri="{BB962C8B-B14F-4D97-AF65-F5344CB8AC3E}">
        <p14:creationId xmlns:p14="http://schemas.microsoft.com/office/powerpoint/2010/main" val="4279861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 supplemental feeding program to reduce forage intake but maintain total energy intake may be desirable </a:t>
            </a:r>
          </a:p>
          <a:p>
            <a:r>
              <a:rPr lang="en-US" dirty="0" smtClean="0"/>
              <a:t>Rule of thumb: 1 pound of an energy-dense feed reduces forage intake by 0.5 to 1 pound.</a:t>
            </a:r>
          </a:p>
          <a:p>
            <a:pPr lvl="1"/>
            <a:r>
              <a:rPr lang="en-US" dirty="0" smtClean="0"/>
              <a:t>The substitution rate </a:t>
            </a:r>
          </a:p>
          <a:p>
            <a:pPr lvl="2"/>
            <a:r>
              <a:rPr lang="en-US" dirty="0" smtClean="0"/>
              <a:t>increases as supplement intake increases</a:t>
            </a:r>
          </a:p>
          <a:p>
            <a:pPr lvl="2"/>
            <a:r>
              <a:rPr lang="en-US" dirty="0" smtClean="0"/>
              <a:t>increases as forage quality increases</a:t>
            </a:r>
          </a:p>
          <a:p>
            <a:pPr lvl="2"/>
            <a:r>
              <a:rPr lang="en-US" dirty="0" smtClean="0"/>
              <a:t>decreases as the level of protein in the supplement increases</a:t>
            </a:r>
          </a:p>
          <a:p>
            <a:pPr lvl="2"/>
            <a:r>
              <a:rPr lang="en-US" dirty="0" smtClean="0"/>
              <a:t>Greater for high starch feeds than highly digestible fiber feeds </a:t>
            </a:r>
          </a:p>
          <a:p>
            <a:r>
              <a:rPr lang="en-US" dirty="0" smtClean="0"/>
              <a:t>1% BW of high energy feed</a:t>
            </a:r>
          </a:p>
        </p:txBody>
      </p:sp>
      <p:sp>
        <p:nvSpPr>
          <p:cNvPr id="2" name="Title 1"/>
          <p:cNvSpPr>
            <a:spLocks noGrp="1"/>
          </p:cNvSpPr>
          <p:nvPr>
            <p:ph type="title"/>
          </p:nvPr>
        </p:nvSpPr>
        <p:spPr/>
        <p:txBody>
          <a:bodyPr>
            <a:normAutofit fontScale="90000"/>
          </a:bodyPr>
          <a:lstStyle/>
          <a:p>
            <a:r>
              <a:rPr lang="en-US" dirty="0" smtClean="0"/>
              <a:t>Low forage availability/heavy stocking rates</a:t>
            </a:r>
            <a:endParaRPr lang="en-US" dirty="0"/>
          </a:p>
        </p:txBody>
      </p:sp>
    </p:spTree>
    <p:extLst>
      <p:ext uri="{BB962C8B-B14F-4D97-AF65-F5344CB8AC3E}">
        <p14:creationId xmlns:p14="http://schemas.microsoft.com/office/powerpoint/2010/main" val="34161453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Can be profitable but need to look at the costs</a:t>
            </a:r>
          </a:p>
          <a:p>
            <a:endParaRPr lang="en-US" dirty="0" smtClean="0"/>
          </a:p>
          <a:p>
            <a:r>
              <a:rPr lang="en-US" dirty="0" smtClean="0"/>
              <a:t>Test your forage!!!!</a:t>
            </a:r>
          </a:p>
          <a:p>
            <a:endParaRPr lang="en-US" dirty="0" smtClean="0"/>
          </a:p>
          <a:p>
            <a:r>
              <a:rPr lang="en-US" dirty="0" smtClean="0"/>
              <a:t>Corn silage</a:t>
            </a:r>
          </a:p>
          <a:p>
            <a:pPr lvl="1"/>
            <a:r>
              <a:rPr lang="en-US" dirty="0" smtClean="0"/>
              <a:t>Typically need protein supplement</a:t>
            </a:r>
          </a:p>
          <a:p>
            <a:pPr lvl="1"/>
            <a:endParaRPr lang="en-US" dirty="0" smtClean="0"/>
          </a:p>
          <a:p>
            <a:r>
              <a:rPr lang="en-US" dirty="0" smtClean="0"/>
              <a:t>Hay</a:t>
            </a:r>
          </a:p>
          <a:p>
            <a:pPr lvl="1"/>
            <a:r>
              <a:rPr lang="en-US" dirty="0" smtClean="0"/>
              <a:t>Both energy and often protein</a:t>
            </a:r>
          </a:p>
          <a:p>
            <a:pPr lvl="1"/>
            <a:r>
              <a:rPr lang="en-US" dirty="0" smtClean="0"/>
              <a:t>Usually require high supplementation rates</a:t>
            </a:r>
          </a:p>
        </p:txBody>
      </p:sp>
      <p:sp>
        <p:nvSpPr>
          <p:cNvPr id="2" name="Title 1"/>
          <p:cNvSpPr>
            <a:spLocks noGrp="1"/>
          </p:cNvSpPr>
          <p:nvPr>
            <p:ph type="title"/>
          </p:nvPr>
        </p:nvSpPr>
        <p:spPr/>
        <p:txBody>
          <a:bodyPr/>
          <a:lstStyle/>
          <a:p>
            <a:r>
              <a:rPr lang="en-US" dirty="0" smtClean="0"/>
              <a:t>Dry-lot </a:t>
            </a:r>
            <a:r>
              <a:rPr lang="en-US" dirty="0" err="1" smtClean="0"/>
              <a:t>stockering</a:t>
            </a:r>
            <a:endParaRPr lang="en-US" dirty="0"/>
          </a:p>
        </p:txBody>
      </p:sp>
    </p:spTree>
    <p:extLst>
      <p:ext uri="{BB962C8B-B14F-4D97-AF65-F5344CB8AC3E}">
        <p14:creationId xmlns:p14="http://schemas.microsoft.com/office/powerpoint/2010/main" val="13064590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forages </a:t>
            </a:r>
            <a:r>
              <a:rPr lang="en-US" dirty="0"/>
              <a:t>deficient </a:t>
            </a:r>
            <a:r>
              <a:rPr lang="en-US" dirty="0" smtClean="0"/>
              <a:t>in one or more trace mineral</a:t>
            </a:r>
          </a:p>
          <a:p>
            <a:pPr lvl="1"/>
            <a:r>
              <a:rPr lang="en-US" dirty="0" smtClean="0"/>
              <a:t>May need P and </a:t>
            </a:r>
            <a:r>
              <a:rPr lang="en-US" dirty="0" err="1" smtClean="0"/>
              <a:t>Ca</a:t>
            </a:r>
            <a:endParaRPr lang="en-US" dirty="0" smtClean="0"/>
          </a:p>
          <a:p>
            <a:endParaRPr lang="en-US" dirty="0" smtClean="0"/>
          </a:p>
          <a:p>
            <a:r>
              <a:rPr lang="en-US" dirty="0" smtClean="0"/>
              <a:t>Supplementation of Trace Minerals may or may not increase performance</a:t>
            </a:r>
          </a:p>
          <a:p>
            <a:pPr lvl="1"/>
            <a:r>
              <a:rPr lang="en-US" dirty="0" smtClean="0"/>
              <a:t>Cheap insurance</a:t>
            </a:r>
          </a:p>
        </p:txBody>
      </p:sp>
      <p:sp>
        <p:nvSpPr>
          <p:cNvPr id="3" name="Title 2"/>
          <p:cNvSpPr>
            <a:spLocks noGrp="1"/>
          </p:cNvSpPr>
          <p:nvPr>
            <p:ph type="title"/>
          </p:nvPr>
        </p:nvSpPr>
        <p:spPr/>
        <p:txBody>
          <a:bodyPr/>
          <a:lstStyle/>
          <a:p>
            <a:r>
              <a:rPr lang="en-US" dirty="0"/>
              <a:t>M</a:t>
            </a:r>
            <a:r>
              <a:rPr lang="en-US" dirty="0" smtClean="0"/>
              <a:t>inerals</a:t>
            </a:r>
            <a:endParaRPr lang="en-US" dirty="0"/>
          </a:p>
        </p:txBody>
      </p:sp>
    </p:spTree>
    <p:extLst>
      <p:ext uri="{BB962C8B-B14F-4D97-AF65-F5344CB8AC3E}">
        <p14:creationId xmlns:p14="http://schemas.microsoft.com/office/powerpoint/2010/main" val="141637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990600"/>
          </a:xfrm>
        </p:spPr>
        <p:txBody>
          <a:bodyPr>
            <a:normAutofit fontScale="90000"/>
          </a:bodyPr>
          <a:lstStyle/>
          <a:p>
            <a:r>
              <a:rPr lang="en-US" dirty="0" smtClean="0"/>
              <a:t>Calf starter intake and growth </a:t>
            </a:r>
            <a:r>
              <a:rPr lang="en-US" sz="1600" dirty="0" smtClean="0"/>
              <a:t>(</a:t>
            </a:r>
            <a:r>
              <a:rPr lang="en-US" sz="1600" dirty="0" err="1" smtClean="0"/>
              <a:t>Eastridge</a:t>
            </a:r>
            <a:r>
              <a:rPr lang="en-US" sz="1600" dirty="0" smtClean="0"/>
              <a:t> and Weiss; 2005)</a:t>
            </a:r>
            <a:endParaRPr lang="en-US" sz="1600" dirty="0"/>
          </a:p>
        </p:txBody>
      </p:sp>
      <p:graphicFrame>
        <p:nvGraphicFramePr>
          <p:cNvPr id="3" name="Table 2"/>
          <p:cNvGraphicFramePr>
            <a:graphicFrameLocks noGrp="1"/>
          </p:cNvGraphicFramePr>
          <p:nvPr/>
        </p:nvGraphicFramePr>
        <p:xfrm>
          <a:off x="609600" y="1740795"/>
          <a:ext cx="3429000" cy="487680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tblGrid>
              <a:tr h="609600">
                <a:tc>
                  <a:txBody>
                    <a:bodyPr/>
                    <a:lstStyle/>
                    <a:p>
                      <a:pPr algn="ctr"/>
                      <a:r>
                        <a:rPr lang="en-US" sz="2400" dirty="0" smtClean="0"/>
                        <a:t>Age,</a:t>
                      </a:r>
                      <a:r>
                        <a:rPr lang="en-US" sz="2400" baseline="0" dirty="0" smtClean="0"/>
                        <a:t> day</a:t>
                      </a:r>
                      <a:endParaRPr lang="en-US" sz="2400" dirty="0"/>
                    </a:p>
                  </a:txBody>
                  <a:tcPr/>
                </a:tc>
                <a:tc>
                  <a:txBody>
                    <a:bodyPr/>
                    <a:lstStyle/>
                    <a:p>
                      <a:pPr algn="ctr"/>
                      <a:r>
                        <a:rPr lang="en-US" sz="2400" dirty="0" smtClean="0"/>
                        <a:t>Intake, lb/d</a:t>
                      </a:r>
                      <a:endParaRPr lang="en-US" sz="2400" dirty="0"/>
                    </a:p>
                  </a:txBody>
                  <a:tcPr/>
                </a:tc>
                <a:extLst>
                  <a:ext uri="{0D108BD9-81ED-4DB2-BD59-A6C34878D82A}">
                    <a16:rowId xmlns:a16="http://schemas.microsoft.com/office/drawing/2014/main" val="10000"/>
                  </a:ext>
                </a:extLst>
              </a:tr>
              <a:tr h="609600">
                <a:tc>
                  <a:txBody>
                    <a:bodyPr/>
                    <a:lstStyle/>
                    <a:p>
                      <a:pPr algn="ctr"/>
                      <a:r>
                        <a:rPr lang="en-US" b="1" dirty="0" smtClean="0"/>
                        <a:t>7</a:t>
                      </a:r>
                      <a:endParaRPr lang="en-US" b="1" dirty="0"/>
                    </a:p>
                  </a:txBody>
                  <a:tcPr/>
                </a:tc>
                <a:tc>
                  <a:txBody>
                    <a:bodyPr/>
                    <a:lstStyle/>
                    <a:p>
                      <a:pPr algn="ctr"/>
                      <a:r>
                        <a:rPr lang="en-US" b="1" dirty="0" smtClean="0"/>
                        <a:t>0.25</a:t>
                      </a:r>
                      <a:endParaRPr lang="en-US" b="1" dirty="0"/>
                    </a:p>
                  </a:txBody>
                  <a:tcPr/>
                </a:tc>
                <a:extLst>
                  <a:ext uri="{0D108BD9-81ED-4DB2-BD59-A6C34878D82A}">
                    <a16:rowId xmlns:a16="http://schemas.microsoft.com/office/drawing/2014/main" val="10001"/>
                  </a:ext>
                </a:extLst>
              </a:tr>
              <a:tr h="609600">
                <a:tc>
                  <a:txBody>
                    <a:bodyPr/>
                    <a:lstStyle/>
                    <a:p>
                      <a:pPr algn="ctr"/>
                      <a:r>
                        <a:rPr lang="en-US" b="1" dirty="0" smtClean="0"/>
                        <a:t>14</a:t>
                      </a:r>
                      <a:endParaRPr lang="en-US" b="1" dirty="0"/>
                    </a:p>
                  </a:txBody>
                  <a:tcPr/>
                </a:tc>
                <a:tc>
                  <a:txBody>
                    <a:bodyPr/>
                    <a:lstStyle/>
                    <a:p>
                      <a:pPr algn="ctr"/>
                      <a:r>
                        <a:rPr lang="en-US" b="1" dirty="0" smtClean="0"/>
                        <a:t>0.35</a:t>
                      </a:r>
                      <a:endParaRPr lang="en-US" b="1" dirty="0"/>
                    </a:p>
                  </a:txBody>
                  <a:tcPr/>
                </a:tc>
                <a:extLst>
                  <a:ext uri="{0D108BD9-81ED-4DB2-BD59-A6C34878D82A}">
                    <a16:rowId xmlns:a16="http://schemas.microsoft.com/office/drawing/2014/main" val="10002"/>
                  </a:ext>
                </a:extLst>
              </a:tr>
              <a:tr h="609600">
                <a:tc>
                  <a:txBody>
                    <a:bodyPr/>
                    <a:lstStyle/>
                    <a:p>
                      <a:pPr algn="ctr"/>
                      <a:r>
                        <a:rPr lang="en-US" b="1" dirty="0" smtClean="0"/>
                        <a:t>21</a:t>
                      </a:r>
                      <a:endParaRPr lang="en-US" b="1" dirty="0"/>
                    </a:p>
                  </a:txBody>
                  <a:tcPr/>
                </a:tc>
                <a:tc>
                  <a:txBody>
                    <a:bodyPr/>
                    <a:lstStyle/>
                    <a:p>
                      <a:pPr algn="ctr"/>
                      <a:r>
                        <a:rPr lang="en-US" b="1" dirty="0" smtClean="0"/>
                        <a:t>0.7</a:t>
                      </a:r>
                      <a:endParaRPr lang="en-US" b="1" dirty="0"/>
                    </a:p>
                  </a:txBody>
                  <a:tcPr/>
                </a:tc>
                <a:extLst>
                  <a:ext uri="{0D108BD9-81ED-4DB2-BD59-A6C34878D82A}">
                    <a16:rowId xmlns:a16="http://schemas.microsoft.com/office/drawing/2014/main" val="10003"/>
                  </a:ext>
                </a:extLst>
              </a:tr>
              <a:tr h="609600">
                <a:tc>
                  <a:txBody>
                    <a:bodyPr/>
                    <a:lstStyle/>
                    <a:p>
                      <a:pPr algn="ctr"/>
                      <a:r>
                        <a:rPr lang="en-US" b="1" dirty="0" smtClean="0"/>
                        <a:t>28</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val="10004"/>
                  </a:ext>
                </a:extLst>
              </a:tr>
              <a:tr h="609600">
                <a:tc>
                  <a:txBody>
                    <a:bodyPr/>
                    <a:lstStyle/>
                    <a:p>
                      <a:pPr algn="ctr"/>
                      <a:r>
                        <a:rPr lang="en-US" b="1" dirty="0" smtClean="0"/>
                        <a:t>35</a:t>
                      </a:r>
                      <a:endParaRPr lang="en-US" b="1" dirty="0"/>
                    </a:p>
                  </a:txBody>
                  <a:tcPr/>
                </a:tc>
                <a:tc>
                  <a:txBody>
                    <a:bodyPr/>
                    <a:lstStyle/>
                    <a:p>
                      <a:pPr algn="ctr"/>
                      <a:r>
                        <a:rPr lang="en-US" b="1" dirty="0" smtClean="0"/>
                        <a:t>1.9</a:t>
                      </a:r>
                      <a:endParaRPr lang="en-US" b="1" dirty="0"/>
                    </a:p>
                  </a:txBody>
                  <a:tcPr/>
                </a:tc>
                <a:extLst>
                  <a:ext uri="{0D108BD9-81ED-4DB2-BD59-A6C34878D82A}">
                    <a16:rowId xmlns:a16="http://schemas.microsoft.com/office/drawing/2014/main" val="10005"/>
                  </a:ext>
                </a:extLst>
              </a:tr>
              <a:tr h="609600">
                <a:tc>
                  <a:txBody>
                    <a:bodyPr/>
                    <a:lstStyle/>
                    <a:p>
                      <a:pPr algn="ctr"/>
                      <a:r>
                        <a:rPr lang="en-US" b="1" dirty="0" smtClean="0"/>
                        <a:t>42</a:t>
                      </a:r>
                      <a:endParaRPr lang="en-US" b="1" dirty="0"/>
                    </a:p>
                  </a:txBody>
                  <a:tcPr/>
                </a:tc>
                <a:tc>
                  <a:txBody>
                    <a:bodyPr/>
                    <a:lstStyle/>
                    <a:p>
                      <a:pPr algn="ctr"/>
                      <a:r>
                        <a:rPr lang="en-US" b="1" dirty="0" smtClean="0"/>
                        <a:t>3</a:t>
                      </a:r>
                      <a:endParaRPr lang="en-US" b="1" dirty="0"/>
                    </a:p>
                  </a:txBody>
                  <a:tcPr/>
                </a:tc>
                <a:extLst>
                  <a:ext uri="{0D108BD9-81ED-4DB2-BD59-A6C34878D82A}">
                    <a16:rowId xmlns:a16="http://schemas.microsoft.com/office/drawing/2014/main" val="10006"/>
                  </a:ext>
                </a:extLst>
              </a:tr>
              <a:tr h="609600">
                <a:tc>
                  <a:txBody>
                    <a:bodyPr/>
                    <a:lstStyle/>
                    <a:p>
                      <a:pPr algn="ctr"/>
                      <a:r>
                        <a:rPr lang="en-US" b="1" dirty="0" smtClean="0"/>
                        <a:t>49</a:t>
                      </a:r>
                      <a:endParaRPr lang="en-US" b="1" dirty="0"/>
                    </a:p>
                  </a:txBody>
                  <a:tcPr/>
                </a:tc>
                <a:tc>
                  <a:txBody>
                    <a:bodyPr/>
                    <a:lstStyle/>
                    <a:p>
                      <a:pPr algn="ctr"/>
                      <a:r>
                        <a:rPr lang="en-US" b="1" dirty="0" smtClean="0"/>
                        <a:t>3.5</a:t>
                      </a:r>
                      <a:endParaRPr lang="en-US" b="1" dirty="0"/>
                    </a:p>
                  </a:txBody>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nvGraphicFramePr>
        <p:xfrm>
          <a:off x="4724400" y="1752600"/>
          <a:ext cx="3429000" cy="487680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tblGrid>
              <a:tr h="609600">
                <a:tc>
                  <a:txBody>
                    <a:bodyPr/>
                    <a:lstStyle/>
                    <a:p>
                      <a:pPr algn="ctr"/>
                      <a:r>
                        <a:rPr lang="en-US" sz="2400" dirty="0" smtClean="0"/>
                        <a:t>Age,</a:t>
                      </a:r>
                      <a:r>
                        <a:rPr lang="en-US" sz="2400" baseline="0" dirty="0" smtClean="0"/>
                        <a:t> day </a:t>
                      </a:r>
                      <a:endParaRPr lang="en-US" sz="2400" dirty="0"/>
                    </a:p>
                  </a:txBody>
                  <a:tcPr/>
                </a:tc>
                <a:tc>
                  <a:txBody>
                    <a:bodyPr/>
                    <a:lstStyle/>
                    <a:p>
                      <a:pPr algn="ctr"/>
                      <a:r>
                        <a:rPr lang="en-US" sz="2400" dirty="0" smtClean="0"/>
                        <a:t>BW, lb</a:t>
                      </a:r>
                      <a:endParaRPr lang="en-US" sz="2400" dirty="0"/>
                    </a:p>
                  </a:txBody>
                  <a:tcPr/>
                </a:tc>
                <a:extLst>
                  <a:ext uri="{0D108BD9-81ED-4DB2-BD59-A6C34878D82A}">
                    <a16:rowId xmlns:a16="http://schemas.microsoft.com/office/drawing/2014/main" val="10000"/>
                  </a:ext>
                </a:extLst>
              </a:tr>
              <a:tr h="609600">
                <a:tc>
                  <a:txBody>
                    <a:bodyPr/>
                    <a:lstStyle/>
                    <a:p>
                      <a:pPr algn="ctr"/>
                      <a:r>
                        <a:rPr lang="en-US" b="1" dirty="0" smtClean="0"/>
                        <a:t>3</a:t>
                      </a:r>
                      <a:endParaRPr lang="en-US" b="1" dirty="0"/>
                    </a:p>
                  </a:txBody>
                  <a:tcPr/>
                </a:tc>
                <a:tc>
                  <a:txBody>
                    <a:bodyPr/>
                    <a:lstStyle/>
                    <a:p>
                      <a:pPr algn="ctr"/>
                      <a:r>
                        <a:rPr lang="en-US" b="1" dirty="0" smtClean="0"/>
                        <a:t>95</a:t>
                      </a:r>
                      <a:endParaRPr lang="en-US" b="1" dirty="0"/>
                    </a:p>
                  </a:txBody>
                  <a:tcPr/>
                </a:tc>
                <a:extLst>
                  <a:ext uri="{0D108BD9-81ED-4DB2-BD59-A6C34878D82A}">
                    <a16:rowId xmlns:a16="http://schemas.microsoft.com/office/drawing/2014/main" val="10001"/>
                  </a:ext>
                </a:extLst>
              </a:tr>
              <a:tr h="609600">
                <a:tc>
                  <a:txBody>
                    <a:bodyPr/>
                    <a:lstStyle/>
                    <a:p>
                      <a:pPr algn="ctr"/>
                      <a:r>
                        <a:rPr lang="en-US" b="1" dirty="0" smtClean="0"/>
                        <a:t>28</a:t>
                      </a:r>
                      <a:endParaRPr lang="en-US" b="1" dirty="0"/>
                    </a:p>
                  </a:txBody>
                  <a:tcPr/>
                </a:tc>
                <a:tc>
                  <a:txBody>
                    <a:bodyPr/>
                    <a:lstStyle/>
                    <a:p>
                      <a:pPr algn="ctr"/>
                      <a:r>
                        <a:rPr lang="en-US" b="1" dirty="0" smtClean="0"/>
                        <a:t>127</a:t>
                      </a:r>
                      <a:endParaRPr lang="en-US" b="1" dirty="0"/>
                    </a:p>
                  </a:txBody>
                  <a:tcPr/>
                </a:tc>
                <a:extLst>
                  <a:ext uri="{0D108BD9-81ED-4DB2-BD59-A6C34878D82A}">
                    <a16:rowId xmlns:a16="http://schemas.microsoft.com/office/drawing/2014/main" val="10002"/>
                  </a:ext>
                </a:extLst>
              </a:tr>
              <a:tr h="609600">
                <a:tc>
                  <a:txBody>
                    <a:bodyPr/>
                    <a:lstStyle/>
                    <a:p>
                      <a:pPr algn="ctr"/>
                      <a:r>
                        <a:rPr lang="en-US" b="1" dirty="0" smtClean="0"/>
                        <a:t>36</a:t>
                      </a:r>
                      <a:endParaRPr lang="en-US" b="1" dirty="0"/>
                    </a:p>
                  </a:txBody>
                  <a:tcPr/>
                </a:tc>
                <a:tc>
                  <a:txBody>
                    <a:bodyPr/>
                    <a:lstStyle/>
                    <a:p>
                      <a:pPr algn="ctr"/>
                      <a:r>
                        <a:rPr lang="en-US" b="1" dirty="0" smtClean="0"/>
                        <a:t>148</a:t>
                      </a:r>
                      <a:endParaRPr lang="en-US" b="1" dirty="0"/>
                    </a:p>
                  </a:txBody>
                  <a:tcPr/>
                </a:tc>
                <a:extLst>
                  <a:ext uri="{0D108BD9-81ED-4DB2-BD59-A6C34878D82A}">
                    <a16:rowId xmlns:a16="http://schemas.microsoft.com/office/drawing/2014/main" val="10003"/>
                  </a:ext>
                </a:extLst>
              </a:tr>
              <a:tr h="609600">
                <a:tc>
                  <a:txBody>
                    <a:bodyPr/>
                    <a:lstStyle/>
                    <a:p>
                      <a:pPr algn="ctr"/>
                      <a:r>
                        <a:rPr lang="en-US" b="1" dirty="0" smtClean="0"/>
                        <a:t>57</a:t>
                      </a:r>
                      <a:endParaRPr lang="en-US" b="1" dirty="0"/>
                    </a:p>
                  </a:txBody>
                  <a:tcPr/>
                </a:tc>
                <a:tc>
                  <a:txBody>
                    <a:bodyPr/>
                    <a:lstStyle/>
                    <a:p>
                      <a:pPr algn="ctr"/>
                      <a:r>
                        <a:rPr lang="en-US" b="1" dirty="0" smtClean="0"/>
                        <a:t>170</a:t>
                      </a:r>
                      <a:endParaRPr lang="en-US" b="1" dirty="0"/>
                    </a:p>
                  </a:txBody>
                  <a:tcPr/>
                </a:tc>
                <a:extLst>
                  <a:ext uri="{0D108BD9-81ED-4DB2-BD59-A6C34878D82A}">
                    <a16:rowId xmlns:a16="http://schemas.microsoft.com/office/drawing/2014/main" val="10004"/>
                  </a:ext>
                </a:extLst>
              </a:tr>
              <a:tr h="609600">
                <a:tc>
                  <a:txBody>
                    <a:bodyPr/>
                    <a:lstStyle/>
                    <a:p>
                      <a:pPr algn="ctr"/>
                      <a:r>
                        <a:rPr lang="en-US" b="1" dirty="0" smtClean="0"/>
                        <a:t>72</a:t>
                      </a:r>
                      <a:endParaRPr lang="en-US" b="1" dirty="0"/>
                    </a:p>
                  </a:txBody>
                  <a:tcPr/>
                </a:tc>
                <a:tc>
                  <a:txBody>
                    <a:bodyPr/>
                    <a:lstStyle/>
                    <a:p>
                      <a:pPr algn="ctr"/>
                      <a:r>
                        <a:rPr lang="en-US" b="1" dirty="0" smtClean="0"/>
                        <a:t>195</a:t>
                      </a:r>
                      <a:endParaRPr lang="en-US" b="1" dirty="0"/>
                    </a:p>
                  </a:txBody>
                  <a:tcPr/>
                </a:tc>
                <a:extLst>
                  <a:ext uri="{0D108BD9-81ED-4DB2-BD59-A6C34878D82A}">
                    <a16:rowId xmlns:a16="http://schemas.microsoft.com/office/drawing/2014/main" val="10005"/>
                  </a:ext>
                </a:extLst>
              </a:tr>
              <a:tr h="609600">
                <a:tc>
                  <a:txBody>
                    <a:bodyPr/>
                    <a:lstStyle/>
                    <a:p>
                      <a:pPr algn="ctr"/>
                      <a:r>
                        <a:rPr lang="en-US" b="1" dirty="0" smtClean="0"/>
                        <a:t>86</a:t>
                      </a:r>
                      <a:endParaRPr lang="en-US" b="1" dirty="0"/>
                    </a:p>
                  </a:txBody>
                  <a:tcPr/>
                </a:tc>
                <a:tc>
                  <a:txBody>
                    <a:bodyPr/>
                    <a:lstStyle/>
                    <a:p>
                      <a:pPr algn="ctr"/>
                      <a:r>
                        <a:rPr lang="en-US" b="1" dirty="0" smtClean="0"/>
                        <a:t>230</a:t>
                      </a:r>
                      <a:endParaRPr lang="en-US" b="1" dirty="0"/>
                    </a:p>
                  </a:txBody>
                  <a:tcPr/>
                </a:tc>
                <a:extLst>
                  <a:ext uri="{0D108BD9-81ED-4DB2-BD59-A6C34878D82A}">
                    <a16:rowId xmlns:a16="http://schemas.microsoft.com/office/drawing/2014/main" val="10006"/>
                  </a:ext>
                </a:extLst>
              </a:tr>
              <a:tr h="609600">
                <a:tc>
                  <a:txBody>
                    <a:bodyPr/>
                    <a:lstStyle/>
                    <a:p>
                      <a:pPr algn="ctr"/>
                      <a:r>
                        <a:rPr lang="en-US" b="1" dirty="0" smtClean="0"/>
                        <a:t>96</a:t>
                      </a:r>
                      <a:endParaRPr lang="en-US" b="1" dirty="0"/>
                    </a:p>
                  </a:txBody>
                  <a:tcPr/>
                </a:tc>
                <a:tc>
                  <a:txBody>
                    <a:bodyPr/>
                    <a:lstStyle/>
                    <a:p>
                      <a:pPr algn="ctr"/>
                      <a:r>
                        <a:rPr lang="en-US" b="1" dirty="0" smtClean="0"/>
                        <a:t>265</a:t>
                      </a:r>
                      <a:endParaRPr lang="en-US" b="1"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Ionophores </a:t>
            </a:r>
            <a:r>
              <a:rPr lang="en-US" dirty="0"/>
              <a:t>improve feed efficiency and daily gains in cattle </a:t>
            </a:r>
            <a:endParaRPr lang="en-US" dirty="0" smtClean="0"/>
          </a:p>
          <a:p>
            <a:pPr lvl="1"/>
            <a:r>
              <a:rPr lang="en-US" dirty="0" smtClean="0"/>
              <a:t>5 to 15% improvement in ADG</a:t>
            </a:r>
          </a:p>
          <a:p>
            <a:pPr lvl="1"/>
            <a:r>
              <a:rPr lang="en-US" dirty="0" smtClean="0"/>
              <a:t>6 to 12% improvement in feed efficiency</a:t>
            </a:r>
          </a:p>
          <a:p>
            <a:r>
              <a:rPr lang="en-US" dirty="0" smtClean="0"/>
              <a:t>Can be provided in a free-choice mineral or molasses blocks</a:t>
            </a:r>
          </a:p>
          <a:p>
            <a:pPr lvl="1"/>
            <a:r>
              <a:rPr lang="en-US" dirty="0" smtClean="0"/>
              <a:t>Need to monitor intake </a:t>
            </a:r>
          </a:p>
          <a:p>
            <a:r>
              <a:rPr lang="en-US" dirty="0" smtClean="0"/>
              <a:t>Mixing into a supplement can ensure adequate intake</a:t>
            </a:r>
          </a:p>
          <a:p>
            <a:pPr lvl="1"/>
            <a:r>
              <a:rPr lang="en-US" dirty="0" smtClean="0"/>
              <a:t>150 to 200 mg/</a:t>
            </a:r>
            <a:r>
              <a:rPr lang="en-US" dirty="0" err="1" smtClean="0"/>
              <a:t>hd</a:t>
            </a:r>
            <a:r>
              <a:rPr lang="en-US" dirty="0" smtClean="0"/>
              <a:t>/d in supplement  </a:t>
            </a:r>
          </a:p>
          <a:p>
            <a:pPr lvl="1"/>
            <a:r>
              <a:rPr lang="en-US" dirty="0" smtClean="0"/>
              <a:t>ionophores can be hand fed every-other-day with similar performance benefits as long as average daily intake is the same</a:t>
            </a:r>
          </a:p>
          <a:p>
            <a:pPr lvl="1"/>
            <a:endParaRPr lang="en-US" dirty="0"/>
          </a:p>
        </p:txBody>
      </p:sp>
      <p:sp>
        <p:nvSpPr>
          <p:cNvPr id="2" name="Title 1"/>
          <p:cNvSpPr>
            <a:spLocks noGrp="1"/>
          </p:cNvSpPr>
          <p:nvPr>
            <p:ph type="title"/>
          </p:nvPr>
        </p:nvSpPr>
        <p:spPr/>
        <p:txBody>
          <a:bodyPr/>
          <a:lstStyle/>
          <a:p>
            <a:r>
              <a:rPr lang="en-US" dirty="0" smtClean="0"/>
              <a:t>Ionophore</a:t>
            </a:r>
            <a:endParaRPr lang="en-US" dirty="0"/>
          </a:p>
        </p:txBody>
      </p:sp>
    </p:spTree>
    <p:extLst>
      <p:ext uri="{BB962C8B-B14F-4D97-AF65-F5344CB8AC3E}">
        <p14:creationId xmlns:p14="http://schemas.microsoft.com/office/powerpoint/2010/main" val="41820571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600200"/>
            <a:ext cx="8370731" cy="3828161"/>
          </a:xfrm>
          <a:prstGeom prst="rect">
            <a:avLst/>
          </a:prstGeom>
          <a:noFill/>
          <a:ln w="9525">
            <a:noFill/>
            <a:miter lim="800000"/>
            <a:headEnd/>
            <a:tailEnd/>
          </a:ln>
        </p:spPr>
      </p:pic>
    </p:spTree>
    <p:extLst>
      <p:ext uri="{BB962C8B-B14F-4D97-AF65-F5344CB8AC3E}">
        <p14:creationId xmlns:p14="http://schemas.microsoft.com/office/powerpoint/2010/main" val="1606300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normAutofit fontScale="70000" lnSpcReduction="20000"/>
          </a:bodyPr>
          <a:lstStyle/>
          <a:p>
            <a:pPr marL="393192" lvl="1" indent="0">
              <a:buNone/>
            </a:pPr>
            <a:endParaRPr lang="en-US" sz="1900" dirty="0" smtClean="0"/>
          </a:p>
          <a:p>
            <a:r>
              <a:rPr lang="en-US" sz="3000" dirty="0" smtClean="0"/>
              <a:t>Suckling calves -low dose estrogen (but not potential replacement heifers)</a:t>
            </a:r>
          </a:p>
          <a:p>
            <a:pPr lvl="1"/>
            <a:endParaRPr lang="en-US" sz="2600" dirty="0" smtClean="0"/>
          </a:p>
          <a:p>
            <a:r>
              <a:rPr lang="en-US" sz="3000" dirty="0" smtClean="0"/>
              <a:t>Stocker cattle-moderate </a:t>
            </a:r>
            <a:r>
              <a:rPr lang="en-US" sz="3000" dirty="0"/>
              <a:t>dose estrogen or low dose combination</a:t>
            </a:r>
          </a:p>
          <a:p>
            <a:pPr marL="109728" indent="0">
              <a:buNone/>
            </a:pPr>
            <a:endParaRPr lang="en-US" dirty="0" smtClean="0"/>
          </a:p>
          <a:p>
            <a:r>
              <a:rPr lang="en-US" dirty="0" smtClean="0"/>
              <a:t>Plane of nutrition is important for response</a:t>
            </a:r>
          </a:p>
          <a:p>
            <a:pPr lvl="1"/>
            <a:r>
              <a:rPr lang="en-US" dirty="0" smtClean="0"/>
              <a:t>Response is % of current ADG so higher ADG greater response (if nutrients are there to support growth)</a:t>
            </a:r>
          </a:p>
          <a:p>
            <a:pPr lvl="1"/>
            <a:endParaRPr lang="en-US" dirty="0" smtClean="0"/>
          </a:p>
          <a:p>
            <a:pPr lvl="1"/>
            <a:r>
              <a:rPr lang="en-US" dirty="0" smtClean="0"/>
              <a:t>If CP is marginal and using implant consider supplementing</a:t>
            </a:r>
          </a:p>
          <a:p>
            <a:pPr lvl="1"/>
            <a:endParaRPr lang="en-US" dirty="0"/>
          </a:p>
          <a:p>
            <a:pPr lvl="1"/>
            <a:r>
              <a:rPr lang="en-US" dirty="0" smtClean="0"/>
              <a:t>Effect of ionophores and implants are additive</a:t>
            </a:r>
            <a:endParaRPr lang="en-US" dirty="0"/>
          </a:p>
        </p:txBody>
      </p:sp>
      <p:sp>
        <p:nvSpPr>
          <p:cNvPr id="2" name="Title 1"/>
          <p:cNvSpPr>
            <a:spLocks noGrp="1"/>
          </p:cNvSpPr>
          <p:nvPr>
            <p:ph type="title"/>
          </p:nvPr>
        </p:nvSpPr>
        <p:spPr/>
        <p:txBody>
          <a:bodyPr/>
          <a:lstStyle/>
          <a:p>
            <a:r>
              <a:rPr lang="en-US" dirty="0" smtClean="0"/>
              <a:t>Implants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38671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encrypted-tbn2.gstatic.com/images?q=tbn:ANd9GcQjD9Y9j5Rq8qr6JveJeNToPqQbn3geRs74hLlAtLsv_rkwKcxk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299250"/>
            <a:ext cx="1762125" cy="152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75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Optimize profit</a:t>
            </a:r>
          </a:p>
          <a:p>
            <a:endParaRPr lang="en-US" dirty="0" smtClean="0"/>
          </a:p>
          <a:p>
            <a:r>
              <a:rPr lang="en-US" dirty="0" smtClean="0"/>
              <a:t>Think production per acre (with less input)</a:t>
            </a:r>
          </a:p>
          <a:p>
            <a:endParaRPr lang="en-US" dirty="0" smtClean="0"/>
          </a:p>
          <a:p>
            <a:r>
              <a:rPr lang="en-US" dirty="0" smtClean="0"/>
              <a:t>Manage both plant </a:t>
            </a:r>
            <a:r>
              <a:rPr lang="en-US" u="sng" dirty="0" smtClean="0"/>
              <a:t>and</a:t>
            </a:r>
            <a:r>
              <a:rPr lang="en-US" dirty="0" smtClean="0"/>
              <a:t> animal</a:t>
            </a:r>
          </a:p>
          <a:p>
            <a:pPr lvl="2"/>
            <a:r>
              <a:rPr lang="en-US" dirty="0"/>
              <a:t>P</a:t>
            </a:r>
            <a:r>
              <a:rPr lang="en-US" dirty="0" smtClean="0"/>
              <a:t>lant growth (yield and nutrient content) </a:t>
            </a:r>
          </a:p>
          <a:p>
            <a:pPr lvl="2"/>
            <a:r>
              <a:rPr lang="en-US" dirty="0" smtClean="0"/>
              <a:t>Animal nutrient intake</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7899740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Forage quality varies greatly among and within forage crops, and nutritional needs vary among and within animal classes </a:t>
            </a:r>
          </a:p>
          <a:p>
            <a:pPr lvl="1"/>
            <a:r>
              <a:rPr lang="en-US" dirty="0" smtClean="0"/>
              <a:t>Try to match forage to animal needs</a:t>
            </a:r>
          </a:p>
          <a:p>
            <a:pPr lvl="1"/>
            <a:endParaRPr lang="en-US" dirty="0" smtClean="0"/>
          </a:p>
          <a:p>
            <a:r>
              <a:rPr lang="en-US" dirty="0" smtClean="0"/>
              <a:t>The more mature and fibrous (lower in quality) a forage, the longer it takes to be digested and the less an animal will consume.</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1670127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smtClean="0"/>
          </a:p>
          <a:p>
            <a:r>
              <a:rPr lang="en-US" dirty="0"/>
              <a:t>The nutrient that is most limiting or deficient should be supplied </a:t>
            </a:r>
            <a:r>
              <a:rPr lang="en-US" dirty="0" smtClean="0"/>
              <a:t>first</a:t>
            </a:r>
          </a:p>
          <a:p>
            <a:endParaRPr lang="en-US" dirty="0" smtClean="0"/>
          </a:p>
          <a:p>
            <a:r>
              <a:rPr lang="en-US" dirty="0" smtClean="0"/>
              <a:t>While </a:t>
            </a:r>
            <a:r>
              <a:rPr lang="en-US" dirty="0"/>
              <a:t>protein and minerals can limit animal performance, digestible energy is more likely to be the limiting factor from forage in grazing situations.</a:t>
            </a:r>
          </a:p>
          <a:p>
            <a:pPr lvl="1"/>
            <a:r>
              <a:rPr lang="en-US" dirty="0"/>
              <a:t>Exceptions stockpiled range and feeding straw</a:t>
            </a:r>
          </a:p>
          <a:p>
            <a:endParaRPr lang="en-US" dirty="0"/>
          </a:p>
          <a:p>
            <a:r>
              <a:rPr lang="en-US" dirty="0" smtClean="0"/>
              <a:t>If extra protein or energy is needed be sure to compare feeds per lb of nutrient needed when selecting a feed</a:t>
            </a:r>
          </a:p>
          <a:p>
            <a:endParaRPr lang="en-US" dirty="0" smtClean="0"/>
          </a:p>
          <a:p>
            <a:r>
              <a:rPr lang="en-US" dirty="0" smtClean="0"/>
              <a:t>Provide mineral and ionophore to stocker cattle</a:t>
            </a:r>
          </a:p>
          <a:p>
            <a:endParaRPr lang="en-US" dirty="0"/>
          </a:p>
          <a:p>
            <a:endParaRPr lang="en-US" dirty="0" smtClean="0"/>
          </a:p>
          <a:p>
            <a:endParaRPr lang="en-US" dirty="0" smtClean="0"/>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10657082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2964</TotalTime>
  <Words>4141</Words>
  <Application>Microsoft Office PowerPoint</Application>
  <PresentationFormat>On-screen Show (4:3)</PresentationFormat>
  <Paragraphs>903</Paragraphs>
  <Slides>95</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04" baseType="lpstr">
      <vt:lpstr>Arial</vt:lpstr>
      <vt:lpstr>Calibri</vt:lpstr>
      <vt:lpstr>Times New Roman</vt:lpstr>
      <vt:lpstr>Tw Cen MT</vt:lpstr>
      <vt:lpstr>Wingdings</vt:lpstr>
      <vt:lpstr>Wingdings 2</vt:lpstr>
      <vt:lpstr>Median</vt:lpstr>
      <vt:lpstr>Document</vt:lpstr>
      <vt:lpstr>Chart</vt:lpstr>
      <vt:lpstr>Feeding Methods</vt:lpstr>
      <vt:lpstr>Introduction</vt:lpstr>
      <vt:lpstr>Feeding Dairy cows</vt:lpstr>
      <vt:lpstr>Heifers</vt:lpstr>
      <vt:lpstr>Feeding calves</vt:lpstr>
      <vt:lpstr>Cont.</vt:lpstr>
      <vt:lpstr>Weaning- traditional</vt:lpstr>
      <vt:lpstr>Cont.</vt:lpstr>
      <vt:lpstr>Calf starter intake and growth (Eastridge and Weiss; 2005)</vt:lpstr>
      <vt:lpstr>Weaning- accelerated growth</vt:lpstr>
      <vt:lpstr>Cont.</vt:lpstr>
      <vt:lpstr>Comparison between Accelerated vs. Traditional </vt:lpstr>
      <vt:lpstr>Growing heifers</vt:lpstr>
      <vt:lpstr>Ideal BCS &amp; its relationship with milk yield</vt:lpstr>
      <vt:lpstr>Dry matter intake of growing heifers</vt:lpstr>
      <vt:lpstr>Nutrient requirements (DM basis)</vt:lpstr>
      <vt:lpstr>Dry matter intake of pregnant heifers</vt:lpstr>
      <vt:lpstr>Close up- pregnant heifers</vt:lpstr>
      <vt:lpstr>Lactating cows</vt:lpstr>
      <vt:lpstr>Cont.</vt:lpstr>
      <vt:lpstr>Cont.</vt:lpstr>
      <vt:lpstr>Cont.</vt:lpstr>
      <vt:lpstr>Cont.</vt:lpstr>
      <vt:lpstr>Cont.</vt:lpstr>
      <vt:lpstr>General</vt:lpstr>
      <vt:lpstr>Examples</vt:lpstr>
      <vt:lpstr>Cont.</vt:lpstr>
      <vt:lpstr>Cont.</vt:lpstr>
      <vt:lpstr>Cont.</vt:lpstr>
      <vt:lpstr>Rumen pH</vt:lpstr>
      <vt:lpstr>Cont.</vt:lpstr>
      <vt:lpstr>Cont.</vt:lpstr>
      <vt:lpstr>Cont.</vt:lpstr>
      <vt:lpstr>Practical feeding of sheep</vt:lpstr>
      <vt:lpstr>Feeding sheep</vt:lpstr>
      <vt:lpstr>Cont.</vt:lpstr>
      <vt:lpstr>Lamb operations</vt:lpstr>
      <vt:lpstr>Cont.</vt:lpstr>
      <vt:lpstr>Cont.</vt:lpstr>
      <vt:lpstr>Cont.</vt:lpstr>
      <vt:lpstr>Practical feeding of finishing cattle</vt:lpstr>
      <vt:lpstr>Feedlot nutrition</vt:lpstr>
      <vt:lpstr>Feedlot nutrition</vt:lpstr>
      <vt:lpstr>Transitioning cattle</vt:lpstr>
      <vt:lpstr>Finishing ration</vt:lpstr>
      <vt:lpstr>High energy feeds</vt:lpstr>
      <vt:lpstr>High energy feeds</vt:lpstr>
      <vt:lpstr>High energy feeds</vt:lpstr>
      <vt:lpstr>High energy feeds</vt:lpstr>
      <vt:lpstr>PowerPoint Presentation</vt:lpstr>
      <vt:lpstr>PowerPoint Presentation</vt:lpstr>
      <vt:lpstr>Variation is the enemy</vt:lpstr>
      <vt:lpstr>Variation is the enemy </vt:lpstr>
      <vt:lpstr>Bunk score 0</vt:lpstr>
      <vt:lpstr>Making feed calls</vt:lpstr>
      <vt:lpstr>Market at the right time</vt:lpstr>
      <vt:lpstr>Practical feeding of beef cows and stocker calves</vt:lpstr>
      <vt:lpstr>Production vs. Profitability</vt:lpstr>
      <vt:lpstr>PowerPoint Presentation</vt:lpstr>
      <vt:lpstr>Developing a Nutritional Program</vt:lpstr>
      <vt:lpstr>Primary site of “plant food” production.........</vt:lpstr>
      <vt:lpstr>PowerPoint Presentation</vt:lpstr>
      <vt:lpstr>When managing a pasture </vt:lpstr>
      <vt:lpstr>Forage quality</vt:lpstr>
      <vt:lpstr>PowerPoint Presentation</vt:lpstr>
      <vt:lpstr>PowerPoint Presentation</vt:lpstr>
      <vt:lpstr>Pre-grazing mass affects intake &amp; gain</vt:lpstr>
      <vt:lpstr>PowerPoint Presentation</vt:lpstr>
      <vt:lpstr>Forage availability</vt:lpstr>
      <vt:lpstr>What is the optimum stocking rate?</vt:lpstr>
      <vt:lpstr>Animal output from pasture</vt:lpstr>
      <vt:lpstr>PowerPoint Presentation</vt:lpstr>
      <vt:lpstr>Understanding Forage Fiber</vt:lpstr>
      <vt:lpstr>Plant  Maturity &amp; Nutritive Value (stage of growth)</vt:lpstr>
      <vt:lpstr>PowerPoint Presentation</vt:lpstr>
      <vt:lpstr>PowerPoint Presentation</vt:lpstr>
      <vt:lpstr>PowerPoint Presentation</vt:lpstr>
      <vt:lpstr>Correct nutritional deficiency </vt:lpstr>
      <vt:lpstr>Associative effects of supplementation</vt:lpstr>
      <vt:lpstr>Frequency of feeding</vt:lpstr>
      <vt:lpstr>How much do I supplement?</vt:lpstr>
      <vt:lpstr>Identifying the best feed for the situation</vt:lpstr>
      <vt:lpstr>PowerPoint Presentation</vt:lpstr>
      <vt:lpstr>PowerPoint Presentation</vt:lpstr>
      <vt:lpstr>Commodity Feedstuffs</vt:lpstr>
      <vt:lpstr>Time of feeding</vt:lpstr>
      <vt:lpstr>Low forage availability/heavy stocking rates</vt:lpstr>
      <vt:lpstr>Dry-lot stockering</vt:lpstr>
      <vt:lpstr>Minerals</vt:lpstr>
      <vt:lpstr>Ionophore</vt:lpstr>
      <vt:lpstr>PowerPoint Presentation</vt:lpstr>
      <vt:lpstr>Implants</vt:lpstr>
      <vt:lpstr>Summary</vt:lpstr>
      <vt:lpstr>Summary</vt:lpstr>
      <vt:lpstr>Summary </vt:lpstr>
    </vt:vector>
  </TitlesOfParts>
  <Company>UCONN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Gastrointestinal Tract</dc:title>
  <dc:creator>HuskyPC</dc:creator>
  <cp:lastModifiedBy>Rezamand, Pedram (rezamand@uidaho.edu)</cp:lastModifiedBy>
  <cp:revision>173</cp:revision>
  <dcterms:created xsi:type="dcterms:W3CDTF">2006-04-26T18:22:48Z</dcterms:created>
  <dcterms:modified xsi:type="dcterms:W3CDTF">2020-02-11T20:06:06Z</dcterms:modified>
</cp:coreProperties>
</file>