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61"/>
  </p:notesMasterIdLst>
  <p:handoutMasterIdLst>
    <p:handoutMasterId r:id="rId62"/>
  </p:handoutMasterIdLst>
  <p:sldIdLst>
    <p:sldId id="1120" r:id="rId2"/>
    <p:sldId id="1125" r:id="rId3"/>
    <p:sldId id="553" r:id="rId4"/>
    <p:sldId id="1148" r:id="rId5"/>
    <p:sldId id="330" r:id="rId6"/>
    <p:sldId id="533" r:id="rId7"/>
    <p:sldId id="534" r:id="rId8"/>
    <p:sldId id="784" r:id="rId9"/>
    <p:sldId id="785" r:id="rId10"/>
    <p:sldId id="786" r:id="rId11"/>
    <p:sldId id="787" r:id="rId12"/>
    <p:sldId id="788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5" r:id="rId28"/>
    <p:sldId id="897" r:id="rId29"/>
    <p:sldId id="806" r:id="rId30"/>
    <p:sldId id="535" r:id="rId31"/>
    <p:sldId id="807" r:id="rId32"/>
    <p:sldId id="808" r:id="rId33"/>
    <p:sldId id="809" r:id="rId34"/>
    <p:sldId id="810" r:id="rId35"/>
    <p:sldId id="811" r:id="rId36"/>
    <p:sldId id="812" r:id="rId37"/>
    <p:sldId id="813" r:id="rId38"/>
    <p:sldId id="814" r:id="rId39"/>
    <p:sldId id="815" r:id="rId40"/>
    <p:sldId id="816" r:id="rId41"/>
    <p:sldId id="817" r:id="rId42"/>
    <p:sldId id="818" r:id="rId43"/>
    <p:sldId id="819" r:id="rId44"/>
    <p:sldId id="820" r:id="rId45"/>
    <p:sldId id="821" r:id="rId46"/>
    <p:sldId id="822" r:id="rId47"/>
    <p:sldId id="823" r:id="rId48"/>
    <p:sldId id="824" r:id="rId49"/>
    <p:sldId id="825" r:id="rId50"/>
    <p:sldId id="826" r:id="rId51"/>
    <p:sldId id="827" r:id="rId52"/>
    <p:sldId id="831" r:id="rId53"/>
    <p:sldId id="835" r:id="rId54"/>
    <p:sldId id="836" r:id="rId55"/>
    <p:sldId id="837" r:id="rId56"/>
    <p:sldId id="838" r:id="rId57"/>
    <p:sldId id="281" r:id="rId58"/>
    <p:sldId id="283" r:id="rId59"/>
    <p:sldId id="284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70803"/>
    <a:srgbClr val="C506D4"/>
    <a:srgbClr val="996633"/>
    <a:srgbClr val="666699"/>
    <a:srgbClr val="FFFF00"/>
    <a:srgbClr val="CCE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97" autoAdjust="0"/>
  </p:normalViewPr>
  <p:slideViewPr>
    <p:cSldViewPr>
      <p:cViewPr varScale="1">
        <p:scale>
          <a:sx n="82" d="100"/>
          <a:sy n="82" d="100"/>
        </p:scale>
        <p:origin x="96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6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59EC6-C865-45F1-B545-79B1233AF1F9}" type="datetimeFigureOut">
              <a:rPr lang="en-US" smtClean="0"/>
              <a:pPr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777B5-053A-4ABA-8A04-2B05E505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44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7B8B01-31A9-4BB8-A664-71A70CFD7E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35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22C8D-07B6-4BC5-B0B4-A7E98BD842EB}" type="slidenum">
              <a:rPr lang="en-US"/>
              <a:pPr/>
              <a:t>5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79413"/>
            <a:ext cx="5029200" cy="80787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36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592D2-6590-426B-8552-747EC122077D}" type="slidenum">
              <a:rPr lang="en-US"/>
              <a:pPr/>
              <a:t>48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6D137-8E45-4304-949B-EA20B40CCB83}" type="slidenum">
              <a:rPr lang="en-US"/>
              <a:pPr/>
              <a:t>49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0E3BE-0118-47D6-AC7C-D93967697AC8}" type="slidenum">
              <a:rPr lang="en-US"/>
              <a:pPr/>
              <a:t>50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2FBDF-14D8-4CE8-98A1-354F3AB06A44}" type="slidenum">
              <a:rPr lang="en-US"/>
              <a:pPr/>
              <a:t>51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5C3FA-7D4D-422E-A63F-A014AFB73D46}" type="slidenum">
              <a:rPr lang="en-US"/>
              <a:pPr/>
              <a:t>13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67F79-0214-44D6-B912-385F56EFCB16}" type="slidenum">
              <a:rPr lang="en-US"/>
              <a:pPr/>
              <a:t>25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12673-7C66-41B5-BE37-FF77DB1269D5}" type="slidenum">
              <a:rPr lang="en-US"/>
              <a:pPr/>
              <a:t>26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7BFFF-5EE3-4372-89AE-1F78153C2470}" type="slidenum">
              <a:rPr lang="en-US"/>
              <a:pPr/>
              <a:t>33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6E6036-0C70-4DA4-8DF0-E3A48B49AD83}" type="slidenum">
              <a:rPr lang="en-US"/>
              <a:pPr/>
              <a:t>42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41E2B-7D98-4F98-A528-14E9D398DB27}" type="slidenum">
              <a:rPr lang="en-US"/>
              <a:pPr/>
              <a:t>44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DB24A-F82C-4D0B-8701-63225AC3DAD4}" type="slidenum">
              <a:rPr lang="en-US"/>
              <a:pPr/>
              <a:t>46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6AA17-5530-4E7B-9D6B-7CC5785BB35A}" type="slidenum">
              <a:rPr lang="en-US"/>
              <a:pPr/>
              <a:t>47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7193E3-BF96-4C7E-AFC9-D2E8E0D65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EB79-89C1-4141-9101-B75010AD94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1A0EDDE-F2D6-49DB-93EA-1006990C0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2AEFCD-D18D-462F-81F0-A5D9BBB7DC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F3B4EF-FE42-4991-8DD9-DB2F5B886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0D24DD-6B75-4531-89DF-A66E0A59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81B400-2966-486F-B8C8-504E1AFB9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D45405-9F0C-4238-A94F-99C46AD77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C68977-99CF-4495-A1F3-6F6AC0164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676EFB-2D2E-4B53-81BC-9231BA3127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ED5D5B6-7FA6-4EB6-B57E-EDF160F610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EFFC60-CF51-4DE7-B311-15E1A5E65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atbiology.com/animations/funguslc.html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743200"/>
            <a:ext cx="6477000" cy="1828800"/>
          </a:xfrm>
        </p:spPr>
        <p:txBody>
          <a:bodyPr>
            <a:noAutofit/>
          </a:bodyPr>
          <a:lstStyle/>
          <a:p>
            <a:r>
              <a:rPr lang="en-US" sz="8800" dirty="0" smtClean="0"/>
              <a:t>Rumen microbes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True bacteria: anaerobes; up to 10</a:t>
            </a:r>
            <a:r>
              <a:rPr lang="en-US" sz="3500" baseline="30000" dirty="0" smtClean="0"/>
              <a:t>10</a:t>
            </a:r>
            <a:r>
              <a:rPr lang="en-US" dirty="0" smtClean="0"/>
              <a:t>/ml</a:t>
            </a:r>
          </a:p>
          <a:p>
            <a:r>
              <a:rPr lang="en-US" dirty="0" smtClean="0"/>
              <a:t>Facultative anaerobes: up to 10</a:t>
            </a:r>
            <a:r>
              <a:rPr lang="en-US" sz="3500" baseline="30000" dirty="0" smtClean="0"/>
              <a:t>7</a:t>
            </a:r>
            <a:r>
              <a:rPr lang="en-US" dirty="0" smtClean="0"/>
              <a:t>/ml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Consume substrates produced by true anaerobes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Consume O</a:t>
            </a:r>
            <a:r>
              <a:rPr lang="en-US" baseline="-25000" dirty="0" smtClean="0"/>
              <a:t>2</a:t>
            </a:r>
            <a:r>
              <a:rPr lang="en-US" dirty="0" smtClean="0"/>
              <a:t>; anaerobic environment</a:t>
            </a:r>
          </a:p>
          <a:p>
            <a:pPr>
              <a:buNone/>
            </a:pPr>
            <a:r>
              <a:rPr lang="en-US" dirty="0" smtClean="0"/>
              <a:t>Differentiated by:</a:t>
            </a:r>
          </a:p>
          <a:p>
            <a:pPr>
              <a:buNone/>
            </a:pPr>
            <a:r>
              <a:rPr lang="en-US" dirty="0" smtClean="0"/>
              <a:t>Substrate, obligate (O</a:t>
            </a:r>
            <a:r>
              <a:rPr lang="en-US" baseline="-25000" dirty="0" smtClean="0"/>
              <a:t>2</a:t>
            </a:r>
            <a:r>
              <a:rPr lang="en-US" dirty="0" smtClean="0"/>
              <a:t>) vs</a:t>
            </a:r>
            <a:r>
              <a:rPr lang="en-US" dirty="0"/>
              <a:t>.</a:t>
            </a:r>
            <a:r>
              <a:rPr lang="en-US" dirty="0" smtClean="0"/>
              <a:t> facultative (O</a:t>
            </a:r>
            <a:r>
              <a:rPr lang="en-US" baseline="-25000" dirty="0" smtClean="0"/>
              <a:t>2</a:t>
            </a:r>
            <a:r>
              <a:rPr lang="en-US" dirty="0" smtClean="0"/>
              <a:t> + other substrates), Gram + or -</a:t>
            </a:r>
          </a:p>
          <a:p>
            <a:pPr>
              <a:buNone/>
            </a:pPr>
            <a:r>
              <a:rPr lang="en-US" dirty="0" smtClean="0"/>
              <a:t>Shape/size, DNA sequencing, </a:t>
            </a:r>
            <a:r>
              <a:rPr lang="en-US" dirty="0" err="1" smtClean="0"/>
              <a:t>rRNA</a:t>
            </a:r>
            <a:r>
              <a:rPr lang="en-US" dirty="0" smtClean="0"/>
              <a:t> sequencing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Rumen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Shape/size: </a:t>
            </a:r>
            <a:r>
              <a:rPr lang="en-US" dirty="0" err="1" smtClean="0"/>
              <a:t>cocci</a:t>
            </a:r>
            <a:r>
              <a:rPr lang="en-US" dirty="0" smtClean="0"/>
              <a:t>, rods, </a:t>
            </a:r>
            <a:r>
              <a:rPr lang="en-US" dirty="0" err="1" smtClean="0"/>
              <a:t>spirilla</a:t>
            </a:r>
            <a:r>
              <a:rPr lang="en-US" dirty="0" smtClean="0"/>
              <a:t>: 0.05 to 100 um</a:t>
            </a:r>
          </a:p>
          <a:p>
            <a:r>
              <a:rPr lang="en-US" dirty="0" smtClean="0"/>
              <a:t>Gram staining: </a:t>
            </a:r>
          </a:p>
          <a:p>
            <a:pPr>
              <a:buNone/>
            </a:pPr>
            <a:r>
              <a:rPr lang="en-US" dirty="0" smtClean="0"/>
              <a:t>Gram + : single, thick wall; purple</a:t>
            </a:r>
          </a:p>
          <a:p>
            <a:pPr>
              <a:buNone/>
            </a:pPr>
            <a:r>
              <a:rPr lang="en-US" dirty="0" smtClean="0"/>
              <a:t>Gram - : clusters, thinner walls; light pink</a:t>
            </a:r>
          </a:p>
          <a:p>
            <a:pPr>
              <a:buNone/>
            </a:pPr>
            <a:r>
              <a:rPr lang="en-US" dirty="0" smtClean="0"/>
              <a:t>&amp; Mycoplasma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1- utilizes specific substrates</a:t>
            </a:r>
          </a:p>
          <a:p>
            <a:pPr>
              <a:buNone/>
            </a:pPr>
            <a:r>
              <a:rPr lang="en-US" sz="3000" i="1" dirty="0" err="1" smtClean="0"/>
              <a:t>Ruminobacter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amylophilus</a:t>
            </a:r>
            <a:r>
              <a:rPr lang="en-US" sz="3000" dirty="0" smtClean="0"/>
              <a:t>: starch</a:t>
            </a:r>
          </a:p>
          <a:p>
            <a:pPr>
              <a:buNone/>
            </a:pPr>
            <a:r>
              <a:rPr lang="en-US" sz="3000" i="1" dirty="0" err="1" smtClean="0"/>
              <a:t>Fibrobacter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succinogens</a:t>
            </a:r>
            <a:r>
              <a:rPr lang="en-US" sz="3000" dirty="0" smtClean="0"/>
              <a:t>: mainly cellulose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2- not so specific in their substrates</a:t>
            </a:r>
          </a:p>
          <a:p>
            <a:pPr>
              <a:buNone/>
            </a:pPr>
            <a:r>
              <a:rPr lang="en-US" sz="3000" i="1" dirty="0" err="1" smtClean="0"/>
              <a:t>Butyrivibrio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fibrosolvens</a:t>
            </a:r>
            <a:r>
              <a:rPr lang="en-US" sz="3000" dirty="0" smtClean="0"/>
              <a:t>: starch, cellulose, pectin</a:t>
            </a:r>
          </a:p>
          <a:p>
            <a:pPr>
              <a:buNone/>
            </a:pPr>
            <a:r>
              <a:rPr lang="en-US" sz="3000" dirty="0" err="1" smtClean="0"/>
              <a:t>Selenomonas</a:t>
            </a:r>
            <a:r>
              <a:rPr lang="en-US" sz="3000" dirty="0" smtClean="0"/>
              <a:t> </a:t>
            </a:r>
            <a:r>
              <a:rPr lang="en-US" sz="3000" dirty="0" err="1" smtClean="0"/>
              <a:t>ruminantium</a:t>
            </a:r>
            <a:r>
              <a:rPr lang="en-US" sz="3000" dirty="0" smtClean="0"/>
              <a:t>: several substrates; synthesize propionate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57200"/>
            <a:ext cx="8229600" cy="5334000"/>
          </a:xfrm>
        </p:spPr>
        <p:txBody>
          <a:bodyPr/>
          <a:lstStyle/>
          <a:p>
            <a:pPr algn="ctr">
              <a:buNone/>
            </a:pPr>
            <a:r>
              <a:rPr lang="en-US" b="1" dirty="0"/>
              <a:t>Classifying rumen bacteria by energy source</a:t>
            </a:r>
          </a:p>
          <a:p>
            <a:pPr lvl="1">
              <a:lnSpc>
                <a:spcPct val="85000"/>
              </a:lnSpc>
            </a:pPr>
            <a:endParaRPr lang="en-US" sz="2000" b="1" dirty="0" smtClean="0"/>
          </a:p>
          <a:p>
            <a:pPr lvl="1">
              <a:lnSpc>
                <a:spcPct val="85000"/>
              </a:lnSpc>
            </a:pPr>
            <a:endParaRPr lang="en-US" sz="2000" b="1" dirty="0" smtClean="0"/>
          </a:p>
          <a:p>
            <a:pPr lvl="1">
              <a:lnSpc>
                <a:spcPct val="85000"/>
              </a:lnSpc>
            </a:pPr>
            <a:endParaRPr lang="en-US" sz="2000" b="1" dirty="0" smtClean="0"/>
          </a:p>
          <a:p>
            <a:pPr lvl="1">
              <a:lnSpc>
                <a:spcPct val="85000"/>
              </a:lnSpc>
            </a:pPr>
            <a:r>
              <a:rPr lang="en-US" sz="2000" b="1" dirty="0" smtClean="0"/>
              <a:t>Cellulolytic </a:t>
            </a:r>
            <a:r>
              <a:rPr lang="en-US" sz="2000" b="1" dirty="0"/>
              <a:t>bacteria</a:t>
            </a:r>
          </a:p>
          <a:p>
            <a:pPr lvl="2">
              <a:lnSpc>
                <a:spcPct val="85000"/>
              </a:lnSpc>
            </a:pPr>
            <a:r>
              <a:rPr lang="en-US" sz="1800" b="1" dirty="0"/>
              <a:t>Cellulose</a:t>
            </a:r>
          </a:p>
          <a:p>
            <a:pPr lvl="3">
              <a:lnSpc>
                <a:spcPct val="85000"/>
              </a:lnSpc>
            </a:pPr>
            <a:r>
              <a:rPr lang="en-US" sz="1600" b="1" dirty="0"/>
              <a:t>Primary constituent of plant cell walls</a:t>
            </a:r>
          </a:p>
          <a:p>
            <a:pPr lvl="3">
              <a:lnSpc>
                <a:spcPct val="85000"/>
              </a:lnSpc>
            </a:pPr>
            <a:r>
              <a:rPr lang="en-US" sz="1600" b="1" dirty="0"/>
              <a:t>A chain of glucose units bound by beta-1,4-linkages</a:t>
            </a:r>
          </a:p>
          <a:p>
            <a:pPr lvl="3">
              <a:lnSpc>
                <a:spcPct val="85000"/>
              </a:lnSpc>
            </a:pPr>
            <a:r>
              <a:rPr lang="en-US" sz="1600" b="1" dirty="0"/>
              <a:t>Can only be digested by microorganisms</a:t>
            </a:r>
          </a:p>
          <a:p>
            <a:pPr lvl="3">
              <a:lnSpc>
                <a:spcPct val="85000"/>
              </a:lnSpc>
            </a:pPr>
            <a:r>
              <a:rPr lang="en-US" sz="1600" b="1" dirty="0"/>
              <a:t>Digestibility determined by </a:t>
            </a:r>
            <a:r>
              <a:rPr lang="en-US" sz="1600" b="1" dirty="0" err="1"/>
              <a:t>lignification</a:t>
            </a:r>
            <a:endParaRPr lang="en-US" sz="1600" b="1" dirty="0"/>
          </a:p>
          <a:p>
            <a:pPr lvl="2">
              <a:lnSpc>
                <a:spcPct val="85000"/>
              </a:lnSpc>
            </a:pPr>
            <a:r>
              <a:rPr lang="en-US" sz="1800" b="1" dirty="0"/>
              <a:t>Common cellulolytic bacteria</a:t>
            </a:r>
          </a:p>
          <a:p>
            <a:pPr lvl="3">
              <a:lnSpc>
                <a:spcPct val="85000"/>
              </a:lnSpc>
            </a:pPr>
            <a:r>
              <a:rPr lang="en-US" sz="1600" b="1" dirty="0" err="1"/>
              <a:t>Ruminococcus</a:t>
            </a:r>
            <a:r>
              <a:rPr lang="en-US" sz="1600" b="1" dirty="0"/>
              <a:t> </a:t>
            </a:r>
            <a:r>
              <a:rPr lang="en-US" sz="1600" b="1" dirty="0" err="1"/>
              <a:t>flavefaciens</a:t>
            </a:r>
            <a:endParaRPr lang="en-US" sz="1600" b="1" dirty="0"/>
          </a:p>
          <a:p>
            <a:pPr lvl="3">
              <a:lnSpc>
                <a:spcPct val="85000"/>
              </a:lnSpc>
            </a:pPr>
            <a:r>
              <a:rPr lang="en-US" sz="1600" b="1" dirty="0" err="1"/>
              <a:t>Ruminococcus</a:t>
            </a:r>
            <a:r>
              <a:rPr lang="en-US" sz="1600" b="1" dirty="0"/>
              <a:t> </a:t>
            </a:r>
            <a:r>
              <a:rPr lang="en-US" sz="1600" b="1" dirty="0" err="1"/>
              <a:t>albus</a:t>
            </a:r>
            <a:endParaRPr lang="en-US" sz="1600" b="1" dirty="0"/>
          </a:p>
          <a:p>
            <a:pPr lvl="3">
              <a:lnSpc>
                <a:spcPct val="85000"/>
              </a:lnSpc>
            </a:pPr>
            <a:r>
              <a:rPr lang="en-US" sz="1600" b="1" dirty="0" err="1"/>
              <a:t>Fibrobacter</a:t>
            </a:r>
            <a:r>
              <a:rPr lang="en-US" sz="1600" b="1" dirty="0"/>
              <a:t> </a:t>
            </a:r>
            <a:r>
              <a:rPr lang="en-US" sz="1600" b="1" dirty="0" err="1" smtClean="0"/>
              <a:t>succinogens</a:t>
            </a:r>
            <a:endParaRPr lang="en-US" sz="1600" b="1" dirty="0"/>
          </a:p>
          <a:p>
            <a:pPr lvl="3">
              <a:lnSpc>
                <a:spcPct val="85000"/>
              </a:lnSpc>
            </a:pPr>
            <a:r>
              <a:rPr lang="en-US" sz="1600" b="1" dirty="0" err="1"/>
              <a:t>Butyrvibrio</a:t>
            </a:r>
            <a:r>
              <a:rPr lang="en-US" sz="1600" b="1" dirty="0"/>
              <a:t> </a:t>
            </a:r>
            <a:r>
              <a:rPr lang="en-US" sz="1600" b="1" dirty="0" err="1"/>
              <a:t>fibrisolvens</a:t>
            </a:r>
            <a:endParaRPr lang="en-US" sz="1600" b="1" dirty="0"/>
          </a:p>
          <a:p>
            <a:pPr lvl="3">
              <a:lnSpc>
                <a:spcPct val="85000"/>
              </a:lnSpc>
            </a:pPr>
            <a:r>
              <a:rPr lang="en-US" sz="1600" b="1" dirty="0"/>
              <a:t>Clostridium </a:t>
            </a:r>
            <a:r>
              <a:rPr lang="en-US" sz="1600" b="1" dirty="0" err="1"/>
              <a:t>lochheadii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Rumen</a:t>
            </a:r>
            <a:r>
              <a:rPr lang="en-US" sz="7200" b="1" dirty="0" smtClean="0">
                <a:solidFill>
                  <a:srgbClr val="C506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924800" cy="4602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1- </a:t>
            </a:r>
            <a:r>
              <a:rPr lang="en-US" i="1" dirty="0" err="1" smtClean="0"/>
              <a:t>Prevotella</a:t>
            </a:r>
            <a:r>
              <a:rPr lang="en-US" dirty="0" smtClean="0"/>
              <a:t> spp.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-Numerous</a:t>
            </a:r>
          </a:p>
          <a:p>
            <a:pPr>
              <a:buNone/>
            </a:pPr>
            <a:r>
              <a:rPr lang="en-US" sz="2800" dirty="0" smtClean="0"/>
              <a:t>-Degrades starch, </a:t>
            </a:r>
            <a:r>
              <a:rPr lang="en-US" sz="2800" dirty="0" err="1" smtClean="0"/>
              <a:t>xylan</a:t>
            </a:r>
            <a:r>
              <a:rPr lang="en-US" sz="2800" dirty="0" smtClean="0"/>
              <a:t>, pectin but not cellulose</a:t>
            </a:r>
          </a:p>
          <a:p>
            <a:pPr>
              <a:buNone/>
            </a:pPr>
            <a:r>
              <a:rPr lang="en-US" sz="2800" dirty="0" smtClean="0"/>
              <a:t>-Protein degradation</a:t>
            </a:r>
          </a:p>
          <a:p>
            <a:pPr>
              <a:buNone/>
            </a:pPr>
            <a:r>
              <a:rPr lang="en-US" sz="2800" dirty="0" smtClean="0"/>
              <a:t>-produce acetate, propionate, </a:t>
            </a:r>
            <a:r>
              <a:rPr lang="en-US" sz="2800" dirty="0" err="1" smtClean="0"/>
              <a:t>succinate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2- </a:t>
            </a:r>
            <a:r>
              <a:rPr lang="en-US" i="1" dirty="0" err="1" smtClean="0"/>
              <a:t>Ruminobacter</a:t>
            </a:r>
            <a:r>
              <a:rPr lang="en-US" i="1" dirty="0" smtClean="0"/>
              <a:t> </a:t>
            </a:r>
            <a:r>
              <a:rPr lang="en-US" i="1" dirty="0" err="1" smtClean="0"/>
              <a:t>amylophilus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sz="2800" dirty="0" smtClean="0"/>
              <a:t>-Also called </a:t>
            </a:r>
            <a:r>
              <a:rPr lang="en-US" sz="2800" dirty="0" err="1" smtClean="0"/>
              <a:t>bacteroides</a:t>
            </a:r>
            <a:r>
              <a:rPr lang="en-US" sz="2800" dirty="0" smtClean="0"/>
              <a:t> </a:t>
            </a:r>
            <a:r>
              <a:rPr lang="en-US" sz="2800" dirty="0" err="1" smtClean="0"/>
              <a:t>amylophilus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-High concentrate rations; dominant spp. hydrolyzing starch (secrete amylase)</a:t>
            </a:r>
          </a:p>
          <a:p>
            <a:pPr>
              <a:buNone/>
            </a:pPr>
            <a:r>
              <a:rPr lang="en-US" sz="2800" dirty="0" smtClean="0"/>
              <a:t>-Important in degrading proteins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3-</a:t>
            </a:r>
            <a:r>
              <a:rPr lang="en-US" i="1" dirty="0" smtClean="0"/>
              <a:t>Fibrobacter </a:t>
            </a:r>
            <a:r>
              <a:rPr lang="en-US" i="1" dirty="0" err="1" smtClean="0"/>
              <a:t>succinogens</a:t>
            </a: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-Also considered </a:t>
            </a:r>
            <a:r>
              <a:rPr lang="en-US" sz="2800" dirty="0" err="1" smtClean="0"/>
              <a:t>Bacteroides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-Cellulolytic: breaks down cellulose, </a:t>
            </a:r>
            <a:r>
              <a:rPr lang="en-US" sz="2800" dirty="0" err="1" smtClean="0"/>
              <a:t>cellobiose</a:t>
            </a:r>
            <a:r>
              <a:rPr lang="en-US" sz="2800" dirty="0" smtClean="0"/>
              <a:t>, glucose </a:t>
            </a:r>
          </a:p>
          <a:p>
            <a:pPr>
              <a:buNone/>
            </a:pPr>
            <a:r>
              <a:rPr lang="en-US" sz="2800" dirty="0" smtClean="0"/>
              <a:t>-Antibiotic resistant</a:t>
            </a:r>
          </a:p>
          <a:p>
            <a:pPr>
              <a:buNone/>
            </a:pPr>
            <a:r>
              <a:rPr lang="en-US" sz="2800" dirty="0" smtClean="0"/>
              <a:t>-Easily decreases in # in response to 2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 metabolites (e.g., phenolic compounds)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4- </a:t>
            </a:r>
            <a:r>
              <a:rPr lang="en-US" i="1" dirty="0" err="1" smtClean="0"/>
              <a:t>Anaerovibrio</a:t>
            </a:r>
            <a:r>
              <a:rPr lang="en-US" i="1" dirty="0" smtClean="0"/>
              <a:t> </a:t>
            </a:r>
            <a:r>
              <a:rPr lang="en-US" i="1" dirty="0" err="1" smtClean="0"/>
              <a:t>lipolytica</a:t>
            </a:r>
            <a:endParaRPr lang="en-US" i="1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-Lipid hydrolysis</a:t>
            </a:r>
          </a:p>
          <a:p>
            <a:pPr>
              <a:buNone/>
            </a:pPr>
            <a:r>
              <a:rPr lang="en-US" sz="2800" dirty="0" smtClean="0"/>
              <a:t>-Lactate utilization </a:t>
            </a:r>
          </a:p>
          <a:p>
            <a:pPr>
              <a:buNone/>
            </a:pPr>
            <a:r>
              <a:rPr lang="en-US" sz="2800" dirty="0" smtClean="0"/>
              <a:t>- More predominant in the rumen:</a:t>
            </a:r>
          </a:p>
          <a:p>
            <a:pPr>
              <a:buNone/>
            </a:pPr>
            <a:r>
              <a:rPr lang="en-US" sz="2800" dirty="0" smtClean="0"/>
              <a:t>	    </a:t>
            </a:r>
            <a:r>
              <a:rPr lang="en-US" sz="2400" dirty="0" smtClean="0"/>
              <a:t>diet containing oil/fat &gt; more concentrate &gt; forage diet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- </a:t>
            </a:r>
            <a:r>
              <a:rPr lang="en-US" sz="2600" dirty="0" smtClean="0"/>
              <a:t>Ferment TAG, PL, glycerol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5- </a:t>
            </a:r>
            <a:r>
              <a:rPr lang="en-US" i="1" dirty="0" err="1" smtClean="0"/>
              <a:t>Selenomonas</a:t>
            </a:r>
            <a:r>
              <a:rPr lang="en-US" i="1" dirty="0" smtClean="0"/>
              <a:t> </a:t>
            </a:r>
            <a:r>
              <a:rPr lang="en-US" i="1" dirty="0" err="1" smtClean="0"/>
              <a:t>ruminantium</a:t>
            </a: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-When fed concentrate diets, most numerous</a:t>
            </a:r>
          </a:p>
          <a:p>
            <a:pPr>
              <a:buNone/>
            </a:pPr>
            <a:r>
              <a:rPr lang="en-US" sz="2800" dirty="0" smtClean="0"/>
              <a:t>(up to 50%)</a:t>
            </a:r>
          </a:p>
          <a:p>
            <a:pPr>
              <a:buNone/>
            </a:pPr>
            <a:r>
              <a:rPr lang="en-US" sz="2800" dirty="0" smtClean="0"/>
              <a:t>-Substrates: maltose, </a:t>
            </a:r>
            <a:r>
              <a:rPr lang="en-US" sz="2800" dirty="0" err="1" smtClean="0"/>
              <a:t>cellobiose</a:t>
            </a:r>
            <a:r>
              <a:rPr lang="en-US" sz="2800" dirty="0" smtClean="0"/>
              <a:t>, </a:t>
            </a:r>
            <a:r>
              <a:rPr lang="en-US" sz="2800" dirty="0" err="1" smtClean="0"/>
              <a:t>xylose</a:t>
            </a:r>
            <a:r>
              <a:rPr lang="en-US" sz="2800" dirty="0" smtClean="0"/>
              <a:t>, </a:t>
            </a:r>
            <a:r>
              <a:rPr lang="en-US" sz="2800" dirty="0" err="1" smtClean="0"/>
              <a:t>galactose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-Products: propionate, lactate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6- </a:t>
            </a:r>
            <a:r>
              <a:rPr lang="en-US" i="1" dirty="0" err="1" smtClean="0"/>
              <a:t>Megasphaera</a:t>
            </a:r>
            <a:r>
              <a:rPr lang="en-US" i="1" dirty="0" smtClean="0"/>
              <a:t> </a:t>
            </a:r>
            <a:r>
              <a:rPr lang="en-US" i="1" dirty="0" err="1" smtClean="0"/>
              <a:t>elsdinii</a:t>
            </a: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sz="2800" dirty="0" smtClean="0"/>
              <a:t>Concentrate diets; young ruminants</a:t>
            </a:r>
          </a:p>
          <a:p>
            <a:pPr>
              <a:buFontTx/>
              <a:buChar char="-"/>
            </a:pPr>
            <a:r>
              <a:rPr lang="en-US" sz="2800" dirty="0" smtClean="0"/>
              <a:t>Major contributor of lactate (up to 75%)</a:t>
            </a:r>
          </a:p>
          <a:p>
            <a:pPr>
              <a:buFontTx/>
              <a:buChar char="-"/>
            </a:pPr>
            <a:r>
              <a:rPr lang="en-US" sz="2800" dirty="0" smtClean="0"/>
              <a:t>Also branched VFA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20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7- </a:t>
            </a:r>
            <a:r>
              <a:rPr lang="en-US" i="1" dirty="0" err="1" smtClean="0"/>
              <a:t>Ruminococcus</a:t>
            </a:r>
            <a:r>
              <a:rPr lang="en-US" i="1" dirty="0" smtClean="0"/>
              <a:t> spp.</a:t>
            </a:r>
            <a:endParaRPr lang="en-US" sz="2000" i="1" dirty="0" smtClean="0"/>
          </a:p>
          <a:p>
            <a:pPr lvl="1"/>
            <a:r>
              <a:rPr lang="en-US" i="1" dirty="0" smtClean="0"/>
              <a:t>R. </a:t>
            </a:r>
            <a:r>
              <a:rPr lang="en-US" i="1" dirty="0" err="1" smtClean="0"/>
              <a:t>flavefaciens</a:t>
            </a:r>
            <a:endParaRPr lang="en-US" i="1" dirty="0" smtClean="0"/>
          </a:p>
          <a:p>
            <a:pPr lvl="1"/>
            <a:r>
              <a:rPr lang="en-US" i="1" dirty="0" smtClean="0"/>
              <a:t>R. </a:t>
            </a:r>
            <a:r>
              <a:rPr lang="en-US" i="1" dirty="0" err="1" smtClean="0"/>
              <a:t>albus</a:t>
            </a:r>
            <a:endParaRPr lang="en-US" i="1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Major </a:t>
            </a:r>
            <a:r>
              <a:rPr lang="en-US" dirty="0" err="1" smtClean="0"/>
              <a:t>fibrolytic</a:t>
            </a:r>
            <a:r>
              <a:rPr lang="en-US" dirty="0" smtClean="0"/>
              <a:t> (cellulolytic) bacteria; need NH</a:t>
            </a:r>
            <a:r>
              <a:rPr lang="en-US" baseline="-25000" dirty="0" smtClean="0"/>
              <a:t>3</a:t>
            </a:r>
            <a:r>
              <a:rPr lang="en-US" dirty="0" smtClean="0"/>
              <a:t> for optimum growth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8- </a:t>
            </a:r>
            <a:r>
              <a:rPr lang="en-US" i="1" dirty="0" smtClean="0"/>
              <a:t>Streptococcus </a:t>
            </a:r>
            <a:r>
              <a:rPr lang="en-US" i="1" dirty="0" err="1" smtClean="0"/>
              <a:t>bovis</a:t>
            </a: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-Substrate: starch</a:t>
            </a:r>
          </a:p>
          <a:p>
            <a:pPr>
              <a:buNone/>
            </a:pPr>
            <a:r>
              <a:rPr lang="en-US" sz="2800" dirty="0" smtClean="0"/>
              <a:t>-When too much grain: lactic acidosis</a:t>
            </a:r>
          </a:p>
          <a:p>
            <a:pPr>
              <a:buNone/>
            </a:pPr>
            <a:r>
              <a:rPr lang="en-US" sz="2800" dirty="0" smtClean="0"/>
              <a:t>-Very rapid growth</a:t>
            </a:r>
          </a:p>
          <a:p>
            <a:pPr>
              <a:buNone/>
            </a:pPr>
            <a:r>
              <a:rPr lang="en-US" sz="2800" dirty="0" smtClean="0"/>
              <a:t>-Acid-tolerant</a:t>
            </a:r>
          </a:p>
          <a:p>
            <a:pPr>
              <a:buNone/>
            </a:pPr>
            <a:r>
              <a:rPr lang="en-US" sz="2800" dirty="0" smtClean="0"/>
              <a:t>-also survive on forage-based diets (uses water-soluble semi-complex carbohydrates)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9-</a:t>
            </a:r>
            <a:r>
              <a:rPr lang="en-US" i="1" dirty="0" smtClean="0"/>
              <a:t>Butyrovibrio </a:t>
            </a:r>
            <a:r>
              <a:rPr lang="en-US" i="1" dirty="0" err="1" smtClean="0"/>
              <a:t>fibroslovens</a:t>
            </a: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sz="2800" dirty="0" smtClean="0"/>
              <a:t>Major </a:t>
            </a:r>
            <a:r>
              <a:rPr lang="en-US" sz="2800" dirty="0" err="1" smtClean="0"/>
              <a:t>fibrolytic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Substrates: starch, pectin, </a:t>
            </a:r>
            <a:r>
              <a:rPr lang="en-US" sz="2800" dirty="0" err="1" smtClean="0"/>
              <a:t>xylan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Produce butyrate</a:t>
            </a:r>
          </a:p>
          <a:p>
            <a:pPr>
              <a:buFontTx/>
              <a:buChar char="-"/>
            </a:pPr>
            <a:r>
              <a:rPr lang="en-US" sz="2800" dirty="0" smtClean="0"/>
              <a:t>Also demonstrates proteolytic activity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10- Clostridium spp.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-Originate from silage</a:t>
            </a:r>
          </a:p>
          <a:p>
            <a:pPr>
              <a:buNone/>
            </a:pPr>
            <a:r>
              <a:rPr lang="en-US" sz="2800" dirty="0" smtClean="0"/>
              <a:t>-</a:t>
            </a:r>
            <a:r>
              <a:rPr lang="en-US" sz="2800" dirty="0" err="1" smtClean="0"/>
              <a:t>Fibrolytic</a:t>
            </a:r>
            <a:r>
              <a:rPr lang="en-US" sz="2800" dirty="0" smtClean="0"/>
              <a:t> (cellulose)</a:t>
            </a:r>
          </a:p>
          <a:p>
            <a:pPr>
              <a:buNone/>
            </a:pPr>
            <a:r>
              <a:rPr lang="en-US" sz="2800" dirty="0" smtClean="0"/>
              <a:t>-Substrates: cellulose, starch, pectin, </a:t>
            </a:r>
            <a:r>
              <a:rPr lang="en-US" sz="2800" dirty="0" err="1" smtClean="0"/>
              <a:t>xylan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-minor proteolytic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11-</a:t>
            </a:r>
            <a:r>
              <a:rPr lang="en-US" i="1" dirty="0" smtClean="0"/>
              <a:t>Lactobacillus spp.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-Young ruminants: milk, concentrate</a:t>
            </a:r>
          </a:p>
          <a:p>
            <a:pPr>
              <a:buNone/>
            </a:pPr>
            <a:r>
              <a:rPr lang="en-US" sz="2800" dirty="0" smtClean="0"/>
              <a:t>-Acid tolerant</a:t>
            </a:r>
          </a:p>
          <a:p>
            <a:pPr>
              <a:buNone/>
            </a:pPr>
            <a:r>
              <a:rPr lang="en-US" sz="2800" dirty="0" smtClean="0"/>
              <a:t>-Can cause lactic acidosis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85800"/>
            <a:ext cx="8229600" cy="5486400"/>
          </a:xfrm>
        </p:spPr>
        <p:txBody>
          <a:bodyPr/>
          <a:lstStyle/>
          <a:p>
            <a:pPr lvl="2">
              <a:lnSpc>
                <a:spcPct val="85000"/>
              </a:lnSpc>
              <a:buNone/>
            </a:pPr>
            <a:r>
              <a:rPr lang="en-US" sz="3000" b="1" dirty="0"/>
              <a:t>Growth requirements of cellulolytic bacteria</a:t>
            </a:r>
          </a:p>
          <a:p>
            <a:pPr lvl="3">
              <a:lnSpc>
                <a:spcPct val="85000"/>
              </a:lnSpc>
            </a:pPr>
            <a:endParaRPr lang="en-US" sz="1600" b="1" dirty="0" smtClean="0"/>
          </a:p>
          <a:p>
            <a:pPr lvl="3">
              <a:lnSpc>
                <a:spcPct val="85000"/>
              </a:lnSpc>
            </a:pPr>
            <a:endParaRPr lang="en-US" sz="1600" b="1" dirty="0" smtClean="0"/>
          </a:p>
          <a:p>
            <a:pPr lvl="3">
              <a:lnSpc>
                <a:spcPct val="85000"/>
              </a:lnSpc>
            </a:pPr>
            <a:r>
              <a:rPr lang="en-US" sz="1600" b="1" dirty="0" smtClean="0"/>
              <a:t>pH </a:t>
            </a:r>
            <a:r>
              <a:rPr lang="en-US" sz="1600" b="1" dirty="0"/>
              <a:t>6.0-7.0</a:t>
            </a:r>
          </a:p>
          <a:p>
            <a:pPr lvl="4">
              <a:lnSpc>
                <a:spcPct val="85000"/>
              </a:lnSpc>
            </a:pPr>
            <a:r>
              <a:rPr lang="en-US" sz="1600" b="1" dirty="0"/>
              <a:t>Will not grow at pH &lt; 6.0</a:t>
            </a:r>
          </a:p>
          <a:p>
            <a:pPr lvl="4">
              <a:lnSpc>
                <a:spcPct val="85000"/>
              </a:lnSpc>
              <a:buFontTx/>
              <a:buNone/>
            </a:pPr>
            <a:r>
              <a:rPr lang="en-US" sz="1600" b="1" dirty="0"/>
              <a:t>    Reasons:</a:t>
            </a:r>
          </a:p>
          <a:p>
            <a:pPr lvl="4">
              <a:lnSpc>
                <a:spcPct val="85000"/>
              </a:lnSpc>
              <a:buFontTx/>
              <a:buNone/>
            </a:pPr>
            <a:r>
              <a:rPr lang="en-US" sz="1600" b="1" dirty="0"/>
              <a:t>		Depletion of HCO</a:t>
            </a:r>
            <a:r>
              <a:rPr lang="en-US" sz="1600" b="1" baseline="-25000" dirty="0"/>
              <a:t>3</a:t>
            </a:r>
            <a:endParaRPr lang="en-US" sz="1600" b="1" dirty="0"/>
          </a:p>
          <a:p>
            <a:pPr lvl="4">
              <a:lnSpc>
                <a:spcPct val="85000"/>
              </a:lnSpc>
              <a:buFontTx/>
              <a:buNone/>
            </a:pPr>
            <a:r>
              <a:rPr lang="en-US" sz="1600" b="1" dirty="0"/>
              <a:t>		VFAs are inhibitory</a:t>
            </a:r>
          </a:p>
          <a:p>
            <a:pPr lvl="4">
              <a:lnSpc>
                <a:spcPct val="85000"/>
              </a:lnSpc>
              <a:buFontTx/>
              <a:buNone/>
            </a:pPr>
            <a:r>
              <a:rPr lang="en-US" sz="1600" b="1" dirty="0"/>
              <a:t>		Destruction of membrane potential</a:t>
            </a:r>
          </a:p>
          <a:p>
            <a:pPr lvl="3">
              <a:lnSpc>
                <a:spcPct val="85000"/>
              </a:lnSpc>
            </a:pPr>
            <a:r>
              <a:rPr lang="en-US" sz="1600" b="1" dirty="0"/>
              <a:t>NH</a:t>
            </a:r>
            <a:r>
              <a:rPr lang="en-US" sz="1600" b="1" baseline="-25000" dirty="0"/>
              <a:t>3</a:t>
            </a:r>
            <a:r>
              <a:rPr lang="en-US" sz="1600" b="1" dirty="0"/>
              <a:t>*</a:t>
            </a:r>
          </a:p>
          <a:p>
            <a:pPr lvl="3">
              <a:lnSpc>
                <a:spcPct val="85000"/>
              </a:lnSpc>
            </a:pPr>
            <a:r>
              <a:rPr lang="en-US" sz="1600" b="1" dirty="0"/>
              <a:t>Branched chain VFA*</a:t>
            </a:r>
          </a:p>
          <a:p>
            <a:pPr lvl="4">
              <a:lnSpc>
                <a:spcPct val="85000"/>
              </a:lnSpc>
            </a:pPr>
            <a:r>
              <a:rPr lang="en-US" sz="1600" b="1" dirty="0" err="1"/>
              <a:t>Leucine</a:t>
            </a:r>
            <a:r>
              <a:rPr lang="en-US" sz="1600" b="1" dirty="0"/>
              <a:t> &gt; </a:t>
            </a:r>
            <a:r>
              <a:rPr lang="en-US" sz="1600" b="1" dirty="0" err="1"/>
              <a:t>Isovaleric</a:t>
            </a:r>
            <a:r>
              <a:rPr lang="en-US" sz="1600" b="1" dirty="0"/>
              <a:t> acid</a:t>
            </a:r>
          </a:p>
          <a:p>
            <a:pPr lvl="4">
              <a:lnSpc>
                <a:spcPct val="85000"/>
              </a:lnSpc>
            </a:pPr>
            <a:r>
              <a:rPr lang="en-US" sz="1600" b="1" dirty="0" err="1"/>
              <a:t>Isoleucine</a:t>
            </a:r>
            <a:r>
              <a:rPr lang="en-US" sz="1600" b="1" dirty="0"/>
              <a:t> &gt; 2 methyl-butyric acid</a:t>
            </a:r>
          </a:p>
          <a:p>
            <a:pPr lvl="4">
              <a:lnSpc>
                <a:spcPct val="85000"/>
              </a:lnSpc>
            </a:pPr>
            <a:r>
              <a:rPr lang="en-US" sz="1600" b="1" dirty="0" err="1"/>
              <a:t>Valine</a:t>
            </a:r>
            <a:r>
              <a:rPr lang="en-US" sz="1600" b="1" dirty="0"/>
              <a:t> &gt; </a:t>
            </a:r>
            <a:r>
              <a:rPr lang="en-US" sz="1600" b="1" dirty="0" err="1"/>
              <a:t>Isobutyric</a:t>
            </a:r>
            <a:r>
              <a:rPr lang="en-US" sz="1600" b="1" dirty="0"/>
              <a:t> acid</a:t>
            </a:r>
          </a:p>
          <a:p>
            <a:pPr lvl="3">
              <a:lnSpc>
                <a:spcPct val="85000"/>
              </a:lnSpc>
            </a:pPr>
            <a:r>
              <a:rPr lang="en-US" sz="1600" b="1" dirty="0"/>
              <a:t>Phenolic acids*</a:t>
            </a:r>
          </a:p>
          <a:p>
            <a:pPr lvl="4">
              <a:lnSpc>
                <a:spcPct val="85000"/>
              </a:lnSpc>
            </a:pPr>
            <a:r>
              <a:rPr lang="en-US" sz="1600" b="1" dirty="0"/>
              <a:t>Phenylalanine &gt; </a:t>
            </a:r>
            <a:r>
              <a:rPr lang="en-US" sz="1600" b="1" dirty="0" err="1"/>
              <a:t>Phenylacetic</a:t>
            </a:r>
            <a:r>
              <a:rPr lang="en-US" sz="1600" b="1" dirty="0"/>
              <a:t> acid</a:t>
            </a:r>
          </a:p>
          <a:p>
            <a:pPr lvl="4">
              <a:lnSpc>
                <a:spcPct val="85000"/>
              </a:lnSpc>
            </a:pPr>
            <a:r>
              <a:rPr lang="en-US" sz="1600" b="1" dirty="0"/>
              <a:t>Phenylalanine or </a:t>
            </a:r>
            <a:r>
              <a:rPr lang="en-US" sz="1600" b="1" dirty="0" err="1"/>
              <a:t>Cinnamic</a:t>
            </a:r>
            <a:r>
              <a:rPr lang="en-US" sz="1600" b="1" dirty="0"/>
              <a:t> acids &gt; 3-Phenylpropionic acid</a:t>
            </a:r>
          </a:p>
          <a:p>
            <a:pPr lvl="3">
              <a:lnSpc>
                <a:spcPct val="85000"/>
              </a:lnSpc>
            </a:pPr>
            <a:r>
              <a:rPr lang="en-US" sz="1600" b="1" dirty="0"/>
              <a:t>CO</a:t>
            </a:r>
            <a:r>
              <a:rPr lang="en-US" sz="1600" b="1" baseline="-25000" dirty="0"/>
              <a:t>2</a:t>
            </a:r>
            <a:r>
              <a:rPr lang="en-US" sz="1600" b="1" dirty="0"/>
              <a:t> as HCO</a:t>
            </a:r>
            <a:r>
              <a:rPr lang="en-US" sz="1600" b="1" baseline="-25000" dirty="0"/>
              <a:t>3</a:t>
            </a:r>
            <a:r>
              <a:rPr lang="en-US" sz="1600" b="1" dirty="0"/>
              <a:t>*</a:t>
            </a:r>
          </a:p>
          <a:p>
            <a:pPr lvl="3">
              <a:lnSpc>
                <a:spcPct val="85000"/>
              </a:lnSpc>
            </a:pPr>
            <a:r>
              <a:rPr lang="en-US" sz="1600" b="1" dirty="0"/>
              <a:t>S</a:t>
            </a:r>
            <a:r>
              <a:rPr lang="en-US" sz="1600" b="1" baseline="30000" dirty="0"/>
              <a:t>-</a:t>
            </a:r>
            <a:r>
              <a:rPr lang="en-US" sz="1600" b="1" dirty="0"/>
              <a:t> as </a:t>
            </a:r>
            <a:r>
              <a:rPr lang="en-US" sz="1600" b="1" dirty="0" err="1"/>
              <a:t>Cysteine</a:t>
            </a:r>
            <a:r>
              <a:rPr lang="en-US" sz="1600" b="1" dirty="0"/>
              <a:t> or Sulfate</a:t>
            </a:r>
          </a:p>
          <a:p>
            <a:pPr lvl="3">
              <a:lnSpc>
                <a:spcPct val="85000"/>
              </a:lnSpc>
            </a:pPr>
            <a:endParaRPr lang="en-US" sz="1600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09600"/>
            <a:ext cx="8229600" cy="6019800"/>
          </a:xfrm>
        </p:spPr>
        <p:txBody>
          <a:bodyPr/>
          <a:lstStyle/>
          <a:p>
            <a:pPr algn="ctr">
              <a:buNone/>
            </a:pPr>
            <a:r>
              <a:rPr lang="en-US" b="1" dirty="0"/>
              <a:t>Fermentation </a:t>
            </a:r>
            <a:r>
              <a:rPr lang="en-US" b="1" dirty="0" smtClean="0"/>
              <a:t>end-products </a:t>
            </a:r>
            <a:r>
              <a:rPr lang="en-US" b="1" dirty="0"/>
              <a:t>of cellulolytic bacteria</a:t>
            </a:r>
          </a:p>
          <a:p>
            <a:pPr lvl="1"/>
            <a:endParaRPr lang="en-US" sz="1800" b="1" dirty="0" smtClean="0"/>
          </a:p>
          <a:p>
            <a:pPr lvl="1"/>
            <a:r>
              <a:rPr lang="en-US" sz="2400" b="1" dirty="0" err="1" smtClean="0"/>
              <a:t>Cellobiose</a:t>
            </a:r>
            <a:endParaRPr lang="en-US" sz="2400" b="1" dirty="0"/>
          </a:p>
          <a:p>
            <a:pPr lvl="1"/>
            <a:r>
              <a:rPr lang="en-US" sz="2400" b="1" dirty="0"/>
              <a:t>Acetic acid*</a:t>
            </a:r>
          </a:p>
          <a:p>
            <a:pPr lvl="1"/>
            <a:r>
              <a:rPr lang="en-US" sz="2400" b="1" dirty="0"/>
              <a:t>Butyric acid</a:t>
            </a:r>
          </a:p>
          <a:p>
            <a:pPr lvl="1"/>
            <a:r>
              <a:rPr lang="en-US" sz="2400" b="1" dirty="0"/>
              <a:t>CO</a:t>
            </a:r>
            <a:r>
              <a:rPr lang="en-US" sz="2400" b="1" baseline="-25000" dirty="0"/>
              <a:t>2</a:t>
            </a:r>
            <a:r>
              <a:rPr lang="en-US" sz="2400" b="1" dirty="0"/>
              <a:t>*</a:t>
            </a:r>
          </a:p>
          <a:p>
            <a:pPr lvl="1"/>
            <a:r>
              <a:rPr lang="en-US" sz="2400" b="1" dirty="0"/>
              <a:t>H</a:t>
            </a:r>
            <a:r>
              <a:rPr lang="en-US" sz="2400" b="1" baseline="-25000" dirty="0"/>
              <a:t>2</a:t>
            </a:r>
            <a:r>
              <a:rPr lang="en-US" sz="2400" b="1" dirty="0"/>
              <a:t>*</a:t>
            </a:r>
          </a:p>
          <a:p>
            <a:pPr lvl="1"/>
            <a:r>
              <a:rPr lang="en-US" sz="2400" b="1" dirty="0"/>
              <a:t>Ethanol*</a:t>
            </a:r>
          </a:p>
          <a:p>
            <a:pPr lvl="1"/>
            <a:r>
              <a:rPr lang="en-US" sz="2400" b="1" dirty="0" err="1"/>
              <a:t>Succinic</a:t>
            </a:r>
            <a:r>
              <a:rPr lang="en-US" sz="2400" b="1" dirty="0"/>
              <a:t> acid*</a:t>
            </a:r>
          </a:p>
          <a:p>
            <a:pPr lvl="1"/>
            <a:r>
              <a:rPr lang="en-US" sz="2400" b="1" dirty="0"/>
              <a:t>Formic acid</a:t>
            </a:r>
          </a:p>
          <a:p>
            <a:pPr lvl="1"/>
            <a:r>
              <a:rPr lang="en-US" sz="2400" b="1" dirty="0"/>
              <a:t>Lactic </a:t>
            </a:r>
            <a:r>
              <a:rPr lang="en-US" sz="2400" b="1" dirty="0" smtClean="0"/>
              <a:t>acid</a:t>
            </a:r>
          </a:p>
          <a:p>
            <a:pPr lvl="1"/>
            <a:endParaRPr lang="en-US" sz="1800" b="1" dirty="0"/>
          </a:p>
          <a:p>
            <a:pPr lvl="1">
              <a:buFontTx/>
              <a:buNone/>
            </a:pPr>
            <a:r>
              <a:rPr lang="en-US" sz="1800" b="1" dirty="0"/>
              <a:t>*Major </a:t>
            </a:r>
            <a:r>
              <a:rPr lang="en-US" sz="1800" b="1" dirty="0" smtClean="0"/>
              <a:t>end-products</a:t>
            </a:r>
            <a:endParaRPr lang="en-US" sz="1800" b="1" dirty="0"/>
          </a:p>
          <a:p>
            <a:pPr lvl="1">
              <a:buFontTx/>
              <a:buNone/>
            </a:pPr>
            <a:endParaRPr lang="en-US" sz="1800" b="1" dirty="0"/>
          </a:p>
        </p:txBody>
      </p:sp>
      <p:sp>
        <p:nvSpPr>
          <p:cNvPr id="28676" name="AutoShape 4"/>
          <p:cNvSpPr>
            <a:spLocks/>
          </p:cNvSpPr>
          <p:nvPr/>
        </p:nvSpPr>
        <p:spPr bwMode="auto">
          <a:xfrm>
            <a:off x="3048000" y="2133600"/>
            <a:ext cx="381000" cy="1447800"/>
          </a:xfrm>
          <a:prstGeom prst="rightBrace">
            <a:avLst>
              <a:gd name="adj1" fmla="val 3166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657600" y="2590800"/>
            <a:ext cx="264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Not normally found;</a:t>
            </a:r>
          </a:p>
          <a:p>
            <a:r>
              <a:rPr lang="en-US" b="1">
                <a:solidFill>
                  <a:schemeClr val="bg1"/>
                </a:solidFill>
              </a:rPr>
              <a:t>Used by other 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Hydrogen disposal: reducing factors get oxidized</a:t>
            </a:r>
          </a:p>
          <a:p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 mainly from H</a:t>
            </a:r>
            <a:r>
              <a:rPr lang="en-US" baseline="-25000" dirty="0" smtClean="0"/>
              <a:t>2</a:t>
            </a:r>
            <a:r>
              <a:rPr lang="en-US" dirty="0" smtClean="0"/>
              <a:t> and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True bacteria???</a:t>
            </a:r>
          </a:p>
          <a:p>
            <a:r>
              <a:rPr lang="en-US" dirty="0" smtClean="0"/>
              <a:t>Based upon age, environment, diet,…</a:t>
            </a:r>
          </a:p>
          <a:p>
            <a:pPr>
              <a:buNone/>
            </a:pPr>
            <a:r>
              <a:rPr lang="en-US" dirty="0" smtClean="0"/>
              <a:t>			# 10</a:t>
            </a:r>
            <a:r>
              <a:rPr lang="en-US" baseline="30000" dirty="0" smtClean="0"/>
              <a:t>3</a:t>
            </a:r>
            <a:r>
              <a:rPr lang="en-US" dirty="0" smtClean="0"/>
              <a:t> to 10</a:t>
            </a:r>
            <a:r>
              <a:rPr lang="en-US" baseline="30000" dirty="0" smtClean="0"/>
              <a:t>9</a:t>
            </a:r>
            <a:r>
              <a:rPr lang="en-US" dirty="0" smtClean="0"/>
              <a:t>/ml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Examples of rumen microbes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1769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371985">
            <a:off x="2161855" y="-190811"/>
            <a:ext cx="4658177" cy="85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(..</a:t>
            </a:r>
            <a:r>
              <a:rPr lang="en-US" dirty="0" err="1" smtClean="0"/>
              <a:t>er</a:t>
            </a:r>
            <a:r>
              <a:rPr lang="en-US" dirty="0" smtClean="0"/>
              <a:t>) organism (5-250 um)</a:t>
            </a:r>
          </a:p>
          <a:p>
            <a:r>
              <a:rPr lang="en-US" dirty="0" smtClean="0"/>
              <a:t>Oval/</a:t>
            </a:r>
            <a:r>
              <a:rPr lang="en-US" dirty="0" err="1" smtClean="0"/>
              <a:t>spheric</a:t>
            </a:r>
            <a:r>
              <a:rPr lang="en-US" dirty="0" smtClean="0"/>
              <a:t> shape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Two major groups:</a:t>
            </a:r>
          </a:p>
          <a:p>
            <a:pPr>
              <a:buNone/>
            </a:pPr>
            <a:r>
              <a:rPr lang="en-US" dirty="0" smtClean="0"/>
              <a:t>     1- Ciliates (much more numerous)</a:t>
            </a:r>
          </a:p>
          <a:p>
            <a:pPr>
              <a:buNone/>
            </a:pPr>
            <a:r>
              <a:rPr lang="en-US" dirty="0" smtClean="0"/>
              <a:t>     2- Flagellates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10</a:t>
            </a:r>
            <a:r>
              <a:rPr lang="en-US" baseline="30000" dirty="0" smtClean="0"/>
              <a:t>5</a:t>
            </a:r>
            <a:r>
              <a:rPr lang="en-US" dirty="0" smtClean="0"/>
              <a:t> to 10</a:t>
            </a:r>
            <a:r>
              <a:rPr lang="en-US" baseline="30000" dirty="0" smtClean="0"/>
              <a:t>6</a:t>
            </a:r>
            <a:r>
              <a:rPr lang="en-US" dirty="0" smtClean="0"/>
              <a:t>/ml, 40-50% of biomass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731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Rumen protozoa</a:t>
            </a:r>
            <a:endParaRPr kumimoji="0" lang="en-US" sz="6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Rumen Microbes</a:t>
            </a:r>
            <a:r>
              <a:rPr lang="en-US" sz="4000">
                <a:solidFill>
                  <a:schemeClr val="accent2"/>
                </a:solidFill>
              </a:rPr>
              <a:t/>
            </a:r>
            <a:br>
              <a:rPr lang="en-US" sz="4000">
                <a:solidFill>
                  <a:schemeClr val="accent2"/>
                </a:solidFill>
              </a:rPr>
            </a:br>
            <a:endParaRPr lang="en-US" sz="4000">
              <a:solidFill>
                <a:schemeClr val="accent2"/>
              </a:solidFill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4419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charge of:</a:t>
            </a:r>
          </a:p>
          <a:p>
            <a:pPr lvl="3"/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Degradation</a:t>
            </a:r>
          </a:p>
          <a:p>
            <a:pPr lvl="3"/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Transport</a:t>
            </a:r>
          </a:p>
          <a:p>
            <a:pPr lvl="3"/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Synthesis</a:t>
            </a:r>
          </a:p>
        </p:txBody>
      </p:sp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657600"/>
            <a:ext cx="39624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324600" cy="990600"/>
          </a:xfrm>
        </p:spPr>
        <p:txBody>
          <a:bodyPr/>
          <a:lstStyle/>
          <a:p>
            <a:pPr algn="l"/>
            <a:r>
              <a:rPr lang="en-US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Rumen </a:t>
            </a:r>
            <a:r>
              <a:rPr lang="en-US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protozoa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8458200" cy="4038600"/>
          </a:xfrm>
        </p:spPr>
        <p:txBody>
          <a:bodyPr>
            <a:normAutofit lnSpcReduction="10000"/>
          </a:bodyPr>
          <a:lstStyle/>
          <a:p>
            <a:pPr marL="812800" indent="-812800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Anaerobic</a:t>
            </a:r>
          </a:p>
          <a:p>
            <a:pPr marL="812800" indent="-812800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Morphologically: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Endodiniomorphida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12800" indent="-812800">
              <a:lnSpc>
                <a:spcPct val="90000"/>
              </a:lnSpc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		     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Holotricha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12800" indent="-812800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Degrade:</a:t>
            </a:r>
          </a:p>
          <a:p>
            <a:pPr marL="1524000" lvl="2" indent="-609600">
              <a:lnSpc>
                <a:spcPct val="90000"/>
              </a:lnSpc>
              <a:buFontTx/>
              <a:buAutoNum type="romanUcPeriod"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Cellulose (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epidinium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1524000" lvl="2" indent="-609600">
              <a:lnSpc>
                <a:spcPct val="90000"/>
              </a:lnSpc>
              <a:buFontTx/>
              <a:buAutoNum type="romanUcPeriod"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Starch (store as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amylopectin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</a:p>
          <a:p>
            <a:pPr marL="1524000" lvl="2" indent="-609600">
              <a:lnSpc>
                <a:spcPct val="90000"/>
              </a:lnSpc>
              <a:buFontTx/>
              <a:buAutoNum type="romanUcPeriod"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Soluble carbohydrates (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Glu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Fru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Suc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Cellobiose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1524000" lvl="2" indent="-609600">
              <a:lnSpc>
                <a:spcPct val="90000"/>
              </a:lnSpc>
              <a:buFontTx/>
              <a:buAutoNum type="romanUcPeriod"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Lipids (also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bio-hydrogenation</a:t>
            </a:r>
            <a:r>
              <a:rPr lang="en-US" sz="2800" dirty="0"/>
              <a:t>)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457200" y="5638800"/>
            <a:ext cx="8458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less involved w/ proteins degradation ( ~ 10%)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33400"/>
            <a:ext cx="37338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57600"/>
            <a:ext cx="3733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304800"/>
            <a:ext cx="4267200" cy="6248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Most are ciliated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Families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Isotrichidae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Holotrichs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600200" marR="0" lvl="3" indent="-2286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Cilia over entire body</a:t>
            </a:r>
          </a:p>
          <a:p>
            <a:pPr marL="1600200" marR="0" lvl="3" indent="-2286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Genuses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Isotricha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Dasytricha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Orphryscolidae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Oligotrichs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600200" marR="0" lvl="3" indent="-2286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Cilia in mouth region</a:t>
            </a:r>
          </a:p>
          <a:p>
            <a:pPr marL="1600200" marR="0" lvl="3" indent="-2286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Genuses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057400" marR="0" lvl="4" indent="-2286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Entodinium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Eudiplodinium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Epidinium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Ophryoscolex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Protozoa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Greater digestibility </a:t>
            </a:r>
          </a:p>
          <a:p>
            <a:r>
              <a:rPr lang="en-US" dirty="0" smtClean="0"/>
              <a:t>Better AA content but not more than 25% of Microbial Protein (MP)</a:t>
            </a:r>
          </a:p>
          <a:p>
            <a:r>
              <a:rPr lang="en-US" dirty="0" smtClean="0"/>
              <a:t>Long residency</a:t>
            </a:r>
          </a:p>
          <a:p>
            <a:r>
              <a:rPr lang="en-US" dirty="0" err="1" smtClean="0"/>
              <a:t>Fibrolytic</a:t>
            </a:r>
            <a:r>
              <a:rPr lang="en-US" dirty="0" smtClean="0"/>
              <a:t>, consume bacteria, produce VFA</a:t>
            </a:r>
          </a:p>
          <a:p>
            <a:r>
              <a:rPr lang="en-US" dirty="0" smtClean="0"/>
              <a:t>N recycling</a:t>
            </a:r>
          </a:p>
          <a:p>
            <a:r>
              <a:rPr lang="en-US" dirty="0" smtClean="0"/>
              <a:t>Prevents acidosis: slow fermentation of starch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The need for protozoa in the rumen</a:t>
            </a: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Protozoa are not necessary for the animal (Commensalism)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7351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4038600" cy="5105400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Advantages of protozoa</a:t>
            </a:r>
          </a:p>
          <a:p>
            <a:pPr lvl="1">
              <a:lnSpc>
                <a:spcPct val="85000"/>
              </a:lnSpc>
            </a:pPr>
            <a:r>
              <a:rPr lang="en-US" sz="2000" b="1" dirty="0"/>
              <a:t>Increased cellulose digestion</a:t>
            </a:r>
          </a:p>
          <a:p>
            <a:pPr lvl="2">
              <a:lnSpc>
                <a:spcPct val="85000"/>
              </a:lnSpc>
            </a:pPr>
            <a:r>
              <a:rPr lang="en-US" b="1" dirty="0"/>
              <a:t>25 – 33% of total cellulose digestion</a:t>
            </a:r>
          </a:p>
          <a:p>
            <a:pPr lvl="2">
              <a:lnSpc>
                <a:spcPct val="85000"/>
              </a:lnSpc>
            </a:pPr>
            <a:r>
              <a:rPr lang="en-US" b="1" dirty="0"/>
              <a:t>Mechanisms</a:t>
            </a:r>
          </a:p>
          <a:p>
            <a:pPr lvl="3">
              <a:lnSpc>
                <a:spcPct val="85000"/>
              </a:lnSpc>
            </a:pPr>
            <a:r>
              <a:rPr lang="en-US" sz="2000" b="1" dirty="0"/>
              <a:t>More active than bacteria?</a:t>
            </a:r>
          </a:p>
          <a:p>
            <a:pPr lvl="3">
              <a:lnSpc>
                <a:spcPct val="85000"/>
              </a:lnSpc>
            </a:pPr>
            <a:r>
              <a:rPr lang="en-US" sz="2000" b="1" dirty="0"/>
              <a:t>Provide NH</a:t>
            </a:r>
            <a:r>
              <a:rPr lang="en-US" sz="2000" b="1" baseline="-25000" dirty="0"/>
              <a:t>3</a:t>
            </a:r>
            <a:r>
              <a:rPr lang="en-US" sz="2000" b="1" dirty="0"/>
              <a:t> to bacteria</a:t>
            </a:r>
          </a:p>
          <a:p>
            <a:pPr lvl="3">
              <a:lnSpc>
                <a:spcPct val="85000"/>
              </a:lnSpc>
            </a:pPr>
            <a:r>
              <a:rPr lang="en-US" sz="2000" b="1" dirty="0"/>
              <a:t>Remove O</a:t>
            </a:r>
            <a:r>
              <a:rPr lang="en-US" sz="2000" b="1" baseline="-25000" dirty="0"/>
              <a:t>2</a:t>
            </a:r>
            <a:endParaRPr lang="en-US" sz="2000" b="1" dirty="0"/>
          </a:p>
          <a:p>
            <a:pPr lvl="1">
              <a:lnSpc>
                <a:spcPct val="85000"/>
              </a:lnSpc>
            </a:pPr>
            <a:r>
              <a:rPr lang="en-US" sz="2000" b="1" dirty="0"/>
              <a:t>Slower fermentation of starch and sugars</a:t>
            </a:r>
          </a:p>
          <a:p>
            <a:pPr lvl="1">
              <a:lnSpc>
                <a:spcPct val="85000"/>
              </a:lnSpc>
            </a:pPr>
            <a:r>
              <a:rPr lang="en-US" sz="2000" b="1" dirty="0"/>
              <a:t>Greater VFA production</a:t>
            </a:r>
          </a:p>
          <a:p>
            <a:pPr lvl="1">
              <a:lnSpc>
                <a:spcPct val="85000"/>
              </a:lnSpc>
            </a:pPr>
            <a:r>
              <a:rPr lang="en-US" sz="2000" b="1" dirty="0"/>
              <a:t>Increased transport on conjugated linoleic acid (CLA) and trans-11 (18:1) fatty acid to duodenum and meat and milk</a:t>
            </a:r>
          </a:p>
        </p:txBody>
      </p:sp>
      <p:sp>
        <p:nvSpPr>
          <p:cNvPr id="57352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038600" cy="4038600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sz="2200" b="1" dirty="0">
                <a:solidFill>
                  <a:srgbClr val="FF0000"/>
                </a:solidFill>
              </a:rPr>
              <a:t>Disadvantages of protozoa</a:t>
            </a:r>
          </a:p>
          <a:p>
            <a:pPr lvl="1">
              <a:lnSpc>
                <a:spcPct val="85000"/>
              </a:lnSpc>
            </a:pPr>
            <a:r>
              <a:rPr lang="en-US" sz="2200" b="1" dirty="0"/>
              <a:t>Increased rumen protein turnover</a:t>
            </a:r>
          </a:p>
          <a:p>
            <a:pPr lvl="2">
              <a:lnSpc>
                <a:spcPct val="85000"/>
              </a:lnSpc>
            </a:pPr>
            <a:r>
              <a:rPr lang="en-US" sz="2200" b="1" dirty="0"/>
              <a:t>Reduced efficiency of protein use</a:t>
            </a:r>
          </a:p>
          <a:p>
            <a:pPr lvl="1">
              <a:lnSpc>
                <a:spcPct val="85000"/>
              </a:lnSpc>
            </a:pPr>
            <a:r>
              <a:rPr lang="en-US" sz="2200" b="1" dirty="0"/>
              <a:t>Increased CH</a:t>
            </a:r>
            <a:r>
              <a:rPr lang="en-US" sz="2200" b="1" baseline="-25000" dirty="0"/>
              <a:t>4</a:t>
            </a:r>
            <a:r>
              <a:rPr lang="en-US" sz="2200" b="1" dirty="0"/>
              <a:t> production</a:t>
            </a:r>
          </a:p>
          <a:p>
            <a:pPr lvl="1">
              <a:lnSpc>
                <a:spcPct val="85000"/>
              </a:lnSpc>
            </a:pPr>
            <a:r>
              <a:rPr lang="en-US" sz="2200" b="1" dirty="0"/>
              <a:t>Development of more virulent strains of pathogenic 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Rumen protozoa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18" y="1314450"/>
            <a:ext cx="8081082" cy="538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Protozoa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err="1" smtClean="0"/>
              <a:t>Entodinio-morphid</a:t>
            </a:r>
            <a:r>
              <a:rPr lang="en-US" dirty="0" smtClean="0"/>
              <a:t> protozoa: largest #</a:t>
            </a:r>
          </a:p>
          <a:p>
            <a:pPr lvl="1"/>
            <a:r>
              <a:rPr lang="en-US" i="1" dirty="0" err="1" smtClean="0"/>
              <a:t>Entodinium</a:t>
            </a:r>
            <a:r>
              <a:rPr lang="en-US" dirty="0" smtClean="0"/>
              <a:t>: smallest &amp; simplest but most numerous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- Genus </a:t>
            </a:r>
            <a:r>
              <a:rPr lang="en-US" i="1" dirty="0" err="1" smtClean="0"/>
              <a:t>Diplodinium</a:t>
            </a:r>
            <a:endParaRPr lang="en-US" i="1" dirty="0" smtClean="0"/>
          </a:p>
          <a:p>
            <a:pPr lvl="1">
              <a:buNone/>
            </a:pPr>
            <a:r>
              <a:rPr lang="en-US" dirty="0" smtClean="0"/>
              <a:t>- Genus </a:t>
            </a:r>
            <a:r>
              <a:rPr lang="en-US" i="1" dirty="0" err="1" smtClean="0"/>
              <a:t>Eudiplodinium</a:t>
            </a:r>
            <a:endParaRPr lang="en-US" i="1" dirty="0" smtClean="0"/>
          </a:p>
          <a:p>
            <a:pPr lvl="1">
              <a:buNone/>
            </a:pPr>
            <a:r>
              <a:rPr lang="en-US" dirty="0" smtClean="0"/>
              <a:t>- Genes </a:t>
            </a:r>
            <a:r>
              <a:rPr lang="en-US" i="1" dirty="0" err="1" smtClean="0"/>
              <a:t>Ostracodinium</a:t>
            </a:r>
            <a:endParaRPr lang="en-US" i="1" dirty="0" smtClean="0"/>
          </a:p>
          <a:p>
            <a:pPr lvl="1">
              <a:buNone/>
            </a:pPr>
            <a:r>
              <a:rPr lang="en-US" dirty="0" smtClean="0"/>
              <a:t>- Genus </a:t>
            </a:r>
            <a:r>
              <a:rPr lang="en-US" i="1" dirty="0" err="1" smtClean="0"/>
              <a:t>Polyplastron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1800" y="1905000"/>
            <a:ext cx="2209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Mixed rumen ciliates</a:t>
            </a:r>
            <a:endParaRPr lang="en-US" dirty="0" smtClean="0"/>
          </a:p>
          <a:p>
            <a:r>
              <a:rPr lang="en-US" dirty="0" err="1" smtClean="0"/>
              <a:t>Eu</a:t>
            </a:r>
            <a:r>
              <a:rPr lang="en-US" dirty="0" smtClean="0"/>
              <a:t>:  </a:t>
            </a:r>
            <a:r>
              <a:rPr lang="en-US" i="1" dirty="0" err="1" smtClean="0"/>
              <a:t>Eudiplodinium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err="1" smtClean="0"/>
              <a:t>Ep</a:t>
            </a:r>
            <a:r>
              <a:rPr lang="en-US" dirty="0" smtClean="0"/>
              <a:t>:  </a:t>
            </a:r>
            <a:r>
              <a:rPr lang="en-US" i="1" dirty="0" err="1" smtClean="0"/>
              <a:t>Epidinium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En:  </a:t>
            </a:r>
            <a:r>
              <a:rPr lang="en-US" i="1" dirty="0" err="1" smtClean="0"/>
              <a:t>Entodinium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D:</a:t>
            </a:r>
            <a:r>
              <a:rPr lang="en-US" i="1" dirty="0" smtClean="0"/>
              <a:t>  </a:t>
            </a:r>
            <a:r>
              <a:rPr lang="en-US" i="1" dirty="0" err="1" smtClean="0"/>
              <a:t>Daystrichia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O:  </a:t>
            </a:r>
            <a:r>
              <a:rPr lang="en-US" i="1" dirty="0" err="1" smtClean="0"/>
              <a:t>Ostracodinium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El:  </a:t>
            </a:r>
            <a:r>
              <a:rPr lang="en-US" i="1" dirty="0" err="1" smtClean="0"/>
              <a:t>Enoplastron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61220"/>
            <a:ext cx="6553200" cy="447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655" y="1143000"/>
            <a:ext cx="709906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218182"/>
            <a:ext cx="861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70C0"/>
                </a:solidFill>
              </a:rPr>
              <a:t>Entodinium</a:t>
            </a:r>
            <a:r>
              <a:rPr lang="en-US" sz="3000" dirty="0" smtClean="0">
                <a:solidFill>
                  <a:srgbClr val="0070C0"/>
                </a:solidFill>
              </a:rPr>
              <a:t> protozoan during early stage of division 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Protozoa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Holotrich</a:t>
            </a:r>
            <a:endParaRPr lang="en-US" dirty="0" smtClean="0"/>
          </a:p>
          <a:p>
            <a:pPr lvl="1"/>
            <a:r>
              <a:rPr lang="en-US" dirty="0" err="1" smtClean="0"/>
              <a:t>Isotricha</a:t>
            </a:r>
            <a:r>
              <a:rPr lang="en-US" dirty="0" smtClean="0"/>
              <a:t> </a:t>
            </a:r>
            <a:r>
              <a:rPr lang="en-US" dirty="0" err="1" smtClean="0"/>
              <a:t>intestinalis</a:t>
            </a:r>
            <a:endParaRPr lang="en-US" dirty="0"/>
          </a:p>
          <a:p>
            <a:pPr lvl="1"/>
            <a:r>
              <a:rPr lang="en-US" dirty="0" err="1" smtClean="0"/>
              <a:t>Isotricha</a:t>
            </a:r>
            <a:r>
              <a:rPr lang="en-US" dirty="0" smtClean="0"/>
              <a:t> </a:t>
            </a:r>
            <a:r>
              <a:rPr lang="en-US" dirty="0" err="1" smtClean="0"/>
              <a:t>prostoma</a:t>
            </a:r>
            <a:endParaRPr lang="en-US" dirty="0"/>
          </a:p>
          <a:p>
            <a:pPr lvl="1"/>
            <a:r>
              <a:rPr lang="en-US" dirty="0" err="1" smtClean="0"/>
              <a:t>Isotricha</a:t>
            </a:r>
            <a:r>
              <a:rPr lang="en-US" dirty="0" smtClean="0"/>
              <a:t> </a:t>
            </a:r>
            <a:r>
              <a:rPr lang="en-US" dirty="0" err="1" smtClean="0"/>
              <a:t>ruminantium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#        when dietary soluble  carbohydrates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      along with feeding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      forage-based ration (up to 20% of ciliate) 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1371600" y="3581400"/>
            <a:ext cx="3322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6934200" y="3505200"/>
            <a:ext cx="332232" cy="6736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Rumen flagellates</a:t>
            </a:r>
            <a:endParaRPr lang="en-US" sz="6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Chilomastix</a:t>
            </a:r>
            <a:r>
              <a:rPr lang="en-US" dirty="0" smtClean="0"/>
              <a:t> </a:t>
            </a:r>
            <a:r>
              <a:rPr lang="en-US" dirty="0" err="1" smtClean="0"/>
              <a:t>caprae</a:t>
            </a:r>
            <a:endParaRPr lang="en-US" dirty="0" smtClean="0"/>
          </a:p>
          <a:p>
            <a:r>
              <a:rPr lang="en-US" dirty="0" err="1" smtClean="0"/>
              <a:t>Monocercomonoides</a:t>
            </a:r>
            <a:r>
              <a:rPr lang="en-US" dirty="0" smtClean="0"/>
              <a:t> </a:t>
            </a:r>
            <a:r>
              <a:rPr lang="en-US" dirty="0" err="1" smtClean="0"/>
              <a:t>caprae</a:t>
            </a:r>
            <a:endParaRPr lang="en-US" dirty="0" smtClean="0"/>
          </a:p>
          <a:p>
            <a:r>
              <a:rPr lang="en-US" dirty="0" err="1" smtClean="0"/>
              <a:t>Monoceromonas</a:t>
            </a:r>
            <a:r>
              <a:rPr lang="en-US" dirty="0" smtClean="0"/>
              <a:t> </a:t>
            </a:r>
            <a:r>
              <a:rPr lang="en-US" dirty="0" err="1" smtClean="0"/>
              <a:t>ruminantium</a:t>
            </a:r>
            <a:endParaRPr lang="en-US" dirty="0" smtClean="0"/>
          </a:p>
          <a:p>
            <a:r>
              <a:rPr lang="en-US" dirty="0" err="1" smtClean="0"/>
              <a:t>Tetratrichomonoas</a:t>
            </a:r>
            <a:r>
              <a:rPr lang="en-US" dirty="0" smtClean="0"/>
              <a:t> </a:t>
            </a:r>
            <a:r>
              <a:rPr lang="en-US" dirty="0" err="1" smtClean="0"/>
              <a:t>butureyi</a:t>
            </a:r>
            <a:endParaRPr lang="en-US" dirty="0" smtClean="0"/>
          </a:p>
          <a:p>
            <a:r>
              <a:rPr lang="en-US" dirty="0" err="1" smtClean="0"/>
              <a:t>Pentatrichomonas</a:t>
            </a:r>
            <a:r>
              <a:rPr lang="en-US" dirty="0" smtClean="0"/>
              <a:t> </a:t>
            </a:r>
            <a:r>
              <a:rPr lang="en-US" dirty="0" err="1" smtClean="0"/>
              <a:t>hominis</a:t>
            </a:r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Relatively small in size: 5-14 um in length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fermentations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Short life cycle</a:t>
            </a:r>
          </a:p>
          <a:p>
            <a:r>
              <a:rPr lang="en-US" sz="3600" dirty="0" smtClean="0"/>
              <a:t>Synergistic relationship</a:t>
            </a:r>
          </a:p>
          <a:p>
            <a:r>
              <a:rPr lang="en-US" sz="3600" dirty="0" smtClean="0"/>
              <a:t>Based on substrates:</a:t>
            </a:r>
          </a:p>
          <a:p>
            <a:pPr lvl="1"/>
            <a:r>
              <a:rPr lang="en-US" sz="3600" dirty="0" smtClean="0"/>
              <a:t>Starch fermenter</a:t>
            </a:r>
          </a:p>
          <a:p>
            <a:pPr lvl="2"/>
            <a:r>
              <a:rPr lang="en-US" sz="3600" dirty="0" err="1" smtClean="0"/>
              <a:t>Amylolytic</a:t>
            </a:r>
            <a:r>
              <a:rPr lang="en-US" sz="3600" dirty="0" smtClean="0"/>
              <a:t> microbes</a:t>
            </a:r>
          </a:p>
          <a:p>
            <a:r>
              <a:rPr lang="en-US" sz="3600" dirty="0" smtClean="0"/>
              <a:t>Cellulose/roughage fermenter</a:t>
            </a:r>
          </a:p>
          <a:p>
            <a:pPr lvl="1"/>
            <a:r>
              <a:rPr lang="en-US" sz="3600" dirty="0" smtClean="0"/>
              <a:t>Cellulytic microbes</a:t>
            </a:r>
            <a:endParaRPr lang="en-US" sz="3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Rumen flagellates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Mean generation time: ~5-6 hr</a:t>
            </a:r>
          </a:p>
          <a:p>
            <a:r>
              <a:rPr lang="en-US" dirty="0" smtClean="0"/>
              <a:t>More in young ruminants, before development of ciliate</a:t>
            </a:r>
          </a:p>
          <a:p>
            <a:r>
              <a:rPr lang="en-US" dirty="0" smtClean="0"/>
              <a:t>Less than 10</a:t>
            </a:r>
            <a:r>
              <a:rPr lang="en-US" baseline="30000" dirty="0" smtClean="0"/>
              <a:t>5</a:t>
            </a:r>
            <a:r>
              <a:rPr lang="en-US" dirty="0" smtClean="0"/>
              <a:t>/ml</a:t>
            </a:r>
          </a:p>
          <a:p>
            <a:r>
              <a:rPr lang="en-US" dirty="0" smtClean="0"/>
              <a:t>Utilize only soluble carbohydrates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4196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Defaunating</a:t>
            </a:r>
            <a:r>
              <a:rPr lang="en-US" b="1" dirty="0" smtClean="0">
                <a:solidFill>
                  <a:srgbClr val="0070C0"/>
                </a:solidFill>
              </a:rPr>
              <a:t> the rumen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Isolation from birth</a:t>
            </a:r>
          </a:p>
          <a:p>
            <a:r>
              <a:rPr lang="en-US" dirty="0" smtClean="0"/>
              <a:t>Using detergents (e.g., CuSO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Using bioactive agents: </a:t>
            </a:r>
            <a:r>
              <a:rPr lang="en-US" dirty="0" err="1" smtClean="0"/>
              <a:t>saponins</a:t>
            </a:r>
            <a:r>
              <a:rPr lang="en-US" dirty="0" smtClean="0"/>
              <a:t>, tannins</a:t>
            </a:r>
          </a:p>
          <a:p>
            <a:r>
              <a:rPr lang="en-US" dirty="0" smtClean="0"/>
              <a:t>FA: med-chain saturated; LC-unsaturated</a:t>
            </a:r>
          </a:p>
          <a:p>
            <a:r>
              <a:rPr lang="en-US" dirty="0" smtClean="0"/>
              <a:t>Removing rumen contents and washing the rumen with formaldehyde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			</a:t>
            </a:r>
            <a:r>
              <a:rPr lang="en-US" sz="3600" b="1" dirty="0" smtClean="0">
                <a:solidFill>
                  <a:srgbClr val="0070C0"/>
                </a:solidFill>
              </a:rPr>
              <a:t>Net </a:t>
            </a:r>
            <a:r>
              <a:rPr lang="en-US" sz="3600" b="1" dirty="0">
                <a:solidFill>
                  <a:srgbClr val="0070C0"/>
                </a:solidFill>
              </a:rPr>
              <a:t>effects of defaunation</a:t>
            </a:r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  <a:p>
            <a:pPr lvl="1"/>
            <a:r>
              <a:rPr lang="en-US" sz="2400" b="1" dirty="0" smtClean="0"/>
              <a:t>Increased </a:t>
            </a:r>
            <a:r>
              <a:rPr lang="en-US" sz="2400" b="1" dirty="0"/>
              <a:t>daily gains</a:t>
            </a:r>
          </a:p>
          <a:p>
            <a:pPr lvl="1"/>
            <a:r>
              <a:rPr lang="en-US" sz="2400" b="1" dirty="0"/>
              <a:t>Improved feed efficiency</a:t>
            </a:r>
          </a:p>
          <a:p>
            <a:pPr lvl="1"/>
            <a:r>
              <a:rPr lang="en-US" sz="2400" b="1" dirty="0"/>
              <a:t>Decreased OM and cellulose digestion</a:t>
            </a:r>
          </a:p>
          <a:p>
            <a:pPr lvl="1"/>
            <a:r>
              <a:rPr lang="en-US" sz="2400" b="1" dirty="0"/>
              <a:t>Increased total and microbial protein flow to the duodenum</a:t>
            </a:r>
          </a:p>
          <a:p>
            <a:pPr lvl="1"/>
            <a:r>
              <a:rPr lang="en-US" sz="2400" b="1" dirty="0"/>
              <a:t>Increased pH on high concentrate diets, but decreased pH on high forage diets</a:t>
            </a:r>
          </a:p>
          <a:p>
            <a:pPr lvl="1"/>
            <a:r>
              <a:rPr lang="en-US" sz="2400" b="1" dirty="0"/>
              <a:t>Increased production of propionic acid and decreased production of butyric acid</a:t>
            </a:r>
          </a:p>
          <a:p>
            <a:pPr lvl="1"/>
            <a:r>
              <a:rPr lang="en-US" sz="2400" b="1" dirty="0"/>
              <a:t>Increased rumen volume and liquid outflow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Net effects of defaunation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Complete removal: reduced digestibility of fibers in the rumen</a:t>
            </a:r>
          </a:p>
          <a:p>
            <a:endParaRPr lang="en-US" dirty="0" smtClean="0"/>
          </a:p>
          <a:p>
            <a:r>
              <a:rPr lang="en-US" dirty="0" smtClean="0"/>
              <a:t>May be associated w/ gain weight </a:t>
            </a:r>
          </a:p>
          <a:p>
            <a:pPr lvl="1"/>
            <a:r>
              <a:rPr lang="en-US" dirty="0" smtClean="0"/>
              <a:t> change in response is smaller than      fiber digestion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					    N flow to SI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5791200" y="3657600"/>
            <a:ext cx="228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 marL="285750" indent="-285750" algn="ctr">
              <a:lnSpc>
                <a:spcPct val="85000"/>
              </a:lnSpc>
              <a:buNone/>
            </a:pPr>
            <a:r>
              <a:rPr lang="en-US" sz="2800" b="1" dirty="0">
                <a:solidFill>
                  <a:srgbClr val="0070C0"/>
                </a:solidFill>
              </a:rPr>
              <a:t>Establishment of the rumen microbial population</a:t>
            </a:r>
          </a:p>
          <a:p>
            <a:pPr lvl="1">
              <a:lnSpc>
                <a:spcPct val="85000"/>
              </a:lnSpc>
            </a:pPr>
            <a:endParaRPr lang="en-US" sz="2400" b="1" dirty="0" smtClean="0"/>
          </a:p>
          <a:p>
            <a:pPr lvl="1">
              <a:lnSpc>
                <a:spcPct val="85000"/>
              </a:lnSpc>
            </a:pPr>
            <a:endParaRPr lang="en-US" sz="2400" b="1" dirty="0" smtClean="0"/>
          </a:p>
          <a:p>
            <a:pPr lvl="1">
              <a:lnSpc>
                <a:spcPct val="85000"/>
              </a:lnSpc>
            </a:pPr>
            <a:r>
              <a:rPr lang="en-US" sz="2400" b="1" dirty="0" smtClean="0"/>
              <a:t>At </a:t>
            </a:r>
            <a:r>
              <a:rPr lang="en-US" sz="2400" b="1" dirty="0"/>
              <a:t>birth, rumen has no </a:t>
            </a:r>
            <a:r>
              <a:rPr lang="en-US" sz="2400" b="1" dirty="0" smtClean="0"/>
              <a:t>bacteria </a:t>
            </a:r>
            <a:r>
              <a:rPr lang="en-US" sz="2800" b="1" dirty="0" smtClean="0">
                <a:solidFill>
                  <a:srgbClr val="D70803"/>
                </a:solidFill>
              </a:rPr>
              <a:t>(???)</a:t>
            </a:r>
          </a:p>
          <a:p>
            <a:pPr lvl="1">
              <a:lnSpc>
                <a:spcPct val="85000"/>
              </a:lnSpc>
            </a:pPr>
            <a:endParaRPr lang="en-US" sz="2800" b="1" dirty="0">
              <a:solidFill>
                <a:srgbClr val="D70803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 sz="2400" b="1" dirty="0"/>
              <a:t>Normal pattern of establishment</a:t>
            </a:r>
          </a:p>
          <a:p>
            <a:pPr lvl="1">
              <a:lnSpc>
                <a:spcPct val="85000"/>
              </a:lnSpc>
              <a:buFontTx/>
              <a:buNone/>
            </a:pPr>
            <a:endParaRPr lang="en-US" sz="2000" b="1" u="sng" dirty="0" smtClean="0"/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400" b="1" u="sng" dirty="0" smtClean="0"/>
              <a:t>Appear</a:t>
            </a:r>
            <a:r>
              <a:rPr lang="en-US" sz="2000" b="1" dirty="0"/>
              <a:t>		</a:t>
            </a:r>
            <a:r>
              <a:rPr lang="en-US" sz="2400" b="1" u="sng" dirty="0"/>
              <a:t>Peak</a:t>
            </a:r>
            <a:r>
              <a:rPr lang="en-US" sz="2000" b="1" dirty="0"/>
              <a:t> 		</a:t>
            </a:r>
            <a:r>
              <a:rPr lang="en-US" sz="2000" b="1" dirty="0" smtClean="0"/>
              <a:t>     </a:t>
            </a:r>
            <a:r>
              <a:rPr lang="en-US" sz="2400" b="1" u="sng" dirty="0" smtClean="0"/>
              <a:t>Microorganisms</a:t>
            </a:r>
            <a:endParaRPr lang="en-US" sz="2400" b="1" dirty="0"/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000" b="1" dirty="0"/>
              <a:t>5-8 hours		4 days		E. coli, Clostridium </a:t>
            </a:r>
            <a:r>
              <a:rPr lang="en-US" sz="2000" b="1" dirty="0" err="1"/>
              <a:t>welchii</a:t>
            </a:r>
            <a:r>
              <a:rPr lang="en-US" sz="2000" b="1" dirty="0"/>
              <a:t>,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000" b="1" dirty="0"/>
              <a:t>						Streptococcus </a:t>
            </a:r>
            <a:r>
              <a:rPr lang="en-US" sz="2000" b="1" dirty="0" err="1"/>
              <a:t>bovis</a:t>
            </a:r>
            <a:endParaRPr lang="en-US" sz="2000" b="1" dirty="0"/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000" b="1" dirty="0"/>
              <a:t>½ week		3 weeks	</a:t>
            </a:r>
            <a:r>
              <a:rPr lang="en-US" sz="2000" b="1" dirty="0" smtClean="0"/>
              <a:t>	Lactobacilli</a:t>
            </a:r>
            <a:endParaRPr lang="en-US" sz="2000" b="1" dirty="0"/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000" b="1" dirty="0"/>
              <a:t>½ week		5 weeks	</a:t>
            </a:r>
            <a:r>
              <a:rPr lang="en-US" sz="2000" b="1" dirty="0" smtClean="0"/>
              <a:t>	Lactic </a:t>
            </a:r>
            <a:r>
              <a:rPr lang="en-US" sz="2000" b="1" dirty="0"/>
              <a:t>acid-utilizing bacteria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000" b="1" dirty="0"/>
              <a:t>½ week		6 weeks	</a:t>
            </a:r>
            <a:r>
              <a:rPr lang="en-US" sz="2000" b="1" dirty="0" smtClean="0"/>
              <a:t>	</a:t>
            </a:r>
            <a:r>
              <a:rPr lang="en-US" sz="2000" b="1" dirty="0" err="1" smtClean="0"/>
              <a:t>Amylolytic</a:t>
            </a:r>
            <a:r>
              <a:rPr lang="en-US" sz="2000" b="1" dirty="0" smtClean="0"/>
              <a:t> </a:t>
            </a:r>
            <a:r>
              <a:rPr lang="en-US" sz="2000" b="1" dirty="0"/>
              <a:t>bacteria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000" b="1" dirty="0"/>
              <a:t>					            </a:t>
            </a:r>
            <a:r>
              <a:rPr lang="en-US" sz="2000" b="1" dirty="0" smtClean="0"/>
              <a:t>    </a:t>
            </a:r>
            <a:r>
              <a:rPr lang="en-US" sz="2000" b="1" dirty="0" err="1"/>
              <a:t>Prevotella</a:t>
            </a:r>
            <a:r>
              <a:rPr lang="en-US" sz="2000" b="1" dirty="0"/>
              <a:t>-wk 6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000" b="1" dirty="0"/>
              <a:t>1 week		6-10 weeks	Cellulolytic and 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000" b="1" dirty="0"/>
              <a:t>						</a:t>
            </a:r>
            <a:r>
              <a:rPr lang="en-US" sz="2000" b="1" dirty="0" err="1"/>
              <a:t>Methanogenic</a:t>
            </a:r>
            <a:r>
              <a:rPr lang="en-US" sz="2000" b="1" dirty="0"/>
              <a:t> bacteria					</a:t>
            </a:r>
            <a:r>
              <a:rPr lang="en-US" sz="2000" b="1" dirty="0" smtClean="0"/>
              <a:t>	</a:t>
            </a:r>
            <a:r>
              <a:rPr lang="en-US" sz="2000" b="1" dirty="0" err="1" smtClean="0"/>
              <a:t>Butyrvibrio</a:t>
            </a:r>
            <a:r>
              <a:rPr lang="en-US" sz="2000" b="1" dirty="0" smtClean="0"/>
              <a:t>-wk </a:t>
            </a:r>
            <a:r>
              <a:rPr lang="en-US" sz="2000" b="1" dirty="0"/>
              <a:t>1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000" b="1" dirty="0"/>
              <a:t>                           			</a:t>
            </a:r>
            <a:r>
              <a:rPr lang="en-US" sz="2000" b="1" dirty="0" err="1"/>
              <a:t>Ruminococcus</a:t>
            </a:r>
            <a:r>
              <a:rPr lang="en-US" sz="2000" b="1" dirty="0"/>
              <a:t>-wk 3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000" b="1" dirty="0"/>
              <a:t>						</a:t>
            </a:r>
            <a:r>
              <a:rPr lang="en-US" sz="2000" b="1" dirty="0" err="1"/>
              <a:t>Fibrobacter</a:t>
            </a:r>
            <a:r>
              <a:rPr lang="en-US" sz="2000" b="1" dirty="0"/>
              <a:t>-wk 1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000" b="1" dirty="0"/>
              <a:t>1 week		12 weeks	</a:t>
            </a:r>
            <a:r>
              <a:rPr lang="en-US" sz="2000" b="1" dirty="0" smtClean="0"/>
              <a:t>	Proteolytic </a:t>
            </a:r>
            <a:r>
              <a:rPr lang="en-US" sz="2000" b="1" dirty="0"/>
              <a:t>bacteria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000" b="1" dirty="0"/>
              <a:t>3 weeks		5-9 weeks	Protozoa</a:t>
            </a:r>
          </a:p>
          <a:p>
            <a:pPr lvl="1">
              <a:lnSpc>
                <a:spcPct val="85000"/>
              </a:lnSpc>
              <a:buFontTx/>
              <a:buNone/>
            </a:pPr>
            <a:r>
              <a:rPr lang="en-US" sz="2000" b="1" dirty="0"/>
              <a:t>-				9-13 weeks	Normal </a:t>
            </a:r>
            <a:r>
              <a:rPr lang="en-US" sz="2000" b="1" dirty="0" smtClean="0"/>
              <a:t>population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Uptake of particulate matter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534400" cy="2819400"/>
          </a:xfrm>
        </p:spPr>
        <p:txBody>
          <a:bodyPr>
            <a:normAutofit/>
          </a:bodyPr>
          <a:lstStyle/>
          <a:p>
            <a:r>
              <a:rPr lang="en-US" sz="3000" b="1" dirty="0" err="1" smtClean="0"/>
              <a:t>Entodinomorphid</a:t>
            </a:r>
            <a:r>
              <a:rPr lang="en-US" sz="3000" dirty="0" smtClean="0"/>
              <a:t>: engulfing feed particles</a:t>
            </a:r>
          </a:p>
          <a:p>
            <a:r>
              <a:rPr lang="en-US" sz="3000" b="1" dirty="0" err="1" smtClean="0"/>
              <a:t>Epidinia</a:t>
            </a:r>
            <a:r>
              <a:rPr lang="en-US" sz="3000" dirty="0" smtClean="0"/>
              <a:t>: attaching, </a:t>
            </a:r>
            <a:r>
              <a:rPr lang="en-US" sz="3000" dirty="0" err="1" smtClean="0"/>
              <a:t>cellulases</a:t>
            </a:r>
            <a:r>
              <a:rPr lang="en-US" sz="3000" dirty="0" smtClean="0"/>
              <a:t> release, engulfing  </a:t>
            </a:r>
          </a:p>
          <a:p>
            <a:r>
              <a:rPr lang="en-US" sz="3000" b="1" dirty="0" err="1" smtClean="0"/>
              <a:t>Polyplastron</a:t>
            </a:r>
            <a:r>
              <a:rPr lang="en-US" sz="3000" dirty="0" smtClean="0"/>
              <a:t>: uptake w/o prior attachment</a:t>
            </a:r>
          </a:p>
          <a:p>
            <a:r>
              <a:rPr lang="en-US" sz="3000" dirty="0" smtClean="0"/>
              <a:t>Soluble compounds are taken up by ALL protozoa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85800"/>
            <a:ext cx="8229600" cy="5867400"/>
          </a:xfrm>
        </p:spPr>
        <p:txBody>
          <a:bodyPr/>
          <a:lstStyle/>
          <a:p>
            <a:pPr algn="ctr">
              <a:lnSpc>
                <a:spcPct val="85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Factors affecting establishment of population</a:t>
            </a:r>
          </a:p>
          <a:p>
            <a:pPr lvl="1">
              <a:lnSpc>
                <a:spcPct val="85000"/>
              </a:lnSpc>
            </a:pPr>
            <a:endParaRPr lang="en-US" sz="2400" b="1" dirty="0" smtClean="0"/>
          </a:p>
          <a:p>
            <a:pPr lvl="1">
              <a:lnSpc>
                <a:spcPct val="85000"/>
              </a:lnSpc>
            </a:pPr>
            <a:r>
              <a:rPr lang="en-US" b="1" dirty="0" smtClean="0"/>
              <a:t>Presence </a:t>
            </a:r>
            <a:r>
              <a:rPr lang="en-US" b="1" dirty="0"/>
              <a:t>of organisms</a:t>
            </a:r>
          </a:p>
          <a:p>
            <a:pPr lvl="2">
              <a:lnSpc>
                <a:spcPct val="85000"/>
              </a:lnSpc>
            </a:pPr>
            <a:r>
              <a:rPr lang="en-US" sz="2800" b="1" dirty="0"/>
              <a:t>Normally population is established through animal-to-animal contact</a:t>
            </a:r>
          </a:p>
          <a:p>
            <a:pPr lvl="2">
              <a:lnSpc>
                <a:spcPct val="85000"/>
              </a:lnSpc>
            </a:pPr>
            <a:r>
              <a:rPr lang="en-US" sz="2800" b="1" dirty="0"/>
              <a:t>Bacteria may establish without contact with mature ruminants</a:t>
            </a:r>
          </a:p>
          <a:p>
            <a:pPr lvl="3">
              <a:lnSpc>
                <a:spcPct val="85000"/>
              </a:lnSpc>
            </a:pPr>
            <a:r>
              <a:rPr lang="en-US" sz="2800" b="1" dirty="0"/>
              <a:t>Establishment of protozoa requires contact with mature ruminants</a:t>
            </a:r>
          </a:p>
          <a:p>
            <a:pPr lvl="1">
              <a:lnSpc>
                <a:spcPct val="85000"/>
              </a:lnSpc>
            </a:pPr>
            <a:r>
              <a:rPr lang="en-US" b="1" dirty="0"/>
              <a:t>Favorable environment </a:t>
            </a:r>
          </a:p>
          <a:p>
            <a:pPr lvl="2">
              <a:lnSpc>
                <a:spcPct val="85000"/>
              </a:lnSpc>
            </a:pPr>
            <a:r>
              <a:rPr lang="en-US" sz="2800" b="1" dirty="0"/>
              <a:t>Substrates and intermediates</a:t>
            </a:r>
          </a:p>
          <a:p>
            <a:pPr lvl="2">
              <a:lnSpc>
                <a:spcPct val="85000"/>
              </a:lnSpc>
            </a:pPr>
            <a:r>
              <a:rPr lang="en-US" sz="2800" b="1" dirty="0"/>
              <a:t>Increased rumen pH</a:t>
            </a:r>
          </a:p>
          <a:p>
            <a:pPr lvl="2">
              <a:lnSpc>
                <a:spcPct val="85000"/>
              </a:lnSpc>
            </a:pPr>
            <a:r>
              <a:rPr lang="en-US" sz="2800" b="1" dirty="0"/>
              <a:t>Digesta turnover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533400"/>
            <a:ext cx="8305800" cy="60198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5000"/>
              </a:lnSpc>
              <a:buNone/>
            </a:pPr>
            <a:r>
              <a:rPr lang="en-US" sz="5400" b="1" dirty="0">
                <a:solidFill>
                  <a:srgbClr val="009900"/>
                </a:solidFill>
              </a:rPr>
              <a:t>Altering the rumen population</a:t>
            </a:r>
          </a:p>
          <a:p>
            <a:pPr lvl="1">
              <a:lnSpc>
                <a:spcPct val="85000"/>
              </a:lnSpc>
            </a:pPr>
            <a:endParaRPr lang="en-US" sz="3200" b="1" dirty="0" smtClean="0"/>
          </a:p>
          <a:p>
            <a:pPr lvl="1">
              <a:lnSpc>
                <a:spcPct val="85000"/>
              </a:lnSpc>
            </a:pPr>
            <a:r>
              <a:rPr lang="en-US" sz="3200" b="1" dirty="0" smtClean="0"/>
              <a:t>Diet</a:t>
            </a:r>
            <a:endParaRPr lang="en-US" sz="3200" b="1" dirty="0"/>
          </a:p>
          <a:p>
            <a:pPr lvl="2">
              <a:lnSpc>
                <a:spcPct val="85000"/>
              </a:lnSpc>
            </a:pPr>
            <a:r>
              <a:rPr lang="en-US" sz="2200" b="1" dirty="0"/>
              <a:t>High forage &gt; High pH, cellulose, </a:t>
            </a:r>
            <a:r>
              <a:rPr lang="en-US" sz="2200" b="1" dirty="0" err="1"/>
              <a:t>hemicellulose</a:t>
            </a:r>
            <a:r>
              <a:rPr lang="en-US" sz="2200" b="1" dirty="0"/>
              <a:t>, sugars</a:t>
            </a:r>
          </a:p>
          <a:p>
            <a:pPr lvl="4">
              <a:lnSpc>
                <a:spcPct val="85000"/>
              </a:lnSpc>
              <a:buFontTx/>
              <a:buNone/>
            </a:pPr>
            <a:r>
              <a:rPr lang="en-US" sz="2200" b="1" dirty="0"/>
              <a:t>             &gt; High cellulolytic and </a:t>
            </a:r>
            <a:r>
              <a:rPr lang="en-US" sz="2200" b="1" dirty="0" err="1"/>
              <a:t>hemicellulolytic</a:t>
            </a:r>
            <a:r>
              <a:rPr lang="en-US" sz="2200" b="1" dirty="0"/>
              <a:t> bacteria</a:t>
            </a:r>
          </a:p>
          <a:p>
            <a:pPr lvl="4">
              <a:lnSpc>
                <a:spcPct val="85000"/>
              </a:lnSpc>
              <a:buFontTx/>
              <a:buNone/>
            </a:pPr>
            <a:r>
              <a:rPr lang="en-US" sz="2200" b="1" dirty="0"/>
              <a:t>	         &gt;  High methanogens</a:t>
            </a:r>
          </a:p>
          <a:p>
            <a:pPr lvl="4">
              <a:lnSpc>
                <a:spcPct val="85000"/>
              </a:lnSpc>
              <a:buFontTx/>
              <a:buNone/>
            </a:pPr>
            <a:r>
              <a:rPr lang="en-US" sz="2200" b="1" dirty="0"/>
              <a:t>             &gt; High protozoa</a:t>
            </a:r>
          </a:p>
          <a:p>
            <a:pPr lvl="2">
              <a:lnSpc>
                <a:spcPct val="85000"/>
              </a:lnSpc>
            </a:pPr>
            <a:r>
              <a:rPr lang="en-US" sz="2200" b="1" dirty="0"/>
              <a:t>High concentrate&gt; Low pH, high starch</a:t>
            </a:r>
          </a:p>
          <a:p>
            <a:pPr lvl="2">
              <a:lnSpc>
                <a:spcPct val="85000"/>
              </a:lnSpc>
              <a:buFontTx/>
              <a:buNone/>
            </a:pPr>
            <a:r>
              <a:rPr lang="en-US" sz="2200" b="1" dirty="0"/>
              <a:t>	                     &gt; Low cellulolytic and </a:t>
            </a:r>
            <a:r>
              <a:rPr lang="en-US" sz="2200" b="1" dirty="0" err="1"/>
              <a:t>hemicellulolytic</a:t>
            </a:r>
            <a:r>
              <a:rPr lang="en-US" sz="2200" b="1" dirty="0"/>
              <a:t> bacteria</a:t>
            </a:r>
          </a:p>
          <a:p>
            <a:pPr lvl="2">
              <a:lnSpc>
                <a:spcPct val="85000"/>
              </a:lnSpc>
              <a:buFontTx/>
              <a:buNone/>
            </a:pPr>
            <a:r>
              <a:rPr lang="en-US" sz="2200" b="1" dirty="0"/>
              <a:t>                         &gt; High </a:t>
            </a:r>
            <a:r>
              <a:rPr lang="en-US" sz="2200" b="1" dirty="0" err="1"/>
              <a:t>amylolytic</a:t>
            </a:r>
            <a:r>
              <a:rPr lang="en-US" sz="2200" b="1" dirty="0"/>
              <a:t> bacteria</a:t>
            </a:r>
          </a:p>
          <a:p>
            <a:pPr lvl="2">
              <a:lnSpc>
                <a:spcPct val="85000"/>
              </a:lnSpc>
              <a:buFontTx/>
              <a:buNone/>
            </a:pPr>
            <a:r>
              <a:rPr lang="en-US" sz="2200" b="1" dirty="0"/>
              <a:t>                        &gt; Low methanogens</a:t>
            </a:r>
          </a:p>
          <a:p>
            <a:pPr lvl="2">
              <a:lnSpc>
                <a:spcPct val="85000"/>
              </a:lnSpc>
              <a:buFontTx/>
              <a:buNone/>
            </a:pPr>
            <a:r>
              <a:rPr lang="en-US" sz="2200" b="1" dirty="0"/>
              <a:t>                        &gt; Low protozoa, primarily </a:t>
            </a:r>
            <a:r>
              <a:rPr lang="en-US" sz="2200" b="1" dirty="0" err="1"/>
              <a:t>oligotrichs</a:t>
            </a:r>
            <a:endParaRPr lang="en-US" sz="2200" b="1" dirty="0"/>
          </a:p>
          <a:p>
            <a:pPr lvl="1">
              <a:lnSpc>
                <a:spcPct val="85000"/>
              </a:lnSpc>
            </a:pPr>
            <a:r>
              <a:rPr lang="en-US" sz="2800" b="1" dirty="0"/>
              <a:t>Buffers</a:t>
            </a:r>
          </a:p>
          <a:p>
            <a:pPr lvl="2">
              <a:lnSpc>
                <a:spcPct val="85000"/>
              </a:lnSpc>
            </a:pPr>
            <a:r>
              <a:rPr lang="en-US" b="1" dirty="0"/>
              <a:t>Same as high forage</a:t>
            </a:r>
          </a:p>
          <a:p>
            <a:pPr lvl="1">
              <a:lnSpc>
                <a:spcPct val="85000"/>
              </a:lnSpc>
            </a:pPr>
            <a:r>
              <a:rPr lang="en-US" sz="2800" b="1" dirty="0"/>
              <a:t>Antibiotics</a:t>
            </a:r>
          </a:p>
          <a:p>
            <a:pPr lvl="2">
              <a:lnSpc>
                <a:spcPct val="85000"/>
              </a:lnSpc>
            </a:pPr>
            <a:r>
              <a:rPr lang="en-US" b="1" dirty="0"/>
              <a:t>Ionophores</a:t>
            </a:r>
          </a:p>
          <a:p>
            <a:pPr lvl="1">
              <a:lnSpc>
                <a:spcPct val="85000"/>
              </a:lnSpc>
            </a:pPr>
            <a:r>
              <a:rPr lang="en-US" sz="2800" b="1" dirty="0"/>
              <a:t>Microbial inoculants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4300" b="1" dirty="0" err="1">
                <a:solidFill>
                  <a:srgbClr val="0070C0"/>
                </a:solidFill>
              </a:rPr>
              <a:t>Ionophore</a:t>
            </a:r>
            <a:r>
              <a:rPr lang="en-US" sz="4300" b="1" dirty="0">
                <a:solidFill>
                  <a:srgbClr val="0070C0"/>
                </a:solidFill>
              </a:rPr>
              <a:t> </a:t>
            </a:r>
            <a:r>
              <a:rPr lang="en-US" sz="4300" b="1" dirty="0" smtClean="0">
                <a:solidFill>
                  <a:srgbClr val="0070C0"/>
                </a:solidFill>
              </a:rPr>
              <a:t>&amp; rumen </a:t>
            </a:r>
            <a:r>
              <a:rPr lang="en-US" sz="4300" b="1" dirty="0">
                <a:solidFill>
                  <a:srgbClr val="0070C0"/>
                </a:solidFill>
              </a:rPr>
              <a:t>microbial population</a:t>
            </a:r>
          </a:p>
          <a:p>
            <a:pPr lvl="1">
              <a:lnSpc>
                <a:spcPct val="85000"/>
              </a:lnSpc>
            </a:pPr>
            <a:endParaRPr lang="en-US" sz="3900" b="1" dirty="0" smtClean="0"/>
          </a:p>
          <a:p>
            <a:pPr lvl="1">
              <a:lnSpc>
                <a:spcPct val="85000"/>
              </a:lnSpc>
            </a:pPr>
            <a:r>
              <a:rPr lang="en-US" sz="3500" b="1" dirty="0" smtClean="0"/>
              <a:t>Ionophores</a:t>
            </a:r>
            <a:endParaRPr lang="en-US" sz="3500" b="1" dirty="0"/>
          </a:p>
          <a:p>
            <a:pPr lvl="2">
              <a:lnSpc>
                <a:spcPct val="85000"/>
              </a:lnSpc>
            </a:pPr>
            <a:r>
              <a:rPr lang="en-US" sz="2000" b="1" dirty="0"/>
              <a:t>Monensin</a:t>
            </a:r>
          </a:p>
          <a:p>
            <a:pPr lvl="2">
              <a:lnSpc>
                <a:spcPct val="85000"/>
              </a:lnSpc>
            </a:pPr>
            <a:r>
              <a:rPr lang="en-US" sz="2000" b="1" dirty="0" err="1"/>
              <a:t>Lasalocid</a:t>
            </a:r>
            <a:endParaRPr lang="en-US" sz="2000" b="1" dirty="0"/>
          </a:p>
          <a:p>
            <a:pPr lvl="2">
              <a:lnSpc>
                <a:spcPct val="85000"/>
              </a:lnSpc>
            </a:pPr>
            <a:r>
              <a:rPr lang="en-US" sz="2000" b="1" dirty="0" err="1"/>
              <a:t>Laidlomycin</a:t>
            </a:r>
            <a:endParaRPr lang="en-US" sz="2000" b="1" dirty="0"/>
          </a:p>
          <a:p>
            <a:pPr lvl="1">
              <a:lnSpc>
                <a:spcPct val="85000"/>
              </a:lnSpc>
            </a:pPr>
            <a:r>
              <a:rPr lang="en-US" sz="2400" b="1" dirty="0"/>
              <a:t>Actions</a:t>
            </a:r>
          </a:p>
          <a:p>
            <a:pPr lvl="2">
              <a:lnSpc>
                <a:spcPct val="85000"/>
              </a:lnSpc>
            </a:pPr>
            <a:r>
              <a:rPr lang="en-US" sz="2000" b="1" dirty="0"/>
              <a:t>Create pores in membranes of </a:t>
            </a:r>
            <a:r>
              <a:rPr lang="en-US" sz="2000" b="1" dirty="0" smtClean="0"/>
              <a:t>Gram </a:t>
            </a:r>
            <a:r>
              <a:rPr lang="en-US" sz="2000" b="1" dirty="0"/>
              <a:t>+ bacteria</a:t>
            </a:r>
          </a:p>
          <a:p>
            <a:pPr lvl="3">
              <a:lnSpc>
                <a:spcPct val="85000"/>
              </a:lnSpc>
            </a:pPr>
            <a:r>
              <a:rPr lang="en-US" sz="1800" b="1" dirty="0"/>
              <a:t>Allows potassium to exit and hydrogen to enter cells</a:t>
            </a:r>
          </a:p>
          <a:p>
            <a:pPr lvl="2">
              <a:lnSpc>
                <a:spcPct val="85000"/>
              </a:lnSpc>
            </a:pPr>
            <a:r>
              <a:rPr lang="en-US" sz="2000" b="1" dirty="0"/>
              <a:t>Bacteria affected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sz="2400" b="1" u="sng" dirty="0">
                <a:uFill>
                  <a:solidFill>
                    <a:srgbClr val="C00000"/>
                  </a:solidFill>
                </a:uFill>
              </a:rPr>
              <a:t>Inhibits</a:t>
            </a:r>
            <a:r>
              <a:rPr lang="en-US" sz="2000" b="1" dirty="0"/>
              <a:t>				</a:t>
            </a:r>
            <a:r>
              <a:rPr lang="en-US" sz="2400" b="1" u="heavy" dirty="0">
                <a:uFill>
                  <a:solidFill>
                    <a:srgbClr val="FF0000"/>
                  </a:solidFill>
                </a:uFill>
              </a:rPr>
              <a:t>Effects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sz="2000" b="1" dirty="0" err="1"/>
              <a:t>Ruminococcus</a:t>
            </a:r>
            <a:r>
              <a:rPr lang="en-US" sz="2000" b="1" dirty="0"/>
              <a:t> </a:t>
            </a:r>
            <a:r>
              <a:rPr lang="en-US" sz="2000" b="1" dirty="0" err="1"/>
              <a:t>albus</a:t>
            </a:r>
            <a:r>
              <a:rPr lang="en-US" sz="2000" b="1" dirty="0"/>
              <a:t>		Decreased acetate, </a:t>
            </a:r>
            <a:r>
              <a:rPr lang="en-US" sz="2000" b="1" dirty="0" err="1"/>
              <a:t>formate</a:t>
            </a:r>
            <a:r>
              <a:rPr lang="en-US" sz="2000" b="1" dirty="0"/>
              <a:t> and 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sz="2000" b="1" dirty="0" err="1"/>
              <a:t>Ruminococcus</a:t>
            </a:r>
            <a:r>
              <a:rPr lang="en-US" sz="2000" b="1" dirty="0"/>
              <a:t> </a:t>
            </a:r>
            <a:r>
              <a:rPr lang="en-US" sz="2000" b="1" dirty="0" err="1"/>
              <a:t>flavefaciens</a:t>
            </a:r>
            <a:r>
              <a:rPr lang="en-US" sz="2000" b="1" dirty="0"/>
              <a:t>    </a:t>
            </a:r>
            <a:r>
              <a:rPr lang="en-US" sz="2000" b="1" dirty="0" smtClean="0"/>
              <a:t>           methane</a:t>
            </a:r>
            <a:endParaRPr lang="en-US" sz="2000" b="1" dirty="0"/>
          </a:p>
          <a:p>
            <a:pPr>
              <a:lnSpc>
                <a:spcPct val="85000"/>
              </a:lnSpc>
              <a:buFontTx/>
              <a:buNone/>
            </a:pPr>
            <a:r>
              <a:rPr lang="en-US" sz="2000" b="1" dirty="0" err="1"/>
              <a:t>Butyrvibrio</a:t>
            </a:r>
            <a:r>
              <a:rPr lang="en-US" sz="2000" b="1" dirty="0"/>
              <a:t> </a:t>
            </a:r>
            <a:r>
              <a:rPr lang="en-US" sz="2000" b="1" dirty="0" err="1"/>
              <a:t>fibrisolvens</a:t>
            </a:r>
            <a:endParaRPr lang="en-US" sz="2000" b="1" dirty="0"/>
          </a:p>
          <a:p>
            <a:pPr>
              <a:lnSpc>
                <a:spcPct val="85000"/>
              </a:lnSpc>
              <a:buFontTx/>
              <a:buNone/>
            </a:pPr>
            <a:r>
              <a:rPr lang="en-US" sz="2000" b="1" dirty="0"/>
              <a:t>Streptococci			Decreased lactate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sz="2000" b="1" dirty="0"/>
              <a:t>Lactobacilli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sz="2000" b="1" u="heavy" dirty="0">
                <a:solidFill>
                  <a:srgbClr val="00B050"/>
                </a:solidFill>
                <a:uFill>
                  <a:solidFill>
                    <a:srgbClr val="C00000"/>
                  </a:solidFill>
                </a:uFill>
              </a:rPr>
              <a:t>Increases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sz="2000" b="1" dirty="0" err="1"/>
              <a:t>Fibrobacter</a:t>
            </a:r>
            <a:r>
              <a:rPr lang="en-US" sz="2000" b="1" dirty="0"/>
              <a:t> </a:t>
            </a:r>
            <a:r>
              <a:rPr lang="en-US" sz="2000" b="1" dirty="0" err="1" smtClean="0"/>
              <a:t>succinogens</a:t>
            </a:r>
            <a:r>
              <a:rPr lang="en-US" sz="2000" b="1" dirty="0" smtClean="0"/>
              <a:t>  	 </a:t>
            </a:r>
            <a:r>
              <a:rPr lang="en-US" sz="2000" b="1" dirty="0"/>
              <a:t>	Increased propionate</a:t>
            </a:r>
          </a:p>
          <a:p>
            <a:pPr>
              <a:lnSpc>
                <a:spcPct val="85000"/>
              </a:lnSpc>
              <a:buFontTx/>
              <a:buNone/>
            </a:pPr>
            <a:r>
              <a:rPr lang="en-US" sz="2000" b="1" dirty="0" err="1"/>
              <a:t>Prevotella</a:t>
            </a:r>
            <a:r>
              <a:rPr lang="en-US" sz="2000" b="1" dirty="0"/>
              <a:t> </a:t>
            </a:r>
            <a:r>
              <a:rPr lang="en-US" sz="2000" b="1" dirty="0" err="1"/>
              <a:t>ruminicola</a:t>
            </a:r>
            <a:endParaRPr lang="en-US" sz="2000" b="1" dirty="0"/>
          </a:p>
          <a:p>
            <a:pPr>
              <a:lnSpc>
                <a:spcPct val="85000"/>
              </a:lnSpc>
              <a:buFontTx/>
              <a:buNone/>
            </a:pPr>
            <a:r>
              <a:rPr lang="en-US" sz="2000" b="1" dirty="0" err="1"/>
              <a:t>Selenomonas</a:t>
            </a:r>
            <a:r>
              <a:rPr lang="en-US" sz="2000" b="1" dirty="0"/>
              <a:t> </a:t>
            </a:r>
            <a:r>
              <a:rPr lang="en-US" sz="2000" b="1" dirty="0" err="1"/>
              <a:t>ruminantium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04800"/>
            <a:ext cx="8229600" cy="5257800"/>
          </a:xfrm>
        </p:spPr>
        <p:txBody>
          <a:bodyPr/>
          <a:lstStyle/>
          <a:p>
            <a:pPr lvl="1" algn="ctr">
              <a:buNone/>
            </a:pPr>
            <a:r>
              <a:rPr lang="en-US" sz="3600" b="1" dirty="0">
                <a:solidFill>
                  <a:srgbClr val="0070C0"/>
                </a:solidFill>
              </a:rPr>
              <a:t>Net results of feeding ionophores</a:t>
            </a:r>
          </a:p>
          <a:p>
            <a:pPr lvl="2"/>
            <a:endParaRPr lang="en-US" sz="2000" b="1" dirty="0" smtClean="0"/>
          </a:p>
          <a:p>
            <a:pPr lvl="2"/>
            <a:endParaRPr lang="en-US" sz="2000" b="1" dirty="0"/>
          </a:p>
          <a:p>
            <a:pPr lvl="2"/>
            <a:r>
              <a:rPr lang="en-US" sz="3600" b="1" dirty="0" smtClean="0"/>
              <a:t>Increased </a:t>
            </a:r>
            <a:r>
              <a:rPr lang="en-US" sz="3600" b="1" dirty="0"/>
              <a:t>propionate</a:t>
            </a:r>
          </a:p>
          <a:p>
            <a:pPr lvl="2"/>
            <a:r>
              <a:rPr lang="en-US" sz="3600" b="1" dirty="0"/>
              <a:t>Reduced protein degradation</a:t>
            </a:r>
          </a:p>
          <a:p>
            <a:pPr lvl="2"/>
            <a:r>
              <a:rPr lang="en-US" sz="3600" b="1" dirty="0"/>
              <a:t>Reduced deamination</a:t>
            </a:r>
          </a:p>
          <a:p>
            <a:pPr lvl="2"/>
            <a:r>
              <a:rPr lang="en-US" sz="3600" b="1" dirty="0"/>
              <a:t>Reduced methane production</a:t>
            </a:r>
          </a:p>
          <a:p>
            <a:pPr lvl="2"/>
            <a:r>
              <a:rPr lang="en-US" sz="3600" b="1" dirty="0"/>
              <a:t>Reduced lactate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Ciliated </a:t>
            </a:r>
            <a:r>
              <a:rPr lang="en-US" smtClean="0"/>
              <a:t>Microorganisms</a:t>
            </a:r>
            <a:endParaRPr lang="en-US" dirty="0"/>
          </a:p>
        </p:txBody>
      </p:sp>
      <p:pic>
        <p:nvPicPr>
          <p:cNvPr id="106499" name="Picture 3" descr="micro-organis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05000"/>
            <a:ext cx="5105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microbial 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inoculants</a:t>
            </a:r>
          </a:p>
          <a:p>
            <a:pPr algn="ctr">
              <a:buNone/>
            </a:pPr>
            <a:endParaRPr lang="en-US" sz="4000" b="1" dirty="0">
              <a:solidFill>
                <a:srgbClr val="0070C0"/>
              </a:solidFill>
            </a:endParaRPr>
          </a:p>
          <a:p>
            <a:pPr lvl="1"/>
            <a:r>
              <a:rPr lang="en-US" sz="2400" b="1" dirty="0"/>
              <a:t>Dosing with lactate-utilizing bacteria can reduce lactic acid build up in rumen</a:t>
            </a:r>
          </a:p>
          <a:p>
            <a:pPr lvl="1"/>
            <a:r>
              <a:rPr lang="en-US" sz="2400" b="1" dirty="0"/>
              <a:t>Difficult to do long-term</a:t>
            </a:r>
          </a:p>
          <a:p>
            <a:pPr lvl="2"/>
            <a:r>
              <a:rPr lang="en-US" sz="2600" b="1" dirty="0"/>
              <a:t>Antagonistic environment</a:t>
            </a:r>
          </a:p>
          <a:p>
            <a:pPr lvl="2"/>
            <a:r>
              <a:rPr lang="en-US" sz="2600" b="1" dirty="0"/>
              <a:t>Difficult to get enough organisms</a:t>
            </a:r>
          </a:p>
          <a:p>
            <a:pPr lvl="2"/>
            <a:r>
              <a:rPr lang="en-US" sz="2600" b="1" dirty="0"/>
              <a:t>Considerable gene exchange</a:t>
            </a:r>
          </a:p>
          <a:p>
            <a:pPr lvl="3"/>
            <a:r>
              <a:rPr lang="en-US" sz="2200" b="1" dirty="0"/>
              <a:t>Mechanisms</a:t>
            </a:r>
          </a:p>
          <a:p>
            <a:pPr lvl="4"/>
            <a:r>
              <a:rPr lang="en-US" sz="1800" b="1" dirty="0" smtClean="0"/>
              <a:t>Transformation</a:t>
            </a:r>
            <a:endParaRPr lang="en-US" sz="1800" b="1" dirty="0"/>
          </a:p>
          <a:p>
            <a:pPr lvl="4"/>
            <a:r>
              <a:rPr lang="en-US" sz="1800" b="1" dirty="0"/>
              <a:t>Conjugation</a:t>
            </a:r>
          </a:p>
          <a:p>
            <a:pPr lvl="4"/>
            <a:r>
              <a:rPr lang="en-US" sz="1800" b="1" dirty="0" smtClean="0"/>
              <a:t>Transduction</a:t>
            </a:r>
            <a:endParaRPr lang="en-US" sz="1800" b="1" dirty="0"/>
          </a:p>
          <a:p>
            <a:pPr lvl="3"/>
            <a:r>
              <a:rPr lang="en-US" sz="2200" b="1" dirty="0"/>
              <a:t>Favorable conditions for gene transfer</a:t>
            </a:r>
          </a:p>
          <a:p>
            <a:pPr lvl="4"/>
            <a:r>
              <a:rPr lang="en-US" sz="1800" b="1" dirty="0"/>
              <a:t>High population</a:t>
            </a:r>
          </a:p>
          <a:p>
            <a:pPr lvl="4"/>
            <a:r>
              <a:rPr lang="en-US" sz="1800" b="1" dirty="0"/>
              <a:t>Intimate cell-to-cell contact</a:t>
            </a:r>
          </a:p>
          <a:p>
            <a:pPr lvl="4"/>
            <a:r>
              <a:rPr lang="en-US" sz="1800" b="1" dirty="0"/>
              <a:t>Supply of phages</a:t>
            </a:r>
          </a:p>
          <a:p>
            <a:pPr lvl="4"/>
            <a:r>
              <a:rPr lang="en-US" sz="1800" b="1" dirty="0" err="1"/>
              <a:t>Extrachromosal</a:t>
            </a:r>
            <a:r>
              <a:rPr lang="en-US" sz="1800" b="1" dirty="0"/>
              <a:t> plasmid DNA</a:t>
            </a:r>
          </a:p>
          <a:p>
            <a:pPr lvl="4"/>
            <a:r>
              <a:rPr lang="en-US" sz="1800" b="1" dirty="0"/>
              <a:t>Transient non-rumen 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048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Rumen </a:t>
            </a:r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fungi</a:t>
            </a:r>
          </a:p>
          <a:p>
            <a:pPr algn="ctr">
              <a:buNone/>
            </a:pPr>
            <a:endParaRPr lang="en-US" sz="4000" b="1" dirty="0">
              <a:solidFill>
                <a:srgbClr val="0070C0"/>
              </a:solidFill>
            </a:endParaRPr>
          </a:p>
          <a:p>
            <a:pPr lvl="1"/>
            <a:r>
              <a:rPr lang="en-US" b="1" dirty="0"/>
              <a:t>Species</a:t>
            </a:r>
          </a:p>
          <a:p>
            <a:pPr lvl="2"/>
            <a:r>
              <a:rPr lang="en-US" sz="2800" b="1" dirty="0" err="1"/>
              <a:t>Neocallismatix</a:t>
            </a:r>
            <a:r>
              <a:rPr lang="en-US" sz="2800" b="1" dirty="0"/>
              <a:t> </a:t>
            </a:r>
            <a:r>
              <a:rPr lang="en-US" sz="2800" b="1" dirty="0" err="1"/>
              <a:t>frontalis</a:t>
            </a:r>
            <a:endParaRPr lang="en-US" sz="2800" b="1" dirty="0"/>
          </a:p>
          <a:p>
            <a:pPr lvl="2"/>
            <a:r>
              <a:rPr lang="en-US" sz="2800" b="1" dirty="0" err="1"/>
              <a:t>Sphaeromonas</a:t>
            </a:r>
            <a:r>
              <a:rPr lang="en-US" sz="2800" b="1" dirty="0"/>
              <a:t> </a:t>
            </a:r>
            <a:r>
              <a:rPr lang="en-US" sz="2800" b="1" dirty="0" err="1"/>
              <a:t>communis</a:t>
            </a:r>
            <a:endParaRPr lang="en-US" sz="2800" b="1" dirty="0"/>
          </a:p>
          <a:p>
            <a:pPr lvl="2"/>
            <a:r>
              <a:rPr lang="en-US" sz="2800" b="1" dirty="0" err="1"/>
              <a:t>Piromonas</a:t>
            </a:r>
            <a:r>
              <a:rPr lang="en-US" sz="2800" b="1" dirty="0"/>
              <a:t> </a:t>
            </a:r>
            <a:r>
              <a:rPr lang="en-US" sz="2800" b="1" dirty="0" err="1"/>
              <a:t>communis</a:t>
            </a:r>
            <a:endParaRPr lang="en-US" sz="2800" b="1" dirty="0"/>
          </a:p>
          <a:p>
            <a:pPr lvl="1"/>
            <a:r>
              <a:rPr lang="en-US" b="1" dirty="0"/>
              <a:t>Occurrence</a:t>
            </a:r>
          </a:p>
          <a:p>
            <a:pPr lvl="2"/>
            <a:r>
              <a:rPr lang="en-US" sz="2800" b="1" dirty="0"/>
              <a:t>Appear 8 – 10 days after birth</a:t>
            </a:r>
          </a:p>
          <a:p>
            <a:pPr lvl="2"/>
            <a:r>
              <a:rPr lang="en-US" sz="2800" b="1" dirty="0"/>
              <a:t>More prevalent on grasses than legumes</a:t>
            </a:r>
          </a:p>
          <a:p>
            <a:pPr lvl="2"/>
            <a:r>
              <a:rPr lang="en-US" sz="2800" b="1" dirty="0"/>
              <a:t>May be related to sulfur supplementation</a:t>
            </a:r>
          </a:p>
          <a:p>
            <a:pPr lvl="2"/>
            <a:r>
              <a:rPr lang="en-US" sz="2800" b="1" dirty="0"/>
              <a:t>Function</a:t>
            </a:r>
          </a:p>
          <a:p>
            <a:pPr lvl="3"/>
            <a:r>
              <a:rPr lang="en-US" sz="2800" b="1" dirty="0"/>
              <a:t>Fiber digestion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828800"/>
            <a:ext cx="2292626" cy="210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Rumen fungi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3820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dirty="0" smtClean="0"/>
              <a:t>Parasitic fungi: on </a:t>
            </a:r>
            <a:r>
              <a:rPr lang="en-US" sz="3500" dirty="0" err="1" smtClean="0"/>
              <a:t>cilliate</a:t>
            </a:r>
            <a:r>
              <a:rPr lang="en-US" sz="3500" dirty="0" smtClean="0"/>
              <a:t> protozoa</a:t>
            </a:r>
          </a:p>
          <a:p>
            <a:pPr>
              <a:buNone/>
            </a:pPr>
            <a:r>
              <a:rPr lang="en-US" sz="3500" dirty="0" smtClean="0"/>
              <a:t>Anaerobic saprophytic: </a:t>
            </a:r>
            <a:r>
              <a:rPr lang="en-US" sz="3500" dirty="0" err="1" smtClean="0"/>
              <a:t>Oprin</a:t>
            </a:r>
            <a:r>
              <a:rPr lang="en-US" sz="3500" dirty="0" smtClean="0"/>
              <a:t> (1975)</a:t>
            </a:r>
          </a:p>
          <a:p>
            <a:pPr>
              <a:buNone/>
            </a:pPr>
            <a:r>
              <a:rPr lang="en-US" sz="3500" dirty="0" smtClean="0"/>
              <a:t>       with feeding;    after feeding</a:t>
            </a:r>
          </a:p>
          <a:p>
            <a:pPr>
              <a:buNone/>
            </a:pPr>
            <a:r>
              <a:rPr lang="en-US" sz="3500" dirty="0" smtClean="0"/>
              <a:t>Found in ruminant, camel, horse, elephant,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0070C0"/>
                </a:solidFill>
                <a:hlinkClick r:id="rId2"/>
              </a:rPr>
              <a:t>http://www.goatbiology.com/animations/funguslc.html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endParaRPr lang="en-US" sz="2600" dirty="0">
              <a:solidFill>
                <a:srgbClr val="0070C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1067594" y="3275806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3848894" y="3390106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Density &amp; fermentation activities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267200"/>
          </a:xfrm>
        </p:spPr>
        <p:txBody>
          <a:bodyPr/>
          <a:lstStyle/>
          <a:p>
            <a:r>
              <a:rPr lang="en-US" dirty="0" smtClean="0"/>
              <a:t>Rumen fungi: ~ 8% of biomass</a:t>
            </a:r>
          </a:p>
          <a:p>
            <a:r>
              <a:rPr lang="en-US" dirty="0" smtClean="0"/>
              <a:t>Substrates: cellulose, </a:t>
            </a:r>
            <a:r>
              <a:rPr lang="en-US" dirty="0" err="1" smtClean="0"/>
              <a:t>xylan</a:t>
            </a:r>
            <a:r>
              <a:rPr lang="en-US" dirty="0" smtClean="0"/>
              <a:t>, </a:t>
            </a:r>
            <a:r>
              <a:rPr lang="en-US" dirty="0" err="1" smtClean="0"/>
              <a:t>amylose</a:t>
            </a:r>
            <a:r>
              <a:rPr lang="en-US" dirty="0" smtClean="0"/>
              <a:t>, </a:t>
            </a:r>
            <a:r>
              <a:rPr lang="en-US" dirty="0" err="1" smtClean="0"/>
              <a:t>pectins</a:t>
            </a:r>
            <a:r>
              <a:rPr lang="en-US" dirty="0" smtClean="0"/>
              <a:t>, proteins,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fibrolytic</a:t>
            </a:r>
            <a:r>
              <a:rPr lang="en-US" dirty="0" smtClean="0"/>
              <a:t> capabilities &gt; bacteria</a:t>
            </a:r>
          </a:p>
          <a:p>
            <a:r>
              <a:rPr lang="en-US" dirty="0" smtClean="0"/>
              <a:t>Can hydrolyze compounds not degradable by bacteria</a:t>
            </a:r>
          </a:p>
          <a:p>
            <a:r>
              <a:rPr lang="en-US" dirty="0" smtClean="0"/>
              <a:t>How: mechanical and/or enzymatic</a:t>
            </a:r>
          </a:p>
          <a:p>
            <a:r>
              <a:rPr lang="en-US" dirty="0" smtClean="0"/>
              <a:t>Also attack heavily lignified cell walls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fermentation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Not necessary but effective on poor quality forage</a:t>
            </a:r>
          </a:p>
          <a:p>
            <a:pPr>
              <a:buNone/>
            </a:pPr>
            <a:r>
              <a:rPr lang="en-US" sz="3000" dirty="0" smtClean="0"/>
              <a:t>        fiber- greater #</a:t>
            </a:r>
          </a:p>
          <a:p>
            <a:pPr>
              <a:buNone/>
            </a:pPr>
            <a:r>
              <a:rPr lang="en-US" sz="3000" dirty="0" smtClean="0"/>
              <a:t>     </a:t>
            </a:r>
            <a:r>
              <a:rPr lang="en-US" sz="3000" dirty="0" err="1" smtClean="0"/>
              <a:t>Defaunation</a:t>
            </a:r>
            <a:r>
              <a:rPr lang="en-US" sz="3000" dirty="0" smtClean="0"/>
              <a:t>-       in #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         # with mature pasture vs. lush/young pasture</a:t>
            </a:r>
          </a:p>
          <a:p>
            <a:pPr>
              <a:buNone/>
            </a:pPr>
            <a:r>
              <a:rPr lang="en-US" sz="3000" dirty="0" smtClean="0"/>
              <a:t>    </a:t>
            </a:r>
          </a:p>
          <a:p>
            <a:pPr>
              <a:buNone/>
            </a:pPr>
            <a:r>
              <a:rPr lang="en-US" sz="3000" dirty="0" smtClean="0"/>
              <a:t> </a:t>
            </a:r>
          </a:p>
          <a:p>
            <a:pPr>
              <a:buNone/>
            </a:pPr>
            <a:endParaRPr lang="en-US" sz="3000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610394" y="2513806"/>
            <a:ext cx="4572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2972594" y="2894806"/>
            <a:ext cx="4572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686594" y="4037806"/>
            <a:ext cx="4572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153400" cy="990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Rumen Bacteriophages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Bacterial viruses</a:t>
            </a:r>
          </a:p>
          <a:p>
            <a:r>
              <a:rPr lang="en-US" dirty="0" smtClean="0"/>
              <a:t>Non-specifically </a:t>
            </a:r>
            <a:r>
              <a:rPr lang="en-US" dirty="0" err="1" smtClean="0"/>
              <a:t>lysis</a:t>
            </a:r>
            <a:r>
              <a:rPr lang="en-US" dirty="0" smtClean="0"/>
              <a:t> the bacteria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Lytic</a:t>
            </a:r>
            <a:r>
              <a:rPr lang="en-US" dirty="0" smtClean="0"/>
              <a:t> phage: </a:t>
            </a:r>
            <a:r>
              <a:rPr lang="en-US" dirty="0" err="1" smtClean="0"/>
              <a:t>lysis</a:t>
            </a:r>
            <a:endParaRPr lang="en-US" dirty="0" smtClean="0"/>
          </a:p>
          <a:p>
            <a:pPr lvl="1"/>
            <a:r>
              <a:rPr lang="en-US" dirty="0" smtClean="0"/>
              <a:t>Temperate phage: insert their DNA into bacterial chromosome; becomes part of the bacterium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Rumen Bacteriophages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Any advantages  ????</a:t>
            </a:r>
          </a:p>
          <a:p>
            <a:pPr>
              <a:buNone/>
            </a:pPr>
            <a:r>
              <a:rPr lang="en-US" dirty="0" smtClean="0"/>
              <a:t>- Reducing N recycling in the rumen</a:t>
            </a:r>
          </a:p>
          <a:p>
            <a:pPr>
              <a:buNone/>
            </a:pPr>
            <a:r>
              <a:rPr lang="en-US" dirty="0" smtClean="0"/>
              <a:t>+ forcing bacterial population to rapidly adapt </a:t>
            </a:r>
          </a:p>
          <a:p>
            <a:pPr>
              <a:buNone/>
            </a:pPr>
            <a:r>
              <a:rPr lang="en-US" dirty="0" smtClean="0"/>
              <a:t>Same hypothesis on micro-nutrients 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Type and Amount of </a:t>
            </a:r>
            <a:r>
              <a:rPr lang="en-US" dirty="0" smtClean="0">
                <a:solidFill>
                  <a:schemeClr val="accent2"/>
                </a:solidFill>
              </a:rPr>
              <a:t>Microbes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Depends on type of feed consumed</a:t>
            </a:r>
          </a:p>
          <a:p>
            <a:r>
              <a:rPr lang="en-US" dirty="0"/>
              <a:t>High-forage (cellulose and </a:t>
            </a:r>
            <a:r>
              <a:rPr lang="en-US" dirty="0" err="1"/>
              <a:t>hemicellulose</a:t>
            </a:r>
            <a:r>
              <a:rPr lang="en-US" dirty="0"/>
              <a:t>)</a:t>
            </a:r>
          </a:p>
          <a:p>
            <a:r>
              <a:rPr lang="en-US" dirty="0"/>
              <a:t>High-concentrate (grains)</a:t>
            </a:r>
          </a:p>
          <a:p>
            <a:r>
              <a:rPr lang="en-US" dirty="0"/>
              <a:t>Max number in 2-3 h high concentrate or 4-5 h high forage.</a:t>
            </a:r>
          </a:p>
          <a:p>
            <a:r>
              <a:rPr lang="en-US" dirty="0"/>
              <a:t>Level of </a:t>
            </a:r>
            <a:r>
              <a:rPr lang="en-US" dirty="0" smtClean="0"/>
              <a:t>intake: </a:t>
            </a:r>
            <a:r>
              <a:rPr lang="en-US" dirty="0"/>
              <a:t>high yields more</a:t>
            </a:r>
          </a:p>
          <a:p>
            <a:r>
              <a:rPr lang="en-US" dirty="0"/>
              <a:t>End products of fermentation are </a:t>
            </a:r>
            <a:r>
              <a:rPr lang="en-US" dirty="0" smtClean="0"/>
              <a:t>VFAs, </a:t>
            </a:r>
            <a:r>
              <a:rPr lang="en-US" dirty="0"/>
              <a:t>ammonia, gases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Rumen pH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Saliva </a:t>
            </a:r>
            <a:r>
              <a:rPr lang="en-US" dirty="0" smtClean="0"/>
              <a:t>120 -150 </a:t>
            </a:r>
            <a:r>
              <a:rPr lang="en-US" dirty="0"/>
              <a:t>l/d</a:t>
            </a:r>
          </a:p>
          <a:p>
            <a:r>
              <a:rPr lang="en-US" dirty="0"/>
              <a:t>Sodium bicarbonate buffer in saliva.</a:t>
            </a:r>
          </a:p>
          <a:p>
            <a:r>
              <a:rPr lang="en-US" dirty="0"/>
              <a:t>Moisture level in rumen from saliva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High Quality Proteins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Altered to lower quality by microbes </a:t>
            </a:r>
          </a:p>
          <a:p>
            <a:r>
              <a:rPr lang="en-US"/>
              <a:t>Amino acids profiles are changed to the negative.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algn="l"/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Rumen Microbes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Originated from environment</a:t>
            </a:r>
          </a:p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 the age at weaning     : rumen development </a:t>
            </a:r>
          </a:p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Sensitive to types of ingested feeds / pH</a:t>
            </a:r>
          </a:p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Bacterial population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en-US" sz="40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- 10</a:t>
            </a:r>
            <a:r>
              <a:rPr lang="en-US" sz="40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greater / ml of rumen fluid  vs. protozoa</a:t>
            </a:r>
          </a:p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Protozoa are very sensitive to     pH</a:t>
            </a:r>
          </a:p>
        </p:txBody>
      </p:sp>
      <p:sp>
        <p:nvSpPr>
          <p:cNvPr id="323588" name="AutoShape 4"/>
          <p:cNvSpPr>
            <a:spLocks noChangeArrowheads="1"/>
          </p:cNvSpPr>
          <p:nvPr/>
        </p:nvSpPr>
        <p:spPr bwMode="auto">
          <a:xfrm>
            <a:off x="8001000" y="21336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589" name="AutoShape 5"/>
          <p:cNvSpPr>
            <a:spLocks noChangeArrowheads="1"/>
          </p:cNvSpPr>
          <p:nvPr/>
        </p:nvSpPr>
        <p:spPr bwMode="auto">
          <a:xfrm flipV="1">
            <a:off x="4572000" y="21336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3590" name="AutoShape 6"/>
          <p:cNvSpPr>
            <a:spLocks noChangeArrowheads="1"/>
          </p:cNvSpPr>
          <p:nvPr/>
        </p:nvSpPr>
        <p:spPr bwMode="auto">
          <a:xfrm>
            <a:off x="5638800" y="41910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l"/>
            <a:r>
              <a:rPr 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Rumen bacteria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marL="812800" indent="-812800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Mostly can’t produce spore, anaerobic</a:t>
            </a:r>
          </a:p>
          <a:p>
            <a:pPr marL="812800" indent="-812800">
              <a:lnSpc>
                <a:spcPct val="90000"/>
              </a:lnSpc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Degrade:</a:t>
            </a:r>
          </a:p>
          <a:p>
            <a:pPr marL="1168400" lvl="1" indent="-711200">
              <a:lnSpc>
                <a:spcPct val="90000"/>
              </a:lnSpc>
              <a:buFontTx/>
              <a:buAutoNum type="romanUcPeriod"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Cellulose</a:t>
            </a:r>
          </a:p>
          <a:p>
            <a:pPr marL="1168400" lvl="1" indent="-711200">
              <a:lnSpc>
                <a:spcPct val="90000"/>
              </a:lnSpc>
              <a:buFontTx/>
              <a:buAutoNum type="romanUcPeriod"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Starch</a:t>
            </a:r>
          </a:p>
          <a:p>
            <a:pPr marL="1168400" lvl="1" indent="-711200">
              <a:lnSpc>
                <a:spcPct val="90000"/>
              </a:lnSpc>
              <a:buFontTx/>
              <a:buAutoNum type="romanUcPeriod"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Soluble carbohydrates</a:t>
            </a:r>
          </a:p>
          <a:p>
            <a:pPr marL="1168400" lvl="1" indent="-711200">
              <a:lnSpc>
                <a:spcPct val="90000"/>
              </a:lnSpc>
              <a:buFontTx/>
              <a:buAutoNum type="romanUcPeriod"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Acidophilic</a:t>
            </a:r>
          </a:p>
          <a:p>
            <a:pPr marL="1168400" lvl="1" indent="-711200">
              <a:lnSpc>
                <a:spcPct val="90000"/>
              </a:lnSpc>
              <a:buFontTx/>
              <a:buAutoNum type="romanUcPeriod"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 &amp; other N compounds</a:t>
            </a:r>
          </a:p>
          <a:p>
            <a:pPr marL="1168400" lvl="1" indent="-711200">
              <a:lnSpc>
                <a:spcPct val="90000"/>
              </a:lnSpc>
              <a:buFontTx/>
              <a:buAutoNum type="romanUcPeriod"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</a:p>
          <a:p>
            <a:pPr marL="812800" indent="-812800">
              <a:lnSpc>
                <a:spcPct val="90000"/>
              </a:lnSpc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609600" y="5638800"/>
            <a:ext cx="7620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Some produce CH</a:t>
            </a:r>
            <a:r>
              <a:rPr lang="en-US" sz="44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(Co</a:t>
            </a:r>
            <a:r>
              <a:rPr lang="en-US" sz="44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&amp; H</a:t>
            </a:r>
            <a:r>
              <a:rPr lang="en-US" sz="44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22437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~ 50% or   of microbial mass</a:t>
            </a:r>
          </a:p>
          <a:p>
            <a:r>
              <a:rPr lang="en-US" dirty="0" smtClean="0"/>
              <a:t>Most important for amino acid synthesis</a:t>
            </a:r>
          </a:p>
          <a:p>
            <a:r>
              <a:rPr lang="en-US" dirty="0" smtClean="0"/>
              <a:t>Leave the rumen (microbial protein)</a:t>
            </a:r>
          </a:p>
          <a:p>
            <a:r>
              <a:rPr lang="en-US" dirty="0" smtClean="0"/>
              <a:t>Two major types: </a:t>
            </a:r>
            <a:r>
              <a:rPr lang="en-US" dirty="0" err="1" smtClean="0"/>
              <a:t>Eubacteria</a:t>
            </a:r>
            <a:r>
              <a:rPr lang="en-US" dirty="0" smtClean="0"/>
              <a:t> &amp; </a:t>
            </a:r>
            <a:r>
              <a:rPr lang="en-US" dirty="0" err="1" smtClean="0"/>
              <a:t>Archaebacteria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Both from same predecessor</a:t>
            </a:r>
          </a:p>
          <a:p>
            <a:pPr>
              <a:buNone/>
            </a:pPr>
            <a:r>
              <a:rPr lang="en-US" dirty="0" smtClean="0"/>
              <a:t>1- </a:t>
            </a:r>
            <a:r>
              <a:rPr lang="en-US" dirty="0" err="1" smtClean="0"/>
              <a:t>Archaebacteria</a:t>
            </a:r>
            <a:r>
              <a:rPr lang="en-US" dirty="0" smtClean="0"/>
              <a:t>: more primitive form; no O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Methanogens</a:t>
            </a:r>
          </a:p>
          <a:p>
            <a:pPr>
              <a:buNone/>
            </a:pPr>
            <a:r>
              <a:rPr lang="en-US" dirty="0" smtClean="0"/>
              <a:t>2- </a:t>
            </a:r>
            <a:r>
              <a:rPr lang="en-US" dirty="0" err="1" smtClean="0"/>
              <a:t>Eubacteria</a:t>
            </a:r>
            <a:r>
              <a:rPr lang="en-US" dirty="0" smtClean="0"/>
              <a:t>: rest of the rumen flora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obligate &amp; facultative anaerobes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2438400" y="18288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Bacillus</a:t>
            </a:r>
            <a:endParaRPr 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1"/>
            <a:ext cx="7696200" cy="528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2760</TotalTime>
  <Words>1553</Words>
  <Application>Microsoft Office PowerPoint</Application>
  <PresentationFormat>On-screen Show (4:3)</PresentationFormat>
  <Paragraphs>481</Paragraphs>
  <Slides>59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Times New Roman</vt:lpstr>
      <vt:lpstr>Tw Cen MT</vt:lpstr>
      <vt:lpstr>Wingdings</vt:lpstr>
      <vt:lpstr>Wingdings 2</vt:lpstr>
      <vt:lpstr>Median</vt:lpstr>
      <vt:lpstr>Rumen microbes</vt:lpstr>
      <vt:lpstr>PowerPoint Presentation</vt:lpstr>
      <vt:lpstr>Rumen Microbes </vt:lpstr>
      <vt:lpstr>Microbial fermentations</vt:lpstr>
      <vt:lpstr>Ciliated Microorganisms</vt:lpstr>
      <vt:lpstr>Rumen Microbes</vt:lpstr>
      <vt:lpstr>Rumen bacteria</vt:lpstr>
      <vt:lpstr>Cont.</vt:lpstr>
      <vt:lpstr>PowerPoint Presentation</vt:lpstr>
      <vt:lpstr>Bacteria</vt:lpstr>
      <vt:lpstr>Rumen bacteria</vt:lpstr>
      <vt:lpstr>substrates</vt:lpstr>
      <vt:lpstr>PowerPoint Presentation</vt:lpstr>
      <vt:lpstr>Rumen Bacteria</vt:lpstr>
      <vt:lpstr>Bacteria</vt:lpstr>
      <vt:lpstr>Bacteria</vt:lpstr>
      <vt:lpstr>Bacteria</vt:lpstr>
      <vt:lpstr>Bacteria</vt:lpstr>
      <vt:lpstr>Bacteria</vt:lpstr>
      <vt:lpstr>Bacteria</vt:lpstr>
      <vt:lpstr>Bacteria</vt:lpstr>
      <vt:lpstr>Bacteria</vt:lpstr>
      <vt:lpstr>Bacteria</vt:lpstr>
      <vt:lpstr>Bacteria</vt:lpstr>
      <vt:lpstr>PowerPoint Presentation</vt:lpstr>
      <vt:lpstr>PowerPoint Presentation</vt:lpstr>
      <vt:lpstr>Overall</vt:lpstr>
      <vt:lpstr>Examples of rumen microbes</vt:lpstr>
      <vt:lpstr>PowerPoint Presentation</vt:lpstr>
      <vt:lpstr>Rumen protozoa</vt:lpstr>
      <vt:lpstr>PowerPoint Presentation</vt:lpstr>
      <vt:lpstr>Protozoa</vt:lpstr>
      <vt:lpstr>The need for protozoa in the rumen Protozoa are not necessary for the animal (Commensalism)</vt:lpstr>
      <vt:lpstr>Rumen protozoa</vt:lpstr>
      <vt:lpstr>Protozoa</vt:lpstr>
      <vt:lpstr>PowerPoint Presentation</vt:lpstr>
      <vt:lpstr>PowerPoint Presentation</vt:lpstr>
      <vt:lpstr>Protozoa</vt:lpstr>
      <vt:lpstr>Rumen flagellates</vt:lpstr>
      <vt:lpstr>Rumen flagellates</vt:lpstr>
      <vt:lpstr>Defaunating the rumen</vt:lpstr>
      <vt:lpstr>PowerPoint Presentation</vt:lpstr>
      <vt:lpstr>Net effects of defaunation</vt:lpstr>
      <vt:lpstr>PowerPoint Presentation</vt:lpstr>
      <vt:lpstr>Uptake of particulate matter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Rumen fungi</vt:lpstr>
      <vt:lpstr>Density &amp; fermentation activities</vt:lpstr>
      <vt:lpstr>fermentation activities</vt:lpstr>
      <vt:lpstr>Rumen Bacteriophages</vt:lpstr>
      <vt:lpstr>Rumen Bacteriophages</vt:lpstr>
      <vt:lpstr>Type and Amount of Microbes</vt:lpstr>
      <vt:lpstr>Rumen pH</vt:lpstr>
      <vt:lpstr>High Quality Proteins</vt:lpstr>
    </vt:vector>
  </TitlesOfParts>
  <Company>UCONN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Gastrointestinal Tract</dc:title>
  <dc:creator>HuskyPC</dc:creator>
  <cp:lastModifiedBy>Rezamand, Pedram (rezamand@uidaho.edu)</cp:lastModifiedBy>
  <cp:revision>184</cp:revision>
  <dcterms:created xsi:type="dcterms:W3CDTF">2006-04-26T18:22:48Z</dcterms:created>
  <dcterms:modified xsi:type="dcterms:W3CDTF">2020-01-10T21:14:53Z</dcterms:modified>
</cp:coreProperties>
</file>