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19"/>
  </p:notesMasterIdLst>
  <p:sldIdLst>
    <p:sldId id="839" r:id="rId2"/>
    <p:sldId id="840" r:id="rId3"/>
    <p:sldId id="841" r:id="rId4"/>
    <p:sldId id="842" r:id="rId5"/>
    <p:sldId id="843" r:id="rId6"/>
    <p:sldId id="844" r:id="rId7"/>
    <p:sldId id="845" r:id="rId8"/>
    <p:sldId id="852" r:id="rId9"/>
    <p:sldId id="853" r:id="rId10"/>
    <p:sldId id="854" r:id="rId11"/>
    <p:sldId id="855" r:id="rId12"/>
    <p:sldId id="856" r:id="rId13"/>
    <p:sldId id="846" r:id="rId14"/>
    <p:sldId id="847" r:id="rId15"/>
    <p:sldId id="848" r:id="rId16"/>
    <p:sldId id="849" r:id="rId17"/>
    <p:sldId id="85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0803"/>
    <a:srgbClr val="C506D4"/>
    <a:srgbClr val="996633"/>
    <a:srgbClr val="666699"/>
    <a:srgbClr val="FFFF00"/>
    <a:srgbClr val="CCECFF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97" autoAdjust="0"/>
  </p:normalViewPr>
  <p:slideViewPr>
    <p:cSldViewPr>
      <p:cViewPr varScale="1">
        <p:scale>
          <a:sx n="82" d="100"/>
          <a:sy n="82" d="100"/>
        </p:scale>
        <p:origin x="96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7B8B01-31A9-4BB8-A664-71A70CFD7E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917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1029C-09E3-41D4-9637-4C82F8252EF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7193E3-BF96-4C7E-AFC9-D2E8E0D65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EB79-89C1-4141-9101-B75010AD9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1A0EDDE-F2D6-49DB-93EA-1006990C0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2AEFCD-D18D-462F-81F0-A5D9BBB7D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7F3B4EF-FE42-4991-8DD9-DB2F5B886E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0D24DD-6B75-4531-89DF-A66E0A597B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D81B400-2966-486F-B8C8-504E1AFB9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D45405-9F0C-4238-A94F-99C46AD77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C68977-99CF-4495-A1F3-6F6AC0164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676EFB-2D2E-4B53-81BC-9231BA3127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ED5D5B6-7FA6-4EB6-B57E-EDF160F610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EFFC60-CF51-4DE7-B311-15E1A5E65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971800"/>
            <a:ext cx="6477000" cy="1828800"/>
          </a:xfrm>
        </p:spPr>
        <p:txBody>
          <a:bodyPr/>
          <a:lstStyle/>
          <a:p>
            <a:r>
              <a:rPr lang="en-US" dirty="0" smtClean="0"/>
              <a:t>Rumen microbes &amp; nutrients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Carbohydrates digestion in the rumen</a:t>
            </a:r>
            <a:endParaRPr lang="en-US" sz="3600" dirty="0"/>
          </a:p>
        </p:txBody>
      </p:sp>
      <p:pic>
        <p:nvPicPr>
          <p:cNvPr id="17715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905000" y="-457201"/>
            <a:ext cx="5486400" cy="853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reeform 3"/>
          <p:cNvSpPr/>
          <p:nvPr/>
        </p:nvSpPr>
        <p:spPr>
          <a:xfrm>
            <a:off x="3276600" y="914400"/>
            <a:ext cx="1873188" cy="1578837"/>
          </a:xfrm>
          <a:custGeom>
            <a:avLst/>
            <a:gdLst>
              <a:gd name="connsiteX0" fmla="*/ 1642368 w 1873188"/>
              <a:gd name="connsiteY0" fmla="*/ 26633 h 1578837"/>
              <a:gd name="connsiteX1" fmla="*/ 1464815 w 1873188"/>
              <a:gd name="connsiteY1" fmla="*/ 53266 h 1578837"/>
              <a:gd name="connsiteX2" fmla="*/ 1402671 w 1873188"/>
              <a:gd name="connsiteY2" fmla="*/ 71021 h 1578837"/>
              <a:gd name="connsiteX3" fmla="*/ 1331650 w 1873188"/>
              <a:gd name="connsiteY3" fmla="*/ 88776 h 1578837"/>
              <a:gd name="connsiteX4" fmla="*/ 1296139 w 1873188"/>
              <a:gd name="connsiteY4" fmla="*/ 97654 h 1578837"/>
              <a:gd name="connsiteX5" fmla="*/ 1233995 w 1873188"/>
              <a:gd name="connsiteY5" fmla="*/ 115409 h 1578837"/>
              <a:gd name="connsiteX6" fmla="*/ 1091953 w 1873188"/>
              <a:gd name="connsiteY6" fmla="*/ 133165 h 1578837"/>
              <a:gd name="connsiteX7" fmla="*/ 1020931 w 1873188"/>
              <a:gd name="connsiteY7" fmla="*/ 195308 h 1578837"/>
              <a:gd name="connsiteX8" fmla="*/ 941032 w 1873188"/>
              <a:gd name="connsiteY8" fmla="*/ 239697 h 1578837"/>
              <a:gd name="connsiteX9" fmla="*/ 896644 w 1873188"/>
              <a:gd name="connsiteY9" fmla="*/ 275207 h 1578837"/>
              <a:gd name="connsiteX10" fmla="*/ 816745 w 1873188"/>
              <a:gd name="connsiteY10" fmla="*/ 319596 h 1578837"/>
              <a:gd name="connsiteX11" fmla="*/ 719090 w 1873188"/>
              <a:gd name="connsiteY11" fmla="*/ 355106 h 1578837"/>
              <a:gd name="connsiteX12" fmla="*/ 683580 w 1873188"/>
              <a:gd name="connsiteY12" fmla="*/ 372862 h 1578837"/>
              <a:gd name="connsiteX13" fmla="*/ 603681 w 1873188"/>
              <a:gd name="connsiteY13" fmla="*/ 417250 h 1578837"/>
              <a:gd name="connsiteX14" fmla="*/ 577048 w 1873188"/>
              <a:gd name="connsiteY14" fmla="*/ 452761 h 1578837"/>
              <a:gd name="connsiteX15" fmla="*/ 514904 w 1873188"/>
              <a:gd name="connsiteY15" fmla="*/ 514905 h 1578837"/>
              <a:gd name="connsiteX16" fmla="*/ 470516 w 1873188"/>
              <a:gd name="connsiteY16" fmla="*/ 621437 h 1578837"/>
              <a:gd name="connsiteX17" fmla="*/ 443883 w 1873188"/>
              <a:gd name="connsiteY17" fmla="*/ 656947 h 1578837"/>
              <a:gd name="connsiteX18" fmla="*/ 390617 w 1873188"/>
              <a:gd name="connsiteY18" fmla="*/ 736846 h 1578837"/>
              <a:gd name="connsiteX19" fmla="*/ 346228 w 1873188"/>
              <a:gd name="connsiteY19" fmla="*/ 798990 h 1578837"/>
              <a:gd name="connsiteX20" fmla="*/ 319595 w 1873188"/>
              <a:gd name="connsiteY20" fmla="*/ 861134 h 1578837"/>
              <a:gd name="connsiteX21" fmla="*/ 275207 w 1873188"/>
              <a:gd name="connsiteY21" fmla="*/ 941033 h 1578837"/>
              <a:gd name="connsiteX22" fmla="*/ 195308 w 1873188"/>
              <a:gd name="connsiteY22" fmla="*/ 1029809 h 1578837"/>
              <a:gd name="connsiteX23" fmla="*/ 159797 w 1873188"/>
              <a:gd name="connsiteY23" fmla="*/ 1091953 h 1578837"/>
              <a:gd name="connsiteX24" fmla="*/ 133164 w 1873188"/>
              <a:gd name="connsiteY24" fmla="*/ 1127464 h 1578837"/>
              <a:gd name="connsiteX25" fmla="*/ 79898 w 1873188"/>
              <a:gd name="connsiteY25" fmla="*/ 1189607 h 1578837"/>
              <a:gd name="connsiteX26" fmla="*/ 62143 w 1873188"/>
              <a:gd name="connsiteY26" fmla="*/ 1225118 h 1578837"/>
              <a:gd name="connsiteX27" fmla="*/ 53265 w 1873188"/>
              <a:gd name="connsiteY27" fmla="*/ 1260629 h 1578837"/>
              <a:gd name="connsiteX28" fmla="*/ 17755 w 1873188"/>
              <a:gd name="connsiteY28" fmla="*/ 1305017 h 1578837"/>
              <a:gd name="connsiteX29" fmla="*/ 8877 w 1873188"/>
              <a:gd name="connsiteY29" fmla="*/ 1331650 h 1578837"/>
              <a:gd name="connsiteX30" fmla="*/ 106531 w 1873188"/>
              <a:gd name="connsiteY30" fmla="*/ 1429305 h 1578837"/>
              <a:gd name="connsiteX31" fmla="*/ 142042 w 1873188"/>
              <a:gd name="connsiteY31" fmla="*/ 1438182 h 1578837"/>
              <a:gd name="connsiteX32" fmla="*/ 239696 w 1873188"/>
              <a:gd name="connsiteY32" fmla="*/ 1500326 h 1578837"/>
              <a:gd name="connsiteX33" fmla="*/ 292962 w 1873188"/>
              <a:gd name="connsiteY33" fmla="*/ 1518081 h 1578837"/>
              <a:gd name="connsiteX34" fmla="*/ 310718 w 1873188"/>
              <a:gd name="connsiteY34" fmla="*/ 1535837 h 1578837"/>
              <a:gd name="connsiteX35" fmla="*/ 363984 w 1873188"/>
              <a:gd name="connsiteY35" fmla="*/ 1571347 h 1578837"/>
              <a:gd name="connsiteX36" fmla="*/ 470516 w 1873188"/>
              <a:gd name="connsiteY36" fmla="*/ 1562470 h 1578837"/>
              <a:gd name="connsiteX37" fmla="*/ 559292 w 1873188"/>
              <a:gd name="connsiteY37" fmla="*/ 1553592 h 1578837"/>
              <a:gd name="connsiteX38" fmla="*/ 852256 w 1873188"/>
              <a:gd name="connsiteY38" fmla="*/ 1535837 h 1578837"/>
              <a:gd name="connsiteX39" fmla="*/ 967665 w 1873188"/>
              <a:gd name="connsiteY39" fmla="*/ 1518081 h 1578837"/>
              <a:gd name="connsiteX40" fmla="*/ 1029809 w 1873188"/>
              <a:gd name="connsiteY40" fmla="*/ 1500326 h 1578837"/>
              <a:gd name="connsiteX41" fmla="*/ 1056442 w 1873188"/>
              <a:gd name="connsiteY41" fmla="*/ 1491448 h 1578837"/>
              <a:gd name="connsiteX42" fmla="*/ 1136341 w 1873188"/>
              <a:gd name="connsiteY42" fmla="*/ 1482571 h 1578837"/>
              <a:gd name="connsiteX43" fmla="*/ 1384916 w 1873188"/>
              <a:gd name="connsiteY43" fmla="*/ 1491448 h 1578837"/>
              <a:gd name="connsiteX44" fmla="*/ 1411549 w 1873188"/>
              <a:gd name="connsiteY44" fmla="*/ 1518081 h 1578837"/>
              <a:gd name="connsiteX45" fmla="*/ 1447059 w 1873188"/>
              <a:gd name="connsiteY45" fmla="*/ 1535837 h 1578837"/>
              <a:gd name="connsiteX46" fmla="*/ 1491448 w 1873188"/>
              <a:gd name="connsiteY46" fmla="*/ 1526959 h 1578837"/>
              <a:gd name="connsiteX47" fmla="*/ 1500325 w 1873188"/>
              <a:gd name="connsiteY47" fmla="*/ 1500326 h 1578837"/>
              <a:gd name="connsiteX48" fmla="*/ 1544714 w 1873188"/>
              <a:gd name="connsiteY48" fmla="*/ 1482571 h 1578837"/>
              <a:gd name="connsiteX49" fmla="*/ 1606857 w 1873188"/>
              <a:gd name="connsiteY49" fmla="*/ 1393794 h 1578837"/>
              <a:gd name="connsiteX50" fmla="*/ 1624613 w 1873188"/>
              <a:gd name="connsiteY50" fmla="*/ 1367161 h 1578837"/>
              <a:gd name="connsiteX51" fmla="*/ 1633490 w 1873188"/>
              <a:gd name="connsiteY51" fmla="*/ 1322773 h 1578837"/>
              <a:gd name="connsiteX52" fmla="*/ 1642368 w 1873188"/>
              <a:gd name="connsiteY52" fmla="*/ 1287262 h 1578837"/>
              <a:gd name="connsiteX53" fmla="*/ 1677879 w 1873188"/>
              <a:gd name="connsiteY53" fmla="*/ 923277 h 1578837"/>
              <a:gd name="connsiteX54" fmla="*/ 1713389 w 1873188"/>
              <a:gd name="connsiteY54" fmla="*/ 843378 h 1578837"/>
              <a:gd name="connsiteX55" fmla="*/ 1722267 w 1873188"/>
              <a:gd name="connsiteY55" fmla="*/ 816745 h 1578837"/>
              <a:gd name="connsiteX56" fmla="*/ 1784411 w 1873188"/>
              <a:gd name="connsiteY56" fmla="*/ 736846 h 1578837"/>
              <a:gd name="connsiteX57" fmla="*/ 1828799 w 1873188"/>
              <a:gd name="connsiteY57" fmla="*/ 683580 h 1578837"/>
              <a:gd name="connsiteX58" fmla="*/ 1855432 w 1873188"/>
              <a:gd name="connsiteY58" fmla="*/ 532660 h 1578837"/>
              <a:gd name="connsiteX59" fmla="*/ 1873188 w 1873188"/>
              <a:gd name="connsiteY59" fmla="*/ 497149 h 1578837"/>
              <a:gd name="connsiteX60" fmla="*/ 1864310 w 1873188"/>
              <a:gd name="connsiteY60" fmla="*/ 88776 h 1578837"/>
              <a:gd name="connsiteX61" fmla="*/ 1855432 w 1873188"/>
              <a:gd name="connsiteY61" fmla="*/ 53266 h 1578837"/>
              <a:gd name="connsiteX62" fmla="*/ 1784411 w 1873188"/>
              <a:gd name="connsiteY62" fmla="*/ 0 h 1578837"/>
              <a:gd name="connsiteX63" fmla="*/ 1695634 w 1873188"/>
              <a:gd name="connsiteY63" fmla="*/ 8877 h 1578837"/>
              <a:gd name="connsiteX64" fmla="*/ 1651246 w 1873188"/>
              <a:gd name="connsiteY64" fmla="*/ 35510 h 1578837"/>
              <a:gd name="connsiteX65" fmla="*/ 1642368 w 1873188"/>
              <a:gd name="connsiteY65" fmla="*/ 26633 h 1578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873188" h="1578837">
                <a:moveTo>
                  <a:pt x="1642368" y="26633"/>
                </a:moveTo>
                <a:cubicBezTo>
                  <a:pt x="1611296" y="29592"/>
                  <a:pt x="1661378" y="25186"/>
                  <a:pt x="1464815" y="53266"/>
                </a:cubicBezTo>
                <a:cubicBezTo>
                  <a:pt x="1443488" y="56313"/>
                  <a:pt x="1423487" y="65470"/>
                  <a:pt x="1402671" y="71021"/>
                </a:cubicBezTo>
                <a:cubicBezTo>
                  <a:pt x="1379093" y="77308"/>
                  <a:pt x="1355324" y="82858"/>
                  <a:pt x="1331650" y="88776"/>
                </a:cubicBezTo>
                <a:cubicBezTo>
                  <a:pt x="1319813" y="91735"/>
                  <a:pt x="1307871" y="94302"/>
                  <a:pt x="1296139" y="97654"/>
                </a:cubicBezTo>
                <a:cubicBezTo>
                  <a:pt x="1275424" y="103572"/>
                  <a:pt x="1254987" y="110565"/>
                  <a:pt x="1233995" y="115409"/>
                </a:cubicBezTo>
                <a:cubicBezTo>
                  <a:pt x="1191882" y="125127"/>
                  <a:pt x="1131747" y="129185"/>
                  <a:pt x="1091953" y="133165"/>
                </a:cubicBezTo>
                <a:cubicBezTo>
                  <a:pt x="1032024" y="173117"/>
                  <a:pt x="1104019" y="122607"/>
                  <a:pt x="1020931" y="195308"/>
                </a:cubicBezTo>
                <a:cubicBezTo>
                  <a:pt x="996156" y="216986"/>
                  <a:pt x="969655" y="221483"/>
                  <a:pt x="941032" y="239697"/>
                </a:cubicBezTo>
                <a:cubicBezTo>
                  <a:pt x="925046" y="249870"/>
                  <a:pt x="912583" y="264961"/>
                  <a:pt x="896644" y="275207"/>
                </a:cubicBezTo>
                <a:cubicBezTo>
                  <a:pt x="871016" y="291682"/>
                  <a:pt x="843996" y="305971"/>
                  <a:pt x="816745" y="319596"/>
                </a:cubicBezTo>
                <a:cubicBezTo>
                  <a:pt x="792042" y="331947"/>
                  <a:pt x="743946" y="346821"/>
                  <a:pt x="719090" y="355106"/>
                </a:cubicBezTo>
                <a:cubicBezTo>
                  <a:pt x="706535" y="359291"/>
                  <a:pt x="695673" y="367487"/>
                  <a:pt x="683580" y="372862"/>
                </a:cubicBezTo>
                <a:cubicBezTo>
                  <a:pt x="644191" y="390368"/>
                  <a:pt x="634543" y="386388"/>
                  <a:pt x="603681" y="417250"/>
                </a:cubicBezTo>
                <a:cubicBezTo>
                  <a:pt x="593219" y="427713"/>
                  <a:pt x="587001" y="441813"/>
                  <a:pt x="577048" y="452761"/>
                </a:cubicBezTo>
                <a:cubicBezTo>
                  <a:pt x="557342" y="474438"/>
                  <a:pt x="514904" y="514905"/>
                  <a:pt x="514904" y="514905"/>
                </a:cubicBezTo>
                <a:cubicBezTo>
                  <a:pt x="504448" y="542787"/>
                  <a:pt x="488678" y="592378"/>
                  <a:pt x="470516" y="621437"/>
                </a:cubicBezTo>
                <a:cubicBezTo>
                  <a:pt x="462674" y="633984"/>
                  <a:pt x="452368" y="644826"/>
                  <a:pt x="443883" y="656947"/>
                </a:cubicBezTo>
                <a:cubicBezTo>
                  <a:pt x="425527" y="683170"/>
                  <a:pt x="408973" y="710623"/>
                  <a:pt x="390617" y="736846"/>
                </a:cubicBezTo>
                <a:cubicBezTo>
                  <a:pt x="376019" y="757701"/>
                  <a:pt x="361024" y="778275"/>
                  <a:pt x="346228" y="798990"/>
                </a:cubicBezTo>
                <a:cubicBezTo>
                  <a:pt x="325200" y="828429"/>
                  <a:pt x="332013" y="832158"/>
                  <a:pt x="319595" y="861134"/>
                </a:cubicBezTo>
                <a:cubicBezTo>
                  <a:pt x="312024" y="878799"/>
                  <a:pt x="285308" y="928687"/>
                  <a:pt x="275207" y="941033"/>
                </a:cubicBezTo>
                <a:cubicBezTo>
                  <a:pt x="158357" y="1083851"/>
                  <a:pt x="268309" y="927608"/>
                  <a:pt x="195308" y="1029809"/>
                </a:cubicBezTo>
                <a:cubicBezTo>
                  <a:pt x="146444" y="1098219"/>
                  <a:pt x="211806" y="1008739"/>
                  <a:pt x="159797" y="1091953"/>
                </a:cubicBezTo>
                <a:cubicBezTo>
                  <a:pt x="151955" y="1104500"/>
                  <a:pt x="142793" y="1116230"/>
                  <a:pt x="133164" y="1127464"/>
                </a:cubicBezTo>
                <a:cubicBezTo>
                  <a:pt x="99643" y="1166572"/>
                  <a:pt x="109851" y="1141682"/>
                  <a:pt x="79898" y="1189607"/>
                </a:cubicBezTo>
                <a:cubicBezTo>
                  <a:pt x="72884" y="1200829"/>
                  <a:pt x="66790" y="1212727"/>
                  <a:pt x="62143" y="1225118"/>
                </a:cubicBezTo>
                <a:cubicBezTo>
                  <a:pt x="57859" y="1236542"/>
                  <a:pt x="59190" y="1249963"/>
                  <a:pt x="53265" y="1260629"/>
                </a:cubicBezTo>
                <a:cubicBezTo>
                  <a:pt x="44063" y="1277193"/>
                  <a:pt x="29592" y="1290221"/>
                  <a:pt x="17755" y="1305017"/>
                </a:cubicBezTo>
                <a:cubicBezTo>
                  <a:pt x="14796" y="1313895"/>
                  <a:pt x="8877" y="1322292"/>
                  <a:pt x="8877" y="1331650"/>
                </a:cubicBezTo>
                <a:cubicBezTo>
                  <a:pt x="8877" y="1448835"/>
                  <a:pt x="0" y="1418651"/>
                  <a:pt x="106531" y="1429305"/>
                </a:cubicBezTo>
                <a:cubicBezTo>
                  <a:pt x="118368" y="1432264"/>
                  <a:pt x="131276" y="1432440"/>
                  <a:pt x="142042" y="1438182"/>
                </a:cubicBezTo>
                <a:cubicBezTo>
                  <a:pt x="176086" y="1456339"/>
                  <a:pt x="203092" y="1488125"/>
                  <a:pt x="239696" y="1500326"/>
                </a:cubicBezTo>
                <a:lnTo>
                  <a:pt x="292962" y="1518081"/>
                </a:lnTo>
                <a:cubicBezTo>
                  <a:pt x="298881" y="1524000"/>
                  <a:pt x="303754" y="1531194"/>
                  <a:pt x="310718" y="1535837"/>
                </a:cubicBezTo>
                <a:cubicBezTo>
                  <a:pt x="375217" y="1578837"/>
                  <a:pt x="323270" y="1530635"/>
                  <a:pt x="363984" y="1571347"/>
                </a:cubicBezTo>
                <a:lnTo>
                  <a:pt x="470516" y="1562470"/>
                </a:lnTo>
                <a:cubicBezTo>
                  <a:pt x="500133" y="1559778"/>
                  <a:pt x="529625" y="1555662"/>
                  <a:pt x="559292" y="1553592"/>
                </a:cubicBezTo>
                <a:lnTo>
                  <a:pt x="852256" y="1535837"/>
                </a:lnTo>
                <a:cubicBezTo>
                  <a:pt x="890726" y="1529918"/>
                  <a:pt x="929499" y="1525714"/>
                  <a:pt x="967665" y="1518081"/>
                </a:cubicBezTo>
                <a:cubicBezTo>
                  <a:pt x="988790" y="1513856"/>
                  <a:pt x="1009174" y="1506516"/>
                  <a:pt x="1029809" y="1500326"/>
                </a:cubicBezTo>
                <a:cubicBezTo>
                  <a:pt x="1038772" y="1497637"/>
                  <a:pt x="1047211" y="1492986"/>
                  <a:pt x="1056442" y="1491448"/>
                </a:cubicBezTo>
                <a:cubicBezTo>
                  <a:pt x="1082874" y="1487043"/>
                  <a:pt x="1109708" y="1485530"/>
                  <a:pt x="1136341" y="1482571"/>
                </a:cubicBezTo>
                <a:cubicBezTo>
                  <a:pt x="1219199" y="1485530"/>
                  <a:pt x="1302687" y="1480838"/>
                  <a:pt x="1384916" y="1491448"/>
                </a:cubicBezTo>
                <a:cubicBezTo>
                  <a:pt x="1397368" y="1493055"/>
                  <a:pt x="1401333" y="1510783"/>
                  <a:pt x="1411549" y="1518081"/>
                </a:cubicBezTo>
                <a:cubicBezTo>
                  <a:pt x="1422318" y="1525773"/>
                  <a:pt x="1435222" y="1529918"/>
                  <a:pt x="1447059" y="1535837"/>
                </a:cubicBezTo>
                <a:cubicBezTo>
                  <a:pt x="1461855" y="1532878"/>
                  <a:pt x="1478893" y="1535329"/>
                  <a:pt x="1491448" y="1526959"/>
                </a:cubicBezTo>
                <a:cubicBezTo>
                  <a:pt x="1499234" y="1521768"/>
                  <a:pt x="1493136" y="1506317"/>
                  <a:pt x="1500325" y="1500326"/>
                </a:cubicBezTo>
                <a:cubicBezTo>
                  <a:pt x="1512567" y="1490124"/>
                  <a:pt x="1529918" y="1488489"/>
                  <a:pt x="1544714" y="1482571"/>
                </a:cubicBezTo>
                <a:cubicBezTo>
                  <a:pt x="1582941" y="1444342"/>
                  <a:pt x="1555590" y="1474356"/>
                  <a:pt x="1606857" y="1393794"/>
                </a:cubicBezTo>
                <a:cubicBezTo>
                  <a:pt x="1612585" y="1384792"/>
                  <a:pt x="1624613" y="1367161"/>
                  <a:pt x="1624613" y="1367161"/>
                </a:cubicBezTo>
                <a:cubicBezTo>
                  <a:pt x="1627572" y="1352365"/>
                  <a:pt x="1630217" y="1337503"/>
                  <a:pt x="1633490" y="1322773"/>
                </a:cubicBezTo>
                <a:cubicBezTo>
                  <a:pt x="1636137" y="1310862"/>
                  <a:pt x="1641499" y="1299432"/>
                  <a:pt x="1642368" y="1287262"/>
                </a:cubicBezTo>
                <a:cubicBezTo>
                  <a:pt x="1668011" y="928265"/>
                  <a:pt x="1596964" y="1044644"/>
                  <a:pt x="1677879" y="923277"/>
                </a:cubicBezTo>
                <a:cubicBezTo>
                  <a:pt x="1723683" y="785864"/>
                  <a:pt x="1671186" y="927784"/>
                  <a:pt x="1713389" y="843378"/>
                </a:cubicBezTo>
                <a:cubicBezTo>
                  <a:pt x="1717574" y="835008"/>
                  <a:pt x="1718082" y="825115"/>
                  <a:pt x="1722267" y="816745"/>
                </a:cubicBezTo>
                <a:cubicBezTo>
                  <a:pt x="1734034" y="793212"/>
                  <a:pt x="1773937" y="749939"/>
                  <a:pt x="1784411" y="736846"/>
                </a:cubicBezTo>
                <a:cubicBezTo>
                  <a:pt x="1826618" y="684088"/>
                  <a:pt x="1794613" y="717768"/>
                  <a:pt x="1828799" y="683580"/>
                </a:cubicBezTo>
                <a:cubicBezTo>
                  <a:pt x="1833747" y="648943"/>
                  <a:pt x="1836482" y="576878"/>
                  <a:pt x="1855432" y="532660"/>
                </a:cubicBezTo>
                <a:cubicBezTo>
                  <a:pt x="1860645" y="520496"/>
                  <a:pt x="1867269" y="508986"/>
                  <a:pt x="1873188" y="497149"/>
                </a:cubicBezTo>
                <a:cubicBezTo>
                  <a:pt x="1870229" y="361025"/>
                  <a:pt x="1869752" y="224824"/>
                  <a:pt x="1864310" y="88776"/>
                </a:cubicBezTo>
                <a:cubicBezTo>
                  <a:pt x="1863822" y="76585"/>
                  <a:pt x="1862200" y="63418"/>
                  <a:pt x="1855432" y="53266"/>
                </a:cubicBezTo>
                <a:cubicBezTo>
                  <a:pt x="1826285" y="9545"/>
                  <a:pt x="1821120" y="12236"/>
                  <a:pt x="1784411" y="0"/>
                </a:cubicBezTo>
                <a:lnTo>
                  <a:pt x="1695634" y="8877"/>
                </a:lnTo>
                <a:cubicBezTo>
                  <a:pt x="1601682" y="18767"/>
                  <a:pt x="1592211" y="5994"/>
                  <a:pt x="1651246" y="35510"/>
                </a:cubicBezTo>
                <a:cubicBezTo>
                  <a:pt x="1662930" y="455"/>
                  <a:pt x="1673440" y="23674"/>
                  <a:pt x="1642368" y="26633"/>
                </a:cubicBezTo>
                <a:close/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981200" y="6019800"/>
            <a:ext cx="838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581400" y="6019800"/>
            <a:ext cx="838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410200" y="5943600"/>
            <a:ext cx="838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0034" y="2833454"/>
            <a:ext cx="457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2000" y="3581400"/>
            <a:ext cx="7620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Acetyl Co-A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17735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61379">
            <a:off x="914400" y="1676400"/>
            <a:ext cx="7010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0070C0"/>
                </a:solidFill>
              </a:rPr>
              <a:t>Tricarboxylic</a:t>
            </a:r>
            <a:r>
              <a:rPr lang="en-US" sz="3600" dirty="0" smtClean="0">
                <a:solidFill>
                  <a:srgbClr val="0070C0"/>
                </a:solidFill>
              </a:rPr>
              <a:t> acid (TCA) cycle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17745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3619">
            <a:off x="685800" y="1142999"/>
            <a:ext cx="7772400" cy="538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4:1 (H</a:t>
            </a:r>
            <a:r>
              <a:rPr lang="en-US" baseline="-25000" dirty="0" smtClean="0"/>
              <a:t>2</a:t>
            </a:r>
            <a:r>
              <a:rPr lang="en-US" dirty="0" smtClean="0"/>
              <a:t> to CH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Mature cow: 800 L H</a:t>
            </a:r>
            <a:r>
              <a:rPr lang="en-US" baseline="-25000" dirty="0" smtClean="0"/>
              <a:t>2</a:t>
            </a:r>
            <a:r>
              <a:rPr lang="en-US" dirty="0" smtClean="0"/>
              <a:t>      200 L CH</a:t>
            </a:r>
            <a:r>
              <a:rPr lang="en-US" baseline="-25000" dirty="0" smtClean="0"/>
              <a:t>4</a:t>
            </a:r>
          </a:p>
          <a:p>
            <a:pPr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sink to keep H</a:t>
            </a:r>
            <a:r>
              <a:rPr lang="en-US" baseline="-25000" dirty="0" smtClean="0"/>
              <a:t>2</a:t>
            </a:r>
            <a:r>
              <a:rPr lang="en-US" dirty="0" smtClean="0"/>
              <a:t> partial pressure (PP) low</a:t>
            </a:r>
          </a:p>
          <a:p>
            <a:pPr lvl="1"/>
            <a:r>
              <a:rPr lang="en-US" dirty="0" smtClean="0"/>
              <a:t>Re-oxidation of reducing agent NADH</a:t>
            </a:r>
          </a:p>
          <a:p>
            <a:pPr lvl="1"/>
            <a:r>
              <a:rPr lang="en-US" dirty="0" smtClean="0"/>
              <a:t>Lactate accumulation</a:t>
            </a:r>
          </a:p>
          <a:p>
            <a:pPr lvl="1"/>
            <a:r>
              <a:rPr lang="en-US" dirty="0" smtClean="0"/>
              <a:t>More efficient microbial growth</a:t>
            </a:r>
          </a:p>
          <a:p>
            <a:pPr lvl="1"/>
            <a:r>
              <a:rPr lang="en-US" dirty="0" smtClean="0"/>
              <a:t>More ATP  (1 glucose: 2 mol ATP vs. 1 ATP in absence of methanogenes)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038600" y="23622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Environmental issue</a:t>
            </a:r>
          </a:p>
          <a:p>
            <a:r>
              <a:rPr lang="en-US" dirty="0" smtClean="0"/>
              <a:t>Energy loss</a:t>
            </a:r>
          </a:p>
          <a:p>
            <a:r>
              <a:rPr lang="en-US" dirty="0" smtClean="0"/>
              <a:t>Means to reduce CH</a:t>
            </a:r>
            <a:r>
              <a:rPr lang="en-US" baseline="-25000" dirty="0" smtClean="0"/>
              <a:t>4</a:t>
            </a:r>
            <a:r>
              <a:rPr lang="en-US" dirty="0" smtClean="0"/>
              <a:t>:</a:t>
            </a:r>
          </a:p>
          <a:p>
            <a:pPr lvl="1"/>
            <a:r>
              <a:rPr lang="en-US" sz="2400" dirty="0" smtClean="0"/>
              <a:t>Inhibit methanogens (e.g., </a:t>
            </a:r>
            <a:r>
              <a:rPr lang="en-US" sz="2400" dirty="0" err="1" smtClean="0"/>
              <a:t>bromoethanesulphonate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Inhibit protozoa</a:t>
            </a:r>
          </a:p>
          <a:p>
            <a:pPr lvl="1"/>
            <a:r>
              <a:rPr lang="en-US" sz="2400" dirty="0" smtClean="0"/>
              <a:t>Reducing fiber content</a:t>
            </a:r>
          </a:p>
          <a:p>
            <a:pPr lvl="1"/>
            <a:r>
              <a:rPr lang="en-US" sz="2400" dirty="0" smtClean="0"/>
              <a:t>Reducing feeding time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~ 9 to 37% of methanogens associated with ciliate protozoa</a:t>
            </a:r>
          </a:p>
          <a:p>
            <a:endParaRPr lang="en-US" dirty="0" smtClean="0"/>
          </a:p>
          <a:p>
            <a:r>
              <a:rPr lang="en-US" dirty="0" smtClean="0"/>
              <a:t>Removing ciliate protozoa may   CH</a:t>
            </a:r>
            <a:r>
              <a:rPr lang="en-US" baseline="-25000" dirty="0" smtClean="0"/>
              <a:t>4 </a:t>
            </a:r>
            <a:r>
              <a:rPr lang="en-US" dirty="0" smtClean="0"/>
              <a:t>synthesis</a:t>
            </a:r>
            <a:endParaRPr lang="en-US" baseline="-25000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5487194" y="3352006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Other H</a:t>
            </a:r>
            <a:r>
              <a:rPr lang="en-US" baseline="-25000" dirty="0" smtClean="0"/>
              <a:t>2</a:t>
            </a:r>
            <a:r>
              <a:rPr lang="en-US" dirty="0" smtClean="0"/>
              <a:t> sink</a:t>
            </a:r>
            <a:endParaRPr lang="en-US" dirty="0"/>
          </a:p>
        </p:txBody>
      </p:sp>
      <p:grpSp>
        <p:nvGrpSpPr>
          <p:cNvPr id="3" name="Group 29"/>
          <p:cNvGrpSpPr/>
          <p:nvPr/>
        </p:nvGrpSpPr>
        <p:grpSpPr>
          <a:xfrm>
            <a:off x="914400" y="1828800"/>
            <a:ext cx="6934200" cy="4191000"/>
            <a:chOff x="990600" y="1371600"/>
            <a:chExt cx="6934200" cy="4191000"/>
          </a:xfrm>
        </p:grpSpPr>
        <p:sp>
          <p:nvSpPr>
            <p:cNvPr id="4" name="TextBox 3"/>
            <p:cNvSpPr txBox="1"/>
            <p:nvPr/>
          </p:nvSpPr>
          <p:spPr>
            <a:xfrm>
              <a:off x="2971800" y="1447800"/>
              <a:ext cx="320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    Plant carbohydrates</a:t>
              </a:r>
              <a:endParaRPr lang="en-US" b="1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3923506" y="2095500"/>
              <a:ext cx="534194" cy="79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ounded Rectangle 6"/>
            <p:cNvSpPr/>
            <p:nvPr/>
          </p:nvSpPr>
          <p:spPr>
            <a:xfrm>
              <a:off x="2971800" y="1371600"/>
              <a:ext cx="27432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10800000" flipV="1">
              <a:off x="3581400" y="2362200"/>
              <a:ext cx="609600" cy="4572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4191000" y="2362200"/>
              <a:ext cx="762000" cy="4572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>
            <a:xfrm>
              <a:off x="4876800" y="2971800"/>
              <a:ext cx="8382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76800" y="3059668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  VFAs</a:t>
              </a:r>
              <a:endParaRPr lang="en-US" b="1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438400" y="2971800"/>
              <a:ext cx="13716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86000" y="3059668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   H</a:t>
              </a:r>
              <a:r>
                <a:rPr lang="en-US" b="1" baseline="-25000" dirty="0" smtClean="0"/>
                <a:t>2</a:t>
              </a:r>
              <a:r>
                <a:rPr lang="en-US" b="1" dirty="0" smtClean="0"/>
                <a:t> + CO</a:t>
              </a:r>
              <a:r>
                <a:rPr lang="en-US" b="1" baseline="-25000" dirty="0" smtClean="0"/>
                <a:t>2</a:t>
              </a:r>
              <a:endParaRPr lang="en-US" b="1" baseline="-25000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5400000">
              <a:off x="2248694" y="4229100"/>
              <a:ext cx="1599406" cy="79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3048000" y="3429000"/>
              <a:ext cx="4038600" cy="1600200"/>
            </a:xfrm>
            <a:prstGeom prst="straightConnector1">
              <a:avLst/>
            </a:prstGeom>
            <a:ln w="25400"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590800" y="5117068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 CH</a:t>
              </a:r>
              <a:r>
                <a:rPr lang="en-US" b="1" baseline="-25000" dirty="0" smtClean="0"/>
                <a:t>4</a:t>
              </a:r>
              <a:r>
                <a:rPr lang="en-US" b="1" dirty="0" smtClean="0"/>
                <a:t> + CO</a:t>
              </a:r>
              <a:r>
                <a:rPr lang="en-US" b="1" baseline="-25000" dirty="0" smtClean="0"/>
                <a:t>2</a:t>
              </a:r>
              <a:endParaRPr lang="en-US" b="1" baseline="-25000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529841" y="5066211"/>
              <a:ext cx="13716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77000" y="51054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  Acetate</a:t>
              </a:r>
              <a:endParaRPr lang="en-US" b="1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553200" y="5105400"/>
              <a:ext cx="9906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990600" y="3657600"/>
              <a:ext cx="1981200" cy="8382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43000" y="3581400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    </a:t>
              </a:r>
              <a:r>
                <a:rPr lang="en-US" b="1" dirty="0" err="1" smtClean="0"/>
                <a:t>Methanogenic</a:t>
              </a:r>
              <a:endParaRPr lang="en-US" b="1" dirty="0" smtClean="0"/>
            </a:p>
            <a:p>
              <a:r>
                <a:rPr lang="en-US" b="1" dirty="0" smtClean="0"/>
                <a:t>    bacteria</a:t>
              </a:r>
              <a:endParaRPr lang="en-US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334000" y="3733800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    </a:t>
              </a:r>
              <a:r>
                <a:rPr lang="en-US" b="1" dirty="0" err="1" smtClean="0"/>
                <a:t>Acetogenic</a:t>
              </a:r>
              <a:endParaRPr lang="en-US" b="1" dirty="0" smtClean="0"/>
            </a:p>
            <a:p>
              <a:r>
                <a:rPr lang="en-US" b="1" dirty="0" smtClean="0"/>
                <a:t>    bacteria</a:t>
              </a:r>
              <a:endParaRPr lang="en-US" b="1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029200" y="3733800"/>
              <a:ext cx="1981200" cy="838200"/>
            </a:xfrm>
            <a:prstGeom prst="ellipse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CH</a:t>
            </a:r>
            <a:r>
              <a:rPr lang="en-US" baseline="-25000" dirty="0" smtClean="0"/>
              <a:t>4</a:t>
            </a:r>
            <a:r>
              <a:rPr lang="en-US" dirty="0" smtClean="0"/>
              <a:t>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343400"/>
          </a:xfrm>
        </p:spPr>
        <p:txBody>
          <a:bodyPr/>
          <a:lstStyle/>
          <a:p>
            <a:r>
              <a:rPr lang="en-US" dirty="0" smtClean="0"/>
              <a:t>Ration (forage vs. concentrates)</a:t>
            </a:r>
          </a:p>
          <a:p>
            <a:r>
              <a:rPr lang="en-US" dirty="0" smtClean="0"/>
              <a:t>Forage (grass vs. legumes)</a:t>
            </a:r>
          </a:p>
          <a:p>
            <a:r>
              <a:rPr lang="en-US" dirty="0" smtClean="0"/>
              <a:t>Type of grain</a:t>
            </a:r>
          </a:p>
          <a:p>
            <a:r>
              <a:rPr lang="en-US" dirty="0" smtClean="0"/>
              <a:t>Ionophores (promoting specific microbes)</a:t>
            </a:r>
          </a:p>
          <a:p>
            <a:r>
              <a:rPr lang="en-US" dirty="0" smtClean="0"/>
              <a:t>Management systems (confined vs. pasture)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Bacterial proteolysis: peptides, AA, ammonia.</a:t>
            </a:r>
          </a:p>
          <a:p>
            <a:endParaRPr lang="en-US" dirty="0" smtClean="0"/>
          </a:p>
          <a:p>
            <a:r>
              <a:rPr lang="en-US" dirty="0" smtClean="0"/>
              <a:t>Products used by non-proteolytic bacteria</a:t>
            </a:r>
          </a:p>
          <a:p>
            <a:r>
              <a:rPr lang="en-US" dirty="0" smtClean="0"/>
              <a:t>Major source: ammonia</a:t>
            </a:r>
          </a:p>
          <a:p>
            <a:r>
              <a:rPr lang="en-US" dirty="0" smtClean="0"/>
              <a:t>Branched chain  AA      branched chain VFA (BCVFA)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962400" y="3962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Val      </a:t>
            </a:r>
            <a:r>
              <a:rPr lang="en-US" dirty="0" err="1" smtClean="0"/>
              <a:t>isobutyric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Leu</a:t>
            </a:r>
            <a:r>
              <a:rPr lang="en-US" dirty="0" smtClean="0"/>
              <a:t>      </a:t>
            </a:r>
            <a:r>
              <a:rPr lang="en-US" dirty="0" err="1" smtClean="0"/>
              <a:t>isovaleric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Ile       2-methylbutyric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BCVFA used for synthesis of BCAA &amp; LCFA by non-proteolytic bacteria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676400" y="18288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676400" y="2819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676400" y="23622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Polysaccharides       short-chain VFA    </a:t>
            </a:r>
          </a:p>
          <a:p>
            <a:r>
              <a:rPr lang="en-US" dirty="0" smtClean="0"/>
              <a:t>Energy &amp; C</a:t>
            </a:r>
          </a:p>
          <a:p>
            <a:r>
              <a:rPr lang="en-US" dirty="0" smtClean="0"/>
              <a:t>Attaching to plant carbohydrates &amp; hydrolysis</a:t>
            </a:r>
          </a:p>
          <a:p>
            <a:r>
              <a:rPr lang="en-US" dirty="0" smtClean="0"/>
              <a:t>Major source: FAs produced, cellulose </a:t>
            </a:r>
          </a:p>
          <a:p>
            <a:r>
              <a:rPr lang="en-US" dirty="0" smtClean="0"/>
              <a:t>Methane: H</a:t>
            </a:r>
            <a:r>
              <a:rPr lang="en-US" baseline="-25000" dirty="0" smtClean="0"/>
              <a:t>2</a:t>
            </a:r>
            <a:r>
              <a:rPr lang="en-US" dirty="0" smtClean="0"/>
              <a:t> &amp; CO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Protozoa use bacterial N &amp; stored carbohydrates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429000" y="1759131"/>
            <a:ext cx="381000" cy="259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Volatile fatty acids (VFA)</a:t>
            </a:r>
          </a:p>
          <a:p>
            <a:pPr lvl="1"/>
            <a:r>
              <a:rPr lang="en-US" dirty="0" smtClean="0"/>
              <a:t>Direct: Acetate, butyrate, H</a:t>
            </a:r>
            <a:r>
              <a:rPr lang="en-US" baseline="-25000" dirty="0" smtClean="0"/>
              <a:t>2</a:t>
            </a:r>
            <a:r>
              <a:rPr lang="en-US" dirty="0" smtClean="0"/>
              <a:t> &amp; CO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Indirect: propionate, CH</a:t>
            </a:r>
            <a:r>
              <a:rPr lang="en-US" baseline="-25000" dirty="0" smtClean="0"/>
              <a:t>4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Propionate: </a:t>
            </a:r>
            <a:r>
              <a:rPr lang="en-US" dirty="0" err="1" smtClean="0"/>
              <a:t>decarboxylation</a:t>
            </a:r>
            <a:r>
              <a:rPr lang="en-US" dirty="0" smtClean="0"/>
              <a:t> of </a:t>
            </a:r>
            <a:r>
              <a:rPr lang="en-US" dirty="0" err="1" smtClean="0"/>
              <a:t>succinate</a:t>
            </a:r>
            <a:endParaRPr lang="en-US" dirty="0" smtClean="0"/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	     </a:t>
            </a:r>
            <a:r>
              <a:rPr lang="en-US" dirty="0" err="1" smtClean="0"/>
              <a:t>acrylate</a:t>
            </a:r>
            <a:r>
              <a:rPr lang="en-US" dirty="0" smtClean="0"/>
              <a:t> (up to 30% of total)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86800" cy="4602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				   </a:t>
            </a:r>
            <a:r>
              <a:rPr lang="en-US" b="1" dirty="0" smtClean="0"/>
              <a:t>Balance</a:t>
            </a:r>
          </a:p>
          <a:p>
            <a:pPr>
              <a:buNone/>
            </a:pPr>
            <a:r>
              <a:rPr lang="en-US" sz="2800" u="sng" dirty="0" smtClean="0"/>
              <a:t>producing </a:t>
            </a:r>
            <a:r>
              <a:rPr lang="en-US" sz="2800" u="sng" dirty="0" err="1" smtClean="0"/>
              <a:t>succinate</a:t>
            </a:r>
            <a:r>
              <a:rPr lang="en-US" dirty="0" smtClean="0"/>
              <a:t>	       </a:t>
            </a:r>
            <a:r>
              <a:rPr lang="en-US" sz="2800" u="sng" dirty="0" err="1" smtClean="0"/>
              <a:t>succinate</a:t>
            </a:r>
            <a:r>
              <a:rPr lang="en-US" u="sng" dirty="0" smtClean="0"/>
              <a:t> </a:t>
            </a:r>
            <a:r>
              <a:rPr lang="en-US" sz="2800" u="sng" dirty="0" err="1" smtClean="0"/>
              <a:t>decarboxylation</a:t>
            </a:r>
            <a:endParaRPr lang="en-US" sz="2800" u="sng" dirty="0" smtClean="0"/>
          </a:p>
          <a:p>
            <a:pPr>
              <a:buNone/>
            </a:pPr>
            <a:r>
              <a:rPr lang="en-US" sz="2600" i="1" dirty="0" err="1" smtClean="0">
                <a:solidFill>
                  <a:schemeClr val="accent1">
                    <a:lumMod val="50000"/>
                  </a:schemeClr>
                </a:solidFill>
              </a:rPr>
              <a:t>Prevotella</a:t>
            </a:r>
            <a:r>
              <a:rPr lang="en-US" sz="2600" i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sz="2600" i="1" dirty="0" err="1" smtClean="0">
                <a:solidFill>
                  <a:schemeClr val="accent1">
                    <a:lumMod val="50000"/>
                  </a:schemeClr>
                </a:solidFill>
              </a:rPr>
              <a:t>ruminicola</a:t>
            </a:r>
            <a:r>
              <a:rPr lang="en-US" sz="26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i="1" dirty="0" smtClean="0"/>
              <a:t>	       </a:t>
            </a:r>
            <a:r>
              <a:rPr lang="en-US" sz="2600" i="1" dirty="0" err="1" smtClean="0">
                <a:solidFill>
                  <a:schemeClr val="accent1">
                    <a:lumMod val="50000"/>
                  </a:schemeClr>
                </a:solidFill>
              </a:rPr>
              <a:t>Selenomonas</a:t>
            </a:r>
            <a:r>
              <a:rPr lang="en-US" sz="26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600" i="1" dirty="0" err="1" smtClean="0">
                <a:solidFill>
                  <a:schemeClr val="accent1">
                    <a:lumMod val="50000"/>
                  </a:schemeClr>
                </a:solidFill>
              </a:rPr>
              <a:t>ruminantium</a:t>
            </a:r>
            <a:r>
              <a:rPr lang="en-US" sz="2800" i="1" dirty="0" smtClean="0"/>
              <a:t>	</a:t>
            </a:r>
          </a:p>
          <a:p>
            <a:pPr>
              <a:buNone/>
            </a:pPr>
            <a:r>
              <a:rPr lang="en-US" sz="2600" i="1" dirty="0" err="1" smtClean="0">
                <a:solidFill>
                  <a:schemeClr val="accent1">
                    <a:lumMod val="50000"/>
                  </a:schemeClr>
                </a:solidFill>
              </a:rPr>
              <a:t>Ruminococcus</a:t>
            </a:r>
            <a:r>
              <a:rPr lang="en-US" sz="26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600" i="1" dirty="0" err="1" smtClean="0">
                <a:solidFill>
                  <a:schemeClr val="accent1">
                    <a:lumMod val="50000"/>
                  </a:schemeClr>
                </a:solidFill>
              </a:rPr>
              <a:t>flavefaciens</a:t>
            </a:r>
            <a:endParaRPr lang="en-US" sz="2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600" i="1" dirty="0" err="1" smtClean="0">
                <a:solidFill>
                  <a:schemeClr val="accent1">
                    <a:lumMod val="50000"/>
                  </a:schemeClr>
                </a:solidFill>
              </a:rPr>
              <a:t>Fibrobacter</a:t>
            </a:r>
            <a:r>
              <a:rPr lang="en-US" sz="26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600" i="1" dirty="0" err="1" smtClean="0">
                <a:solidFill>
                  <a:schemeClr val="accent1">
                    <a:lumMod val="50000"/>
                  </a:schemeClr>
                </a:solidFill>
              </a:rPr>
              <a:t>succinogens</a:t>
            </a:r>
            <a:endParaRPr lang="en-US" sz="2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		</a:t>
            </a:r>
            <a:r>
              <a:rPr lang="en-US" sz="2800" b="1" dirty="0" smtClean="0"/>
              <a:t>Propionate + CO</a:t>
            </a:r>
            <a:r>
              <a:rPr lang="en-US" sz="2800" b="1" baseline="-25000" dirty="0" smtClean="0"/>
              <a:t>2</a:t>
            </a:r>
            <a:endParaRPr lang="en-US" sz="2800" b="1" baseline="-25000" dirty="0"/>
          </a:p>
        </p:txBody>
      </p:sp>
      <p:grpSp>
        <p:nvGrpSpPr>
          <p:cNvPr id="5" name="Group 10"/>
          <p:cNvGrpSpPr/>
          <p:nvPr/>
        </p:nvGrpSpPr>
        <p:grpSpPr>
          <a:xfrm>
            <a:off x="2362200" y="1981200"/>
            <a:ext cx="3886200" cy="3581400"/>
            <a:chOff x="2743200" y="2133600"/>
            <a:chExt cx="3886200" cy="3581400"/>
          </a:xfrm>
        </p:grpSpPr>
        <p:sp>
          <p:nvSpPr>
            <p:cNvPr id="4" name="Oval 3"/>
            <p:cNvSpPr/>
            <p:nvPr/>
          </p:nvSpPr>
          <p:spPr>
            <a:xfrm>
              <a:off x="2743200" y="4572000"/>
              <a:ext cx="3886200" cy="1143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rot="10800000" flipV="1">
              <a:off x="3657600" y="2133600"/>
              <a:ext cx="533400" cy="4572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4177937" y="2133600"/>
              <a:ext cx="762000" cy="4572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Propionate            glucose (27 – 54%)</a:t>
            </a:r>
          </a:p>
          <a:p>
            <a:pPr>
              <a:buNone/>
            </a:pPr>
            <a:r>
              <a:rPr lang="en-US" dirty="0" smtClean="0"/>
              <a:t>Other sources: 15-35% from AA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        Up to 15% from lactate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Methane (CH</a:t>
            </a:r>
            <a:r>
              <a:rPr lang="en-US" baseline="-25000" dirty="0" smtClean="0"/>
              <a:t>4</a:t>
            </a:r>
            <a:r>
              <a:rPr lang="en-US" dirty="0" smtClean="0"/>
              <a:t>): uses H</a:t>
            </a:r>
            <a:r>
              <a:rPr lang="en-US" baseline="-25000" dirty="0" smtClean="0"/>
              <a:t>2</a:t>
            </a:r>
          </a:p>
          <a:p>
            <a:pPr>
              <a:buNone/>
            </a:pPr>
            <a:r>
              <a:rPr lang="en-US" dirty="0" smtClean="0"/>
              <a:t>Sources: H</a:t>
            </a:r>
            <a:r>
              <a:rPr lang="en-US" baseline="-25000" dirty="0" smtClean="0"/>
              <a:t>2</a:t>
            </a:r>
            <a:r>
              <a:rPr lang="en-US" dirty="0" smtClean="0"/>
              <a:t>, CO</a:t>
            </a:r>
            <a:r>
              <a:rPr lang="en-US" baseline="-25000" dirty="0" smtClean="0"/>
              <a:t>2</a:t>
            </a:r>
            <a:r>
              <a:rPr lang="en-US" dirty="0" smtClean="0"/>
              <a:t>, methanol, VFAs (</a:t>
            </a:r>
            <a:r>
              <a:rPr lang="en-US" b="1" dirty="0" smtClean="0">
                <a:solidFill>
                  <a:srgbClr val="C00000"/>
                </a:solidFill>
              </a:rPr>
              <a:t>need time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               4 H</a:t>
            </a:r>
            <a:r>
              <a:rPr lang="en-US" baseline="-25000" dirty="0" smtClean="0"/>
              <a:t>2</a:t>
            </a:r>
            <a:r>
              <a:rPr lang="en-US" dirty="0" smtClean="0"/>
              <a:t> + CO</a:t>
            </a:r>
            <a:r>
              <a:rPr lang="en-US" baseline="-25000" dirty="0" smtClean="0"/>
              <a:t>2</a:t>
            </a:r>
            <a:r>
              <a:rPr lang="en-US" dirty="0" smtClean="0"/>
              <a:t>         CH</a:t>
            </a:r>
            <a:r>
              <a:rPr lang="en-US" baseline="-25000" dirty="0" smtClean="0"/>
              <a:t>4</a:t>
            </a:r>
            <a:r>
              <a:rPr lang="en-US" dirty="0" smtClean="0"/>
              <a:t> + 2H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590800" y="185928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953000" y="50292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04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828800" y="304797"/>
            <a:ext cx="5486401" cy="716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</a:rPr>
              <a:t>Carbohydrates degradation in the rumen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462291" y="2760955"/>
            <a:ext cx="2760956" cy="3861787"/>
          </a:xfrm>
          <a:custGeom>
            <a:avLst/>
            <a:gdLst>
              <a:gd name="connsiteX0" fmla="*/ 1606859 w 2760956"/>
              <a:gd name="connsiteY0" fmla="*/ 97655 h 3861787"/>
              <a:gd name="connsiteX1" fmla="*/ 1748901 w 2760956"/>
              <a:gd name="connsiteY1" fmla="*/ 79899 h 3861787"/>
              <a:gd name="connsiteX2" fmla="*/ 1899822 w 2760956"/>
              <a:gd name="connsiteY2" fmla="*/ 62144 h 3861787"/>
              <a:gd name="connsiteX3" fmla="*/ 1988598 w 2760956"/>
              <a:gd name="connsiteY3" fmla="*/ 44389 h 3861787"/>
              <a:gd name="connsiteX4" fmla="*/ 2139519 w 2760956"/>
              <a:gd name="connsiteY4" fmla="*/ 26633 h 3861787"/>
              <a:gd name="connsiteX5" fmla="*/ 2183907 w 2760956"/>
              <a:gd name="connsiteY5" fmla="*/ 17756 h 3861787"/>
              <a:gd name="connsiteX6" fmla="*/ 2210540 w 2760956"/>
              <a:gd name="connsiteY6" fmla="*/ 8878 h 3861787"/>
              <a:gd name="connsiteX7" fmla="*/ 2361460 w 2760956"/>
              <a:gd name="connsiteY7" fmla="*/ 0 h 3861787"/>
              <a:gd name="connsiteX8" fmla="*/ 2663301 w 2760956"/>
              <a:gd name="connsiteY8" fmla="*/ 8878 h 3861787"/>
              <a:gd name="connsiteX9" fmla="*/ 2689934 w 2760956"/>
              <a:gd name="connsiteY9" fmla="*/ 17756 h 3861787"/>
              <a:gd name="connsiteX10" fmla="*/ 2707690 w 2760956"/>
              <a:gd name="connsiteY10" fmla="*/ 62144 h 3861787"/>
              <a:gd name="connsiteX11" fmla="*/ 2716567 w 2760956"/>
              <a:gd name="connsiteY11" fmla="*/ 124288 h 3861787"/>
              <a:gd name="connsiteX12" fmla="*/ 2743200 w 2760956"/>
              <a:gd name="connsiteY12" fmla="*/ 213064 h 3861787"/>
              <a:gd name="connsiteX13" fmla="*/ 2760956 w 2760956"/>
              <a:gd name="connsiteY13" fmla="*/ 292963 h 3861787"/>
              <a:gd name="connsiteX14" fmla="*/ 2725445 w 2760956"/>
              <a:gd name="connsiteY14" fmla="*/ 514905 h 3861787"/>
              <a:gd name="connsiteX15" fmla="*/ 2698812 w 2760956"/>
              <a:gd name="connsiteY15" fmla="*/ 550416 h 3861787"/>
              <a:gd name="connsiteX16" fmla="*/ 2672179 w 2760956"/>
              <a:gd name="connsiteY16" fmla="*/ 594804 h 3861787"/>
              <a:gd name="connsiteX17" fmla="*/ 2645546 w 2760956"/>
              <a:gd name="connsiteY17" fmla="*/ 683581 h 3861787"/>
              <a:gd name="connsiteX18" fmla="*/ 2530136 w 2760956"/>
              <a:gd name="connsiteY18" fmla="*/ 816746 h 3861787"/>
              <a:gd name="connsiteX19" fmla="*/ 2503503 w 2760956"/>
              <a:gd name="connsiteY19" fmla="*/ 861134 h 3861787"/>
              <a:gd name="connsiteX20" fmla="*/ 2432482 w 2760956"/>
              <a:gd name="connsiteY20" fmla="*/ 914400 h 3861787"/>
              <a:gd name="connsiteX21" fmla="*/ 2405849 w 2760956"/>
              <a:gd name="connsiteY21" fmla="*/ 932156 h 3861787"/>
              <a:gd name="connsiteX22" fmla="*/ 2352583 w 2760956"/>
              <a:gd name="connsiteY22" fmla="*/ 1012055 h 3861787"/>
              <a:gd name="connsiteX23" fmla="*/ 2370338 w 2760956"/>
              <a:gd name="connsiteY23" fmla="*/ 1091954 h 3861787"/>
              <a:gd name="connsiteX24" fmla="*/ 2396971 w 2760956"/>
              <a:gd name="connsiteY24" fmla="*/ 1127464 h 3861787"/>
              <a:gd name="connsiteX25" fmla="*/ 2450237 w 2760956"/>
              <a:gd name="connsiteY25" fmla="*/ 1189608 h 3861787"/>
              <a:gd name="connsiteX26" fmla="*/ 2530136 w 2760956"/>
              <a:gd name="connsiteY26" fmla="*/ 1305018 h 3861787"/>
              <a:gd name="connsiteX27" fmla="*/ 2503503 w 2760956"/>
              <a:gd name="connsiteY27" fmla="*/ 1491449 h 3861787"/>
              <a:gd name="connsiteX28" fmla="*/ 2485748 w 2760956"/>
              <a:gd name="connsiteY28" fmla="*/ 1571348 h 3861787"/>
              <a:gd name="connsiteX29" fmla="*/ 2467992 w 2760956"/>
              <a:gd name="connsiteY29" fmla="*/ 1597981 h 3861787"/>
              <a:gd name="connsiteX30" fmla="*/ 2450237 w 2760956"/>
              <a:gd name="connsiteY30" fmla="*/ 1855433 h 3861787"/>
              <a:gd name="connsiteX31" fmla="*/ 2379216 w 2760956"/>
              <a:gd name="connsiteY31" fmla="*/ 1988598 h 3861787"/>
              <a:gd name="connsiteX32" fmla="*/ 2334827 w 2760956"/>
              <a:gd name="connsiteY32" fmla="*/ 2121763 h 3861787"/>
              <a:gd name="connsiteX33" fmla="*/ 2343705 w 2760956"/>
              <a:gd name="connsiteY33" fmla="*/ 2228295 h 3861787"/>
              <a:gd name="connsiteX34" fmla="*/ 2352583 w 2760956"/>
              <a:gd name="connsiteY34" fmla="*/ 2308195 h 3861787"/>
              <a:gd name="connsiteX35" fmla="*/ 2343705 w 2760956"/>
              <a:gd name="connsiteY35" fmla="*/ 2388094 h 3861787"/>
              <a:gd name="connsiteX36" fmla="*/ 2334827 w 2760956"/>
              <a:gd name="connsiteY36" fmla="*/ 2521259 h 3861787"/>
              <a:gd name="connsiteX37" fmla="*/ 2308194 w 2760956"/>
              <a:gd name="connsiteY37" fmla="*/ 2681057 h 3861787"/>
              <a:gd name="connsiteX38" fmla="*/ 2263806 w 2760956"/>
              <a:gd name="connsiteY38" fmla="*/ 2787589 h 3861787"/>
              <a:gd name="connsiteX39" fmla="*/ 2210540 w 2760956"/>
              <a:gd name="connsiteY39" fmla="*/ 2894121 h 3861787"/>
              <a:gd name="connsiteX40" fmla="*/ 2192785 w 2760956"/>
              <a:gd name="connsiteY40" fmla="*/ 2991775 h 3861787"/>
              <a:gd name="connsiteX41" fmla="*/ 2183907 w 2760956"/>
              <a:gd name="connsiteY41" fmla="*/ 3018408 h 3861787"/>
              <a:gd name="connsiteX42" fmla="*/ 2175029 w 2760956"/>
              <a:gd name="connsiteY42" fmla="*/ 3266983 h 3861787"/>
              <a:gd name="connsiteX43" fmla="*/ 2148396 w 2760956"/>
              <a:gd name="connsiteY43" fmla="*/ 3338004 h 3861787"/>
              <a:gd name="connsiteX44" fmla="*/ 2139519 w 2760956"/>
              <a:gd name="connsiteY44" fmla="*/ 3382393 h 3861787"/>
              <a:gd name="connsiteX45" fmla="*/ 2121763 w 2760956"/>
              <a:gd name="connsiteY45" fmla="*/ 3426781 h 3861787"/>
              <a:gd name="connsiteX46" fmla="*/ 2104008 w 2760956"/>
              <a:gd name="connsiteY46" fmla="*/ 3480047 h 3861787"/>
              <a:gd name="connsiteX47" fmla="*/ 2041864 w 2760956"/>
              <a:gd name="connsiteY47" fmla="*/ 3586579 h 3861787"/>
              <a:gd name="connsiteX48" fmla="*/ 1979721 w 2760956"/>
              <a:gd name="connsiteY48" fmla="*/ 3755255 h 3861787"/>
              <a:gd name="connsiteX49" fmla="*/ 1961965 w 2760956"/>
              <a:gd name="connsiteY49" fmla="*/ 3790765 h 3861787"/>
              <a:gd name="connsiteX50" fmla="*/ 1935332 w 2760956"/>
              <a:gd name="connsiteY50" fmla="*/ 3808521 h 3861787"/>
              <a:gd name="connsiteX51" fmla="*/ 1890944 w 2760956"/>
              <a:gd name="connsiteY51" fmla="*/ 3861787 h 3861787"/>
              <a:gd name="connsiteX52" fmla="*/ 1819923 w 2760956"/>
              <a:gd name="connsiteY52" fmla="*/ 3852909 h 3861787"/>
              <a:gd name="connsiteX53" fmla="*/ 1722268 w 2760956"/>
              <a:gd name="connsiteY53" fmla="*/ 3826276 h 3861787"/>
              <a:gd name="connsiteX54" fmla="*/ 1695635 w 2760956"/>
              <a:gd name="connsiteY54" fmla="*/ 3808521 h 3861787"/>
              <a:gd name="connsiteX55" fmla="*/ 1660125 w 2760956"/>
              <a:gd name="connsiteY55" fmla="*/ 3799643 h 3861787"/>
              <a:gd name="connsiteX56" fmla="*/ 1482571 w 2760956"/>
              <a:gd name="connsiteY56" fmla="*/ 3773010 h 3861787"/>
              <a:gd name="connsiteX57" fmla="*/ 1047565 w 2760956"/>
              <a:gd name="connsiteY57" fmla="*/ 3808521 h 3861787"/>
              <a:gd name="connsiteX58" fmla="*/ 914400 w 2760956"/>
              <a:gd name="connsiteY58" fmla="*/ 3826276 h 3861787"/>
              <a:gd name="connsiteX59" fmla="*/ 870012 w 2760956"/>
              <a:gd name="connsiteY59" fmla="*/ 3835154 h 3861787"/>
              <a:gd name="connsiteX60" fmla="*/ 816746 w 2760956"/>
              <a:gd name="connsiteY60" fmla="*/ 3844031 h 3861787"/>
              <a:gd name="connsiteX61" fmla="*/ 710214 w 2760956"/>
              <a:gd name="connsiteY61" fmla="*/ 3826276 h 3861787"/>
              <a:gd name="connsiteX62" fmla="*/ 648070 w 2760956"/>
              <a:gd name="connsiteY62" fmla="*/ 3799643 h 3861787"/>
              <a:gd name="connsiteX63" fmla="*/ 594804 w 2760956"/>
              <a:gd name="connsiteY63" fmla="*/ 3781888 h 3861787"/>
              <a:gd name="connsiteX64" fmla="*/ 541538 w 2760956"/>
              <a:gd name="connsiteY64" fmla="*/ 3728622 h 3861787"/>
              <a:gd name="connsiteX65" fmla="*/ 532660 w 2760956"/>
              <a:gd name="connsiteY65" fmla="*/ 3675356 h 3861787"/>
              <a:gd name="connsiteX66" fmla="*/ 497150 w 2760956"/>
              <a:gd name="connsiteY66" fmla="*/ 3639845 h 3861787"/>
              <a:gd name="connsiteX67" fmla="*/ 479394 w 2760956"/>
              <a:gd name="connsiteY67" fmla="*/ 3586579 h 3861787"/>
              <a:gd name="connsiteX68" fmla="*/ 452761 w 2760956"/>
              <a:gd name="connsiteY68" fmla="*/ 3435659 h 3861787"/>
              <a:gd name="connsiteX69" fmla="*/ 479394 w 2760956"/>
              <a:gd name="connsiteY69" fmla="*/ 3204839 h 3861787"/>
              <a:gd name="connsiteX70" fmla="*/ 497150 w 2760956"/>
              <a:gd name="connsiteY70" fmla="*/ 3178206 h 3861787"/>
              <a:gd name="connsiteX71" fmla="*/ 541538 w 2760956"/>
              <a:gd name="connsiteY71" fmla="*/ 3089429 h 3861787"/>
              <a:gd name="connsiteX72" fmla="*/ 506027 w 2760956"/>
              <a:gd name="connsiteY72" fmla="*/ 2982897 h 3861787"/>
              <a:gd name="connsiteX73" fmla="*/ 443884 w 2760956"/>
              <a:gd name="connsiteY73" fmla="*/ 2920754 h 3861787"/>
              <a:gd name="connsiteX74" fmla="*/ 417251 w 2760956"/>
              <a:gd name="connsiteY74" fmla="*/ 2876365 h 3861787"/>
              <a:gd name="connsiteX75" fmla="*/ 399495 w 2760956"/>
              <a:gd name="connsiteY75" fmla="*/ 2849732 h 3861787"/>
              <a:gd name="connsiteX76" fmla="*/ 337352 w 2760956"/>
              <a:gd name="connsiteY76" fmla="*/ 2752078 h 3861787"/>
              <a:gd name="connsiteX77" fmla="*/ 284086 w 2760956"/>
              <a:gd name="connsiteY77" fmla="*/ 2707690 h 3861787"/>
              <a:gd name="connsiteX78" fmla="*/ 195309 w 2760956"/>
              <a:gd name="connsiteY78" fmla="*/ 2539014 h 3861787"/>
              <a:gd name="connsiteX79" fmla="*/ 150921 w 2760956"/>
              <a:gd name="connsiteY79" fmla="*/ 2450237 h 3861787"/>
              <a:gd name="connsiteX80" fmla="*/ 142043 w 2760956"/>
              <a:gd name="connsiteY80" fmla="*/ 2414727 h 3861787"/>
              <a:gd name="connsiteX81" fmla="*/ 44389 w 2760956"/>
              <a:gd name="connsiteY81" fmla="*/ 2308195 h 3861787"/>
              <a:gd name="connsiteX82" fmla="*/ 17756 w 2760956"/>
              <a:gd name="connsiteY82" fmla="*/ 2281562 h 3861787"/>
              <a:gd name="connsiteX83" fmla="*/ 8878 w 2760956"/>
              <a:gd name="connsiteY83" fmla="*/ 2237173 h 3861787"/>
              <a:gd name="connsiteX84" fmla="*/ 0 w 2760956"/>
              <a:gd name="connsiteY84" fmla="*/ 2201662 h 3861787"/>
              <a:gd name="connsiteX85" fmla="*/ 26633 w 2760956"/>
              <a:gd name="connsiteY85" fmla="*/ 2121763 h 3861787"/>
              <a:gd name="connsiteX86" fmla="*/ 44389 w 2760956"/>
              <a:gd name="connsiteY86" fmla="*/ 2050742 h 3861787"/>
              <a:gd name="connsiteX87" fmla="*/ 88777 w 2760956"/>
              <a:gd name="connsiteY87" fmla="*/ 2006354 h 3861787"/>
              <a:gd name="connsiteX88" fmla="*/ 115410 w 2760956"/>
              <a:gd name="connsiteY88" fmla="*/ 1988598 h 3861787"/>
              <a:gd name="connsiteX89" fmla="*/ 177554 w 2760956"/>
              <a:gd name="connsiteY89" fmla="*/ 1944210 h 3861787"/>
              <a:gd name="connsiteX90" fmla="*/ 186431 w 2760956"/>
              <a:gd name="connsiteY90" fmla="*/ 1917577 h 3861787"/>
              <a:gd name="connsiteX91" fmla="*/ 204187 w 2760956"/>
              <a:gd name="connsiteY91" fmla="*/ 1899822 h 3861787"/>
              <a:gd name="connsiteX92" fmla="*/ 221942 w 2760956"/>
              <a:gd name="connsiteY92" fmla="*/ 1811045 h 3861787"/>
              <a:gd name="connsiteX93" fmla="*/ 257453 w 2760956"/>
              <a:gd name="connsiteY93" fmla="*/ 1766657 h 3861787"/>
              <a:gd name="connsiteX94" fmla="*/ 275208 w 2760956"/>
              <a:gd name="connsiteY94" fmla="*/ 1748901 h 3861787"/>
              <a:gd name="connsiteX95" fmla="*/ 310719 w 2760956"/>
              <a:gd name="connsiteY95" fmla="*/ 1704513 h 3861787"/>
              <a:gd name="connsiteX96" fmla="*/ 328474 w 2760956"/>
              <a:gd name="connsiteY96" fmla="*/ 1651247 h 3861787"/>
              <a:gd name="connsiteX97" fmla="*/ 319596 w 2760956"/>
              <a:gd name="connsiteY97" fmla="*/ 1402672 h 3861787"/>
              <a:gd name="connsiteX98" fmla="*/ 301841 w 2760956"/>
              <a:gd name="connsiteY98" fmla="*/ 1269507 h 3861787"/>
              <a:gd name="connsiteX99" fmla="*/ 292963 w 2760956"/>
              <a:gd name="connsiteY99" fmla="*/ 1189608 h 3861787"/>
              <a:gd name="connsiteX100" fmla="*/ 257453 w 2760956"/>
              <a:gd name="connsiteY100" fmla="*/ 1136342 h 3861787"/>
              <a:gd name="connsiteX101" fmla="*/ 239697 w 2760956"/>
              <a:gd name="connsiteY101" fmla="*/ 1109709 h 3861787"/>
              <a:gd name="connsiteX102" fmla="*/ 213064 w 2760956"/>
              <a:gd name="connsiteY102" fmla="*/ 1047565 h 3861787"/>
              <a:gd name="connsiteX103" fmla="*/ 159798 w 2760956"/>
              <a:gd name="connsiteY103" fmla="*/ 949911 h 3861787"/>
              <a:gd name="connsiteX104" fmla="*/ 124288 w 2760956"/>
              <a:gd name="connsiteY104" fmla="*/ 914400 h 3861787"/>
              <a:gd name="connsiteX105" fmla="*/ 79899 w 2760956"/>
              <a:gd name="connsiteY105" fmla="*/ 852257 h 3861787"/>
              <a:gd name="connsiteX106" fmla="*/ 106532 w 2760956"/>
              <a:gd name="connsiteY106" fmla="*/ 754602 h 3861787"/>
              <a:gd name="connsiteX107" fmla="*/ 115410 w 2760956"/>
              <a:gd name="connsiteY107" fmla="*/ 727969 h 3861787"/>
              <a:gd name="connsiteX108" fmla="*/ 204187 w 2760956"/>
              <a:gd name="connsiteY108" fmla="*/ 710214 h 3861787"/>
              <a:gd name="connsiteX109" fmla="*/ 239697 w 2760956"/>
              <a:gd name="connsiteY109" fmla="*/ 674703 h 3861787"/>
              <a:gd name="connsiteX110" fmla="*/ 328474 w 2760956"/>
              <a:gd name="connsiteY110" fmla="*/ 648070 h 3861787"/>
              <a:gd name="connsiteX111" fmla="*/ 355107 w 2760956"/>
              <a:gd name="connsiteY111" fmla="*/ 639193 h 3861787"/>
              <a:gd name="connsiteX112" fmla="*/ 479394 w 2760956"/>
              <a:gd name="connsiteY112" fmla="*/ 603682 h 3861787"/>
              <a:gd name="connsiteX113" fmla="*/ 648070 w 2760956"/>
              <a:gd name="connsiteY113" fmla="*/ 577049 h 3861787"/>
              <a:gd name="connsiteX114" fmla="*/ 861134 w 2760956"/>
              <a:gd name="connsiteY114" fmla="*/ 532661 h 3861787"/>
              <a:gd name="connsiteX115" fmla="*/ 914400 w 2760956"/>
              <a:gd name="connsiteY115" fmla="*/ 488272 h 3861787"/>
              <a:gd name="connsiteX116" fmla="*/ 976544 w 2760956"/>
              <a:gd name="connsiteY116" fmla="*/ 426128 h 3861787"/>
              <a:gd name="connsiteX117" fmla="*/ 985422 w 2760956"/>
              <a:gd name="connsiteY117" fmla="*/ 399495 h 3861787"/>
              <a:gd name="connsiteX118" fmla="*/ 1020932 w 2760956"/>
              <a:gd name="connsiteY118" fmla="*/ 346229 h 3861787"/>
              <a:gd name="connsiteX119" fmla="*/ 1056443 w 2760956"/>
              <a:gd name="connsiteY119" fmla="*/ 266330 h 3861787"/>
              <a:gd name="connsiteX120" fmla="*/ 1065321 w 2760956"/>
              <a:gd name="connsiteY120" fmla="*/ 213064 h 3861787"/>
              <a:gd name="connsiteX121" fmla="*/ 1100831 w 2760956"/>
              <a:gd name="connsiteY121" fmla="*/ 159798 h 3861787"/>
              <a:gd name="connsiteX122" fmla="*/ 1145220 w 2760956"/>
              <a:gd name="connsiteY122" fmla="*/ 150921 h 3861787"/>
              <a:gd name="connsiteX123" fmla="*/ 1438183 w 2760956"/>
              <a:gd name="connsiteY123" fmla="*/ 142043 h 3861787"/>
              <a:gd name="connsiteX124" fmla="*/ 1464816 w 2760956"/>
              <a:gd name="connsiteY124" fmla="*/ 133165 h 3861787"/>
              <a:gd name="connsiteX125" fmla="*/ 1518082 w 2760956"/>
              <a:gd name="connsiteY125" fmla="*/ 88777 h 3861787"/>
              <a:gd name="connsiteX126" fmla="*/ 1606859 w 2760956"/>
              <a:gd name="connsiteY126" fmla="*/ 97655 h 386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2760956" h="3861787">
                <a:moveTo>
                  <a:pt x="1606859" y="97655"/>
                </a:moveTo>
                <a:cubicBezTo>
                  <a:pt x="1645329" y="96175"/>
                  <a:pt x="1616527" y="94082"/>
                  <a:pt x="1748901" y="79899"/>
                </a:cubicBezTo>
                <a:cubicBezTo>
                  <a:pt x="1799267" y="74503"/>
                  <a:pt x="1849715" y="69567"/>
                  <a:pt x="1899822" y="62144"/>
                </a:cubicBezTo>
                <a:cubicBezTo>
                  <a:pt x="1929674" y="57722"/>
                  <a:pt x="1958627" y="47915"/>
                  <a:pt x="1988598" y="44389"/>
                </a:cubicBezTo>
                <a:lnTo>
                  <a:pt x="2139519" y="26633"/>
                </a:lnTo>
                <a:cubicBezTo>
                  <a:pt x="2154470" y="24594"/>
                  <a:pt x="2169269" y="21416"/>
                  <a:pt x="2183907" y="17756"/>
                </a:cubicBezTo>
                <a:cubicBezTo>
                  <a:pt x="2192986" y="15486"/>
                  <a:pt x="2201229" y="9809"/>
                  <a:pt x="2210540" y="8878"/>
                </a:cubicBezTo>
                <a:cubicBezTo>
                  <a:pt x="2260684" y="3863"/>
                  <a:pt x="2311153" y="2959"/>
                  <a:pt x="2361460" y="0"/>
                </a:cubicBezTo>
                <a:cubicBezTo>
                  <a:pt x="2462074" y="2959"/>
                  <a:pt x="2562791" y="3445"/>
                  <a:pt x="2663301" y="8878"/>
                </a:cubicBezTo>
                <a:cubicBezTo>
                  <a:pt x="2672645" y="9383"/>
                  <a:pt x="2683943" y="10567"/>
                  <a:pt x="2689934" y="17756"/>
                </a:cubicBezTo>
                <a:cubicBezTo>
                  <a:pt x="2700136" y="29998"/>
                  <a:pt x="2701771" y="47348"/>
                  <a:pt x="2707690" y="62144"/>
                </a:cubicBezTo>
                <a:cubicBezTo>
                  <a:pt x="2710649" y="82859"/>
                  <a:pt x="2711774" y="103919"/>
                  <a:pt x="2716567" y="124288"/>
                </a:cubicBezTo>
                <a:cubicBezTo>
                  <a:pt x="2723643" y="154362"/>
                  <a:pt x="2735337" y="183186"/>
                  <a:pt x="2743200" y="213064"/>
                </a:cubicBezTo>
                <a:cubicBezTo>
                  <a:pt x="2750143" y="239448"/>
                  <a:pt x="2755037" y="266330"/>
                  <a:pt x="2760956" y="292963"/>
                </a:cubicBezTo>
                <a:cubicBezTo>
                  <a:pt x="2755594" y="343903"/>
                  <a:pt x="2756327" y="453141"/>
                  <a:pt x="2725445" y="514905"/>
                </a:cubicBezTo>
                <a:cubicBezTo>
                  <a:pt x="2718828" y="528139"/>
                  <a:pt x="2707019" y="538105"/>
                  <a:pt x="2698812" y="550416"/>
                </a:cubicBezTo>
                <a:cubicBezTo>
                  <a:pt x="2689241" y="564773"/>
                  <a:pt x="2681057" y="580008"/>
                  <a:pt x="2672179" y="594804"/>
                </a:cubicBezTo>
                <a:cubicBezTo>
                  <a:pt x="2666496" y="623221"/>
                  <a:pt x="2662231" y="658554"/>
                  <a:pt x="2645546" y="683581"/>
                </a:cubicBezTo>
                <a:cubicBezTo>
                  <a:pt x="2516628" y="876959"/>
                  <a:pt x="2626073" y="696827"/>
                  <a:pt x="2530136" y="816746"/>
                </a:cubicBezTo>
                <a:cubicBezTo>
                  <a:pt x="2519357" y="830220"/>
                  <a:pt x="2515704" y="848933"/>
                  <a:pt x="2503503" y="861134"/>
                </a:cubicBezTo>
                <a:cubicBezTo>
                  <a:pt x="2482578" y="882059"/>
                  <a:pt x="2457104" y="897985"/>
                  <a:pt x="2432482" y="914400"/>
                </a:cubicBezTo>
                <a:cubicBezTo>
                  <a:pt x="2423604" y="920319"/>
                  <a:pt x="2413394" y="924611"/>
                  <a:pt x="2405849" y="932156"/>
                </a:cubicBezTo>
                <a:cubicBezTo>
                  <a:pt x="2373014" y="964991"/>
                  <a:pt x="2371169" y="974882"/>
                  <a:pt x="2352583" y="1012055"/>
                </a:cubicBezTo>
                <a:cubicBezTo>
                  <a:pt x="2358501" y="1038688"/>
                  <a:pt x="2360544" y="1066490"/>
                  <a:pt x="2370338" y="1091954"/>
                </a:cubicBezTo>
                <a:cubicBezTo>
                  <a:pt x="2375649" y="1105764"/>
                  <a:pt x="2388371" y="1115424"/>
                  <a:pt x="2396971" y="1127464"/>
                </a:cubicBezTo>
                <a:cubicBezTo>
                  <a:pt x="2443928" y="1193204"/>
                  <a:pt x="2375933" y="1107049"/>
                  <a:pt x="2450237" y="1189608"/>
                </a:cubicBezTo>
                <a:cubicBezTo>
                  <a:pt x="2501600" y="1246678"/>
                  <a:pt x="2491726" y="1237800"/>
                  <a:pt x="2530136" y="1305018"/>
                </a:cubicBezTo>
                <a:cubicBezTo>
                  <a:pt x="2519388" y="1444758"/>
                  <a:pt x="2530617" y="1382996"/>
                  <a:pt x="2503503" y="1491449"/>
                </a:cubicBezTo>
                <a:cubicBezTo>
                  <a:pt x="2500973" y="1501568"/>
                  <a:pt x="2491218" y="1558584"/>
                  <a:pt x="2485748" y="1571348"/>
                </a:cubicBezTo>
                <a:cubicBezTo>
                  <a:pt x="2481545" y="1581155"/>
                  <a:pt x="2473911" y="1589103"/>
                  <a:pt x="2467992" y="1597981"/>
                </a:cubicBezTo>
                <a:cubicBezTo>
                  <a:pt x="2462074" y="1683798"/>
                  <a:pt x="2465434" y="1770765"/>
                  <a:pt x="2450237" y="1855433"/>
                </a:cubicBezTo>
                <a:cubicBezTo>
                  <a:pt x="2440782" y="1908112"/>
                  <a:pt x="2400628" y="1942715"/>
                  <a:pt x="2379216" y="1988598"/>
                </a:cubicBezTo>
                <a:cubicBezTo>
                  <a:pt x="2343241" y="2065687"/>
                  <a:pt x="2347523" y="2058288"/>
                  <a:pt x="2334827" y="2121763"/>
                </a:cubicBezTo>
                <a:cubicBezTo>
                  <a:pt x="2337786" y="2157274"/>
                  <a:pt x="2340326" y="2192822"/>
                  <a:pt x="2343705" y="2228295"/>
                </a:cubicBezTo>
                <a:cubicBezTo>
                  <a:pt x="2346246" y="2254972"/>
                  <a:pt x="2352583" y="2281398"/>
                  <a:pt x="2352583" y="2308195"/>
                </a:cubicBezTo>
                <a:cubicBezTo>
                  <a:pt x="2352583" y="2334992"/>
                  <a:pt x="2345930" y="2361390"/>
                  <a:pt x="2343705" y="2388094"/>
                </a:cubicBezTo>
                <a:cubicBezTo>
                  <a:pt x="2340010" y="2432427"/>
                  <a:pt x="2338681" y="2476939"/>
                  <a:pt x="2334827" y="2521259"/>
                </a:cubicBezTo>
                <a:cubicBezTo>
                  <a:pt x="2331433" y="2560295"/>
                  <a:pt x="2318959" y="2647223"/>
                  <a:pt x="2308194" y="2681057"/>
                </a:cubicBezTo>
                <a:cubicBezTo>
                  <a:pt x="2296530" y="2717716"/>
                  <a:pt x="2281010" y="2753181"/>
                  <a:pt x="2263806" y="2787589"/>
                </a:cubicBezTo>
                <a:lnTo>
                  <a:pt x="2210540" y="2894121"/>
                </a:lnTo>
                <a:cubicBezTo>
                  <a:pt x="2204622" y="2926672"/>
                  <a:pt x="2199717" y="2959424"/>
                  <a:pt x="2192785" y="2991775"/>
                </a:cubicBezTo>
                <a:cubicBezTo>
                  <a:pt x="2190824" y="3000925"/>
                  <a:pt x="2184510" y="3009069"/>
                  <a:pt x="2183907" y="3018408"/>
                </a:cubicBezTo>
                <a:cubicBezTo>
                  <a:pt x="2178569" y="3101147"/>
                  <a:pt x="2184185" y="3184579"/>
                  <a:pt x="2175029" y="3266983"/>
                </a:cubicBezTo>
                <a:cubicBezTo>
                  <a:pt x="2172237" y="3292112"/>
                  <a:pt x="2155831" y="3313839"/>
                  <a:pt x="2148396" y="3338004"/>
                </a:cubicBezTo>
                <a:cubicBezTo>
                  <a:pt x="2143959" y="3352426"/>
                  <a:pt x="2143855" y="3367940"/>
                  <a:pt x="2139519" y="3382393"/>
                </a:cubicBezTo>
                <a:cubicBezTo>
                  <a:pt x="2134940" y="3397657"/>
                  <a:pt x="2127209" y="3411805"/>
                  <a:pt x="2121763" y="3426781"/>
                </a:cubicBezTo>
                <a:cubicBezTo>
                  <a:pt x="2115367" y="3444370"/>
                  <a:pt x="2111206" y="3462771"/>
                  <a:pt x="2104008" y="3480047"/>
                </a:cubicBezTo>
                <a:cubicBezTo>
                  <a:pt x="2083910" y="3528282"/>
                  <a:pt x="2071103" y="3542722"/>
                  <a:pt x="2041864" y="3586579"/>
                </a:cubicBezTo>
                <a:cubicBezTo>
                  <a:pt x="1981675" y="3812291"/>
                  <a:pt x="2040638" y="3657790"/>
                  <a:pt x="1979721" y="3755255"/>
                </a:cubicBezTo>
                <a:cubicBezTo>
                  <a:pt x="1972707" y="3766477"/>
                  <a:pt x="1970437" y="3780598"/>
                  <a:pt x="1961965" y="3790765"/>
                </a:cubicBezTo>
                <a:cubicBezTo>
                  <a:pt x="1955134" y="3798962"/>
                  <a:pt x="1942877" y="3800976"/>
                  <a:pt x="1935332" y="3808521"/>
                </a:cubicBezTo>
                <a:cubicBezTo>
                  <a:pt x="1918989" y="3824864"/>
                  <a:pt x="1905740" y="3844032"/>
                  <a:pt x="1890944" y="3861787"/>
                </a:cubicBezTo>
                <a:cubicBezTo>
                  <a:pt x="1867270" y="3858828"/>
                  <a:pt x="1843456" y="3856831"/>
                  <a:pt x="1819923" y="3852909"/>
                </a:cubicBezTo>
                <a:cubicBezTo>
                  <a:pt x="1803004" y="3850089"/>
                  <a:pt x="1726413" y="3827460"/>
                  <a:pt x="1722268" y="3826276"/>
                </a:cubicBezTo>
                <a:cubicBezTo>
                  <a:pt x="1713390" y="3820358"/>
                  <a:pt x="1705442" y="3812724"/>
                  <a:pt x="1695635" y="3808521"/>
                </a:cubicBezTo>
                <a:cubicBezTo>
                  <a:pt x="1684421" y="3803715"/>
                  <a:pt x="1672117" y="3801891"/>
                  <a:pt x="1660125" y="3799643"/>
                </a:cubicBezTo>
                <a:cubicBezTo>
                  <a:pt x="1573427" y="3783387"/>
                  <a:pt x="1560574" y="3782761"/>
                  <a:pt x="1482571" y="3773010"/>
                </a:cubicBezTo>
                <a:lnTo>
                  <a:pt x="1047565" y="3808521"/>
                </a:lnTo>
                <a:cubicBezTo>
                  <a:pt x="1002979" y="3812701"/>
                  <a:pt x="958686" y="3819633"/>
                  <a:pt x="914400" y="3826276"/>
                </a:cubicBezTo>
                <a:cubicBezTo>
                  <a:pt x="899478" y="3828514"/>
                  <a:pt x="884858" y="3832455"/>
                  <a:pt x="870012" y="3835154"/>
                </a:cubicBezTo>
                <a:cubicBezTo>
                  <a:pt x="852302" y="3838374"/>
                  <a:pt x="834501" y="3841072"/>
                  <a:pt x="816746" y="3844031"/>
                </a:cubicBezTo>
                <a:cubicBezTo>
                  <a:pt x="781235" y="3838113"/>
                  <a:pt x="745029" y="3835438"/>
                  <a:pt x="710214" y="3826276"/>
                </a:cubicBezTo>
                <a:cubicBezTo>
                  <a:pt x="688419" y="3820541"/>
                  <a:pt x="669105" y="3807733"/>
                  <a:pt x="648070" y="3799643"/>
                </a:cubicBezTo>
                <a:cubicBezTo>
                  <a:pt x="630602" y="3792925"/>
                  <a:pt x="612559" y="3787806"/>
                  <a:pt x="594804" y="3781888"/>
                </a:cubicBezTo>
                <a:lnTo>
                  <a:pt x="541538" y="3728622"/>
                </a:lnTo>
                <a:cubicBezTo>
                  <a:pt x="528810" y="3715894"/>
                  <a:pt x="540710" y="3691456"/>
                  <a:pt x="532660" y="3675356"/>
                </a:cubicBezTo>
                <a:cubicBezTo>
                  <a:pt x="525174" y="3660383"/>
                  <a:pt x="508987" y="3651682"/>
                  <a:pt x="497150" y="3639845"/>
                </a:cubicBezTo>
                <a:cubicBezTo>
                  <a:pt x="491231" y="3622090"/>
                  <a:pt x="482647" y="3605010"/>
                  <a:pt x="479394" y="3586579"/>
                </a:cubicBezTo>
                <a:cubicBezTo>
                  <a:pt x="447678" y="3406853"/>
                  <a:pt x="492961" y="3556255"/>
                  <a:pt x="452761" y="3435659"/>
                </a:cubicBezTo>
                <a:cubicBezTo>
                  <a:pt x="457826" y="3359682"/>
                  <a:pt x="458154" y="3279180"/>
                  <a:pt x="479394" y="3204839"/>
                </a:cubicBezTo>
                <a:cubicBezTo>
                  <a:pt x="482325" y="3194580"/>
                  <a:pt x="491660" y="3187355"/>
                  <a:pt x="497150" y="3178206"/>
                </a:cubicBezTo>
                <a:cubicBezTo>
                  <a:pt x="534792" y="3115469"/>
                  <a:pt x="526100" y="3135741"/>
                  <a:pt x="541538" y="3089429"/>
                </a:cubicBezTo>
                <a:cubicBezTo>
                  <a:pt x="534081" y="3044686"/>
                  <a:pt x="535544" y="3021269"/>
                  <a:pt x="506027" y="2982897"/>
                </a:cubicBezTo>
                <a:cubicBezTo>
                  <a:pt x="488166" y="2959677"/>
                  <a:pt x="462638" y="2943259"/>
                  <a:pt x="443884" y="2920754"/>
                </a:cubicBezTo>
                <a:cubicBezTo>
                  <a:pt x="432837" y="2907498"/>
                  <a:pt x="426396" y="2890997"/>
                  <a:pt x="417251" y="2876365"/>
                </a:cubicBezTo>
                <a:cubicBezTo>
                  <a:pt x="411596" y="2867317"/>
                  <a:pt x="405265" y="2858707"/>
                  <a:pt x="399495" y="2849732"/>
                </a:cubicBezTo>
                <a:cubicBezTo>
                  <a:pt x="378631" y="2817277"/>
                  <a:pt x="366993" y="2776778"/>
                  <a:pt x="337352" y="2752078"/>
                </a:cubicBezTo>
                <a:lnTo>
                  <a:pt x="284086" y="2707690"/>
                </a:lnTo>
                <a:lnTo>
                  <a:pt x="195309" y="2539014"/>
                </a:lnTo>
                <a:cubicBezTo>
                  <a:pt x="122650" y="2400962"/>
                  <a:pt x="271284" y="2600696"/>
                  <a:pt x="150921" y="2450237"/>
                </a:cubicBezTo>
                <a:cubicBezTo>
                  <a:pt x="147962" y="2438400"/>
                  <a:pt x="147968" y="2425393"/>
                  <a:pt x="142043" y="2414727"/>
                </a:cubicBezTo>
                <a:cubicBezTo>
                  <a:pt x="125226" y="2384457"/>
                  <a:pt x="62738" y="2326544"/>
                  <a:pt x="44389" y="2308195"/>
                </a:cubicBezTo>
                <a:lnTo>
                  <a:pt x="17756" y="2281562"/>
                </a:lnTo>
                <a:cubicBezTo>
                  <a:pt x="14797" y="2266766"/>
                  <a:pt x="12151" y="2251903"/>
                  <a:pt x="8878" y="2237173"/>
                </a:cubicBezTo>
                <a:cubicBezTo>
                  <a:pt x="6231" y="2225262"/>
                  <a:pt x="0" y="2213863"/>
                  <a:pt x="0" y="2201662"/>
                </a:cubicBezTo>
                <a:cubicBezTo>
                  <a:pt x="0" y="2179312"/>
                  <a:pt x="20991" y="2140099"/>
                  <a:pt x="26633" y="2121763"/>
                </a:cubicBezTo>
                <a:cubicBezTo>
                  <a:pt x="33809" y="2098440"/>
                  <a:pt x="38470" y="2074416"/>
                  <a:pt x="44389" y="2050742"/>
                </a:cubicBezTo>
                <a:cubicBezTo>
                  <a:pt x="49464" y="2030442"/>
                  <a:pt x="73030" y="2020133"/>
                  <a:pt x="88777" y="2006354"/>
                </a:cubicBezTo>
                <a:cubicBezTo>
                  <a:pt x="96807" y="1999328"/>
                  <a:pt x="106728" y="1994800"/>
                  <a:pt x="115410" y="1988598"/>
                </a:cubicBezTo>
                <a:cubicBezTo>
                  <a:pt x="192465" y="1933558"/>
                  <a:pt x="114807" y="1986040"/>
                  <a:pt x="177554" y="1944210"/>
                </a:cubicBezTo>
                <a:cubicBezTo>
                  <a:pt x="180513" y="1935332"/>
                  <a:pt x="181616" y="1925601"/>
                  <a:pt x="186431" y="1917577"/>
                </a:cubicBezTo>
                <a:cubicBezTo>
                  <a:pt x="190737" y="1910400"/>
                  <a:pt x="201540" y="1907762"/>
                  <a:pt x="204187" y="1899822"/>
                </a:cubicBezTo>
                <a:cubicBezTo>
                  <a:pt x="213730" y="1871192"/>
                  <a:pt x="203090" y="1834610"/>
                  <a:pt x="221942" y="1811045"/>
                </a:cubicBezTo>
                <a:cubicBezTo>
                  <a:pt x="233779" y="1796249"/>
                  <a:pt x="245122" y="1781044"/>
                  <a:pt x="257453" y="1766657"/>
                </a:cubicBezTo>
                <a:cubicBezTo>
                  <a:pt x="262900" y="1760302"/>
                  <a:pt x="269761" y="1755256"/>
                  <a:pt x="275208" y="1748901"/>
                </a:cubicBezTo>
                <a:cubicBezTo>
                  <a:pt x="287539" y="1734514"/>
                  <a:pt x="298882" y="1719309"/>
                  <a:pt x="310719" y="1704513"/>
                </a:cubicBezTo>
                <a:cubicBezTo>
                  <a:pt x="316637" y="1686758"/>
                  <a:pt x="329142" y="1669951"/>
                  <a:pt x="328474" y="1651247"/>
                </a:cubicBezTo>
                <a:cubicBezTo>
                  <a:pt x="325515" y="1568389"/>
                  <a:pt x="324195" y="1485456"/>
                  <a:pt x="319596" y="1402672"/>
                </a:cubicBezTo>
                <a:cubicBezTo>
                  <a:pt x="318198" y="1377512"/>
                  <a:pt x="305257" y="1296835"/>
                  <a:pt x="301841" y="1269507"/>
                </a:cubicBezTo>
                <a:cubicBezTo>
                  <a:pt x="298517" y="1242917"/>
                  <a:pt x="301437" y="1215030"/>
                  <a:pt x="292963" y="1189608"/>
                </a:cubicBezTo>
                <a:cubicBezTo>
                  <a:pt x="286215" y="1169364"/>
                  <a:pt x="269290" y="1154097"/>
                  <a:pt x="257453" y="1136342"/>
                </a:cubicBezTo>
                <a:lnTo>
                  <a:pt x="239697" y="1109709"/>
                </a:lnTo>
                <a:cubicBezTo>
                  <a:pt x="221465" y="1055008"/>
                  <a:pt x="242317" y="1113384"/>
                  <a:pt x="213064" y="1047565"/>
                </a:cubicBezTo>
                <a:cubicBezTo>
                  <a:pt x="195494" y="1008033"/>
                  <a:pt x="193288" y="983402"/>
                  <a:pt x="159798" y="949911"/>
                </a:cubicBezTo>
                <a:cubicBezTo>
                  <a:pt x="147961" y="938074"/>
                  <a:pt x="135311" y="926998"/>
                  <a:pt x="124288" y="914400"/>
                </a:cubicBezTo>
                <a:cubicBezTo>
                  <a:pt x="108872" y="896781"/>
                  <a:pt x="93157" y="872143"/>
                  <a:pt x="79899" y="852257"/>
                </a:cubicBezTo>
                <a:cubicBezTo>
                  <a:pt x="95875" y="724454"/>
                  <a:pt x="72961" y="821745"/>
                  <a:pt x="106532" y="754602"/>
                </a:cubicBezTo>
                <a:cubicBezTo>
                  <a:pt x="110717" y="746232"/>
                  <a:pt x="106891" y="731841"/>
                  <a:pt x="115410" y="727969"/>
                </a:cubicBezTo>
                <a:cubicBezTo>
                  <a:pt x="142883" y="715481"/>
                  <a:pt x="204187" y="710214"/>
                  <a:pt x="204187" y="710214"/>
                </a:cubicBezTo>
                <a:cubicBezTo>
                  <a:pt x="216024" y="698377"/>
                  <a:pt x="226305" y="684747"/>
                  <a:pt x="239697" y="674703"/>
                </a:cubicBezTo>
                <a:cubicBezTo>
                  <a:pt x="271991" y="650482"/>
                  <a:pt x="288428" y="656969"/>
                  <a:pt x="328474" y="648070"/>
                </a:cubicBezTo>
                <a:cubicBezTo>
                  <a:pt x="337609" y="646040"/>
                  <a:pt x="346229" y="642152"/>
                  <a:pt x="355107" y="639193"/>
                </a:cubicBezTo>
                <a:cubicBezTo>
                  <a:pt x="398040" y="596258"/>
                  <a:pt x="365801" y="621618"/>
                  <a:pt x="479394" y="603682"/>
                </a:cubicBezTo>
                <a:cubicBezTo>
                  <a:pt x="591795" y="585934"/>
                  <a:pt x="495747" y="604744"/>
                  <a:pt x="648070" y="577049"/>
                </a:cubicBezTo>
                <a:cubicBezTo>
                  <a:pt x="832511" y="543514"/>
                  <a:pt x="776140" y="560990"/>
                  <a:pt x="861134" y="532661"/>
                </a:cubicBezTo>
                <a:cubicBezTo>
                  <a:pt x="969876" y="451105"/>
                  <a:pt x="848545" y="544719"/>
                  <a:pt x="914400" y="488272"/>
                </a:cubicBezTo>
                <a:cubicBezTo>
                  <a:pt x="947800" y="459643"/>
                  <a:pt x="959158" y="460900"/>
                  <a:pt x="976544" y="426128"/>
                </a:cubicBezTo>
                <a:cubicBezTo>
                  <a:pt x="980729" y="417758"/>
                  <a:pt x="980877" y="407675"/>
                  <a:pt x="985422" y="399495"/>
                </a:cubicBezTo>
                <a:cubicBezTo>
                  <a:pt x="995785" y="380841"/>
                  <a:pt x="1020932" y="346229"/>
                  <a:pt x="1020932" y="346229"/>
                </a:cubicBezTo>
                <a:cubicBezTo>
                  <a:pt x="1054166" y="213301"/>
                  <a:pt x="995006" y="435280"/>
                  <a:pt x="1056443" y="266330"/>
                </a:cubicBezTo>
                <a:cubicBezTo>
                  <a:pt x="1062594" y="249413"/>
                  <a:pt x="1060149" y="230305"/>
                  <a:pt x="1065321" y="213064"/>
                </a:cubicBezTo>
                <a:cubicBezTo>
                  <a:pt x="1068517" y="202409"/>
                  <a:pt x="1085294" y="166457"/>
                  <a:pt x="1100831" y="159798"/>
                </a:cubicBezTo>
                <a:cubicBezTo>
                  <a:pt x="1114700" y="153854"/>
                  <a:pt x="1130152" y="151714"/>
                  <a:pt x="1145220" y="150921"/>
                </a:cubicBezTo>
                <a:cubicBezTo>
                  <a:pt x="1242784" y="145786"/>
                  <a:pt x="1340529" y="145002"/>
                  <a:pt x="1438183" y="142043"/>
                </a:cubicBezTo>
                <a:cubicBezTo>
                  <a:pt x="1447061" y="139084"/>
                  <a:pt x="1457030" y="138356"/>
                  <a:pt x="1464816" y="133165"/>
                </a:cubicBezTo>
                <a:cubicBezTo>
                  <a:pt x="1477578" y="124657"/>
                  <a:pt x="1499202" y="91682"/>
                  <a:pt x="1518082" y="88777"/>
                </a:cubicBezTo>
                <a:cubicBezTo>
                  <a:pt x="1547330" y="84277"/>
                  <a:pt x="1568389" y="99135"/>
                  <a:pt x="1606859" y="97655"/>
                </a:cubicBezTo>
                <a:close/>
              </a:path>
            </a:pathLst>
          </a:cu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Glycolysis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17725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63562"/>
            <a:ext cx="6477000" cy="606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2583</TotalTime>
  <Words>310</Words>
  <Application>Microsoft Office PowerPoint</Application>
  <PresentationFormat>On-screen Show (4:3)</PresentationFormat>
  <Paragraphs>85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Tw Cen MT</vt:lpstr>
      <vt:lpstr>Wingdings</vt:lpstr>
      <vt:lpstr>Wingdings 2</vt:lpstr>
      <vt:lpstr>Median</vt:lpstr>
      <vt:lpstr>Rumen microbes &amp; nutrients</vt:lpstr>
      <vt:lpstr>N compounds</vt:lpstr>
      <vt:lpstr>N compounds</vt:lpstr>
      <vt:lpstr>Carbohydrates</vt:lpstr>
      <vt:lpstr>Carbohydrates</vt:lpstr>
      <vt:lpstr>Carbohydrates</vt:lpstr>
      <vt:lpstr>Carbohydrates</vt:lpstr>
      <vt:lpstr>Carbohydrates degradation in the rumen</vt:lpstr>
      <vt:lpstr>Glycolysis</vt:lpstr>
      <vt:lpstr>Carbohydrates digestion in the rumen</vt:lpstr>
      <vt:lpstr>Acetyl Co-A</vt:lpstr>
      <vt:lpstr>Tricarboxylic acid (TCA) cycle</vt:lpstr>
      <vt:lpstr>Methane</vt:lpstr>
      <vt:lpstr>Methane</vt:lpstr>
      <vt:lpstr>Methane</vt:lpstr>
      <vt:lpstr>Other H2 sink</vt:lpstr>
      <vt:lpstr>Factors affecting CH4 production</vt:lpstr>
    </vt:vector>
  </TitlesOfParts>
  <Company>UCONN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Gastrointestinal Tract</dc:title>
  <dc:creator>HuskyPC</dc:creator>
  <cp:lastModifiedBy>Rezamand, Pedram (rezamand@uidaho.edu)</cp:lastModifiedBy>
  <cp:revision>169</cp:revision>
  <dcterms:created xsi:type="dcterms:W3CDTF">2006-04-26T18:22:48Z</dcterms:created>
  <dcterms:modified xsi:type="dcterms:W3CDTF">2020-01-10T21:33:49Z</dcterms:modified>
</cp:coreProperties>
</file>