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2"/>
  </p:notesMasterIdLst>
  <p:sldIdLst>
    <p:sldId id="991" r:id="rId2"/>
    <p:sldId id="992" r:id="rId3"/>
    <p:sldId id="993" r:id="rId4"/>
    <p:sldId id="1031" r:id="rId5"/>
    <p:sldId id="1032" r:id="rId6"/>
    <p:sldId id="1034" r:id="rId7"/>
    <p:sldId id="996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1004" r:id="rId16"/>
    <p:sldId id="1005" r:id="rId17"/>
    <p:sldId id="1006" r:id="rId18"/>
    <p:sldId id="1007" r:id="rId19"/>
    <p:sldId id="1008" r:id="rId20"/>
    <p:sldId id="1009" r:id="rId21"/>
    <p:sldId id="1010" r:id="rId22"/>
    <p:sldId id="1011" r:id="rId23"/>
    <p:sldId id="1012" r:id="rId24"/>
    <p:sldId id="1015" r:id="rId25"/>
    <p:sldId id="1016" r:id="rId26"/>
    <p:sldId id="1017" r:id="rId27"/>
    <p:sldId id="1018" r:id="rId28"/>
    <p:sldId id="1019" r:id="rId29"/>
    <p:sldId id="1020" r:id="rId30"/>
    <p:sldId id="103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70803"/>
    <a:srgbClr val="C506D4"/>
    <a:srgbClr val="996633"/>
    <a:srgbClr val="666699"/>
    <a:srgbClr val="FFFF00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7" autoAdjust="0"/>
  </p:normalViewPr>
  <p:slideViewPr>
    <p:cSldViewPr>
      <p:cViewPr varScale="1">
        <p:scale>
          <a:sx n="82" d="100"/>
          <a:sy n="82" d="100"/>
        </p:scale>
        <p:origin x="9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7B8B01-31A9-4BB8-A664-71A70CFD7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66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E2F6D-A38E-41CD-8EC9-0A9E243B4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E2F6D-A38E-41CD-8EC9-0A9E243B46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193E3-BF96-4C7E-AFC9-D2E8E0D65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B79-89C1-4141-9101-B75010AD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0EDDE-F2D6-49DB-93EA-1006990C0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AEFCD-D18D-462F-81F0-A5D9BBB7D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F3B4EF-FE42-4991-8DD9-DB2F5B886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0D24DD-6B75-4531-89DF-A66E0A597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1B400-2966-486F-B8C8-504E1AFB9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45405-9F0C-4238-A94F-99C46AD77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68977-99CF-4495-A1F3-6F6AC0164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676EFB-2D2E-4B53-81BC-9231BA312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D5D5B6-7FA6-4EB6-B57E-EDF160F61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EFFC60-CF51-4DE7-B311-15E1A5E65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477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</a:t>
            </a:r>
            <a:r>
              <a:rPr lang="en-US" sz="4800" b="1" cap="none" dirty="0" smtClean="0">
                <a:solidFill>
                  <a:schemeClr val="tx1"/>
                </a:solidFill>
              </a:rPr>
              <a:t>oluntary</a:t>
            </a:r>
            <a:r>
              <a:rPr lang="en-US" sz="4800" b="1" dirty="0" smtClean="0">
                <a:solidFill>
                  <a:schemeClr val="tx1"/>
                </a:solidFill>
              </a:rPr>
              <a:t> f</a:t>
            </a:r>
            <a:r>
              <a:rPr lang="en-US" sz="4800" b="1" cap="none" dirty="0" smtClean="0">
                <a:solidFill>
                  <a:schemeClr val="tx1"/>
                </a:solidFill>
              </a:rPr>
              <a:t>eed</a:t>
            </a:r>
            <a:r>
              <a:rPr lang="en-US" sz="4800" b="1" dirty="0" smtClean="0">
                <a:solidFill>
                  <a:schemeClr val="tx1"/>
                </a:solidFill>
              </a:rPr>
              <a:t> i</a:t>
            </a:r>
            <a:r>
              <a:rPr lang="en-US" sz="4800" b="1" cap="none" dirty="0" smtClean="0">
                <a:solidFill>
                  <a:schemeClr val="tx1"/>
                </a:solidFill>
              </a:rPr>
              <a:t>ntake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Single-factor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arenR" startAt="2"/>
            </a:pPr>
            <a:r>
              <a:rPr lang="en-US" b="1" dirty="0" smtClean="0"/>
              <a:t>Glucostatic theory</a:t>
            </a:r>
          </a:p>
          <a:p>
            <a:pPr marL="514350" indent="-514350">
              <a:buSzPct val="100000"/>
              <a:buNone/>
            </a:pPr>
            <a:r>
              <a:rPr lang="en-US" b="1" dirty="0" smtClean="0"/>
              <a:t>Voluntary feed intake is controlled by glucose level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- Relatively constant (up after a meal; low right before a meal)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-Insulin concentrations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Hypothalamus	  blood glucose	   intake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 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Is it true in ruminants?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 what about energy status?</a:t>
            </a:r>
            <a:endParaRPr lang="en-US" dirty="0"/>
          </a:p>
        </p:txBody>
      </p:sp>
      <p:grpSp>
        <p:nvGrpSpPr>
          <p:cNvPr id="4" name="Group 6"/>
          <p:cNvGrpSpPr/>
          <p:nvPr/>
        </p:nvGrpSpPr>
        <p:grpSpPr>
          <a:xfrm>
            <a:off x="2895600" y="4191000"/>
            <a:ext cx="3474720" cy="457200"/>
            <a:chOff x="2895600" y="3733800"/>
            <a:chExt cx="3474720" cy="457200"/>
          </a:xfrm>
        </p:grpSpPr>
        <p:sp>
          <p:nvSpPr>
            <p:cNvPr id="5" name="Right Arrow 4"/>
            <p:cNvSpPr/>
            <p:nvPr/>
          </p:nvSpPr>
          <p:spPr>
            <a:xfrm>
              <a:off x="2895600" y="3733800"/>
              <a:ext cx="609600" cy="4572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760720" y="3733800"/>
              <a:ext cx="609600" cy="4572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248400" y="5486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utilization</a:t>
            </a:r>
            <a:endParaRPr lang="en-US" sz="32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772400" y="2209800"/>
            <a:ext cx="914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 rot="5400000">
            <a:off x="6172200" y="3886200"/>
            <a:ext cx="2819400" cy="228600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Single-factor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670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arenR" startAt="3"/>
            </a:pPr>
            <a:r>
              <a:rPr lang="en-US" b="1" dirty="0" smtClean="0"/>
              <a:t>Thermostatic theory</a:t>
            </a:r>
          </a:p>
          <a:p>
            <a:pPr>
              <a:buNone/>
            </a:pPr>
            <a:r>
              <a:rPr lang="en-US" dirty="0" smtClean="0"/>
              <a:t>“eat to keep warm &amp; quit to prevent hyperthermia”</a:t>
            </a:r>
          </a:p>
          <a:p>
            <a:pPr>
              <a:buFontTx/>
              <a:buChar char="-"/>
            </a:pPr>
            <a:r>
              <a:rPr lang="en-US" dirty="0" smtClean="0"/>
              <a:t>In some experiments, cooling/warming the anterior hypothalamus</a:t>
            </a:r>
          </a:p>
          <a:p>
            <a:pPr lvl="4">
              <a:buNone/>
            </a:pPr>
            <a:r>
              <a:rPr lang="en-US" sz="3200" b="1" dirty="0" smtClean="0"/>
              <a:t>Change in feed intake</a:t>
            </a:r>
          </a:p>
          <a:p>
            <a:pPr lvl="4">
              <a:buNone/>
            </a:pPr>
            <a:endParaRPr lang="en-US" sz="3200" b="1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295400" y="3696789"/>
            <a:ext cx="914400" cy="3810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343400"/>
            <a:ext cx="8534400" cy="2209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Constant body temperature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900" dirty="0" smtClean="0"/>
              <a:t>- Food intake	heat production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Reduced intake	</a:t>
            </a:r>
            <a:r>
              <a:rPr kumimoji="0" lang="en-US" sz="2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reserves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900" dirty="0" smtClean="0"/>
              <a:t>- Over-eating	activation of heat loss mechanisms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38400" y="4953000"/>
            <a:ext cx="609600" cy="3048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819400" y="5486400"/>
            <a:ext cx="609600" cy="2286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438400" y="6019800"/>
            <a:ext cx="609600" cy="2286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Single-factor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arenR" startAt="4"/>
            </a:pPr>
            <a:r>
              <a:rPr lang="en-US" b="1" dirty="0" err="1" smtClean="0"/>
              <a:t>Lipostatic</a:t>
            </a:r>
            <a:r>
              <a:rPr lang="en-US" b="1" dirty="0" smtClean="0"/>
              <a:t> theory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Adult: maintaining body fat content</a:t>
            </a:r>
          </a:p>
          <a:p>
            <a:pPr>
              <a:buNone/>
            </a:pPr>
            <a:r>
              <a:rPr lang="en-US" dirty="0" smtClean="0"/>
              <a:t>Surgical removal of inguinal fat:       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err="1" smtClean="0"/>
              <a:t>hyperphagia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returning to pre-operation BW &amp; fat content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Ruminants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36576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143000" y="41910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Multi-factor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622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b="1" dirty="0" err="1" smtClean="0"/>
              <a:t>Energostatic</a:t>
            </a:r>
            <a:endParaRPr lang="en-US" b="1" dirty="0" smtClean="0"/>
          </a:p>
          <a:p>
            <a:pPr marL="514350" indent="-514350">
              <a:buSzPct val="100000"/>
              <a:buNone/>
            </a:pPr>
            <a:r>
              <a:rPr lang="en-US" dirty="0" smtClean="0"/>
              <a:t>Energy supply to specific tissues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Example: in sheep    GH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-sensory factors: how palatable</a:t>
            </a:r>
          </a:p>
          <a:p>
            <a:pPr marL="514350" indent="-514350">
              <a:buSzPct val="100000"/>
              <a:buNone/>
            </a:pPr>
            <a:endParaRPr lang="en-US" dirty="0" smtClean="0"/>
          </a:p>
          <a:p>
            <a:pPr marL="514350" indent="-514350">
              <a:buSzPct val="100000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378926" y="2843348"/>
            <a:ext cx="3048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9"/>
          <p:cNvGrpSpPr/>
          <p:nvPr/>
        </p:nvGrpSpPr>
        <p:grpSpPr>
          <a:xfrm>
            <a:off x="762000" y="4114800"/>
            <a:ext cx="7162800" cy="2431197"/>
            <a:chOff x="762000" y="4343400"/>
            <a:chExt cx="7162800" cy="2431197"/>
          </a:xfrm>
        </p:grpSpPr>
        <p:sp>
          <p:nvSpPr>
            <p:cNvPr id="5" name="Block Arc 4"/>
            <p:cNvSpPr/>
            <p:nvPr/>
          </p:nvSpPr>
          <p:spPr>
            <a:xfrm rot="10800000">
              <a:off x="1066800" y="4343400"/>
              <a:ext cx="2514600" cy="8382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lock Arc 5"/>
            <p:cNvSpPr/>
            <p:nvPr/>
          </p:nvSpPr>
          <p:spPr>
            <a:xfrm rot="10800000">
              <a:off x="5105400" y="4343400"/>
              <a:ext cx="2514600" cy="8382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276600" y="5181600"/>
              <a:ext cx="1905000" cy="12192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endCxn id="7" idx="1"/>
            </p:cNvCxnSpPr>
            <p:nvPr/>
          </p:nvCxnSpPr>
          <p:spPr>
            <a:xfrm>
              <a:off x="2209800" y="5181600"/>
              <a:ext cx="1543050" cy="60960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4648200" y="5116285"/>
              <a:ext cx="1600200" cy="76200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295400" y="44958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Feed back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4495800"/>
              <a:ext cx="1752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Feed forward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4400" y="5574268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Viscera:</a:t>
              </a:r>
            </a:p>
            <a:p>
              <a:r>
                <a:rPr lang="en-US" dirty="0" smtClean="0"/>
                <a:t>Hormones</a:t>
              </a:r>
            </a:p>
            <a:p>
              <a:r>
                <a:rPr lang="en-US" dirty="0" smtClean="0"/>
                <a:t>Growth factors</a:t>
              </a:r>
            </a:p>
            <a:p>
              <a:r>
                <a:rPr lang="en-US" dirty="0" smtClean="0"/>
                <a:t>nutrients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9800" y="55626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palatability</a:t>
              </a:r>
              <a:endParaRPr lang="en-US" dirty="0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7696200" y="4495800"/>
              <a:ext cx="228600" cy="533400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762000" y="4495800"/>
              <a:ext cx="228600" cy="5334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Oro-pharyngeal receptors</a:t>
            </a:r>
          </a:p>
          <a:p>
            <a:pPr>
              <a:buNone/>
            </a:pPr>
            <a:r>
              <a:rPr lang="en-US" dirty="0" smtClean="0"/>
              <a:t>Ruminants: Long time for chewing</a:t>
            </a:r>
          </a:p>
          <a:p>
            <a:r>
              <a:rPr lang="en-US" dirty="0" smtClean="0"/>
              <a:t>Mechanoreceptors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Reticulo-rumen:    in rumen capacity when requirements are increased</a:t>
            </a:r>
          </a:p>
          <a:p>
            <a:pPr marL="571500" indent="-571500">
              <a:buNone/>
            </a:pPr>
            <a:r>
              <a:rPr lang="en-US" dirty="0" smtClean="0"/>
              <a:t>Reticulum: wall sensors; physical stimulation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en-US" dirty="0" smtClean="0"/>
              <a:t>Intestine: some evidence but all minor  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3592285" y="3187337"/>
            <a:ext cx="228600" cy="53340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Chemo-receptors</a:t>
            </a:r>
          </a:p>
          <a:p>
            <a:pPr>
              <a:buSzPct val="100000"/>
              <a:buFontTx/>
              <a:buChar char="-"/>
            </a:pPr>
            <a:r>
              <a:rPr lang="en-US" sz="2200" b="1" dirty="0" smtClean="0"/>
              <a:t>No evidence for glucose negative feed back</a:t>
            </a:r>
          </a:p>
          <a:p>
            <a:pPr>
              <a:buSzPct val="100000"/>
              <a:buFontTx/>
              <a:buChar char="-"/>
            </a:pPr>
            <a:r>
              <a:rPr lang="en-US" sz="2200" b="1" dirty="0" smtClean="0"/>
              <a:t>VFA’s have different effects; </a:t>
            </a:r>
          </a:p>
          <a:p>
            <a:pPr>
              <a:buSzPct val="100000"/>
              <a:buFontTx/>
              <a:buChar char="-"/>
            </a:pPr>
            <a:r>
              <a:rPr lang="en-US" sz="2200" b="1" dirty="0" smtClean="0"/>
              <a:t>pH </a:t>
            </a:r>
            <a:endParaRPr lang="en-US" sz="2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grpSp>
        <p:nvGrpSpPr>
          <p:cNvPr id="4" name="Group 33"/>
          <p:cNvGrpSpPr/>
          <p:nvPr/>
        </p:nvGrpSpPr>
        <p:grpSpPr>
          <a:xfrm>
            <a:off x="1600200" y="3276600"/>
            <a:ext cx="4876800" cy="3352800"/>
            <a:chOff x="1600200" y="3276600"/>
            <a:chExt cx="4876800" cy="3352800"/>
          </a:xfrm>
        </p:grpSpPr>
        <p:grpSp>
          <p:nvGrpSpPr>
            <p:cNvPr id="7" name="Group 27"/>
            <p:cNvGrpSpPr/>
            <p:nvPr/>
          </p:nvGrpSpPr>
          <p:grpSpPr>
            <a:xfrm>
              <a:off x="1600200" y="3429000"/>
              <a:ext cx="4876800" cy="3200400"/>
              <a:chOff x="228600" y="3429000"/>
              <a:chExt cx="4876800" cy="3200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42900" y="4838700"/>
                <a:ext cx="2819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10800000">
                <a:off x="1752600" y="6248400"/>
                <a:ext cx="3200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1268185" y="3924300"/>
                <a:ext cx="2819400" cy="18288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1524000" y="3810000"/>
                <a:ext cx="2743200" cy="213360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1676399" y="3810000"/>
                <a:ext cx="2590800" cy="2133601"/>
              </a:xfrm>
              <a:prstGeom prst="line">
                <a:avLst/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1828800" y="4724400"/>
                <a:ext cx="3276600" cy="1219200"/>
              </a:xfrm>
              <a:prstGeom prst="line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28600" y="3810000"/>
                <a:ext cx="1371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Reduction in feed intake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38400" y="6260068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VFAs concentrations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14600" y="4038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VFA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33800" y="38216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C2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86200" y="4659868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C4</a:t>
                </a:r>
                <a:endParaRPr lang="en-US" dirty="0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2936241" y="3466306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183675" y="6246812"/>
              <a:ext cx="29332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7315200" y="2971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Intra-rumen infusion of VFA; goat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Osmo</a:t>
            </a:r>
            <a:r>
              <a:rPr lang="en-US" dirty="0" smtClean="0"/>
              <a:t>-receptors</a:t>
            </a:r>
          </a:p>
          <a:p>
            <a:pPr>
              <a:buNone/>
            </a:pPr>
            <a:r>
              <a:rPr lang="en-US" dirty="0" smtClean="0"/>
              <a:t>    rumen </a:t>
            </a:r>
            <a:r>
              <a:rPr lang="en-US" dirty="0" err="1" smtClean="0"/>
              <a:t>osmolarity</a:t>
            </a:r>
            <a:r>
              <a:rPr lang="en-US" dirty="0" smtClean="0"/>
              <a:t>      voluntary feed intake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Liver receptors</a:t>
            </a:r>
          </a:p>
          <a:p>
            <a:pPr>
              <a:buNone/>
            </a:pPr>
            <a:r>
              <a:rPr lang="en-US" dirty="0" smtClean="0"/>
              <a:t>Propionate infusion	insulin-induced increase in hepatic uptake of propionate    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838200" y="2133600"/>
            <a:ext cx="228600" cy="53340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962400" y="2209800"/>
            <a:ext cx="2286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Temperature receptors</a:t>
            </a:r>
          </a:p>
          <a:p>
            <a:pPr>
              <a:buNone/>
            </a:pPr>
            <a:r>
              <a:rPr lang="en-US" dirty="0" smtClean="0"/>
              <a:t>      rumen temperature:	     intake, and vise versa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Metabolites:</a:t>
            </a:r>
          </a:p>
          <a:p>
            <a:pPr lvl="1"/>
            <a:r>
              <a:rPr lang="en-US" dirty="0" smtClean="0"/>
              <a:t>Glucose</a:t>
            </a:r>
          </a:p>
          <a:p>
            <a:pPr lvl="1"/>
            <a:r>
              <a:rPr lang="en-US" dirty="0" smtClean="0"/>
              <a:t>Short chain FA</a:t>
            </a:r>
          </a:p>
          <a:p>
            <a:pPr lvl="1"/>
            <a:r>
              <a:rPr lang="en-US" dirty="0" smtClean="0"/>
              <a:t>Fats &amp; LCFA</a:t>
            </a:r>
          </a:p>
          <a:p>
            <a:pPr lvl="1"/>
            <a:r>
              <a:rPr lang="en-US" dirty="0" smtClean="0"/>
              <a:t>Glycerol	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914400" y="2133600"/>
            <a:ext cx="3048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2209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</a:p>
          <a:p>
            <a:pPr lvl="1"/>
            <a:r>
              <a:rPr lang="en-US" dirty="0" smtClean="0"/>
              <a:t>Insulin</a:t>
            </a:r>
          </a:p>
          <a:p>
            <a:pPr lvl="1"/>
            <a:r>
              <a:rPr lang="en-US" dirty="0" smtClean="0"/>
              <a:t>Glucagon</a:t>
            </a:r>
          </a:p>
          <a:p>
            <a:pPr lvl="1"/>
            <a:r>
              <a:rPr lang="en-US" dirty="0" err="1" smtClean="0"/>
              <a:t>Cholecystokinin</a:t>
            </a:r>
            <a:r>
              <a:rPr lang="en-US" dirty="0" smtClean="0"/>
              <a:t> (CCK)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Effect on feed intake after injection in lateral ventricle with CCK antibody</a:t>
            </a:r>
            <a:r>
              <a:rPr lang="en-US" dirty="0" smtClean="0"/>
              <a:t> </a:t>
            </a:r>
            <a:r>
              <a:rPr lang="en-US" sz="1600" b="1" dirty="0" smtClean="0"/>
              <a:t>(Della </a:t>
            </a:r>
            <a:r>
              <a:rPr lang="en-US" sz="1600" b="1" dirty="0" err="1" smtClean="0"/>
              <a:t>Fera</a:t>
            </a:r>
            <a:r>
              <a:rPr lang="en-US" sz="1600" b="1" dirty="0" smtClean="0"/>
              <a:t> &amp; Blaine, 1981)</a:t>
            </a:r>
            <a:endParaRPr lang="en-US" sz="16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57400" y="-152400"/>
            <a:ext cx="4952999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Introduction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Amount of feed consumed in a given time period when feed is freely accessible (</a:t>
            </a:r>
            <a:r>
              <a:rPr lang="en-US" i="1" dirty="0" smtClean="0"/>
              <a:t>ad libitum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Too low</a:t>
            </a:r>
          </a:p>
          <a:p>
            <a:pPr>
              <a:buNone/>
            </a:pPr>
            <a:r>
              <a:rPr lang="en-US" dirty="0" smtClean="0"/>
              <a:t>     production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b="1" dirty="0" smtClean="0"/>
              <a:t>Too much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fat/energy deposition</a:t>
            </a:r>
          </a:p>
          <a:p>
            <a:pPr>
              <a:buNone/>
            </a:pPr>
            <a:r>
              <a:rPr lang="en-US" b="1" dirty="0" smtClean="0"/>
              <a:t>Regulated mostly relative to energy requirement</a:t>
            </a:r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>
            <a:off x="762000" y="4876800"/>
            <a:ext cx="304800" cy="457200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flipV="1">
            <a:off x="838200" y="3733800"/>
            <a:ext cx="304800" cy="533400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Dietary factors affecting feed intake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Digestibility/energy content of the ration</a:t>
            </a:r>
          </a:p>
          <a:p>
            <a:r>
              <a:rPr lang="en-US" dirty="0" smtClean="0"/>
              <a:t>Ration characteristics</a:t>
            </a:r>
          </a:p>
          <a:p>
            <a:pPr lvl="1"/>
            <a:r>
              <a:rPr lang="en-US" dirty="0" smtClean="0"/>
              <a:t>Roughage content, grain, processing,… </a:t>
            </a:r>
          </a:p>
          <a:p>
            <a:pPr>
              <a:buNone/>
            </a:pPr>
            <a:r>
              <a:rPr lang="en-US" dirty="0" err="1" smtClean="0"/>
              <a:t>VanSoest</a:t>
            </a:r>
            <a:r>
              <a:rPr lang="en-US" dirty="0" smtClean="0"/>
              <a:t>, </a:t>
            </a:r>
            <a:r>
              <a:rPr lang="en-US" sz="2200" dirty="0" smtClean="0"/>
              <a:t>1965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 = 110-1716/(100-CWC)  		</a:t>
            </a:r>
            <a:r>
              <a:rPr lang="en-US" sz="2200" dirty="0" smtClean="0"/>
              <a:t>(r = 0.78)</a:t>
            </a:r>
          </a:p>
          <a:p>
            <a:pPr>
              <a:buNone/>
            </a:pPr>
            <a:r>
              <a:rPr lang="en-US" dirty="0" smtClean="0"/>
              <a:t>I: voluntary intake (g DM/kg BW</a:t>
            </a:r>
            <a:r>
              <a:rPr lang="en-US" baseline="30000" dirty="0" smtClean="0"/>
              <a:t>0.75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CWC: cell wall constituents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Feed intake &amp; digestibility of the diet by fat (open) and thin (closed) cows (●, </a:t>
            </a:r>
            <a:r>
              <a:rPr lang="en-US" sz="1800" dirty="0" smtClean="0"/>
              <a:t>Ο</a:t>
            </a:r>
            <a:r>
              <a:rPr lang="en-US" sz="2000" dirty="0" smtClean="0"/>
              <a:t> for straw; □, ▄ for hay; ∆,▲for concentrate)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190750" y="95249"/>
            <a:ext cx="5067300" cy="8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Intake of high fiber roughages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05000" y="3124200"/>
            <a:ext cx="4572000" cy="3352800"/>
            <a:chOff x="1905000" y="3276600"/>
            <a:chExt cx="4572000" cy="3352800"/>
          </a:xfrm>
        </p:grpSpPr>
        <p:grpSp>
          <p:nvGrpSpPr>
            <p:cNvPr id="4" name="Group 27"/>
            <p:cNvGrpSpPr/>
            <p:nvPr/>
          </p:nvGrpSpPr>
          <p:grpSpPr>
            <a:xfrm>
              <a:off x="1905000" y="3429794"/>
              <a:ext cx="4419600" cy="3199606"/>
              <a:chOff x="533400" y="3429794"/>
              <a:chExt cx="4419600" cy="3199606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342900" y="4838700"/>
                <a:ext cx="2819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1752600" y="6248400"/>
                <a:ext cx="3200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endCxn id="25" idx="1"/>
              </p:cNvCxnSpPr>
              <p:nvPr/>
            </p:nvCxnSpPr>
            <p:spPr>
              <a:xfrm flipV="1">
                <a:off x="1752600" y="4255501"/>
                <a:ext cx="2889689" cy="199290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33400" y="3810000"/>
                <a:ext cx="1066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Rate at which feed  is digested (hr)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8400" y="6260068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Digestibility, % 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4495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57600" y="4876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2945969" y="3466306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183675" y="6246812"/>
              <a:ext cx="29332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0"/>
          <p:cNvGrpSpPr/>
          <p:nvPr/>
        </p:nvGrpSpPr>
        <p:grpSpPr>
          <a:xfrm>
            <a:off x="2886084" y="4583668"/>
            <a:ext cx="3505200" cy="825427"/>
            <a:chOff x="2886084" y="4583668"/>
            <a:chExt cx="3505200" cy="825427"/>
          </a:xfrm>
        </p:grpSpPr>
        <p:sp>
          <p:nvSpPr>
            <p:cNvPr id="25" name="Block Arc 24"/>
            <p:cNvSpPr/>
            <p:nvPr/>
          </p:nvSpPr>
          <p:spPr>
            <a:xfrm rot="19564459">
              <a:off x="2886084" y="4647095"/>
              <a:ext cx="3505200" cy="762000"/>
            </a:xfrm>
            <a:prstGeom prst="blockArc">
              <a:avLst>
                <a:gd name="adj1" fmla="val 10677306"/>
                <a:gd name="adj2" fmla="val 0"/>
                <a:gd name="adj3" fmla="val 25000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4400" y="4583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2400" y="16002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sz="2000" dirty="0" smtClean="0"/>
              <a:t>Rate at which feed is digested (hr)</a:t>
            </a:r>
          </a:p>
          <a:p>
            <a:pPr>
              <a:buFontTx/>
              <a:buChar char="-"/>
            </a:pPr>
            <a:r>
              <a:rPr lang="en-US" sz="2000" dirty="0" smtClean="0"/>
              <a:t> Digestibility, %</a:t>
            </a:r>
          </a:p>
          <a:p>
            <a:pPr>
              <a:buFontTx/>
              <a:buChar char="-"/>
            </a:pPr>
            <a:r>
              <a:rPr lang="en-US" sz="2000" dirty="0" smtClean="0"/>
              <a:t> Rate at which feed particle is broken down in the rumen (hr)</a:t>
            </a:r>
          </a:p>
          <a:p>
            <a:pPr>
              <a:buFontTx/>
              <a:buChar char="-"/>
            </a:pPr>
            <a:r>
              <a:rPr lang="en-US" sz="2000" dirty="0" smtClean="0"/>
              <a:t> Rumen capacity, liter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Dietary protein and forage intake </a:t>
            </a:r>
            <a:r>
              <a:rPr lang="en-US" sz="1800" dirty="0" smtClean="0"/>
              <a:t>(</a:t>
            </a:r>
            <a:r>
              <a:rPr lang="en-US" sz="1800" dirty="0" err="1" smtClean="0"/>
              <a:t>Millford</a:t>
            </a:r>
            <a:r>
              <a:rPr lang="en-US" sz="1800" dirty="0" smtClean="0"/>
              <a:t> &amp; </a:t>
            </a:r>
            <a:r>
              <a:rPr lang="en-US" sz="1800" dirty="0" err="1" smtClean="0"/>
              <a:t>Minsen</a:t>
            </a:r>
            <a:r>
              <a:rPr lang="en-US" sz="1800" dirty="0" smtClean="0"/>
              <a:t>, 1966)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28900" y="266700"/>
            <a:ext cx="4267200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38600" y="6324600"/>
            <a:ext cx="260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Crude protein %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Feed intake of cows: fat (∆), medium (Ο) and thin (□) at calving; a=actual, b=predicted  (</a:t>
            </a:r>
            <a:r>
              <a:rPr lang="en-US" sz="1600" b="1" dirty="0" smtClean="0"/>
              <a:t>Forbes, 1984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833155" y="452846"/>
            <a:ext cx="5096693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Effect of </a:t>
            </a:r>
            <a:r>
              <a:rPr lang="en-US" sz="2400" b="1" u="sng" dirty="0" smtClean="0"/>
              <a:t>ambient temperature </a:t>
            </a:r>
            <a:r>
              <a:rPr lang="en-US" sz="2400" b="1" dirty="0" smtClean="0"/>
              <a:t>on voluntary feed intake in laying hen (a), growing pig (b), growing cattle ( c ), and dairy cow (d) </a:t>
            </a:r>
            <a:endParaRPr 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5074"/>
            <a:ext cx="754380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00400" y="655022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Effective temperature (o C)</a:t>
            </a:r>
            <a:endParaRPr lang="en-US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Changes in milk yield, feed intake, and body gain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Monteiro</a:t>
            </a:r>
            <a:r>
              <a:rPr lang="en-US" sz="2000" b="1" dirty="0" smtClean="0"/>
              <a:t>, 1972)</a:t>
            </a:r>
            <a:endParaRPr lang="en-US" sz="20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2" y="1562097"/>
            <a:ext cx="4800600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188744" y="2202654"/>
            <a:ext cx="3338513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Effect of single vs. twin on forage intake of late pregnant ewes; single (□); twin (▄)             </a:t>
            </a:r>
            <a:r>
              <a:rPr lang="en-US" sz="2000" b="1" dirty="0" smtClean="0"/>
              <a:t>(Forbes, 1968)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47875" y="9525"/>
            <a:ext cx="5048250" cy="80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of feed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regression equations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DMI (g/d) = 172 × BW</a:t>
            </a:r>
            <a:r>
              <a:rPr lang="en-US" baseline="30000" dirty="0" smtClean="0"/>
              <a:t>0.61 </a:t>
            </a:r>
            <a:r>
              <a:rPr lang="en-US" dirty="0" smtClean="0"/>
              <a:t> </a:t>
            </a:r>
            <a:r>
              <a:rPr lang="en-US" sz="2200" dirty="0" smtClean="0"/>
              <a:t>(cattle; used by ARC, 1980)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dirty="0" smtClean="0"/>
              <a:t>DOMI = 1276 – 50.7 RTOM </a:t>
            </a:r>
            <a:r>
              <a:rPr lang="en-US" sz="2200" dirty="0" smtClean="0"/>
              <a:t>(tested for several forages)</a:t>
            </a:r>
          </a:p>
          <a:p>
            <a:pPr lvl="1">
              <a:buNone/>
            </a:pPr>
            <a:endParaRPr lang="en-US" baseline="30000" dirty="0" smtClean="0"/>
          </a:p>
          <a:p>
            <a:pPr lvl="1">
              <a:buNone/>
            </a:pPr>
            <a:r>
              <a:rPr lang="en-US" baseline="30000" dirty="0" smtClean="0"/>
              <a:t>Dry organic matter intake (g/d)	mean retention time of organic matter 					in the rumen (hr)</a:t>
            </a:r>
            <a:endParaRPr lang="en-US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828800" y="3657600"/>
            <a:ext cx="3810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105400" y="3581400"/>
            <a:ext cx="13716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  <a:r>
              <a:rPr lang="en-US" sz="2700" dirty="0"/>
              <a:t> Multiple regression equations: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r>
              <a:rPr lang="en-US" dirty="0" smtClean="0"/>
              <a:t>DMI (kg/d) = 0.025 BW (kg) + 0.1 MY (kg/d) </a:t>
            </a:r>
            <a:r>
              <a:rPr lang="en-US" sz="1600" dirty="0" smtClean="0"/>
              <a:t>(MAFF, 1975)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DMI (kg/d) = 0.025 BW (kg) + 0.2 MY (kg/d) </a:t>
            </a:r>
            <a:r>
              <a:rPr lang="en-US" sz="1700" dirty="0" smtClean="0"/>
              <a:t>(Neal et al., 1984)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the last 4 wk of lactation </a:t>
            </a:r>
            <a:r>
              <a:rPr lang="en-US" sz="2000" dirty="0" smtClean="0"/>
              <a:t>(Curran et al., 1970)</a:t>
            </a:r>
          </a:p>
          <a:p>
            <a:pPr>
              <a:buNone/>
            </a:pPr>
            <a:r>
              <a:rPr lang="en-US" dirty="0" smtClean="0"/>
              <a:t>DOMI = -847+25 (digestibility, </a:t>
            </a:r>
            <a:r>
              <a:rPr lang="en-US" sz="2400" dirty="0" smtClean="0"/>
              <a:t>%</a:t>
            </a:r>
            <a:r>
              <a:rPr lang="en-US" dirty="0" smtClean="0"/>
              <a:t>) - 0.19 (digestibility, </a:t>
            </a:r>
            <a:r>
              <a:rPr lang="en-US" sz="2400" dirty="0" smtClean="0"/>
              <a:t>%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the first 4 wk of lactation </a:t>
            </a:r>
            <a:r>
              <a:rPr lang="en-US" sz="2000" dirty="0" smtClean="0"/>
              <a:t>(Curran et al., 1970)</a:t>
            </a:r>
          </a:p>
          <a:p>
            <a:pPr>
              <a:buNone/>
            </a:pPr>
            <a:r>
              <a:rPr lang="en-US" dirty="0" smtClean="0"/>
              <a:t>DOMI = -14.9+0.22 (∆BW, </a:t>
            </a:r>
            <a:r>
              <a:rPr lang="en-US" sz="2200" dirty="0" smtClean="0"/>
              <a:t>kg/d</a:t>
            </a:r>
            <a:r>
              <a:rPr lang="en-US" dirty="0" smtClean="0"/>
              <a:t>)+0.64(concentrate intake, </a:t>
            </a:r>
            <a:r>
              <a:rPr lang="en-US" sz="2400" dirty="0" smtClean="0"/>
              <a:t>g/kgBW</a:t>
            </a:r>
            <a:r>
              <a:rPr lang="en-US" sz="2400" baseline="30000" dirty="0" smtClean="0"/>
              <a:t>0.75</a:t>
            </a:r>
            <a:r>
              <a:rPr lang="en-US" dirty="0" smtClean="0"/>
              <a:t>)+0.46 (digestibility, </a:t>
            </a:r>
            <a:r>
              <a:rPr lang="en-US" sz="2400" dirty="0" smtClean="0"/>
              <a:t>%</a:t>
            </a:r>
            <a:r>
              <a:rPr lang="en-US" dirty="0" smtClean="0"/>
              <a:t>) - 0.17 (MY, </a:t>
            </a:r>
            <a:r>
              <a:rPr lang="en-US" sz="2400" dirty="0" smtClean="0"/>
              <a:t>kg/d</a:t>
            </a:r>
            <a:r>
              <a:rPr lang="en-US" dirty="0" smtClean="0"/>
              <a:t>)+ 0.003 (MY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Reduced feed intake;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Ration characteristics</a:t>
            </a:r>
          </a:p>
          <a:p>
            <a:pPr lvl="2"/>
            <a:r>
              <a:rPr lang="en-US" sz="2800" dirty="0" smtClean="0"/>
              <a:t>Too much fiber; bulky</a:t>
            </a:r>
          </a:p>
          <a:p>
            <a:r>
              <a:rPr lang="en-US" sz="3200" dirty="0" smtClean="0"/>
              <a:t>Physiological state</a:t>
            </a:r>
          </a:p>
          <a:p>
            <a:pPr lvl="2"/>
            <a:r>
              <a:rPr lang="en-US" sz="2800" dirty="0" smtClean="0"/>
              <a:t>Competition for space: late pregnancy</a:t>
            </a:r>
          </a:p>
          <a:p>
            <a:pPr lvl="2"/>
            <a:r>
              <a:rPr lang="en-US" sz="2800" dirty="0" smtClean="0"/>
              <a:t>Sudden &amp; significant increase in energy requirement: early lactation</a:t>
            </a:r>
          </a:p>
          <a:p>
            <a:r>
              <a:rPr lang="en-US" sz="3200" dirty="0" smtClean="0"/>
              <a:t>Environmental factors</a:t>
            </a:r>
          </a:p>
          <a:p>
            <a:pPr lvl="2"/>
            <a:r>
              <a:rPr lang="en-US" sz="2800" dirty="0" smtClean="0"/>
              <a:t>Temperature, humidity, time, …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Matter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/>
          <a:lstStyle/>
          <a:p>
            <a:r>
              <a:rPr lang="en-US" sz="3200" b="1" dirty="0" smtClean="0"/>
              <a:t>NRC, 1989</a:t>
            </a:r>
          </a:p>
          <a:p>
            <a:pPr>
              <a:buNone/>
            </a:pPr>
            <a:r>
              <a:rPr lang="en-US" sz="2600" dirty="0" smtClean="0"/>
              <a:t>= 0.012 BW + 0.12 ∆BW + 12.2 MPY-0.011 Days pregnant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3200" b="1" dirty="0" smtClean="0"/>
              <a:t>NRC, 2001</a:t>
            </a:r>
          </a:p>
          <a:p>
            <a:pPr>
              <a:buNone/>
            </a:pPr>
            <a:r>
              <a:rPr lang="en-US" sz="3200" b="1" dirty="0" smtClean="0"/>
              <a:t>= (</a:t>
            </a:r>
            <a:r>
              <a:rPr lang="en-US" sz="2800" dirty="0" smtClean="0"/>
              <a:t>0.372 FCM) + [(0.0968 BW) x 1 -e </a:t>
            </a:r>
            <a:r>
              <a:rPr lang="en-US" sz="2800" baseline="30000" dirty="0" smtClean="0"/>
              <a:t>((-0.192 x WOL + 3.67))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dirty="0" smtClean="0"/>
              <a:t>FCM: fat-corrected milk</a:t>
            </a:r>
          </a:p>
          <a:p>
            <a:pPr>
              <a:buNone/>
            </a:pPr>
            <a:r>
              <a:rPr lang="en-US" dirty="0" smtClean="0"/>
              <a:t>BW: body weight</a:t>
            </a:r>
          </a:p>
          <a:p>
            <a:pPr>
              <a:buNone/>
            </a:pPr>
            <a:r>
              <a:rPr lang="en-US" dirty="0" smtClean="0"/>
              <a:t>WOL: week of lactation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>
                <a:cs typeface="Arial" charset="0"/>
              </a:rPr>
              <a:t>voluntary feed intake          the "quality" of a feed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7030A0"/>
                </a:solidFill>
                <a:cs typeface="Arial" charset="0"/>
              </a:rPr>
              <a:t>for forages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200" dirty="0" smtClean="0">
                <a:cs typeface="Arial" charset="0"/>
              </a:rPr>
              <a:t>greater intake indicates faster digestion rate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7030A0"/>
                </a:solidFill>
                <a:cs typeface="Arial" charset="0"/>
              </a:rPr>
              <a:t>for grain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200" dirty="0" smtClean="0">
                <a:cs typeface="Arial" charset="0"/>
              </a:rPr>
              <a:t>greater intake may indicate less energy dense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another factor of intake is palatability: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cs typeface="Arial" charset="0"/>
              </a:rPr>
              <a:t>blood meal:  best protein source but unpalatable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endParaRPr lang="en-US" sz="2000" dirty="0" smtClean="0">
              <a:solidFill>
                <a:srgbClr val="0000FF"/>
              </a:solidFill>
              <a:cs typeface="Arial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cs typeface="Times New Roman" charset="0"/>
              </a:rPr>
              <a:t>Crested wheatgrass:  high yield but low consumption</a:t>
            </a:r>
            <a:r>
              <a:rPr lang="en-US" sz="2000" i="1" dirty="0" smtClean="0">
                <a:solidFill>
                  <a:srgbClr val="0000FF"/>
                </a:solidFill>
                <a:cs typeface="Arial" charset="0"/>
              </a:rPr>
              <a:t> </a:t>
            </a:r>
            <a:endParaRPr lang="en-US" sz="2000" i="1" dirty="0" smtClean="0">
              <a:solidFill>
                <a:srgbClr val="0000FF"/>
              </a:solidFill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505200" y="1676400"/>
            <a:ext cx="533400" cy="304800"/>
          </a:xfrm>
          <a:prstGeom prst="leftRightArrow">
            <a:avLst/>
          </a:prstGeom>
          <a:solidFill>
            <a:srgbClr val="FFC00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b="1" dirty="0" smtClean="0">
                <a:cs typeface="Arial" charset="0"/>
              </a:rPr>
              <a:t>total nutrient supply to the animal is a function of intake and digestibility</a:t>
            </a:r>
          </a:p>
          <a:p>
            <a:pPr marL="548640" lvl="1" indent="-192024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100" b="1" dirty="0" smtClean="0">
                <a:solidFill>
                  <a:srgbClr val="3333FF"/>
                </a:solidFill>
                <a:cs typeface="Arial" charset="0"/>
              </a:rPr>
              <a:t>the greater the intake, the greater the nutrient supply above maintenance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Amount of growth/milk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cs typeface="Arial" charset="0"/>
              </a:rPr>
              <a:t>Calculate: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charset="0"/>
              </a:rPr>
              <a:t>rate of gain/daily milk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b="1" dirty="0" smtClean="0">
                <a:cs typeface="Arial" charset="0"/>
              </a:rPr>
              <a:t>efficiency of gain or of milk production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sz="2000" b="1" dirty="0" smtClean="0">
              <a:solidFill>
                <a:schemeClr val="bg1"/>
              </a:solidFill>
              <a:cs typeface="Times New Roman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9900"/>
                </a:solidFill>
                <a:cs typeface="Arial" charset="0"/>
              </a:rPr>
              <a:t>Physical fill</a:t>
            </a:r>
            <a:r>
              <a:rPr lang="en-US" sz="2400" dirty="0" smtClean="0">
                <a:cs typeface="Arial" charset="0"/>
              </a:rPr>
              <a:t>:  distention of the gut tells the animal to stop eating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Chemostatic</a:t>
            </a:r>
            <a:r>
              <a:rPr lang="en-US" sz="2400" dirty="0" smtClean="0">
                <a:cs typeface="Arial" charset="0"/>
              </a:rPr>
              <a:t>:  absorbed nutrient in blood is monitored by receptors in brain - tells animal to stop eating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685800" y="533400"/>
            <a:ext cx="8001000" cy="5334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 rot="-5400000">
            <a:off x="-379136" y="3046136"/>
            <a:ext cx="152537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>
                <a:latin typeface="Arial" charset="0"/>
              </a:rPr>
              <a:t>INTAKE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590800" y="3352800"/>
            <a:ext cx="1828800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4419600" y="3352800"/>
            <a:ext cx="32004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V="1">
            <a:off x="2438400" y="2438400"/>
            <a:ext cx="1905000" cy="273685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8"/>
          <p:cNvSpPr>
            <a:spLocks noChangeShapeType="1"/>
          </p:cNvSpPr>
          <p:nvPr/>
        </p:nvSpPr>
        <p:spPr bwMode="auto">
          <a:xfrm>
            <a:off x="4419600" y="25146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1752600" y="1684338"/>
            <a:ext cx="160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Arial" charset="0"/>
              </a:rPr>
              <a:t>Distension</a:t>
            </a:r>
            <a:endParaRPr lang="en-US" sz="1800">
              <a:latin typeface="Arial" charset="0"/>
            </a:endParaRPr>
          </a:p>
        </p:txBody>
      </p:sp>
      <p:sp>
        <p:nvSpPr>
          <p:cNvPr id="41993" name="Rectangle 10"/>
          <p:cNvSpPr>
            <a:spLocks noChangeArrowheads="1"/>
          </p:cNvSpPr>
          <p:nvPr/>
        </p:nvSpPr>
        <p:spPr bwMode="auto">
          <a:xfrm>
            <a:off x="5486400" y="1600200"/>
            <a:ext cx="1946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Arial" charset="0"/>
              </a:rPr>
              <a:t>Chemostatic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Arial" charset="0"/>
              </a:rPr>
              <a:t>Thermostatic</a:t>
            </a:r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>
            <a:off x="3276600" y="1981200"/>
            <a:ext cx="884238" cy="15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H="1">
            <a:off x="4419600" y="1981200"/>
            <a:ext cx="1066800" cy="158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3276600" y="5943600"/>
            <a:ext cx="254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Nutritive Value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543800" y="2514600"/>
            <a:ext cx="723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05400" y="3962400"/>
            <a:ext cx="1225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Intake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85800" y="990600"/>
            <a:ext cx="0" cy="1219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5800" y="5867400"/>
            <a:ext cx="6477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aspects: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Single-factor theories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sz="3200" b="1" dirty="0" smtClean="0"/>
              <a:t> gastric distension</a:t>
            </a:r>
          </a:p>
          <a:p>
            <a:pPr marL="514350" indent="-514350">
              <a:buNone/>
            </a:pPr>
            <a:r>
              <a:rPr lang="en-US" dirty="0" smtClean="0"/>
              <a:t>    “hunger contractions of stomach”</a:t>
            </a:r>
          </a:p>
          <a:p>
            <a:pPr marL="514350" indent="-514350">
              <a:buNone/>
            </a:pPr>
            <a:r>
              <a:rPr lang="en-US" dirty="0" smtClean="0"/>
              <a:t>- Physical capacity of the rumen</a:t>
            </a:r>
          </a:p>
          <a:p>
            <a:pPr marL="514350" indent="-514350">
              <a:buNone/>
            </a:pPr>
            <a:r>
              <a:rPr lang="en-US" dirty="0" smtClean="0"/>
              <a:t>- Digestibility </a:t>
            </a:r>
          </a:p>
          <a:p>
            <a:pPr marL="514350" indent="-514350">
              <a:buNone/>
            </a:pPr>
            <a:r>
              <a:rPr lang="en-US" dirty="0" smtClean="0"/>
              <a:t>- Passage rate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Intake of hay by sheep w/ or w/o 150g of polypropylene fibers to the rumen on d 26</a:t>
            </a:r>
            <a:r>
              <a:rPr lang="en-US" sz="3200" dirty="0" smtClean="0"/>
              <a:t> </a:t>
            </a:r>
            <a:r>
              <a:rPr lang="en-US" sz="1800" b="1" dirty="0" smtClean="0"/>
              <a:t>(Welch, 1967)</a:t>
            </a:r>
            <a:endParaRPr lang="en-US" sz="18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819401" y="1219198"/>
            <a:ext cx="36575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00200"/>
            <a:ext cx="8610600" cy="1143000"/>
          </a:xfrm>
          <a:prstGeom prst="rect">
            <a:avLst/>
          </a:prstGeom>
        </p:spPr>
        <p:txBody>
          <a:bodyPr/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Forage intake: negative correlation w/ abdominal </a:t>
            </a:r>
            <a:r>
              <a:rPr lang="en-US" sz="2900" dirty="0" smtClean="0">
                <a:latin typeface="+mn-lt"/>
              </a:rPr>
              <a:t>fat Positive correlation w/ empty </a:t>
            </a:r>
            <a:r>
              <a:rPr lang="en-US" sz="2900" dirty="0" err="1" smtClean="0">
                <a:latin typeface="+mn-lt"/>
              </a:rPr>
              <a:t>reticulo</a:t>
            </a:r>
            <a:r>
              <a:rPr lang="en-US" sz="2900" dirty="0" smtClean="0">
                <a:latin typeface="+mn-lt"/>
              </a:rPr>
              <a:t>-rumen weight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8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"/>
            <a:ext cx="4191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2706</TotalTime>
  <Words>983</Words>
  <Application>Microsoft Office PowerPoint</Application>
  <PresentationFormat>On-screen Show (4:3)</PresentationFormat>
  <Paragraphs>191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Times New Roman</vt:lpstr>
      <vt:lpstr>Tw Cen MT</vt:lpstr>
      <vt:lpstr>Wingdings</vt:lpstr>
      <vt:lpstr>Wingdings 2</vt:lpstr>
      <vt:lpstr>Median</vt:lpstr>
      <vt:lpstr>Voluntary feed intake</vt:lpstr>
      <vt:lpstr>Introduction</vt:lpstr>
      <vt:lpstr>Reduced feed intake; some examples</vt:lpstr>
      <vt:lpstr>Feed Intake</vt:lpstr>
      <vt:lpstr>Feed Intake</vt:lpstr>
      <vt:lpstr>PowerPoint Presentation</vt:lpstr>
      <vt:lpstr>Theoretical aspects: </vt:lpstr>
      <vt:lpstr>Intake of hay by sheep w/ or w/o 150g of polypropylene fibers to the rumen on d 26 (Welch, 1967)</vt:lpstr>
      <vt:lpstr>PowerPoint Presentation</vt:lpstr>
      <vt:lpstr>Single-factor theories</vt:lpstr>
      <vt:lpstr>Single-factor theories</vt:lpstr>
      <vt:lpstr>Single-factor theories</vt:lpstr>
      <vt:lpstr>Multi-factor theories</vt:lpstr>
      <vt:lpstr>Negative feed back</vt:lpstr>
      <vt:lpstr>Cont.</vt:lpstr>
      <vt:lpstr>Cont.</vt:lpstr>
      <vt:lpstr>Cont.</vt:lpstr>
      <vt:lpstr>Cont.</vt:lpstr>
      <vt:lpstr>Effect on feed intake after injection in lateral ventricle with CCK antibody (Della Fera &amp; Blaine, 1981)</vt:lpstr>
      <vt:lpstr>Dietary factors affecting feed intake</vt:lpstr>
      <vt:lpstr>Feed intake &amp; digestibility of the diet by fat (open) and thin (closed) cows (●, Ο for straw; □, ▄ for hay; ∆,▲for concentrate)</vt:lpstr>
      <vt:lpstr>Intake of high fiber roughages </vt:lpstr>
      <vt:lpstr>Cont.</vt:lpstr>
      <vt:lpstr>Feed intake of cows: fat (∆), medium (Ο) and thin (□) at calving; a=actual, b=predicted  (Forbes, 1984)</vt:lpstr>
      <vt:lpstr>Effect of ambient temperature on voluntary feed intake in laying hen (a), growing pig (b), growing cattle ( c ), and dairy cow (d) </vt:lpstr>
      <vt:lpstr>Changes in milk yield, feed intake, and body gain (Monteiro, 1972)</vt:lpstr>
      <vt:lpstr>Effect of single vs. twin on forage intake of late pregnant ewes; single (□); twin (▄)             (Forbes, 1968)</vt:lpstr>
      <vt:lpstr>Prediction of feed intake</vt:lpstr>
      <vt:lpstr>Cont. Multiple regression equations: </vt:lpstr>
      <vt:lpstr>Dry Matter Intake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Gastrointestinal Tract</dc:title>
  <dc:creator>HuskyPC</dc:creator>
  <cp:lastModifiedBy>Rezamand, Pedram (rezamand@uidaho.edu)</cp:lastModifiedBy>
  <cp:revision>179</cp:revision>
  <dcterms:created xsi:type="dcterms:W3CDTF">2006-04-26T18:22:48Z</dcterms:created>
  <dcterms:modified xsi:type="dcterms:W3CDTF">2020-01-10T21:36:56Z</dcterms:modified>
</cp:coreProperties>
</file>