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handoutMasterIdLst>
    <p:handoutMasterId r:id="rId11"/>
  </p:handoutMasterIdLst>
  <p:sldIdLst>
    <p:sldId id="256" r:id="rId2"/>
    <p:sldId id="265" r:id="rId3"/>
    <p:sldId id="266" r:id="rId4"/>
    <p:sldId id="267" r:id="rId5"/>
    <p:sldId id="268" r:id="rId6"/>
    <p:sldId id="270" r:id="rId7"/>
    <p:sldId id="271" r:id="rId8"/>
    <p:sldId id="269" r:id="rId9"/>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42" autoAdjust="0"/>
    <p:restoredTop sz="94660"/>
  </p:normalViewPr>
  <p:slideViewPr>
    <p:cSldViewPr>
      <p:cViewPr>
        <p:scale>
          <a:sx n="100" d="100"/>
          <a:sy n="100" d="100"/>
        </p:scale>
        <p:origin x="-1230" y="-2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82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9863" y="0"/>
            <a:ext cx="3044825" cy="465138"/>
          </a:xfrm>
          <a:prstGeom prst="rect">
            <a:avLst/>
          </a:prstGeom>
        </p:spPr>
        <p:txBody>
          <a:bodyPr vert="horz" lIns="91440" tIns="45720" rIns="91440" bIns="45720" rtlCol="0"/>
          <a:lstStyle>
            <a:lvl1pPr algn="r">
              <a:defRPr sz="1200"/>
            </a:lvl1pPr>
          </a:lstStyle>
          <a:p>
            <a:fld id="{A83E03E8-CDF9-449F-ADA0-E386761E8CD2}" type="datetimeFigureOut">
              <a:rPr lang="en-US" smtClean="0"/>
              <a:pPr/>
              <a:t>9/27/2012</a:t>
            </a:fld>
            <a:endParaRPr lang="en-US"/>
          </a:p>
        </p:txBody>
      </p:sp>
      <p:sp>
        <p:nvSpPr>
          <p:cNvPr id="4" name="Footer Placeholder 3"/>
          <p:cNvSpPr>
            <a:spLocks noGrp="1"/>
          </p:cNvSpPr>
          <p:nvPr>
            <p:ph type="ftr" sz="quarter" idx="2"/>
          </p:nvPr>
        </p:nvSpPr>
        <p:spPr>
          <a:xfrm>
            <a:off x="0" y="8845550"/>
            <a:ext cx="304482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9863" y="8845550"/>
            <a:ext cx="3044825" cy="465138"/>
          </a:xfrm>
          <a:prstGeom prst="rect">
            <a:avLst/>
          </a:prstGeom>
        </p:spPr>
        <p:txBody>
          <a:bodyPr vert="horz" lIns="91440" tIns="45720" rIns="91440" bIns="45720" rtlCol="0" anchor="b"/>
          <a:lstStyle>
            <a:lvl1pPr algn="r">
              <a:defRPr sz="1200"/>
            </a:lvl1pPr>
          </a:lstStyle>
          <a:p>
            <a:fld id="{1592457B-CC69-45EE-A306-0072DE0326AA}" type="slidenum">
              <a:rPr lang="en-US" smtClean="0"/>
              <a:pPr/>
              <a:t>‹#›</a:t>
            </a:fld>
            <a:endParaRPr lang="en-US"/>
          </a:p>
        </p:txBody>
      </p:sp>
    </p:spTree>
    <p:extLst>
      <p:ext uri="{BB962C8B-B14F-4D97-AF65-F5344CB8AC3E}">
        <p14:creationId xmlns:p14="http://schemas.microsoft.com/office/powerpoint/2010/main" val="2581477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55" tIns="46678" rIns="93355" bIns="46678" rtlCol="0"/>
          <a:lstStyle>
            <a:lvl1pPr algn="l">
              <a:defRPr sz="1300"/>
            </a:lvl1pPr>
          </a:lstStyle>
          <a:p>
            <a:endParaRPr lang="en-US"/>
          </a:p>
        </p:txBody>
      </p:sp>
      <p:sp>
        <p:nvSpPr>
          <p:cNvPr id="3" name="Date Placeholder 2"/>
          <p:cNvSpPr>
            <a:spLocks noGrp="1"/>
          </p:cNvSpPr>
          <p:nvPr>
            <p:ph type="dt" idx="1"/>
          </p:nvPr>
        </p:nvSpPr>
        <p:spPr>
          <a:xfrm>
            <a:off x="3979930" y="0"/>
            <a:ext cx="3044719" cy="465614"/>
          </a:xfrm>
          <a:prstGeom prst="rect">
            <a:avLst/>
          </a:prstGeom>
        </p:spPr>
        <p:txBody>
          <a:bodyPr vert="horz" lIns="93355" tIns="46678" rIns="93355" bIns="46678" rtlCol="0"/>
          <a:lstStyle>
            <a:lvl1pPr algn="r">
              <a:defRPr sz="1300"/>
            </a:lvl1pPr>
          </a:lstStyle>
          <a:p>
            <a:fld id="{835761DF-D761-44BB-971A-68031527CD7C}" type="datetimeFigureOut">
              <a:rPr lang="en-US" smtClean="0"/>
              <a:pPr/>
              <a:t>9/27/2012</a:t>
            </a:fld>
            <a:endParaRPr lang="en-US"/>
          </a:p>
        </p:txBody>
      </p:sp>
      <p:sp>
        <p:nvSpPr>
          <p:cNvPr id="4" name="Slide Image Placeholder 3"/>
          <p:cNvSpPr>
            <a:spLocks noGrp="1" noRot="1" noChangeAspect="1"/>
          </p:cNvSpPr>
          <p:nvPr>
            <p:ph type="sldImg" idx="2"/>
          </p:nvPr>
        </p:nvSpPr>
        <p:spPr>
          <a:xfrm>
            <a:off x="1185863" y="698500"/>
            <a:ext cx="4654550" cy="3492500"/>
          </a:xfrm>
          <a:prstGeom prst="rect">
            <a:avLst/>
          </a:prstGeom>
          <a:noFill/>
          <a:ln w="12700">
            <a:solidFill>
              <a:prstClr val="black"/>
            </a:solidFill>
          </a:ln>
        </p:spPr>
        <p:txBody>
          <a:bodyPr vert="horz" lIns="93355" tIns="46678" rIns="93355" bIns="46678" rtlCol="0" anchor="ctr"/>
          <a:lstStyle/>
          <a:p>
            <a:endParaRPr lang="en-US"/>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55" tIns="46678" rIns="93355" bIns="4667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5"/>
            <a:ext cx="3044719" cy="465614"/>
          </a:xfrm>
          <a:prstGeom prst="rect">
            <a:avLst/>
          </a:prstGeom>
        </p:spPr>
        <p:txBody>
          <a:bodyPr vert="horz" lIns="93355" tIns="46678" rIns="93355" bIns="46678" rtlCol="0" anchor="b"/>
          <a:lstStyle>
            <a:lvl1pPr algn="l">
              <a:defRPr sz="1300"/>
            </a:lvl1pPr>
          </a:lstStyle>
          <a:p>
            <a:endParaRPr lang="en-US"/>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55" tIns="46678" rIns="93355" bIns="46678" rtlCol="0" anchor="b"/>
          <a:lstStyle>
            <a:lvl1pPr algn="r">
              <a:defRPr sz="1300"/>
            </a:lvl1pPr>
          </a:lstStyle>
          <a:p>
            <a:fld id="{87562CCF-4E22-4AF1-8DB2-1F5C57FD1F6C}" type="slidenum">
              <a:rPr lang="en-US" smtClean="0"/>
              <a:pPr/>
              <a:t>‹#›</a:t>
            </a:fld>
            <a:endParaRPr lang="en-US"/>
          </a:p>
        </p:txBody>
      </p:sp>
    </p:spTree>
    <p:extLst>
      <p:ext uri="{BB962C8B-B14F-4D97-AF65-F5344CB8AC3E}">
        <p14:creationId xmlns:p14="http://schemas.microsoft.com/office/powerpoint/2010/main" val="3914674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562CCF-4E22-4AF1-8DB2-1F5C57FD1F6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noFill/>
          <a:ln>
            <a:noFill/>
          </a:ln>
        </p:spPr>
        <p:txBody>
          <a:bodyPr/>
          <a:lstStyle>
            <a:lvl1pPr>
              <a:defRPr>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FC929D1-9700-42DC-9829-37015272063A}" type="datetime1">
              <a:rPr lang="en-US" smtClean="0"/>
              <a:pPr/>
              <a:t>9/27/2012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EB80E1C-E54A-48ED-A1D3-50FCAAEC7B0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1E6F5F6-75A8-4A5A-B93C-650D576C061A}" type="datetime1">
              <a:rPr lang="en-US" smtClean="0"/>
              <a:pPr/>
              <a:t>9/27/2012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EB80E1C-E54A-48ED-A1D3-50FCAAEC7B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1DC6C4F-8A4B-418A-9265-BAD52C651393}" type="datetime1">
              <a:rPr lang="en-US" smtClean="0"/>
              <a:pPr/>
              <a:t>9/27/2012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EB80E1C-E54A-48ED-A1D3-50FCAAEC7B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BB1E6CC-980A-4D10-B6F7-A62FCA99A18F}" type="datetime1">
              <a:rPr lang="en-US" smtClean="0"/>
              <a:pPr/>
              <a:t>9/27/2012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EB80E1C-E54A-48ED-A1D3-50FCAAEC7B0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ADF9EB-B89A-459E-8C4A-656D0034E476}" type="datetime1">
              <a:rPr lang="en-US" smtClean="0"/>
              <a:pPr/>
              <a:t>9/27/2012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EB80E1C-E54A-48ED-A1D3-50FCAAEC7B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37BFD56-A926-4F93-8838-9B92122D99FD}" type="datetime1">
              <a:rPr lang="en-US" smtClean="0"/>
              <a:pPr/>
              <a:t>9/27/2012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EB80E1C-E54A-48ED-A1D3-50FCAAEC7B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7497C1DC-A265-4079-BAA4-B73150A70326}" type="datetime1">
              <a:rPr lang="en-US" smtClean="0"/>
              <a:pPr/>
              <a:t>9/27/2012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7EB80E1C-E54A-48ED-A1D3-50FCAAEC7B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4A6A6A3-4E8E-4F9D-8F0F-8EC55D0163AD}" type="datetime1">
              <a:rPr lang="en-US" smtClean="0"/>
              <a:pPr/>
              <a:t>9/27/2012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7EB80E1C-E54A-48ED-A1D3-50FCAAEC7B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E37BF008-CCF7-421F-A492-A7BC96502D52}" type="datetime1">
              <a:rPr lang="en-US" smtClean="0"/>
              <a:pPr/>
              <a:t>9/27/2012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lvl1pPr>
              <a:defRPr>
                <a:solidFill>
                  <a:schemeClr val="bg1"/>
                </a:solidFill>
              </a:defRPr>
            </a:lvl1pPr>
          </a:lstStyle>
          <a:p>
            <a:fld id="{7EB80E1C-E54A-48ED-A1D3-50FCAAEC7B0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300740C-C8E8-41C4-96C5-811E09AA19A9}" type="datetime1">
              <a:rPr lang="en-US" smtClean="0"/>
              <a:pPr/>
              <a:t>9/27/2012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7EB80E1C-E54A-48ED-A1D3-50FCAAEC7B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BD9797C-3A7C-40B5-9EEA-1023FE7AB4A8}" type="datetime1">
              <a:rPr lang="en-US" smtClean="0"/>
              <a:pPr/>
              <a:t>9/27/2012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EB80E1C-E54A-48ED-A1D3-50FCAAEC7B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7EB80E1C-E54A-48ED-A1D3-50FCAAEC7B0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2800" b="1" kern="1200">
          <a:ln>
            <a:noFill/>
          </a:ln>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ln>
            <a:noFill/>
          </a:ln>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ln>
            <a:noFill/>
          </a:ln>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ln>
            <a:noFill/>
          </a:ln>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ln>
            <a:noFill/>
          </a:ln>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ln>
            <a:noFill/>
          </a:ln>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7.xml"/><Relationship Id="rId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686800" cy="866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EB80E1C-E54A-48ED-A1D3-50FCAAEC7B09}" type="slidenum">
              <a:rPr lang="en-US" smtClean="0"/>
              <a:pPr/>
              <a:t>2</a:t>
            </a:fld>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2996" y="1981200"/>
            <a:ext cx="4801004" cy="4802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04800" y="381000"/>
            <a:ext cx="3505200" cy="5262979"/>
          </a:xfrm>
          <a:prstGeom prst="rect">
            <a:avLst/>
          </a:prstGeom>
          <a:noFill/>
        </p:spPr>
        <p:txBody>
          <a:bodyPr wrap="square" rtlCol="0">
            <a:spAutoFit/>
          </a:bodyPr>
          <a:lstStyle/>
          <a:p>
            <a:r>
              <a:rPr lang="en-US" sz="2400" dirty="0" smtClean="0">
                <a:latin typeface="Calibri" pitchFamily="34" charset="0"/>
                <a:cs typeface="Calibri" pitchFamily="34" charset="0"/>
              </a:rPr>
              <a:t>1. Sketch the flow profile diagram and the cumulative vehicle diagram.  Assume that the queue clears just before the end of green.  Assume uniform arrivals and demand is less than capacity.</a:t>
            </a:r>
          </a:p>
          <a:p>
            <a:pPr marL="285750" indent="-285750">
              <a:buFont typeface="Arial" pitchFamily="34" charset="0"/>
              <a:buChar char="•"/>
            </a:pPr>
            <a:r>
              <a:rPr lang="en-US" sz="2400" dirty="0" smtClean="0">
                <a:latin typeface="Calibri" pitchFamily="34" charset="0"/>
                <a:cs typeface="Calibri" pitchFamily="34" charset="0"/>
              </a:rPr>
              <a:t>Protected leading LT</a:t>
            </a:r>
          </a:p>
          <a:p>
            <a:pPr marL="285750" indent="-285750">
              <a:buFont typeface="Arial" pitchFamily="34" charset="0"/>
              <a:buChar char="•"/>
            </a:pPr>
            <a:r>
              <a:rPr lang="en-US" sz="2400" dirty="0" smtClean="0">
                <a:latin typeface="Calibri" pitchFamily="34" charset="0"/>
                <a:cs typeface="Calibri" pitchFamily="34" charset="0"/>
              </a:rPr>
              <a:t>Protected lagging LT</a:t>
            </a:r>
          </a:p>
          <a:p>
            <a:pPr marL="285750" indent="-285750">
              <a:buFont typeface="Arial" pitchFamily="34" charset="0"/>
              <a:buChar char="•"/>
            </a:pPr>
            <a:r>
              <a:rPr lang="en-US" sz="2400" dirty="0" smtClean="0">
                <a:latin typeface="Calibri" pitchFamily="34" charset="0"/>
                <a:cs typeface="Calibri" pitchFamily="34" charset="0"/>
              </a:rPr>
              <a:t>Permitted LT</a:t>
            </a:r>
          </a:p>
          <a:p>
            <a:pPr marL="285750" indent="-285750">
              <a:buFont typeface="Arial" pitchFamily="34" charset="0"/>
              <a:buChar char="•"/>
            </a:pPr>
            <a:r>
              <a:rPr lang="en-US" sz="2400" dirty="0" smtClean="0">
                <a:latin typeface="Calibri" pitchFamily="34" charset="0"/>
                <a:cs typeface="Calibri" pitchFamily="34" charset="0"/>
              </a:rPr>
              <a:t>Protected plus permitted LT</a:t>
            </a:r>
            <a:endParaRPr lang="en-US" sz="2400" dirty="0">
              <a:latin typeface="Calibri" pitchFamily="34" charset="0"/>
              <a:cs typeface="Calibri" pitchFamily="34" charset="0"/>
            </a:endParaRPr>
          </a:p>
        </p:txBody>
      </p:sp>
    </p:spTree>
    <p:extLst>
      <p:ext uri="{BB962C8B-B14F-4D97-AF65-F5344CB8AC3E}">
        <p14:creationId xmlns:p14="http://schemas.microsoft.com/office/powerpoint/2010/main" val="3042246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EB80E1C-E54A-48ED-A1D3-50FCAAEC7B09}" type="slidenum">
              <a:rPr lang="en-US" smtClean="0"/>
              <a:pPr/>
              <a:t>3</a:t>
            </a:fld>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2996" y="1981200"/>
            <a:ext cx="4801004" cy="4802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04800" y="381000"/>
            <a:ext cx="3505200" cy="3046988"/>
          </a:xfrm>
          <a:prstGeom prst="rect">
            <a:avLst/>
          </a:prstGeom>
          <a:noFill/>
        </p:spPr>
        <p:txBody>
          <a:bodyPr wrap="square" rtlCol="0">
            <a:spAutoFit/>
          </a:bodyPr>
          <a:lstStyle/>
          <a:p>
            <a:r>
              <a:rPr lang="en-US" sz="2400" dirty="0" smtClean="0">
                <a:latin typeface="Calibri" pitchFamily="34" charset="0"/>
                <a:cs typeface="Calibri" pitchFamily="34" charset="0"/>
              </a:rPr>
              <a:t>2. Sketch the ring barrier diagram for a full four-leg intersection:  </a:t>
            </a:r>
          </a:p>
          <a:p>
            <a:pPr marL="285750" indent="-285750">
              <a:buFont typeface="Arial" pitchFamily="34" charset="0"/>
              <a:buChar char="•"/>
            </a:pPr>
            <a:r>
              <a:rPr lang="en-US" sz="2400" dirty="0" smtClean="0">
                <a:latin typeface="Calibri" pitchFamily="34" charset="0"/>
                <a:cs typeface="Calibri" pitchFamily="34" charset="0"/>
              </a:rPr>
              <a:t>Protected leading LT</a:t>
            </a:r>
          </a:p>
          <a:p>
            <a:pPr marL="285750" indent="-285750">
              <a:buFont typeface="Arial" pitchFamily="34" charset="0"/>
              <a:buChar char="•"/>
            </a:pPr>
            <a:r>
              <a:rPr lang="en-US" sz="2400" dirty="0" smtClean="0">
                <a:latin typeface="Calibri" pitchFamily="34" charset="0"/>
                <a:cs typeface="Calibri" pitchFamily="34" charset="0"/>
              </a:rPr>
              <a:t>Protected lagging LT</a:t>
            </a:r>
          </a:p>
          <a:p>
            <a:pPr marL="285750" indent="-285750">
              <a:buFont typeface="Arial" pitchFamily="34" charset="0"/>
              <a:buChar char="•"/>
            </a:pPr>
            <a:r>
              <a:rPr lang="en-US" sz="2400" dirty="0" smtClean="0">
                <a:latin typeface="Calibri" pitchFamily="34" charset="0"/>
                <a:cs typeface="Calibri" pitchFamily="34" charset="0"/>
              </a:rPr>
              <a:t>Permitted LT</a:t>
            </a:r>
          </a:p>
          <a:p>
            <a:pPr marL="285750" indent="-285750">
              <a:buFont typeface="Arial" pitchFamily="34" charset="0"/>
              <a:buChar char="•"/>
            </a:pPr>
            <a:r>
              <a:rPr lang="en-US" sz="2400" dirty="0" smtClean="0">
                <a:latin typeface="Calibri" pitchFamily="34" charset="0"/>
                <a:cs typeface="Calibri" pitchFamily="34" charset="0"/>
              </a:rPr>
              <a:t>Protected plus permitted LT</a:t>
            </a:r>
            <a:endParaRPr lang="en-US" sz="2400" dirty="0">
              <a:latin typeface="Calibri" pitchFamily="34" charset="0"/>
              <a:cs typeface="Calibri" pitchFamily="34" charset="0"/>
            </a:endParaRPr>
          </a:p>
        </p:txBody>
      </p:sp>
    </p:spTree>
    <p:extLst>
      <p:ext uri="{BB962C8B-B14F-4D97-AF65-F5344CB8AC3E}">
        <p14:creationId xmlns:p14="http://schemas.microsoft.com/office/powerpoint/2010/main" val="1487652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EB80E1C-E54A-48ED-A1D3-50FCAAEC7B09}" type="slidenum">
              <a:rPr lang="en-US" smtClean="0"/>
              <a:pPr/>
              <a:t>4</a:t>
            </a:fld>
            <a:endParaRPr lang="en-US" dirty="0"/>
          </a:p>
        </p:txBody>
      </p:sp>
      <p:sp>
        <p:nvSpPr>
          <p:cNvPr id="3" name="TextBox 2"/>
          <p:cNvSpPr txBox="1"/>
          <p:nvPr/>
        </p:nvSpPr>
        <p:spPr>
          <a:xfrm>
            <a:off x="304800" y="381000"/>
            <a:ext cx="7924800" cy="4524315"/>
          </a:xfrm>
          <a:prstGeom prst="rect">
            <a:avLst/>
          </a:prstGeom>
          <a:noFill/>
        </p:spPr>
        <p:txBody>
          <a:bodyPr wrap="square" rtlCol="0">
            <a:spAutoFit/>
          </a:bodyPr>
          <a:lstStyle/>
          <a:p>
            <a:r>
              <a:rPr lang="en-US" sz="2400" dirty="0" smtClean="0">
                <a:latin typeface="Calibri" pitchFamily="34" charset="0"/>
                <a:cs typeface="Calibri" pitchFamily="34" charset="0"/>
              </a:rPr>
              <a:t>3. What </a:t>
            </a:r>
            <a:r>
              <a:rPr lang="en-US" sz="2400" dirty="0">
                <a:latin typeface="Calibri" pitchFamily="34" charset="0"/>
                <a:cs typeface="Calibri" pitchFamily="34" charset="0"/>
              </a:rPr>
              <a:t>experiment could you construct to determine the capacity limit of the left turn and opposing through volumes for a given intersection? Describe your experiment.</a:t>
            </a:r>
          </a:p>
          <a:p>
            <a:endParaRPr lang="en-US" sz="2400" dirty="0">
              <a:latin typeface="Calibri" pitchFamily="34" charset="0"/>
              <a:cs typeface="Calibri" pitchFamily="34" charset="0"/>
            </a:endParaRPr>
          </a:p>
          <a:p>
            <a:endParaRPr lang="en-US" sz="2400" dirty="0">
              <a:latin typeface="Calibri" pitchFamily="34" charset="0"/>
              <a:cs typeface="Calibri" pitchFamily="34" charset="0"/>
            </a:endParaRPr>
          </a:p>
          <a:p>
            <a:endParaRPr lang="en-US" sz="2400" dirty="0">
              <a:latin typeface="Calibri" pitchFamily="34" charset="0"/>
              <a:cs typeface="Calibri" pitchFamily="34" charset="0"/>
            </a:endParaRPr>
          </a:p>
          <a:p>
            <a:r>
              <a:rPr lang="en-US" sz="2400" dirty="0" smtClean="0">
                <a:latin typeface="Calibri" pitchFamily="34" charset="0"/>
                <a:cs typeface="Calibri" pitchFamily="34" charset="0"/>
              </a:rPr>
              <a:t>4. What </a:t>
            </a:r>
            <a:r>
              <a:rPr lang="en-US" sz="2400" dirty="0">
                <a:latin typeface="Calibri" pitchFamily="34" charset="0"/>
                <a:cs typeface="Calibri" pitchFamily="34" charset="0"/>
              </a:rPr>
              <a:t>calculation could you make to determine the reduction in capacity that would occur in the through movements if the phasing plan was changed from permitted left turn phasing to protected left turn phasing? Describe your calculation.</a:t>
            </a:r>
          </a:p>
          <a:p>
            <a:endParaRPr lang="en-US" sz="2400" dirty="0">
              <a:latin typeface="Calibri" pitchFamily="34" charset="0"/>
              <a:cs typeface="Calibri" pitchFamily="34" charset="0"/>
            </a:endParaRPr>
          </a:p>
        </p:txBody>
      </p:sp>
    </p:spTree>
    <p:extLst>
      <p:ext uri="{BB962C8B-B14F-4D97-AF65-F5344CB8AC3E}">
        <p14:creationId xmlns:p14="http://schemas.microsoft.com/office/powerpoint/2010/main" val="1401218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EB80E1C-E54A-48ED-A1D3-50FCAAEC7B09}" type="slidenum">
              <a:rPr lang="en-US" smtClean="0"/>
              <a:pPr/>
              <a:t>5</a:t>
            </a:fld>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599"/>
            <a:ext cx="3733800" cy="3731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2819400"/>
            <a:ext cx="3634194" cy="376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0797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EB80E1C-E54A-48ED-A1D3-50FCAAEC7B09}" type="slidenum">
              <a:rPr lang="en-US" smtClean="0"/>
              <a:pPr/>
              <a:t>6</a:t>
            </a:fld>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3767540" cy="376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2743200"/>
            <a:ext cx="3854819" cy="399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2650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EB80E1C-E54A-48ED-A1D3-50FCAAEC7B09}" type="slidenum">
              <a:rPr lang="en-US" smtClean="0"/>
              <a:pPr/>
              <a:t>7</a:t>
            </a:fld>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152400"/>
            <a:ext cx="4419600" cy="4417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2674906"/>
            <a:ext cx="3848100" cy="4017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476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EB80E1C-E54A-48ED-A1D3-50FCAAEC7B09}" type="slidenum">
              <a:rPr lang="en-US" smtClean="0"/>
              <a:pPr/>
              <a:t>8</a:t>
            </a:fld>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04800"/>
            <a:ext cx="4232275" cy="215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56150" y="2463800"/>
            <a:ext cx="4232275" cy="215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4622800"/>
            <a:ext cx="4232275" cy="215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7163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HI">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13961</TotalTime>
  <Words>150</Words>
  <Application>Microsoft Office PowerPoint</Application>
  <PresentationFormat>On-screen Show (4:3)</PresentationFormat>
  <Paragraphs>23</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Idaho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 kyte</dc:creator>
  <cp:lastModifiedBy>michael kyte</cp:lastModifiedBy>
  <cp:revision>84</cp:revision>
  <dcterms:created xsi:type="dcterms:W3CDTF">2009-11-20T19:21:56Z</dcterms:created>
  <dcterms:modified xsi:type="dcterms:W3CDTF">2012-09-27T17:20:20Z</dcterms:modified>
</cp:coreProperties>
</file>