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66" r:id="rId3"/>
    <p:sldId id="257" r:id="rId4"/>
    <p:sldId id="258" r:id="rId5"/>
    <p:sldId id="259" r:id="rId6"/>
    <p:sldId id="268" r:id="rId7"/>
    <p:sldId id="271" r:id="rId8"/>
    <p:sldId id="260" r:id="rId9"/>
    <p:sldId id="261" r:id="rId10"/>
    <p:sldId id="269" r:id="rId11"/>
    <p:sldId id="262" r:id="rId12"/>
    <p:sldId id="263" r:id="rId13"/>
    <p:sldId id="265" r:id="rId14"/>
    <p:sldId id="264" r:id="rId15"/>
    <p:sldId id="272" r:id="rId16"/>
    <p:sldId id="270" r:id="rId17"/>
    <p:sldId id="275" r:id="rId18"/>
    <p:sldId id="267" r:id="rId19"/>
    <p:sldId id="273" r:id="rId20"/>
    <p:sldId id="276" r:id="rId21"/>
    <p:sldId id="277" r:id="rId22"/>
    <p:sldId id="278" r:id="rId23"/>
    <p:sldId id="279"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p:cViewPr>
        <p:scale>
          <a:sx n="75" d="100"/>
          <a:sy n="75" d="100"/>
        </p:scale>
        <p:origin x="-1140"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492631-A18C-4241-AF4D-96FE822E748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CFB4ED-5721-4F07-8003-650D568EDE1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67E0DF-2BDD-412A-ACDC-B7C7BBC535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1FE0FA-19FC-426F-AC4F-84DDEF1457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47D994-E6DD-4FC3-9D56-CDB582466C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B055CB-28CA-44C5-974A-E326273F1E9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8748FA-C392-4918-949A-7A47E3AE50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DD8D1DD-DFAB-448D-8A6D-F8CB1F2D8C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FF22D8A-15F3-4805-AAAC-5FAB4A242A6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C576EE2-BC4A-4906-BE94-10BC9A7C4F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31C69-F7B1-44DE-B647-0378D78FAC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55D80D-EA23-4466-8D45-4EAC614B0BA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8CF8AED-7B11-4436-86B2-CCB657693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286000"/>
            <a:ext cx="8001000" cy="1143000"/>
          </a:xfrm>
        </p:spPr>
        <p:txBody>
          <a:bodyPr/>
          <a:lstStyle/>
          <a:p>
            <a:pPr eaLnBrk="1" hangingPunct="1"/>
            <a:r>
              <a:rPr lang="en-US" sz="4800" dirty="0" smtClean="0">
                <a:latin typeface="Arial" charset="0"/>
              </a:rPr>
              <a:t>Writing for scientific publications</a:t>
            </a:r>
          </a:p>
        </p:txBody>
      </p:sp>
      <p:sp>
        <p:nvSpPr>
          <p:cNvPr id="2051" name="TextBox 4"/>
          <p:cNvSpPr txBox="1">
            <a:spLocks noChangeArrowheads="1"/>
          </p:cNvSpPr>
          <p:nvPr/>
        </p:nvSpPr>
        <p:spPr bwMode="auto">
          <a:xfrm>
            <a:off x="609600" y="6019800"/>
            <a:ext cx="7915275" cy="461963"/>
          </a:xfrm>
          <a:prstGeom prst="rect">
            <a:avLst/>
          </a:prstGeom>
          <a:noFill/>
          <a:ln w="9525">
            <a:noFill/>
            <a:miter lim="800000"/>
            <a:headEnd/>
            <a:tailEnd/>
          </a:ln>
        </p:spPr>
        <p:txBody>
          <a:bodyPr wrap="none">
            <a:spAutoFit/>
          </a:bodyPr>
          <a:lstStyle/>
          <a:p>
            <a:r>
              <a:rPr lang="en-US" dirty="0">
                <a:latin typeface="Arial" charset="0"/>
                <a:cs typeface="Arial" charset="0"/>
              </a:rPr>
              <a:t>Wildlife 448						Fall </a:t>
            </a:r>
            <a:r>
              <a:rPr lang="en-US" dirty="0" smtClean="0">
                <a:latin typeface="Arial" charset="0"/>
                <a:cs typeface="Arial" charset="0"/>
              </a:rPr>
              <a:t>2011</a:t>
            </a:r>
            <a:endParaRPr lang="en-US" dirty="0">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143000"/>
          </a:xfrm>
        </p:spPr>
        <p:txBody>
          <a:bodyPr/>
          <a:lstStyle/>
          <a:p>
            <a:pPr eaLnBrk="1" hangingPunct="1"/>
            <a:r>
              <a:rPr lang="en-US" dirty="0" smtClean="0"/>
              <a:t>Study Area Map Example</a:t>
            </a:r>
          </a:p>
        </p:txBody>
      </p:sp>
      <p:pic>
        <p:nvPicPr>
          <p:cNvPr id="10243" name="Picture 4"/>
          <p:cNvPicPr>
            <a:picLocks noChangeAspect="1" noChangeArrowheads="1"/>
          </p:cNvPicPr>
          <p:nvPr/>
        </p:nvPicPr>
        <p:blipFill>
          <a:blip r:embed="rId2" cstate="print"/>
          <a:srcRect/>
          <a:stretch>
            <a:fillRect/>
          </a:stretch>
        </p:blipFill>
        <p:spPr bwMode="auto">
          <a:xfrm>
            <a:off x="914400" y="1143000"/>
            <a:ext cx="7191375" cy="4829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0"/>
            <a:ext cx="7772400" cy="685800"/>
          </a:xfrm>
        </p:spPr>
        <p:txBody>
          <a:bodyPr/>
          <a:lstStyle/>
          <a:p>
            <a:pPr eaLnBrk="1" hangingPunct="1"/>
            <a:r>
              <a:rPr lang="en-US" dirty="0" smtClean="0"/>
              <a:t>Methods (a recipe)</a:t>
            </a:r>
          </a:p>
        </p:txBody>
      </p:sp>
      <p:sp>
        <p:nvSpPr>
          <p:cNvPr id="11267" name="Rectangle 3"/>
          <p:cNvSpPr>
            <a:spLocks noGrp="1" noChangeArrowheads="1"/>
          </p:cNvSpPr>
          <p:nvPr>
            <p:ph type="body" idx="1"/>
          </p:nvPr>
        </p:nvSpPr>
        <p:spPr>
          <a:xfrm>
            <a:off x="609600" y="762000"/>
            <a:ext cx="7772400" cy="5562600"/>
          </a:xfrm>
        </p:spPr>
        <p:txBody>
          <a:bodyPr/>
          <a:lstStyle/>
          <a:p>
            <a:pPr eaLnBrk="1" hangingPunct="1">
              <a:lnSpc>
                <a:spcPct val="90000"/>
              </a:lnSpc>
            </a:pPr>
            <a:r>
              <a:rPr lang="en-US" sz="2400" dirty="0" smtClean="0"/>
              <a:t>MUST BE REPEATABLE </a:t>
            </a:r>
          </a:p>
          <a:p>
            <a:pPr eaLnBrk="1" hangingPunct="1">
              <a:lnSpc>
                <a:spcPct val="90000"/>
              </a:lnSpc>
            </a:pPr>
            <a:r>
              <a:rPr lang="en-US" sz="2400" dirty="0" smtClean="0"/>
              <a:t>First person, past tense (active voice)</a:t>
            </a:r>
          </a:p>
          <a:p>
            <a:pPr eaLnBrk="1" hangingPunct="1">
              <a:lnSpc>
                <a:spcPct val="90000"/>
              </a:lnSpc>
            </a:pPr>
            <a:r>
              <a:rPr lang="en-US" sz="2400" dirty="0" smtClean="0"/>
              <a:t>Organize in order of objectives</a:t>
            </a:r>
          </a:p>
          <a:p>
            <a:pPr eaLnBrk="1" hangingPunct="1">
              <a:lnSpc>
                <a:spcPct val="90000"/>
              </a:lnSpc>
            </a:pPr>
            <a:r>
              <a:rPr lang="en-US" sz="2400" dirty="0" smtClean="0"/>
              <a:t>For each objective have an obvious method.</a:t>
            </a:r>
          </a:p>
          <a:p>
            <a:pPr lvl="2" eaLnBrk="1" hangingPunct="1">
              <a:lnSpc>
                <a:spcPct val="90000"/>
              </a:lnSpc>
            </a:pPr>
            <a:r>
              <a:rPr lang="en-US" sz="1800" dirty="0" smtClean="0"/>
              <a:t>“To determine density, I followed …”</a:t>
            </a:r>
          </a:p>
          <a:p>
            <a:pPr lvl="2" eaLnBrk="1" hangingPunct="1">
              <a:lnSpc>
                <a:spcPct val="90000"/>
              </a:lnSpc>
            </a:pPr>
            <a:r>
              <a:rPr lang="en-US" sz="1800" dirty="0" smtClean="0"/>
              <a:t>“To estimate survival, we used …”</a:t>
            </a:r>
          </a:p>
          <a:p>
            <a:pPr eaLnBrk="1" hangingPunct="1">
              <a:lnSpc>
                <a:spcPct val="90000"/>
              </a:lnSpc>
            </a:pPr>
            <a:r>
              <a:rPr lang="en-US" sz="2400" dirty="0" smtClean="0"/>
              <a:t>If the method/analysis is new, describe in detail</a:t>
            </a:r>
          </a:p>
          <a:p>
            <a:pPr eaLnBrk="1" hangingPunct="1">
              <a:lnSpc>
                <a:spcPct val="90000"/>
              </a:lnSpc>
            </a:pPr>
            <a:r>
              <a:rPr lang="en-US" sz="2400" dirty="0" smtClean="0"/>
              <a:t>If the method/analysis has been used before, describe </a:t>
            </a:r>
            <a:r>
              <a:rPr lang="en-US" sz="2400" b="1" dirty="0" smtClean="0"/>
              <a:t>briefly</a:t>
            </a:r>
            <a:r>
              <a:rPr lang="en-US" sz="2400" dirty="0" smtClean="0"/>
              <a:t> and cite those responsible for originally describing</a:t>
            </a:r>
          </a:p>
          <a:p>
            <a:pPr lvl="2" eaLnBrk="1" hangingPunct="1">
              <a:lnSpc>
                <a:spcPct val="90000"/>
              </a:lnSpc>
            </a:pPr>
            <a:r>
              <a:rPr lang="en-US" sz="2000" dirty="0" smtClean="0"/>
              <a:t>“We collected stomach contents of fishes by gastric </a:t>
            </a:r>
            <a:r>
              <a:rPr lang="en-US" sz="2000" dirty="0" err="1" smtClean="0"/>
              <a:t>lavage</a:t>
            </a:r>
            <a:r>
              <a:rPr lang="en-US" sz="2000" dirty="0" smtClean="0"/>
              <a:t> (Light et al. 1983).”</a:t>
            </a:r>
          </a:p>
          <a:p>
            <a:pPr eaLnBrk="1" hangingPunct="1">
              <a:lnSpc>
                <a:spcPct val="90000"/>
              </a:lnSpc>
            </a:pPr>
            <a:r>
              <a:rPr lang="en-US" sz="2400" dirty="0" smtClean="0"/>
              <a:t>2 Parts</a:t>
            </a:r>
          </a:p>
          <a:p>
            <a:pPr marL="914400" lvl="1" indent="-457200" eaLnBrk="1" hangingPunct="1">
              <a:lnSpc>
                <a:spcPct val="90000"/>
              </a:lnSpc>
              <a:buFont typeface="+mj-lt"/>
              <a:buAutoNum type="arabicPeriod"/>
            </a:pPr>
            <a:r>
              <a:rPr lang="en-US" sz="2000" dirty="0" smtClean="0"/>
              <a:t>Data collection</a:t>
            </a:r>
          </a:p>
          <a:p>
            <a:pPr marL="1314450" lvl="2" indent="-457200" eaLnBrk="1" hangingPunct="1">
              <a:lnSpc>
                <a:spcPct val="90000"/>
              </a:lnSpc>
              <a:buFont typeface="Arial" pitchFamily="34" charset="0"/>
              <a:buChar char="•"/>
            </a:pPr>
            <a:r>
              <a:rPr lang="en-US" sz="1800" b="1" dirty="0" smtClean="0"/>
              <a:t>Who, WHY, </a:t>
            </a:r>
            <a:r>
              <a:rPr lang="en-US" sz="1800" dirty="0" smtClean="0"/>
              <a:t>when, where, how 	</a:t>
            </a:r>
          </a:p>
          <a:p>
            <a:pPr marL="1314450" lvl="2" indent="-457200" eaLnBrk="1" hangingPunct="1">
              <a:lnSpc>
                <a:spcPct val="90000"/>
              </a:lnSpc>
              <a:buFont typeface="Arial" pitchFamily="34" charset="0"/>
              <a:buChar char="•"/>
            </a:pPr>
            <a:r>
              <a:rPr lang="en-US" sz="1800" dirty="0" smtClean="0"/>
              <a:t>Do not describe anything that is not used in an analysis</a:t>
            </a:r>
          </a:p>
          <a:p>
            <a:pPr marL="914400" lvl="1" indent="-457200" eaLnBrk="1" hangingPunct="1">
              <a:lnSpc>
                <a:spcPct val="90000"/>
              </a:lnSpc>
              <a:buFont typeface="+mj-lt"/>
              <a:buAutoNum type="arabicPeriod"/>
            </a:pPr>
            <a:r>
              <a:rPr lang="en-US" sz="2000" dirty="0" smtClean="0"/>
              <a:t>Data analyses</a:t>
            </a:r>
          </a:p>
          <a:p>
            <a:pPr marL="1200150" lvl="2" indent="-342900" eaLnBrk="1" hangingPunct="1">
              <a:lnSpc>
                <a:spcPct val="90000"/>
              </a:lnSpc>
              <a:buFont typeface="Arial" pitchFamily="34" charset="0"/>
              <a:buChar char="•"/>
            </a:pPr>
            <a:r>
              <a:rPr lang="en-US" sz="1800" dirty="0" smtClean="0"/>
              <a:t>Origin of data for each analysis should be clear</a:t>
            </a:r>
          </a:p>
        </p:txBody>
      </p:sp>
      <p:sp>
        <p:nvSpPr>
          <p:cNvPr id="4" name="Rectangle 3"/>
          <p:cNvSpPr/>
          <p:nvPr/>
        </p:nvSpPr>
        <p:spPr>
          <a:xfrm>
            <a:off x="2209800" y="76200"/>
            <a:ext cx="4572000"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1270" name="Picture 6" descr="C:\Users\Dave Oleyar\AppData\Local\Microsoft\Windows\Temporary Internet Files\Content.IE5\FKU73U4B\MC900199284[1].wmf"/>
          <p:cNvPicPr>
            <a:picLocks noChangeAspect="1" noChangeArrowheads="1"/>
          </p:cNvPicPr>
          <p:nvPr/>
        </p:nvPicPr>
        <p:blipFill>
          <a:blip r:embed="rId2" cstate="print"/>
          <a:srcRect/>
          <a:stretch>
            <a:fillRect/>
          </a:stretch>
        </p:blipFill>
        <p:spPr bwMode="auto">
          <a:xfrm>
            <a:off x="6858000" y="152400"/>
            <a:ext cx="1949513" cy="176844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Data Analysis</a:t>
            </a:r>
            <a:br>
              <a:rPr lang="en-US" dirty="0" smtClean="0"/>
            </a:br>
            <a:r>
              <a:rPr lang="en-US" sz="3200" dirty="0" smtClean="0"/>
              <a:t>(within Methods)</a:t>
            </a:r>
          </a:p>
        </p:txBody>
      </p:sp>
      <p:sp>
        <p:nvSpPr>
          <p:cNvPr id="12291" name="Rectangle 3"/>
          <p:cNvSpPr>
            <a:spLocks noGrp="1" noChangeArrowheads="1"/>
          </p:cNvSpPr>
          <p:nvPr>
            <p:ph type="body" idx="1"/>
          </p:nvPr>
        </p:nvSpPr>
        <p:spPr>
          <a:xfrm>
            <a:off x="685800" y="2209800"/>
            <a:ext cx="7772400" cy="4114800"/>
          </a:xfrm>
        </p:spPr>
        <p:txBody>
          <a:bodyPr/>
          <a:lstStyle/>
          <a:p>
            <a:pPr eaLnBrk="1" hangingPunct="1"/>
            <a:r>
              <a:rPr lang="en-US" dirty="0" smtClean="0"/>
              <a:t>State analyses explicitly do not leave anything open to interpretation </a:t>
            </a:r>
          </a:p>
          <a:p>
            <a:pPr lvl="1" eaLnBrk="1" hangingPunct="1"/>
            <a:r>
              <a:rPr lang="en-US" dirty="0" smtClean="0"/>
              <a:t>Important for repeatability</a:t>
            </a:r>
          </a:p>
          <a:p>
            <a:pPr eaLnBrk="1" hangingPunct="1"/>
            <a:r>
              <a:rPr lang="en-US" dirty="0" smtClean="0"/>
              <a:t>Again follow order of objectives</a:t>
            </a:r>
          </a:p>
          <a:p>
            <a:pPr lvl="1" eaLnBrk="1" hangingPunct="1"/>
            <a:r>
              <a:rPr lang="en-US" dirty="0" smtClean="0"/>
              <a:t>Make sure there is an analysis for each objective</a:t>
            </a:r>
          </a:p>
          <a:p>
            <a:pPr lvl="1" eaLnBrk="1" hangingPunct="1"/>
            <a:r>
              <a:rPr lang="en-US" dirty="0" smtClean="0"/>
              <a:t>Make sure there is not an analysis that is not presented as an objective</a:t>
            </a:r>
          </a:p>
        </p:txBody>
      </p:sp>
      <p:pic>
        <p:nvPicPr>
          <p:cNvPr id="12293" name="Picture 5" descr="C:\Users\Dave Oleyar\AppData\Local\Microsoft\Windows\Temporary Internet Files\Content.IE5\MS3MWFBF\MC900389698[1].wmf"/>
          <p:cNvPicPr>
            <a:picLocks noChangeAspect="1" noChangeArrowheads="1"/>
          </p:cNvPicPr>
          <p:nvPr/>
        </p:nvPicPr>
        <p:blipFill>
          <a:blip r:embed="rId2" cstate="print"/>
          <a:srcRect/>
          <a:stretch>
            <a:fillRect/>
          </a:stretch>
        </p:blipFill>
        <p:spPr bwMode="auto">
          <a:xfrm>
            <a:off x="6553200" y="457200"/>
            <a:ext cx="1811426" cy="159562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eaLnBrk="1" hangingPunct="1"/>
            <a:r>
              <a:rPr lang="en-US" smtClean="0"/>
              <a:t>Results</a:t>
            </a:r>
          </a:p>
        </p:txBody>
      </p:sp>
      <p:sp>
        <p:nvSpPr>
          <p:cNvPr id="13315" name="Rectangle 3"/>
          <p:cNvSpPr>
            <a:spLocks noGrp="1" noChangeArrowheads="1"/>
          </p:cNvSpPr>
          <p:nvPr>
            <p:ph type="body" idx="1"/>
          </p:nvPr>
        </p:nvSpPr>
        <p:spPr>
          <a:xfrm>
            <a:off x="685800" y="1524000"/>
            <a:ext cx="8229600" cy="4343400"/>
          </a:xfrm>
        </p:spPr>
        <p:txBody>
          <a:bodyPr/>
          <a:lstStyle/>
          <a:p>
            <a:pPr eaLnBrk="1" hangingPunct="1"/>
            <a:r>
              <a:rPr lang="en-US" sz="2400" dirty="0" smtClean="0"/>
              <a:t>Present sample sizes</a:t>
            </a:r>
          </a:p>
          <a:p>
            <a:pPr eaLnBrk="1" hangingPunct="1"/>
            <a:r>
              <a:rPr lang="en-US" sz="2400" dirty="0" smtClean="0"/>
              <a:t>Arrange according to objectives</a:t>
            </a:r>
          </a:p>
          <a:p>
            <a:pPr eaLnBrk="1" hangingPunct="1"/>
            <a:r>
              <a:rPr lang="en-US" sz="2400" dirty="0" smtClean="0"/>
              <a:t>These can be very short at times (don’t worry)</a:t>
            </a:r>
          </a:p>
          <a:p>
            <a:pPr eaLnBrk="1" hangingPunct="1"/>
            <a:r>
              <a:rPr lang="en-US" sz="2400" dirty="0" smtClean="0"/>
              <a:t>Use tables and figures to present information </a:t>
            </a:r>
            <a:r>
              <a:rPr lang="en-US" sz="2400" b="1" dirty="0" smtClean="0"/>
              <a:t>more</a:t>
            </a:r>
            <a:r>
              <a:rPr lang="en-US" sz="2400" dirty="0" smtClean="0"/>
              <a:t> concisely</a:t>
            </a:r>
          </a:p>
          <a:p>
            <a:pPr lvl="1" eaLnBrk="1" hangingPunct="1"/>
            <a:r>
              <a:rPr lang="en-US" sz="1800" dirty="0" smtClean="0"/>
              <a:t>Highlight pertinent information from table in text</a:t>
            </a:r>
          </a:p>
          <a:p>
            <a:pPr lvl="1" eaLnBrk="1" hangingPunct="1"/>
            <a:r>
              <a:rPr lang="en-US" sz="1800" dirty="0" smtClean="0"/>
              <a:t>Reference Tables/Figures correctly (see guidelines)</a:t>
            </a:r>
          </a:p>
          <a:p>
            <a:pPr lvl="1" eaLnBrk="1" hangingPunct="1"/>
            <a:r>
              <a:rPr lang="en-US" sz="1800" dirty="0" smtClean="0"/>
              <a:t>Do not include extraneous information</a:t>
            </a:r>
          </a:p>
          <a:p>
            <a:pPr lvl="1" eaLnBrk="1" hangingPunct="1"/>
            <a:r>
              <a:rPr lang="en-US" sz="1800" dirty="0" smtClean="0"/>
              <a:t>Extraneous – not needed for replication or understanding</a:t>
            </a:r>
          </a:p>
          <a:p>
            <a:pPr eaLnBrk="1" hangingPunct="1"/>
            <a:r>
              <a:rPr lang="en-US" sz="2400" dirty="0" smtClean="0"/>
              <a:t>Past tense</a:t>
            </a:r>
          </a:p>
          <a:p>
            <a:pPr eaLnBrk="1" hangingPunct="1"/>
            <a:r>
              <a:rPr lang="en-US" sz="2400" dirty="0" smtClean="0"/>
              <a:t>No discussing/interpreting results until Discussion</a:t>
            </a:r>
          </a:p>
          <a:p>
            <a:pPr lvl="1" eaLnBrk="1" hangingPunct="1"/>
            <a:r>
              <a:rPr lang="en-US" sz="2000" dirty="0" smtClean="0"/>
              <a:t>Only report, do not explain </a:t>
            </a:r>
          </a:p>
        </p:txBody>
      </p:sp>
      <p:sp>
        <p:nvSpPr>
          <p:cNvPr id="4" name="Rectangle 3"/>
          <p:cNvSpPr/>
          <p:nvPr/>
        </p:nvSpPr>
        <p:spPr>
          <a:xfrm>
            <a:off x="3505200" y="609600"/>
            <a:ext cx="2133600"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3317" name="Picture 5" descr="C:\Users\Dave Oleyar\AppData\Local\Microsoft\Windows\Temporary Internet Files\Content.IE5\FKU73U4B\MC900030044[1].wmf"/>
          <p:cNvPicPr>
            <a:picLocks noChangeAspect="1" noChangeArrowheads="1"/>
          </p:cNvPicPr>
          <p:nvPr/>
        </p:nvPicPr>
        <p:blipFill>
          <a:blip r:embed="rId2" cstate="print"/>
          <a:srcRect/>
          <a:stretch>
            <a:fillRect/>
          </a:stretch>
        </p:blipFill>
        <p:spPr bwMode="auto">
          <a:xfrm>
            <a:off x="6629400" y="381000"/>
            <a:ext cx="1520647" cy="169804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81000"/>
            <a:ext cx="7772400" cy="1143000"/>
          </a:xfrm>
        </p:spPr>
        <p:txBody>
          <a:bodyPr/>
          <a:lstStyle/>
          <a:p>
            <a:pPr eaLnBrk="1" hangingPunct="1"/>
            <a:r>
              <a:rPr lang="en-US" smtClean="0"/>
              <a:t>Discussion</a:t>
            </a:r>
          </a:p>
        </p:txBody>
      </p:sp>
      <p:sp>
        <p:nvSpPr>
          <p:cNvPr id="14339" name="Rectangle 3"/>
          <p:cNvSpPr>
            <a:spLocks noGrp="1" noChangeArrowheads="1"/>
          </p:cNvSpPr>
          <p:nvPr>
            <p:ph type="body" idx="1"/>
          </p:nvPr>
        </p:nvSpPr>
        <p:spPr>
          <a:xfrm>
            <a:off x="533400" y="1676400"/>
            <a:ext cx="8153400" cy="4800600"/>
          </a:xfrm>
        </p:spPr>
        <p:txBody>
          <a:bodyPr/>
          <a:lstStyle/>
          <a:p>
            <a:pPr eaLnBrk="1" hangingPunct="1"/>
            <a:r>
              <a:rPr lang="en-US" sz="2800" dirty="0" smtClean="0"/>
              <a:t>Do not repeat information from results section</a:t>
            </a:r>
          </a:p>
          <a:p>
            <a:pPr eaLnBrk="1" hangingPunct="1"/>
            <a:r>
              <a:rPr lang="en-US" sz="2800" dirty="0" smtClean="0"/>
              <a:t>Do not add new results</a:t>
            </a:r>
          </a:p>
          <a:p>
            <a:pPr eaLnBrk="1" hangingPunct="1"/>
            <a:r>
              <a:rPr lang="en-US" sz="2800" dirty="0" smtClean="0"/>
              <a:t>Use this section to convince the reader whether you solved the problem (or not!)</a:t>
            </a:r>
          </a:p>
          <a:p>
            <a:pPr eaLnBrk="1" hangingPunct="1"/>
            <a:r>
              <a:rPr lang="en-US" sz="2800" dirty="0" smtClean="0"/>
              <a:t>How do your results compare to other work?</a:t>
            </a:r>
          </a:p>
          <a:p>
            <a:pPr lvl="1" eaLnBrk="1" hangingPunct="1"/>
            <a:r>
              <a:rPr lang="en-US" sz="2400" dirty="0" smtClean="0"/>
              <a:t>What agrees, what differs from previous work</a:t>
            </a:r>
          </a:p>
          <a:p>
            <a:pPr lvl="1" eaLnBrk="1" hangingPunct="1"/>
            <a:r>
              <a:rPr lang="en-US" sz="2400" dirty="0" smtClean="0"/>
              <a:t>Caveats, limitations</a:t>
            </a:r>
          </a:p>
          <a:p>
            <a:pPr lvl="1" eaLnBrk="1" hangingPunct="1"/>
            <a:r>
              <a:rPr lang="en-US" sz="2400" dirty="0" smtClean="0"/>
              <a:t>Should contain numerous citations</a:t>
            </a:r>
          </a:p>
          <a:p>
            <a:pPr eaLnBrk="1" hangingPunct="1"/>
            <a:r>
              <a:rPr lang="en-US" sz="2800" dirty="0" smtClean="0"/>
              <a:t>Should we do anything else to clarify the problem?</a:t>
            </a:r>
          </a:p>
          <a:p>
            <a:pPr lvl="1" eaLnBrk="1" hangingPunct="1"/>
            <a:r>
              <a:rPr lang="en-US" sz="2400" dirty="0" smtClean="0"/>
              <a:t>Did the results create any new/interesting questions?</a:t>
            </a:r>
          </a:p>
          <a:p>
            <a:pPr lvl="1" eaLnBrk="1" hangingPunct="1"/>
            <a:r>
              <a:rPr lang="en-US" sz="2400" dirty="0" smtClean="0"/>
              <a:t>Future studies</a:t>
            </a:r>
          </a:p>
        </p:txBody>
      </p:sp>
      <p:pic>
        <p:nvPicPr>
          <p:cNvPr id="14348" name="Picture 12" descr="C:\Users\Dave Oleyar\AppData\Local\Microsoft\Windows\Temporary Internet Files\Content.IE5\4LUO5PQG\MC900141331[1].wmf"/>
          <p:cNvPicPr>
            <a:picLocks noChangeAspect="1" noChangeArrowheads="1"/>
          </p:cNvPicPr>
          <p:nvPr/>
        </p:nvPicPr>
        <p:blipFill>
          <a:blip r:embed="rId2" cstate="print"/>
          <a:srcRect/>
          <a:stretch>
            <a:fillRect/>
          </a:stretch>
        </p:blipFill>
        <p:spPr bwMode="auto">
          <a:xfrm>
            <a:off x="7315200" y="3429000"/>
            <a:ext cx="1578711" cy="1886864"/>
          </a:xfrm>
          <a:prstGeom prst="rect">
            <a:avLst/>
          </a:prstGeom>
          <a:noFill/>
        </p:spPr>
      </p:pic>
      <p:sp>
        <p:nvSpPr>
          <p:cNvPr id="6" name="Isosceles Triangle 5"/>
          <p:cNvSpPr/>
          <p:nvPr/>
        </p:nvSpPr>
        <p:spPr>
          <a:xfrm>
            <a:off x="5943600" y="304800"/>
            <a:ext cx="990600" cy="685800"/>
          </a:xfrm>
          <a:prstGeom prst="triangle">
            <a:avLst/>
          </a:prstGeom>
          <a:noFill/>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Isosceles Triangle 6"/>
          <p:cNvSpPr/>
          <p:nvPr/>
        </p:nvSpPr>
        <p:spPr>
          <a:xfrm>
            <a:off x="2133600" y="304800"/>
            <a:ext cx="990600" cy="685800"/>
          </a:xfrm>
          <a:prstGeom prst="triangle">
            <a:avLst/>
          </a:prstGeom>
          <a:noFill/>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Implications</a:t>
            </a:r>
            <a:endParaRPr lang="en-US" dirty="0"/>
          </a:p>
        </p:txBody>
      </p:sp>
      <p:sp>
        <p:nvSpPr>
          <p:cNvPr id="3" name="Content Placeholder 2"/>
          <p:cNvSpPr>
            <a:spLocks noGrp="1"/>
          </p:cNvSpPr>
          <p:nvPr>
            <p:ph idx="1"/>
          </p:nvPr>
        </p:nvSpPr>
        <p:spPr/>
        <p:txBody>
          <a:bodyPr/>
          <a:lstStyle/>
          <a:p>
            <a:r>
              <a:rPr lang="en-US" dirty="0" smtClean="0"/>
              <a:t>Journal specific section see JWM guidelines</a:t>
            </a:r>
          </a:p>
          <a:p>
            <a:r>
              <a:rPr lang="en-US" dirty="0" smtClean="0"/>
              <a:t>How can your findings inform managers?</a:t>
            </a:r>
          </a:p>
          <a:p>
            <a:r>
              <a:rPr lang="en-US" dirty="0" smtClean="0"/>
              <a:t>Applicability of your work?</a:t>
            </a:r>
            <a:endParaRPr lang="en-US" dirty="0"/>
          </a:p>
        </p:txBody>
      </p:sp>
      <p:sp>
        <p:nvSpPr>
          <p:cNvPr id="4" name="Rectangle 3"/>
          <p:cNvSpPr/>
          <p:nvPr/>
        </p:nvSpPr>
        <p:spPr>
          <a:xfrm>
            <a:off x="1447800" y="838200"/>
            <a:ext cx="6324600"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5-Point Star 4"/>
          <p:cNvSpPr/>
          <p:nvPr/>
        </p:nvSpPr>
        <p:spPr>
          <a:xfrm>
            <a:off x="1219200" y="609600"/>
            <a:ext cx="457200" cy="457200"/>
          </a:xfrm>
          <a:prstGeom prst="star5">
            <a:avLst/>
          </a:prstGeom>
          <a:solidFill>
            <a:srgbClr val="FFFF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21" name="Picture 1" descr="C:\Users\Dave Oleyar\AppData\Local\Microsoft\Windows\Temporary Internet Files\Content.IE5\U1JC08F6\MC900044921[1].wmf"/>
          <p:cNvPicPr>
            <a:picLocks noChangeAspect="1" noChangeArrowheads="1"/>
          </p:cNvPicPr>
          <p:nvPr/>
        </p:nvPicPr>
        <p:blipFill>
          <a:blip r:embed="rId2" cstate="print"/>
          <a:srcRect/>
          <a:stretch>
            <a:fillRect/>
          </a:stretch>
        </p:blipFill>
        <p:spPr bwMode="auto">
          <a:xfrm>
            <a:off x="6705600" y="3505200"/>
            <a:ext cx="2170116" cy="2514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04800"/>
            <a:ext cx="7772400" cy="1143000"/>
          </a:xfrm>
        </p:spPr>
        <p:txBody>
          <a:bodyPr/>
          <a:lstStyle/>
          <a:p>
            <a:pPr eaLnBrk="1" hangingPunct="1"/>
            <a:r>
              <a:rPr lang="en-US" smtClean="0"/>
              <a:t>Abstract</a:t>
            </a:r>
          </a:p>
        </p:txBody>
      </p:sp>
      <p:sp>
        <p:nvSpPr>
          <p:cNvPr id="15363" name="Content Placeholder 2"/>
          <p:cNvSpPr>
            <a:spLocks noGrp="1"/>
          </p:cNvSpPr>
          <p:nvPr>
            <p:ph idx="1"/>
          </p:nvPr>
        </p:nvSpPr>
        <p:spPr>
          <a:xfrm>
            <a:off x="381000" y="1524000"/>
            <a:ext cx="8382000" cy="4114800"/>
          </a:xfrm>
        </p:spPr>
        <p:txBody>
          <a:bodyPr/>
          <a:lstStyle/>
          <a:p>
            <a:pPr eaLnBrk="1" hangingPunct="1"/>
            <a:r>
              <a:rPr lang="en-US" dirty="0" smtClean="0"/>
              <a:t>Write after finishing report</a:t>
            </a:r>
          </a:p>
          <a:p>
            <a:pPr eaLnBrk="1" hangingPunct="1"/>
            <a:r>
              <a:rPr lang="en-US" dirty="0" smtClean="0"/>
              <a:t>FIRST IMPRESSION!!</a:t>
            </a:r>
          </a:p>
          <a:p>
            <a:pPr eaLnBrk="1" hangingPunct="1"/>
            <a:r>
              <a:rPr lang="en-US" dirty="0" smtClean="0"/>
              <a:t>Include problem studied or hypothesis tested</a:t>
            </a:r>
          </a:p>
          <a:p>
            <a:pPr eaLnBrk="1" hangingPunct="1"/>
            <a:r>
              <a:rPr lang="en-US" dirty="0" smtClean="0"/>
              <a:t>Enumerate and list only most pertinent findings (positive or negative)</a:t>
            </a:r>
          </a:p>
          <a:p>
            <a:pPr eaLnBrk="1" hangingPunct="1"/>
            <a:r>
              <a:rPr lang="en-US" dirty="0" smtClean="0"/>
              <a:t>List implications for research or management</a:t>
            </a:r>
          </a:p>
          <a:p>
            <a:pPr eaLnBrk="1" hangingPunct="1"/>
            <a:r>
              <a:rPr lang="en-US" dirty="0" smtClean="0"/>
              <a:t>Minimize methods....unless it is a methods paper</a:t>
            </a:r>
          </a:p>
        </p:txBody>
      </p:sp>
      <p:sp>
        <p:nvSpPr>
          <p:cNvPr id="4" name="Oval 3"/>
          <p:cNvSpPr/>
          <p:nvPr/>
        </p:nvSpPr>
        <p:spPr>
          <a:xfrm>
            <a:off x="3276600" y="381000"/>
            <a:ext cx="2590800" cy="11430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04800"/>
            <a:ext cx="7772400" cy="1143000"/>
          </a:xfrm>
        </p:spPr>
        <p:txBody>
          <a:bodyPr/>
          <a:lstStyle/>
          <a:p>
            <a:pPr eaLnBrk="1" hangingPunct="1"/>
            <a:r>
              <a:rPr lang="en-US" smtClean="0"/>
              <a:t>Abstract</a:t>
            </a:r>
          </a:p>
        </p:txBody>
      </p:sp>
      <p:sp>
        <p:nvSpPr>
          <p:cNvPr id="15363" name="Content Placeholder 2"/>
          <p:cNvSpPr>
            <a:spLocks noGrp="1"/>
          </p:cNvSpPr>
          <p:nvPr>
            <p:ph idx="1"/>
          </p:nvPr>
        </p:nvSpPr>
        <p:spPr>
          <a:xfrm>
            <a:off x="381000" y="1524000"/>
            <a:ext cx="8382000" cy="4114800"/>
          </a:xfrm>
        </p:spPr>
        <p:txBody>
          <a:bodyPr/>
          <a:lstStyle/>
          <a:p>
            <a:pPr eaLnBrk="1" hangingPunct="1"/>
            <a:r>
              <a:rPr lang="en-US" dirty="0" smtClean="0"/>
              <a:t>5 items in an abstract (means minimum 5 sentences)</a:t>
            </a:r>
          </a:p>
          <a:p>
            <a:pPr marL="971550" lvl="1" indent="-514350" eaLnBrk="1" hangingPunct="1">
              <a:buFont typeface="+mj-lt"/>
              <a:buAutoNum type="arabicPeriod"/>
            </a:pPr>
            <a:r>
              <a:rPr lang="en-US" dirty="0" smtClean="0"/>
              <a:t>Justification statement</a:t>
            </a:r>
          </a:p>
          <a:p>
            <a:pPr marL="971550" lvl="1" indent="-514350" eaLnBrk="1" hangingPunct="1">
              <a:buFont typeface="+mj-lt"/>
              <a:buAutoNum type="arabicPeriod"/>
            </a:pPr>
            <a:r>
              <a:rPr lang="en-US" dirty="0" smtClean="0"/>
              <a:t>What you did</a:t>
            </a:r>
          </a:p>
          <a:p>
            <a:pPr marL="971550" lvl="1" indent="-514350" eaLnBrk="1" hangingPunct="1">
              <a:buFont typeface="+mj-lt"/>
              <a:buAutoNum type="arabicPeriod"/>
            </a:pPr>
            <a:r>
              <a:rPr lang="en-US" dirty="0" smtClean="0"/>
              <a:t>How did you get your information (methods)</a:t>
            </a:r>
          </a:p>
          <a:p>
            <a:pPr marL="971550" lvl="1" indent="-514350" eaLnBrk="1" hangingPunct="1">
              <a:buFont typeface="+mj-lt"/>
              <a:buAutoNum type="arabicPeriod"/>
            </a:pPr>
            <a:r>
              <a:rPr lang="en-US" dirty="0" smtClean="0"/>
              <a:t>Significant results (NOTE: SIGNIFICANT)</a:t>
            </a:r>
          </a:p>
          <a:p>
            <a:pPr marL="971550" lvl="1" indent="-514350" eaLnBrk="1" hangingPunct="1">
              <a:buFont typeface="+mj-lt"/>
              <a:buAutoNum type="arabicPeriod"/>
            </a:pPr>
            <a:r>
              <a:rPr lang="en-US" dirty="0" smtClean="0"/>
              <a:t>Management implications/Take home message</a:t>
            </a:r>
          </a:p>
        </p:txBody>
      </p:sp>
      <p:sp>
        <p:nvSpPr>
          <p:cNvPr id="4" name="Oval 3"/>
          <p:cNvSpPr/>
          <p:nvPr/>
        </p:nvSpPr>
        <p:spPr>
          <a:xfrm>
            <a:off x="3276600" y="381000"/>
            <a:ext cx="2590800" cy="11430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smtClean="0"/>
              <a:t>Literature Cited</a:t>
            </a:r>
          </a:p>
        </p:txBody>
      </p:sp>
      <p:sp>
        <p:nvSpPr>
          <p:cNvPr id="16387" name="Rectangle 4"/>
          <p:cNvSpPr>
            <a:spLocks noChangeArrowheads="1"/>
          </p:cNvSpPr>
          <p:nvPr/>
        </p:nvSpPr>
        <p:spPr bwMode="auto">
          <a:xfrm>
            <a:off x="990600" y="1371600"/>
            <a:ext cx="7315200" cy="4954588"/>
          </a:xfrm>
          <a:prstGeom prst="rect">
            <a:avLst/>
          </a:prstGeom>
          <a:noFill/>
          <a:ln w="9525">
            <a:noFill/>
            <a:miter lim="800000"/>
            <a:headEnd/>
            <a:tailEnd/>
          </a:ln>
        </p:spPr>
        <p:txBody>
          <a:bodyPr>
            <a:spAutoFit/>
          </a:bodyPr>
          <a:lstStyle/>
          <a:p>
            <a:pPr algn="ctr"/>
            <a:r>
              <a:rPr lang="en-US" sz="9600" b="1"/>
              <a:t>Check! Journal!! Guidelines!!!</a:t>
            </a:r>
          </a:p>
          <a:p>
            <a:pPr algn="ctr"/>
            <a:r>
              <a:rPr lang="en-US" sz="2800"/>
              <a:t>(see links on website)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Tables/Figures</a:t>
            </a:r>
            <a:endParaRPr lang="en-US" dirty="0"/>
          </a:p>
        </p:txBody>
      </p:sp>
      <p:sp>
        <p:nvSpPr>
          <p:cNvPr id="3" name="Content Placeholder 2"/>
          <p:cNvSpPr>
            <a:spLocks noGrp="1"/>
          </p:cNvSpPr>
          <p:nvPr>
            <p:ph idx="1"/>
          </p:nvPr>
        </p:nvSpPr>
        <p:spPr/>
        <p:txBody>
          <a:bodyPr/>
          <a:lstStyle/>
          <a:p>
            <a:r>
              <a:rPr lang="en-US" dirty="0" smtClean="0"/>
              <a:t>Stand alone!</a:t>
            </a:r>
          </a:p>
          <a:p>
            <a:pPr lvl="1"/>
            <a:r>
              <a:rPr lang="en-US" dirty="0" smtClean="0"/>
              <a:t>Caption should describe everything about what the figure/table conveys</a:t>
            </a:r>
          </a:p>
          <a:p>
            <a:r>
              <a:rPr lang="en-US" dirty="0" smtClean="0"/>
              <a:t>Caption for tables at the top, figure captions go below the figure.</a:t>
            </a:r>
          </a:p>
          <a:p>
            <a:r>
              <a:rPr lang="en-US" dirty="0" smtClean="0"/>
              <a:t>handout</a:t>
            </a:r>
          </a:p>
        </p:txBody>
      </p:sp>
      <p:pic>
        <p:nvPicPr>
          <p:cNvPr id="3074" name="Picture 2" descr="C:\Users\Moose\AppData\Local\Microsoft\Windows\Temporary Internet Files\Content.IE5\X5B0S8VO\MC900389272[1].wmf"/>
          <p:cNvPicPr>
            <a:picLocks noChangeAspect="1" noChangeArrowheads="1"/>
          </p:cNvPicPr>
          <p:nvPr/>
        </p:nvPicPr>
        <p:blipFill>
          <a:blip r:embed="rId2" cstate="print"/>
          <a:srcRect t="8342" r="5303" b="16583"/>
          <a:stretch>
            <a:fillRect/>
          </a:stretch>
        </p:blipFill>
        <p:spPr bwMode="auto">
          <a:xfrm>
            <a:off x="7086600" y="304800"/>
            <a:ext cx="1371600" cy="1371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304800"/>
            <a:ext cx="7772400" cy="1143000"/>
          </a:xfrm>
        </p:spPr>
        <p:txBody>
          <a:bodyPr/>
          <a:lstStyle/>
          <a:p>
            <a:pPr eaLnBrk="1" hangingPunct="1"/>
            <a:r>
              <a:rPr lang="en-US" dirty="0" smtClean="0"/>
              <a:t>Swim against the current</a:t>
            </a:r>
          </a:p>
        </p:txBody>
      </p:sp>
      <p:sp>
        <p:nvSpPr>
          <p:cNvPr id="3075" name="Rectangle 3"/>
          <p:cNvSpPr>
            <a:spLocks noGrp="1" noChangeArrowheads="1"/>
          </p:cNvSpPr>
          <p:nvPr>
            <p:ph type="body" idx="1"/>
          </p:nvPr>
        </p:nvSpPr>
        <p:spPr>
          <a:xfrm>
            <a:off x="457200" y="2057400"/>
            <a:ext cx="7772400" cy="4114800"/>
          </a:xfrm>
        </p:spPr>
        <p:txBody>
          <a:bodyPr/>
          <a:lstStyle/>
          <a:p>
            <a:pPr eaLnBrk="1" hangingPunct="1"/>
            <a:r>
              <a:rPr lang="en-US" dirty="0" smtClean="0"/>
              <a:t>In direct opposition to almost everything your high school teacher and college English professor taught </a:t>
            </a:r>
            <a:r>
              <a:rPr lang="en-US" dirty="0" smtClean="0"/>
              <a:t>you.</a:t>
            </a:r>
            <a:endParaRPr lang="en-US" dirty="0" smtClean="0"/>
          </a:p>
          <a:p>
            <a:pPr eaLnBrk="1" hangingPunct="1"/>
            <a:r>
              <a:rPr lang="en-US" dirty="0" smtClean="0"/>
              <a:t>We’re simply conveying information</a:t>
            </a:r>
          </a:p>
          <a:p>
            <a:pPr lvl="1" eaLnBrk="1" hangingPunct="1"/>
            <a:r>
              <a:rPr lang="en-US" dirty="0" smtClean="0"/>
              <a:t>Be direct . . . to the point . . . without “fluff”</a:t>
            </a:r>
          </a:p>
          <a:p>
            <a:pPr eaLnBrk="1" hangingPunct="1"/>
            <a:r>
              <a:rPr lang="en-US" dirty="0" smtClean="0"/>
              <a:t>Shorter is better!</a:t>
            </a:r>
          </a:p>
          <a:p>
            <a:pPr lvl="1" eaLnBrk="1" hangingPunct="1"/>
            <a:r>
              <a:rPr lang="en-US" dirty="0" smtClean="0"/>
              <a:t>Succinct sentences, tables, etc.</a:t>
            </a:r>
          </a:p>
          <a:p>
            <a:pPr lvl="1" eaLnBrk="1" hangingPunct="1"/>
            <a:r>
              <a:rPr lang="en-US" dirty="0" smtClean="0"/>
              <a:t>Keep overall length to minimum</a:t>
            </a:r>
          </a:p>
        </p:txBody>
      </p:sp>
      <p:pic>
        <p:nvPicPr>
          <p:cNvPr id="3077" name="Picture 5" descr="http://www.stanford.edu/group/ccr/collabblog/group%20c%20ccr%20ad.jpg"/>
          <p:cNvPicPr>
            <a:picLocks noChangeAspect="1" noChangeArrowheads="1"/>
          </p:cNvPicPr>
          <p:nvPr/>
        </p:nvPicPr>
        <p:blipFill>
          <a:blip r:embed="rId2" cstate="print"/>
          <a:srcRect l="6049" t="24828" r="3214" b="10345"/>
          <a:stretch>
            <a:fillRect/>
          </a:stretch>
        </p:blipFill>
        <p:spPr bwMode="auto">
          <a:xfrm>
            <a:off x="6517532" y="0"/>
            <a:ext cx="2626468" cy="20574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literature</a:t>
            </a:r>
            <a:endParaRPr lang="en-US" dirty="0"/>
          </a:p>
        </p:txBody>
      </p:sp>
      <p:sp>
        <p:nvSpPr>
          <p:cNvPr id="3" name="Content Placeholder 2"/>
          <p:cNvSpPr>
            <a:spLocks noGrp="1"/>
          </p:cNvSpPr>
          <p:nvPr>
            <p:ph idx="1"/>
          </p:nvPr>
        </p:nvSpPr>
        <p:spPr/>
        <p:txBody>
          <a:bodyPr/>
          <a:lstStyle/>
          <a:p>
            <a:r>
              <a:rPr lang="en-US" b="1" dirty="0" smtClean="0"/>
              <a:t>Primary</a:t>
            </a:r>
            <a:r>
              <a:rPr lang="en-US" dirty="0" smtClean="0"/>
              <a:t> literature</a:t>
            </a:r>
          </a:p>
          <a:p>
            <a:pPr lvl="1"/>
            <a:r>
              <a:rPr lang="en-US" dirty="0" smtClean="0"/>
              <a:t>Original research results published for the first time (journal articles)</a:t>
            </a:r>
          </a:p>
          <a:p>
            <a:r>
              <a:rPr lang="en-US" b="1" dirty="0" smtClean="0"/>
              <a:t>Secondary</a:t>
            </a:r>
            <a:r>
              <a:rPr lang="en-US" dirty="0" smtClean="0"/>
              <a:t> literature</a:t>
            </a:r>
          </a:p>
          <a:p>
            <a:pPr lvl="1"/>
            <a:r>
              <a:rPr lang="en-US" dirty="0" smtClean="0"/>
              <a:t>Derived from the primary literature (textbooks)</a:t>
            </a:r>
          </a:p>
          <a:p>
            <a:r>
              <a:rPr lang="en-US" b="1" dirty="0" smtClean="0"/>
              <a:t>Tertiary</a:t>
            </a:r>
            <a:r>
              <a:rPr lang="en-US" dirty="0" smtClean="0"/>
              <a:t> literature</a:t>
            </a:r>
          </a:p>
          <a:p>
            <a:pPr lvl="1"/>
            <a:r>
              <a:rPr lang="en-US" dirty="0" smtClean="0"/>
              <a:t>Derived from primary and secondary literature (reference books: dictionaries, encyclopedias)</a:t>
            </a:r>
          </a:p>
          <a:p>
            <a:endParaRPr lang="en-US" dirty="0"/>
          </a:p>
        </p:txBody>
      </p:sp>
      <p:pic>
        <p:nvPicPr>
          <p:cNvPr id="4098" name="Picture 2" descr="C:\Users\Moose\AppData\Local\Microsoft\Windows\Temporary Internet Files\Content.IE5\OL4YM5VC\MC900359569[1].wmf"/>
          <p:cNvPicPr>
            <a:picLocks noChangeAspect="1" noChangeArrowheads="1"/>
          </p:cNvPicPr>
          <p:nvPr/>
        </p:nvPicPr>
        <p:blipFill>
          <a:blip r:embed="rId2" cstate="print"/>
          <a:srcRect/>
          <a:stretch>
            <a:fillRect/>
          </a:stretch>
        </p:blipFill>
        <p:spPr bwMode="auto">
          <a:xfrm>
            <a:off x="6324600" y="284586"/>
            <a:ext cx="2133600" cy="18352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literature continued…</a:t>
            </a:r>
            <a:endParaRPr lang="en-US" dirty="0"/>
          </a:p>
        </p:txBody>
      </p:sp>
      <p:sp>
        <p:nvSpPr>
          <p:cNvPr id="3" name="Content Placeholder 2"/>
          <p:cNvSpPr>
            <a:spLocks noGrp="1"/>
          </p:cNvSpPr>
          <p:nvPr>
            <p:ph idx="1"/>
          </p:nvPr>
        </p:nvSpPr>
        <p:spPr/>
        <p:txBody>
          <a:bodyPr/>
          <a:lstStyle/>
          <a:p>
            <a:r>
              <a:rPr lang="en-US" dirty="0" smtClean="0"/>
              <a:t>Gray literature?</a:t>
            </a:r>
          </a:p>
          <a:p>
            <a:pPr lvl="1"/>
            <a:r>
              <a:rPr lang="en-US" dirty="0" smtClean="0"/>
              <a:t>body of materials that cannot be found easily through conventional channels "but which is frequently original and usually recent“</a:t>
            </a:r>
          </a:p>
          <a:p>
            <a:pPr lvl="1"/>
            <a:r>
              <a:rPr lang="en-US" dirty="0" smtClean="0"/>
              <a:t>include technical reports from government agencies or scientific research groups, working papers from research groups or committees, white papers. </a:t>
            </a:r>
          </a:p>
          <a:p>
            <a:pPr lvl="1"/>
            <a:r>
              <a:rPr lang="en-US" dirty="0" smtClean="0"/>
              <a:t>is often employed exclusively with scientific research in mind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a:t>
            </a:r>
            <a:endParaRPr lang="en-US" dirty="0"/>
          </a:p>
        </p:txBody>
      </p:sp>
      <p:sp>
        <p:nvSpPr>
          <p:cNvPr id="3" name="Content Placeholder 2"/>
          <p:cNvSpPr>
            <a:spLocks noGrp="1"/>
          </p:cNvSpPr>
          <p:nvPr>
            <p:ph idx="1"/>
          </p:nvPr>
        </p:nvSpPr>
        <p:spPr/>
        <p:txBody>
          <a:bodyPr/>
          <a:lstStyle/>
          <a:p>
            <a:r>
              <a:rPr lang="en-US" dirty="0" smtClean="0"/>
              <a:t>Process that ensures the articles published represent the best scholarship currently available. </a:t>
            </a:r>
          </a:p>
          <a:p>
            <a:r>
              <a:rPr lang="en-US" dirty="0" smtClean="0"/>
              <a:t>When an article is submitted to a peer reviewed journal, the editors send it out to other scholars in the same field (the author's peers) to get their opinion on the quality of the scholarship, its relevance to the field, its appropriateness for the journal, etc.</a:t>
            </a:r>
            <a:endParaRPr lang="en-US" dirty="0"/>
          </a:p>
        </p:txBody>
      </p:sp>
      <p:pic>
        <p:nvPicPr>
          <p:cNvPr id="2050" name="Picture 2" descr="C:\Users\Moose\AppData\Local\Microsoft\Windows\Temporary Internet Files\Content.IE5\3CTC60U5\MC900441426[1].png"/>
          <p:cNvPicPr>
            <a:picLocks noChangeAspect="1" noChangeArrowheads="1"/>
          </p:cNvPicPr>
          <p:nvPr/>
        </p:nvPicPr>
        <p:blipFill>
          <a:blip r:embed="rId2" cstate="print"/>
          <a:srcRect/>
          <a:stretch>
            <a:fillRect/>
          </a:stretch>
        </p:blipFill>
        <p:spPr bwMode="auto">
          <a:xfrm>
            <a:off x="7010400" y="152400"/>
            <a:ext cx="19050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Peer Reviewed?</a:t>
            </a:r>
          </a:p>
          <a:p>
            <a:pPr lvl="1"/>
            <a:r>
              <a:rPr lang="en-US" dirty="0" smtClean="0"/>
              <a:t>Text books?</a:t>
            </a:r>
          </a:p>
          <a:p>
            <a:pPr lvl="1"/>
            <a:r>
              <a:rPr lang="en-US" dirty="0" smtClean="0"/>
              <a:t>National Geographic?</a:t>
            </a:r>
          </a:p>
          <a:p>
            <a:pPr lvl="1"/>
            <a:r>
              <a:rPr lang="en-US" dirty="0" smtClean="0"/>
              <a:t>Time?</a:t>
            </a:r>
          </a:p>
          <a:p>
            <a:pPr lvl="1"/>
            <a:r>
              <a:rPr lang="en-US" dirty="0" smtClean="0"/>
              <a:t>Game and Fish Report?</a:t>
            </a:r>
          </a:p>
          <a:p>
            <a:pPr lvl="1"/>
            <a:r>
              <a:rPr lang="en-US" dirty="0" smtClean="0"/>
              <a:t>USGS Technical Report?</a:t>
            </a:r>
            <a:endParaRPr lang="en-US" dirty="0"/>
          </a:p>
        </p:txBody>
      </p:sp>
      <p:pic>
        <p:nvPicPr>
          <p:cNvPr id="1027" name="Picture 3" descr="C:\Users\Moose\AppData\Local\Microsoft\Windows\Temporary Internet Files\Content.IE5\OL4YM5VC\MC900434389[1].wmf"/>
          <p:cNvPicPr>
            <a:picLocks noChangeAspect="1" noChangeArrowheads="1"/>
          </p:cNvPicPr>
          <p:nvPr/>
        </p:nvPicPr>
        <p:blipFill>
          <a:blip r:embed="rId2" cstate="print"/>
          <a:srcRect/>
          <a:stretch>
            <a:fillRect/>
          </a:stretch>
        </p:blipFill>
        <p:spPr bwMode="auto">
          <a:xfrm>
            <a:off x="5638800" y="1392254"/>
            <a:ext cx="3048000" cy="4804610"/>
          </a:xfrm>
          <a:prstGeom prst="rect">
            <a:avLst/>
          </a:prstGeom>
          <a:noFill/>
        </p:spPr>
      </p:pic>
      <p:sp>
        <p:nvSpPr>
          <p:cNvPr id="6" name="TextBox 5"/>
          <p:cNvSpPr txBox="1"/>
          <p:nvPr/>
        </p:nvSpPr>
        <p:spPr>
          <a:xfrm>
            <a:off x="6019800" y="2057400"/>
            <a:ext cx="2020105" cy="461665"/>
          </a:xfrm>
          <a:prstGeom prst="rect">
            <a:avLst/>
          </a:prstGeom>
          <a:noFill/>
        </p:spPr>
        <p:txBody>
          <a:bodyPr wrap="none" rtlCol="0">
            <a:spAutoFit/>
          </a:bodyPr>
          <a:lstStyle/>
          <a:p>
            <a:r>
              <a:rPr lang="en-US" dirty="0" smtClean="0"/>
              <a:t>Peer Review??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85800" y="381000"/>
            <a:ext cx="7772400" cy="762000"/>
          </a:xfrm>
        </p:spPr>
        <p:txBody>
          <a:bodyPr/>
          <a:lstStyle/>
          <a:p>
            <a:pPr eaLnBrk="1" hangingPunct="1"/>
            <a:r>
              <a:rPr lang="en-US" dirty="0" smtClean="0"/>
              <a:t>Before You Write</a:t>
            </a:r>
          </a:p>
        </p:txBody>
      </p:sp>
      <p:sp>
        <p:nvSpPr>
          <p:cNvPr id="3077" name="Rectangle 5"/>
          <p:cNvSpPr>
            <a:spLocks noGrp="1" noChangeArrowheads="1"/>
          </p:cNvSpPr>
          <p:nvPr>
            <p:ph type="body" idx="1"/>
          </p:nvPr>
        </p:nvSpPr>
        <p:spPr>
          <a:xfrm>
            <a:off x="685800" y="1219200"/>
            <a:ext cx="8077200" cy="4800600"/>
          </a:xfrm>
        </p:spPr>
        <p:txBody>
          <a:bodyPr/>
          <a:lstStyle/>
          <a:p>
            <a:pPr eaLnBrk="1" hangingPunct="1">
              <a:lnSpc>
                <a:spcPct val="90000"/>
              </a:lnSpc>
            </a:pPr>
            <a:r>
              <a:rPr lang="en-US" sz="2800" dirty="0" smtClean="0"/>
              <a:t>Know your stuff</a:t>
            </a:r>
          </a:p>
          <a:p>
            <a:pPr lvl="1" eaLnBrk="1" hangingPunct="1">
              <a:lnSpc>
                <a:spcPct val="90000"/>
              </a:lnSpc>
            </a:pPr>
            <a:r>
              <a:rPr lang="en-US" sz="2400" dirty="0" smtClean="0"/>
              <a:t>Be completely familiar with problem, possible solutions, methods, analyses, and implications</a:t>
            </a:r>
          </a:p>
          <a:p>
            <a:pPr lvl="1" eaLnBrk="1" hangingPunct="1">
              <a:lnSpc>
                <a:spcPct val="90000"/>
              </a:lnSpc>
              <a:buNone/>
            </a:pPr>
            <a:endParaRPr lang="en-US" dirty="0" smtClean="0"/>
          </a:p>
          <a:p>
            <a:pPr eaLnBrk="1" hangingPunct="1">
              <a:lnSpc>
                <a:spcPct val="90000"/>
              </a:lnSpc>
            </a:pPr>
            <a:r>
              <a:rPr lang="en-US" sz="2800" dirty="0" smtClean="0"/>
              <a:t>Know the “story” (plan what you will write)</a:t>
            </a:r>
          </a:p>
          <a:p>
            <a:pPr lvl="1" eaLnBrk="1" hangingPunct="1">
              <a:lnSpc>
                <a:spcPct val="90000"/>
              </a:lnSpc>
            </a:pPr>
            <a:r>
              <a:rPr lang="en-US" sz="2400" dirty="0" smtClean="0"/>
              <a:t>Where does it begin (problem, possible solution)?</a:t>
            </a:r>
          </a:p>
          <a:p>
            <a:pPr lvl="1" eaLnBrk="1" hangingPunct="1">
              <a:lnSpc>
                <a:spcPct val="90000"/>
              </a:lnSpc>
            </a:pPr>
            <a:r>
              <a:rPr lang="en-US" sz="2400" dirty="0" smtClean="0"/>
              <a:t>What goes on in the middle (try out the solution)?</a:t>
            </a:r>
          </a:p>
          <a:p>
            <a:pPr lvl="1" eaLnBrk="1" hangingPunct="1">
              <a:lnSpc>
                <a:spcPct val="90000"/>
              </a:lnSpc>
            </a:pPr>
            <a:r>
              <a:rPr lang="en-US" sz="2400" dirty="0" smtClean="0"/>
              <a:t>How does it end (did the solution work)?</a:t>
            </a:r>
          </a:p>
          <a:p>
            <a:pPr eaLnBrk="1" hangingPunct="1">
              <a:lnSpc>
                <a:spcPct val="90000"/>
              </a:lnSpc>
            </a:pPr>
            <a:endParaRPr lang="en-US" sz="2800" dirty="0" smtClean="0"/>
          </a:p>
          <a:p>
            <a:pPr eaLnBrk="1" hangingPunct="1">
              <a:lnSpc>
                <a:spcPct val="90000"/>
              </a:lnSpc>
            </a:pPr>
            <a:r>
              <a:rPr lang="en-US" sz="2800" dirty="0" smtClean="0"/>
              <a:t>Know your audience</a:t>
            </a:r>
          </a:p>
          <a:p>
            <a:pPr lvl="1" eaLnBrk="1" hangingPunct="1">
              <a:lnSpc>
                <a:spcPct val="90000"/>
              </a:lnSpc>
            </a:pPr>
            <a:r>
              <a:rPr lang="en-US" sz="2400" dirty="0" smtClean="0"/>
              <a:t>Different journals require different content/formats/styles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7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07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07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07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07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1143000"/>
          </a:xfrm>
        </p:spPr>
        <p:txBody>
          <a:bodyPr/>
          <a:lstStyle/>
          <a:p>
            <a:pPr eaLnBrk="1" hangingPunct="1"/>
            <a:r>
              <a:rPr lang="en-US" dirty="0" smtClean="0"/>
              <a:t>Start Writing – Kind of…</a:t>
            </a:r>
          </a:p>
        </p:txBody>
      </p:sp>
      <p:sp>
        <p:nvSpPr>
          <p:cNvPr id="5123" name="Rectangle 3"/>
          <p:cNvSpPr>
            <a:spLocks noGrp="1" noChangeArrowheads="1"/>
          </p:cNvSpPr>
          <p:nvPr>
            <p:ph type="body" idx="1"/>
          </p:nvPr>
        </p:nvSpPr>
        <p:spPr>
          <a:xfrm>
            <a:off x="609600" y="1295400"/>
            <a:ext cx="7772400" cy="3352800"/>
          </a:xfrm>
        </p:spPr>
        <p:txBody>
          <a:bodyPr/>
          <a:lstStyle/>
          <a:p>
            <a:pPr eaLnBrk="1" hangingPunct="1">
              <a:lnSpc>
                <a:spcPct val="90000"/>
              </a:lnSpc>
            </a:pPr>
            <a:r>
              <a:rPr lang="en-US" dirty="0" smtClean="0"/>
              <a:t>Detailed outline</a:t>
            </a:r>
          </a:p>
          <a:p>
            <a:pPr lvl="1" eaLnBrk="1" hangingPunct="1">
              <a:lnSpc>
                <a:spcPct val="90000"/>
              </a:lnSpc>
            </a:pPr>
            <a:r>
              <a:rPr lang="en-US" dirty="0" smtClean="0"/>
              <a:t>Determine goals and objectives</a:t>
            </a:r>
          </a:p>
          <a:p>
            <a:pPr lvl="1" eaLnBrk="1" hangingPunct="1">
              <a:lnSpc>
                <a:spcPct val="90000"/>
              </a:lnSpc>
            </a:pPr>
            <a:r>
              <a:rPr lang="en-US" dirty="0" smtClean="0"/>
              <a:t>List topic sentences for each paragraph—should summarize an idea and the content of paragraph</a:t>
            </a:r>
          </a:p>
          <a:p>
            <a:pPr eaLnBrk="1" hangingPunct="1">
              <a:lnSpc>
                <a:spcPct val="90000"/>
              </a:lnSpc>
            </a:pPr>
            <a:r>
              <a:rPr lang="en-US" dirty="0" smtClean="0"/>
              <a:t>Review topic sentences for </a:t>
            </a:r>
            <a:r>
              <a:rPr lang="en-US" b="1" i="1" dirty="0" smtClean="0"/>
              <a:t>logical</a:t>
            </a:r>
            <a:r>
              <a:rPr lang="en-US" dirty="0" smtClean="0"/>
              <a:t> structure</a:t>
            </a:r>
          </a:p>
          <a:p>
            <a:pPr lvl="1" eaLnBrk="1" hangingPunct="1">
              <a:lnSpc>
                <a:spcPct val="90000"/>
              </a:lnSpc>
            </a:pPr>
            <a:r>
              <a:rPr lang="en-US" dirty="0" smtClean="0"/>
              <a:t>Do the topic sentences follow the story line?</a:t>
            </a:r>
          </a:p>
          <a:p>
            <a:pPr lvl="1" eaLnBrk="1" hangingPunct="1">
              <a:lnSpc>
                <a:spcPct val="90000"/>
              </a:lnSpc>
            </a:pPr>
            <a:endParaRPr lang="en-US" dirty="0" smtClean="0"/>
          </a:p>
          <a:p>
            <a:pPr eaLnBrk="1" hangingPunct="1">
              <a:lnSpc>
                <a:spcPct val="90000"/>
              </a:lnSpc>
            </a:pPr>
            <a:r>
              <a:rPr lang="en-US" dirty="0" smtClean="0">
                <a:solidFill>
                  <a:srgbClr val="FF0000"/>
                </a:solidFill>
              </a:rPr>
              <a:t>REALITY:</a:t>
            </a:r>
            <a:r>
              <a:rPr lang="en-US" dirty="0" smtClean="0"/>
              <a:t>  </a:t>
            </a:r>
            <a:r>
              <a:rPr lang="en-US" sz="2400" dirty="0" smtClean="0"/>
              <a:t>Often this checking is done after you’ve written the manuscript…but it must be done!!</a:t>
            </a:r>
          </a:p>
          <a:p>
            <a:pPr eaLnBrk="1" hangingPunct="1">
              <a:lnSpc>
                <a:spcPct val="90000"/>
              </a:lnSpc>
            </a:pPr>
            <a:r>
              <a:rPr lang="en-US" sz="2400" dirty="0" smtClean="0"/>
              <a:t>Methods and results are easiest to write and can determine logical flow of intro/discussion sections.</a:t>
            </a:r>
          </a:p>
        </p:txBody>
      </p:sp>
      <p:pic>
        <p:nvPicPr>
          <p:cNvPr id="5125" name="Picture 5" descr="C:\Users\Dave Oleyar\AppData\Local\Microsoft\Windows\Temporary Internet Files\Content.IE5\FKU73U4B\MC900440428[1].wmf"/>
          <p:cNvPicPr>
            <a:picLocks noChangeAspect="1" noChangeArrowheads="1"/>
          </p:cNvPicPr>
          <p:nvPr/>
        </p:nvPicPr>
        <p:blipFill>
          <a:blip r:embed="rId2" cstate="print"/>
          <a:srcRect/>
          <a:stretch>
            <a:fillRect/>
          </a:stretch>
        </p:blipFill>
        <p:spPr bwMode="auto">
          <a:xfrm>
            <a:off x="7162800" y="381000"/>
            <a:ext cx="1736725" cy="1828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304800"/>
            <a:ext cx="7010400" cy="1143000"/>
          </a:xfrm>
        </p:spPr>
        <p:txBody>
          <a:bodyPr/>
          <a:lstStyle/>
          <a:p>
            <a:pPr eaLnBrk="1" hangingPunct="1"/>
            <a:r>
              <a:rPr lang="en-US" dirty="0" smtClean="0"/>
              <a:t>Write like you’ve never written before!</a:t>
            </a:r>
          </a:p>
        </p:txBody>
      </p:sp>
      <p:sp>
        <p:nvSpPr>
          <p:cNvPr id="6147" name="Rectangle 3"/>
          <p:cNvSpPr>
            <a:spLocks noGrp="1" noChangeArrowheads="1"/>
          </p:cNvSpPr>
          <p:nvPr>
            <p:ph type="body" idx="1"/>
          </p:nvPr>
        </p:nvSpPr>
        <p:spPr>
          <a:xfrm>
            <a:off x="914400" y="2057400"/>
            <a:ext cx="7848600" cy="4191000"/>
          </a:xfrm>
        </p:spPr>
        <p:txBody>
          <a:bodyPr/>
          <a:lstStyle/>
          <a:p>
            <a:pPr eaLnBrk="1" hangingPunct="1">
              <a:lnSpc>
                <a:spcPct val="90000"/>
              </a:lnSpc>
            </a:pPr>
            <a:r>
              <a:rPr lang="en-US" dirty="0" smtClean="0"/>
              <a:t>Be “clear, simple, concise, and organized” </a:t>
            </a:r>
            <a:r>
              <a:rPr lang="en-US" sz="2000" dirty="0" smtClean="0"/>
              <a:t>(JWM Guidelines: Chamberlain and Johnson 2008:15)</a:t>
            </a:r>
          </a:p>
          <a:p>
            <a:pPr eaLnBrk="1" hangingPunct="1">
              <a:lnSpc>
                <a:spcPct val="90000"/>
              </a:lnSpc>
            </a:pPr>
            <a:r>
              <a:rPr lang="en-US" dirty="0" smtClean="0"/>
              <a:t>Rules</a:t>
            </a:r>
          </a:p>
          <a:p>
            <a:pPr lvl="1" eaLnBrk="1" hangingPunct="1">
              <a:lnSpc>
                <a:spcPct val="90000"/>
              </a:lnSpc>
              <a:buFontTx/>
              <a:buNone/>
            </a:pPr>
            <a:r>
              <a:rPr lang="en-US" dirty="0" smtClean="0"/>
              <a:t>1.  Never tell anything reader does not need to know</a:t>
            </a:r>
          </a:p>
          <a:p>
            <a:pPr lvl="1" eaLnBrk="1" hangingPunct="1">
              <a:lnSpc>
                <a:spcPct val="90000"/>
              </a:lnSpc>
              <a:buFontTx/>
              <a:buNone/>
            </a:pPr>
            <a:r>
              <a:rPr lang="en-US" dirty="0" smtClean="0"/>
              <a:t>2.  Exclude nothing the reader needs to know.... </a:t>
            </a:r>
          </a:p>
          <a:p>
            <a:pPr lvl="2" eaLnBrk="1" hangingPunct="1">
              <a:lnSpc>
                <a:spcPct val="90000"/>
              </a:lnSpc>
              <a:buFontTx/>
              <a:buNone/>
            </a:pPr>
            <a:r>
              <a:rPr lang="en-US" dirty="0" smtClean="0"/>
              <a:t>. . . to repeat the study</a:t>
            </a:r>
          </a:p>
          <a:p>
            <a:pPr lvl="2" eaLnBrk="1" hangingPunct="1">
              <a:lnSpc>
                <a:spcPct val="90000"/>
              </a:lnSpc>
              <a:buFontTx/>
              <a:buNone/>
            </a:pPr>
            <a:r>
              <a:rPr lang="en-US" dirty="0" smtClean="0"/>
              <a:t>. . . to understand the study/results</a:t>
            </a:r>
          </a:p>
          <a:p>
            <a:pPr lvl="1" eaLnBrk="1" hangingPunct="1">
              <a:lnSpc>
                <a:spcPct val="90000"/>
              </a:lnSpc>
              <a:buFontTx/>
              <a:buNone/>
            </a:pPr>
            <a:r>
              <a:rPr lang="en-US" dirty="0" smtClean="0"/>
              <a:t>3. Use active voice</a:t>
            </a:r>
          </a:p>
          <a:p>
            <a:pPr lvl="1" eaLnBrk="1" hangingPunct="1">
              <a:lnSpc>
                <a:spcPct val="90000"/>
              </a:lnSpc>
              <a:buFontTx/>
              <a:buNone/>
            </a:pPr>
            <a:r>
              <a:rPr lang="en-US" dirty="0" smtClean="0"/>
              <a:t>4. See link on common writing errors</a:t>
            </a:r>
          </a:p>
        </p:txBody>
      </p:sp>
      <p:pic>
        <p:nvPicPr>
          <p:cNvPr id="6149" name="Picture 5" descr="http://www.smarttsg.com/wp-content/uploads/2009/11/podcast-concise.jpg"/>
          <p:cNvPicPr>
            <a:picLocks noChangeAspect="1" noChangeArrowheads="1"/>
          </p:cNvPicPr>
          <p:nvPr/>
        </p:nvPicPr>
        <p:blipFill>
          <a:blip r:embed="rId2" cstate="print"/>
          <a:srcRect/>
          <a:stretch>
            <a:fillRect/>
          </a:stretch>
        </p:blipFill>
        <p:spPr bwMode="auto">
          <a:xfrm>
            <a:off x="0" y="0"/>
            <a:ext cx="2703635" cy="2057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76200"/>
            <a:ext cx="7772400" cy="1143000"/>
          </a:xfrm>
        </p:spPr>
        <p:txBody>
          <a:bodyPr/>
          <a:lstStyle/>
          <a:p>
            <a:pPr eaLnBrk="1" hangingPunct="1"/>
            <a:r>
              <a:rPr lang="en-US" dirty="0" smtClean="0"/>
              <a:t>Manuscript Guidelines</a:t>
            </a:r>
          </a:p>
        </p:txBody>
      </p:sp>
      <p:sp>
        <p:nvSpPr>
          <p:cNvPr id="7171" name="Content Placeholder 2"/>
          <p:cNvSpPr>
            <a:spLocks noGrp="1"/>
          </p:cNvSpPr>
          <p:nvPr>
            <p:ph idx="1"/>
          </p:nvPr>
        </p:nvSpPr>
        <p:spPr>
          <a:xfrm>
            <a:off x="457200" y="1600200"/>
            <a:ext cx="7772400" cy="4114800"/>
          </a:xfrm>
        </p:spPr>
        <p:txBody>
          <a:bodyPr/>
          <a:lstStyle/>
          <a:p>
            <a:pPr eaLnBrk="1" hangingPunct="1"/>
            <a:r>
              <a:rPr lang="en-US" dirty="0" smtClean="0"/>
              <a:t>Follow JWM guidelines</a:t>
            </a:r>
          </a:p>
          <a:p>
            <a:pPr eaLnBrk="1" hangingPunct="1"/>
            <a:r>
              <a:rPr lang="en-US" dirty="0" smtClean="0"/>
              <a:t>Format as you would for a submitted manuscript</a:t>
            </a:r>
          </a:p>
          <a:p>
            <a:pPr eaLnBrk="1" hangingPunct="1"/>
            <a:r>
              <a:rPr lang="en-US" dirty="0" smtClean="0"/>
              <a:t>Guidelines downloadable from course website (from </a:t>
            </a:r>
            <a:r>
              <a:rPr lang="en-US" i="1" dirty="0" smtClean="0"/>
              <a:t>Lab Outline </a:t>
            </a:r>
            <a:r>
              <a:rPr lang="en-US" dirty="0" smtClean="0"/>
              <a:t>page)</a:t>
            </a:r>
          </a:p>
        </p:txBody>
      </p:sp>
      <p:pic>
        <p:nvPicPr>
          <p:cNvPr id="7173" name="Picture 5" descr="http://tennesseechildsupport.info/wp-content/uploads/tennessee-child-support-guidelines.jpg"/>
          <p:cNvPicPr>
            <a:picLocks noChangeAspect="1" noChangeArrowheads="1"/>
          </p:cNvPicPr>
          <p:nvPr/>
        </p:nvPicPr>
        <p:blipFill>
          <a:blip r:embed="rId2" cstate="print"/>
          <a:srcRect/>
          <a:stretch>
            <a:fillRect/>
          </a:stretch>
        </p:blipFill>
        <p:spPr bwMode="auto">
          <a:xfrm>
            <a:off x="5994400" y="4495800"/>
            <a:ext cx="3149600" cy="2362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5056192" cy="461665"/>
          </a:xfrm>
          <a:prstGeom prst="rect">
            <a:avLst/>
          </a:prstGeom>
          <a:noFill/>
        </p:spPr>
        <p:txBody>
          <a:bodyPr wrap="none" rtlCol="0">
            <a:spAutoFit/>
          </a:bodyPr>
          <a:lstStyle/>
          <a:p>
            <a:r>
              <a:rPr lang="en-US" dirty="0" smtClean="0"/>
              <a:t>General schematic of a scientific paper:</a:t>
            </a:r>
          </a:p>
        </p:txBody>
      </p:sp>
      <p:sp>
        <p:nvSpPr>
          <p:cNvPr id="5" name="Rectangle 4"/>
          <p:cNvSpPr/>
          <p:nvPr/>
        </p:nvSpPr>
        <p:spPr>
          <a:xfrm>
            <a:off x="3581400" y="3352800"/>
            <a:ext cx="1828800"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3" name="Group 22"/>
          <p:cNvGrpSpPr/>
          <p:nvPr/>
        </p:nvGrpSpPr>
        <p:grpSpPr>
          <a:xfrm>
            <a:off x="3505200" y="1143000"/>
            <a:ext cx="1905000" cy="1143000"/>
            <a:chOff x="3505200" y="1143000"/>
            <a:chExt cx="1905000" cy="1143000"/>
          </a:xfrm>
        </p:grpSpPr>
        <p:sp>
          <p:nvSpPr>
            <p:cNvPr id="3" name="Isosceles Triangle 2"/>
            <p:cNvSpPr/>
            <p:nvPr/>
          </p:nvSpPr>
          <p:spPr>
            <a:xfrm rot="10800000">
              <a:off x="3505200" y="1143000"/>
              <a:ext cx="1905000" cy="1143000"/>
            </a:xfrm>
            <a:prstGeom prst="triangl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TextBox 7"/>
            <p:cNvSpPr txBox="1"/>
            <p:nvPr/>
          </p:nvSpPr>
          <p:spPr>
            <a:xfrm>
              <a:off x="4119003" y="1295400"/>
              <a:ext cx="681597" cy="400110"/>
            </a:xfrm>
            <a:prstGeom prst="rect">
              <a:avLst/>
            </a:prstGeom>
            <a:noFill/>
          </p:spPr>
          <p:txBody>
            <a:bodyPr wrap="none" rtlCol="0">
              <a:spAutoFit/>
            </a:bodyPr>
            <a:lstStyle/>
            <a:p>
              <a:r>
                <a:rPr lang="en-US" sz="2000" dirty="0" smtClean="0"/>
                <a:t>Intro</a:t>
              </a:r>
              <a:endParaRPr lang="en-US" sz="2000" dirty="0"/>
            </a:p>
          </p:txBody>
        </p:sp>
      </p:grpSp>
      <p:grpSp>
        <p:nvGrpSpPr>
          <p:cNvPr id="20" name="Group 19"/>
          <p:cNvGrpSpPr/>
          <p:nvPr/>
        </p:nvGrpSpPr>
        <p:grpSpPr>
          <a:xfrm>
            <a:off x="3733800" y="6172200"/>
            <a:ext cx="1676400" cy="609600"/>
            <a:chOff x="3657600" y="6172200"/>
            <a:chExt cx="1828800" cy="685800"/>
          </a:xfrm>
        </p:grpSpPr>
        <p:sp>
          <p:nvSpPr>
            <p:cNvPr id="6" name="Rectangle 5"/>
            <p:cNvSpPr/>
            <p:nvPr/>
          </p:nvSpPr>
          <p:spPr>
            <a:xfrm>
              <a:off x="3657600" y="6172200"/>
              <a:ext cx="1828800"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TextBox 8"/>
            <p:cNvSpPr txBox="1"/>
            <p:nvPr/>
          </p:nvSpPr>
          <p:spPr>
            <a:xfrm>
              <a:off x="3962400" y="6248400"/>
              <a:ext cx="1275175" cy="588623"/>
            </a:xfrm>
            <a:prstGeom prst="rect">
              <a:avLst/>
            </a:prstGeom>
            <a:noFill/>
          </p:spPr>
          <p:txBody>
            <a:bodyPr wrap="none" rtlCol="0">
              <a:spAutoFit/>
            </a:bodyPr>
            <a:lstStyle/>
            <a:p>
              <a:r>
                <a:rPr lang="en-US" sz="1400" dirty="0" smtClean="0"/>
                <a:t>Management </a:t>
              </a:r>
            </a:p>
            <a:p>
              <a:r>
                <a:rPr lang="en-US" sz="1400" dirty="0" smtClean="0"/>
                <a:t>implications</a:t>
              </a:r>
              <a:endParaRPr lang="en-US" sz="1400" dirty="0"/>
            </a:p>
          </p:txBody>
        </p:sp>
      </p:grpSp>
      <p:sp>
        <p:nvSpPr>
          <p:cNvPr id="10" name="TextBox 9"/>
          <p:cNvSpPr txBox="1"/>
          <p:nvPr/>
        </p:nvSpPr>
        <p:spPr>
          <a:xfrm>
            <a:off x="3810000" y="2590800"/>
            <a:ext cx="1244251" cy="400110"/>
          </a:xfrm>
          <a:prstGeom prst="rect">
            <a:avLst/>
          </a:prstGeom>
          <a:noFill/>
        </p:spPr>
        <p:txBody>
          <a:bodyPr wrap="none" rtlCol="0">
            <a:spAutoFit/>
          </a:bodyPr>
          <a:lstStyle/>
          <a:p>
            <a:r>
              <a:rPr lang="en-US" sz="2000" dirty="0" smtClean="0"/>
              <a:t>Study Site</a:t>
            </a:r>
            <a:endParaRPr lang="en-US" sz="2000" dirty="0"/>
          </a:p>
        </p:txBody>
      </p:sp>
      <p:grpSp>
        <p:nvGrpSpPr>
          <p:cNvPr id="21" name="Group 20"/>
          <p:cNvGrpSpPr/>
          <p:nvPr/>
        </p:nvGrpSpPr>
        <p:grpSpPr>
          <a:xfrm>
            <a:off x="3581400" y="4933890"/>
            <a:ext cx="1905000" cy="1162110"/>
            <a:chOff x="3581400" y="4953000"/>
            <a:chExt cx="1905000" cy="1162110"/>
          </a:xfrm>
        </p:grpSpPr>
        <p:sp>
          <p:nvSpPr>
            <p:cNvPr id="4" name="Isosceles Triangle 3"/>
            <p:cNvSpPr/>
            <p:nvPr/>
          </p:nvSpPr>
          <p:spPr>
            <a:xfrm>
              <a:off x="3581400" y="4953000"/>
              <a:ext cx="1905000" cy="1143000"/>
            </a:xfrm>
            <a:prstGeom prst="triangl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3873229" y="5715000"/>
              <a:ext cx="1308371" cy="400110"/>
            </a:xfrm>
            <a:prstGeom prst="rect">
              <a:avLst/>
            </a:prstGeom>
            <a:noFill/>
          </p:spPr>
          <p:txBody>
            <a:bodyPr wrap="none" rtlCol="0">
              <a:spAutoFit/>
            </a:bodyPr>
            <a:lstStyle/>
            <a:p>
              <a:r>
                <a:rPr lang="en-US" sz="2000" dirty="0" smtClean="0"/>
                <a:t>Discussion</a:t>
              </a:r>
              <a:endParaRPr lang="en-US" sz="2000" dirty="0"/>
            </a:p>
          </p:txBody>
        </p:sp>
      </p:grpSp>
      <p:sp>
        <p:nvSpPr>
          <p:cNvPr id="14" name="Rectangle 13"/>
          <p:cNvSpPr/>
          <p:nvPr/>
        </p:nvSpPr>
        <p:spPr>
          <a:xfrm>
            <a:off x="3581400" y="2438400"/>
            <a:ext cx="1828800"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TextBox 14"/>
          <p:cNvSpPr txBox="1"/>
          <p:nvPr/>
        </p:nvSpPr>
        <p:spPr>
          <a:xfrm>
            <a:off x="3962400" y="3505200"/>
            <a:ext cx="1080745" cy="400110"/>
          </a:xfrm>
          <a:prstGeom prst="rect">
            <a:avLst/>
          </a:prstGeom>
          <a:noFill/>
        </p:spPr>
        <p:txBody>
          <a:bodyPr wrap="none" rtlCol="0">
            <a:spAutoFit/>
          </a:bodyPr>
          <a:lstStyle/>
          <a:p>
            <a:r>
              <a:rPr lang="en-US" sz="2000" dirty="0" smtClean="0"/>
              <a:t>Methods</a:t>
            </a:r>
            <a:endParaRPr lang="en-US" sz="2000" dirty="0"/>
          </a:p>
        </p:txBody>
      </p:sp>
      <p:sp>
        <p:nvSpPr>
          <p:cNvPr id="18" name="Rectangle 17"/>
          <p:cNvSpPr/>
          <p:nvPr/>
        </p:nvSpPr>
        <p:spPr>
          <a:xfrm>
            <a:off x="3581400" y="4191000"/>
            <a:ext cx="1828800"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TextBox 18"/>
          <p:cNvSpPr txBox="1"/>
          <p:nvPr/>
        </p:nvSpPr>
        <p:spPr>
          <a:xfrm>
            <a:off x="3962400" y="4343400"/>
            <a:ext cx="938077" cy="400110"/>
          </a:xfrm>
          <a:prstGeom prst="rect">
            <a:avLst/>
          </a:prstGeom>
          <a:noFill/>
        </p:spPr>
        <p:txBody>
          <a:bodyPr wrap="none" rtlCol="0">
            <a:spAutoFit/>
          </a:bodyPr>
          <a:lstStyle/>
          <a:p>
            <a:r>
              <a:rPr lang="en-US" sz="2000" dirty="0" smtClean="0"/>
              <a:t>Results</a:t>
            </a:r>
            <a:endParaRPr lang="en-US" sz="2000" dirty="0"/>
          </a:p>
        </p:txBody>
      </p:sp>
      <p:sp>
        <p:nvSpPr>
          <p:cNvPr id="22" name="5-Point Star 21"/>
          <p:cNvSpPr/>
          <p:nvPr/>
        </p:nvSpPr>
        <p:spPr>
          <a:xfrm>
            <a:off x="3733800" y="6096000"/>
            <a:ext cx="381000" cy="381000"/>
          </a:xfrm>
          <a:prstGeom prst="star5">
            <a:avLst/>
          </a:prstGeom>
          <a:solidFill>
            <a:srgbClr val="FFFF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76200"/>
            <a:ext cx="7772400" cy="1143000"/>
          </a:xfrm>
        </p:spPr>
        <p:txBody>
          <a:bodyPr/>
          <a:lstStyle/>
          <a:p>
            <a:pPr eaLnBrk="1" hangingPunct="1"/>
            <a:r>
              <a:rPr lang="en-US" dirty="0" smtClean="0"/>
              <a:t>Introduction</a:t>
            </a:r>
          </a:p>
        </p:txBody>
      </p:sp>
      <p:sp>
        <p:nvSpPr>
          <p:cNvPr id="8195" name="Rectangle 3"/>
          <p:cNvSpPr>
            <a:spLocks noGrp="1" noChangeArrowheads="1"/>
          </p:cNvSpPr>
          <p:nvPr>
            <p:ph type="body" idx="1"/>
          </p:nvPr>
        </p:nvSpPr>
        <p:spPr>
          <a:xfrm>
            <a:off x="685800" y="1219200"/>
            <a:ext cx="7772400" cy="5029200"/>
          </a:xfrm>
        </p:spPr>
        <p:txBody>
          <a:bodyPr/>
          <a:lstStyle/>
          <a:p>
            <a:pPr eaLnBrk="1" hangingPunct="1"/>
            <a:r>
              <a:rPr lang="en-US" sz="2800" dirty="0" smtClean="0"/>
              <a:t>“Set up” problem</a:t>
            </a:r>
          </a:p>
          <a:p>
            <a:pPr lvl="1" eaLnBrk="1" hangingPunct="1"/>
            <a:r>
              <a:rPr lang="en-US" sz="2400" dirty="0" smtClean="0"/>
              <a:t>Big picture: put your question into larger context</a:t>
            </a:r>
          </a:p>
          <a:p>
            <a:pPr lvl="1" eaLnBrk="1" hangingPunct="1"/>
            <a:r>
              <a:rPr lang="en-US" sz="2400" dirty="0" smtClean="0"/>
              <a:t>Summarize current information and state knowledge gaps (justification for your question)</a:t>
            </a:r>
          </a:p>
          <a:p>
            <a:pPr lvl="1" eaLnBrk="1" hangingPunct="1"/>
            <a:r>
              <a:rPr lang="en-US" sz="2400" dirty="0" smtClean="0"/>
              <a:t>Have an obvious “knock me over the head with it” problem statement</a:t>
            </a:r>
          </a:p>
          <a:p>
            <a:pPr eaLnBrk="1" hangingPunct="1"/>
            <a:r>
              <a:rPr lang="en-US" sz="2800" dirty="0" smtClean="0"/>
              <a:t>State goal or hypotheses (general statement)</a:t>
            </a:r>
          </a:p>
          <a:p>
            <a:pPr lvl="1" eaLnBrk="1" hangingPunct="1"/>
            <a:r>
              <a:rPr lang="en-US" sz="2400" dirty="0" smtClean="0"/>
              <a:t>Should directly address problem statement</a:t>
            </a:r>
          </a:p>
          <a:p>
            <a:pPr eaLnBrk="1" hangingPunct="1"/>
            <a:r>
              <a:rPr lang="en-US" sz="2800" dirty="0" smtClean="0"/>
              <a:t>State specific objectives</a:t>
            </a:r>
          </a:p>
          <a:p>
            <a:pPr lvl="1" eaLnBrk="1" hangingPunct="1"/>
            <a:r>
              <a:rPr lang="en-US" sz="2400" dirty="0" smtClean="0"/>
              <a:t>Numbered objectives can add clarity</a:t>
            </a:r>
          </a:p>
          <a:p>
            <a:pPr lvl="1" eaLnBrk="1" hangingPunct="1"/>
            <a:r>
              <a:rPr lang="en-US" sz="2400" dirty="0" smtClean="0"/>
              <a:t>Answers/results from objectives should achieve goal or test hypothesis</a:t>
            </a:r>
          </a:p>
        </p:txBody>
      </p:sp>
      <p:sp>
        <p:nvSpPr>
          <p:cNvPr id="9" name="Isosceles Triangle 8"/>
          <p:cNvSpPr/>
          <p:nvPr/>
        </p:nvSpPr>
        <p:spPr>
          <a:xfrm rot="10800000">
            <a:off x="5943600" y="304800"/>
            <a:ext cx="990600" cy="685800"/>
          </a:xfrm>
          <a:prstGeom prst="triangle">
            <a:avLst/>
          </a:prstGeom>
          <a:noFill/>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Isosceles Triangle 12"/>
          <p:cNvSpPr/>
          <p:nvPr/>
        </p:nvSpPr>
        <p:spPr>
          <a:xfrm rot="10800000">
            <a:off x="2133600" y="304800"/>
            <a:ext cx="990600" cy="685800"/>
          </a:xfrm>
          <a:prstGeom prst="triangle">
            <a:avLst/>
          </a:prstGeom>
          <a:noFill/>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Study Area</a:t>
            </a:r>
          </a:p>
        </p:txBody>
      </p:sp>
      <p:sp>
        <p:nvSpPr>
          <p:cNvPr id="9219" name="Rectangle 3"/>
          <p:cNvSpPr>
            <a:spLocks noGrp="1" noChangeArrowheads="1"/>
          </p:cNvSpPr>
          <p:nvPr>
            <p:ph type="body" idx="1"/>
          </p:nvPr>
        </p:nvSpPr>
        <p:spPr/>
        <p:txBody>
          <a:bodyPr/>
          <a:lstStyle/>
          <a:p>
            <a:pPr eaLnBrk="1" hangingPunct="1"/>
            <a:r>
              <a:rPr lang="en-US" dirty="0" smtClean="0"/>
              <a:t>Where was your research conducted</a:t>
            </a:r>
          </a:p>
          <a:p>
            <a:pPr lvl="1" eaLnBrk="1" hangingPunct="1"/>
            <a:r>
              <a:rPr lang="en-US" dirty="0" smtClean="0"/>
              <a:t>Location</a:t>
            </a:r>
          </a:p>
          <a:p>
            <a:pPr lvl="1" eaLnBrk="1" hangingPunct="1"/>
            <a:r>
              <a:rPr lang="en-US" dirty="0" smtClean="0"/>
              <a:t>General vegetation characteristics </a:t>
            </a:r>
          </a:p>
          <a:p>
            <a:pPr lvl="1" eaLnBrk="1" hangingPunct="1"/>
            <a:r>
              <a:rPr lang="en-US" dirty="0" smtClean="0"/>
              <a:t>Climate, topography, other species of relevance </a:t>
            </a:r>
          </a:p>
          <a:p>
            <a:pPr lvl="1" eaLnBrk="1" hangingPunct="1"/>
            <a:r>
              <a:rPr lang="en-US" dirty="0" smtClean="0"/>
              <a:t>Be specific where relevant</a:t>
            </a:r>
          </a:p>
          <a:p>
            <a:pPr eaLnBrk="1" hangingPunct="1"/>
            <a:r>
              <a:rPr lang="en-US" dirty="0" smtClean="0"/>
              <a:t>Use past tense (e.g., “Mean temperatures were…”)  </a:t>
            </a:r>
          </a:p>
          <a:p>
            <a:pPr eaLnBrk="1" hangingPunct="1"/>
            <a:r>
              <a:rPr lang="en-US" dirty="0" smtClean="0"/>
              <a:t>Figure showing study area (i.e., </a:t>
            </a:r>
            <a:r>
              <a:rPr lang="en-US" u="sng" dirty="0" smtClean="0"/>
              <a:t>at the state level</a:t>
            </a:r>
            <a:r>
              <a:rPr lang="en-US" dirty="0" smtClean="0"/>
              <a:t> if appropriate)</a:t>
            </a:r>
          </a:p>
        </p:txBody>
      </p:sp>
      <p:sp>
        <p:nvSpPr>
          <p:cNvPr id="4" name="Rectangle 3"/>
          <p:cNvSpPr/>
          <p:nvPr/>
        </p:nvSpPr>
        <p:spPr>
          <a:xfrm>
            <a:off x="3200400" y="914400"/>
            <a:ext cx="2743200" cy="685800"/>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TotalTime>
  <Words>1070</Words>
  <Application>Microsoft Office PowerPoint</Application>
  <PresentationFormat>On-screen Show (4:3)</PresentationFormat>
  <Paragraphs>163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Writing for scientific publications</vt:lpstr>
      <vt:lpstr>Swim against the current</vt:lpstr>
      <vt:lpstr>Before You Write</vt:lpstr>
      <vt:lpstr>Start Writing – Kind of…</vt:lpstr>
      <vt:lpstr>Write like you’ve never written before!</vt:lpstr>
      <vt:lpstr>Manuscript Guidelines</vt:lpstr>
      <vt:lpstr>Slide 7</vt:lpstr>
      <vt:lpstr>Introduction</vt:lpstr>
      <vt:lpstr>Study Area</vt:lpstr>
      <vt:lpstr>Study Area Map Example</vt:lpstr>
      <vt:lpstr>Methods (a recipe)</vt:lpstr>
      <vt:lpstr>Data Analysis (within Methods)</vt:lpstr>
      <vt:lpstr>Results</vt:lpstr>
      <vt:lpstr>Discussion</vt:lpstr>
      <vt:lpstr>Management Implications</vt:lpstr>
      <vt:lpstr>Abstract</vt:lpstr>
      <vt:lpstr>Abstract</vt:lpstr>
      <vt:lpstr>Literature Cited</vt:lpstr>
      <vt:lpstr>Tables/Figures</vt:lpstr>
      <vt:lpstr>Types of literature</vt:lpstr>
      <vt:lpstr>Types of literature continued…</vt:lpstr>
      <vt:lpstr>Peer review?</vt:lpstr>
      <vt:lpstr>Quiz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4: Scientific Writing</dc:title>
  <dc:creator>Aaron Pearse</dc:creator>
  <cp:lastModifiedBy>Kerry L. Nicholson</cp:lastModifiedBy>
  <cp:revision>58</cp:revision>
  <dcterms:created xsi:type="dcterms:W3CDTF">2001-08-30T19:40:54Z</dcterms:created>
  <dcterms:modified xsi:type="dcterms:W3CDTF">2011-09-14T00:33:28Z</dcterms:modified>
</cp:coreProperties>
</file>