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82" r:id="rId2"/>
    <p:sldId id="329" r:id="rId3"/>
    <p:sldId id="330" r:id="rId4"/>
    <p:sldId id="339" r:id="rId5"/>
    <p:sldId id="283" r:id="rId6"/>
    <p:sldId id="284" r:id="rId7"/>
    <p:sldId id="285" r:id="rId8"/>
    <p:sldId id="286" r:id="rId9"/>
    <p:sldId id="278" r:id="rId10"/>
    <p:sldId id="27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4" r:id="rId25"/>
    <p:sldId id="275" r:id="rId26"/>
    <p:sldId id="280" r:id="rId27"/>
    <p:sldId id="281" r:id="rId28"/>
    <p:sldId id="331" r:id="rId29"/>
    <p:sldId id="332" r:id="rId30"/>
    <p:sldId id="333" r:id="rId31"/>
    <p:sldId id="334" r:id="rId32"/>
    <p:sldId id="335" r:id="rId33"/>
    <p:sldId id="337" r:id="rId34"/>
    <p:sldId id="288" r:id="rId35"/>
    <p:sldId id="289" r:id="rId36"/>
    <p:sldId id="290" r:id="rId37"/>
    <p:sldId id="291" r:id="rId38"/>
    <p:sldId id="292" r:id="rId39"/>
    <p:sldId id="293" r:id="rId40"/>
    <p:sldId id="294" r:id="rId41"/>
    <p:sldId id="295" r:id="rId42"/>
    <p:sldId id="296" r:id="rId43"/>
    <p:sldId id="297" r:id="rId44"/>
    <p:sldId id="304" r:id="rId45"/>
    <p:sldId id="300" r:id="rId46"/>
    <p:sldId id="301" r:id="rId47"/>
    <p:sldId id="302" r:id="rId48"/>
    <p:sldId id="303" r:id="rId49"/>
    <p:sldId id="299" r:id="rId50"/>
    <p:sldId id="328" r:id="rId51"/>
    <p:sldId id="305"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38" r:id="rId73"/>
    <p:sldId id="327"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81E02-A4DB-4849-9D78-257DFF4FFA55}" type="datetimeFigureOut">
              <a:rPr lang="en-US" smtClean="0"/>
              <a:pPr/>
              <a:t>2/15/2010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A2C9A-BFC9-404B-AA97-461DF7AB68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CAAAB9-D5BD-465D-B1E9-0D2943C997A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FA028C-3711-481B-83DA-CAEAE37E8725}"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0267-8C80-4438-8234-8E6A76A5D674}"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B130A2-703D-4D5D-B567-6EB926C50C26}"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B1F2EB-E8D3-4498-801A-705307010DC6}"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DF8BEE-3207-4A25-88ED-3E95376CE2BB}"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D8E7D7-19D2-49A9-9477-3124AF450DBA}"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E91DFE-EE76-4B90-8EA3-10D52E22E98A}"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91E4A9-C6DE-4FE3-A690-C5B597AEB4CE}"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CF5636-D3AB-4932-9C3F-DE48E7AE28BD}"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2084E6-8EF9-400A-9F09-AF5C2BD491B6}"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5A2C9A-BFC9-404B-AA97-461DF7AB687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F8E44F-4E46-4B78-812D-EC2E79457167}"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6DC3A3-437D-4787-8E46-0E92A568BD7B}"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124C51-FA34-4F4A-8DF2-C54BFD3D34A8}"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087567-6EC9-4640-8C1D-E6CB4D105F1B}"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34A4C4-B546-4815-B502-A198EE50F550}"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395BCE-1E94-4A02-82B2-5324D0F33763}"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E41FE5-54F2-44CE-992F-D1F6B3019801}"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49CD67-48A9-4A10-A847-C2A000FB276D}"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5260E6-31F4-4925-AD7C-F79EFFFE1DD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0E0522-C7A7-4E4E-A01F-C8682137EA9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5A2C9A-BFC9-404B-AA97-461DF7AB687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0E0522-C7A7-4E4E-A01F-C8682137EA9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0E0522-C7A7-4E4E-A01F-C8682137EA9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5260E6-31F4-4925-AD7C-F79EFFFE1DD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5260E6-31F4-4925-AD7C-F79EFFFE1DD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50938" y="692150"/>
            <a:ext cx="4556125" cy="3416300"/>
          </a:xfrm>
          <a:ln/>
        </p:spPr>
      </p:sp>
      <p:sp>
        <p:nvSpPr>
          <p:cNvPr id="931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50938" y="692150"/>
            <a:ext cx="4556125" cy="3416300"/>
          </a:xfrm>
          <a:ln/>
        </p:spPr>
      </p:sp>
      <p:sp>
        <p:nvSpPr>
          <p:cNvPr id="942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50938" y="692150"/>
            <a:ext cx="4556125" cy="3416300"/>
          </a:xfrm>
          <a:ln/>
        </p:spPr>
      </p:sp>
      <p:sp>
        <p:nvSpPr>
          <p:cNvPr id="952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50938" y="692150"/>
            <a:ext cx="4556125" cy="3416300"/>
          </a:xfrm>
          <a:ln/>
        </p:spPr>
      </p:sp>
      <p:sp>
        <p:nvSpPr>
          <p:cNvPr id="962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50938" y="692150"/>
            <a:ext cx="4556125" cy="3416300"/>
          </a:xfrm>
          <a:ln/>
        </p:spPr>
      </p:sp>
      <p:sp>
        <p:nvSpPr>
          <p:cNvPr id="972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50938" y="692150"/>
            <a:ext cx="4556125" cy="3416300"/>
          </a:xfrm>
          <a:ln/>
        </p:spPr>
      </p:sp>
      <p:sp>
        <p:nvSpPr>
          <p:cNvPr id="983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5A2C9A-BFC9-404B-AA97-461DF7AB687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50938" y="692150"/>
            <a:ext cx="4556125" cy="3416300"/>
          </a:xfrm>
          <a:ln/>
        </p:spPr>
      </p:sp>
      <p:sp>
        <p:nvSpPr>
          <p:cNvPr id="993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50938" y="692150"/>
            <a:ext cx="4556125" cy="3416300"/>
          </a:xfrm>
          <a:ln/>
        </p:spPr>
      </p:sp>
      <p:sp>
        <p:nvSpPr>
          <p:cNvPr id="1003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50938" y="692150"/>
            <a:ext cx="4556125" cy="3416300"/>
          </a:xfrm>
          <a:ln/>
        </p:spPr>
      </p:sp>
      <p:sp>
        <p:nvSpPr>
          <p:cNvPr id="1013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50938" y="692150"/>
            <a:ext cx="4556125" cy="3416300"/>
          </a:xfrm>
          <a:ln/>
        </p:spPr>
      </p:sp>
      <p:sp>
        <p:nvSpPr>
          <p:cNvPr id="1024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5A2C9A-BFC9-404B-AA97-461DF7AB687F}"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35E7B7-C001-4277-B3E3-EB6F2AD431A4}"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49CD67-48A9-4A10-A847-C2A000FB276D}"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9A83C0-9532-47A7-840E-C8722327148E}"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227FC4-C261-42F7-A3BC-61D019810F5B}"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220622-D6E9-492E-93EB-88B53705998F}"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CAAAB9-D5BD-465D-B1E9-0D2943C997AD}"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5A2C9A-BFC9-404B-AA97-461DF7AB687F}"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CAAAB9-D5BD-465D-B1E9-0D2943C997AD}"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CAAAB9-D5BD-465D-B1E9-0D2943C997AD}"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5260E6-31F4-4925-AD7C-F79EFFFE1DD2}"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A63BB-83E8-447D-8718-638B8D30D75F}" type="slidenum">
              <a:rPr lang="en-US" smtClean="0"/>
              <a:pPr/>
              <a:t>73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CAAAB9-D5BD-465D-B1E9-0D2943C997A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9FDD4B-24E5-4F76-AF9E-149761FB56B9}"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60B130-5B00-4614-8622-3A14DD08171E}"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FC495-A92D-419D-A13F-BA5C9AF283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0B130-5B00-4614-8622-3A14DD08171E}"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FC495-A92D-419D-A13F-BA5C9AF283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0B130-5B00-4614-8622-3A14DD08171E}"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FC495-A92D-419D-A13F-BA5C9AF2837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8F5EEE-BAA0-48AD-9994-28DC6B610B1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40386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13FF07-C5B4-4331-AA74-049D11CC2C4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457200" y="1981200"/>
            <a:ext cx="40386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8A4207-A45D-4403-AA1C-8F4AAB15F2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0B130-5B00-4614-8622-3A14DD08171E}"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FC495-A92D-419D-A13F-BA5C9AF283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60B130-5B00-4614-8622-3A14DD08171E}"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FC495-A92D-419D-A13F-BA5C9AF283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60B130-5B00-4614-8622-3A14DD08171E}" type="datetimeFigureOut">
              <a:rPr lang="en-US" smtClean="0"/>
              <a:pPr/>
              <a:t>2/15/2010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FC495-A92D-419D-A13F-BA5C9AF283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60B130-5B00-4614-8622-3A14DD08171E}" type="datetimeFigureOut">
              <a:rPr lang="en-US" smtClean="0"/>
              <a:pPr/>
              <a:t>2/15/2010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FC495-A92D-419D-A13F-BA5C9AF283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60B130-5B00-4614-8622-3A14DD08171E}" type="datetimeFigureOut">
              <a:rPr lang="en-US" smtClean="0"/>
              <a:pPr/>
              <a:t>2/15/2010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FC495-A92D-419D-A13F-BA5C9AF283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0B130-5B00-4614-8622-3A14DD08171E}" type="datetimeFigureOut">
              <a:rPr lang="en-US" smtClean="0"/>
              <a:pPr/>
              <a:t>2/15/2010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FC495-A92D-419D-A13F-BA5C9AF283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0B130-5B00-4614-8622-3A14DD08171E}" type="datetimeFigureOut">
              <a:rPr lang="en-US" smtClean="0"/>
              <a:pPr/>
              <a:t>2/15/2010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FC495-A92D-419D-A13F-BA5C9AF283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0B130-5B00-4614-8622-3A14DD08171E}" type="datetimeFigureOut">
              <a:rPr lang="en-US" smtClean="0"/>
              <a:pPr/>
              <a:t>2/15/2010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FC495-A92D-419D-A13F-BA5C9AF283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0B130-5B00-4614-8622-3A14DD08171E}" type="datetimeFigureOut">
              <a:rPr lang="en-US" smtClean="0"/>
              <a:pPr/>
              <a:t>2/15/2010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FC495-A92D-419D-A13F-BA5C9AF283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33.wmf"/></Relationships>
</file>

<file path=ppt/slides/_rels/slide3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34.wmf"/></Relationships>
</file>

<file path=ppt/slides/_rels/slide4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wmf"/></Relationships>
</file>

<file path=ppt/slides/_rels/slide4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hyperlink" Target="http://www.dock.net/gathercoal/socialdevelopment"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49.wmf"/><Relationship Id="rId4" Type="http://schemas.openxmlformats.org/officeDocument/2006/relationships/image" Target="../media/image48.w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51.wmf"/></Relationships>
</file>

<file path=ppt/slides/_rels/slide6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51.wmf"/></Relationships>
</file>

<file path=ppt/slides/_rels/slide6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51.wmf"/></Relationships>
</file>

<file path=ppt/slides/_rels/slide6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51.wmf"/></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5.bin"/></Relationships>
</file>

<file path=ppt/slides/_rels/slide67.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6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58.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63.wmf"/><Relationship Id="rId11" Type="http://schemas.openxmlformats.org/officeDocument/2006/relationships/image" Target="../media/image68.wmf"/><Relationship Id="rId5" Type="http://schemas.openxmlformats.org/officeDocument/2006/relationships/image" Target="../media/image62.wmf"/><Relationship Id="rId10" Type="http://schemas.openxmlformats.org/officeDocument/2006/relationships/image" Target="../media/image67.wmf"/><Relationship Id="rId4" Type="http://schemas.openxmlformats.org/officeDocument/2006/relationships/image" Target="../media/image61.wmf"/><Relationship Id="rId9" Type="http://schemas.openxmlformats.org/officeDocument/2006/relationships/image" Target="../media/image66.wmf"/></Relationships>
</file>

<file path=ppt/slides/_rels/slide7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95400"/>
            <a:ext cx="7772400" cy="1470025"/>
          </a:xfrm>
        </p:spPr>
        <p:txBody>
          <a:bodyPr/>
          <a:lstStyle/>
          <a:p>
            <a:pPr algn="r"/>
            <a:r>
              <a:rPr lang="en-US" dirty="0" smtClean="0"/>
              <a:t>The Judicious Professor</a:t>
            </a:r>
            <a:endParaRPr lang="en-US" dirty="0"/>
          </a:p>
        </p:txBody>
      </p:sp>
      <p:sp>
        <p:nvSpPr>
          <p:cNvPr id="3" name="Subtitle 2"/>
          <p:cNvSpPr>
            <a:spLocks noGrp="1"/>
          </p:cNvSpPr>
          <p:nvPr>
            <p:ph type="subTitle" idx="1"/>
          </p:nvPr>
        </p:nvSpPr>
        <p:spPr>
          <a:xfrm>
            <a:off x="2286000" y="3810000"/>
            <a:ext cx="6400800" cy="1752600"/>
          </a:xfrm>
        </p:spPr>
        <p:txBody>
          <a:bodyPr/>
          <a:lstStyle/>
          <a:p>
            <a:r>
              <a:rPr lang="en-US" dirty="0" smtClean="0"/>
              <a:t>Paul Gathercoal, Ph.D. </a:t>
            </a:r>
          </a:p>
          <a:p>
            <a:r>
              <a:rPr lang="en-US" dirty="0" smtClean="0"/>
              <a:t>&amp;</a:t>
            </a:r>
          </a:p>
          <a:p>
            <a:r>
              <a:rPr lang="en-US" dirty="0" smtClean="0"/>
              <a:t>Forrest Gathercoal, J.D.</a:t>
            </a:r>
            <a:endParaRPr lang="en-US" dirty="0"/>
          </a:p>
        </p:txBody>
      </p:sp>
      <p:pic>
        <p:nvPicPr>
          <p:cNvPr id="4" name="Picture 3" descr="Judicious Professor.bmp"/>
          <p:cNvPicPr>
            <a:picLocks noChangeAspect="1"/>
          </p:cNvPicPr>
          <p:nvPr/>
        </p:nvPicPr>
        <p:blipFill>
          <a:blip r:embed="rId3" cstate="print"/>
          <a:stretch>
            <a:fillRect/>
          </a:stretch>
        </p:blipFill>
        <p:spPr>
          <a:xfrm>
            <a:off x="762000" y="762000"/>
            <a:ext cx="1733333" cy="26857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1026"/>
          <p:cNvSpPr>
            <a:spLocks noChangeShapeType="1"/>
          </p:cNvSpPr>
          <p:nvPr/>
        </p:nvSpPr>
        <p:spPr bwMode="auto">
          <a:xfrm>
            <a:off x="254000" y="254000"/>
            <a:ext cx="8483600" cy="5511800"/>
          </a:xfrm>
          <a:prstGeom prst="line">
            <a:avLst/>
          </a:prstGeom>
          <a:noFill/>
          <a:ln w="50800">
            <a:solidFill>
              <a:schemeClr val="accent1"/>
            </a:solidFill>
            <a:round/>
            <a:headEnd type="triangle" w="med" len="med"/>
            <a:tailEnd type="triangle" w="med" len="med"/>
          </a:ln>
          <a:effectLst>
            <a:outerShdw dist="107763" dir="2700000" algn="ctr" rotWithShape="0">
              <a:schemeClr val="bg2"/>
            </a:outerShdw>
          </a:effectLst>
        </p:spPr>
        <p:txBody>
          <a:bodyPr wrap="none" anchor="ctr"/>
          <a:lstStyle/>
          <a:p>
            <a:pPr>
              <a:defRPr/>
            </a:pPr>
            <a:endParaRPr lang="en-US"/>
          </a:p>
        </p:txBody>
      </p:sp>
      <p:pic>
        <p:nvPicPr>
          <p:cNvPr id="48131" name="Picture 1027"/>
          <p:cNvPicPr>
            <a:picLocks noChangeArrowheads="1"/>
          </p:cNvPicPr>
          <p:nvPr/>
        </p:nvPicPr>
        <p:blipFill>
          <a:blip r:embed="rId3" cstate="print"/>
          <a:srcRect/>
          <a:stretch>
            <a:fillRect/>
          </a:stretch>
        </p:blipFill>
        <p:spPr bwMode="auto">
          <a:xfrm>
            <a:off x="660400" y="838200"/>
            <a:ext cx="1473200" cy="1930400"/>
          </a:xfrm>
          <a:prstGeom prst="rect">
            <a:avLst/>
          </a:prstGeom>
          <a:noFill/>
          <a:ln w="12700">
            <a:noFill/>
            <a:miter lim="800000"/>
            <a:headEnd/>
            <a:tailEnd/>
          </a:ln>
        </p:spPr>
      </p:pic>
      <p:pic>
        <p:nvPicPr>
          <p:cNvPr id="48132" name="Picture 1028"/>
          <p:cNvPicPr>
            <a:picLocks noChangeArrowheads="1"/>
          </p:cNvPicPr>
          <p:nvPr/>
        </p:nvPicPr>
        <p:blipFill>
          <a:blip r:embed="rId4" cstate="print"/>
          <a:srcRect/>
          <a:stretch>
            <a:fillRect/>
          </a:stretch>
        </p:blipFill>
        <p:spPr bwMode="auto">
          <a:xfrm>
            <a:off x="7162800" y="3794125"/>
            <a:ext cx="1516063" cy="1401763"/>
          </a:xfrm>
          <a:prstGeom prst="rect">
            <a:avLst/>
          </a:prstGeom>
          <a:noFill/>
          <a:ln w="12700">
            <a:noFill/>
            <a:miter lim="800000"/>
            <a:headEnd/>
            <a:tailEnd/>
          </a:ln>
        </p:spPr>
      </p:pic>
      <p:sp>
        <p:nvSpPr>
          <p:cNvPr id="48134" name="Rectangle 1030"/>
          <p:cNvSpPr>
            <a:spLocks noChangeArrowheads="1"/>
          </p:cNvSpPr>
          <p:nvPr/>
        </p:nvSpPr>
        <p:spPr bwMode="auto">
          <a:xfrm>
            <a:off x="382588" y="2973388"/>
            <a:ext cx="2130425" cy="576262"/>
          </a:xfrm>
          <a:prstGeom prst="rect">
            <a:avLst/>
          </a:prstGeom>
          <a:noFill/>
          <a:ln w="12700">
            <a:noFill/>
            <a:miter lim="800000"/>
            <a:headEnd/>
            <a:tailEnd/>
          </a:ln>
        </p:spPr>
        <p:txBody>
          <a:bodyPr lIns="90487" tIns="44450" rIns="90487" bIns="44450">
            <a:spAutoFit/>
          </a:bodyPr>
          <a:lstStyle/>
          <a:p>
            <a:pPr algn="ctr">
              <a:spcBef>
                <a:spcPct val="50000"/>
              </a:spcBef>
            </a:pPr>
            <a:r>
              <a:rPr lang="en-US" sz="3200" b="1">
                <a:latin typeface="Times"/>
              </a:rPr>
              <a:t>Permissive</a:t>
            </a:r>
          </a:p>
        </p:txBody>
      </p:sp>
      <p:sp>
        <p:nvSpPr>
          <p:cNvPr id="48135" name="Rectangle 1031"/>
          <p:cNvSpPr>
            <a:spLocks noChangeArrowheads="1"/>
          </p:cNvSpPr>
          <p:nvPr/>
        </p:nvSpPr>
        <p:spPr bwMode="auto">
          <a:xfrm>
            <a:off x="3279775" y="4116388"/>
            <a:ext cx="2740025" cy="638175"/>
          </a:xfrm>
          <a:prstGeom prst="rect">
            <a:avLst/>
          </a:prstGeom>
          <a:noFill/>
          <a:ln w="12700">
            <a:noFill/>
            <a:miter lim="800000"/>
            <a:headEnd/>
            <a:tailEnd/>
          </a:ln>
        </p:spPr>
        <p:txBody>
          <a:bodyPr lIns="90487" tIns="44450" rIns="90487" bIns="44450">
            <a:spAutoFit/>
          </a:bodyPr>
          <a:lstStyle/>
          <a:p>
            <a:pPr algn="ctr">
              <a:spcBef>
                <a:spcPct val="50000"/>
              </a:spcBef>
            </a:pPr>
            <a:r>
              <a:rPr lang="en-US" sz="3600" b="1" dirty="0">
                <a:latin typeface="Times"/>
              </a:rPr>
              <a:t>Democratic</a:t>
            </a:r>
          </a:p>
        </p:txBody>
      </p:sp>
      <p:sp>
        <p:nvSpPr>
          <p:cNvPr id="48136" name="Rectangle 1032"/>
          <p:cNvSpPr>
            <a:spLocks noChangeArrowheads="1"/>
          </p:cNvSpPr>
          <p:nvPr/>
        </p:nvSpPr>
        <p:spPr bwMode="auto">
          <a:xfrm>
            <a:off x="6326188" y="5335588"/>
            <a:ext cx="2054225" cy="576262"/>
          </a:xfrm>
          <a:prstGeom prst="rect">
            <a:avLst/>
          </a:prstGeom>
          <a:noFill/>
          <a:ln w="12700">
            <a:noFill/>
            <a:miter lim="800000"/>
            <a:headEnd/>
            <a:tailEnd/>
          </a:ln>
        </p:spPr>
        <p:txBody>
          <a:bodyPr lIns="90487" tIns="44450" rIns="90487" bIns="44450">
            <a:spAutoFit/>
          </a:bodyPr>
          <a:lstStyle/>
          <a:p>
            <a:pPr algn="ctr">
              <a:spcBef>
                <a:spcPct val="50000"/>
              </a:spcBef>
            </a:pPr>
            <a:r>
              <a:rPr lang="en-US" sz="3200" b="1">
                <a:latin typeface="Times"/>
              </a:rPr>
              <a:t>Autocratic</a:t>
            </a:r>
          </a:p>
        </p:txBody>
      </p:sp>
      <p:sp>
        <p:nvSpPr>
          <p:cNvPr id="48137" name="Rectangle 1033"/>
          <p:cNvSpPr>
            <a:spLocks noChangeArrowheads="1"/>
          </p:cNvSpPr>
          <p:nvPr/>
        </p:nvSpPr>
        <p:spPr bwMode="auto">
          <a:xfrm>
            <a:off x="7239000" y="4268788"/>
            <a:ext cx="1370013" cy="582211"/>
          </a:xfrm>
          <a:prstGeom prst="rect">
            <a:avLst/>
          </a:prstGeom>
          <a:noFill/>
          <a:ln w="12700">
            <a:noFill/>
            <a:miter lim="800000"/>
            <a:headEnd/>
            <a:tailEnd/>
          </a:ln>
        </p:spPr>
        <p:txBody>
          <a:bodyPr wrap="square" lIns="90487" tIns="44450" rIns="90487" bIns="44450">
            <a:spAutoFit/>
          </a:bodyPr>
          <a:lstStyle/>
          <a:p>
            <a:pPr algn="ctr">
              <a:spcBef>
                <a:spcPct val="50000"/>
              </a:spcBef>
            </a:pPr>
            <a:r>
              <a:rPr lang="en-US" sz="1600" b="1" dirty="0" smtClean="0">
                <a:latin typeface="Times"/>
              </a:rPr>
              <a:t>Instructor’s </a:t>
            </a:r>
            <a:r>
              <a:rPr lang="en-US" sz="1600" b="1" dirty="0">
                <a:latin typeface="Times"/>
              </a:rPr>
              <a:t>Rules</a:t>
            </a:r>
          </a:p>
        </p:txBody>
      </p:sp>
      <p:sp>
        <p:nvSpPr>
          <p:cNvPr id="48138" name="Text Box 1034"/>
          <p:cNvSpPr txBox="1">
            <a:spLocks noChangeArrowheads="1"/>
          </p:cNvSpPr>
          <p:nvPr/>
        </p:nvSpPr>
        <p:spPr bwMode="auto">
          <a:xfrm>
            <a:off x="3200400" y="4800600"/>
            <a:ext cx="2971800" cy="369332"/>
          </a:xfrm>
          <a:prstGeom prst="rect">
            <a:avLst/>
          </a:prstGeom>
          <a:noFill/>
          <a:ln w="12700">
            <a:noFill/>
            <a:miter lim="800000"/>
            <a:headEnd/>
            <a:tailEnd/>
          </a:ln>
          <a:effectLst/>
        </p:spPr>
        <p:txBody>
          <a:bodyPr>
            <a:spAutoFit/>
          </a:bodyPr>
          <a:lstStyle/>
          <a:p>
            <a:pPr algn="ctr">
              <a:spcBef>
                <a:spcPct val="50000"/>
              </a:spcBef>
              <a:defRPr/>
            </a:pPr>
            <a:r>
              <a:rPr lang="en-US" b="1" i="1" dirty="0" smtClean="0">
                <a:effectLst>
                  <a:outerShdw blurRad="38100" dist="38100" dir="2700000" algn="tl">
                    <a:srgbClr val="000000"/>
                  </a:outerShdw>
                </a:effectLst>
                <a:latin typeface="Times"/>
              </a:rPr>
              <a:t>The Judicious Professor</a:t>
            </a:r>
            <a:endParaRPr lang="en-US" b="1" i="1" dirty="0">
              <a:effectLst>
                <a:outerShdw blurRad="38100" dist="38100" dir="2700000" algn="tl">
                  <a:srgbClr val="000000"/>
                </a:outerShdw>
              </a:effectLst>
              <a:latin typeface="Times"/>
            </a:endParaRPr>
          </a:p>
        </p:txBody>
      </p:sp>
      <p:pic>
        <p:nvPicPr>
          <p:cNvPr id="11" name="Picture 10" descr="Judicious Professor.bmp"/>
          <p:cNvPicPr>
            <a:picLocks noChangeAspect="1"/>
          </p:cNvPicPr>
          <p:nvPr/>
        </p:nvPicPr>
        <p:blipFill>
          <a:blip r:embed="rId5" cstate="print"/>
          <a:stretch>
            <a:fillRect/>
          </a:stretch>
        </p:blipFill>
        <p:spPr>
          <a:xfrm>
            <a:off x="3810000" y="1447800"/>
            <a:ext cx="1733333" cy="268571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dissolve">
                                      <p:cBhvr>
                                        <p:cTn id="7" dur="500"/>
                                        <p:tgtEl>
                                          <p:spTgt spid="4813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8132"/>
                                        </p:tgtEl>
                                        <p:attrNameLst>
                                          <p:attrName>style.visibility</p:attrName>
                                        </p:attrNameLst>
                                      </p:cBhvr>
                                      <p:to>
                                        <p:strVal val="visible"/>
                                      </p:to>
                                    </p:set>
                                    <p:animEffect transition="in" filter="dissolve">
                                      <p:cBhvr>
                                        <p:cTn id="11" dur="500"/>
                                        <p:tgtEl>
                                          <p:spTgt spid="4813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8134"/>
                                        </p:tgtEl>
                                        <p:attrNameLst>
                                          <p:attrName>style.visibility</p:attrName>
                                        </p:attrNameLst>
                                      </p:cBhvr>
                                      <p:to>
                                        <p:strVal val="visible"/>
                                      </p:to>
                                    </p:set>
                                    <p:animEffect transition="in" filter="dissolve">
                                      <p:cBhvr>
                                        <p:cTn id="15" dur="500"/>
                                        <p:tgtEl>
                                          <p:spTgt spid="48134"/>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8137"/>
                                        </p:tgtEl>
                                        <p:attrNameLst>
                                          <p:attrName>style.visibility</p:attrName>
                                        </p:attrNameLst>
                                      </p:cBhvr>
                                      <p:to>
                                        <p:strVal val="visible"/>
                                      </p:to>
                                    </p:set>
                                    <p:animEffect transition="in" filter="dissolve">
                                      <p:cBhvr>
                                        <p:cTn id="19" dur="500"/>
                                        <p:tgtEl>
                                          <p:spTgt spid="4813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8136"/>
                                        </p:tgtEl>
                                        <p:attrNameLst>
                                          <p:attrName>style.visibility</p:attrName>
                                        </p:attrNameLst>
                                      </p:cBhvr>
                                      <p:to>
                                        <p:strVal val="visible"/>
                                      </p:to>
                                    </p:set>
                                    <p:animEffect transition="in" filter="dissolve">
                                      <p:cBhvr>
                                        <p:cTn id="23" dur="500"/>
                                        <p:tgtEl>
                                          <p:spTgt spid="48136"/>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8135"/>
                                        </p:tgtEl>
                                        <p:attrNameLst>
                                          <p:attrName>style.visibility</p:attrName>
                                        </p:attrNameLst>
                                      </p:cBhvr>
                                      <p:to>
                                        <p:strVal val="visible"/>
                                      </p:to>
                                    </p:set>
                                    <p:animEffect transition="in" filter="dissolve">
                                      <p:cBhvr>
                                        <p:cTn id="27" dur="500"/>
                                        <p:tgtEl>
                                          <p:spTgt spid="48135"/>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48138"/>
                                        </p:tgtEl>
                                        <p:attrNameLst>
                                          <p:attrName>style.visibility</p:attrName>
                                        </p:attrNameLst>
                                      </p:cBhvr>
                                      <p:to>
                                        <p:strVal val="visible"/>
                                      </p:to>
                                    </p:set>
                                    <p:anim calcmode="lin" valueType="num">
                                      <p:cBhvr>
                                        <p:cTn id="32" dur="1000" fill="hold"/>
                                        <p:tgtEl>
                                          <p:spTgt spid="48138"/>
                                        </p:tgtEl>
                                        <p:attrNameLst>
                                          <p:attrName>ppt_w</p:attrName>
                                        </p:attrNameLst>
                                      </p:cBhvr>
                                      <p:tavLst>
                                        <p:tav tm="0">
                                          <p:val>
                                            <p:fltVal val="0"/>
                                          </p:val>
                                        </p:tav>
                                        <p:tav tm="100000">
                                          <p:val>
                                            <p:strVal val="#ppt_w"/>
                                          </p:val>
                                        </p:tav>
                                      </p:tavLst>
                                    </p:anim>
                                    <p:anim calcmode="lin" valueType="num">
                                      <p:cBhvr>
                                        <p:cTn id="33" dur="1000" fill="hold"/>
                                        <p:tgtEl>
                                          <p:spTgt spid="48138"/>
                                        </p:tgtEl>
                                        <p:attrNameLst>
                                          <p:attrName>ppt_h</p:attrName>
                                        </p:attrNameLst>
                                      </p:cBhvr>
                                      <p:tavLst>
                                        <p:tav tm="0">
                                          <p:val>
                                            <p:fltVal val="0"/>
                                          </p:val>
                                        </p:tav>
                                        <p:tav tm="100000">
                                          <p:val>
                                            <p:strVal val="#ppt_h"/>
                                          </p:val>
                                        </p:tav>
                                      </p:tavLst>
                                    </p:anim>
                                    <p:anim calcmode="lin" valueType="num">
                                      <p:cBhvr>
                                        <p:cTn id="34" dur="1000" fill="hold"/>
                                        <p:tgtEl>
                                          <p:spTgt spid="48138"/>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481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utoUpdateAnimBg="0"/>
      <p:bldP spid="48135" grpId="0" autoUpdateAnimBg="0"/>
      <p:bldP spid="48136" grpId="0" autoUpdateAnimBg="0"/>
      <p:bldP spid="48137" grpId="0" autoUpdateAnimBg="0"/>
      <p:bldP spid="4813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219200"/>
            <a:ext cx="7772400" cy="1143000"/>
          </a:xfrm>
        </p:spPr>
        <p:txBody>
          <a:bodyPr>
            <a:normAutofit fontScale="90000"/>
          </a:bodyPr>
          <a:lstStyle/>
          <a:p>
            <a:r>
              <a:rPr lang="en-US" dirty="0" smtClean="0"/>
              <a:t>Prior to 1969, court decisions historically supported the concept </a:t>
            </a:r>
            <a:r>
              <a:rPr lang="en-US" b="1" dirty="0" smtClean="0"/>
              <a:t>in loco parentis</a:t>
            </a:r>
            <a:r>
              <a:rPr lang="en-US" dirty="0" smtClean="0"/>
              <a:t>, which granted to educators the same legal authority over students as that of parents.</a:t>
            </a:r>
          </a:p>
        </p:txBody>
      </p:sp>
      <p:pic>
        <p:nvPicPr>
          <p:cNvPr id="13315" name="Picture 3"/>
          <p:cNvPicPr>
            <a:picLocks noChangeAspect="1" noChangeArrowheads="1"/>
          </p:cNvPicPr>
          <p:nvPr/>
        </p:nvPicPr>
        <p:blipFill>
          <a:blip r:embed="rId3" cstate="print"/>
          <a:srcRect/>
          <a:stretch>
            <a:fillRect/>
          </a:stretch>
        </p:blipFill>
        <p:spPr bwMode="auto">
          <a:xfrm>
            <a:off x="3581400" y="3733800"/>
            <a:ext cx="4572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mtClean="0"/>
              <a:t>In 1969, Public Schools shifted from “in loco parentis”to …</a:t>
            </a:r>
          </a:p>
        </p:txBody>
      </p:sp>
      <p:pic>
        <p:nvPicPr>
          <p:cNvPr id="14339" name="Picture 3"/>
          <p:cNvPicPr>
            <a:picLocks noChangeAspect="1" noChangeArrowheads="1"/>
          </p:cNvPicPr>
          <p:nvPr/>
        </p:nvPicPr>
        <p:blipFill>
          <a:blip r:embed="rId3" cstate="print"/>
          <a:srcRect/>
          <a:stretch>
            <a:fillRect/>
          </a:stretch>
        </p:blipFill>
        <p:spPr bwMode="auto">
          <a:xfrm>
            <a:off x="1676400" y="1981200"/>
            <a:ext cx="3048000" cy="2746375"/>
          </a:xfrm>
          <a:prstGeom prst="rect">
            <a:avLst/>
          </a:prstGeom>
          <a:noFill/>
          <a:ln w="9525">
            <a:noFill/>
            <a:miter lim="800000"/>
            <a:headEnd/>
            <a:tailEnd/>
          </a:ln>
        </p:spPr>
      </p:pic>
      <p:sp>
        <p:nvSpPr>
          <p:cNvPr id="28676" name="Rectangle 4"/>
          <p:cNvSpPr>
            <a:spLocks noChangeArrowheads="1"/>
          </p:cNvSpPr>
          <p:nvPr/>
        </p:nvSpPr>
        <p:spPr bwMode="auto">
          <a:xfrm>
            <a:off x="762000" y="5181600"/>
            <a:ext cx="7772400" cy="1143000"/>
          </a:xfrm>
          <a:prstGeom prst="rect">
            <a:avLst/>
          </a:prstGeom>
          <a:noFill/>
          <a:ln w="9525">
            <a:noFill/>
            <a:miter lim="800000"/>
            <a:headEnd/>
            <a:tailEnd/>
          </a:ln>
        </p:spPr>
        <p:txBody>
          <a:bodyPr anchor="b"/>
          <a:lstStyle/>
          <a:p>
            <a:r>
              <a:rPr kumimoji="1" lang="en-US" sz="4400">
                <a:solidFill>
                  <a:schemeClr val="tx2"/>
                </a:solidFill>
              </a:rPr>
              <a:t>Microcosms of the United States of America.</a:t>
            </a:r>
          </a:p>
        </p:txBody>
      </p:sp>
      <p:pic>
        <p:nvPicPr>
          <p:cNvPr id="28677" name="Picture 5"/>
          <p:cNvPicPr>
            <a:picLocks noChangeAspect="1" noChangeArrowheads="1"/>
          </p:cNvPicPr>
          <p:nvPr/>
        </p:nvPicPr>
        <p:blipFill>
          <a:blip r:embed="rId4" cstate="print"/>
          <a:srcRect/>
          <a:stretch>
            <a:fillRect/>
          </a:stretch>
        </p:blipFill>
        <p:spPr bwMode="auto">
          <a:xfrm>
            <a:off x="5970588" y="1600200"/>
            <a:ext cx="1968500"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ppt_x</p:attrName>
                                        </p:attrNameLst>
                                      </p:cBhvr>
                                      <p:tavLst>
                                        <p:tav tm="0">
                                          <p:val>
                                            <p:strVal val="#ppt_x-#ppt_w/2"/>
                                          </p:val>
                                        </p:tav>
                                        <p:tav tm="100000">
                                          <p:val>
                                            <p:strVal val="#ppt_x"/>
                                          </p:val>
                                        </p:tav>
                                      </p:tavLst>
                                    </p:anim>
                                    <p:anim calcmode="lin" valueType="num">
                                      <p:cBhvr>
                                        <p:cTn id="8" dur="500" fill="hold"/>
                                        <p:tgtEl>
                                          <p:spTgt spid="28676"/>
                                        </p:tgtEl>
                                        <p:attrNameLst>
                                          <p:attrName>ppt_y</p:attrName>
                                        </p:attrNameLst>
                                      </p:cBhvr>
                                      <p:tavLst>
                                        <p:tav tm="0">
                                          <p:val>
                                            <p:strVal val="#ppt_y"/>
                                          </p:val>
                                        </p:tav>
                                        <p:tav tm="100000">
                                          <p:val>
                                            <p:strVal val="#ppt_y"/>
                                          </p:val>
                                        </p:tav>
                                      </p:tavLst>
                                    </p:anim>
                                    <p:anim calcmode="lin" valueType="num">
                                      <p:cBhvr>
                                        <p:cTn id="9" dur="500" fill="hold"/>
                                        <p:tgtEl>
                                          <p:spTgt spid="28676"/>
                                        </p:tgtEl>
                                        <p:attrNameLst>
                                          <p:attrName>ppt_w</p:attrName>
                                        </p:attrNameLst>
                                      </p:cBhvr>
                                      <p:tavLst>
                                        <p:tav tm="0">
                                          <p:val>
                                            <p:fltVal val="0"/>
                                          </p:val>
                                        </p:tav>
                                        <p:tav tm="100000">
                                          <p:val>
                                            <p:strVal val="#ppt_w"/>
                                          </p:val>
                                        </p:tav>
                                      </p:tavLst>
                                    </p:anim>
                                    <p:anim calcmode="lin" valueType="num">
                                      <p:cBhvr>
                                        <p:cTn id="10" dur="500" fill="hold"/>
                                        <p:tgtEl>
                                          <p:spTgt spid="2867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8677"/>
                                        </p:tgtEl>
                                        <p:attrNameLst>
                                          <p:attrName>style.visibility</p:attrName>
                                        </p:attrNameLst>
                                      </p:cBhvr>
                                      <p:to>
                                        <p:strVal val="visible"/>
                                      </p:to>
                                    </p:set>
                                    <p:anim calcmode="lin" valueType="num">
                                      <p:cBhvr additive="base">
                                        <p:cTn id="14" dur="500" fill="hold"/>
                                        <p:tgtEl>
                                          <p:spTgt spid="28677"/>
                                        </p:tgtEl>
                                        <p:attrNameLst>
                                          <p:attrName>ppt_x</p:attrName>
                                        </p:attrNameLst>
                                      </p:cBhvr>
                                      <p:tavLst>
                                        <p:tav tm="0">
                                          <p:val>
                                            <p:strVal val="0-#ppt_w/2"/>
                                          </p:val>
                                        </p:tav>
                                        <p:tav tm="100000">
                                          <p:val>
                                            <p:strVal val="#ppt_x"/>
                                          </p:val>
                                        </p:tav>
                                      </p:tavLst>
                                    </p:anim>
                                    <p:anim calcmode="lin" valueType="num">
                                      <p:cBhvr additive="base">
                                        <p:cTn id="15" dur="500" fill="hold"/>
                                        <p:tgtEl>
                                          <p:spTgt spid="286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sz="3600" smtClean="0"/>
              <a:t>“students do not shed their constitutional rights at the school gate.” </a:t>
            </a:r>
            <a:r>
              <a:rPr lang="en-US" sz="1200" smtClean="0"/>
              <a:t>U.S. Supreme Court – Tinker vs. Des Moines</a:t>
            </a:r>
          </a:p>
        </p:txBody>
      </p:sp>
      <p:pic>
        <p:nvPicPr>
          <p:cNvPr id="15363" name="Picture 3"/>
          <p:cNvPicPr>
            <a:picLocks noChangeAspect="1" noChangeArrowheads="1"/>
          </p:cNvPicPr>
          <p:nvPr/>
        </p:nvPicPr>
        <p:blipFill>
          <a:blip r:embed="rId3" cstate="print"/>
          <a:srcRect/>
          <a:stretch>
            <a:fillRect/>
          </a:stretch>
        </p:blipFill>
        <p:spPr bwMode="auto">
          <a:xfrm>
            <a:off x="5257800" y="1905000"/>
            <a:ext cx="3494088" cy="4343400"/>
          </a:xfrm>
          <a:prstGeom prst="rect">
            <a:avLst/>
          </a:prstGeom>
          <a:noFill/>
          <a:ln w="9525">
            <a:noFill/>
            <a:miter lim="800000"/>
            <a:headEnd/>
            <a:tailEnd/>
          </a:ln>
        </p:spPr>
      </p:pic>
      <p:sp>
        <p:nvSpPr>
          <p:cNvPr id="36868" name="Text Box 4"/>
          <p:cNvSpPr txBox="1">
            <a:spLocks noChangeArrowheads="1"/>
          </p:cNvSpPr>
          <p:nvPr/>
        </p:nvSpPr>
        <p:spPr bwMode="auto">
          <a:xfrm>
            <a:off x="533400" y="1905000"/>
            <a:ext cx="4343400" cy="4339650"/>
          </a:xfrm>
          <a:prstGeom prst="rect">
            <a:avLst/>
          </a:prstGeom>
          <a:noFill/>
          <a:ln w="9525">
            <a:noFill/>
            <a:miter lim="800000"/>
            <a:headEnd/>
            <a:tailEnd/>
          </a:ln>
        </p:spPr>
        <p:txBody>
          <a:bodyPr>
            <a:spAutoFit/>
          </a:bodyPr>
          <a:lstStyle/>
          <a:p>
            <a:pPr>
              <a:spcBef>
                <a:spcPct val="50000"/>
              </a:spcBef>
            </a:pPr>
            <a:r>
              <a:rPr lang="en-US" sz="2400" dirty="0"/>
              <a:t>High School students are suspended by the principal</a:t>
            </a:r>
          </a:p>
          <a:p>
            <a:pPr>
              <a:spcBef>
                <a:spcPct val="50000"/>
              </a:spcBef>
            </a:pPr>
            <a:r>
              <a:rPr lang="en-US" sz="2400" dirty="0"/>
              <a:t>They are wearing black arm bands to school</a:t>
            </a:r>
          </a:p>
          <a:p>
            <a:pPr>
              <a:spcBef>
                <a:spcPct val="50000"/>
              </a:spcBef>
            </a:pPr>
            <a:r>
              <a:rPr lang="en-US" sz="2400" dirty="0"/>
              <a:t>This is done to protest the United States’ involvement in Vietnam.</a:t>
            </a:r>
          </a:p>
          <a:p>
            <a:pPr>
              <a:spcBef>
                <a:spcPct val="50000"/>
              </a:spcBef>
            </a:pPr>
            <a:r>
              <a:rPr lang="en-US" sz="2400" dirty="0"/>
              <a:t>These students won the right to express their political beliefs when the Supreme Court found in their favor.</a:t>
            </a:r>
          </a:p>
        </p:txBody>
      </p:sp>
      <p:sp>
        <p:nvSpPr>
          <p:cNvPr id="15365" name="Text Box 5"/>
          <p:cNvSpPr txBox="1">
            <a:spLocks noChangeArrowheads="1"/>
          </p:cNvSpPr>
          <p:nvPr/>
        </p:nvSpPr>
        <p:spPr bwMode="auto">
          <a:xfrm>
            <a:off x="609600" y="457200"/>
            <a:ext cx="8077200" cy="823913"/>
          </a:xfrm>
          <a:prstGeom prst="rect">
            <a:avLst/>
          </a:prstGeom>
          <a:noFill/>
          <a:ln w="9525">
            <a:noFill/>
            <a:miter lim="800000"/>
            <a:headEnd/>
            <a:tailEnd/>
          </a:ln>
        </p:spPr>
        <p:txBody>
          <a:bodyPr>
            <a:spAutoFit/>
          </a:bodyPr>
          <a:lstStyle/>
          <a:p>
            <a:pPr>
              <a:spcBef>
                <a:spcPct val="50000"/>
              </a:spcBef>
            </a:pPr>
            <a:r>
              <a:rPr lang="en-US" sz="4800" dirty="0"/>
              <a:t>What brought this all about????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p:cTn id="7" dur="500" fill="hold"/>
                                        <p:tgtEl>
                                          <p:spTgt spid="36868">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686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6868">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686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36868">
                                            <p:txEl>
                                              <p:pRg st="1" end="1"/>
                                            </p:txEl>
                                          </p:spTgt>
                                        </p:tgtEl>
                                        <p:attrNameLst>
                                          <p:attrName>style.visibility</p:attrName>
                                        </p:attrNameLst>
                                      </p:cBhvr>
                                      <p:to>
                                        <p:strVal val="visible"/>
                                      </p:to>
                                    </p:set>
                                    <p:anim calcmode="lin" valueType="num">
                                      <p:cBhvr>
                                        <p:cTn id="15" dur="500" fill="hold"/>
                                        <p:tgtEl>
                                          <p:spTgt spid="36868">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36868">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686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686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36868">
                                            <p:txEl>
                                              <p:pRg st="2" end="2"/>
                                            </p:txEl>
                                          </p:spTgt>
                                        </p:tgtEl>
                                        <p:attrNameLst>
                                          <p:attrName>style.visibility</p:attrName>
                                        </p:attrNameLst>
                                      </p:cBhvr>
                                      <p:to>
                                        <p:strVal val="visible"/>
                                      </p:to>
                                    </p:set>
                                    <p:anim calcmode="lin" valueType="num">
                                      <p:cBhvr>
                                        <p:cTn id="23" dur="500" fill="hold"/>
                                        <p:tgtEl>
                                          <p:spTgt spid="36868">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36868">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6868">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686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36868">
                                            <p:txEl>
                                              <p:pRg st="3" end="3"/>
                                            </p:txEl>
                                          </p:spTgt>
                                        </p:tgtEl>
                                        <p:attrNameLst>
                                          <p:attrName>style.visibility</p:attrName>
                                        </p:attrNameLst>
                                      </p:cBhvr>
                                      <p:to>
                                        <p:strVal val="visible"/>
                                      </p:to>
                                    </p:set>
                                    <p:anim calcmode="lin" valueType="num">
                                      <p:cBhvr>
                                        <p:cTn id="31" dur="500" fill="hold"/>
                                        <p:tgtEl>
                                          <p:spTgt spid="36868">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36868">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36868">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6868">
                                            <p:txEl>
                                              <p:pRg st="3" end="3"/>
                                            </p:txEl>
                                          </p:spTgt>
                                        </p:tgtEl>
                                        <p:attrNameLst>
                                          <p:attrName>ppt_h</p:attrName>
                                        </p:attrNameLst>
                                      </p:cBhvr>
                                      <p:tavLst>
                                        <p:tav tm="0">
                                          <p:val>
                                            <p:strVal val="#ppt_h"/>
                                          </p:val>
                                        </p:tav>
                                        <p:tav tm="100000">
                                          <p:val>
                                            <p:strVal val="#ppt_h"/>
                                          </p:val>
                                        </p:tav>
                                      </p:tavLst>
                                    </p:anim>
                                  </p:childTnLst>
                                </p:cTn>
                              </p:par>
                            </p:childTnLst>
                          </p:cTn>
                        </p:par>
                        <p:par>
                          <p:cTn id="35" fill="hold">
                            <p:stCondLst>
                              <p:cond delay="500"/>
                            </p:stCondLst>
                            <p:childTnLst>
                              <p:par>
                                <p:cTn id="36" presetID="17" presetClass="entr" presetSubtype="8" fill="hold" grpId="0" nodeType="afterEffect">
                                  <p:stCondLst>
                                    <p:cond delay="0"/>
                                  </p:stCondLst>
                                  <p:childTnLst>
                                    <p:set>
                                      <p:cBhvr>
                                        <p:cTn id="37" dur="1" fill="hold">
                                          <p:stCondLst>
                                            <p:cond delay="0"/>
                                          </p:stCondLst>
                                        </p:cTn>
                                        <p:tgtEl>
                                          <p:spTgt spid="36866"/>
                                        </p:tgtEl>
                                        <p:attrNameLst>
                                          <p:attrName>style.visibility</p:attrName>
                                        </p:attrNameLst>
                                      </p:cBhvr>
                                      <p:to>
                                        <p:strVal val="visible"/>
                                      </p:to>
                                    </p:set>
                                    <p:anim calcmode="lin" valueType="num">
                                      <p:cBhvr>
                                        <p:cTn id="38" dur="500" fill="hold"/>
                                        <p:tgtEl>
                                          <p:spTgt spid="36866"/>
                                        </p:tgtEl>
                                        <p:attrNameLst>
                                          <p:attrName>ppt_x</p:attrName>
                                        </p:attrNameLst>
                                      </p:cBhvr>
                                      <p:tavLst>
                                        <p:tav tm="0">
                                          <p:val>
                                            <p:strVal val="#ppt_x-#ppt_w/2"/>
                                          </p:val>
                                        </p:tav>
                                        <p:tav tm="100000">
                                          <p:val>
                                            <p:strVal val="#ppt_x"/>
                                          </p:val>
                                        </p:tav>
                                      </p:tavLst>
                                    </p:anim>
                                    <p:anim calcmode="lin" valueType="num">
                                      <p:cBhvr>
                                        <p:cTn id="39" dur="500" fill="hold"/>
                                        <p:tgtEl>
                                          <p:spTgt spid="36866"/>
                                        </p:tgtEl>
                                        <p:attrNameLst>
                                          <p:attrName>ppt_y</p:attrName>
                                        </p:attrNameLst>
                                      </p:cBhvr>
                                      <p:tavLst>
                                        <p:tav tm="0">
                                          <p:val>
                                            <p:strVal val="#ppt_y"/>
                                          </p:val>
                                        </p:tav>
                                        <p:tav tm="100000">
                                          <p:val>
                                            <p:strVal val="#ppt_y"/>
                                          </p:val>
                                        </p:tav>
                                      </p:tavLst>
                                    </p:anim>
                                    <p:anim calcmode="lin" valueType="num">
                                      <p:cBhvr>
                                        <p:cTn id="40" dur="500" fill="hold"/>
                                        <p:tgtEl>
                                          <p:spTgt spid="36866"/>
                                        </p:tgtEl>
                                        <p:attrNameLst>
                                          <p:attrName>ppt_w</p:attrName>
                                        </p:attrNameLst>
                                      </p:cBhvr>
                                      <p:tavLst>
                                        <p:tav tm="0">
                                          <p:val>
                                            <p:fltVal val="0"/>
                                          </p:val>
                                        </p:tav>
                                        <p:tav tm="100000">
                                          <p:val>
                                            <p:strVal val="#ppt_w"/>
                                          </p:val>
                                        </p:tav>
                                      </p:tavLst>
                                    </p:anim>
                                    <p:anim calcmode="lin" valueType="num">
                                      <p:cBhvr>
                                        <p:cTn id="41" dur="500" fill="hold"/>
                                        <p:tgtEl>
                                          <p:spTgt spid="36866"/>
                                        </p:tgtEl>
                                        <p:attrNameLst>
                                          <p:attrName>ppt_h</p:attrName>
                                        </p:attrNameLst>
                                      </p:cBhvr>
                                      <p:tavLst>
                                        <p:tav tm="0">
                                          <p:val>
                                            <p:strVal val="#ppt_h"/>
                                          </p:val>
                                        </p:tav>
                                        <p:tav tm="100000">
                                          <p:val>
                                            <p:strVal val="#ppt_h"/>
                                          </p:val>
                                        </p:tav>
                                      </p:tavLst>
                                    </p:anim>
                                  </p:childTnLst>
                                </p:cTn>
                              </p:par>
                              <p:par>
                                <p:cTn id="42" presetID="2" presetClass="exit" presetSubtype="4" fill="hold" grpId="0" nodeType="withEffect">
                                  <p:stCondLst>
                                    <p:cond delay="0"/>
                                  </p:stCondLst>
                                  <p:childTnLst>
                                    <p:anim calcmode="lin" valueType="num">
                                      <p:cBhvr additive="base">
                                        <p:cTn id="43" dur="500"/>
                                        <p:tgtEl>
                                          <p:spTgt spid="15365"/>
                                        </p:tgtEl>
                                        <p:attrNameLst>
                                          <p:attrName>ppt_x</p:attrName>
                                        </p:attrNameLst>
                                      </p:cBhvr>
                                      <p:tavLst>
                                        <p:tav tm="0">
                                          <p:val>
                                            <p:strVal val="ppt_x"/>
                                          </p:val>
                                        </p:tav>
                                        <p:tav tm="100000">
                                          <p:val>
                                            <p:strVal val="ppt_x"/>
                                          </p:val>
                                        </p:tav>
                                      </p:tavLst>
                                    </p:anim>
                                    <p:anim calcmode="lin" valueType="num">
                                      <p:cBhvr additive="base">
                                        <p:cTn id="44" dur="500"/>
                                        <p:tgtEl>
                                          <p:spTgt spid="15365"/>
                                        </p:tgtEl>
                                        <p:attrNameLst>
                                          <p:attrName>ppt_y</p:attrName>
                                        </p:attrNameLst>
                                      </p:cBhvr>
                                      <p:tavLst>
                                        <p:tav tm="0">
                                          <p:val>
                                            <p:strVal val="ppt_y"/>
                                          </p:val>
                                        </p:tav>
                                        <p:tav tm="100000">
                                          <p:val>
                                            <p:strVal val="1+ppt_h/2"/>
                                          </p:val>
                                        </p:tav>
                                      </p:tavLst>
                                    </p:anim>
                                    <p:set>
                                      <p:cBhvr>
                                        <p:cTn id="45" dur="1" fill="hold">
                                          <p:stCondLst>
                                            <p:cond delay="499"/>
                                          </p:stCondLst>
                                        </p:cTn>
                                        <p:tgtEl>
                                          <p:spTgt spid="153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8" grpId="0" build="p" autoUpdateAnimBg="0"/>
      <p:bldP spid="1536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533400"/>
            <a:ext cx="4572000" cy="3810000"/>
          </a:xfrm>
        </p:spPr>
        <p:txBody>
          <a:bodyPr/>
          <a:lstStyle/>
          <a:p>
            <a:r>
              <a:rPr lang="en-US" dirty="0" smtClean="0"/>
              <a:t>What “rights” do students enjoy in public colleges and universities?</a:t>
            </a:r>
          </a:p>
        </p:txBody>
      </p:sp>
      <p:graphicFrame>
        <p:nvGraphicFramePr>
          <p:cNvPr id="30723" name="Object 3"/>
          <p:cNvGraphicFramePr>
            <a:graphicFrameLocks noChangeAspect="1"/>
          </p:cNvGraphicFramePr>
          <p:nvPr/>
        </p:nvGraphicFramePr>
        <p:xfrm>
          <a:off x="4800600" y="914400"/>
          <a:ext cx="3860800" cy="5487988"/>
        </p:xfrm>
        <a:graphic>
          <a:graphicData uri="http://schemas.openxmlformats.org/presentationml/2006/ole">
            <p:oleObj spid="_x0000_s1026" name="Clip" r:id="rId4" imgW="3860800" imgH="5486400" progId="">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iterate type="lt">
                                    <p:tmPct val="100000"/>
                                  </p:iterate>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75" fill="hold"/>
                                        <p:tgtEl>
                                          <p:spTgt spid="30722"/>
                                        </p:tgtEl>
                                        <p:attrNameLst>
                                          <p:attrName>ppt_x</p:attrName>
                                        </p:attrNameLst>
                                      </p:cBhvr>
                                      <p:tavLst>
                                        <p:tav tm="0">
                                          <p:val>
                                            <p:strVal val="0-#ppt_w/2"/>
                                          </p:val>
                                        </p:tav>
                                        <p:tav tm="100000">
                                          <p:val>
                                            <p:strVal val="#ppt_x"/>
                                          </p:val>
                                        </p:tav>
                                      </p:tavLst>
                                    </p:anim>
                                    <p:anim calcmode="lin" valueType="num">
                                      <p:cBhvr additive="base">
                                        <p:cTn id="8" dur="75" fill="hold"/>
                                        <p:tgtEl>
                                          <p:spTgt spid="30722"/>
                                        </p:tgtEl>
                                        <p:attrNameLst>
                                          <p:attrName>ppt_y</p:attrName>
                                        </p:attrNameLst>
                                      </p:cBhvr>
                                      <p:tavLst>
                                        <p:tav tm="0">
                                          <p:val>
                                            <p:strVal val="#ppt_y"/>
                                          </p:val>
                                        </p:tav>
                                        <p:tav tm="100000">
                                          <p:val>
                                            <p:strVal val="#ppt_y"/>
                                          </p:val>
                                        </p:tav>
                                      </p:tavLst>
                                    </p:anim>
                                  </p:childTnLst>
                                </p:cTn>
                              </p:par>
                            </p:childTnLst>
                          </p:cTn>
                        </p:par>
                        <p:par>
                          <p:cTn id="9" fill="hold">
                            <p:stCondLst>
                              <p:cond delay="5425"/>
                            </p:stCondLst>
                            <p:childTnLst>
                              <p:par>
                                <p:cTn id="10" presetID="9" presetClass="entr" presetSubtype="0" fill="hold" nodeType="afterEffect">
                                  <p:stCondLst>
                                    <p:cond delay="1000"/>
                                  </p:stCondLst>
                                  <p:childTnLst>
                                    <p:set>
                                      <p:cBhvr>
                                        <p:cTn id="11" dur="1" fill="hold">
                                          <p:stCondLst>
                                            <p:cond delay="0"/>
                                          </p:stCondLst>
                                        </p:cTn>
                                        <p:tgtEl>
                                          <p:spTgt spid="30723"/>
                                        </p:tgtEl>
                                        <p:attrNameLst>
                                          <p:attrName>style.visibility</p:attrName>
                                        </p:attrNameLst>
                                      </p:cBhvr>
                                      <p:to>
                                        <p:strVal val="visible"/>
                                      </p:to>
                                    </p:set>
                                    <p:animEffect transition="in" filter="dissolve">
                                      <p:cBhvr>
                                        <p:cTn id="12"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6600" b="1" smtClean="0"/>
              <a:t>Students’ Rights</a:t>
            </a:r>
            <a:endParaRPr lang="en-US" smtClean="0"/>
          </a:p>
        </p:txBody>
      </p:sp>
      <p:sp>
        <p:nvSpPr>
          <p:cNvPr id="31747" name="Rectangle 3"/>
          <p:cNvSpPr>
            <a:spLocks noGrp="1" noChangeArrowheads="1"/>
          </p:cNvSpPr>
          <p:nvPr>
            <p:ph type="body" idx="1"/>
          </p:nvPr>
        </p:nvSpPr>
        <p:spPr>
          <a:xfrm>
            <a:off x="3505200" y="1828800"/>
            <a:ext cx="4953000" cy="4343400"/>
          </a:xfrm>
        </p:spPr>
        <p:txBody>
          <a:bodyPr/>
          <a:lstStyle/>
          <a:p>
            <a:r>
              <a:rPr lang="en-US" sz="7200" smtClean="0"/>
              <a:t> Freedom</a:t>
            </a:r>
          </a:p>
          <a:p>
            <a:r>
              <a:rPr lang="en-US" sz="7200" smtClean="0"/>
              <a:t> Justice </a:t>
            </a:r>
          </a:p>
          <a:p>
            <a:r>
              <a:rPr lang="en-US" sz="7200" smtClean="0"/>
              <a:t> Equality</a:t>
            </a:r>
          </a:p>
        </p:txBody>
      </p:sp>
      <p:graphicFrame>
        <p:nvGraphicFramePr>
          <p:cNvPr id="31748" name="Object 4"/>
          <p:cNvGraphicFramePr>
            <a:graphicFrameLocks/>
          </p:cNvGraphicFramePr>
          <p:nvPr/>
        </p:nvGraphicFramePr>
        <p:xfrm>
          <a:off x="457200" y="3048000"/>
          <a:ext cx="2727325" cy="2735263"/>
        </p:xfrm>
        <a:graphic>
          <a:graphicData uri="http://schemas.openxmlformats.org/presentationml/2006/ole">
            <p:oleObj spid="_x0000_s2050" name="Microsoft ClipArt Gallery" r:id="rId4" imgW="4813300" imgH="4826000" progId="">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500" fill="hold"/>
                                        <p:tgtEl>
                                          <p:spTgt spid="31748"/>
                                        </p:tgtEl>
                                        <p:attrNameLst>
                                          <p:attrName>ppt_w</p:attrName>
                                        </p:attrNameLst>
                                      </p:cBhvr>
                                      <p:tavLst>
                                        <p:tav tm="0">
                                          <p:val>
                                            <p:fltVal val="0"/>
                                          </p:val>
                                        </p:tav>
                                        <p:tav tm="100000">
                                          <p:val>
                                            <p:strVal val="#ppt_w"/>
                                          </p:val>
                                        </p:tav>
                                      </p:tavLst>
                                    </p:anim>
                                    <p:anim calcmode="lin" valueType="num">
                                      <p:cBhvr>
                                        <p:cTn id="8" dur="500" fill="hold"/>
                                        <p:tgtEl>
                                          <p:spTgt spid="3174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9" presetClass="entr" presetSubtype="0" fill="hold" grpId="0" nodeType="afterEffect">
                                  <p:stCondLst>
                                    <p:cond delay="1000"/>
                                  </p:stCondLst>
                                  <p:childTnLst>
                                    <p:set>
                                      <p:cBhvr>
                                        <p:cTn id="11" dur="1" fill="hold">
                                          <p:stCondLst>
                                            <p:cond delay="0"/>
                                          </p:stCondLst>
                                        </p:cTn>
                                        <p:tgtEl>
                                          <p:spTgt spid="31746"/>
                                        </p:tgtEl>
                                        <p:attrNameLst>
                                          <p:attrName>style.visibility</p:attrName>
                                        </p:attrNameLst>
                                      </p:cBhvr>
                                      <p:to>
                                        <p:strVal val="visible"/>
                                      </p:to>
                                    </p:set>
                                    <p:animEffect transition="in" filter="dissolve">
                                      <p:cBhvr>
                                        <p:cTn id="12" dur="500"/>
                                        <p:tgtEl>
                                          <p:spTgt spid="31746"/>
                                        </p:tgtEl>
                                      </p:cBhvr>
                                    </p:animEffect>
                                  </p:childTnLst>
                                </p:cTn>
                              </p:par>
                            </p:childTnLst>
                          </p:cTn>
                        </p:par>
                        <p:par>
                          <p:cTn id="13" fill="hold">
                            <p:stCondLst>
                              <p:cond delay="3000"/>
                            </p:stCondLst>
                            <p:childTnLst>
                              <p:par>
                                <p:cTn id="14" presetID="4" presetClass="entr" presetSubtype="16" fill="hold" grpId="0" nodeType="afterEffect">
                                  <p:stCondLst>
                                    <p:cond delay="1000"/>
                                  </p:stCondLst>
                                  <p:iterate type="wd">
                                    <p:tmPct val="100000"/>
                                  </p:iterate>
                                  <p:childTnLst>
                                    <p:set>
                                      <p:cBhvr>
                                        <p:cTn id="15" dur="1" fill="hold">
                                          <p:stCondLst>
                                            <p:cond delay="0"/>
                                          </p:stCondLst>
                                        </p:cTn>
                                        <p:tgtEl>
                                          <p:spTgt spid="31747">
                                            <p:txEl>
                                              <p:pRg st="0" end="0"/>
                                            </p:txEl>
                                          </p:spTgt>
                                        </p:tgtEl>
                                        <p:attrNameLst>
                                          <p:attrName>style.visibility</p:attrName>
                                        </p:attrNameLst>
                                      </p:cBhvr>
                                      <p:to>
                                        <p:strVal val="visible"/>
                                      </p:to>
                                    </p:set>
                                    <p:animEffect transition="in" filter="box(in)">
                                      <p:cBhvr>
                                        <p:cTn id="16" dur="300"/>
                                        <p:tgtEl>
                                          <p:spTgt spid="31747">
                                            <p:txEl>
                                              <p:pRg st="0" end="0"/>
                                            </p:txEl>
                                          </p:spTgt>
                                        </p:tgtEl>
                                      </p:cBhvr>
                                    </p:animEffect>
                                  </p:childTnLst>
                                </p:cTn>
                              </p:par>
                            </p:childTnLst>
                          </p:cTn>
                        </p:par>
                        <p:par>
                          <p:cTn id="17" fill="hold">
                            <p:stCondLst>
                              <p:cond delay="4300"/>
                            </p:stCondLst>
                            <p:childTnLst>
                              <p:par>
                                <p:cTn id="18" presetID="4" presetClass="entr" presetSubtype="16" fill="hold" grpId="0" nodeType="afterEffect">
                                  <p:stCondLst>
                                    <p:cond delay="1000"/>
                                  </p:stCondLst>
                                  <p:iterate type="wd">
                                    <p:tmPct val="100000"/>
                                  </p:iterate>
                                  <p:childTnLst>
                                    <p:set>
                                      <p:cBhvr>
                                        <p:cTn id="19" dur="1" fill="hold">
                                          <p:stCondLst>
                                            <p:cond delay="0"/>
                                          </p:stCondLst>
                                        </p:cTn>
                                        <p:tgtEl>
                                          <p:spTgt spid="31747">
                                            <p:txEl>
                                              <p:pRg st="1" end="1"/>
                                            </p:txEl>
                                          </p:spTgt>
                                        </p:tgtEl>
                                        <p:attrNameLst>
                                          <p:attrName>style.visibility</p:attrName>
                                        </p:attrNameLst>
                                      </p:cBhvr>
                                      <p:to>
                                        <p:strVal val="visible"/>
                                      </p:to>
                                    </p:set>
                                    <p:animEffect transition="in" filter="box(in)">
                                      <p:cBhvr>
                                        <p:cTn id="20" dur="300"/>
                                        <p:tgtEl>
                                          <p:spTgt spid="31747">
                                            <p:txEl>
                                              <p:pRg st="1" end="1"/>
                                            </p:txEl>
                                          </p:spTgt>
                                        </p:tgtEl>
                                      </p:cBhvr>
                                    </p:animEffect>
                                  </p:childTnLst>
                                </p:cTn>
                              </p:par>
                            </p:childTnLst>
                          </p:cTn>
                        </p:par>
                        <p:par>
                          <p:cTn id="21" fill="hold">
                            <p:stCondLst>
                              <p:cond delay="5600"/>
                            </p:stCondLst>
                            <p:childTnLst>
                              <p:par>
                                <p:cTn id="22" presetID="4" presetClass="entr" presetSubtype="16" fill="hold" grpId="0" nodeType="afterEffect">
                                  <p:stCondLst>
                                    <p:cond delay="1000"/>
                                  </p:stCondLst>
                                  <p:iterate type="wd">
                                    <p:tmPct val="100000"/>
                                  </p:iterate>
                                  <p:childTnLst>
                                    <p:set>
                                      <p:cBhvr>
                                        <p:cTn id="23" dur="1" fill="hold">
                                          <p:stCondLst>
                                            <p:cond delay="0"/>
                                          </p:stCondLst>
                                        </p:cTn>
                                        <p:tgtEl>
                                          <p:spTgt spid="31747">
                                            <p:txEl>
                                              <p:pRg st="2" end="2"/>
                                            </p:txEl>
                                          </p:spTgt>
                                        </p:tgtEl>
                                        <p:attrNameLst>
                                          <p:attrName>style.visibility</p:attrName>
                                        </p:attrNameLst>
                                      </p:cBhvr>
                                      <p:to>
                                        <p:strVal val="visible"/>
                                      </p:to>
                                    </p:set>
                                    <p:animEffect transition="in" filter="box(in)">
                                      <p:cBhvr>
                                        <p:cTn id="24" dur="3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381000"/>
            <a:ext cx="9144000" cy="1143000"/>
          </a:xfrm>
        </p:spPr>
        <p:txBody>
          <a:bodyPr>
            <a:normAutofit fontScale="90000"/>
          </a:bodyPr>
          <a:lstStyle/>
          <a:p>
            <a:r>
              <a:rPr lang="en-US" sz="3600" smtClean="0"/>
              <a:t>“students do not shed their constitutional rights at the school gate.” </a:t>
            </a:r>
            <a:r>
              <a:rPr lang="en-US" sz="1200" smtClean="0"/>
              <a:t>U.S. Supreme Court – Tinker vs. Des Moines</a:t>
            </a:r>
            <a:endParaRPr lang="en-US" sz="1600" smtClean="0"/>
          </a:p>
        </p:txBody>
      </p:sp>
      <p:sp>
        <p:nvSpPr>
          <p:cNvPr id="32771" name="Rectangle 3"/>
          <p:cNvSpPr>
            <a:spLocks noGrp="1" noChangeArrowheads="1"/>
          </p:cNvSpPr>
          <p:nvPr>
            <p:ph type="body" sz="half" idx="1"/>
          </p:nvPr>
        </p:nvSpPr>
        <p:spPr>
          <a:xfrm>
            <a:off x="457200" y="2027237"/>
            <a:ext cx="4038600" cy="4525963"/>
          </a:xfrm>
        </p:spPr>
        <p:txBody>
          <a:bodyPr/>
          <a:lstStyle/>
          <a:p>
            <a:r>
              <a:rPr lang="en-US" sz="3600" dirty="0" smtClean="0"/>
              <a:t> Freedom =</a:t>
            </a:r>
          </a:p>
          <a:p>
            <a:r>
              <a:rPr lang="en-US" sz="3600" dirty="0" smtClean="0"/>
              <a:t> Justice =</a:t>
            </a:r>
          </a:p>
          <a:p>
            <a:endParaRPr lang="en-US" sz="3600" dirty="0" smtClean="0"/>
          </a:p>
          <a:p>
            <a:endParaRPr lang="en-US" sz="3600" dirty="0" smtClean="0"/>
          </a:p>
          <a:p>
            <a:r>
              <a:rPr lang="en-US" sz="3600" dirty="0" smtClean="0"/>
              <a:t> Equality =</a:t>
            </a:r>
            <a:endParaRPr lang="en-US" dirty="0" smtClean="0"/>
          </a:p>
        </p:txBody>
      </p:sp>
      <p:sp>
        <p:nvSpPr>
          <p:cNvPr id="32772" name="Rectangle 4"/>
          <p:cNvSpPr>
            <a:spLocks noGrp="1" noChangeArrowheads="1"/>
          </p:cNvSpPr>
          <p:nvPr>
            <p:ph type="body" sz="half" idx="2"/>
          </p:nvPr>
        </p:nvSpPr>
        <p:spPr>
          <a:xfrm>
            <a:off x="4648200" y="1981200"/>
            <a:ext cx="3810000" cy="4648200"/>
          </a:xfrm>
        </p:spPr>
        <p:txBody>
          <a:bodyPr/>
          <a:lstStyle/>
          <a:p>
            <a:r>
              <a:rPr lang="en-US" sz="3600" smtClean="0"/>
              <a:t> Choices</a:t>
            </a:r>
          </a:p>
          <a:p>
            <a:r>
              <a:rPr lang="en-US" sz="3600" smtClean="0"/>
              <a:t> Fairness</a:t>
            </a:r>
          </a:p>
          <a:p>
            <a:r>
              <a:rPr lang="en-US" sz="3600" smtClean="0"/>
              <a:t> Hear their opinion</a:t>
            </a:r>
          </a:p>
          <a:p>
            <a:r>
              <a:rPr lang="en-US" sz="3600" smtClean="0"/>
              <a:t> Opportunity</a:t>
            </a:r>
          </a:p>
          <a:p>
            <a:r>
              <a:rPr lang="en-US" sz="3600" smtClean="0"/>
              <a:t> Chance for success</a:t>
            </a:r>
          </a:p>
        </p:txBody>
      </p:sp>
      <p:sp>
        <p:nvSpPr>
          <p:cNvPr id="32773" name="Text Box 5"/>
          <p:cNvSpPr txBox="1">
            <a:spLocks noChangeArrowheads="1"/>
          </p:cNvSpPr>
          <p:nvPr/>
        </p:nvSpPr>
        <p:spPr bwMode="auto">
          <a:xfrm>
            <a:off x="685800" y="1447800"/>
            <a:ext cx="7848600" cy="457200"/>
          </a:xfrm>
          <a:prstGeom prst="rect">
            <a:avLst/>
          </a:prstGeom>
          <a:noFill/>
          <a:ln w="12700">
            <a:noFill/>
            <a:miter lim="800000"/>
            <a:headEnd/>
            <a:tailEnd/>
          </a:ln>
          <a:effectLst/>
        </p:spPr>
        <p:txBody>
          <a:bodyPr>
            <a:spAutoFit/>
          </a:bodyPr>
          <a:lstStyle/>
          <a:p>
            <a:pPr algn="ctr">
              <a:spcBef>
                <a:spcPct val="50000"/>
              </a:spcBef>
              <a:defRPr/>
            </a:pPr>
            <a:r>
              <a:rPr lang="en-US">
                <a:solidFill>
                  <a:srgbClr val="EF1F1D"/>
                </a:solidFill>
                <a:effectLst>
                  <a:outerShdw blurRad="38100" dist="38100" dir="2700000" algn="tl">
                    <a:srgbClr val="000000"/>
                  </a:outerShdw>
                </a:effectLst>
                <a:latin typeface="Times"/>
              </a:rPr>
              <a:t>Explaining Constitutional Rights in “Student Language”</a:t>
            </a:r>
            <a:endParaRPr lang="en-US">
              <a:solidFill>
                <a:schemeClr val="accent1"/>
              </a:solidFill>
              <a:effectLst>
                <a:outerShdw blurRad="38100" dist="38100" dir="2700000" algn="tl">
                  <a:srgbClr val="000000"/>
                </a:outerShdw>
              </a:effectLst>
              <a:latin typeface="Time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100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ppt_x</p:attrName>
                                        </p:attrNameLst>
                                      </p:cBhvr>
                                      <p:tavLst>
                                        <p:tav tm="0">
                                          <p:val>
                                            <p:strVal val="#ppt_x-#ppt_w/2"/>
                                          </p:val>
                                        </p:tav>
                                        <p:tav tm="100000">
                                          <p:val>
                                            <p:strVal val="#ppt_x"/>
                                          </p:val>
                                        </p:tav>
                                      </p:tavLst>
                                    </p:anim>
                                    <p:anim calcmode="lin" valueType="num">
                                      <p:cBhvr>
                                        <p:cTn id="8" dur="500" fill="hold"/>
                                        <p:tgtEl>
                                          <p:spTgt spid="32770"/>
                                        </p:tgtEl>
                                        <p:attrNameLst>
                                          <p:attrName>ppt_y</p:attrName>
                                        </p:attrNameLst>
                                      </p:cBhvr>
                                      <p:tavLst>
                                        <p:tav tm="0">
                                          <p:val>
                                            <p:strVal val="#ppt_y"/>
                                          </p:val>
                                        </p:tav>
                                        <p:tav tm="100000">
                                          <p:val>
                                            <p:strVal val="#ppt_y"/>
                                          </p:val>
                                        </p:tav>
                                      </p:tavLst>
                                    </p:anim>
                                    <p:anim calcmode="lin" valueType="num">
                                      <p:cBhvr>
                                        <p:cTn id="9" dur="500" fill="hold"/>
                                        <p:tgtEl>
                                          <p:spTgt spid="32770"/>
                                        </p:tgtEl>
                                        <p:attrNameLst>
                                          <p:attrName>ppt_w</p:attrName>
                                        </p:attrNameLst>
                                      </p:cBhvr>
                                      <p:tavLst>
                                        <p:tav tm="0">
                                          <p:val>
                                            <p:fltVal val="0"/>
                                          </p:val>
                                        </p:tav>
                                        <p:tav tm="100000">
                                          <p:val>
                                            <p:strVal val="#ppt_w"/>
                                          </p:val>
                                        </p:tav>
                                      </p:tavLst>
                                    </p:anim>
                                    <p:anim calcmode="lin" valueType="num">
                                      <p:cBhvr>
                                        <p:cTn id="10" dur="500" fill="hold"/>
                                        <p:tgtEl>
                                          <p:spTgt spid="32770"/>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2773"/>
                                        </p:tgtEl>
                                        <p:attrNameLst>
                                          <p:attrName>style.visibility</p:attrName>
                                        </p:attrNameLst>
                                      </p:cBhvr>
                                      <p:to>
                                        <p:strVal val="visible"/>
                                      </p:to>
                                    </p:set>
                                    <p:anim calcmode="lin" valueType="num">
                                      <p:cBhvr additive="base">
                                        <p:cTn id="15" dur="500" fill="hold"/>
                                        <p:tgtEl>
                                          <p:spTgt spid="32773"/>
                                        </p:tgtEl>
                                        <p:attrNameLst>
                                          <p:attrName>ppt_x</p:attrName>
                                        </p:attrNameLst>
                                      </p:cBhvr>
                                      <p:tavLst>
                                        <p:tav tm="0">
                                          <p:val>
                                            <p:strVal val="0-#ppt_w/2"/>
                                          </p:val>
                                        </p:tav>
                                        <p:tav tm="100000">
                                          <p:val>
                                            <p:strVal val="#ppt_x"/>
                                          </p:val>
                                        </p:tav>
                                      </p:tavLst>
                                    </p:anim>
                                    <p:anim calcmode="lin" valueType="num">
                                      <p:cBhvr additive="base">
                                        <p:cTn id="16" dur="500" fill="hold"/>
                                        <p:tgtEl>
                                          <p:spTgt spid="3277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3" fill="hold" grpId="0" nodeType="afterEffect">
                                  <p:stCondLst>
                                    <p:cond delay="0"/>
                                  </p:stCondLst>
                                  <p:childTnLst>
                                    <p:set>
                                      <p:cBhvr>
                                        <p:cTn id="19" dur="1" fill="hold">
                                          <p:stCondLst>
                                            <p:cond delay="0"/>
                                          </p:stCondLst>
                                        </p:cTn>
                                        <p:tgtEl>
                                          <p:spTgt spid="32771">
                                            <p:txEl>
                                              <p:pRg st="0" end="0"/>
                                            </p:txEl>
                                          </p:spTgt>
                                        </p:tgtEl>
                                        <p:attrNameLst>
                                          <p:attrName>style.visibility</p:attrName>
                                        </p:attrNameLst>
                                      </p:cBhvr>
                                      <p:to>
                                        <p:strVal val="visible"/>
                                      </p:to>
                                    </p:set>
                                    <p:anim calcmode="lin" valueType="num">
                                      <p:cBhvr additive="base">
                                        <p:cTn id="20" dur="500" fill="hold"/>
                                        <p:tgtEl>
                                          <p:spTgt spid="32771">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2771">
                                            <p:txEl>
                                              <p:pRg st="0" end="0"/>
                                            </p:txEl>
                                          </p:spTgt>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2" presetClass="entr" presetSubtype="3" fill="hold" grpId="0" nodeType="afterEffect">
                                  <p:stCondLst>
                                    <p:cond delay="0"/>
                                  </p:stCondLst>
                                  <p:childTnLst>
                                    <p:set>
                                      <p:cBhvr>
                                        <p:cTn id="24" dur="1" fill="hold">
                                          <p:stCondLst>
                                            <p:cond delay="0"/>
                                          </p:stCondLst>
                                        </p:cTn>
                                        <p:tgtEl>
                                          <p:spTgt spid="32771">
                                            <p:txEl>
                                              <p:pRg st="1" end="1"/>
                                            </p:txEl>
                                          </p:spTgt>
                                        </p:tgtEl>
                                        <p:attrNameLst>
                                          <p:attrName>style.visibility</p:attrName>
                                        </p:attrNameLst>
                                      </p:cBhvr>
                                      <p:to>
                                        <p:strVal val="visible"/>
                                      </p:to>
                                    </p:set>
                                    <p:anim calcmode="lin" valueType="num">
                                      <p:cBhvr additive="base">
                                        <p:cTn id="25" dur="500" fill="hold"/>
                                        <p:tgtEl>
                                          <p:spTgt spid="32771">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2771">
                                            <p:txEl>
                                              <p:pRg st="1" end="1"/>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500"/>
                            </p:stCondLst>
                            <p:childTnLst>
                              <p:par>
                                <p:cTn id="28" presetID="2" presetClass="entr" presetSubtype="3" fill="hold" grpId="0" nodeType="afterEffect">
                                  <p:stCondLst>
                                    <p:cond delay="0"/>
                                  </p:stCondLst>
                                  <p:childTnLst>
                                    <p:set>
                                      <p:cBhvr>
                                        <p:cTn id="29" dur="1" fill="hold">
                                          <p:stCondLst>
                                            <p:cond delay="0"/>
                                          </p:stCondLst>
                                        </p:cTn>
                                        <p:tgtEl>
                                          <p:spTgt spid="32771">
                                            <p:txEl>
                                              <p:pRg st="4" end="4"/>
                                            </p:txEl>
                                          </p:spTgt>
                                        </p:tgtEl>
                                        <p:attrNameLst>
                                          <p:attrName>style.visibility</p:attrName>
                                        </p:attrNameLst>
                                      </p:cBhvr>
                                      <p:to>
                                        <p:strVal val="visible"/>
                                      </p:to>
                                    </p:set>
                                    <p:anim calcmode="lin" valueType="num">
                                      <p:cBhvr additive="base">
                                        <p:cTn id="30" dur="500" fill="hold"/>
                                        <p:tgtEl>
                                          <p:spTgt spid="32771">
                                            <p:txEl>
                                              <p:pRg st="4" end="4"/>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277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9" fill="hold" grpId="0" nodeType="clickEffect">
                                  <p:stCondLst>
                                    <p:cond delay="0"/>
                                  </p:stCondLst>
                                  <p:childTnLst>
                                    <p:set>
                                      <p:cBhvr>
                                        <p:cTn id="35" dur="1" fill="hold">
                                          <p:stCondLst>
                                            <p:cond delay="0"/>
                                          </p:stCondLst>
                                        </p:cTn>
                                        <p:tgtEl>
                                          <p:spTgt spid="32772">
                                            <p:txEl>
                                              <p:pRg st="0" end="0"/>
                                            </p:txEl>
                                          </p:spTgt>
                                        </p:tgtEl>
                                        <p:attrNameLst>
                                          <p:attrName>style.visibility</p:attrName>
                                        </p:attrNameLst>
                                      </p:cBhvr>
                                      <p:to>
                                        <p:strVal val="visible"/>
                                      </p:to>
                                    </p:set>
                                    <p:anim calcmode="lin" valueType="num">
                                      <p:cBhvr additive="base">
                                        <p:cTn id="36" dur="500" fill="hold"/>
                                        <p:tgtEl>
                                          <p:spTgt spid="32772">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27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grpId="0" nodeType="clickEffect">
                                  <p:stCondLst>
                                    <p:cond delay="0"/>
                                  </p:stCondLst>
                                  <p:childTnLst>
                                    <p:set>
                                      <p:cBhvr>
                                        <p:cTn id="41" dur="1" fill="hold">
                                          <p:stCondLst>
                                            <p:cond delay="0"/>
                                          </p:stCondLst>
                                        </p:cTn>
                                        <p:tgtEl>
                                          <p:spTgt spid="32772">
                                            <p:txEl>
                                              <p:pRg st="1" end="1"/>
                                            </p:txEl>
                                          </p:spTgt>
                                        </p:tgtEl>
                                        <p:attrNameLst>
                                          <p:attrName>style.visibility</p:attrName>
                                        </p:attrNameLst>
                                      </p:cBhvr>
                                      <p:to>
                                        <p:strVal val="visible"/>
                                      </p:to>
                                    </p:set>
                                    <p:anim calcmode="lin" valueType="num">
                                      <p:cBhvr additive="base">
                                        <p:cTn id="42" dur="500" fill="hold"/>
                                        <p:tgtEl>
                                          <p:spTgt spid="32772">
                                            <p:txEl>
                                              <p:pRg st="1" end="1"/>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27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9" fill="hold" grpId="0" nodeType="clickEffect">
                                  <p:stCondLst>
                                    <p:cond delay="0"/>
                                  </p:stCondLst>
                                  <p:childTnLst>
                                    <p:set>
                                      <p:cBhvr>
                                        <p:cTn id="47" dur="1" fill="hold">
                                          <p:stCondLst>
                                            <p:cond delay="0"/>
                                          </p:stCondLst>
                                        </p:cTn>
                                        <p:tgtEl>
                                          <p:spTgt spid="32772">
                                            <p:txEl>
                                              <p:pRg st="2" end="2"/>
                                            </p:txEl>
                                          </p:spTgt>
                                        </p:tgtEl>
                                        <p:attrNameLst>
                                          <p:attrName>style.visibility</p:attrName>
                                        </p:attrNameLst>
                                      </p:cBhvr>
                                      <p:to>
                                        <p:strVal val="visible"/>
                                      </p:to>
                                    </p:set>
                                    <p:anim calcmode="lin" valueType="num">
                                      <p:cBhvr additive="base">
                                        <p:cTn id="48" dur="500" fill="hold"/>
                                        <p:tgtEl>
                                          <p:spTgt spid="32772">
                                            <p:txEl>
                                              <p:pRg st="2" end="2"/>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27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9" fill="hold" grpId="0" nodeType="clickEffect">
                                  <p:stCondLst>
                                    <p:cond delay="0"/>
                                  </p:stCondLst>
                                  <p:childTnLst>
                                    <p:set>
                                      <p:cBhvr>
                                        <p:cTn id="53" dur="1" fill="hold">
                                          <p:stCondLst>
                                            <p:cond delay="0"/>
                                          </p:stCondLst>
                                        </p:cTn>
                                        <p:tgtEl>
                                          <p:spTgt spid="32772">
                                            <p:txEl>
                                              <p:pRg st="3" end="3"/>
                                            </p:txEl>
                                          </p:spTgt>
                                        </p:tgtEl>
                                        <p:attrNameLst>
                                          <p:attrName>style.visibility</p:attrName>
                                        </p:attrNameLst>
                                      </p:cBhvr>
                                      <p:to>
                                        <p:strVal val="visible"/>
                                      </p:to>
                                    </p:set>
                                    <p:anim calcmode="lin" valueType="num">
                                      <p:cBhvr additive="base">
                                        <p:cTn id="54" dur="500" fill="hold"/>
                                        <p:tgtEl>
                                          <p:spTgt spid="32772">
                                            <p:txEl>
                                              <p:pRg st="3" end="3"/>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27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9" fill="hold" grpId="0" nodeType="clickEffect">
                                  <p:stCondLst>
                                    <p:cond delay="0"/>
                                  </p:stCondLst>
                                  <p:childTnLst>
                                    <p:set>
                                      <p:cBhvr>
                                        <p:cTn id="59" dur="1" fill="hold">
                                          <p:stCondLst>
                                            <p:cond delay="0"/>
                                          </p:stCondLst>
                                        </p:cTn>
                                        <p:tgtEl>
                                          <p:spTgt spid="32772">
                                            <p:txEl>
                                              <p:pRg st="4" end="4"/>
                                            </p:txEl>
                                          </p:spTgt>
                                        </p:tgtEl>
                                        <p:attrNameLst>
                                          <p:attrName>style.visibility</p:attrName>
                                        </p:attrNameLst>
                                      </p:cBhvr>
                                      <p:to>
                                        <p:strVal val="visible"/>
                                      </p:to>
                                    </p:set>
                                    <p:anim calcmode="lin" valueType="num">
                                      <p:cBhvr additive="base">
                                        <p:cTn id="60" dur="500" fill="hold"/>
                                        <p:tgtEl>
                                          <p:spTgt spid="32772">
                                            <p:txEl>
                                              <p:pRg st="4" end="4"/>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277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1" grpId="0" build="p" bldLvl="3" autoUpdateAnimBg="0" advAuto="0"/>
      <p:bldP spid="32772" grpId="0" build="p" bldLvl="2" autoUpdateAnimBg="0"/>
      <p:bldP spid="3277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57800" y="3124200"/>
            <a:ext cx="2659063" cy="3124200"/>
            <a:chOff x="3312" y="1968"/>
            <a:chExt cx="1675" cy="1968"/>
          </a:xfrm>
        </p:grpSpPr>
        <p:graphicFrame>
          <p:nvGraphicFramePr>
            <p:cNvPr id="7170" name="Object 3"/>
            <p:cNvGraphicFramePr>
              <a:graphicFrameLocks noChangeAspect="1"/>
            </p:cNvGraphicFramePr>
            <p:nvPr/>
          </p:nvGraphicFramePr>
          <p:xfrm>
            <a:off x="3312" y="1968"/>
            <a:ext cx="1675" cy="1968"/>
          </p:xfrm>
          <a:graphic>
            <a:graphicData uri="http://schemas.openxmlformats.org/presentationml/2006/ole">
              <p:oleObj spid="_x0000_s3074" name="Microsoft ClipArt Gallery" r:id="rId4" imgW="3200400" imgH="3759200" progId="">
                <p:embed/>
              </p:oleObj>
            </a:graphicData>
          </a:graphic>
        </p:graphicFrame>
        <p:sp>
          <p:nvSpPr>
            <p:cNvPr id="7176" name="Text Box 4"/>
            <p:cNvSpPr txBox="1">
              <a:spLocks noChangeArrowheads="1"/>
            </p:cNvSpPr>
            <p:nvPr/>
          </p:nvSpPr>
          <p:spPr bwMode="auto">
            <a:xfrm rot="-528409">
              <a:off x="3552" y="2304"/>
              <a:ext cx="1056" cy="454"/>
            </a:xfrm>
            <a:prstGeom prst="rect">
              <a:avLst/>
            </a:prstGeom>
            <a:noFill/>
            <a:ln w="12700">
              <a:noFill/>
              <a:miter lim="800000"/>
              <a:headEnd/>
              <a:tailEnd/>
            </a:ln>
          </p:spPr>
          <p:txBody>
            <a:bodyPr>
              <a:spAutoFit/>
            </a:bodyPr>
            <a:lstStyle/>
            <a:p>
              <a:pPr algn="ctr">
                <a:spcBef>
                  <a:spcPct val="50000"/>
                </a:spcBef>
              </a:pPr>
              <a:r>
                <a:rPr lang="en-US" sz="1200">
                  <a:latin typeface="Lucida Handwriting" charset="0"/>
                </a:rPr>
                <a:t>The Constitution of the United States of America</a:t>
              </a:r>
              <a:endParaRPr lang="en-US">
                <a:latin typeface="Lucida Handwriting" charset="0"/>
              </a:endParaRPr>
            </a:p>
          </p:txBody>
        </p:sp>
      </p:grpSp>
      <p:sp>
        <p:nvSpPr>
          <p:cNvPr id="33797" name="Rectangle 5"/>
          <p:cNvSpPr>
            <a:spLocks noGrp="1" noChangeArrowheads="1"/>
          </p:cNvSpPr>
          <p:nvPr>
            <p:ph type="title"/>
          </p:nvPr>
        </p:nvSpPr>
        <p:spPr>
          <a:xfrm>
            <a:off x="685800" y="304800"/>
            <a:ext cx="7772400" cy="1143000"/>
          </a:xfrm>
        </p:spPr>
        <p:txBody>
          <a:bodyPr/>
          <a:lstStyle/>
          <a:p>
            <a:r>
              <a:rPr lang="en-US" smtClean="0"/>
              <a:t>Constitutional Perspective</a:t>
            </a:r>
          </a:p>
        </p:txBody>
      </p:sp>
      <p:sp>
        <p:nvSpPr>
          <p:cNvPr id="33798" name="Rectangle 6"/>
          <p:cNvSpPr>
            <a:spLocks noGrp="1" noChangeArrowheads="1"/>
          </p:cNvSpPr>
          <p:nvPr>
            <p:ph type="body" idx="1"/>
          </p:nvPr>
        </p:nvSpPr>
        <p:spPr>
          <a:xfrm>
            <a:off x="457200" y="1951037"/>
            <a:ext cx="8229600" cy="4525963"/>
          </a:xfrm>
        </p:spPr>
        <p:txBody>
          <a:bodyPr/>
          <a:lstStyle/>
          <a:p>
            <a:pPr>
              <a:lnSpc>
                <a:spcPct val="90000"/>
              </a:lnSpc>
            </a:pPr>
            <a:r>
              <a:rPr lang="en-US" dirty="0" smtClean="0"/>
              <a:t> 1st Amendment</a:t>
            </a:r>
          </a:p>
          <a:p>
            <a:pPr lvl="1">
              <a:lnSpc>
                <a:spcPct val="90000"/>
              </a:lnSpc>
            </a:pPr>
            <a:r>
              <a:rPr lang="en-US" sz="2400" dirty="0" smtClean="0"/>
              <a:t>Freedom of Speech, Religion, Press &amp; Assemble Peaceably</a:t>
            </a:r>
          </a:p>
          <a:p>
            <a:pPr>
              <a:lnSpc>
                <a:spcPct val="90000"/>
              </a:lnSpc>
            </a:pPr>
            <a:r>
              <a:rPr lang="en-US" dirty="0" smtClean="0"/>
              <a:t> 4th Amendment</a:t>
            </a:r>
          </a:p>
          <a:p>
            <a:pPr lvl="1">
              <a:lnSpc>
                <a:spcPct val="90000"/>
              </a:lnSpc>
            </a:pPr>
            <a:r>
              <a:rPr lang="en-US" sz="2400" dirty="0" smtClean="0"/>
              <a:t>Search and Seizure</a:t>
            </a:r>
          </a:p>
          <a:p>
            <a:pPr>
              <a:lnSpc>
                <a:spcPct val="90000"/>
              </a:lnSpc>
            </a:pPr>
            <a:r>
              <a:rPr lang="en-US" sz="2800" dirty="0" smtClean="0"/>
              <a:t> 14th Amendment</a:t>
            </a:r>
          </a:p>
          <a:p>
            <a:pPr lvl="1">
              <a:lnSpc>
                <a:spcPct val="90000"/>
              </a:lnSpc>
            </a:pPr>
            <a:r>
              <a:rPr lang="en-US" sz="2400" dirty="0" smtClean="0"/>
              <a:t>Due Process</a:t>
            </a:r>
          </a:p>
          <a:p>
            <a:pPr lvl="2">
              <a:lnSpc>
                <a:spcPct val="90000"/>
              </a:lnSpc>
            </a:pPr>
            <a:r>
              <a:rPr lang="en-US" sz="2000" dirty="0" smtClean="0"/>
              <a:t>Procedural and Substantive</a:t>
            </a:r>
          </a:p>
          <a:p>
            <a:pPr lvl="1">
              <a:lnSpc>
                <a:spcPct val="90000"/>
              </a:lnSpc>
            </a:pPr>
            <a:r>
              <a:rPr lang="en-US" sz="2400" dirty="0" smtClean="0"/>
              <a:t>Equal Protection</a:t>
            </a:r>
          </a:p>
        </p:txBody>
      </p:sp>
      <p:sp>
        <p:nvSpPr>
          <p:cNvPr id="33799" name="Text Box 7"/>
          <p:cNvSpPr txBox="1">
            <a:spLocks noChangeArrowheads="1"/>
          </p:cNvSpPr>
          <p:nvPr/>
        </p:nvSpPr>
        <p:spPr bwMode="auto">
          <a:xfrm>
            <a:off x="685800" y="1295400"/>
            <a:ext cx="7543800" cy="457200"/>
          </a:xfrm>
          <a:prstGeom prst="rect">
            <a:avLst/>
          </a:prstGeom>
          <a:noFill/>
          <a:ln w="12700">
            <a:noFill/>
            <a:miter lim="800000"/>
            <a:headEnd/>
            <a:tailEnd/>
          </a:ln>
          <a:effectLst/>
        </p:spPr>
        <p:txBody>
          <a:bodyPr>
            <a:spAutoFit/>
          </a:bodyPr>
          <a:lstStyle/>
          <a:p>
            <a:pPr>
              <a:spcBef>
                <a:spcPct val="50000"/>
              </a:spcBef>
              <a:defRPr/>
            </a:pPr>
            <a:r>
              <a:rPr lang="en-US">
                <a:solidFill>
                  <a:srgbClr val="EF1F1D"/>
                </a:solidFill>
                <a:effectLst>
                  <a:outerShdw blurRad="38100" dist="38100" dir="2700000" algn="tl">
                    <a:srgbClr val="000000"/>
                  </a:outerShdw>
                </a:effectLst>
                <a:latin typeface="Times"/>
              </a:rPr>
              <a:t>Three Amendments Protect Students’ Constitutional Rights</a:t>
            </a:r>
            <a:endParaRPr lang="en-US">
              <a:solidFill>
                <a:schemeClr val="accent1"/>
              </a:solidFill>
              <a:effectLst>
                <a:outerShdw blurRad="38100" dist="38100" dir="2700000" algn="tl">
                  <a:srgbClr val="000000"/>
                </a:outerShdw>
              </a:effectLst>
              <a:latin typeface="Times"/>
            </a:endParaRPr>
          </a:p>
        </p:txBody>
      </p:sp>
      <p:pic>
        <p:nvPicPr>
          <p:cNvPr id="33800" name="Picture 8"/>
          <p:cNvPicPr>
            <a:picLocks noChangeArrowheads="1"/>
          </p:cNvPicPr>
          <p:nvPr/>
        </p:nvPicPr>
        <p:blipFill>
          <a:blip r:embed="rId5" cstate="print"/>
          <a:srcRect/>
          <a:stretch>
            <a:fillRect/>
          </a:stretch>
        </p:blipFill>
        <p:spPr bwMode="auto">
          <a:xfrm>
            <a:off x="5791200" y="3657600"/>
            <a:ext cx="1828800" cy="1676400"/>
          </a:xfrm>
          <a:prstGeom prst="rect">
            <a:avLst/>
          </a:prstGeom>
          <a:noFill/>
          <a:ln w="12700">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1500"/>
                            </p:stCondLst>
                            <p:childTnLst>
                              <p:par>
                                <p:cTn id="10" presetID="2" presetClass="entr" presetSubtype="1" fill="hold" grpId="0" nodeType="afterEffect">
                                  <p:stCondLst>
                                    <p:cond delay="1000"/>
                                  </p:stCondLst>
                                  <p:childTnLst>
                                    <p:set>
                                      <p:cBhvr>
                                        <p:cTn id="11" dur="1" fill="hold">
                                          <p:stCondLst>
                                            <p:cond delay="0"/>
                                          </p:stCondLst>
                                        </p:cTn>
                                        <p:tgtEl>
                                          <p:spTgt spid="33797"/>
                                        </p:tgtEl>
                                        <p:attrNameLst>
                                          <p:attrName>style.visibility</p:attrName>
                                        </p:attrNameLst>
                                      </p:cBhvr>
                                      <p:to>
                                        <p:strVal val="visible"/>
                                      </p:to>
                                    </p:set>
                                    <p:anim calcmode="lin" valueType="num">
                                      <p:cBhvr additive="base">
                                        <p:cTn id="12" dur="500" fill="hold"/>
                                        <p:tgtEl>
                                          <p:spTgt spid="33797"/>
                                        </p:tgtEl>
                                        <p:attrNameLst>
                                          <p:attrName>ppt_x</p:attrName>
                                        </p:attrNameLst>
                                      </p:cBhvr>
                                      <p:tavLst>
                                        <p:tav tm="0">
                                          <p:val>
                                            <p:strVal val="#ppt_x"/>
                                          </p:val>
                                        </p:tav>
                                        <p:tav tm="100000">
                                          <p:val>
                                            <p:strVal val="#ppt_x"/>
                                          </p:val>
                                        </p:tav>
                                      </p:tavLst>
                                    </p:anim>
                                    <p:anim calcmode="lin" valueType="num">
                                      <p:cBhvr additive="base">
                                        <p:cTn id="13" dur="500" fill="hold"/>
                                        <p:tgtEl>
                                          <p:spTgt spid="3379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3799"/>
                                        </p:tgtEl>
                                        <p:attrNameLst>
                                          <p:attrName>style.visibility</p:attrName>
                                        </p:attrNameLst>
                                      </p:cBhvr>
                                      <p:to>
                                        <p:strVal val="visible"/>
                                      </p:to>
                                    </p:set>
                                    <p:anim calcmode="lin" valueType="num">
                                      <p:cBhvr additive="base">
                                        <p:cTn id="18" dur="500" fill="hold"/>
                                        <p:tgtEl>
                                          <p:spTgt spid="33799"/>
                                        </p:tgtEl>
                                        <p:attrNameLst>
                                          <p:attrName>ppt_x</p:attrName>
                                        </p:attrNameLst>
                                      </p:cBhvr>
                                      <p:tavLst>
                                        <p:tav tm="0">
                                          <p:val>
                                            <p:strVal val="0-#ppt_w/2"/>
                                          </p:val>
                                        </p:tav>
                                        <p:tav tm="100000">
                                          <p:val>
                                            <p:strVal val="#ppt_x"/>
                                          </p:val>
                                        </p:tav>
                                      </p:tavLst>
                                    </p:anim>
                                    <p:anim calcmode="lin" valueType="num">
                                      <p:cBhvr additive="base">
                                        <p:cTn id="19" dur="500" fill="hold"/>
                                        <p:tgtEl>
                                          <p:spTgt spid="3379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33798">
                                            <p:txEl>
                                              <p:pRg st="0" end="0"/>
                                            </p:txEl>
                                          </p:spTgt>
                                        </p:tgtEl>
                                        <p:attrNameLst>
                                          <p:attrName>style.visibility</p:attrName>
                                        </p:attrNameLst>
                                      </p:cBhvr>
                                      <p:to>
                                        <p:strVal val="visible"/>
                                      </p:to>
                                    </p:set>
                                    <p:anim calcmode="lin" valueType="num">
                                      <p:cBhvr>
                                        <p:cTn id="24" dur="500" fill="hold"/>
                                        <p:tgtEl>
                                          <p:spTgt spid="33798">
                                            <p:txEl>
                                              <p:pRg st="0" end="0"/>
                                            </p:txEl>
                                          </p:spTgt>
                                        </p:tgtEl>
                                        <p:attrNameLst>
                                          <p:attrName>ppt_x</p:attrName>
                                        </p:attrNameLst>
                                      </p:cBhvr>
                                      <p:tavLst>
                                        <p:tav tm="0">
                                          <p:val>
                                            <p:strVal val="#ppt_x-#ppt_w/2"/>
                                          </p:val>
                                        </p:tav>
                                        <p:tav tm="100000">
                                          <p:val>
                                            <p:strVal val="#ppt_x"/>
                                          </p:val>
                                        </p:tav>
                                      </p:tavLst>
                                    </p:anim>
                                    <p:anim calcmode="lin" valueType="num">
                                      <p:cBhvr>
                                        <p:cTn id="25" dur="500" fill="hold"/>
                                        <p:tgtEl>
                                          <p:spTgt spid="33798">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3798">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33798">
                                            <p:txEl>
                                              <p:pRg st="0" end="0"/>
                                            </p:txEl>
                                          </p:spTgt>
                                        </p:tgtEl>
                                        <p:attrNameLst>
                                          <p:attrName>ppt_h</p:attrName>
                                        </p:attrNameLst>
                                      </p:cBhvr>
                                      <p:tavLst>
                                        <p:tav tm="0">
                                          <p:val>
                                            <p:strVal val="#ppt_h"/>
                                          </p:val>
                                        </p:tav>
                                        <p:tav tm="100000">
                                          <p:val>
                                            <p:strVal val="#ppt_h"/>
                                          </p:val>
                                        </p:tav>
                                      </p:tavLst>
                                    </p:anim>
                                  </p:childTnLst>
                                </p:cTn>
                              </p:par>
                              <p:par>
                                <p:cTn id="28" presetID="17" presetClass="entr" presetSubtype="8" fill="hold" grpId="0" nodeType="withEffect">
                                  <p:stCondLst>
                                    <p:cond delay="0"/>
                                  </p:stCondLst>
                                  <p:childTnLst>
                                    <p:set>
                                      <p:cBhvr>
                                        <p:cTn id="29" dur="1" fill="hold">
                                          <p:stCondLst>
                                            <p:cond delay="0"/>
                                          </p:stCondLst>
                                        </p:cTn>
                                        <p:tgtEl>
                                          <p:spTgt spid="33798">
                                            <p:txEl>
                                              <p:pRg st="1" end="1"/>
                                            </p:txEl>
                                          </p:spTgt>
                                        </p:tgtEl>
                                        <p:attrNameLst>
                                          <p:attrName>style.visibility</p:attrName>
                                        </p:attrNameLst>
                                      </p:cBhvr>
                                      <p:to>
                                        <p:strVal val="visible"/>
                                      </p:to>
                                    </p:set>
                                    <p:anim calcmode="lin" valueType="num">
                                      <p:cBhvr>
                                        <p:cTn id="30" dur="500" fill="hold"/>
                                        <p:tgtEl>
                                          <p:spTgt spid="33798">
                                            <p:txEl>
                                              <p:pRg st="1" end="1"/>
                                            </p:txEl>
                                          </p:spTgt>
                                        </p:tgtEl>
                                        <p:attrNameLst>
                                          <p:attrName>ppt_x</p:attrName>
                                        </p:attrNameLst>
                                      </p:cBhvr>
                                      <p:tavLst>
                                        <p:tav tm="0">
                                          <p:val>
                                            <p:strVal val="#ppt_x-#ppt_w/2"/>
                                          </p:val>
                                        </p:tav>
                                        <p:tav tm="100000">
                                          <p:val>
                                            <p:strVal val="#ppt_x"/>
                                          </p:val>
                                        </p:tav>
                                      </p:tavLst>
                                    </p:anim>
                                    <p:anim calcmode="lin" valueType="num">
                                      <p:cBhvr>
                                        <p:cTn id="31" dur="500" fill="hold"/>
                                        <p:tgtEl>
                                          <p:spTgt spid="33798">
                                            <p:txEl>
                                              <p:pRg st="1" end="1"/>
                                            </p:txEl>
                                          </p:spTgt>
                                        </p:tgtEl>
                                        <p:attrNameLst>
                                          <p:attrName>ppt_y</p:attrName>
                                        </p:attrNameLst>
                                      </p:cBhvr>
                                      <p:tavLst>
                                        <p:tav tm="0">
                                          <p:val>
                                            <p:strVal val="#ppt_y"/>
                                          </p:val>
                                        </p:tav>
                                        <p:tav tm="100000">
                                          <p:val>
                                            <p:strVal val="#ppt_y"/>
                                          </p:val>
                                        </p:tav>
                                      </p:tavLst>
                                    </p:anim>
                                    <p:anim calcmode="lin" valueType="num">
                                      <p:cBhvr>
                                        <p:cTn id="32" dur="500" fill="hold"/>
                                        <p:tgtEl>
                                          <p:spTgt spid="33798">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3379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grpId="0" nodeType="clickEffect">
                                  <p:stCondLst>
                                    <p:cond delay="0"/>
                                  </p:stCondLst>
                                  <p:childTnLst>
                                    <p:set>
                                      <p:cBhvr>
                                        <p:cTn id="37" dur="1" fill="hold">
                                          <p:stCondLst>
                                            <p:cond delay="0"/>
                                          </p:stCondLst>
                                        </p:cTn>
                                        <p:tgtEl>
                                          <p:spTgt spid="33798">
                                            <p:txEl>
                                              <p:pRg st="2" end="2"/>
                                            </p:txEl>
                                          </p:spTgt>
                                        </p:tgtEl>
                                        <p:attrNameLst>
                                          <p:attrName>style.visibility</p:attrName>
                                        </p:attrNameLst>
                                      </p:cBhvr>
                                      <p:to>
                                        <p:strVal val="visible"/>
                                      </p:to>
                                    </p:set>
                                    <p:anim calcmode="lin" valueType="num">
                                      <p:cBhvr>
                                        <p:cTn id="38" dur="500" fill="hold"/>
                                        <p:tgtEl>
                                          <p:spTgt spid="33798">
                                            <p:txEl>
                                              <p:pRg st="2" end="2"/>
                                            </p:txEl>
                                          </p:spTgt>
                                        </p:tgtEl>
                                        <p:attrNameLst>
                                          <p:attrName>ppt_x</p:attrName>
                                        </p:attrNameLst>
                                      </p:cBhvr>
                                      <p:tavLst>
                                        <p:tav tm="0">
                                          <p:val>
                                            <p:strVal val="#ppt_x-#ppt_w/2"/>
                                          </p:val>
                                        </p:tav>
                                        <p:tav tm="100000">
                                          <p:val>
                                            <p:strVal val="#ppt_x"/>
                                          </p:val>
                                        </p:tav>
                                      </p:tavLst>
                                    </p:anim>
                                    <p:anim calcmode="lin" valueType="num">
                                      <p:cBhvr>
                                        <p:cTn id="39" dur="500" fill="hold"/>
                                        <p:tgtEl>
                                          <p:spTgt spid="33798">
                                            <p:txEl>
                                              <p:pRg st="2" end="2"/>
                                            </p:txEl>
                                          </p:spTgt>
                                        </p:tgtEl>
                                        <p:attrNameLst>
                                          <p:attrName>ppt_y</p:attrName>
                                        </p:attrNameLst>
                                      </p:cBhvr>
                                      <p:tavLst>
                                        <p:tav tm="0">
                                          <p:val>
                                            <p:strVal val="#ppt_y"/>
                                          </p:val>
                                        </p:tav>
                                        <p:tav tm="100000">
                                          <p:val>
                                            <p:strVal val="#ppt_y"/>
                                          </p:val>
                                        </p:tav>
                                      </p:tavLst>
                                    </p:anim>
                                    <p:anim calcmode="lin" valueType="num">
                                      <p:cBhvr>
                                        <p:cTn id="40" dur="500" fill="hold"/>
                                        <p:tgtEl>
                                          <p:spTgt spid="33798">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33798">
                                            <p:txEl>
                                              <p:pRg st="2" end="2"/>
                                            </p:txEl>
                                          </p:spTgt>
                                        </p:tgtEl>
                                        <p:attrNameLst>
                                          <p:attrName>ppt_h</p:attrName>
                                        </p:attrNameLst>
                                      </p:cBhvr>
                                      <p:tavLst>
                                        <p:tav tm="0">
                                          <p:val>
                                            <p:strVal val="#ppt_h"/>
                                          </p:val>
                                        </p:tav>
                                        <p:tav tm="100000">
                                          <p:val>
                                            <p:strVal val="#ppt_h"/>
                                          </p:val>
                                        </p:tav>
                                      </p:tavLst>
                                    </p:anim>
                                  </p:childTnLst>
                                </p:cTn>
                              </p:par>
                              <p:par>
                                <p:cTn id="42" presetID="17" presetClass="entr" presetSubtype="8" fill="hold" grpId="0" nodeType="withEffect">
                                  <p:stCondLst>
                                    <p:cond delay="0"/>
                                  </p:stCondLst>
                                  <p:childTnLst>
                                    <p:set>
                                      <p:cBhvr>
                                        <p:cTn id="43" dur="1" fill="hold">
                                          <p:stCondLst>
                                            <p:cond delay="0"/>
                                          </p:stCondLst>
                                        </p:cTn>
                                        <p:tgtEl>
                                          <p:spTgt spid="33798">
                                            <p:txEl>
                                              <p:pRg st="3" end="3"/>
                                            </p:txEl>
                                          </p:spTgt>
                                        </p:tgtEl>
                                        <p:attrNameLst>
                                          <p:attrName>style.visibility</p:attrName>
                                        </p:attrNameLst>
                                      </p:cBhvr>
                                      <p:to>
                                        <p:strVal val="visible"/>
                                      </p:to>
                                    </p:set>
                                    <p:anim calcmode="lin" valueType="num">
                                      <p:cBhvr>
                                        <p:cTn id="44" dur="500" fill="hold"/>
                                        <p:tgtEl>
                                          <p:spTgt spid="33798">
                                            <p:txEl>
                                              <p:pRg st="3" end="3"/>
                                            </p:txEl>
                                          </p:spTgt>
                                        </p:tgtEl>
                                        <p:attrNameLst>
                                          <p:attrName>ppt_x</p:attrName>
                                        </p:attrNameLst>
                                      </p:cBhvr>
                                      <p:tavLst>
                                        <p:tav tm="0">
                                          <p:val>
                                            <p:strVal val="#ppt_x-#ppt_w/2"/>
                                          </p:val>
                                        </p:tav>
                                        <p:tav tm="100000">
                                          <p:val>
                                            <p:strVal val="#ppt_x"/>
                                          </p:val>
                                        </p:tav>
                                      </p:tavLst>
                                    </p:anim>
                                    <p:anim calcmode="lin" valueType="num">
                                      <p:cBhvr>
                                        <p:cTn id="45" dur="500" fill="hold"/>
                                        <p:tgtEl>
                                          <p:spTgt spid="33798">
                                            <p:txEl>
                                              <p:pRg st="3" end="3"/>
                                            </p:txEl>
                                          </p:spTgt>
                                        </p:tgtEl>
                                        <p:attrNameLst>
                                          <p:attrName>ppt_y</p:attrName>
                                        </p:attrNameLst>
                                      </p:cBhvr>
                                      <p:tavLst>
                                        <p:tav tm="0">
                                          <p:val>
                                            <p:strVal val="#ppt_y"/>
                                          </p:val>
                                        </p:tav>
                                        <p:tav tm="100000">
                                          <p:val>
                                            <p:strVal val="#ppt_y"/>
                                          </p:val>
                                        </p:tav>
                                      </p:tavLst>
                                    </p:anim>
                                    <p:anim calcmode="lin" valueType="num">
                                      <p:cBhvr>
                                        <p:cTn id="46" dur="500" fill="hold"/>
                                        <p:tgtEl>
                                          <p:spTgt spid="33798">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3379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8" fill="hold" grpId="0" nodeType="clickEffect">
                                  <p:stCondLst>
                                    <p:cond delay="0"/>
                                  </p:stCondLst>
                                  <p:childTnLst>
                                    <p:set>
                                      <p:cBhvr>
                                        <p:cTn id="51" dur="1" fill="hold">
                                          <p:stCondLst>
                                            <p:cond delay="0"/>
                                          </p:stCondLst>
                                        </p:cTn>
                                        <p:tgtEl>
                                          <p:spTgt spid="33798">
                                            <p:txEl>
                                              <p:pRg st="4" end="4"/>
                                            </p:txEl>
                                          </p:spTgt>
                                        </p:tgtEl>
                                        <p:attrNameLst>
                                          <p:attrName>style.visibility</p:attrName>
                                        </p:attrNameLst>
                                      </p:cBhvr>
                                      <p:to>
                                        <p:strVal val="visible"/>
                                      </p:to>
                                    </p:set>
                                    <p:anim calcmode="lin" valueType="num">
                                      <p:cBhvr>
                                        <p:cTn id="52" dur="500" fill="hold"/>
                                        <p:tgtEl>
                                          <p:spTgt spid="33798">
                                            <p:txEl>
                                              <p:pRg st="4" end="4"/>
                                            </p:txEl>
                                          </p:spTgt>
                                        </p:tgtEl>
                                        <p:attrNameLst>
                                          <p:attrName>ppt_x</p:attrName>
                                        </p:attrNameLst>
                                      </p:cBhvr>
                                      <p:tavLst>
                                        <p:tav tm="0">
                                          <p:val>
                                            <p:strVal val="#ppt_x-#ppt_w/2"/>
                                          </p:val>
                                        </p:tav>
                                        <p:tav tm="100000">
                                          <p:val>
                                            <p:strVal val="#ppt_x"/>
                                          </p:val>
                                        </p:tav>
                                      </p:tavLst>
                                    </p:anim>
                                    <p:anim calcmode="lin" valueType="num">
                                      <p:cBhvr>
                                        <p:cTn id="53" dur="500" fill="hold"/>
                                        <p:tgtEl>
                                          <p:spTgt spid="33798">
                                            <p:txEl>
                                              <p:pRg st="4" end="4"/>
                                            </p:txEl>
                                          </p:spTgt>
                                        </p:tgtEl>
                                        <p:attrNameLst>
                                          <p:attrName>ppt_y</p:attrName>
                                        </p:attrNameLst>
                                      </p:cBhvr>
                                      <p:tavLst>
                                        <p:tav tm="0">
                                          <p:val>
                                            <p:strVal val="#ppt_y"/>
                                          </p:val>
                                        </p:tav>
                                        <p:tav tm="100000">
                                          <p:val>
                                            <p:strVal val="#ppt_y"/>
                                          </p:val>
                                        </p:tav>
                                      </p:tavLst>
                                    </p:anim>
                                    <p:anim calcmode="lin" valueType="num">
                                      <p:cBhvr>
                                        <p:cTn id="54" dur="500" fill="hold"/>
                                        <p:tgtEl>
                                          <p:spTgt spid="33798">
                                            <p:txEl>
                                              <p:pRg st="4" end="4"/>
                                            </p:txEl>
                                          </p:spTgt>
                                        </p:tgtEl>
                                        <p:attrNameLst>
                                          <p:attrName>ppt_w</p:attrName>
                                        </p:attrNameLst>
                                      </p:cBhvr>
                                      <p:tavLst>
                                        <p:tav tm="0">
                                          <p:val>
                                            <p:fltVal val="0"/>
                                          </p:val>
                                        </p:tav>
                                        <p:tav tm="100000">
                                          <p:val>
                                            <p:strVal val="#ppt_w"/>
                                          </p:val>
                                        </p:tav>
                                      </p:tavLst>
                                    </p:anim>
                                    <p:anim calcmode="lin" valueType="num">
                                      <p:cBhvr>
                                        <p:cTn id="55" dur="500" fill="hold"/>
                                        <p:tgtEl>
                                          <p:spTgt spid="33798">
                                            <p:txEl>
                                              <p:pRg st="4" end="4"/>
                                            </p:txEl>
                                          </p:spTgt>
                                        </p:tgtEl>
                                        <p:attrNameLst>
                                          <p:attrName>ppt_h</p:attrName>
                                        </p:attrNameLst>
                                      </p:cBhvr>
                                      <p:tavLst>
                                        <p:tav tm="0">
                                          <p:val>
                                            <p:strVal val="#ppt_h"/>
                                          </p:val>
                                        </p:tav>
                                        <p:tav tm="100000">
                                          <p:val>
                                            <p:strVal val="#ppt_h"/>
                                          </p:val>
                                        </p:tav>
                                      </p:tavLst>
                                    </p:anim>
                                  </p:childTnLst>
                                </p:cTn>
                              </p:par>
                              <p:par>
                                <p:cTn id="56" presetID="17" presetClass="entr" presetSubtype="8" fill="hold" grpId="0" nodeType="withEffect">
                                  <p:stCondLst>
                                    <p:cond delay="0"/>
                                  </p:stCondLst>
                                  <p:childTnLst>
                                    <p:set>
                                      <p:cBhvr>
                                        <p:cTn id="57" dur="1" fill="hold">
                                          <p:stCondLst>
                                            <p:cond delay="0"/>
                                          </p:stCondLst>
                                        </p:cTn>
                                        <p:tgtEl>
                                          <p:spTgt spid="33798">
                                            <p:txEl>
                                              <p:pRg st="5" end="5"/>
                                            </p:txEl>
                                          </p:spTgt>
                                        </p:tgtEl>
                                        <p:attrNameLst>
                                          <p:attrName>style.visibility</p:attrName>
                                        </p:attrNameLst>
                                      </p:cBhvr>
                                      <p:to>
                                        <p:strVal val="visible"/>
                                      </p:to>
                                    </p:set>
                                    <p:anim calcmode="lin" valueType="num">
                                      <p:cBhvr>
                                        <p:cTn id="58" dur="500" fill="hold"/>
                                        <p:tgtEl>
                                          <p:spTgt spid="33798">
                                            <p:txEl>
                                              <p:pRg st="5" end="5"/>
                                            </p:txEl>
                                          </p:spTgt>
                                        </p:tgtEl>
                                        <p:attrNameLst>
                                          <p:attrName>ppt_x</p:attrName>
                                        </p:attrNameLst>
                                      </p:cBhvr>
                                      <p:tavLst>
                                        <p:tav tm="0">
                                          <p:val>
                                            <p:strVal val="#ppt_x-#ppt_w/2"/>
                                          </p:val>
                                        </p:tav>
                                        <p:tav tm="100000">
                                          <p:val>
                                            <p:strVal val="#ppt_x"/>
                                          </p:val>
                                        </p:tav>
                                      </p:tavLst>
                                    </p:anim>
                                    <p:anim calcmode="lin" valueType="num">
                                      <p:cBhvr>
                                        <p:cTn id="59" dur="500" fill="hold"/>
                                        <p:tgtEl>
                                          <p:spTgt spid="33798">
                                            <p:txEl>
                                              <p:pRg st="5" end="5"/>
                                            </p:txEl>
                                          </p:spTgt>
                                        </p:tgtEl>
                                        <p:attrNameLst>
                                          <p:attrName>ppt_y</p:attrName>
                                        </p:attrNameLst>
                                      </p:cBhvr>
                                      <p:tavLst>
                                        <p:tav tm="0">
                                          <p:val>
                                            <p:strVal val="#ppt_y"/>
                                          </p:val>
                                        </p:tav>
                                        <p:tav tm="100000">
                                          <p:val>
                                            <p:strVal val="#ppt_y"/>
                                          </p:val>
                                        </p:tav>
                                      </p:tavLst>
                                    </p:anim>
                                    <p:anim calcmode="lin" valueType="num">
                                      <p:cBhvr>
                                        <p:cTn id="60" dur="500" fill="hold"/>
                                        <p:tgtEl>
                                          <p:spTgt spid="33798">
                                            <p:txEl>
                                              <p:pRg st="5" end="5"/>
                                            </p:txEl>
                                          </p:spTgt>
                                        </p:tgtEl>
                                        <p:attrNameLst>
                                          <p:attrName>ppt_w</p:attrName>
                                        </p:attrNameLst>
                                      </p:cBhvr>
                                      <p:tavLst>
                                        <p:tav tm="0">
                                          <p:val>
                                            <p:fltVal val="0"/>
                                          </p:val>
                                        </p:tav>
                                        <p:tav tm="100000">
                                          <p:val>
                                            <p:strVal val="#ppt_w"/>
                                          </p:val>
                                        </p:tav>
                                      </p:tavLst>
                                    </p:anim>
                                    <p:anim calcmode="lin" valueType="num">
                                      <p:cBhvr>
                                        <p:cTn id="61" dur="500" fill="hold"/>
                                        <p:tgtEl>
                                          <p:spTgt spid="33798">
                                            <p:txEl>
                                              <p:pRg st="5" end="5"/>
                                            </p:txEl>
                                          </p:spTgt>
                                        </p:tgtEl>
                                        <p:attrNameLst>
                                          <p:attrName>ppt_h</p:attrName>
                                        </p:attrNameLst>
                                      </p:cBhvr>
                                      <p:tavLst>
                                        <p:tav tm="0">
                                          <p:val>
                                            <p:strVal val="#ppt_h"/>
                                          </p:val>
                                        </p:tav>
                                        <p:tav tm="100000">
                                          <p:val>
                                            <p:strVal val="#ppt_h"/>
                                          </p:val>
                                        </p:tav>
                                      </p:tavLst>
                                    </p:anim>
                                  </p:childTnLst>
                                </p:cTn>
                              </p:par>
                              <p:par>
                                <p:cTn id="62" presetID="17" presetClass="entr" presetSubtype="8" fill="hold" grpId="0" nodeType="withEffect">
                                  <p:stCondLst>
                                    <p:cond delay="0"/>
                                  </p:stCondLst>
                                  <p:childTnLst>
                                    <p:set>
                                      <p:cBhvr>
                                        <p:cTn id="63" dur="1" fill="hold">
                                          <p:stCondLst>
                                            <p:cond delay="0"/>
                                          </p:stCondLst>
                                        </p:cTn>
                                        <p:tgtEl>
                                          <p:spTgt spid="33798">
                                            <p:txEl>
                                              <p:pRg st="6" end="6"/>
                                            </p:txEl>
                                          </p:spTgt>
                                        </p:tgtEl>
                                        <p:attrNameLst>
                                          <p:attrName>style.visibility</p:attrName>
                                        </p:attrNameLst>
                                      </p:cBhvr>
                                      <p:to>
                                        <p:strVal val="visible"/>
                                      </p:to>
                                    </p:set>
                                    <p:anim calcmode="lin" valueType="num">
                                      <p:cBhvr>
                                        <p:cTn id="64" dur="500" fill="hold"/>
                                        <p:tgtEl>
                                          <p:spTgt spid="33798">
                                            <p:txEl>
                                              <p:pRg st="6" end="6"/>
                                            </p:txEl>
                                          </p:spTgt>
                                        </p:tgtEl>
                                        <p:attrNameLst>
                                          <p:attrName>ppt_x</p:attrName>
                                        </p:attrNameLst>
                                      </p:cBhvr>
                                      <p:tavLst>
                                        <p:tav tm="0">
                                          <p:val>
                                            <p:strVal val="#ppt_x-#ppt_w/2"/>
                                          </p:val>
                                        </p:tav>
                                        <p:tav tm="100000">
                                          <p:val>
                                            <p:strVal val="#ppt_x"/>
                                          </p:val>
                                        </p:tav>
                                      </p:tavLst>
                                    </p:anim>
                                    <p:anim calcmode="lin" valueType="num">
                                      <p:cBhvr>
                                        <p:cTn id="65" dur="500" fill="hold"/>
                                        <p:tgtEl>
                                          <p:spTgt spid="33798">
                                            <p:txEl>
                                              <p:pRg st="6" end="6"/>
                                            </p:txEl>
                                          </p:spTgt>
                                        </p:tgtEl>
                                        <p:attrNameLst>
                                          <p:attrName>ppt_y</p:attrName>
                                        </p:attrNameLst>
                                      </p:cBhvr>
                                      <p:tavLst>
                                        <p:tav tm="0">
                                          <p:val>
                                            <p:strVal val="#ppt_y"/>
                                          </p:val>
                                        </p:tav>
                                        <p:tav tm="100000">
                                          <p:val>
                                            <p:strVal val="#ppt_y"/>
                                          </p:val>
                                        </p:tav>
                                      </p:tavLst>
                                    </p:anim>
                                    <p:anim calcmode="lin" valueType="num">
                                      <p:cBhvr>
                                        <p:cTn id="66" dur="500" fill="hold"/>
                                        <p:tgtEl>
                                          <p:spTgt spid="33798">
                                            <p:txEl>
                                              <p:pRg st="6" end="6"/>
                                            </p:txEl>
                                          </p:spTgt>
                                        </p:tgtEl>
                                        <p:attrNameLst>
                                          <p:attrName>ppt_w</p:attrName>
                                        </p:attrNameLst>
                                      </p:cBhvr>
                                      <p:tavLst>
                                        <p:tav tm="0">
                                          <p:val>
                                            <p:fltVal val="0"/>
                                          </p:val>
                                        </p:tav>
                                        <p:tav tm="100000">
                                          <p:val>
                                            <p:strVal val="#ppt_w"/>
                                          </p:val>
                                        </p:tav>
                                      </p:tavLst>
                                    </p:anim>
                                    <p:anim calcmode="lin" valueType="num">
                                      <p:cBhvr>
                                        <p:cTn id="67" dur="500" fill="hold"/>
                                        <p:tgtEl>
                                          <p:spTgt spid="33798">
                                            <p:txEl>
                                              <p:pRg st="6" end="6"/>
                                            </p:txEl>
                                          </p:spTgt>
                                        </p:tgtEl>
                                        <p:attrNameLst>
                                          <p:attrName>ppt_h</p:attrName>
                                        </p:attrNameLst>
                                      </p:cBhvr>
                                      <p:tavLst>
                                        <p:tav tm="0">
                                          <p:val>
                                            <p:strVal val="#ppt_h"/>
                                          </p:val>
                                        </p:tav>
                                        <p:tav tm="100000">
                                          <p:val>
                                            <p:strVal val="#ppt_h"/>
                                          </p:val>
                                        </p:tav>
                                      </p:tavLst>
                                    </p:anim>
                                  </p:childTnLst>
                                </p:cTn>
                              </p:par>
                              <p:par>
                                <p:cTn id="68" presetID="17" presetClass="entr" presetSubtype="8" fill="hold" grpId="0" nodeType="withEffect">
                                  <p:stCondLst>
                                    <p:cond delay="0"/>
                                  </p:stCondLst>
                                  <p:childTnLst>
                                    <p:set>
                                      <p:cBhvr>
                                        <p:cTn id="69" dur="1" fill="hold">
                                          <p:stCondLst>
                                            <p:cond delay="0"/>
                                          </p:stCondLst>
                                        </p:cTn>
                                        <p:tgtEl>
                                          <p:spTgt spid="33798">
                                            <p:txEl>
                                              <p:pRg st="7" end="7"/>
                                            </p:txEl>
                                          </p:spTgt>
                                        </p:tgtEl>
                                        <p:attrNameLst>
                                          <p:attrName>style.visibility</p:attrName>
                                        </p:attrNameLst>
                                      </p:cBhvr>
                                      <p:to>
                                        <p:strVal val="visible"/>
                                      </p:to>
                                    </p:set>
                                    <p:anim calcmode="lin" valueType="num">
                                      <p:cBhvr>
                                        <p:cTn id="70" dur="500" fill="hold"/>
                                        <p:tgtEl>
                                          <p:spTgt spid="33798">
                                            <p:txEl>
                                              <p:pRg st="7" end="7"/>
                                            </p:txEl>
                                          </p:spTgt>
                                        </p:tgtEl>
                                        <p:attrNameLst>
                                          <p:attrName>ppt_x</p:attrName>
                                        </p:attrNameLst>
                                      </p:cBhvr>
                                      <p:tavLst>
                                        <p:tav tm="0">
                                          <p:val>
                                            <p:strVal val="#ppt_x-#ppt_w/2"/>
                                          </p:val>
                                        </p:tav>
                                        <p:tav tm="100000">
                                          <p:val>
                                            <p:strVal val="#ppt_x"/>
                                          </p:val>
                                        </p:tav>
                                      </p:tavLst>
                                    </p:anim>
                                    <p:anim calcmode="lin" valueType="num">
                                      <p:cBhvr>
                                        <p:cTn id="71" dur="500" fill="hold"/>
                                        <p:tgtEl>
                                          <p:spTgt spid="33798">
                                            <p:txEl>
                                              <p:pRg st="7" end="7"/>
                                            </p:txEl>
                                          </p:spTgt>
                                        </p:tgtEl>
                                        <p:attrNameLst>
                                          <p:attrName>ppt_y</p:attrName>
                                        </p:attrNameLst>
                                      </p:cBhvr>
                                      <p:tavLst>
                                        <p:tav tm="0">
                                          <p:val>
                                            <p:strVal val="#ppt_y"/>
                                          </p:val>
                                        </p:tav>
                                        <p:tav tm="100000">
                                          <p:val>
                                            <p:strVal val="#ppt_y"/>
                                          </p:val>
                                        </p:tav>
                                      </p:tavLst>
                                    </p:anim>
                                    <p:anim calcmode="lin" valueType="num">
                                      <p:cBhvr>
                                        <p:cTn id="72" dur="500" fill="hold"/>
                                        <p:tgtEl>
                                          <p:spTgt spid="33798">
                                            <p:txEl>
                                              <p:pRg st="7" end="7"/>
                                            </p:txEl>
                                          </p:spTgt>
                                        </p:tgtEl>
                                        <p:attrNameLst>
                                          <p:attrName>ppt_w</p:attrName>
                                        </p:attrNameLst>
                                      </p:cBhvr>
                                      <p:tavLst>
                                        <p:tav tm="0">
                                          <p:val>
                                            <p:fltVal val="0"/>
                                          </p:val>
                                        </p:tav>
                                        <p:tav tm="100000">
                                          <p:val>
                                            <p:strVal val="#ppt_w"/>
                                          </p:val>
                                        </p:tav>
                                      </p:tavLst>
                                    </p:anim>
                                    <p:anim calcmode="lin" valueType="num">
                                      <p:cBhvr>
                                        <p:cTn id="73" dur="500" fill="hold"/>
                                        <p:tgtEl>
                                          <p:spTgt spid="33798">
                                            <p:txEl>
                                              <p:pRg st="7" end="7"/>
                                            </p:txEl>
                                          </p:spTgt>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9" presetClass="entr" presetSubtype="0" fill="hold" nodeType="afterEffect">
                                  <p:stCondLst>
                                    <p:cond delay="0"/>
                                  </p:stCondLst>
                                  <p:childTnLst>
                                    <p:set>
                                      <p:cBhvr>
                                        <p:cTn id="76" dur="1" fill="hold">
                                          <p:stCondLst>
                                            <p:cond delay="0"/>
                                          </p:stCondLst>
                                        </p:cTn>
                                        <p:tgtEl>
                                          <p:spTgt spid="33800"/>
                                        </p:tgtEl>
                                        <p:attrNameLst>
                                          <p:attrName>style.visibility</p:attrName>
                                        </p:attrNameLst>
                                      </p:cBhvr>
                                      <p:to>
                                        <p:strVal val="visible"/>
                                      </p:to>
                                    </p:set>
                                    <p:animEffect transition="in" filter="dissolve">
                                      <p:cBhvr>
                                        <p:cTn id="77"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utoUpdateAnimBg="0"/>
      <p:bldP spid="33798" grpId="0" build="p" autoUpdateAnimBg="0"/>
      <p:bldP spid="3379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47650"/>
            <a:ext cx="3733800" cy="5314950"/>
          </a:xfrm>
        </p:spPr>
        <p:txBody>
          <a:bodyPr/>
          <a:lstStyle/>
          <a:p>
            <a:r>
              <a:rPr lang="en-US" dirty="0" smtClean="0"/>
              <a:t>What “rights” do professors enjoy in our public colleges and universities?</a:t>
            </a:r>
          </a:p>
        </p:txBody>
      </p:sp>
      <p:graphicFrame>
        <p:nvGraphicFramePr>
          <p:cNvPr id="34819" name="Object 3"/>
          <p:cNvGraphicFramePr>
            <a:graphicFrameLocks noChangeAspect="1"/>
          </p:cNvGraphicFramePr>
          <p:nvPr/>
        </p:nvGraphicFramePr>
        <p:xfrm>
          <a:off x="4495800" y="609600"/>
          <a:ext cx="3860800" cy="5487988"/>
        </p:xfrm>
        <a:graphic>
          <a:graphicData uri="http://schemas.openxmlformats.org/presentationml/2006/ole">
            <p:oleObj spid="_x0000_s4098" name="Microsoft ClipArt Gallery" r:id="rId4" imgW="3860800" imgH="5486400" progId="">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1000"/>
                                  </p:stCondLst>
                                  <p:childTnLst>
                                    <p:set>
                                      <p:cBhvr>
                                        <p:cTn id="6" dur="1" fill="hold">
                                          <p:stCondLst>
                                            <p:cond delay="0"/>
                                          </p:stCondLst>
                                        </p:cTn>
                                        <p:tgtEl>
                                          <p:spTgt spid="34818"/>
                                        </p:tgtEl>
                                        <p:attrNameLst>
                                          <p:attrName>style.visibility</p:attrName>
                                        </p:attrNameLst>
                                      </p:cBhvr>
                                      <p:to>
                                        <p:strVal val="visible"/>
                                      </p:to>
                                    </p:set>
                                    <p:animEffect transition="in" filter="box(out)">
                                      <p:cBhvr>
                                        <p:cTn id="7" dur="500"/>
                                        <p:tgtEl>
                                          <p:spTgt spid="34818"/>
                                        </p:tgtEl>
                                      </p:cBhvr>
                                    </p:animEffect>
                                  </p:childTnLst>
                                </p:cTn>
                              </p:par>
                            </p:childTnLst>
                          </p:cTn>
                        </p:par>
                        <p:par>
                          <p:cTn id="8" fill="hold">
                            <p:stCondLst>
                              <p:cond delay="1500"/>
                            </p:stCondLst>
                            <p:childTnLst>
                              <p:par>
                                <p:cTn id="9" presetID="15" presetClass="entr" presetSubtype="0" fill="hold" nodeType="afterEffect">
                                  <p:stCondLst>
                                    <p:cond delay="1000"/>
                                  </p:stCondLst>
                                  <p:childTnLst>
                                    <p:set>
                                      <p:cBhvr>
                                        <p:cTn id="10" dur="1" fill="hold">
                                          <p:stCondLst>
                                            <p:cond delay="0"/>
                                          </p:stCondLst>
                                        </p:cTn>
                                        <p:tgtEl>
                                          <p:spTgt spid="34819"/>
                                        </p:tgtEl>
                                        <p:attrNameLst>
                                          <p:attrName>style.visibility</p:attrName>
                                        </p:attrNameLst>
                                      </p:cBhvr>
                                      <p:to>
                                        <p:strVal val="visible"/>
                                      </p:to>
                                    </p:set>
                                    <p:anim calcmode="lin" valueType="num">
                                      <p:cBhvr>
                                        <p:cTn id="11" dur="1000" fill="hold"/>
                                        <p:tgtEl>
                                          <p:spTgt spid="34819"/>
                                        </p:tgtEl>
                                        <p:attrNameLst>
                                          <p:attrName>ppt_w</p:attrName>
                                        </p:attrNameLst>
                                      </p:cBhvr>
                                      <p:tavLst>
                                        <p:tav tm="0">
                                          <p:val>
                                            <p:fltVal val="0"/>
                                          </p:val>
                                        </p:tav>
                                        <p:tav tm="100000">
                                          <p:val>
                                            <p:strVal val="#ppt_w"/>
                                          </p:val>
                                        </p:tav>
                                      </p:tavLst>
                                    </p:anim>
                                    <p:anim calcmode="lin" valueType="num">
                                      <p:cBhvr>
                                        <p:cTn id="12" dur="1000" fill="hold"/>
                                        <p:tgtEl>
                                          <p:spTgt spid="34819"/>
                                        </p:tgtEl>
                                        <p:attrNameLst>
                                          <p:attrName>ppt_h</p:attrName>
                                        </p:attrNameLst>
                                      </p:cBhvr>
                                      <p:tavLst>
                                        <p:tav tm="0">
                                          <p:val>
                                            <p:fltVal val="0"/>
                                          </p:val>
                                        </p:tav>
                                        <p:tav tm="100000">
                                          <p:val>
                                            <p:strVal val="#ppt_h"/>
                                          </p:val>
                                        </p:tav>
                                      </p:tavLst>
                                    </p:anim>
                                    <p:anim calcmode="lin" valueType="num">
                                      <p:cBhvr>
                                        <p:cTn id="13" dur="1000" fill="hold"/>
                                        <p:tgtEl>
                                          <p:spTgt spid="3481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48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57200" y="304800"/>
            <a:ext cx="8077200" cy="6370975"/>
          </a:xfrm>
          <a:prstGeom prst="rect">
            <a:avLst/>
          </a:prstGeom>
          <a:noFill/>
          <a:ln w="12700">
            <a:noFill/>
            <a:miter lim="800000"/>
            <a:headEnd/>
            <a:tailEnd/>
          </a:ln>
        </p:spPr>
        <p:txBody>
          <a:bodyPr>
            <a:spAutoFit/>
          </a:bodyPr>
          <a:lstStyle/>
          <a:p>
            <a:pPr>
              <a:spcBef>
                <a:spcPct val="50000"/>
              </a:spcBef>
            </a:pPr>
            <a:r>
              <a:rPr lang="en-US" sz="2400" dirty="0" smtClean="0">
                <a:latin typeface="Arial" pitchFamily="34" charset="0"/>
                <a:cs typeface="Arial" pitchFamily="34" charset="0"/>
              </a:rPr>
              <a:t>… </a:t>
            </a:r>
            <a:r>
              <a:rPr lang="en-US" sz="2400" dirty="0">
                <a:latin typeface="Arial" pitchFamily="34" charset="0"/>
                <a:cs typeface="Arial" pitchFamily="34" charset="0"/>
              </a:rPr>
              <a:t>frustrated </a:t>
            </a:r>
            <a:r>
              <a:rPr lang="en-US" sz="2400" dirty="0" smtClean="0">
                <a:latin typeface="Arial" pitchFamily="34" charset="0"/>
                <a:cs typeface="Arial" pitchFamily="34" charset="0"/>
              </a:rPr>
              <a:t>professors </a:t>
            </a:r>
            <a:r>
              <a:rPr lang="en-US" sz="2400" dirty="0">
                <a:latin typeface="Arial" pitchFamily="34" charset="0"/>
                <a:cs typeface="Arial" pitchFamily="34" charset="0"/>
              </a:rPr>
              <a:t>are frequently heard to </a:t>
            </a:r>
            <a:r>
              <a:rPr lang="en-US" sz="2400" dirty="0" smtClean="0">
                <a:latin typeface="Arial" pitchFamily="34" charset="0"/>
                <a:cs typeface="Arial" pitchFamily="34" charset="0"/>
              </a:rPr>
              <a:t>say ”The </a:t>
            </a:r>
            <a:r>
              <a:rPr lang="en-US" sz="2400" dirty="0">
                <a:latin typeface="Arial" pitchFamily="34" charset="0"/>
                <a:cs typeface="Arial" pitchFamily="34" charset="0"/>
              </a:rPr>
              <a:t>students seem to have more rights than I have.”</a:t>
            </a:r>
          </a:p>
          <a:p>
            <a:pPr>
              <a:spcBef>
                <a:spcPct val="50000"/>
              </a:spcBef>
            </a:pPr>
            <a:r>
              <a:rPr lang="en-US" sz="2400" dirty="0">
                <a:latin typeface="Arial" pitchFamily="34" charset="0"/>
                <a:cs typeface="Arial" pitchFamily="34" charset="0"/>
              </a:rPr>
              <a:t>	This, in fact, happens to be true.  </a:t>
            </a:r>
            <a:r>
              <a:rPr lang="en-US" sz="2400" dirty="0" smtClean="0">
                <a:latin typeface="Arial" pitchFamily="34" charset="0"/>
                <a:cs typeface="Arial" pitchFamily="34" charset="0"/>
              </a:rPr>
              <a:t>Professors </a:t>
            </a:r>
            <a:r>
              <a:rPr lang="en-US" sz="2400" dirty="0">
                <a:latin typeface="Arial" pitchFamily="34" charset="0"/>
                <a:cs typeface="Arial" pitchFamily="34" charset="0"/>
              </a:rPr>
              <a:t>have no constitutional rights in the </a:t>
            </a:r>
            <a:r>
              <a:rPr lang="en-US" sz="2400" dirty="0" smtClean="0">
                <a:latin typeface="Arial" pitchFamily="34" charset="0"/>
                <a:cs typeface="Arial" pitchFamily="34" charset="0"/>
              </a:rPr>
              <a:t>student/professor </a:t>
            </a:r>
            <a:r>
              <a:rPr lang="en-US" sz="2400" dirty="0">
                <a:latin typeface="Arial" pitchFamily="34" charset="0"/>
                <a:cs typeface="Arial" pitchFamily="34" charset="0"/>
              </a:rPr>
              <a:t>relationship.  Only students have rights in that relationship; </a:t>
            </a:r>
            <a:r>
              <a:rPr lang="en-US" sz="2400" dirty="0" smtClean="0">
                <a:latin typeface="Arial" pitchFamily="34" charset="0"/>
                <a:cs typeface="Arial" pitchFamily="34" charset="0"/>
              </a:rPr>
              <a:t>professors </a:t>
            </a:r>
            <a:r>
              <a:rPr lang="en-US" sz="2400" dirty="0">
                <a:latin typeface="Arial" pitchFamily="34" charset="0"/>
                <a:cs typeface="Arial" pitchFamily="34" charset="0"/>
              </a:rPr>
              <a:t>have responsibilities.  Because our civil rights only protect us from government action, </a:t>
            </a:r>
            <a:r>
              <a:rPr lang="en-US" sz="2400" dirty="0" smtClean="0">
                <a:latin typeface="Arial" pitchFamily="34" charset="0"/>
                <a:cs typeface="Arial" pitchFamily="34" charset="0"/>
              </a:rPr>
              <a:t>professors </a:t>
            </a:r>
            <a:r>
              <a:rPr lang="en-US" sz="2400" dirty="0">
                <a:latin typeface="Arial" pitchFamily="34" charset="0"/>
                <a:cs typeface="Arial" pitchFamily="34" charset="0"/>
              </a:rPr>
              <a:t>are the government in </a:t>
            </a:r>
            <a:r>
              <a:rPr lang="en-US" sz="2400" dirty="0" smtClean="0">
                <a:latin typeface="Arial" pitchFamily="34" charset="0"/>
                <a:cs typeface="Arial" pitchFamily="34" charset="0"/>
              </a:rPr>
              <a:t>student/professor </a:t>
            </a:r>
            <a:r>
              <a:rPr lang="en-US" sz="2400" dirty="0">
                <a:latin typeface="Arial" pitchFamily="34" charset="0"/>
                <a:cs typeface="Arial" pitchFamily="34" charset="0"/>
              </a:rPr>
              <a:t>interactions.  As a result, </a:t>
            </a:r>
            <a:r>
              <a:rPr lang="en-US" sz="2400" dirty="0" smtClean="0">
                <a:latin typeface="Arial" pitchFamily="34" charset="0"/>
                <a:cs typeface="Arial" pitchFamily="34" charset="0"/>
              </a:rPr>
              <a:t>professors in public colleges and universities </a:t>
            </a:r>
            <a:r>
              <a:rPr lang="en-US" sz="2400" dirty="0">
                <a:latin typeface="Arial" pitchFamily="34" charset="0"/>
                <a:cs typeface="Arial" pitchFamily="34" charset="0"/>
              </a:rPr>
              <a:t>have the legal responsibility of respecting and ensuring student rights, but they do not enjoy the same rights from their students.</a:t>
            </a:r>
          </a:p>
          <a:p>
            <a:pPr>
              <a:spcBef>
                <a:spcPct val="50000"/>
              </a:spcBef>
            </a:pPr>
            <a:r>
              <a:rPr lang="en-US" sz="2400" dirty="0">
                <a:latin typeface="Arial" pitchFamily="34" charset="0"/>
                <a:cs typeface="Arial" pitchFamily="34" charset="0"/>
              </a:rPr>
              <a:t>	The constitutional rights </a:t>
            </a:r>
            <a:r>
              <a:rPr lang="en-US" sz="2400" dirty="0" smtClean="0">
                <a:latin typeface="Arial" pitchFamily="34" charset="0"/>
                <a:cs typeface="Arial" pitchFamily="34" charset="0"/>
              </a:rPr>
              <a:t>these professors </a:t>
            </a:r>
            <a:r>
              <a:rPr lang="en-US" sz="2400" dirty="0">
                <a:latin typeface="Arial" pitchFamily="34" charset="0"/>
                <a:cs typeface="Arial" pitchFamily="34" charset="0"/>
              </a:rPr>
              <a:t>do enjoy, however, are those which flow between them and their government, which happens to be their supervising administrators and the </a:t>
            </a:r>
            <a:r>
              <a:rPr lang="en-US" sz="2400" dirty="0" smtClean="0">
                <a:latin typeface="Arial" pitchFamily="34" charset="0"/>
                <a:cs typeface="Arial" pitchFamily="34" charset="0"/>
              </a:rPr>
              <a:t>state board of education.</a:t>
            </a:r>
            <a:endParaRPr lang="en-US" sz="2400" dirty="0">
              <a:latin typeface="Arial" pitchFamily="34" charset="0"/>
              <a:cs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35842"/>
                                        </p:tgtEl>
                                        <p:attrNameLst>
                                          <p:attrName>style.visibility</p:attrName>
                                        </p:attrNameLst>
                                      </p:cBhvr>
                                      <p:to>
                                        <p:strVal val="visible"/>
                                      </p:to>
                                    </p:set>
                                    <p:animEffect transition="in" filter="checkerboard(across)">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of Presenter</a:t>
            </a:r>
            <a:endParaRPr lang="en-US" dirty="0"/>
          </a:p>
        </p:txBody>
      </p:sp>
      <p:sp>
        <p:nvSpPr>
          <p:cNvPr id="3" name="Content Placeholder 2"/>
          <p:cNvSpPr>
            <a:spLocks noGrp="1"/>
          </p:cNvSpPr>
          <p:nvPr>
            <p:ph idx="1"/>
          </p:nvPr>
        </p:nvSpPr>
        <p:spPr>
          <a:xfrm>
            <a:off x="457200" y="1600200"/>
            <a:ext cx="5181600" cy="4525963"/>
          </a:xfrm>
        </p:spPr>
        <p:txBody>
          <a:bodyPr/>
          <a:lstStyle/>
          <a:p>
            <a:pPr marL="514350" indent="-514350">
              <a:buFont typeface="+mj-lt"/>
              <a:buAutoNum type="arabicPeriod"/>
            </a:pPr>
            <a:r>
              <a:rPr lang="en-US" dirty="0" smtClean="0"/>
              <a:t>?</a:t>
            </a:r>
          </a:p>
          <a:p>
            <a:pPr marL="514350" indent="-514350">
              <a:buFont typeface="+mj-lt"/>
              <a:buAutoNum type="arabicPeriod"/>
            </a:pPr>
            <a:r>
              <a:rPr lang="en-US" dirty="0" smtClean="0"/>
              <a:t>?</a:t>
            </a:r>
            <a:endParaRPr lang="en-US" dirty="0"/>
          </a:p>
        </p:txBody>
      </p:sp>
      <p:pic>
        <p:nvPicPr>
          <p:cNvPr id="4" name="Picture 3" descr="PaulGathercoal.jpg"/>
          <p:cNvPicPr>
            <a:picLocks noChangeAspect="1"/>
          </p:cNvPicPr>
          <p:nvPr/>
        </p:nvPicPr>
        <p:blipFill>
          <a:blip r:embed="rId3" cstate="print"/>
          <a:stretch>
            <a:fillRect/>
          </a:stretch>
        </p:blipFill>
        <p:spPr>
          <a:xfrm>
            <a:off x="5892800" y="2108200"/>
            <a:ext cx="2489200" cy="2641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The Framework</a:t>
            </a:r>
          </a:p>
        </p:txBody>
      </p:sp>
      <p:sp>
        <p:nvSpPr>
          <p:cNvPr id="39939" name="Rectangle 3"/>
          <p:cNvSpPr>
            <a:spLocks noGrp="1" noChangeArrowheads="1"/>
          </p:cNvSpPr>
          <p:nvPr>
            <p:ph type="body" idx="1"/>
          </p:nvPr>
        </p:nvSpPr>
        <p:spPr>
          <a:xfrm>
            <a:off x="685800" y="1981200"/>
            <a:ext cx="3962400" cy="4114800"/>
          </a:xfrm>
        </p:spPr>
        <p:txBody>
          <a:bodyPr/>
          <a:lstStyle/>
          <a:p>
            <a:r>
              <a:rPr lang="en-US" sz="2400" dirty="0" smtClean="0"/>
              <a:t>Students individual rights are balanced with the welfare needs and interests of others.</a:t>
            </a:r>
          </a:p>
          <a:p>
            <a:r>
              <a:rPr lang="en-US" sz="2400" dirty="0" smtClean="0"/>
              <a:t>200 years of constitutional history have determined that there are four Compelling State Interests that will limit or deny an individual’s human rights.</a:t>
            </a:r>
          </a:p>
        </p:txBody>
      </p:sp>
      <p:pic>
        <p:nvPicPr>
          <p:cNvPr id="18436" name="Picture 4"/>
          <p:cNvPicPr>
            <a:picLocks noChangeAspect="1" noChangeArrowheads="1"/>
          </p:cNvPicPr>
          <p:nvPr/>
        </p:nvPicPr>
        <p:blipFill>
          <a:blip r:embed="rId3" cstate="print"/>
          <a:srcRect/>
          <a:stretch>
            <a:fillRect/>
          </a:stretch>
        </p:blipFill>
        <p:spPr bwMode="auto">
          <a:xfrm>
            <a:off x="4873625" y="2057400"/>
            <a:ext cx="3736975"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ppt_w</p:attrName>
                                        </p:attrNameLst>
                                      </p:cBhvr>
                                      <p:tavLst>
                                        <p:tav tm="0">
                                          <p:val>
                                            <p:fltVal val="0"/>
                                          </p:val>
                                        </p:tav>
                                        <p:tav tm="100000">
                                          <p:val>
                                            <p:strVal val="#ppt_w"/>
                                          </p:val>
                                        </p:tav>
                                      </p:tavLst>
                                    </p:anim>
                                    <p:anim calcmode="lin" valueType="num">
                                      <p:cBhvr>
                                        <p:cTn id="8" dur="1000" fill="hold"/>
                                        <p:tgtEl>
                                          <p:spTgt spid="39938"/>
                                        </p:tgtEl>
                                        <p:attrNameLst>
                                          <p:attrName>ppt_h</p:attrName>
                                        </p:attrNameLst>
                                      </p:cBhvr>
                                      <p:tavLst>
                                        <p:tav tm="0">
                                          <p:val>
                                            <p:fltVal val="0"/>
                                          </p:val>
                                        </p:tav>
                                        <p:tav tm="100000">
                                          <p:val>
                                            <p:strVal val="#ppt_h"/>
                                          </p:val>
                                        </p:tav>
                                      </p:tavLst>
                                    </p:anim>
                                    <p:anim calcmode="lin" valueType="num">
                                      <p:cBhvr>
                                        <p:cTn id="9" dur="1000" fill="hold"/>
                                        <p:tgtEl>
                                          <p:spTgt spid="399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9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9939">
                                            <p:txEl>
                                              <p:pRg st="0" end="0"/>
                                            </p:txEl>
                                          </p:spTgt>
                                        </p:tgtEl>
                                        <p:attrNameLst>
                                          <p:attrName>style.visibility</p:attrName>
                                        </p:attrNameLst>
                                      </p:cBhvr>
                                      <p:to>
                                        <p:strVal val="visible"/>
                                      </p:to>
                                    </p:set>
                                    <p:anim calcmode="lin" valueType="num">
                                      <p:cBhvr>
                                        <p:cTn id="15"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99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9939">
                                            <p:txEl>
                                              <p:pRg st="1" end="1"/>
                                            </p:txEl>
                                          </p:spTgt>
                                        </p:tgtEl>
                                        <p:attrNameLst>
                                          <p:attrName>style.visibility</p:attrName>
                                        </p:attrNameLst>
                                      </p:cBhvr>
                                      <p:to>
                                        <p:strVal val="visible"/>
                                      </p:to>
                                    </p:set>
                                    <p:anim calcmode="lin" valueType="num">
                                      <p:cBhvr>
                                        <p:cTn id="21" dur="5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993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76200"/>
            <a:ext cx="7772400" cy="1143000"/>
          </a:xfrm>
        </p:spPr>
        <p:txBody>
          <a:bodyPr/>
          <a:lstStyle/>
          <a:p>
            <a:r>
              <a:rPr lang="en-US" smtClean="0"/>
              <a:t>Compelling State Interests</a:t>
            </a:r>
          </a:p>
        </p:txBody>
      </p:sp>
      <p:sp>
        <p:nvSpPr>
          <p:cNvPr id="38915" name="Text Box 3"/>
          <p:cNvSpPr txBox="1">
            <a:spLocks noChangeArrowheads="1"/>
          </p:cNvSpPr>
          <p:nvPr/>
        </p:nvSpPr>
        <p:spPr bwMode="auto">
          <a:xfrm>
            <a:off x="533400" y="1143000"/>
            <a:ext cx="8153400" cy="1938992"/>
          </a:xfrm>
          <a:prstGeom prst="rect">
            <a:avLst/>
          </a:prstGeom>
          <a:noFill/>
          <a:ln w="9525">
            <a:noFill/>
            <a:miter lim="800000"/>
            <a:headEnd/>
            <a:tailEnd/>
          </a:ln>
        </p:spPr>
        <p:txBody>
          <a:bodyPr>
            <a:spAutoFit/>
          </a:bodyPr>
          <a:lstStyle/>
          <a:p>
            <a:pPr>
              <a:spcBef>
                <a:spcPct val="50000"/>
              </a:spcBef>
            </a:pPr>
            <a:r>
              <a:rPr lang="en-US" sz="2400" dirty="0"/>
              <a:t>There are, in fact, four time-tested public interest arguments crafted in the courts and construed for the precise purpose of limiting constitutionally protected freedoms.  These arguments are as well-grounded in legal principle and history as the line of reasoning that allows for individual rights. </a:t>
            </a:r>
          </a:p>
        </p:txBody>
      </p:sp>
      <p:sp>
        <p:nvSpPr>
          <p:cNvPr id="38916" name="Text Box 4"/>
          <p:cNvSpPr txBox="1">
            <a:spLocks noChangeArrowheads="1"/>
          </p:cNvSpPr>
          <p:nvPr/>
        </p:nvSpPr>
        <p:spPr bwMode="auto">
          <a:xfrm>
            <a:off x="533400" y="3200400"/>
            <a:ext cx="5791200" cy="3416320"/>
          </a:xfrm>
          <a:prstGeom prst="rect">
            <a:avLst/>
          </a:prstGeom>
          <a:noFill/>
          <a:ln w="9525">
            <a:noFill/>
            <a:miter lim="800000"/>
            <a:headEnd/>
            <a:tailEnd/>
          </a:ln>
        </p:spPr>
        <p:txBody>
          <a:bodyPr>
            <a:spAutoFit/>
          </a:bodyPr>
          <a:lstStyle/>
          <a:p>
            <a:pPr>
              <a:spcBef>
                <a:spcPct val="50000"/>
              </a:spcBef>
            </a:pPr>
            <a:r>
              <a:rPr lang="en-US" sz="2400" dirty="0"/>
              <a:t>Authority for denying persons their civil rights comes from Article I, Section 8, of the Constitution, which reads in part “… The Congress shall have Power to … provide for the common Defense and general Welfare of the United States.”  This “general welfare clause” acts as the legal foundation  for legislative bodies to represent the needs and interests of the majority. </a:t>
            </a:r>
          </a:p>
        </p:txBody>
      </p:sp>
      <p:pic>
        <p:nvPicPr>
          <p:cNvPr id="19461" name="Picture 6"/>
          <p:cNvPicPr>
            <a:picLocks noChangeAspect="1" noChangeArrowheads="1"/>
          </p:cNvPicPr>
          <p:nvPr/>
        </p:nvPicPr>
        <p:blipFill>
          <a:blip r:embed="rId3" cstate="print"/>
          <a:srcRect/>
          <a:stretch>
            <a:fillRect/>
          </a:stretch>
        </p:blipFill>
        <p:spPr bwMode="auto">
          <a:xfrm>
            <a:off x="6324600" y="3276600"/>
            <a:ext cx="2671763"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p:cTn id="7" dur="500" fill="hold"/>
                                        <p:tgtEl>
                                          <p:spTgt spid="38915"/>
                                        </p:tgtEl>
                                        <p:attrNameLst>
                                          <p:attrName>ppt_x</p:attrName>
                                        </p:attrNameLst>
                                      </p:cBhvr>
                                      <p:tavLst>
                                        <p:tav tm="0">
                                          <p:val>
                                            <p:strVal val="#ppt_x-#ppt_w/2"/>
                                          </p:val>
                                        </p:tav>
                                        <p:tav tm="100000">
                                          <p:val>
                                            <p:strVal val="#ppt_x"/>
                                          </p:val>
                                        </p:tav>
                                      </p:tavLst>
                                    </p:anim>
                                    <p:anim calcmode="lin" valueType="num">
                                      <p:cBhvr>
                                        <p:cTn id="8" dur="500" fill="hold"/>
                                        <p:tgtEl>
                                          <p:spTgt spid="38915"/>
                                        </p:tgtEl>
                                        <p:attrNameLst>
                                          <p:attrName>ppt_y</p:attrName>
                                        </p:attrNameLst>
                                      </p:cBhvr>
                                      <p:tavLst>
                                        <p:tav tm="0">
                                          <p:val>
                                            <p:strVal val="#ppt_y"/>
                                          </p:val>
                                        </p:tav>
                                        <p:tav tm="100000">
                                          <p:val>
                                            <p:strVal val="#ppt_y"/>
                                          </p:val>
                                        </p:tav>
                                      </p:tavLst>
                                    </p:anim>
                                    <p:anim calcmode="lin" valueType="num">
                                      <p:cBhvr>
                                        <p:cTn id="9" dur="500" fill="hold"/>
                                        <p:tgtEl>
                                          <p:spTgt spid="38915"/>
                                        </p:tgtEl>
                                        <p:attrNameLst>
                                          <p:attrName>ppt_w</p:attrName>
                                        </p:attrNameLst>
                                      </p:cBhvr>
                                      <p:tavLst>
                                        <p:tav tm="0">
                                          <p:val>
                                            <p:fltVal val="0"/>
                                          </p:val>
                                        </p:tav>
                                        <p:tav tm="100000">
                                          <p:val>
                                            <p:strVal val="#ppt_w"/>
                                          </p:val>
                                        </p:tav>
                                      </p:tavLst>
                                    </p:anim>
                                    <p:anim calcmode="lin" valueType="num">
                                      <p:cBhvr>
                                        <p:cTn id="10" dur="500" fill="hold"/>
                                        <p:tgtEl>
                                          <p:spTgt spid="3891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38916"/>
                                        </p:tgtEl>
                                        <p:attrNameLst>
                                          <p:attrName>style.visibility</p:attrName>
                                        </p:attrNameLst>
                                      </p:cBhvr>
                                      <p:to>
                                        <p:strVal val="visible"/>
                                      </p:to>
                                    </p:set>
                                    <p:anim calcmode="lin" valueType="num">
                                      <p:cBhvr>
                                        <p:cTn id="15" dur="500" fill="hold"/>
                                        <p:tgtEl>
                                          <p:spTgt spid="38916"/>
                                        </p:tgtEl>
                                        <p:attrNameLst>
                                          <p:attrName>ppt_x</p:attrName>
                                        </p:attrNameLst>
                                      </p:cBhvr>
                                      <p:tavLst>
                                        <p:tav tm="0">
                                          <p:val>
                                            <p:strVal val="#ppt_x-#ppt_w/2"/>
                                          </p:val>
                                        </p:tav>
                                        <p:tav tm="100000">
                                          <p:val>
                                            <p:strVal val="#ppt_x"/>
                                          </p:val>
                                        </p:tav>
                                      </p:tavLst>
                                    </p:anim>
                                    <p:anim calcmode="lin" valueType="num">
                                      <p:cBhvr>
                                        <p:cTn id="16" dur="500" fill="hold"/>
                                        <p:tgtEl>
                                          <p:spTgt spid="38916"/>
                                        </p:tgtEl>
                                        <p:attrNameLst>
                                          <p:attrName>ppt_y</p:attrName>
                                        </p:attrNameLst>
                                      </p:cBhvr>
                                      <p:tavLst>
                                        <p:tav tm="0">
                                          <p:val>
                                            <p:strVal val="#ppt_y"/>
                                          </p:val>
                                        </p:tav>
                                        <p:tav tm="100000">
                                          <p:val>
                                            <p:strVal val="#ppt_y"/>
                                          </p:val>
                                        </p:tav>
                                      </p:tavLst>
                                    </p:anim>
                                    <p:anim calcmode="lin" valueType="num">
                                      <p:cBhvr>
                                        <p:cTn id="17" dur="500" fill="hold"/>
                                        <p:tgtEl>
                                          <p:spTgt spid="38916"/>
                                        </p:tgtEl>
                                        <p:attrNameLst>
                                          <p:attrName>ppt_w</p:attrName>
                                        </p:attrNameLst>
                                      </p:cBhvr>
                                      <p:tavLst>
                                        <p:tav tm="0">
                                          <p:val>
                                            <p:fltVal val="0"/>
                                          </p:val>
                                        </p:tav>
                                        <p:tav tm="100000">
                                          <p:val>
                                            <p:strVal val="#ppt_w"/>
                                          </p:val>
                                        </p:tav>
                                      </p:tavLst>
                                    </p:anim>
                                    <p:anim calcmode="lin" valueType="num">
                                      <p:cBhvr>
                                        <p:cTn id="18" dur="500" fill="hold"/>
                                        <p:tgtEl>
                                          <p:spTgt spid="389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P spid="3891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609600"/>
            <a:ext cx="9144000" cy="1143000"/>
          </a:xfrm>
          <a:noFill/>
        </p:spPr>
        <p:txBody>
          <a:bodyPr lIns="90487" tIns="44450" rIns="90487" bIns="44450" anchor="ctr">
            <a:normAutofit fontScale="90000"/>
          </a:bodyPr>
          <a:lstStyle/>
          <a:p>
            <a:pPr algn="ctr"/>
            <a:r>
              <a:rPr lang="en-US" i="1" dirty="0" smtClean="0"/>
              <a:t>The Judicious Professor </a:t>
            </a:r>
            <a:r>
              <a:rPr lang="en-US" dirty="0" smtClean="0"/>
              <a:t>&amp; Democracy</a:t>
            </a:r>
            <a:br>
              <a:rPr lang="en-US" dirty="0" smtClean="0"/>
            </a:br>
            <a:r>
              <a:rPr lang="en-US" dirty="0" smtClean="0"/>
              <a:t> </a:t>
            </a:r>
            <a:r>
              <a:rPr lang="en-US" sz="2400" b="1" dirty="0" smtClean="0"/>
              <a:t>Rights	                       Compelling State Interests</a:t>
            </a:r>
          </a:p>
        </p:txBody>
      </p:sp>
      <p:sp>
        <p:nvSpPr>
          <p:cNvPr id="40963" name="Rectangle 3"/>
          <p:cNvSpPr>
            <a:spLocks noGrp="1" noChangeArrowheads="1"/>
          </p:cNvSpPr>
          <p:nvPr>
            <p:ph type="body" sz="half" idx="1"/>
          </p:nvPr>
        </p:nvSpPr>
        <p:spPr>
          <a:xfrm>
            <a:off x="457200" y="1798637"/>
            <a:ext cx="4038600" cy="4525963"/>
          </a:xfrm>
          <a:noFill/>
        </p:spPr>
        <p:txBody>
          <a:bodyPr lIns="90487" tIns="44450" rIns="90487" bIns="44450"/>
          <a:lstStyle/>
          <a:p>
            <a:r>
              <a:rPr lang="en-US" sz="4000" dirty="0" smtClean="0"/>
              <a:t> Freedom</a:t>
            </a:r>
          </a:p>
          <a:p>
            <a:r>
              <a:rPr lang="en-US" sz="4000" dirty="0" smtClean="0"/>
              <a:t> Equality</a:t>
            </a:r>
          </a:p>
          <a:p>
            <a:r>
              <a:rPr lang="en-US" sz="4000" dirty="0" smtClean="0"/>
              <a:t> Justice</a:t>
            </a:r>
          </a:p>
        </p:txBody>
      </p:sp>
      <p:sp>
        <p:nvSpPr>
          <p:cNvPr id="40964" name="Rectangle 4"/>
          <p:cNvSpPr>
            <a:spLocks noGrp="1" noChangeArrowheads="1"/>
          </p:cNvSpPr>
          <p:nvPr>
            <p:ph type="body" sz="half" idx="2"/>
          </p:nvPr>
        </p:nvSpPr>
        <p:spPr>
          <a:xfrm>
            <a:off x="4648200" y="1798637"/>
            <a:ext cx="4038600" cy="4525963"/>
          </a:xfrm>
          <a:noFill/>
        </p:spPr>
        <p:txBody>
          <a:bodyPr lIns="90487" tIns="44450" rIns="90487" bIns="44450">
            <a:noAutofit/>
          </a:bodyPr>
          <a:lstStyle/>
          <a:p>
            <a:pPr>
              <a:lnSpc>
                <a:spcPct val="90000"/>
              </a:lnSpc>
            </a:pPr>
            <a:r>
              <a:rPr lang="en-US" sz="4000" dirty="0" smtClean="0"/>
              <a:t> Health &amp; Safety</a:t>
            </a:r>
          </a:p>
          <a:p>
            <a:pPr>
              <a:lnSpc>
                <a:spcPct val="90000"/>
              </a:lnSpc>
            </a:pPr>
            <a:r>
              <a:rPr lang="en-US" sz="4000" dirty="0" smtClean="0"/>
              <a:t> Property Loss &amp; Damage</a:t>
            </a:r>
          </a:p>
          <a:p>
            <a:pPr>
              <a:lnSpc>
                <a:spcPct val="90000"/>
              </a:lnSpc>
            </a:pPr>
            <a:r>
              <a:rPr lang="en-US" sz="4000" dirty="0" smtClean="0"/>
              <a:t> Legitimate Educational Purpose</a:t>
            </a:r>
          </a:p>
          <a:p>
            <a:pPr>
              <a:lnSpc>
                <a:spcPct val="90000"/>
              </a:lnSpc>
            </a:pPr>
            <a:r>
              <a:rPr lang="en-US" sz="4000" dirty="0" smtClean="0"/>
              <a:t> Serious Disruption</a:t>
            </a:r>
          </a:p>
        </p:txBody>
      </p:sp>
      <p:pic>
        <p:nvPicPr>
          <p:cNvPr id="20485" name="Picture 5"/>
          <p:cNvPicPr>
            <a:picLocks noChangeArrowheads="1"/>
          </p:cNvPicPr>
          <p:nvPr/>
        </p:nvPicPr>
        <p:blipFill>
          <a:blip r:embed="rId3" cstate="print"/>
          <a:srcRect/>
          <a:stretch>
            <a:fillRect/>
          </a:stretch>
        </p:blipFill>
        <p:spPr bwMode="auto">
          <a:xfrm>
            <a:off x="1066800" y="4038600"/>
            <a:ext cx="2092325" cy="2286000"/>
          </a:xfrm>
          <a:prstGeom prst="rect">
            <a:avLst/>
          </a:prstGeom>
          <a:noFill/>
          <a:ln w="12700">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fltVal val="0"/>
                                          </p:val>
                                        </p:tav>
                                        <p:tav tm="100000">
                                          <p:val>
                                            <p:strVal val="#ppt_w"/>
                                          </p:val>
                                        </p:tav>
                                      </p:tavLst>
                                    </p:anim>
                                    <p:anim calcmode="lin" valueType="num">
                                      <p:cBhvr>
                                        <p:cTn id="8" dur="1000" fill="hold"/>
                                        <p:tgtEl>
                                          <p:spTgt spid="40962"/>
                                        </p:tgtEl>
                                        <p:attrNameLst>
                                          <p:attrName>ppt_h</p:attrName>
                                        </p:attrNameLst>
                                      </p:cBhvr>
                                      <p:tavLst>
                                        <p:tav tm="0">
                                          <p:val>
                                            <p:fltVal val="0"/>
                                          </p:val>
                                        </p:tav>
                                        <p:tav tm="100000">
                                          <p:val>
                                            <p:strVal val="#ppt_h"/>
                                          </p:val>
                                        </p:tav>
                                      </p:tavLst>
                                    </p:anim>
                                    <p:anim calcmode="lin" valueType="num">
                                      <p:cBhvr>
                                        <p:cTn id="9" dur="1000" fill="hold"/>
                                        <p:tgtEl>
                                          <p:spTgt spid="409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40964">
                                            <p:txEl>
                                              <p:pRg st="0" end="0"/>
                                            </p:txEl>
                                          </p:spTgt>
                                        </p:tgtEl>
                                        <p:attrNameLst>
                                          <p:attrName>style.visibility</p:attrName>
                                        </p:attrNameLst>
                                      </p:cBhvr>
                                      <p:to>
                                        <p:strVal val="visible"/>
                                      </p:to>
                                    </p:set>
                                    <p:anim calcmode="lin" valueType="num">
                                      <p:cBhvr additive="base">
                                        <p:cTn id="15" dur="500" fill="hold"/>
                                        <p:tgtEl>
                                          <p:spTgt spid="40964">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40964">
                                            <p:txEl>
                                              <p:pRg st="1" end="1"/>
                                            </p:txEl>
                                          </p:spTgt>
                                        </p:tgtEl>
                                        <p:attrNameLst>
                                          <p:attrName>style.visibility</p:attrName>
                                        </p:attrNameLst>
                                      </p:cBhvr>
                                      <p:to>
                                        <p:strVal val="visible"/>
                                      </p:to>
                                    </p:set>
                                    <p:anim calcmode="lin" valueType="num">
                                      <p:cBhvr additive="base">
                                        <p:cTn id="21" dur="500" fill="hold"/>
                                        <p:tgtEl>
                                          <p:spTgt spid="40964">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40964">
                                            <p:txEl>
                                              <p:pRg st="2" end="2"/>
                                            </p:txEl>
                                          </p:spTgt>
                                        </p:tgtEl>
                                        <p:attrNameLst>
                                          <p:attrName>style.visibility</p:attrName>
                                        </p:attrNameLst>
                                      </p:cBhvr>
                                      <p:to>
                                        <p:strVal val="visible"/>
                                      </p:to>
                                    </p:set>
                                    <p:anim calcmode="lin" valueType="num">
                                      <p:cBhvr additive="base">
                                        <p:cTn id="27" dur="500" fill="hold"/>
                                        <p:tgtEl>
                                          <p:spTgt spid="40964">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40964">
                                            <p:txEl>
                                              <p:pRg st="3" end="3"/>
                                            </p:txEl>
                                          </p:spTgt>
                                        </p:tgtEl>
                                        <p:attrNameLst>
                                          <p:attrName>style.visibility</p:attrName>
                                        </p:attrNameLst>
                                      </p:cBhvr>
                                      <p:to>
                                        <p:strVal val="visible"/>
                                      </p:to>
                                    </p:set>
                                    <p:anim calcmode="lin" valueType="num">
                                      <p:cBhvr additive="base">
                                        <p:cTn id="33" dur="500" fill="hold"/>
                                        <p:tgtEl>
                                          <p:spTgt spid="40964">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6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grpId="0" nodeType="clickEffect">
                                  <p:stCondLst>
                                    <p:cond delay="0"/>
                                  </p:stCondLst>
                                  <p:childTnLst>
                                    <p:set>
                                      <p:cBhvr>
                                        <p:cTn id="38" dur="1" fill="hold">
                                          <p:stCondLst>
                                            <p:cond delay="0"/>
                                          </p:stCondLst>
                                        </p:cTn>
                                        <p:tgtEl>
                                          <p:spTgt spid="40963">
                                            <p:txEl>
                                              <p:pRg st="0" end="0"/>
                                            </p:txEl>
                                          </p:spTgt>
                                        </p:tgtEl>
                                        <p:attrNameLst>
                                          <p:attrName>style.visibility</p:attrName>
                                        </p:attrNameLst>
                                      </p:cBhvr>
                                      <p:to>
                                        <p:strVal val="visible"/>
                                      </p:to>
                                    </p:set>
                                    <p:anim calcmode="lin" valueType="num">
                                      <p:cBhvr additive="base">
                                        <p:cTn id="39" dur="500" fill="hold"/>
                                        <p:tgtEl>
                                          <p:spTgt spid="40963">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096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3" fill="hold" grpId="0" nodeType="clickEffect">
                                  <p:stCondLst>
                                    <p:cond delay="0"/>
                                  </p:stCondLst>
                                  <p:childTnLst>
                                    <p:set>
                                      <p:cBhvr>
                                        <p:cTn id="44" dur="1" fill="hold">
                                          <p:stCondLst>
                                            <p:cond delay="0"/>
                                          </p:stCondLst>
                                        </p:cTn>
                                        <p:tgtEl>
                                          <p:spTgt spid="40963">
                                            <p:txEl>
                                              <p:pRg st="1" end="1"/>
                                            </p:txEl>
                                          </p:spTgt>
                                        </p:tgtEl>
                                        <p:attrNameLst>
                                          <p:attrName>style.visibility</p:attrName>
                                        </p:attrNameLst>
                                      </p:cBhvr>
                                      <p:to>
                                        <p:strVal val="visible"/>
                                      </p:to>
                                    </p:set>
                                    <p:anim calcmode="lin" valueType="num">
                                      <p:cBhvr additive="base">
                                        <p:cTn id="45" dur="500" fill="hold"/>
                                        <p:tgtEl>
                                          <p:spTgt spid="40963">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4096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3" fill="hold" grpId="0" nodeType="clickEffect">
                                  <p:stCondLst>
                                    <p:cond delay="0"/>
                                  </p:stCondLst>
                                  <p:childTnLst>
                                    <p:set>
                                      <p:cBhvr>
                                        <p:cTn id="50" dur="1" fill="hold">
                                          <p:stCondLst>
                                            <p:cond delay="0"/>
                                          </p:stCondLst>
                                        </p:cTn>
                                        <p:tgtEl>
                                          <p:spTgt spid="40963">
                                            <p:txEl>
                                              <p:pRg st="2" end="2"/>
                                            </p:txEl>
                                          </p:spTgt>
                                        </p:tgtEl>
                                        <p:attrNameLst>
                                          <p:attrName>style.visibility</p:attrName>
                                        </p:attrNameLst>
                                      </p:cBhvr>
                                      <p:to>
                                        <p:strVal val="visible"/>
                                      </p:to>
                                    </p:set>
                                    <p:anim calcmode="lin" valueType="num">
                                      <p:cBhvr additive="base">
                                        <p:cTn id="51" dur="500" fill="hold"/>
                                        <p:tgtEl>
                                          <p:spTgt spid="40963">
                                            <p:txEl>
                                              <p:pRg st="2" end="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096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autoUpdateAnimBg="0"/>
      <p:bldP spid="40964"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63588" y="687388"/>
            <a:ext cx="3121025" cy="5214937"/>
          </a:xfrm>
          <a:prstGeom prst="rect">
            <a:avLst/>
          </a:prstGeom>
          <a:noFill/>
          <a:ln w="12700">
            <a:noFill/>
            <a:miter lim="800000"/>
            <a:headEnd/>
            <a:tailEnd/>
          </a:ln>
        </p:spPr>
        <p:txBody>
          <a:bodyPr lIns="90487" tIns="44450" rIns="90487" bIns="44450">
            <a:spAutoFit/>
          </a:bodyPr>
          <a:lstStyle/>
          <a:p>
            <a:pPr>
              <a:spcBef>
                <a:spcPct val="50000"/>
              </a:spcBef>
            </a:pPr>
            <a:r>
              <a:rPr lang="en-US" sz="4800">
                <a:latin typeface="Times"/>
              </a:rPr>
              <a:t>•  Time</a:t>
            </a:r>
          </a:p>
          <a:p>
            <a:pPr>
              <a:spcBef>
                <a:spcPct val="50000"/>
              </a:spcBef>
            </a:pPr>
            <a:endParaRPr lang="en-US" sz="4800">
              <a:latin typeface="Times"/>
            </a:endParaRPr>
          </a:p>
          <a:p>
            <a:pPr>
              <a:spcBef>
                <a:spcPct val="50000"/>
              </a:spcBef>
            </a:pPr>
            <a:r>
              <a:rPr lang="en-US" sz="4800">
                <a:latin typeface="Times"/>
              </a:rPr>
              <a:t>•  Place</a:t>
            </a:r>
          </a:p>
          <a:p>
            <a:pPr>
              <a:spcBef>
                <a:spcPct val="50000"/>
              </a:spcBef>
            </a:pPr>
            <a:endParaRPr lang="en-US" sz="4800">
              <a:latin typeface="Times"/>
            </a:endParaRPr>
          </a:p>
          <a:p>
            <a:pPr>
              <a:spcBef>
                <a:spcPct val="50000"/>
              </a:spcBef>
            </a:pPr>
            <a:r>
              <a:rPr lang="en-US" sz="4800">
                <a:latin typeface="Times"/>
              </a:rPr>
              <a:t>•  Manner</a:t>
            </a:r>
          </a:p>
        </p:txBody>
      </p:sp>
      <p:pic>
        <p:nvPicPr>
          <p:cNvPr id="21507" name="Picture 3"/>
          <p:cNvPicPr>
            <a:picLocks noChangeArrowheads="1"/>
          </p:cNvPicPr>
          <p:nvPr/>
        </p:nvPicPr>
        <p:blipFill>
          <a:blip r:embed="rId3" cstate="print"/>
          <a:srcRect/>
          <a:stretch>
            <a:fillRect/>
          </a:stretch>
        </p:blipFill>
        <p:spPr bwMode="auto">
          <a:xfrm>
            <a:off x="6299200" y="4114800"/>
            <a:ext cx="2235200" cy="2073275"/>
          </a:xfrm>
          <a:prstGeom prst="rect">
            <a:avLst/>
          </a:prstGeom>
          <a:noFill/>
          <a:ln w="12700">
            <a:noFill/>
            <a:miter lim="800000"/>
            <a:headEnd/>
            <a:tailEnd/>
          </a:ln>
        </p:spPr>
      </p:pic>
      <p:pic>
        <p:nvPicPr>
          <p:cNvPr id="21508" name="Picture 4"/>
          <p:cNvPicPr>
            <a:picLocks noChangeArrowheads="1"/>
          </p:cNvPicPr>
          <p:nvPr/>
        </p:nvPicPr>
        <p:blipFill>
          <a:blip r:embed="rId4" cstate="print"/>
          <a:srcRect/>
          <a:stretch>
            <a:fillRect/>
          </a:stretch>
        </p:blipFill>
        <p:spPr bwMode="auto">
          <a:xfrm>
            <a:off x="4648200" y="50800"/>
            <a:ext cx="3962400" cy="3073400"/>
          </a:xfrm>
          <a:prstGeom prst="rect">
            <a:avLst/>
          </a:prstGeom>
          <a:noFill/>
          <a:ln w="12700">
            <a:noFill/>
            <a:miter lim="800000"/>
            <a:headEnd/>
            <a:tailEnd/>
          </a:ln>
        </p:spPr>
      </p:pic>
      <p:pic>
        <p:nvPicPr>
          <p:cNvPr id="21509" name="Picture 5"/>
          <p:cNvPicPr>
            <a:picLocks noChangeArrowheads="1"/>
          </p:cNvPicPr>
          <p:nvPr/>
        </p:nvPicPr>
        <p:blipFill>
          <a:blip r:embed="rId5" cstate="print"/>
          <a:srcRect/>
          <a:stretch>
            <a:fillRect/>
          </a:stretch>
        </p:blipFill>
        <p:spPr bwMode="auto">
          <a:xfrm>
            <a:off x="6019800" y="1638300"/>
            <a:ext cx="3048000" cy="2974975"/>
          </a:xfrm>
          <a:prstGeom prst="rect">
            <a:avLst/>
          </a:prstGeom>
          <a:noFill/>
          <a:ln w="12700">
            <a:noFill/>
            <a:miter lim="800000"/>
            <a:headEnd/>
            <a:tailEnd/>
          </a:ln>
        </p:spPr>
      </p:pic>
      <p:pic>
        <p:nvPicPr>
          <p:cNvPr id="21510" name="Picture 6"/>
          <p:cNvPicPr>
            <a:picLocks noChangeArrowheads="1"/>
          </p:cNvPicPr>
          <p:nvPr/>
        </p:nvPicPr>
        <p:blipFill>
          <a:blip r:embed="rId6" cstate="print"/>
          <a:srcRect/>
          <a:stretch>
            <a:fillRect/>
          </a:stretch>
        </p:blipFill>
        <p:spPr bwMode="auto">
          <a:xfrm>
            <a:off x="3276600" y="457200"/>
            <a:ext cx="2057400" cy="2501900"/>
          </a:xfrm>
          <a:prstGeom prst="rect">
            <a:avLst/>
          </a:prstGeom>
          <a:noFill/>
          <a:ln w="12700">
            <a:noFill/>
            <a:miter lim="800000"/>
            <a:headEnd/>
            <a:tailEnd/>
          </a:ln>
        </p:spPr>
      </p:pic>
      <p:pic>
        <p:nvPicPr>
          <p:cNvPr id="21511" name="Picture 7"/>
          <p:cNvPicPr>
            <a:picLocks noChangeArrowheads="1"/>
          </p:cNvPicPr>
          <p:nvPr/>
        </p:nvPicPr>
        <p:blipFill>
          <a:blip r:embed="rId7" cstate="print"/>
          <a:srcRect/>
          <a:stretch>
            <a:fillRect/>
          </a:stretch>
        </p:blipFill>
        <p:spPr bwMode="auto">
          <a:xfrm>
            <a:off x="3044825" y="2870200"/>
            <a:ext cx="3051175" cy="3149600"/>
          </a:xfrm>
          <a:prstGeom prst="rect">
            <a:avLst/>
          </a:prstGeom>
          <a:noFill/>
          <a:ln w="12700">
            <a:noFill/>
            <a:miter lim="800000"/>
            <a:headEnd/>
            <a:tailEnd/>
          </a:ln>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62400" y="3048000"/>
            <a:ext cx="5181600" cy="1143000"/>
          </a:xfrm>
        </p:spPr>
        <p:txBody>
          <a:bodyPr>
            <a:normAutofit fontScale="90000"/>
          </a:bodyPr>
          <a:lstStyle/>
          <a:p>
            <a:r>
              <a:rPr lang="en-US" dirty="0" smtClean="0"/>
              <a:t>…students must understand that their rights do not allow them to do as they please.  Student rights are properly denied when their actions infringe on the property and well-being of others. </a:t>
            </a:r>
          </a:p>
        </p:txBody>
      </p:sp>
      <p:pic>
        <p:nvPicPr>
          <p:cNvPr id="26627" name="Picture 4"/>
          <p:cNvPicPr>
            <a:picLocks noChangeAspect="1" noChangeArrowheads="1"/>
          </p:cNvPicPr>
          <p:nvPr/>
        </p:nvPicPr>
        <p:blipFill>
          <a:blip r:embed="rId3" cstate="print"/>
          <a:srcRect/>
          <a:stretch>
            <a:fillRect/>
          </a:stretch>
        </p:blipFill>
        <p:spPr bwMode="auto">
          <a:xfrm>
            <a:off x="457200" y="228600"/>
            <a:ext cx="2971800" cy="2517775"/>
          </a:xfrm>
          <a:prstGeom prst="rect">
            <a:avLst/>
          </a:prstGeom>
          <a:noFill/>
          <a:ln w="9525">
            <a:noFill/>
            <a:miter lim="800000"/>
            <a:headEnd/>
            <a:tailEnd/>
          </a:ln>
        </p:spPr>
      </p:pic>
      <p:pic>
        <p:nvPicPr>
          <p:cNvPr id="26628" name="Picture 6"/>
          <p:cNvPicPr>
            <a:picLocks noChangeAspect="1" noChangeArrowheads="1"/>
          </p:cNvPicPr>
          <p:nvPr/>
        </p:nvPicPr>
        <p:blipFill>
          <a:blip r:embed="rId4" cstate="print"/>
          <a:srcRect/>
          <a:stretch>
            <a:fillRect/>
          </a:stretch>
        </p:blipFill>
        <p:spPr bwMode="auto">
          <a:xfrm>
            <a:off x="381000" y="3200400"/>
            <a:ext cx="3203575"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609600"/>
            <a:ext cx="9144000" cy="1143000"/>
          </a:xfrm>
        </p:spPr>
        <p:txBody>
          <a:bodyPr>
            <a:normAutofit fontScale="90000"/>
          </a:bodyPr>
          <a:lstStyle/>
          <a:p>
            <a:r>
              <a:rPr lang="en-US" dirty="0" smtClean="0"/>
              <a:t>Develop Expectations that are inclusive of</a:t>
            </a:r>
            <a:br>
              <a:rPr lang="en-US" dirty="0" smtClean="0"/>
            </a:br>
            <a:r>
              <a:rPr lang="en-US" dirty="0" smtClean="0"/>
              <a:t>The 4 Compelling State Interests</a:t>
            </a:r>
            <a:br>
              <a:rPr lang="en-US" dirty="0" smtClean="0"/>
            </a:br>
            <a:r>
              <a:rPr lang="en-US" dirty="0" smtClean="0"/>
              <a:t>(In Positive Terms)</a:t>
            </a:r>
          </a:p>
        </p:txBody>
      </p:sp>
      <p:sp>
        <p:nvSpPr>
          <p:cNvPr id="44035" name="Rectangle 3"/>
          <p:cNvSpPr>
            <a:spLocks noGrp="1" noChangeArrowheads="1"/>
          </p:cNvSpPr>
          <p:nvPr>
            <p:ph type="body" idx="1"/>
          </p:nvPr>
        </p:nvSpPr>
        <p:spPr>
          <a:xfrm>
            <a:off x="381000" y="2514600"/>
            <a:ext cx="8534400" cy="3962400"/>
          </a:xfrm>
        </p:spPr>
        <p:txBody>
          <a:bodyPr/>
          <a:lstStyle/>
          <a:p>
            <a:pPr>
              <a:lnSpc>
                <a:spcPct val="90000"/>
              </a:lnSpc>
            </a:pPr>
            <a:r>
              <a:rPr lang="en-US" sz="4000" smtClean="0"/>
              <a:t> </a:t>
            </a:r>
            <a:r>
              <a:rPr lang="en-US" sz="4400" smtClean="0"/>
              <a:t>Act in a Safe and Healthy Way</a:t>
            </a:r>
          </a:p>
          <a:p>
            <a:pPr>
              <a:lnSpc>
                <a:spcPct val="90000"/>
              </a:lnSpc>
            </a:pPr>
            <a:r>
              <a:rPr lang="en-US" sz="4400" smtClean="0"/>
              <a:t> Treat All Property With Respect</a:t>
            </a:r>
          </a:p>
          <a:p>
            <a:pPr>
              <a:lnSpc>
                <a:spcPct val="90000"/>
              </a:lnSpc>
            </a:pPr>
            <a:r>
              <a:rPr lang="en-US" sz="4400" smtClean="0"/>
              <a:t> Respect the Rights and Needs of Others</a:t>
            </a:r>
          </a:p>
          <a:p>
            <a:pPr>
              <a:lnSpc>
                <a:spcPct val="90000"/>
              </a:lnSpc>
            </a:pPr>
            <a:r>
              <a:rPr lang="en-US" sz="4400" smtClean="0"/>
              <a:t> Take Responsibility for Learning</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arn(inHorizontal)">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p:cTn id="12" dur="500" fill="hold"/>
                                        <p:tgtEl>
                                          <p:spTgt spid="44035">
                                            <p:txEl>
                                              <p:pRg st="0" end="0"/>
                                            </p:txEl>
                                          </p:spTgt>
                                        </p:tgtEl>
                                        <p:attrNameLst>
                                          <p:attrName>ppt_w</p:attrName>
                                        </p:attrNameLst>
                                      </p:cBhvr>
                                      <p:tavLst>
                                        <p:tav tm="0">
                                          <p:val>
                                            <p:strVal val="4*#ppt_w"/>
                                          </p:val>
                                        </p:tav>
                                        <p:tav tm="100000">
                                          <p:val>
                                            <p:strVal val="#ppt_w"/>
                                          </p:val>
                                        </p:tav>
                                      </p:tavLst>
                                    </p:anim>
                                    <p:anim calcmode="lin" valueType="num">
                                      <p:cBhvr>
                                        <p:cTn id="13" dur="500" fill="hold"/>
                                        <p:tgtEl>
                                          <p:spTgt spid="44035">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44035">
                                            <p:txEl>
                                              <p:pRg st="1" end="1"/>
                                            </p:txEl>
                                          </p:spTgt>
                                        </p:tgtEl>
                                        <p:attrNameLst>
                                          <p:attrName>style.visibility</p:attrName>
                                        </p:attrNameLst>
                                      </p:cBhvr>
                                      <p:to>
                                        <p:strVal val="visible"/>
                                      </p:to>
                                    </p:set>
                                    <p:anim calcmode="lin" valueType="num">
                                      <p:cBhvr>
                                        <p:cTn id="18" dur="500" fill="hold"/>
                                        <p:tgtEl>
                                          <p:spTgt spid="44035">
                                            <p:txEl>
                                              <p:pRg st="1" end="1"/>
                                            </p:txEl>
                                          </p:spTgt>
                                        </p:tgtEl>
                                        <p:attrNameLst>
                                          <p:attrName>ppt_w</p:attrName>
                                        </p:attrNameLst>
                                      </p:cBhvr>
                                      <p:tavLst>
                                        <p:tav tm="0">
                                          <p:val>
                                            <p:strVal val="4*#ppt_w"/>
                                          </p:val>
                                        </p:tav>
                                        <p:tav tm="100000">
                                          <p:val>
                                            <p:strVal val="#ppt_w"/>
                                          </p:val>
                                        </p:tav>
                                      </p:tavLst>
                                    </p:anim>
                                    <p:anim calcmode="lin" valueType="num">
                                      <p:cBhvr>
                                        <p:cTn id="19" dur="500" fill="hold"/>
                                        <p:tgtEl>
                                          <p:spTgt spid="44035">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44035">
                                            <p:txEl>
                                              <p:pRg st="2" end="2"/>
                                            </p:txEl>
                                          </p:spTgt>
                                        </p:tgtEl>
                                        <p:attrNameLst>
                                          <p:attrName>style.visibility</p:attrName>
                                        </p:attrNameLst>
                                      </p:cBhvr>
                                      <p:to>
                                        <p:strVal val="visible"/>
                                      </p:to>
                                    </p:set>
                                    <p:anim calcmode="lin" valueType="num">
                                      <p:cBhvr>
                                        <p:cTn id="24" dur="500" fill="hold"/>
                                        <p:tgtEl>
                                          <p:spTgt spid="44035">
                                            <p:txEl>
                                              <p:pRg st="2" end="2"/>
                                            </p:txEl>
                                          </p:spTgt>
                                        </p:tgtEl>
                                        <p:attrNameLst>
                                          <p:attrName>ppt_w</p:attrName>
                                        </p:attrNameLst>
                                      </p:cBhvr>
                                      <p:tavLst>
                                        <p:tav tm="0">
                                          <p:val>
                                            <p:strVal val="4*#ppt_w"/>
                                          </p:val>
                                        </p:tav>
                                        <p:tav tm="100000">
                                          <p:val>
                                            <p:strVal val="#ppt_w"/>
                                          </p:val>
                                        </p:tav>
                                      </p:tavLst>
                                    </p:anim>
                                    <p:anim calcmode="lin" valueType="num">
                                      <p:cBhvr>
                                        <p:cTn id="25" dur="500" fill="hold"/>
                                        <p:tgtEl>
                                          <p:spTgt spid="44035">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44035">
                                            <p:txEl>
                                              <p:pRg st="3" end="3"/>
                                            </p:txEl>
                                          </p:spTgt>
                                        </p:tgtEl>
                                        <p:attrNameLst>
                                          <p:attrName>style.visibility</p:attrName>
                                        </p:attrNameLst>
                                      </p:cBhvr>
                                      <p:to>
                                        <p:strVal val="visible"/>
                                      </p:to>
                                    </p:set>
                                    <p:anim calcmode="lin" valueType="num">
                                      <p:cBhvr>
                                        <p:cTn id="30" dur="500" fill="hold"/>
                                        <p:tgtEl>
                                          <p:spTgt spid="44035">
                                            <p:txEl>
                                              <p:pRg st="3" end="3"/>
                                            </p:txEl>
                                          </p:spTgt>
                                        </p:tgtEl>
                                        <p:attrNameLst>
                                          <p:attrName>ppt_w</p:attrName>
                                        </p:attrNameLst>
                                      </p:cBhvr>
                                      <p:tavLst>
                                        <p:tav tm="0">
                                          <p:val>
                                            <p:strVal val="4*#ppt_w"/>
                                          </p:val>
                                        </p:tav>
                                        <p:tav tm="100000">
                                          <p:val>
                                            <p:strVal val="#ppt_w"/>
                                          </p:val>
                                        </p:tav>
                                      </p:tavLst>
                                    </p:anim>
                                    <p:anim calcmode="lin" valueType="num">
                                      <p:cBhvr>
                                        <p:cTn id="31" dur="500" fill="hold"/>
                                        <p:tgtEl>
                                          <p:spTgt spid="44035">
                                            <p:txEl>
                                              <p:pRg st="3" end="3"/>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The Elegance of this Model</a:t>
            </a:r>
          </a:p>
        </p:txBody>
      </p:sp>
      <p:sp>
        <p:nvSpPr>
          <p:cNvPr id="12291" name="Rectangle 3"/>
          <p:cNvSpPr>
            <a:spLocks noGrp="1" noChangeArrowheads="1"/>
          </p:cNvSpPr>
          <p:nvPr>
            <p:ph type="body" idx="1"/>
          </p:nvPr>
        </p:nvSpPr>
        <p:spPr/>
        <p:txBody>
          <a:bodyPr/>
          <a:lstStyle/>
          <a:p>
            <a:r>
              <a:rPr lang="en-US" sz="2800" dirty="0" smtClean="0"/>
              <a:t>It operates at the “Principled” level of Moral Development (Social Contract Theory)</a:t>
            </a:r>
          </a:p>
          <a:p>
            <a:r>
              <a:rPr lang="en-US" sz="2800" dirty="0" smtClean="0"/>
              <a:t>Students own the expectations and determine whether or not the goals were achieved (under the guidance of </a:t>
            </a:r>
            <a:r>
              <a:rPr lang="en-US" sz="2800" i="1" dirty="0" smtClean="0"/>
              <a:t>The Judicious Professor</a:t>
            </a:r>
            <a:r>
              <a:rPr lang="en-US" sz="2800" dirty="0" smtClean="0"/>
              <a:t>).</a:t>
            </a:r>
          </a:p>
          <a:p>
            <a:r>
              <a:rPr lang="en-US" sz="2800" dirty="0" smtClean="0"/>
              <a:t>“The Triangle” is in place - no power struggles – the professor is always in a helping relationship with students.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
          <p:cNvSpPr>
            <a:spLocks noChangeArrowheads="1"/>
          </p:cNvSpPr>
          <p:nvPr/>
        </p:nvSpPr>
        <p:spPr bwMode="auto">
          <a:xfrm>
            <a:off x="2895600" y="1600200"/>
            <a:ext cx="3886200" cy="3581400"/>
          </a:xfrm>
          <a:prstGeom prst="triangle">
            <a:avLst>
              <a:gd name="adj" fmla="val 50000"/>
            </a:avLst>
          </a:prstGeom>
          <a:solidFill>
            <a:schemeClr val="accent2"/>
          </a:solidFill>
          <a:ln w="9525">
            <a:solidFill>
              <a:schemeClr val="tx1"/>
            </a:solidFill>
            <a:miter lim="800000"/>
            <a:headEnd/>
            <a:tailEnd/>
          </a:ln>
        </p:spPr>
        <p:txBody>
          <a:bodyPr wrap="none" anchor="ctr"/>
          <a:lstStyle/>
          <a:p>
            <a:endParaRPr lang="en-US"/>
          </a:p>
        </p:txBody>
      </p:sp>
      <p:sp>
        <p:nvSpPr>
          <p:cNvPr id="13315" name="Text Box 5"/>
          <p:cNvSpPr txBox="1">
            <a:spLocks noChangeArrowheads="1"/>
          </p:cNvSpPr>
          <p:nvPr/>
        </p:nvSpPr>
        <p:spPr bwMode="auto">
          <a:xfrm>
            <a:off x="762000" y="5334000"/>
            <a:ext cx="2743200" cy="523220"/>
          </a:xfrm>
          <a:prstGeom prst="rect">
            <a:avLst/>
          </a:prstGeom>
          <a:noFill/>
          <a:ln w="9525">
            <a:noFill/>
            <a:miter lim="800000"/>
            <a:headEnd/>
            <a:tailEnd/>
          </a:ln>
        </p:spPr>
        <p:txBody>
          <a:bodyPr>
            <a:spAutoFit/>
          </a:bodyPr>
          <a:lstStyle/>
          <a:p>
            <a:pPr>
              <a:spcBef>
                <a:spcPct val="50000"/>
              </a:spcBef>
            </a:pPr>
            <a:r>
              <a:rPr lang="en-US" sz="2800" dirty="0" smtClean="0">
                <a:latin typeface="Arial" charset="0"/>
              </a:rPr>
              <a:t>Professor</a:t>
            </a:r>
            <a:endParaRPr lang="en-US" sz="2800" dirty="0">
              <a:latin typeface="Arial" charset="0"/>
            </a:endParaRPr>
          </a:p>
        </p:txBody>
      </p:sp>
      <p:sp>
        <p:nvSpPr>
          <p:cNvPr id="13316" name="Text Box 6"/>
          <p:cNvSpPr txBox="1">
            <a:spLocks noChangeArrowheads="1"/>
          </p:cNvSpPr>
          <p:nvPr/>
        </p:nvSpPr>
        <p:spPr bwMode="auto">
          <a:xfrm>
            <a:off x="6858000" y="5410200"/>
            <a:ext cx="1828800" cy="519113"/>
          </a:xfrm>
          <a:prstGeom prst="rect">
            <a:avLst/>
          </a:prstGeom>
          <a:noFill/>
          <a:ln w="9525">
            <a:noFill/>
            <a:miter lim="800000"/>
            <a:headEnd/>
            <a:tailEnd/>
          </a:ln>
        </p:spPr>
        <p:txBody>
          <a:bodyPr>
            <a:spAutoFit/>
          </a:bodyPr>
          <a:lstStyle/>
          <a:p>
            <a:pPr>
              <a:spcBef>
                <a:spcPct val="50000"/>
              </a:spcBef>
            </a:pPr>
            <a:r>
              <a:rPr lang="en-US" sz="2800">
                <a:latin typeface="Arial" charset="0"/>
              </a:rPr>
              <a:t>Student</a:t>
            </a:r>
          </a:p>
        </p:txBody>
      </p:sp>
      <p:sp>
        <p:nvSpPr>
          <p:cNvPr id="13317" name="Text Box 7"/>
          <p:cNvSpPr txBox="1">
            <a:spLocks noChangeArrowheads="1"/>
          </p:cNvSpPr>
          <p:nvPr/>
        </p:nvSpPr>
        <p:spPr bwMode="auto">
          <a:xfrm>
            <a:off x="3352800" y="228600"/>
            <a:ext cx="3048000" cy="954107"/>
          </a:xfrm>
          <a:prstGeom prst="rect">
            <a:avLst/>
          </a:prstGeom>
          <a:noFill/>
          <a:ln w="9525">
            <a:noFill/>
            <a:miter lim="800000"/>
            <a:headEnd/>
            <a:tailEnd/>
          </a:ln>
        </p:spPr>
        <p:txBody>
          <a:bodyPr>
            <a:spAutoFit/>
          </a:bodyPr>
          <a:lstStyle/>
          <a:p>
            <a:pPr algn="ctr">
              <a:spcBef>
                <a:spcPct val="50000"/>
              </a:spcBef>
            </a:pPr>
            <a:r>
              <a:rPr lang="en-US" sz="2800" dirty="0">
                <a:latin typeface="Arial" charset="0"/>
              </a:rPr>
              <a:t>Mutual </a:t>
            </a:r>
            <a:r>
              <a:rPr lang="en-US" sz="2800" dirty="0" smtClean="0">
                <a:latin typeface="Arial" charset="0"/>
              </a:rPr>
              <a:t>Goals and Expectations</a:t>
            </a:r>
            <a:endParaRPr lang="en-US" sz="2800" dirty="0">
              <a:latin typeface="Arial" charset="0"/>
            </a:endParaRPr>
          </a:p>
        </p:txBody>
      </p:sp>
      <p:grpSp>
        <p:nvGrpSpPr>
          <p:cNvPr id="2" name="Group 11"/>
          <p:cNvGrpSpPr>
            <a:grpSpLocks/>
          </p:cNvGrpSpPr>
          <p:nvPr/>
        </p:nvGrpSpPr>
        <p:grpSpPr bwMode="auto">
          <a:xfrm>
            <a:off x="609600" y="1600200"/>
            <a:ext cx="7848600" cy="3657600"/>
            <a:chOff x="384" y="1008"/>
            <a:chExt cx="4944" cy="2304"/>
          </a:xfrm>
        </p:grpSpPr>
        <p:sp>
          <p:nvSpPr>
            <p:cNvPr id="13319" name="WordArt 10"/>
            <p:cNvSpPr>
              <a:spLocks noChangeArrowheads="1" noChangeShapeType="1" noTextEdit="1"/>
            </p:cNvSpPr>
            <p:nvPr/>
          </p:nvSpPr>
          <p:spPr bwMode="auto">
            <a:xfrm>
              <a:off x="384" y="1440"/>
              <a:ext cx="4944" cy="1440"/>
            </a:xfrm>
            <a:prstGeom prst="rect">
              <a:avLst/>
            </a:prstGeom>
          </p:spPr>
          <p:txBody>
            <a:bodyPr wrap="none" fromWordArt="1">
              <a:prstTxWarp prst="textSlantUp">
                <a:avLst>
                  <a:gd name="adj" fmla="val 32056"/>
                </a:avLst>
              </a:prstTxWarp>
            </a:bodyPr>
            <a:lstStyle/>
            <a:p>
              <a:pPr algn="ctr"/>
              <a:r>
                <a:rPr lang="en-US" sz="4000" b="1" i="1" kern="10">
                  <a:ln w="9525">
                    <a:solidFill>
                      <a:srgbClr val="CC99FF"/>
                    </a:solidFill>
                    <a:round/>
                    <a:headEnd/>
                    <a:tailEnd/>
                  </a:ln>
                  <a:solidFill>
                    <a:srgbClr val="FF3300"/>
                  </a:solidFill>
                  <a:effectLst>
                    <a:outerShdw dist="53882" dir="2700000" algn="ctr" rotWithShape="0">
                      <a:srgbClr val="9999FF">
                        <a:alpha val="79999"/>
                      </a:srgbClr>
                    </a:outerShdw>
                  </a:effectLst>
                  <a:latin typeface="Arial"/>
                  <a:cs typeface="Arial"/>
                </a:rPr>
                <a:t>Power Struggles</a:t>
              </a:r>
            </a:p>
          </p:txBody>
        </p:sp>
        <p:sp>
          <p:nvSpPr>
            <p:cNvPr id="13320" name="AutoShape 8"/>
            <p:cNvSpPr>
              <a:spLocks noChangeArrowheads="1"/>
            </p:cNvSpPr>
            <p:nvPr/>
          </p:nvSpPr>
          <p:spPr bwMode="auto">
            <a:xfrm>
              <a:off x="1824" y="1008"/>
              <a:ext cx="2352" cy="2304"/>
            </a:xfrm>
            <a:custGeom>
              <a:avLst/>
              <a:gdLst>
                <a:gd name="T0" fmla="*/ 128 w 21600"/>
                <a:gd name="T1" fmla="*/ 0 h 21600"/>
                <a:gd name="T2" fmla="*/ 37 w 21600"/>
                <a:gd name="T3" fmla="*/ 36 h 21600"/>
                <a:gd name="T4" fmla="*/ 0 w 21600"/>
                <a:gd name="T5" fmla="*/ 123 h 21600"/>
                <a:gd name="T6" fmla="*/ 37 w 21600"/>
                <a:gd name="T7" fmla="*/ 210 h 21600"/>
                <a:gd name="T8" fmla="*/ 128 w 21600"/>
                <a:gd name="T9" fmla="*/ 246 h 21600"/>
                <a:gd name="T10" fmla="*/ 219 w 21600"/>
                <a:gd name="T11" fmla="*/ 210 h 21600"/>
                <a:gd name="T12" fmla="*/ 256 w 21600"/>
                <a:gd name="T13" fmla="*/ 123 h 21600"/>
                <a:gd name="T14" fmla="*/ 219 w 21600"/>
                <a:gd name="T15" fmla="*/ 36 h 21600"/>
                <a:gd name="T16" fmla="*/ 0 60000 65536"/>
                <a:gd name="T17" fmla="*/ 0 60000 65536"/>
                <a:gd name="T18" fmla="*/ 0 60000 65536"/>
                <a:gd name="T19" fmla="*/ 0 60000 65536"/>
                <a:gd name="T20" fmla="*/ 0 60000 65536"/>
                <a:gd name="T21" fmla="*/ 0 60000 65536"/>
                <a:gd name="T22" fmla="*/ 0 60000 65536"/>
                <a:gd name="T23" fmla="*/ 0 60000 65536"/>
                <a:gd name="T24" fmla="*/ 3159 w 21600"/>
                <a:gd name="T25" fmla="*/ 3159 h 21600"/>
                <a:gd name="T26" fmla="*/ 18441 w 21600"/>
                <a:gd name="T27" fmla="*/ 18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666" y="16212"/>
                  </a:moveTo>
                  <a:cubicBezTo>
                    <a:pt x="18881" y="14670"/>
                    <a:pt x="19543" y="12763"/>
                    <a:pt x="19543" y="10800"/>
                  </a:cubicBezTo>
                  <a:cubicBezTo>
                    <a:pt x="19543" y="5971"/>
                    <a:pt x="15628" y="2057"/>
                    <a:pt x="10800" y="2057"/>
                  </a:cubicBezTo>
                  <a:cubicBezTo>
                    <a:pt x="8836" y="2056"/>
                    <a:pt x="6929" y="2718"/>
                    <a:pt x="5387" y="3933"/>
                  </a:cubicBezTo>
                  <a:close/>
                  <a:moveTo>
                    <a:pt x="3933" y="5387"/>
                  </a:moveTo>
                  <a:cubicBezTo>
                    <a:pt x="2718" y="6929"/>
                    <a:pt x="2057" y="8836"/>
                    <a:pt x="2057" y="10799"/>
                  </a:cubicBezTo>
                  <a:cubicBezTo>
                    <a:pt x="2057" y="15628"/>
                    <a:pt x="5971" y="19543"/>
                    <a:pt x="10800" y="19543"/>
                  </a:cubicBezTo>
                  <a:cubicBezTo>
                    <a:pt x="12763" y="19543"/>
                    <a:pt x="14670" y="18881"/>
                    <a:pt x="16212" y="17666"/>
                  </a:cubicBezTo>
                  <a:close/>
                </a:path>
              </a:pathLst>
            </a:custGeom>
            <a:gradFill rotWithShape="1">
              <a:gsLst>
                <a:gs pos="0">
                  <a:srgbClr val="FF3300"/>
                </a:gs>
                <a:gs pos="100000">
                  <a:srgbClr val="761800"/>
                </a:gs>
              </a:gsLst>
              <a:lin ang="5400000" scaled="1"/>
            </a:gra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Establishing Mutual Goals and Expectations</a:t>
            </a:r>
            <a:endParaRPr lang="en-US" dirty="0"/>
          </a:p>
        </p:txBody>
      </p:sp>
      <p:sp>
        <p:nvSpPr>
          <p:cNvPr id="3" name="Subtitle 2"/>
          <p:cNvSpPr>
            <a:spLocks noGrp="1"/>
          </p:cNvSpPr>
          <p:nvPr>
            <p:ph type="subTitle" idx="1"/>
          </p:nvPr>
        </p:nvSpPr>
        <p:spPr/>
        <p:txBody>
          <a:bodyPr/>
          <a:lstStyle/>
          <a:p>
            <a:r>
              <a:rPr lang="en-US" i="1" dirty="0" smtClean="0"/>
              <a:t>The Judicious Professor</a:t>
            </a:r>
          </a:p>
          <a:p>
            <a:r>
              <a:rPr lang="en-US" dirty="0" smtClean="0"/>
              <a:t>Chapter 4</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dirty="0" smtClean="0"/>
              <a:t>The First Meeting</a:t>
            </a:r>
            <a:endParaRPr lang="en-US" dirty="0"/>
          </a:p>
        </p:txBody>
      </p:sp>
      <p:sp>
        <p:nvSpPr>
          <p:cNvPr id="6147" name="Rectangle 3"/>
          <p:cNvSpPr>
            <a:spLocks noGrp="1" noChangeArrowheads="1"/>
          </p:cNvSpPr>
          <p:nvPr>
            <p:ph type="body" idx="1"/>
          </p:nvPr>
        </p:nvSpPr>
        <p:spPr/>
        <p:txBody>
          <a:bodyPr/>
          <a:lstStyle/>
          <a:p>
            <a:pPr>
              <a:lnSpc>
                <a:spcPct val="90000"/>
              </a:lnSpc>
            </a:pPr>
            <a:r>
              <a:rPr lang="en-US" dirty="0"/>
              <a:t>Initial meeting - provide schema for </a:t>
            </a:r>
            <a:r>
              <a:rPr lang="en-US" dirty="0" smtClean="0"/>
              <a:t>the course </a:t>
            </a:r>
            <a:r>
              <a:rPr lang="en-US" dirty="0"/>
              <a:t>(legitimate purpose)</a:t>
            </a:r>
          </a:p>
          <a:p>
            <a:pPr>
              <a:lnSpc>
                <a:spcPct val="90000"/>
              </a:lnSpc>
            </a:pPr>
            <a:r>
              <a:rPr lang="en-US" dirty="0"/>
              <a:t>Establish Expectations of </a:t>
            </a:r>
            <a:r>
              <a:rPr lang="en-US" dirty="0" smtClean="0"/>
              <a:t>Professor</a:t>
            </a:r>
            <a:endParaRPr lang="en-US" dirty="0"/>
          </a:p>
          <a:p>
            <a:pPr>
              <a:lnSpc>
                <a:spcPct val="90000"/>
              </a:lnSpc>
            </a:pPr>
            <a:r>
              <a:rPr lang="en-US" dirty="0"/>
              <a:t>Then, “What should we reasonably expect from each other?”</a:t>
            </a:r>
          </a:p>
          <a:p>
            <a:pPr lvl="1">
              <a:lnSpc>
                <a:spcPct val="90000"/>
              </a:lnSpc>
            </a:pPr>
            <a:r>
              <a:rPr lang="en-US" dirty="0"/>
              <a:t>Write Expectations in Positive Terms</a:t>
            </a:r>
          </a:p>
          <a:p>
            <a:pPr>
              <a:lnSpc>
                <a:spcPct val="90000"/>
              </a:lnSpc>
            </a:pPr>
            <a:r>
              <a:rPr lang="en-US" dirty="0"/>
              <a:t>Get agreement from all </a:t>
            </a:r>
            <a:r>
              <a:rPr lang="en-US" dirty="0" smtClean="0"/>
              <a:t>students</a:t>
            </a:r>
          </a:p>
          <a:p>
            <a:pPr>
              <a:lnSpc>
                <a:spcPct val="90000"/>
              </a:lnSpc>
            </a:pPr>
            <a:r>
              <a:rPr lang="en-US" dirty="0" smtClean="0"/>
              <a:t>What do you expect from the course?</a:t>
            </a:r>
          </a:p>
          <a:p>
            <a:pPr lvl="1">
              <a:lnSpc>
                <a:spcPct val="90000"/>
              </a:lnSpc>
            </a:pPr>
            <a:r>
              <a:rPr lang="en-US" dirty="0" smtClean="0"/>
              <a:t>Compare student expectations with syllabus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of Yourself &amp; Others</a:t>
            </a:r>
            <a:endParaRPr lang="en-US" dirty="0"/>
          </a:p>
        </p:txBody>
      </p:sp>
      <p:sp>
        <p:nvSpPr>
          <p:cNvPr id="3" name="Content Placeholder 2"/>
          <p:cNvSpPr>
            <a:spLocks noGrp="1"/>
          </p:cNvSpPr>
          <p:nvPr>
            <p:ph idx="1"/>
          </p:nvPr>
        </p:nvSpPr>
        <p:spPr>
          <a:xfrm>
            <a:off x="457200" y="1600200"/>
            <a:ext cx="4724400" cy="4525963"/>
          </a:xfrm>
        </p:spPr>
        <p:txBody>
          <a:bodyPr/>
          <a:lstStyle/>
          <a:p>
            <a:pPr marL="514350" indent="-514350">
              <a:buFont typeface="+mj-lt"/>
              <a:buAutoNum type="arabicPeriod"/>
            </a:pPr>
            <a:r>
              <a:rPr lang="en-US" dirty="0" smtClean="0"/>
              <a:t>?</a:t>
            </a:r>
          </a:p>
          <a:p>
            <a:pPr marL="514350" indent="-514350">
              <a:buFont typeface="+mj-lt"/>
              <a:buAutoNum type="arabicPeriod"/>
            </a:pPr>
            <a:r>
              <a:rPr lang="en-US" dirty="0" smtClean="0"/>
              <a:t>?</a:t>
            </a:r>
          </a:p>
          <a:p>
            <a:pPr marL="514350" indent="-514350">
              <a:buFont typeface="+mj-lt"/>
              <a:buAutoNum type="arabicPeriod"/>
            </a:pPr>
            <a:r>
              <a:rPr lang="en-US" dirty="0" smtClean="0"/>
              <a:t>?</a:t>
            </a:r>
            <a:endParaRPr lang="en-US" dirty="0"/>
          </a:p>
        </p:txBody>
      </p:sp>
      <p:pic>
        <p:nvPicPr>
          <p:cNvPr id="180228" name="Picture 4" descr="C:\Documents and Settings\Paul Gathercoal\Local Settings\Temporary Internet Files\Content.IE5\BBGBL4Z9\MPj04394670000[1].jpg"/>
          <p:cNvPicPr>
            <a:picLocks noChangeAspect="1" noChangeArrowheads="1"/>
          </p:cNvPicPr>
          <p:nvPr/>
        </p:nvPicPr>
        <p:blipFill>
          <a:blip r:embed="rId3" cstate="print"/>
          <a:srcRect/>
          <a:stretch>
            <a:fillRect/>
          </a:stretch>
        </p:blipFill>
        <p:spPr bwMode="auto">
          <a:xfrm>
            <a:off x="5715000" y="1371600"/>
            <a:ext cx="2966794" cy="1935480"/>
          </a:xfrm>
          <a:prstGeom prst="rect">
            <a:avLst/>
          </a:prstGeom>
          <a:noFill/>
        </p:spPr>
      </p:pic>
      <p:pic>
        <p:nvPicPr>
          <p:cNvPr id="180232" name="Picture 8" descr="C:\Documents and Settings\Paul Gathercoal\Local Settings\Temporary Internet Files\Content.IE5\BBGBL4Z9\MPj04395360000[1].jpg"/>
          <p:cNvPicPr>
            <a:picLocks noChangeAspect="1" noChangeArrowheads="1"/>
          </p:cNvPicPr>
          <p:nvPr/>
        </p:nvPicPr>
        <p:blipFill>
          <a:blip r:embed="rId4" cstate="print"/>
          <a:srcRect/>
          <a:stretch>
            <a:fillRect/>
          </a:stretch>
        </p:blipFill>
        <p:spPr bwMode="auto">
          <a:xfrm>
            <a:off x="4191000" y="3905432"/>
            <a:ext cx="4495800" cy="241916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t>Then, when problems arise …</a:t>
            </a:r>
          </a:p>
        </p:txBody>
      </p:sp>
      <p:sp>
        <p:nvSpPr>
          <p:cNvPr id="1027" name="Rectangle 3"/>
          <p:cNvSpPr>
            <a:spLocks noGrp="1" noChangeArrowheads="1"/>
          </p:cNvSpPr>
          <p:nvPr>
            <p:ph type="body" idx="1"/>
          </p:nvPr>
        </p:nvSpPr>
        <p:spPr>
          <a:xfrm>
            <a:off x="457200" y="1600200"/>
            <a:ext cx="5181600" cy="4525963"/>
          </a:xfrm>
        </p:spPr>
        <p:txBody>
          <a:bodyPr/>
          <a:lstStyle/>
          <a:p>
            <a:pPr>
              <a:lnSpc>
                <a:spcPct val="90000"/>
              </a:lnSpc>
            </a:pPr>
            <a:r>
              <a:rPr lang="en-US" dirty="0"/>
              <a:t>Quietly remind students of the expectations (no embarrassment).</a:t>
            </a:r>
          </a:p>
          <a:p>
            <a:pPr>
              <a:lnSpc>
                <a:spcPct val="90000"/>
              </a:lnSpc>
            </a:pPr>
            <a:r>
              <a:rPr lang="en-US" dirty="0"/>
              <a:t>Begin with a question - “How are you doing with the expectation…?”</a:t>
            </a:r>
          </a:p>
          <a:p>
            <a:pPr>
              <a:lnSpc>
                <a:spcPct val="90000"/>
              </a:lnSpc>
            </a:pPr>
            <a:r>
              <a:rPr lang="en-US" dirty="0"/>
              <a:t>Use Democratic </a:t>
            </a:r>
            <a:r>
              <a:rPr lang="en-US" dirty="0" smtClean="0"/>
              <a:t>Class Meeting, </a:t>
            </a:r>
            <a:r>
              <a:rPr lang="en-US" dirty="0"/>
              <a:t>if necessary</a:t>
            </a:r>
            <a:r>
              <a:rPr lang="en-US" dirty="0" smtClean="0"/>
              <a:t>.</a:t>
            </a:r>
          </a:p>
          <a:p>
            <a:pPr lvl="1">
              <a:lnSpc>
                <a:spcPct val="90000"/>
              </a:lnSpc>
            </a:pPr>
            <a:r>
              <a:rPr lang="en-US" dirty="0" smtClean="0"/>
              <a:t>Continuing the Dialogue</a:t>
            </a:r>
            <a:endParaRPr lang="en-US" dirty="0"/>
          </a:p>
        </p:txBody>
      </p:sp>
      <p:pic>
        <p:nvPicPr>
          <p:cNvPr id="3" name="Picture 3" descr="C:\Program Files\Microsoft Office\MEDIA\CAGCAT10\j0301252.wmf"/>
          <p:cNvPicPr>
            <a:picLocks noChangeAspect="1" noChangeArrowheads="1"/>
          </p:cNvPicPr>
          <p:nvPr/>
        </p:nvPicPr>
        <p:blipFill>
          <a:blip r:embed="rId3" cstate="print"/>
          <a:srcRect/>
          <a:stretch>
            <a:fillRect/>
          </a:stretch>
        </p:blipFill>
        <p:spPr bwMode="auto">
          <a:xfrm>
            <a:off x="4822410" y="2362200"/>
            <a:ext cx="3789104" cy="324185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dirty="0" smtClean="0"/>
              <a:t>Continuing the Dialogue</a:t>
            </a:r>
            <a:endParaRPr lang="en-US" dirty="0"/>
          </a:p>
        </p:txBody>
      </p:sp>
      <p:sp>
        <p:nvSpPr>
          <p:cNvPr id="7171" name="Rectangle 3"/>
          <p:cNvSpPr>
            <a:spLocks noGrp="1" noChangeArrowheads="1"/>
          </p:cNvSpPr>
          <p:nvPr>
            <p:ph type="body" idx="1"/>
          </p:nvPr>
        </p:nvSpPr>
        <p:spPr>
          <a:xfrm>
            <a:off x="457200" y="1600200"/>
            <a:ext cx="5791200" cy="4525963"/>
          </a:xfrm>
        </p:spPr>
        <p:txBody>
          <a:bodyPr>
            <a:normAutofit fontScale="92500" lnSpcReduction="10000"/>
          </a:bodyPr>
          <a:lstStyle/>
          <a:p>
            <a:r>
              <a:rPr lang="en-US" dirty="0"/>
              <a:t>Ask for feedback </a:t>
            </a:r>
            <a:r>
              <a:rPr lang="en-US" dirty="0" smtClean="0"/>
              <a:t>– </a:t>
            </a:r>
          </a:p>
          <a:p>
            <a:pPr lvl="1"/>
            <a:r>
              <a:rPr lang="en-US" dirty="0" smtClean="0"/>
              <a:t>“</a:t>
            </a:r>
            <a:r>
              <a:rPr lang="en-US" dirty="0"/>
              <a:t>How </a:t>
            </a:r>
            <a:r>
              <a:rPr lang="en-US" dirty="0" smtClean="0"/>
              <a:t>am </a:t>
            </a:r>
            <a:r>
              <a:rPr lang="en-US" dirty="0"/>
              <a:t>I </a:t>
            </a:r>
            <a:r>
              <a:rPr lang="en-US" dirty="0" smtClean="0"/>
              <a:t>doing?”</a:t>
            </a:r>
            <a:endParaRPr lang="en-US" dirty="0"/>
          </a:p>
          <a:p>
            <a:r>
              <a:rPr lang="en-US" dirty="0" smtClean="0"/>
              <a:t>Conduct </a:t>
            </a:r>
            <a:r>
              <a:rPr lang="en-US" dirty="0"/>
              <a:t>a self-assessment of student expectations </a:t>
            </a:r>
            <a:r>
              <a:rPr lang="en-US" dirty="0" smtClean="0"/>
              <a:t>– </a:t>
            </a:r>
          </a:p>
          <a:p>
            <a:pPr lvl="1"/>
            <a:r>
              <a:rPr lang="en-US" dirty="0" smtClean="0"/>
              <a:t>“</a:t>
            </a:r>
            <a:r>
              <a:rPr lang="en-US" dirty="0"/>
              <a:t>How </a:t>
            </a:r>
            <a:r>
              <a:rPr lang="en-US" dirty="0" smtClean="0"/>
              <a:t>are </a:t>
            </a:r>
            <a:r>
              <a:rPr lang="en-US" dirty="0"/>
              <a:t>you </a:t>
            </a:r>
            <a:r>
              <a:rPr lang="en-US" dirty="0" smtClean="0"/>
              <a:t>doing </a:t>
            </a:r>
            <a:r>
              <a:rPr lang="en-US" dirty="0"/>
              <a:t>on your expectations?”</a:t>
            </a:r>
          </a:p>
          <a:p>
            <a:r>
              <a:rPr lang="en-US" dirty="0" smtClean="0"/>
              <a:t>Assess progress towards course goals –</a:t>
            </a:r>
          </a:p>
          <a:p>
            <a:pPr lvl="1"/>
            <a:r>
              <a:rPr lang="en-US" dirty="0" smtClean="0"/>
              <a:t>How are we doing addressing your expectations of the course?</a:t>
            </a:r>
            <a:endParaRPr lang="en-US" dirty="0"/>
          </a:p>
        </p:txBody>
      </p:sp>
      <p:pic>
        <p:nvPicPr>
          <p:cNvPr id="2050" name="Picture 2" descr="C:\Program Files\Microsoft Office\MEDIA\CAGCAT10\j0217698.wmf"/>
          <p:cNvPicPr>
            <a:picLocks noChangeAspect="1" noChangeArrowheads="1"/>
          </p:cNvPicPr>
          <p:nvPr/>
        </p:nvPicPr>
        <p:blipFill>
          <a:blip r:embed="rId3" cstate="print"/>
          <a:srcRect/>
          <a:stretch>
            <a:fillRect/>
          </a:stretch>
        </p:blipFill>
        <p:spPr bwMode="auto">
          <a:xfrm>
            <a:off x="6019800" y="2590800"/>
            <a:ext cx="2769576" cy="268406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Guides for Continuing the Dialogue</a:t>
            </a:r>
            <a:endParaRPr lang="en-US" dirty="0"/>
          </a:p>
        </p:txBody>
      </p:sp>
      <p:sp>
        <p:nvSpPr>
          <p:cNvPr id="3" name="Content Placeholder 2"/>
          <p:cNvSpPr>
            <a:spLocks noGrp="1"/>
          </p:cNvSpPr>
          <p:nvPr>
            <p:ph idx="1"/>
          </p:nvPr>
        </p:nvSpPr>
        <p:spPr/>
        <p:txBody>
          <a:bodyPr>
            <a:normAutofit lnSpcReduction="10000"/>
          </a:bodyPr>
          <a:lstStyle/>
          <a:p>
            <a:r>
              <a:rPr lang="en-US" dirty="0" smtClean="0"/>
              <a:t>Determine time, place &amp; manner</a:t>
            </a:r>
          </a:p>
          <a:p>
            <a:r>
              <a:rPr lang="en-US" dirty="0" smtClean="0"/>
              <a:t>Professor leads the dialogue</a:t>
            </a:r>
          </a:p>
          <a:p>
            <a:r>
              <a:rPr lang="en-US" dirty="0" smtClean="0"/>
              <a:t>Never use names</a:t>
            </a:r>
          </a:p>
          <a:p>
            <a:r>
              <a:rPr lang="en-US" dirty="0" smtClean="0"/>
              <a:t>Never coerce participation</a:t>
            </a:r>
          </a:p>
          <a:p>
            <a:r>
              <a:rPr lang="en-US" dirty="0" smtClean="0"/>
              <a:t>Write for a couple of minutes – agenda</a:t>
            </a:r>
          </a:p>
          <a:p>
            <a:r>
              <a:rPr lang="en-US" dirty="0" smtClean="0"/>
              <a:t>Begin with Concerns, Clarifications – End with Delights</a:t>
            </a:r>
          </a:p>
          <a:p>
            <a:r>
              <a:rPr lang="en-US" dirty="0" smtClean="0"/>
              <a:t>Revisit the Mutual Goals &amp; Expectations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Limitations on Negotiating Expectations</a:t>
            </a:r>
            <a:endParaRPr lang="en-US" dirty="0"/>
          </a:p>
        </p:txBody>
      </p:sp>
      <p:sp>
        <p:nvSpPr>
          <p:cNvPr id="3" name="Content Placeholder 2"/>
          <p:cNvSpPr>
            <a:spLocks noGrp="1"/>
          </p:cNvSpPr>
          <p:nvPr>
            <p:ph idx="1"/>
          </p:nvPr>
        </p:nvSpPr>
        <p:spPr/>
        <p:txBody>
          <a:bodyPr/>
          <a:lstStyle/>
          <a:p>
            <a:r>
              <a:rPr lang="en-US" dirty="0" smtClean="0"/>
              <a:t>Beware over-extending negotiations –</a:t>
            </a:r>
          </a:p>
          <a:p>
            <a:pPr lvl="1"/>
            <a:r>
              <a:rPr lang="en-US" dirty="0" smtClean="0"/>
              <a:t>Do not negotiate anything that contravenes or disobeys college/university policy or directives!</a:t>
            </a:r>
          </a:p>
          <a:p>
            <a:pPr lvl="1"/>
            <a:r>
              <a:rPr lang="en-US" dirty="0" smtClean="0"/>
              <a:t>Department/College/University policy and directives are administrative law!</a:t>
            </a:r>
          </a:p>
          <a:p>
            <a:pPr lvl="1"/>
            <a:r>
              <a:rPr lang="en-US" dirty="0" smtClean="0"/>
              <a:t>Professors who disobey the law run the risk of being admonished and characterized as being insubordinate and could find themselves in the process of termination.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defRPr/>
            </a:pPr>
            <a:r>
              <a:rPr lang="en-US" sz="4000" i="1" dirty="0" smtClean="0"/>
              <a:t>The Judicious Professor</a:t>
            </a:r>
            <a:r>
              <a:rPr lang="en-US" sz="4000" dirty="0" smtClean="0"/>
              <a:t>:</a:t>
            </a:r>
            <a:br>
              <a:rPr lang="en-US" sz="4000" dirty="0" smtClean="0"/>
            </a:br>
            <a:r>
              <a:rPr lang="en-US" sz="4000" dirty="0" smtClean="0"/>
              <a:t>The Moral Perspective</a:t>
            </a:r>
          </a:p>
        </p:txBody>
      </p:sp>
      <p:graphicFrame>
        <p:nvGraphicFramePr>
          <p:cNvPr id="161792" name="Object 1024"/>
          <p:cNvGraphicFramePr>
            <a:graphicFrameLocks noChangeAspect="1"/>
          </p:cNvGraphicFramePr>
          <p:nvPr/>
        </p:nvGraphicFramePr>
        <p:xfrm>
          <a:off x="3657600" y="1828800"/>
          <a:ext cx="1866900" cy="4013200"/>
        </p:xfrm>
        <a:graphic>
          <a:graphicData uri="http://schemas.openxmlformats.org/presentationml/2006/ole">
            <p:oleObj spid="_x0000_s50178" name="Microsoft ClipArt Gallery" r:id="rId4" imgW="1866900" imgH="4013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fltVal val="0"/>
                                          </p:val>
                                        </p:tav>
                                        <p:tav tm="100000">
                                          <p:val>
                                            <p:strVal val="#ppt_w"/>
                                          </p:val>
                                        </p:tav>
                                      </p:tavLst>
                                    </p:anim>
                                    <p:anim calcmode="lin" valueType="num">
                                      <p:cBhvr>
                                        <p:cTn id="8" dur="1000" fill="hold"/>
                                        <p:tgtEl>
                                          <p:spTgt spid="20482"/>
                                        </p:tgtEl>
                                        <p:attrNameLst>
                                          <p:attrName>ppt_h</p:attrName>
                                        </p:attrNameLst>
                                      </p:cBhvr>
                                      <p:tavLst>
                                        <p:tav tm="0">
                                          <p:val>
                                            <p:fltVal val="0"/>
                                          </p:val>
                                        </p:tav>
                                        <p:tav tm="100000">
                                          <p:val>
                                            <p:strVal val="#ppt_h"/>
                                          </p:val>
                                        </p:tav>
                                      </p:tavLst>
                                    </p:anim>
                                    <p:anim calcmode="lin" valueType="num">
                                      <p:cBhvr>
                                        <p:cTn id="9" dur="1000" fill="hold"/>
                                        <p:tgtEl>
                                          <p:spTgt spid="204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4" presetClass="entr" presetSubtype="32" fill="hold" nodeType="afterEffect">
                                  <p:stCondLst>
                                    <p:cond delay="1000"/>
                                  </p:stCondLst>
                                  <p:childTnLst>
                                    <p:set>
                                      <p:cBhvr>
                                        <p:cTn id="13" dur="1" fill="hold">
                                          <p:stCondLst>
                                            <p:cond delay="0"/>
                                          </p:stCondLst>
                                        </p:cTn>
                                        <p:tgtEl>
                                          <p:spTgt spid="161792"/>
                                        </p:tgtEl>
                                        <p:attrNameLst>
                                          <p:attrName>style.visibility</p:attrName>
                                        </p:attrNameLst>
                                      </p:cBhvr>
                                      <p:to>
                                        <p:strVal val="visible"/>
                                      </p:to>
                                    </p:set>
                                    <p:animEffect transition="in" filter="box(out)">
                                      <p:cBhvr>
                                        <p:cTn id="14" dur="500"/>
                                        <p:tgtEl>
                                          <p:spTgt spid="161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lIns="90487" tIns="44450" rIns="90487" bIns="44450"/>
          <a:lstStyle/>
          <a:p>
            <a:pPr eaLnBrk="1" hangingPunct="1">
              <a:defRPr/>
            </a:pPr>
            <a:r>
              <a:rPr lang="en-US" sz="4000" smtClean="0"/>
              <a:t>Lowest Level of Moral Development</a:t>
            </a:r>
          </a:p>
        </p:txBody>
      </p:sp>
      <p:sp>
        <p:nvSpPr>
          <p:cNvPr id="4099" name="Rectangle 3"/>
          <p:cNvSpPr>
            <a:spLocks noGrp="1" noChangeArrowheads="1"/>
          </p:cNvSpPr>
          <p:nvPr>
            <p:ph type="body" sz="half" idx="1"/>
          </p:nvPr>
        </p:nvSpPr>
        <p:spPr>
          <a:xfrm>
            <a:off x="700088" y="2743200"/>
            <a:ext cx="3629025" cy="3200400"/>
          </a:xfrm>
        </p:spPr>
        <p:txBody>
          <a:bodyPr lIns="90487" tIns="44450" rIns="90487" bIns="44450"/>
          <a:lstStyle/>
          <a:p>
            <a:pPr eaLnBrk="1" hangingPunct="1">
              <a:defRPr/>
            </a:pPr>
            <a:r>
              <a:rPr lang="en-US" sz="4400" dirty="0" smtClean="0"/>
              <a:t>  Stage 1 - Punishment</a:t>
            </a:r>
          </a:p>
          <a:p>
            <a:pPr eaLnBrk="1" hangingPunct="1">
              <a:defRPr/>
            </a:pPr>
            <a:r>
              <a:rPr lang="en-US" sz="4400" dirty="0" smtClean="0"/>
              <a:t>  Stage 2 -                                Rewards</a:t>
            </a:r>
          </a:p>
        </p:txBody>
      </p:sp>
      <p:graphicFrame>
        <p:nvGraphicFramePr>
          <p:cNvPr id="4100" name="Object 4"/>
          <p:cNvGraphicFramePr>
            <a:graphicFrameLocks/>
          </p:cNvGraphicFramePr>
          <p:nvPr>
            <p:ph type="clipArt" sz="half" idx="2"/>
          </p:nvPr>
        </p:nvGraphicFramePr>
        <p:xfrm>
          <a:off x="4648200" y="1260475"/>
          <a:ext cx="2259013" cy="2460625"/>
        </p:xfrm>
        <a:graphic>
          <a:graphicData uri="http://schemas.openxmlformats.org/presentationml/2006/ole">
            <p:oleObj spid="_x0000_s51202" name="Microsoft ClipArt Gallery" r:id="rId4" imgW="5156200" imgH="5613400" progId="">
              <p:embed/>
            </p:oleObj>
          </a:graphicData>
        </a:graphic>
      </p:graphicFrame>
      <p:graphicFrame>
        <p:nvGraphicFramePr>
          <p:cNvPr id="4101" name="Object 5"/>
          <p:cNvGraphicFramePr>
            <a:graphicFrameLocks/>
          </p:cNvGraphicFramePr>
          <p:nvPr/>
        </p:nvGraphicFramePr>
        <p:xfrm>
          <a:off x="5637213" y="4114800"/>
          <a:ext cx="2058987" cy="1854200"/>
        </p:xfrm>
        <a:graphic>
          <a:graphicData uri="http://schemas.openxmlformats.org/presentationml/2006/ole">
            <p:oleObj spid="_x0000_s51203" name="Microsoft ClipArt Gallery" r:id="rId5" imgW="3708400" imgH="3340100" progId="">
              <p:embed/>
            </p:oleObj>
          </a:graphicData>
        </a:graphic>
      </p:graphicFrame>
      <p:sp>
        <p:nvSpPr>
          <p:cNvPr id="4102" name="WordArt 6"/>
          <p:cNvSpPr>
            <a:spLocks noChangeArrowheads="1" noChangeShapeType="1" noTextEdit="1"/>
          </p:cNvSpPr>
          <p:nvPr/>
        </p:nvSpPr>
        <p:spPr bwMode="auto">
          <a:xfrm>
            <a:off x="533400" y="1443038"/>
            <a:ext cx="4035425" cy="1298575"/>
          </a:xfrm>
          <a:prstGeom prst="rect">
            <a:avLst/>
          </a:prstGeom>
        </p:spPr>
        <p:txBody>
          <a:bodyPr wrap="none" fromWordArt="1">
            <a:prstTxWarp prst="textPlain">
              <a:avLst>
                <a:gd name="adj" fmla="val 49639"/>
              </a:avLst>
            </a:prstTxWarp>
            <a:scene3d>
              <a:camera prst="legacyObliqueRight"/>
              <a:lightRig rig="legacyHarsh3" dir="t"/>
            </a:scene3d>
            <a:sp3d extrusionH="100000" prstMaterial="legacyMatte">
              <a:extrusionClr>
                <a:srgbClr val="663300"/>
              </a:extrusionClr>
            </a:sp3d>
          </a:bodyPr>
          <a:lstStyle/>
          <a:p>
            <a:pPr algn="ctr"/>
            <a:r>
              <a:rPr lang="en-US" sz="3600" b="1" kern="10" dirty="0">
                <a:ln w="9525">
                  <a:round/>
                  <a:headEnd/>
                  <a:tailEnd/>
                </a:ln>
                <a:solidFill>
                  <a:srgbClr val="FFFFFF"/>
                </a:solidFill>
                <a:latin typeface="Verdana"/>
              </a:rPr>
              <a:t>Most </a:t>
            </a:r>
            <a:r>
              <a:rPr lang="en-US" sz="3600" b="1" kern="10" dirty="0" smtClean="0">
                <a:ln w="9525">
                  <a:round/>
                  <a:headEnd/>
                  <a:tailEnd/>
                </a:ln>
                <a:solidFill>
                  <a:srgbClr val="FFFFFF"/>
                </a:solidFill>
                <a:latin typeface="Verdana"/>
              </a:rPr>
              <a:t>Discipline </a:t>
            </a:r>
            <a:r>
              <a:rPr lang="en-US" sz="3600" b="1" kern="10" dirty="0">
                <a:ln w="9525">
                  <a:round/>
                  <a:headEnd/>
                  <a:tailEnd/>
                </a:ln>
                <a:solidFill>
                  <a:srgbClr val="FFFFFF"/>
                </a:solidFill>
                <a:latin typeface="Verdana"/>
              </a:rPr>
              <a:t>Practices </a:t>
            </a:r>
          </a:p>
          <a:p>
            <a:pPr algn="ctr"/>
            <a:r>
              <a:rPr lang="en-US" sz="3600" b="1" kern="10" dirty="0">
                <a:ln w="9525">
                  <a:round/>
                  <a:headEnd/>
                  <a:tailEnd/>
                </a:ln>
                <a:solidFill>
                  <a:srgbClr val="FFFFFF"/>
                </a:solidFill>
                <a:latin typeface="Verdana"/>
              </a:rPr>
              <a:t>Operate at these Lowest Stages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 presetClass="entr" presetSubtype="6" fill="hold" grpId="0" nodeType="afterEffect">
                                  <p:stCondLst>
                                    <p:cond delay="1000"/>
                                  </p:stCondLst>
                                  <p:iterate type="wd">
                                    <p:tmPct val="100000"/>
                                  </p:iterate>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additive="base">
                                        <p:cTn id="14" dur="300" fill="hold"/>
                                        <p:tgtEl>
                                          <p:spTgt spid="4099">
                                            <p:txEl>
                                              <p:pRg st="0" end="0"/>
                                            </p:txEl>
                                          </p:spTgt>
                                        </p:tgtEl>
                                        <p:attrNameLst>
                                          <p:attrName>ppt_x</p:attrName>
                                        </p:attrNameLst>
                                      </p:cBhvr>
                                      <p:tavLst>
                                        <p:tav tm="0">
                                          <p:val>
                                            <p:strVal val="1+#ppt_w/2"/>
                                          </p:val>
                                        </p:tav>
                                        <p:tav tm="100000">
                                          <p:val>
                                            <p:strVal val="#ppt_x"/>
                                          </p:val>
                                        </p:tav>
                                      </p:tavLst>
                                    </p:anim>
                                    <p:anim calcmode="lin" valueType="num">
                                      <p:cBhvr additive="base">
                                        <p:cTn id="15" dur="3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4200"/>
                            </p:stCondLst>
                            <p:childTnLst>
                              <p:par>
                                <p:cTn id="17" presetID="2" presetClass="entr" presetSubtype="6" fill="hold" grpId="0" nodeType="afterEffect">
                                  <p:stCondLst>
                                    <p:cond delay="1000"/>
                                  </p:stCondLst>
                                  <p:iterate type="wd">
                                    <p:tmPct val="100000"/>
                                  </p:iterate>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additive="base">
                                        <p:cTn id="19" dur="300" fill="hold"/>
                                        <p:tgtEl>
                                          <p:spTgt spid="4099">
                                            <p:txEl>
                                              <p:pRg st="1" end="1"/>
                                            </p:txEl>
                                          </p:spTgt>
                                        </p:tgtEl>
                                        <p:attrNameLst>
                                          <p:attrName>ppt_x</p:attrName>
                                        </p:attrNameLst>
                                      </p:cBhvr>
                                      <p:tavLst>
                                        <p:tav tm="0">
                                          <p:val>
                                            <p:strVal val="1+#ppt_w/2"/>
                                          </p:val>
                                        </p:tav>
                                        <p:tav tm="100000">
                                          <p:val>
                                            <p:strVal val="#ppt_x"/>
                                          </p:val>
                                        </p:tav>
                                      </p:tavLst>
                                    </p:anim>
                                    <p:anim calcmode="lin" valueType="num">
                                      <p:cBhvr additive="base">
                                        <p:cTn id="20" dur="3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6400"/>
                            </p:stCondLst>
                            <p:childTnLst>
                              <p:par>
                                <p:cTn id="22" presetID="23" presetClass="entr" presetSubtype="528" fill="hold" nodeType="afterEffect">
                                  <p:stCondLst>
                                    <p:cond delay="0"/>
                                  </p:stCondLst>
                                  <p:childTnLst>
                                    <p:set>
                                      <p:cBhvr>
                                        <p:cTn id="23" dur="1" fill="hold">
                                          <p:stCondLst>
                                            <p:cond delay="0"/>
                                          </p:stCondLst>
                                        </p:cTn>
                                        <p:tgtEl>
                                          <p:spTgt spid="4100"/>
                                        </p:tgtEl>
                                        <p:attrNameLst>
                                          <p:attrName>style.visibility</p:attrName>
                                        </p:attrNameLst>
                                      </p:cBhvr>
                                      <p:to>
                                        <p:strVal val="visible"/>
                                      </p:to>
                                    </p:set>
                                    <p:anim calcmode="lin" valueType="num">
                                      <p:cBhvr>
                                        <p:cTn id="24" dur="500" fill="hold"/>
                                        <p:tgtEl>
                                          <p:spTgt spid="4100"/>
                                        </p:tgtEl>
                                        <p:attrNameLst>
                                          <p:attrName>ppt_w</p:attrName>
                                        </p:attrNameLst>
                                      </p:cBhvr>
                                      <p:tavLst>
                                        <p:tav tm="0">
                                          <p:val>
                                            <p:fltVal val="0"/>
                                          </p:val>
                                        </p:tav>
                                        <p:tav tm="100000">
                                          <p:val>
                                            <p:strVal val="#ppt_w"/>
                                          </p:val>
                                        </p:tav>
                                      </p:tavLst>
                                    </p:anim>
                                    <p:anim calcmode="lin" valueType="num">
                                      <p:cBhvr>
                                        <p:cTn id="25" dur="500" fill="hold"/>
                                        <p:tgtEl>
                                          <p:spTgt spid="4100"/>
                                        </p:tgtEl>
                                        <p:attrNameLst>
                                          <p:attrName>ppt_h</p:attrName>
                                        </p:attrNameLst>
                                      </p:cBhvr>
                                      <p:tavLst>
                                        <p:tav tm="0">
                                          <p:val>
                                            <p:fltVal val="0"/>
                                          </p:val>
                                        </p:tav>
                                        <p:tav tm="100000">
                                          <p:val>
                                            <p:strVal val="#ppt_h"/>
                                          </p:val>
                                        </p:tav>
                                      </p:tavLst>
                                    </p:anim>
                                    <p:anim calcmode="lin" valueType="num">
                                      <p:cBhvr>
                                        <p:cTn id="26" dur="500" fill="hold"/>
                                        <p:tgtEl>
                                          <p:spTgt spid="4100"/>
                                        </p:tgtEl>
                                        <p:attrNameLst>
                                          <p:attrName>ppt_x</p:attrName>
                                        </p:attrNameLst>
                                      </p:cBhvr>
                                      <p:tavLst>
                                        <p:tav tm="0">
                                          <p:val>
                                            <p:fltVal val="0.5"/>
                                          </p:val>
                                        </p:tav>
                                        <p:tav tm="100000">
                                          <p:val>
                                            <p:strVal val="#ppt_x"/>
                                          </p:val>
                                        </p:tav>
                                      </p:tavLst>
                                    </p:anim>
                                    <p:anim calcmode="lin" valueType="num">
                                      <p:cBhvr>
                                        <p:cTn id="27" dur="500" fill="hold"/>
                                        <p:tgtEl>
                                          <p:spTgt spid="4100"/>
                                        </p:tgtEl>
                                        <p:attrNameLst>
                                          <p:attrName>ppt_y</p:attrName>
                                        </p:attrNameLst>
                                      </p:cBhvr>
                                      <p:tavLst>
                                        <p:tav tm="0">
                                          <p:val>
                                            <p:fltVal val="0.5"/>
                                          </p:val>
                                        </p:tav>
                                        <p:tav tm="100000">
                                          <p:val>
                                            <p:strVal val="#ppt_y"/>
                                          </p:val>
                                        </p:tav>
                                      </p:tavLst>
                                    </p:anim>
                                  </p:childTnLst>
                                </p:cTn>
                              </p:par>
                            </p:childTnLst>
                          </p:cTn>
                        </p:par>
                        <p:par>
                          <p:cTn id="28" fill="hold">
                            <p:stCondLst>
                              <p:cond delay="6900"/>
                            </p:stCondLst>
                            <p:childTnLst>
                              <p:par>
                                <p:cTn id="29" presetID="23" presetClass="entr" presetSubtype="528" fill="hold" nodeType="afterEffect">
                                  <p:stCondLst>
                                    <p:cond delay="0"/>
                                  </p:stCondLst>
                                  <p:childTnLst>
                                    <p:set>
                                      <p:cBhvr>
                                        <p:cTn id="30" dur="1" fill="hold">
                                          <p:stCondLst>
                                            <p:cond delay="0"/>
                                          </p:stCondLst>
                                        </p:cTn>
                                        <p:tgtEl>
                                          <p:spTgt spid="4101"/>
                                        </p:tgtEl>
                                        <p:attrNameLst>
                                          <p:attrName>style.visibility</p:attrName>
                                        </p:attrNameLst>
                                      </p:cBhvr>
                                      <p:to>
                                        <p:strVal val="visible"/>
                                      </p:to>
                                    </p:set>
                                    <p:anim calcmode="lin" valueType="num">
                                      <p:cBhvr>
                                        <p:cTn id="31" dur="500" fill="hold"/>
                                        <p:tgtEl>
                                          <p:spTgt spid="4101"/>
                                        </p:tgtEl>
                                        <p:attrNameLst>
                                          <p:attrName>ppt_w</p:attrName>
                                        </p:attrNameLst>
                                      </p:cBhvr>
                                      <p:tavLst>
                                        <p:tav tm="0">
                                          <p:val>
                                            <p:fltVal val="0"/>
                                          </p:val>
                                        </p:tav>
                                        <p:tav tm="100000">
                                          <p:val>
                                            <p:strVal val="#ppt_w"/>
                                          </p:val>
                                        </p:tav>
                                      </p:tavLst>
                                    </p:anim>
                                    <p:anim calcmode="lin" valueType="num">
                                      <p:cBhvr>
                                        <p:cTn id="32" dur="500" fill="hold"/>
                                        <p:tgtEl>
                                          <p:spTgt spid="4101"/>
                                        </p:tgtEl>
                                        <p:attrNameLst>
                                          <p:attrName>ppt_h</p:attrName>
                                        </p:attrNameLst>
                                      </p:cBhvr>
                                      <p:tavLst>
                                        <p:tav tm="0">
                                          <p:val>
                                            <p:fltVal val="0"/>
                                          </p:val>
                                        </p:tav>
                                        <p:tav tm="100000">
                                          <p:val>
                                            <p:strVal val="#ppt_h"/>
                                          </p:val>
                                        </p:tav>
                                      </p:tavLst>
                                    </p:anim>
                                    <p:anim calcmode="lin" valueType="num">
                                      <p:cBhvr>
                                        <p:cTn id="33" dur="500" fill="hold"/>
                                        <p:tgtEl>
                                          <p:spTgt spid="4101"/>
                                        </p:tgtEl>
                                        <p:attrNameLst>
                                          <p:attrName>ppt_x</p:attrName>
                                        </p:attrNameLst>
                                      </p:cBhvr>
                                      <p:tavLst>
                                        <p:tav tm="0">
                                          <p:val>
                                            <p:fltVal val="0.5"/>
                                          </p:val>
                                        </p:tav>
                                        <p:tav tm="100000">
                                          <p:val>
                                            <p:strVal val="#ppt_x"/>
                                          </p:val>
                                        </p:tav>
                                      </p:tavLst>
                                    </p:anim>
                                    <p:anim calcmode="lin" valueType="num">
                                      <p:cBhvr>
                                        <p:cTn id="34" dur="500" fill="hold"/>
                                        <p:tgtEl>
                                          <p:spTgt spid="4101"/>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9" presetClass="entr" presetSubtype="10" fill="hold" grpId="0" nodeType="clickEffect">
                                  <p:stCondLst>
                                    <p:cond delay="0"/>
                                  </p:stCondLst>
                                  <p:childTnLst>
                                    <p:set>
                                      <p:cBhvr>
                                        <p:cTn id="38" dur="1" fill="hold">
                                          <p:stCondLst>
                                            <p:cond delay="0"/>
                                          </p:stCondLst>
                                        </p:cTn>
                                        <p:tgtEl>
                                          <p:spTgt spid="4102"/>
                                        </p:tgtEl>
                                        <p:attrNameLst>
                                          <p:attrName>style.visibility</p:attrName>
                                        </p:attrNameLst>
                                      </p:cBhvr>
                                      <p:to>
                                        <p:strVal val="visible"/>
                                      </p:to>
                                    </p:set>
                                    <p:anim calcmode="lin" valueType="num">
                                      <p:cBhvr>
                                        <p:cTn id="39" dur="5000" fill="hold"/>
                                        <p:tgtEl>
                                          <p:spTgt spid="4102"/>
                                        </p:tgtEl>
                                        <p:attrNameLst>
                                          <p:attrName>ppt_w</p:attrName>
                                        </p:attrNameLst>
                                      </p:cBhvr>
                                      <p:tavLst>
                                        <p:tav tm="0" fmla="#ppt_w*sin(2.5*pi*$)">
                                          <p:val>
                                            <p:fltVal val="0"/>
                                          </p:val>
                                        </p:tav>
                                        <p:tav tm="100000">
                                          <p:val>
                                            <p:fltVal val="1"/>
                                          </p:val>
                                        </p:tav>
                                      </p:tavLst>
                                    </p:anim>
                                    <p:anim calcmode="lin" valueType="num">
                                      <p:cBhvr>
                                        <p:cTn id="40" dur="5000" fill="hold"/>
                                        <p:tgtEl>
                                          <p:spTgt spid="41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1000"/>
      <p:bldP spid="4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247650"/>
            <a:ext cx="8534400" cy="1352550"/>
          </a:xfrm>
        </p:spPr>
        <p:txBody>
          <a:bodyPr lIns="90487" tIns="44450" rIns="90487" bIns="44450"/>
          <a:lstStyle/>
          <a:p>
            <a:pPr eaLnBrk="1" hangingPunct="1">
              <a:defRPr/>
            </a:pPr>
            <a:r>
              <a:rPr lang="en-US" sz="3600" smtClean="0"/>
              <a:t>Codependent Level of Moral Development</a:t>
            </a:r>
          </a:p>
        </p:txBody>
      </p:sp>
      <p:sp>
        <p:nvSpPr>
          <p:cNvPr id="5123" name="Rectangle 3"/>
          <p:cNvSpPr>
            <a:spLocks noGrp="1" noChangeArrowheads="1"/>
          </p:cNvSpPr>
          <p:nvPr>
            <p:ph type="body" sz="half" idx="1"/>
          </p:nvPr>
        </p:nvSpPr>
        <p:spPr>
          <a:xfrm>
            <a:off x="5334000" y="1828800"/>
            <a:ext cx="3200400" cy="4191000"/>
          </a:xfrm>
        </p:spPr>
        <p:txBody>
          <a:bodyPr lIns="90487" tIns="44450" rIns="90487" bIns="44450">
            <a:normAutofit fontScale="92500" lnSpcReduction="10000"/>
          </a:bodyPr>
          <a:lstStyle/>
          <a:p>
            <a:pPr eaLnBrk="1" hangingPunct="1">
              <a:defRPr/>
            </a:pPr>
            <a:r>
              <a:rPr lang="en-US" sz="4000" smtClean="0"/>
              <a:t>  </a:t>
            </a:r>
            <a:r>
              <a:rPr lang="en-US" sz="4400" smtClean="0"/>
              <a:t>Stage 3 - Good Boy/Good Girl</a:t>
            </a:r>
          </a:p>
          <a:p>
            <a:pPr eaLnBrk="1" hangingPunct="1">
              <a:defRPr/>
            </a:pPr>
            <a:r>
              <a:rPr lang="en-US" sz="4400" smtClean="0"/>
              <a:t>  Stage 4 - Law and Order</a:t>
            </a:r>
          </a:p>
        </p:txBody>
      </p:sp>
      <p:graphicFrame>
        <p:nvGraphicFramePr>
          <p:cNvPr id="5124" name="Object 4"/>
          <p:cNvGraphicFramePr>
            <a:graphicFrameLocks/>
          </p:cNvGraphicFramePr>
          <p:nvPr>
            <p:ph type="clipArt" sz="half" idx="2"/>
          </p:nvPr>
        </p:nvGraphicFramePr>
        <p:xfrm>
          <a:off x="1790700" y="3352800"/>
          <a:ext cx="2974975" cy="2735263"/>
        </p:xfrm>
        <a:graphic>
          <a:graphicData uri="http://schemas.openxmlformats.org/presentationml/2006/ole">
            <p:oleObj spid="_x0000_s52226" name="Microsoft ClipArt Gallery" r:id="rId4" imgW="4813300" imgH="4826000" progId="">
              <p:embed/>
            </p:oleObj>
          </a:graphicData>
        </a:graphic>
      </p:graphicFrame>
      <p:graphicFrame>
        <p:nvGraphicFramePr>
          <p:cNvPr id="5125" name="Object 5"/>
          <p:cNvGraphicFramePr>
            <a:graphicFrameLocks/>
          </p:cNvGraphicFramePr>
          <p:nvPr/>
        </p:nvGraphicFramePr>
        <p:xfrm>
          <a:off x="1263650" y="1460500"/>
          <a:ext cx="4375150" cy="2335213"/>
        </p:xfrm>
        <a:graphic>
          <a:graphicData uri="http://schemas.openxmlformats.org/presentationml/2006/ole">
            <p:oleObj spid="_x0000_s52227" name="Microsoft ClipArt Gallery" r:id="rId5" imgW="4940300" imgH="2641600" progId="">
              <p:embed/>
            </p:oleObj>
          </a:graphicData>
        </a:graphic>
      </p:graphicFrame>
      <p:graphicFrame>
        <p:nvGraphicFramePr>
          <p:cNvPr id="5126" name="Object 6"/>
          <p:cNvGraphicFramePr>
            <a:graphicFrameLocks/>
          </p:cNvGraphicFramePr>
          <p:nvPr/>
        </p:nvGraphicFramePr>
        <p:xfrm>
          <a:off x="654050" y="1212850"/>
          <a:ext cx="2032000" cy="3886200"/>
        </p:xfrm>
        <a:graphic>
          <a:graphicData uri="http://schemas.openxmlformats.org/presentationml/2006/ole">
            <p:oleObj spid="_x0000_s52228" name="Microsoft ClipArt Gallery" r:id="rId6" imgW="2044700" imgH="3898900" progId="">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9" fill="hold" grpId="0" nodeType="afterEffect">
                                  <p:stCondLst>
                                    <p:cond delay="1000"/>
                                  </p:stCondLst>
                                  <p:iterate type="wd">
                                    <p:tmPct val="100000"/>
                                  </p:iterate>
                                  <p:childTnLst>
                                    <p:set>
                                      <p:cBhvr>
                                        <p:cTn id="13" dur="1" fill="hold">
                                          <p:stCondLst>
                                            <p:cond delay="0"/>
                                          </p:stCondLst>
                                        </p:cTn>
                                        <p:tgtEl>
                                          <p:spTgt spid="5123">
                                            <p:txEl>
                                              <p:pRg st="0" end="0"/>
                                            </p:txEl>
                                          </p:spTgt>
                                        </p:tgtEl>
                                        <p:attrNameLst>
                                          <p:attrName>style.visibility</p:attrName>
                                        </p:attrNameLst>
                                      </p:cBhvr>
                                      <p:to>
                                        <p:strVal val="visible"/>
                                      </p:to>
                                    </p:set>
                                    <p:anim calcmode="lin" valueType="num">
                                      <p:cBhvr additive="base">
                                        <p:cTn id="14" dur="3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15" dur="300" fill="hold"/>
                                        <p:tgtEl>
                                          <p:spTgt spid="5123">
                                            <p:txEl>
                                              <p:pRg st="0" end="0"/>
                                            </p:txEl>
                                          </p:spTgt>
                                        </p:tgtEl>
                                        <p:attrNameLst>
                                          <p:attrName>ppt_y</p:attrName>
                                        </p:attrNameLst>
                                      </p:cBhvr>
                                      <p:tavLst>
                                        <p:tav tm="0">
                                          <p:val>
                                            <p:strVal val="0-#ppt_h/2"/>
                                          </p:val>
                                        </p:tav>
                                        <p:tav tm="100000">
                                          <p:val>
                                            <p:strVal val="#ppt_y"/>
                                          </p:val>
                                        </p:tav>
                                      </p:tavLst>
                                    </p:anim>
                                  </p:childTnLst>
                                </p:cTn>
                              </p:par>
                            </p:childTnLst>
                          </p:cTn>
                        </p:par>
                        <p:par>
                          <p:cTn id="16" fill="hold">
                            <p:stCondLst>
                              <p:cond delay="3800"/>
                            </p:stCondLst>
                            <p:childTnLst>
                              <p:par>
                                <p:cTn id="17" presetID="2" presetClass="entr" presetSubtype="9" fill="hold" grpId="0" nodeType="afterEffect">
                                  <p:stCondLst>
                                    <p:cond delay="1000"/>
                                  </p:stCondLst>
                                  <p:iterate type="wd">
                                    <p:tmPct val="100000"/>
                                  </p:iterate>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3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5123">
                                            <p:txEl>
                                              <p:pRg st="1" end="1"/>
                                            </p:txEl>
                                          </p:spTgt>
                                        </p:tgtEl>
                                        <p:attrNameLst>
                                          <p:attrName>ppt_y</p:attrName>
                                        </p:attrNameLst>
                                      </p:cBhvr>
                                      <p:tavLst>
                                        <p:tav tm="0">
                                          <p:val>
                                            <p:strVal val="0-#ppt_h/2"/>
                                          </p:val>
                                        </p:tav>
                                        <p:tav tm="100000">
                                          <p:val>
                                            <p:strVal val="#ppt_y"/>
                                          </p:val>
                                        </p:tav>
                                      </p:tavLst>
                                    </p:anim>
                                  </p:childTnLst>
                                </p:cTn>
                              </p:par>
                            </p:childTnLst>
                          </p:cTn>
                        </p:par>
                        <p:par>
                          <p:cTn id="21" fill="hold">
                            <p:stCondLst>
                              <p:cond delay="6600"/>
                            </p:stCondLst>
                            <p:childTnLst>
                              <p:par>
                                <p:cTn id="22" presetID="9" presetClass="entr" presetSubtype="0" fill="hold" nodeType="after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dissolve">
                                      <p:cBhvr>
                                        <p:cTn id="24" dur="500"/>
                                        <p:tgtEl>
                                          <p:spTgt spid="5124"/>
                                        </p:tgtEl>
                                      </p:cBhvr>
                                    </p:animEffect>
                                  </p:childTnLst>
                                </p:cTn>
                              </p:par>
                            </p:childTnLst>
                          </p:cTn>
                        </p:par>
                        <p:par>
                          <p:cTn id="25" fill="hold">
                            <p:stCondLst>
                              <p:cond delay="7100"/>
                            </p:stCondLst>
                            <p:childTnLst>
                              <p:par>
                                <p:cTn id="26" presetID="9" presetClass="entr" presetSubtype="0" fill="hold" nodeType="afterEffect">
                                  <p:stCondLst>
                                    <p:cond delay="0"/>
                                  </p:stCondLst>
                                  <p:childTnLst>
                                    <p:set>
                                      <p:cBhvr>
                                        <p:cTn id="27" dur="1" fill="hold">
                                          <p:stCondLst>
                                            <p:cond delay="0"/>
                                          </p:stCondLst>
                                        </p:cTn>
                                        <p:tgtEl>
                                          <p:spTgt spid="5125"/>
                                        </p:tgtEl>
                                        <p:attrNameLst>
                                          <p:attrName>style.visibility</p:attrName>
                                        </p:attrNameLst>
                                      </p:cBhvr>
                                      <p:to>
                                        <p:strVal val="visible"/>
                                      </p:to>
                                    </p:set>
                                    <p:animEffect transition="in" filter="dissolve">
                                      <p:cBhvr>
                                        <p:cTn id="28" dur="500"/>
                                        <p:tgtEl>
                                          <p:spTgt spid="5125"/>
                                        </p:tgtEl>
                                      </p:cBhvr>
                                    </p:animEffect>
                                  </p:childTnLst>
                                </p:cTn>
                              </p:par>
                            </p:childTnLst>
                          </p:cTn>
                        </p:par>
                        <p:par>
                          <p:cTn id="29" fill="hold">
                            <p:stCondLst>
                              <p:cond delay="7600"/>
                            </p:stCondLst>
                            <p:childTnLst>
                              <p:par>
                                <p:cTn id="30" presetID="9" presetClass="entr" presetSubtype="0" fill="hold" nodeType="afterEffect">
                                  <p:stCondLst>
                                    <p:cond delay="0"/>
                                  </p:stCondLst>
                                  <p:childTnLst>
                                    <p:set>
                                      <p:cBhvr>
                                        <p:cTn id="31" dur="1" fill="hold">
                                          <p:stCondLst>
                                            <p:cond delay="0"/>
                                          </p:stCondLst>
                                        </p:cTn>
                                        <p:tgtEl>
                                          <p:spTgt spid="5126"/>
                                        </p:tgtEl>
                                        <p:attrNameLst>
                                          <p:attrName>style.visibility</p:attrName>
                                        </p:attrNameLst>
                                      </p:cBhvr>
                                      <p:to>
                                        <p:strVal val="visible"/>
                                      </p:to>
                                    </p:set>
                                    <p:animEffect transition="in" filter="dissolve">
                                      <p:cBhvr>
                                        <p:cTn id="3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advAuto="100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1143000" y="838200"/>
            <a:ext cx="4641850" cy="925513"/>
          </a:xfrm>
          <a:prstGeom prst="rect">
            <a:avLst/>
          </a:prstGeom>
        </p:spPr>
        <p:txBody>
          <a:bodyPr wrap="none" fromWordArt="1">
            <a:prstTxWarp prst="textSlantUp">
              <a:avLst>
                <a:gd name="adj" fmla="val 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What Do You Think Happens...</a:t>
            </a:r>
          </a:p>
        </p:txBody>
      </p:sp>
      <p:sp>
        <p:nvSpPr>
          <p:cNvPr id="21507" name="Text Box 3"/>
          <p:cNvSpPr txBox="1">
            <a:spLocks noChangeArrowheads="1"/>
          </p:cNvSpPr>
          <p:nvPr/>
        </p:nvSpPr>
        <p:spPr bwMode="auto">
          <a:xfrm>
            <a:off x="1143000" y="1905000"/>
            <a:ext cx="7010400" cy="2554288"/>
          </a:xfrm>
          <a:prstGeom prst="rect">
            <a:avLst/>
          </a:prstGeom>
          <a:noFill/>
          <a:ln w="12700">
            <a:noFill/>
            <a:miter lim="800000"/>
            <a:headEnd/>
            <a:tailEnd/>
          </a:ln>
        </p:spPr>
        <p:txBody>
          <a:bodyPr>
            <a:spAutoFit/>
          </a:bodyPr>
          <a:lstStyle/>
          <a:p>
            <a:pPr>
              <a:spcBef>
                <a:spcPct val="50000"/>
              </a:spcBef>
            </a:pPr>
            <a:r>
              <a:rPr lang="en-US" sz="4000" dirty="0">
                <a:latin typeface="Times" charset="0"/>
              </a:rPr>
              <a:t>when students who operate at Stages 3 &amp; 4 are confronted by </a:t>
            </a:r>
            <a:r>
              <a:rPr lang="en-US" sz="4000" dirty="0" smtClean="0">
                <a:latin typeface="Times" charset="0"/>
              </a:rPr>
              <a:t>professors </a:t>
            </a:r>
            <a:r>
              <a:rPr lang="en-US" sz="4000" dirty="0">
                <a:latin typeface="Times" charset="0"/>
              </a:rPr>
              <a:t>who are operating at Stages 1 &amp; 2?</a:t>
            </a:r>
          </a:p>
        </p:txBody>
      </p:sp>
      <p:graphicFrame>
        <p:nvGraphicFramePr>
          <p:cNvPr id="21508" name="Object 4"/>
          <p:cNvGraphicFramePr>
            <a:graphicFrameLocks/>
          </p:cNvGraphicFramePr>
          <p:nvPr/>
        </p:nvGraphicFramePr>
        <p:xfrm>
          <a:off x="6400800" y="3733800"/>
          <a:ext cx="2259013" cy="2460625"/>
        </p:xfrm>
        <a:graphic>
          <a:graphicData uri="http://schemas.openxmlformats.org/presentationml/2006/ole">
            <p:oleObj spid="_x0000_s53250" name="Microsoft ClipArt Gallery" r:id="rId4" imgW="5156200" imgH="5613400" progId="">
              <p:embed/>
            </p:oleObj>
          </a:graphicData>
        </a:graphic>
      </p:graphicFrame>
      <p:graphicFrame>
        <p:nvGraphicFramePr>
          <p:cNvPr id="21509" name="Object 5"/>
          <p:cNvGraphicFramePr>
            <a:graphicFrameLocks/>
          </p:cNvGraphicFramePr>
          <p:nvPr/>
        </p:nvGraphicFramePr>
        <p:xfrm>
          <a:off x="381000" y="4572000"/>
          <a:ext cx="2058988" cy="1854200"/>
        </p:xfrm>
        <a:graphic>
          <a:graphicData uri="http://schemas.openxmlformats.org/presentationml/2006/ole">
            <p:oleObj spid="_x0000_s53251" name="Microsoft ClipArt Gallery" r:id="rId5" imgW="3708400" imgH="33401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fltVal val="0"/>
                                          </p:val>
                                        </p:tav>
                                        <p:tav tm="100000">
                                          <p:val>
                                            <p:strVal val="#ppt_w"/>
                                          </p:val>
                                        </p:tav>
                                      </p:tavLst>
                                    </p:anim>
                                    <p:anim calcmode="lin" valueType="num">
                                      <p:cBhvr>
                                        <p:cTn id="8" dur="1000" fill="hold"/>
                                        <p:tgtEl>
                                          <p:spTgt spid="21506"/>
                                        </p:tgtEl>
                                        <p:attrNameLst>
                                          <p:attrName>ppt_h</p:attrName>
                                        </p:attrNameLst>
                                      </p:cBhvr>
                                      <p:tavLst>
                                        <p:tav tm="0">
                                          <p:val>
                                            <p:fltVal val="0"/>
                                          </p:val>
                                        </p:tav>
                                        <p:tav tm="100000">
                                          <p:val>
                                            <p:strVal val="#ppt_h"/>
                                          </p:val>
                                        </p:tav>
                                      </p:tavLst>
                                    </p:anim>
                                    <p:anim calcmode="lin" valueType="num">
                                      <p:cBhvr>
                                        <p:cTn id="9" dur="1000" fill="hold"/>
                                        <p:tgtEl>
                                          <p:spTgt spid="215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0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21507"/>
                                        </p:tgtEl>
                                        <p:attrNameLst>
                                          <p:attrName>style.visibility</p:attrName>
                                        </p:attrNameLst>
                                      </p:cBhvr>
                                      <p:to>
                                        <p:strVal val="visible"/>
                                      </p:to>
                                    </p:set>
                                    <p:anim calcmode="lin" valueType="num">
                                      <p:cBhvr>
                                        <p:cTn id="14" dur="500" fill="hold"/>
                                        <p:tgtEl>
                                          <p:spTgt spid="21507"/>
                                        </p:tgtEl>
                                        <p:attrNameLst>
                                          <p:attrName>ppt_x</p:attrName>
                                        </p:attrNameLst>
                                      </p:cBhvr>
                                      <p:tavLst>
                                        <p:tav tm="0">
                                          <p:val>
                                            <p:strVal val="#ppt_x-#ppt_w/2"/>
                                          </p:val>
                                        </p:tav>
                                        <p:tav tm="100000">
                                          <p:val>
                                            <p:strVal val="#ppt_x"/>
                                          </p:val>
                                        </p:tav>
                                      </p:tavLst>
                                    </p:anim>
                                    <p:anim calcmode="lin" valueType="num">
                                      <p:cBhvr>
                                        <p:cTn id="15" dur="500" fill="hold"/>
                                        <p:tgtEl>
                                          <p:spTgt spid="21507"/>
                                        </p:tgtEl>
                                        <p:attrNameLst>
                                          <p:attrName>ppt_y</p:attrName>
                                        </p:attrNameLst>
                                      </p:cBhvr>
                                      <p:tavLst>
                                        <p:tav tm="0">
                                          <p:val>
                                            <p:strVal val="#ppt_y"/>
                                          </p:val>
                                        </p:tav>
                                        <p:tav tm="100000">
                                          <p:val>
                                            <p:strVal val="#ppt_y"/>
                                          </p:val>
                                        </p:tav>
                                      </p:tavLst>
                                    </p:anim>
                                    <p:anim calcmode="lin" valueType="num">
                                      <p:cBhvr>
                                        <p:cTn id="16" dur="500" fill="hold"/>
                                        <p:tgtEl>
                                          <p:spTgt spid="21507"/>
                                        </p:tgtEl>
                                        <p:attrNameLst>
                                          <p:attrName>ppt_w</p:attrName>
                                        </p:attrNameLst>
                                      </p:cBhvr>
                                      <p:tavLst>
                                        <p:tav tm="0">
                                          <p:val>
                                            <p:fltVal val="0"/>
                                          </p:val>
                                        </p:tav>
                                        <p:tav tm="100000">
                                          <p:val>
                                            <p:strVal val="#ppt_w"/>
                                          </p:val>
                                        </p:tav>
                                      </p:tavLst>
                                    </p:anim>
                                    <p:anim calcmode="lin" valueType="num">
                                      <p:cBhvr>
                                        <p:cTn id="17" dur="500" fill="hold"/>
                                        <p:tgtEl>
                                          <p:spTgt spid="21507"/>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3" presetClass="entr" presetSubtype="528" fill="hold" nodeType="afterEffect">
                                  <p:stCondLst>
                                    <p:cond delay="0"/>
                                  </p:stCondLst>
                                  <p:childTnLst>
                                    <p:set>
                                      <p:cBhvr>
                                        <p:cTn id="20" dur="1" fill="hold">
                                          <p:stCondLst>
                                            <p:cond delay="0"/>
                                          </p:stCondLst>
                                        </p:cTn>
                                        <p:tgtEl>
                                          <p:spTgt spid="21508"/>
                                        </p:tgtEl>
                                        <p:attrNameLst>
                                          <p:attrName>style.visibility</p:attrName>
                                        </p:attrNameLst>
                                      </p:cBhvr>
                                      <p:to>
                                        <p:strVal val="visible"/>
                                      </p:to>
                                    </p:set>
                                    <p:anim calcmode="lin" valueType="num">
                                      <p:cBhvr>
                                        <p:cTn id="21" dur="500" fill="hold"/>
                                        <p:tgtEl>
                                          <p:spTgt spid="21508"/>
                                        </p:tgtEl>
                                        <p:attrNameLst>
                                          <p:attrName>ppt_w</p:attrName>
                                        </p:attrNameLst>
                                      </p:cBhvr>
                                      <p:tavLst>
                                        <p:tav tm="0">
                                          <p:val>
                                            <p:fltVal val="0"/>
                                          </p:val>
                                        </p:tav>
                                        <p:tav tm="100000">
                                          <p:val>
                                            <p:strVal val="#ppt_w"/>
                                          </p:val>
                                        </p:tav>
                                      </p:tavLst>
                                    </p:anim>
                                    <p:anim calcmode="lin" valueType="num">
                                      <p:cBhvr>
                                        <p:cTn id="22" dur="500" fill="hold"/>
                                        <p:tgtEl>
                                          <p:spTgt spid="21508"/>
                                        </p:tgtEl>
                                        <p:attrNameLst>
                                          <p:attrName>ppt_h</p:attrName>
                                        </p:attrNameLst>
                                      </p:cBhvr>
                                      <p:tavLst>
                                        <p:tav tm="0">
                                          <p:val>
                                            <p:fltVal val="0"/>
                                          </p:val>
                                        </p:tav>
                                        <p:tav tm="100000">
                                          <p:val>
                                            <p:strVal val="#ppt_h"/>
                                          </p:val>
                                        </p:tav>
                                      </p:tavLst>
                                    </p:anim>
                                    <p:anim calcmode="lin" valueType="num">
                                      <p:cBhvr>
                                        <p:cTn id="23" dur="500" fill="hold"/>
                                        <p:tgtEl>
                                          <p:spTgt spid="21508"/>
                                        </p:tgtEl>
                                        <p:attrNameLst>
                                          <p:attrName>ppt_x</p:attrName>
                                        </p:attrNameLst>
                                      </p:cBhvr>
                                      <p:tavLst>
                                        <p:tav tm="0">
                                          <p:val>
                                            <p:fltVal val="0.5"/>
                                          </p:val>
                                        </p:tav>
                                        <p:tav tm="100000">
                                          <p:val>
                                            <p:strVal val="#ppt_x"/>
                                          </p:val>
                                        </p:tav>
                                      </p:tavLst>
                                    </p:anim>
                                    <p:anim calcmode="lin" valueType="num">
                                      <p:cBhvr>
                                        <p:cTn id="24" dur="500" fill="hold"/>
                                        <p:tgtEl>
                                          <p:spTgt spid="21508"/>
                                        </p:tgtEl>
                                        <p:attrNameLst>
                                          <p:attrName>ppt_y</p:attrName>
                                        </p:attrNameLst>
                                      </p:cBhvr>
                                      <p:tavLst>
                                        <p:tav tm="0">
                                          <p:val>
                                            <p:fltVal val="0.5"/>
                                          </p:val>
                                        </p:tav>
                                        <p:tav tm="100000">
                                          <p:val>
                                            <p:strVal val="#ppt_y"/>
                                          </p:val>
                                        </p:tav>
                                      </p:tavLst>
                                    </p:anim>
                                  </p:childTnLst>
                                </p:cTn>
                              </p:par>
                            </p:childTnLst>
                          </p:cTn>
                        </p:par>
                        <p:par>
                          <p:cTn id="25" fill="hold">
                            <p:stCondLst>
                              <p:cond delay="2000"/>
                            </p:stCondLst>
                            <p:childTnLst>
                              <p:par>
                                <p:cTn id="26" presetID="23" presetClass="entr" presetSubtype="528" fill="hold" nodeType="afterEffect">
                                  <p:stCondLst>
                                    <p:cond delay="0"/>
                                  </p:stCondLst>
                                  <p:childTnLst>
                                    <p:set>
                                      <p:cBhvr>
                                        <p:cTn id="27" dur="1" fill="hold">
                                          <p:stCondLst>
                                            <p:cond delay="0"/>
                                          </p:stCondLst>
                                        </p:cTn>
                                        <p:tgtEl>
                                          <p:spTgt spid="21509"/>
                                        </p:tgtEl>
                                        <p:attrNameLst>
                                          <p:attrName>style.visibility</p:attrName>
                                        </p:attrNameLst>
                                      </p:cBhvr>
                                      <p:to>
                                        <p:strVal val="visible"/>
                                      </p:to>
                                    </p:set>
                                    <p:anim calcmode="lin" valueType="num">
                                      <p:cBhvr>
                                        <p:cTn id="28" dur="500" fill="hold"/>
                                        <p:tgtEl>
                                          <p:spTgt spid="21509"/>
                                        </p:tgtEl>
                                        <p:attrNameLst>
                                          <p:attrName>ppt_w</p:attrName>
                                        </p:attrNameLst>
                                      </p:cBhvr>
                                      <p:tavLst>
                                        <p:tav tm="0">
                                          <p:val>
                                            <p:fltVal val="0"/>
                                          </p:val>
                                        </p:tav>
                                        <p:tav tm="100000">
                                          <p:val>
                                            <p:strVal val="#ppt_w"/>
                                          </p:val>
                                        </p:tav>
                                      </p:tavLst>
                                    </p:anim>
                                    <p:anim calcmode="lin" valueType="num">
                                      <p:cBhvr>
                                        <p:cTn id="29" dur="500" fill="hold"/>
                                        <p:tgtEl>
                                          <p:spTgt spid="21509"/>
                                        </p:tgtEl>
                                        <p:attrNameLst>
                                          <p:attrName>ppt_h</p:attrName>
                                        </p:attrNameLst>
                                      </p:cBhvr>
                                      <p:tavLst>
                                        <p:tav tm="0">
                                          <p:val>
                                            <p:fltVal val="0"/>
                                          </p:val>
                                        </p:tav>
                                        <p:tav tm="100000">
                                          <p:val>
                                            <p:strVal val="#ppt_h"/>
                                          </p:val>
                                        </p:tav>
                                      </p:tavLst>
                                    </p:anim>
                                    <p:anim calcmode="lin" valueType="num">
                                      <p:cBhvr>
                                        <p:cTn id="30" dur="500" fill="hold"/>
                                        <p:tgtEl>
                                          <p:spTgt spid="21509"/>
                                        </p:tgtEl>
                                        <p:attrNameLst>
                                          <p:attrName>ppt_x</p:attrName>
                                        </p:attrNameLst>
                                      </p:cBhvr>
                                      <p:tavLst>
                                        <p:tav tm="0">
                                          <p:val>
                                            <p:fltVal val="0.5"/>
                                          </p:val>
                                        </p:tav>
                                        <p:tav tm="100000">
                                          <p:val>
                                            <p:strVal val="#ppt_x"/>
                                          </p:val>
                                        </p:tav>
                                      </p:tavLst>
                                    </p:anim>
                                    <p:anim calcmode="lin" valueType="num">
                                      <p:cBhvr>
                                        <p:cTn id="31" dur="500" fill="hold"/>
                                        <p:tgtEl>
                                          <p:spTgt spid="2150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81000"/>
            <a:ext cx="7772400" cy="1143000"/>
          </a:xfrm>
        </p:spPr>
        <p:txBody>
          <a:bodyPr>
            <a:normAutofit fontScale="90000"/>
          </a:bodyPr>
          <a:lstStyle/>
          <a:p>
            <a:pPr eaLnBrk="1" hangingPunct="1">
              <a:defRPr/>
            </a:pPr>
            <a:r>
              <a:rPr lang="en-US" sz="3600" dirty="0" smtClean="0"/>
              <a:t>Students who operate at a higher level of moral development than their professors:</a:t>
            </a:r>
            <a:endParaRPr lang="en-US" dirty="0" smtClean="0"/>
          </a:p>
        </p:txBody>
      </p:sp>
      <p:sp>
        <p:nvSpPr>
          <p:cNvPr id="34819" name="Rectangle 3"/>
          <p:cNvSpPr>
            <a:spLocks noGrp="1" noChangeArrowheads="1"/>
          </p:cNvSpPr>
          <p:nvPr>
            <p:ph type="body" sz="half" idx="1"/>
          </p:nvPr>
        </p:nvSpPr>
        <p:spPr>
          <a:xfrm>
            <a:off x="990600" y="1905000"/>
            <a:ext cx="3810000" cy="4114800"/>
          </a:xfrm>
        </p:spPr>
        <p:txBody>
          <a:bodyPr>
            <a:normAutofit lnSpcReduction="10000"/>
          </a:bodyPr>
          <a:lstStyle/>
          <a:p>
            <a:pPr eaLnBrk="1" hangingPunct="1">
              <a:defRPr/>
            </a:pPr>
            <a:r>
              <a:rPr lang="en-US" sz="2800" dirty="0" smtClean="0"/>
              <a:t>Lose Respect for the Professor</a:t>
            </a:r>
          </a:p>
          <a:p>
            <a:pPr eaLnBrk="1" hangingPunct="1">
              <a:defRPr/>
            </a:pPr>
            <a:r>
              <a:rPr lang="en-US" sz="2800" dirty="0" smtClean="0"/>
              <a:t>Become alienated from the course</a:t>
            </a:r>
          </a:p>
          <a:p>
            <a:pPr eaLnBrk="1" hangingPunct="1">
              <a:defRPr/>
            </a:pPr>
            <a:r>
              <a:rPr lang="en-US" sz="2800" dirty="0" smtClean="0"/>
              <a:t>Don’t learn from their mistakes</a:t>
            </a:r>
          </a:p>
          <a:p>
            <a:pPr eaLnBrk="1" hangingPunct="1">
              <a:defRPr/>
            </a:pPr>
            <a:r>
              <a:rPr lang="en-US" sz="2800" dirty="0" smtClean="0"/>
              <a:t>Find it an easy way out, they simply learn to avoid punishment</a:t>
            </a:r>
          </a:p>
          <a:p>
            <a:pPr eaLnBrk="1" hangingPunct="1">
              <a:defRPr/>
            </a:pPr>
            <a:endParaRPr lang="en-US" sz="2800" dirty="0" smtClean="0"/>
          </a:p>
        </p:txBody>
      </p:sp>
      <p:sp>
        <p:nvSpPr>
          <p:cNvPr id="43012" name="Text Box 7"/>
          <p:cNvSpPr txBox="1">
            <a:spLocks noChangeArrowheads="1"/>
          </p:cNvSpPr>
          <p:nvPr/>
        </p:nvSpPr>
        <p:spPr bwMode="auto">
          <a:xfrm>
            <a:off x="5638800" y="2438400"/>
            <a:ext cx="3048000" cy="457200"/>
          </a:xfrm>
          <a:prstGeom prst="rect">
            <a:avLst/>
          </a:prstGeom>
          <a:noFill/>
          <a:ln w="12700">
            <a:noFill/>
            <a:miter lim="800000"/>
            <a:headEnd/>
            <a:tailEnd/>
          </a:ln>
        </p:spPr>
        <p:txBody>
          <a:bodyPr>
            <a:spAutoFit/>
          </a:bodyPr>
          <a:lstStyle/>
          <a:p>
            <a:pPr>
              <a:spcBef>
                <a:spcPct val="50000"/>
              </a:spcBef>
            </a:pPr>
            <a:endParaRPr lang="en-US" sz="2400">
              <a:latin typeface="Times" charset="0"/>
            </a:endParaRPr>
          </a:p>
        </p:txBody>
      </p:sp>
      <p:pic>
        <p:nvPicPr>
          <p:cNvPr id="55298" name="Picture 2" descr="C:\Documents and Settings\Paul Gathercoal\Local Settings\Temporary Internet Files\Content.IE5\HBTCN2QT\MCPE06918_0000[1].wmf"/>
          <p:cNvPicPr>
            <a:picLocks noChangeAspect="1" noChangeArrowheads="1"/>
          </p:cNvPicPr>
          <p:nvPr/>
        </p:nvPicPr>
        <p:blipFill>
          <a:blip r:embed="rId4" cstate="print"/>
          <a:srcRect/>
          <a:stretch>
            <a:fillRect/>
          </a:stretch>
        </p:blipFill>
        <p:spPr bwMode="auto">
          <a:xfrm>
            <a:off x="5002831" y="1891284"/>
            <a:ext cx="3226769" cy="37475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500"/>
                                        <p:tgtEl>
                                          <p:spTgt spid="34818"/>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anim calcmode="lin" valueType="num">
                                      <p:cBhvr>
                                        <p:cTn id="11" dur="500" fill="hold"/>
                                        <p:tgtEl>
                                          <p:spTgt spid="3481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4819">
                                            <p:txEl>
                                              <p:pRg st="0" end="0"/>
                                            </p:txEl>
                                          </p:spTgt>
                                        </p:tgtEl>
                                        <p:attrNameLst>
                                          <p:attrName>ppt_h</p:attrName>
                                        </p:attrNameLst>
                                      </p:cBhvr>
                                      <p:tavLst>
                                        <p:tav tm="0">
                                          <p:val>
                                            <p:fltVal val="0"/>
                                          </p:val>
                                        </p:tav>
                                        <p:tav tm="100000">
                                          <p:val>
                                            <p:strVal val="#ppt_h"/>
                                          </p:val>
                                        </p:tav>
                                      </p:tavLst>
                                    </p:anim>
                                    <p:anim calcmode="lin" valueType="num">
                                      <p:cBhvr>
                                        <p:cTn id="13" dur="500" fill="hold"/>
                                        <p:tgtEl>
                                          <p:spTgt spid="34819">
                                            <p:txEl>
                                              <p:pRg st="0" end="0"/>
                                            </p:txEl>
                                          </p:spTgt>
                                        </p:tgtEl>
                                        <p:attrNameLst>
                                          <p:attrName>ppt_x</p:attrName>
                                        </p:attrNameLst>
                                      </p:cBhvr>
                                      <p:tavLst>
                                        <p:tav tm="0">
                                          <p:val>
                                            <p:fltVal val="0.5"/>
                                          </p:val>
                                        </p:tav>
                                        <p:tav tm="100000">
                                          <p:val>
                                            <p:strVal val="#ppt_x"/>
                                          </p:val>
                                        </p:tav>
                                      </p:tavLst>
                                    </p:anim>
                                    <p:anim calcmode="lin" valueType="num">
                                      <p:cBhvr>
                                        <p:cTn id="14" dur="500" fill="hold"/>
                                        <p:tgtEl>
                                          <p:spTgt spid="34819">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par>
                          <p:cTn id="15" fill="hold">
                            <p:stCondLst>
                              <p:cond delay="1000"/>
                            </p:stCondLst>
                            <p:childTnLst>
                              <p:par>
                                <p:cTn id="16" presetID="23" presetClass="entr" presetSubtype="528" fill="hold" grpId="0" nodeType="afterEffect">
                                  <p:stCondLst>
                                    <p:cond delay="0"/>
                                  </p:stCondLst>
                                  <p:childTnLst>
                                    <p:set>
                                      <p:cBhvr>
                                        <p:cTn id="17" dur="1" fill="hold">
                                          <p:stCondLst>
                                            <p:cond delay="0"/>
                                          </p:stCondLst>
                                        </p:cTn>
                                        <p:tgtEl>
                                          <p:spTgt spid="34819">
                                            <p:txEl>
                                              <p:pRg st="1" end="1"/>
                                            </p:txEl>
                                          </p:spTgt>
                                        </p:tgtEl>
                                        <p:attrNameLst>
                                          <p:attrName>style.visibility</p:attrName>
                                        </p:attrNameLst>
                                      </p:cBhvr>
                                      <p:to>
                                        <p:strVal val="visible"/>
                                      </p:to>
                                    </p:set>
                                    <p:anim calcmode="lin" valueType="num">
                                      <p:cBhvr>
                                        <p:cTn id="18" dur="500" fill="hold"/>
                                        <p:tgtEl>
                                          <p:spTgt spid="3481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4819">
                                            <p:txEl>
                                              <p:pRg st="1" end="1"/>
                                            </p:txEl>
                                          </p:spTgt>
                                        </p:tgtEl>
                                        <p:attrNameLst>
                                          <p:attrName>ppt_h</p:attrName>
                                        </p:attrNameLst>
                                      </p:cBhvr>
                                      <p:tavLst>
                                        <p:tav tm="0">
                                          <p:val>
                                            <p:fltVal val="0"/>
                                          </p:val>
                                        </p:tav>
                                        <p:tav tm="100000">
                                          <p:val>
                                            <p:strVal val="#ppt_h"/>
                                          </p:val>
                                        </p:tav>
                                      </p:tavLst>
                                    </p:anim>
                                    <p:anim calcmode="lin" valueType="num">
                                      <p:cBhvr>
                                        <p:cTn id="20" dur="500" fill="hold"/>
                                        <p:tgtEl>
                                          <p:spTgt spid="34819">
                                            <p:txEl>
                                              <p:pRg st="1" end="1"/>
                                            </p:txEl>
                                          </p:spTgt>
                                        </p:tgtEl>
                                        <p:attrNameLst>
                                          <p:attrName>ppt_x</p:attrName>
                                        </p:attrNameLst>
                                      </p:cBhvr>
                                      <p:tavLst>
                                        <p:tav tm="0">
                                          <p:val>
                                            <p:fltVal val="0.5"/>
                                          </p:val>
                                        </p:tav>
                                        <p:tav tm="100000">
                                          <p:val>
                                            <p:strVal val="#ppt_x"/>
                                          </p:val>
                                        </p:tav>
                                      </p:tavLst>
                                    </p:anim>
                                    <p:anim calcmode="lin" valueType="num">
                                      <p:cBhvr>
                                        <p:cTn id="21" dur="500" fill="hold"/>
                                        <p:tgtEl>
                                          <p:spTgt spid="34819">
                                            <p:txEl>
                                              <p:pRg st="1" end="1"/>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par>
                          <p:cTn id="22" fill="hold">
                            <p:stCondLst>
                              <p:cond delay="1500"/>
                            </p:stCondLst>
                            <p:childTnLst>
                              <p:par>
                                <p:cTn id="23" presetID="23" presetClass="entr" presetSubtype="528" fill="hold" grpId="0" nodeType="afterEffect">
                                  <p:stCondLst>
                                    <p:cond delay="0"/>
                                  </p:stCondLst>
                                  <p:childTnLst>
                                    <p:set>
                                      <p:cBhvr>
                                        <p:cTn id="24" dur="1" fill="hold">
                                          <p:stCondLst>
                                            <p:cond delay="0"/>
                                          </p:stCondLst>
                                        </p:cTn>
                                        <p:tgtEl>
                                          <p:spTgt spid="34819">
                                            <p:txEl>
                                              <p:pRg st="2" end="2"/>
                                            </p:txEl>
                                          </p:spTgt>
                                        </p:tgtEl>
                                        <p:attrNameLst>
                                          <p:attrName>style.visibility</p:attrName>
                                        </p:attrNameLst>
                                      </p:cBhvr>
                                      <p:to>
                                        <p:strVal val="visible"/>
                                      </p:to>
                                    </p:set>
                                    <p:anim calcmode="lin" valueType="num">
                                      <p:cBhvr>
                                        <p:cTn id="25" dur="500" fill="hold"/>
                                        <p:tgtEl>
                                          <p:spTgt spid="3481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4819">
                                            <p:txEl>
                                              <p:pRg st="2" end="2"/>
                                            </p:txEl>
                                          </p:spTgt>
                                        </p:tgtEl>
                                        <p:attrNameLst>
                                          <p:attrName>ppt_h</p:attrName>
                                        </p:attrNameLst>
                                      </p:cBhvr>
                                      <p:tavLst>
                                        <p:tav tm="0">
                                          <p:val>
                                            <p:fltVal val="0"/>
                                          </p:val>
                                        </p:tav>
                                        <p:tav tm="100000">
                                          <p:val>
                                            <p:strVal val="#ppt_h"/>
                                          </p:val>
                                        </p:tav>
                                      </p:tavLst>
                                    </p:anim>
                                    <p:anim calcmode="lin" valueType="num">
                                      <p:cBhvr>
                                        <p:cTn id="27" dur="500" fill="hold"/>
                                        <p:tgtEl>
                                          <p:spTgt spid="34819">
                                            <p:txEl>
                                              <p:pRg st="2" end="2"/>
                                            </p:txEl>
                                          </p:spTgt>
                                        </p:tgtEl>
                                        <p:attrNameLst>
                                          <p:attrName>ppt_x</p:attrName>
                                        </p:attrNameLst>
                                      </p:cBhvr>
                                      <p:tavLst>
                                        <p:tav tm="0">
                                          <p:val>
                                            <p:fltVal val="0.5"/>
                                          </p:val>
                                        </p:tav>
                                        <p:tav tm="100000">
                                          <p:val>
                                            <p:strVal val="#ppt_x"/>
                                          </p:val>
                                        </p:tav>
                                      </p:tavLst>
                                    </p:anim>
                                    <p:anim calcmode="lin" valueType="num">
                                      <p:cBhvr>
                                        <p:cTn id="28" dur="500" fill="hold"/>
                                        <p:tgtEl>
                                          <p:spTgt spid="34819">
                                            <p:txEl>
                                              <p:pRg st="2" end="2"/>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par>
                          <p:cTn id="29" fill="hold">
                            <p:stCondLst>
                              <p:cond delay="2000"/>
                            </p:stCondLst>
                            <p:childTnLst>
                              <p:par>
                                <p:cTn id="30" presetID="23" presetClass="entr" presetSubtype="528" fill="hold" grpId="0" nodeType="afterEffect">
                                  <p:stCondLst>
                                    <p:cond delay="0"/>
                                  </p:stCondLst>
                                  <p:childTnLst>
                                    <p:set>
                                      <p:cBhvr>
                                        <p:cTn id="31" dur="1" fill="hold">
                                          <p:stCondLst>
                                            <p:cond delay="0"/>
                                          </p:stCondLst>
                                        </p:cTn>
                                        <p:tgtEl>
                                          <p:spTgt spid="34819">
                                            <p:txEl>
                                              <p:pRg st="3" end="3"/>
                                            </p:txEl>
                                          </p:spTgt>
                                        </p:tgtEl>
                                        <p:attrNameLst>
                                          <p:attrName>style.visibility</p:attrName>
                                        </p:attrNameLst>
                                      </p:cBhvr>
                                      <p:to>
                                        <p:strVal val="visible"/>
                                      </p:to>
                                    </p:set>
                                    <p:anim calcmode="lin" valueType="num">
                                      <p:cBhvr>
                                        <p:cTn id="32" dur="500" fill="hold"/>
                                        <p:tgtEl>
                                          <p:spTgt spid="34819">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4819">
                                            <p:txEl>
                                              <p:pRg st="3" end="3"/>
                                            </p:txEl>
                                          </p:spTgt>
                                        </p:tgtEl>
                                        <p:attrNameLst>
                                          <p:attrName>ppt_h</p:attrName>
                                        </p:attrNameLst>
                                      </p:cBhvr>
                                      <p:tavLst>
                                        <p:tav tm="0">
                                          <p:val>
                                            <p:fltVal val="0"/>
                                          </p:val>
                                        </p:tav>
                                        <p:tav tm="100000">
                                          <p:val>
                                            <p:strVal val="#ppt_h"/>
                                          </p:val>
                                        </p:tav>
                                      </p:tavLst>
                                    </p:anim>
                                    <p:anim calcmode="lin" valueType="num">
                                      <p:cBhvr>
                                        <p:cTn id="34" dur="500" fill="hold"/>
                                        <p:tgtEl>
                                          <p:spTgt spid="34819">
                                            <p:txEl>
                                              <p:pRg st="3" end="3"/>
                                            </p:txEl>
                                          </p:spTgt>
                                        </p:tgtEl>
                                        <p:attrNameLst>
                                          <p:attrName>ppt_x</p:attrName>
                                        </p:attrNameLst>
                                      </p:cBhvr>
                                      <p:tavLst>
                                        <p:tav tm="0">
                                          <p:val>
                                            <p:fltVal val="0.5"/>
                                          </p:val>
                                        </p:tav>
                                        <p:tav tm="100000">
                                          <p:val>
                                            <p:strVal val="#ppt_x"/>
                                          </p:val>
                                        </p:tav>
                                      </p:tavLst>
                                    </p:anim>
                                    <p:anim calcmode="lin" valueType="num">
                                      <p:cBhvr>
                                        <p:cTn id="35" dur="500" fill="hold"/>
                                        <p:tgtEl>
                                          <p:spTgt spid="34819">
                                            <p:txEl>
                                              <p:pRg st="3" end="3"/>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247650"/>
            <a:ext cx="8534400" cy="1352550"/>
          </a:xfrm>
        </p:spPr>
        <p:txBody>
          <a:bodyPr lIns="90487" tIns="44450" rIns="90487" bIns="44450"/>
          <a:lstStyle/>
          <a:p>
            <a:pPr eaLnBrk="1" hangingPunct="1">
              <a:defRPr/>
            </a:pPr>
            <a:r>
              <a:rPr lang="en-US" sz="4000" smtClean="0"/>
              <a:t>Principled Level of Moral Development</a:t>
            </a:r>
          </a:p>
        </p:txBody>
      </p:sp>
      <p:sp>
        <p:nvSpPr>
          <p:cNvPr id="6147" name="Rectangle 3"/>
          <p:cNvSpPr>
            <a:spLocks noGrp="1" noChangeArrowheads="1"/>
          </p:cNvSpPr>
          <p:nvPr>
            <p:ph type="body" idx="1"/>
          </p:nvPr>
        </p:nvSpPr>
        <p:spPr>
          <a:xfrm>
            <a:off x="228600" y="1676400"/>
            <a:ext cx="5943600" cy="4038600"/>
          </a:xfrm>
        </p:spPr>
        <p:txBody>
          <a:bodyPr lIns="90487" tIns="44450" rIns="90487" bIns="44450"/>
          <a:lstStyle/>
          <a:p>
            <a:pPr eaLnBrk="1" hangingPunct="1">
              <a:defRPr/>
            </a:pPr>
            <a:r>
              <a:rPr lang="en-US" sz="2400" b="1" dirty="0" smtClean="0"/>
              <a:t>Motivator:  Internal commitment to principles of “conscience;” respect for the rights, life and dignity of all persons.</a:t>
            </a:r>
          </a:p>
          <a:p>
            <a:pPr eaLnBrk="1" hangingPunct="1">
              <a:defRPr/>
            </a:pPr>
            <a:r>
              <a:rPr lang="en-US" sz="2400" b="1" dirty="0" smtClean="0"/>
              <a:t>Awareness:  Particular moral/social rules are social contracts, arrived at through democratic reconciliation of differing viewpoints and open to change.</a:t>
            </a:r>
          </a:p>
          <a:p>
            <a:pPr eaLnBrk="1" hangingPunct="1">
              <a:defRPr/>
            </a:pPr>
            <a:r>
              <a:rPr lang="en-US" sz="2400" b="1" dirty="0" smtClean="0"/>
              <a:t>Assumption:  Moral principles have universal validity; law derives from morality, not vice versa.</a:t>
            </a:r>
          </a:p>
        </p:txBody>
      </p:sp>
      <p:pic>
        <p:nvPicPr>
          <p:cNvPr id="44036" name="Picture 4"/>
          <p:cNvPicPr>
            <a:picLocks noChangeArrowheads="1"/>
          </p:cNvPicPr>
          <p:nvPr/>
        </p:nvPicPr>
        <p:blipFill>
          <a:blip r:embed="rId3" cstate="print"/>
          <a:srcRect/>
          <a:stretch>
            <a:fillRect/>
          </a:stretch>
        </p:blipFill>
        <p:spPr bwMode="auto">
          <a:xfrm>
            <a:off x="5813425" y="2286000"/>
            <a:ext cx="3101975" cy="3481388"/>
          </a:xfrm>
          <a:prstGeom prst="rect">
            <a:avLst/>
          </a:prstGeom>
          <a:noFill/>
          <a:ln w="12700">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 calcmode="lin" valueType="num">
                                      <p:cBhvr>
                                        <p:cTn id="15"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14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6147">
                                            <p:txEl>
                                              <p:pRg st="1" end="1"/>
                                            </p:txEl>
                                          </p:spTgt>
                                        </p:tgtEl>
                                        <p:attrNameLst>
                                          <p:attrName>style.visibility</p:attrName>
                                        </p:attrNameLst>
                                      </p:cBhvr>
                                      <p:to>
                                        <p:strVal val="visible"/>
                                      </p:to>
                                    </p:set>
                                    <p:anim calcmode="lin" valueType="num">
                                      <p:cBhvr>
                                        <p:cTn id="21"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14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6147">
                                            <p:txEl>
                                              <p:pRg st="2" end="2"/>
                                            </p:txEl>
                                          </p:spTgt>
                                        </p:tgtEl>
                                        <p:attrNameLst>
                                          <p:attrName>style.visibility</p:attrName>
                                        </p:attrNameLst>
                                      </p:cBhvr>
                                      <p:to>
                                        <p:strVal val="visible"/>
                                      </p:to>
                                    </p:set>
                                    <p:anim calcmode="lin" valueType="num">
                                      <p:cBhvr>
                                        <p:cTn id="27"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614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of the Presentation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1143000" y="609600"/>
            <a:ext cx="4641850" cy="925513"/>
          </a:xfrm>
          <a:prstGeom prst="rect">
            <a:avLst/>
          </a:prstGeom>
        </p:spPr>
        <p:txBody>
          <a:bodyPr wrap="none" fromWordArt="1">
            <a:prstTxWarp prst="textSlantUp">
              <a:avLst>
                <a:gd name="adj" fmla="val 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What Do You Think Happens...</a:t>
            </a:r>
          </a:p>
        </p:txBody>
      </p:sp>
      <p:sp>
        <p:nvSpPr>
          <p:cNvPr id="22531" name="Text Box 3"/>
          <p:cNvSpPr txBox="1">
            <a:spLocks noChangeArrowheads="1"/>
          </p:cNvSpPr>
          <p:nvPr/>
        </p:nvSpPr>
        <p:spPr bwMode="auto">
          <a:xfrm>
            <a:off x="990600" y="1752600"/>
            <a:ext cx="7162800" cy="2554288"/>
          </a:xfrm>
          <a:prstGeom prst="rect">
            <a:avLst/>
          </a:prstGeom>
          <a:noFill/>
          <a:ln w="12700">
            <a:noFill/>
            <a:miter lim="800000"/>
            <a:headEnd/>
            <a:tailEnd/>
          </a:ln>
        </p:spPr>
        <p:txBody>
          <a:bodyPr>
            <a:spAutoFit/>
          </a:bodyPr>
          <a:lstStyle/>
          <a:p>
            <a:pPr>
              <a:spcBef>
                <a:spcPct val="50000"/>
              </a:spcBef>
            </a:pPr>
            <a:r>
              <a:rPr lang="en-US" sz="4000">
                <a:latin typeface="Times" charset="0"/>
              </a:rPr>
              <a:t>when students who operate at the principled level are confronted by educators who are operating at Stages 1 &amp; 2?</a:t>
            </a:r>
          </a:p>
        </p:txBody>
      </p:sp>
      <p:graphicFrame>
        <p:nvGraphicFramePr>
          <p:cNvPr id="22532" name="Object 4"/>
          <p:cNvGraphicFramePr>
            <a:graphicFrameLocks/>
          </p:cNvGraphicFramePr>
          <p:nvPr/>
        </p:nvGraphicFramePr>
        <p:xfrm>
          <a:off x="6477000" y="3962400"/>
          <a:ext cx="2259013" cy="2460625"/>
        </p:xfrm>
        <a:graphic>
          <a:graphicData uri="http://schemas.openxmlformats.org/presentationml/2006/ole">
            <p:oleObj spid="_x0000_s54274" name="Microsoft ClipArt Gallery" r:id="rId4" imgW="5156200" imgH="5613400" progId="">
              <p:embed/>
            </p:oleObj>
          </a:graphicData>
        </a:graphic>
      </p:graphicFrame>
      <p:graphicFrame>
        <p:nvGraphicFramePr>
          <p:cNvPr id="22533" name="Object 5"/>
          <p:cNvGraphicFramePr>
            <a:graphicFrameLocks/>
          </p:cNvGraphicFramePr>
          <p:nvPr/>
        </p:nvGraphicFramePr>
        <p:xfrm>
          <a:off x="381000" y="4572000"/>
          <a:ext cx="2058988" cy="1854200"/>
        </p:xfrm>
        <a:graphic>
          <a:graphicData uri="http://schemas.openxmlformats.org/presentationml/2006/ole">
            <p:oleObj spid="_x0000_s54275" name="Microsoft ClipArt Gallery" r:id="rId5" imgW="3708400" imgH="3340100" progId="">
              <p:embed/>
            </p:oleObj>
          </a:graphicData>
        </a:graphic>
      </p:graphicFrame>
      <p:pic>
        <p:nvPicPr>
          <p:cNvPr id="10246" name="Picture 6"/>
          <p:cNvPicPr>
            <a:picLocks noChangeArrowheads="1"/>
          </p:cNvPicPr>
          <p:nvPr/>
        </p:nvPicPr>
        <p:blipFill>
          <a:blip r:embed="rId6" cstate="print"/>
          <a:srcRect/>
          <a:stretch>
            <a:fillRect/>
          </a:stretch>
        </p:blipFill>
        <p:spPr bwMode="auto">
          <a:xfrm>
            <a:off x="3657600" y="4572000"/>
            <a:ext cx="1958975" cy="1804988"/>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fltVal val="0"/>
                                          </p:val>
                                        </p:tav>
                                        <p:tav tm="100000">
                                          <p:val>
                                            <p:strVal val="#ppt_w"/>
                                          </p:val>
                                        </p:tav>
                                      </p:tavLst>
                                    </p:anim>
                                    <p:anim calcmode="lin" valueType="num">
                                      <p:cBhvr>
                                        <p:cTn id="8" dur="1000" fill="hold"/>
                                        <p:tgtEl>
                                          <p:spTgt spid="22530"/>
                                        </p:tgtEl>
                                        <p:attrNameLst>
                                          <p:attrName>ppt_h</p:attrName>
                                        </p:attrNameLst>
                                      </p:cBhvr>
                                      <p:tavLst>
                                        <p:tav tm="0">
                                          <p:val>
                                            <p:fltVal val="0"/>
                                          </p:val>
                                        </p:tav>
                                        <p:tav tm="100000">
                                          <p:val>
                                            <p:strVal val="#ppt_h"/>
                                          </p:val>
                                        </p:tav>
                                      </p:tavLst>
                                    </p:anim>
                                    <p:anim calcmode="lin" valueType="num">
                                      <p:cBhvr>
                                        <p:cTn id="9" dur="1000" fill="hold"/>
                                        <p:tgtEl>
                                          <p:spTgt spid="2253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3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22531"/>
                                        </p:tgtEl>
                                        <p:attrNameLst>
                                          <p:attrName>style.visibility</p:attrName>
                                        </p:attrNameLst>
                                      </p:cBhvr>
                                      <p:to>
                                        <p:strVal val="visible"/>
                                      </p:to>
                                    </p:set>
                                    <p:anim calcmode="lin" valueType="num">
                                      <p:cBhvr>
                                        <p:cTn id="14" dur="500" fill="hold"/>
                                        <p:tgtEl>
                                          <p:spTgt spid="22531"/>
                                        </p:tgtEl>
                                        <p:attrNameLst>
                                          <p:attrName>ppt_x</p:attrName>
                                        </p:attrNameLst>
                                      </p:cBhvr>
                                      <p:tavLst>
                                        <p:tav tm="0">
                                          <p:val>
                                            <p:strVal val="#ppt_x-#ppt_w/2"/>
                                          </p:val>
                                        </p:tav>
                                        <p:tav tm="100000">
                                          <p:val>
                                            <p:strVal val="#ppt_x"/>
                                          </p:val>
                                        </p:tav>
                                      </p:tavLst>
                                    </p:anim>
                                    <p:anim calcmode="lin" valueType="num">
                                      <p:cBhvr>
                                        <p:cTn id="15" dur="500" fill="hold"/>
                                        <p:tgtEl>
                                          <p:spTgt spid="22531"/>
                                        </p:tgtEl>
                                        <p:attrNameLst>
                                          <p:attrName>ppt_y</p:attrName>
                                        </p:attrNameLst>
                                      </p:cBhvr>
                                      <p:tavLst>
                                        <p:tav tm="0">
                                          <p:val>
                                            <p:strVal val="#ppt_y"/>
                                          </p:val>
                                        </p:tav>
                                        <p:tav tm="100000">
                                          <p:val>
                                            <p:strVal val="#ppt_y"/>
                                          </p:val>
                                        </p:tav>
                                      </p:tavLst>
                                    </p:anim>
                                    <p:anim calcmode="lin" valueType="num">
                                      <p:cBhvr>
                                        <p:cTn id="16" dur="500" fill="hold"/>
                                        <p:tgtEl>
                                          <p:spTgt spid="22531"/>
                                        </p:tgtEl>
                                        <p:attrNameLst>
                                          <p:attrName>ppt_w</p:attrName>
                                        </p:attrNameLst>
                                      </p:cBhvr>
                                      <p:tavLst>
                                        <p:tav tm="0">
                                          <p:val>
                                            <p:fltVal val="0"/>
                                          </p:val>
                                        </p:tav>
                                        <p:tav tm="100000">
                                          <p:val>
                                            <p:strVal val="#ppt_w"/>
                                          </p:val>
                                        </p:tav>
                                      </p:tavLst>
                                    </p:anim>
                                    <p:anim calcmode="lin" valueType="num">
                                      <p:cBhvr>
                                        <p:cTn id="17" dur="500" fill="hold"/>
                                        <p:tgtEl>
                                          <p:spTgt spid="22531"/>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3" presetClass="entr" presetSubtype="528" fill="hold" nodeType="afterEffect">
                                  <p:stCondLst>
                                    <p:cond delay="0"/>
                                  </p:stCondLst>
                                  <p:childTnLst>
                                    <p:set>
                                      <p:cBhvr>
                                        <p:cTn id="20" dur="1" fill="hold">
                                          <p:stCondLst>
                                            <p:cond delay="0"/>
                                          </p:stCondLst>
                                        </p:cTn>
                                        <p:tgtEl>
                                          <p:spTgt spid="22532"/>
                                        </p:tgtEl>
                                        <p:attrNameLst>
                                          <p:attrName>style.visibility</p:attrName>
                                        </p:attrNameLst>
                                      </p:cBhvr>
                                      <p:to>
                                        <p:strVal val="visible"/>
                                      </p:to>
                                    </p:set>
                                    <p:anim calcmode="lin" valueType="num">
                                      <p:cBhvr>
                                        <p:cTn id="21" dur="500" fill="hold"/>
                                        <p:tgtEl>
                                          <p:spTgt spid="22532"/>
                                        </p:tgtEl>
                                        <p:attrNameLst>
                                          <p:attrName>ppt_w</p:attrName>
                                        </p:attrNameLst>
                                      </p:cBhvr>
                                      <p:tavLst>
                                        <p:tav tm="0">
                                          <p:val>
                                            <p:fltVal val="0"/>
                                          </p:val>
                                        </p:tav>
                                        <p:tav tm="100000">
                                          <p:val>
                                            <p:strVal val="#ppt_w"/>
                                          </p:val>
                                        </p:tav>
                                      </p:tavLst>
                                    </p:anim>
                                    <p:anim calcmode="lin" valueType="num">
                                      <p:cBhvr>
                                        <p:cTn id="22" dur="500" fill="hold"/>
                                        <p:tgtEl>
                                          <p:spTgt spid="22532"/>
                                        </p:tgtEl>
                                        <p:attrNameLst>
                                          <p:attrName>ppt_h</p:attrName>
                                        </p:attrNameLst>
                                      </p:cBhvr>
                                      <p:tavLst>
                                        <p:tav tm="0">
                                          <p:val>
                                            <p:fltVal val="0"/>
                                          </p:val>
                                        </p:tav>
                                        <p:tav tm="100000">
                                          <p:val>
                                            <p:strVal val="#ppt_h"/>
                                          </p:val>
                                        </p:tav>
                                      </p:tavLst>
                                    </p:anim>
                                    <p:anim calcmode="lin" valueType="num">
                                      <p:cBhvr>
                                        <p:cTn id="23" dur="500" fill="hold"/>
                                        <p:tgtEl>
                                          <p:spTgt spid="22532"/>
                                        </p:tgtEl>
                                        <p:attrNameLst>
                                          <p:attrName>ppt_x</p:attrName>
                                        </p:attrNameLst>
                                      </p:cBhvr>
                                      <p:tavLst>
                                        <p:tav tm="0">
                                          <p:val>
                                            <p:fltVal val="0.5"/>
                                          </p:val>
                                        </p:tav>
                                        <p:tav tm="100000">
                                          <p:val>
                                            <p:strVal val="#ppt_x"/>
                                          </p:val>
                                        </p:tav>
                                      </p:tavLst>
                                    </p:anim>
                                    <p:anim calcmode="lin" valueType="num">
                                      <p:cBhvr>
                                        <p:cTn id="24" dur="500" fill="hold"/>
                                        <p:tgtEl>
                                          <p:spTgt spid="22532"/>
                                        </p:tgtEl>
                                        <p:attrNameLst>
                                          <p:attrName>ppt_y</p:attrName>
                                        </p:attrNameLst>
                                      </p:cBhvr>
                                      <p:tavLst>
                                        <p:tav tm="0">
                                          <p:val>
                                            <p:fltVal val="0.5"/>
                                          </p:val>
                                        </p:tav>
                                        <p:tav tm="100000">
                                          <p:val>
                                            <p:strVal val="#ppt_y"/>
                                          </p:val>
                                        </p:tav>
                                      </p:tavLst>
                                    </p:anim>
                                  </p:childTnLst>
                                </p:cTn>
                              </p:par>
                            </p:childTnLst>
                          </p:cTn>
                        </p:par>
                        <p:par>
                          <p:cTn id="25" fill="hold">
                            <p:stCondLst>
                              <p:cond delay="2000"/>
                            </p:stCondLst>
                            <p:childTnLst>
                              <p:par>
                                <p:cTn id="26" presetID="23" presetClass="entr" presetSubtype="528" fill="hold" nodeType="afterEffect">
                                  <p:stCondLst>
                                    <p:cond delay="0"/>
                                  </p:stCondLst>
                                  <p:childTnLst>
                                    <p:set>
                                      <p:cBhvr>
                                        <p:cTn id="27" dur="1" fill="hold">
                                          <p:stCondLst>
                                            <p:cond delay="0"/>
                                          </p:stCondLst>
                                        </p:cTn>
                                        <p:tgtEl>
                                          <p:spTgt spid="22533"/>
                                        </p:tgtEl>
                                        <p:attrNameLst>
                                          <p:attrName>style.visibility</p:attrName>
                                        </p:attrNameLst>
                                      </p:cBhvr>
                                      <p:to>
                                        <p:strVal val="visible"/>
                                      </p:to>
                                    </p:set>
                                    <p:anim calcmode="lin" valueType="num">
                                      <p:cBhvr>
                                        <p:cTn id="28" dur="500" fill="hold"/>
                                        <p:tgtEl>
                                          <p:spTgt spid="22533"/>
                                        </p:tgtEl>
                                        <p:attrNameLst>
                                          <p:attrName>ppt_w</p:attrName>
                                        </p:attrNameLst>
                                      </p:cBhvr>
                                      <p:tavLst>
                                        <p:tav tm="0">
                                          <p:val>
                                            <p:fltVal val="0"/>
                                          </p:val>
                                        </p:tav>
                                        <p:tav tm="100000">
                                          <p:val>
                                            <p:strVal val="#ppt_w"/>
                                          </p:val>
                                        </p:tav>
                                      </p:tavLst>
                                    </p:anim>
                                    <p:anim calcmode="lin" valueType="num">
                                      <p:cBhvr>
                                        <p:cTn id="29" dur="500" fill="hold"/>
                                        <p:tgtEl>
                                          <p:spTgt spid="22533"/>
                                        </p:tgtEl>
                                        <p:attrNameLst>
                                          <p:attrName>ppt_h</p:attrName>
                                        </p:attrNameLst>
                                      </p:cBhvr>
                                      <p:tavLst>
                                        <p:tav tm="0">
                                          <p:val>
                                            <p:fltVal val="0"/>
                                          </p:val>
                                        </p:tav>
                                        <p:tav tm="100000">
                                          <p:val>
                                            <p:strVal val="#ppt_h"/>
                                          </p:val>
                                        </p:tav>
                                      </p:tavLst>
                                    </p:anim>
                                    <p:anim calcmode="lin" valueType="num">
                                      <p:cBhvr>
                                        <p:cTn id="30" dur="500" fill="hold"/>
                                        <p:tgtEl>
                                          <p:spTgt spid="22533"/>
                                        </p:tgtEl>
                                        <p:attrNameLst>
                                          <p:attrName>ppt_x</p:attrName>
                                        </p:attrNameLst>
                                      </p:cBhvr>
                                      <p:tavLst>
                                        <p:tav tm="0">
                                          <p:val>
                                            <p:fltVal val="0.5"/>
                                          </p:val>
                                        </p:tav>
                                        <p:tav tm="100000">
                                          <p:val>
                                            <p:strVal val="#ppt_x"/>
                                          </p:val>
                                        </p:tav>
                                      </p:tavLst>
                                    </p:anim>
                                    <p:anim calcmode="lin" valueType="num">
                                      <p:cBhvr>
                                        <p:cTn id="31" dur="500" fill="hold"/>
                                        <p:tgtEl>
                                          <p:spTgt spid="225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3600" dirty="0" smtClean="0"/>
              <a:t>Students who operate at a higher level of moral development than their professors:</a:t>
            </a:r>
          </a:p>
        </p:txBody>
      </p:sp>
      <p:sp>
        <p:nvSpPr>
          <p:cNvPr id="35844" name="Rectangle 4"/>
          <p:cNvSpPr>
            <a:spLocks noGrp="1" noChangeArrowheads="1"/>
          </p:cNvSpPr>
          <p:nvPr>
            <p:ph type="body" sz="half" idx="2"/>
          </p:nvPr>
        </p:nvSpPr>
        <p:spPr>
          <a:xfrm>
            <a:off x="4652963" y="1981200"/>
            <a:ext cx="4033837" cy="4114800"/>
          </a:xfrm>
        </p:spPr>
        <p:txBody>
          <a:bodyPr>
            <a:normAutofit lnSpcReduction="10000"/>
          </a:bodyPr>
          <a:lstStyle/>
          <a:p>
            <a:pPr eaLnBrk="1" hangingPunct="1">
              <a:defRPr/>
            </a:pPr>
            <a:r>
              <a:rPr lang="en-US" sz="2800" dirty="0" smtClean="0"/>
              <a:t>Lose Respect for the Professor</a:t>
            </a:r>
          </a:p>
          <a:p>
            <a:pPr eaLnBrk="1" hangingPunct="1">
              <a:defRPr/>
            </a:pPr>
            <a:r>
              <a:rPr lang="en-US" sz="2800" dirty="0" smtClean="0"/>
              <a:t>Become alienated from the course</a:t>
            </a:r>
          </a:p>
          <a:p>
            <a:pPr eaLnBrk="1" hangingPunct="1">
              <a:defRPr/>
            </a:pPr>
            <a:r>
              <a:rPr lang="en-US" sz="2800" dirty="0" smtClean="0"/>
              <a:t>Don’t learn from their mistakes</a:t>
            </a:r>
          </a:p>
          <a:p>
            <a:pPr eaLnBrk="1" hangingPunct="1">
              <a:defRPr/>
            </a:pPr>
            <a:r>
              <a:rPr lang="en-US" sz="2800" dirty="0" smtClean="0"/>
              <a:t>Find it an easy way out, they simply learn to avoid punishment</a:t>
            </a:r>
          </a:p>
        </p:txBody>
      </p:sp>
      <p:pic>
        <p:nvPicPr>
          <p:cNvPr id="56322" name="Picture 2" descr="C:\Documents and Settings\Paul Gathercoal\Local Settings\Temporary Internet Files\Content.IE5\DS0BK8J5\MCPE07021_0000[1].wmf"/>
          <p:cNvPicPr>
            <a:picLocks noChangeAspect="1" noChangeArrowheads="1"/>
          </p:cNvPicPr>
          <p:nvPr/>
        </p:nvPicPr>
        <p:blipFill>
          <a:blip r:embed="rId4" cstate="print"/>
          <a:srcRect/>
          <a:stretch>
            <a:fillRect/>
          </a:stretch>
        </p:blipFill>
        <p:spPr bwMode="auto">
          <a:xfrm>
            <a:off x="990599" y="1905000"/>
            <a:ext cx="3136571"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ssolve">
                                      <p:cBhvr>
                                        <p:cTn id="7" dur="500"/>
                                        <p:tgtEl>
                                          <p:spTgt spid="35842"/>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35844">
                                            <p:txEl>
                                              <p:pRg st="0" end="0"/>
                                            </p:txEl>
                                          </p:spTgt>
                                        </p:tgtEl>
                                        <p:attrNameLst>
                                          <p:attrName>style.visibility</p:attrName>
                                        </p:attrNameLst>
                                      </p:cBhvr>
                                      <p:to>
                                        <p:strVal val="visible"/>
                                      </p:to>
                                    </p:set>
                                    <p:anim calcmode="lin" valueType="num">
                                      <p:cBhvr>
                                        <p:cTn id="11" dur="500" fill="hold"/>
                                        <p:tgtEl>
                                          <p:spTgt spid="3584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5844">
                                            <p:txEl>
                                              <p:pRg st="0" end="0"/>
                                            </p:txEl>
                                          </p:spTgt>
                                        </p:tgtEl>
                                        <p:attrNameLst>
                                          <p:attrName>ppt_h</p:attrName>
                                        </p:attrNameLst>
                                      </p:cBhvr>
                                      <p:tavLst>
                                        <p:tav tm="0">
                                          <p:val>
                                            <p:fltVal val="0"/>
                                          </p:val>
                                        </p:tav>
                                        <p:tav tm="100000">
                                          <p:val>
                                            <p:strVal val="#ppt_h"/>
                                          </p:val>
                                        </p:tav>
                                      </p:tavLst>
                                    </p:anim>
                                    <p:anim calcmode="lin" valueType="num">
                                      <p:cBhvr>
                                        <p:cTn id="13" dur="500" fill="hold"/>
                                        <p:tgtEl>
                                          <p:spTgt spid="35844">
                                            <p:txEl>
                                              <p:pRg st="0" end="0"/>
                                            </p:txEl>
                                          </p:spTgt>
                                        </p:tgtEl>
                                        <p:attrNameLst>
                                          <p:attrName>ppt_x</p:attrName>
                                        </p:attrNameLst>
                                      </p:cBhvr>
                                      <p:tavLst>
                                        <p:tav tm="0">
                                          <p:val>
                                            <p:fltVal val="0.5"/>
                                          </p:val>
                                        </p:tav>
                                        <p:tav tm="100000">
                                          <p:val>
                                            <p:strVal val="#ppt_x"/>
                                          </p:val>
                                        </p:tav>
                                      </p:tavLst>
                                    </p:anim>
                                    <p:anim calcmode="lin" valueType="num">
                                      <p:cBhvr>
                                        <p:cTn id="14" dur="500" fill="hold"/>
                                        <p:tgtEl>
                                          <p:spTgt spid="35844">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par>
                          <p:cTn id="15" fill="hold">
                            <p:stCondLst>
                              <p:cond delay="1000"/>
                            </p:stCondLst>
                            <p:childTnLst>
                              <p:par>
                                <p:cTn id="16" presetID="23" presetClass="entr" presetSubtype="528" fill="hold" grpId="0" nodeType="afterEffect">
                                  <p:stCondLst>
                                    <p:cond delay="0"/>
                                  </p:stCondLst>
                                  <p:childTnLst>
                                    <p:set>
                                      <p:cBhvr>
                                        <p:cTn id="17" dur="1" fill="hold">
                                          <p:stCondLst>
                                            <p:cond delay="0"/>
                                          </p:stCondLst>
                                        </p:cTn>
                                        <p:tgtEl>
                                          <p:spTgt spid="35844">
                                            <p:txEl>
                                              <p:pRg st="1" end="1"/>
                                            </p:txEl>
                                          </p:spTgt>
                                        </p:tgtEl>
                                        <p:attrNameLst>
                                          <p:attrName>style.visibility</p:attrName>
                                        </p:attrNameLst>
                                      </p:cBhvr>
                                      <p:to>
                                        <p:strVal val="visible"/>
                                      </p:to>
                                    </p:set>
                                    <p:anim calcmode="lin" valueType="num">
                                      <p:cBhvr>
                                        <p:cTn id="18" dur="500" fill="hold"/>
                                        <p:tgtEl>
                                          <p:spTgt spid="3584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5844">
                                            <p:txEl>
                                              <p:pRg st="1" end="1"/>
                                            </p:txEl>
                                          </p:spTgt>
                                        </p:tgtEl>
                                        <p:attrNameLst>
                                          <p:attrName>ppt_h</p:attrName>
                                        </p:attrNameLst>
                                      </p:cBhvr>
                                      <p:tavLst>
                                        <p:tav tm="0">
                                          <p:val>
                                            <p:fltVal val="0"/>
                                          </p:val>
                                        </p:tav>
                                        <p:tav tm="100000">
                                          <p:val>
                                            <p:strVal val="#ppt_h"/>
                                          </p:val>
                                        </p:tav>
                                      </p:tavLst>
                                    </p:anim>
                                    <p:anim calcmode="lin" valueType="num">
                                      <p:cBhvr>
                                        <p:cTn id="20" dur="500" fill="hold"/>
                                        <p:tgtEl>
                                          <p:spTgt spid="35844">
                                            <p:txEl>
                                              <p:pRg st="1" end="1"/>
                                            </p:txEl>
                                          </p:spTgt>
                                        </p:tgtEl>
                                        <p:attrNameLst>
                                          <p:attrName>ppt_x</p:attrName>
                                        </p:attrNameLst>
                                      </p:cBhvr>
                                      <p:tavLst>
                                        <p:tav tm="0">
                                          <p:val>
                                            <p:fltVal val="0.5"/>
                                          </p:val>
                                        </p:tav>
                                        <p:tav tm="100000">
                                          <p:val>
                                            <p:strVal val="#ppt_x"/>
                                          </p:val>
                                        </p:tav>
                                      </p:tavLst>
                                    </p:anim>
                                    <p:anim calcmode="lin" valueType="num">
                                      <p:cBhvr>
                                        <p:cTn id="21" dur="500" fill="hold"/>
                                        <p:tgtEl>
                                          <p:spTgt spid="35844">
                                            <p:txEl>
                                              <p:pRg st="1" end="1"/>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par>
                          <p:cTn id="22" fill="hold">
                            <p:stCondLst>
                              <p:cond delay="1500"/>
                            </p:stCondLst>
                            <p:childTnLst>
                              <p:par>
                                <p:cTn id="23" presetID="23" presetClass="entr" presetSubtype="528" fill="hold" grpId="0" nodeType="afterEffect">
                                  <p:stCondLst>
                                    <p:cond delay="0"/>
                                  </p:stCondLst>
                                  <p:childTnLst>
                                    <p:set>
                                      <p:cBhvr>
                                        <p:cTn id="24" dur="1" fill="hold">
                                          <p:stCondLst>
                                            <p:cond delay="0"/>
                                          </p:stCondLst>
                                        </p:cTn>
                                        <p:tgtEl>
                                          <p:spTgt spid="35844">
                                            <p:txEl>
                                              <p:pRg st="2" end="2"/>
                                            </p:txEl>
                                          </p:spTgt>
                                        </p:tgtEl>
                                        <p:attrNameLst>
                                          <p:attrName>style.visibility</p:attrName>
                                        </p:attrNameLst>
                                      </p:cBhvr>
                                      <p:to>
                                        <p:strVal val="visible"/>
                                      </p:to>
                                    </p:set>
                                    <p:anim calcmode="lin" valueType="num">
                                      <p:cBhvr>
                                        <p:cTn id="25" dur="500" fill="hold"/>
                                        <p:tgtEl>
                                          <p:spTgt spid="35844">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5844">
                                            <p:txEl>
                                              <p:pRg st="2" end="2"/>
                                            </p:txEl>
                                          </p:spTgt>
                                        </p:tgtEl>
                                        <p:attrNameLst>
                                          <p:attrName>ppt_h</p:attrName>
                                        </p:attrNameLst>
                                      </p:cBhvr>
                                      <p:tavLst>
                                        <p:tav tm="0">
                                          <p:val>
                                            <p:fltVal val="0"/>
                                          </p:val>
                                        </p:tav>
                                        <p:tav tm="100000">
                                          <p:val>
                                            <p:strVal val="#ppt_h"/>
                                          </p:val>
                                        </p:tav>
                                      </p:tavLst>
                                    </p:anim>
                                    <p:anim calcmode="lin" valueType="num">
                                      <p:cBhvr>
                                        <p:cTn id="27" dur="500" fill="hold"/>
                                        <p:tgtEl>
                                          <p:spTgt spid="35844">
                                            <p:txEl>
                                              <p:pRg st="2" end="2"/>
                                            </p:txEl>
                                          </p:spTgt>
                                        </p:tgtEl>
                                        <p:attrNameLst>
                                          <p:attrName>ppt_x</p:attrName>
                                        </p:attrNameLst>
                                      </p:cBhvr>
                                      <p:tavLst>
                                        <p:tav tm="0">
                                          <p:val>
                                            <p:fltVal val="0.5"/>
                                          </p:val>
                                        </p:tav>
                                        <p:tav tm="100000">
                                          <p:val>
                                            <p:strVal val="#ppt_x"/>
                                          </p:val>
                                        </p:tav>
                                      </p:tavLst>
                                    </p:anim>
                                    <p:anim calcmode="lin" valueType="num">
                                      <p:cBhvr>
                                        <p:cTn id="28" dur="500" fill="hold"/>
                                        <p:tgtEl>
                                          <p:spTgt spid="35844">
                                            <p:txEl>
                                              <p:pRg st="2" end="2"/>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par>
                          <p:cTn id="29" fill="hold">
                            <p:stCondLst>
                              <p:cond delay="2000"/>
                            </p:stCondLst>
                            <p:childTnLst>
                              <p:par>
                                <p:cTn id="30" presetID="23" presetClass="entr" presetSubtype="528" fill="hold" grpId="0" nodeType="afterEffect">
                                  <p:stCondLst>
                                    <p:cond delay="0"/>
                                  </p:stCondLst>
                                  <p:childTnLst>
                                    <p:set>
                                      <p:cBhvr>
                                        <p:cTn id="31" dur="1" fill="hold">
                                          <p:stCondLst>
                                            <p:cond delay="0"/>
                                          </p:stCondLst>
                                        </p:cTn>
                                        <p:tgtEl>
                                          <p:spTgt spid="35844">
                                            <p:txEl>
                                              <p:pRg st="3" end="3"/>
                                            </p:txEl>
                                          </p:spTgt>
                                        </p:tgtEl>
                                        <p:attrNameLst>
                                          <p:attrName>style.visibility</p:attrName>
                                        </p:attrNameLst>
                                      </p:cBhvr>
                                      <p:to>
                                        <p:strVal val="visible"/>
                                      </p:to>
                                    </p:set>
                                    <p:anim calcmode="lin" valueType="num">
                                      <p:cBhvr>
                                        <p:cTn id="32" dur="500" fill="hold"/>
                                        <p:tgtEl>
                                          <p:spTgt spid="35844">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5844">
                                            <p:txEl>
                                              <p:pRg st="3" end="3"/>
                                            </p:txEl>
                                          </p:spTgt>
                                        </p:tgtEl>
                                        <p:attrNameLst>
                                          <p:attrName>ppt_h</p:attrName>
                                        </p:attrNameLst>
                                      </p:cBhvr>
                                      <p:tavLst>
                                        <p:tav tm="0">
                                          <p:val>
                                            <p:fltVal val="0"/>
                                          </p:val>
                                        </p:tav>
                                        <p:tav tm="100000">
                                          <p:val>
                                            <p:strVal val="#ppt_h"/>
                                          </p:val>
                                        </p:tav>
                                      </p:tavLst>
                                    </p:anim>
                                    <p:anim calcmode="lin" valueType="num">
                                      <p:cBhvr>
                                        <p:cTn id="34" dur="500" fill="hold"/>
                                        <p:tgtEl>
                                          <p:spTgt spid="35844">
                                            <p:txEl>
                                              <p:pRg st="3" end="3"/>
                                            </p:txEl>
                                          </p:spTgt>
                                        </p:tgtEl>
                                        <p:attrNameLst>
                                          <p:attrName>ppt_x</p:attrName>
                                        </p:attrNameLst>
                                      </p:cBhvr>
                                      <p:tavLst>
                                        <p:tav tm="0">
                                          <p:val>
                                            <p:fltVal val="0.5"/>
                                          </p:val>
                                        </p:tav>
                                        <p:tav tm="100000">
                                          <p:val>
                                            <p:strVal val="#ppt_x"/>
                                          </p:val>
                                        </p:tav>
                                      </p:tavLst>
                                    </p:anim>
                                    <p:anim calcmode="lin" valueType="num">
                                      <p:cBhvr>
                                        <p:cTn id="35" dur="500" fill="hold"/>
                                        <p:tgtEl>
                                          <p:spTgt spid="35844">
                                            <p:txEl>
                                              <p:pRg st="3" end="3"/>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4"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381000" y="0"/>
            <a:ext cx="8153400" cy="30480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47106" name="Rectangle 2"/>
          <p:cNvSpPr>
            <a:spLocks noGrp="1" noChangeArrowheads="1"/>
          </p:cNvSpPr>
          <p:nvPr>
            <p:ph type="title"/>
          </p:nvPr>
        </p:nvSpPr>
        <p:spPr>
          <a:xfrm>
            <a:off x="533400" y="990600"/>
            <a:ext cx="7772400" cy="1143000"/>
          </a:xfrm>
        </p:spPr>
        <p:txBody>
          <a:bodyPr>
            <a:normAutofit fontScale="90000"/>
          </a:bodyPr>
          <a:lstStyle/>
          <a:p>
            <a:pPr eaLnBrk="1" hangingPunct="1">
              <a:defRPr/>
            </a:pPr>
            <a:r>
              <a:rPr lang="en-US" sz="3200" dirty="0" smtClean="0">
                <a:solidFill>
                  <a:schemeClr val="tx1"/>
                </a:solidFill>
              </a:rPr>
              <a:t>Unlike operant conditioning and the use of rewards and punishment, the principles learned from </a:t>
            </a:r>
            <a:r>
              <a:rPr lang="en-US" sz="3200" i="1" dirty="0" smtClean="0">
                <a:solidFill>
                  <a:schemeClr val="tx1"/>
                </a:solidFill>
              </a:rPr>
              <a:t>The Judicious Professor </a:t>
            </a:r>
            <a:r>
              <a:rPr lang="en-US" sz="3200" dirty="0" smtClean="0">
                <a:solidFill>
                  <a:schemeClr val="tx1"/>
                </a:solidFill>
              </a:rPr>
              <a:t>will transfer from social situation to social situation.</a:t>
            </a:r>
          </a:p>
        </p:txBody>
      </p:sp>
      <p:pic>
        <p:nvPicPr>
          <p:cNvPr id="57346" name="Picture 2" descr="C:\Documents and Settings\Paul Gathercoal\Local Settings\Temporary Internet Files\Content.IE5\BBGBL4Z9\MCj03118200000[1].wmf"/>
          <p:cNvPicPr>
            <a:picLocks noChangeAspect="1" noChangeArrowheads="1"/>
          </p:cNvPicPr>
          <p:nvPr/>
        </p:nvPicPr>
        <p:blipFill>
          <a:blip r:embed="rId3" cstate="print"/>
          <a:srcRect/>
          <a:stretch>
            <a:fillRect/>
          </a:stretch>
        </p:blipFill>
        <p:spPr bwMode="auto">
          <a:xfrm>
            <a:off x="2743200" y="3276600"/>
            <a:ext cx="3499714" cy="30675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dissolve">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47650"/>
            <a:ext cx="7848600" cy="3028950"/>
          </a:xfrm>
        </p:spPr>
        <p:txBody>
          <a:bodyPr>
            <a:normAutofit fontScale="90000"/>
          </a:bodyPr>
          <a:lstStyle/>
          <a:p>
            <a:pPr eaLnBrk="1" hangingPunct="1">
              <a:defRPr/>
            </a:pPr>
            <a:r>
              <a:rPr lang="en-US" sz="4000" smtClean="0"/>
              <a:t>In order to move to higher levels of moral development, </a:t>
            </a:r>
            <a:br>
              <a:rPr lang="en-US" sz="4000" smtClean="0"/>
            </a:br>
            <a:r>
              <a:rPr lang="en-US" sz="4000" smtClean="0"/>
              <a:t>two factors must be </a:t>
            </a:r>
            <a:br>
              <a:rPr lang="en-US" sz="4000" smtClean="0"/>
            </a:br>
            <a:r>
              <a:rPr lang="en-US" sz="4000" b="1" smtClean="0"/>
              <a:t>present and active</a:t>
            </a:r>
            <a:r>
              <a:rPr lang="en-US" sz="4000" smtClean="0"/>
              <a:t> in the lives </a:t>
            </a:r>
            <a:br>
              <a:rPr lang="en-US" sz="4000" smtClean="0"/>
            </a:br>
            <a:r>
              <a:rPr lang="en-US" sz="4000" smtClean="0"/>
              <a:t>of developing individuals.</a:t>
            </a:r>
          </a:p>
        </p:txBody>
      </p:sp>
      <p:sp>
        <p:nvSpPr>
          <p:cNvPr id="23555" name="Rectangle 3"/>
          <p:cNvSpPr>
            <a:spLocks noGrp="1" noChangeArrowheads="1"/>
          </p:cNvSpPr>
          <p:nvPr>
            <p:ph type="body" idx="1"/>
          </p:nvPr>
        </p:nvSpPr>
        <p:spPr>
          <a:xfrm>
            <a:off x="685800" y="3733800"/>
            <a:ext cx="7848600" cy="2209800"/>
          </a:xfrm>
        </p:spPr>
        <p:txBody>
          <a:bodyPr/>
          <a:lstStyle/>
          <a:p>
            <a:pPr eaLnBrk="1" hangingPunct="1">
              <a:buFont typeface="Wingdings" pitchFamily="2" charset="2"/>
              <a:buNone/>
              <a:defRPr/>
            </a:pPr>
            <a:r>
              <a:rPr lang="en-US" smtClean="0"/>
              <a:t>1) </a:t>
            </a:r>
            <a:r>
              <a:rPr lang="en-US" b="1" smtClean="0"/>
              <a:t>Models</a:t>
            </a:r>
            <a:r>
              <a:rPr lang="en-US" smtClean="0"/>
              <a:t> of what it is to operate at the higher levels of moral development.</a:t>
            </a:r>
          </a:p>
          <a:p>
            <a:pPr eaLnBrk="1" hangingPunct="1">
              <a:buFont typeface="Wingdings" pitchFamily="2" charset="2"/>
              <a:buNone/>
              <a:defRPr/>
            </a:pPr>
            <a:r>
              <a:rPr lang="en-US" smtClean="0"/>
              <a:t>2) </a:t>
            </a:r>
            <a:r>
              <a:rPr lang="en-US" b="1" smtClean="0"/>
              <a:t>Education</a:t>
            </a:r>
            <a:r>
              <a:rPr lang="en-US" smtClean="0"/>
              <a:t>, or more specifically, civil language and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fltVal val="0"/>
                                          </p:val>
                                        </p:tav>
                                        <p:tav tm="100000">
                                          <p:val>
                                            <p:strVal val="#ppt_w"/>
                                          </p:val>
                                        </p:tav>
                                      </p:tavLst>
                                    </p:anim>
                                    <p:anim calcmode="lin" valueType="num">
                                      <p:cBhvr>
                                        <p:cTn id="8" dur="1000" fill="hold"/>
                                        <p:tgtEl>
                                          <p:spTgt spid="23554"/>
                                        </p:tgtEl>
                                        <p:attrNameLst>
                                          <p:attrName>ppt_h</p:attrName>
                                        </p:attrNameLst>
                                      </p:cBhvr>
                                      <p:tavLst>
                                        <p:tav tm="0">
                                          <p:val>
                                            <p:fltVal val="0"/>
                                          </p:val>
                                        </p:tav>
                                        <p:tav tm="100000">
                                          <p:val>
                                            <p:strVal val="#ppt_h"/>
                                          </p:val>
                                        </p:tav>
                                      </p:tavLst>
                                    </p:anim>
                                    <p:anim calcmode="lin" valueType="num">
                                      <p:cBhvr>
                                        <p:cTn id="9" dur="1000" fill="hold"/>
                                        <p:tgtEl>
                                          <p:spTgt spid="235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3555">
                                            <p:txEl>
                                              <p:pRg st="0" end="0"/>
                                            </p:txEl>
                                          </p:spTgt>
                                        </p:tgtEl>
                                        <p:attrNameLst>
                                          <p:attrName>style.visibility</p:attrName>
                                        </p:attrNameLst>
                                      </p:cBhvr>
                                      <p:to>
                                        <p:strVal val="visible"/>
                                      </p:to>
                                    </p:set>
                                    <p:anim calcmode="lin" valueType="num">
                                      <p:cBhvr>
                                        <p:cTn id="15" dur="10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355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355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55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3555">
                                            <p:txEl>
                                              <p:pRg st="1" end="1"/>
                                            </p:txEl>
                                          </p:spTgt>
                                        </p:tgtEl>
                                        <p:attrNameLst>
                                          <p:attrName>style.visibility</p:attrName>
                                        </p:attrNameLst>
                                      </p:cBhvr>
                                      <p:to>
                                        <p:strVal val="visible"/>
                                      </p:to>
                                    </p:set>
                                    <p:anim calcmode="lin" valueType="num">
                                      <p:cBhvr>
                                        <p:cTn id="23" dur="10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3555">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355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355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do when expectations alone are not working for you?</a:t>
            </a:r>
            <a:endParaRPr lang="en-US" dirty="0"/>
          </a:p>
        </p:txBody>
      </p:sp>
      <p:pic>
        <p:nvPicPr>
          <p:cNvPr id="58370" name="Picture 2" descr="C:\Documents and Settings\Paul Gathercoal\Local Settings\Temporary Internet Files\Content.IE5\7PPXIBAA\MMAG00488_0000[1].gif"/>
          <p:cNvPicPr>
            <a:picLocks noGrp="1" noChangeAspect="1" noChangeArrowheads="1" noCrop="1"/>
          </p:cNvPicPr>
          <p:nvPr>
            <p:ph idx="1"/>
          </p:nvPr>
        </p:nvPicPr>
        <p:blipFill>
          <a:blip r:embed="rId3" cstate="print"/>
          <a:srcRect/>
          <a:stretch>
            <a:fillRect/>
          </a:stretch>
        </p:blipFill>
        <p:spPr bwMode="auto">
          <a:xfrm>
            <a:off x="2286000" y="2743200"/>
            <a:ext cx="4361629" cy="2896394"/>
          </a:xfrm>
          <a:prstGeom prst="rect">
            <a:avLst/>
          </a:prstGeom>
          <a:noFill/>
        </p:spPr>
      </p:pic>
      <p:sp>
        <p:nvSpPr>
          <p:cNvPr id="7" name="AutoShape 8"/>
          <p:cNvSpPr>
            <a:spLocks noChangeArrowheads="1"/>
          </p:cNvSpPr>
          <p:nvPr/>
        </p:nvSpPr>
        <p:spPr bwMode="auto">
          <a:xfrm>
            <a:off x="2895600" y="2057400"/>
            <a:ext cx="3733800" cy="3657600"/>
          </a:xfrm>
          <a:custGeom>
            <a:avLst/>
            <a:gdLst>
              <a:gd name="T0" fmla="*/ 128 w 21600"/>
              <a:gd name="T1" fmla="*/ 0 h 21600"/>
              <a:gd name="T2" fmla="*/ 37 w 21600"/>
              <a:gd name="T3" fmla="*/ 36 h 21600"/>
              <a:gd name="T4" fmla="*/ 0 w 21600"/>
              <a:gd name="T5" fmla="*/ 123 h 21600"/>
              <a:gd name="T6" fmla="*/ 37 w 21600"/>
              <a:gd name="T7" fmla="*/ 210 h 21600"/>
              <a:gd name="T8" fmla="*/ 128 w 21600"/>
              <a:gd name="T9" fmla="*/ 246 h 21600"/>
              <a:gd name="T10" fmla="*/ 219 w 21600"/>
              <a:gd name="T11" fmla="*/ 210 h 21600"/>
              <a:gd name="T12" fmla="*/ 256 w 21600"/>
              <a:gd name="T13" fmla="*/ 123 h 21600"/>
              <a:gd name="T14" fmla="*/ 219 w 21600"/>
              <a:gd name="T15" fmla="*/ 36 h 21600"/>
              <a:gd name="T16" fmla="*/ 0 60000 65536"/>
              <a:gd name="T17" fmla="*/ 0 60000 65536"/>
              <a:gd name="T18" fmla="*/ 0 60000 65536"/>
              <a:gd name="T19" fmla="*/ 0 60000 65536"/>
              <a:gd name="T20" fmla="*/ 0 60000 65536"/>
              <a:gd name="T21" fmla="*/ 0 60000 65536"/>
              <a:gd name="T22" fmla="*/ 0 60000 65536"/>
              <a:gd name="T23" fmla="*/ 0 60000 65536"/>
              <a:gd name="T24" fmla="*/ 3159 w 21600"/>
              <a:gd name="T25" fmla="*/ 3159 h 21600"/>
              <a:gd name="T26" fmla="*/ 18441 w 21600"/>
              <a:gd name="T27" fmla="*/ 18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666" y="16212"/>
                </a:moveTo>
                <a:cubicBezTo>
                  <a:pt x="18881" y="14670"/>
                  <a:pt x="19543" y="12763"/>
                  <a:pt x="19543" y="10800"/>
                </a:cubicBezTo>
                <a:cubicBezTo>
                  <a:pt x="19543" y="5971"/>
                  <a:pt x="15628" y="2057"/>
                  <a:pt x="10800" y="2057"/>
                </a:cubicBezTo>
                <a:cubicBezTo>
                  <a:pt x="8836" y="2056"/>
                  <a:pt x="6929" y="2718"/>
                  <a:pt x="5387" y="3933"/>
                </a:cubicBezTo>
                <a:close/>
                <a:moveTo>
                  <a:pt x="3933" y="5387"/>
                </a:moveTo>
                <a:cubicBezTo>
                  <a:pt x="2718" y="6929"/>
                  <a:pt x="2057" y="8836"/>
                  <a:pt x="2057" y="10799"/>
                </a:cubicBezTo>
                <a:cubicBezTo>
                  <a:pt x="2057" y="15628"/>
                  <a:pt x="5971" y="19543"/>
                  <a:pt x="10800" y="19543"/>
                </a:cubicBezTo>
                <a:cubicBezTo>
                  <a:pt x="12763" y="19543"/>
                  <a:pt x="14670" y="18881"/>
                  <a:pt x="16212" y="17666"/>
                </a:cubicBezTo>
                <a:close/>
              </a:path>
            </a:pathLst>
          </a:custGeom>
          <a:gradFill rotWithShape="1">
            <a:gsLst>
              <a:gs pos="0">
                <a:srgbClr val="FF3300"/>
              </a:gs>
              <a:gs pos="100000">
                <a:srgbClr val="761800"/>
              </a:gs>
            </a:gsLst>
            <a:lin ang="5400000" scaled="1"/>
          </a:gra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28600"/>
            <a:ext cx="9144000" cy="1143000"/>
          </a:xfrm>
        </p:spPr>
        <p:txBody>
          <a:bodyPr/>
          <a:lstStyle/>
          <a:p>
            <a:r>
              <a:rPr lang="en-US" sz="3900" dirty="0" smtClean="0"/>
              <a:t>The Professional Relationship</a:t>
            </a:r>
            <a:endParaRPr lang="en-US" sz="3200" dirty="0" smtClean="0"/>
          </a:p>
        </p:txBody>
      </p:sp>
      <p:sp>
        <p:nvSpPr>
          <p:cNvPr id="29699" name="Rectangle 3"/>
          <p:cNvSpPr>
            <a:spLocks noGrp="1" noChangeArrowheads="1"/>
          </p:cNvSpPr>
          <p:nvPr>
            <p:ph type="body" idx="1"/>
          </p:nvPr>
        </p:nvSpPr>
        <p:spPr>
          <a:xfrm>
            <a:off x="152400" y="1600200"/>
            <a:ext cx="8534400" cy="3048000"/>
          </a:xfrm>
        </p:spPr>
        <p:txBody>
          <a:bodyPr/>
          <a:lstStyle/>
          <a:p>
            <a:pPr algn="r"/>
            <a:r>
              <a:rPr lang="en-US" sz="3400" dirty="0" smtClean="0"/>
              <a:t>A fiduciary relationship of trust and care.</a:t>
            </a:r>
          </a:p>
          <a:p>
            <a:pPr algn="r"/>
            <a:r>
              <a:rPr lang="en-US" sz="3400" dirty="0" smtClean="0"/>
              <a:t>The ethic of always acting in the best interests of those we serve.</a:t>
            </a:r>
          </a:p>
          <a:p>
            <a:pPr algn="r"/>
            <a:r>
              <a:rPr lang="en-US" sz="3400" dirty="0" smtClean="0"/>
              <a:t>Avoid strategies that lead to an adversarial relationship</a:t>
            </a:r>
          </a:p>
          <a:p>
            <a:pPr lvl="2" algn="r"/>
            <a:endParaRPr lang="en-US" sz="3400" dirty="0" smtClean="0"/>
          </a:p>
        </p:txBody>
      </p:sp>
      <p:sp>
        <p:nvSpPr>
          <p:cNvPr id="29701" name="Text Box 5"/>
          <p:cNvSpPr txBox="1">
            <a:spLocks noChangeArrowheads="1"/>
          </p:cNvSpPr>
          <p:nvPr/>
        </p:nvSpPr>
        <p:spPr bwMode="auto">
          <a:xfrm>
            <a:off x="609600" y="4876800"/>
            <a:ext cx="5943600" cy="630942"/>
          </a:xfrm>
          <a:prstGeom prst="rect">
            <a:avLst/>
          </a:prstGeom>
          <a:noFill/>
          <a:ln w="12700">
            <a:noFill/>
            <a:miter lim="800000"/>
            <a:headEnd/>
            <a:tailEnd/>
          </a:ln>
        </p:spPr>
        <p:txBody>
          <a:bodyPr>
            <a:spAutoFit/>
          </a:bodyPr>
          <a:lstStyle/>
          <a:p>
            <a:pPr algn="r">
              <a:spcBef>
                <a:spcPct val="50000"/>
              </a:spcBef>
            </a:pPr>
            <a:r>
              <a:rPr lang="en-US" sz="3500" dirty="0" smtClean="0">
                <a:latin typeface="Arial" charset="0"/>
              </a:rPr>
              <a:t>Lecturing </a:t>
            </a:r>
            <a:r>
              <a:rPr lang="en-US" sz="3500" dirty="0">
                <a:latin typeface="Arial" charset="0"/>
              </a:rPr>
              <a:t>and </a:t>
            </a:r>
            <a:r>
              <a:rPr lang="en-US" sz="3500" dirty="0" smtClean="0">
                <a:latin typeface="Arial" charset="0"/>
              </a:rPr>
              <a:t>Judging.</a:t>
            </a:r>
            <a:endParaRPr lang="en-US" sz="3500" dirty="0">
              <a:latin typeface="Arial" charset="0"/>
            </a:endParaRPr>
          </a:p>
        </p:txBody>
      </p:sp>
      <p:pic>
        <p:nvPicPr>
          <p:cNvPr id="1027" name="Picture 3" descr="C:\Program Files\Microsoft Office\MEDIA\CAGCAT10\j0301252.wmf"/>
          <p:cNvPicPr>
            <a:picLocks noChangeAspect="1" noChangeArrowheads="1"/>
          </p:cNvPicPr>
          <p:nvPr/>
        </p:nvPicPr>
        <p:blipFill>
          <a:blip r:embed="rId3" cstate="print"/>
          <a:srcRect/>
          <a:stretch>
            <a:fillRect/>
          </a:stretch>
        </p:blipFill>
        <p:spPr bwMode="auto">
          <a:xfrm>
            <a:off x="6858000" y="4724400"/>
            <a:ext cx="1829714" cy="1565453"/>
          </a:xfrm>
          <a:prstGeom prst="rect">
            <a:avLst/>
          </a:prstGeom>
          <a:noFill/>
        </p:spPr>
      </p:pic>
      <p:sp>
        <p:nvSpPr>
          <p:cNvPr id="7" name="AutoShape 8"/>
          <p:cNvSpPr>
            <a:spLocks noChangeArrowheads="1"/>
          </p:cNvSpPr>
          <p:nvPr/>
        </p:nvSpPr>
        <p:spPr bwMode="auto">
          <a:xfrm>
            <a:off x="6781800" y="4495800"/>
            <a:ext cx="1905000" cy="1828800"/>
          </a:xfrm>
          <a:custGeom>
            <a:avLst/>
            <a:gdLst>
              <a:gd name="T0" fmla="*/ 128 w 21600"/>
              <a:gd name="T1" fmla="*/ 0 h 21600"/>
              <a:gd name="T2" fmla="*/ 37 w 21600"/>
              <a:gd name="T3" fmla="*/ 36 h 21600"/>
              <a:gd name="T4" fmla="*/ 0 w 21600"/>
              <a:gd name="T5" fmla="*/ 123 h 21600"/>
              <a:gd name="T6" fmla="*/ 37 w 21600"/>
              <a:gd name="T7" fmla="*/ 210 h 21600"/>
              <a:gd name="T8" fmla="*/ 128 w 21600"/>
              <a:gd name="T9" fmla="*/ 246 h 21600"/>
              <a:gd name="T10" fmla="*/ 219 w 21600"/>
              <a:gd name="T11" fmla="*/ 210 h 21600"/>
              <a:gd name="T12" fmla="*/ 256 w 21600"/>
              <a:gd name="T13" fmla="*/ 123 h 21600"/>
              <a:gd name="T14" fmla="*/ 219 w 21600"/>
              <a:gd name="T15" fmla="*/ 36 h 21600"/>
              <a:gd name="T16" fmla="*/ 0 60000 65536"/>
              <a:gd name="T17" fmla="*/ 0 60000 65536"/>
              <a:gd name="T18" fmla="*/ 0 60000 65536"/>
              <a:gd name="T19" fmla="*/ 0 60000 65536"/>
              <a:gd name="T20" fmla="*/ 0 60000 65536"/>
              <a:gd name="T21" fmla="*/ 0 60000 65536"/>
              <a:gd name="T22" fmla="*/ 0 60000 65536"/>
              <a:gd name="T23" fmla="*/ 0 60000 65536"/>
              <a:gd name="T24" fmla="*/ 3159 w 21600"/>
              <a:gd name="T25" fmla="*/ 3159 h 21600"/>
              <a:gd name="T26" fmla="*/ 18441 w 21600"/>
              <a:gd name="T27" fmla="*/ 18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666" y="16212"/>
                </a:moveTo>
                <a:cubicBezTo>
                  <a:pt x="18881" y="14670"/>
                  <a:pt x="19543" y="12763"/>
                  <a:pt x="19543" y="10800"/>
                </a:cubicBezTo>
                <a:cubicBezTo>
                  <a:pt x="19543" y="5971"/>
                  <a:pt x="15628" y="2057"/>
                  <a:pt x="10800" y="2057"/>
                </a:cubicBezTo>
                <a:cubicBezTo>
                  <a:pt x="8836" y="2056"/>
                  <a:pt x="6929" y="2718"/>
                  <a:pt x="5387" y="3933"/>
                </a:cubicBezTo>
                <a:close/>
                <a:moveTo>
                  <a:pt x="3933" y="5387"/>
                </a:moveTo>
                <a:cubicBezTo>
                  <a:pt x="2718" y="6929"/>
                  <a:pt x="2057" y="8836"/>
                  <a:pt x="2057" y="10799"/>
                </a:cubicBezTo>
                <a:cubicBezTo>
                  <a:pt x="2057" y="15628"/>
                  <a:pt x="5971" y="19543"/>
                  <a:pt x="10800" y="19543"/>
                </a:cubicBezTo>
                <a:cubicBezTo>
                  <a:pt x="12763" y="19543"/>
                  <a:pt x="14670" y="18881"/>
                  <a:pt x="16212" y="17666"/>
                </a:cubicBezTo>
                <a:close/>
              </a:path>
            </a:pathLst>
          </a:custGeom>
          <a:gradFill rotWithShape="1">
            <a:gsLst>
              <a:gs pos="0">
                <a:srgbClr val="FF3300"/>
              </a:gs>
              <a:gs pos="100000">
                <a:srgbClr val="761800"/>
              </a:gs>
            </a:gsLst>
            <a:lin ang="5400000" scaled="1"/>
          </a:gra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 calcmode="lin" valueType="num">
                                      <p:cBhvr>
                                        <p:cTn id="9" dur="1000" fill="hold"/>
                                        <p:tgtEl>
                                          <p:spTgt spid="296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6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9699">
                                            <p:txEl>
                                              <p:pRg st="0" end="0"/>
                                            </p:txEl>
                                          </p:spTgt>
                                        </p:tgtEl>
                                        <p:attrNameLst>
                                          <p:attrName>style.visibility</p:attrName>
                                        </p:attrNameLst>
                                      </p:cBhvr>
                                      <p:to>
                                        <p:strVal val="visible"/>
                                      </p:to>
                                    </p:set>
                                    <p:anim calcmode="lin" valueType="num">
                                      <p:cBhvr>
                                        <p:cTn id="15" dur="500" fill="hold"/>
                                        <p:tgtEl>
                                          <p:spTgt spid="29699">
                                            <p:txEl>
                                              <p:pRg st="0" end="0"/>
                                            </p:txEl>
                                          </p:spTgt>
                                        </p:tgtEl>
                                        <p:attrNameLst>
                                          <p:attrName>ppt_x</p:attrName>
                                        </p:attrNameLst>
                                      </p:cBhvr>
                                      <p:tavLst>
                                        <p:tav tm="0">
                                          <p:val>
                                            <p:strVal val="#ppt_x-#ppt_w/2"/>
                                          </p:val>
                                        </p:tav>
                                        <p:tav tm="100000">
                                          <p:val>
                                            <p:strVal val="#ppt_x"/>
                                          </p:val>
                                        </p:tav>
                                      </p:tavLst>
                                    </p:anim>
                                    <p:anim calcmode="lin" valueType="num">
                                      <p:cBhvr>
                                        <p:cTn id="16" dur="500" fill="hold"/>
                                        <p:tgtEl>
                                          <p:spTgt spid="29699">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96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9699">
                                            <p:txEl>
                                              <p:pRg st="1" end="1"/>
                                            </p:txEl>
                                          </p:spTgt>
                                        </p:tgtEl>
                                        <p:attrNameLst>
                                          <p:attrName>style.visibility</p:attrName>
                                        </p:attrNameLst>
                                      </p:cBhvr>
                                      <p:to>
                                        <p:strVal val="visible"/>
                                      </p:to>
                                    </p:set>
                                    <p:anim calcmode="lin" valueType="num">
                                      <p:cBhvr>
                                        <p:cTn id="23" dur="500" fill="hold"/>
                                        <p:tgtEl>
                                          <p:spTgt spid="29699">
                                            <p:txEl>
                                              <p:pRg st="1" end="1"/>
                                            </p:txEl>
                                          </p:spTgt>
                                        </p:tgtEl>
                                        <p:attrNameLst>
                                          <p:attrName>ppt_x</p:attrName>
                                        </p:attrNameLst>
                                      </p:cBhvr>
                                      <p:tavLst>
                                        <p:tav tm="0">
                                          <p:val>
                                            <p:strVal val="#ppt_x-#ppt_w/2"/>
                                          </p:val>
                                        </p:tav>
                                        <p:tav tm="100000">
                                          <p:val>
                                            <p:strVal val="#ppt_x"/>
                                          </p:val>
                                        </p:tav>
                                      </p:tavLst>
                                    </p:anim>
                                    <p:anim calcmode="lin" valueType="num">
                                      <p:cBhvr>
                                        <p:cTn id="24" dur="500" fill="hold"/>
                                        <p:tgtEl>
                                          <p:spTgt spid="29699">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96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9699">
                                            <p:txEl>
                                              <p:pRg st="2" end="2"/>
                                            </p:txEl>
                                          </p:spTgt>
                                        </p:tgtEl>
                                        <p:attrNameLst>
                                          <p:attrName>style.visibility</p:attrName>
                                        </p:attrNameLst>
                                      </p:cBhvr>
                                      <p:to>
                                        <p:strVal val="visible"/>
                                      </p:to>
                                    </p:set>
                                    <p:anim calcmode="lin" valueType="num">
                                      <p:cBhvr>
                                        <p:cTn id="31" dur="500" fill="hold"/>
                                        <p:tgtEl>
                                          <p:spTgt spid="29699">
                                            <p:txEl>
                                              <p:pRg st="2" end="2"/>
                                            </p:txEl>
                                          </p:spTgt>
                                        </p:tgtEl>
                                        <p:attrNameLst>
                                          <p:attrName>ppt_x</p:attrName>
                                        </p:attrNameLst>
                                      </p:cBhvr>
                                      <p:tavLst>
                                        <p:tav tm="0">
                                          <p:val>
                                            <p:strVal val="#ppt_x-#ppt_w/2"/>
                                          </p:val>
                                        </p:tav>
                                        <p:tav tm="100000">
                                          <p:val>
                                            <p:strVal val="#ppt_x"/>
                                          </p:val>
                                        </p:tav>
                                      </p:tavLst>
                                    </p:anim>
                                    <p:anim calcmode="lin" valueType="num">
                                      <p:cBhvr>
                                        <p:cTn id="32" dur="500" fill="hold"/>
                                        <p:tgtEl>
                                          <p:spTgt spid="29699">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29699">
                                            <p:txEl>
                                              <p:pRg st="2" end="2"/>
                                            </p:txEl>
                                          </p:spTgt>
                                        </p:tgtEl>
                                        <p:attrNameLst>
                                          <p:attrName>ppt_h</p:attrName>
                                        </p:attrNameLst>
                                      </p:cBhvr>
                                      <p:tavLst>
                                        <p:tav tm="0">
                                          <p:val>
                                            <p:strVal val="#ppt_h"/>
                                          </p:val>
                                        </p:tav>
                                        <p:tav tm="100000">
                                          <p:val>
                                            <p:strVal val="#ppt_h"/>
                                          </p:val>
                                        </p:tav>
                                      </p:tavLst>
                                    </p:anim>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29701"/>
                                        </p:tgtEl>
                                        <p:attrNameLst>
                                          <p:attrName>style.visibility</p:attrName>
                                        </p:attrNameLst>
                                      </p:cBhvr>
                                      <p:to>
                                        <p:strVal val="visible"/>
                                      </p:to>
                                    </p:set>
                                    <p:animEffect transition="in" filter="dissolve">
                                      <p:cBhvr>
                                        <p:cTn id="38" dur="500"/>
                                        <p:tgtEl>
                                          <p:spTgt spid="29701"/>
                                        </p:tgtEl>
                                      </p:cBhvr>
                                    </p:animEffect>
                                  </p:childTnLst>
                                </p:cTn>
                              </p:par>
                            </p:childTnLst>
                          </p:cTn>
                        </p:par>
                        <p:par>
                          <p:cTn id="39" fill="hold">
                            <p:stCondLst>
                              <p:cond delay="1000"/>
                            </p:stCondLst>
                            <p:childTnLst>
                              <p:par>
                                <p:cTn id="40" presetID="51"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770" decel="100000"/>
                                        <p:tgtEl>
                                          <p:spTgt spid="7"/>
                                        </p:tgtEl>
                                      </p:cBhvr>
                                    </p:animEffect>
                                    <p:animScale>
                                      <p:cBhvr>
                                        <p:cTn id="43" dur="770" decel="100000"/>
                                        <p:tgtEl>
                                          <p:spTgt spid="7"/>
                                        </p:tgtEl>
                                      </p:cBhvr>
                                      <p:from x="10000" y="10000"/>
                                      <p:to x="200000" y="450000"/>
                                    </p:animScale>
                                    <p:animScale>
                                      <p:cBhvr>
                                        <p:cTn id="44" dur="1230" accel="100000" fill="hold">
                                          <p:stCondLst>
                                            <p:cond delay="770"/>
                                          </p:stCondLst>
                                        </p:cTn>
                                        <p:tgtEl>
                                          <p:spTgt spid="7"/>
                                        </p:tgtEl>
                                      </p:cBhvr>
                                      <p:from x="200000" y="450000"/>
                                      <p:to x="100000" y="100000"/>
                                    </p:animScale>
                                    <p:set>
                                      <p:cBhvr>
                                        <p:cTn id="45" dur="770" fill="hold"/>
                                        <p:tgtEl>
                                          <p:spTgt spid="7"/>
                                        </p:tgtEl>
                                        <p:attrNameLst>
                                          <p:attrName>ppt_x</p:attrName>
                                        </p:attrNameLst>
                                      </p:cBhvr>
                                      <p:to>
                                        <p:strVal val="(0.5)"/>
                                      </p:to>
                                    </p:set>
                                    <p:anim from="(0.5)" to="(#ppt_x)" calcmode="lin" valueType="num">
                                      <p:cBhvr>
                                        <p:cTn id="46" dur="1230" accel="100000" fill="hold">
                                          <p:stCondLst>
                                            <p:cond delay="770"/>
                                          </p:stCondLst>
                                        </p:cTn>
                                        <p:tgtEl>
                                          <p:spTgt spid="7"/>
                                        </p:tgtEl>
                                        <p:attrNameLst>
                                          <p:attrName>ppt_x</p:attrName>
                                        </p:attrNameLst>
                                      </p:cBhvr>
                                    </p:anim>
                                    <p:set>
                                      <p:cBhvr>
                                        <p:cTn id="47" dur="770" fill="hold"/>
                                        <p:tgtEl>
                                          <p:spTgt spid="7"/>
                                        </p:tgtEl>
                                        <p:attrNameLst>
                                          <p:attrName>ppt_y</p:attrName>
                                        </p:attrNameLst>
                                      </p:cBhvr>
                                      <p:to>
                                        <p:strVal val="(#ppt_y+0.4)"/>
                                      </p:to>
                                    </p:set>
                                    <p:anim from="(#ppt_y+0.4)" to="(#ppt_y)" calcmode="lin" valueType="num">
                                      <p:cBhvr>
                                        <p:cTn id="48"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build="p" bldLvl="2" autoUpdateAnimBg="0"/>
      <p:bldP spid="29701" grpId="0" autoUpdateAnimBg="0"/>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
          <p:cNvSpPr>
            <a:spLocks noChangeArrowheads="1"/>
          </p:cNvSpPr>
          <p:nvPr/>
        </p:nvSpPr>
        <p:spPr bwMode="auto">
          <a:xfrm>
            <a:off x="2895600" y="1600200"/>
            <a:ext cx="3886200" cy="3581400"/>
          </a:xfrm>
          <a:prstGeom prst="triangle">
            <a:avLst>
              <a:gd name="adj" fmla="val 50000"/>
            </a:avLst>
          </a:prstGeom>
          <a:solidFill>
            <a:schemeClr val="accent2"/>
          </a:solidFill>
          <a:ln w="9525">
            <a:solidFill>
              <a:schemeClr val="tx1"/>
            </a:solidFill>
            <a:miter lim="800000"/>
            <a:headEnd/>
            <a:tailEnd/>
          </a:ln>
        </p:spPr>
        <p:txBody>
          <a:bodyPr wrap="none" anchor="ctr"/>
          <a:lstStyle/>
          <a:p>
            <a:endParaRPr lang="en-US"/>
          </a:p>
        </p:txBody>
      </p:sp>
      <p:sp>
        <p:nvSpPr>
          <p:cNvPr id="13315" name="Text Box 5"/>
          <p:cNvSpPr txBox="1">
            <a:spLocks noChangeArrowheads="1"/>
          </p:cNvSpPr>
          <p:nvPr/>
        </p:nvSpPr>
        <p:spPr bwMode="auto">
          <a:xfrm>
            <a:off x="762000" y="5334000"/>
            <a:ext cx="2743200" cy="523220"/>
          </a:xfrm>
          <a:prstGeom prst="rect">
            <a:avLst/>
          </a:prstGeom>
          <a:noFill/>
          <a:ln w="9525">
            <a:noFill/>
            <a:miter lim="800000"/>
            <a:headEnd/>
            <a:tailEnd/>
          </a:ln>
        </p:spPr>
        <p:txBody>
          <a:bodyPr>
            <a:spAutoFit/>
          </a:bodyPr>
          <a:lstStyle/>
          <a:p>
            <a:pPr>
              <a:spcBef>
                <a:spcPct val="50000"/>
              </a:spcBef>
            </a:pPr>
            <a:r>
              <a:rPr lang="en-US" sz="2800" dirty="0" smtClean="0">
                <a:latin typeface="Arial" charset="0"/>
              </a:rPr>
              <a:t>Professor</a:t>
            </a:r>
            <a:endParaRPr lang="en-US" sz="2800" dirty="0">
              <a:latin typeface="Arial" charset="0"/>
            </a:endParaRPr>
          </a:p>
        </p:txBody>
      </p:sp>
      <p:sp>
        <p:nvSpPr>
          <p:cNvPr id="13316" name="Text Box 6"/>
          <p:cNvSpPr txBox="1">
            <a:spLocks noChangeArrowheads="1"/>
          </p:cNvSpPr>
          <p:nvPr/>
        </p:nvSpPr>
        <p:spPr bwMode="auto">
          <a:xfrm>
            <a:off x="6858000" y="5410200"/>
            <a:ext cx="1828800" cy="519113"/>
          </a:xfrm>
          <a:prstGeom prst="rect">
            <a:avLst/>
          </a:prstGeom>
          <a:noFill/>
          <a:ln w="9525">
            <a:noFill/>
            <a:miter lim="800000"/>
            <a:headEnd/>
            <a:tailEnd/>
          </a:ln>
        </p:spPr>
        <p:txBody>
          <a:bodyPr>
            <a:spAutoFit/>
          </a:bodyPr>
          <a:lstStyle/>
          <a:p>
            <a:pPr>
              <a:spcBef>
                <a:spcPct val="50000"/>
              </a:spcBef>
            </a:pPr>
            <a:r>
              <a:rPr lang="en-US" sz="2800" dirty="0" smtClean="0">
                <a:latin typeface="Arial" charset="0"/>
              </a:rPr>
              <a:t>Student</a:t>
            </a:r>
            <a:endParaRPr lang="en-US" sz="2800" dirty="0">
              <a:latin typeface="Arial" charset="0"/>
            </a:endParaRPr>
          </a:p>
        </p:txBody>
      </p:sp>
      <p:sp>
        <p:nvSpPr>
          <p:cNvPr id="13317" name="Text Box 7"/>
          <p:cNvSpPr txBox="1">
            <a:spLocks noChangeArrowheads="1"/>
          </p:cNvSpPr>
          <p:nvPr/>
        </p:nvSpPr>
        <p:spPr bwMode="auto">
          <a:xfrm>
            <a:off x="3352800" y="695980"/>
            <a:ext cx="3048000" cy="523220"/>
          </a:xfrm>
          <a:prstGeom prst="rect">
            <a:avLst/>
          </a:prstGeom>
          <a:noFill/>
          <a:ln w="9525">
            <a:noFill/>
            <a:miter lim="800000"/>
            <a:headEnd/>
            <a:tailEnd/>
          </a:ln>
        </p:spPr>
        <p:txBody>
          <a:bodyPr>
            <a:spAutoFit/>
          </a:bodyPr>
          <a:lstStyle/>
          <a:p>
            <a:pPr algn="ctr">
              <a:spcBef>
                <a:spcPct val="50000"/>
              </a:spcBef>
            </a:pPr>
            <a:r>
              <a:rPr lang="en-US" sz="2800" dirty="0" smtClean="0">
                <a:latin typeface="Arial" charset="0"/>
              </a:rPr>
              <a:t>Misbehavior</a:t>
            </a:r>
            <a:endParaRPr lang="en-US" sz="2800" dirty="0">
              <a:latin typeface="Arial" charset="0"/>
            </a:endParaRPr>
          </a:p>
        </p:txBody>
      </p:sp>
      <p:grpSp>
        <p:nvGrpSpPr>
          <p:cNvPr id="2" name="Group 11"/>
          <p:cNvGrpSpPr>
            <a:grpSpLocks/>
          </p:cNvGrpSpPr>
          <p:nvPr/>
        </p:nvGrpSpPr>
        <p:grpSpPr bwMode="auto">
          <a:xfrm>
            <a:off x="609600" y="1600200"/>
            <a:ext cx="7848600" cy="3657600"/>
            <a:chOff x="384" y="1008"/>
            <a:chExt cx="4944" cy="2304"/>
          </a:xfrm>
        </p:grpSpPr>
        <p:sp>
          <p:nvSpPr>
            <p:cNvPr id="13319" name="WordArt 10"/>
            <p:cNvSpPr>
              <a:spLocks noChangeArrowheads="1" noChangeShapeType="1" noTextEdit="1"/>
            </p:cNvSpPr>
            <p:nvPr/>
          </p:nvSpPr>
          <p:spPr bwMode="auto">
            <a:xfrm>
              <a:off x="384" y="1440"/>
              <a:ext cx="4944" cy="1440"/>
            </a:xfrm>
            <a:prstGeom prst="rect">
              <a:avLst/>
            </a:prstGeom>
          </p:spPr>
          <p:txBody>
            <a:bodyPr wrap="none" fromWordArt="1">
              <a:prstTxWarp prst="textSlantUp">
                <a:avLst>
                  <a:gd name="adj" fmla="val 32056"/>
                </a:avLst>
              </a:prstTxWarp>
            </a:bodyPr>
            <a:lstStyle/>
            <a:p>
              <a:pPr algn="ctr"/>
              <a:r>
                <a:rPr lang="en-US" sz="4000" b="1" i="1" kern="10">
                  <a:ln w="9525">
                    <a:solidFill>
                      <a:srgbClr val="CC99FF"/>
                    </a:solidFill>
                    <a:round/>
                    <a:headEnd/>
                    <a:tailEnd/>
                  </a:ln>
                  <a:solidFill>
                    <a:srgbClr val="FF3300"/>
                  </a:solidFill>
                  <a:effectLst>
                    <a:outerShdw dist="53882" dir="2700000" algn="ctr" rotWithShape="0">
                      <a:srgbClr val="9999FF">
                        <a:alpha val="79999"/>
                      </a:srgbClr>
                    </a:outerShdw>
                  </a:effectLst>
                  <a:latin typeface="Arial"/>
                  <a:cs typeface="Arial"/>
                </a:rPr>
                <a:t>Power Struggles</a:t>
              </a:r>
            </a:p>
          </p:txBody>
        </p:sp>
        <p:sp>
          <p:nvSpPr>
            <p:cNvPr id="13320" name="AutoShape 8"/>
            <p:cNvSpPr>
              <a:spLocks noChangeArrowheads="1"/>
            </p:cNvSpPr>
            <p:nvPr/>
          </p:nvSpPr>
          <p:spPr bwMode="auto">
            <a:xfrm>
              <a:off x="1824" y="1008"/>
              <a:ext cx="2352" cy="2304"/>
            </a:xfrm>
            <a:custGeom>
              <a:avLst/>
              <a:gdLst>
                <a:gd name="T0" fmla="*/ 128 w 21600"/>
                <a:gd name="T1" fmla="*/ 0 h 21600"/>
                <a:gd name="T2" fmla="*/ 37 w 21600"/>
                <a:gd name="T3" fmla="*/ 36 h 21600"/>
                <a:gd name="T4" fmla="*/ 0 w 21600"/>
                <a:gd name="T5" fmla="*/ 123 h 21600"/>
                <a:gd name="T6" fmla="*/ 37 w 21600"/>
                <a:gd name="T7" fmla="*/ 210 h 21600"/>
                <a:gd name="T8" fmla="*/ 128 w 21600"/>
                <a:gd name="T9" fmla="*/ 246 h 21600"/>
                <a:gd name="T10" fmla="*/ 219 w 21600"/>
                <a:gd name="T11" fmla="*/ 210 h 21600"/>
                <a:gd name="T12" fmla="*/ 256 w 21600"/>
                <a:gd name="T13" fmla="*/ 123 h 21600"/>
                <a:gd name="T14" fmla="*/ 219 w 21600"/>
                <a:gd name="T15" fmla="*/ 36 h 21600"/>
                <a:gd name="T16" fmla="*/ 0 60000 65536"/>
                <a:gd name="T17" fmla="*/ 0 60000 65536"/>
                <a:gd name="T18" fmla="*/ 0 60000 65536"/>
                <a:gd name="T19" fmla="*/ 0 60000 65536"/>
                <a:gd name="T20" fmla="*/ 0 60000 65536"/>
                <a:gd name="T21" fmla="*/ 0 60000 65536"/>
                <a:gd name="T22" fmla="*/ 0 60000 65536"/>
                <a:gd name="T23" fmla="*/ 0 60000 65536"/>
                <a:gd name="T24" fmla="*/ 3159 w 21600"/>
                <a:gd name="T25" fmla="*/ 3159 h 21600"/>
                <a:gd name="T26" fmla="*/ 18441 w 21600"/>
                <a:gd name="T27" fmla="*/ 18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666" y="16212"/>
                  </a:moveTo>
                  <a:cubicBezTo>
                    <a:pt x="18881" y="14670"/>
                    <a:pt x="19543" y="12763"/>
                    <a:pt x="19543" y="10800"/>
                  </a:cubicBezTo>
                  <a:cubicBezTo>
                    <a:pt x="19543" y="5971"/>
                    <a:pt x="15628" y="2057"/>
                    <a:pt x="10800" y="2057"/>
                  </a:cubicBezTo>
                  <a:cubicBezTo>
                    <a:pt x="8836" y="2056"/>
                    <a:pt x="6929" y="2718"/>
                    <a:pt x="5387" y="3933"/>
                  </a:cubicBezTo>
                  <a:close/>
                  <a:moveTo>
                    <a:pt x="3933" y="5387"/>
                  </a:moveTo>
                  <a:cubicBezTo>
                    <a:pt x="2718" y="6929"/>
                    <a:pt x="2057" y="8836"/>
                    <a:pt x="2057" y="10799"/>
                  </a:cubicBezTo>
                  <a:cubicBezTo>
                    <a:pt x="2057" y="15628"/>
                    <a:pt x="5971" y="19543"/>
                    <a:pt x="10800" y="19543"/>
                  </a:cubicBezTo>
                  <a:cubicBezTo>
                    <a:pt x="12763" y="19543"/>
                    <a:pt x="14670" y="18881"/>
                    <a:pt x="16212" y="17666"/>
                  </a:cubicBezTo>
                  <a:close/>
                </a:path>
              </a:pathLst>
            </a:custGeom>
            <a:gradFill rotWithShape="1">
              <a:gsLst>
                <a:gs pos="0">
                  <a:srgbClr val="FF3300"/>
                </a:gs>
                <a:gs pos="100000">
                  <a:srgbClr val="761800"/>
                </a:gs>
              </a:gsLst>
              <a:lin ang="5400000" scaled="1"/>
            </a:gra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609600"/>
            <a:ext cx="8763000" cy="1143000"/>
          </a:xfrm>
        </p:spPr>
        <p:txBody>
          <a:bodyPr>
            <a:normAutofit/>
          </a:bodyPr>
          <a:lstStyle/>
          <a:p>
            <a:r>
              <a:rPr lang="en-US" sz="4000" dirty="0" smtClean="0"/>
              <a:t>The Professional Relationship</a:t>
            </a:r>
          </a:p>
        </p:txBody>
      </p:sp>
      <p:sp>
        <p:nvSpPr>
          <p:cNvPr id="33795" name="Rectangle 3"/>
          <p:cNvSpPr>
            <a:spLocks noGrp="1" noChangeArrowheads="1"/>
          </p:cNvSpPr>
          <p:nvPr>
            <p:ph type="body" idx="1"/>
          </p:nvPr>
        </p:nvSpPr>
        <p:spPr>
          <a:xfrm>
            <a:off x="2514600" y="2286000"/>
            <a:ext cx="4191000" cy="4114800"/>
          </a:xfrm>
        </p:spPr>
        <p:txBody>
          <a:bodyPr/>
          <a:lstStyle/>
          <a:p>
            <a:r>
              <a:rPr lang="en-US" smtClean="0"/>
              <a:t>Discuss elements of Restitution</a:t>
            </a:r>
          </a:p>
          <a:p>
            <a:r>
              <a:rPr lang="en-US" smtClean="0"/>
              <a:t>What will happen if expectations are breached</a:t>
            </a:r>
          </a:p>
          <a:p>
            <a:r>
              <a:rPr lang="en-US" smtClean="0"/>
              <a:t>The professional relationship</a:t>
            </a:r>
          </a:p>
        </p:txBody>
      </p:sp>
      <p:pic>
        <p:nvPicPr>
          <p:cNvPr id="33796" name="Picture 4"/>
          <p:cNvPicPr>
            <a:picLocks noChangeAspect="1" noChangeArrowheads="1"/>
          </p:cNvPicPr>
          <p:nvPr/>
        </p:nvPicPr>
        <p:blipFill>
          <a:blip r:embed="rId3" cstate="print"/>
          <a:srcRect/>
          <a:stretch>
            <a:fillRect/>
          </a:stretch>
        </p:blipFill>
        <p:spPr bwMode="auto">
          <a:xfrm>
            <a:off x="762000" y="1905000"/>
            <a:ext cx="1698625" cy="3352800"/>
          </a:xfrm>
          <a:prstGeom prst="rect">
            <a:avLst/>
          </a:prstGeom>
          <a:noFill/>
          <a:ln w="9525">
            <a:noFill/>
            <a:miter lim="800000"/>
            <a:headEnd/>
            <a:tailEnd/>
          </a:ln>
        </p:spPr>
      </p:pic>
      <p:pic>
        <p:nvPicPr>
          <p:cNvPr id="33797" name="Picture 5"/>
          <p:cNvPicPr>
            <a:picLocks noChangeAspect="1" noChangeArrowheads="1"/>
          </p:cNvPicPr>
          <p:nvPr/>
        </p:nvPicPr>
        <p:blipFill>
          <a:blip r:embed="rId4" cstate="print"/>
          <a:srcRect/>
          <a:stretch>
            <a:fillRect/>
          </a:stretch>
        </p:blipFill>
        <p:spPr bwMode="auto">
          <a:xfrm>
            <a:off x="6934200" y="1447800"/>
            <a:ext cx="1682750" cy="1814513"/>
          </a:xfrm>
          <a:prstGeom prst="rect">
            <a:avLst/>
          </a:prstGeom>
          <a:noFill/>
          <a:ln w="9525">
            <a:noFill/>
            <a:miter lim="800000"/>
            <a:headEnd/>
            <a:tailEnd/>
          </a:ln>
        </p:spPr>
      </p:pic>
      <p:pic>
        <p:nvPicPr>
          <p:cNvPr id="33798" name="Picture 6"/>
          <p:cNvPicPr>
            <a:picLocks noChangeAspect="1" noChangeArrowheads="1"/>
          </p:cNvPicPr>
          <p:nvPr/>
        </p:nvPicPr>
        <p:blipFill>
          <a:blip r:embed="rId5" cstate="print"/>
          <a:srcRect/>
          <a:stretch>
            <a:fillRect/>
          </a:stretch>
        </p:blipFill>
        <p:spPr bwMode="auto">
          <a:xfrm>
            <a:off x="6781800" y="4267200"/>
            <a:ext cx="1863725"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304800"/>
            <a:ext cx="9144000" cy="1143000"/>
          </a:xfrm>
        </p:spPr>
        <p:txBody>
          <a:bodyPr>
            <a:normAutofit fontScale="90000"/>
          </a:bodyPr>
          <a:lstStyle/>
          <a:p>
            <a:r>
              <a:rPr lang="en-US" sz="3600" dirty="0" smtClean="0">
                <a:solidFill>
                  <a:schemeClr val="tx1"/>
                </a:solidFill>
              </a:rPr>
              <a:t>Separate the person from the behavior by always asking the question.</a:t>
            </a:r>
            <a:endParaRPr lang="en-US" sz="3200" dirty="0" smtClean="0">
              <a:solidFill>
                <a:schemeClr val="tx1"/>
              </a:solidFill>
            </a:endParaRPr>
          </a:p>
        </p:txBody>
      </p:sp>
      <p:sp>
        <p:nvSpPr>
          <p:cNvPr id="30723" name="Text Box 3"/>
          <p:cNvSpPr txBox="1">
            <a:spLocks noChangeArrowheads="1"/>
          </p:cNvSpPr>
          <p:nvPr/>
        </p:nvSpPr>
        <p:spPr bwMode="auto">
          <a:xfrm>
            <a:off x="152400" y="1524000"/>
            <a:ext cx="4648200" cy="1431925"/>
          </a:xfrm>
          <a:prstGeom prst="rect">
            <a:avLst/>
          </a:prstGeom>
          <a:noFill/>
          <a:ln w="12700">
            <a:noFill/>
            <a:miter lim="800000"/>
            <a:headEnd/>
            <a:tailEnd/>
          </a:ln>
          <a:effectLst/>
        </p:spPr>
        <p:txBody>
          <a:bodyPr>
            <a:spAutoFit/>
          </a:bodyPr>
          <a:lstStyle/>
          <a:p>
            <a:pPr algn="ctr">
              <a:spcBef>
                <a:spcPct val="50000"/>
              </a:spcBef>
              <a:defRPr/>
            </a:pPr>
            <a:r>
              <a:rPr lang="en-US" sz="2400" dirty="0">
                <a:solidFill>
                  <a:schemeClr val="accent1"/>
                </a:solidFill>
                <a:effectLst>
                  <a:outerShdw blurRad="38100" dist="38100" dir="2700000" algn="tl">
                    <a:srgbClr val="000000"/>
                  </a:outerShdw>
                </a:effectLst>
              </a:rPr>
              <a:t>Developing the Question</a:t>
            </a:r>
          </a:p>
          <a:p>
            <a:pPr algn="ctr">
              <a:spcBef>
                <a:spcPct val="50000"/>
              </a:spcBef>
              <a:defRPr/>
            </a:pPr>
            <a:r>
              <a:rPr lang="en-US" sz="2400" dirty="0"/>
              <a:t>“What happened?” or “Tell me about it.”</a:t>
            </a:r>
          </a:p>
        </p:txBody>
      </p:sp>
      <p:sp>
        <p:nvSpPr>
          <p:cNvPr id="30724" name="Text Box 4"/>
          <p:cNvSpPr txBox="1">
            <a:spLocks noChangeArrowheads="1"/>
          </p:cNvSpPr>
          <p:nvPr/>
        </p:nvSpPr>
        <p:spPr bwMode="auto">
          <a:xfrm>
            <a:off x="5029200" y="1752600"/>
            <a:ext cx="3505200" cy="457200"/>
          </a:xfrm>
          <a:prstGeom prst="rect">
            <a:avLst/>
          </a:prstGeom>
          <a:noFill/>
          <a:ln w="12700">
            <a:noFill/>
            <a:miter lim="800000"/>
            <a:headEnd/>
            <a:tailEnd/>
          </a:ln>
        </p:spPr>
        <p:txBody>
          <a:bodyPr>
            <a:spAutoFit/>
          </a:bodyPr>
          <a:lstStyle/>
          <a:p>
            <a:pPr algn="ctr">
              <a:spcBef>
                <a:spcPct val="50000"/>
              </a:spcBef>
            </a:pPr>
            <a:r>
              <a:rPr lang="en-US" sz="2400" b="1" dirty="0"/>
              <a:t>Procedural Due Process</a:t>
            </a:r>
          </a:p>
        </p:txBody>
      </p:sp>
      <p:sp>
        <p:nvSpPr>
          <p:cNvPr id="30726" name="Text Box 6"/>
          <p:cNvSpPr txBox="1">
            <a:spLocks noChangeArrowheads="1"/>
          </p:cNvSpPr>
          <p:nvPr/>
        </p:nvSpPr>
        <p:spPr bwMode="auto">
          <a:xfrm>
            <a:off x="152400" y="3062288"/>
            <a:ext cx="4648200" cy="3046988"/>
          </a:xfrm>
          <a:prstGeom prst="rect">
            <a:avLst/>
          </a:prstGeom>
          <a:noFill/>
          <a:ln w="12700">
            <a:noFill/>
            <a:miter lim="800000"/>
            <a:headEnd/>
            <a:tailEnd/>
          </a:ln>
          <a:effectLst/>
        </p:spPr>
        <p:txBody>
          <a:bodyPr>
            <a:spAutoFit/>
          </a:bodyPr>
          <a:lstStyle/>
          <a:p>
            <a:pPr algn="ctr">
              <a:spcBef>
                <a:spcPct val="50000"/>
              </a:spcBef>
              <a:defRPr/>
            </a:pPr>
            <a:r>
              <a:rPr lang="en-US" sz="2400" dirty="0">
                <a:solidFill>
                  <a:schemeClr val="accent1"/>
                </a:solidFill>
                <a:effectLst>
                  <a:outerShdw blurRad="38100" dist="38100" dir="2700000" algn="tl">
                    <a:srgbClr val="000000"/>
                  </a:outerShdw>
                </a:effectLst>
              </a:rPr>
              <a:t>Developing the Consequence</a:t>
            </a:r>
          </a:p>
          <a:p>
            <a:pPr algn="ctr">
              <a:spcBef>
                <a:spcPct val="50000"/>
              </a:spcBef>
              <a:defRPr/>
            </a:pPr>
            <a:r>
              <a:rPr lang="en-US" sz="2400" dirty="0"/>
              <a:t>What needs to be done now?</a:t>
            </a:r>
          </a:p>
          <a:p>
            <a:pPr algn="ctr">
              <a:spcBef>
                <a:spcPct val="50000"/>
              </a:spcBef>
              <a:defRPr/>
            </a:pPr>
            <a:r>
              <a:rPr lang="en-US" sz="2400" dirty="0"/>
              <a:t>(Restitution, apology, ways to get back on track, etc…)</a:t>
            </a:r>
          </a:p>
          <a:p>
            <a:pPr algn="ctr">
              <a:spcBef>
                <a:spcPct val="50000"/>
              </a:spcBef>
              <a:defRPr/>
            </a:pPr>
            <a:r>
              <a:rPr lang="en-US" sz="2400" dirty="0"/>
              <a:t>What can we learn from this? </a:t>
            </a:r>
          </a:p>
          <a:p>
            <a:pPr algn="ctr">
              <a:spcBef>
                <a:spcPct val="50000"/>
              </a:spcBef>
              <a:defRPr/>
            </a:pPr>
            <a:r>
              <a:rPr lang="en-US" sz="2400" dirty="0"/>
              <a:t>(Ideas for other behaviors?)</a:t>
            </a:r>
          </a:p>
        </p:txBody>
      </p:sp>
      <p:pic>
        <p:nvPicPr>
          <p:cNvPr id="17410" name="Picture 2" descr="C:\Program Files\Microsoft Office\MEDIA\CAGCAT10\j0240719.wmf"/>
          <p:cNvPicPr>
            <a:picLocks noChangeAspect="1" noChangeArrowheads="1"/>
          </p:cNvPicPr>
          <p:nvPr/>
        </p:nvPicPr>
        <p:blipFill>
          <a:blip r:embed="rId3" cstate="print"/>
          <a:srcRect/>
          <a:stretch>
            <a:fillRect/>
          </a:stretch>
        </p:blipFill>
        <p:spPr bwMode="auto">
          <a:xfrm>
            <a:off x="5562600" y="2514600"/>
            <a:ext cx="2427492"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
                                          </p:val>
                                        </p:tav>
                                        <p:tav tm="100000">
                                          <p:val>
                                            <p:strVal val="#ppt_w"/>
                                          </p:val>
                                        </p:tav>
                                      </p:tavLst>
                                    </p:anim>
                                    <p:anim calcmode="lin" valueType="num">
                                      <p:cBhvr>
                                        <p:cTn id="8" dur="1000" fill="hold"/>
                                        <p:tgtEl>
                                          <p:spTgt spid="30722"/>
                                        </p:tgtEl>
                                        <p:attrNameLst>
                                          <p:attrName>ppt_h</p:attrName>
                                        </p:attrNameLst>
                                      </p:cBhvr>
                                      <p:tavLst>
                                        <p:tav tm="0">
                                          <p:val>
                                            <p:fltVal val="0"/>
                                          </p:val>
                                        </p:tav>
                                        <p:tav tm="100000">
                                          <p:val>
                                            <p:strVal val="#ppt_h"/>
                                          </p:val>
                                        </p:tav>
                                      </p:tavLst>
                                    </p:anim>
                                    <p:anim calcmode="lin" valueType="num">
                                      <p:cBhvr>
                                        <p:cTn id="9" dur="1000" fill="hold"/>
                                        <p:tgtEl>
                                          <p:spTgt spid="307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0723">
                                            <p:txEl>
                                              <p:pRg st="0" end="0"/>
                                            </p:txEl>
                                          </p:spTgt>
                                        </p:tgtEl>
                                        <p:attrNameLst>
                                          <p:attrName>style.visibility</p:attrName>
                                        </p:attrNameLst>
                                      </p:cBhvr>
                                      <p:to>
                                        <p:strVal val="visible"/>
                                      </p:to>
                                    </p:set>
                                    <p:animEffect transition="in" filter="dissolve">
                                      <p:cBhvr>
                                        <p:cTn id="15" dur="500"/>
                                        <p:tgtEl>
                                          <p:spTgt spid="307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0723">
                                            <p:txEl>
                                              <p:pRg st="1" end="1"/>
                                            </p:txEl>
                                          </p:spTgt>
                                        </p:tgtEl>
                                        <p:attrNameLst>
                                          <p:attrName>style.visibility</p:attrName>
                                        </p:attrNameLst>
                                      </p:cBhvr>
                                      <p:to>
                                        <p:strVal val="visible"/>
                                      </p:to>
                                    </p:set>
                                    <p:animEffect transition="in" filter="dissolve">
                                      <p:cBhvr>
                                        <p:cTn id="20" dur="500"/>
                                        <p:tgtEl>
                                          <p:spTgt spid="307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724"/>
                                        </p:tgtEl>
                                        <p:attrNameLst>
                                          <p:attrName>style.visibility</p:attrName>
                                        </p:attrNameLst>
                                      </p:cBhvr>
                                      <p:to>
                                        <p:strVal val="visible"/>
                                      </p:to>
                                    </p:set>
                                    <p:anim calcmode="lin" valueType="num">
                                      <p:cBhvr additive="base">
                                        <p:cTn id="25" dur="500" fill="hold"/>
                                        <p:tgtEl>
                                          <p:spTgt spid="30724"/>
                                        </p:tgtEl>
                                        <p:attrNameLst>
                                          <p:attrName>ppt_x</p:attrName>
                                        </p:attrNameLst>
                                      </p:cBhvr>
                                      <p:tavLst>
                                        <p:tav tm="0">
                                          <p:val>
                                            <p:strVal val="1+#ppt_w/2"/>
                                          </p:val>
                                        </p:tav>
                                        <p:tav tm="100000">
                                          <p:val>
                                            <p:strVal val="#ppt_x"/>
                                          </p:val>
                                        </p:tav>
                                      </p:tavLst>
                                    </p:anim>
                                    <p:anim calcmode="lin" valueType="num">
                                      <p:cBhvr additive="base">
                                        <p:cTn id="26"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0726">
                                            <p:txEl>
                                              <p:pRg st="0" end="0"/>
                                            </p:txEl>
                                          </p:spTgt>
                                        </p:tgtEl>
                                        <p:attrNameLst>
                                          <p:attrName>style.visibility</p:attrName>
                                        </p:attrNameLst>
                                      </p:cBhvr>
                                      <p:to>
                                        <p:strVal val="visible"/>
                                      </p:to>
                                    </p:set>
                                    <p:animEffect transition="in" filter="dissolve">
                                      <p:cBhvr>
                                        <p:cTn id="31" dur="500"/>
                                        <p:tgtEl>
                                          <p:spTgt spid="3072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0726">
                                            <p:txEl>
                                              <p:pRg st="1" end="1"/>
                                            </p:txEl>
                                          </p:spTgt>
                                        </p:tgtEl>
                                        <p:attrNameLst>
                                          <p:attrName>style.visibility</p:attrName>
                                        </p:attrNameLst>
                                      </p:cBhvr>
                                      <p:to>
                                        <p:strVal val="visible"/>
                                      </p:to>
                                    </p:set>
                                    <p:animEffect transition="in" filter="dissolve">
                                      <p:cBhvr>
                                        <p:cTn id="36" dur="500"/>
                                        <p:tgtEl>
                                          <p:spTgt spid="3072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0726">
                                            <p:txEl>
                                              <p:pRg st="2" end="2"/>
                                            </p:txEl>
                                          </p:spTgt>
                                        </p:tgtEl>
                                        <p:attrNameLst>
                                          <p:attrName>style.visibility</p:attrName>
                                        </p:attrNameLst>
                                      </p:cBhvr>
                                      <p:to>
                                        <p:strVal val="visible"/>
                                      </p:to>
                                    </p:set>
                                    <p:animEffect transition="in" filter="dissolve">
                                      <p:cBhvr>
                                        <p:cTn id="41" dur="500"/>
                                        <p:tgtEl>
                                          <p:spTgt spid="3072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0726">
                                            <p:txEl>
                                              <p:pRg st="3" end="3"/>
                                            </p:txEl>
                                          </p:spTgt>
                                        </p:tgtEl>
                                        <p:attrNameLst>
                                          <p:attrName>style.visibility</p:attrName>
                                        </p:attrNameLst>
                                      </p:cBhvr>
                                      <p:to>
                                        <p:strVal val="visible"/>
                                      </p:to>
                                    </p:set>
                                    <p:animEffect transition="in" filter="dissolve">
                                      <p:cBhvr>
                                        <p:cTn id="46" dur="500"/>
                                        <p:tgtEl>
                                          <p:spTgt spid="3072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0726">
                                            <p:txEl>
                                              <p:pRg st="4" end="4"/>
                                            </p:txEl>
                                          </p:spTgt>
                                        </p:tgtEl>
                                        <p:attrNameLst>
                                          <p:attrName>style.visibility</p:attrName>
                                        </p:attrNameLst>
                                      </p:cBhvr>
                                      <p:to>
                                        <p:strVal val="visible"/>
                                      </p:to>
                                    </p:set>
                                    <p:animEffect transition="in" filter="dissolve">
                                      <p:cBhvr>
                                        <p:cTn id="51" dur="500"/>
                                        <p:tgtEl>
                                          <p:spTgt spid="307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build="p" autoUpdateAnimBg="0"/>
      <p:bldP spid="30724" grpId="0" autoUpdateAnimBg="0"/>
      <p:bldP spid="30726"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Work toward Restitution</a:t>
            </a:r>
          </a:p>
        </p:txBody>
      </p:sp>
      <p:sp>
        <p:nvSpPr>
          <p:cNvPr id="31747" name="Rectangle 3"/>
          <p:cNvSpPr>
            <a:spLocks noGrp="1" noChangeArrowheads="1"/>
          </p:cNvSpPr>
          <p:nvPr>
            <p:ph type="body" idx="1"/>
          </p:nvPr>
        </p:nvSpPr>
        <p:spPr>
          <a:xfrm>
            <a:off x="685800" y="1981200"/>
            <a:ext cx="7772400" cy="1447800"/>
          </a:xfrm>
        </p:spPr>
        <p:txBody>
          <a:bodyPr/>
          <a:lstStyle/>
          <a:p>
            <a:r>
              <a:rPr lang="en-US" smtClean="0"/>
              <a:t>Restore Property</a:t>
            </a:r>
          </a:p>
          <a:p>
            <a:r>
              <a:rPr lang="en-US" smtClean="0"/>
              <a:t>Restore Relationships</a:t>
            </a:r>
          </a:p>
        </p:txBody>
      </p:sp>
      <p:sp>
        <p:nvSpPr>
          <p:cNvPr id="31748" name="Rectangle 4"/>
          <p:cNvSpPr>
            <a:spLocks noChangeArrowheads="1"/>
          </p:cNvSpPr>
          <p:nvPr/>
        </p:nvSpPr>
        <p:spPr bwMode="auto">
          <a:xfrm>
            <a:off x="762000" y="4953000"/>
            <a:ext cx="7772400" cy="1219200"/>
          </a:xfrm>
          <a:prstGeom prst="rect">
            <a:avLst/>
          </a:prstGeom>
          <a:noFill/>
          <a:ln w="12700">
            <a:noFill/>
            <a:miter lim="800000"/>
            <a:headEnd/>
            <a:tailEnd/>
          </a:ln>
        </p:spPr>
        <p:txBody>
          <a:bodyPr lIns="90487" tIns="44450" rIns="90487" bIns="44450"/>
          <a:lstStyle/>
          <a:p>
            <a:pPr marL="342900" indent="-342900">
              <a:spcBef>
                <a:spcPct val="20000"/>
              </a:spcBef>
              <a:buClr>
                <a:schemeClr val="accent1"/>
              </a:buClr>
              <a:buSzPct val="75000"/>
              <a:buFont typeface="Monotype Sorts" charset="2"/>
              <a:buChar char=""/>
            </a:pPr>
            <a:r>
              <a:rPr lang="en-US" sz="3200"/>
              <a:t>Make things right again and</a:t>
            </a:r>
          </a:p>
          <a:p>
            <a:pPr marL="342900" indent="-342900">
              <a:spcBef>
                <a:spcPct val="20000"/>
              </a:spcBef>
              <a:buClr>
                <a:schemeClr val="accent1"/>
              </a:buClr>
              <a:buSzPct val="75000"/>
              <a:buFont typeface="Monotype Sorts" charset="2"/>
              <a:buChar char=""/>
            </a:pPr>
            <a:r>
              <a:rPr lang="en-US" sz="3200"/>
              <a:t>Decide what to do next time.</a:t>
            </a:r>
          </a:p>
        </p:txBody>
      </p:sp>
      <p:pic>
        <p:nvPicPr>
          <p:cNvPr id="31749" name="Picture 5" descr="ag00174_"/>
          <p:cNvPicPr>
            <a:picLocks noChangeAspect="1" noChangeArrowheads="1" noCrop="1"/>
          </p:cNvPicPr>
          <p:nvPr/>
        </p:nvPicPr>
        <p:blipFill>
          <a:blip r:embed="rId3" cstate="print"/>
          <a:srcRect/>
          <a:stretch>
            <a:fillRect/>
          </a:stretch>
        </p:blipFill>
        <p:spPr bwMode="auto">
          <a:xfrm>
            <a:off x="5943600" y="1600200"/>
            <a:ext cx="2667000" cy="2667000"/>
          </a:xfrm>
          <a:prstGeom prst="rect">
            <a:avLst/>
          </a:prstGeom>
          <a:noFill/>
          <a:ln w="9525">
            <a:noFill/>
            <a:miter lim="800000"/>
            <a:headEnd/>
            <a:tailEnd/>
          </a:ln>
        </p:spPr>
      </p:pic>
      <p:sp>
        <p:nvSpPr>
          <p:cNvPr id="31750" name="Text Box 6"/>
          <p:cNvSpPr txBox="1">
            <a:spLocks noChangeArrowheads="1"/>
          </p:cNvSpPr>
          <p:nvPr/>
        </p:nvSpPr>
        <p:spPr bwMode="auto">
          <a:xfrm>
            <a:off x="838200" y="3340100"/>
            <a:ext cx="4876800" cy="1384300"/>
          </a:xfrm>
          <a:prstGeom prst="rect">
            <a:avLst/>
          </a:prstGeom>
          <a:noFill/>
          <a:ln w="12700">
            <a:noFill/>
            <a:miter lim="800000"/>
            <a:headEnd/>
            <a:tailEnd/>
          </a:ln>
        </p:spPr>
        <p:txBody>
          <a:bodyPr>
            <a:spAutoFit/>
          </a:bodyPr>
          <a:lstStyle/>
          <a:p>
            <a:pPr>
              <a:spcBef>
                <a:spcPct val="50000"/>
              </a:spcBef>
            </a:pPr>
            <a:r>
              <a:rPr lang="en-US" sz="2800"/>
              <a:t>Take your time – time is a great educational resource – we need to use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p:cTn id="13" dur="500" fill="hold"/>
                                        <p:tgtEl>
                                          <p:spTgt spid="31747">
                                            <p:txEl>
                                              <p:pRg st="0" end="0"/>
                                            </p:txEl>
                                          </p:spTgt>
                                        </p:tgtEl>
                                        <p:attrNameLst>
                                          <p:attrName>ppt_x</p:attrName>
                                        </p:attrNameLst>
                                      </p:cBhvr>
                                      <p:tavLst>
                                        <p:tav tm="0">
                                          <p:val>
                                            <p:strVal val="#ppt_x-#ppt_w/2"/>
                                          </p:val>
                                        </p:tav>
                                        <p:tav tm="100000">
                                          <p:val>
                                            <p:strVal val="#ppt_x"/>
                                          </p:val>
                                        </p:tav>
                                      </p:tavLst>
                                    </p:anim>
                                    <p:anim calcmode="lin" valueType="num">
                                      <p:cBhvr>
                                        <p:cTn id="14" dur="500" fill="hold"/>
                                        <p:tgtEl>
                                          <p:spTgt spid="31747">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174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31747">
                                            <p:txEl>
                                              <p:pRg st="1" end="1"/>
                                            </p:txEl>
                                          </p:spTgt>
                                        </p:tgtEl>
                                        <p:attrNameLst>
                                          <p:attrName>style.visibility</p:attrName>
                                        </p:attrNameLst>
                                      </p:cBhvr>
                                      <p:to>
                                        <p:strVal val="visible"/>
                                      </p:to>
                                    </p:set>
                                    <p:anim calcmode="lin" valueType="num">
                                      <p:cBhvr>
                                        <p:cTn id="21" dur="500" fill="hold"/>
                                        <p:tgtEl>
                                          <p:spTgt spid="31747">
                                            <p:txEl>
                                              <p:pRg st="1" end="1"/>
                                            </p:txEl>
                                          </p:spTgt>
                                        </p:tgtEl>
                                        <p:attrNameLst>
                                          <p:attrName>ppt_x</p:attrName>
                                        </p:attrNameLst>
                                      </p:cBhvr>
                                      <p:tavLst>
                                        <p:tav tm="0">
                                          <p:val>
                                            <p:strVal val="#ppt_x-#ppt_w/2"/>
                                          </p:val>
                                        </p:tav>
                                        <p:tav tm="100000">
                                          <p:val>
                                            <p:strVal val="#ppt_x"/>
                                          </p:val>
                                        </p:tav>
                                      </p:tavLst>
                                    </p:anim>
                                    <p:anim calcmode="lin" valueType="num">
                                      <p:cBhvr>
                                        <p:cTn id="22" dur="500" fill="hold"/>
                                        <p:tgtEl>
                                          <p:spTgt spid="31747">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174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31748">
                                            <p:txEl>
                                              <p:pRg st="0" end="0"/>
                                            </p:txEl>
                                          </p:spTgt>
                                        </p:tgtEl>
                                        <p:attrNameLst>
                                          <p:attrName>style.visibility</p:attrName>
                                        </p:attrNameLst>
                                      </p:cBhvr>
                                      <p:to>
                                        <p:strVal val="visible"/>
                                      </p:to>
                                    </p:set>
                                    <p:anim calcmode="lin" valueType="num">
                                      <p:cBhvr>
                                        <p:cTn id="29" dur="500" fill="hold"/>
                                        <p:tgtEl>
                                          <p:spTgt spid="31748">
                                            <p:txEl>
                                              <p:pRg st="0" end="0"/>
                                            </p:txEl>
                                          </p:spTgt>
                                        </p:tgtEl>
                                        <p:attrNameLst>
                                          <p:attrName>ppt_x</p:attrName>
                                        </p:attrNameLst>
                                      </p:cBhvr>
                                      <p:tavLst>
                                        <p:tav tm="0">
                                          <p:val>
                                            <p:strVal val="#ppt_x-#ppt_w/2"/>
                                          </p:val>
                                        </p:tav>
                                        <p:tav tm="100000">
                                          <p:val>
                                            <p:strVal val="#ppt_x"/>
                                          </p:val>
                                        </p:tav>
                                      </p:tavLst>
                                    </p:anim>
                                    <p:anim calcmode="lin" valueType="num">
                                      <p:cBhvr>
                                        <p:cTn id="30" dur="500" fill="hold"/>
                                        <p:tgtEl>
                                          <p:spTgt spid="31748">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31748">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3174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31748">
                                            <p:txEl>
                                              <p:pRg st="1" end="1"/>
                                            </p:txEl>
                                          </p:spTgt>
                                        </p:tgtEl>
                                        <p:attrNameLst>
                                          <p:attrName>style.visibility</p:attrName>
                                        </p:attrNameLst>
                                      </p:cBhvr>
                                      <p:to>
                                        <p:strVal val="visible"/>
                                      </p:to>
                                    </p:set>
                                    <p:anim calcmode="lin" valueType="num">
                                      <p:cBhvr>
                                        <p:cTn id="37" dur="500" fill="hold"/>
                                        <p:tgtEl>
                                          <p:spTgt spid="31748">
                                            <p:txEl>
                                              <p:pRg st="1" end="1"/>
                                            </p:txEl>
                                          </p:spTgt>
                                        </p:tgtEl>
                                        <p:attrNameLst>
                                          <p:attrName>ppt_x</p:attrName>
                                        </p:attrNameLst>
                                      </p:cBhvr>
                                      <p:tavLst>
                                        <p:tav tm="0">
                                          <p:val>
                                            <p:strVal val="#ppt_x-#ppt_w/2"/>
                                          </p:val>
                                        </p:tav>
                                        <p:tav tm="100000">
                                          <p:val>
                                            <p:strVal val="#ppt_x"/>
                                          </p:val>
                                        </p:tav>
                                      </p:tavLst>
                                    </p:anim>
                                    <p:anim calcmode="lin" valueType="num">
                                      <p:cBhvr>
                                        <p:cTn id="38" dur="500" fill="hold"/>
                                        <p:tgtEl>
                                          <p:spTgt spid="31748">
                                            <p:txEl>
                                              <p:pRg st="1" end="1"/>
                                            </p:txEl>
                                          </p:spTgt>
                                        </p:tgtEl>
                                        <p:attrNameLst>
                                          <p:attrName>ppt_y</p:attrName>
                                        </p:attrNameLst>
                                      </p:cBhvr>
                                      <p:tavLst>
                                        <p:tav tm="0">
                                          <p:val>
                                            <p:strVal val="#ppt_y"/>
                                          </p:val>
                                        </p:tav>
                                        <p:tav tm="100000">
                                          <p:val>
                                            <p:strVal val="#ppt_y"/>
                                          </p:val>
                                        </p:tav>
                                      </p:tavLst>
                                    </p:anim>
                                    <p:anim calcmode="lin" valueType="num">
                                      <p:cBhvr>
                                        <p:cTn id="39" dur="500" fill="hold"/>
                                        <p:tgtEl>
                                          <p:spTgt spid="31748">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3174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nodeType="clickEffect">
                                  <p:stCondLst>
                                    <p:cond delay="0"/>
                                  </p:stCondLst>
                                  <p:childTnLst>
                                    <p:set>
                                      <p:cBhvr>
                                        <p:cTn id="44" dur="1" fill="hold">
                                          <p:stCondLst>
                                            <p:cond delay="0"/>
                                          </p:stCondLst>
                                        </p:cTn>
                                        <p:tgtEl>
                                          <p:spTgt spid="31749"/>
                                        </p:tgtEl>
                                        <p:attrNameLst>
                                          <p:attrName>style.visibility</p:attrName>
                                        </p:attrNameLst>
                                      </p:cBhvr>
                                      <p:to>
                                        <p:strVal val="visible"/>
                                      </p:to>
                                    </p:set>
                                    <p:anim calcmode="lin" valueType="num">
                                      <p:cBhvr>
                                        <p:cTn id="45" dur="1000" fill="hold"/>
                                        <p:tgtEl>
                                          <p:spTgt spid="31749"/>
                                        </p:tgtEl>
                                        <p:attrNameLst>
                                          <p:attrName>ppt_w</p:attrName>
                                        </p:attrNameLst>
                                      </p:cBhvr>
                                      <p:tavLst>
                                        <p:tav tm="0">
                                          <p:val>
                                            <p:fltVal val="0"/>
                                          </p:val>
                                        </p:tav>
                                        <p:tav tm="100000">
                                          <p:val>
                                            <p:strVal val="#ppt_w"/>
                                          </p:val>
                                        </p:tav>
                                      </p:tavLst>
                                    </p:anim>
                                    <p:anim calcmode="lin" valueType="num">
                                      <p:cBhvr>
                                        <p:cTn id="46" dur="1000" fill="hold"/>
                                        <p:tgtEl>
                                          <p:spTgt spid="31749"/>
                                        </p:tgtEl>
                                        <p:attrNameLst>
                                          <p:attrName>ppt_h</p:attrName>
                                        </p:attrNameLst>
                                      </p:cBhvr>
                                      <p:tavLst>
                                        <p:tav tm="0">
                                          <p:val>
                                            <p:fltVal val="0"/>
                                          </p:val>
                                        </p:tav>
                                        <p:tav tm="100000">
                                          <p:val>
                                            <p:strVal val="#ppt_h"/>
                                          </p:val>
                                        </p:tav>
                                      </p:tavLst>
                                    </p:anim>
                                    <p:anim calcmode="lin" valueType="num">
                                      <p:cBhvr>
                                        <p:cTn id="47" dur="1000" fill="hold"/>
                                        <p:tgtEl>
                                          <p:spTgt spid="31749"/>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1749"/>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1000"/>
                            </p:stCondLst>
                            <p:childTnLst>
                              <p:par>
                                <p:cTn id="50" presetID="2" presetClass="entr" presetSubtype="8" fill="hold" grpId="0" nodeType="afterEffect">
                                  <p:stCondLst>
                                    <p:cond delay="0"/>
                                  </p:stCondLst>
                                  <p:childTnLst>
                                    <p:set>
                                      <p:cBhvr>
                                        <p:cTn id="51" dur="1" fill="hold">
                                          <p:stCondLst>
                                            <p:cond delay="0"/>
                                          </p:stCondLst>
                                        </p:cTn>
                                        <p:tgtEl>
                                          <p:spTgt spid="31750"/>
                                        </p:tgtEl>
                                        <p:attrNameLst>
                                          <p:attrName>style.visibility</p:attrName>
                                        </p:attrNameLst>
                                      </p:cBhvr>
                                      <p:to>
                                        <p:strVal val="visible"/>
                                      </p:to>
                                    </p:set>
                                    <p:anim calcmode="lin" valueType="num">
                                      <p:cBhvr additive="base">
                                        <p:cTn id="52" dur="500" fill="hold"/>
                                        <p:tgtEl>
                                          <p:spTgt spid="31750"/>
                                        </p:tgtEl>
                                        <p:attrNameLst>
                                          <p:attrName>ppt_x</p:attrName>
                                        </p:attrNameLst>
                                      </p:cBhvr>
                                      <p:tavLst>
                                        <p:tav tm="0">
                                          <p:val>
                                            <p:strVal val="0-#ppt_w/2"/>
                                          </p:val>
                                        </p:tav>
                                        <p:tav tm="100000">
                                          <p:val>
                                            <p:strVal val="#ppt_x"/>
                                          </p:val>
                                        </p:tav>
                                      </p:tavLst>
                                    </p:anim>
                                    <p:anim calcmode="lin" valueType="num">
                                      <p:cBhvr additive="base">
                                        <p:cTn id="53" dur="500" fill="hold"/>
                                        <p:tgtEl>
                                          <p:spTgt spid="317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build="p" autoUpdateAnimBg="0"/>
      <p:bldP spid="31748" grpId="0" build="p" autoUpdateAnimBg="0"/>
      <p:bldP spid="3175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vs. Cognitive</a:t>
            </a:r>
            <a:endParaRPr lang="en-US" dirty="0"/>
          </a:p>
        </p:txBody>
      </p:sp>
      <p:sp>
        <p:nvSpPr>
          <p:cNvPr id="3" name="Text Placeholder 2"/>
          <p:cNvSpPr>
            <a:spLocks noGrp="1"/>
          </p:cNvSpPr>
          <p:nvPr>
            <p:ph type="body" idx="1"/>
          </p:nvPr>
        </p:nvSpPr>
        <p:spPr/>
        <p:txBody>
          <a:bodyPr/>
          <a:lstStyle/>
          <a:p>
            <a:pPr algn="ctr"/>
            <a:r>
              <a:rPr lang="en-US" dirty="0" smtClean="0"/>
              <a:t>Behavioral</a:t>
            </a:r>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pPr algn="ctr"/>
            <a:r>
              <a:rPr lang="en-US" dirty="0" smtClean="0"/>
              <a:t>Cognitive</a:t>
            </a:r>
            <a:endParaRPr lang="en-US" dirty="0"/>
          </a:p>
        </p:txBody>
      </p:sp>
      <p:sp>
        <p:nvSpPr>
          <p:cNvPr id="6" name="Content Placeholder 5"/>
          <p:cNvSpPr>
            <a:spLocks noGrp="1"/>
          </p:cNvSpPr>
          <p:nvPr>
            <p:ph sz="quarter" idx="4"/>
          </p:nvPr>
        </p:nvSpPr>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a Judicious Professor?</a:t>
            </a:r>
            <a:endParaRPr lang="en-US" dirty="0"/>
          </a:p>
        </p:txBody>
      </p:sp>
      <p:pic>
        <p:nvPicPr>
          <p:cNvPr id="60421" name="Picture 5" descr="C:\Documents and Settings\Paul Gathercoal\Local Settings\Temporary Internet Files\Content.IE5\HBTCN2QT\MCj03871960000[1].jpg"/>
          <p:cNvPicPr>
            <a:picLocks noChangeAspect="1" noChangeArrowheads="1"/>
          </p:cNvPicPr>
          <p:nvPr/>
        </p:nvPicPr>
        <p:blipFill>
          <a:blip r:embed="rId3" cstate="print"/>
          <a:srcRect/>
          <a:stretch>
            <a:fillRect/>
          </a:stretch>
        </p:blipFill>
        <p:spPr bwMode="auto">
          <a:xfrm>
            <a:off x="2286000" y="1552194"/>
            <a:ext cx="5105400" cy="4543806"/>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dirty="0" smtClean="0"/>
              <a:t>Self-Study Design</a:t>
            </a:r>
            <a:endParaRPr lang="en-US" dirty="0"/>
          </a:p>
        </p:txBody>
      </p:sp>
      <p:sp>
        <p:nvSpPr>
          <p:cNvPr id="130051" name="Rectangle 3"/>
          <p:cNvSpPr>
            <a:spLocks noGrp="1" noChangeArrowheads="1"/>
          </p:cNvSpPr>
          <p:nvPr>
            <p:ph type="body" idx="1"/>
          </p:nvPr>
        </p:nvSpPr>
        <p:spPr>
          <a:xfrm>
            <a:off x="533400" y="1600200"/>
            <a:ext cx="6096000" cy="4572000"/>
          </a:xfrm>
        </p:spPr>
        <p:txBody>
          <a:bodyPr/>
          <a:lstStyle/>
          <a:p>
            <a:r>
              <a:rPr lang="en-US" sz="2000" b="1" dirty="0"/>
              <a:t>Utilized in-tact course groupings of students and the researcher as instructor.  </a:t>
            </a:r>
          </a:p>
          <a:p>
            <a:r>
              <a:rPr lang="en-US" sz="2000" b="1" dirty="0"/>
              <a:t>Employed a pretest, treatment, and posttest.  </a:t>
            </a:r>
          </a:p>
          <a:p>
            <a:r>
              <a:rPr lang="en-US" sz="2000" b="1" dirty="0"/>
              <a:t>The treatment, or independent variable, </a:t>
            </a:r>
            <a:r>
              <a:rPr lang="en-US" sz="2000" b="1" dirty="0" smtClean="0"/>
              <a:t>consists </a:t>
            </a:r>
            <a:r>
              <a:rPr lang="en-US" sz="2000" b="1" dirty="0"/>
              <a:t>of establishing mutual goals and expectations prior to conducting workshops and university courses and using a learner-centered philosophy for teaching and learning in higher education as articulated in the book, </a:t>
            </a:r>
            <a:r>
              <a:rPr lang="en-US" sz="2000" b="1" i="1" dirty="0"/>
              <a:t>The Judicious </a:t>
            </a:r>
            <a:r>
              <a:rPr lang="en-US" sz="2000" b="1" i="1" dirty="0" smtClean="0"/>
              <a:t>Professor</a:t>
            </a:r>
            <a:r>
              <a:rPr lang="en-US" sz="2000" b="1" dirty="0" smtClean="0"/>
              <a:t>. </a:t>
            </a:r>
            <a:endParaRPr lang="en-US" sz="2000" b="1" dirty="0"/>
          </a:p>
          <a:p>
            <a:r>
              <a:rPr lang="en-US" sz="2000" b="1" dirty="0"/>
              <a:t>The pretest and posttest results </a:t>
            </a:r>
            <a:r>
              <a:rPr lang="en-US" sz="2000" b="1" dirty="0" smtClean="0"/>
              <a:t>are </a:t>
            </a:r>
            <a:r>
              <a:rPr lang="en-US" sz="2000" b="1" dirty="0"/>
              <a:t>compared for significant differences.</a:t>
            </a:r>
          </a:p>
        </p:txBody>
      </p:sp>
      <p:pic>
        <p:nvPicPr>
          <p:cNvPr id="130052" name="Picture 4" descr="JudiciousProfessorCoverSmall"/>
          <p:cNvPicPr>
            <a:picLocks noChangeAspect="1" noChangeArrowheads="1"/>
          </p:cNvPicPr>
          <p:nvPr/>
        </p:nvPicPr>
        <p:blipFill>
          <a:blip r:embed="rId3" cstate="print"/>
          <a:srcRect/>
          <a:stretch>
            <a:fillRect/>
          </a:stretch>
        </p:blipFill>
        <p:spPr bwMode="auto">
          <a:xfrm>
            <a:off x="6810375" y="1752600"/>
            <a:ext cx="2163763" cy="33528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t>The Instrumentation</a:t>
            </a:r>
          </a:p>
        </p:txBody>
      </p:sp>
      <p:sp>
        <p:nvSpPr>
          <p:cNvPr id="132099" name="Rectangle 3"/>
          <p:cNvSpPr>
            <a:spLocks noGrp="1" noChangeArrowheads="1"/>
          </p:cNvSpPr>
          <p:nvPr>
            <p:ph type="body" idx="1"/>
          </p:nvPr>
        </p:nvSpPr>
        <p:spPr>
          <a:xfrm>
            <a:off x="533400" y="1600200"/>
            <a:ext cx="6096000" cy="4572000"/>
          </a:xfrm>
        </p:spPr>
        <p:txBody>
          <a:bodyPr/>
          <a:lstStyle/>
          <a:p>
            <a:r>
              <a:rPr lang="en-US" sz="2000" b="1"/>
              <a:t>A questionnaire developed by The Social Development Group, Research Branch of the South Australian Department of Education, and published in their 1980 book, </a:t>
            </a:r>
            <a:r>
              <a:rPr lang="en-US" sz="2000" b="1" i="1"/>
              <a:t>Developing the Classroom Group</a:t>
            </a:r>
            <a:r>
              <a:rPr lang="en-US" sz="2000" b="1"/>
              <a:t>.  </a:t>
            </a:r>
          </a:p>
          <a:p>
            <a:r>
              <a:rPr lang="en-US" sz="2000" b="1"/>
              <a:t>This questionnaire has been used repeatedly in college and university courses to ascertain students’ levels of social development and provide professors and students with one measure that sheds light on the “health and culture” of relationships with and between students and the professor. </a:t>
            </a:r>
          </a:p>
        </p:txBody>
      </p:sp>
      <p:pic>
        <p:nvPicPr>
          <p:cNvPr id="132100" name="Picture 4" descr="JudiciousProfessorCoverSmall"/>
          <p:cNvPicPr>
            <a:picLocks noChangeAspect="1" noChangeArrowheads="1"/>
          </p:cNvPicPr>
          <p:nvPr/>
        </p:nvPicPr>
        <p:blipFill>
          <a:blip r:embed="rId3" cstate="print"/>
          <a:srcRect/>
          <a:stretch>
            <a:fillRect/>
          </a:stretch>
        </p:blipFill>
        <p:spPr bwMode="auto">
          <a:xfrm>
            <a:off x="6810375" y="1752600"/>
            <a:ext cx="2163763" cy="33528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147638" y="300038"/>
            <a:ext cx="8848725" cy="6167437"/>
          </a:xfrm>
          <a:prstGeom prst="rect">
            <a:avLst/>
          </a:prstGeom>
          <a:noFill/>
          <a:ln w="12700">
            <a:noFill/>
            <a:miter lim="800000"/>
            <a:headEnd/>
            <a:tailEnd/>
          </a:ln>
          <a:effectLst/>
        </p:spPr>
        <p:txBody>
          <a:bodyPr lIns="90487" tIns="44450" rIns="90487" bIns="44450">
            <a:spAutoFit/>
          </a:bodyPr>
          <a:lstStyle/>
          <a:p>
            <a:pPr algn="ctr">
              <a:spcBef>
                <a:spcPct val="50000"/>
              </a:spcBef>
            </a:pPr>
            <a:r>
              <a:rPr lang="en-US" sz="2400" b="1" dirty="0">
                <a:latin typeface="Arial" charset="0"/>
              </a:rPr>
              <a:t>The Questionnaire:</a:t>
            </a:r>
            <a:endParaRPr lang="en-US" sz="1400" dirty="0">
              <a:latin typeface="Arial" charset="0"/>
            </a:endParaRPr>
          </a:p>
          <a:p>
            <a:pPr>
              <a:spcBef>
                <a:spcPct val="50000"/>
              </a:spcBef>
            </a:pPr>
            <a:r>
              <a:rPr lang="en-US" sz="1600" b="1" dirty="0">
                <a:latin typeface="Arial" charset="0"/>
              </a:rPr>
              <a:t>Directions: For each statement mark whether it is true or false for this class with this professor.</a:t>
            </a:r>
            <a:r>
              <a:rPr lang="en-US" sz="500" dirty="0">
                <a:latin typeface="Arial" charset="0"/>
              </a:rPr>
              <a:t>						</a:t>
            </a:r>
            <a:r>
              <a:rPr lang="en-US" sz="800" dirty="0">
                <a:latin typeface="Arial" charset="0"/>
              </a:rPr>
              <a:t>										</a:t>
            </a:r>
            <a:r>
              <a:rPr lang="en-US" sz="1600" b="1" dirty="0">
                <a:latin typeface="Arial" charset="0"/>
              </a:rPr>
              <a:t>True     False</a:t>
            </a:r>
          </a:p>
          <a:p>
            <a:pPr>
              <a:spcBef>
                <a:spcPct val="50000"/>
              </a:spcBef>
            </a:pPr>
            <a:r>
              <a:rPr lang="en-US" sz="1600" b="1" dirty="0">
                <a:latin typeface="Arial" charset="0"/>
              </a:rPr>
              <a:t>1. This professor nearly always tells us what to do.						  		 </a:t>
            </a:r>
          </a:p>
          <a:p>
            <a:pPr>
              <a:spcBef>
                <a:spcPct val="50000"/>
              </a:spcBef>
            </a:pPr>
            <a:r>
              <a:rPr lang="en-US" sz="1600" b="1" dirty="0">
                <a:latin typeface="Arial" charset="0"/>
              </a:rPr>
              <a:t>2. We have to do what the professor says in this class.					  		 </a:t>
            </a:r>
          </a:p>
          <a:p>
            <a:pPr>
              <a:spcBef>
                <a:spcPct val="50000"/>
              </a:spcBef>
            </a:pPr>
            <a:r>
              <a:rPr lang="en-US" sz="1600" b="1" dirty="0">
                <a:latin typeface="Arial" charset="0"/>
              </a:rPr>
              <a:t>3. The whole class helped to make the class rules.						  		 </a:t>
            </a:r>
          </a:p>
          <a:p>
            <a:pPr>
              <a:spcBef>
                <a:spcPct val="50000"/>
              </a:spcBef>
            </a:pPr>
            <a:r>
              <a:rPr lang="en-US" sz="1600" b="1" dirty="0">
                <a:latin typeface="Arial" charset="0"/>
              </a:rPr>
              <a:t>4. I often decide for myself what I will do and where I will do it in this class.	  		 </a:t>
            </a:r>
          </a:p>
          <a:p>
            <a:pPr>
              <a:spcBef>
                <a:spcPct val="50000"/>
              </a:spcBef>
            </a:pPr>
            <a:r>
              <a:rPr lang="en-US" sz="1600" b="1" dirty="0">
                <a:latin typeface="Arial" charset="0"/>
              </a:rPr>
              <a:t>5. We are all very friendly together in this class.						  		 </a:t>
            </a:r>
          </a:p>
          <a:p>
            <a:pPr>
              <a:spcBef>
                <a:spcPct val="50000"/>
              </a:spcBef>
            </a:pPr>
            <a:r>
              <a:rPr lang="en-US" sz="1600" b="1" dirty="0">
                <a:latin typeface="Arial" charset="0"/>
              </a:rPr>
              <a:t>6. When students argue in this class people get upset.					  		 </a:t>
            </a:r>
          </a:p>
          <a:p>
            <a:pPr>
              <a:spcBef>
                <a:spcPct val="50000"/>
              </a:spcBef>
            </a:pPr>
            <a:r>
              <a:rPr lang="en-US" sz="1600" b="1" dirty="0">
                <a:latin typeface="Arial" charset="0"/>
              </a:rPr>
              <a:t>7. Nearly all of this class feels warm and friendly toward this professor.			  		 </a:t>
            </a:r>
          </a:p>
          <a:p>
            <a:pPr>
              <a:spcBef>
                <a:spcPct val="50000"/>
              </a:spcBef>
            </a:pPr>
            <a:r>
              <a:rPr lang="en-US" sz="1600" b="1" dirty="0">
                <a:latin typeface="Arial" charset="0"/>
              </a:rPr>
              <a:t>8. It's okay to disagree strongly with this professor.</a:t>
            </a:r>
            <a:r>
              <a:rPr lang="en-US" sz="1400" dirty="0">
                <a:latin typeface="Arial" charset="0"/>
              </a:rPr>
              <a:t>	</a:t>
            </a:r>
            <a:r>
              <a:rPr lang="en-US" sz="1400" dirty="0">
                <a:latin typeface="Times" charset="0"/>
              </a:rPr>
              <a:t>					  		 </a:t>
            </a:r>
          </a:p>
        </p:txBody>
      </p:sp>
      <p:sp>
        <p:nvSpPr>
          <p:cNvPr id="134147" name="Rectangle 3"/>
          <p:cNvSpPr>
            <a:spLocks noChangeArrowheads="1"/>
          </p:cNvSpPr>
          <p:nvPr/>
        </p:nvSpPr>
        <p:spPr bwMode="auto">
          <a:xfrm>
            <a:off x="7702550" y="1606550"/>
            <a:ext cx="215900" cy="215900"/>
          </a:xfrm>
          <a:prstGeom prst="rect">
            <a:avLst/>
          </a:prstGeom>
          <a:noFill/>
          <a:ln w="12700">
            <a:solidFill>
              <a:schemeClr val="tx1"/>
            </a:solidFill>
            <a:miter lim="800000"/>
            <a:headEnd/>
            <a:tailEnd/>
          </a:ln>
          <a:effectLst/>
        </p:spPr>
        <p:txBody>
          <a:bodyPr wrap="none" anchor="ctr"/>
          <a:lstStyle/>
          <a:p>
            <a:endParaRPr lang="en-US"/>
          </a:p>
        </p:txBody>
      </p:sp>
      <p:sp>
        <p:nvSpPr>
          <p:cNvPr id="134148" name="Rectangle 4"/>
          <p:cNvSpPr>
            <a:spLocks noChangeArrowheads="1"/>
          </p:cNvSpPr>
          <p:nvPr/>
        </p:nvSpPr>
        <p:spPr bwMode="auto">
          <a:xfrm>
            <a:off x="8388350" y="1606550"/>
            <a:ext cx="215900" cy="215900"/>
          </a:xfrm>
          <a:prstGeom prst="rect">
            <a:avLst/>
          </a:prstGeom>
          <a:noFill/>
          <a:ln w="12700">
            <a:solidFill>
              <a:schemeClr val="tx1"/>
            </a:solidFill>
            <a:miter lim="800000"/>
            <a:headEnd/>
            <a:tailEnd/>
          </a:ln>
          <a:effectLst/>
        </p:spPr>
        <p:txBody>
          <a:bodyPr wrap="none" anchor="ctr"/>
          <a:lstStyle/>
          <a:p>
            <a:endParaRPr lang="en-US"/>
          </a:p>
        </p:txBody>
      </p:sp>
      <p:sp>
        <p:nvSpPr>
          <p:cNvPr id="134149" name="Rectangle 5"/>
          <p:cNvSpPr>
            <a:spLocks noChangeArrowheads="1"/>
          </p:cNvSpPr>
          <p:nvPr/>
        </p:nvSpPr>
        <p:spPr bwMode="auto">
          <a:xfrm>
            <a:off x="7702550" y="2139950"/>
            <a:ext cx="215900" cy="215900"/>
          </a:xfrm>
          <a:prstGeom prst="rect">
            <a:avLst/>
          </a:prstGeom>
          <a:noFill/>
          <a:ln w="12700">
            <a:solidFill>
              <a:schemeClr val="tx1"/>
            </a:solidFill>
            <a:miter lim="800000"/>
            <a:headEnd/>
            <a:tailEnd/>
          </a:ln>
          <a:effectLst/>
        </p:spPr>
        <p:txBody>
          <a:bodyPr wrap="none" anchor="ctr"/>
          <a:lstStyle/>
          <a:p>
            <a:endParaRPr lang="en-US"/>
          </a:p>
        </p:txBody>
      </p:sp>
      <p:sp>
        <p:nvSpPr>
          <p:cNvPr id="134150" name="Rectangle 6"/>
          <p:cNvSpPr>
            <a:spLocks noChangeArrowheads="1"/>
          </p:cNvSpPr>
          <p:nvPr/>
        </p:nvSpPr>
        <p:spPr bwMode="auto">
          <a:xfrm>
            <a:off x="8388350" y="2139950"/>
            <a:ext cx="215900" cy="215900"/>
          </a:xfrm>
          <a:prstGeom prst="rect">
            <a:avLst/>
          </a:prstGeom>
          <a:noFill/>
          <a:ln w="12700">
            <a:solidFill>
              <a:schemeClr val="tx1"/>
            </a:solidFill>
            <a:miter lim="800000"/>
            <a:headEnd/>
            <a:tailEnd/>
          </a:ln>
          <a:effectLst/>
        </p:spPr>
        <p:txBody>
          <a:bodyPr wrap="none" anchor="ctr"/>
          <a:lstStyle/>
          <a:p>
            <a:endParaRPr lang="en-US"/>
          </a:p>
        </p:txBody>
      </p:sp>
      <p:sp>
        <p:nvSpPr>
          <p:cNvPr id="134151" name="Rectangle 7"/>
          <p:cNvSpPr>
            <a:spLocks noChangeArrowheads="1"/>
          </p:cNvSpPr>
          <p:nvPr/>
        </p:nvSpPr>
        <p:spPr bwMode="auto">
          <a:xfrm>
            <a:off x="7702550" y="2749550"/>
            <a:ext cx="215900" cy="215900"/>
          </a:xfrm>
          <a:prstGeom prst="rect">
            <a:avLst/>
          </a:prstGeom>
          <a:noFill/>
          <a:ln w="12700">
            <a:solidFill>
              <a:schemeClr val="tx1"/>
            </a:solidFill>
            <a:miter lim="800000"/>
            <a:headEnd/>
            <a:tailEnd/>
          </a:ln>
          <a:effectLst/>
        </p:spPr>
        <p:txBody>
          <a:bodyPr wrap="none" anchor="ctr"/>
          <a:lstStyle/>
          <a:p>
            <a:endParaRPr lang="en-US"/>
          </a:p>
        </p:txBody>
      </p:sp>
      <p:sp>
        <p:nvSpPr>
          <p:cNvPr id="134152" name="Rectangle 8"/>
          <p:cNvSpPr>
            <a:spLocks noChangeArrowheads="1"/>
          </p:cNvSpPr>
          <p:nvPr/>
        </p:nvSpPr>
        <p:spPr bwMode="auto">
          <a:xfrm>
            <a:off x="8388350" y="2749550"/>
            <a:ext cx="215900" cy="215900"/>
          </a:xfrm>
          <a:prstGeom prst="rect">
            <a:avLst/>
          </a:prstGeom>
          <a:noFill/>
          <a:ln w="12700">
            <a:solidFill>
              <a:schemeClr val="tx1"/>
            </a:solidFill>
            <a:miter lim="800000"/>
            <a:headEnd/>
            <a:tailEnd/>
          </a:ln>
          <a:effectLst/>
        </p:spPr>
        <p:txBody>
          <a:bodyPr wrap="none" anchor="ctr"/>
          <a:lstStyle/>
          <a:p>
            <a:endParaRPr lang="en-US"/>
          </a:p>
        </p:txBody>
      </p:sp>
      <p:sp>
        <p:nvSpPr>
          <p:cNvPr id="134153" name="Rectangle 9"/>
          <p:cNvSpPr>
            <a:spLocks noChangeArrowheads="1"/>
          </p:cNvSpPr>
          <p:nvPr/>
        </p:nvSpPr>
        <p:spPr bwMode="auto">
          <a:xfrm>
            <a:off x="7702550" y="3435350"/>
            <a:ext cx="215900" cy="215900"/>
          </a:xfrm>
          <a:prstGeom prst="rect">
            <a:avLst/>
          </a:prstGeom>
          <a:noFill/>
          <a:ln w="12700">
            <a:solidFill>
              <a:schemeClr val="tx1"/>
            </a:solidFill>
            <a:miter lim="800000"/>
            <a:headEnd/>
            <a:tailEnd/>
          </a:ln>
          <a:effectLst/>
        </p:spPr>
        <p:txBody>
          <a:bodyPr wrap="none" anchor="ctr"/>
          <a:lstStyle/>
          <a:p>
            <a:endParaRPr lang="en-US"/>
          </a:p>
        </p:txBody>
      </p:sp>
      <p:sp>
        <p:nvSpPr>
          <p:cNvPr id="134154" name="Rectangle 10"/>
          <p:cNvSpPr>
            <a:spLocks noChangeArrowheads="1"/>
          </p:cNvSpPr>
          <p:nvPr/>
        </p:nvSpPr>
        <p:spPr bwMode="auto">
          <a:xfrm>
            <a:off x="8388350" y="3435350"/>
            <a:ext cx="215900" cy="215900"/>
          </a:xfrm>
          <a:prstGeom prst="rect">
            <a:avLst/>
          </a:prstGeom>
          <a:noFill/>
          <a:ln w="12700">
            <a:solidFill>
              <a:schemeClr val="tx1"/>
            </a:solidFill>
            <a:miter lim="800000"/>
            <a:headEnd/>
            <a:tailEnd/>
          </a:ln>
          <a:effectLst/>
        </p:spPr>
        <p:txBody>
          <a:bodyPr wrap="none" anchor="ctr"/>
          <a:lstStyle/>
          <a:p>
            <a:endParaRPr lang="en-US"/>
          </a:p>
        </p:txBody>
      </p:sp>
      <p:sp>
        <p:nvSpPr>
          <p:cNvPr id="134155" name="Rectangle 11"/>
          <p:cNvSpPr>
            <a:spLocks noChangeArrowheads="1"/>
          </p:cNvSpPr>
          <p:nvPr/>
        </p:nvSpPr>
        <p:spPr bwMode="auto">
          <a:xfrm>
            <a:off x="7702550" y="4121150"/>
            <a:ext cx="215900" cy="215900"/>
          </a:xfrm>
          <a:prstGeom prst="rect">
            <a:avLst/>
          </a:prstGeom>
          <a:noFill/>
          <a:ln w="12700">
            <a:solidFill>
              <a:schemeClr val="tx1"/>
            </a:solidFill>
            <a:miter lim="800000"/>
            <a:headEnd/>
            <a:tailEnd/>
          </a:ln>
          <a:effectLst/>
        </p:spPr>
        <p:txBody>
          <a:bodyPr wrap="none" anchor="ctr"/>
          <a:lstStyle/>
          <a:p>
            <a:endParaRPr lang="en-US"/>
          </a:p>
        </p:txBody>
      </p:sp>
      <p:sp>
        <p:nvSpPr>
          <p:cNvPr id="134156" name="Rectangle 12"/>
          <p:cNvSpPr>
            <a:spLocks noChangeArrowheads="1"/>
          </p:cNvSpPr>
          <p:nvPr/>
        </p:nvSpPr>
        <p:spPr bwMode="auto">
          <a:xfrm>
            <a:off x="8388350" y="4121150"/>
            <a:ext cx="215900" cy="215900"/>
          </a:xfrm>
          <a:prstGeom prst="rect">
            <a:avLst/>
          </a:prstGeom>
          <a:noFill/>
          <a:ln w="12700">
            <a:solidFill>
              <a:schemeClr val="tx1"/>
            </a:solidFill>
            <a:miter lim="800000"/>
            <a:headEnd/>
            <a:tailEnd/>
          </a:ln>
          <a:effectLst/>
        </p:spPr>
        <p:txBody>
          <a:bodyPr wrap="none" anchor="ctr"/>
          <a:lstStyle/>
          <a:p>
            <a:endParaRPr lang="en-US"/>
          </a:p>
        </p:txBody>
      </p:sp>
      <p:sp>
        <p:nvSpPr>
          <p:cNvPr id="134157" name="Rectangle 13"/>
          <p:cNvSpPr>
            <a:spLocks noChangeArrowheads="1"/>
          </p:cNvSpPr>
          <p:nvPr/>
        </p:nvSpPr>
        <p:spPr bwMode="auto">
          <a:xfrm>
            <a:off x="7702550" y="4654550"/>
            <a:ext cx="215900" cy="215900"/>
          </a:xfrm>
          <a:prstGeom prst="rect">
            <a:avLst/>
          </a:prstGeom>
          <a:noFill/>
          <a:ln w="12700">
            <a:solidFill>
              <a:schemeClr val="tx1"/>
            </a:solidFill>
            <a:miter lim="800000"/>
            <a:headEnd/>
            <a:tailEnd/>
          </a:ln>
          <a:effectLst/>
        </p:spPr>
        <p:txBody>
          <a:bodyPr wrap="none" anchor="ctr"/>
          <a:lstStyle/>
          <a:p>
            <a:endParaRPr lang="en-US"/>
          </a:p>
        </p:txBody>
      </p:sp>
      <p:sp>
        <p:nvSpPr>
          <p:cNvPr id="134158" name="Rectangle 14"/>
          <p:cNvSpPr>
            <a:spLocks noChangeArrowheads="1"/>
          </p:cNvSpPr>
          <p:nvPr/>
        </p:nvSpPr>
        <p:spPr bwMode="auto">
          <a:xfrm>
            <a:off x="8388350" y="4654550"/>
            <a:ext cx="215900" cy="215900"/>
          </a:xfrm>
          <a:prstGeom prst="rect">
            <a:avLst/>
          </a:prstGeom>
          <a:noFill/>
          <a:ln w="12700">
            <a:solidFill>
              <a:schemeClr val="tx1"/>
            </a:solidFill>
            <a:miter lim="800000"/>
            <a:headEnd/>
            <a:tailEnd/>
          </a:ln>
          <a:effectLst/>
        </p:spPr>
        <p:txBody>
          <a:bodyPr wrap="none" anchor="ctr"/>
          <a:lstStyle/>
          <a:p>
            <a:endParaRPr lang="en-US"/>
          </a:p>
        </p:txBody>
      </p:sp>
      <p:sp>
        <p:nvSpPr>
          <p:cNvPr id="134159" name="Rectangle 15"/>
          <p:cNvSpPr>
            <a:spLocks noChangeArrowheads="1"/>
          </p:cNvSpPr>
          <p:nvPr/>
        </p:nvSpPr>
        <p:spPr bwMode="auto">
          <a:xfrm>
            <a:off x="7702550" y="5264150"/>
            <a:ext cx="215900" cy="215900"/>
          </a:xfrm>
          <a:prstGeom prst="rect">
            <a:avLst/>
          </a:prstGeom>
          <a:noFill/>
          <a:ln w="12700">
            <a:solidFill>
              <a:schemeClr val="tx1"/>
            </a:solidFill>
            <a:miter lim="800000"/>
            <a:headEnd/>
            <a:tailEnd/>
          </a:ln>
          <a:effectLst/>
        </p:spPr>
        <p:txBody>
          <a:bodyPr wrap="none" anchor="ctr"/>
          <a:lstStyle/>
          <a:p>
            <a:endParaRPr lang="en-US"/>
          </a:p>
        </p:txBody>
      </p:sp>
      <p:sp>
        <p:nvSpPr>
          <p:cNvPr id="134160" name="Rectangle 16"/>
          <p:cNvSpPr>
            <a:spLocks noChangeArrowheads="1"/>
          </p:cNvSpPr>
          <p:nvPr/>
        </p:nvSpPr>
        <p:spPr bwMode="auto">
          <a:xfrm>
            <a:off x="8388350" y="5264150"/>
            <a:ext cx="215900" cy="215900"/>
          </a:xfrm>
          <a:prstGeom prst="rect">
            <a:avLst/>
          </a:prstGeom>
          <a:noFill/>
          <a:ln w="12700">
            <a:solidFill>
              <a:schemeClr val="tx1"/>
            </a:solidFill>
            <a:miter lim="800000"/>
            <a:headEnd/>
            <a:tailEnd/>
          </a:ln>
          <a:effectLst/>
        </p:spPr>
        <p:txBody>
          <a:bodyPr wrap="none" anchor="ctr"/>
          <a:lstStyle/>
          <a:p>
            <a:endParaRPr lang="en-US"/>
          </a:p>
        </p:txBody>
      </p:sp>
      <p:sp>
        <p:nvSpPr>
          <p:cNvPr id="134161" name="Rectangle 17"/>
          <p:cNvSpPr>
            <a:spLocks noChangeArrowheads="1"/>
          </p:cNvSpPr>
          <p:nvPr/>
        </p:nvSpPr>
        <p:spPr bwMode="auto">
          <a:xfrm>
            <a:off x="7702550" y="5949950"/>
            <a:ext cx="215900" cy="215900"/>
          </a:xfrm>
          <a:prstGeom prst="rect">
            <a:avLst/>
          </a:prstGeom>
          <a:noFill/>
          <a:ln w="12700">
            <a:solidFill>
              <a:schemeClr val="tx1"/>
            </a:solidFill>
            <a:miter lim="800000"/>
            <a:headEnd/>
            <a:tailEnd/>
          </a:ln>
          <a:effectLst/>
        </p:spPr>
        <p:txBody>
          <a:bodyPr wrap="none" anchor="ctr"/>
          <a:lstStyle/>
          <a:p>
            <a:endParaRPr lang="en-US"/>
          </a:p>
        </p:txBody>
      </p:sp>
      <p:sp>
        <p:nvSpPr>
          <p:cNvPr id="134162" name="Rectangle 18"/>
          <p:cNvSpPr>
            <a:spLocks noChangeArrowheads="1"/>
          </p:cNvSpPr>
          <p:nvPr/>
        </p:nvSpPr>
        <p:spPr bwMode="auto">
          <a:xfrm>
            <a:off x="8388350" y="5949950"/>
            <a:ext cx="215900" cy="215900"/>
          </a:xfrm>
          <a:prstGeom prst="rect">
            <a:avLst/>
          </a:prstGeom>
          <a:noFill/>
          <a:ln w="12700">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dissolve">
                                      <p:cBhvr>
                                        <p:cTn id="7" dur="500"/>
                                        <p:tgtEl>
                                          <p:spTgt spid="13414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4162"/>
                                        </p:tgtEl>
                                        <p:attrNameLst>
                                          <p:attrName>style.visibility</p:attrName>
                                        </p:attrNameLst>
                                      </p:cBhvr>
                                      <p:to>
                                        <p:strVal val="visible"/>
                                      </p:to>
                                    </p:set>
                                    <p:animEffect transition="in" filter="dissolve">
                                      <p:cBhvr>
                                        <p:cTn id="11" dur="500"/>
                                        <p:tgtEl>
                                          <p:spTgt spid="134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autoUpdateAnimBg="0"/>
      <p:bldP spid="13416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457200" y="2133600"/>
            <a:ext cx="8305800" cy="1925638"/>
          </a:xfrm>
          <a:prstGeom prst="rect">
            <a:avLst/>
          </a:prstGeom>
          <a:noFill/>
          <a:ln w="12700">
            <a:noFill/>
            <a:miter lim="800000"/>
            <a:headEnd/>
            <a:tailEnd/>
          </a:ln>
          <a:effectLst/>
        </p:spPr>
        <p:txBody>
          <a:bodyPr>
            <a:spAutoFit/>
          </a:bodyPr>
          <a:lstStyle/>
          <a:p>
            <a:pPr>
              <a:spcBef>
                <a:spcPct val="50000"/>
              </a:spcBef>
            </a:pPr>
            <a:r>
              <a:rPr lang="en-US" sz="800">
                <a:latin typeface="Arial" charset="0"/>
              </a:rPr>
              <a:t>						        </a:t>
            </a:r>
            <a:r>
              <a:rPr lang="en-US" sz="1600" b="1">
                <a:latin typeface="Arial" charset="0"/>
              </a:rPr>
              <a:t>True          	False</a:t>
            </a:r>
          </a:p>
          <a:p>
            <a:pPr>
              <a:spcBef>
                <a:spcPct val="50000"/>
              </a:spcBef>
            </a:pPr>
            <a:r>
              <a:rPr lang="en-US" sz="1600" b="1">
                <a:latin typeface="Arial" charset="0"/>
              </a:rPr>
              <a:t>1. This professor nearly always tells us what to do.						  	</a:t>
            </a:r>
          </a:p>
          <a:p>
            <a:pPr>
              <a:spcBef>
                <a:spcPct val="50000"/>
              </a:spcBef>
            </a:pPr>
            <a:r>
              <a:rPr lang="en-US" sz="1600" b="1">
                <a:latin typeface="Arial" charset="0"/>
              </a:rPr>
              <a:t>	 </a:t>
            </a:r>
          </a:p>
          <a:p>
            <a:pPr>
              <a:spcBef>
                <a:spcPct val="50000"/>
              </a:spcBef>
            </a:pPr>
            <a:r>
              <a:rPr lang="en-US" sz="1600" b="1">
                <a:latin typeface="Arial" charset="0"/>
              </a:rPr>
              <a:t>2. We have to do what the professor says in this class.	</a:t>
            </a:r>
            <a:r>
              <a:rPr lang="en-US" sz="1600" b="1">
                <a:latin typeface="Times" charset="0"/>
              </a:rPr>
              <a:t>				</a:t>
            </a:r>
          </a:p>
        </p:txBody>
      </p:sp>
      <p:grpSp>
        <p:nvGrpSpPr>
          <p:cNvPr id="2" name="Group 3"/>
          <p:cNvGrpSpPr>
            <a:grpSpLocks/>
          </p:cNvGrpSpPr>
          <p:nvPr/>
        </p:nvGrpSpPr>
        <p:grpSpPr bwMode="auto">
          <a:xfrm>
            <a:off x="6172200" y="2590800"/>
            <a:ext cx="2133600" cy="1447800"/>
            <a:chOff x="3888" y="1632"/>
            <a:chExt cx="1344" cy="912"/>
          </a:xfrm>
        </p:grpSpPr>
        <p:sp>
          <p:nvSpPr>
            <p:cNvPr id="135172" name="Rectangle 4"/>
            <p:cNvSpPr>
              <a:spLocks noChangeArrowheads="1"/>
            </p:cNvSpPr>
            <p:nvPr/>
          </p:nvSpPr>
          <p:spPr bwMode="auto">
            <a:xfrm>
              <a:off x="3936" y="1632"/>
              <a:ext cx="288" cy="192"/>
            </a:xfrm>
            <a:prstGeom prst="rect">
              <a:avLst/>
            </a:prstGeom>
            <a:noFill/>
            <a:ln w="12700">
              <a:solidFill>
                <a:schemeClr val="tx1"/>
              </a:solidFill>
              <a:miter lim="800000"/>
              <a:headEnd/>
              <a:tailEnd/>
            </a:ln>
            <a:effectLst/>
          </p:spPr>
          <p:txBody>
            <a:bodyPr wrap="none" anchor="ctr"/>
            <a:lstStyle/>
            <a:p>
              <a:endParaRPr lang="en-US"/>
            </a:p>
          </p:txBody>
        </p:sp>
        <p:sp>
          <p:nvSpPr>
            <p:cNvPr id="135173" name="Rectangle 5"/>
            <p:cNvSpPr>
              <a:spLocks noChangeArrowheads="1"/>
            </p:cNvSpPr>
            <p:nvPr/>
          </p:nvSpPr>
          <p:spPr bwMode="auto">
            <a:xfrm>
              <a:off x="4848" y="1632"/>
              <a:ext cx="288" cy="192"/>
            </a:xfrm>
            <a:prstGeom prst="rect">
              <a:avLst/>
            </a:prstGeom>
            <a:noFill/>
            <a:ln w="12700">
              <a:solidFill>
                <a:schemeClr val="tx1"/>
              </a:solidFill>
              <a:miter lim="800000"/>
              <a:headEnd/>
              <a:tailEnd/>
            </a:ln>
            <a:effectLst/>
          </p:spPr>
          <p:txBody>
            <a:bodyPr wrap="none" anchor="ctr"/>
            <a:lstStyle/>
            <a:p>
              <a:endParaRPr lang="en-US"/>
            </a:p>
          </p:txBody>
        </p:sp>
        <p:sp>
          <p:nvSpPr>
            <p:cNvPr id="135174" name="Rectangle 6"/>
            <p:cNvSpPr>
              <a:spLocks noChangeArrowheads="1"/>
            </p:cNvSpPr>
            <p:nvPr/>
          </p:nvSpPr>
          <p:spPr bwMode="auto">
            <a:xfrm>
              <a:off x="3936" y="2256"/>
              <a:ext cx="288" cy="192"/>
            </a:xfrm>
            <a:prstGeom prst="rect">
              <a:avLst/>
            </a:prstGeom>
            <a:noFill/>
            <a:ln w="12700">
              <a:solidFill>
                <a:schemeClr val="tx1"/>
              </a:solidFill>
              <a:miter lim="800000"/>
              <a:headEnd/>
              <a:tailEnd/>
            </a:ln>
            <a:effectLst/>
          </p:spPr>
          <p:txBody>
            <a:bodyPr wrap="none" anchor="ctr"/>
            <a:lstStyle/>
            <a:p>
              <a:endParaRPr lang="en-US"/>
            </a:p>
          </p:txBody>
        </p:sp>
        <p:sp>
          <p:nvSpPr>
            <p:cNvPr id="135175" name="Rectangle 7"/>
            <p:cNvSpPr>
              <a:spLocks noChangeArrowheads="1"/>
            </p:cNvSpPr>
            <p:nvPr/>
          </p:nvSpPr>
          <p:spPr bwMode="auto">
            <a:xfrm>
              <a:off x="4848" y="2256"/>
              <a:ext cx="288" cy="192"/>
            </a:xfrm>
            <a:prstGeom prst="rect">
              <a:avLst/>
            </a:prstGeom>
            <a:noFill/>
            <a:ln w="12700">
              <a:solidFill>
                <a:schemeClr val="tx1"/>
              </a:solidFill>
              <a:miter lim="800000"/>
              <a:headEnd/>
              <a:tailEnd/>
            </a:ln>
            <a:effectLst/>
          </p:spPr>
          <p:txBody>
            <a:bodyPr wrap="none" anchor="ctr"/>
            <a:lstStyle/>
            <a:p>
              <a:endParaRPr lang="en-US"/>
            </a:p>
          </p:txBody>
        </p:sp>
        <p:sp>
          <p:nvSpPr>
            <p:cNvPr id="135176" name="Line 8"/>
            <p:cNvSpPr>
              <a:spLocks noChangeShapeType="1"/>
            </p:cNvSpPr>
            <p:nvPr/>
          </p:nvSpPr>
          <p:spPr bwMode="auto">
            <a:xfrm>
              <a:off x="4080" y="1920"/>
              <a:ext cx="0" cy="288"/>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5177" name="Line 9"/>
            <p:cNvSpPr>
              <a:spLocks noChangeShapeType="1"/>
            </p:cNvSpPr>
            <p:nvPr/>
          </p:nvSpPr>
          <p:spPr bwMode="auto">
            <a:xfrm>
              <a:off x="4992" y="1920"/>
              <a:ext cx="0" cy="288"/>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5178" name="Line 10"/>
            <p:cNvSpPr>
              <a:spLocks noChangeShapeType="1"/>
            </p:cNvSpPr>
            <p:nvPr/>
          </p:nvSpPr>
          <p:spPr bwMode="auto">
            <a:xfrm>
              <a:off x="4320" y="1824"/>
              <a:ext cx="480" cy="384"/>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5179" name="Line 11"/>
            <p:cNvSpPr>
              <a:spLocks noChangeShapeType="1"/>
            </p:cNvSpPr>
            <p:nvPr/>
          </p:nvSpPr>
          <p:spPr bwMode="auto">
            <a:xfrm flipH="1">
              <a:off x="4320" y="1872"/>
              <a:ext cx="480" cy="384"/>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5180" name="Text Box 12"/>
            <p:cNvSpPr txBox="1">
              <a:spLocks noChangeArrowheads="1"/>
            </p:cNvSpPr>
            <p:nvPr/>
          </p:nvSpPr>
          <p:spPr bwMode="auto">
            <a:xfrm>
              <a:off x="3888" y="2064"/>
              <a:ext cx="144" cy="192"/>
            </a:xfrm>
            <a:prstGeom prst="rect">
              <a:avLst/>
            </a:prstGeom>
            <a:noFill/>
            <a:ln w="12700">
              <a:noFill/>
              <a:miter lim="800000"/>
              <a:headEnd/>
              <a:tailEnd/>
            </a:ln>
            <a:effectLst/>
          </p:spPr>
          <p:txBody>
            <a:bodyPr>
              <a:spAutoFit/>
            </a:bodyPr>
            <a:lstStyle/>
            <a:p>
              <a:pPr>
                <a:spcBef>
                  <a:spcPct val="50000"/>
                </a:spcBef>
              </a:pPr>
              <a:r>
                <a:rPr lang="en-US" sz="1400">
                  <a:latin typeface="Times" charset="0"/>
                </a:rPr>
                <a:t>1</a:t>
              </a:r>
            </a:p>
          </p:txBody>
        </p:sp>
        <p:sp>
          <p:nvSpPr>
            <p:cNvPr id="135181" name="Text Box 13"/>
            <p:cNvSpPr txBox="1">
              <a:spLocks noChangeArrowheads="1"/>
            </p:cNvSpPr>
            <p:nvPr/>
          </p:nvSpPr>
          <p:spPr bwMode="auto">
            <a:xfrm>
              <a:off x="4320" y="2352"/>
              <a:ext cx="144" cy="192"/>
            </a:xfrm>
            <a:prstGeom prst="rect">
              <a:avLst/>
            </a:prstGeom>
            <a:noFill/>
            <a:ln w="12700">
              <a:noFill/>
              <a:miter lim="800000"/>
              <a:headEnd/>
              <a:tailEnd/>
            </a:ln>
            <a:effectLst/>
          </p:spPr>
          <p:txBody>
            <a:bodyPr>
              <a:spAutoFit/>
            </a:bodyPr>
            <a:lstStyle/>
            <a:p>
              <a:pPr>
                <a:spcBef>
                  <a:spcPct val="50000"/>
                </a:spcBef>
              </a:pPr>
              <a:r>
                <a:rPr lang="en-US" sz="1400">
                  <a:latin typeface="Times" charset="0"/>
                </a:rPr>
                <a:t>3</a:t>
              </a:r>
            </a:p>
          </p:txBody>
        </p:sp>
        <p:sp>
          <p:nvSpPr>
            <p:cNvPr id="135182" name="Text Box 14"/>
            <p:cNvSpPr txBox="1">
              <a:spLocks noChangeArrowheads="1"/>
            </p:cNvSpPr>
            <p:nvPr/>
          </p:nvSpPr>
          <p:spPr bwMode="auto">
            <a:xfrm>
              <a:off x="4656" y="2256"/>
              <a:ext cx="144" cy="192"/>
            </a:xfrm>
            <a:prstGeom prst="rect">
              <a:avLst/>
            </a:prstGeom>
            <a:noFill/>
            <a:ln w="12700">
              <a:noFill/>
              <a:miter lim="800000"/>
              <a:headEnd/>
              <a:tailEnd/>
            </a:ln>
            <a:effectLst/>
          </p:spPr>
          <p:txBody>
            <a:bodyPr>
              <a:spAutoFit/>
            </a:bodyPr>
            <a:lstStyle/>
            <a:p>
              <a:pPr>
                <a:spcBef>
                  <a:spcPct val="50000"/>
                </a:spcBef>
              </a:pPr>
              <a:r>
                <a:rPr lang="en-US" sz="1400">
                  <a:latin typeface="Times" charset="0"/>
                </a:rPr>
                <a:t>2</a:t>
              </a:r>
              <a:endParaRPr lang="en-US" sz="2400">
                <a:latin typeface="Times" charset="0"/>
              </a:endParaRPr>
            </a:p>
          </p:txBody>
        </p:sp>
        <p:sp>
          <p:nvSpPr>
            <p:cNvPr id="135183" name="Text Box 15"/>
            <p:cNvSpPr txBox="1">
              <a:spLocks noChangeArrowheads="1"/>
            </p:cNvSpPr>
            <p:nvPr/>
          </p:nvSpPr>
          <p:spPr bwMode="auto">
            <a:xfrm>
              <a:off x="5088" y="2016"/>
              <a:ext cx="144" cy="192"/>
            </a:xfrm>
            <a:prstGeom prst="rect">
              <a:avLst/>
            </a:prstGeom>
            <a:noFill/>
            <a:ln w="12700">
              <a:noFill/>
              <a:miter lim="800000"/>
              <a:headEnd/>
              <a:tailEnd/>
            </a:ln>
            <a:effectLst/>
          </p:spPr>
          <p:txBody>
            <a:bodyPr>
              <a:spAutoFit/>
            </a:bodyPr>
            <a:lstStyle/>
            <a:p>
              <a:pPr>
                <a:spcBef>
                  <a:spcPct val="50000"/>
                </a:spcBef>
              </a:pPr>
              <a:r>
                <a:rPr lang="en-US" sz="1400">
                  <a:latin typeface="Times" charset="0"/>
                </a:rPr>
                <a:t>4</a:t>
              </a:r>
            </a:p>
          </p:txBody>
        </p:sp>
      </p:grpSp>
      <p:sp>
        <p:nvSpPr>
          <p:cNvPr id="135184" name="Text Box 16"/>
          <p:cNvSpPr txBox="1">
            <a:spLocks noChangeArrowheads="1"/>
          </p:cNvSpPr>
          <p:nvPr/>
        </p:nvSpPr>
        <p:spPr bwMode="auto">
          <a:xfrm>
            <a:off x="1143000" y="762000"/>
            <a:ext cx="5791200" cy="701675"/>
          </a:xfrm>
          <a:prstGeom prst="rect">
            <a:avLst/>
          </a:prstGeom>
          <a:noFill/>
          <a:ln w="12700">
            <a:noFill/>
            <a:miter lim="800000"/>
            <a:headEnd/>
            <a:tailEnd/>
          </a:ln>
          <a:effectLst/>
        </p:spPr>
        <p:txBody>
          <a:bodyPr>
            <a:spAutoFit/>
          </a:bodyPr>
          <a:lstStyle/>
          <a:p>
            <a:pPr>
              <a:spcBef>
                <a:spcPct val="50000"/>
              </a:spcBef>
            </a:pPr>
            <a:r>
              <a:rPr lang="en-US" sz="4000">
                <a:latin typeface="Arial" charset="0"/>
              </a:rPr>
              <a:t>The Scoring Rubric</a:t>
            </a:r>
            <a:endParaRPr lang="en-US" sz="2400">
              <a:latin typeface="Arial" charset="0"/>
            </a:endParaRPr>
          </a:p>
        </p:txBody>
      </p:sp>
      <p:sp>
        <p:nvSpPr>
          <p:cNvPr id="135185" name="Text Box 17"/>
          <p:cNvSpPr txBox="1">
            <a:spLocks noChangeArrowheads="1"/>
          </p:cNvSpPr>
          <p:nvPr/>
        </p:nvSpPr>
        <p:spPr bwMode="auto">
          <a:xfrm>
            <a:off x="533400" y="4038600"/>
            <a:ext cx="8382000" cy="2047875"/>
          </a:xfrm>
          <a:prstGeom prst="rect">
            <a:avLst/>
          </a:prstGeom>
          <a:noFill/>
          <a:ln w="12700">
            <a:noFill/>
            <a:miter lim="800000"/>
            <a:headEnd/>
            <a:tailEnd/>
          </a:ln>
          <a:effectLst/>
        </p:spPr>
        <p:txBody>
          <a:bodyPr>
            <a:spAutoFit/>
          </a:bodyPr>
          <a:lstStyle/>
          <a:p>
            <a:pPr>
              <a:spcBef>
                <a:spcPct val="50000"/>
              </a:spcBef>
            </a:pPr>
            <a:r>
              <a:rPr lang="en-US" sz="1600" b="1">
                <a:latin typeface="Times" charset="0"/>
              </a:rPr>
              <a:t>						</a:t>
            </a:r>
          </a:p>
          <a:p>
            <a:pPr>
              <a:spcBef>
                <a:spcPct val="50000"/>
              </a:spcBef>
            </a:pPr>
            <a:endParaRPr lang="en-US" sz="1600" b="1">
              <a:latin typeface="Times" charset="0"/>
            </a:endParaRPr>
          </a:p>
          <a:p>
            <a:pPr>
              <a:spcBef>
                <a:spcPct val="50000"/>
              </a:spcBef>
            </a:pPr>
            <a:r>
              <a:rPr lang="en-US" sz="1600" b="1">
                <a:latin typeface="Arial" charset="0"/>
              </a:rPr>
              <a:t>3. The whole class helped to make the class rules.						  		 </a:t>
            </a:r>
          </a:p>
          <a:p>
            <a:pPr>
              <a:spcBef>
                <a:spcPct val="50000"/>
              </a:spcBef>
            </a:pPr>
            <a:r>
              <a:rPr lang="en-US" sz="1600" b="1">
                <a:latin typeface="Arial" charset="0"/>
              </a:rPr>
              <a:t>4. I often decide for myself what I will do and</a:t>
            </a:r>
          </a:p>
          <a:p>
            <a:pPr>
              <a:spcBef>
                <a:spcPct val="50000"/>
              </a:spcBef>
            </a:pPr>
            <a:r>
              <a:rPr lang="en-US" sz="1600" b="1">
                <a:latin typeface="Arial" charset="0"/>
              </a:rPr>
              <a:t>    where I will do it in this class.</a:t>
            </a:r>
            <a:r>
              <a:rPr lang="en-US" sz="1600" b="1">
                <a:latin typeface="Times" charset="0"/>
              </a:rPr>
              <a:t>	  	</a:t>
            </a:r>
          </a:p>
        </p:txBody>
      </p:sp>
      <p:grpSp>
        <p:nvGrpSpPr>
          <p:cNvPr id="3" name="Group 18"/>
          <p:cNvGrpSpPr>
            <a:grpSpLocks/>
          </p:cNvGrpSpPr>
          <p:nvPr/>
        </p:nvGrpSpPr>
        <p:grpSpPr bwMode="auto">
          <a:xfrm>
            <a:off x="6248400" y="4876800"/>
            <a:ext cx="2133600" cy="1447800"/>
            <a:chOff x="3792" y="1824"/>
            <a:chExt cx="1344" cy="912"/>
          </a:xfrm>
        </p:grpSpPr>
        <p:sp>
          <p:nvSpPr>
            <p:cNvPr id="135187" name="Rectangle 19"/>
            <p:cNvSpPr>
              <a:spLocks noChangeArrowheads="1"/>
            </p:cNvSpPr>
            <p:nvPr/>
          </p:nvSpPr>
          <p:spPr bwMode="auto">
            <a:xfrm>
              <a:off x="3840" y="1824"/>
              <a:ext cx="288" cy="192"/>
            </a:xfrm>
            <a:prstGeom prst="rect">
              <a:avLst/>
            </a:prstGeom>
            <a:noFill/>
            <a:ln w="12700">
              <a:solidFill>
                <a:schemeClr val="tx1"/>
              </a:solidFill>
              <a:miter lim="800000"/>
              <a:headEnd/>
              <a:tailEnd/>
            </a:ln>
            <a:effectLst/>
          </p:spPr>
          <p:txBody>
            <a:bodyPr wrap="none" anchor="ctr"/>
            <a:lstStyle/>
            <a:p>
              <a:endParaRPr lang="en-US"/>
            </a:p>
          </p:txBody>
        </p:sp>
        <p:sp>
          <p:nvSpPr>
            <p:cNvPr id="135188" name="Rectangle 20"/>
            <p:cNvSpPr>
              <a:spLocks noChangeArrowheads="1"/>
            </p:cNvSpPr>
            <p:nvPr/>
          </p:nvSpPr>
          <p:spPr bwMode="auto">
            <a:xfrm>
              <a:off x="4752" y="1824"/>
              <a:ext cx="288" cy="192"/>
            </a:xfrm>
            <a:prstGeom prst="rect">
              <a:avLst/>
            </a:prstGeom>
            <a:noFill/>
            <a:ln w="12700">
              <a:solidFill>
                <a:schemeClr val="tx1"/>
              </a:solidFill>
              <a:miter lim="800000"/>
              <a:headEnd/>
              <a:tailEnd/>
            </a:ln>
            <a:effectLst/>
          </p:spPr>
          <p:txBody>
            <a:bodyPr wrap="none" anchor="ctr"/>
            <a:lstStyle/>
            <a:p>
              <a:endParaRPr lang="en-US"/>
            </a:p>
          </p:txBody>
        </p:sp>
        <p:sp>
          <p:nvSpPr>
            <p:cNvPr id="135189" name="Rectangle 21"/>
            <p:cNvSpPr>
              <a:spLocks noChangeArrowheads="1"/>
            </p:cNvSpPr>
            <p:nvPr/>
          </p:nvSpPr>
          <p:spPr bwMode="auto">
            <a:xfrm>
              <a:off x="3840" y="2448"/>
              <a:ext cx="288" cy="192"/>
            </a:xfrm>
            <a:prstGeom prst="rect">
              <a:avLst/>
            </a:prstGeom>
            <a:noFill/>
            <a:ln w="12700">
              <a:solidFill>
                <a:schemeClr val="tx1"/>
              </a:solidFill>
              <a:miter lim="800000"/>
              <a:headEnd/>
              <a:tailEnd/>
            </a:ln>
            <a:effectLst/>
          </p:spPr>
          <p:txBody>
            <a:bodyPr wrap="none" anchor="ctr"/>
            <a:lstStyle/>
            <a:p>
              <a:endParaRPr lang="en-US"/>
            </a:p>
          </p:txBody>
        </p:sp>
        <p:sp>
          <p:nvSpPr>
            <p:cNvPr id="135190" name="Rectangle 22"/>
            <p:cNvSpPr>
              <a:spLocks noChangeArrowheads="1"/>
            </p:cNvSpPr>
            <p:nvPr/>
          </p:nvSpPr>
          <p:spPr bwMode="auto">
            <a:xfrm>
              <a:off x="4752" y="2448"/>
              <a:ext cx="288" cy="192"/>
            </a:xfrm>
            <a:prstGeom prst="rect">
              <a:avLst/>
            </a:prstGeom>
            <a:noFill/>
            <a:ln w="12700">
              <a:solidFill>
                <a:schemeClr val="tx1"/>
              </a:solidFill>
              <a:miter lim="800000"/>
              <a:headEnd/>
              <a:tailEnd/>
            </a:ln>
            <a:effectLst/>
          </p:spPr>
          <p:txBody>
            <a:bodyPr wrap="none" anchor="ctr"/>
            <a:lstStyle/>
            <a:p>
              <a:endParaRPr lang="en-US"/>
            </a:p>
          </p:txBody>
        </p:sp>
        <p:sp>
          <p:nvSpPr>
            <p:cNvPr id="135191" name="Line 23"/>
            <p:cNvSpPr>
              <a:spLocks noChangeShapeType="1"/>
            </p:cNvSpPr>
            <p:nvPr/>
          </p:nvSpPr>
          <p:spPr bwMode="auto">
            <a:xfrm>
              <a:off x="3984" y="2112"/>
              <a:ext cx="0" cy="288"/>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5192" name="Line 24"/>
            <p:cNvSpPr>
              <a:spLocks noChangeShapeType="1"/>
            </p:cNvSpPr>
            <p:nvPr/>
          </p:nvSpPr>
          <p:spPr bwMode="auto">
            <a:xfrm>
              <a:off x="4896" y="2112"/>
              <a:ext cx="0" cy="288"/>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5193" name="Line 25"/>
            <p:cNvSpPr>
              <a:spLocks noChangeShapeType="1"/>
            </p:cNvSpPr>
            <p:nvPr/>
          </p:nvSpPr>
          <p:spPr bwMode="auto">
            <a:xfrm>
              <a:off x="4224" y="2016"/>
              <a:ext cx="480" cy="384"/>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5194" name="Line 26"/>
            <p:cNvSpPr>
              <a:spLocks noChangeShapeType="1"/>
            </p:cNvSpPr>
            <p:nvPr/>
          </p:nvSpPr>
          <p:spPr bwMode="auto">
            <a:xfrm flipH="1">
              <a:off x="4224" y="2064"/>
              <a:ext cx="480" cy="384"/>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5195" name="Text Box 27"/>
            <p:cNvSpPr txBox="1">
              <a:spLocks noChangeArrowheads="1"/>
            </p:cNvSpPr>
            <p:nvPr/>
          </p:nvSpPr>
          <p:spPr bwMode="auto">
            <a:xfrm>
              <a:off x="3792" y="2256"/>
              <a:ext cx="144" cy="192"/>
            </a:xfrm>
            <a:prstGeom prst="rect">
              <a:avLst/>
            </a:prstGeom>
            <a:noFill/>
            <a:ln w="12700">
              <a:noFill/>
              <a:miter lim="800000"/>
              <a:headEnd/>
              <a:tailEnd/>
            </a:ln>
            <a:effectLst/>
          </p:spPr>
          <p:txBody>
            <a:bodyPr>
              <a:spAutoFit/>
            </a:bodyPr>
            <a:lstStyle/>
            <a:p>
              <a:pPr>
                <a:spcBef>
                  <a:spcPct val="50000"/>
                </a:spcBef>
              </a:pPr>
              <a:r>
                <a:rPr lang="en-US" sz="1400">
                  <a:latin typeface="Times" charset="0"/>
                </a:rPr>
                <a:t>4</a:t>
              </a:r>
            </a:p>
          </p:txBody>
        </p:sp>
        <p:sp>
          <p:nvSpPr>
            <p:cNvPr id="135196" name="Text Box 28"/>
            <p:cNvSpPr txBox="1">
              <a:spLocks noChangeArrowheads="1"/>
            </p:cNvSpPr>
            <p:nvPr/>
          </p:nvSpPr>
          <p:spPr bwMode="auto">
            <a:xfrm>
              <a:off x="4224" y="2544"/>
              <a:ext cx="144" cy="192"/>
            </a:xfrm>
            <a:prstGeom prst="rect">
              <a:avLst/>
            </a:prstGeom>
            <a:noFill/>
            <a:ln w="12700">
              <a:noFill/>
              <a:miter lim="800000"/>
              <a:headEnd/>
              <a:tailEnd/>
            </a:ln>
            <a:effectLst/>
          </p:spPr>
          <p:txBody>
            <a:bodyPr>
              <a:spAutoFit/>
            </a:bodyPr>
            <a:lstStyle/>
            <a:p>
              <a:pPr>
                <a:spcBef>
                  <a:spcPct val="50000"/>
                </a:spcBef>
              </a:pPr>
              <a:r>
                <a:rPr lang="en-US" sz="1400">
                  <a:latin typeface="Times" charset="0"/>
                </a:rPr>
                <a:t>2</a:t>
              </a:r>
            </a:p>
          </p:txBody>
        </p:sp>
        <p:sp>
          <p:nvSpPr>
            <p:cNvPr id="135197" name="Text Box 29"/>
            <p:cNvSpPr txBox="1">
              <a:spLocks noChangeArrowheads="1"/>
            </p:cNvSpPr>
            <p:nvPr/>
          </p:nvSpPr>
          <p:spPr bwMode="auto">
            <a:xfrm>
              <a:off x="4560" y="2448"/>
              <a:ext cx="144" cy="192"/>
            </a:xfrm>
            <a:prstGeom prst="rect">
              <a:avLst/>
            </a:prstGeom>
            <a:noFill/>
            <a:ln w="12700">
              <a:noFill/>
              <a:miter lim="800000"/>
              <a:headEnd/>
              <a:tailEnd/>
            </a:ln>
            <a:effectLst/>
          </p:spPr>
          <p:txBody>
            <a:bodyPr>
              <a:spAutoFit/>
            </a:bodyPr>
            <a:lstStyle/>
            <a:p>
              <a:pPr>
                <a:spcBef>
                  <a:spcPct val="50000"/>
                </a:spcBef>
              </a:pPr>
              <a:r>
                <a:rPr lang="en-US" sz="1400">
                  <a:latin typeface="Times" charset="0"/>
                </a:rPr>
                <a:t>3</a:t>
              </a:r>
              <a:endParaRPr lang="en-US" sz="2400">
                <a:latin typeface="Times" charset="0"/>
              </a:endParaRPr>
            </a:p>
          </p:txBody>
        </p:sp>
        <p:sp>
          <p:nvSpPr>
            <p:cNvPr id="135198" name="Text Box 30"/>
            <p:cNvSpPr txBox="1">
              <a:spLocks noChangeArrowheads="1"/>
            </p:cNvSpPr>
            <p:nvPr/>
          </p:nvSpPr>
          <p:spPr bwMode="auto">
            <a:xfrm>
              <a:off x="4992" y="2208"/>
              <a:ext cx="144" cy="192"/>
            </a:xfrm>
            <a:prstGeom prst="rect">
              <a:avLst/>
            </a:prstGeom>
            <a:noFill/>
            <a:ln w="12700">
              <a:noFill/>
              <a:miter lim="800000"/>
              <a:headEnd/>
              <a:tailEnd/>
            </a:ln>
            <a:effectLst/>
          </p:spPr>
          <p:txBody>
            <a:bodyPr>
              <a:spAutoFit/>
            </a:bodyPr>
            <a:lstStyle/>
            <a:p>
              <a:pPr>
                <a:spcBef>
                  <a:spcPct val="50000"/>
                </a:spcBef>
              </a:pPr>
              <a:r>
                <a:rPr lang="en-US" sz="1400">
                  <a:latin typeface="Times" charset="0"/>
                </a:rPr>
                <a:t>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5184"/>
                                        </p:tgtEl>
                                        <p:attrNameLst>
                                          <p:attrName>style.visibility</p:attrName>
                                        </p:attrNameLst>
                                      </p:cBhvr>
                                      <p:to>
                                        <p:strVal val="visible"/>
                                      </p:to>
                                    </p:set>
                                    <p:animEffect transition="in" filter="dissolve">
                                      <p:cBhvr>
                                        <p:cTn id="7" dur="500"/>
                                        <p:tgtEl>
                                          <p:spTgt spid="13518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5170"/>
                                        </p:tgtEl>
                                        <p:attrNameLst>
                                          <p:attrName>style.visibility</p:attrName>
                                        </p:attrNameLst>
                                      </p:cBhvr>
                                      <p:to>
                                        <p:strVal val="visible"/>
                                      </p:to>
                                    </p:set>
                                    <p:animEffect transition="in" filter="dissolve">
                                      <p:cBhvr>
                                        <p:cTn id="11" dur="500"/>
                                        <p:tgtEl>
                                          <p:spTgt spid="13517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5185"/>
                                        </p:tgtEl>
                                        <p:attrNameLst>
                                          <p:attrName>style.visibility</p:attrName>
                                        </p:attrNameLst>
                                      </p:cBhvr>
                                      <p:to>
                                        <p:strVal val="visible"/>
                                      </p:to>
                                    </p:set>
                                    <p:animEffect transition="in" filter="dissolve">
                                      <p:cBhvr>
                                        <p:cTn id="15" dur="500"/>
                                        <p:tgtEl>
                                          <p:spTgt spid="135185"/>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P spid="135184" grpId="0" autoUpdateAnimBg="0"/>
      <p:bldP spid="135185"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457200" y="1676400"/>
            <a:ext cx="8305800" cy="2292350"/>
          </a:xfrm>
          <a:prstGeom prst="rect">
            <a:avLst/>
          </a:prstGeom>
          <a:noFill/>
          <a:ln w="12700">
            <a:noFill/>
            <a:miter lim="800000"/>
            <a:headEnd/>
            <a:tailEnd/>
          </a:ln>
          <a:effectLst/>
        </p:spPr>
        <p:txBody>
          <a:bodyPr>
            <a:spAutoFit/>
          </a:bodyPr>
          <a:lstStyle/>
          <a:p>
            <a:pPr>
              <a:spcBef>
                <a:spcPct val="50000"/>
              </a:spcBef>
            </a:pPr>
            <a:r>
              <a:rPr lang="en-US" sz="1600" b="1">
                <a:latin typeface="Arial" charset="0"/>
              </a:rPr>
              <a:t>						True	             False</a:t>
            </a:r>
          </a:p>
          <a:p>
            <a:pPr>
              <a:spcBef>
                <a:spcPct val="50000"/>
              </a:spcBef>
            </a:pPr>
            <a:endParaRPr lang="en-US" sz="1600" b="1">
              <a:latin typeface="Arial" charset="0"/>
            </a:endParaRPr>
          </a:p>
          <a:p>
            <a:pPr>
              <a:spcBef>
                <a:spcPct val="50000"/>
              </a:spcBef>
            </a:pPr>
            <a:r>
              <a:rPr lang="en-US" sz="1600" b="1">
                <a:latin typeface="Arial" charset="0"/>
              </a:rPr>
              <a:t>5. We are all very friendly together in this class.						  </a:t>
            </a:r>
          </a:p>
          <a:p>
            <a:pPr>
              <a:spcBef>
                <a:spcPct val="50000"/>
              </a:spcBef>
            </a:pPr>
            <a:r>
              <a:rPr lang="en-US" sz="1600" b="1">
                <a:latin typeface="Arial" charset="0"/>
              </a:rPr>
              <a:t>		 </a:t>
            </a:r>
          </a:p>
          <a:p>
            <a:pPr>
              <a:spcBef>
                <a:spcPct val="50000"/>
              </a:spcBef>
            </a:pPr>
            <a:r>
              <a:rPr lang="en-US" sz="1600" b="1">
                <a:latin typeface="Arial" charset="0"/>
              </a:rPr>
              <a:t>6. When students argue in this class people get upset.</a:t>
            </a:r>
            <a:r>
              <a:rPr lang="en-US" sz="1600" b="1">
                <a:latin typeface="Times" charset="0"/>
              </a:rPr>
              <a:t>				</a:t>
            </a:r>
          </a:p>
        </p:txBody>
      </p:sp>
      <p:grpSp>
        <p:nvGrpSpPr>
          <p:cNvPr id="2" name="Group 3"/>
          <p:cNvGrpSpPr>
            <a:grpSpLocks/>
          </p:cNvGrpSpPr>
          <p:nvPr/>
        </p:nvGrpSpPr>
        <p:grpSpPr bwMode="auto">
          <a:xfrm>
            <a:off x="6019800" y="2362200"/>
            <a:ext cx="2133600" cy="1447800"/>
            <a:chOff x="3792" y="1824"/>
            <a:chExt cx="1344" cy="912"/>
          </a:xfrm>
        </p:grpSpPr>
        <p:sp>
          <p:nvSpPr>
            <p:cNvPr id="136196" name="Rectangle 4"/>
            <p:cNvSpPr>
              <a:spLocks noChangeArrowheads="1"/>
            </p:cNvSpPr>
            <p:nvPr/>
          </p:nvSpPr>
          <p:spPr bwMode="auto">
            <a:xfrm>
              <a:off x="3840" y="1824"/>
              <a:ext cx="288" cy="192"/>
            </a:xfrm>
            <a:prstGeom prst="rect">
              <a:avLst/>
            </a:prstGeom>
            <a:noFill/>
            <a:ln w="12700">
              <a:solidFill>
                <a:schemeClr val="tx1"/>
              </a:solidFill>
              <a:miter lim="800000"/>
              <a:headEnd/>
              <a:tailEnd/>
            </a:ln>
            <a:effectLst/>
          </p:spPr>
          <p:txBody>
            <a:bodyPr wrap="none" anchor="ctr"/>
            <a:lstStyle/>
            <a:p>
              <a:endParaRPr lang="en-US"/>
            </a:p>
          </p:txBody>
        </p:sp>
        <p:sp>
          <p:nvSpPr>
            <p:cNvPr id="136197" name="Rectangle 5"/>
            <p:cNvSpPr>
              <a:spLocks noChangeArrowheads="1"/>
            </p:cNvSpPr>
            <p:nvPr/>
          </p:nvSpPr>
          <p:spPr bwMode="auto">
            <a:xfrm>
              <a:off x="4752" y="1824"/>
              <a:ext cx="288" cy="192"/>
            </a:xfrm>
            <a:prstGeom prst="rect">
              <a:avLst/>
            </a:prstGeom>
            <a:noFill/>
            <a:ln w="12700">
              <a:solidFill>
                <a:schemeClr val="tx1"/>
              </a:solidFill>
              <a:miter lim="800000"/>
              <a:headEnd/>
              <a:tailEnd/>
            </a:ln>
            <a:effectLst/>
          </p:spPr>
          <p:txBody>
            <a:bodyPr wrap="none" anchor="ctr"/>
            <a:lstStyle/>
            <a:p>
              <a:endParaRPr lang="en-US"/>
            </a:p>
          </p:txBody>
        </p:sp>
        <p:sp>
          <p:nvSpPr>
            <p:cNvPr id="136198" name="Rectangle 6"/>
            <p:cNvSpPr>
              <a:spLocks noChangeArrowheads="1"/>
            </p:cNvSpPr>
            <p:nvPr/>
          </p:nvSpPr>
          <p:spPr bwMode="auto">
            <a:xfrm>
              <a:off x="3840" y="2448"/>
              <a:ext cx="288" cy="192"/>
            </a:xfrm>
            <a:prstGeom prst="rect">
              <a:avLst/>
            </a:prstGeom>
            <a:noFill/>
            <a:ln w="12700">
              <a:solidFill>
                <a:schemeClr val="tx1"/>
              </a:solidFill>
              <a:miter lim="800000"/>
              <a:headEnd/>
              <a:tailEnd/>
            </a:ln>
            <a:effectLst/>
          </p:spPr>
          <p:txBody>
            <a:bodyPr wrap="none" anchor="ctr"/>
            <a:lstStyle/>
            <a:p>
              <a:endParaRPr lang="en-US"/>
            </a:p>
          </p:txBody>
        </p:sp>
        <p:sp>
          <p:nvSpPr>
            <p:cNvPr id="136199" name="Rectangle 7"/>
            <p:cNvSpPr>
              <a:spLocks noChangeArrowheads="1"/>
            </p:cNvSpPr>
            <p:nvPr/>
          </p:nvSpPr>
          <p:spPr bwMode="auto">
            <a:xfrm>
              <a:off x="4752" y="2448"/>
              <a:ext cx="288" cy="192"/>
            </a:xfrm>
            <a:prstGeom prst="rect">
              <a:avLst/>
            </a:prstGeom>
            <a:noFill/>
            <a:ln w="12700">
              <a:solidFill>
                <a:schemeClr val="tx1"/>
              </a:solidFill>
              <a:miter lim="800000"/>
              <a:headEnd/>
              <a:tailEnd/>
            </a:ln>
            <a:effectLst/>
          </p:spPr>
          <p:txBody>
            <a:bodyPr wrap="none" anchor="ctr"/>
            <a:lstStyle/>
            <a:p>
              <a:endParaRPr lang="en-US"/>
            </a:p>
          </p:txBody>
        </p:sp>
        <p:sp>
          <p:nvSpPr>
            <p:cNvPr id="136200" name="Line 8"/>
            <p:cNvSpPr>
              <a:spLocks noChangeShapeType="1"/>
            </p:cNvSpPr>
            <p:nvPr/>
          </p:nvSpPr>
          <p:spPr bwMode="auto">
            <a:xfrm>
              <a:off x="3984" y="2112"/>
              <a:ext cx="0" cy="288"/>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6201" name="Line 9"/>
            <p:cNvSpPr>
              <a:spLocks noChangeShapeType="1"/>
            </p:cNvSpPr>
            <p:nvPr/>
          </p:nvSpPr>
          <p:spPr bwMode="auto">
            <a:xfrm>
              <a:off x="4896" y="2112"/>
              <a:ext cx="0" cy="288"/>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6202" name="Line 10"/>
            <p:cNvSpPr>
              <a:spLocks noChangeShapeType="1"/>
            </p:cNvSpPr>
            <p:nvPr/>
          </p:nvSpPr>
          <p:spPr bwMode="auto">
            <a:xfrm>
              <a:off x="4224" y="2016"/>
              <a:ext cx="480" cy="384"/>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6203" name="Line 11"/>
            <p:cNvSpPr>
              <a:spLocks noChangeShapeType="1"/>
            </p:cNvSpPr>
            <p:nvPr/>
          </p:nvSpPr>
          <p:spPr bwMode="auto">
            <a:xfrm flipH="1">
              <a:off x="4224" y="2064"/>
              <a:ext cx="480" cy="384"/>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6204" name="Text Box 12"/>
            <p:cNvSpPr txBox="1">
              <a:spLocks noChangeArrowheads="1"/>
            </p:cNvSpPr>
            <p:nvPr/>
          </p:nvSpPr>
          <p:spPr bwMode="auto">
            <a:xfrm>
              <a:off x="3792" y="2256"/>
              <a:ext cx="144" cy="192"/>
            </a:xfrm>
            <a:prstGeom prst="rect">
              <a:avLst/>
            </a:prstGeom>
            <a:noFill/>
            <a:ln w="12700">
              <a:noFill/>
              <a:miter lim="800000"/>
              <a:headEnd/>
              <a:tailEnd/>
            </a:ln>
            <a:effectLst/>
          </p:spPr>
          <p:txBody>
            <a:bodyPr>
              <a:spAutoFit/>
            </a:bodyPr>
            <a:lstStyle/>
            <a:p>
              <a:pPr>
                <a:spcBef>
                  <a:spcPct val="50000"/>
                </a:spcBef>
              </a:pPr>
              <a:r>
                <a:rPr lang="en-US" sz="1400">
                  <a:latin typeface="Times" charset="0"/>
                </a:rPr>
                <a:t>3</a:t>
              </a:r>
            </a:p>
          </p:txBody>
        </p:sp>
        <p:sp>
          <p:nvSpPr>
            <p:cNvPr id="136205" name="Text Box 13"/>
            <p:cNvSpPr txBox="1">
              <a:spLocks noChangeArrowheads="1"/>
            </p:cNvSpPr>
            <p:nvPr/>
          </p:nvSpPr>
          <p:spPr bwMode="auto">
            <a:xfrm>
              <a:off x="4224" y="2544"/>
              <a:ext cx="144" cy="192"/>
            </a:xfrm>
            <a:prstGeom prst="rect">
              <a:avLst/>
            </a:prstGeom>
            <a:noFill/>
            <a:ln w="12700">
              <a:noFill/>
              <a:miter lim="800000"/>
              <a:headEnd/>
              <a:tailEnd/>
            </a:ln>
            <a:effectLst/>
          </p:spPr>
          <p:txBody>
            <a:bodyPr>
              <a:spAutoFit/>
            </a:bodyPr>
            <a:lstStyle/>
            <a:p>
              <a:pPr>
                <a:spcBef>
                  <a:spcPct val="50000"/>
                </a:spcBef>
              </a:pPr>
              <a:r>
                <a:rPr lang="en-US" sz="1400">
                  <a:latin typeface="Times" charset="0"/>
                </a:rPr>
                <a:t>1</a:t>
              </a:r>
            </a:p>
          </p:txBody>
        </p:sp>
        <p:sp>
          <p:nvSpPr>
            <p:cNvPr id="136206" name="Text Box 14"/>
            <p:cNvSpPr txBox="1">
              <a:spLocks noChangeArrowheads="1"/>
            </p:cNvSpPr>
            <p:nvPr/>
          </p:nvSpPr>
          <p:spPr bwMode="auto">
            <a:xfrm>
              <a:off x="4560" y="2448"/>
              <a:ext cx="144" cy="192"/>
            </a:xfrm>
            <a:prstGeom prst="rect">
              <a:avLst/>
            </a:prstGeom>
            <a:noFill/>
            <a:ln w="12700">
              <a:noFill/>
              <a:miter lim="800000"/>
              <a:headEnd/>
              <a:tailEnd/>
            </a:ln>
            <a:effectLst/>
          </p:spPr>
          <p:txBody>
            <a:bodyPr>
              <a:spAutoFit/>
            </a:bodyPr>
            <a:lstStyle/>
            <a:p>
              <a:pPr>
                <a:spcBef>
                  <a:spcPct val="50000"/>
                </a:spcBef>
              </a:pPr>
              <a:r>
                <a:rPr lang="en-US" sz="1400">
                  <a:latin typeface="Times" charset="0"/>
                </a:rPr>
                <a:t>4</a:t>
              </a:r>
              <a:endParaRPr lang="en-US" sz="2400">
                <a:latin typeface="Times" charset="0"/>
              </a:endParaRPr>
            </a:p>
          </p:txBody>
        </p:sp>
        <p:sp>
          <p:nvSpPr>
            <p:cNvPr id="136207" name="Text Box 15"/>
            <p:cNvSpPr txBox="1">
              <a:spLocks noChangeArrowheads="1"/>
            </p:cNvSpPr>
            <p:nvPr/>
          </p:nvSpPr>
          <p:spPr bwMode="auto">
            <a:xfrm>
              <a:off x="4992" y="2208"/>
              <a:ext cx="144" cy="192"/>
            </a:xfrm>
            <a:prstGeom prst="rect">
              <a:avLst/>
            </a:prstGeom>
            <a:noFill/>
            <a:ln w="12700">
              <a:noFill/>
              <a:miter lim="800000"/>
              <a:headEnd/>
              <a:tailEnd/>
            </a:ln>
            <a:effectLst/>
          </p:spPr>
          <p:txBody>
            <a:bodyPr>
              <a:spAutoFit/>
            </a:bodyPr>
            <a:lstStyle/>
            <a:p>
              <a:pPr>
                <a:spcBef>
                  <a:spcPct val="50000"/>
                </a:spcBef>
              </a:pPr>
              <a:r>
                <a:rPr lang="en-US" sz="1400">
                  <a:latin typeface="Times" charset="0"/>
                </a:rPr>
                <a:t>2</a:t>
              </a:r>
            </a:p>
          </p:txBody>
        </p:sp>
      </p:grpSp>
      <p:sp>
        <p:nvSpPr>
          <p:cNvPr id="136208" name="Text Box 16"/>
          <p:cNvSpPr txBox="1">
            <a:spLocks noChangeArrowheads="1"/>
          </p:cNvSpPr>
          <p:nvPr/>
        </p:nvSpPr>
        <p:spPr bwMode="auto">
          <a:xfrm>
            <a:off x="1143000" y="762000"/>
            <a:ext cx="5791200" cy="701675"/>
          </a:xfrm>
          <a:prstGeom prst="rect">
            <a:avLst/>
          </a:prstGeom>
          <a:noFill/>
          <a:ln w="12700">
            <a:noFill/>
            <a:miter lim="800000"/>
            <a:headEnd/>
            <a:tailEnd/>
          </a:ln>
          <a:effectLst/>
        </p:spPr>
        <p:txBody>
          <a:bodyPr>
            <a:spAutoFit/>
          </a:bodyPr>
          <a:lstStyle/>
          <a:p>
            <a:pPr>
              <a:spcBef>
                <a:spcPct val="50000"/>
              </a:spcBef>
            </a:pPr>
            <a:r>
              <a:rPr lang="en-US" sz="4000">
                <a:latin typeface="Arial" charset="0"/>
              </a:rPr>
              <a:t>The Scoring Rubric</a:t>
            </a:r>
            <a:endParaRPr lang="en-US" sz="2400">
              <a:latin typeface="Arial" charset="0"/>
            </a:endParaRPr>
          </a:p>
        </p:txBody>
      </p:sp>
      <p:grpSp>
        <p:nvGrpSpPr>
          <p:cNvPr id="3" name="Group 17"/>
          <p:cNvGrpSpPr>
            <a:grpSpLocks/>
          </p:cNvGrpSpPr>
          <p:nvPr/>
        </p:nvGrpSpPr>
        <p:grpSpPr bwMode="auto">
          <a:xfrm>
            <a:off x="6096000" y="4398963"/>
            <a:ext cx="2133600" cy="1447800"/>
            <a:chOff x="3792" y="1824"/>
            <a:chExt cx="1344" cy="912"/>
          </a:xfrm>
        </p:grpSpPr>
        <p:sp>
          <p:nvSpPr>
            <p:cNvPr id="136210" name="Rectangle 18"/>
            <p:cNvSpPr>
              <a:spLocks noChangeArrowheads="1"/>
            </p:cNvSpPr>
            <p:nvPr/>
          </p:nvSpPr>
          <p:spPr bwMode="auto">
            <a:xfrm>
              <a:off x="3840" y="1824"/>
              <a:ext cx="288" cy="192"/>
            </a:xfrm>
            <a:prstGeom prst="rect">
              <a:avLst/>
            </a:prstGeom>
            <a:noFill/>
            <a:ln w="12700">
              <a:solidFill>
                <a:schemeClr val="tx1"/>
              </a:solidFill>
              <a:miter lim="800000"/>
              <a:headEnd/>
              <a:tailEnd/>
            </a:ln>
            <a:effectLst/>
          </p:spPr>
          <p:txBody>
            <a:bodyPr wrap="none" anchor="ctr"/>
            <a:lstStyle/>
            <a:p>
              <a:endParaRPr lang="en-US"/>
            </a:p>
          </p:txBody>
        </p:sp>
        <p:sp>
          <p:nvSpPr>
            <p:cNvPr id="136211" name="Rectangle 19"/>
            <p:cNvSpPr>
              <a:spLocks noChangeArrowheads="1"/>
            </p:cNvSpPr>
            <p:nvPr/>
          </p:nvSpPr>
          <p:spPr bwMode="auto">
            <a:xfrm>
              <a:off x="4752" y="1824"/>
              <a:ext cx="288" cy="192"/>
            </a:xfrm>
            <a:prstGeom prst="rect">
              <a:avLst/>
            </a:prstGeom>
            <a:noFill/>
            <a:ln w="12700">
              <a:solidFill>
                <a:schemeClr val="tx1"/>
              </a:solidFill>
              <a:miter lim="800000"/>
              <a:headEnd/>
              <a:tailEnd/>
            </a:ln>
            <a:effectLst/>
          </p:spPr>
          <p:txBody>
            <a:bodyPr wrap="none" anchor="ctr"/>
            <a:lstStyle/>
            <a:p>
              <a:endParaRPr lang="en-US"/>
            </a:p>
          </p:txBody>
        </p:sp>
        <p:sp>
          <p:nvSpPr>
            <p:cNvPr id="136212" name="Rectangle 20"/>
            <p:cNvSpPr>
              <a:spLocks noChangeArrowheads="1"/>
            </p:cNvSpPr>
            <p:nvPr/>
          </p:nvSpPr>
          <p:spPr bwMode="auto">
            <a:xfrm>
              <a:off x="3840" y="2448"/>
              <a:ext cx="288" cy="192"/>
            </a:xfrm>
            <a:prstGeom prst="rect">
              <a:avLst/>
            </a:prstGeom>
            <a:noFill/>
            <a:ln w="12700">
              <a:solidFill>
                <a:schemeClr val="tx1"/>
              </a:solidFill>
              <a:miter lim="800000"/>
              <a:headEnd/>
              <a:tailEnd/>
            </a:ln>
            <a:effectLst/>
          </p:spPr>
          <p:txBody>
            <a:bodyPr wrap="none" anchor="ctr"/>
            <a:lstStyle/>
            <a:p>
              <a:endParaRPr lang="en-US"/>
            </a:p>
          </p:txBody>
        </p:sp>
        <p:sp>
          <p:nvSpPr>
            <p:cNvPr id="136213" name="Rectangle 21"/>
            <p:cNvSpPr>
              <a:spLocks noChangeArrowheads="1"/>
            </p:cNvSpPr>
            <p:nvPr/>
          </p:nvSpPr>
          <p:spPr bwMode="auto">
            <a:xfrm>
              <a:off x="4752" y="2448"/>
              <a:ext cx="288" cy="192"/>
            </a:xfrm>
            <a:prstGeom prst="rect">
              <a:avLst/>
            </a:prstGeom>
            <a:noFill/>
            <a:ln w="12700">
              <a:solidFill>
                <a:schemeClr val="tx1"/>
              </a:solidFill>
              <a:miter lim="800000"/>
              <a:headEnd/>
              <a:tailEnd/>
            </a:ln>
            <a:effectLst/>
          </p:spPr>
          <p:txBody>
            <a:bodyPr wrap="none" anchor="ctr"/>
            <a:lstStyle/>
            <a:p>
              <a:endParaRPr lang="en-US"/>
            </a:p>
          </p:txBody>
        </p:sp>
        <p:sp>
          <p:nvSpPr>
            <p:cNvPr id="136214" name="Line 22"/>
            <p:cNvSpPr>
              <a:spLocks noChangeShapeType="1"/>
            </p:cNvSpPr>
            <p:nvPr/>
          </p:nvSpPr>
          <p:spPr bwMode="auto">
            <a:xfrm>
              <a:off x="3984" y="2112"/>
              <a:ext cx="0" cy="288"/>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6215" name="Line 23"/>
            <p:cNvSpPr>
              <a:spLocks noChangeShapeType="1"/>
            </p:cNvSpPr>
            <p:nvPr/>
          </p:nvSpPr>
          <p:spPr bwMode="auto">
            <a:xfrm>
              <a:off x="4896" y="2112"/>
              <a:ext cx="0" cy="288"/>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6216" name="Line 24"/>
            <p:cNvSpPr>
              <a:spLocks noChangeShapeType="1"/>
            </p:cNvSpPr>
            <p:nvPr/>
          </p:nvSpPr>
          <p:spPr bwMode="auto">
            <a:xfrm>
              <a:off x="4224" y="2016"/>
              <a:ext cx="480" cy="384"/>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6217" name="Line 25"/>
            <p:cNvSpPr>
              <a:spLocks noChangeShapeType="1"/>
            </p:cNvSpPr>
            <p:nvPr/>
          </p:nvSpPr>
          <p:spPr bwMode="auto">
            <a:xfrm flipH="1">
              <a:off x="4224" y="2064"/>
              <a:ext cx="480" cy="384"/>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6218" name="Text Box 26"/>
            <p:cNvSpPr txBox="1">
              <a:spLocks noChangeArrowheads="1"/>
            </p:cNvSpPr>
            <p:nvPr/>
          </p:nvSpPr>
          <p:spPr bwMode="auto">
            <a:xfrm>
              <a:off x="3792" y="2256"/>
              <a:ext cx="144" cy="192"/>
            </a:xfrm>
            <a:prstGeom prst="rect">
              <a:avLst/>
            </a:prstGeom>
            <a:noFill/>
            <a:ln w="12700">
              <a:noFill/>
              <a:miter lim="800000"/>
              <a:headEnd/>
              <a:tailEnd/>
            </a:ln>
            <a:effectLst/>
          </p:spPr>
          <p:txBody>
            <a:bodyPr>
              <a:spAutoFit/>
            </a:bodyPr>
            <a:lstStyle/>
            <a:p>
              <a:pPr>
                <a:spcBef>
                  <a:spcPct val="50000"/>
                </a:spcBef>
              </a:pPr>
              <a:r>
                <a:rPr lang="en-US" sz="1400">
                  <a:latin typeface="Times" charset="0"/>
                </a:rPr>
                <a:t>4</a:t>
              </a:r>
            </a:p>
          </p:txBody>
        </p:sp>
        <p:sp>
          <p:nvSpPr>
            <p:cNvPr id="136219" name="Text Box 27"/>
            <p:cNvSpPr txBox="1">
              <a:spLocks noChangeArrowheads="1"/>
            </p:cNvSpPr>
            <p:nvPr/>
          </p:nvSpPr>
          <p:spPr bwMode="auto">
            <a:xfrm>
              <a:off x="4224" y="2544"/>
              <a:ext cx="144" cy="192"/>
            </a:xfrm>
            <a:prstGeom prst="rect">
              <a:avLst/>
            </a:prstGeom>
            <a:noFill/>
            <a:ln w="12700">
              <a:noFill/>
              <a:miter lim="800000"/>
              <a:headEnd/>
              <a:tailEnd/>
            </a:ln>
            <a:effectLst/>
          </p:spPr>
          <p:txBody>
            <a:bodyPr>
              <a:spAutoFit/>
            </a:bodyPr>
            <a:lstStyle/>
            <a:p>
              <a:pPr>
                <a:spcBef>
                  <a:spcPct val="50000"/>
                </a:spcBef>
              </a:pPr>
              <a:r>
                <a:rPr lang="en-US" sz="1400">
                  <a:latin typeface="Times" charset="0"/>
                </a:rPr>
                <a:t>2</a:t>
              </a:r>
            </a:p>
          </p:txBody>
        </p:sp>
        <p:sp>
          <p:nvSpPr>
            <p:cNvPr id="136220" name="Text Box 28"/>
            <p:cNvSpPr txBox="1">
              <a:spLocks noChangeArrowheads="1"/>
            </p:cNvSpPr>
            <p:nvPr/>
          </p:nvSpPr>
          <p:spPr bwMode="auto">
            <a:xfrm>
              <a:off x="4560" y="2448"/>
              <a:ext cx="144" cy="192"/>
            </a:xfrm>
            <a:prstGeom prst="rect">
              <a:avLst/>
            </a:prstGeom>
            <a:noFill/>
            <a:ln w="12700">
              <a:noFill/>
              <a:miter lim="800000"/>
              <a:headEnd/>
              <a:tailEnd/>
            </a:ln>
            <a:effectLst/>
          </p:spPr>
          <p:txBody>
            <a:bodyPr>
              <a:spAutoFit/>
            </a:bodyPr>
            <a:lstStyle/>
            <a:p>
              <a:pPr>
                <a:spcBef>
                  <a:spcPct val="50000"/>
                </a:spcBef>
              </a:pPr>
              <a:r>
                <a:rPr lang="en-US" sz="1400">
                  <a:latin typeface="Times" charset="0"/>
                </a:rPr>
                <a:t>3</a:t>
              </a:r>
              <a:endParaRPr lang="en-US" sz="2400">
                <a:latin typeface="Times" charset="0"/>
              </a:endParaRPr>
            </a:p>
          </p:txBody>
        </p:sp>
        <p:sp>
          <p:nvSpPr>
            <p:cNvPr id="136221" name="Text Box 29"/>
            <p:cNvSpPr txBox="1">
              <a:spLocks noChangeArrowheads="1"/>
            </p:cNvSpPr>
            <p:nvPr/>
          </p:nvSpPr>
          <p:spPr bwMode="auto">
            <a:xfrm>
              <a:off x="4992" y="2208"/>
              <a:ext cx="144" cy="192"/>
            </a:xfrm>
            <a:prstGeom prst="rect">
              <a:avLst/>
            </a:prstGeom>
            <a:noFill/>
            <a:ln w="12700">
              <a:noFill/>
              <a:miter lim="800000"/>
              <a:headEnd/>
              <a:tailEnd/>
            </a:ln>
            <a:effectLst/>
          </p:spPr>
          <p:txBody>
            <a:bodyPr>
              <a:spAutoFit/>
            </a:bodyPr>
            <a:lstStyle/>
            <a:p>
              <a:pPr>
                <a:spcBef>
                  <a:spcPct val="50000"/>
                </a:spcBef>
              </a:pPr>
              <a:r>
                <a:rPr lang="en-US" sz="1400">
                  <a:latin typeface="Times" charset="0"/>
                </a:rPr>
                <a:t>1</a:t>
              </a:r>
            </a:p>
          </p:txBody>
        </p:sp>
      </p:grpSp>
      <p:sp>
        <p:nvSpPr>
          <p:cNvPr id="136222" name="Text Box 30"/>
          <p:cNvSpPr txBox="1">
            <a:spLocks noChangeArrowheads="1"/>
          </p:cNvSpPr>
          <p:nvPr/>
        </p:nvSpPr>
        <p:spPr bwMode="auto">
          <a:xfrm>
            <a:off x="457200" y="3560763"/>
            <a:ext cx="8382000" cy="2382837"/>
          </a:xfrm>
          <a:prstGeom prst="rect">
            <a:avLst/>
          </a:prstGeom>
          <a:noFill/>
          <a:ln w="12700">
            <a:noFill/>
            <a:miter lim="800000"/>
            <a:headEnd/>
            <a:tailEnd/>
          </a:ln>
          <a:effectLst/>
        </p:spPr>
        <p:txBody>
          <a:bodyPr>
            <a:spAutoFit/>
          </a:bodyPr>
          <a:lstStyle/>
          <a:p>
            <a:pPr>
              <a:spcBef>
                <a:spcPct val="50000"/>
              </a:spcBef>
            </a:pPr>
            <a:r>
              <a:rPr lang="en-US" sz="1600" b="1">
                <a:latin typeface="Times" charset="0"/>
              </a:rPr>
              <a:t>							            </a:t>
            </a:r>
          </a:p>
          <a:p>
            <a:pPr>
              <a:spcBef>
                <a:spcPct val="50000"/>
              </a:spcBef>
            </a:pPr>
            <a:endParaRPr lang="en-US" sz="1600" b="1">
              <a:latin typeface="Times" charset="0"/>
            </a:endParaRPr>
          </a:p>
          <a:p>
            <a:pPr>
              <a:spcBef>
                <a:spcPct val="50000"/>
              </a:spcBef>
            </a:pPr>
            <a:r>
              <a:rPr lang="en-US" sz="1600" b="1">
                <a:latin typeface="Arial" charset="0"/>
              </a:rPr>
              <a:t>7. Nearly all of this class feels warm and friendly </a:t>
            </a:r>
          </a:p>
          <a:p>
            <a:pPr>
              <a:spcBef>
                <a:spcPct val="50000"/>
              </a:spcBef>
            </a:pPr>
            <a:r>
              <a:rPr lang="en-US" sz="1600" b="1">
                <a:latin typeface="Arial" charset="0"/>
              </a:rPr>
              <a:t>    toward this professor.			  		 </a:t>
            </a:r>
          </a:p>
          <a:p>
            <a:pPr>
              <a:spcBef>
                <a:spcPct val="50000"/>
              </a:spcBef>
            </a:pPr>
            <a:endParaRPr lang="en-US" sz="1600" b="1">
              <a:latin typeface="Arial" charset="0"/>
            </a:endParaRPr>
          </a:p>
          <a:p>
            <a:pPr>
              <a:spcBef>
                <a:spcPct val="50000"/>
              </a:spcBef>
            </a:pPr>
            <a:r>
              <a:rPr lang="en-US" sz="1600" b="1">
                <a:latin typeface="Arial" charset="0"/>
              </a:rPr>
              <a:t>8. It's okay to disagree strongly with this professor.</a:t>
            </a:r>
            <a:r>
              <a:rPr lang="en-US" sz="1400">
                <a:latin typeface="Arial" charset="0"/>
              </a:rPr>
              <a:t>	</a:t>
            </a:r>
            <a:r>
              <a:rPr lang="en-US" sz="1400">
                <a:latin typeface="Times"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36208"/>
                                        </p:tgtEl>
                                        <p:attrNameLst>
                                          <p:attrName>style.visibility</p:attrName>
                                        </p:attrNameLst>
                                      </p:cBhvr>
                                      <p:to>
                                        <p:strVal val="visible"/>
                                      </p:to>
                                    </p:set>
                                    <p:anim calcmode="lin" valueType="num">
                                      <p:cBhvr>
                                        <p:cTn id="7" dur="500" fill="hold"/>
                                        <p:tgtEl>
                                          <p:spTgt spid="136208"/>
                                        </p:tgtEl>
                                        <p:attrNameLst>
                                          <p:attrName>ppt_w</p:attrName>
                                        </p:attrNameLst>
                                      </p:cBhvr>
                                      <p:tavLst>
                                        <p:tav tm="0">
                                          <p:val>
                                            <p:fltVal val="0"/>
                                          </p:val>
                                        </p:tav>
                                        <p:tav tm="100000">
                                          <p:val>
                                            <p:strVal val="#ppt_w"/>
                                          </p:val>
                                        </p:tav>
                                      </p:tavLst>
                                    </p:anim>
                                    <p:anim calcmode="lin" valueType="num">
                                      <p:cBhvr>
                                        <p:cTn id="8" dur="500" fill="hold"/>
                                        <p:tgtEl>
                                          <p:spTgt spid="136208"/>
                                        </p:tgtEl>
                                        <p:attrNameLst>
                                          <p:attrName>ppt_h</p:attrName>
                                        </p:attrNameLst>
                                      </p:cBhvr>
                                      <p:tavLst>
                                        <p:tav tm="0">
                                          <p:val>
                                            <p:fltVal val="0"/>
                                          </p:val>
                                        </p:tav>
                                        <p:tav tm="100000">
                                          <p:val>
                                            <p:strVal val="#ppt_h"/>
                                          </p:val>
                                        </p:tav>
                                      </p:tavLst>
                                    </p:anim>
                                    <p:anim calcmode="lin" valueType="num">
                                      <p:cBhvr>
                                        <p:cTn id="9" dur="500" fill="hold"/>
                                        <p:tgtEl>
                                          <p:spTgt spid="136208"/>
                                        </p:tgtEl>
                                        <p:attrNameLst>
                                          <p:attrName>ppt_x</p:attrName>
                                        </p:attrNameLst>
                                      </p:cBhvr>
                                      <p:tavLst>
                                        <p:tav tm="0">
                                          <p:val>
                                            <p:fltVal val="0.5"/>
                                          </p:val>
                                        </p:tav>
                                        <p:tav tm="100000">
                                          <p:val>
                                            <p:strVal val="#ppt_x"/>
                                          </p:val>
                                        </p:tav>
                                      </p:tavLst>
                                    </p:anim>
                                    <p:anim calcmode="lin" valueType="num">
                                      <p:cBhvr>
                                        <p:cTn id="10" dur="500" fill="hold"/>
                                        <p:tgtEl>
                                          <p:spTgt spid="136208"/>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36194"/>
                                        </p:tgtEl>
                                        <p:attrNameLst>
                                          <p:attrName>style.visibility</p:attrName>
                                        </p:attrNameLst>
                                      </p:cBhvr>
                                      <p:to>
                                        <p:strVal val="visible"/>
                                      </p:to>
                                    </p:set>
                                    <p:animEffect transition="in" filter="dissolve">
                                      <p:cBhvr>
                                        <p:cTn id="14" dur="500"/>
                                        <p:tgtEl>
                                          <p:spTgt spid="136194"/>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36222"/>
                                        </p:tgtEl>
                                        <p:attrNameLst>
                                          <p:attrName>style.visibility</p:attrName>
                                        </p:attrNameLst>
                                      </p:cBhvr>
                                      <p:to>
                                        <p:strVal val="visible"/>
                                      </p:to>
                                    </p:set>
                                    <p:animEffect transition="in" filter="dissolve">
                                      <p:cBhvr>
                                        <p:cTn id="18" dur="500"/>
                                        <p:tgtEl>
                                          <p:spTgt spid="136222"/>
                                        </p:tgtEl>
                                      </p:cBhvr>
                                    </p:animEffect>
                                  </p:childTnLst>
                                </p:cTn>
                              </p:par>
                            </p:childTnLst>
                          </p:cTn>
                        </p:par>
                        <p:par>
                          <p:cTn id="19" fill="hold">
                            <p:stCondLst>
                              <p:cond delay="1500"/>
                            </p:stCondLst>
                            <p:childTnLst>
                              <p:par>
                                <p:cTn id="20" presetID="9"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utoUpdateAnimBg="0"/>
      <p:bldP spid="136208" grpId="0" autoUpdateAnimBg="0"/>
      <p:bldP spid="136222"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6" name="Picture 4" descr="scoredquestionnaire 001"/>
          <p:cNvPicPr>
            <a:picLocks noChangeAspect="1" noChangeArrowheads="1"/>
          </p:cNvPicPr>
          <p:nvPr/>
        </p:nvPicPr>
        <p:blipFill>
          <a:blip r:embed="rId3" cstate="print"/>
          <a:srcRect/>
          <a:stretch>
            <a:fillRect/>
          </a:stretch>
        </p:blipFill>
        <p:spPr bwMode="auto">
          <a:xfrm>
            <a:off x="457200" y="381000"/>
            <a:ext cx="8229600" cy="4981575"/>
          </a:xfrm>
          <a:prstGeom prst="rect">
            <a:avLst/>
          </a:prstGeom>
          <a:noFill/>
          <a:ln w="9525">
            <a:noFill/>
            <a:miter lim="800000"/>
            <a:headEnd/>
            <a:tailEnd/>
          </a:ln>
        </p:spPr>
      </p:pic>
      <p:sp>
        <p:nvSpPr>
          <p:cNvPr id="141317" name="Text Box 5"/>
          <p:cNvSpPr txBox="1">
            <a:spLocks noChangeArrowheads="1"/>
          </p:cNvSpPr>
          <p:nvPr/>
        </p:nvSpPr>
        <p:spPr bwMode="auto">
          <a:xfrm>
            <a:off x="304800" y="5638800"/>
            <a:ext cx="8839200" cy="731838"/>
          </a:xfrm>
          <a:prstGeom prst="rect">
            <a:avLst/>
          </a:prstGeom>
          <a:noFill/>
          <a:ln w="12700" cap="sq">
            <a:noFill/>
            <a:miter lim="800000"/>
            <a:headEnd/>
            <a:tailEnd/>
          </a:ln>
          <a:effectLst/>
        </p:spPr>
        <p:txBody>
          <a:bodyPr>
            <a:spAutoFit/>
          </a:bodyPr>
          <a:lstStyle/>
          <a:p>
            <a:r>
              <a:rPr lang="en-US"/>
              <a:t>Download the Social Development Questionnaire at this URL:</a:t>
            </a:r>
            <a:endParaRPr lang="en-US">
              <a:hlinkClick r:id="rId4"/>
            </a:endParaRPr>
          </a:p>
          <a:p>
            <a:pPr algn="ctr"/>
            <a:r>
              <a:rPr lang="en-US" sz="2400">
                <a:hlinkClick r:id="rId4"/>
              </a:rPr>
              <a:t>http://www.dock.net/gathercoal/socialdevelopment</a:t>
            </a:r>
            <a:endParaRPr lang="en-US" sz="24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685800" y="304800"/>
            <a:ext cx="7772400" cy="1143000"/>
          </a:xfrm>
          <a:prstGeom prst="rect">
            <a:avLst/>
          </a:prstGeom>
          <a:noFill/>
          <a:ln w="12700">
            <a:noFill/>
            <a:miter lim="800000"/>
            <a:headEnd/>
            <a:tailEnd/>
          </a:ln>
          <a:effectLst/>
        </p:spPr>
        <p:txBody>
          <a:bodyPr lIns="90487" tIns="44450" rIns="90487" bIns="44450" anchor="ctr"/>
          <a:lstStyle/>
          <a:p>
            <a:pPr eaLnBrk="1" hangingPunct="1"/>
            <a:r>
              <a:rPr lang="en-US" sz="3200" b="1">
                <a:solidFill>
                  <a:srgbClr val="000000"/>
                </a:solidFill>
                <a:latin typeface="Century Gothic" pitchFamily="34" charset="0"/>
              </a:rPr>
              <a:t>Stage 1 - Dependent</a:t>
            </a:r>
          </a:p>
        </p:txBody>
      </p:sp>
      <p:sp>
        <p:nvSpPr>
          <p:cNvPr id="137219" name="Rectangle 3"/>
          <p:cNvSpPr>
            <a:spLocks noChangeArrowheads="1"/>
          </p:cNvSpPr>
          <p:nvPr/>
        </p:nvSpPr>
        <p:spPr bwMode="auto">
          <a:xfrm>
            <a:off x="381000" y="1143000"/>
            <a:ext cx="6481763" cy="5567363"/>
          </a:xfrm>
          <a:prstGeom prst="rect">
            <a:avLst/>
          </a:prstGeom>
          <a:noFill/>
          <a:ln w="12700">
            <a:noFill/>
            <a:miter lim="800000"/>
            <a:headEnd/>
            <a:tailEnd/>
          </a:ln>
          <a:effectLst/>
        </p:spPr>
        <p:txBody>
          <a:bodyPr lIns="90487" tIns="44450" rIns="90487" bIns="44450">
            <a:spAutoFit/>
          </a:bodyPr>
          <a:lstStyle/>
          <a:p>
            <a:pPr>
              <a:spcBef>
                <a:spcPct val="50000"/>
              </a:spcBef>
            </a:pPr>
            <a:r>
              <a:rPr lang="en-US" sz="2400" b="1">
                <a:solidFill>
                  <a:srgbClr val="000000"/>
                </a:solidFill>
                <a:latin typeface="Arial" charset="0"/>
              </a:rPr>
              <a:t>In Stage 1, the main issue is dependence.  Students are generally dependent and submissive, and do what the [professor] says.  The students' interaction is mostly through the [professor], so there is low covert interaction among students.  There is little disruptive behavior, but some "attention getting."  Order is fairly high.  Anxiety levels are high in some students.  Some students are bored.  Motivation is extrinsic; approval, praise and encouragement from the [professor] and [significant others] is important.  There is fear of punishment.</a:t>
            </a:r>
          </a:p>
          <a:p>
            <a:pPr>
              <a:spcBef>
                <a:spcPct val="50000"/>
              </a:spcBef>
            </a:pPr>
            <a:r>
              <a:rPr lang="en-US" sz="1600">
                <a:solidFill>
                  <a:srgbClr val="000000"/>
                </a:solidFill>
                <a:latin typeface="Arial" charset="0"/>
              </a:rPr>
              <a:t>(Education Department of South Australia , 1980, p. 31 - 35)</a:t>
            </a:r>
          </a:p>
        </p:txBody>
      </p:sp>
      <p:pic>
        <p:nvPicPr>
          <p:cNvPr id="137221" name="Picture 5" descr="MMAG00488_0000[1]"/>
          <p:cNvPicPr>
            <a:picLocks noChangeAspect="1" noChangeArrowheads="1" noCrop="1"/>
          </p:cNvPicPr>
          <p:nvPr/>
        </p:nvPicPr>
        <p:blipFill>
          <a:blip r:embed="rId3" cstate="print"/>
          <a:srcRect/>
          <a:stretch>
            <a:fillRect/>
          </a:stretch>
        </p:blipFill>
        <p:spPr bwMode="auto">
          <a:xfrm>
            <a:off x="6553200" y="304800"/>
            <a:ext cx="2590800" cy="17192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37218"/>
                                        </p:tgtEl>
                                        <p:attrNameLst>
                                          <p:attrName>style.visibility</p:attrName>
                                        </p:attrNameLst>
                                      </p:cBhvr>
                                      <p:to>
                                        <p:strVal val="visible"/>
                                      </p:to>
                                    </p:set>
                                    <p:anim calcmode="lin" valueType="num">
                                      <p:cBhvr>
                                        <p:cTn id="7" dur="500" fill="hold"/>
                                        <p:tgtEl>
                                          <p:spTgt spid="137218"/>
                                        </p:tgtEl>
                                        <p:attrNameLst>
                                          <p:attrName>ppt_w</p:attrName>
                                        </p:attrNameLst>
                                      </p:cBhvr>
                                      <p:tavLst>
                                        <p:tav tm="0">
                                          <p:val>
                                            <p:fltVal val="0"/>
                                          </p:val>
                                        </p:tav>
                                        <p:tav tm="100000">
                                          <p:val>
                                            <p:strVal val="#ppt_w"/>
                                          </p:val>
                                        </p:tav>
                                      </p:tavLst>
                                    </p:anim>
                                    <p:anim calcmode="lin" valueType="num">
                                      <p:cBhvr>
                                        <p:cTn id="8" dur="500" fill="hold"/>
                                        <p:tgtEl>
                                          <p:spTgt spid="137218"/>
                                        </p:tgtEl>
                                        <p:attrNameLst>
                                          <p:attrName>ppt_h</p:attrName>
                                        </p:attrNameLst>
                                      </p:cBhvr>
                                      <p:tavLst>
                                        <p:tav tm="0">
                                          <p:val>
                                            <p:fltVal val="0"/>
                                          </p:val>
                                        </p:tav>
                                        <p:tav tm="100000">
                                          <p:val>
                                            <p:strVal val="#ppt_h"/>
                                          </p:val>
                                        </p:tav>
                                      </p:tavLst>
                                    </p:anim>
                                    <p:anim calcmode="lin" valueType="num">
                                      <p:cBhvr>
                                        <p:cTn id="9" dur="500" fill="hold"/>
                                        <p:tgtEl>
                                          <p:spTgt spid="137218"/>
                                        </p:tgtEl>
                                        <p:attrNameLst>
                                          <p:attrName>ppt_x</p:attrName>
                                        </p:attrNameLst>
                                      </p:cBhvr>
                                      <p:tavLst>
                                        <p:tav tm="0">
                                          <p:val>
                                            <p:fltVal val="0.5"/>
                                          </p:val>
                                        </p:tav>
                                        <p:tav tm="100000">
                                          <p:val>
                                            <p:strVal val="#ppt_x"/>
                                          </p:val>
                                        </p:tav>
                                      </p:tavLst>
                                    </p:anim>
                                    <p:anim calcmode="lin" valueType="num">
                                      <p:cBhvr>
                                        <p:cTn id="10" dur="500" fill="hold"/>
                                        <p:tgtEl>
                                          <p:spTgt spid="137218"/>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37219"/>
                                        </p:tgtEl>
                                        <p:attrNameLst>
                                          <p:attrName>style.visibility</p:attrName>
                                        </p:attrNameLst>
                                      </p:cBhvr>
                                      <p:to>
                                        <p:strVal val="visible"/>
                                      </p:to>
                                    </p:set>
                                    <p:animEffect transition="in" filter="dissolve">
                                      <p:cBhvr>
                                        <p:cTn id="14" dur="500"/>
                                        <p:tgtEl>
                                          <p:spTgt spid="137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utoUpdateAnimBg="0"/>
      <p:bldP spid="137219"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685800" y="609600"/>
            <a:ext cx="7772400" cy="1143000"/>
          </a:xfrm>
          <a:prstGeom prst="rect">
            <a:avLst/>
          </a:prstGeom>
          <a:noFill/>
          <a:ln w="12700">
            <a:noFill/>
            <a:miter lim="800000"/>
            <a:headEnd/>
            <a:tailEnd/>
          </a:ln>
          <a:effectLst/>
        </p:spPr>
        <p:txBody>
          <a:bodyPr lIns="90487" tIns="44450" rIns="90487" bIns="44450" anchor="ctr"/>
          <a:lstStyle/>
          <a:p>
            <a:pPr eaLnBrk="1" hangingPunct="1"/>
            <a:r>
              <a:rPr lang="en-US" sz="3200" b="1">
                <a:solidFill>
                  <a:srgbClr val="000000"/>
                </a:solidFill>
                <a:latin typeface="Century Gothic" pitchFamily="34" charset="0"/>
              </a:rPr>
              <a:t>Stage 2 - Rebellion</a:t>
            </a:r>
          </a:p>
        </p:txBody>
      </p:sp>
      <p:sp>
        <p:nvSpPr>
          <p:cNvPr id="138243" name="Rectangle 3"/>
          <p:cNvSpPr>
            <a:spLocks noChangeArrowheads="1"/>
          </p:cNvSpPr>
          <p:nvPr/>
        </p:nvSpPr>
        <p:spPr bwMode="auto">
          <a:xfrm>
            <a:off x="685800" y="1524000"/>
            <a:ext cx="6176963" cy="4722813"/>
          </a:xfrm>
          <a:prstGeom prst="rect">
            <a:avLst/>
          </a:prstGeom>
          <a:noFill/>
          <a:ln w="12700">
            <a:noFill/>
            <a:miter lim="800000"/>
            <a:headEnd/>
            <a:tailEnd/>
          </a:ln>
          <a:effectLst/>
        </p:spPr>
        <p:txBody>
          <a:bodyPr lIns="90487" tIns="44450" rIns="90487" bIns="44450">
            <a:spAutoFit/>
          </a:bodyPr>
          <a:lstStyle/>
          <a:p>
            <a:pPr>
              <a:spcBef>
                <a:spcPct val="50000"/>
              </a:spcBef>
            </a:pPr>
            <a:r>
              <a:rPr lang="en-US" sz="2000" b="1">
                <a:solidFill>
                  <a:srgbClr val="000000"/>
                </a:solidFill>
                <a:latin typeface="Arial" charset="0"/>
              </a:rPr>
              <a:t>In Stage 2, the main issue is rebellion.  The students test, challenge and try out the [professor].  The student group separates into two camps, one in opposition to the [professor], the other seeking to maintain dependent group behavior.  Some students challenge or ignore the [professor’s] efforts to control the class.  Noise level tends to be high.  Trust level among students is low, and aggressive interactions and put downs are common.  The rebellious sub-group is extrinsically motivated by peer group approval, moderated by fear of [professor] punishment.  The intrinsic motivation is for autonomy, moderated by dependency needs.</a:t>
            </a:r>
          </a:p>
          <a:p>
            <a:pPr>
              <a:spcBef>
                <a:spcPct val="50000"/>
              </a:spcBef>
            </a:pPr>
            <a:r>
              <a:rPr lang="en-US" sz="1600" b="1">
                <a:solidFill>
                  <a:srgbClr val="000000"/>
                </a:solidFill>
                <a:latin typeface="Arial" charset="0"/>
              </a:rPr>
              <a:t>(Education Department of South Australia , 1980, p. 31 - 35)</a:t>
            </a:r>
          </a:p>
        </p:txBody>
      </p:sp>
      <p:pic>
        <p:nvPicPr>
          <p:cNvPr id="138251" name="Picture 11" descr="MCj01570610000[1]"/>
          <p:cNvPicPr>
            <a:picLocks noChangeAspect="1" noChangeArrowheads="1"/>
          </p:cNvPicPr>
          <p:nvPr/>
        </p:nvPicPr>
        <p:blipFill>
          <a:blip r:embed="rId3" cstate="print"/>
          <a:srcRect/>
          <a:stretch>
            <a:fillRect/>
          </a:stretch>
        </p:blipFill>
        <p:spPr bwMode="auto">
          <a:xfrm>
            <a:off x="6337300" y="228600"/>
            <a:ext cx="2676525"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38242"/>
                                        </p:tgtEl>
                                        <p:attrNameLst>
                                          <p:attrName>style.visibility</p:attrName>
                                        </p:attrNameLst>
                                      </p:cBhvr>
                                      <p:to>
                                        <p:strVal val="visible"/>
                                      </p:to>
                                    </p:set>
                                    <p:anim calcmode="lin" valueType="num">
                                      <p:cBhvr>
                                        <p:cTn id="7" dur="500" fill="hold"/>
                                        <p:tgtEl>
                                          <p:spTgt spid="138242"/>
                                        </p:tgtEl>
                                        <p:attrNameLst>
                                          <p:attrName>ppt_w</p:attrName>
                                        </p:attrNameLst>
                                      </p:cBhvr>
                                      <p:tavLst>
                                        <p:tav tm="0">
                                          <p:val>
                                            <p:fltVal val="0"/>
                                          </p:val>
                                        </p:tav>
                                        <p:tav tm="100000">
                                          <p:val>
                                            <p:strVal val="#ppt_w"/>
                                          </p:val>
                                        </p:tav>
                                      </p:tavLst>
                                    </p:anim>
                                    <p:anim calcmode="lin" valueType="num">
                                      <p:cBhvr>
                                        <p:cTn id="8" dur="500" fill="hold"/>
                                        <p:tgtEl>
                                          <p:spTgt spid="138242"/>
                                        </p:tgtEl>
                                        <p:attrNameLst>
                                          <p:attrName>ppt_h</p:attrName>
                                        </p:attrNameLst>
                                      </p:cBhvr>
                                      <p:tavLst>
                                        <p:tav tm="0">
                                          <p:val>
                                            <p:fltVal val="0"/>
                                          </p:val>
                                        </p:tav>
                                        <p:tav tm="100000">
                                          <p:val>
                                            <p:strVal val="#ppt_h"/>
                                          </p:val>
                                        </p:tav>
                                      </p:tavLst>
                                    </p:anim>
                                    <p:anim calcmode="lin" valueType="num">
                                      <p:cBhvr>
                                        <p:cTn id="9" dur="500" fill="hold"/>
                                        <p:tgtEl>
                                          <p:spTgt spid="138242"/>
                                        </p:tgtEl>
                                        <p:attrNameLst>
                                          <p:attrName>ppt_x</p:attrName>
                                        </p:attrNameLst>
                                      </p:cBhvr>
                                      <p:tavLst>
                                        <p:tav tm="0">
                                          <p:val>
                                            <p:fltVal val="0.5"/>
                                          </p:val>
                                        </p:tav>
                                        <p:tav tm="100000">
                                          <p:val>
                                            <p:strVal val="#ppt_x"/>
                                          </p:val>
                                        </p:tav>
                                      </p:tavLst>
                                    </p:anim>
                                    <p:anim calcmode="lin" valueType="num">
                                      <p:cBhvr>
                                        <p:cTn id="10" dur="500" fill="hold"/>
                                        <p:tgtEl>
                                          <p:spTgt spid="13824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38243"/>
                                        </p:tgtEl>
                                        <p:attrNameLst>
                                          <p:attrName>style.visibility</p:attrName>
                                        </p:attrNameLst>
                                      </p:cBhvr>
                                      <p:to>
                                        <p:strVal val="visible"/>
                                      </p:to>
                                    </p:set>
                                    <p:animEffect transition="in" filter="dissolve">
                                      <p:cBhvr>
                                        <p:cTn id="14" dur="500"/>
                                        <p:tgtEl>
                                          <p:spTgt spid="138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P spid="138243"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685800" y="457200"/>
            <a:ext cx="7772400" cy="1143000"/>
          </a:xfrm>
          <a:prstGeom prst="rect">
            <a:avLst/>
          </a:prstGeom>
          <a:noFill/>
          <a:ln w="12700">
            <a:noFill/>
            <a:miter lim="800000"/>
            <a:headEnd/>
            <a:tailEnd/>
          </a:ln>
          <a:effectLst/>
        </p:spPr>
        <p:txBody>
          <a:bodyPr lIns="90487" tIns="44450" rIns="90487" bIns="44450" anchor="ctr"/>
          <a:lstStyle/>
          <a:p>
            <a:pPr eaLnBrk="1" hangingPunct="1"/>
            <a:r>
              <a:rPr lang="en-US" sz="3200" b="1">
                <a:solidFill>
                  <a:srgbClr val="000000"/>
                </a:solidFill>
                <a:latin typeface="Century Gothic" pitchFamily="34" charset="0"/>
              </a:rPr>
              <a:t>Stage 3 - Cohesive</a:t>
            </a:r>
          </a:p>
        </p:txBody>
      </p:sp>
      <p:sp>
        <p:nvSpPr>
          <p:cNvPr id="139267" name="Rectangle 3"/>
          <p:cNvSpPr>
            <a:spLocks noChangeArrowheads="1"/>
          </p:cNvSpPr>
          <p:nvPr/>
        </p:nvSpPr>
        <p:spPr bwMode="auto">
          <a:xfrm>
            <a:off x="304800" y="1295400"/>
            <a:ext cx="6629400" cy="5202238"/>
          </a:xfrm>
          <a:prstGeom prst="rect">
            <a:avLst/>
          </a:prstGeom>
          <a:noFill/>
          <a:ln w="12700">
            <a:noFill/>
            <a:miter lim="800000"/>
            <a:headEnd/>
            <a:tailEnd/>
          </a:ln>
          <a:effectLst/>
        </p:spPr>
        <p:txBody>
          <a:bodyPr lIns="90487" tIns="44450" rIns="90487" bIns="44450">
            <a:spAutoFit/>
          </a:bodyPr>
          <a:lstStyle/>
          <a:p>
            <a:pPr>
              <a:spcBef>
                <a:spcPct val="50000"/>
              </a:spcBef>
            </a:pPr>
            <a:r>
              <a:rPr lang="en-US" sz="2400" b="1">
                <a:solidFill>
                  <a:srgbClr val="000000"/>
                </a:solidFill>
                <a:latin typeface="Arial" charset="0"/>
              </a:rPr>
              <a:t>In Stage 3, the main issue is cohesion.  Students are friendly and trusting to each other and the [professor].  There is very little disruptive behavior.  There is lots of interaction but of an orderly type.  They conform to group norms.  There is little disagreement, as this is seen as disruptive to the harmony of the group.  This inability to handle conflict results in some covert bad feeling.  Extrinsic motivation comes from praise and encouragement from peer group and the [professor].  Breach of class norms brings strong group disapproval. </a:t>
            </a:r>
          </a:p>
          <a:p>
            <a:pPr>
              <a:spcBef>
                <a:spcPct val="50000"/>
              </a:spcBef>
            </a:pPr>
            <a:r>
              <a:rPr lang="en-US" sz="1600" b="1">
                <a:solidFill>
                  <a:srgbClr val="000000"/>
                </a:solidFill>
                <a:latin typeface="Arial" charset="0"/>
              </a:rPr>
              <a:t>(Education Department of South Australia , 1980, p. 31 - 35)</a:t>
            </a:r>
          </a:p>
        </p:txBody>
      </p:sp>
      <p:pic>
        <p:nvPicPr>
          <p:cNvPr id="139268" name="Picture 4" descr="MCBD19932_0000[1]"/>
          <p:cNvPicPr>
            <a:picLocks noChangeAspect="1" noChangeArrowheads="1"/>
          </p:cNvPicPr>
          <p:nvPr/>
        </p:nvPicPr>
        <p:blipFill>
          <a:blip r:embed="rId3" cstate="print"/>
          <a:srcRect/>
          <a:stretch>
            <a:fillRect/>
          </a:stretch>
        </p:blipFill>
        <p:spPr bwMode="auto">
          <a:xfrm>
            <a:off x="6477000" y="152400"/>
            <a:ext cx="2486025" cy="22780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39266"/>
                                        </p:tgtEl>
                                        <p:attrNameLst>
                                          <p:attrName>style.visibility</p:attrName>
                                        </p:attrNameLst>
                                      </p:cBhvr>
                                      <p:to>
                                        <p:strVal val="visible"/>
                                      </p:to>
                                    </p:set>
                                    <p:anim calcmode="lin" valueType="num">
                                      <p:cBhvr>
                                        <p:cTn id="7" dur="500" fill="hold"/>
                                        <p:tgtEl>
                                          <p:spTgt spid="139266"/>
                                        </p:tgtEl>
                                        <p:attrNameLst>
                                          <p:attrName>ppt_w</p:attrName>
                                        </p:attrNameLst>
                                      </p:cBhvr>
                                      <p:tavLst>
                                        <p:tav tm="0">
                                          <p:val>
                                            <p:fltVal val="0"/>
                                          </p:val>
                                        </p:tav>
                                        <p:tav tm="100000">
                                          <p:val>
                                            <p:strVal val="#ppt_w"/>
                                          </p:val>
                                        </p:tav>
                                      </p:tavLst>
                                    </p:anim>
                                    <p:anim calcmode="lin" valueType="num">
                                      <p:cBhvr>
                                        <p:cTn id="8" dur="500" fill="hold"/>
                                        <p:tgtEl>
                                          <p:spTgt spid="139266"/>
                                        </p:tgtEl>
                                        <p:attrNameLst>
                                          <p:attrName>ppt_h</p:attrName>
                                        </p:attrNameLst>
                                      </p:cBhvr>
                                      <p:tavLst>
                                        <p:tav tm="0">
                                          <p:val>
                                            <p:fltVal val="0"/>
                                          </p:val>
                                        </p:tav>
                                        <p:tav tm="100000">
                                          <p:val>
                                            <p:strVal val="#ppt_h"/>
                                          </p:val>
                                        </p:tav>
                                      </p:tavLst>
                                    </p:anim>
                                    <p:anim calcmode="lin" valueType="num">
                                      <p:cBhvr>
                                        <p:cTn id="9" dur="500" fill="hold"/>
                                        <p:tgtEl>
                                          <p:spTgt spid="139266"/>
                                        </p:tgtEl>
                                        <p:attrNameLst>
                                          <p:attrName>ppt_x</p:attrName>
                                        </p:attrNameLst>
                                      </p:cBhvr>
                                      <p:tavLst>
                                        <p:tav tm="0">
                                          <p:val>
                                            <p:fltVal val="0.5"/>
                                          </p:val>
                                        </p:tav>
                                        <p:tav tm="100000">
                                          <p:val>
                                            <p:strVal val="#ppt_x"/>
                                          </p:val>
                                        </p:tav>
                                      </p:tavLst>
                                    </p:anim>
                                    <p:anim calcmode="lin" valueType="num">
                                      <p:cBhvr>
                                        <p:cTn id="10" dur="500" fill="hold"/>
                                        <p:tgtEl>
                                          <p:spTgt spid="13926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39267"/>
                                        </p:tgtEl>
                                        <p:attrNameLst>
                                          <p:attrName>style.visibility</p:attrName>
                                        </p:attrNameLst>
                                      </p:cBhvr>
                                      <p:to>
                                        <p:strVal val="visible"/>
                                      </p:to>
                                    </p:set>
                                    <p:animEffect transition="in" filter="dissolve">
                                      <p:cBhvr>
                                        <p:cTn id="14" dur="500"/>
                                        <p:tgtEl>
                                          <p:spTgt spid="13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autoUpdateAnimBg="0"/>
      <p:bldP spid="13926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Obedient vs. Responsible</a:t>
            </a:r>
            <a:endParaRPr lang="en-US" dirty="0"/>
          </a:p>
        </p:txBody>
      </p:sp>
      <p:sp>
        <p:nvSpPr>
          <p:cNvPr id="3" name="Text Placeholder 2"/>
          <p:cNvSpPr>
            <a:spLocks noGrp="1"/>
          </p:cNvSpPr>
          <p:nvPr>
            <p:ph type="body" idx="1"/>
          </p:nvPr>
        </p:nvSpPr>
        <p:spPr/>
        <p:txBody>
          <a:bodyPr/>
          <a:lstStyle/>
          <a:p>
            <a:pPr algn="ctr"/>
            <a:r>
              <a:rPr lang="en-US" dirty="0" smtClean="0"/>
              <a:t>Obedience</a:t>
            </a:r>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pPr algn="ctr"/>
            <a:r>
              <a:rPr lang="en-US" dirty="0" smtClean="0"/>
              <a:t>Responsibility</a:t>
            </a:r>
            <a:endParaRPr lang="en-US" dirty="0"/>
          </a:p>
        </p:txBody>
      </p:sp>
      <p:sp>
        <p:nvSpPr>
          <p:cNvPr id="6" name="Content Placeholder 5"/>
          <p:cNvSpPr>
            <a:spLocks noGrp="1"/>
          </p:cNvSpPr>
          <p:nvPr>
            <p:ph sz="quarter" idx="4"/>
          </p:nvPr>
        </p:nvSpPr>
        <p:spPr/>
        <p:txBody>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685800" y="609600"/>
            <a:ext cx="7772400" cy="1143000"/>
          </a:xfrm>
          <a:prstGeom prst="rect">
            <a:avLst/>
          </a:prstGeom>
          <a:noFill/>
          <a:ln w="12700">
            <a:noFill/>
            <a:miter lim="800000"/>
            <a:headEnd/>
            <a:tailEnd/>
          </a:ln>
          <a:effectLst/>
        </p:spPr>
        <p:txBody>
          <a:bodyPr lIns="90487" tIns="44450" rIns="90487" bIns="44450" anchor="ctr"/>
          <a:lstStyle/>
          <a:p>
            <a:pPr eaLnBrk="1" hangingPunct="1"/>
            <a:r>
              <a:rPr lang="en-US" sz="3200" b="1">
                <a:solidFill>
                  <a:srgbClr val="000000"/>
                </a:solidFill>
                <a:latin typeface="Century Gothic" pitchFamily="34" charset="0"/>
              </a:rPr>
              <a:t>Stage 4 - Autonomy</a:t>
            </a:r>
          </a:p>
        </p:txBody>
      </p:sp>
      <p:sp>
        <p:nvSpPr>
          <p:cNvPr id="140291" name="Rectangle 3"/>
          <p:cNvSpPr>
            <a:spLocks noChangeArrowheads="1"/>
          </p:cNvSpPr>
          <p:nvPr/>
        </p:nvSpPr>
        <p:spPr bwMode="auto">
          <a:xfrm>
            <a:off x="304800" y="1504950"/>
            <a:ext cx="6553200" cy="5126038"/>
          </a:xfrm>
          <a:prstGeom prst="rect">
            <a:avLst/>
          </a:prstGeom>
          <a:noFill/>
          <a:ln w="12700">
            <a:noFill/>
            <a:miter lim="800000"/>
            <a:headEnd/>
            <a:tailEnd/>
          </a:ln>
          <a:effectLst/>
        </p:spPr>
        <p:txBody>
          <a:bodyPr lIns="90487" tIns="44450" rIns="90487" bIns="44450">
            <a:spAutoFit/>
          </a:bodyPr>
          <a:lstStyle/>
          <a:p>
            <a:pPr>
              <a:spcBef>
                <a:spcPct val="50000"/>
              </a:spcBef>
            </a:pPr>
            <a:r>
              <a:rPr lang="en-US" b="1">
                <a:solidFill>
                  <a:srgbClr val="000000"/>
                </a:solidFill>
                <a:latin typeface="Arial" charset="0"/>
              </a:rPr>
              <a:t>Autonomy is the main issue at Stage 4.  Individuals are self-directed, able to seek and give support but function well without it.  Students take responsibility for their own learning.  There is a high level of interaction.  Agreement and discussion are the norm; agreement occurs in the context of disagreement.</a:t>
            </a:r>
          </a:p>
          <a:p>
            <a:pPr>
              <a:spcBef>
                <a:spcPct val="50000"/>
              </a:spcBef>
            </a:pPr>
            <a:r>
              <a:rPr lang="en-US" b="1">
                <a:solidFill>
                  <a:srgbClr val="000000"/>
                </a:solidFill>
                <a:latin typeface="Arial" charset="0"/>
              </a:rPr>
              <a:t>Feelings (positive and negative) are openly expressed.  Students work the same with or without the [professor] present.</a:t>
            </a:r>
          </a:p>
          <a:p>
            <a:pPr>
              <a:spcBef>
                <a:spcPct val="50000"/>
              </a:spcBef>
            </a:pPr>
            <a:r>
              <a:rPr lang="en-US" b="1">
                <a:solidFill>
                  <a:srgbClr val="000000"/>
                </a:solidFill>
                <a:latin typeface="Arial" charset="0"/>
              </a:rPr>
              <a:t>Disruptive behavior is virtually non-existent.  Students show flexibility and adaptability in a variety of learning situations without demanding conformity of all members.  They utilize self-awareness and empathy rather than rules to choose behavior.  Motivation is mainly intrinsic.  Social behavior is based on respect for self and others.  Learning is seen as a way of gaining personal competence and joy.  </a:t>
            </a:r>
          </a:p>
          <a:p>
            <a:pPr>
              <a:spcBef>
                <a:spcPct val="50000"/>
              </a:spcBef>
            </a:pPr>
            <a:r>
              <a:rPr lang="en-US" sz="1600" b="1">
                <a:solidFill>
                  <a:srgbClr val="000000"/>
                </a:solidFill>
                <a:latin typeface="Arial" charset="0"/>
              </a:rPr>
              <a:t>(Education Department of South Australia , 1980, p. 31 - 35)</a:t>
            </a:r>
          </a:p>
        </p:txBody>
      </p:sp>
      <p:pic>
        <p:nvPicPr>
          <p:cNvPr id="140293" name="Picture 5" descr="MCBD06986_0000[1]"/>
          <p:cNvPicPr>
            <a:picLocks noChangeAspect="1" noChangeArrowheads="1"/>
          </p:cNvPicPr>
          <p:nvPr/>
        </p:nvPicPr>
        <p:blipFill>
          <a:blip r:embed="rId3" cstate="print"/>
          <a:srcRect/>
          <a:stretch>
            <a:fillRect/>
          </a:stretch>
        </p:blipFill>
        <p:spPr bwMode="auto">
          <a:xfrm>
            <a:off x="6638925" y="152400"/>
            <a:ext cx="2352675" cy="2270125"/>
          </a:xfrm>
          <a:prstGeom prst="rect">
            <a:avLst/>
          </a:prstGeom>
          <a:noFill/>
        </p:spPr>
      </p:pic>
      <p:pic>
        <p:nvPicPr>
          <p:cNvPr id="140297" name="Picture 9" descr="MCj01976610000[1]"/>
          <p:cNvPicPr>
            <a:picLocks noChangeAspect="1" noChangeArrowheads="1"/>
          </p:cNvPicPr>
          <p:nvPr/>
        </p:nvPicPr>
        <p:blipFill>
          <a:blip r:embed="rId4" cstate="print"/>
          <a:srcRect/>
          <a:stretch>
            <a:fillRect/>
          </a:stretch>
        </p:blipFill>
        <p:spPr bwMode="auto">
          <a:xfrm>
            <a:off x="6553200" y="2667000"/>
            <a:ext cx="2409825" cy="1727200"/>
          </a:xfrm>
          <a:prstGeom prst="rect">
            <a:avLst/>
          </a:prstGeom>
          <a:noFill/>
        </p:spPr>
      </p:pic>
      <p:pic>
        <p:nvPicPr>
          <p:cNvPr id="140306" name="Picture 18" descr="j0078751"/>
          <p:cNvPicPr>
            <a:picLocks noChangeAspect="1" noChangeArrowheads="1"/>
          </p:cNvPicPr>
          <p:nvPr/>
        </p:nvPicPr>
        <p:blipFill>
          <a:blip r:embed="rId5" cstate="print"/>
          <a:srcRect/>
          <a:stretch>
            <a:fillRect/>
          </a:stretch>
        </p:blipFill>
        <p:spPr bwMode="auto">
          <a:xfrm>
            <a:off x="7086600" y="4953000"/>
            <a:ext cx="1844675" cy="16303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40290"/>
                                        </p:tgtEl>
                                        <p:attrNameLst>
                                          <p:attrName>style.visibility</p:attrName>
                                        </p:attrNameLst>
                                      </p:cBhvr>
                                      <p:to>
                                        <p:strVal val="visible"/>
                                      </p:to>
                                    </p:set>
                                    <p:anim calcmode="lin" valueType="num">
                                      <p:cBhvr>
                                        <p:cTn id="7" dur="500" fill="hold"/>
                                        <p:tgtEl>
                                          <p:spTgt spid="140290"/>
                                        </p:tgtEl>
                                        <p:attrNameLst>
                                          <p:attrName>ppt_w</p:attrName>
                                        </p:attrNameLst>
                                      </p:cBhvr>
                                      <p:tavLst>
                                        <p:tav tm="0">
                                          <p:val>
                                            <p:fltVal val="0"/>
                                          </p:val>
                                        </p:tav>
                                        <p:tav tm="100000">
                                          <p:val>
                                            <p:strVal val="#ppt_w"/>
                                          </p:val>
                                        </p:tav>
                                      </p:tavLst>
                                    </p:anim>
                                    <p:anim calcmode="lin" valueType="num">
                                      <p:cBhvr>
                                        <p:cTn id="8" dur="500" fill="hold"/>
                                        <p:tgtEl>
                                          <p:spTgt spid="140290"/>
                                        </p:tgtEl>
                                        <p:attrNameLst>
                                          <p:attrName>ppt_h</p:attrName>
                                        </p:attrNameLst>
                                      </p:cBhvr>
                                      <p:tavLst>
                                        <p:tav tm="0">
                                          <p:val>
                                            <p:fltVal val="0"/>
                                          </p:val>
                                        </p:tav>
                                        <p:tav tm="100000">
                                          <p:val>
                                            <p:strVal val="#ppt_h"/>
                                          </p:val>
                                        </p:tav>
                                      </p:tavLst>
                                    </p:anim>
                                    <p:anim calcmode="lin" valueType="num">
                                      <p:cBhvr>
                                        <p:cTn id="9" dur="500" fill="hold"/>
                                        <p:tgtEl>
                                          <p:spTgt spid="140290"/>
                                        </p:tgtEl>
                                        <p:attrNameLst>
                                          <p:attrName>ppt_x</p:attrName>
                                        </p:attrNameLst>
                                      </p:cBhvr>
                                      <p:tavLst>
                                        <p:tav tm="0">
                                          <p:val>
                                            <p:fltVal val="0.5"/>
                                          </p:val>
                                        </p:tav>
                                        <p:tav tm="100000">
                                          <p:val>
                                            <p:strVal val="#ppt_x"/>
                                          </p:val>
                                        </p:tav>
                                      </p:tavLst>
                                    </p:anim>
                                    <p:anim calcmode="lin" valueType="num">
                                      <p:cBhvr>
                                        <p:cTn id="10" dur="500" fill="hold"/>
                                        <p:tgtEl>
                                          <p:spTgt spid="14029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40291"/>
                                        </p:tgtEl>
                                        <p:attrNameLst>
                                          <p:attrName>style.visibility</p:attrName>
                                        </p:attrNameLst>
                                      </p:cBhvr>
                                      <p:to>
                                        <p:strVal val="visible"/>
                                      </p:to>
                                    </p:set>
                                    <p:animEffect transition="in" filter="dissolve">
                                      <p:cBhvr>
                                        <p:cTn id="14" dur="500"/>
                                        <p:tgtEl>
                                          <p:spTgt spid="140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utoUpdateAnimBg="0"/>
      <p:bldP spid="140291"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fontScale="90000"/>
          </a:bodyPr>
          <a:lstStyle/>
          <a:p>
            <a:r>
              <a:rPr lang="en-US"/>
              <a:t>Table 1. The Pretest and Posttest Results for each course or workshop.</a:t>
            </a:r>
          </a:p>
        </p:txBody>
      </p:sp>
      <p:graphicFrame>
        <p:nvGraphicFramePr>
          <p:cNvPr id="172473" name="Group 1465"/>
          <p:cNvGraphicFramePr>
            <a:graphicFrameLocks noGrp="1"/>
          </p:cNvGraphicFramePr>
          <p:nvPr/>
        </p:nvGraphicFramePr>
        <p:xfrm>
          <a:off x="762000" y="1752600"/>
          <a:ext cx="7543800" cy="4505960"/>
        </p:xfrm>
        <a:graphic>
          <a:graphicData uri="http://schemas.openxmlformats.org/drawingml/2006/table">
            <a:tbl>
              <a:tblPr/>
              <a:tblGrid>
                <a:gridCol w="517525"/>
                <a:gridCol w="565150"/>
                <a:gridCol w="669925"/>
                <a:gridCol w="609600"/>
                <a:gridCol w="685800"/>
                <a:gridCol w="685800"/>
                <a:gridCol w="685800"/>
                <a:gridCol w="609600"/>
                <a:gridCol w="609600"/>
                <a:gridCol w="685800"/>
                <a:gridCol w="533400"/>
                <a:gridCol w="685800"/>
              </a:tblGrid>
              <a:tr h="244475">
                <a:tc>
                  <a:txBody>
                    <a:bodyPr/>
                    <a:lstStyle/>
                    <a:p>
                      <a:pPr marL="0" marR="0" lvl="0" indent="0" algn="l" defTabSz="914400" rtl="0" eaLnBrk="1" fontAlgn="base" latinLnBrk="0" hangingPunct="1">
                        <a:lnSpc>
                          <a:spcPct val="100000"/>
                        </a:lnSpc>
                        <a:spcBef>
                          <a:spcPct val="40000"/>
                        </a:spcBef>
                        <a:spcAft>
                          <a:spcPct val="0"/>
                        </a:spcAft>
                        <a:buClr>
                          <a:srgbClr val="000000"/>
                        </a:buClr>
                        <a:buSzTx/>
                        <a:buFontTx/>
                        <a:buNone/>
                        <a:tabLst/>
                      </a:pPr>
                      <a:endParaRPr kumimoji="0" lang="en-US" sz="2000" b="0" i="0"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0000"/>
                        </a:buClr>
                        <a:buSzTx/>
                        <a:buFontTx/>
                        <a:buNone/>
                        <a:tabLst/>
                      </a:pPr>
                      <a:endParaRPr kumimoji="0" lang="en-US" sz="2000" b="0" i="0"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Times New Roman" pitchFamily="18" charset="0"/>
                          <a:cs typeface="Arial" charset="0"/>
                        </a:rPr>
                        <a:t>Pretest - % of Responses at each level of social development</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Times New Roman" pitchFamily="18" charset="0"/>
                          <a:cs typeface="Arial" charset="0"/>
                        </a:rPr>
                        <a:t>Posttest - % of Responses at each level of social development</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Times New Roman" pitchFamily="18" charset="0"/>
                          <a:cs typeface="Arial" charset="0"/>
                        </a:rPr>
                        <a:t>Number of Students</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184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charset="0"/>
                          <a:ea typeface="Times New Roman" pitchFamily="18" charset="0"/>
                          <a:cs typeface="Arial" charset="0"/>
                        </a:rPr>
                        <a:t>Course</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charset="0"/>
                          <a:ea typeface="Times New Roman" pitchFamily="18" charset="0"/>
                          <a:cs typeface="Arial" charset="0"/>
                        </a:rPr>
                        <a:t>Time</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charset="0"/>
                          <a:ea typeface="Times New Roman" pitchFamily="18" charset="0"/>
                          <a:cs typeface="Arial" charset="0"/>
                        </a:rPr>
                        <a:t>Dependent</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charset="0"/>
                          <a:ea typeface="Times New Roman" pitchFamily="18" charset="0"/>
                          <a:cs typeface="Arial" charset="0"/>
                        </a:rPr>
                        <a:t>Rebellion</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charset="0"/>
                          <a:ea typeface="Times New Roman" pitchFamily="18" charset="0"/>
                          <a:cs typeface="Arial" charset="0"/>
                        </a:rPr>
                        <a:t>Cohesion</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charset="0"/>
                          <a:ea typeface="Times New Roman" pitchFamily="18" charset="0"/>
                          <a:cs typeface="Arial" charset="0"/>
                        </a:rPr>
                        <a:t>Autonomy</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charset="0"/>
                          <a:ea typeface="Times New Roman" pitchFamily="18" charset="0"/>
                          <a:cs typeface="Arial" charset="0"/>
                        </a:rPr>
                        <a:t>Dependent</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charset="0"/>
                          <a:ea typeface="Times New Roman" pitchFamily="18" charset="0"/>
                          <a:cs typeface="Arial" charset="0"/>
                        </a:rPr>
                        <a:t>Rebellion</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charset="0"/>
                          <a:ea typeface="Times New Roman" pitchFamily="18" charset="0"/>
                          <a:cs typeface="Arial" charset="0"/>
                        </a:rPr>
                        <a:t>Cohesion</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charset="0"/>
                          <a:ea typeface="Times New Roman" pitchFamily="18" charset="0"/>
                          <a:cs typeface="Arial" charset="0"/>
                        </a:rPr>
                        <a:t>Autonomy</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charset="0"/>
                          <a:ea typeface="Times New Roman" pitchFamily="18" charset="0"/>
                          <a:cs typeface="Arial" charset="0"/>
                        </a:rPr>
                        <a:t>Pretest</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charset="0"/>
                          <a:ea typeface="Times New Roman" pitchFamily="18" charset="0"/>
                          <a:cs typeface="Arial" charset="0"/>
                        </a:rPr>
                        <a:t>Posttest</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Times New Roman" pitchFamily="18" charset="0"/>
                          <a:cs typeface="Arial" charset="0"/>
                        </a:rPr>
                        <a:t>5-day JD</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ea typeface="Times New Roman" pitchFamily="18" charset="0"/>
                          <a:cs typeface="Arial" charset="0"/>
                        </a:rPr>
                        <a:t>Sum 96</a:t>
                      </a:r>
                      <a:endParaRPr kumimoji="0" lang="en-US" sz="32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11%</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14%</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93%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54</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52</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Times New Roman" pitchFamily="18" charset="0"/>
                          <a:cs typeface="Arial" charset="0"/>
                        </a:rPr>
                        <a:t>EDTP520</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ea typeface="Times New Roman" pitchFamily="18" charset="0"/>
                          <a:cs typeface="Arial" charset="0"/>
                        </a:rPr>
                        <a:t>Fall 98</a:t>
                      </a:r>
                      <a:endParaRPr kumimoji="0" lang="en-US" sz="32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45%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88%</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21</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Times New Roman" pitchFamily="18" charset="0"/>
                          <a:cs typeface="Arial" charset="0"/>
                        </a:rPr>
                        <a:t>EDTP520</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ea typeface="Times New Roman" pitchFamily="18" charset="0"/>
                          <a:cs typeface="Arial" charset="0"/>
                        </a:rPr>
                        <a:t>Fall 00</a:t>
                      </a:r>
                      <a:endParaRPr kumimoji="0" lang="en-US" sz="32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11%</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64%</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85%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21</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22</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Times New Roman" pitchFamily="18" charset="0"/>
                          <a:cs typeface="Arial" charset="0"/>
                        </a:rPr>
                        <a:t>EDTP520</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ea typeface="Times New Roman" pitchFamily="18" charset="0"/>
                          <a:cs typeface="Arial" charset="0"/>
                        </a:rPr>
                        <a:t>Spr 01</a:t>
                      </a:r>
                      <a:endParaRPr kumimoji="0" lang="en-US" sz="32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8%</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17%</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22%</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53%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18</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Times New Roman" pitchFamily="18" charset="0"/>
                          <a:cs typeface="Arial" charset="0"/>
                        </a:rPr>
                        <a:t>EDTP520</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ea typeface="Times New Roman" pitchFamily="18" charset="0"/>
                          <a:cs typeface="Arial" charset="0"/>
                        </a:rPr>
                        <a:t>Fall 01</a:t>
                      </a:r>
                      <a:endParaRPr kumimoji="0" lang="en-US" sz="32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61%</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8%</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22</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Times New Roman" pitchFamily="18" charset="0"/>
                          <a:cs typeface="Arial" charset="0"/>
                        </a:rPr>
                        <a:t>EDTP520</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ea typeface="Times New Roman" pitchFamily="18" charset="0"/>
                          <a:cs typeface="Arial" charset="0"/>
                        </a:rPr>
                        <a:t>Spr 02</a:t>
                      </a:r>
                      <a:endParaRPr kumimoji="0" lang="en-US" sz="32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17%</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22%</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45%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16%</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Times New Roman" pitchFamily="18" charset="0"/>
                          <a:cs typeface="Arial" charset="0"/>
                        </a:rPr>
                        <a:t>3-day JD</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ea typeface="Times New Roman" pitchFamily="18" charset="0"/>
                          <a:cs typeface="Arial" charset="0"/>
                        </a:rPr>
                        <a:t>Sum 02</a:t>
                      </a:r>
                      <a:endParaRPr kumimoji="0" lang="en-US" sz="32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8%</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62%</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4%</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93%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Times New Roman" pitchFamily="18" charset="0"/>
                          <a:cs typeface="Arial" charset="0"/>
                        </a:rPr>
                        <a:t>EDTP520</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ea typeface="Times New Roman" pitchFamily="18" charset="0"/>
                          <a:cs typeface="Arial" charset="0"/>
                        </a:rPr>
                        <a:t>Spr 03</a:t>
                      </a:r>
                      <a:endParaRPr kumimoji="0" lang="en-US" sz="32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27%</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59%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8%</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11</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11</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Times New Roman" pitchFamily="18" charset="0"/>
                          <a:cs typeface="Arial" charset="0"/>
                        </a:rPr>
                        <a:t>3-day JD</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ea typeface="Times New Roman" pitchFamily="18" charset="0"/>
                          <a:cs typeface="Arial" charset="0"/>
                        </a:rPr>
                        <a:t>Sum 03</a:t>
                      </a:r>
                      <a:endParaRPr kumimoji="0" lang="en-US" sz="32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18%</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54%</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27</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27</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Times New Roman" pitchFamily="18" charset="0"/>
                          <a:cs typeface="Arial" charset="0"/>
                        </a:rPr>
                        <a:t>1-day JD</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ea typeface="Times New Roman" pitchFamily="18" charset="0"/>
                          <a:cs typeface="Arial" charset="0"/>
                        </a:rPr>
                        <a:t>Sum 03</a:t>
                      </a:r>
                      <a:endParaRPr kumimoji="0" lang="en-US" sz="32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32%</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35%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71</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66</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Times New Roman" pitchFamily="18" charset="0"/>
                          <a:cs typeface="Arial" charset="0"/>
                        </a:rPr>
                        <a:t>2-day JD</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ea typeface="Times New Roman" pitchFamily="18" charset="0"/>
                          <a:cs typeface="Arial" charset="0"/>
                        </a:rPr>
                        <a:t>Sum 04</a:t>
                      </a:r>
                      <a:endParaRPr kumimoji="0" lang="en-US" sz="32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22%</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11%</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28%</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39%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8%</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78%</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Times New Roman" pitchFamily="18" charset="0"/>
                          <a:cs typeface="Arial" charset="0"/>
                        </a:rPr>
                        <a:t>2-day JD</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ea typeface="Times New Roman" pitchFamily="18" charset="0"/>
                          <a:cs typeface="Arial" charset="0"/>
                        </a:rPr>
                        <a:t>Spr 05</a:t>
                      </a:r>
                      <a:endParaRPr kumimoji="0" lang="en-US" sz="32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11%</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16%</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54%</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24</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Times New Roman" pitchFamily="18" charset="0"/>
                          <a:cs typeface="Arial" charset="0"/>
                        </a:rPr>
                        <a:t>2-day JD</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ea typeface="Times New Roman" pitchFamily="18" charset="0"/>
                          <a:cs typeface="Arial" charset="0"/>
                        </a:rPr>
                        <a:t>Sum 05</a:t>
                      </a:r>
                      <a:endParaRPr kumimoji="0" lang="en-US" sz="32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4%</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4%</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68%</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14%</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86%</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Times New Roman" pitchFamily="18" charset="0"/>
                          <a:cs typeface="Arial" charset="0"/>
                        </a:rPr>
                        <a:t>EDTP520</a:t>
                      </a:r>
                      <a:endParaRPr kumimoji="0" lang="en-US" sz="28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ea typeface="Times New Roman" pitchFamily="18" charset="0"/>
                          <a:cs typeface="Arial" charset="0"/>
                        </a:rPr>
                        <a:t>Spr 06</a:t>
                      </a:r>
                      <a:endParaRPr kumimoji="0" lang="en-US" sz="32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40%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17%</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40%</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16%</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64%</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14</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ea typeface="Times New Roman" pitchFamily="18" charset="0"/>
                          <a:cs typeface="Arial" charset="0"/>
                        </a:rPr>
                        <a:t>EDTP520-Section 1</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ea typeface="Times New Roman" pitchFamily="18" charset="0"/>
                          <a:cs typeface="Arial" charset="0"/>
                        </a:rPr>
                        <a:t>Fall 06</a:t>
                      </a:r>
                      <a:endParaRPr kumimoji="0" lang="en-US" sz="32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48%</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4%</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8%</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12</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ea typeface="Times New Roman" pitchFamily="18" charset="0"/>
                          <a:cs typeface="Arial" charset="0"/>
                        </a:rPr>
                        <a:t>EDTP520-Section 2</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ea typeface="Times New Roman" pitchFamily="18" charset="0"/>
                          <a:cs typeface="Arial" charset="0"/>
                        </a:rPr>
                        <a:t>Fall 06</a:t>
                      </a:r>
                      <a:endParaRPr kumimoji="0" lang="en-US" sz="32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31%</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44%</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4%</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19%</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75%</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13</a:t>
                      </a:r>
                      <a:endParaRPr kumimoji="0" lang="en-US" sz="2400" b="0"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2" name="Oval 6"/>
          <p:cNvSpPr>
            <a:spLocks noChangeArrowheads="1"/>
          </p:cNvSpPr>
          <p:nvPr/>
        </p:nvSpPr>
        <p:spPr bwMode="auto">
          <a:xfrm>
            <a:off x="4267200" y="5562600"/>
            <a:ext cx="1371600" cy="914400"/>
          </a:xfrm>
          <a:prstGeom prst="ellipse">
            <a:avLst/>
          </a:prstGeom>
          <a:solidFill>
            <a:schemeClr val="folHlink"/>
          </a:solidFill>
          <a:ln w="12700" cap="sq">
            <a:solidFill>
              <a:schemeClr val="tx1"/>
            </a:solidFill>
            <a:round/>
            <a:headEnd/>
            <a:tailEnd/>
          </a:ln>
          <a:effectLst/>
        </p:spPr>
        <p:txBody>
          <a:bodyPr wrap="none" anchor="ctr"/>
          <a:lstStyle/>
          <a:p>
            <a:endParaRPr lang="en-US"/>
          </a:p>
        </p:txBody>
      </p:sp>
      <p:sp>
        <p:nvSpPr>
          <p:cNvPr id="173060" name="Rectangle 4"/>
          <p:cNvSpPr>
            <a:spLocks noGrp="1" noChangeArrowheads="1"/>
          </p:cNvSpPr>
          <p:nvPr>
            <p:ph type="title"/>
          </p:nvPr>
        </p:nvSpPr>
        <p:spPr>
          <a:xfrm>
            <a:off x="533400" y="381000"/>
            <a:ext cx="8001000" cy="533400"/>
          </a:xfrm>
        </p:spPr>
        <p:txBody>
          <a:bodyPr/>
          <a:lstStyle/>
          <a:p>
            <a:pPr algn="l"/>
            <a:r>
              <a:rPr lang="en-US" sz="2800" b="1" dirty="0"/>
              <a:t>Hypotheses Testing - </a:t>
            </a:r>
            <a:r>
              <a:rPr lang="en-US" sz="2800" b="1" dirty="0" smtClean="0"/>
              <a:t>Autonomy</a:t>
            </a:r>
            <a:endParaRPr lang="en-US" sz="2800" b="1" dirty="0"/>
          </a:p>
        </p:txBody>
      </p:sp>
      <p:sp>
        <p:nvSpPr>
          <p:cNvPr id="173061" name="Text Box 5"/>
          <p:cNvSpPr txBox="1">
            <a:spLocks noChangeArrowheads="1"/>
          </p:cNvSpPr>
          <p:nvPr/>
        </p:nvSpPr>
        <p:spPr bwMode="auto">
          <a:xfrm>
            <a:off x="381000" y="996950"/>
            <a:ext cx="6400800" cy="5175250"/>
          </a:xfrm>
          <a:prstGeom prst="rect">
            <a:avLst/>
          </a:prstGeom>
          <a:noFill/>
          <a:ln w="12700" cap="sq">
            <a:noFill/>
            <a:miter lim="800000"/>
            <a:headEnd/>
            <a:tailEnd/>
          </a:ln>
          <a:effectLst/>
        </p:spPr>
        <p:txBody>
          <a:bodyPr>
            <a:spAutoFit/>
          </a:bodyPr>
          <a:lstStyle/>
          <a:p>
            <a:pPr>
              <a:spcBef>
                <a:spcPct val="50000"/>
              </a:spcBef>
            </a:pPr>
            <a:r>
              <a:rPr lang="en-US" b="1">
                <a:solidFill>
                  <a:srgbClr val="000000"/>
                </a:solidFill>
                <a:latin typeface="Arial" charset="0"/>
                <a:ea typeface="Times New Roman" pitchFamily="18" charset="0"/>
                <a:cs typeface="Arial" charset="0"/>
              </a:rPr>
              <a:t>It was hypothesized that students’ responses at the autonomous level of social development would be significantly higher on the social development questionnaire after the instructor implemented the treatment, establishing and maintaining mutual expectations and goals with the students in the course or workshop.  </a:t>
            </a:r>
          </a:p>
          <a:p>
            <a:pPr>
              <a:spcBef>
                <a:spcPct val="50000"/>
              </a:spcBef>
            </a:pPr>
            <a:r>
              <a:rPr lang="en-US" b="1">
                <a:solidFill>
                  <a:srgbClr val="000000"/>
                </a:solidFill>
                <a:latin typeface="Arial" charset="0"/>
                <a:ea typeface="Times New Roman" pitchFamily="18" charset="0"/>
                <a:cs typeface="Arial" charset="0"/>
              </a:rPr>
              <a:t>This hypothesis was tested, using a two-tailed paired-samples t-test that compared the percentage of responses at the autonomous level on the pretests with the percentage of responses at the autonomous level on the posttests. </a:t>
            </a:r>
          </a:p>
          <a:p>
            <a:pPr>
              <a:spcBef>
                <a:spcPct val="50000"/>
              </a:spcBef>
            </a:pPr>
            <a:r>
              <a:rPr lang="en-US" b="1">
                <a:solidFill>
                  <a:srgbClr val="000000"/>
                </a:solidFill>
                <a:latin typeface="Arial" charset="0"/>
                <a:ea typeface="Times New Roman" pitchFamily="18" charset="0"/>
                <a:cs typeface="Arial" charset="0"/>
              </a:rPr>
              <a:t>The hypothesis was supported.  </a:t>
            </a:r>
          </a:p>
          <a:p>
            <a:pPr>
              <a:spcBef>
                <a:spcPct val="50000"/>
              </a:spcBef>
            </a:pPr>
            <a:r>
              <a:rPr lang="en-US" b="1">
                <a:solidFill>
                  <a:srgbClr val="000000"/>
                </a:solidFill>
                <a:latin typeface="Arial" charset="0"/>
                <a:ea typeface="Times New Roman" pitchFamily="18" charset="0"/>
                <a:cs typeface="Arial" charset="0"/>
              </a:rPr>
              <a:t>The percentage of autonomous responses on the pretests (</a:t>
            </a:r>
            <a:r>
              <a:rPr lang="en-US" b="1" u="sng">
                <a:solidFill>
                  <a:srgbClr val="000000"/>
                </a:solidFill>
                <a:latin typeface="Arial" charset="0"/>
                <a:ea typeface="Times New Roman" pitchFamily="18" charset="0"/>
                <a:cs typeface="Arial" charset="0"/>
              </a:rPr>
              <a:t>M</a:t>
            </a:r>
            <a:r>
              <a:rPr lang="en-US" b="1">
                <a:solidFill>
                  <a:srgbClr val="000000"/>
                </a:solidFill>
                <a:latin typeface="Arial" charset="0"/>
                <a:ea typeface="Times New Roman" pitchFamily="18" charset="0"/>
                <a:cs typeface="Arial" charset="0"/>
              </a:rPr>
              <a:t> = 51.31, </a:t>
            </a:r>
            <a:r>
              <a:rPr lang="en-US" b="1" u="sng">
                <a:solidFill>
                  <a:srgbClr val="000000"/>
                </a:solidFill>
                <a:latin typeface="Arial" charset="0"/>
                <a:ea typeface="Times New Roman" pitchFamily="18" charset="0"/>
                <a:cs typeface="Arial" charset="0"/>
              </a:rPr>
              <a:t>SD</a:t>
            </a:r>
            <a:r>
              <a:rPr lang="en-US" b="1">
                <a:solidFill>
                  <a:srgbClr val="000000"/>
                </a:solidFill>
                <a:latin typeface="Arial" charset="0"/>
                <a:ea typeface="Times New Roman" pitchFamily="18" charset="0"/>
                <a:cs typeface="Arial" charset="0"/>
              </a:rPr>
              <a:t> = 12.42) was less than the percentage of autonomous responses on the posttests (</a:t>
            </a:r>
            <a:r>
              <a:rPr lang="en-US" b="1" u="sng">
                <a:solidFill>
                  <a:srgbClr val="000000"/>
                </a:solidFill>
                <a:latin typeface="Arial" charset="0"/>
                <a:ea typeface="Times New Roman" pitchFamily="18" charset="0"/>
                <a:cs typeface="Arial" charset="0"/>
              </a:rPr>
              <a:t>M</a:t>
            </a:r>
            <a:r>
              <a:rPr lang="en-US" b="1">
                <a:solidFill>
                  <a:srgbClr val="000000"/>
                </a:solidFill>
                <a:latin typeface="Arial" charset="0"/>
                <a:ea typeface="Times New Roman" pitchFamily="18" charset="0"/>
                <a:cs typeface="Arial" charset="0"/>
              </a:rPr>
              <a:t> = 78.19, </a:t>
            </a:r>
            <a:r>
              <a:rPr lang="en-US" b="1" u="sng">
                <a:solidFill>
                  <a:srgbClr val="000000"/>
                </a:solidFill>
                <a:latin typeface="Arial" charset="0"/>
                <a:ea typeface="Times New Roman" pitchFamily="18" charset="0"/>
                <a:cs typeface="Arial" charset="0"/>
              </a:rPr>
              <a:t>SD</a:t>
            </a:r>
            <a:r>
              <a:rPr lang="en-US" b="1">
                <a:solidFill>
                  <a:srgbClr val="000000"/>
                </a:solidFill>
                <a:latin typeface="Arial" charset="0"/>
                <a:ea typeface="Times New Roman" pitchFamily="18" charset="0"/>
                <a:cs typeface="Arial" charset="0"/>
              </a:rPr>
              <a:t> = 9.38), </a:t>
            </a:r>
            <a:r>
              <a:rPr lang="en-US" b="1" u="sng">
                <a:solidFill>
                  <a:srgbClr val="000000"/>
                </a:solidFill>
                <a:latin typeface="Arial" charset="0"/>
                <a:ea typeface="Times New Roman" pitchFamily="18" charset="0"/>
                <a:cs typeface="Arial" charset="0"/>
              </a:rPr>
              <a:t>t</a:t>
            </a:r>
            <a:r>
              <a:rPr lang="en-US" b="1">
                <a:solidFill>
                  <a:srgbClr val="000000"/>
                </a:solidFill>
                <a:latin typeface="Arial" charset="0"/>
                <a:ea typeface="Times New Roman" pitchFamily="18" charset="0"/>
                <a:cs typeface="Arial" charset="0"/>
              </a:rPr>
              <a:t>(15) = -12.40, </a:t>
            </a:r>
            <a:r>
              <a:rPr lang="en-US" b="1" u="sng">
                <a:solidFill>
                  <a:srgbClr val="000000"/>
                </a:solidFill>
                <a:latin typeface="Arial" charset="0"/>
                <a:ea typeface="Times New Roman" pitchFamily="18" charset="0"/>
                <a:cs typeface="Arial" charset="0"/>
              </a:rPr>
              <a:t>p</a:t>
            </a:r>
            <a:r>
              <a:rPr lang="en-US" b="1">
                <a:solidFill>
                  <a:srgbClr val="000000"/>
                </a:solidFill>
                <a:latin typeface="Arial" charset="0"/>
                <a:ea typeface="Times New Roman" pitchFamily="18" charset="0"/>
                <a:cs typeface="Arial" charset="0"/>
              </a:rPr>
              <a:t> = .000.**</a:t>
            </a:r>
          </a:p>
        </p:txBody>
      </p:sp>
      <p:pic>
        <p:nvPicPr>
          <p:cNvPr id="173074" name="Picture 18" descr="j0198327"/>
          <p:cNvPicPr>
            <a:picLocks noChangeAspect="1" noChangeArrowheads="1"/>
          </p:cNvPicPr>
          <p:nvPr/>
        </p:nvPicPr>
        <p:blipFill>
          <a:blip r:embed="rId3" cstate="print"/>
          <a:srcRect/>
          <a:stretch>
            <a:fillRect/>
          </a:stretch>
        </p:blipFill>
        <p:spPr bwMode="auto">
          <a:xfrm>
            <a:off x="-1828800" y="5105400"/>
            <a:ext cx="2887663" cy="2622550"/>
          </a:xfrm>
          <a:prstGeom prst="rect">
            <a:avLst/>
          </a:prstGeom>
          <a:noFill/>
        </p:spPr>
      </p:pic>
      <p:pic>
        <p:nvPicPr>
          <p:cNvPr id="173075" name="Picture 19" descr="j0304869"/>
          <p:cNvPicPr>
            <a:picLocks noChangeAspect="1" noChangeArrowheads="1"/>
          </p:cNvPicPr>
          <p:nvPr/>
        </p:nvPicPr>
        <p:blipFill>
          <a:blip r:embed="rId4" cstate="print"/>
          <a:srcRect/>
          <a:stretch>
            <a:fillRect/>
          </a:stretch>
        </p:blipFill>
        <p:spPr bwMode="auto">
          <a:xfrm>
            <a:off x="6713538" y="5181600"/>
            <a:ext cx="1058862" cy="1143000"/>
          </a:xfrm>
          <a:prstGeom prst="rect">
            <a:avLst/>
          </a:prstGeom>
          <a:noFill/>
        </p:spPr>
      </p:pic>
      <p:pic>
        <p:nvPicPr>
          <p:cNvPr id="173076" name="Picture 20" descr="j0304869"/>
          <p:cNvPicPr>
            <a:picLocks noChangeAspect="1" noChangeArrowheads="1"/>
          </p:cNvPicPr>
          <p:nvPr/>
        </p:nvPicPr>
        <p:blipFill>
          <a:blip r:embed="rId4" cstate="print"/>
          <a:srcRect/>
          <a:stretch>
            <a:fillRect/>
          </a:stretch>
        </p:blipFill>
        <p:spPr bwMode="auto">
          <a:xfrm>
            <a:off x="7772400" y="5181600"/>
            <a:ext cx="1058863"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3062"/>
                                        </p:tgtEl>
                                        <p:attrNameLst>
                                          <p:attrName>style.visibility</p:attrName>
                                        </p:attrNameLst>
                                      </p:cBhvr>
                                      <p:to>
                                        <p:strVal val="visible"/>
                                      </p:to>
                                    </p:set>
                                    <p:animEffect transition="in" filter="wipe(down)">
                                      <p:cBhvr>
                                        <p:cTn id="7" dur="580">
                                          <p:stCondLst>
                                            <p:cond delay="0"/>
                                          </p:stCondLst>
                                        </p:cTn>
                                        <p:tgtEl>
                                          <p:spTgt spid="173062"/>
                                        </p:tgtEl>
                                      </p:cBhvr>
                                    </p:animEffect>
                                    <p:anim calcmode="lin" valueType="num">
                                      <p:cBhvr>
                                        <p:cTn id="8" dur="1822" tmFilter="0,0; 0.14,0.36; 0.43,0.73; 0.71,0.91; 1.0,1.0">
                                          <p:stCondLst>
                                            <p:cond delay="0"/>
                                          </p:stCondLst>
                                        </p:cTn>
                                        <p:tgtEl>
                                          <p:spTgt spid="17306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306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306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306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3062"/>
                                        </p:tgtEl>
                                        <p:attrNameLst>
                                          <p:attrName>ppt_y</p:attrName>
                                        </p:attrNameLst>
                                      </p:cBhvr>
                                      <p:tavLst>
                                        <p:tav tm="0" fmla="#ppt_y-sin(pi*$)/81">
                                          <p:val>
                                            <p:fltVal val="0"/>
                                          </p:val>
                                        </p:tav>
                                        <p:tav tm="100000">
                                          <p:val>
                                            <p:fltVal val="1"/>
                                          </p:val>
                                        </p:tav>
                                      </p:tavLst>
                                    </p:anim>
                                    <p:animScale>
                                      <p:cBhvr>
                                        <p:cTn id="13" dur="26">
                                          <p:stCondLst>
                                            <p:cond delay="650"/>
                                          </p:stCondLst>
                                        </p:cTn>
                                        <p:tgtEl>
                                          <p:spTgt spid="173062"/>
                                        </p:tgtEl>
                                      </p:cBhvr>
                                      <p:to x="100000" y="60000"/>
                                    </p:animScale>
                                    <p:animScale>
                                      <p:cBhvr>
                                        <p:cTn id="14" dur="166" decel="50000">
                                          <p:stCondLst>
                                            <p:cond delay="676"/>
                                          </p:stCondLst>
                                        </p:cTn>
                                        <p:tgtEl>
                                          <p:spTgt spid="173062"/>
                                        </p:tgtEl>
                                      </p:cBhvr>
                                      <p:to x="100000" y="100000"/>
                                    </p:animScale>
                                    <p:animScale>
                                      <p:cBhvr>
                                        <p:cTn id="15" dur="26">
                                          <p:stCondLst>
                                            <p:cond delay="1312"/>
                                          </p:stCondLst>
                                        </p:cTn>
                                        <p:tgtEl>
                                          <p:spTgt spid="173062"/>
                                        </p:tgtEl>
                                      </p:cBhvr>
                                      <p:to x="100000" y="80000"/>
                                    </p:animScale>
                                    <p:animScale>
                                      <p:cBhvr>
                                        <p:cTn id="16" dur="166" decel="50000">
                                          <p:stCondLst>
                                            <p:cond delay="1338"/>
                                          </p:stCondLst>
                                        </p:cTn>
                                        <p:tgtEl>
                                          <p:spTgt spid="173062"/>
                                        </p:tgtEl>
                                      </p:cBhvr>
                                      <p:to x="100000" y="100000"/>
                                    </p:animScale>
                                    <p:animScale>
                                      <p:cBhvr>
                                        <p:cTn id="17" dur="26">
                                          <p:stCondLst>
                                            <p:cond delay="1642"/>
                                          </p:stCondLst>
                                        </p:cTn>
                                        <p:tgtEl>
                                          <p:spTgt spid="173062"/>
                                        </p:tgtEl>
                                      </p:cBhvr>
                                      <p:to x="100000" y="90000"/>
                                    </p:animScale>
                                    <p:animScale>
                                      <p:cBhvr>
                                        <p:cTn id="18" dur="166" decel="50000">
                                          <p:stCondLst>
                                            <p:cond delay="1668"/>
                                          </p:stCondLst>
                                        </p:cTn>
                                        <p:tgtEl>
                                          <p:spTgt spid="173062"/>
                                        </p:tgtEl>
                                      </p:cBhvr>
                                      <p:to x="100000" y="100000"/>
                                    </p:animScale>
                                    <p:animScale>
                                      <p:cBhvr>
                                        <p:cTn id="19" dur="26">
                                          <p:stCondLst>
                                            <p:cond delay="1808"/>
                                          </p:stCondLst>
                                        </p:cTn>
                                        <p:tgtEl>
                                          <p:spTgt spid="173062"/>
                                        </p:tgtEl>
                                      </p:cBhvr>
                                      <p:to x="100000" y="95000"/>
                                    </p:animScale>
                                    <p:animScale>
                                      <p:cBhvr>
                                        <p:cTn id="20" dur="166" decel="50000">
                                          <p:stCondLst>
                                            <p:cond delay="1834"/>
                                          </p:stCondLst>
                                        </p:cTn>
                                        <p:tgtEl>
                                          <p:spTgt spid="17306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73074"/>
                                        </p:tgtEl>
                                        <p:attrNameLst>
                                          <p:attrName>style.visibility</p:attrName>
                                        </p:attrNameLst>
                                      </p:cBhvr>
                                      <p:to>
                                        <p:strVal val="visible"/>
                                      </p:to>
                                    </p:set>
                                    <p:animEffect transition="in" filter="dissolve">
                                      <p:cBhvr>
                                        <p:cTn id="25" dur="500"/>
                                        <p:tgtEl>
                                          <p:spTgt spid="173074"/>
                                        </p:tgtEl>
                                      </p:cBhvr>
                                    </p:animEffect>
                                  </p:childTnLst>
                                </p:cTn>
                              </p:par>
                              <p:par>
                                <p:cTn id="26" presetID="0" presetClass="path" presetSubtype="0" accel="50000" decel="50000" fill="hold" nodeType="withEffect">
                                  <p:stCondLst>
                                    <p:cond delay="0"/>
                                  </p:stCondLst>
                                  <p:childTnLst>
                                    <p:animMotion origin="layout" path="M 0.04201 0.03796 C 0.06562 0.03981 0.08923 0.0419 0.11284 0.04421 C 0.13802 0.04352 0.14704 0.04352 0.16684 0.03981 C 0.18732 0.04074 0.20642 0.04421 0.22673 0.04606 C 0.25017 0.05393 0.27448 0.06157 0.29861 0.06435 C 0.31701 0.06366 0.33437 0.06342 0.35277 0.0625 C 0.35764 0.06227 0.35555 0.05972 0.36007 0.05764 C 0.36284 0.05602 0.36649 0.05579 0.36996 0.05393 C 0.3776 0.05046 0.38368 0.04329 0.39149 0.0412 C 0.39757 0.03704 0.40486 0.03055 0.41145 0.02801 C 0.41597 0.02245 0.421 0.01481 0.42621 0.01018 C 0.43889 -0.00162 0.4559 -0.00718 0.47031 -0.01482 C 0.47639 -0.01736 0.47934 -0.02246 0.48611 -0.02384 C 0.48819 -0.02662 0.48993 -0.02963 0.49236 -0.03241 C 0.49357 -0.03334 0.49583 -0.0338 0.49704 -0.03588 C 0.49826 -0.03658 0.49861 -0.03912 0.49948 -0.04005 C 0.51024 -0.05232 0.49826 -0.03195 0.51076 -0.05209 C 0.51736 -0.06227 0.52326 -0.07361 0.5302 -0.08472 C 0.5342 -0.09051 0.53489 -0.09815 0.53993 -0.10209 C 0.54079 -0.10486 0.54149 -0.10671 0.54253 -0.10857 C 0.54357 -0.11111 0.54514 -0.11181 0.546 -0.11343 C 0.54878 -0.11898 0.54982 -0.12315 0.55364 -0.12847 C 0.55816 -0.14514 0.5526 -0.12871 0.56076 -0.14283 C 0.56493 -0.14977 0.56371 -0.15486 0.56944 -0.15903 C 0.57361 -0.16829 0.57812 -0.17801 0.58402 -0.18519 C 0.5875 -0.19769 0.59375 -0.2044 0.6 -0.21459 C 0.60329 -0.21991 0.60468 -0.22778 0.60833 -0.23218 C 0.61093 -0.23565 0.61371 -0.23866 0.61579 -0.24236 C 0.62239 -0.25347 0.62795 -0.26644 0.6342 -0.27801 C 0.63958 -0.28796 0.64583 -0.29722 0.65121 -0.30741 C 0.65277 -0.31667 0.65486 -0.32176 0.65989 -0.32847 C 0.66302 -0.33889 0.66493 -0.34838 0.66961 -0.35764 C 0.67135 -0.36459 0.67517 -0.36921 0.67708 -0.3757 C 0.68142 -0.39213 0.68454 -0.41528 0.69427 -0.42778 C 0.6967 -0.43866 0.69461 -0.43148 0.70382 -0.44746 C 0.70746 -0.45347 0.70573 -0.45764 0.70764 -0.46366 C 0.71041 -0.47408 0.7184 -0.49445 0.72465 -0.50301 C 0.73073 -0.5294 0.74965 -0.55787 0.76632 -0.57292 C 0.7717 -0.57778 0.77882 -0.5882 0.78489 -0.59074 C 0.78906 -0.59699 0.79375 -0.6 0.79948 -0.60394 C 0.80277 -0.61019 0.80642 -0.61296 0.81163 -0.61528 C 0.81823 -0.62361 0.82673 -0.63264 0.83507 -0.6382 C 0.84479 -0.65602 0.83194 -0.63449 0.84357 -0.64792 C 0.84618 -0.65093 0.84757 -0.65556 0.84965 -0.65926 C 0.85173 -0.66296 0.85573 -0.6706 0.85573 -0.67037 C 0.8585 -0.68218 0.86041 -0.69144 0.86805 -0.69838 C 0.87083 -0.70116 0.87378 -0.70394 0.87656 -0.70648 C 0.87777 -0.70764 0.8802 -0.70996 0.8802 -0.70972 C 0.88264 -0.71459 0.88402 -0.72107 0.88767 -0.72431 C 0.88889 -0.72546 0.89062 -0.7257 0.89114 -0.72778 C 0.89201 -0.73009 0.89114 -0.7331 0.89114 -0.73565 " pathEditMode="relative" rAng="0" ptsTypes="ffffffffffffffffffffffffffffffffffffffffffffffffffA">
                                      <p:cBhvr>
                                        <p:cTn id="27" dur="2000" fill="hold"/>
                                        <p:tgtEl>
                                          <p:spTgt spid="173074"/>
                                        </p:tgtEl>
                                        <p:attrNameLst>
                                          <p:attrName>ppt_x</p:attrName>
                                          <p:attrName>ppt_y</p:attrName>
                                        </p:attrNameLst>
                                      </p:cBhvr>
                                      <p:rCtr x="425" y="-374"/>
                                    </p:animMotion>
                                  </p:childTnLst>
                                </p:cTn>
                              </p:par>
                            </p:childTnLst>
                          </p:cTn>
                        </p:par>
                        <p:par>
                          <p:cTn id="28" fill="hold">
                            <p:stCondLst>
                              <p:cond delay="2000"/>
                            </p:stCondLst>
                            <p:childTnLst>
                              <p:par>
                                <p:cTn id="29" presetID="26" presetClass="emph" presetSubtype="0" fill="hold" nodeType="afterEffect">
                                  <p:stCondLst>
                                    <p:cond delay="0"/>
                                  </p:stCondLst>
                                  <p:childTnLst>
                                    <p:animEffect transition="out" filter="fade">
                                      <p:cBhvr>
                                        <p:cTn id="30" dur="500" tmFilter="0, 0; .2, .5; .8, .5; 1, 0"/>
                                        <p:tgtEl>
                                          <p:spTgt spid="173075"/>
                                        </p:tgtEl>
                                      </p:cBhvr>
                                    </p:animEffect>
                                    <p:animScale>
                                      <p:cBhvr>
                                        <p:cTn id="31" dur="250" autoRev="1" fill="hold"/>
                                        <p:tgtEl>
                                          <p:spTgt spid="173075"/>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173076"/>
                                        </p:tgtEl>
                                      </p:cBhvr>
                                    </p:animEffect>
                                    <p:animScale>
                                      <p:cBhvr>
                                        <p:cTn id="34" dur="250" autoRev="1" fill="hold"/>
                                        <p:tgtEl>
                                          <p:spTgt spid="17307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0" name="Oval 6"/>
          <p:cNvSpPr>
            <a:spLocks noChangeArrowheads="1"/>
          </p:cNvSpPr>
          <p:nvPr/>
        </p:nvSpPr>
        <p:spPr bwMode="auto">
          <a:xfrm>
            <a:off x="3810000" y="5562600"/>
            <a:ext cx="1371600" cy="914400"/>
          </a:xfrm>
          <a:prstGeom prst="ellipse">
            <a:avLst/>
          </a:prstGeom>
          <a:solidFill>
            <a:schemeClr val="folHlink"/>
          </a:solidFill>
          <a:ln w="12700" cap="sq">
            <a:solidFill>
              <a:schemeClr val="tx1"/>
            </a:solidFill>
            <a:round/>
            <a:headEnd/>
            <a:tailEnd/>
          </a:ln>
          <a:effectLst/>
        </p:spPr>
        <p:txBody>
          <a:bodyPr wrap="none" anchor="ctr"/>
          <a:lstStyle/>
          <a:p>
            <a:endParaRPr lang="en-US"/>
          </a:p>
        </p:txBody>
      </p:sp>
      <p:sp>
        <p:nvSpPr>
          <p:cNvPr id="175108" name="Rectangle 4"/>
          <p:cNvSpPr>
            <a:spLocks noChangeArrowheads="1"/>
          </p:cNvSpPr>
          <p:nvPr/>
        </p:nvSpPr>
        <p:spPr bwMode="auto">
          <a:xfrm>
            <a:off x="533400" y="381000"/>
            <a:ext cx="8001000" cy="533400"/>
          </a:xfrm>
          <a:prstGeom prst="rect">
            <a:avLst/>
          </a:prstGeom>
          <a:noFill/>
          <a:ln w="9525">
            <a:noFill/>
            <a:miter lim="800000"/>
            <a:headEnd/>
            <a:tailEnd/>
          </a:ln>
          <a:effectLst/>
        </p:spPr>
        <p:txBody>
          <a:bodyPr anchor="b"/>
          <a:lstStyle/>
          <a:p>
            <a:pPr eaLnBrk="1" hangingPunct="1"/>
            <a:r>
              <a:rPr lang="en-US" sz="2800" b="1" dirty="0">
                <a:solidFill>
                  <a:srgbClr val="000000"/>
                </a:solidFill>
                <a:latin typeface="Century Gothic" pitchFamily="34" charset="0"/>
              </a:rPr>
              <a:t>Hypotheses Testing - </a:t>
            </a:r>
            <a:r>
              <a:rPr lang="en-US" sz="2800" b="1" dirty="0" smtClean="0">
                <a:solidFill>
                  <a:srgbClr val="000000"/>
                </a:solidFill>
                <a:latin typeface="Century Gothic" pitchFamily="34" charset="0"/>
              </a:rPr>
              <a:t>Cohesion</a:t>
            </a:r>
            <a:endParaRPr lang="en-US" sz="2800" b="1" dirty="0">
              <a:solidFill>
                <a:srgbClr val="000000"/>
              </a:solidFill>
              <a:latin typeface="Century Gothic" pitchFamily="34" charset="0"/>
            </a:endParaRPr>
          </a:p>
        </p:txBody>
      </p:sp>
      <p:sp>
        <p:nvSpPr>
          <p:cNvPr id="175109" name="Text Box 5"/>
          <p:cNvSpPr txBox="1">
            <a:spLocks noChangeArrowheads="1"/>
          </p:cNvSpPr>
          <p:nvPr/>
        </p:nvSpPr>
        <p:spPr bwMode="auto">
          <a:xfrm>
            <a:off x="381000" y="996950"/>
            <a:ext cx="6096000" cy="5175250"/>
          </a:xfrm>
          <a:prstGeom prst="rect">
            <a:avLst/>
          </a:prstGeom>
          <a:noFill/>
          <a:ln w="12700" cap="sq">
            <a:noFill/>
            <a:miter lim="800000"/>
            <a:headEnd/>
            <a:tailEnd/>
          </a:ln>
          <a:effectLst/>
        </p:spPr>
        <p:txBody>
          <a:bodyPr>
            <a:spAutoFit/>
          </a:bodyPr>
          <a:lstStyle/>
          <a:p>
            <a:pPr>
              <a:spcBef>
                <a:spcPct val="50000"/>
              </a:spcBef>
            </a:pPr>
            <a:r>
              <a:rPr lang="en-US" b="1">
                <a:solidFill>
                  <a:srgbClr val="000000"/>
                </a:solidFill>
                <a:latin typeface="Arial" charset="0"/>
                <a:ea typeface="Times New Roman" pitchFamily="18" charset="0"/>
                <a:cs typeface="Arial" charset="0"/>
              </a:rPr>
              <a:t>It was hypothesized that students’ responses at the cohesive level of social development would be significantly lower on the social development questionnaire after the instructor implemented the treatment, establishing and maintaining mutual expectations and goals with the students in the course or workshop.  </a:t>
            </a:r>
          </a:p>
          <a:p>
            <a:pPr>
              <a:spcBef>
                <a:spcPct val="50000"/>
              </a:spcBef>
            </a:pPr>
            <a:r>
              <a:rPr lang="en-US" b="1">
                <a:solidFill>
                  <a:srgbClr val="000000"/>
                </a:solidFill>
                <a:latin typeface="Arial" charset="0"/>
                <a:ea typeface="Times New Roman" pitchFamily="18" charset="0"/>
                <a:cs typeface="Arial" charset="0"/>
              </a:rPr>
              <a:t>This hypothesis was tested, using a two-tailed paired-samples t-test that compared the percentage of responses at the cohesive level on the pretests with the percentage of responses at the cohesive level on the posttests. </a:t>
            </a:r>
          </a:p>
          <a:p>
            <a:pPr>
              <a:spcBef>
                <a:spcPct val="50000"/>
              </a:spcBef>
            </a:pPr>
            <a:r>
              <a:rPr lang="en-US" b="1">
                <a:solidFill>
                  <a:srgbClr val="000000"/>
                </a:solidFill>
                <a:latin typeface="Arial" charset="0"/>
                <a:ea typeface="Times New Roman" pitchFamily="18" charset="0"/>
                <a:cs typeface="Arial" charset="0"/>
              </a:rPr>
              <a:t>The hypothesis was supported.  </a:t>
            </a:r>
          </a:p>
          <a:p>
            <a:pPr>
              <a:spcBef>
                <a:spcPct val="50000"/>
              </a:spcBef>
            </a:pPr>
            <a:r>
              <a:rPr lang="en-US" b="1">
                <a:solidFill>
                  <a:srgbClr val="000000"/>
                </a:solidFill>
                <a:latin typeface="Arial" charset="0"/>
                <a:ea typeface="Times New Roman" pitchFamily="18" charset="0"/>
                <a:cs typeface="Arial" charset="0"/>
              </a:rPr>
              <a:t>The percentage of cohesive responses on the pretests (</a:t>
            </a:r>
            <a:r>
              <a:rPr lang="en-US" b="1" u="sng">
                <a:solidFill>
                  <a:srgbClr val="000000"/>
                </a:solidFill>
                <a:latin typeface="Arial" charset="0"/>
                <a:ea typeface="Times New Roman" pitchFamily="18" charset="0"/>
                <a:cs typeface="Arial" charset="0"/>
              </a:rPr>
              <a:t>M</a:t>
            </a:r>
            <a:r>
              <a:rPr lang="en-US" b="1">
                <a:solidFill>
                  <a:srgbClr val="000000"/>
                </a:solidFill>
                <a:latin typeface="Arial" charset="0"/>
                <a:ea typeface="Times New Roman" pitchFamily="18" charset="0"/>
                <a:cs typeface="Arial" charset="0"/>
              </a:rPr>
              <a:t> =  22.44, </a:t>
            </a:r>
            <a:r>
              <a:rPr lang="en-US" b="1" u="sng">
                <a:solidFill>
                  <a:srgbClr val="000000"/>
                </a:solidFill>
                <a:latin typeface="Arial" charset="0"/>
                <a:ea typeface="Times New Roman" pitchFamily="18" charset="0"/>
                <a:cs typeface="Arial" charset="0"/>
              </a:rPr>
              <a:t>SD</a:t>
            </a:r>
            <a:r>
              <a:rPr lang="en-US" b="1">
                <a:solidFill>
                  <a:srgbClr val="000000"/>
                </a:solidFill>
                <a:latin typeface="Arial" charset="0"/>
                <a:ea typeface="Times New Roman" pitchFamily="18" charset="0"/>
                <a:cs typeface="Arial" charset="0"/>
              </a:rPr>
              <a:t> = 5.88) was greater than the percentage of cohesive responses on the posttests (</a:t>
            </a:r>
            <a:r>
              <a:rPr lang="en-US" b="1" u="sng">
                <a:solidFill>
                  <a:srgbClr val="000000"/>
                </a:solidFill>
                <a:latin typeface="Arial" charset="0"/>
                <a:ea typeface="Times New Roman" pitchFamily="18" charset="0"/>
                <a:cs typeface="Arial" charset="0"/>
              </a:rPr>
              <a:t>M</a:t>
            </a:r>
            <a:r>
              <a:rPr lang="en-US" b="1">
                <a:solidFill>
                  <a:srgbClr val="000000"/>
                </a:solidFill>
                <a:latin typeface="Arial" charset="0"/>
                <a:ea typeface="Times New Roman" pitchFamily="18" charset="0"/>
                <a:cs typeface="Arial" charset="0"/>
              </a:rPr>
              <a:t> = 12.06, </a:t>
            </a:r>
            <a:r>
              <a:rPr lang="en-US" b="1" u="sng">
                <a:solidFill>
                  <a:srgbClr val="000000"/>
                </a:solidFill>
                <a:latin typeface="Arial" charset="0"/>
                <a:ea typeface="Times New Roman" pitchFamily="18" charset="0"/>
                <a:cs typeface="Arial" charset="0"/>
              </a:rPr>
              <a:t>SD</a:t>
            </a:r>
            <a:r>
              <a:rPr lang="en-US" b="1">
                <a:solidFill>
                  <a:srgbClr val="000000"/>
                </a:solidFill>
                <a:latin typeface="Arial" charset="0"/>
                <a:ea typeface="Times New Roman" pitchFamily="18" charset="0"/>
                <a:cs typeface="Arial" charset="0"/>
              </a:rPr>
              <a:t> = 6.12), </a:t>
            </a:r>
            <a:r>
              <a:rPr lang="en-US" b="1" u="sng">
                <a:solidFill>
                  <a:srgbClr val="000000"/>
                </a:solidFill>
                <a:latin typeface="Arial" charset="0"/>
                <a:ea typeface="Times New Roman" pitchFamily="18" charset="0"/>
                <a:cs typeface="Arial" charset="0"/>
              </a:rPr>
              <a:t>t</a:t>
            </a:r>
            <a:r>
              <a:rPr lang="en-US" b="1">
                <a:solidFill>
                  <a:srgbClr val="000000"/>
                </a:solidFill>
                <a:latin typeface="Arial" charset="0"/>
                <a:ea typeface="Times New Roman" pitchFamily="18" charset="0"/>
                <a:cs typeface="Arial" charset="0"/>
              </a:rPr>
              <a:t>(15) = 8.23, </a:t>
            </a:r>
            <a:r>
              <a:rPr lang="en-US" b="1" u="sng">
                <a:solidFill>
                  <a:srgbClr val="000000"/>
                </a:solidFill>
                <a:latin typeface="Arial" charset="0"/>
                <a:ea typeface="Times New Roman" pitchFamily="18" charset="0"/>
                <a:cs typeface="Arial" charset="0"/>
              </a:rPr>
              <a:t>p</a:t>
            </a:r>
            <a:r>
              <a:rPr lang="en-US" b="1">
                <a:solidFill>
                  <a:srgbClr val="000000"/>
                </a:solidFill>
                <a:latin typeface="Arial" charset="0"/>
                <a:ea typeface="Times New Roman" pitchFamily="18" charset="0"/>
                <a:cs typeface="Arial" charset="0"/>
              </a:rPr>
              <a:t> = .000.**</a:t>
            </a:r>
          </a:p>
        </p:txBody>
      </p:sp>
      <p:pic>
        <p:nvPicPr>
          <p:cNvPr id="175111" name="Picture 7" descr="j0198327"/>
          <p:cNvPicPr>
            <a:picLocks noChangeAspect="1" noChangeArrowheads="1"/>
          </p:cNvPicPr>
          <p:nvPr/>
        </p:nvPicPr>
        <p:blipFill>
          <a:blip r:embed="rId3" cstate="print"/>
          <a:srcRect/>
          <a:stretch>
            <a:fillRect/>
          </a:stretch>
        </p:blipFill>
        <p:spPr bwMode="auto">
          <a:xfrm>
            <a:off x="-1828800" y="5105400"/>
            <a:ext cx="2887663" cy="2622550"/>
          </a:xfrm>
          <a:prstGeom prst="rect">
            <a:avLst/>
          </a:prstGeom>
          <a:noFill/>
        </p:spPr>
      </p:pic>
      <p:pic>
        <p:nvPicPr>
          <p:cNvPr id="175112" name="Picture 8" descr="j0304869"/>
          <p:cNvPicPr>
            <a:picLocks noChangeAspect="1" noChangeArrowheads="1"/>
          </p:cNvPicPr>
          <p:nvPr/>
        </p:nvPicPr>
        <p:blipFill>
          <a:blip r:embed="rId4" cstate="print"/>
          <a:srcRect/>
          <a:stretch>
            <a:fillRect/>
          </a:stretch>
        </p:blipFill>
        <p:spPr bwMode="auto">
          <a:xfrm>
            <a:off x="6713538" y="5181600"/>
            <a:ext cx="1058862" cy="1143000"/>
          </a:xfrm>
          <a:prstGeom prst="rect">
            <a:avLst/>
          </a:prstGeom>
          <a:noFill/>
        </p:spPr>
      </p:pic>
      <p:pic>
        <p:nvPicPr>
          <p:cNvPr id="175113" name="Picture 9" descr="j0304869"/>
          <p:cNvPicPr>
            <a:picLocks noChangeAspect="1" noChangeArrowheads="1"/>
          </p:cNvPicPr>
          <p:nvPr/>
        </p:nvPicPr>
        <p:blipFill>
          <a:blip r:embed="rId4" cstate="print"/>
          <a:srcRect/>
          <a:stretch>
            <a:fillRect/>
          </a:stretch>
        </p:blipFill>
        <p:spPr bwMode="auto">
          <a:xfrm>
            <a:off x="7772400" y="5181600"/>
            <a:ext cx="1058863"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5110"/>
                                        </p:tgtEl>
                                        <p:attrNameLst>
                                          <p:attrName>style.visibility</p:attrName>
                                        </p:attrNameLst>
                                      </p:cBhvr>
                                      <p:to>
                                        <p:strVal val="visible"/>
                                      </p:to>
                                    </p:set>
                                    <p:animEffect transition="in" filter="wipe(down)">
                                      <p:cBhvr>
                                        <p:cTn id="7" dur="580">
                                          <p:stCondLst>
                                            <p:cond delay="0"/>
                                          </p:stCondLst>
                                        </p:cTn>
                                        <p:tgtEl>
                                          <p:spTgt spid="175110"/>
                                        </p:tgtEl>
                                      </p:cBhvr>
                                    </p:animEffect>
                                    <p:anim calcmode="lin" valueType="num">
                                      <p:cBhvr>
                                        <p:cTn id="8" dur="1822" tmFilter="0,0; 0.14,0.36; 0.43,0.73; 0.71,0.91; 1.0,1.0">
                                          <p:stCondLst>
                                            <p:cond delay="0"/>
                                          </p:stCondLst>
                                        </p:cTn>
                                        <p:tgtEl>
                                          <p:spTgt spid="1751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51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51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51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51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75110"/>
                                        </p:tgtEl>
                                      </p:cBhvr>
                                      <p:to x="100000" y="60000"/>
                                    </p:animScale>
                                    <p:animScale>
                                      <p:cBhvr>
                                        <p:cTn id="14" dur="166" decel="50000">
                                          <p:stCondLst>
                                            <p:cond delay="676"/>
                                          </p:stCondLst>
                                        </p:cTn>
                                        <p:tgtEl>
                                          <p:spTgt spid="175110"/>
                                        </p:tgtEl>
                                      </p:cBhvr>
                                      <p:to x="100000" y="100000"/>
                                    </p:animScale>
                                    <p:animScale>
                                      <p:cBhvr>
                                        <p:cTn id="15" dur="26">
                                          <p:stCondLst>
                                            <p:cond delay="1312"/>
                                          </p:stCondLst>
                                        </p:cTn>
                                        <p:tgtEl>
                                          <p:spTgt spid="175110"/>
                                        </p:tgtEl>
                                      </p:cBhvr>
                                      <p:to x="100000" y="80000"/>
                                    </p:animScale>
                                    <p:animScale>
                                      <p:cBhvr>
                                        <p:cTn id="16" dur="166" decel="50000">
                                          <p:stCondLst>
                                            <p:cond delay="1338"/>
                                          </p:stCondLst>
                                        </p:cTn>
                                        <p:tgtEl>
                                          <p:spTgt spid="175110"/>
                                        </p:tgtEl>
                                      </p:cBhvr>
                                      <p:to x="100000" y="100000"/>
                                    </p:animScale>
                                    <p:animScale>
                                      <p:cBhvr>
                                        <p:cTn id="17" dur="26">
                                          <p:stCondLst>
                                            <p:cond delay="1642"/>
                                          </p:stCondLst>
                                        </p:cTn>
                                        <p:tgtEl>
                                          <p:spTgt spid="175110"/>
                                        </p:tgtEl>
                                      </p:cBhvr>
                                      <p:to x="100000" y="90000"/>
                                    </p:animScale>
                                    <p:animScale>
                                      <p:cBhvr>
                                        <p:cTn id="18" dur="166" decel="50000">
                                          <p:stCondLst>
                                            <p:cond delay="1668"/>
                                          </p:stCondLst>
                                        </p:cTn>
                                        <p:tgtEl>
                                          <p:spTgt spid="175110"/>
                                        </p:tgtEl>
                                      </p:cBhvr>
                                      <p:to x="100000" y="100000"/>
                                    </p:animScale>
                                    <p:animScale>
                                      <p:cBhvr>
                                        <p:cTn id="19" dur="26">
                                          <p:stCondLst>
                                            <p:cond delay="1808"/>
                                          </p:stCondLst>
                                        </p:cTn>
                                        <p:tgtEl>
                                          <p:spTgt spid="175110"/>
                                        </p:tgtEl>
                                      </p:cBhvr>
                                      <p:to x="100000" y="95000"/>
                                    </p:animScale>
                                    <p:animScale>
                                      <p:cBhvr>
                                        <p:cTn id="20" dur="166" decel="50000">
                                          <p:stCondLst>
                                            <p:cond delay="1834"/>
                                          </p:stCondLst>
                                        </p:cTn>
                                        <p:tgtEl>
                                          <p:spTgt spid="1751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75111"/>
                                        </p:tgtEl>
                                        <p:attrNameLst>
                                          <p:attrName>style.visibility</p:attrName>
                                        </p:attrNameLst>
                                      </p:cBhvr>
                                      <p:to>
                                        <p:strVal val="visible"/>
                                      </p:to>
                                    </p:set>
                                    <p:animEffect transition="in" filter="dissolve">
                                      <p:cBhvr>
                                        <p:cTn id="25" dur="500"/>
                                        <p:tgtEl>
                                          <p:spTgt spid="175111"/>
                                        </p:tgtEl>
                                      </p:cBhvr>
                                    </p:animEffect>
                                  </p:childTnLst>
                                </p:cTn>
                              </p:par>
                              <p:par>
                                <p:cTn id="26" presetID="0" presetClass="path" presetSubtype="0" accel="50000" decel="50000" fill="hold" nodeType="withEffect">
                                  <p:stCondLst>
                                    <p:cond delay="0"/>
                                  </p:stCondLst>
                                  <p:childTnLst>
                                    <p:animMotion origin="layout" path="M 0.04201 0.03796 C 0.06562 0.03981 0.08923 0.0419 0.11284 0.04421 C 0.13802 0.04352 0.14704 0.04352 0.16684 0.03981 C 0.18732 0.04074 0.20642 0.04421 0.22673 0.04606 C 0.25017 0.05393 0.27448 0.06157 0.29861 0.06435 C 0.31701 0.06366 0.33437 0.06342 0.35277 0.0625 C 0.35764 0.06227 0.35555 0.05972 0.36007 0.05764 C 0.36284 0.05602 0.36649 0.05579 0.36996 0.05393 C 0.3776 0.05046 0.38368 0.04329 0.39149 0.0412 C 0.39757 0.03704 0.40486 0.03055 0.41145 0.02801 C 0.41597 0.02245 0.421 0.01481 0.42621 0.01018 C 0.43889 -0.00162 0.4559 -0.00718 0.47031 -0.01482 C 0.47639 -0.01736 0.47934 -0.02246 0.48611 -0.02384 C 0.48819 -0.02662 0.48993 -0.02963 0.49236 -0.03241 C 0.49357 -0.03334 0.49583 -0.0338 0.49704 -0.03588 C 0.49826 -0.03658 0.49861 -0.03912 0.49948 -0.04005 C 0.51024 -0.05232 0.49826 -0.03195 0.51076 -0.05209 C 0.51736 -0.06227 0.52326 -0.07361 0.5302 -0.08472 C 0.5342 -0.09051 0.53489 -0.09815 0.53993 -0.10209 C 0.54079 -0.10486 0.54149 -0.10671 0.54253 -0.10857 C 0.54357 -0.11111 0.54514 -0.11181 0.546 -0.11343 C 0.54878 -0.11898 0.54982 -0.12315 0.55364 -0.12847 C 0.55816 -0.14514 0.5526 -0.12871 0.56076 -0.14283 C 0.56493 -0.14977 0.56371 -0.15486 0.56944 -0.15903 C 0.57361 -0.16829 0.57812 -0.17801 0.58402 -0.18519 C 0.5875 -0.19769 0.59375 -0.2044 0.6 -0.21459 C 0.60329 -0.21991 0.60468 -0.22778 0.60833 -0.23218 C 0.61093 -0.23565 0.61371 -0.23866 0.61579 -0.24236 C 0.62239 -0.25347 0.62795 -0.26644 0.6342 -0.27801 C 0.63958 -0.28796 0.64583 -0.29722 0.65121 -0.30741 C 0.65277 -0.31667 0.65486 -0.32176 0.65989 -0.32847 C 0.66302 -0.33889 0.66493 -0.34838 0.66961 -0.35764 C 0.67135 -0.36459 0.67517 -0.36921 0.67708 -0.3757 C 0.68142 -0.39213 0.68454 -0.41528 0.69427 -0.42778 C 0.6967 -0.43866 0.69461 -0.43148 0.70382 -0.44746 C 0.70746 -0.45347 0.70573 -0.45764 0.70764 -0.46366 C 0.71041 -0.47408 0.7184 -0.49445 0.72465 -0.50301 C 0.73073 -0.5294 0.74965 -0.55787 0.76632 -0.57292 C 0.7717 -0.57778 0.77882 -0.5882 0.78489 -0.59074 C 0.78906 -0.59699 0.79375 -0.6 0.79948 -0.60394 C 0.80277 -0.61019 0.80642 -0.61296 0.81163 -0.61528 C 0.81823 -0.62361 0.82673 -0.63264 0.83507 -0.6382 C 0.84479 -0.65602 0.83194 -0.63449 0.84357 -0.64792 C 0.84618 -0.65093 0.84757 -0.65556 0.84965 -0.65926 C 0.85173 -0.66296 0.85573 -0.6706 0.85573 -0.67037 C 0.8585 -0.68218 0.86041 -0.69144 0.86805 -0.69838 C 0.87083 -0.70116 0.87378 -0.70394 0.87656 -0.70648 C 0.87777 -0.70764 0.8802 -0.70996 0.8802 -0.70972 C 0.88264 -0.71459 0.88402 -0.72107 0.88767 -0.72431 C 0.88889 -0.72546 0.89062 -0.7257 0.89114 -0.72778 C 0.89201 -0.73009 0.89114 -0.7331 0.89114 -0.73565 " pathEditMode="relative" rAng="0" ptsTypes="ffffffffffffffffffffffffffffffffffffffffffffffffffA">
                                      <p:cBhvr>
                                        <p:cTn id="27" dur="2000" fill="hold"/>
                                        <p:tgtEl>
                                          <p:spTgt spid="175111"/>
                                        </p:tgtEl>
                                        <p:attrNameLst>
                                          <p:attrName>ppt_x</p:attrName>
                                          <p:attrName>ppt_y</p:attrName>
                                        </p:attrNameLst>
                                      </p:cBhvr>
                                      <p:rCtr x="425" y="-374"/>
                                    </p:animMotion>
                                  </p:childTnLst>
                                </p:cTn>
                              </p:par>
                            </p:childTnLst>
                          </p:cTn>
                        </p:par>
                        <p:par>
                          <p:cTn id="28" fill="hold">
                            <p:stCondLst>
                              <p:cond delay="2000"/>
                            </p:stCondLst>
                            <p:childTnLst>
                              <p:par>
                                <p:cTn id="29" presetID="26" presetClass="emph" presetSubtype="0" fill="hold" nodeType="afterEffect">
                                  <p:stCondLst>
                                    <p:cond delay="0"/>
                                  </p:stCondLst>
                                  <p:childTnLst>
                                    <p:animEffect transition="out" filter="fade">
                                      <p:cBhvr>
                                        <p:cTn id="30" dur="500" tmFilter="0, 0; .2, .5; .8, .5; 1, 0"/>
                                        <p:tgtEl>
                                          <p:spTgt spid="175112"/>
                                        </p:tgtEl>
                                      </p:cBhvr>
                                    </p:animEffect>
                                    <p:animScale>
                                      <p:cBhvr>
                                        <p:cTn id="31" dur="250" autoRev="1" fill="hold"/>
                                        <p:tgtEl>
                                          <p:spTgt spid="175112"/>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175113"/>
                                        </p:tgtEl>
                                      </p:cBhvr>
                                    </p:animEffect>
                                    <p:animScale>
                                      <p:cBhvr>
                                        <p:cTn id="34" dur="250" autoRev="1" fill="hold"/>
                                        <p:tgtEl>
                                          <p:spTgt spid="1751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Oval 2"/>
          <p:cNvSpPr>
            <a:spLocks noChangeArrowheads="1"/>
          </p:cNvSpPr>
          <p:nvPr/>
        </p:nvSpPr>
        <p:spPr bwMode="auto">
          <a:xfrm>
            <a:off x="3810000" y="5562600"/>
            <a:ext cx="1371600" cy="914400"/>
          </a:xfrm>
          <a:prstGeom prst="ellipse">
            <a:avLst/>
          </a:prstGeom>
          <a:solidFill>
            <a:schemeClr val="folHlink"/>
          </a:solidFill>
          <a:ln w="12700" cap="sq">
            <a:solidFill>
              <a:schemeClr val="tx1"/>
            </a:solidFill>
            <a:round/>
            <a:headEnd/>
            <a:tailEnd/>
          </a:ln>
          <a:effectLst/>
        </p:spPr>
        <p:txBody>
          <a:bodyPr wrap="none" anchor="ctr"/>
          <a:lstStyle/>
          <a:p>
            <a:endParaRPr lang="en-US"/>
          </a:p>
        </p:txBody>
      </p:sp>
      <p:sp>
        <p:nvSpPr>
          <p:cNvPr id="177155" name="Rectangle 3"/>
          <p:cNvSpPr>
            <a:spLocks noChangeArrowheads="1"/>
          </p:cNvSpPr>
          <p:nvPr/>
        </p:nvSpPr>
        <p:spPr bwMode="auto">
          <a:xfrm>
            <a:off x="533400" y="381000"/>
            <a:ext cx="8001000" cy="533400"/>
          </a:xfrm>
          <a:prstGeom prst="rect">
            <a:avLst/>
          </a:prstGeom>
          <a:noFill/>
          <a:ln w="9525">
            <a:noFill/>
            <a:miter lim="800000"/>
            <a:headEnd/>
            <a:tailEnd/>
          </a:ln>
          <a:effectLst/>
        </p:spPr>
        <p:txBody>
          <a:bodyPr anchor="b"/>
          <a:lstStyle/>
          <a:p>
            <a:pPr eaLnBrk="1" hangingPunct="1"/>
            <a:r>
              <a:rPr lang="en-US" sz="2800" b="1" dirty="0">
                <a:solidFill>
                  <a:srgbClr val="000000"/>
                </a:solidFill>
                <a:latin typeface="Century Gothic" pitchFamily="34" charset="0"/>
              </a:rPr>
              <a:t>Hypotheses Testing - </a:t>
            </a:r>
            <a:r>
              <a:rPr lang="en-US" sz="2800" b="1" dirty="0" smtClean="0">
                <a:solidFill>
                  <a:srgbClr val="000000"/>
                </a:solidFill>
                <a:latin typeface="Century Gothic" pitchFamily="34" charset="0"/>
              </a:rPr>
              <a:t>Rebellion</a:t>
            </a:r>
            <a:endParaRPr lang="en-US" sz="2800" b="1" dirty="0">
              <a:solidFill>
                <a:srgbClr val="000000"/>
              </a:solidFill>
              <a:latin typeface="Century Gothic" pitchFamily="34" charset="0"/>
            </a:endParaRPr>
          </a:p>
        </p:txBody>
      </p:sp>
      <p:sp>
        <p:nvSpPr>
          <p:cNvPr id="177156" name="Text Box 4"/>
          <p:cNvSpPr txBox="1">
            <a:spLocks noChangeArrowheads="1"/>
          </p:cNvSpPr>
          <p:nvPr/>
        </p:nvSpPr>
        <p:spPr bwMode="auto">
          <a:xfrm>
            <a:off x="381000" y="996950"/>
            <a:ext cx="6096000" cy="5175250"/>
          </a:xfrm>
          <a:prstGeom prst="rect">
            <a:avLst/>
          </a:prstGeom>
          <a:noFill/>
          <a:ln w="12700" cap="sq">
            <a:noFill/>
            <a:miter lim="800000"/>
            <a:headEnd/>
            <a:tailEnd/>
          </a:ln>
          <a:effectLst/>
        </p:spPr>
        <p:txBody>
          <a:bodyPr>
            <a:spAutoFit/>
          </a:bodyPr>
          <a:lstStyle/>
          <a:p>
            <a:pPr>
              <a:spcBef>
                <a:spcPct val="50000"/>
              </a:spcBef>
            </a:pPr>
            <a:r>
              <a:rPr lang="en-US" b="1">
                <a:solidFill>
                  <a:srgbClr val="000000"/>
                </a:solidFill>
                <a:latin typeface="Arial" charset="0"/>
                <a:ea typeface="Times New Roman" pitchFamily="18" charset="0"/>
                <a:cs typeface="Arial" charset="0"/>
              </a:rPr>
              <a:t>It was hypothesized that students’ responses at the rebellious level of social development would be significantly lower on the social development questionnaire after the instructor implemented the treatment, establishing and maintaining mutual expectations and goals with the students in the course or workshop.  </a:t>
            </a:r>
          </a:p>
          <a:p>
            <a:pPr>
              <a:spcBef>
                <a:spcPct val="50000"/>
              </a:spcBef>
            </a:pPr>
            <a:r>
              <a:rPr lang="en-US" b="1">
                <a:solidFill>
                  <a:srgbClr val="000000"/>
                </a:solidFill>
                <a:latin typeface="Arial" charset="0"/>
                <a:ea typeface="Times New Roman" pitchFamily="18" charset="0"/>
                <a:cs typeface="Arial" charset="0"/>
              </a:rPr>
              <a:t>This hypothesis was tested, using a two-tailed paired-samples t-test that compared the percentage of responses at the rebellious level on the pretests with the percentage of responses at the rebellious level on the posttests. </a:t>
            </a:r>
          </a:p>
          <a:p>
            <a:pPr>
              <a:spcBef>
                <a:spcPct val="50000"/>
              </a:spcBef>
            </a:pPr>
            <a:r>
              <a:rPr lang="en-US" b="1">
                <a:solidFill>
                  <a:srgbClr val="000000"/>
                </a:solidFill>
                <a:latin typeface="Arial" charset="0"/>
                <a:ea typeface="Times New Roman" pitchFamily="18" charset="0"/>
                <a:cs typeface="Arial" charset="0"/>
              </a:rPr>
              <a:t>The hypothesis was supported.  </a:t>
            </a:r>
          </a:p>
          <a:p>
            <a:pPr>
              <a:spcBef>
                <a:spcPct val="50000"/>
              </a:spcBef>
            </a:pPr>
            <a:r>
              <a:rPr lang="en-US" b="1">
                <a:solidFill>
                  <a:srgbClr val="000000"/>
                </a:solidFill>
                <a:latin typeface="Arial" charset="0"/>
                <a:ea typeface="Times New Roman" pitchFamily="18" charset="0"/>
                <a:cs typeface="Arial" charset="0"/>
              </a:rPr>
              <a:t>The percentage of rebellious responses on the pretests (</a:t>
            </a:r>
            <a:r>
              <a:rPr lang="en-US" b="1" u="sng">
                <a:solidFill>
                  <a:srgbClr val="000000"/>
                </a:solidFill>
                <a:latin typeface="Arial" charset="0"/>
                <a:ea typeface="Times New Roman" pitchFamily="18" charset="0"/>
                <a:cs typeface="Arial" charset="0"/>
              </a:rPr>
              <a:t>M</a:t>
            </a:r>
            <a:r>
              <a:rPr lang="en-US" b="1">
                <a:solidFill>
                  <a:srgbClr val="000000"/>
                </a:solidFill>
                <a:latin typeface="Arial" charset="0"/>
                <a:ea typeface="Times New Roman" pitchFamily="18" charset="0"/>
                <a:cs typeface="Arial" charset="0"/>
              </a:rPr>
              <a:t> =  9.00, </a:t>
            </a:r>
            <a:r>
              <a:rPr lang="en-US" b="1" u="sng">
                <a:solidFill>
                  <a:srgbClr val="000000"/>
                </a:solidFill>
                <a:latin typeface="Arial" charset="0"/>
                <a:ea typeface="Times New Roman" pitchFamily="18" charset="0"/>
                <a:cs typeface="Arial" charset="0"/>
              </a:rPr>
              <a:t>SD</a:t>
            </a:r>
            <a:r>
              <a:rPr lang="en-US" b="1">
                <a:solidFill>
                  <a:srgbClr val="000000"/>
                </a:solidFill>
                <a:latin typeface="Arial" charset="0"/>
                <a:ea typeface="Times New Roman" pitchFamily="18" charset="0"/>
                <a:cs typeface="Arial" charset="0"/>
              </a:rPr>
              <a:t> = 5.10) was greater than the percentage of rebellious responses on the posttests (</a:t>
            </a:r>
            <a:r>
              <a:rPr lang="en-US" b="1" u="sng">
                <a:solidFill>
                  <a:srgbClr val="000000"/>
                </a:solidFill>
                <a:latin typeface="Arial" charset="0"/>
                <a:ea typeface="Times New Roman" pitchFamily="18" charset="0"/>
                <a:cs typeface="Arial" charset="0"/>
              </a:rPr>
              <a:t>M</a:t>
            </a:r>
            <a:r>
              <a:rPr lang="en-US" b="1">
                <a:solidFill>
                  <a:srgbClr val="000000"/>
                </a:solidFill>
                <a:latin typeface="Arial" charset="0"/>
                <a:ea typeface="Times New Roman" pitchFamily="18" charset="0"/>
                <a:cs typeface="Arial" charset="0"/>
              </a:rPr>
              <a:t> = 6.25, </a:t>
            </a:r>
            <a:r>
              <a:rPr lang="en-US" b="1" u="sng">
                <a:solidFill>
                  <a:srgbClr val="000000"/>
                </a:solidFill>
                <a:latin typeface="Arial" charset="0"/>
                <a:ea typeface="Times New Roman" pitchFamily="18" charset="0"/>
                <a:cs typeface="Arial" charset="0"/>
              </a:rPr>
              <a:t>SD</a:t>
            </a:r>
            <a:r>
              <a:rPr lang="en-US" b="1">
                <a:solidFill>
                  <a:srgbClr val="000000"/>
                </a:solidFill>
                <a:latin typeface="Arial" charset="0"/>
                <a:ea typeface="Times New Roman" pitchFamily="18" charset="0"/>
                <a:cs typeface="Arial" charset="0"/>
              </a:rPr>
              <a:t> = 4.37), </a:t>
            </a:r>
            <a:r>
              <a:rPr lang="en-US" b="1" u="sng">
                <a:solidFill>
                  <a:srgbClr val="000000"/>
                </a:solidFill>
                <a:latin typeface="Arial" charset="0"/>
                <a:ea typeface="Times New Roman" pitchFamily="18" charset="0"/>
                <a:cs typeface="Arial" charset="0"/>
              </a:rPr>
              <a:t>t</a:t>
            </a:r>
            <a:r>
              <a:rPr lang="en-US" b="1">
                <a:solidFill>
                  <a:srgbClr val="000000"/>
                </a:solidFill>
                <a:latin typeface="Arial" charset="0"/>
                <a:ea typeface="Times New Roman" pitchFamily="18" charset="0"/>
                <a:cs typeface="Arial" charset="0"/>
              </a:rPr>
              <a:t>(15) = 2.14, </a:t>
            </a:r>
            <a:r>
              <a:rPr lang="en-US" b="1" u="sng">
                <a:solidFill>
                  <a:srgbClr val="000000"/>
                </a:solidFill>
                <a:latin typeface="Arial" charset="0"/>
                <a:ea typeface="Times New Roman" pitchFamily="18" charset="0"/>
                <a:cs typeface="Arial" charset="0"/>
              </a:rPr>
              <a:t>p</a:t>
            </a:r>
            <a:r>
              <a:rPr lang="en-US" b="1">
                <a:solidFill>
                  <a:srgbClr val="000000"/>
                </a:solidFill>
                <a:latin typeface="Arial" charset="0"/>
                <a:ea typeface="Times New Roman" pitchFamily="18" charset="0"/>
                <a:cs typeface="Arial" charset="0"/>
              </a:rPr>
              <a:t> = .04.*</a:t>
            </a:r>
          </a:p>
        </p:txBody>
      </p:sp>
      <p:pic>
        <p:nvPicPr>
          <p:cNvPr id="177157" name="Picture 5" descr="j0198327"/>
          <p:cNvPicPr>
            <a:picLocks noChangeAspect="1" noChangeArrowheads="1"/>
          </p:cNvPicPr>
          <p:nvPr/>
        </p:nvPicPr>
        <p:blipFill>
          <a:blip r:embed="rId3" cstate="print"/>
          <a:srcRect/>
          <a:stretch>
            <a:fillRect/>
          </a:stretch>
        </p:blipFill>
        <p:spPr bwMode="auto">
          <a:xfrm>
            <a:off x="-1828800" y="5105400"/>
            <a:ext cx="2887663" cy="2622550"/>
          </a:xfrm>
          <a:prstGeom prst="rect">
            <a:avLst/>
          </a:prstGeom>
          <a:noFill/>
        </p:spPr>
      </p:pic>
      <p:pic>
        <p:nvPicPr>
          <p:cNvPr id="177158" name="Picture 6" descr="j0304869"/>
          <p:cNvPicPr>
            <a:picLocks noChangeAspect="1" noChangeArrowheads="1"/>
          </p:cNvPicPr>
          <p:nvPr/>
        </p:nvPicPr>
        <p:blipFill>
          <a:blip r:embed="rId4" cstate="print"/>
          <a:srcRect/>
          <a:stretch>
            <a:fillRect/>
          </a:stretch>
        </p:blipFill>
        <p:spPr bwMode="auto">
          <a:xfrm>
            <a:off x="6713538" y="5181600"/>
            <a:ext cx="1058862"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7154"/>
                                        </p:tgtEl>
                                        <p:attrNameLst>
                                          <p:attrName>style.visibility</p:attrName>
                                        </p:attrNameLst>
                                      </p:cBhvr>
                                      <p:to>
                                        <p:strVal val="visible"/>
                                      </p:to>
                                    </p:set>
                                    <p:animEffect transition="in" filter="wipe(down)">
                                      <p:cBhvr>
                                        <p:cTn id="7" dur="580">
                                          <p:stCondLst>
                                            <p:cond delay="0"/>
                                          </p:stCondLst>
                                        </p:cTn>
                                        <p:tgtEl>
                                          <p:spTgt spid="177154"/>
                                        </p:tgtEl>
                                      </p:cBhvr>
                                    </p:animEffect>
                                    <p:anim calcmode="lin" valueType="num">
                                      <p:cBhvr>
                                        <p:cTn id="8" dur="1822" tmFilter="0,0; 0.14,0.36; 0.43,0.73; 0.71,0.91; 1.0,1.0">
                                          <p:stCondLst>
                                            <p:cond delay="0"/>
                                          </p:stCondLst>
                                        </p:cTn>
                                        <p:tgtEl>
                                          <p:spTgt spid="1771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71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71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71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7154"/>
                                        </p:tgtEl>
                                        <p:attrNameLst>
                                          <p:attrName>ppt_y</p:attrName>
                                        </p:attrNameLst>
                                      </p:cBhvr>
                                      <p:tavLst>
                                        <p:tav tm="0" fmla="#ppt_y-sin(pi*$)/81">
                                          <p:val>
                                            <p:fltVal val="0"/>
                                          </p:val>
                                        </p:tav>
                                        <p:tav tm="100000">
                                          <p:val>
                                            <p:fltVal val="1"/>
                                          </p:val>
                                        </p:tav>
                                      </p:tavLst>
                                    </p:anim>
                                    <p:animScale>
                                      <p:cBhvr>
                                        <p:cTn id="13" dur="26">
                                          <p:stCondLst>
                                            <p:cond delay="650"/>
                                          </p:stCondLst>
                                        </p:cTn>
                                        <p:tgtEl>
                                          <p:spTgt spid="177154"/>
                                        </p:tgtEl>
                                      </p:cBhvr>
                                      <p:to x="100000" y="60000"/>
                                    </p:animScale>
                                    <p:animScale>
                                      <p:cBhvr>
                                        <p:cTn id="14" dur="166" decel="50000">
                                          <p:stCondLst>
                                            <p:cond delay="676"/>
                                          </p:stCondLst>
                                        </p:cTn>
                                        <p:tgtEl>
                                          <p:spTgt spid="177154"/>
                                        </p:tgtEl>
                                      </p:cBhvr>
                                      <p:to x="100000" y="100000"/>
                                    </p:animScale>
                                    <p:animScale>
                                      <p:cBhvr>
                                        <p:cTn id="15" dur="26">
                                          <p:stCondLst>
                                            <p:cond delay="1312"/>
                                          </p:stCondLst>
                                        </p:cTn>
                                        <p:tgtEl>
                                          <p:spTgt spid="177154"/>
                                        </p:tgtEl>
                                      </p:cBhvr>
                                      <p:to x="100000" y="80000"/>
                                    </p:animScale>
                                    <p:animScale>
                                      <p:cBhvr>
                                        <p:cTn id="16" dur="166" decel="50000">
                                          <p:stCondLst>
                                            <p:cond delay="1338"/>
                                          </p:stCondLst>
                                        </p:cTn>
                                        <p:tgtEl>
                                          <p:spTgt spid="177154"/>
                                        </p:tgtEl>
                                      </p:cBhvr>
                                      <p:to x="100000" y="100000"/>
                                    </p:animScale>
                                    <p:animScale>
                                      <p:cBhvr>
                                        <p:cTn id="17" dur="26">
                                          <p:stCondLst>
                                            <p:cond delay="1642"/>
                                          </p:stCondLst>
                                        </p:cTn>
                                        <p:tgtEl>
                                          <p:spTgt spid="177154"/>
                                        </p:tgtEl>
                                      </p:cBhvr>
                                      <p:to x="100000" y="90000"/>
                                    </p:animScale>
                                    <p:animScale>
                                      <p:cBhvr>
                                        <p:cTn id="18" dur="166" decel="50000">
                                          <p:stCondLst>
                                            <p:cond delay="1668"/>
                                          </p:stCondLst>
                                        </p:cTn>
                                        <p:tgtEl>
                                          <p:spTgt spid="177154"/>
                                        </p:tgtEl>
                                      </p:cBhvr>
                                      <p:to x="100000" y="100000"/>
                                    </p:animScale>
                                    <p:animScale>
                                      <p:cBhvr>
                                        <p:cTn id="19" dur="26">
                                          <p:stCondLst>
                                            <p:cond delay="1808"/>
                                          </p:stCondLst>
                                        </p:cTn>
                                        <p:tgtEl>
                                          <p:spTgt spid="177154"/>
                                        </p:tgtEl>
                                      </p:cBhvr>
                                      <p:to x="100000" y="95000"/>
                                    </p:animScale>
                                    <p:animScale>
                                      <p:cBhvr>
                                        <p:cTn id="20" dur="166" decel="50000">
                                          <p:stCondLst>
                                            <p:cond delay="1834"/>
                                          </p:stCondLst>
                                        </p:cTn>
                                        <p:tgtEl>
                                          <p:spTgt spid="1771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77157"/>
                                        </p:tgtEl>
                                        <p:attrNameLst>
                                          <p:attrName>style.visibility</p:attrName>
                                        </p:attrNameLst>
                                      </p:cBhvr>
                                      <p:to>
                                        <p:strVal val="visible"/>
                                      </p:to>
                                    </p:set>
                                    <p:animEffect transition="in" filter="dissolve">
                                      <p:cBhvr>
                                        <p:cTn id="25" dur="500"/>
                                        <p:tgtEl>
                                          <p:spTgt spid="177157"/>
                                        </p:tgtEl>
                                      </p:cBhvr>
                                    </p:animEffect>
                                  </p:childTnLst>
                                </p:cTn>
                              </p:par>
                              <p:par>
                                <p:cTn id="26" presetID="0" presetClass="path" presetSubtype="0" accel="50000" decel="50000" fill="hold" nodeType="withEffect">
                                  <p:stCondLst>
                                    <p:cond delay="0"/>
                                  </p:stCondLst>
                                  <p:childTnLst>
                                    <p:animMotion origin="layout" path="M 0.04201 0.03796 C 0.06562 0.03981 0.08923 0.0419 0.11284 0.04421 C 0.13802 0.04352 0.14704 0.04352 0.16684 0.03981 C 0.18732 0.04074 0.20642 0.04421 0.22673 0.04606 C 0.25017 0.05393 0.27448 0.06157 0.29861 0.06435 C 0.31701 0.06366 0.33437 0.06342 0.35277 0.0625 C 0.35764 0.06227 0.35555 0.05972 0.36007 0.05764 C 0.36284 0.05602 0.36649 0.05579 0.36996 0.05393 C 0.3776 0.05046 0.38368 0.04329 0.39149 0.0412 C 0.39757 0.03704 0.40486 0.03055 0.41145 0.02801 C 0.41597 0.02245 0.421 0.01481 0.42621 0.01018 C 0.43889 -0.00162 0.4559 -0.00718 0.47031 -0.01482 C 0.47639 -0.01736 0.47934 -0.02246 0.48611 -0.02384 C 0.48819 -0.02662 0.48993 -0.02963 0.49236 -0.03241 C 0.49357 -0.03334 0.49583 -0.0338 0.49704 -0.03588 C 0.49826 -0.03658 0.49861 -0.03912 0.49948 -0.04005 C 0.51024 -0.05232 0.49826 -0.03195 0.51076 -0.05209 C 0.51736 -0.06227 0.52326 -0.07361 0.5302 -0.08472 C 0.5342 -0.09051 0.53489 -0.09815 0.53993 -0.10209 C 0.54079 -0.10486 0.54149 -0.10671 0.54253 -0.10857 C 0.54357 -0.11111 0.54514 -0.11181 0.546 -0.11343 C 0.54878 -0.11898 0.54982 -0.12315 0.55364 -0.12847 C 0.55816 -0.14514 0.5526 -0.12871 0.56076 -0.14283 C 0.56493 -0.14977 0.56371 -0.15486 0.56944 -0.15903 C 0.57361 -0.16829 0.57812 -0.17801 0.58402 -0.18519 C 0.5875 -0.19769 0.59375 -0.2044 0.6 -0.21459 C 0.60329 -0.21991 0.60468 -0.22778 0.60833 -0.23218 C 0.61093 -0.23565 0.61371 -0.23866 0.61579 -0.24236 C 0.62239 -0.25347 0.62795 -0.26644 0.6342 -0.27801 C 0.63958 -0.28796 0.64583 -0.29722 0.65121 -0.30741 C 0.65277 -0.31667 0.65486 -0.32176 0.65989 -0.32847 C 0.66302 -0.33889 0.66493 -0.34838 0.66961 -0.35764 C 0.67135 -0.36459 0.67517 -0.36921 0.67708 -0.3757 C 0.68142 -0.39213 0.68454 -0.41528 0.69427 -0.42778 C 0.6967 -0.43866 0.69461 -0.43148 0.70382 -0.44746 C 0.70746 -0.45347 0.70573 -0.45764 0.70764 -0.46366 C 0.71041 -0.47408 0.7184 -0.49445 0.72465 -0.50301 C 0.73073 -0.5294 0.74965 -0.55787 0.76632 -0.57292 C 0.7717 -0.57778 0.77882 -0.5882 0.78489 -0.59074 C 0.78906 -0.59699 0.79375 -0.6 0.79948 -0.60394 C 0.80277 -0.61019 0.80642 -0.61296 0.81163 -0.61528 C 0.81823 -0.62361 0.82673 -0.63264 0.83507 -0.6382 C 0.84479 -0.65602 0.83194 -0.63449 0.84357 -0.64792 C 0.84618 -0.65093 0.84757 -0.65556 0.84965 -0.65926 C 0.85173 -0.66296 0.85573 -0.6706 0.85573 -0.67037 C 0.8585 -0.68218 0.86041 -0.69144 0.86805 -0.69838 C 0.87083 -0.70116 0.87378 -0.70394 0.87656 -0.70648 C 0.87777 -0.70764 0.8802 -0.70996 0.8802 -0.70972 C 0.88264 -0.71459 0.88402 -0.72107 0.88767 -0.72431 C 0.88889 -0.72546 0.89062 -0.7257 0.89114 -0.72778 C 0.89201 -0.73009 0.89114 -0.7331 0.89114 -0.73565 " pathEditMode="relative" rAng="0" ptsTypes="ffffffffffffffffffffffffffffffffffffffffffffffffffA">
                                      <p:cBhvr>
                                        <p:cTn id="27" dur="2000" fill="hold"/>
                                        <p:tgtEl>
                                          <p:spTgt spid="177157"/>
                                        </p:tgtEl>
                                        <p:attrNameLst>
                                          <p:attrName>ppt_x</p:attrName>
                                          <p:attrName>ppt_y</p:attrName>
                                        </p:attrNameLst>
                                      </p:cBhvr>
                                      <p:rCtr x="425" y="-374"/>
                                    </p:animMotion>
                                  </p:childTnLst>
                                </p:cTn>
                              </p:par>
                            </p:childTnLst>
                          </p:cTn>
                        </p:par>
                        <p:par>
                          <p:cTn id="28" fill="hold">
                            <p:stCondLst>
                              <p:cond delay="2000"/>
                            </p:stCondLst>
                            <p:childTnLst>
                              <p:par>
                                <p:cTn id="29" presetID="26" presetClass="emph" presetSubtype="0" fill="hold" nodeType="afterEffect">
                                  <p:stCondLst>
                                    <p:cond delay="0"/>
                                  </p:stCondLst>
                                  <p:childTnLst>
                                    <p:animEffect transition="out" filter="fade">
                                      <p:cBhvr>
                                        <p:cTn id="30" dur="500" tmFilter="0, 0; .2, .5; .8, .5; 1, 0"/>
                                        <p:tgtEl>
                                          <p:spTgt spid="177158"/>
                                        </p:tgtEl>
                                      </p:cBhvr>
                                    </p:animEffect>
                                    <p:animScale>
                                      <p:cBhvr>
                                        <p:cTn id="31" dur="250" autoRev="1" fill="hold"/>
                                        <p:tgtEl>
                                          <p:spTgt spid="17715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Oval 2"/>
          <p:cNvSpPr>
            <a:spLocks noChangeArrowheads="1"/>
          </p:cNvSpPr>
          <p:nvPr/>
        </p:nvSpPr>
        <p:spPr bwMode="auto">
          <a:xfrm>
            <a:off x="3962400" y="5562600"/>
            <a:ext cx="1371600" cy="914400"/>
          </a:xfrm>
          <a:prstGeom prst="ellipse">
            <a:avLst/>
          </a:prstGeom>
          <a:solidFill>
            <a:schemeClr val="folHlink"/>
          </a:solidFill>
          <a:ln w="12700" cap="sq">
            <a:solidFill>
              <a:schemeClr val="tx1"/>
            </a:solidFill>
            <a:round/>
            <a:headEnd/>
            <a:tailEnd/>
          </a:ln>
          <a:effectLst/>
        </p:spPr>
        <p:txBody>
          <a:bodyPr wrap="none" anchor="ctr"/>
          <a:lstStyle/>
          <a:p>
            <a:endParaRPr lang="en-US"/>
          </a:p>
        </p:txBody>
      </p:sp>
      <p:sp>
        <p:nvSpPr>
          <p:cNvPr id="178179" name="Rectangle 3"/>
          <p:cNvSpPr>
            <a:spLocks noChangeArrowheads="1"/>
          </p:cNvSpPr>
          <p:nvPr/>
        </p:nvSpPr>
        <p:spPr bwMode="auto">
          <a:xfrm>
            <a:off x="533400" y="381000"/>
            <a:ext cx="8001000" cy="533400"/>
          </a:xfrm>
          <a:prstGeom prst="rect">
            <a:avLst/>
          </a:prstGeom>
          <a:noFill/>
          <a:ln w="9525">
            <a:noFill/>
            <a:miter lim="800000"/>
            <a:headEnd/>
            <a:tailEnd/>
          </a:ln>
          <a:effectLst/>
        </p:spPr>
        <p:txBody>
          <a:bodyPr anchor="b"/>
          <a:lstStyle/>
          <a:p>
            <a:pPr eaLnBrk="1" hangingPunct="1"/>
            <a:r>
              <a:rPr lang="en-US" sz="2800" b="1" dirty="0">
                <a:solidFill>
                  <a:srgbClr val="000000"/>
                </a:solidFill>
                <a:latin typeface="Century Gothic" pitchFamily="34" charset="0"/>
              </a:rPr>
              <a:t>Hypotheses Testing - </a:t>
            </a:r>
            <a:r>
              <a:rPr lang="en-US" sz="2800" b="1" dirty="0" smtClean="0">
                <a:solidFill>
                  <a:srgbClr val="000000"/>
                </a:solidFill>
                <a:latin typeface="Century Gothic" pitchFamily="34" charset="0"/>
              </a:rPr>
              <a:t>Dependency</a:t>
            </a:r>
            <a:endParaRPr lang="en-US" sz="2800" b="1" dirty="0">
              <a:solidFill>
                <a:srgbClr val="000000"/>
              </a:solidFill>
              <a:latin typeface="Century Gothic" pitchFamily="34" charset="0"/>
            </a:endParaRPr>
          </a:p>
        </p:txBody>
      </p:sp>
      <p:sp>
        <p:nvSpPr>
          <p:cNvPr id="178180" name="Text Box 4"/>
          <p:cNvSpPr txBox="1">
            <a:spLocks noChangeArrowheads="1"/>
          </p:cNvSpPr>
          <p:nvPr/>
        </p:nvSpPr>
        <p:spPr bwMode="auto">
          <a:xfrm>
            <a:off x="381000" y="996950"/>
            <a:ext cx="6096000" cy="5175250"/>
          </a:xfrm>
          <a:prstGeom prst="rect">
            <a:avLst/>
          </a:prstGeom>
          <a:noFill/>
          <a:ln w="12700" cap="sq">
            <a:noFill/>
            <a:miter lim="800000"/>
            <a:headEnd/>
            <a:tailEnd/>
          </a:ln>
          <a:effectLst/>
        </p:spPr>
        <p:txBody>
          <a:bodyPr>
            <a:spAutoFit/>
          </a:bodyPr>
          <a:lstStyle/>
          <a:p>
            <a:pPr>
              <a:spcBef>
                <a:spcPct val="50000"/>
              </a:spcBef>
            </a:pPr>
            <a:r>
              <a:rPr lang="en-US" b="1">
                <a:solidFill>
                  <a:srgbClr val="000000"/>
                </a:solidFill>
                <a:latin typeface="Arial" charset="0"/>
                <a:ea typeface="Times New Roman" pitchFamily="18" charset="0"/>
                <a:cs typeface="Arial" charset="0"/>
              </a:rPr>
              <a:t>It was hypothesized that students’ responses at the dependent level of social development would be significantly lower on the social development questionnaire after the instructor implemented the treatment, establishing and maintaining mutual expectations and goals with the students in the course or workshop.  </a:t>
            </a:r>
          </a:p>
          <a:p>
            <a:pPr>
              <a:spcBef>
                <a:spcPct val="50000"/>
              </a:spcBef>
            </a:pPr>
            <a:r>
              <a:rPr lang="en-US" b="1">
                <a:solidFill>
                  <a:srgbClr val="000000"/>
                </a:solidFill>
                <a:latin typeface="Arial" charset="0"/>
                <a:ea typeface="Times New Roman" pitchFamily="18" charset="0"/>
                <a:cs typeface="Arial" charset="0"/>
              </a:rPr>
              <a:t>This hypothesis was tested, using a two-tailed paired-samples t-test that compared the percentage of responses at the dependent level on the pretests with the percentage of responses at the dependent level on the posttests. </a:t>
            </a:r>
          </a:p>
          <a:p>
            <a:pPr>
              <a:spcBef>
                <a:spcPct val="50000"/>
              </a:spcBef>
            </a:pPr>
            <a:r>
              <a:rPr lang="en-US" b="1">
                <a:solidFill>
                  <a:srgbClr val="000000"/>
                </a:solidFill>
                <a:latin typeface="Arial" charset="0"/>
                <a:ea typeface="Times New Roman" pitchFamily="18" charset="0"/>
                <a:cs typeface="Arial" charset="0"/>
              </a:rPr>
              <a:t>The hypothesis was supported.  </a:t>
            </a:r>
          </a:p>
          <a:p>
            <a:pPr>
              <a:spcBef>
                <a:spcPct val="50000"/>
              </a:spcBef>
            </a:pPr>
            <a:r>
              <a:rPr lang="en-US" b="1">
                <a:solidFill>
                  <a:srgbClr val="000000"/>
                </a:solidFill>
                <a:latin typeface="Arial" charset="0"/>
                <a:ea typeface="Times New Roman" pitchFamily="18" charset="0"/>
                <a:cs typeface="Arial" charset="0"/>
              </a:rPr>
              <a:t>The percentage of dependent responses on the pretests (</a:t>
            </a:r>
            <a:r>
              <a:rPr lang="en-US" b="1" u="sng">
                <a:solidFill>
                  <a:srgbClr val="000000"/>
                </a:solidFill>
                <a:latin typeface="Arial" charset="0"/>
                <a:ea typeface="Times New Roman" pitchFamily="18" charset="0"/>
                <a:cs typeface="Arial" charset="0"/>
              </a:rPr>
              <a:t>M</a:t>
            </a:r>
            <a:r>
              <a:rPr lang="en-US" b="1">
                <a:solidFill>
                  <a:srgbClr val="000000"/>
                </a:solidFill>
                <a:latin typeface="Arial" charset="0"/>
                <a:ea typeface="Times New Roman" pitchFamily="18" charset="0"/>
                <a:cs typeface="Arial" charset="0"/>
              </a:rPr>
              <a:t> =  17.25, </a:t>
            </a:r>
            <a:r>
              <a:rPr lang="en-US" b="1" u="sng">
                <a:solidFill>
                  <a:srgbClr val="000000"/>
                </a:solidFill>
                <a:latin typeface="Arial" charset="0"/>
                <a:ea typeface="Times New Roman" pitchFamily="18" charset="0"/>
                <a:cs typeface="Arial" charset="0"/>
              </a:rPr>
              <a:t>SD</a:t>
            </a:r>
            <a:r>
              <a:rPr lang="en-US" b="1">
                <a:solidFill>
                  <a:srgbClr val="000000"/>
                </a:solidFill>
                <a:latin typeface="Arial" charset="0"/>
                <a:ea typeface="Times New Roman" pitchFamily="18" charset="0"/>
                <a:cs typeface="Arial" charset="0"/>
              </a:rPr>
              <a:t> = 9.92) was greater than the percentage of dependent responses on the posttests (</a:t>
            </a:r>
            <a:r>
              <a:rPr lang="en-US" b="1" u="sng">
                <a:solidFill>
                  <a:srgbClr val="000000"/>
                </a:solidFill>
                <a:latin typeface="Arial" charset="0"/>
                <a:ea typeface="Times New Roman" pitchFamily="18" charset="0"/>
                <a:cs typeface="Arial" charset="0"/>
              </a:rPr>
              <a:t>M</a:t>
            </a:r>
            <a:r>
              <a:rPr lang="en-US" b="1">
                <a:solidFill>
                  <a:srgbClr val="000000"/>
                </a:solidFill>
                <a:latin typeface="Arial" charset="0"/>
                <a:ea typeface="Times New Roman" pitchFamily="18" charset="0"/>
                <a:cs typeface="Arial" charset="0"/>
              </a:rPr>
              <a:t> = 3.69, </a:t>
            </a:r>
            <a:r>
              <a:rPr lang="en-US" b="1" u="sng">
                <a:solidFill>
                  <a:srgbClr val="000000"/>
                </a:solidFill>
                <a:latin typeface="Arial" charset="0"/>
                <a:ea typeface="Times New Roman" pitchFamily="18" charset="0"/>
                <a:cs typeface="Arial" charset="0"/>
              </a:rPr>
              <a:t>SD</a:t>
            </a:r>
            <a:r>
              <a:rPr lang="en-US" b="1">
                <a:solidFill>
                  <a:srgbClr val="000000"/>
                </a:solidFill>
                <a:latin typeface="Arial" charset="0"/>
                <a:ea typeface="Times New Roman" pitchFamily="18" charset="0"/>
                <a:cs typeface="Arial" charset="0"/>
              </a:rPr>
              <a:t> = 3.82), </a:t>
            </a:r>
            <a:r>
              <a:rPr lang="en-US" b="1" u="sng">
                <a:solidFill>
                  <a:srgbClr val="000000"/>
                </a:solidFill>
                <a:latin typeface="Arial" charset="0"/>
                <a:ea typeface="Times New Roman" pitchFamily="18" charset="0"/>
                <a:cs typeface="Arial" charset="0"/>
              </a:rPr>
              <a:t>t</a:t>
            </a:r>
            <a:r>
              <a:rPr lang="en-US" b="1">
                <a:solidFill>
                  <a:srgbClr val="000000"/>
                </a:solidFill>
                <a:latin typeface="Arial" charset="0"/>
                <a:ea typeface="Times New Roman" pitchFamily="18" charset="0"/>
                <a:cs typeface="Arial" charset="0"/>
              </a:rPr>
              <a:t>(15) = 6.97, </a:t>
            </a:r>
            <a:r>
              <a:rPr lang="en-US" b="1" u="sng">
                <a:solidFill>
                  <a:srgbClr val="000000"/>
                </a:solidFill>
                <a:latin typeface="Arial" charset="0"/>
                <a:ea typeface="Times New Roman" pitchFamily="18" charset="0"/>
                <a:cs typeface="Arial" charset="0"/>
              </a:rPr>
              <a:t>p</a:t>
            </a:r>
            <a:r>
              <a:rPr lang="en-US" b="1">
                <a:solidFill>
                  <a:srgbClr val="000000"/>
                </a:solidFill>
                <a:latin typeface="Arial" charset="0"/>
                <a:ea typeface="Times New Roman" pitchFamily="18" charset="0"/>
                <a:cs typeface="Arial" charset="0"/>
              </a:rPr>
              <a:t> = .000.**</a:t>
            </a:r>
          </a:p>
        </p:txBody>
      </p:sp>
      <p:pic>
        <p:nvPicPr>
          <p:cNvPr id="178181" name="Picture 5" descr="j0198327"/>
          <p:cNvPicPr>
            <a:picLocks noChangeAspect="1" noChangeArrowheads="1"/>
          </p:cNvPicPr>
          <p:nvPr/>
        </p:nvPicPr>
        <p:blipFill>
          <a:blip r:embed="rId3" cstate="print"/>
          <a:srcRect/>
          <a:stretch>
            <a:fillRect/>
          </a:stretch>
        </p:blipFill>
        <p:spPr bwMode="auto">
          <a:xfrm>
            <a:off x="-1828800" y="5105400"/>
            <a:ext cx="2887663" cy="2622550"/>
          </a:xfrm>
          <a:prstGeom prst="rect">
            <a:avLst/>
          </a:prstGeom>
          <a:noFill/>
        </p:spPr>
      </p:pic>
      <p:pic>
        <p:nvPicPr>
          <p:cNvPr id="178182" name="Picture 6" descr="j0304869"/>
          <p:cNvPicPr>
            <a:picLocks noChangeAspect="1" noChangeArrowheads="1"/>
          </p:cNvPicPr>
          <p:nvPr/>
        </p:nvPicPr>
        <p:blipFill>
          <a:blip r:embed="rId4" cstate="print"/>
          <a:srcRect/>
          <a:stretch>
            <a:fillRect/>
          </a:stretch>
        </p:blipFill>
        <p:spPr bwMode="auto">
          <a:xfrm>
            <a:off x="6713538" y="5181600"/>
            <a:ext cx="1058862" cy="1143000"/>
          </a:xfrm>
          <a:prstGeom prst="rect">
            <a:avLst/>
          </a:prstGeom>
          <a:noFill/>
        </p:spPr>
      </p:pic>
      <p:pic>
        <p:nvPicPr>
          <p:cNvPr id="178183" name="Picture 7" descr="j0304869"/>
          <p:cNvPicPr>
            <a:picLocks noChangeAspect="1" noChangeArrowheads="1"/>
          </p:cNvPicPr>
          <p:nvPr/>
        </p:nvPicPr>
        <p:blipFill>
          <a:blip r:embed="rId4" cstate="print"/>
          <a:srcRect/>
          <a:stretch>
            <a:fillRect/>
          </a:stretch>
        </p:blipFill>
        <p:spPr bwMode="auto">
          <a:xfrm>
            <a:off x="7772400" y="5181600"/>
            <a:ext cx="1058863"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wipe(down)">
                                      <p:cBhvr>
                                        <p:cTn id="7" dur="580">
                                          <p:stCondLst>
                                            <p:cond delay="0"/>
                                          </p:stCondLst>
                                        </p:cTn>
                                        <p:tgtEl>
                                          <p:spTgt spid="178178"/>
                                        </p:tgtEl>
                                      </p:cBhvr>
                                    </p:animEffect>
                                    <p:anim calcmode="lin" valueType="num">
                                      <p:cBhvr>
                                        <p:cTn id="8" dur="1822" tmFilter="0,0; 0.14,0.36; 0.43,0.73; 0.71,0.91; 1.0,1.0">
                                          <p:stCondLst>
                                            <p:cond delay="0"/>
                                          </p:stCondLst>
                                        </p:cTn>
                                        <p:tgtEl>
                                          <p:spTgt spid="17817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817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817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817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8178"/>
                                        </p:tgtEl>
                                        <p:attrNameLst>
                                          <p:attrName>ppt_y</p:attrName>
                                        </p:attrNameLst>
                                      </p:cBhvr>
                                      <p:tavLst>
                                        <p:tav tm="0" fmla="#ppt_y-sin(pi*$)/81">
                                          <p:val>
                                            <p:fltVal val="0"/>
                                          </p:val>
                                        </p:tav>
                                        <p:tav tm="100000">
                                          <p:val>
                                            <p:fltVal val="1"/>
                                          </p:val>
                                        </p:tav>
                                      </p:tavLst>
                                    </p:anim>
                                    <p:animScale>
                                      <p:cBhvr>
                                        <p:cTn id="13" dur="26">
                                          <p:stCondLst>
                                            <p:cond delay="650"/>
                                          </p:stCondLst>
                                        </p:cTn>
                                        <p:tgtEl>
                                          <p:spTgt spid="178178"/>
                                        </p:tgtEl>
                                      </p:cBhvr>
                                      <p:to x="100000" y="60000"/>
                                    </p:animScale>
                                    <p:animScale>
                                      <p:cBhvr>
                                        <p:cTn id="14" dur="166" decel="50000">
                                          <p:stCondLst>
                                            <p:cond delay="676"/>
                                          </p:stCondLst>
                                        </p:cTn>
                                        <p:tgtEl>
                                          <p:spTgt spid="178178"/>
                                        </p:tgtEl>
                                      </p:cBhvr>
                                      <p:to x="100000" y="100000"/>
                                    </p:animScale>
                                    <p:animScale>
                                      <p:cBhvr>
                                        <p:cTn id="15" dur="26">
                                          <p:stCondLst>
                                            <p:cond delay="1312"/>
                                          </p:stCondLst>
                                        </p:cTn>
                                        <p:tgtEl>
                                          <p:spTgt spid="178178"/>
                                        </p:tgtEl>
                                      </p:cBhvr>
                                      <p:to x="100000" y="80000"/>
                                    </p:animScale>
                                    <p:animScale>
                                      <p:cBhvr>
                                        <p:cTn id="16" dur="166" decel="50000">
                                          <p:stCondLst>
                                            <p:cond delay="1338"/>
                                          </p:stCondLst>
                                        </p:cTn>
                                        <p:tgtEl>
                                          <p:spTgt spid="178178"/>
                                        </p:tgtEl>
                                      </p:cBhvr>
                                      <p:to x="100000" y="100000"/>
                                    </p:animScale>
                                    <p:animScale>
                                      <p:cBhvr>
                                        <p:cTn id="17" dur="26">
                                          <p:stCondLst>
                                            <p:cond delay="1642"/>
                                          </p:stCondLst>
                                        </p:cTn>
                                        <p:tgtEl>
                                          <p:spTgt spid="178178"/>
                                        </p:tgtEl>
                                      </p:cBhvr>
                                      <p:to x="100000" y="90000"/>
                                    </p:animScale>
                                    <p:animScale>
                                      <p:cBhvr>
                                        <p:cTn id="18" dur="166" decel="50000">
                                          <p:stCondLst>
                                            <p:cond delay="1668"/>
                                          </p:stCondLst>
                                        </p:cTn>
                                        <p:tgtEl>
                                          <p:spTgt spid="178178"/>
                                        </p:tgtEl>
                                      </p:cBhvr>
                                      <p:to x="100000" y="100000"/>
                                    </p:animScale>
                                    <p:animScale>
                                      <p:cBhvr>
                                        <p:cTn id="19" dur="26">
                                          <p:stCondLst>
                                            <p:cond delay="1808"/>
                                          </p:stCondLst>
                                        </p:cTn>
                                        <p:tgtEl>
                                          <p:spTgt spid="178178"/>
                                        </p:tgtEl>
                                      </p:cBhvr>
                                      <p:to x="100000" y="95000"/>
                                    </p:animScale>
                                    <p:animScale>
                                      <p:cBhvr>
                                        <p:cTn id="20" dur="166" decel="50000">
                                          <p:stCondLst>
                                            <p:cond delay="1834"/>
                                          </p:stCondLst>
                                        </p:cTn>
                                        <p:tgtEl>
                                          <p:spTgt spid="17817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78181"/>
                                        </p:tgtEl>
                                        <p:attrNameLst>
                                          <p:attrName>style.visibility</p:attrName>
                                        </p:attrNameLst>
                                      </p:cBhvr>
                                      <p:to>
                                        <p:strVal val="visible"/>
                                      </p:to>
                                    </p:set>
                                    <p:animEffect transition="in" filter="dissolve">
                                      <p:cBhvr>
                                        <p:cTn id="25" dur="500"/>
                                        <p:tgtEl>
                                          <p:spTgt spid="178181"/>
                                        </p:tgtEl>
                                      </p:cBhvr>
                                    </p:animEffect>
                                  </p:childTnLst>
                                </p:cTn>
                              </p:par>
                              <p:par>
                                <p:cTn id="26" presetID="0" presetClass="path" presetSubtype="0" accel="50000" decel="50000" fill="hold" nodeType="withEffect">
                                  <p:stCondLst>
                                    <p:cond delay="0"/>
                                  </p:stCondLst>
                                  <p:childTnLst>
                                    <p:animMotion origin="layout" path="M 0.04201 0.03796 C 0.06562 0.03981 0.08923 0.0419 0.11284 0.04421 C 0.13802 0.04352 0.14704 0.04352 0.16684 0.03981 C 0.18732 0.04074 0.20642 0.04421 0.22673 0.04606 C 0.25017 0.05393 0.27448 0.06157 0.29861 0.06435 C 0.31701 0.06366 0.33437 0.06342 0.35277 0.0625 C 0.35764 0.06227 0.35555 0.05972 0.36007 0.05764 C 0.36284 0.05602 0.36649 0.05579 0.36996 0.05393 C 0.3776 0.05046 0.38368 0.04329 0.39149 0.0412 C 0.39757 0.03704 0.40486 0.03055 0.41145 0.02801 C 0.41597 0.02245 0.421 0.01481 0.42621 0.01018 C 0.43889 -0.00162 0.4559 -0.00718 0.47031 -0.01482 C 0.47639 -0.01736 0.47934 -0.02246 0.48611 -0.02384 C 0.48819 -0.02662 0.48993 -0.02963 0.49236 -0.03241 C 0.49357 -0.03334 0.49583 -0.0338 0.49704 -0.03588 C 0.49826 -0.03658 0.49861 -0.03912 0.49948 -0.04005 C 0.51024 -0.05232 0.49826 -0.03195 0.51076 -0.05209 C 0.51736 -0.06227 0.52326 -0.07361 0.5302 -0.08472 C 0.5342 -0.09051 0.53489 -0.09815 0.53993 -0.10209 C 0.54079 -0.10486 0.54149 -0.10671 0.54253 -0.10857 C 0.54357 -0.11111 0.54514 -0.11181 0.546 -0.11343 C 0.54878 -0.11898 0.54982 -0.12315 0.55364 -0.12847 C 0.55816 -0.14514 0.5526 -0.12871 0.56076 -0.14283 C 0.56493 -0.14977 0.56371 -0.15486 0.56944 -0.15903 C 0.57361 -0.16829 0.57812 -0.17801 0.58402 -0.18519 C 0.5875 -0.19769 0.59375 -0.2044 0.6 -0.21459 C 0.60329 -0.21991 0.60468 -0.22778 0.60833 -0.23218 C 0.61093 -0.23565 0.61371 -0.23866 0.61579 -0.24236 C 0.62239 -0.25347 0.62795 -0.26644 0.6342 -0.27801 C 0.63958 -0.28796 0.64583 -0.29722 0.65121 -0.30741 C 0.65277 -0.31667 0.65486 -0.32176 0.65989 -0.32847 C 0.66302 -0.33889 0.66493 -0.34838 0.66961 -0.35764 C 0.67135 -0.36459 0.67517 -0.36921 0.67708 -0.3757 C 0.68142 -0.39213 0.68454 -0.41528 0.69427 -0.42778 C 0.6967 -0.43866 0.69461 -0.43148 0.70382 -0.44746 C 0.70746 -0.45347 0.70573 -0.45764 0.70764 -0.46366 C 0.71041 -0.47408 0.7184 -0.49445 0.72465 -0.50301 C 0.73073 -0.5294 0.74965 -0.55787 0.76632 -0.57292 C 0.7717 -0.57778 0.77882 -0.5882 0.78489 -0.59074 C 0.78906 -0.59699 0.79375 -0.6 0.79948 -0.60394 C 0.80277 -0.61019 0.80642 -0.61296 0.81163 -0.61528 C 0.81823 -0.62361 0.82673 -0.63264 0.83507 -0.6382 C 0.84479 -0.65602 0.83194 -0.63449 0.84357 -0.64792 C 0.84618 -0.65093 0.84757 -0.65556 0.84965 -0.65926 C 0.85173 -0.66296 0.85573 -0.6706 0.85573 -0.67037 C 0.8585 -0.68218 0.86041 -0.69144 0.86805 -0.69838 C 0.87083 -0.70116 0.87378 -0.70394 0.87656 -0.70648 C 0.87777 -0.70764 0.8802 -0.70996 0.8802 -0.70972 C 0.88264 -0.71459 0.88402 -0.72107 0.88767 -0.72431 C 0.88889 -0.72546 0.89062 -0.7257 0.89114 -0.72778 C 0.89201 -0.73009 0.89114 -0.7331 0.89114 -0.73565 " pathEditMode="relative" rAng="0" ptsTypes="ffffffffffffffffffffffffffffffffffffffffffffffffffA">
                                      <p:cBhvr>
                                        <p:cTn id="27" dur="2000" fill="hold"/>
                                        <p:tgtEl>
                                          <p:spTgt spid="178181"/>
                                        </p:tgtEl>
                                        <p:attrNameLst>
                                          <p:attrName>ppt_x</p:attrName>
                                          <p:attrName>ppt_y</p:attrName>
                                        </p:attrNameLst>
                                      </p:cBhvr>
                                      <p:rCtr x="425" y="-374"/>
                                    </p:animMotion>
                                  </p:childTnLst>
                                </p:cTn>
                              </p:par>
                            </p:childTnLst>
                          </p:cTn>
                        </p:par>
                        <p:par>
                          <p:cTn id="28" fill="hold">
                            <p:stCondLst>
                              <p:cond delay="2000"/>
                            </p:stCondLst>
                            <p:childTnLst>
                              <p:par>
                                <p:cTn id="29" presetID="26" presetClass="emph" presetSubtype="0" fill="hold" nodeType="afterEffect">
                                  <p:stCondLst>
                                    <p:cond delay="0"/>
                                  </p:stCondLst>
                                  <p:childTnLst>
                                    <p:animEffect transition="out" filter="fade">
                                      <p:cBhvr>
                                        <p:cTn id="30" dur="500" tmFilter="0, 0; .2, .5; .8, .5; 1, 0"/>
                                        <p:tgtEl>
                                          <p:spTgt spid="178182"/>
                                        </p:tgtEl>
                                      </p:cBhvr>
                                    </p:animEffect>
                                    <p:animScale>
                                      <p:cBhvr>
                                        <p:cTn id="31" dur="250" autoRev="1" fill="hold"/>
                                        <p:tgtEl>
                                          <p:spTgt spid="178182"/>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178183"/>
                                        </p:tgtEl>
                                      </p:cBhvr>
                                    </p:animEffect>
                                    <p:animScale>
                                      <p:cBhvr>
                                        <p:cTn id="34" dur="250" autoRev="1" fill="hold"/>
                                        <p:tgtEl>
                                          <p:spTgt spid="1781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533400" y="381000"/>
            <a:ext cx="8001000" cy="609600"/>
          </a:xfrm>
          <a:prstGeom prst="rect">
            <a:avLst/>
          </a:prstGeom>
          <a:noFill/>
          <a:ln w="9525">
            <a:noFill/>
            <a:miter lim="800000"/>
            <a:headEnd/>
            <a:tailEnd/>
          </a:ln>
          <a:effectLst/>
        </p:spPr>
        <p:txBody>
          <a:bodyPr anchor="b"/>
          <a:lstStyle/>
          <a:p>
            <a:pPr eaLnBrk="1" hangingPunct="1"/>
            <a:r>
              <a:rPr lang="en-US" sz="3200" b="1">
                <a:solidFill>
                  <a:srgbClr val="000000"/>
                </a:solidFill>
                <a:latin typeface="Century Gothic" pitchFamily="34" charset="0"/>
              </a:rPr>
              <a:t>Mean Pretest – Posttest Results</a:t>
            </a:r>
          </a:p>
        </p:txBody>
      </p:sp>
      <p:sp>
        <p:nvSpPr>
          <p:cNvPr id="179203" name="Text Box 3"/>
          <p:cNvSpPr txBox="1">
            <a:spLocks noChangeArrowheads="1"/>
          </p:cNvSpPr>
          <p:nvPr/>
        </p:nvSpPr>
        <p:spPr bwMode="auto">
          <a:xfrm>
            <a:off x="457200" y="1143000"/>
            <a:ext cx="6172200" cy="1465263"/>
          </a:xfrm>
          <a:prstGeom prst="rect">
            <a:avLst/>
          </a:prstGeom>
          <a:noFill/>
          <a:ln w="12700" cap="sq">
            <a:noFill/>
            <a:miter lim="800000"/>
            <a:headEnd/>
            <a:tailEnd/>
          </a:ln>
          <a:effectLst/>
        </p:spPr>
        <p:txBody>
          <a:bodyPr>
            <a:spAutoFit/>
          </a:bodyPr>
          <a:lstStyle/>
          <a:p>
            <a:pPr>
              <a:spcBef>
                <a:spcPct val="50000"/>
              </a:spcBef>
            </a:pPr>
            <a:r>
              <a:rPr lang="en-US" b="1">
                <a:solidFill>
                  <a:srgbClr val="000000"/>
                </a:solidFill>
                <a:latin typeface="Arial" charset="0"/>
                <a:ea typeface="Times New Roman" pitchFamily="18" charset="0"/>
                <a:cs typeface="Arial" charset="0"/>
              </a:rPr>
              <a:t>Mean percentages of in-tact group student responses on the questionnaire at the four levels of social development (dependent, rebellion, cohesion, autonomy) for all pretest and posttest administrations of the instrument from 1996 to 2006.</a:t>
            </a:r>
          </a:p>
        </p:txBody>
      </p:sp>
      <p:sp>
        <p:nvSpPr>
          <p:cNvPr id="179204" name="Rectangle 4"/>
          <p:cNvSpPr>
            <a:spLocks noChangeArrowheads="1"/>
          </p:cNvSpPr>
          <p:nvPr/>
        </p:nvSpPr>
        <p:spPr bwMode="auto">
          <a:xfrm>
            <a:off x="0" y="2514600"/>
            <a:ext cx="9144000" cy="0"/>
          </a:xfrm>
          <a:prstGeom prst="rect">
            <a:avLst/>
          </a:prstGeom>
          <a:noFill/>
          <a:ln w="12700" cap="sq">
            <a:noFill/>
            <a:miter lim="800000"/>
            <a:headEnd/>
            <a:tailEnd/>
          </a:ln>
          <a:effectLst/>
        </p:spPr>
        <p:txBody>
          <a:bodyPr wrap="none" anchor="ctr">
            <a:spAutoFit/>
          </a:bodyPr>
          <a:lstStyle/>
          <a:p>
            <a:endParaRPr lang="en-US"/>
          </a:p>
        </p:txBody>
      </p:sp>
      <p:sp>
        <p:nvSpPr>
          <p:cNvPr id="179207" name="Rectangle 7"/>
          <p:cNvSpPr>
            <a:spLocks noChangeArrowheads="1"/>
          </p:cNvSpPr>
          <p:nvPr/>
        </p:nvSpPr>
        <p:spPr bwMode="auto">
          <a:xfrm>
            <a:off x="0" y="2052638"/>
            <a:ext cx="9144000" cy="0"/>
          </a:xfrm>
          <a:prstGeom prst="rect">
            <a:avLst/>
          </a:prstGeom>
          <a:noFill/>
          <a:ln w="12700" cap="sq">
            <a:noFill/>
            <a:miter lim="800000"/>
            <a:headEnd/>
            <a:tailEnd/>
          </a:ln>
          <a:effectLst/>
        </p:spPr>
        <p:txBody>
          <a:bodyPr wrap="none" anchor="ctr">
            <a:spAutoFit/>
          </a:bodyPr>
          <a:lstStyle/>
          <a:p>
            <a:endParaRPr lang="en-US"/>
          </a:p>
        </p:txBody>
      </p:sp>
      <p:graphicFrame>
        <p:nvGraphicFramePr>
          <p:cNvPr id="179206" name="Object 6"/>
          <p:cNvGraphicFramePr>
            <a:graphicFrameLocks noChangeAspect="1"/>
          </p:cNvGraphicFramePr>
          <p:nvPr/>
        </p:nvGraphicFramePr>
        <p:xfrm>
          <a:off x="228600" y="2438400"/>
          <a:ext cx="8686800" cy="4395788"/>
        </p:xfrm>
        <a:graphic>
          <a:graphicData uri="http://schemas.openxmlformats.org/presentationml/2006/ole">
            <p:oleObj spid="_x0000_s59394" name="Chart" r:id="rId4" imgW="4914839" imgH="2752791" progId="MSGraph.Chart.8">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lgn="l"/>
            <a:r>
              <a:rPr lang="en-US" dirty="0"/>
              <a:t>Discussion</a:t>
            </a:r>
          </a:p>
        </p:txBody>
      </p:sp>
      <p:sp>
        <p:nvSpPr>
          <p:cNvPr id="180227" name="Rectangle 3"/>
          <p:cNvSpPr>
            <a:spLocks noGrp="1" noChangeArrowheads="1"/>
          </p:cNvSpPr>
          <p:nvPr>
            <p:ph type="body" idx="1"/>
          </p:nvPr>
        </p:nvSpPr>
        <p:spPr>
          <a:xfrm>
            <a:off x="533400" y="1600200"/>
            <a:ext cx="5943600" cy="4572000"/>
          </a:xfrm>
        </p:spPr>
        <p:txBody>
          <a:bodyPr>
            <a:normAutofit fontScale="92500" lnSpcReduction="20000"/>
          </a:bodyPr>
          <a:lstStyle/>
          <a:p>
            <a:pPr>
              <a:lnSpc>
                <a:spcPct val="90000"/>
              </a:lnSpc>
              <a:buFontTx/>
              <a:buNone/>
            </a:pPr>
            <a:r>
              <a:rPr lang="en-US" b="1" dirty="0"/>
              <a:t>The results of </a:t>
            </a:r>
            <a:r>
              <a:rPr lang="en-US" b="1" dirty="0" smtClean="0"/>
              <a:t>this self-study </a:t>
            </a:r>
            <a:r>
              <a:rPr lang="en-US" b="1" dirty="0"/>
              <a:t>suggest that professors who make use of the ideas expressed in </a:t>
            </a:r>
            <a:r>
              <a:rPr lang="en-US" b="1" i="1" dirty="0"/>
              <a:t>The Judicious Professor</a:t>
            </a:r>
            <a:r>
              <a:rPr lang="en-US" b="1" dirty="0"/>
              <a:t> (Gathercoal &amp; </a:t>
            </a:r>
            <a:r>
              <a:rPr lang="en-US" b="1" dirty="0" smtClean="0"/>
              <a:t>Gathercoal) </a:t>
            </a:r>
            <a:r>
              <a:rPr lang="en-US" b="1" dirty="0"/>
              <a:t>can provide reason and language for a civil ideology, based on mutual respect and trust.  This is made manifest in a professor’s professional ethics, respect for principles of cognitive psychology and sound educational practice, legal precedence, and the biology of learning. </a:t>
            </a:r>
          </a:p>
        </p:txBody>
      </p:sp>
      <p:pic>
        <p:nvPicPr>
          <p:cNvPr id="180230" name="Picture 6" descr="MCBD05584_0000[1]"/>
          <p:cNvPicPr>
            <a:picLocks noChangeAspect="1" noChangeArrowheads="1"/>
          </p:cNvPicPr>
          <p:nvPr/>
        </p:nvPicPr>
        <p:blipFill>
          <a:blip r:embed="rId3" cstate="print"/>
          <a:srcRect/>
          <a:stretch>
            <a:fillRect/>
          </a:stretch>
        </p:blipFill>
        <p:spPr bwMode="auto">
          <a:xfrm>
            <a:off x="6400800" y="2895600"/>
            <a:ext cx="2589213" cy="3457575"/>
          </a:xfrm>
          <a:prstGeom prst="rect">
            <a:avLst/>
          </a:prstGeom>
          <a:noFill/>
        </p:spPr>
      </p:pic>
      <p:pic>
        <p:nvPicPr>
          <p:cNvPr id="180231" name="Picture 7" descr="MCj03325000000[1]"/>
          <p:cNvPicPr>
            <a:picLocks noChangeAspect="1" noChangeArrowheads="1"/>
          </p:cNvPicPr>
          <p:nvPr/>
        </p:nvPicPr>
        <p:blipFill>
          <a:blip r:embed="rId4" cstate="print"/>
          <a:srcRect/>
          <a:stretch>
            <a:fillRect/>
          </a:stretch>
        </p:blipFill>
        <p:spPr bwMode="auto">
          <a:xfrm rot="656774">
            <a:off x="4648200" y="381000"/>
            <a:ext cx="4267200" cy="1470025"/>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normAutofit fontScale="90000"/>
          </a:bodyPr>
          <a:lstStyle/>
          <a:p>
            <a:r>
              <a:rPr lang="en-US"/>
              <a:t>Mutual Goals, Expectations, and Respect</a:t>
            </a:r>
          </a:p>
        </p:txBody>
      </p:sp>
      <p:sp>
        <p:nvSpPr>
          <p:cNvPr id="181251" name="Rectangle 3"/>
          <p:cNvSpPr>
            <a:spLocks noGrp="1" noChangeArrowheads="1"/>
          </p:cNvSpPr>
          <p:nvPr>
            <p:ph type="body" idx="1"/>
          </p:nvPr>
        </p:nvSpPr>
        <p:spPr>
          <a:xfrm>
            <a:off x="533400" y="1600200"/>
            <a:ext cx="5638800" cy="1752600"/>
          </a:xfrm>
        </p:spPr>
        <p:txBody>
          <a:bodyPr/>
          <a:lstStyle/>
          <a:p>
            <a:pPr>
              <a:lnSpc>
                <a:spcPct val="90000"/>
              </a:lnSpc>
              <a:buFontTx/>
              <a:buNone/>
            </a:pPr>
            <a:r>
              <a:rPr lang="en-US" sz="2200" b="1" i="1"/>
              <a:t>The Judicious Professor</a:t>
            </a:r>
            <a:r>
              <a:rPr lang="en-US" sz="2200" b="1"/>
              <a:t> is actively involved in constructing a culture of mutual respect and trust between the professor and every student in the college or university.  </a:t>
            </a:r>
          </a:p>
        </p:txBody>
      </p:sp>
      <p:pic>
        <p:nvPicPr>
          <p:cNvPr id="181256" name="Picture 8" descr="MPj02851240000[1]"/>
          <p:cNvPicPr>
            <a:picLocks noChangeAspect="1" noChangeArrowheads="1"/>
          </p:cNvPicPr>
          <p:nvPr/>
        </p:nvPicPr>
        <p:blipFill>
          <a:blip r:embed="rId3" cstate="print"/>
          <a:srcRect/>
          <a:stretch>
            <a:fillRect/>
          </a:stretch>
        </p:blipFill>
        <p:spPr bwMode="auto">
          <a:xfrm>
            <a:off x="381000" y="3886200"/>
            <a:ext cx="3124200" cy="2066925"/>
          </a:xfrm>
          <a:prstGeom prst="rect">
            <a:avLst/>
          </a:prstGeom>
          <a:noFill/>
        </p:spPr>
      </p:pic>
      <p:sp>
        <p:nvSpPr>
          <p:cNvPr id="181257" name="Text Box 9"/>
          <p:cNvSpPr txBox="1">
            <a:spLocks noChangeArrowheads="1"/>
          </p:cNvSpPr>
          <p:nvPr/>
        </p:nvSpPr>
        <p:spPr bwMode="auto">
          <a:xfrm>
            <a:off x="3657600" y="3429000"/>
            <a:ext cx="5257800" cy="3108325"/>
          </a:xfrm>
          <a:prstGeom prst="rect">
            <a:avLst/>
          </a:prstGeom>
          <a:noFill/>
          <a:ln w="12700" cap="sq">
            <a:noFill/>
            <a:miter lim="800000"/>
            <a:headEnd/>
            <a:tailEnd/>
          </a:ln>
          <a:effectLst/>
        </p:spPr>
        <p:txBody>
          <a:bodyPr>
            <a:spAutoFit/>
          </a:bodyPr>
          <a:lstStyle/>
          <a:p>
            <a:pPr eaLnBrk="1" hangingPunct="1">
              <a:lnSpc>
                <a:spcPct val="90000"/>
              </a:lnSpc>
              <a:spcBef>
                <a:spcPct val="40000"/>
              </a:spcBef>
              <a:buClr>
                <a:srgbClr val="000000"/>
              </a:buClr>
            </a:pPr>
            <a:r>
              <a:rPr lang="en-US" sz="2200" b="1">
                <a:solidFill>
                  <a:srgbClr val="000000"/>
                </a:solidFill>
                <a:latin typeface="Century Gothic" pitchFamily="34" charset="0"/>
              </a:rPr>
              <a:t>This philosophy will only work well in classrooms where professors and students alike are actively involved in establishing mutual expectations and goals, with guidance and reason from the professor which is balanced with the input of ideas from students, and when everyone in the classroom agrees to be an active participant in establishing the class culture. </a:t>
            </a:r>
            <a:endParaRPr lang="en-US"/>
          </a:p>
        </p:txBody>
      </p:sp>
      <p:pic>
        <p:nvPicPr>
          <p:cNvPr id="181259" name="Picture 11" descr="MPj03867950000[1]"/>
          <p:cNvPicPr>
            <a:picLocks noChangeAspect="1" noChangeArrowheads="1"/>
          </p:cNvPicPr>
          <p:nvPr/>
        </p:nvPicPr>
        <p:blipFill>
          <a:blip r:embed="rId4" cstate="print"/>
          <a:srcRect/>
          <a:stretch>
            <a:fillRect/>
          </a:stretch>
        </p:blipFill>
        <p:spPr bwMode="auto">
          <a:xfrm rot="1205868">
            <a:off x="6400800" y="1447800"/>
            <a:ext cx="2438400" cy="16256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57200" y="762000"/>
            <a:ext cx="8001000" cy="533400"/>
          </a:xfrm>
        </p:spPr>
        <p:txBody>
          <a:bodyPr/>
          <a:lstStyle/>
          <a:p>
            <a:r>
              <a:rPr lang="en-US" sz="2800"/>
              <a:t>Finally, a word of caution and hope. </a:t>
            </a:r>
          </a:p>
        </p:txBody>
      </p:sp>
      <p:sp>
        <p:nvSpPr>
          <p:cNvPr id="182275" name="Rectangle 3"/>
          <p:cNvSpPr>
            <a:spLocks noGrp="1" noChangeArrowheads="1"/>
          </p:cNvSpPr>
          <p:nvPr>
            <p:ph type="body" idx="1"/>
          </p:nvPr>
        </p:nvSpPr>
        <p:spPr>
          <a:xfrm>
            <a:off x="533400" y="1600200"/>
            <a:ext cx="6096000" cy="4572000"/>
          </a:xfrm>
        </p:spPr>
        <p:txBody>
          <a:bodyPr>
            <a:normAutofit lnSpcReduction="10000"/>
          </a:bodyPr>
          <a:lstStyle/>
          <a:p>
            <a:pPr>
              <a:lnSpc>
                <a:spcPct val="90000"/>
              </a:lnSpc>
              <a:buFontTx/>
              <a:buNone/>
            </a:pPr>
            <a:r>
              <a:rPr lang="en-US" sz="2200" b="1" i="1"/>
              <a:t>The Judicious Professor</a:t>
            </a:r>
            <a:r>
              <a:rPr lang="en-US" sz="2200" b="1"/>
              <a:t> could be perceived in dichotomous ways: </a:t>
            </a:r>
          </a:p>
          <a:p>
            <a:pPr lvl="1">
              <a:lnSpc>
                <a:spcPct val="90000"/>
              </a:lnSpc>
              <a:buFont typeface="Century Gothic" pitchFamily="34" charset="0"/>
              <a:buNone/>
            </a:pPr>
            <a:r>
              <a:rPr lang="en-US" b="1"/>
              <a:t>as a threat to the more traditional practices in higher education, or </a:t>
            </a:r>
          </a:p>
          <a:p>
            <a:pPr lvl="1">
              <a:lnSpc>
                <a:spcPct val="90000"/>
              </a:lnSpc>
              <a:buFont typeface="Century Gothic" pitchFamily="34" charset="0"/>
              <a:buNone/>
            </a:pPr>
            <a:r>
              <a:rPr lang="en-US" b="1"/>
              <a:t>as a positive force among colleagues.  </a:t>
            </a:r>
          </a:p>
          <a:p>
            <a:pPr>
              <a:lnSpc>
                <a:spcPct val="90000"/>
              </a:lnSpc>
              <a:buFontTx/>
              <a:buNone/>
            </a:pPr>
            <a:r>
              <a:rPr lang="en-US" sz="2200" b="1"/>
              <a:t>The authors hope that it will be the latter, and that this philosophy will help colleagues develop an awareness of what a dialogical approach to teaching and learning, within a democratic culture, can do to enhance and maintain mutual respect and trust between students and their professors.</a:t>
            </a:r>
            <a:r>
              <a:rPr lang="en-US" sz="2000"/>
              <a:t> </a:t>
            </a:r>
          </a:p>
        </p:txBody>
      </p:sp>
      <p:pic>
        <p:nvPicPr>
          <p:cNvPr id="182282" name="Picture 10" descr="MCBD19778_0000[1]"/>
          <p:cNvPicPr>
            <a:picLocks noChangeAspect="1" noChangeArrowheads="1"/>
          </p:cNvPicPr>
          <p:nvPr/>
        </p:nvPicPr>
        <p:blipFill>
          <a:blip r:embed="rId3" cstate="print"/>
          <a:srcRect/>
          <a:stretch>
            <a:fillRect/>
          </a:stretch>
        </p:blipFill>
        <p:spPr bwMode="auto">
          <a:xfrm>
            <a:off x="6477000" y="2057400"/>
            <a:ext cx="2432050" cy="1716088"/>
          </a:xfrm>
          <a:prstGeom prst="rect">
            <a:avLst/>
          </a:prstGeom>
          <a:noFill/>
        </p:spPr>
      </p:pic>
      <p:pic>
        <p:nvPicPr>
          <p:cNvPr id="182284" name="Picture 12" descr="MCj01570190000[1]"/>
          <p:cNvPicPr>
            <a:picLocks noChangeAspect="1" noChangeArrowheads="1"/>
          </p:cNvPicPr>
          <p:nvPr/>
        </p:nvPicPr>
        <p:blipFill>
          <a:blip r:embed="rId4" cstate="print"/>
          <a:srcRect/>
          <a:stretch>
            <a:fillRect/>
          </a:stretch>
        </p:blipFill>
        <p:spPr bwMode="auto">
          <a:xfrm>
            <a:off x="6607175" y="4038600"/>
            <a:ext cx="2076450" cy="2209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Good vs. Being Wise</a:t>
            </a:r>
            <a:endParaRPr lang="en-US" dirty="0"/>
          </a:p>
        </p:txBody>
      </p:sp>
      <p:sp>
        <p:nvSpPr>
          <p:cNvPr id="3" name="Text Placeholder 2"/>
          <p:cNvSpPr>
            <a:spLocks noGrp="1"/>
          </p:cNvSpPr>
          <p:nvPr>
            <p:ph type="body" idx="1"/>
          </p:nvPr>
        </p:nvSpPr>
        <p:spPr/>
        <p:txBody>
          <a:bodyPr/>
          <a:lstStyle/>
          <a:p>
            <a:pPr algn="ctr"/>
            <a:r>
              <a:rPr lang="en-US" dirty="0" smtClean="0"/>
              <a:t>Good</a:t>
            </a:r>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pPr algn="ctr"/>
            <a:r>
              <a:rPr lang="en-US" dirty="0" smtClean="0"/>
              <a:t>Wise</a:t>
            </a:r>
            <a:endParaRPr lang="en-US" dirty="0"/>
          </a:p>
        </p:txBody>
      </p:sp>
      <p:sp>
        <p:nvSpPr>
          <p:cNvPr id="6" name="Content Placeholder 5"/>
          <p:cNvSpPr>
            <a:spLocks noGrp="1"/>
          </p:cNvSpPr>
          <p:nvPr>
            <p:ph sz="quarter" idx="4"/>
          </p:nvPr>
        </p:nvSpPr>
        <p:spPr/>
        <p:txBody>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lgn="l"/>
            <a:r>
              <a:rPr lang="en-US" dirty="0"/>
              <a:t>Caution</a:t>
            </a:r>
          </a:p>
        </p:txBody>
      </p:sp>
      <p:sp>
        <p:nvSpPr>
          <p:cNvPr id="183299" name="Rectangle 3"/>
          <p:cNvSpPr>
            <a:spLocks noGrp="1" noChangeArrowheads="1"/>
          </p:cNvSpPr>
          <p:nvPr>
            <p:ph type="body" idx="1"/>
          </p:nvPr>
        </p:nvSpPr>
        <p:spPr>
          <a:xfrm>
            <a:off x="533400" y="1600200"/>
            <a:ext cx="4648200" cy="4572000"/>
          </a:xfrm>
        </p:spPr>
        <p:txBody>
          <a:bodyPr>
            <a:normAutofit fontScale="92500" lnSpcReduction="20000"/>
          </a:bodyPr>
          <a:lstStyle/>
          <a:p>
            <a:pPr>
              <a:buFontTx/>
              <a:buNone/>
            </a:pPr>
            <a:r>
              <a:rPr lang="en-US" b="1"/>
              <a:t>Judicious professors, guided by universal principles of civility, and operating at the highest level of awareness, need to be mindful of the effect their “professionalism” is having on colleagues and administrators who only know and use a monological approach.</a:t>
            </a:r>
            <a:r>
              <a:rPr lang="en-US"/>
              <a:t> </a:t>
            </a:r>
          </a:p>
        </p:txBody>
      </p:sp>
      <p:pic>
        <p:nvPicPr>
          <p:cNvPr id="183303" name="Picture 7" descr="MCj02859580000[1]"/>
          <p:cNvPicPr>
            <a:picLocks noChangeAspect="1" noChangeArrowheads="1"/>
          </p:cNvPicPr>
          <p:nvPr/>
        </p:nvPicPr>
        <p:blipFill>
          <a:blip r:embed="rId3" cstate="print"/>
          <a:srcRect/>
          <a:stretch>
            <a:fillRect/>
          </a:stretch>
        </p:blipFill>
        <p:spPr bwMode="auto">
          <a:xfrm>
            <a:off x="4735513" y="1447800"/>
            <a:ext cx="4408487" cy="4357688"/>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533400" y="381000"/>
            <a:ext cx="8001000" cy="609600"/>
          </a:xfrm>
        </p:spPr>
        <p:txBody>
          <a:bodyPr>
            <a:normAutofit fontScale="90000"/>
          </a:bodyPr>
          <a:lstStyle/>
          <a:p>
            <a:pPr algn="l"/>
            <a:r>
              <a:rPr lang="en-US" dirty="0"/>
              <a:t>Hope</a:t>
            </a:r>
          </a:p>
        </p:txBody>
      </p:sp>
      <p:sp>
        <p:nvSpPr>
          <p:cNvPr id="184323" name="Rectangle 3"/>
          <p:cNvSpPr>
            <a:spLocks noGrp="1" noChangeArrowheads="1"/>
          </p:cNvSpPr>
          <p:nvPr>
            <p:ph type="body" idx="1"/>
          </p:nvPr>
        </p:nvSpPr>
        <p:spPr>
          <a:xfrm>
            <a:off x="457200" y="1143000"/>
            <a:ext cx="4800600" cy="4572000"/>
          </a:xfrm>
        </p:spPr>
        <p:txBody>
          <a:bodyPr/>
          <a:lstStyle/>
          <a:p>
            <a:pPr>
              <a:buFontTx/>
              <a:buNone/>
            </a:pPr>
            <a:r>
              <a:rPr lang="en-US" sz="2800" b="1"/>
              <a:t>When professors make that paradigm shift, that philosophical and cognitive leap to </a:t>
            </a:r>
            <a:r>
              <a:rPr lang="en-US" sz="2800" b="1" i="1"/>
              <a:t>The Judicious Professor</a:t>
            </a:r>
            <a:r>
              <a:rPr lang="en-US" sz="2800" b="1"/>
              <a:t>, they feel confident and at ease every time a student calls out for help … “Professor!”</a:t>
            </a:r>
          </a:p>
        </p:txBody>
      </p:sp>
      <p:pic>
        <p:nvPicPr>
          <p:cNvPr id="184325" name="Picture 5" descr="j0240701"/>
          <p:cNvPicPr>
            <a:picLocks noChangeAspect="1" noChangeArrowheads="1"/>
          </p:cNvPicPr>
          <p:nvPr/>
        </p:nvPicPr>
        <p:blipFill>
          <a:blip r:embed="rId3" cstate="print"/>
          <a:srcRect/>
          <a:stretch>
            <a:fillRect/>
          </a:stretch>
        </p:blipFill>
        <p:spPr bwMode="auto">
          <a:xfrm>
            <a:off x="7239000" y="2514600"/>
            <a:ext cx="1709738" cy="1825625"/>
          </a:xfrm>
          <a:prstGeom prst="rect">
            <a:avLst/>
          </a:prstGeom>
          <a:noFill/>
        </p:spPr>
      </p:pic>
      <p:pic>
        <p:nvPicPr>
          <p:cNvPr id="184326" name="Picture 6" descr="j0240699"/>
          <p:cNvPicPr>
            <a:picLocks noChangeAspect="1" noChangeArrowheads="1"/>
          </p:cNvPicPr>
          <p:nvPr/>
        </p:nvPicPr>
        <p:blipFill>
          <a:blip r:embed="rId4" cstate="print"/>
          <a:srcRect/>
          <a:stretch>
            <a:fillRect/>
          </a:stretch>
        </p:blipFill>
        <p:spPr bwMode="auto">
          <a:xfrm>
            <a:off x="7162800" y="4495800"/>
            <a:ext cx="1825625" cy="1320800"/>
          </a:xfrm>
          <a:prstGeom prst="rect">
            <a:avLst/>
          </a:prstGeom>
          <a:noFill/>
        </p:spPr>
      </p:pic>
      <p:pic>
        <p:nvPicPr>
          <p:cNvPr id="184327" name="Picture 7" descr="j0240657"/>
          <p:cNvPicPr>
            <a:picLocks noChangeAspect="1" noChangeArrowheads="1"/>
          </p:cNvPicPr>
          <p:nvPr/>
        </p:nvPicPr>
        <p:blipFill>
          <a:blip r:embed="rId5" cstate="print"/>
          <a:srcRect/>
          <a:stretch>
            <a:fillRect/>
          </a:stretch>
        </p:blipFill>
        <p:spPr bwMode="auto">
          <a:xfrm>
            <a:off x="3962400" y="4876800"/>
            <a:ext cx="1825625" cy="1433513"/>
          </a:xfrm>
          <a:prstGeom prst="rect">
            <a:avLst/>
          </a:prstGeom>
          <a:noFill/>
        </p:spPr>
      </p:pic>
      <p:pic>
        <p:nvPicPr>
          <p:cNvPr id="184328" name="Picture 8" descr="j0240637"/>
          <p:cNvPicPr>
            <a:picLocks noChangeAspect="1" noChangeArrowheads="1"/>
          </p:cNvPicPr>
          <p:nvPr/>
        </p:nvPicPr>
        <p:blipFill>
          <a:blip r:embed="rId6" cstate="print"/>
          <a:srcRect/>
          <a:stretch>
            <a:fillRect/>
          </a:stretch>
        </p:blipFill>
        <p:spPr bwMode="auto">
          <a:xfrm>
            <a:off x="7086600" y="457200"/>
            <a:ext cx="1827213" cy="1801813"/>
          </a:xfrm>
          <a:prstGeom prst="rect">
            <a:avLst/>
          </a:prstGeom>
          <a:noFill/>
        </p:spPr>
      </p:pic>
      <p:pic>
        <p:nvPicPr>
          <p:cNvPr id="184330" name="Picture 10" descr="j0295477"/>
          <p:cNvPicPr>
            <a:picLocks noChangeAspect="1" noChangeArrowheads="1"/>
          </p:cNvPicPr>
          <p:nvPr/>
        </p:nvPicPr>
        <p:blipFill>
          <a:blip r:embed="rId7" cstate="print"/>
          <a:srcRect/>
          <a:stretch>
            <a:fillRect/>
          </a:stretch>
        </p:blipFill>
        <p:spPr bwMode="auto">
          <a:xfrm>
            <a:off x="5105400" y="1828800"/>
            <a:ext cx="2057400" cy="2854325"/>
          </a:xfrm>
          <a:prstGeom prst="rect">
            <a:avLst/>
          </a:prstGeom>
          <a:noFill/>
        </p:spPr>
      </p:pic>
      <p:pic>
        <p:nvPicPr>
          <p:cNvPr id="184332" name="Picture 12" descr="j0297575"/>
          <p:cNvPicPr>
            <a:picLocks noChangeAspect="1" noChangeArrowheads="1"/>
          </p:cNvPicPr>
          <p:nvPr/>
        </p:nvPicPr>
        <p:blipFill>
          <a:blip r:embed="rId8" cstate="print"/>
          <a:srcRect/>
          <a:stretch>
            <a:fillRect/>
          </a:stretch>
        </p:blipFill>
        <p:spPr bwMode="auto">
          <a:xfrm>
            <a:off x="5334000" y="457200"/>
            <a:ext cx="1825625" cy="1658938"/>
          </a:xfrm>
          <a:prstGeom prst="rect">
            <a:avLst/>
          </a:prstGeom>
          <a:noFill/>
        </p:spPr>
      </p:pic>
      <p:pic>
        <p:nvPicPr>
          <p:cNvPr id="184333" name="Picture 13" descr="MCj02406290000[1]"/>
          <p:cNvPicPr>
            <a:picLocks noChangeAspect="1" noChangeArrowheads="1"/>
          </p:cNvPicPr>
          <p:nvPr/>
        </p:nvPicPr>
        <p:blipFill>
          <a:blip r:embed="rId9" cstate="print"/>
          <a:srcRect/>
          <a:stretch>
            <a:fillRect/>
          </a:stretch>
        </p:blipFill>
        <p:spPr bwMode="auto">
          <a:xfrm>
            <a:off x="5638800" y="4419600"/>
            <a:ext cx="1423988" cy="1825625"/>
          </a:xfrm>
          <a:prstGeom prst="rect">
            <a:avLst/>
          </a:prstGeom>
          <a:noFill/>
        </p:spPr>
      </p:pic>
      <p:pic>
        <p:nvPicPr>
          <p:cNvPr id="184334" name="Picture 14" descr="MCj02371020000[1]"/>
          <p:cNvPicPr>
            <a:picLocks noChangeAspect="1" noChangeArrowheads="1"/>
          </p:cNvPicPr>
          <p:nvPr/>
        </p:nvPicPr>
        <p:blipFill>
          <a:blip r:embed="rId10" cstate="print"/>
          <a:srcRect/>
          <a:stretch>
            <a:fillRect/>
          </a:stretch>
        </p:blipFill>
        <p:spPr bwMode="auto">
          <a:xfrm>
            <a:off x="2819400" y="5105400"/>
            <a:ext cx="1111250" cy="1581150"/>
          </a:xfrm>
          <a:prstGeom prst="rect">
            <a:avLst/>
          </a:prstGeom>
          <a:noFill/>
        </p:spPr>
      </p:pic>
      <p:pic>
        <p:nvPicPr>
          <p:cNvPr id="184336" name="Picture 16" descr="MCj01983650000[1]"/>
          <p:cNvPicPr>
            <a:picLocks noChangeAspect="1" noChangeArrowheads="1"/>
          </p:cNvPicPr>
          <p:nvPr/>
        </p:nvPicPr>
        <p:blipFill>
          <a:blip r:embed="rId11" cstate="print"/>
          <a:srcRect/>
          <a:stretch>
            <a:fillRect/>
          </a:stretch>
        </p:blipFill>
        <p:spPr bwMode="auto">
          <a:xfrm>
            <a:off x="838200" y="5181600"/>
            <a:ext cx="1908175" cy="1570038"/>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Thoughts – Concerns - Clarifications</a:t>
            </a:r>
            <a:endParaRPr lang="en-US" dirty="0"/>
          </a:p>
        </p:txBody>
      </p:sp>
      <p:pic>
        <p:nvPicPr>
          <p:cNvPr id="3076" name="Picture 4"/>
          <p:cNvPicPr>
            <a:picLocks noGrp="1" noChangeAspect="1" noChangeArrowheads="1"/>
          </p:cNvPicPr>
          <p:nvPr>
            <p:ph idx="1"/>
          </p:nvPr>
        </p:nvPicPr>
        <p:blipFill>
          <a:blip r:embed="rId3" cstate="print"/>
          <a:srcRect/>
          <a:stretch>
            <a:fillRect/>
          </a:stretch>
        </p:blipFill>
        <p:spPr bwMode="auto">
          <a:xfrm>
            <a:off x="1556606" y="1600200"/>
            <a:ext cx="6030788"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subTitle" idx="1"/>
          </p:nvPr>
        </p:nvSpPr>
        <p:spPr>
          <a:xfrm>
            <a:off x="457200" y="4267200"/>
            <a:ext cx="8382000" cy="685800"/>
          </a:xfrm>
        </p:spPr>
        <p:txBody>
          <a:bodyPr>
            <a:noAutofit/>
          </a:bodyPr>
          <a:lstStyle/>
          <a:p>
            <a:pPr algn="ctr">
              <a:lnSpc>
                <a:spcPct val="80000"/>
              </a:lnSpc>
            </a:pPr>
            <a:r>
              <a:rPr lang="en-US" b="1" dirty="0"/>
              <a:t>Paul Gathercoal &amp; Forrest Gathercoal</a:t>
            </a:r>
          </a:p>
          <a:p>
            <a:pPr algn="ctr">
              <a:lnSpc>
                <a:spcPct val="80000"/>
              </a:lnSpc>
            </a:pPr>
            <a:r>
              <a:rPr lang="en-US" sz="1600" b="1" dirty="0" smtClean="0"/>
              <a:t>Chair, University of Idaho </a:t>
            </a:r>
            <a:r>
              <a:rPr lang="en-US" sz="1600" b="1" dirty="0"/>
              <a:t>&amp; Professor Emeritus, Oregon State University</a:t>
            </a:r>
          </a:p>
          <a:p>
            <a:pPr algn="ctr">
              <a:lnSpc>
                <a:spcPct val="80000"/>
              </a:lnSpc>
            </a:pPr>
            <a:r>
              <a:rPr lang="en-US" sz="2800" dirty="0" smtClean="0">
                <a:latin typeface="Arial" charset="0"/>
              </a:rPr>
              <a:t>gatherco@uidaho.edu </a:t>
            </a:r>
            <a:r>
              <a:rPr lang="en-US" sz="2800" dirty="0">
                <a:latin typeface="Arial" charset="0"/>
              </a:rPr>
              <a:t>&amp; fgathercoal1@comcast.net</a:t>
            </a:r>
          </a:p>
        </p:txBody>
      </p:sp>
      <p:sp>
        <p:nvSpPr>
          <p:cNvPr id="186371" name="Rectangle 3"/>
          <p:cNvSpPr>
            <a:spLocks noGrp="1" noChangeArrowheads="1"/>
          </p:cNvSpPr>
          <p:nvPr>
            <p:ph type="ctrTitle"/>
          </p:nvPr>
        </p:nvSpPr>
        <p:spPr>
          <a:xfrm>
            <a:off x="685800" y="1676400"/>
            <a:ext cx="7696200" cy="1230312"/>
          </a:xfrm>
        </p:spPr>
        <p:txBody>
          <a:bodyPr>
            <a:noAutofit/>
          </a:bodyPr>
          <a:lstStyle/>
          <a:p>
            <a:r>
              <a:rPr lang="en-US" sz="3200" i="1" dirty="0"/>
              <a:t>The Judicious Professor: </a:t>
            </a:r>
            <a:br>
              <a:rPr lang="en-US" sz="3200" i="1" dirty="0"/>
            </a:br>
            <a:r>
              <a:rPr lang="en-US" sz="3200" i="1" dirty="0"/>
              <a:t>A Learner-Centered Philosophy for Teaching and Learning in Higher Education.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i="1" smtClean="0"/>
              <a:t>Judicious Professor</a:t>
            </a:r>
            <a:endParaRPr lang="en-US" b="1" i="1" dirty="0"/>
          </a:p>
        </p:txBody>
      </p:sp>
      <p:sp>
        <p:nvSpPr>
          <p:cNvPr id="8" name="Content Placeholder 7"/>
          <p:cNvSpPr>
            <a:spLocks noGrp="1"/>
          </p:cNvSpPr>
          <p:nvPr>
            <p:ph idx="1"/>
          </p:nvPr>
        </p:nvSpPr>
        <p:spPr>
          <a:xfrm>
            <a:off x="457200" y="1600200"/>
            <a:ext cx="8229600" cy="4571999"/>
          </a:xfrm>
        </p:spPr>
        <p:txBody>
          <a:bodyPr>
            <a:normAutofit/>
          </a:bodyPr>
          <a:lstStyle/>
          <a:p>
            <a:r>
              <a:rPr lang="en-US" dirty="0" smtClean="0"/>
              <a:t>Cognitive Model</a:t>
            </a:r>
          </a:p>
          <a:p>
            <a:r>
              <a:rPr lang="en-US" dirty="0" smtClean="0"/>
              <a:t>Emphasis on Responsibility</a:t>
            </a:r>
          </a:p>
          <a:p>
            <a:r>
              <a:rPr lang="en-US" dirty="0" smtClean="0"/>
              <a:t>Emphasis on Being Wise</a:t>
            </a:r>
            <a:endParaRPr lang="en-US" dirty="0"/>
          </a:p>
        </p:txBody>
      </p:sp>
      <p:pic>
        <p:nvPicPr>
          <p:cNvPr id="5" name="Picture 4" descr="Judicious Professor.bmp"/>
          <p:cNvPicPr>
            <a:picLocks noChangeAspect="1"/>
          </p:cNvPicPr>
          <p:nvPr/>
        </p:nvPicPr>
        <p:blipFill>
          <a:blip r:embed="rId3" cstate="print"/>
          <a:stretch>
            <a:fillRect/>
          </a:stretch>
        </p:blipFill>
        <p:spPr>
          <a:xfrm>
            <a:off x="5776068" y="1905000"/>
            <a:ext cx="2815265" cy="436211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381000"/>
            <a:ext cx="9144000" cy="1143000"/>
          </a:xfrm>
        </p:spPr>
        <p:txBody>
          <a:bodyPr>
            <a:normAutofit fontScale="90000"/>
          </a:bodyPr>
          <a:lstStyle/>
          <a:p>
            <a:r>
              <a:rPr lang="en-US" sz="3600" i="1" dirty="0" smtClean="0"/>
              <a:t>The Judicious Professor</a:t>
            </a:r>
            <a:r>
              <a:rPr lang="en-US" sz="3600" dirty="0" smtClean="0"/>
              <a:t> is a philosophy for teaching and learning that is based on the synthesis</a:t>
            </a:r>
            <a:endParaRPr lang="en-US" i="1" dirty="0" smtClean="0"/>
          </a:p>
        </p:txBody>
      </p:sp>
      <p:sp>
        <p:nvSpPr>
          <p:cNvPr id="49155" name="Rectangle 3"/>
          <p:cNvSpPr>
            <a:spLocks noGrp="1" noChangeArrowheads="1"/>
          </p:cNvSpPr>
          <p:nvPr>
            <p:ph type="body" idx="1"/>
          </p:nvPr>
        </p:nvSpPr>
        <p:spPr>
          <a:xfrm>
            <a:off x="1828800" y="1600200"/>
            <a:ext cx="6324600" cy="1981200"/>
          </a:xfrm>
        </p:spPr>
        <p:txBody>
          <a:bodyPr>
            <a:normAutofit fontScale="77500" lnSpcReduction="20000"/>
          </a:bodyPr>
          <a:lstStyle/>
          <a:p>
            <a:r>
              <a:rPr lang="en-US" dirty="0" smtClean="0"/>
              <a:t> professional ethics,</a:t>
            </a:r>
          </a:p>
          <a:p>
            <a:r>
              <a:rPr lang="en-US" dirty="0" smtClean="0"/>
              <a:t>cognitive Psychology,</a:t>
            </a:r>
          </a:p>
          <a:p>
            <a:r>
              <a:rPr lang="en-US" dirty="0" smtClean="0"/>
              <a:t> good educational practice,</a:t>
            </a:r>
          </a:p>
          <a:p>
            <a:r>
              <a:rPr lang="en-US" dirty="0" smtClean="0"/>
              <a:t>legal precedence, and </a:t>
            </a:r>
          </a:p>
          <a:p>
            <a:r>
              <a:rPr lang="en-US" dirty="0" smtClean="0"/>
              <a:t>the biology of learning</a:t>
            </a:r>
          </a:p>
        </p:txBody>
      </p:sp>
      <p:sp>
        <p:nvSpPr>
          <p:cNvPr id="49156" name="Text Box 4"/>
          <p:cNvSpPr txBox="1">
            <a:spLocks noChangeArrowheads="1"/>
          </p:cNvSpPr>
          <p:nvPr/>
        </p:nvSpPr>
        <p:spPr bwMode="auto">
          <a:xfrm>
            <a:off x="533400" y="3733800"/>
            <a:ext cx="8077200" cy="1015663"/>
          </a:xfrm>
          <a:prstGeom prst="rect">
            <a:avLst/>
          </a:prstGeom>
          <a:noFill/>
          <a:ln w="12700">
            <a:noFill/>
            <a:miter lim="800000"/>
            <a:headEnd/>
            <a:tailEnd/>
          </a:ln>
        </p:spPr>
        <p:txBody>
          <a:bodyPr wrap="square">
            <a:spAutoFit/>
          </a:bodyPr>
          <a:lstStyle/>
          <a:p>
            <a:pPr>
              <a:spcBef>
                <a:spcPct val="50000"/>
              </a:spcBef>
            </a:pPr>
            <a:r>
              <a:rPr lang="en-US" sz="2000" i="1" dirty="0" smtClean="0">
                <a:latin typeface="Arial" pitchFamily="34" charset="0"/>
                <a:cs typeface="Arial" pitchFamily="34" charset="0"/>
              </a:rPr>
              <a:t>The Judicious Professor </a:t>
            </a:r>
            <a:r>
              <a:rPr lang="en-US" sz="2000" dirty="0" smtClean="0">
                <a:latin typeface="Arial" pitchFamily="34" charset="0"/>
                <a:cs typeface="Arial" pitchFamily="34" charset="0"/>
              </a:rPr>
              <a:t>is actively involved in constructing a culture of mutual respect and trust between the professor and every student in the college or university.  </a:t>
            </a:r>
          </a:p>
        </p:txBody>
      </p:sp>
      <p:sp>
        <p:nvSpPr>
          <p:cNvPr id="49157" name="Text Box 5"/>
          <p:cNvSpPr txBox="1">
            <a:spLocks noChangeArrowheads="1"/>
          </p:cNvSpPr>
          <p:nvPr/>
        </p:nvSpPr>
        <p:spPr bwMode="auto">
          <a:xfrm>
            <a:off x="533400" y="4953000"/>
            <a:ext cx="8229600" cy="1015663"/>
          </a:xfrm>
          <a:prstGeom prst="rect">
            <a:avLst/>
          </a:prstGeom>
          <a:noFill/>
          <a:ln w="12700">
            <a:noFill/>
            <a:miter lim="800000"/>
            <a:headEnd/>
            <a:tailEnd/>
          </a:ln>
          <a:effectLst/>
        </p:spPr>
        <p:txBody>
          <a:bodyPr wrap="square">
            <a:spAutoFit/>
          </a:bodyPr>
          <a:lstStyle/>
          <a:p>
            <a:pPr>
              <a:spcBef>
                <a:spcPct val="50000"/>
              </a:spcBef>
              <a:defRPr/>
            </a:pPr>
            <a:r>
              <a:rPr lang="en-US" sz="2000" dirty="0" smtClean="0">
                <a:solidFill>
                  <a:srgbClr val="000000"/>
                </a:solidFill>
                <a:latin typeface="Arial" pitchFamily="34" charset="0"/>
                <a:cs typeface="Arial" pitchFamily="34" charset="0"/>
              </a:rPr>
              <a:t>This philosophy will only work well in classrooms where professors and students alike are actively involved in establishing mutual expectations and goals.</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tgtEl>
                                          <p:spTgt spid="49154"/>
                                        </p:tgtEl>
                                        <p:attrNameLst>
                                          <p:attrName>ppt_w</p:attrName>
                                        </p:attrNameLst>
                                      </p:cBhvr>
                                      <p:tavLst>
                                        <p:tav tm="0">
                                          <p:val>
                                            <p:fltVal val="0"/>
                                          </p:val>
                                        </p:tav>
                                        <p:tav tm="100000">
                                          <p:val>
                                            <p:strVal val="#ppt_w"/>
                                          </p:val>
                                        </p:tav>
                                      </p:tavLst>
                                    </p:anim>
                                    <p:anim calcmode="lin" valueType="num">
                                      <p:cBhvr>
                                        <p:cTn id="8" dur="1000" fill="hold"/>
                                        <p:tgtEl>
                                          <p:spTgt spid="49154"/>
                                        </p:tgtEl>
                                        <p:attrNameLst>
                                          <p:attrName>ppt_h</p:attrName>
                                        </p:attrNameLst>
                                      </p:cBhvr>
                                      <p:tavLst>
                                        <p:tav tm="0">
                                          <p:val>
                                            <p:fltVal val="0"/>
                                          </p:val>
                                        </p:tav>
                                        <p:tav tm="100000">
                                          <p:val>
                                            <p:strVal val="#ppt_h"/>
                                          </p:val>
                                        </p:tav>
                                      </p:tavLst>
                                    </p:anim>
                                    <p:anim calcmode="lin" valueType="num">
                                      <p:cBhvr>
                                        <p:cTn id="9" dur="1000" fill="hold"/>
                                        <p:tgtEl>
                                          <p:spTgt spid="491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915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3" presetClass="entr" presetSubtype="16" fill="hold" grpId="0" nodeType="afterEffect">
                                  <p:stCondLst>
                                    <p:cond delay="1000"/>
                                  </p:stCondLst>
                                  <p:childTnLst>
                                    <p:set>
                                      <p:cBhvr>
                                        <p:cTn id="13" dur="1" fill="hold">
                                          <p:stCondLst>
                                            <p:cond delay="0"/>
                                          </p:stCondLst>
                                        </p:cTn>
                                        <p:tgtEl>
                                          <p:spTgt spid="49155">
                                            <p:txEl>
                                              <p:pRg st="0" end="0"/>
                                            </p:txEl>
                                          </p:spTgt>
                                        </p:tgtEl>
                                        <p:attrNameLst>
                                          <p:attrName>style.visibility</p:attrName>
                                        </p:attrNameLst>
                                      </p:cBhvr>
                                      <p:to>
                                        <p:strVal val="visible"/>
                                      </p:to>
                                    </p:set>
                                    <p:anim calcmode="lin" valueType="num">
                                      <p:cBhvr>
                                        <p:cTn id="14" dur="500" fill="hold"/>
                                        <p:tgtEl>
                                          <p:spTgt spid="4915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9155">
                                            <p:txEl>
                                              <p:pRg st="0" end="0"/>
                                            </p:txEl>
                                          </p:spTgt>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23" presetClass="entr" presetSubtype="16" fill="hold" grpId="0" nodeType="afterEffect">
                                  <p:stCondLst>
                                    <p:cond delay="1000"/>
                                  </p:stCondLst>
                                  <p:childTnLst>
                                    <p:set>
                                      <p:cBhvr>
                                        <p:cTn id="18" dur="1" fill="hold">
                                          <p:stCondLst>
                                            <p:cond delay="0"/>
                                          </p:stCondLst>
                                        </p:cTn>
                                        <p:tgtEl>
                                          <p:spTgt spid="49155">
                                            <p:txEl>
                                              <p:pRg st="1" end="1"/>
                                            </p:txEl>
                                          </p:spTgt>
                                        </p:tgtEl>
                                        <p:attrNameLst>
                                          <p:attrName>style.visibility</p:attrName>
                                        </p:attrNameLst>
                                      </p:cBhvr>
                                      <p:to>
                                        <p:strVal val="visible"/>
                                      </p:to>
                                    </p:set>
                                    <p:anim calcmode="lin" valueType="num">
                                      <p:cBhvr>
                                        <p:cTn id="19" dur="500" fill="hold"/>
                                        <p:tgtEl>
                                          <p:spTgt spid="4915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9155">
                                            <p:txEl>
                                              <p:pRg st="1" end="1"/>
                                            </p:txEl>
                                          </p:spTgt>
                                        </p:tgtEl>
                                        <p:attrNameLst>
                                          <p:attrName>ppt_h</p:attrName>
                                        </p:attrNameLst>
                                      </p:cBhvr>
                                      <p:tavLst>
                                        <p:tav tm="0">
                                          <p:val>
                                            <p:fltVal val="0"/>
                                          </p:val>
                                        </p:tav>
                                        <p:tav tm="100000">
                                          <p:val>
                                            <p:strVal val="#ppt_h"/>
                                          </p:val>
                                        </p:tav>
                                      </p:tavLst>
                                    </p:anim>
                                  </p:childTnLst>
                                </p:cTn>
                              </p:par>
                            </p:childTnLst>
                          </p:cTn>
                        </p:par>
                        <p:par>
                          <p:cTn id="21" fill="hold">
                            <p:stCondLst>
                              <p:cond delay="4000"/>
                            </p:stCondLst>
                            <p:childTnLst>
                              <p:par>
                                <p:cTn id="22" presetID="23" presetClass="entr" presetSubtype="16" fill="hold" grpId="0" nodeType="afterEffect">
                                  <p:stCondLst>
                                    <p:cond delay="1000"/>
                                  </p:stCondLst>
                                  <p:childTnLst>
                                    <p:set>
                                      <p:cBhvr>
                                        <p:cTn id="23" dur="1" fill="hold">
                                          <p:stCondLst>
                                            <p:cond delay="0"/>
                                          </p:stCondLst>
                                        </p:cTn>
                                        <p:tgtEl>
                                          <p:spTgt spid="49155">
                                            <p:txEl>
                                              <p:pRg st="2" end="2"/>
                                            </p:txEl>
                                          </p:spTgt>
                                        </p:tgtEl>
                                        <p:attrNameLst>
                                          <p:attrName>style.visibility</p:attrName>
                                        </p:attrNameLst>
                                      </p:cBhvr>
                                      <p:to>
                                        <p:strVal val="visible"/>
                                      </p:to>
                                    </p:set>
                                    <p:anim calcmode="lin" valueType="num">
                                      <p:cBhvr>
                                        <p:cTn id="24" dur="500" fill="hold"/>
                                        <p:tgtEl>
                                          <p:spTgt spid="49155">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9155">
                                            <p:txEl>
                                              <p:pRg st="2" end="2"/>
                                            </p:txEl>
                                          </p:spTgt>
                                        </p:tgtEl>
                                        <p:attrNameLst>
                                          <p:attrName>ppt_h</p:attrName>
                                        </p:attrNameLst>
                                      </p:cBhvr>
                                      <p:tavLst>
                                        <p:tav tm="0">
                                          <p:val>
                                            <p:fltVal val="0"/>
                                          </p:val>
                                        </p:tav>
                                        <p:tav tm="100000">
                                          <p:val>
                                            <p:strVal val="#ppt_h"/>
                                          </p:val>
                                        </p:tav>
                                      </p:tavLst>
                                    </p:anim>
                                  </p:childTnLst>
                                </p:cTn>
                              </p:par>
                            </p:childTnLst>
                          </p:cTn>
                        </p:par>
                        <p:par>
                          <p:cTn id="26" fill="hold">
                            <p:stCondLst>
                              <p:cond delay="5500"/>
                            </p:stCondLst>
                            <p:childTnLst>
                              <p:par>
                                <p:cTn id="27" presetID="23" presetClass="entr" presetSubtype="16" fill="hold" grpId="0" nodeType="afterEffect">
                                  <p:stCondLst>
                                    <p:cond delay="1000"/>
                                  </p:stCondLst>
                                  <p:childTnLst>
                                    <p:set>
                                      <p:cBhvr>
                                        <p:cTn id="28" dur="1" fill="hold">
                                          <p:stCondLst>
                                            <p:cond delay="0"/>
                                          </p:stCondLst>
                                        </p:cTn>
                                        <p:tgtEl>
                                          <p:spTgt spid="49155">
                                            <p:txEl>
                                              <p:pRg st="3" end="3"/>
                                            </p:txEl>
                                          </p:spTgt>
                                        </p:tgtEl>
                                        <p:attrNameLst>
                                          <p:attrName>style.visibility</p:attrName>
                                        </p:attrNameLst>
                                      </p:cBhvr>
                                      <p:to>
                                        <p:strVal val="visible"/>
                                      </p:to>
                                    </p:set>
                                    <p:anim calcmode="lin" valueType="num">
                                      <p:cBhvr>
                                        <p:cTn id="29" dur="500" fill="hold"/>
                                        <p:tgtEl>
                                          <p:spTgt spid="49155">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9155">
                                            <p:txEl>
                                              <p:pRg st="3" end="3"/>
                                            </p:txEl>
                                          </p:spTgt>
                                        </p:tgtEl>
                                        <p:attrNameLst>
                                          <p:attrName>ppt_h</p:attrName>
                                        </p:attrNameLst>
                                      </p:cBhvr>
                                      <p:tavLst>
                                        <p:tav tm="0">
                                          <p:val>
                                            <p:fltVal val="0"/>
                                          </p:val>
                                        </p:tav>
                                        <p:tav tm="100000">
                                          <p:val>
                                            <p:strVal val="#ppt_h"/>
                                          </p:val>
                                        </p:tav>
                                      </p:tavLst>
                                    </p:anim>
                                  </p:childTnLst>
                                </p:cTn>
                              </p:par>
                            </p:childTnLst>
                          </p:cTn>
                        </p:par>
                        <p:par>
                          <p:cTn id="31" fill="hold">
                            <p:stCondLst>
                              <p:cond delay="7000"/>
                            </p:stCondLst>
                            <p:childTnLst>
                              <p:par>
                                <p:cTn id="32" presetID="23" presetClass="entr" presetSubtype="16" fill="hold" grpId="0" nodeType="afterEffect">
                                  <p:stCondLst>
                                    <p:cond delay="1000"/>
                                  </p:stCondLst>
                                  <p:childTnLst>
                                    <p:set>
                                      <p:cBhvr>
                                        <p:cTn id="33" dur="1" fill="hold">
                                          <p:stCondLst>
                                            <p:cond delay="0"/>
                                          </p:stCondLst>
                                        </p:cTn>
                                        <p:tgtEl>
                                          <p:spTgt spid="49155">
                                            <p:txEl>
                                              <p:pRg st="4" end="4"/>
                                            </p:txEl>
                                          </p:spTgt>
                                        </p:tgtEl>
                                        <p:attrNameLst>
                                          <p:attrName>style.visibility</p:attrName>
                                        </p:attrNameLst>
                                      </p:cBhvr>
                                      <p:to>
                                        <p:strVal val="visible"/>
                                      </p:to>
                                    </p:set>
                                    <p:anim calcmode="lin" valueType="num">
                                      <p:cBhvr>
                                        <p:cTn id="34" dur="500" fill="hold"/>
                                        <p:tgtEl>
                                          <p:spTgt spid="49155">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4915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grpId="0" nodeType="clickEffect">
                                  <p:stCondLst>
                                    <p:cond delay="0"/>
                                  </p:stCondLst>
                                  <p:childTnLst>
                                    <p:set>
                                      <p:cBhvr>
                                        <p:cTn id="39" dur="1" fill="hold">
                                          <p:stCondLst>
                                            <p:cond delay="0"/>
                                          </p:stCondLst>
                                        </p:cTn>
                                        <p:tgtEl>
                                          <p:spTgt spid="49156"/>
                                        </p:tgtEl>
                                        <p:attrNameLst>
                                          <p:attrName>style.visibility</p:attrName>
                                        </p:attrNameLst>
                                      </p:cBhvr>
                                      <p:to>
                                        <p:strVal val="visible"/>
                                      </p:to>
                                    </p:set>
                                    <p:anim calcmode="lin" valueType="num">
                                      <p:cBhvr>
                                        <p:cTn id="40" dur="500" fill="hold"/>
                                        <p:tgtEl>
                                          <p:spTgt spid="49156"/>
                                        </p:tgtEl>
                                        <p:attrNameLst>
                                          <p:attrName>ppt_x</p:attrName>
                                        </p:attrNameLst>
                                      </p:cBhvr>
                                      <p:tavLst>
                                        <p:tav tm="0">
                                          <p:val>
                                            <p:strVal val="#ppt_x-#ppt_w/2"/>
                                          </p:val>
                                        </p:tav>
                                        <p:tav tm="100000">
                                          <p:val>
                                            <p:strVal val="#ppt_x"/>
                                          </p:val>
                                        </p:tav>
                                      </p:tavLst>
                                    </p:anim>
                                    <p:anim calcmode="lin" valueType="num">
                                      <p:cBhvr>
                                        <p:cTn id="41" dur="500" fill="hold"/>
                                        <p:tgtEl>
                                          <p:spTgt spid="49156"/>
                                        </p:tgtEl>
                                        <p:attrNameLst>
                                          <p:attrName>ppt_y</p:attrName>
                                        </p:attrNameLst>
                                      </p:cBhvr>
                                      <p:tavLst>
                                        <p:tav tm="0">
                                          <p:val>
                                            <p:strVal val="#ppt_y"/>
                                          </p:val>
                                        </p:tav>
                                        <p:tav tm="100000">
                                          <p:val>
                                            <p:strVal val="#ppt_y"/>
                                          </p:val>
                                        </p:tav>
                                      </p:tavLst>
                                    </p:anim>
                                    <p:anim calcmode="lin" valueType="num">
                                      <p:cBhvr>
                                        <p:cTn id="42" dur="500" fill="hold"/>
                                        <p:tgtEl>
                                          <p:spTgt spid="49156"/>
                                        </p:tgtEl>
                                        <p:attrNameLst>
                                          <p:attrName>ppt_w</p:attrName>
                                        </p:attrNameLst>
                                      </p:cBhvr>
                                      <p:tavLst>
                                        <p:tav tm="0">
                                          <p:val>
                                            <p:fltVal val="0"/>
                                          </p:val>
                                        </p:tav>
                                        <p:tav tm="100000">
                                          <p:val>
                                            <p:strVal val="#ppt_w"/>
                                          </p:val>
                                        </p:tav>
                                      </p:tavLst>
                                    </p:anim>
                                    <p:anim calcmode="lin" valueType="num">
                                      <p:cBhvr>
                                        <p:cTn id="43" dur="500" fill="hold"/>
                                        <p:tgtEl>
                                          <p:spTgt spid="49156"/>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8" fill="hold" grpId="0" nodeType="clickEffect">
                                  <p:stCondLst>
                                    <p:cond delay="0"/>
                                  </p:stCondLst>
                                  <p:childTnLst>
                                    <p:set>
                                      <p:cBhvr>
                                        <p:cTn id="47" dur="1" fill="hold">
                                          <p:stCondLst>
                                            <p:cond delay="0"/>
                                          </p:stCondLst>
                                        </p:cTn>
                                        <p:tgtEl>
                                          <p:spTgt spid="49157"/>
                                        </p:tgtEl>
                                        <p:attrNameLst>
                                          <p:attrName>style.visibility</p:attrName>
                                        </p:attrNameLst>
                                      </p:cBhvr>
                                      <p:to>
                                        <p:strVal val="visible"/>
                                      </p:to>
                                    </p:set>
                                    <p:anim calcmode="lin" valueType="num">
                                      <p:cBhvr>
                                        <p:cTn id="48" dur="500" fill="hold"/>
                                        <p:tgtEl>
                                          <p:spTgt spid="49157"/>
                                        </p:tgtEl>
                                        <p:attrNameLst>
                                          <p:attrName>ppt_x</p:attrName>
                                        </p:attrNameLst>
                                      </p:cBhvr>
                                      <p:tavLst>
                                        <p:tav tm="0">
                                          <p:val>
                                            <p:strVal val="#ppt_x-#ppt_w/2"/>
                                          </p:val>
                                        </p:tav>
                                        <p:tav tm="100000">
                                          <p:val>
                                            <p:strVal val="#ppt_x"/>
                                          </p:val>
                                        </p:tav>
                                      </p:tavLst>
                                    </p:anim>
                                    <p:anim calcmode="lin" valueType="num">
                                      <p:cBhvr>
                                        <p:cTn id="49" dur="500" fill="hold"/>
                                        <p:tgtEl>
                                          <p:spTgt spid="49157"/>
                                        </p:tgtEl>
                                        <p:attrNameLst>
                                          <p:attrName>ppt_y</p:attrName>
                                        </p:attrNameLst>
                                      </p:cBhvr>
                                      <p:tavLst>
                                        <p:tav tm="0">
                                          <p:val>
                                            <p:strVal val="#ppt_y"/>
                                          </p:val>
                                        </p:tav>
                                        <p:tav tm="100000">
                                          <p:val>
                                            <p:strVal val="#ppt_y"/>
                                          </p:val>
                                        </p:tav>
                                      </p:tavLst>
                                    </p:anim>
                                    <p:anim calcmode="lin" valueType="num">
                                      <p:cBhvr>
                                        <p:cTn id="50" dur="500" fill="hold"/>
                                        <p:tgtEl>
                                          <p:spTgt spid="49157"/>
                                        </p:tgtEl>
                                        <p:attrNameLst>
                                          <p:attrName>ppt_w</p:attrName>
                                        </p:attrNameLst>
                                      </p:cBhvr>
                                      <p:tavLst>
                                        <p:tav tm="0">
                                          <p:val>
                                            <p:fltVal val="0"/>
                                          </p:val>
                                        </p:tav>
                                        <p:tav tm="100000">
                                          <p:val>
                                            <p:strVal val="#ppt_w"/>
                                          </p:val>
                                        </p:tav>
                                      </p:tavLst>
                                    </p:anim>
                                    <p:anim calcmode="lin" valueType="num">
                                      <p:cBhvr>
                                        <p:cTn id="51" dur="500" fill="hold"/>
                                        <p:tgtEl>
                                          <p:spTgt spid="491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build="p" autoUpdateAnimBg="0" advAuto="1000"/>
      <p:bldP spid="49156" grpId="0" autoUpdateAnimBg="0"/>
      <p:bldP spid="49157"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3508</Words>
  <Application>Microsoft Office PowerPoint</Application>
  <PresentationFormat>On-screen Show (4:3)</PresentationFormat>
  <Paragraphs>594</Paragraphs>
  <Slides>73</Slides>
  <Notes>73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73</vt:i4>
      </vt:variant>
    </vt:vector>
  </HeadingPairs>
  <TitlesOfParts>
    <vt:vector size="77" baseType="lpstr">
      <vt:lpstr>Office Theme</vt:lpstr>
      <vt:lpstr>Clip</vt:lpstr>
      <vt:lpstr>Microsoft ClipArt Gallery</vt:lpstr>
      <vt:lpstr>Chart</vt:lpstr>
      <vt:lpstr>The Judicious Professor</vt:lpstr>
      <vt:lpstr>Expectations of Presenter</vt:lpstr>
      <vt:lpstr>Expectations of Yourself &amp; Others</vt:lpstr>
      <vt:lpstr>Expectations of the Presentation</vt:lpstr>
      <vt:lpstr>Behavioral vs. Cognitive</vt:lpstr>
      <vt:lpstr>Obedient vs. Responsible</vt:lpstr>
      <vt:lpstr>Being Good vs. Being Wise</vt:lpstr>
      <vt:lpstr>Judicious Professor</vt:lpstr>
      <vt:lpstr>The Judicious Professor is a philosophy for teaching and learning that is based on the synthesis</vt:lpstr>
      <vt:lpstr>Slide 10</vt:lpstr>
      <vt:lpstr>Prior to 1969, court decisions historically supported the concept in loco parentis, which granted to educators the same legal authority over students as that of parents.</vt:lpstr>
      <vt:lpstr>In 1969, Public Schools shifted from “in loco parentis”to …</vt:lpstr>
      <vt:lpstr>“students do not shed their constitutional rights at the school gate.” U.S. Supreme Court – Tinker vs. Des Moines</vt:lpstr>
      <vt:lpstr>What “rights” do students enjoy in public colleges and universities?</vt:lpstr>
      <vt:lpstr>Students’ Rights</vt:lpstr>
      <vt:lpstr>“students do not shed their constitutional rights at the school gate.” U.S. Supreme Court – Tinker vs. Des Moines</vt:lpstr>
      <vt:lpstr>Constitutional Perspective</vt:lpstr>
      <vt:lpstr>What “rights” do professors enjoy in our public colleges and universities?</vt:lpstr>
      <vt:lpstr>Slide 19</vt:lpstr>
      <vt:lpstr>The Framework</vt:lpstr>
      <vt:lpstr>Compelling State Interests</vt:lpstr>
      <vt:lpstr>The Judicious Professor &amp; Democracy  Rights                        Compelling State Interests</vt:lpstr>
      <vt:lpstr>Slide 23</vt:lpstr>
      <vt:lpstr>…students must understand that their rights do not allow them to do as they please.  Student rights are properly denied when their actions infringe on the property and well-being of others. </vt:lpstr>
      <vt:lpstr>Develop Expectations that are inclusive of The 4 Compelling State Interests (In Positive Terms)</vt:lpstr>
      <vt:lpstr>The Elegance of this Model</vt:lpstr>
      <vt:lpstr>Slide 27</vt:lpstr>
      <vt:lpstr>Establishing Mutual Goals and Expectations</vt:lpstr>
      <vt:lpstr>The First Meeting</vt:lpstr>
      <vt:lpstr>Then, when problems arise …</vt:lpstr>
      <vt:lpstr>Continuing the Dialogue</vt:lpstr>
      <vt:lpstr>Guides for Continuing the Dialogue</vt:lpstr>
      <vt:lpstr>Limitations on Negotiating Expectations</vt:lpstr>
      <vt:lpstr>The Judicious Professor: The Moral Perspective</vt:lpstr>
      <vt:lpstr>Lowest Level of Moral Development</vt:lpstr>
      <vt:lpstr>Codependent Level of Moral Development</vt:lpstr>
      <vt:lpstr>Slide 37</vt:lpstr>
      <vt:lpstr>Students who operate at a higher level of moral development than their professors:</vt:lpstr>
      <vt:lpstr>Principled Level of Moral Development</vt:lpstr>
      <vt:lpstr>Slide 40</vt:lpstr>
      <vt:lpstr>Students who operate at a higher level of moral development than their professors:</vt:lpstr>
      <vt:lpstr>Unlike operant conditioning and the use of rewards and punishment, the principles learned from The Judicious Professor will transfer from social situation to social situation.</vt:lpstr>
      <vt:lpstr>In order to move to higher levels of moral development,  two factors must be  present and active in the lives  of developing individuals.</vt:lpstr>
      <vt:lpstr>What to do when expectations alone are not working for you?</vt:lpstr>
      <vt:lpstr>The Professional Relationship</vt:lpstr>
      <vt:lpstr>Slide 46</vt:lpstr>
      <vt:lpstr>The Professional Relationship</vt:lpstr>
      <vt:lpstr>Separate the person from the behavior by always asking the question.</vt:lpstr>
      <vt:lpstr>Work toward Restitution</vt:lpstr>
      <vt:lpstr>Are you a Judicious Professor?</vt:lpstr>
      <vt:lpstr>Self-Study Design</vt:lpstr>
      <vt:lpstr>The Instrumentation</vt:lpstr>
      <vt:lpstr>Slide 53</vt:lpstr>
      <vt:lpstr>Slide 54</vt:lpstr>
      <vt:lpstr>Slide 55</vt:lpstr>
      <vt:lpstr>Slide 56</vt:lpstr>
      <vt:lpstr>Slide 57</vt:lpstr>
      <vt:lpstr>Slide 58</vt:lpstr>
      <vt:lpstr>Slide 59</vt:lpstr>
      <vt:lpstr>Slide 60</vt:lpstr>
      <vt:lpstr>Table 1. The Pretest and Posttest Results for each course or workshop.</vt:lpstr>
      <vt:lpstr>Hypotheses Testing - Autonomy</vt:lpstr>
      <vt:lpstr>Slide 63</vt:lpstr>
      <vt:lpstr>Slide 64</vt:lpstr>
      <vt:lpstr>Slide 65</vt:lpstr>
      <vt:lpstr>Slide 66</vt:lpstr>
      <vt:lpstr>Discussion</vt:lpstr>
      <vt:lpstr>Mutual Goals, Expectations, and Respect</vt:lpstr>
      <vt:lpstr>Finally, a word of caution and hope. </vt:lpstr>
      <vt:lpstr>Caution</vt:lpstr>
      <vt:lpstr>Hope</vt:lpstr>
      <vt:lpstr>Thoughts – Concerns - Clarifications</vt:lpstr>
      <vt:lpstr>The Judicious Professor:  A Learner-Centered Philosophy for Teaching and Learning in Higher Education.</vt:lpstr>
    </vt:vector>
  </TitlesOfParts>
  <Company>University of Idaho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Paul Gathercoal, Ph.D.</cp:lastModifiedBy>
  <cp:revision>44</cp:revision>
  <dcterms:created xsi:type="dcterms:W3CDTF">2009-08-05T21:22:53Z</dcterms:created>
  <dcterms:modified xsi:type="dcterms:W3CDTF">2010-02-15T18:43:08Z</dcterms:modified>
</cp:coreProperties>
</file>