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57" r:id="rId3"/>
    <p:sldId id="258" r:id="rId4"/>
    <p:sldId id="278" r:id="rId5"/>
    <p:sldId id="259" r:id="rId6"/>
    <p:sldId id="260" r:id="rId7"/>
    <p:sldId id="410" r:id="rId8"/>
    <p:sldId id="300" r:id="rId9"/>
    <p:sldId id="302" r:id="rId10"/>
    <p:sldId id="303" r:id="rId11"/>
    <p:sldId id="304" r:id="rId12"/>
    <p:sldId id="274" r:id="rId13"/>
    <p:sldId id="261" r:id="rId14"/>
    <p:sldId id="262" r:id="rId15"/>
    <p:sldId id="271" r:id="rId16"/>
    <p:sldId id="265" r:id="rId17"/>
    <p:sldId id="266" r:id="rId18"/>
    <p:sldId id="268" r:id="rId19"/>
    <p:sldId id="269" r:id="rId20"/>
    <p:sldId id="264" r:id="rId21"/>
    <p:sldId id="263" r:id="rId22"/>
    <p:sldId id="270" r:id="rId23"/>
    <p:sldId id="272" r:id="rId24"/>
    <p:sldId id="277" r:id="rId25"/>
    <p:sldId id="275" r:id="rId26"/>
    <p:sldId id="273" r:id="rId27"/>
    <p:sldId id="27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2">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7"/>
    <p:restoredTop sz="99807" autoAdjust="0"/>
  </p:normalViewPr>
  <p:slideViewPr>
    <p:cSldViewPr snapToGrid="0" snapToObjects="1" showGuides="1">
      <p:cViewPr varScale="1">
        <p:scale>
          <a:sx n="120" d="100"/>
          <a:sy n="120" d="100"/>
        </p:scale>
        <p:origin x="1264" y="176"/>
      </p:cViewPr>
      <p:guideLst>
        <p:guide orient="horz" pos="2072"/>
        <p:guide pos="28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09B16F-C3DD-0E4A-A16D-25205BC27053}" type="datetimeFigureOut">
              <a:rPr lang="en-US" smtClean="0"/>
              <a:t>4/17/23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732F34-50D1-994C-88AC-6F759B52905B}" type="slidenum">
              <a:rPr lang="en-US" smtClean="0"/>
              <a:t>‹#›</a:t>
            </a:fld>
            <a:endParaRPr lang="en-US"/>
          </a:p>
        </p:txBody>
      </p:sp>
    </p:spTree>
    <p:extLst>
      <p:ext uri="{BB962C8B-B14F-4D97-AF65-F5344CB8AC3E}">
        <p14:creationId xmlns:p14="http://schemas.microsoft.com/office/powerpoint/2010/main" val="4237099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7F1C9-CF28-A144-BF24-89B6A3DC8771}" type="datetimeFigureOut">
              <a:rPr lang="en-US" smtClean="0"/>
              <a:t>4/17/23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E3402-FB22-D642-BC47-00373134ECDC}" type="slidenum">
              <a:rPr lang="en-US" smtClean="0"/>
              <a:t>‹#›</a:t>
            </a:fld>
            <a:endParaRPr lang="en-US"/>
          </a:p>
        </p:txBody>
      </p:sp>
    </p:spTree>
    <p:extLst>
      <p:ext uri="{BB962C8B-B14F-4D97-AF65-F5344CB8AC3E}">
        <p14:creationId xmlns:p14="http://schemas.microsoft.com/office/powerpoint/2010/main" val="1587510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5D635-1943-5740-A1FC-3BDA0954CB45}" type="slidenum">
              <a:rPr lang="en-US" smtClean="0"/>
              <a:t>9</a:t>
            </a:fld>
            <a:endParaRPr lang="en-US"/>
          </a:p>
        </p:txBody>
      </p:sp>
    </p:spTree>
    <p:extLst>
      <p:ext uri="{BB962C8B-B14F-4D97-AF65-F5344CB8AC3E}">
        <p14:creationId xmlns:p14="http://schemas.microsoft.com/office/powerpoint/2010/main" val="37848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18C251-4B7B-FC41-B1C3-7C43E9970D6B}"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370283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8C251-4B7B-FC41-B1C3-7C43E9970D6B}"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129114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8C251-4B7B-FC41-B1C3-7C43E9970D6B}"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1846839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8C251-4B7B-FC41-B1C3-7C43E9970D6B}"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28942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18C251-4B7B-FC41-B1C3-7C43E9970D6B}"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387572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18C251-4B7B-FC41-B1C3-7C43E9970D6B}" type="datetimeFigureOut">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3119402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18C251-4B7B-FC41-B1C3-7C43E9970D6B}" type="datetimeFigureOut">
              <a:rPr lang="en-US" smtClean="0"/>
              <a:t>4/17/23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2338353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18C251-4B7B-FC41-B1C3-7C43E9970D6B}" type="datetimeFigureOut">
              <a:rPr lang="en-US" smtClean="0"/>
              <a:t>4/17/23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3482963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8C251-4B7B-FC41-B1C3-7C43E9970D6B}" type="datetimeFigureOut">
              <a:rPr lang="en-US" smtClean="0"/>
              <a:t>4/17/23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151385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18C251-4B7B-FC41-B1C3-7C43E9970D6B}" type="datetimeFigureOut">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1492923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18C251-4B7B-FC41-B1C3-7C43E9970D6B}" type="datetimeFigureOut">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BB7E9-4320-FC48-A27D-1BCF4F932768}" type="slidenum">
              <a:rPr lang="en-US" smtClean="0"/>
              <a:t>‹#›</a:t>
            </a:fld>
            <a:endParaRPr lang="en-US"/>
          </a:p>
        </p:txBody>
      </p:sp>
    </p:spTree>
    <p:extLst>
      <p:ext uri="{BB962C8B-B14F-4D97-AF65-F5344CB8AC3E}">
        <p14:creationId xmlns:p14="http://schemas.microsoft.com/office/powerpoint/2010/main" val="58113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8C251-4B7B-FC41-B1C3-7C43E9970D6B}" type="datetimeFigureOut">
              <a:rPr lang="en-US" smtClean="0"/>
              <a:t>4/17/23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BB7E9-4320-FC48-A27D-1BCF4F932768}" type="slidenum">
              <a:rPr lang="en-US" smtClean="0"/>
              <a:t>‹#›</a:t>
            </a:fld>
            <a:endParaRPr lang="en-US"/>
          </a:p>
        </p:txBody>
      </p:sp>
    </p:spTree>
    <p:extLst>
      <p:ext uri="{BB962C8B-B14F-4D97-AF65-F5344CB8AC3E}">
        <p14:creationId xmlns:p14="http://schemas.microsoft.com/office/powerpoint/2010/main" val="1631322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1631" y="168294"/>
            <a:ext cx="4760738" cy="461665"/>
          </a:xfrm>
          <a:prstGeom prst="rect">
            <a:avLst/>
          </a:prstGeom>
          <a:noFill/>
        </p:spPr>
        <p:txBody>
          <a:bodyPr wrap="none" rtlCol="0">
            <a:spAutoFit/>
          </a:bodyPr>
          <a:lstStyle/>
          <a:p>
            <a:pPr algn="ctr"/>
            <a:r>
              <a:rPr lang="en-US" sz="2400"/>
              <a:t>Lecture 18 </a:t>
            </a:r>
            <a:r>
              <a:rPr lang="en-US" sz="2400" dirty="0"/>
              <a:t>– Species Tree Estimation</a:t>
            </a:r>
          </a:p>
        </p:txBody>
      </p:sp>
      <p:sp>
        <p:nvSpPr>
          <p:cNvPr id="5" name="TextBox 4"/>
          <p:cNvSpPr txBox="1"/>
          <p:nvPr/>
        </p:nvSpPr>
        <p:spPr>
          <a:xfrm>
            <a:off x="841525" y="779595"/>
            <a:ext cx="7497365" cy="646331"/>
          </a:xfrm>
          <a:prstGeom prst="rect">
            <a:avLst/>
          </a:prstGeom>
          <a:noFill/>
        </p:spPr>
        <p:txBody>
          <a:bodyPr wrap="none" rtlCol="0">
            <a:spAutoFit/>
          </a:bodyPr>
          <a:lstStyle/>
          <a:p>
            <a:pPr algn="ctr"/>
            <a:r>
              <a:rPr lang="en-US" dirty="0"/>
              <a:t>All these partitioned analyses of concatenated data sets make the assumption </a:t>
            </a:r>
          </a:p>
          <a:p>
            <a:pPr algn="ctr"/>
            <a:r>
              <a:rPr lang="en-US" dirty="0"/>
              <a:t>that all the genes share a common gene tree.</a:t>
            </a:r>
          </a:p>
        </p:txBody>
      </p:sp>
      <p:sp>
        <p:nvSpPr>
          <p:cNvPr id="7" name="Rectangle 6"/>
          <p:cNvSpPr/>
          <p:nvPr/>
        </p:nvSpPr>
        <p:spPr>
          <a:xfrm>
            <a:off x="841524" y="1575562"/>
            <a:ext cx="7497365" cy="646331"/>
          </a:xfrm>
          <a:prstGeom prst="rect">
            <a:avLst/>
          </a:prstGeom>
        </p:spPr>
        <p:txBody>
          <a:bodyPr wrap="square">
            <a:spAutoFit/>
          </a:bodyPr>
          <a:lstStyle/>
          <a:p>
            <a:pPr algn="ctr"/>
            <a:r>
              <a:rPr lang="en-US" dirty="0"/>
              <a:t>However, there are several important reasons that phylogeny estimates from separate genes might be incongruent.</a:t>
            </a:r>
          </a:p>
        </p:txBody>
      </p:sp>
      <p:sp>
        <p:nvSpPr>
          <p:cNvPr id="8" name="Rectangle 7"/>
          <p:cNvSpPr/>
          <p:nvPr/>
        </p:nvSpPr>
        <p:spPr>
          <a:xfrm>
            <a:off x="1077254" y="2371529"/>
            <a:ext cx="7261635" cy="923330"/>
          </a:xfrm>
          <a:prstGeom prst="rect">
            <a:avLst/>
          </a:prstGeom>
        </p:spPr>
        <p:txBody>
          <a:bodyPr wrap="square">
            <a:spAutoFit/>
          </a:bodyPr>
          <a:lstStyle/>
          <a:p>
            <a:pPr marL="290513" indent="-290513"/>
            <a:r>
              <a:rPr lang="en-US" dirty="0"/>
              <a:t>1. Phylogenetic uncertainty – For much of the semester we’ve been dealing with methods for assessing and accommodating uncertainty. What’s critical, though, is that these involve a common true history.</a:t>
            </a:r>
          </a:p>
        </p:txBody>
      </p:sp>
      <p:sp>
        <p:nvSpPr>
          <p:cNvPr id="9" name="Rectangle 8"/>
          <p:cNvSpPr/>
          <p:nvPr/>
        </p:nvSpPr>
        <p:spPr>
          <a:xfrm>
            <a:off x="1077253" y="3444495"/>
            <a:ext cx="7261635" cy="1477328"/>
          </a:xfrm>
          <a:prstGeom prst="rect">
            <a:avLst/>
          </a:prstGeom>
        </p:spPr>
        <p:txBody>
          <a:bodyPr wrap="square">
            <a:spAutoFit/>
          </a:bodyPr>
          <a:lstStyle/>
          <a:p>
            <a:pPr marL="230188" indent="-230188"/>
            <a:r>
              <a:rPr lang="en-US" dirty="0"/>
              <a:t>2. Coalescent </a:t>
            </a:r>
            <a:r>
              <a:rPr lang="en-US" dirty="0" err="1"/>
              <a:t>stochasticity</a:t>
            </a:r>
            <a:r>
              <a:rPr lang="en-US" dirty="0"/>
              <a:t> – Even if there has been only vertical transmission of genetic material, stochastic sorting of ancestral polymorphism (i.e., lineage sorting) may well lead to incongruence among gene trees. That is, there may be multiple true gene trees that have evolved within the same species tree.</a:t>
            </a:r>
            <a:r>
              <a:rPr lang="en-US" dirty="0">
                <a:effectLst/>
              </a:rPr>
              <a:t> </a:t>
            </a:r>
            <a:endParaRPr lang="en-US" dirty="0"/>
          </a:p>
        </p:txBody>
      </p:sp>
      <p:sp>
        <p:nvSpPr>
          <p:cNvPr id="10" name="Rectangle 9"/>
          <p:cNvSpPr/>
          <p:nvPr/>
        </p:nvSpPr>
        <p:spPr>
          <a:xfrm>
            <a:off x="1077252" y="5071459"/>
            <a:ext cx="7261635" cy="1477328"/>
          </a:xfrm>
          <a:prstGeom prst="rect">
            <a:avLst/>
          </a:prstGeom>
        </p:spPr>
        <p:txBody>
          <a:bodyPr wrap="square">
            <a:spAutoFit/>
          </a:bodyPr>
          <a:lstStyle/>
          <a:p>
            <a:pPr marL="230188" indent="-230188"/>
            <a:r>
              <a:rPr lang="en-US" dirty="0"/>
              <a:t>3. Hybridization (eukaryotes) and/or horizontal gene transfer (prokaryotes) – If there is a history of non-vertical transmission of genetic material (and evidence has accumulated that this may be pretty common), incongruence among gene trees may be reflecting different true histories.</a:t>
            </a:r>
          </a:p>
        </p:txBody>
      </p:sp>
    </p:spTree>
    <p:extLst>
      <p:ext uri="{BB962C8B-B14F-4D97-AF65-F5344CB8AC3E}">
        <p14:creationId xmlns:p14="http://schemas.microsoft.com/office/powerpoint/2010/main" val="20673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7D485-13E4-724C-9E15-C43808FB92E9}"/>
              </a:ext>
            </a:extLst>
          </p:cNvPr>
          <p:cNvSpPr txBox="1"/>
          <p:nvPr/>
        </p:nvSpPr>
        <p:spPr>
          <a:xfrm>
            <a:off x="2565887" y="277367"/>
            <a:ext cx="3704027" cy="369332"/>
          </a:xfrm>
          <a:prstGeom prst="rect">
            <a:avLst/>
          </a:prstGeom>
          <a:noFill/>
        </p:spPr>
        <p:txBody>
          <a:bodyPr wrap="none" rtlCol="0">
            <a:spAutoFit/>
          </a:bodyPr>
          <a:lstStyle/>
          <a:p>
            <a:pPr algn="ctr"/>
            <a:r>
              <a:rPr lang="en-US" dirty="0"/>
              <a:t>The Scope of Coalescent Stochasticity</a:t>
            </a:r>
          </a:p>
        </p:txBody>
      </p:sp>
      <p:grpSp>
        <p:nvGrpSpPr>
          <p:cNvPr id="4" name="Group 3">
            <a:extLst>
              <a:ext uri="{FF2B5EF4-FFF2-40B4-BE49-F238E27FC236}">
                <a16:creationId xmlns:a16="http://schemas.microsoft.com/office/drawing/2014/main" id="{0AABA537-D026-0748-8684-80CABA8D673A}"/>
              </a:ext>
            </a:extLst>
          </p:cNvPr>
          <p:cNvGrpSpPr/>
          <p:nvPr/>
        </p:nvGrpSpPr>
        <p:grpSpPr>
          <a:xfrm>
            <a:off x="1733525" y="851743"/>
            <a:ext cx="5676949" cy="5121496"/>
            <a:chOff x="681599" y="532891"/>
            <a:chExt cx="6090557" cy="6151771"/>
          </a:xfrm>
        </p:grpSpPr>
        <p:pic>
          <p:nvPicPr>
            <p:cNvPr id="2" name="Picture 1" descr="coalfig5">
              <a:extLst>
                <a:ext uri="{FF2B5EF4-FFF2-40B4-BE49-F238E27FC236}">
                  <a16:creationId xmlns:a16="http://schemas.microsoft.com/office/drawing/2014/main" id="{CE6906DD-BA92-9643-9615-9B7B1405C38C}"/>
                </a:ext>
              </a:extLst>
            </p:cNvPr>
            <p:cNvPicPr/>
            <p:nvPr/>
          </p:nvPicPr>
          <p:blipFill rotWithShape="1">
            <a:blip r:embed="rId2">
              <a:extLst>
                <a:ext uri="{28A0092B-C50C-407E-A947-70E740481C1C}">
                  <a14:useLocalDpi xmlns:a14="http://schemas.microsoft.com/office/drawing/2010/main" val="0"/>
                </a:ext>
              </a:extLst>
            </a:blip>
            <a:srcRect l="11766" t="22859" r="17650" b="25341"/>
            <a:stretch/>
          </p:blipFill>
          <p:spPr bwMode="auto">
            <a:xfrm>
              <a:off x="681599" y="532891"/>
              <a:ext cx="6090557" cy="5861958"/>
            </a:xfrm>
            <a:prstGeom prst="rect">
              <a:avLst/>
            </a:prstGeom>
            <a:noFill/>
            <a:ln>
              <a:noFill/>
            </a:ln>
          </p:spPr>
        </p:pic>
        <p:sp>
          <p:nvSpPr>
            <p:cNvPr id="5" name="TextBox 4">
              <a:extLst>
                <a:ext uri="{FF2B5EF4-FFF2-40B4-BE49-F238E27FC236}">
                  <a16:creationId xmlns:a16="http://schemas.microsoft.com/office/drawing/2014/main" id="{F1A66B7D-949B-3845-8F1B-A51C67541F3C}"/>
                </a:ext>
              </a:extLst>
            </p:cNvPr>
            <p:cNvSpPr txBox="1"/>
            <p:nvPr/>
          </p:nvSpPr>
          <p:spPr>
            <a:xfrm>
              <a:off x="1335022" y="6324213"/>
              <a:ext cx="4616957" cy="360449"/>
            </a:xfrm>
            <a:prstGeom prst="rect">
              <a:avLst/>
            </a:prstGeom>
            <a:noFill/>
          </p:spPr>
          <p:txBody>
            <a:bodyPr wrap="none" rtlCol="0">
              <a:spAutoFit/>
            </a:bodyPr>
            <a:lstStyle/>
            <a:p>
              <a:pPr algn="ctr"/>
              <a:r>
                <a:rPr lang="en-US" sz="1350" dirty="0"/>
                <a:t>9 outcomes of the coalescent process with 20 gene copies.</a:t>
              </a:r>
            </a:p>
          </p:txBody>
        </p:sp>
      </p:grpSp>
    </p:spTree>
    <p:extLst>
      <p:ext uri="{BB962C8B-B14F-4D97-AF65-F5344CB8AC3E}">
        <p14:creationId xmlns:p14="http://schemas.microsoft.com/office/powerpoint/2010/main" val="392292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96731A-BEE2-B44B-AE12-29281AD85E2F}"/>
              </a:ext>
            </a:extLst>
          </p:cNvPr>
          <p:cNvSpPr txBox="1"/>
          <p:nvPr/>
        </p:nvSpPr>
        <p:spPr>
          <a:xfrm>
            <a:off x="739732" y="1469696"/>
            <a:ext cx="2895536" cy="300082"/>
          </a:xfrm>
          <a:prstGeom prst="rect">
            <a:avLst/>
          </a:prstGeom>
          <a:noFill/>
        </p:spPr>
        <p:txBody>
          <a:bodyPr wrap="none" rtlCol="0">
            <a:spAutoFit/>
          </a:bodyPr>
          <a:lstStyle/>
          <a:p>
            <a:r>
              <a:rPr lang="en-US" sz="1350" dirty="0"/>
              <a:t>Simple multispecies coalescent model.</a:t>
            </a:r>
          </a:p>
        </p:txBody>
      </p:sp>
      <p:grpSp>
        <p:nvGrpSpPr>
          <p:cNvPr id="22" name="Group 21">
            <a:extLst>
              <a:ext uri="{FF2B5EF4-FFF2-40B4-BE49-F238E27FC236}">
                <a16:creationId xmlns:a16="http://schemas.microsoft.com/office/drawing/2014/main" id="{73407D3B-D3C1-9A42-BE90-E84F43452877}"/>
              </a:ext>
            </a:extLst>
          </p:cNvPr>
          <p:cNvGrpSpPr/>
          <p:nvPr/>
        </p:nvGrpSpPr>
        <p:grpSpPr>
          <a:xfrm>
            <a:off x="589940" y="2005302"/>
            <a:ext cx="2893683" cy="1721186"/>
            <a:chOff x="786587" y="1530736"/>
            <a:chExt cx="3858244" cy="2294914"/>
          </a:xfrm>
        </p:grpSpPr>
        <p:grpSp>
          <p:nvGrpSpPr>
            <p:cNvPr id="16" name="Group 15">
              <a:extLst>
                <a:ext uri="{FF2B5EF4-FFF2-40B4-BE49-F238E27FC236}">
                  <a16:creationId xmlns:a16="http://schemas.microsoft.com/office/drawing/2014/main" id="{722A95F1-0E77-DF48-A781-681120D0A42D}"/>
                </a:ext>
              </a:extLst>
            </p:cNvPr>
            <p:cNvGrpSpPr/>
            <p:nvPr/>
          </p:nvGrpSpPr>
          <p:grpSpPr>
            <a:xfrm>
              <a:off x="786587" y="1533316"/>
              <a:ext cx="1655112" cy="2292334"/>
              <a:chOff x="786587" y="1533316"/>
              <a:chExt cx="1655112" cy="2292334"/>
            </a:xfrm>
          </p:grpSpPr>
          <p:pic>
            <p:nvPicPr>
              <p:cNvPr id="3" name="Picture 2" descr="CoalFig4">
                <a:extLst>
                  <a:ext uri="{FF2B5EF4-FFF2-40B4-BE49-F238E27FC236}">
                    <a16:creationId xmlns:a16="http://schemas.microsoft.com/office/drawing/2014/main" id="{248FE5BA-25BE-2A45-83E3-45DD97999C2F}"/>
                  </a:ext>
                </a:extLst>
              </p:cNvPr>
              <p:cNvPicPr/>
              <p:nvPr/>
            </p:nvPicPr>
            <p:blipFill rotWithShape="1">
              <a:blip r:embed="rId2">
                <a:extLst>
                  <a:ext uri="{28A0092B-C50C-407E-A947-70E740481C1C}">
                    <a14:useLocalDpi xmlns:a14="http://schemas.microsoft.com/office/drawing/2010/main" val="0"/>
                  </a:ext>
                </a:extLst>
              </a:blip>
              <a:srcRect l="11765" t="21966" r="38036" b="28582"/>
              <a:stretch/>
            </p:blipFill>
            <p:spPr bwMode="auto">
              <a:xfrm>
                <a:off x="786587" y="1717982"/>
                <a:ext cx="1655112" cy="2107668"/>
              </a:xfrm>
              <a:prstGeom prst="rect">
                <a:avLst/>
              </a:prstGeom>
              <a:noFill/>
              <a:ln>
                <a:noFill/>
              </a:ln>
            </p:spPr>
          </p:pic>
          <p:sp>
            <p:nvSpPr>
              <p:cNvPr id="9" name="TextBox 8">
                <a:extLst>
                  <a:ext uri="{FF2B5EF4-FFF2-40B4-BE49-F238E27FC236}">
                    <a16:creationId xmlns:a16="http://schemas.microsoft.com/office/drawing/2014/main" id="{7FEF2F77-BD6A-B943-82BE-46528F6ADB61}"/>
                  </a:ext>
                </a:extLst>
              </p:cNvPr>
              <p:cNvSpPr txBox="1"/>
              <p:nvPr/>
            </p:nvSpPr>
            <p:spPr>
              <a:xfrm>
                <a:off x="1108722" y="1533316"/>
                <a:ext cx="1116119" cy="400109"/>
              </a:xfrm>
              <a:prstGeom prst="rect">
                <a:avLst/>
              </a:prstGeom>
              <a:noFill/>
            </p:spPr>
            <p:txBody>
              <a:bodyPr wrap="none" rtlCol="0">
                <a:spAutoFit/>
              </a:bodyPr>
              <a:lstStyle/>
              <a:p>
                <a:r>
                  <a:rPr lang="en-US" sz="1350" dirty="0"/>
                  <a:t>Species 1</a:t>
                </a:r>
              </a:p>
            </p:txBody>
          </p:sp>
        </p:grpSp>
        <p:grpSp>
          <p:nvGrpSpPr>
            <p:cNvPr id="17" name="Group 16">
              <a:extLst>
                <a:ext uri="{FF2B5EF4-FFF2-40B4-BE49-F238E27FC236}">
                  <a16:creationId xmlns:a16="http://schemas.microsoft.com/office/drawing/2014/main" id="{B2BD21B8-9542-454B-BE54-DF859F05BC65}"/>
                </a:ext>
              </a:extLst>
            </p:cNvPr>
            <p:cNvGrpSpPr/>
            <p:nvPr/>
          </p:nvGrpSpPr>
          <p:grpSpPr>
            <a:xfrm>
              <a:off x="2989719" y="1530736"/>
              <a:ext cx="1655112" cy="2294914"/>
              <a:chOff x="2989719" y="1530736"/>
              <a:chExt cx="1655112" cy="2294914"/>
            </a:xfrm>
          </p:grpSpPr>
          <p:pic>
            <p:nvPicPr>
              <p:cNvPr id="4" name="Picture 3" descr="CoalFig4">
                <a:extLst>
                  <a:ext uri="{FF2B5EF4-FFF2-40B4-BE49-F238E27FC236}">
                    <a16:creationId xmlns:a16="http://schemas.microsoft.com/office/drawing/2014/main" id="{9EE79952-6D7A-CE4F-BCE1-AA5497A70180}"/>
                  </a:ext>
                </a:extLst>
              </p:cNvPr>
              <p:cNvPicPr/>
              <p:nvPr/>
            </p:nvPicPr>
            <p:blipFill rotWithShape="1">
              <a:blip r:embed="rId2">
                <a:extLst>
                  <a:ext uri="{28A0092B-C50C-407E-A947-70E740481C1C}">
                    <a14:useLocalDpi xmlns:a14="http://schemas.microsoft.com/office/drawing/2010/main" val="0"/>
                  </a:ext>
                </a:extLst>
              </a:blip>
              <a:srcRect l="11765" t="21966" r="38036" b="28582"/>
              <a:stretch/>
            </p:blipFill>
            <p:spPr bwMode="auto">
              <a:xfrm>
                <a:off x="2989719" y="1717982"/>
                <a:ext cx="1655112" cy="2107668"/>
              </a:xfrm>
              <a:prstGeom prst="rect">
                <a:avLst/>
              </a:prstGeom>
              <a:noFill/>
              <a:ln>
                <a:noFill/>
              </a:ln>
            </p:spPr>
          </p:pic>
          <p:sp>
            <p:nvSpPr>
              <p:cNvPr id="10" name="TextBox 9">
                <a:extLst>
                  <a:ext uri="{FF2B5EF4-FFF2-40B4-BE49-F238E27FC236}">
                    <a16:creationId xmlns:a16="http://schemas.microsoft.com/office/drawing/2014/main" id="{975EDDB2-7B5B-564F-900D-96D90880A6C3}"/>
                  </a:ext>
                </a:extLst>
              </p:cNvPr>
              <p:cNvSpPr txBox="1"/>
              <p:nvPr/>
            </p:nvSpPr>
            <p:spPr>
              <a:xfrm>
                <a:off x="3354203" y="1530736"/>
                <a:ext cx="1064823" cy="400109"/>
              </a:xfrm>
              <a:prstGeom prst="rect">
                <a:avLst/>
              </a:prstGeom>
              <a:noFill/>
            </p:spPr>
            <p:txBody>
              <a:bodyPr wrap="none" rtlCol="0">
                <a:spAutoFit/>
              </a:bodyPr>
              <a:lstStyle/>
              <a:p>
                <a:r>
                  <a:rPr lang="en-US" sz="1350" dirty="0"/>
                  <a:t>Species2</a:t>
                </a:r>
              </a:p>
            </p:txBody>
          </p:sp>
        </p:grpSp>
      </p:grpSp>
      <p:grpSp>
        <p:nvGrpSpPr>
          <p:cNvPr id="15" name="Group 14">
            <a:extLst>
              <a:ext uri="{FF2B5EF4-FFF2-40B4-BE49-F238E27FC236}">
                <a16:creationId xmlns:a16="http://schemas.microsoft.com/office/drawing/2014/main" id="{AF79B1F4-F64A-7745-BF4B-8ECE965BFD90}"/>
              </a:ext>
            </a:extLst>
          </p:cNvPr>
          <p:cNvGrpSpPr/>
          <p:nvPr/>
        </p:nvGrpSpPr>
        <p:grpSpPr>
          <a:xfrm>
            <a:off x="1391923" y="3681762"/>
            <a:ext cx="1403910" cy="1744660"/>
            <a:chOff x="1855898" y="3766015"/>
            <a:chExt cx="1871880" cy="2326212"/>
          </a:xfrm>
        </p:grpSpPr>
        <p:pic>
          <p:nvPicPr>
            <p:cNvPr id="5" name="Picture 4" descr="CoalFig4">
              <a:extLst>
                <a:ext uri="{FF2B5EF4-FFF2-40B4-BE49-F238E27FC236}">
                  <a16:creationId xmlns:a16="http://schemas.microsoft.com/office/drawing/2014/main" id="{DF929593-DE49-C142-BA2C-BCD853AC8ABF}"/>
                </a:ext>
              </a:extLst>
            </p:cNvPr>
            <p:cNvPicPr/>
            <p:nvPr/>
          </p:nvPicPr>
          <p:blipFill rotWithShape="1">
            <a:blip r:embed="rId2">
              <a:extLst>
                <a:ext uri="{28A0092B-C50C-407E-A947-70E740481C1C}">
                  <a14:useLocalDpi xmlns:a14="http://schemas.microsoft.com/office/drawing/2010/main" val="0"/>
                </a:ext>
              </a:extLst>
            </a:blip>
            <a:srcRect l="11765" t="25268" r="38036" b="28582"/>
            <a:stretch/>
          </p:blipFill>
          <p:spPr bwMode="auto">
            <a:xfrm>
              <a:off x="1888153" y="3766015"/>
              <a:ext cx="1655112" cy="1966913"/>
            </a:xfrm>
            <a:prstGeom prst="rect">
              <a:avLst/>
            </a:prstGeom>
            <a:noFill/>
            <a:ln>
              <a:noFill/>
            </a:ln>
          </p:spPr>
        </p:pic>
        <p:sp>
          <p:nvSpPr>
            <p:cNvPr id="11" name="TextBox 10">
              <a:extLst>
                <a:ext uri="{FF2B5EF4-FFF2-40B4-BE49-F238E27FC236}">
                  <a16:creationId xmlns:a16="http://schemas.microsoft.com/office/drawing/2014/main" id="{F6A3D710-ACAB-5447-8290-F795C7E47284}"/>
                </a:ext>
              </a:extLst>
            </p:cNvPr>
            <p:cNvSpPr txBox="1"/>
            <p:nvPr/>
          </p:nvSpPr>
          <p:spPr>
            <a:xfrm>
              <a:off x="1855898" y="5692118"/>
              <a:ext cx="1871880" cy="400109"/>
            </a:xfrm>
            <a:prstGeom prst="rect">
              <a:avLst/>
            </a:prstGeom>
            <a:noFill/>
          </p:spPr>
          <p:txBody>
            <a:bodyPr wrap="none" rtlCol="0">
              <a:spAutoFit/>
            </a:bodyPr>
            <a:lstStyle/>
            <a:p>
              <a:pPr algn="ctr"/>
              <a:r>
                <a:rPr lang="en-US" sz="1350" dirty="0"/>
                <a:t>Ancestral Species</a:t>
              </a:r>
            </a:p>
          </p:txBody>
        </p:sp>
      </p:grpSp>
      <p:sp>
        <p:nvSpPr>
          <p:cNvPr id="13" name="TextBox 12">
            <a:extLst>
              <a:ext uri="{FF2B5EF4-FFF2-40B4-BE49-F238E27FC236}">
                <a16:creationId xmlns:a16="http://schemas.microsoft.com/office/drawing/2014/main" id="{058E8013-688B-E146-89F9-173B69202BD3}"/>
              </a:ext>
            </a:extLst>
          </p:cNvPr>
          <p:cNvSpPr txBox="1"/>
          <p:nvPr/>
        </p:nvSpPr>
        <p:spPr>
          <a:xfrm>
            <a:off x="4626244" y="2368335"/>
            <a:ext cx="3969420" cy="923330"/>
          </a:xfrm>
          <a:prstGeom prst="rect">
            <a:avLst/>
          </a:prstGeom>
          <a:noFill/>
        </p:spPr>
        <p:txBody>
          <a:bodyPr wrap="none" rtlCol="0">
            <a:spAutoFit/>
          </a:bodyPr>
          <a:lstStyle/>
          <a:p>
            <a:r>
              <a:rPr lang="en-US" sz="1350" dirty="0"/>
              <a:t>Parameters:</a:t>
            </a:r>
          </a:p>
          <a:p>
            <a:r>
              <a:rPr lang="en-US" sz="1350" dirty="0"/>
              <a:t>  </a:t>
            </a:r>
            <a:r>
              <a:rPr lang="en-US" sz="1350" i="1" dirty="0"/>
              <a:t>Ne</a:t>
            </a:r>
            <a:r>
              <a:rPr lang="en-US" sz="1350" i="1" baseline="-25000" dirty="0"/>
              <a:t>1</a:t>
            </a:r>
            <a:r>
              <a:rPr lang="en-US" sz="1350" dirty="0"/>
              <a:t> – Effective population size of species 1.</a:t>
            </a:r>
          </a:p>
          <a:p>
            <a:r>
              <a:rPr lang="en-US" sz="1350" dirty="0"/>
              <a:t>  </a:t>
            </a:r>
            <a:r>
              <a:rPr lang="en-US" sz="1350" i="1" dirty="0"/>
              <a:t>Ne</a:t>
            </a:r>
            <a:r>
              <a:rPr lang="en-US" sz="1350" i="1" baseline="-25000" dirty="0"/>
              <a:t>2 </a:t>
            </a:r>
            <a:r>
              <a:rPr lang="en-US" sz="1350" dirty="0"/>
              <a:t>– Effective population size of species 2.</a:t>
            </a:r>
          </a:p>
          <a:p>
            <a:r>
              <a:rPr lang="en-US" sz="1350" dirty="0"/>
              <a:t>  </a:t>
            </a:r>
            <a:r>
              <a:rPr lang="en-US" sz="1350" i="1" dirty="0" err="1"/>
              <a:t>Ne</a:t>
            </a:r>
            <a:r>
              <a:rPr lang="en-US" sz="1350" i="1" baseline="-25000" dirty="0" err="1"/>
              <a:t>ANC</a:t>
            </a:r>
            <a:r>
              <a:rPr lang="en-US" sz="1350" i="1" baseline="-25000" dirty="0"/>
              <a:t> </a:t>
            </a:r>
            <a:r>
              <a:rPr lang="en-US" sz="1350" dirty="0"/>
              <a:t>– Effective population size of ancestral species.</a:t>
            </a:r>
          </a:p>
        </p:txBody>
      </p:sp>
      <p:grpSp>
        <p:nvGrpSpPr>
          <p:cNvPr id="19" name="Group 18">
            <a:extLst>
              <a:ext uri="{FF2B5EF4-FFF2-40B4-BE49-F238E27FC236}">
                <a16:creationId xmlns:a16="http://schemas.microsoft.com/office/drawing/2014/main" id="{C1315485-7EFD-EA49-901D-EC55B55C6A61}"/>
              </a:ext>
            </a:extLst>
          </p:cNvPr>
          <p:cNvGrpSpPr/>
          <p:nvPr/>
        </p:nvGrpSpPr>
        <p:grpSpPr>
          <a:xfrm>
            <a:off x="3800960" y="2282301"/>
            <a:ext cx="4284261" cy="1444187"/>
            <a:chOff x="5067946" y="1900068"/>
            <a:chExt cx="5712346" cy="1925582"/>
          </a:xfrm>
        </p:grpSpPr>
        <p:sp>
          <p:nvSpPr>
            <p:cNvPr id="14" name="TextBox 13">
              <a:extLst>
                <a:ext uri="{FF2B5EF4-FFF2-40B4-BE49-F238E27FC236}">
                  <a16:creationId xmlns:a16="http://schemas.microsoft.com/office/drawing/2014/main" id="{1065ABCA-FDB4-684A-9C10-CD82506FFF72}"/>
                </a:ext>
              </a:extLst>
            </p:cNvPr>
            <p:cNvSpPr txBox="1"/>
            <p:nvPr/>
          </p:nvSpPr>
          <p:spPr>
            <a:xfrm>
              <a:off x="6292312" y="3182342"/>
              <a:ext cx="4487980" cy="400109"/>
            </a:xfrm>
            <a:prstGeom prst="rect">
              <a:avLst/>
            </a:prstGeom>
            <a:noFill/>
          </p:spPr>
          <p:txBody>
            <a:bodyPr wrap="none" rtlCol="0">
              <a:spAutoFit/>
            </a:bodyPr>
            <a:lstStyle/>
            <a:p>
              <a:r>
                <a:rPr lang="en-US" sz="1350" i="1" dirty="0" err="1"/>
                <a:t>T</a:t>
              </a:r>
              <a:r>
                <a:rPr lang="en-US" sz="1350" i="1" baseline="-25000" dirty="0" err="1"/>
                <a:t>Div</a:t>
              </a:r>
              <a:r>
                <a:rPr lang="en-US" sz="1350" dirty="0"/>
                <a:t> – Time since divergence of species 1 &amp; 2. </a:t>
              </a:r>
            </a:p>
          </p:txBody>
        </p:sp>
        <p:cxnSp>
          <p:nvCxnSpPr>
            <p:cNvPr id="18" name="Straight Arrow Connector 17">
              <a:extLst>
                <a:ext uri="{FF2B5EF4-FFF2-40B4-BE49-F238E27FC236}">
                  <a16:creationId xmlns:a16="http://schemas.microsoft.com/office/drawing/2014/main" id="{642172C6-252A-5747-9A91-27D7767A16B5}"/>
                </a:ext>
              </a:extLst>
            </p:cNvPr>
            <p:cNvCxnSpPr/>
            <p:nvPr/>
          </p:nvCxnSpPr>
          <p:spPr>
            <a:xfrm>
              <a:off x="5067946" y="1900068"/>
              <a:ext cx="0" cy="1925582"/>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90A3A5F6-4E90-F846-933B-1CE038C9EBFC}"/>
              </a:ext>
            </a:extLst>
          </p:cNvPr>
          <p:cNvSpPr txBox="1"/>
          <p:nvPr/>
        </p:nvSpPr>
        <p:spPr>
          <a:xfrm>
            <a:off x="2867191" y="524571"/>
            <a:ext cx="3108031" cy="369332"/>
          </a:xfrm>
          <a:prstGeom prst="rect">
            <a:avLst/>
          </a:prstGeom>
          <a:noFill/>
        </p:spPr>
        <p:txBody>
          <a:bodyPr wrap="none" rtlCol="0">
            <a:spAutoFit/>
          </a:bodyPr>
          <a:lstStyle/>
          <a:p>
            <a:pPr algn="ctr"/>
            <a:r>
              <a:rPr lang="en-US" dirty="0"/>
              <a:t>Multispecies Coalescent Model</a:t>
            </a:r>
          </a:p>
        </p:txBody>
      </p:sp>
      <p:sp>
        <p:nvSpPr>
          <p:cNvPr id="6" name="TextBox 5">
            <a:extLst>
              <a:ext uri="{FF2B5EF4-FFF2-40B4-BE49-F238E27FC236}">
                <a16:creationId xmlns:a16="http://schemas.microsoft.com/office/drawing/2014/main" id="{CA0BF7E0-9FB3-D843-AAE0-7675F3F222D6}"/>
              </a:ext>
            </a:extLst>
          </p:cNvPr>
          <p:cNvSpPr txBox="1"/>
          <p:nvPr/>
        </p:nvSpPr>
        <p:spPr>
          <a:xfrm>
            <a:off x="1637040" y="5752982"/>
            <a:ext cx="6585264" cy="369332"/>
          </a:xfrm>
          <a:prstGeom prst="rect">
            <a:avLst/>
          </a:prstGeom>
          <a:noFill/>
        </p:spPr>
        <p:txBody>
          <a:bodyPr wrap="none" rtlCol="0">
            <a:spAutoFit/>
          </a:bodyPr>
          <a:lstStyle/>
          <a:p>
            <a:r>
              <a:rPr lang="en-US" dirty="0"/>
              <a:t>So , now we have a coalescent process occurring across speciation.</a:t>
            </a:r>
          </a:p>
        </p:txBody>
      </p:sp>
    </p:spTree>
    <p:extLst>
      <p:ext uri="{BB962C8B-B14F-4D97-AF65-F5344CB8AC3E}">
        <p14:creationId xmlns:p14="http://schemas.microsoft.com/office/powerpoint/2010/main" val="82794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264A7D-42B5-204B-ACCF-01E898FC74EE}"/>
              </a:ext>
            </a:extLst>
          </p:cNvPr>
          <p:cNvSpPr txBox="1"/>
          <p:nvPr/>
        </p:nvSpPr>
        <p:spPr>
          <a:xfrm>
            <a:off x="1482040" y="371166"/>
            <a:ext cx="5909502" cy="646331"/>
          </a:xfrm>
          <a:prstGeom prst="rect">
            <a:avLst/>
          </a:prstGeom>
          <a:noFill/>
        </p:spPr>
        <p:txBody>
          <a:bodyPr wrap="none" rtlCol="0">
            <a:spAutoFit/>
          </a:bodyPr>
          <a:lstStyle/>
          <a:p>
            <a:pPr algn="ctr"/>
            <a:r>
              <a:rPr lang="en-US" dirty="0"/>
              <a:t>So, for genome-scale data, we can think of each gene tree as </a:t>
            </a:r>
          </a:p>
          <a:p>
            <a:pPr algn="ctr"/>
            <a:r>
              <a:rPr lang="en-US" dirty="0"/>
              <a:t>evolving within the species tree.</a:t>
            </a:r>
          </a:p>
        </p:txBody>
      </p:sp>
      <p:sp>
        <p:nvSpPr>
          <p:cNvPr id="5" name="TextBox 4">
            <a:extLst>
              <a:ext uri="{FF2B5EF4-FFF2-40B4-BE49-F238E27FC236}">
                <a16:creationId xmlns:a16="http://schemas.microsoft.com/office/drawing/2014/main" id="{E7E95BAB-2515-7C4F-BAD7-B830058C2717}"/>
              </a:ext>
            </a:extLst>
          </p:cNvPr>
          <p:cNvSpPr txBox="1"/>
          <p:nvPr/>
        </p:nvSpPr>
        <p:spPr>
          <a:xfrm>
            <a:off x="4125433" y="6268212"/>
            <a:ext cx="4737835" cy="369332"/>
          </a:xfrm>
          <a:prstGeom prst="rect">
            <a:avLst/>
          </a:prstGeom>
          <a:noFill/>
        </p:spPr>
        <p:txBody>
          <a:bodyPr wrap="none" rtlCol="0">
            <a:spAutoFit/>
          </a:bodyPr>
          <a:lstStyle/>
          <a:p>
            <a:r>
              <a:rPr lang="en-US" dirty="0"/>
              <a:t>Coalescent process occurring along each branch.</a:t>
            </a:r>
          </a:p>
        </p:txBody>
      </p:sp>
      <p:grpSp>
        <p:nvGrpSpPr>
          <p:cNvPr id="8" name="Group 7">
            <a:extLst>
              <a:ext uri="{FF2B5EF4-FFF2-40B4-BE49-F238E27FC236}">
                <a16:creationId xmlns:a16="http://schemas.microsoft.com/office/drawing/2014/main" id="{E5D464AD-048C-504F-B684-4A21515F9301}"/>
              </a:ext>
            </a:extLst>
          </p:cNvPr>
          <p:cNvGrpSpPr/>
          <p:nvPr/>
        </p:nvGrpSpPr>
        <p:grpSpPr>
          <a:xfrm>
            <a:off x="405463" y="1524000"/>
            <a:ext cx="8172424" cy="4962834"/>
            <a:chOff x="405463" y="1524000"/>
            <a:chExt cx="8172424" cy="4962834"/>
          </a:xfrm>
        </p:grpSpPr>
        <p:grpSp>
          <p:nvGrpSpPr>
            <p:cNvPr id="6" name="Group 5">
              <a:extLst>
                <a:ext uri="{FF2B5EF4-FFF2-40B4-BE49-F238E27FC236}">
                  <a16:creationId xmlns:a16="http://schemas.microsoft.com/office/drawing/2014/main" id="{52B581E7-5849-1F44-B119-A55FD4974AD7}"/>
                </a:ext>
              </a:extLst>
            </p:cNvPr>
            <p:cNvGrpSpPr/>
            <p:nvPr/>
          </p:nvGrpSpPr>
          <p:grpSpPr>
            <a:xfrm>
              <a:off x="405463" y="1524000"/>
              <a:ext cx="8172423" cy="4962834"/>
              <a:chOff x="405463" y="1524000"/>
              <a:chExt cx="8172423" cy="4962834"/>
            </a:xfrm>
          </p:grpSpPr>
          <p:pic>
            <p:nvPicPr>
              <p:cNvPr id="2" name="Picture 1" descr="BryanSTFi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11575" y="-191126"/>
                <a:ext cx="4651186" cy="8081437"/>
              </a:xfrm>
              <a:prstGeom prst="rect">
                <a:avLst/>
              </a:prstGeom>
            </p:spPr>
          </p:pic>
          <p:sp>
            <p:nvSpPr>
              <p:cNvPr id="3" name="TextBox 2"/>
              <p:cNvSpPr txBox="1"/>
              <p:nvPr/>
            </p:nvSpPr>
            <p:spPr>
              <a:xfrm>
                <a:off x="405463" y="6179057"/>
                <a:ext cx="2141682" cy="307777"/>
              </a:xfrm>
              <a:prstGeom prst="rect">
                <a:avLst/>
              </a:prstGeom>
              <a:noFill/>
            </p:spPr>
            <p:txBody>
              <a:bodyPr wrap="none" rtlCol="0">
                <a:spAutoFit/>
              </a:bodyPr>
              <a:lstStyle/>
              <a:p>
                <a:r>
                  <a:rPr lang="en-US" sz="1400" dirty="0" err="1"/>
                  <a:t>Carstens</a:t>
                </a:r>
                <a:r>
                  <a:rPr lang="en-US" sz="1400" dirty="0"/>
                  <a:t> &amp; Knowles (2007)</a:t>
                </a:r>
              </a:p>
            </p:txBody>
          </p:sp>
        </p:grpSp>
        <p:sp>
          <p:nvSpPr>
            <p:cNvPr id="7" name="TextBox 6">
              <a:extLst>
                <a:ext uri="{FF2B5EF4-FFF2-40B4-BE49-F238E27FC236}">
                  <a16:creationId xmlns:a16="http://schemas.microsoft.com/office/drawing/2014/main" id="{6E714B5D-645F-A641-882F-0BAB964072B9}"/>
                </a:ext>
              </a:extLst>
            </p:cNvPr>
            <p:cNvSpPr txBox="1"/>
            <p:nvPr/>
          </p:nvSpPr>
          <p:spPr>
            <a:xfrm>
              <a:off x="6124651" y="4810781"/>
              <a:ext cx="2453236" cy="523220"/>
            </a:xfrm>
            <a:prstGeom prst="rect">
              <a:avLst/>
            </a:prstGeom>
            <a:noFill/>
          </p:spPr>
          <p:txBody>
            <a:bodyPr wrap="none" rtlCol="0">
              <a:spAutoFit/>
            </a:bodyPr>
            <a:lstStyle/>
            <a:p>
              <a:pPr algn="ctr"/>
              <a:r>
                <a:rPr lang="en-US" sz="1400" dirty="0"/>
                <a:t>Removed individuals and track </a:t>
              </a:r>
            </a:p>
            <a:p>
              <a:pPr algn="ctr"/>
              <a:r>
                <a:rPr lang="en-US" sz="1400" dirty="0"/>
                <a:t>gene genealogies.</a:t>
              </a:r>
            </a:p>
          </p:txBody>
        </p:sp>
      </p:grpSp>
    </p:spTree>
    <p:extLst>
      <p:ext uri="{BB962C8B-B14F-4D97-AF65-F5344CB8AC3E}">
        <p14:creationId xmlns:p14="http://schemas.microsoft.com/office/powerpoint/2010/main" val="15459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3018" y="259834"/>
            <a:ext cx="3203521" cy="461665"/>
          </a:xfrm>
          <a:prstGeom prst="rect">
            <a:avLst/>
          </a:prstGeom>
          <a:noFill/>
        </p:spPr>
        <p:txBody>
          <a:bodyPr wrap="none" rtlCol="0">
            <a:spAutoFit/>
          </a:bodyPr>
          <a:lstStyle/>
          <a:p>
            <a:pPr algn="ctr"/>
            <a:r>
              <a:rPr lang="en-US" sz="2400" dirty="0" err="1"/>
              <a:t>Hemiplasy</a:t>
            </a:r>
            <a:r>
              <a:rPr lang="en-US" sz="2400" dirty="0"/>
              <a:t> Deep in Time</a:t>
            </a:r>
          </a:p>
        </p:txBody>
      </p:sp>
      <p:sp>
        <p:nvSpPr>
          <p:cNvPr id="3" name="Rectangle 2"/>
          <p:cNvSpPr/>
          <p:nvPr/>
        </p:nvSpPr>
        <p:spPr>
          <a:xfrm>
            <a:off x="396875" y="959961"/>
            <a:ext cx="7683500" cy="923330"/>
          </a:xfrm>
          <a:prstGeom prst="rect">
            <a:avLst/>
          </a:prstGeom>
        </p:spPr>
        <p:txBody>
          <a:bodyPr wrap="square">
            <a:spAutoFit/>
          </a:bodyPr>
          <a:lstStyle/>
          <a:p>
            <a:pPr algn="ctr"/>
            <a:r>
              <a:rPr lang="en-US" dirty="0"/>
              <a:t>There’s a pretty widespread view that the effect of coalescent </a:t>
            </a:r>
            <a:r>
              <a:rPr lang="en-US" dirty="0" err="1"/>
              <a:t>stochasticity</a:t>
            </a:r>
            <a:r>
              <a:rPr lang="en-US" dirty="0"/>
              <a:t> on phylogeny estimation is only relevant to studies that examine relationships among closely related species (recent rapid radiations).</a:t>
            </a:r>
          </a:p>
        </p:txBody>
      </p:sp>
      <p:pic>
        <p:nvPicPr>
          <p:cNvPr id="5" name="Picture 4"/>
          <p:cNvPicPr/>
          <p:nvPr/>
        </p:nvPicPr>
        <p:blipFill rotWithShape="1">
          <a:blip r:embed="rId2">
            <a:extLst>
              <a:ext uri="{28A0092B-C50C-407E-A947-70E740481C1C}">
                <a14:useLocalDpi xmlns:a14="http://schemas.microsoft.com/office/drawing/2010/main" val="0"/>
              </a:ext>
            </a:extLst>
          </a:blip>
          <a:srcRect t="14489" b="9311"/>
          <a:stretch/>
        </p:blipFill>
        <p:spPr bwMode="auto">
          <a:xfrm>
            <a:off x="2155190" y="2049748"/>
            <a:ext cx="4135120" cy="4078002"/>
          </a:xfrm>
          <a:prstGeom prst="rect">
            <a:avLst/>
          </a:prstGeom>
          <a:ln>
            <a:noFill/>
          </a:ln>
          <a:extLst>
            <a:ext uri="{53640926-AAD7-44d8-BBD7-CCE9431645EC}">
              <a14:shadowObscured xmlns="" xmlns:a14="http://schemas.microsoft.com/office/drawing/2010/main"/>
            </a:ext>
          </a:extLst>
        </p:spPr>
      </p:pic>
      <p:pic>
        <p:nvPicPr>
          <p:cNvPr id="6" name="Picture 5">
            <a:extLst>
              <a:ext uri="{FF2B5EF4-FFF2-40B4-BE49-F238E27FC236}">
                <a16:creationId xmlns:a16="http://schemas.microsoft.com/office/drawing/2014/main" id="{21983766-E9A1-7B4E-8C5F-4F6A8A43684A}"/>
              </a:ext>
            </a:extLst>
          </p:cNvPr>
          <p:cNvPicPr/>
          <p:nvPr/>
        </p:nvPicPr>
        <p:blipFill rotWithShape="1">
          <a:blip r:embed="rId2">
            <a:extLst>
              <a:ext uri="{28A0092B-C50C-407E-A947-70E740481C1C}">
                <a14:useLocalDpi xmlns:a14="http://schemas.microsoft.com/office/drawing/2010/main" val="0"/>
              </a:ext>
            </a:extLst>
          </a:blip>
          <a:srcRect l="24452" t="14490" r="20573" b="48373"/>
          <a:stretch/>
        </p:blipFill>
        <p:spPr bwMode="auto">
          <a:xfrm>
            <a:off x="2155190" y="1883291"/>
            <a:ext cx="4664425" cy="4078002"/>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3713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6634" y="323334"/>
            <a:ext cx="6225983" cy="461665"/>
          </a:xfrm>
          <a:prstGeom prst="rect">
            <a:avLst/>
          </a:prstGeom>
          <a:noFill/>
        </p:spPr>
        <p:txBody>
          <a:bodyPr wrap="none" rtlCol="0">
            <a:spAutoFit/>
          </a:bodyPr>
          <a:lstStyle/>
          <a:p>
            <a:pPr algn="ctr"/>
            <a:r>
              <a:rPr lang="en-US" sz="2400" dirty="0"/>
              <a:t>IV. Species-Tree Estimation from Multiple Genes</a:t>
            </a:r>
          </a:p>
        </p:txBody>
      </p:sp>
      <p:sp>
        <p:nvSpPr>
          <p:cNvPr id="3" name="Rectangle 2"/>
          <p:cNvSpPr/>
          <p:nvPr/>
        </p:nvSpPr>
        <p:spPr>
          <a:xfrm>
            <a:off x="2632843" y="1005959"/>
            <a:ext cx="3973564" cy="369332"/>
          </a:xfrm>
          <a:prstGeom prst="rect">
            <a:avLst/>
          </a:prstGeom>
        </p:spPr>
        <p:txBody>
          <a:bodyPr wrap="none">
            <a:spAutoFit/>
          </a:bodyPr>
          <a:lstStyle/>
          <a:p>
            <a:pPr algn="ctr"/>
            <a:r>
              <a:rPr lang="en-US" dirty="0"/>
              <a:t>A. Parsimony Based Approaches - MDC.</a:t>
            </a:r>
          </a:p>
        </p:txBody>
      </p:sp>
      <p:sp>
        <p:nvSpPr>
          <p:cNvPr id="4" name="Rectangle 3"/>
          <p:cNvSpPr/>
          <p:nvPr/>
        </p:nvSpPr>
        <p:spPr>
          <a:xfrm>
            <a:off x="301625" y="1489670"/>
            <a:ext cx="8636000" cy="923330"/>
          </a:xfrm>
          <a:prstGeom prst="rect">
            <a:avLst/>
          </a:prstGeom>
        </p:spPr>
        <p:txBody>
          <a:bodyPr wrap="square">
            <a:spAutoFit/>
          </a:bodyPr>
          <a:lstStyle/>
          <a:p>
            <a:pPr algn="ctr"/>
            <a:r>
              <a:rPr lang="en-US" dirty="0"/>
              <a:t>For any combination of estimated gene tree and putative species tree, we can use tree reconciliation approaches to assess how many deep coalescence events are </a:t>
            </a:r>
          </a:p>
          <a:p>
            <a:pPr algn="ctr"/>
            <a:r>
              <a:rPr lang="en-US" dirty="0"/>
              <a:t>required to resolve any incongruence.</a:t>
            </a:r>
          </a:p>
        </p:txBody>
      </p:sp>
      <p:grpSp>
        <p:nvGrpSpPr>
          <p:cNvPr id="7" name="Group 6"/>
          <p:cNvGrpSpPr/>
          <p:nvPr/>
        </p:nvGrpSpPr>
        <p:grpSpPr>
          <a:xfrm>
            <a:off x="1497012" y="2672834"/>
            <a:ext cx="6238031" cy="2934216"/>
            <a:chOff x="1497012" y="2783959"/>
            <a:chExt cx="6238031" cy="2934216"/>
          </a:xfrm>
        </p:grpSpPr>
        <p:sp>
          <p:nvSpPr>
            <p:cNvPr id="5" name="TextBox 4"/>
            <p:cNvSpPr txBox="1"/>
            <p:nvPr/>
          </p:nvSpPr>
          <p:spPr>
            <a:xfrm>
              <a:off x="3392984" y="2783959"/>
              <a:ext cx="2421531" cy="369332"/>
            </a:xfrm>
            <a:prstGeom prst="rect">
              <a:avLst/>
            </a:prstGeom>
            <a:noFill/>
          </p:spPr>
          <p:txBody>
            <a:bodyPr wrap="none" rtlCol="0">
              <a:spAutoFit/>
            </a:bodyPr>
            <a:lstStyle/>
            <a:p>
              <a:r>
                <a:rPr lang="en-US" dirty="0"/>
                <a:t>Than and </a:t>
              </a:r>
              <a:r>
                <a:rPr lang="en-US" dirty="0" err="1"/>
                <a:t>Nakleh</a:t>
              </a:r>
              <a:r>
                <a:rPr lang="en-US" dirty="0"/>
                <a:t> (2009)</a:t>
              </a:r>
            </a:p>
          </p:txBody>
        </p:sp>
        <p:pic>
          <p:nvPicPr>
            <p:cNvPr id="6" name="Picture 5"/>
            <p:cNvPicPr/>
            <p:nvPr/>
          </p:nvPicPr>
          <p:blipFill rotWithShape="1">
            <a:blip r:embed="rId2">
              <a:extLst>
                <a:ext uri="{28A0092B-C50C-407E-A947-70E740481C1C}">
                  <a14:useLocalDpi xmlns:a14="http://schemas.microsoft.com/office/drawing/2010/main" val="0"/>
                </a:ext>
              </a:extLst>
            </a:blip>
            <a:srcRect l="6713" t="36133" r="5787" b="34174"/>
            <a:stretch/>
          </p:blipFill>
          <p:spPr bwMode="auto">
            <a:xfrm>
              <a:off x="1497012" y="2978666"/>
              <a:ext cx="6238031" cy="2739509"/>
            </a:xfrm>
            <a:prstGeom prst="rect">
              <a:avLst/>
            </a:prstGeom>
            <a:ln>
              <a:noFill/>
            </a:ln>
            <a:extLst>
              <a:ext uri="{53640926-AAD7-44d8-BBD7-CCE9431645EC}">
                <a14:shadowObscured xmlns="" xmlns:a14="http://schemas.microsoft.com/office/drawing/2010/main"/>
              </a:ext>
            </a:extLst>
          </p:spPr>
        </p:pic>
      </p:grpSp>
      <p:sp>
        <p:nvSpPr>
          <p:cNvPr id="10" name="Rectangle 9"/>
          <p:cNvSpPr/>
          <p:nvPr/>
        </p:nvSpPr>
        <p:spPr>
          <a:xfrm>
            <a:off x="304800" y="5907128"/>
            <a:ext cx="8553450" cy="646331"/>
          </a:xfrm>
          <a:prstGeom prst="rect">
            <a:avLst/>
          </a:prstGeom>
        </p:spPr>
        <p:txBody>
          <a:bodyPr wrap="square">
            <a:spAutoFit/>
          </a:bodyPr>
          <a:lstStyle/>
          <a:p>
            <a:pPr algn="ctr"/>
            <a:r>
              <a:rPr lang="en-US" dirty="0"/>
              <a:t>The gene-tree reconciliation for each gene in a data set is evaluated on a putative species tree and the number of deep coalescences required is summed across all genes.</a:t>
            </a:r>
          </a:p>
        </p:txBody>
      </p:sp>
      <p:grpSp>
        <p:nvGrpSpPr>
          <p:cNvPr id="13" name="Group 12"/>
          <p:cNvGrpSpPr/>
          <p:nvPr/>
        </p:nvGrpSpPr>
        <p:grpSpPr>
          <a:xfrm>
            <a:off x="489718" y="4114800"/>
            <a:ext cx="8241532" cy="1757492"/>
            <a:chOff x="489718" y="4114800"/>
            <a:chExt cx="8241532" cy="1757492"/>
          </a:xfrm>
        </p:grpSpPr>
        <p:sp>
          <p:nvSpPr>
            <p:cNvPr id="8" name="Rectangle 7"/>
            <p:cNvSpPr/>
            <p:nvPr/>
          </p:nvSpPr>
          <p:spPr>
            <a:xfrm>
              <a:off x="489718" y="5502960"/>
              <a:ext cx="8241532" cy="369332"/>
            </a:xfrm>
            <a:prstGeom prst="rect">
              <a:avLst/>
            </a:prstGeom>
          </p:spPr>
          <p:txBody>
            <a:bodyPr wrap="square">
              <a:spAutoFit/>
            </a:bodyPr>
            <a:lstStyle/>
            <a:p>
              <a:pPr algn="ctr"/>
              <a:r>
                <a:rPr lang="en-US" dirty="0"/>
                <a:t>So, in the reconciliation, two incongruent deep coalescent events are required.</a:t>
              </a:r>
            </a:p>
          </p:txBody>
        </p:sp>
        <p:sp>
          <p:nvSpPr>
            <p:cNvPr id="11" name="TextBox 10"/>
            <p:cNvSpPr txBox="1"/>
            <p:nvPr/>
          </p:nvSpPr>
          <p:spPr>
            <a:xfrm>
              <a:off x="2632843" y="4114800"/>
              <a:ext cx="275661" cy="307777"/>
            </a:xfrm>
            <a:prstGeom prst="rect">
              <a:avLst/>
            </a:prstGeom>
            <a:noFill/>
          </p:spPr>
          <p:txBody>
            <a:bodyPr wrap="none" rtlCol="0">
              <a:spAutoFit/>
            </a:bodyPr>
            <a:lstStyle/>
            <a:p>
              <a:r>
                <a:rPr lang="en-US" sz="1400" dirty="0"/>
                <a:t>1</a:t>
              </a:r>
            </a:p>
          </p:txBody>
        </p:sp>
        <p:sp>
          <p:nvSpPr>
            <p:cNvPr id="12" name="TextBox 11"/>
            <p:cNvSpPr txBox="1"/>
            <p:nvPr/>
          </p:nvSpPr>
          <p:spPr>
            <a:xfrm>
              <a:off x="3610743" y="4130477"/>
              <a:ext cx="275661" cy="307777"/>
            </a:xfrm>
            <a:prstGeom prst="rect">
              <a:avLst/>
            </a:prstGeom>
            <a:noFill/>
          </p:spPr>
          <p:txBody>
            <a:bodyPr wrap="none" rtlCol="0">
              <a:spAutoFit/>
            </a:bodyPr>
            <a:lstStyle/>
            <a:p>
              <a:r>
                <a:rPr lang="en-US" sz="1400" dirty="0"/>
                <a:t>2</a:t>
              </a:r>
            </a:p>
          </p:txBody>
        </p:sp>
      </p:grpSp>
    </p:spTree>
    <p:extLst>
      <p:ext uri="{BB962C8B-B14F-4D97-AF65-F5344CB8AC3E}">
        <p14:creationId xmlns:p14="http://schemas.microsoft.com/office/powerpoint/2010/main" val="30168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6634" y="323334"/>
            <a:ext cx="6225983" cy="461665"/>
          </a:xfrm>
          <a:prstGeom prst="rect">
            <a:avLst/>
          </a:prstGeom>
          <a:noFill/>
        </p:spPr>
        <p:txBody>
          <a:bodyPr wrap="none" rtlCol="0">
            <a:spAutoFit/>
          </a:bodyPr>
          <a:lstStyle/>
          <a:p>
            <a:pPr algn="ctr"/>
            <a:r>
              <a:rPr lang="en-US" sz="2400" dirty="0"/>
              <a:t>IV. Species-Tree Estimation from Multiple Genes</a:t>
            </a:r>
          </a:p>
        </p:txBody>
      </p:sp>
      <p:sp>
        <p:nvSpPr>
          <p:cNvPr id="3" name="Rectangle 2"/>
          <p:cNvSpPr/>
          <p:nvPr/>
        </p:nvSpPr>
        <p:spPr>
          <a:xfrm>
            <a:off x="2607443" y="866259"/>
            <a:ext cx="3973564" cy="369332"/>
          </a:xfrm>
          <a:prstGeom prst="rect">
            <a:avLst/>
          </a:prstGeom>
        </p:spPr>
        <p:txBody>
          <a:bodyPr wrap="none">
            <a:spAutoFit/>
          </a:bodyPr>
          <a:lstStyle/>
          <a:p>
            <a:pPr algn="ctr"/>
            <a:r>
              <a:rPr lang="en-US" dirty="0"/>
              <a:t>A. Parsimony Based Approaches - MDC.</a:t>
            </a:r>
          </a:p>
        </p:txBody>
      </p:sp>
      <p:sp>
        <p:nvSpPr>
          <p:cNvPr id="4" name="Rectangle 3"/>
          <p:cNvSpPr/>
          <p:nvPr/>
        </p:nvSpPr>
        <p:spPr>
          <a:xfrm>
            <a:off x="301624" y="5872292"/>
            <a:ext cx="8429625" cy="646331"/>
          </a:xfrm>
          <a:prstGeom prst="rect">
            <a:avLst/>
          </a:prstGeom>
        </p:spPr>
        <p:txBody>
          <a:bodyPr wrap="square">
            <a:spAutoFit/>
          </a:bodyPr>
          <a:lstStyle/>
          <a:p>
            <a:pPr algn="ctr"/>
            <a:r>
              <a:rPr lang="en-US" dirty="0"/>
              <a:t>The species tree that requires the fewest incongruent, deep coalescences (summed across all genes) is the MDC estimate of the species tree.</a:t>
            </a:r>
          </a:p>
        </p:txBody>
      </p:sp>
      <p:sp>
        <p:nvSpPr>
          <p:cNvPr id="5" name="TextBox 4"/>
          <p:cNvSpPr txBox="1"/>
          <p:nvPr/>
        </p:nvSpPr>
        <p:spPr>
          <a:xfrm>
            <a:off x="673100" y="1549400"/>
            <a:ext cx="2993089" cy="369332"/>
          </a:xfrm>
          <a:prstGeom prst="rect">
            <a:avLst/>
          </a:prstGeom>
          <a:noFill/>
        </p:spPr>
        <p:txBody>
          <a:bodyPr wrap="none" rtlCol="0">
            <a:spAutoFit/>
          </a:bodyPr>
          <a:lstStyle/>
          <a:p>
            <a:r>
              <a:rPr lang="en-US" dirty="0"/>
              <a:t>For example (</a:t>
            </a:r>
            <a:r>
              <a:rPr lang="en-US" dirty="0" err="1"/>
              <a:t>Maddison</a:t>
            </a:r>
            <a:r>
              <a:rPr lang="en-US" dirty="0"/>
              <a:t> 1997)</a:t>
            </a:r>
          </a:p>
        </p:txBody>
      </p:sp>
      <p:grpSp>
        <p:nvGrpSpPr>
          <p:cNvPr id="25" name="Group 24"/>
          <p:cNvGrpSpPr/>
          <p:nvPr/>
        </p:nvGrpSpPr>
        <p:grpSpPr>
          <a:xfrm>
            <a:off x="361585" y="2178049"/>
            <a:ext cx="3482997" cy="2743201"/>
            <a:chOff x="361585" y="2222500"/>
            <a:chExt cx="3482997" cy="2743201"/>
          </a:xfrm>
        </p:grpSpPr>
        <p:grpSp>
          <p:nvGrpSpPr>
            <p:cNvPr id="23" name="Group 22"/>
            <p:cNvGrpSpPr/>
            <p:nvPr/>
          </p:nvGrpSpPr>
          <p:grpSpPr>
            <a:xfrm>
              <a:off x="361585" y="2602984"/>
              <a:ext cx="3482997" cy="2362717"/>
              <a:chOff x="361585" y="2602984"/>
              <a:chExt cx="3482997" cy="2362717"/>
            </a:xfrm>
          </p:grpSpPr>
          <p:cxnSp>
            <p:nvCxnSpPr>
              <p:cNvPr id="8" name="Straight Connector 7"/>
              <p:cNvCxnSpPr/>
              <p:nvPr/>
            </p:nvCxnSpPr>
            <p:spPr>
              <a:xfrm>
                <a:off x="520700" y="2959100"/>
                <a:ext cx="1600200" cy="1600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701800" y="3001311"/>
                <a:ext cx="1964389" cy="19643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346200" y="2959100"/>
                <a:ext cx="1174750" cy="11747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20950" y="2959100"/>
                <a:ext cx="590550" cy="5905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61585" y="2602984"/>
                <a:ext cx="318229" cy="369332"/>
              </a:xfrm>
              <a:prstGeom prst="rect">
                <a:avLst/>
              </a:prstGeom>
              <a:noFill/>
            </p:spPr>
            <p:txBody>
              <a:bodyPr wrap="none" rtlCol="0">
                <a:spAutoFit/>
              </a:bodyPr>
              <a:lstStyle/>
              <a:p>
                <a:r>
                  <a:rPr lang="en-US" dirty="0"/>
                  <a:t>A</a:t>
                </a:r>
              </a:p>
            </p:txBody>
          </p:sp>
          <p:sp>
            <p:nvSpPr>
              <p:cNvPr id="20" name="TextBox 19"/>
              <p:cNvSpPr txBox="1"/>
              <p:nvPr/>
            </p:nvSpPr>
            <p:spPr>
              <a:xfrm>
                <a:off x="1212850" y="2602984"/>
                <a:ext cx="312906" cy="369332"/>
              </a:xfrm>
              <a:prstGeom prst="rect">
                <a:avLst/>
              </a:prstGeom>
              <a:noFill/>
            </p:spPr>
            <p:txBody>
              <a:bodyPr wrap="none" rtlCol="0">
                <a:spAutoFit/>
              </a:bodyPr>
              <a:lstStyle/>
              <a:p>
                <a:r>
                  <a:rPr lang="en-US" dirty="0"/>
                  <a:t>B</a:t>
                </a:r>
              </a:p>
            </p:txBody>
          </p:sp>
          <p:sp>
            <p:nvSpPr>
              <p:cNvPr id="21" name="TextBox 20"/>
              <p:cNvSpPr txBox="1"/>
              <p:nvPr/>
            </p:nvSpPr>
            <p:spPr>
              <a:xfrm>
                <a:off x="2368550" y="2602984"/>
                <a:ext cx="312906" cy="369332"/>
              </a:xfrm>
              <a:prstGeom prst="rect">
                <a:avLst/>
              </a:prstGeom>
              <a:noFill/>
            </p:spPr>
            <p:txBody>
              <a:bodyPr wrap="none" rtlCol="0">
                <a:spAutoFit/>
              </a:bodyPr>
              <a:lstStyle/>
              <a:p>
                <a:r>
                  <a:rPr lang="en-US" dirty="0"/>
                  <a:t>C</a:t>
                </a:r>
              </a:p>
            </p:txBody>
          </p:sp>
          <p:sp>
            <p:nvSpPr>
              <p:cNvPr id="22" name="TextBox 21"/>
              <p:cNvSpPr txBox="1"/>
              <p:nvPr/>
            </p:nvSpPr>
            <p:spPr>
              <a:xfrm>
                <a:off x="3517900" y="2602984"/>
                <a:ext cx="326682" cy="369332"/>
              </a:xfrm>
              <a:prstGeom prst="rect">
                <a:avLst/>
              </a:prstGeom>
              <a:noFill/>
            </p:spPr>
            <p:txBody>
              <a:bodyPr wrap="none" rtlCol="0">
                <a:spAutoFit/>
              </a:bodyPr>
              <a:lstStyle/>
              <a:p>
                <a:r>
                  <a:rPr lang="en-US" dirty="0"/>
                  <a:t>D</a:t>
                </a:r>
              </a:p>
            </p:txBody>
          </p:sp>
        </p:grpSp>
        <p:sp>
          <p:nvSpPr>
            <p:cNvPr id="24" name="TextBox 23"/>
            <p:cNvSpPr txBox="1"/>
            <p:nvPr/>
          </p:nvSpPr>
          <p:spPr>
            <a:xfrm>
              <a:off x="1525022" y="2222500"/>
              <a:ext cx="1156123" cy="369332"/>
            </a:xfrm>
            <a:prstGeom prst="rect">
              <a:avLst/>
            </a:prstGeom>
            <a:noFill/>
          </p:spPr>
          <p:txBody>
            <a:bodyPr wrap="none" rtlCol="0">
              <a:spAutoFit/>
            </a:bodyPr>
            <a:lstStyle/>
            <a:p>
              <a:r>
                <a:rPr lang="en-US" dirty="0"/>
                <a:t>Gene Tree</a:t>
              </a:r>
            </a:p>
          </p:txBody>
        </p:sp>
      </p:grpSp>
      <p:grpSp>
        <p:nvGrpSpPr>
          <p:cNvPr id="28" name="Group 27"/>
          <p:cNvGrpSpPr/>
          <p:nvPr/>
        </p:nvGrpSpPr>
        <p:grpSpPr>
          <a:xfrm>
            <a:off x="4550514" y="1874281"/>
            <a:ext cx="4008477" cy="4141694"/>
            <a:chOff x="4550514" y="1918732"/>
            <a:chExt cx="4008477" cy="4141694"/>
          </a:xfrm>
        </p:grpSpPr>
        <p:pic>
          <p:nvPicPr>
            <p:cNvPr id="6" name="Picture 5" descr="Maddison.1997.Fig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514" y="1918732"/>
              <a:ext cx="3200400" cy="4141694"/>
            </a:xfrm>
            <a:prstGeom prst="rect">
              <a:avLst/>
            </a:prstGeom>
          </p:spPr>
        </p:pic>
        <p:sp>
          <p:nvSpPr>
            <p:cNvPr id="26" name="TextBox 25"/>
            <p:cNvSpPr txBox="1"/>
            <p:nvPr/>
          </p:nvSpPr>
          <p:spPr>
            <a:xfrm>
              <a:off x="7938308" y="2631979"/>
              <a:ext cx="620683" cy="369332"/>
            </a:xfrm>
            <a:prstGeom prst="rect">
              <a:avLst/>
            </a:prstGeom>
            <a:noFill/>
          </p:spPr>
          <p:txBody>
            <a:bodyPr wrap="none" rtlCol="0">
              <a:spAutoFit/>
            </a:bodyPr>
            <a:lstStyle/>
            <a:p>
              <a:r>
                <a:rPr lang="en-US" dirty="0"/>
                <a:t>1 DC</a:t>
              </a:r>
            </a:p>
          </p:txBody>
        </p:sp>
        <p:sp>
          <p:nvSpPr>
            <p:cNvPr id="27" name="TextBox 26"/>
            <p:cNvSpPr txBox="1"/>
            <p:nvPr/>
          </p:nvSpPr>
          <p:spPr>
            <a:xfrm>
              <a:off x="7810500" y="4876800"/>
              <a:ext cx="620683" cy="369332"/>
            </a:xfrm>
            <a:prstGeom prst="rect">
              <a:avLst/>
            </a:prstGeom>
            <a:noFill/>
          </p:spPr>
          <p:txBody>
            <a:bodyPr wrap="none" rtlCol="0">
              <a:spAutoFit/>
            </a:bodyPr>
            <a:lstStyle/>
            <a:p>
              <a:r>
                <a:rPr lang="en-US" dirty="0"/>
                <a:t>2 DC</a:t>
              </a:r>
            </a:p>
          </p:txBody>
        </p:sp>
      </p:grpSp>
    </p:spTree>
    <p:extLst>
      <p:ext uri="{BB962C8B-B14F-4D97-AF65-F5344CB8AC3E}">
        <p14:creationId xmlns:p14="http://schemas.microsoft.com/office/powerpoint/2010/main" val="32498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8756" y="971034"/>
            <a:ext cx="5894161" cy="369332"/>
          </a:xfrm>
          <a:prstGeom prst="rect">
            <a:avLst/>
          </a:prstGeom>
          <a:noFill/>
        </p:spPr>
        <p:txBody>
          <a:bodyPr wrap="none" rtlCol="0">
            <a:spAutoFit/>
          </a:bodyPr>
          <a:lstStyle/>
          <a:p>
            <a:pPr algn="ctr"/>
            <a:r>
              <a:rPr lang="en-US" dirty="0"/>
              <a:t>B. Maximum-Likelihood  Estimation of Species Trees - STEM</a:t>
            </a:r>
          </a:p>
        </p:txBody>
      </p:sp>
      <p:sp>
        <p:nvSpPr>
          <p:cNvPr id="4" name="TextBox 3"/>
          <p:cNvSpPr txBox="1"/>
          <p:nvPr/>
        </p:nvSpPr>
        <p:spPr>
          <a:xfrm>
            <a:off x="165100" y="1517134"/>
            <a:ext cx="8929473" cy="369332"/>
          </a:xfrm>
          <a:prstGeom prst="rect">
            <a:avLst/>
          </a:prstGeom>
          <a:noFill/>
        </p:spPr>
        <p:txBody>
          <a:bodyPr wrap="none" rtlCol="0">
            <a:spAutoFit/>
          </a:bodyPr>
          <a:lstStyle/>
          <a:p>
            <a:pPr algn="ctr"/>
            <a:r>
              <a:rPr lang="en-US" dirty="0"/>
              <a:t>We can calculate the probabilities of gene tree/species tree discord using coalescence theory. </a:t>
            </a:r>
          </a:p>
        </p:txBody>
      </p:sp>
      <p:sp>
        <p:nvSpPr>
          <p:cNvPr id="5" name="TextBox 4"/>
          <p:cNvSpPr txBox="1"/>
          <p:nvPr/>
        </p:nvSpPr>
        <p:spPr>
          <a:xfrm>
            <a:off x="203200" y="2115866"/>
            <a:ext cx="8855534" cy="369332"/>
          </a:xfrm>
          <a:prstGeom prst="rect">
            <a:avLst/>
          </a:prstGeom>
          <a:noFill/>
        </p:spPr>
        <p:txBody>
          <a:bodyPr wrap="none" rtlCol="0">
            <a:spAutoFit/>
          </a:bodyPr>
          <a:lstStyle/>
          <a:p>
            <a:pPr algn="ctr"/>
            <a:r>
              <a:rPr lang="en-US" dirty="0"/>
              <a:t>We can use this property to infer the most likely species tree from a collection of gene trees.</a:t>
            </a:r>
          </a:p>
        </p:txBody>
      </p:sp>
      <p:sp>
        <p:nvSpPr>
          <p:cNvPr id="10" name="Rectangle 9"/>
          <p:cNvSpPr/>
          <p:nvPr/>
        </p:nvSpPr>
        <p:spPr>
          <a:xfrm>
            <a:off x="333375" y="5692696"/>
            <a:ext cx="8496300" cy="923330"/>
          </a:xfrm>
          <a:prstGeom prst="rect">
            <a:avLst/>
          </a:prstGeom>
        </p:spPr>
        <p:txBody>
          <a:bodyPr wrap="square">
            <a:spAutoFit/>
          </a:bodyPr>
          <a:lstStyle/>
          <a:p>
            <a:pPr algn="ctr"/>
            <a:r>
              <a:rPr lang="en-US" dirty="0"/>
              <a:t>So given a set of gene trees, we can calculate the likelihood of a species tree, and STEM (</a:t>
            </a:r>
            <a:r>
              <a:rPr lang="en-US" dirty="0" err="1"/>
              <a:t>Kubatko</a:t>
            </a:r>
            <a:r>
              <a:rPr lang="en-US" dirty="0"/>
              <a:t> et al. 2009. Bioinformatics, 25:971) uses simulate annealing (remember that?) to search the space of species trees.</a:t>
            </a:r>
          </a:p>
        </p:txBody>
      </p:sp>
      <p:sp>
        <p:nvSpPr>
          <p:cNvPr id="2" name="TextBox 1"/>
          <p:cNvSpPr txBox="1"/>
          <p:nvPr/>
        </p:nvSpPr>
        <p:spPr>
          <a:xfrm>
            <a:off x="1506634" y="323334"/>
            <a:ext cx="6225983" cy="461665"/>
          </a:xfrm>
          <a:prstGeom prst="rect">
            <a:avLst/>
          </a:prstGeom>
          <a:noFill/>
        </p:spPr>
        <p:txBody>
          <a:bodyPr wrap="none" rtlCol="0">
            <a:spAutoFit/>
          </a:bodyPr>
          <a:lstStyle/>
          <a:p>
            <a:pPr algn="ctr"/>
            <a:r>
              <a:rPr lang="en-US" sz="2400" dirty="0"/>
              <a:t>IV. Species-Tree Estimation from Multiple Genes</a:t>
            </a:r>
          </a:p>
        </p:txBody>
      </p:sp>
      <p:grpSp>
        <p:nvGrpSpPr>
          <p:cNvPr id="11" name="Group 10"/>
          <p:cNvGrpSpPr/>
          <p:nvPr/>
        </p:nvGrpSpPr>
        <p:grpSpPr>
          <a:xfrm>
            <a:off x="584200" y="2714598"/>
            <a:ext cx="8064500" cy="1551232"/>
            <a:chOff x="584200" y="2714598"/>
            <a:chExt cx="8064500" cy="1551232"/>
          </a:xfrm>
        </p:grpSpPr>
        <p:graphicFrame>
          <p:nvGraphicFramePr>
            <p:cNvPr id="6" name="Object 5"/>
            <p:cNvGraphicFramePr>
              <a:graphicFrameLocks noChangeAspect="1"/>
            </p:cNvGraphicFramePr>
            <p:nvPr>
              <p:extLst>
                <p:ext uri="{D42A27DB-BD31-4B8C-83A1-F6EECF244321}">
                  <p14:modId xmlns:p14="http://schemas.microsoft.com/office/powerpoint/2010/main" val="2944828325"/>
                </p:ext>
              </p:extLst>
            </p:nvPr>
          </p:nvGraphicFramePr>
          <p:xfrm>
            <a:off x="2237706" y="2714598"/>
            <a:ext cx="4662237" cy="952500"/>
          </p:xfrm>
          <a:graphic>
            <a:graphicData uri="http://schemas.openxmlformats.org/presentationml/2006/ole">
              <mc:AlternateContent xmlns:mc="http://schemas.openxmlformats.org/markup-compatibility/2006">
                <mc:Choice xmlns:v="urn:schemas-microsoft-com:vml" Requires="v">
                  <p:oleObj spid="_x0000_s1188" name="Equation" r:id="rId3" imgW="2362200" imgH="482600" progId="Equation.3">
                    <p:embed/>
                  </p:oleObj>
                </mc:Choice>
                <mc:Fallback>
                  <p:oleObj name="Equation" r:id="rId3" imgW="2362200" imgH="482600" progId="Equation.3">
                    <p:embed/>
                    <p:pic>
                      <p:nvPicPr>
                        <p:cNvPr id="0" name=""/>
                        <p:cNvPicPr/>
                        <p:nvPr/>
                      </p:nvPicPr>
                      <p:blipFill>
                        <a:blip r:embed="rId4"/>
                        <a:stretch>
                          <a:fillRect/>
                        </a:stretch>
                      </p:blipFill>
                      <p:spPr>
                        <a:xfrm>
                          <a:off x="2237706" y="2714598"/>
                          <a:ext cx="4662237" cy="952500"/>
                        </a:xfrm>
                        <a:prstGeom prst="rect">
                          <a:avLst/>
                        </a:prstGeom>
                      </p:spPr>
                    </p:pic>
                  </p:oleObj>
                </mc:Fallback>
              </mc:AlternateContent>
            </a:graphicData>
          </a:graphic>
        </p:graphicFrame>
        <p:sp>
          <p:nvSpPr>
            <p:cNvPr id="7" name="Rectangle 6"/>
            <p:cNvSpPr/>
            <p:nvPr/>
          </p:nvSpPr>
          <p:spPr>
            <a:xfrm>
              <a:off x="584200" y="3896498"/>
              <a:ext cx="8064500" cy="369332"/>
            </a:xfrm>
            <a:prstGeom prst="rect">
              <a:avLst/>
            </a:prstGeom>
          </p:spPr>
          <p:txBody>
            <a:bodyPr wrap="square">
              <a:spAutoFit/>
            </a:bodyPr>
            <a:lstStyle/>
            <a:p>
              <a:pPr algn="ctr"/>
              <a:r>
                <a:rPr lang="en-US" dirty="0"/>
                <a:t>where the product is across all loci and the sum is across all possible gene trees.</a:t>
              </a:r>
            </a:p>
          </p:txBody>
        </p:sp>
      </p:grpSp>
      <p:grpSp>
        <p:nvGrpSpPr>
          <p:cNvPr id="13" name="Group 12">
            <a:extLst>
              <a:ext uri="{FF2B5EF4-FFF2-40B4-BE49-F238E27FC236}">
                <a16:creationId xmlns:a16="http://schemas.microsoft.com/office/drawing/2014/main" id="{5C3B4078-DF4E-6D42-97E1-CFA7115269CA}"/>
              </a:ext>
            </a:extLst>
          </p:cNvPr>
          <p:cNvGrpSpPr/>
          <p:nvPr/>
        </p:nvGrpSpPr>
        <p:grpSpPr>
          <a:xfrm>
            <a:off x="584200" y="2913321"/>
            <a:ext cx="4940194" cy="1951241"/>
            <a:chOff x="584200" y="2913321"/>
            <a:chExt cx="4940194" cy="1951241"/>
          </a:xfrm>
        </p:grpSpPr>
        <p:sp>
          <p:nvSpPr>
            <p:cNvPr id="8" name="Rectangle 7"/>
            <p:cNvSpPr/>
            <p:nvPr/>
          </p:nvSpPr>
          <p:spPr>
            <a:xfrm>
              <a:off x="584200" y="4495230"/>
              <a:ext cx="4940194" cy="369332"/>
            </a:xfrm>
            <a:prstGeom prst="rect">
              <a:avLst/>
            </a:prstGeom>
          </p:spPr>
          <p:txBody>
            <a:bodyPr wrap="none">
              <a:spAutoFit/>
            </a:bodyPr>
            <a:lstStyle/>
            <a:p>
              <a:r>
                <a:rPr lang="en-US" i="1" dirty="0"/>
                <a:t>P </a:t>
              </a:r>
              <a:r>
                <a:rPr lang="en-US" dirty="0"/>
                <a:t>(</a:t>
              </a:r>
              <a:r>
                <a:rPr lang="en-US" i="1" dirty="0"/>
                <a:t>D</a:t>
              </a:r>
              <a:r>
                <a:rPr lang="en-US" i="1" baseline="-25000" dirty="0"/>
                <a:t>l</a:t>
              </a:r>
              <a:r>
                <a:rPr lang="en-US" dirty="0"/>
                <a:t> | </a:t>
              </a:r>
              <a:r>
                <a:rPr lang="en-US" i="1" dirty="0" err="1">
                  <a:latin typeface="Symbol" charset="2"/>
                  <a:cs typeface="Symbol" charset="2"/>
                </a:rPr>
                <a:t>t</a:t>
              </a:r>
              <a:r>
                <a:rPr lang="en-US" i="1" baseline="-25000" dirty="0" err="1"/>
                <a:t>G</a:t>
              </a:r>
              <a:r>
                <a:rPr lang="en-US" i="1" baseline="-25000" dirty="0"/>
                <a:t> </a:t>
              </a:r>
              <a:r>
                <a:rPr lang="en-US" dirty="0"/>
                <a:t>) is simply the regular likelihood function.</a:t>
              </a:r>
            </a:p>
          </p:txBody>
        </p:sp>
        <p:sp>
          <p:nvSpPr>
            <p:cNvPr id="12" name="Rounded Rectangle 11">
              <a:extLst>
                <a:ext uri="{FF2B5EF4-FFF2-40B4-BE49-F238E27FC236}">
                  <a16:creationId xmlns:a16="http://schemas.microsoft.com/office/drawing/2014/main" id="{77575B08-1806-4042-9FEF-4D5D3C8A14CA}"/>
                </a:ext>
              </a:extLst>
            </p:cNvPr>
            <p:cNvSpPr/>
            <p:nvPr/>
          </p:nvSpPr>
          <p:spPr>
            <a:xfrm>
              <a:off x="4348716" y="2913321"/>
              <a:ext cx="1175678" cy="515679"/>
            </a:xfrm>
            <a:prstGeom prst="roundRect">
              <a:avLst/>
            </a:prstGeom>
            <a:gradFill>
              <a:gsLst>
                <a:gs pos="100000">
                  <a:schemeClr val="accent1">
                    <a:tint val="100000"/>
                    <a:shade val="100000"/>
                    <a:satMod val="130000"/>
                    <a:alpha val="23492"/>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50821497-1129-7E4D-A166-CA93A94FA1E3}"/>
              </a:ext>
            </a:extLst>
          </p:cNvPr>
          <p:cNvGrpSpPr/>
          <p:nvPr/>
        </p:nvGrpSpPr>
        <p:grpSpPr>
          <a:xfrm>
            <a:off x="640141" y="2913320"/>
            <a:ext cx="7024560" cy="2549974"/>
            <a:chOff x="640141" y="2913320"/>
            <a:chExt cx="7024560" cy="2549974"/>
          </a:xfrm>
        </p:grpSpPr>
        <p:sp>
          <p:nvSpPr>
            <p:cNvPr id="9" name="Rectangle 8"/>
            <p:cNvSpPr/>
            <p:nvPr/>
          </p:nvSpPr>
          <p:spPr>
            <a:xfrm>
              <a:off x="640141" y="5093962"/>
              <a:ext cx="7024560" cy="369332"/>
            </a:xfrm>
            <a:prstGeom prst="rect">
              <a:avLst/>
            </a:prstGeom>
          </p:spPr>
          <p:txBody>
            <a:bodyPr wrap="none">
              <a:spAutoFit/>
            </a:bodyPr>
            <a:lstStyle/>
            <a:p>
              <a:r>
                <a:rPr lang="en-US" i="1" dirty="0"/>
                <a:t>P </a:t>
              </a:r>
              <a:r>
                <a:rPr lang="en-US" dirty="0"/>
                <a:t>(</a:t>
              </a:r>
              <a:r>
                <a:rPr lang="en-US" i="1" dirty="0" err="1">
                  <a:latin typeface="Symbol" charset="2"/>
                  <a:cs typeface="Symbol" charset="2"/>
                </a:rPr>
                <a:t>t</a:t>
              </a:r>
              <a:r>
                <a:rPr lang="en-US" i="1" baseline="-25000" dirty="0" err="1"/>
                <a:t>G</a:t>
              </a:r>
              <a:r>
                <a:rPr lang="en-US" dirty="0"/>
                <a:t> | </a:t>
              </a:r>
              <a:r>
                <a:rPr lang="en-US" i="1" dirty="0" err="1">
                  <a:latin typeface="Symbol" charset="2"/>
                  <a:cs typeface="Symbol" charset="2"/>
                </a:rPr>
                <a:t>t</a:t>
              </a:r>
              <a:r>
                <a:rPr lang="en-US" i="1" baseline="-25000" dirty="0" err="1"/>
                <a:t>S</a:t>
              </a:r>
              <a:r>
                <a:rPr lang="en-US" i="1" baseline="-25000" dirty="0"/>
                <a:t> </a:t>
              </a:r>
              <a:r>
                <a:rPr lang="en-US" dirty="0"/>
                <a:t>) is the probability of a particular gene tree given a species tree.  </a:t>
              </a:r>
            </a:p>
          </p:txBody>
        </p:sp>
        <p:sp>
          <p:nvSpPr>
            <p:cNvPr id="14" name="Rounded Rectangle 13">
              <a:extLst>
                <a:ext uri="{FF2B5EF4-FFF2-40B4-BE49-F238E27FC236}">
                  <a16:creationId xmlns:a16="http://schemas.microsoft.com/office/drawing/2014/main" id="{5DB402C2-8B59-BB40-A5A0-A379F6F4B4A5}"/>
                </a:ext>
              </a:extLst>
            </p:cNvPr>
            <p:cNvSpPr/>
            <p:nvPr/>
          </p:nvSpPr>
          <p:spPr>
            <a:xfrm>
              <a:off x="5730616" y="2913320"/>
              <a:ext cx="1175678" cy="515679"/>
            </a:xfrm>
            <a:prstGeom prst="roundRect">
              <a:avLst/>
            </a:prstGeom>
            <a:gradFill>
              <a:gsLst>
                <a:gs pos="100000">
                  <a:schemeClr val="accent1">
                    <a:tint val="100000"/>
                    <a:shade val="100000"/>
                    <a:satMod val="130000"/>
                    <a:alpha val="23492"/>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555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6634" y="323334"/>
            <a:ext cx="6225983" cy="461665"/>
          </a:xfrm>
          <a:prstGeom prst="rect">
            <a:avLst/>
          </a:prstGeom>
          <a:noFill/>
        </p:spPr>
        <p:txBody>
          <a:bodyPr wrap="none" rtlCol="0">
            <a:spAutoFit/>
          </a:bodyPr>
          <a:lstStyle/>
          <a:p>
            <a:pPr algn="ctr"/>
            <a:r>
              <a:rPr lang="en-US" sz="2400" dirty="0"/>
              <a:t>IV. Species-Tree Estimation from Multiple Genes</a:t>
            </a:r>
          </a:p>
        </p:txBody>
      </p:sp>
      <p:sp>
        <p:nvSpPr>
          <p:cNvPr id="4" name="Rectangle 3"/>
          <p:cNvSpPr/>
          <p:nvPr/>
        </p:nvSpPr>
        <p:spPr>
          <a:xfrm>
            <a:off x="1117599" y="857935"/>
            <a:ext cx="6932517" cy="369332"/>
          </a:xfrm>
          <a:prstGeom prst="rect">
            <a:avLst/>
          </a:prstGeom>
        </p:spPr>
        <p:txBody>
          <a:bodyPr wrap="square">
            <a:spAutoFit/>
          </a:bodyPr>
          <a:lstStyle/>
          <a:p>
            <a:pPr algn="ctr"/>
            <a:r>
              <a:rPr lang="en-US" dirty="0"/>
              <a:t>C. Bayesian Estimation of Species Trees (BEST, *BEAST, &amp; BPP)</a:t>
            </a:r>
          </a:p>
        </p:txBody>
      </p:sp>
      <p:sp>
        <p:nvSpPr>
          <p:cNvPr id="5" name="Rectangle 4"/>
          <p:cNvSpPr/>
          <p:nvPr/>
        </p:nvSpPr>
        <p:spPr>
          <a:xfrm>
            <a:off x="165100" y="1316167"/>
            <a:ext cx="8890000" cy="646331"/>
          </a:xfrm>
          <a:prstGeom prst="rect">
            <a:avLst/>
          </a:prstGeom>
        </p:spPr>
        <p:txBody>
          <a:bodyPr wrap="square">
            <a:spAutoFit/>
          </a:bodyPr>
          <a:lstStyle/>
          <a:p>
            <a:pPr algn="ctr"/>
            <a:r>
              <a:rPr lang="en-US" dirty="0"/>
              <a:t>Each of the above methods (MDC &amp; STEM) estimates the species tree from a collection of gene trees that have been estimated previously.</a:t>
            </a:r>
          </a:p>
        </p:txBody>
      </p:sp>
      <p:sp>
        <p:nvSpPr>
          <p:cNvPr id="6" name="TextBox 5"/>
          <p:cNvSpPr txBox="1"/>
          <p:nvPr/>
        </p:nvSpPr>
        <p:spPr>
          <a:xfrm>
            <a:off x="290340" y="2147126"/>
            <a:ext cx="8571129" cy="646331"/>
          </a:xfrm>
          <a:prstGeom prst="rect">
            <a:avLst/>
          </a:prstGeom>
          <a:noFill/>
        </p:spPr>
        <p:txBody>
          <a:bodyPr wrap="none" rtlCol="0">
            <a:spAutoFit/>
          </a:bodyPr>
          <a:lstStyle/>
          <a:p>
            <a:pPr algn="ctr"/>
            <a:r>
              <a:rPr lang="en-US" dirty="0"/>
              <a:t>Bayesian approaches treat gene trees as nuisance parameters and estimate the species </a:t>
            </a:r>
          </a:p>
          <a:p>
            <a:pPr algn="ctr"/>
            <a:r>
              <a:rPr lang="en-US" dirty="0"/>
              <a:t>tree directly from the multi-locus sequence data. </a:t>
            </a:r>
          </a:p>
        </p:txBody>
      </p:sp>
      <p:grpSp>
        <p:nvGrpSpPr>
          <p:cNvPr id="9" name="Group 8"/>
          <p:cNvGrpSpPr/>
          <p:nvPr/>
        </p:nvGrpSpPr>
        <p:grpSpPr>
          <a:xfrm>
            <a:off x="546100" y="2978085"/>
            <a:ext cx="8051800" cy="1755866"/>
            <a:chOff x="546100" y="2894230"/>
            <a:chExt cx="8051800" cy="1755866"/>
          </a:xfrm>
        </p:grpSpPr>
        <p:graphicFrame>
          <p:nvGraphicFramePr>
            <p:cNvPr id="7" name="Object 6"/>
            <p:cNvGraphicFramePr>
              <a:graphicFrameLocks noChangeAspect="1"/>
            </p:cNvGraphicFramePr>
            <p:nvPr>
              <p:extLst>
                <p:ext uri="{D42A27DB-BD31-4B8C-83A1-F6EECF244321}">
                  <p14:modId xmlns:p14="http://schemas.microsoft.com/office/powerpoint/2010/main" val="1528362743"/>
                </p:ext>
              </p:extLst>
            </p:nvPr>
          </p:nvGraphicFramePr>
          <p:xfrm>
            <a:off x="1955800" y="2894230"/>
            <a:ext cx="5217732" cy="903069"/>
          </p:xfrm>
          <a:graphic>
            <a:graphicData uri="http://schemas.openxmlformats.org/presentationml/2006/ole">
              <mc:AlternateContent xmlns:mc="http://schemas.openxmlformats.org/markup-compatibility/2006">
                <mc:Choice xmlns:v="urn:schemas-microsoft-com:vml" Requires="v">
                  <p:oleObj spid="_x0000_s2203" name="Equation" r:id="rId3" imgW="2641600" imgH="457200" progId="Equation.3">
                    <p:embed/>
                  </p:oleObj>
                </mc:Choice>
                <mc:Fallback>
                  <p:oleObj name="Equation" r:id="rId3" imgW="2641600" imgH="457200" progId="Equation.3">
                    <p:embed/>
                    <p:pic>
                      <p:nvPicPr>
                        <p:cNvPr id="0" name=""/>
                        <p:cNvPicPr/>
                        <p:nvPr/>
                      </p:nvPicPr>
                      <p:blipFill>
                        <a:blip r:embed="rId4"/>
                        <a:stretch>
                          <a:fillRect/>
                        </a:stretch>
                      </p:blipFill>
                      <p:spPr>
                        <a:xfrm>
                          <a:off x="1955800" y="2894230"/>
                          <a:ext cx="5217732" cy="903069"/>
                        </a:xfrm>
                        <a:prstGeom prst="rect">
                          <a:avLst/>
                        </a:prstGeom>
                      </p:spPr>
                    </p:pic>
                  </p:oleObj>
                </mc:Fallback>
              </mc:AlternateContent>
            </a:graphicData>
          </a:graphic>
        </p:graphicFrame>
        <p:sp>
          <p:nvSpPr>
            <p:cNvPr id="8" name="Rectangle 7"/>
            <p:cNvSpPr/>
            <p:nvPr/>
          </p:nvSpPr>
          <p:spPr>
            <a:xfrm>
              <a:off x="546100" y="4003765"/>
              <a:ext cx="8051800" cy="646331"/>
            </a:xfrm>
            <a:prstGeom prst="rect">
              <a:avLst/>
            </a:prstGeom>
          </p:spPr>
          <p:txBody>
            <a:bodyPr wrap="square">
              <a:spAutoFit/>
            </a:bodyPr>
            <a:lstStyle/>
            <a:p>
              <a:pPr algn="ctr"/>
              <a:r>
                <a:rPr lang="en-US" dirty="0"/>
                <a:t>where </a:t>
              </a:r>
              <a:r>
                <a:rPr lang="en-US" i="1" dirty="0"/>
                <a:t>D</a:t>
              </a:r>
              <a:r>
                <a:rPr lang="en-US" dirty="0"/>
                <a:t> = </a:t>
              </a:r>
              <a:r>
                <a:rPr lang="en-US" i="1" dirty="0"/>
                <a:t>d</a:t>
              </a:r>
              <a:r>
                <a:rPr lang="en-US" i="1" baseline="-25000" dirty="0"/>
                <a:t>1</a:t>
              </a:r>
              <a:r>
                <a:rPr lang="en-US" dirty="0"/>
                <a:t>, </a:t>
              </a:r>
              <a:r>
                <a:rPr lang="en-US" i="1" dirty="0"/>
                <a:t>d</a:t>
              </a:r>
              <a:r>
                <a:rPr lang="en-US" i="1" baseline="-25000" dirty="0"/>
                <a:t>2</a:t>
              </a:r>
              <a:r>
                <a:rPr lang="en-US" dirty="0"/>
                <a:t>, . . </a:t>
              </a:r>
              <a:r>
                <a:rPr lang="en-US" i="1" dirty="0"/>
                <a:t>.</a:t>
              </a:r>
              <a:r>
                <a:rPr lang="en-US" i="1" dirty="0" err="1"/>
                <a:t>d</a:t>
              </a:r>
              <a:r>
                <a:rPr lang="en-US" i="1" baseline="-25000" dirty="0" err="1"/>
                <a:t>n</a:t>
              </a:r>
              <a:r>
                <a:rPr lang="en-US" dirty="0"/>
                <a:t> is the set of aligned sequences, G = (</a:t>
              </a:r>
              <a:r>
                <a:rPr lang="en-US" i="1" dirty="0"/>
                <a:t>G</a:t>
              </a:r>
              <a:r>
                <a:rPr lang="en-US" i="1" baseline="-25000" dirty="0"/>
                <a:t>1</a:t>
              </a:r>
              <a:r>
                <a:rPr lang="en-US" dirty="0"/>
                <a:t> * </a:t>
              </a:r>
              <a:r>
                <a:rPr lang="en-US" i="1" dirty="0"/>
                <a:t>G</a:t>
              </a:r>
              <a:r>
                <a:rPr lang="en-US" i="1" baseline="-25000" dirty="0"/>
                <a:t>2</a:t>
              </a:r>
              <a:r>
                <a:rPr lang="en-US" dirty="0"/>
                <a:t> * . . . * </a:t>
              </a:r>
              <a:r>
                <a:rPr lang="en-US" i="1" dirty="0" err="1"/>
                <a:t>G</a:t>
              </a:r>
              <a:r>
                <a:rPr lang="en-US" i="1" baseline="-25000" dirty="0" err="1"/>
                <a:t>n</a:t>
              </a:r>
              <a:r>
                <a:rPr lang="en-US" dirty="0"/>
                <a:t>) is the space of gene trees and </a:t>
              </a:r>
              <a:r>
                <a:rPr lang="en-US" i="1" dirty="0" err="1"/>
                <a:t>g</a:t>
              </a:r>
              <a:r>
                <a:rPr lang="en-US" i="1" baseline="-25000" dirty="0" err="1"/>
                <a:t>i</a:t>
              </a:r>
              <a:r>
                <a:rPr lang="en-US" dirty="0"/>
                <a:t> is one of the possible gene trees in </a:t>
              </a:r>
              <a:r>
                <a:rPr lang="en-US" i="1" dirty="0" err="1"/>
                <a:t>G</a:t>
              </a:r>
              <a:r>
                <a:rPr lang="en-US" i="1" baseline="-25000" dirty="0" err="1"/>
                <a:t>i</a:t>
              </a:r>
              <a:r>
                <a:rPr lang="en-US" dirty="0"/>
                <a:t>. </a:t>
              </a:r>
            </a:p>
          </p:txBody>
        </p:sp>
      </p:grpSp>
      <p:grpSp>
        <p:nvGrpSpPr>
          <p:cNvPr id="3" name="Group 2">
            <a:extLst>
              <a:ext uri="{FF2B5EF4-FFF2-40B4-BE49-F238E27FC236}">
                <a16:creationId xmlns:a16="http://schemas.microsoft.com/office/drawing/2014/main" id="{BE7B5855-7D85-BE49-AF0D-3C3DF2683B05}"/>
              </a:ext>
            </a:extLst>
          </p:cNvPr>
          <p:cNvGrpSpPr/>
          <p:nvPr/>
        </p:nvGrpSpPr>
        <p:grpSpPr>
          <a:xfrm>
            <a:off x="546099" y="3151355"/>
            <a:ext cx="8110409" cy="2413555"/>
            <a:chOff x="546099" y="3151355"/>
            <a:chExt cx="8110409" cy="2413555"/>
          </a:xfrm>
        </p:grpSpPr>
        <p:sp>
          <p:nvSpPr>
            <p:cNvPr id="10" name="Rectangle 9"/>
            <p:cNvSpPr/>
            <p:nvPr/>
          </p:nvSpPr>
          <p:spPr>
            <a:xfrm>
              <a:off x="546099" y="4918579"/>
              <a:ext cx="8110409" cy="646331"/>
            </a:xfrm>
            <a:prstGeom prst="rect">
              <a:avLst/>
            </a:prstGeom>
          </p:spPr>
          <p:txBody>
            <a:bodyPr wrap="square">
              <a:spAutoFit/>
            </a:bodyPr>
            <a:lstStyle/>
            <a:p>
              <a:pPr algn="ctr"/>
              <a:r>
                <a:rPr lang="en-US" dirty="0"/>
                <a:t>As above, </a:t>
              </a:r>
              <a:r>
                <a:rPr lang="en-US" i="1" dirty="0"/>
                <a:t>P </a:t>
              </a:r>
              <a:r>
                <a:rPr lang="en-US" dirty="0"/>
                <a:t>(</a:t>
              </a:r>
              <a:r>
                <a:rPr lang="en-US" i="1" dirty="0"/>
                <a:t>d</a:t>
              </a:r>
              <a:r>
                <a:rPr lang="en-US" i="1" baseline="-25000" dirty="0"/>
                <a:t>i</a:t>
              </a:r>
              <a:r>
                <a:rPr lang="en-US" dirty="0"/>
                <a:t> | </a:t>
              </a:r>
              <a:r>
                <a:rPr lang="en-US" i="1" dirty="0" err="1"/>
                <a:t>g</a:t>
              </a:r>
              <a:r>
                <a:rPr lang="en-US" i="1" baseline="-25000" dirty="0" err="1"/>
                <a:t>i</a:t>
              </a:r>
              <a:r>
                <a:rPr lang="en-US" dirty="0"/>
                <a:t>) is the regular likelihood function (i.e., the probability of the data for gene </a:t>
              </a:r>
              <a:r>
                <a:rPr lang="en-US" i="1" dirty="0" err="1"/>
                <a:t>i</a:t>
              </a:r>
              <a:r>
                <a:rPr lang="en-US" dirty="0"/>
                <a:t> given the tree for gene </a:t>
              </a:r>
              <a:r>
                <a:rPr lang="en-US" i="1" dirty="0" err="1"/>
                <a:t>i</a:t>
              </a:r>
              <a:r>
                <a:rPr lang="en-US" dirty="0"/>
                <a:t>). </a:t>
              </a:r>
            </a:p>
          </p:txBody>
        </p:sp>
        <p:sp>
          <p:nvSpPr>
            <p:cNvPr id="13" name="Rounded Rectangle 12">
              <a:extLst>
                <a:ext uri="{FF2B5EF4-FFF2-40B4-BE49-F238E27FC236}">
                  <a16:creationId xmlns:a16="http://schemas.microsoft.com/office/drawing/2014/main" id="{9911D0FC-0A56-2546-A425-A3A7A69B0D6D}"/>
                </a:ext>
              </a:extLst>
            </p:cNvPr>
            <p:cNvSpPr/>
            <p:nvPr/>
          </p:nvSpPr>
          <p:spPr>
            <a:xfrm>
              <a:off x="3976827" y="3151355"/>
              <a:ext cx="1057881" cy="515679"/>
            </a:xfrm>
            <a:prstGeom prst="roundRect">
              <a:avLst/>
            </a:prstGeom>
            <a:gradFill>
              <a:gsLst>
                <a:gs pos="100000">
                  <a:schemeClr val="accent1">
                    <a:tint val="100000"/>
                    <a:shade val="100000"/>
                    <a:satMod val="130000"/>
                    <a:alpha val="23492"/>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7D163801-4249-D84D-9F09-DEA07EC54F01}"/>
              </a:ext>
            </a:extLst>
          </p:cNvPr>
          <p:cNvGrpSpPr/>
          <p:nvPr/>
        </p:nvGrpSpPr>
        <p:grpSpPr>
          <a:xfrm>
            <a:off x="1573570" y="3151354"/>
            <a:ext cx="6015909" cy="2967516"/>
            <a:chOff x="1573570" y="3151354"/>
            <a:chExt cx="6015909" cy="2967516"/>
          </a:xfrm>
        </p:grpSpPr>
        <p:sp>
          <p:nvSpPr>
            <p:cNvPr id="11" name="TextBox 10"/>
            <p:cNvSpPr txBox="1"/>
            <p:nvPr/>
          </p:nvSpPr>
          <p:spPr>
            <a:xfrm>
              <a:off x="1573570" y="5749538"/>
              <a:ext cx="6015909" cy="369332"/>
            </a:xfrm>
            <a:prstGeom prst="rect">
              <a:avLst/>
            </a:prstGeom>
            <a:noFill/>
          </p:spPr>
          <p:txBody>
            <a:bodyPr wrap="none" rtlCol="0">
              <a:spAutoFit/>
            </a:bodyPr>
            <a:lstStyle/>
            <a:p>
              <a:pPr algn="ctr"/>
              <a:r>
                <a:rPr lang="en-US" i="1" dirty="0"/>
                <a:t>P</a:t>
              </a:r>
              <a:r>
                <a:rPr lang="en-US" dirty="0"/>
                <a:t>(</a:t>
              </a:r>
              <a:r>
                <a:rPr lang="en-US" i="1" dirty="0" err="1"/>
                <a:t>g</a:t>
              </a:r>
              <a:r>
                <a:rPr lang="en-US" i="1" baseline="-25000" dirty="0" err="1"/>
                <a:t>i</a:t>
              </a:r>
              <a:r>
                <a:rPr lang="en-US" i="1" dirty="0"/>
                <a:t> </a:t>
              </a:r>
              <a:r>
                <a:rPr lang="en-US" dirty="0"/>
                <a:t>| </a:t>
              </a:r>
              <a:r>
                <a:rPr lang="en-US" i="1" dirty="0"/>
                <a:t>S</a:t>
              </a:r>
              <a:r>
                <a:rPr lang="en-US" dirty="0"/>
                <a:t>) is the probability of gene tree </a:t>
              </a:r>
              <a:r>
                <a:rPr lang="en-US" i="1" dirty="0" err="1"/>
                <a:t>i</a:t>
              </a:r>
              <a:r>
                <a:rPr lang="en-US" dirty="0"/>
                <a:t> given the species tree.</a:t>
              </a:r>
            </a:p>
          </p:txBody>
        </p:sp>
        <p:sp>
          <p:nvSpPr>
            <p:cNvPr id="14" name="Rounded Rectangle 13">
              <a:extLst>
                <a:ext uri="{FF2B5EF4-FFF2-40B4-BE49-F238E27FC236}">
                  <a16:creationId xmlns:a16="http://schemas.microsoft.com/office/drawing/2014/main" id="{65934779-93CB-D744-B3D4-62120EEA9524}"/>
                </a:ext>
              </a:extLst>
            </p:cNvPr>
            <p:cNvSpPr/>
            <p:nvPr/>
          </p:nvSpPr>
          <p:spPr>
            <a:xfrm>
              <a:off x="5034708" y="3151354"/>
              <a:ext cx="1057881" cy="515679"/>
            </a:xfrm>
            <a:prstGeom prst="roundRect">
              <a:avLst/>
            </a:prstGeom>
            <a:gradFill>
              <a:gsLst>
                <a:gs pos="100000">
                  <a:schemeClr val="accent1">
                    <a:tint val="100000"/>
                    <a:shade val="100000"/>
                    <a:satMod val="130000"/>
                    <a:alpha val="23492"/>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E947234A-7DD7-F245-ACB5-C4A796661E4C}"/>
              </a:ext>
            </a:extLst>
          </p:cNvPr>
          <p:cNvGrpSpPr/>
          <p:nvPr/>
        </p:nvGrpSpPr>
        <p:grpSpPr>
          <a:xfrm>
            <a:off x="829517" y="3160143"/>
            <a:ext cx="7504016" cy="3512686"/>
            <a:chOff x="829517" y="3160143"/>
            <a:chExt cx="7504016" cy="3512686"/>
          </a:xfrm>
        </p:grpSpPr>
        <p:sp>
          <p:nvSpPr>
            <p:cNvPr id="12" name="Rectangle 11"/>
            <p:cNvSpPr/>
            <p:nvPr/>
          </p:nvSpPr>
          <p:spPr>
            <a:xfrm>
              <a:off x="829517" y="6303497"/>
              <a:ext cx="7504016" cy="369332"/>
            </a:xfrm>
            <a:prstGeom prst="rect">
              <a:avLst/>
            </a:prstGeom>
          </p:spPr>
          <p:txBody>
            <a:bodyPr wrap="square">
              <a:spAutoFit/>
            </a:bodyPr>
            <a:lstStyle/>
            <a:p>
              <a:pPr algn="ctr"/>
              <a:r>
                <a:rPr lang="en-US" i="1" dirty="0"/>
                <a:t>P</a:t>
              </a:r>
              <a:r>
                <a:rPr lang="en-US" dirty="0"/>
                <a:t>(</a:t>
              </a:r>
              <a:r>
                <a:rPr lang="en-US" i="1" dirty="0"/>
                <a:t>S</a:t>
              </a:r>
              <a:r>
                <a:rPr lang="en-US" dirty="0"/>
                <a:t>) is the prior of on species trees (a Yule or coalescent prior). </a:t>
              </a:r>
            </a:p>
          </p:txBody>
        </p:sp>
        <p:sp>
          <p:nvSpPr>
            <p:cNvPr id="19" name="Rounded Rectangle 18">
              <a:extLst>
                <a:ext uri="{FF2B5EF4-FFF2-40B4-BE49-F238E27FC236}">
                  <a16:creationId xmlns:a16="http://schemas.microsoft.com/office/drawing/2014/main" id="{C51E1ED8-CDA5-5E4D-BCD1-09758DC1D3D3}"/>
                </a:ext>
              </a:extLst>
            </p:cNvPr>
            <p:cNvSpPr/>
            <p:nvPr/>
          </p:nvSpPr>
          <p:spPr>
            <a:xfrm>
              <a:off x="6092590" y="3160143"/>
              <a:ext cx="572616" cy="515679"/>
            </a:xfrm>
            <a:prstGeom prst="roundRect">
              <a:avLst/>
            </a:prstGeom>
            <a:gradFill>
              <a:gsLst>
                <a:gs pos="100000">
                  <a:schemeClr val="accent1">
                    <a:tint val="100000"/>
                    <a:shade val="100000"/>
                    <a:satMod val="130000"/>
                    <a:alpha val="23492"/>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8363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4734" y="952669"/>
            <a:ext cx="6083300" cy="369332"/>
          </a:xfrm>
          <a:prstGeom prst="rect">
            <a:avLst/>
          </a:prstGeom>
        </p:spPr>
        <p:txBody>
          <a:bodyPr wrap="square">
            <a:spAutoFit/>
          </a:bodyPr>
          <a:lstStyle/>
          <a:p>
            <a:pPr algn="ctr"/>
            <a:r>
              <a:rPr lang="en-US" dirty="0"/>
              <a:t>D. Semi-parametric and Summary-Statistic Approaches </a:t>
            </a:r>
          </a:p>
        </p:txBody>
      </p:sp>
      <p:sp>
        <p:nvSpPr>
          <p:cNvPr id="3" name="TextBox 2"/>
          <p:cNvSpPr txBox="1"/>
          <p:nvPr/>
        </p:nvSpPr>
        <p:spPr>
          <a:xfrm>
            <a:off x="1506634" y="323334"/>
            <a:ext cx="6225983" cy="461665"/>
          </a:xfrm>
          <a:prstGeom prst="rect">
            <a:avLst/>
          </a:prstGeom>
          <a:noFill/>
        </p:spPr>
        <p:txBody>
          <a:bodyPr wrap="none" rtlCol="0">
            <a:spAutoFit/>
          </a:bodyPr>
          <a:lstStyle/>
          <a:p>
            <a:pPr algn="ctr"/>
            <a:r>
              <a:rPr lang="en-US" sz="2400" dirty="0"/>
              <a:t>IV. Species-Tree Estimation from Multiple Genes</a:t>
            </a:r>
          </a:p>
        </p:txBody>
      </p:sp>
      <p:sp>
        <p:nvSpPr>
          <p:cNvPr id="4" name="Rectangle 3"/>
          <p:cNvSpPr/>
          <p:nvPr/>
        </p:nvSpPr>
        <p:spPr>
          <a:xfrm>
            <a:off x="330200" y="1416735"/>
            <a:ext cx="8610600" cy="646331"/>
          </a:xfrm>
          <a:prstGeom prst="rect">
            <a:avLst/>
          </a:prstGeom>
        </p:spPr>
        <p:txBody>
          <a:bodyPr wrap="square">
            <a:spAutoFit/>
          </a:bodyPr>
          <a:lstStyle/>
          <a:p>
            <a:r>
              <a:rPr lang="en-US" dirty="0"/>
              <a:t>One semi-parametric approach - BCA/</a:t>
            </a:r>
            <a:r>
              <a:rPr lang="en-US" dirty="0" err="1"/>
              <a:t>BUCKy</a:t>
            </a:r>
            <a:r>
              <a:rPr lang="en-US" dirty="0"/>
              <a:t> - has been developed by Cecile </a:t>
            </a:r>
            <a:r>
              <a:rPr lang="en-US" dirty="0" err="1"/>
              <a:t>Ané</a:t>
            </a:r>
            <a:r>
              <a:rPr lang="en-US" dirty="0"/>
              <a:t> </a:t>
            </a:r>
          </a:p>
          <a:p>
            <a:pPr algn="ctr"/>
            <a:r>
              <a:rPr lang="en-US" dirty="0"/>
              <a:t>(</a:t>
            </a:r>
            <a:r>
              <a:rPr lang="en-US" dirty="0" err="1"/>
              <a:t>Ané</a:t>
            </a:r>
            <a:r>
              <a:rPr lang="en-US" dirty="0"/>
              <a:t> et al. 2007. MB&amp;E, 24:41) </a:t>
            </a:r>
          </a:p>
        </p:txBody>
      </p:sp>
      <p:grpSp>
        <p:nvGrpSpPr>
          <p:cNvPr id="7" name="Group 6"/>
          <p:cNvGrpSpPr/>
          <p:nvPr/>
        </p:nvGrpSpPr>
        <p:grpSpPr>
          <a:xfrm>
            <a:off x="2590800" y="2000720"/>
            <a:ext cx="3898900" cy="3511080"/>
            <a:chOff x="2411730" y="2063066"/>
            <a:chExt cx="4077970" cy="3672338"/>
          </a:xfrm>
        </p:grpSpPr>
        <p:sp>
          <p:nvSpPr>
            <p:cNvPr id="5" name="Rectangle 4"/>
            <p:cNvSpPr/>
            <p:nvPr/>
          </p:nvSpPr>
          <p:spPr>
            <a:xfrm>
              <a:off x="3753526" y="2063066"/>
              <a:ext cx="1655997" cy="369332"/>
            </a:xfrm>
            <a:prstGeom prst="rect">
              <a:avLst/>
            </a:prstGeom>
          </p:spPr>
          <p:txBody>
            <a:bodyPr wrap="none">
              <a:spAutoFit/>
            </a:bodyPr>
            <a:lstStyle/>
            <a:p>
              <a:r>
                <a:rPr lang="en-US" dirty="0"/>
                <a:t>Gene-Tree Map </a:t>
              </a:r>
            </a:p>
          </p:txBody>
        </p:sp>
        <p:pic>
          <p:nvPicPr>
            <p:cNvPr id="6" name="Picture 5"/>
            <p:cNvPicPr/>
            <p:nvPr/>
          </p:nvPicPr>
          <p:blipFill rotWithShape="1">
            <a:blip r:embed="rId2">
              <a:extLst>
                <a:ext uri="{28A0092B-C50C-407E-A947-70E740481C1C}">
                  <a14:useLocalDpi xmlns:a14="http://schemas.microsoft.com/office/drawing/2010/main" val="0"/>
                </a:ext>
              </a:extLst>
            </a:blip>
            <a:srcRect t="6573" b="29139"/>
            <a:stretch/>
          </p:blipFill>
          <p:spPr bwMode="auto">
            <a:xfrm>
              <a:off x="2411730" y="2342466"/>
              <a:ext cx="4077970" cy="3392938"/>
            </a:xfrm>
            <a:prstGeom prst="rect">
              <a:avLst/>
            </a:prstGeom>
            <a:ln>
              <a:noFill/>
            </a:ln>
            <a:extLst>
              <a:ext uri="{53640926-AAD7-44d8-BBD7-CCE9431645EC}">
                <a14:shadowObscured xmlns="" xmlns:a14="http://schemas.microsoft.com/office/drawing/2010/main"/>
              </a:ext>
            </a:extLst>
          </p:spPr>
        </p:pic>
      </p:grpSp>
      <p:sp>
        <p:nvSpPr>
          <p:cNvPr id="8" name="Rectangle 7"/>
          <p:cNvSpPr/>
          <p:nvPr/>
        </p:nvSpPr>
        <p:spPr>
          <a:xfrm>
            <a:off x="101600" y="5789136"/>
            <a:ext cx="8966200" cy="923330"/>
          </a:xfrm>
          <a:prstGeom prst="rect">
            <a:avLst/>
          </a:prstGeom>
        </p:spPr>
        <p:txBody>
          <a:bodyPr wrap="square">
            <a:spAutoFit/>
          </a:bodyPr>
          <a:lstStyle/>
          <a:p>
            <a:pPr algn="ctr"/>
            <a:r>
              <a:rPr lang="en-US" dirty="0"/>
              <a:t>In mapping </a:t>
            </a:r>
            <a:r>
              <a:rPr lang="en-US" i="1" dirty="0"/>
              <a:t>m</a:t>
            </a:r>
            <a:r>
              <a:rPr lang="en-US" baseline="-25000" dirty="0"/>
              <a:t>1</a:t>
            </a:r>
            <a:r>
              <a:rPr lang="en-US" dirty="0"/>
              <a:t>, all three genes support tree 2 and the gene-tree map (2,2,2) is entirely concordant. In the mapping </a:t>
            </a:r>
            <a:r>
              <a:rPr lang="en-US" i="1" dirty="0"/>
              <a:t>m</a:t>
            </a:r>
            <a:r>
              <a:rPr lang="en-US" baseline="-25000" dirty="0"/>
              <a:t>2</a:t>
            </a:r>
            <a:r>
              <a:rPr lang="en-US" dirty="0"/>
              <a:t>, two genes support tree 2 and the third gene </a:t>
            </a:r>
          </a:p>
          <a:p>
            <a:pPr algn="ctr"/>
            <a:r>
              <a:rPr lang="en-US" dirty="0"/>
              <a:t>supports tree 3 (2,2,3).</a:t>
            </a:r>
          </a:p>
        </p:txBody>
      </p:sp>
    </p:spTree>
    <p:extLst>
      <p:ext uri="{BB962C8B-B14F-4D97-AF65-F5344CB8AC3E}">
        <p14:creationId xmlns:p14="http://schemas.microsoft.com/office/powerpoint/2010/main" val="344781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4734" y="952669"/>
            <a:ext cx="6083300" cy="369332"/>
          </a:xfrm>
          <a:prstGeom prst="rect">
            <a:avLst/>
          </a:prstGeom>
        </p:spPr>
        <p:txBody>
          <a:bodyPr wrap="square">
            <a:spAutoFit/>
          </a:bodyPr>
          <a:lstStyle/>
          <a:p>
            <a:pPr algn="ctr"/>
            <a:r>
              <a:rPr lang="en-US" dirty="0"/>
              <a:t>D. Semi-parametric and Summary-Statistic Approaches </a:t>
            </a:r>
          </a:p>
        </p:txBody>
      </p:sp>
      <p:sp>
        <p:nvSpPr>
          <p:cNvPr id="3" name="TextBox 2"/>
          <p:cNvSpPr txBox="1"/>
          <p:nvPr/>
        </p:nvSpPr>
        <p:spPr>
          <a:xfrm>
            <a:off x="1493934" y="323334"/>
            <a:ext cx="6225983" cy="461665"/>
          </a:xfrm>
          <a:prstGeom prst="rect">
            <a:avLst/>
          </a:prstGeom>
          <a:noFill/>
        </p:spPr>
        <p:txBody>
          <a:bodyPr wrap="none" rtlCol="0">
            <a:spAutoFit/>
          </a:bodyPr>
          <a:lstStyle/>
          <a:p>
            <a:pPr algn="ctr"/>
            <a:r>
              <a:rPr lang="en-US" sz="2400" dirty="0"/>
              <a:t>IV. Species-Tree Estimation from Multiple Genes</a:t>
            </a:r>
          </a:p>
        </p:txBody>
      </p:sp>
      <p:sp>
        <p:nvSpPr>
          <p:cNvPr id="4" name="Rectangle 3"/>
          <p:cNvSpPr/>
          <p:nvPr/>
        </p:nvSpPr>
        <p:spPr>
          <a:xfrm>
            <a:off x="406400" y="1519535"/>
            <a:ext cx="8343900" cy="646331"/>
          </a:xfrm>
          <a:prstGeom prst="rect">
            <a:avLst/>
          </a:prstGeom>
        </p:spPr>
        <p:txBody>
          <a:bodyPr wrap="square">
            <a:spAutoFit/>
          </a:bodyPr>
          <a:lstStyle/>
          <a:p>
            <a:pPr algn="ctr"/>
            <a:r>
              <a:rPr lang="en-US" dirty="0"/>
              <a:t>They then introduce a ‘concordance factor’ (</a:t>
            </a:r>
            <a:r>
              <a:rPr lang="en-US" i="1" dirty="0">
                <a:latin typeface="Symbol" charset="2"/>
                <a:cs typeface="Symbol" charset="2"/>
              </a:rPr>
              <a:t>a</a:t>
            </a:r>
            <a:r>
              <a:rPr lang="en-US" dirty="0"/>
              <a:t>) to model the probability that two randomly chosen genes will have the same gene tree.</a:t>
            </a:r>
          </a:p>
        </p:txBody>
      </p:sp>
      <p:sp>
        <p:nvSpPr>
          <p:cNvPr id="5" name="TextBox 4"/>
          <p:cNvSpPr txBox="1"/>
          <p:nvPr/>
        </p:nvSpPr>
        <p:spPr>
          <a:xfrm>
            <a:off x="693834" y="2362200"/>
            <a:ext cx="7788836" cy="646331"/>
          </a:xfrm>
          <a:prstGeom prst="rect">
            <a:avLst/>
          </a:prstGeom>
          <a:noFill/>
        </p:spPr>
        <p:txBody>
          <a:bodyPr wrap="none" rtlCol="0">
            <a:spAutoFit/>
          </a:bodyPr>
          <a:lstStyle/>
          <a:p>
            <a:pPr algn="ctr"/>
            <a:r>
              <a:rPr lang="en-US" i="1" dirty="0">
                <a:latin typeface="Symbol" charset="2"/>
                <a:cs typeface="Symbol" charset="2"/>
              </a:rPr>
              <a:t>a</a:t>
            </a:r>
            <a:r>
              <a:rPr lang="en-US" dirty="0"/>
              <a:t> = 0, there’s no correlation among gene trees (each gene has unique gene tree). </a:t>
            </a:r>
          </a:p>
          <a:p>
            <a:pPr algn="ctr"/>
            <a:r>
              <a:rPr lang="en-US" i="1" dirty="0">
                <a:latin typeface="Symbol" charset="2"/>
                <a:cs typeface="Symbol" charset="2"/>
              </a:rPr>
              <a:t>a</a:t>
            </a:r>
            <a:r>
              <a:rPr lang="en-US" dirty="0"/>
              <a:t> = ∞, the approach converges to concatenation (one gene tree for all genes).</a:t>
            </a:r>
          </a:p>
        </p:txBody>
      </p:sp>
      <p:pic>
        <p:nvPicPr>
          <p:cNvPr id="6" name="Picture 5"/>
          <p:cNvPicPr/>
          <p:nvPr/>
        </p:nvPicPr>
        <p:blipFill rotWithShape="1">
          <a:blip r:embed="rId2">
            <a:extLst>
              <a:ext uri="{28A0092B-C50C-407E-A947-70E740481C1C}">
                <a14:useLocalDpi xmlns:a14="http://schemas.microsoft.com/office/drawing/2010/main" val="0"/>
              </a:ext>
            </a:extLst>
          </a:blip>
          <a:srcRect l="2421" t="40072" r="8002" b="40693"/>
          <a:stretch/>
        </p:blipFill>
        <p:spPr bwMode="auto">
          <a:xfrm>
            <a:off x="190436" y="3008531"/>
            <a:ext cx="8801164" cy="2445538"/>
          </a:xfrm>
          <a:prstGeom prst="rect">
            <a:avLst/>
          </a:prstGeom>
          <a:ln>
            <a:noFill/>
          </a:ln>
          <a:extLst>
            <a:ext uri="{53640926-AAD7-44d8-BBD7-CCE9431645EC}">
              <a14:shadowObscured xmlns="" xmlns:a14="http://schemas.microsoft.com/office/drawing/2010/main"/>
            </a:ext>
          </a:extLst>
        </p:spPr>
      </p:pic>
      <p:sp>
        <p:nvSpPr>
          <p:cNvPr id="7" name="Rectangle 6"/>
          <p:cNvSpPr/>
          <p:nvPr/>
        </p:nvSpPr>
        <p:spPr>
          <a:xfrm>
            <a:off x="190436" y="5473636"/>
            <a:ext cx="8674164" cy="1200329"/>
          </a:xfrm>
          <a:prstGeom prst="rect">
            <a:avLst/>
          </a:prstGeom>
        </p:spPr>
        <p:txBody>
          <a:bodyPr wrap="square">
            <a:spAutoFit/>
          </a:bodyPr>
          <a:lstStyle/>
          <a:p>
            <a:pPr algn="ctr"/>
            <a:r>
              <a:rPr lang="en-US" dirty="0"/>
              <a:t>The inference is that tree 3 is the concordance tree, and the support for tree 2 in gene 1 is due to some process that hasn’t been assessed. Thus, the approach does not </a:t>
            </a:r>
          </a:p>
          <a:p>
            <a:pPr algn="ctr"/>
            <a:r>
              <a:rPr lang="en-US" dirty="0"/>
              <a:t>employ a coalescent model and does not assume that coalescent</a:t>
            </a:r>
          </a:p>
          <a:p>
            <a:pPr algn="ctr"/>
            <a:r>
              <a:rPr lang="en-US" dirty="0"/>
              <a:t> </a:t>
            </a:r>
            <a:r>
              <a:rPr lang="en-US" dirty="0" err="1"/>
              <a:t>stochasticity</a:t>
            </a:r>
            <a:r>
              <a:rPr lang="en-US" dirty="0"/>
              <a:t> is the only source of incongruence among gene tees.</a:t>
            </a:r>
          </a:p>
        </p:txBody>
      </p:sp>
    </p:spTree>
    <p:extLst>
      <p:ext uri="{BB962C8B-B14F-4D97-AF65-F5344CB8AC3E}">
        <p14:creationId xmlns:p14="http://schemas.microsoft.com/office/powerpoint/2010/main" val="164900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6513" y="275391"/>
            <a:ext cx="3152576" cy="461665"/>
          </a:xfrm>
          <a:prstGeom prst="rect">
            <a:avLst/>
          </a:prstGeom>
          <a:noFill/>
        </p:spPr>
        <p:txBody>
          <a:bodyPr wrap="none" rtlCol="0">
            <a:spAutoFit/>
          </a:bodyPr>
          <a:lstStyle/>
          <a:p>
            <a:pPr algn="ctr"/>
            <a:r>
              <a:rPr lang="en-US" sz="2400" dirty="0"/>
              <a:t>Causes of Incongruence</a:t>
            </a:r>
          </a:p>
        </p:txBody>
      </p:sp>
      <p:pic>
        <p:nvPicPr>
          <p:cNvPr id="3" name="Picture 2"/>
          <p:cNvPicPr/>
          <p:nvPr/>
        </p:nvPicPr>
        <p:blipFill rotWithShape="1">
          <a:blip r:embed="rId2">
            <a:extLst>
              <a:ext uri="{28A0092B-C50C-407E-A947-70E740481C1C}">
                <a14:useLocalDpi xmlns:a14="http://schemas.microsoft.com/office/drawing/2010/main" val="0"/>
              </a:ext>
            </a:extLst>
          </a:blip>
          <a:srcRect l="14259" t="33915" r="7037" b="32027"/>
          <a:stretch/>
        </p:blipFill>
        <p:spPr bwMode="auto">
          <a:xfrm>
            <a:off x="397812" y="1696248"/>
            <a:ext cx="6927378" cy="4224662"/>
          </a:xfrm>
          <a:prstGeom prst="rect">
            <a:avLst/>
          </a:prstGeom>
          <a:ln>
            <a:noFill/>
          </a:ln>
          <a:extLst>
            <a:ext uri="{53640926-AAD7-44d8-BBD7-CCE9431645EC}">
              <a14:shadowObscured xmlns="" xmlns:a14="http://schemas.microsoft.com/office/drawing/2010/main"/>
            </a:ext>
          </a:extLst>
        </p:spPr>
      </p:pic>
      <p:sp>
        <p:nvSpPr>
          <p:cNvPr id="4" name="TextBox 3"/>
          <p:cNvSpPr txBox="1"/>
          <p:nvPr/>
        </p:nvSpPr>
        <p:spPr>
          <a:xfrm>
            <a:off x="2922418" y="1070971"/>
            <a:ext cx="3333026" cy="369332"/>
          </a:xfrm>
          <a:prstGeom prst="rect">
            <a:avLst/>
          </a:prstGeom>
          <a:noFill/>
        </p:spPr>
        <p:txBody>
          <a:bodyPr wrap="none" rtlCol="0">
            <a:spAutoFit/>
          </a:bodyPr>
          <a:lstStyle/>
          <a:p>
            <a:r>
              <a:rPr lang="en-US" dirty="0"/>
              <a:t>From Reid et al. (2012. Syst. </a:t>
            </a:r>
            <a:r>
              <a:rPr lang="en-US" dirty="0" err="1"/>
              <a:t>Biol</a:t>
            </a:r>
            <a:r>
              <a:rPr lang="en-US" dirty="0"/>
              <a:t>).</a:t>
            </a:r>
          </a:p>
        </p:txBody>
      </p:sp>
      <p:grpSp>
        <p:nvGrpSpPr>
          <p:cNvPr id="8" name="Group 7"/>
          <p:cNvGrpSpPr/>
          <p:nvPr/>
        </p:nvGrpSpPr>
        <p:grpSpPr>
          <a:xfrm>
            <a:off x="1220820" y="4023768"/>
            <a:ext cx="1322260" cy="2266474"/>
            <a:chOff x="1939967" y="4023768"/>
            <a:chExt cx="1322260" cy="2266474"/>
          </a:xfrm>
        </p:grpSpPr>
        <p:sp>
          <p:nvSpPr>
            <p:cNvPr id="5" name="TextBox 4"/>
            <p:cNvSpPr txBox="1"/>
            <p:nvPr/>
          </p:nvSpPr>
          <p:spPr>
            <a:xfrm>
              <a:off x="1939967" y="5920910"/>
              <a:ext cx="1322260" cy="369332"/>
            </a:xfrm>
            <a:prstGeom prst="rect">
              <a:avLst/>
            </a:prstGeom>
            <a:noFill/>
          </p:spPr>
          <p:txBody>
            <a:bodyPr wrap="none" rtlCol="0">
              <a:spAutoFit/>
            </a:bodyPr>
            <a:lstStyle/>
            <a:p>
              <a:r>
                <a:rPr lang="en-US" dirty="0"/>
                <a:t>Species tree</a:t>
              </a:r>
            </a:p>
          </p:txBody>
        </p:sp>
        <p:cxnSp>
          <p:nvCxnSpPr>
            <p:cNvPr id="7" name="Straight Arrow Connector 6"/>
            <p:cNvCxnSpPr/>
            <p:nvPr/>
          </p:nvCxnSpPr>
          <p:spPr>
            <a:xfrm flipV="1">
              <a:off x="2417489" y="4023768"/>
              <a:ext cx="0" cy="1897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7325190" y="2538645"/>
            <a:ext cx="1571126" cy="369332"/>
          </a:xfrm>
          <a:prstGeom prst="rect">
            <a:avLst/>
          </a:prstGeom>
          <a:noFill/>
        </p:spPr>
        <p:txBody>
          <a:bodyPr wrap="none" rtlCol="0">
            <a:spAutoFit/>
          </a:bodyPr>
          <a:lstStyle/>
          <a:p>
            <a:r>
              <a:rPr lang="en-US" dirty="0"/>
              <a:t>Can we reject?</a:t>
            </a:r>
          </a:p>
        </p:txBody>
      </p:sp>
      <p:sp>
        <p:nvSpPr>
          <p:cNvPr id="10" name="TextBox 9"/>
          <p:cNvSpPr txBox="1"/>
          <p:nvPr/>
        </p:nvSpPr>
        <p:spPr>
          <a:xfrm>
            <a:off x="7355182" y="3670213"/>
            <a:ext cx="1571126" cy="369332"/>
          </a:xfrm>
          <a:prstGeom prst="rect">
            <a:avLst/>
          </a:prstGeom>
          <a:noFill/>
        </p:spPr>
        <p:txBody>
          <a:bodyPr wrap="none" rtlCol="0">
            <a:spAutoFit/>
          </a:bodyPr>
          <a:lstStyle/>
          <a:p>
            <a:r>
              <a:rPr lang="en-US" dirty="0"/>
              <a:t>Can we reject?</a:t>
            </a:r>
          </a:p>
        </p:txBody>
      </p:sp>
      <p:sp>
        <p:nvSpPr>
          <p:cNvPr id="11" name="TextBox 10"/>
          <p:cNvSpPr txBox="1"/>
          <p:nvPr/>
        </p:nvSpPr>
        <p:spPr>
          <a:xfrm>
            <a:off x="7112155" y="1374958"/>
            <a:ext cx="1825064" cy="369332"/>
          </a:xfrm>
          <a:prstGeom prst="rect">
            <a:avLst/>
          </a:prstGeom>
          <a:noFill/>
        </p:spPr>
        <p:txBody>
          <a:bodyPr wrap="none" rtlCol="0">
            <a:spAutoFit/>
          </a:bodyPr>
          <a:lstStyle/>
          <a:p>
            <a:r>
              <a:rPr lang="en-US" dirty="0"/>
              <a:t>Testing Sequence</a:t>
            </a:r>
          </a:p>
        </p:txBody>
      </p:sp>
      <p:sp>
        <p:nvSpPr>
          <p:cNvPr id="12" name="TextBox 11"/>
          <p:cNvSpPr txBox="1"/>
          <p:nvPr/>
        </p:nvSpPr>
        <p:spPr>
          <a:xfrm>
            <a:off x="7278066" y="4834641"/>
            <a:ext cx="1659153" cy="646331"/>
          </a:xfrm>
          <a:prstGeom prst="rect">
            <a:avLst/>
          </a:prstGeom>
          <a:noFill/>
        </p:spPr>
        <p:txBody>
          <a:bodyPr wrap="none" rtlCol="0">
            <a:spAutoFit/>
          </a:bodyPr>
          <a:lstStyle/>
          <a:p>
            <a:pPr algn="ctr"/>
            <a:r>
              <a:rPr lang="en-US" dirty="0"/>
              <a:t>Is incongruence </a:t>
            </a:r>
          </a:p>
          <a:p>
            <a:r>
              <a:rPr lang="en-US" dirty="0"/>
              <a:t>limited to tips?</a:t>
            </a:r>
          </a:p>
        </p:txBody>
      </p:sp>
    </p:spTree>
    <p:extLst>
      <p:ext uri="{BB962C8B-B14F-4D97-AF65-F5344CB8AC3E}">
        <p14:creationId xmlns:p14="http://schemas.microsoft.com/office/powerpoint/2010/main" val="32473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845235"/>
            <a:ext cx="7861300" cy="369332"/>
          </a:xfrm>
          <a:prstGeom prst="rect">
            <a:avLst/>
          </a:prstGeom>
        </p:spPr>
        <p:txBody>
          <a:bodyPr wrap="square">
            <a:spAutoFit/>
          </a:bodyPr>
          <a:lstStyle/>
          <a:p>
            <a:r>
              <a:rPr lang="en-US" dirty="0"/>
              <a:t>Gene coalescence times always predate species divergence time. For example: </a:t>
            </a:r>
          </a:p>
        </p:txBody>
      </p:sp>
      <p:pic>
        <p:nvPicPr>
          <p:cNvPr id="3" name="Picture 2"/>
          <p:cNvPicPr/>
          <p:nvPr/>
        </p:nvPicPr>
        <p:blipFill rotWithShape="1">
          <a:blip r:embed="rId2">
            <a:extLst>
              <a:ext uri="{28A0092B-C50C-407E-A947-70E740481C1C}">
                <a14:useLocalDpi xmlns:a14="http://schemas.microsoft.com/office/drawing/2010/main" val="0"/>
              </a:ext>
            </a:extLst>
          </a:blip>
          <a:srcRect t="29520" b="31609"/>
          <a:stretch/>
        </p:blipFill>
        <p:spPr bwMode="auto">
          <a:xfrm>
            <a:off x="1181100" y="1310084"/>
            <a:ext cx="6895783" cy="3642126"/>
          </a:xfrm>
          <a:prstGeom prst="rect">
            <a:avLst/>
          </a:prstGeom>
          <a:ln>
            <a:noFill/>
          </a:ln>
          <a:extLst>
            <a:ext uri="{53640926-AAD7-44d8-BBD7-CCE9431645EC}">
              <a14:shadowObscured xmlns="" xmlns:a14="http://schemas.microsoft.com/office/drawing/2010/main"/>
            </a:ext>
          </a:extLst>
        </p:spPr>
      </p:pic>
      <p:sp>
        <p:nvSpPr>
          <p:cNvPr id="4" name="Rectangle 3"/>
          <p:cNvSpPr/>
          <p:nvPr/>
        </p:nvSpPr>
        <p:spPr>
          <a:xfrm>
            <a:off x="876299" y="5278735"/>
            <a:ext cx="7493001" cy="646331"/>
          </a:xfrm>
          <a:prstGeom prst="rect">
            <a:avLst/>
          </a:prstGeom>
        </p:spPr>
        <p:txBody>
          <a:bodyPr wrap="square">
            <a:spAutoFit/>
          </a:bodyPr>
          <a:lstStyle/>
          <a:p>
            <a:pPr algn="ctr"/>
            <a:r>
              <a:rPr lang="en-US" dirty="0"/>
              <a:t>Even in the tree on the left (congruence between GT &amp; ST), the coalescences are earlier than the divergence times (</a:t>
            </a:r>
            <a:r>
              <a:rPr lang="en-US" i="1" dirty="0" err="1">
                <a:latin typeface="Symbol" charset="2"/>
                <a:cs typeface="Symbol" charset="2"/>
              </a:rPr>
              <a:t>t</a:t>
            </a:r>
            <a:r>
              <a:rPr lang="en-US" i="1" baseline="-25000" dirty="0" err="1"/>
              <a:t>x</a:t>
            </a:r>
            <a:r>
              <a:rPr lang="en-US" dirty="0"/>
              <a:t>).</a:t>
            </a:r>
          </a:p>
        </p:txBody>
      </p:sp>
      <p:sp>
        <p:nvSpPr>
          <p:cNvPr id="5" name="TextBox 4"/>
          <p:cNvSpPr txBox="1"/>
          <p:nvPr/>
        </p:nvSpPr>
        <p:spPr>
          <a:xfrm>
            <a:off x="3156123" y="200967"/>
            <a:ext cx="2927003" cy="461665"/>
          </a:xfrm>
          <a:prstGeom prst="rect">
            <a:avLst/>
          </a:prstGeom>
          <a:noFill/>
        </p:spPr>
        <p:txBody>
          <a:bodyPr wrap="none" rtlCol="0">
            <a:spAutoFit/>
          </a:bodyPr>
          <a:lstStyle/>
          <a:p>
            <a:pPr algn="ctr"/>
            <a:r>
              <a:rPr lang="en-US" sz="2400" dirty="0"/>
              <a:t>Summary Approaches</a:t>
            </a:r>
          </a:p>
        </p:txBody>
      </p:sp>
      <p:sp>
        <p:nvSpPr>
          <p:cNvPr id="6" name="Rectangle 5"/>
          <p:cNvSpPr/>
          <p:nvPr/>
        </p:nvSpPr>
        <p:spPr>
          <a:xfrm>
            <a:off x="508000" y="5984607"/>
            <a:ext cx="8216899" cy="646331"/>
          </a:xfrm>
          <a:prstGeom prst="rect">
            <a:avLst/>
          </a:prstGeom>
        </p:spPr>
        <p:txBody>
          <a:bodyPr wrap="square">
            <a:spAutoFit/>
          </a:bodyPr>
          <a:lstStyle/>
          <a:p>
            <a:pPr algn="ctr"/>
            <a:r>
              <a:rPr lang="en-US" dirty="0"/>
              <a:t>If we can summarize coalescence times for all pairs of taxa and across all sampled loci, we can estimate the timing of speciation events and therefore the species tree.</a:t>
            </a:r>
          </a:p>
        </p:txBody>
      </p:sp>
    </p:spTree>
    <p:extLst>
      <p:ext uri="{BB962C8B-B14F-4D97-AF65-F5344CB8AC3E}">
        <p14:creationId xmlns:p14="http://schemas.microsoft.com/office/powerpoint/2010/main" val="333801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34999" y="438228"/>
            <a:ext cx="7442201" cy="3809575"/>
            <a:chOff x="622299" y="1403428"/>
            <a:chExt cx="7442201" cy="3809575"/>
          </a:xfrm>
        </p:grpSpPr>
        <p:grpSp>
          <p:nvGrpSpPr>
            <p:cNvPr id="2" name="Group 1"/>
            <p:cNvGrpSpPr/>
            <p:nvPr/>
          </p:nvGrpSpPr>
          <p:grpSpPr>
            <a:xfrm>
              <a:off x="622299" y="1403428"/>
              <a:ext cx="7442201" cy="3809575"/>
              <a:chOff x="622299" y="1403428"/>
              <a:chExt cx="7442201" cy="3809575"/>
            </a:xfrm>
          </p:grpSpPr>
          <p:pic>
            <p:nvPicPr>
              <p:cNvPr id="3" name="Picture 2" descr="MPE_Review_2009.Fig2a.pdf"/>
              <p:cNvPicPr>
                <a:picLocks noChangeAspect="1"/>
              </p:cNvPicPr>
              <p:nvPr/>
            </p:nvPicPr>
            <p:blipFill rotWithShape="1">
              <a:blip r:embed="rId2">
                <a:extLst>
                  <a:ext uri="{28A0092B-C50C-407E-A947-70E740481C1C}">
                    <a14:useLocalDpi xmlns:a14="http://schemas.microsoft.com/office/drawing/2010/main" val="0"/>
                  </a:ext>
                </a:extLst>
              </a:blip>
              <a:srcRect l="7589" t="34133" r="13451" b="34634"/>
              <a:stretch/>
            </p:blipFill>
            <p:spPr>
              <a:xfrm>
                <a:off x="622299" y="1403428"/>
                <a:ext cx="7442201" cy="3809575"/>
              </a:xfrm>
              <a:prstGeom prst="rect">
                <a:avLst/>
              </a:prstGeom>
            </p:spPr>
          </p:pic>
          <p:sp>
            <p:nvSpPr>
              <p:cNvPr id="5" name="Rounded Rectangle 4"/>
              <p:cNvSpPr/>
              <p:nvPr/>
            </p:nvSpPr>
            <p:spPr>
              <a:xfrm>
                <a:off x="3987800" y="2946400"/>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5278970" y="3132667"/>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5943600" y="3475566"/>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391024" y="1735667"/>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446866" y="2319870"/>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209798" y="2777065"/>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036228" y="3081865"/>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6561667" y="2556936"/>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265333" y="2954866"/>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2286000" y="2329588"/>
              <a:ext cx="415498" cy="307777"/>
            </a:xfrm>
            <a:prstGeom prst="rect">
              <a:avLst/>
            </a:prstGeom>
            <a:noFill/>
          </p:spPr>
          <p:txBody>
            <a:bodyPr wrap="none" rtlCol="0">
              <a:spAutoFit/>
            </a:bodyPr>
            <a:lstStyle/>
            <a:p>
              <a:r>
                <a:rPr lang="en-US" sz="1400" dirty="0"/>
                <a:t>1.0</a:t>
              </a:r>
            </a:p>
          </p:txBody>
        </p:sp>
        <p:sp>
          <p:nvSpPr>
            <p:cNvPr id="14" name="TextBox 13"/>
            <p:cNvSpPr txBox="1"/>
            <p:nvPr/>
          </p:nvSpPr>
          <p:spPr>
            <a:xfrm>
              <a:off x="1900130" y="3118477"/>
              <a:ext cx="411979" cy="307777"/>
            </a:xfrm>
            <a:prstGeom prst="rect">
              <a:avLst/>
            </a:prstGeom>
            <a:noFill/>
          </p:spPr>
          <p:txBody>
            <a:bodyPr wrap="none" rtlCol="0">
              <a:spAutoFit/>
            </a:bodyPr>
            <a:lstStyle/>
            <a:p>
              <a:r>
                <a:rPr lang="en-US" sz="1400" dirty="0"/>
                <a:t>0.5</a:t>
              </a:r>
            </a:p>
          </p:txBody>
        </p:sp>
        <p:sp>
          <p:nvSpPr>
            <p:cNvPr id="16" name="TextBox 15"/>
            <p:cNvSpPr txBox="1"/>
            <p:nvPr/>
          </p:nvSpPr>
          <p:spPr>
            <a:xfrm>
              <a:off x="5866771" y="3369731"/>
              <a:ext cx="415498" cy="307777"/>
            </a:xfrm>
            <a:prstGeom prst="rect">
              <a:avLst/>
            </a:prstGeom>
            <a:noFill/>
          </p:spPr>
          <p:txBody>
            <a:bodyPr wrap="none" rtlCol="0">
              <a:spAutoFit/>
            </a:bodyPr>
            <a:lstStyle/>
            <a:p>
              <a:r>
                <a:rPr lang="en-US" sz="1400" dirty="0"/>
                <a:t>0.2</a:t>
              </a:r>
            </a:p>
          </p:txBody>
        </p:sp>
        <p:sp>
          <p:nvSpPr>
            <p:cNvPr id="24" name="TextBox 23"/>
            <p:cNvSpPr txBox="1"/>
            <p:nvPr/>
          </p:nvSpPr>
          <p:spPr>
            <a:xfrm>
              <a:off x="2116346" y="2738965"/>
              <a:ext cx="415498" cy="307777"/>
            </a:xfrm>
            <a:prstGeom prst="rect">
              <a:avLst/>
            </a:prstGeom>
            <a:noFill/>
          </p:spPr>
          <p:txBody>
            <a:bodyPr wrap="none" rtlCol="0">
              <a:spAutoFit/>
            </a:bodyPr>
            <a:lstStyle/>
            <a:p>
              <a:r>
                <a:rPr lang="en-US" sz="1400" dirty="0"/>
                <a:t>0.7</a:t>
              </a:r>
            </a:p>
          </p:txBody>
        </p:sp>
        <p:sp>
          <p:nvSpPr>
            <p:cNvPr id="28" name="TextBox 27"/>
            <p:cNvSpPr txBox="1"/>
            <p:nvPr/>
          </p:nvSpPr>
          <p:spPr>
            <a:xfrm>
              <a:off x="6142251" y="2954866"/>
              <a:ext cx="415498" cy="307777"/>
            </a:xfrm>
            <a:prstGeom prst="rect">
              <a:avLst/>
            </a:prstGeom>
            <a:noFill/>
          </p:spPr>
          <p:txBody>
            <a:bodyPr wrap="none" rtlCol="0">
              <a:spAutoFit/>
            </a:bodyPr>
            <a:lstStyle/>
            <a:p>
              <a:r>
                <a:rPr lang="en-US" sz="1400" dirty="0"/>
                <a:t>0.6</a:t>
              </a:r>
            </a:p>
          </p:txBody>
        </p:sp>
        <p:sp>
          <p:nvSpPr>
            <p:cNvPr id="29" name="TextBox 28"/>
            <p:cNvSpPr txBox="1"/>
            <p:nvPr/>
          </p:nvSpPr>
          <p:spPr>
            <a:xfrm>
              <a:off x="6350000" y="2611965"/>
              <a:ext cx="415498" cy="307777"/>
            </a:xfrm>
            <a:prstGeom prst="rect">
              <a:avLst/>
            </a:prstGeom>
            <a:noFill/>
          </p:spPr>
          <p:txBody>
            <a:bodyPr wrap="none" rtlCol="0">
              <a:spAutoFit/>
            </a:bodyPr>
            <a:lstStyle/>
            <a:p>
              <a:r>
                <a:rPr lang="en-US" sz="1400" dirty="0"/>
                <a:t>0.8</a:t>
              </a:r>
            </a:p>
          </p:txBody>
        </p:sp>
        <p:sp>
          <p:nvSpPr>
            <p:cNvPr id="30" name="TextBox 29"/>
            <p:cNvSpPr txBox="1"/>
            <p:nvPr/>
          </p:nvSpPr>
          <p:spPr>
            <a:xfrm>
              <a:off x="3868951" y="2885874"/>
              <a:ext cx="415498" cy="307777"/>
            </a:xfrm>
            <a:prstGeom prst="rect">
              <a:avLst/>
            </a:prstGeom>
            <a:noFill/>
          </p:spPr>
          <p:txBody>
            <a:bodyPr wrap="none" rtlCol="0">
              <a:spAutoFit/>
            </a:bodyPr>
            <a:lstStyle/>
            <a:p>
              <a:r>
                <a:rPr lang="en-US" sz="1400" dirty="0"/>
                <a:t>0.6</a:t>
              </a:r>
            </a:p>
          </p:txBody>
        </p:sp>
        <p:sp>
          <p:nvSpPr>
            <p:cNvPr id="33" name="TextBox 32"/>
            <p:cNvSpPr txBox="1"/>
            <p:nvPr/>
          </p:nvSpPr>
          <p:spPr>
            <a:xfrm>
              <a:off x="4183275" y="1735667"/>
              <a:ext cx="415498" cy="307777"/>
            </a:xfrm>
            <a:prstGeom prst="rect">
              <a:avLst/>
            </a:prstGeom>
            <a:noFill/>
          </p:spPr>
          <p:txBody>
            <a:bodyPr wrap="none" rtlCol="0">
              <a:spAutoFit/>
            </a:bodyPr>
            <a:lstStyle/>
            <a:p>
              <a:r>
                <a:rPr lang="en-US" sz="1400" dirty="0"/>
                <a:t>1.2</a:t>
              </a:r>
            </a:p>
          </p:txBody>
        </p:sp>
        <p:sp>
          <p:nvSpPr>
            <p:cNvPr id="34" name="TextBox 33"/>
            <p:cNvSpPr txBox="1"/>
            <p:nvPr/>
          </p:nvSpPr>
          <p:spPr>
            <a:xfrm>
              <a:off x="4855321" y="3259665"/>
              <a:ext cx="415498" cy="307777"/>
            </a:xfrm>
            <a:prstGeom prst="rect">
              <a:avLst/>
            </a:prstGeom>
            <a:noFill/>
          </p:spPr>
          <p:txBody>
            <a:bodyPr wrap="none" rtlCol="0">
              <a:spAutoFit/>
            </a:bodyPr>
            <a:lstStyle/>
            <a:p>
              <a:r>
                <a:rPr lang="en-US" sz="1400" dirty="0"/>
                <a:t>0.3</a:t>
              </a:r>
            </a:p>
          </p:txBody>
        </p:sp>
      </p:grpSp>
      <p:sp>
        <p:nvSpPr>
          <p:cNvPr id="37" name="TextBox 36"/>
          <p:cNvSpPr txBox="1"/>
          <p:nvPr/>
        </p:nvSpPr>
        <p:spPr>
          <a:xfrm>
            <a:off x="4140200" y="152400"/>
            <a:ext cx="969135" cy="461665"/>
          </a:xfrm>
          <a:prstGeom prst="rect">
            <a:avLst/>
          </a:prstGeom>
          <a:noFill/>
        </p:spPr>
        <p:txBody>
          <a:bodyPr wrap="none" rtlCol="0">
            <a:spAutoFit/>
          </a:bodyPr>
          <a:lstStyle/>
          <a:p>
            <a:pPr algn="ctr"/>
            <a:r>
              <a:rPr lang="en-US" sz="2400" dirty="0"/>
              <a:t>GLASS</a:t>
            </a:r>
          </a:p>
        </p:txBody>
      </p:sp>
      <p:grpSp>
        <p:nvGrpSpPr>
          <p:cNvPr id="40" name="Group 39"/>
          <p:cNvGrpSpPr/>
          <p:nvPr/>
        </p:nvGrpSpPr>
        <p:grpSpPr>
          <a:xfrm>
            <a:off x="176914" y="4222350"/>
            <a:ext cx="4345172" cy="2207777"/>
            <a:chOff x="66847" y="4209650"/>
            <a:chExt cx="4345172" cy="2207777"/>
          </a:xfrm>
        </p:grpSpPr>
        <p:pic>
          <p:nvPicPr>
            <p:cNvPr id="38" name="Picture 37" descr="MPE_Review_2009Fig2b.pdf"/>
            <p:cNvPicPr>
              <a:picLocks noChangeAspect="1"/>
            </p:cNvPicPr>
            <p:nvPr/>
          </p:nvPicPr>
          <p:blipFill rotWithShape="1">
            <a:blip r:embed="rId3">
              <a:extLst>
                <a:ext uri="{28A0092B-C50C-407E-A947-70E740481C1C}">
                  <a14:useLocalDpi xmlns:a14="http://schemas.microsoft.com/office/drawing/2010/main" val="0"/>
                </a:ext>
              </a:extLst>
            </a:blip>
            <a:srcRect l="4615" t="38976" r="45467" b="38060"/>
            <a:stretch/>
          </p:blipFill>
          <p:spPr>
            <a:xfrm>
              <a:off x="385233" y="4209650"/>
              <a:ext cx="3708400" cy="2207777"/>
            </a:xfrm>
            <a:prstGeom prst="rect">
              <a:avLst/>
            </a:prstGeom>
          </p:spPr>
        </p:pic>
        <p:sp>
          <p:nvSpPr>
            <p:cNvPr id="39" name="TextBox 38"/>
            <p:cNvSpPr txBox="1"/>
            <p:nvPr/>
          </p:nvSpPr>
          <p:spPr>
            <a:xfrm>
              <a:off x="66847" y="6048095"/>
              <a:ext cx="4345172" cy="369332"/>
            </a:xfrm>
            <a:prstGeom prst="rect">
              <a:avLst/>
            </a:prstGeom>
            <a:noFill/>
          </p:spPr>
          <p:txBody>
            <a:bodyPr wrap="none" rtlCol="0">
              <a:spAutoFit/>
            </a:bodyPr>
            <a:lstStyle/>
            <a:p>
              <a:r>
                <a:rPr lang="en-US" dirty="0"/>
                <a:t>Fill matrix with minimum coalescence times.</a:t>
              </a:r>
            </a:p>
          </p:txBody>
        </p:sp>
      </p:grpSp>
      <p:grpSp>
        <p:nvGrpSpPr>
          <p:cNvPr id="43" name="Group 42"/>
          <p:cNvGrpSpPr/>
          <p:nvPr/>
        </p:nvGrpSpPr>
        <p:grpSpPr>
          <a:xfrm>
            <a:off x="4896916" y="4331805"/>
            <a:ext cx="3778235" cy="2232188"/>
            <a:chOff x="4896916" y="4369905"/>
            <a:chExt cx="3778235" cy="2232188"/>
          </a:xfrm>
        </p:grpSpPr>
        <p:sp>
          <p:nvSpPr>
            <p:cNvPr id="41" name="TextBox 40"/>
            <p:cNvSpPr txBox="1"/>
            <p:nvPr/>
          </p:nvSpPr>
          <p:spPr>
            <a:xfrm>
              <a:off x="4896916" y="6232761"/>
              <a:ext cx="3778235" cy="369332"/>
            </a:xfrm>
            <a:prstGeom prst="rect">
              <a:avLst/>
            </a:prstGeom>
            <a:noFill/>
          </p:spPr>
          <p:txBody>
            <a:bodyPr wrap="none" rtlCol="0">
              <a:spAutoFit/>
            </a:bodyPr>
            <a:lstStyle/>
            <a:p>
              <a:r>
                <a:rPr lang="en-US" dirty="0"/>
                <a:t>Use UPGMA to build ultra-metric tree.</a:t>
              </a:r>
            </a:p>
          </p:txBody>
        </p:sp>
        <p:pic>
          <p:nvPicPr>
            <p:cNvPr id="42" name="Picture 41" descr="MPE_Review_2009Fig2b.pdf"/>
            <p:cNvPicPr>
              <a:picLocks noChangeAspect="1"/>
            </p:cNvPicPr>
            <p:nvPr/>
          </p:nvPicPr>
          <p:blipFill rotWithShape="1">
            <a:blip r:embed="rId3">
              <a:extLst>
                <a:ext uri="{28A0092B-C50C-407E-A947-70E740481C1C}">
                  <a14:useLocalDpi xmlns:a14="http://schemas.microsoft.com/office/drawing/2010/main" val="0"/>
                </a:ext>
              </a:extLst>
            </a:blip>
            <a:srcRect l="56218" t="40308" r="4858" b="38617"/>
            <a:stretch/>
          </p:blipFill>
          <p:spPr>
            <a:xfrm>
              <a:off x="5456715" y="4369905"/>
              <a:ext cx="2658636" cy="1862856"/>
            </a:xfrm>
            <a:prstGeom prst="rect">
              <a:avLst/>
            </a:prstGeom>
          </p:spPr>
        </p:pic>
      </p:grpSp>
    </p:spTree>
    <p:extLst>
      <p:ext uri="{BB962C8B-B14F-4D97-AF65-F5344CB8AC3E}">
        <p14:creationId xmlns:p14="http://schemas.microsoft.com/office/powerpoint/2010/main" val="282052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0896" y="175567"/>
            <a:ext cx="821258" cy="461665"/>
          </a:xfrm>
          <a:prstGeom prst="rect">
            <a:avLst/>
          </a:prstGeom>
          <a:noFill/>
        </p:spPr>
        <p:txBody>
          <a:bodyPr wrap="none" rtlCol="0">
            <a:spAutoFit/>
          </a:bodyPr>
          <a:lstStyle/>
          <a:p>
            <a:pPr algn="ctr"/>
            <a:r>
              <a:rPr lang="en-US" sz="2400" dirty="0"/>
              <a:t>STAR</a:t>
            </a:r>
          </a:p>
        </p:txBody>
      </p:sp>
      <p:sp>
        <p:nvSpPr>
          <p:cNvPr id="3" name="Rectangle 2"/>
          <p:cNvSpPr/>
          <p:nvPr/>
        </p:nvSpPr>
        <p:spPr>
          <a:xfrm>
            <a:off x="1054100" y="781735"/>
            <a:ext cx="7073900" cy="369332"/>
          </a:xfrm>
          <a:prstGeom prst="rect">
            <a:avLst/>
          </a:prstGeom>
        </p:spPr>
        <p:txBody>
          <a:bodyPr wrap="square">
            <a:spAutoFit/>
          </a:bodyPr>
          <a:lstStyle/>
          <a:p>
            <a:pPr algn="ctr"/>
            <a:r>
              <a:rPr lang="en-US" dirty="0"/>
              <a:t>Estimate species trees using average ranks of gene coalescence times.</a:t>
            </a:r>
          </a:p>
        </p:txBody>
      </p:sp>
      <p:sp>
        <p:nvSpPr>
          <p:cNvPr id="4" name="Rectangle 3"/>
          <p:cNvSpPr/>
          <p:nvPr/>
        </p:nvSpPr>
        <p:spPr>
          <a:xfrm>
            <a:off x="876300" y="1404035"/>
            <a:ext cx="7454900" cy="369332"/>
          </a:xfrm>
          <a:prstGeom prst="rect">
            <a:avLst/>
          </a:prstGeom>
        </p:spPr>
        <p:txBody>
          <a:bodyPr wrap="square">
            <a:spAutoFit/>
          </a:bodyPr>
          <a:lstStyle/>
          <a:p>
            <a:pPr algn="ctr"/>
            <a:r>
              <a:rPr lang="en-US" dirty="0"/>
              <a:t>Rank the coalescence times, beginning by assigning the root a rank of </a:t>
            </a:r>
            <a:r>
              <a:rPr lang="en-US" i="1" dirty="0"/>
              <a:t>n.</a:t>
            </a:r>
            <a:r>
              <a:rPr lang="en-US" dirty="0"/>
              <a:t> </a:t>
            </a:r>
          </a:p>
        </p:txBody>
      </p:sp>
      <p:pic>
        <p:nvPicPr>
          <p:cNvPr id="5" name="Picture 4"/>
          <p:cNvPicPr/>
          <p:nvPr/>
        </p:nvPicPr>
        <p:blipFill rotWithShape="1">
          <a:blip r:embed="rId2">
            <a:extLst>
              <a:ext uri="{28A0092B-C50C-407E-A947-70E740481C1C}">
                <a14:useLocalDpi xmlns:a14="http://schemas.microsoft.com/office/drawing/2010/main" val="0"/>
              </a:ext>
            </a:extLst>
          </a:blip>
          <a:srcRect t="35263" b="36016"/>
          <a:stretch/>
        </p:blipFill>
        <p:spPr bwMode="auto">
          <a:xfrm>
            <a:off x="1079501" y="1938468"/>
            <a:ext cx="7086600" cy="2976432"/>
          </a:xfrm>
          <a:prstGeom prst="rect">
            <a:avLst/>
          </a:prstGeom>
          <a:ln>
            <a:noFill/>
          </a:ln>
          <a:extLst>
            <a:ext uri="{53640926-AAD7-44d8-BBD7-CCE9431645EC}">
              <a14:shadowObscured xmlns="" xmlns:a14="http://schemas.microsoft.com/office/drawing/2010/main"/>
            </a:ext>
          </a:extLst>
        </p:spPr>
      </p:pic>
      <p:grpSp>
        <p:nvGrpSpPr>
          <p:cNvPr id="8" name="Group 7"/>
          <p:cNvGrpSpPr/>
          <p:nvPr/>
        </p:nvGrpSpPr>
        <p:grpSpPr>
          <a:xfrm>
            <a:off x="355601" y="4737100"/>
            <a:ext cx="3815295" cy="1932940"/>
            <a:chOff x="355601" y="4737100"/>
            <a:chExt cx="3815295" cy="1932940"/>
          </a:xfrm>
        </p:grpSpPr>
        <p:pic>
          <p:nvPicPr>
            <p:cNvPr id="6" name="Picture 5"/>
            <p:cNvPicPr/>
            <p:nvPr/>
          </p:nvPicPr>
          <p:blipFill rotWithShape="1">
            <a:blip r:embed="rId3">
              <a:extLst>
                <a:ext uri="{28A0092B-C50C-407E-A947-70E740481C1C}">
                  <a14:useLocalDpi xmlns:a14="http://schemas.microsoft.com/office/drawing/2010/main" val="0"/>
                </a:ext>
              </a:extLst>
            </a:blip>
            <a:srcRect l="7906" t="39004" r="44652" b="39489"/>
            <a:stretch/>
          </p:blipFill>
          <p:spPr bwMode="auto">
            <a:xfrm>
              <a:off x="355601" y="4737100"/>
              <a:ext cx="3416300" cy="1932940"/>
            </a:xfrm>
            <a:prstGeom prst="rect">
              <a:avLst/>
            </a:prstGeom>
            <a:ln>
              <a:noFill/>
            </a:ln>
            <a:extLst>
              <a:ext uri="{53640926-AAD7-44d8-BBD7-CCE9431645EC}">
                <a14:shadowObscured xmlns="" xmlns:a14="http://schemas.microsoft.com/office/drawing/2010/main"/>
              </a:ext>
            </a:extLst>
          </p:spPr>
        </p:pic>
        <p:sp>
          <p:nvSpPr>
            <p:cNvPr id="7" name="TextBox 6"/>
            <p:cNvSpPr txBox="1"/>
            <p:nvPr/>
          </p:nvSpPr>
          <p:spPr>
            <a:xfrm>
              <a:off x="783205" y="6171168"/>
              <a:ext cx="3387691" cy="369332"/>
            </a:xfrm>
            <a:prstGeom prst="rect">
              <a:avLst/>
            </a:prstGeom>
            <a:noFill/>
          </p:spPr>
          <p:txBody>
            <a:bodyPr wrap="none" rtlCol="0">
              <a:spAutoFit/>
            </a:bodyPr>
            <a:lstStyle/>
            <a:p>
              <a:r>
                <a:rPr lang="en-US" dirty="0"/>
                <a:t>Matrix of twice the average ranks.</a:t>
              </a:r>
            </a:p>
          </p:txBody>
        </p:sp>
      </p:grpSp>
      <p:pic>
        <p:nvPicPr>
          <p:cNvPr id="9" name="Picture 8"/>
          <p:cNvPicPr/>
          <p:nvPr/>
        </p:nvPicPr>
        <p:blipFill rotWithShape="1">
          <a:blip r:embed="rId3">
            <a:extLst>
              <a:ext uri="{28A0092B-C50C-407E-A947-70E740481C1C}">
                <a14:useLocalDpi xmlns:a14="http://schemas.microsoft.com/office/drawing/2010/main" val="0"/>
              </a:ext>
            </a:extLst>
          </a:blip>
          <a:srcRect l="57474" t="38713" r="7266" b="39780"/>
          <a:stretch/>
        </p:blipFill>
        <p:spPr bwMode="auto">
          <a:xfrm>
            <a:off x="5803900" y="4749800"/>
            <a:ext cx="2095500" cy="165354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2419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06074" y="1335598"/>
            <a:ext cx="5943600" cy="3042285"/>
            <a:chOff x="0" y="0"/>
            <a:chExt cx="7442201" cy="3809575"/>
          </a:xfrm>
        </p:grpSpPr>
        <p:grpSp>
          <p:nvGrpSpPr>
            <p:cNvPr id="3" name="Group 2"/>
            <p:cNvGrpSpPr/>
            <p:nvPr/>
          </p:nvGrpSpPr>
          <p:grpSpPr>
            <a:xfrm>
              <a:off x="0" y="0"/>
              <a:ext cx="7442201" cy="3809575"/>
              <a:chOff x="0" y="0"/>
              <a:chExt cx="7442201" cy="3809575"/>
            </a:xfrm>
          </p:grpSpPr>
          <p:pic>
            <p:nvPicPr>
              <p:cNvPr id="13" name="Picture 12" descr="MPE_Review_2009.Fig2a.pdf"/>
              <p:cNvPicPr>
                <a:picLocks noChangeAspect="1"/>
              </p:cNvPicPr>
              <p:nvPr/>
            </p:nvPicPr>
            <p:blipFill rotWithShape="1">
              <a:blip r:embed="rId2">
                <a:extLst>
                  <a:ext uri="{28A0092B-C50C-407E-A947-70E740481C1C}">
                    <a14:useLocalDpi xmlns:a14="http://schemas.microsoft.com/office/drawing/2010/main" val="0"/>
                  </a:ext>
                </a:extLst>
              </a:blip>
              <a:srcRect l="7589" t="34133" r="13451" b="34634"/>
              <a:stretch/>
            </p:blipFill>
            <p:spPr>
              <a:xfrm>
                <a:off x="0" y="0"/>
                <a:ext cx="7442201" cy="3809575"/>
              </a:xfrm>
              <a:prstGeom prst="rect">
                <a:avLst/>
              </a:prstGeom>
            </p:spPr>
          </p:pic>
          <p:sp>
            <p:nvSpPr>
              <p:cNvPr id="14" name="Rounded Rectangle 13"/>
              <p:cNvSpPr/>
              <p:nvPr/>
            </p:nvSpPr>
            <p:spPr>
              <a:xfrm>
                <a:off x="3365501" y="1542972"/>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 name="Rounded Rectangle 14"/>
              <p:cNvSpPr/>
              <p:nvPr/>
            </p:nvSpPr>
            <p:spPr>
              <a:xfrm>
                <a:off x="4656671" y="1729239"/>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 name="Rounded Rectangle 15"/>
              <p:cNvSpPr/>
              <p:nvPr/>
            </p:nvSpPr>
            <p:spPr>
              <a:xfrm>
                <a:off x="5321301" y="2072138"/>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 name="Rounded Rectangle 16"/>
              <p:cNvSpPr/>
              <p:nvPr/>
            </p:nvSpPr>
            <p:spPr>
              <a:xfrm>
                <a:off x="3768725" y="332239"/>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 name="Rounded Rectangle 17"/>
              <p:cNvSpPr/>
              <p:nvPr/>
            </p:nvSpPr>
            <p:spPr>
              <a:xfrm>
                <a:off x="1824567" y="916442"/>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9" name="Rounded Rectangle 18"/>
              <p:cNvSpPr/>
              <p:nvPr/>
            </p:nvSpPr>
            <p:spPr>
              <a:xfrm>
                <a:off x="1587499" y="1373637"/>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0" name="Rounded Rectangle 19"/>
              <p:cNvSpPr/>
              <p:nvPr/>
            </p:nvSpPr>
            <p:spPr>
              <a:xfrm>
                <a:off x="1413929" y="1678437"/>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1" name="Rounded Rectangle 20"/>
              <p:cNvSpPr/>
              <p:nvPr/>
            </p:nvSpPr>
            <p:spPr>
              <a:xfrm>
                <a:off x="5939368" y="1153508"/>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2" name="Rounded Rectangle 21"/>
              <p:cNvSpPr/>
              <p:nvPr/>
            </p:nvSpPr>
            <p:spPr>
              <a:xfrm>
                <a:off x="5643034" y="1551438"/>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sp>
          <p:nvSpPr>
            <p:cNvPr id="4" name="Text Box 22"/>
            <p:cNvSpPr txBox="1"/>
            <p:nvPr/>
          </p:nvSpPr>
          <p:spPr>
            <a:xfrm>
              <a:off x="1663701" y="926104"/>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1.0</a:t>
              </a:r>
              <a:endParaRPr lang="en-US" sz="1000">
                <a:effectLst/>
                <a:latin typeface="Times"/>
                <a:ea typeface="ＭＳ 明朝"/>
                <a:cs typeface="Times New Roman"/>
              </a:endParaRPr>
            </a:p>
          </p:txBody>
        </p:sp>
        <p:sp>
          <p:nvSpPr>
            <p:cNvPr id="5" name="Text Box 23"/>
            <p:cNvSpPr txBox="1"/>
            <p:nvPr/>
          </p:nvSpPr>
          <p:spPr>
            <a:xfrm>
              <a:off x="1277831" y="1714947"/>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0.5</a:t>
              </a:r>
              <a:endParaRPr lang="en-US" sz="1000">
                <a:effectLst/>
                <a:latin typeface="Times"/>
                <a:ea typeface="ＭＳ 明朝"/>
                <a:cs typeface="Times New Roman"/>
              </a:endParaRPr>
            </a:p>
          </p:txBody>
        </p:sp>
        <p:sp>
          <p:nvSpPr>
            <p:cNvPr id="6" name="Text Box 24"/>
            <p:cNvSpPr txBox="1"/>
            <p:nvPr/>
          </p:nvSpPr>
          <p:spPr>
            <a:xfrm>
              <a:off x="5244472" y="1966184"/>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0.2</a:t>
              </a:r>
              <a:endParaRPr lang="en-US" sz="1000">
                <a:effectLst/>
                <a:latin typeface="Times"/>
                <a:ea typeface="ＭＳ 明朝"/>
                <a:cs typeface="Times New Roman"/>
              </a:endParaRPr>
            </a:p>
          </p:txBody>
        </p:sp>
        <p:sp>
          <p:nvSpPr>
            <p:cNvPr id="7" name="Text Box 25"/>
            <p:cNvSpPr txBox="1"/>
            <p:nvPr/>
          </p:nvSpPr>
          <p:spPr>
            <a:xfrm>
              <a:off x="1494047" y="1335458"/>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0.7</a:t>
              </a:r>
              <a:endParaRPr lang="en-US" sz="1000">
                <a:effectLst/>
                <a:latin typeface="Times"/>
                <a:ea typeface="ＭＳ 明朝"/>
                <a:cs typeface="Times New Roman"/>
              </a:endParaRPr>
            </a:p>
          </p:txBody>
        </p:sp>
        <p:sp>
          <p:nvSpPr>
            <p:cNvPr id="8" name="Text Box 26"/>
            <p:cNvSpPr txBox="1"/>
            <p:nvPr/>
          </p:nvSpPr>
          <p:spPr>
            <a:xfrm>
              <a:off x="5519950" y="1551345"/>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0.6</a:t>
              </a:r>
              <a:endParaRPr lang="en-US" sz="1000">
                <a:effectLst/>
                <a:latin typeface="Times"/>
                <a:ea typeface="ＭＳ 明朝"/>
                <a:cs typeface="Times New Roman"/>
              </a:endParaRPr>
            </a:p>
          </p:txBody>
        </p:sp>
        <p:sp>
          <p:nvSpPr>
            <p:cNvPr id="9" name="Text Box 27"/>
            <p:cNvSpPr txBox="1"/>
            <p:nvPr/>
          </p:nvSpPr>
          <p:spPr>
            <a:xfrm>
              <a:off x="5727700" y="1208462"/>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0.8</a:t>
              </a:r>
              <a:endParaRPr lang="en-US" sz="1000">
                <a:effectLst/>
                <a:latin typeface="Times"/>
                <a:ea typeface="ＭＳ 明朝"/>
                <a:cs typeface="Times New Roman"/>
              </a:endParaRPr>
            </a:p>
          </p:txBody>
        </p:sp>
        <p:sp>
          <p:nvSpPr>
            <p:cNvPr id="10" name="Text Box 28"/>
            <p:cNvSpPr txBox="1"/>
            <p:nvPr/>
          </p:nvSpPr>
          <p:spPr>
            <a:xfrm>
              <a:off x="3246652" y="1482356"/>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0.6</a:t>
              </a:r>
              <a:endParaRPr lang="en-US" sz="1000">
                <a:effectLst/>
                <a:latin typeface="Times"/>
                <a:ea typeface="ＭＳ 明朝"/>
                <a:cs typeface="Times New Roman"/>
              </a:endParaRPr>
            </a:p>
          </p:txBody>
        </p:sp>
        <p:sp>
          <p:nvSpPr>
            <p:cNvPr id="11" name="Text Box 29"/>
            <p:cNvSpPr txBox="1"/>
            <p:nvPr/>
          </p:nvSpPr>
          <p:spPr>
            <a:xfrm>
              <a:off x="3560976" y="332219"/>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1.2</a:t>
              </a:r>
              <a:endParaRPr lang="en-US" sz="1000">
                <a:effectLst/>
                <a:latin typeface="Times"/>
                <a:ea typeface="ＭＳ 明朝"/>
                <a:cs typeface="Times New Roman"/>
              </a:endParaRPr>
            </a:p>
          </p:txBody>
        </p:sp>
        <p:sp>
          <p:nvSpPr>
            <p:cNvPr id="12" name="Text Box 30"/>
            <p:cNvSpPr txBox="1"/>
            <p:nvPr/>
          </p:nvSpPr>
          <p:spPr>
            <a:xfrm>
              <a:off x="4233020" y="1856128"/>
              <a:ext cx="438104" cy="300567"/>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mbria"/>
                  <a:ea typeface="ＭＳ 明朝"/>
                  <a:cs typeface="Times New Roman"/>
                </a:rPr>
                <a:t>0.3</a:t>
              </a:r>
              <a:endParaRPr lang="en-US" sz="1000">
                <a:effectLst/>
                <a:latin typeface="Times"/>
                <a:ea typeface="ＭＳ 明朝"/>
                <a:cs typeface="Times New Roman"/>
              </a:endParaRPr>
            </a:p>
          </p:txBody>
        </p:sp>
      </p:grpSp>
      <p:sp>
        <p:nvSpPr>
          <p:cNvPr id="23" name="TextBox 22"/>
          <p:cNvSpPr txBox="1"/>
          <p:nvPr/>
        </p:nvSpPr>
        <p:spPr>
          <a:xfrm>
            <a:off x="3702787" y="139700"/>
            <a:ext cx="1794181" cy="677108"/>
          </a:xfrm>
          <a:prstGeom prst="rect">
            <a:avLst/>
          </a:prstGeom>
          <a:noFill/>
        </p:spPr>
        <p:txBody>
          <a:bodyPr wrap="none" rtlCol="0">
            <a:spAutoFit/>
          </a:bodyPr>
          <a:lstStyle/>
          <a:p>
            <a:pPr algn="ctr"/>
            <a:r>
              <a:rPr lang="en-US" sz="2400" dirty="0"/>
              <a:t>STEAC</a:t>
            </a:r>
          </a:p>
          <a:p>
            <a:pPr algn="ctr"/>
            <a:r>
              <a:rPr lang="en-US" sz="1400" dirty="0"/>
              <a:t>Average Coalescences</a:t>
            </a:r>
          </a:p>
        </p:txBody>
      </p:sp>
      <p:pic>
        <p:nvPicPr>
          <p:cNvPr id="24" name="Picture 23"/>
          <p:cNvPicPr/>
          <p:nvPr/>
        </p:nvPicPr>
        <p:blipFill rotWithShape="1">
          <a:blip r:embed="rId3">
            <a:extLst>
              <a:ext uri="{28A0092B-C50C-407E-A947-70E740481C1C}">
                <a14:useLocalDpi xmlns:a14="http://schemas.microsoft.com/office/drawing/2010/main" val="0"/>
              </a:ext>
            </a:extLst>
          </a:blip>
          <a:srcRect t="40072" b="37621"/>
          <a:stretch/>
        </p:blipFill>
        <p:spPr bwMode="auto">
          <a:xfrm>
            <a:off x="1573580" y="4311015"/>
            <a:ext cx="5942965" cy="171577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74772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79A88-A9B8-B542-8D5E-9ED4C1912C3C}"/>
              </a:ext>
            </a:extLst>
          </p:cNvPr>
          <p:cNvSpPr txBox="1"/>
          <p:nvPr/>
        </p:nvSpPr>
        <p:spPr>
          <a:xfrm>
            <a:off x="3662732" y="139700"/>
            <a:ext cx="1874296" cy="677108"/>
          </a:xfrm>
          <a:prstGeom prst="rect">
            <a:avLst/>
          </a:prstGeom>
          <a:noFill/>
        </p:spPr>
        <p:txBody>
          <a:bodyPr wrap="none" rtlCol="0">
            <a:spAutoFit/>
          </a:bodyPr>
          <a:lstStyle/>
          <a:p>
            <a:pPr algn="ctr"/>
            <a:r>
              <a:rPr lang="en-US" sz="2400" dirty="0"/>
              <a:t>NJST</a:t>
            </a:r>
          </a:p>
          <a:p>
            <a:pPr algn="ctr"/>
            <a:r>
              <a:rPr lang="en-US" sz="1400" dirty="0"/>
              <a:t>Average Node Distance</a:t>
            </a:r>
          </a:p>
        </p:txBody>
      </p:sp>
      <p:grpSp>
        <p:nvGrpSpPr>
          <p:cNvPr id="6" name="Group 5">
            <a:extLst>
              <a:ext uri="{FF2B5EF4-FFF2-40B4-BE49-F238E27FC236}">
                <a16:creationId xmlns:a16="http://schemas.microsoft.com/office/drawing/2014/main" id="{3DF8C302-71E7-F84A-8660-C2A4463143AC}"/>
              </a:ext>
            </a:extLst>
          </p:cNvPr>
          <p:cNvGrpSpPr/>
          <p:nvPr/>
        </p:nvGrpSpPr>
        <p:grpSpPr>
          <a:xfrm>
            <a:off x="631448" y="1335598"/>
            <a:ext cx="6718226" cy="4820037"/>
            <a:chOff x="631448" y="1335598"/>
            <a:chExt cx="6718226" cy="4820037"/>
          </a:xfrm>
        </p:grpSpPr>
        <p:grpSp>
          <p:nvGrpSpPr>
            <p:cNvPr id="3" name="Group 2">
              <a:extLst>
                <a:ext uri="{FF2B5EF4-FFF2-40B4-BE49-F238E27FC236}">
                  <a16:creationId xmlns:a16="http://schemas.microsoft.com/office/drawing/2014/main" id="{F5C1C61A-AFBD-A148-9885-0073901855AB}"/>
                </a:ext>
              </a:extLst>
            </p:cNvPr>
            <p:cNvGrpSpPr/>
            <p:nvPr/>
          </p:nvGrpSpPr>
          <p:grpSpPr>
            <a:xfrm>
              <a:off x="1406074" y="1335598"/>
              <a:ext cx="5943600" cy="3042285"/>
              <a:chOff x="0" y="0"/>
              <a:chExt cx="7442201" cy="3809575"/>
            </a:xfrm>
          </p:grpSpPr>
          <p:grpSp>
            <p:nvGrpSpPr>
              <p:cNvPr id="4" name="Group 3">
                <a:extLst>
                  <a:ext uri="{FF2B5EF4-FFF2-40B4-BE49-F238E27FC236}">
                    <a16:creationId xmlns:a16="http://schemas.microsoft.com/office/drawing/2014/main" id="{B09213D2-F867-D04A-A96D-D3D35EA5BD8F}"/>
                  </a:ext>
                </a:extLst>
              </p:cNvPr>
              <p:cNvGrpSpPr/>
              <p:nvPr/>
            </p:nvGrpSpPr>
            <p:grpSpPr>
              <a:xfrm>
                <a:off x="0" y="0"/>
                <a:ext cx="7442201" cy="3809575"/>
                <a:chOff x="0" y="0"/>
                <a:chExt cx="7442201" cy="3809575"/>
              </a:xfrm>
            </p:grpSpPr>
            <p:pic>
              <p:nvPicPr>
                <p:cNvPr id="14" name="Picture 13" descr="MPE_Review_2009.Fig2a.pdf">
                  <a:extLst>
                    <a:ext uri="{FF2B5EF4-FFF2-40B4-BE49-F238E27FC236}">
                      <a16:creationId xmlns:a16="http://schemas.microsoft.com/office/drawing/2014/main" id="{9A956917-6EA9-5A42-BC5F-EBD1E78975FF}"/>
                    </a:ext>
                  </a:extLst>
                </p:cNvPr>
                <p:cNvPicPr>
                  <a:picLocks noChangeAspect="1"/>
                </p:cNvPicPr>
                <p:nvPr/>
              </p:nvPicPr>
              <p:blipFill rotWithShape="1">
                <a:blip r:embed="rId2">
                  <a:extLst>
                    <a:ext uri="{28A0092B-C50C-407E-A947-70E740481C1C}">
                      <a14:useLocalDpi xmlns:a14="http://schemas.microsoft.com/office/drawing/2010/main" val="0"/>
                    </a:ext>
                  </a:extLst>
                </a:blip>
                <a:srcRect l="7589" t="34133" r="13451" b="34634"/>
                <a:stretch/>
              </p:blipFill>
              <p:spPr>
                <a:xfrm>
                  <a:off x="0" y="0"/>
                  <a:ext cx="7442201" cy="3809575"/>
                </a:xfrm>
                <a:prstGeom prst="rect">
                  <a:avLst/>
                </a:prstGeom>
              </p:spPr>
            </p:pic>
            <p:sp>
              <p:nvSpPr>
                <p:cNvPr id="15" name="Rounded Rectangle 14">
                  <a:extLst>
                    <a:ext uri="{FF2B5EF4-FFF2-40B4-BE49-F238E27FC236}">
                      <a16:creationId xmlns:a16="http://schemas.microsoft.com/office/drawing/2014/main" id="{B833B6EC-DA24-5744-8447-D8F0B1C98498}"/>
                    </a:ext>
                  </a:extLst>
                </p:cNvPr>
                <p:cNvSpPr/>
                <p:nvPr/>
              </p:nvSpPr>
              <p:spPr>
                <a:xfrm>
                  <a:off x="3365501" y="1542972"/>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 name="Rounded Rectangle 15">
                  <a:extLst>
                    <a:ext uri="{FF2B5EF4-FFF2-40B4-BE49-F238E27FC236}">
                      <a16:creationId xmlns:a16="http://schemas.microsoft.com/office/drawing/2014/main" id="{471ACCB7-E3B5-7340-A45C-D1A219F628B8}"/>
                    </a:ext>
                  </a:extLst>
                </p:cNvPr>
                <p:cNvSpPr/>
                <p:nvPr/>
              </p:nvSpPr>
              <p:spPr>
                <a:xfrm>
                  <a:off x="4656671" y="1729239"/>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 name="Rounded Rectangle 16">
                  <a:extLst>
                    <a:ext uri="{FF2B5EF4-FFF2-40B4-BE49-F238E27FC236}">
                      <a16:creationId xmlns:a16="http://schemas.microsoft.com/office/drawing/2014/main" id="{FA63C4B8-F283-7F4E-9380-5CB76BF13551}"/>
                    </a:ext>
                  </a:extLst>
                </p:cNvPr>
                <p:cNvSpPr/>
                <p:nvPr/>
              </p:nvSpPr>
              <p:spPr>
                <a:xfrm>
                  <a:off x="5321301" y="2072138"/>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 name="Rounded Rectangle 17">
                  <a:extLst>
                    <a:ext uri="{FF2B5EF4-FFF2-40B4-BE49-F238E27FC236}">
                      <a16:creationId xmlns:a16="http://schemas.microsoft.com/office/drawing/2014/main" id="{2CFDA10E-A188-D44D-8ECB-D3616932173E}"/>
                    </a:ext>
                  </a:extLst>
                </p:cNvPr>
                <p:cNvSpPr/>
                <p:nvPr/>
              </p:nvSpPr>
              <p:spPr>
                <a:xfrm>
                  <a:off x="3768725" y="332239"/>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9" name="Rounded Rectangle 18">
                  <a:extLst>
                    <a:ext uri="{FF2B5EF4-FFF2-40B4-BE49-F238E27FC236}">
                      <a16:creationId xmlns:a16="http://schemas.microsoft.com/office/drawing/2014/main" id="{830194D1-7BEF-5845-A512-01E1514A6F47}"/>
                    </a:ext>
                  </a:extLst>
                </p:cNvPr>
                <p:cNvSpPr/>
                <p:nvPr/>
              </p:nvSpPr>
              <p:spPr>
                <a:xfrm>
                  <a:off x="1824567" y="916442"/>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0" name="Rounded Rectangle 19">
                  <a:extLst>
                    <a:ext uri="{FF2B5EF4-FFF2-40B4-BE49-F238E27FC236}">
                      <a16:creationId xmlns:a16="http://schemas.microsoft.com/office/drawing/2014/main" id="{98AFA9C4-0158-7B48-A0E8-F9FF3C371CB0}"/>
                    </a:ext>
                  </a:extLst>
                </p:cNvPr>
                <p:cNvSpPr/>
                <p:nvPr/>
              </p:nvSpPr>
              <p:spPr>
                <a:xfrm>
                  <a:off x="1587499" y="1373637"/>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1" name="Rounded Rectangle 20">
                  <a:extLst>
                    <a:ext uri="{FF2B5EF4-FFF2-40B4-BE49-F238E27FC236}">
                      <a16:creationId xmlns:a16="http://schemas.microsoft.com/office/drawing/2014/main" id="{A1D1E2C9-1946-7042-8653-7BDC4F5A6884}"/>
                    </a:ext>
                  </a:extLst>
                </p:cNvPr>
                <p:cNvSpPr/>
                <p:nvPr/>
              </p:nvSpPr>
              <p:spPr>
                <a:xfrm>
                  <a:off x="1413929" y="1678437"/>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2" name="Rounded Rectangle 21">
                  <a:extLst>
                    <a:ext uri="{FF2B5EF4-FFF2-40B4-BE49-F238E27FC236}">
                      <a16:creationId xmlns:a16="http://schemas.microsoft.com/office/drawing/2014/main" id="{E54E9E09-388B-6248-BFDB-BD1FBC4A20D7}"/>
                    </a:ext>
                  </a:extLst>
                </p:cNvPr>
                <p:cNvSpPr/>
                <p:nvPr/>
              </p:nvSpPr>
              <p:spPr>
                <a:xfrm>
                  <a:off x="5939368" y="1153508"/>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3" name="Rounded Rectangle 22">
                  <a:extLst>
                    <a:ext uri="{FF2B5EF4-FFF2-40B4-BE49-F238E27FC236}">
                      <a16:creationId xmlns:a16="http://schemas.microsoft.com/office/drawing/2014/main" id="{A9CB1BD0-D48F-3345-9FEF-ABA142573CEA}"/>
                    </a:ext>
                  </a:extLst>
                </p:cNvPr>
                <p:cNvSpPr/>
                <p:nvPr/>
              </p:nvSpPr>
              <p:spPr>
                <a:xfrm>
                  <a:off x="5643034" y="1551438"/>
                  <a:ext cx="211667" cy="2540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sp>
            <p:nvSpPr>
              <p:cNvPr id="5" name="Text Box 22">
                <a:extLst>
                  <a:ext uri="{FF2B5EF4-FFF2-40B4-BE49-F238E27FC236}">
                    <a16:creationId xmlns:a16="http://schemas.microsoft.com/office/drawing/2014/main" id="{085085AD-9DAD-4241-AA2C-3EBB0721B5EC}"/>
                  </a:ext>
                </a:extLst>
              </p:cNvPr>
              <p:cNvSpPr txBox="1"/>
              <p:nvPr/>
            </p:nvSpPr>
            <p:spPr>
              <a:xfrm>
                <a:off x="1663701" y="926105"/>
                <a:ext cx="231309" cy="308320"/>
              </a:xfrm>
              <a:prstGeom prst="rect">
                <a:avLst/>
              </a:prstGeom>
              <a:noFill/>
            </p:spPr>
            <p:txBody>
              <a:bodyPr wrap="none" rtlCol="0">
                <a:spAutoFit/>
              </a:bodyPr>
              <a:lstStyle/>
              <a:p>
                <a:pPr marL="0" marR="0">
                  <a:spcBef>
                    <a:spcPts val="0"/>
                  </a:spcBef>
                  <a:spcAft>
                    <a:spcPts val="0"/>
                  </a:spcAft>
                </a:pPr>
                <a:endParaRPr lang="en-US" sz="1000" dirty="0">
                  <a:effectLst/>
                  <a:latin typeface="Times"/>
                  <a:ea typeface="ＭＳ 明朝"/>
                  <a:cs typeface="Times New Roman"/>
                </a:endParaRPr>
              </a:p>
            </p:txBody>
          </p:sp>
          <p:sp>
            <p:nvSpPr>
              <p:cNvPr id="8" name="Text Box 25">
                <a:extLst>
                  <a:ext uri="{FF2B5EF4-FFF2-40B4-BE49-F238E27FC236}">
                    <a16:creationId xmlns:a16="http://schemas.microsoft.com/office/drawing/2014/main" id="{EE921F7A-6015-2044-B369-A65DCCE50224}"/>
                  </a:ext>
                </a:extLst>
              </p:cNvPr>
              <p:cNvSpPr txBox="1"/>
              <p:nvPr/>
            </p:nvSpPr>
            <p:spPr>
              <a:xfrm>
                <a:off x="1494047" y="1335458"/>
                <a:ext cx="231309" cy="308320"/>
              </a:xfrm>
              <a:prstGeom prst="rect">
                <a:avLst/>
              </a:prstGeom>
              <a:noFill/>
            </p:spPr>
            <p:txBody>
              <a:bodyPr wrap="none" rtlCol="0">
                <a:spAutoFit/>
              </a:bodyPr>
              <a:lstStyle/>
              <a:p>
                <a:pPr marL="0" marR="0">
                  <a:spcBef>
                    <a:spcPts val="0"/>
                  </a:spcBef>
                  <a:spcAft>
                    <a:spcPts val="0"/>
                  </a:spcAft>
                </a:pPr>
                <a:endParaRPr lang="en-US" sz="1000" dirty="0">
                  <a:effectLst/>
                  <a:latin typeface="Times"/>
                  <a:ea typeface="ＭＳ 明朝"/>
                  <a:cs typeface="Times New Roman"/>
                </a:endParaRPr>
              </a:p>
            </p:txBody>
          </p:sp>
        </p:grpSp>
        <p:grpSp>
          <p:nvGrpSpPr>
            <p:cNvPr id="38" name="Group 37">
              <a:extLst>
                <a:ext uri="{FF2B5EF4-FFF2-40B4-BE49-F238E27FC236}">
                  <a16:creationId xmlns:a16="http://schemas.microsoft.com/office/drawing/2014/main" id="{743F07C3-F5CF-424B-AF31-8DF93868D325}"/>
                </a:ext>
              </a:extLst>
            </p:cNvPr>
            <p:cNvGrpSpPr/>
            <p:nvPr/>
          </p:nvGrpSpPr>
          <p:grpSpPr>
            <a:xfrm>
              <a:off x="631448" y="4489057"/>
              <a:ext cx="4907683" cy="1666578"/>
              <a:chOff x="4254500" y="4477164"/>
              <a:chExt cx="4907683" cy="1666578"/>
            </a:xfrm>
          </p:grpSpPr>
          <p:sp>
            <p:nvSpPr>
              <p:cNvPr id="26" name="TextBox 25">
                <a:extLst>
                  <a:ext uri="{FF2B5EF4-FFF2-40B4-BE49-F238E27FC236}">
                    <a16:creationId xmlns:a16="http://schemas.microsoft.com/office/drawing/2014/main" id="{CFF1A506-D39F-5D41-8486-763E80D864BE}"/>
                  </a:ext>
                </a:extLst>
              </p:cNvPr>
              <p:cNvSpPr txBox="1"/>
              <p:nvPr/>
            </p:nvSpPr>
            <p:spPr>
              <a:xfrm>
                <a:off x="5443861" y="4477164"/>
                <a:ext cx="2445541" cy="369332"/>
              </a:xfrm>
              <a:prstGeom prst="rect">
                <a:avLst/>
              </a:prstGeom>
              <a:noFill/>
            </p:spPr>
            <p:txBody>
              <a:bodyPr wrap="none" rtlCol="0">
                <a:spAutoFit/>
              </a:bodyPr>
              <a:lstStyle/>
              <a:p>
                <a:r>
                  <a:rPr lang="en-US" dirty="0"/>
                  <a:t>Average Node Distances</a:t>
                </a:r>
              </a:p>
            </p:txBody>
          </p:sp>
          <p:sp>
            <p:nvSpPr>
              <p:cNvPr id="28" name="TextBox 27">
                <a:extLst>
                  <a:ext uri="{FF2B5EF4-FFF2-40B4-BE49-F238E27FC236}">
                    <a16:creationId xmlns:a16="http://schemas.microsoft.com/office/drawing/2014/main" id="{22F733FB-285F-7349-B898-0490E9BF5315}"/>
                  </a:ext>
                </a:extLst>
              </p:cNvPr>
              <p:cNvSpPr txBox="1"/>
              <p:nvPr/>
            </p:nvSpPr>
            <p:spPr>
              <a:xfrm>
                <a:off x="4254500" y="5008412"/>
                <a:ext cx="1843710" cy="369332"/>
              </a:xfrm>
              <a:prstGeom prst="rect">
                <a:avLst/>
              </a:prstGeom>
              <a:noFill/>
            </p:spPr>
            <p:txBody>
              <a:bodyPr wrap="none" rtlCol="0">
                <a:spAutoFit/>
              </a:bodyPr>
              <a:lstStyle/>
              <a:p>
                <a:r>
                  <a:rPr lang="en-US" dirty="0"/>
                  <a:t>A-B: 1 + 1 +1         </a:t>
                </a:r>
              </a:p>
            </p:txBody>
          </p:sp>
          <p:sp>
            <p:nvSpPr>
              <p:cNvPr id="29" name="TextBox 28">
                <a:extLst>
                  <a:ext uri="{FF2B5EF4-FFF2-40B4-BE49-F238E27FC236}">
                    <a16:creationId xmlns:a16="http://schemas.microsoft.com/office/drawing/2014/main" id="{E5280740-F52B-3642-B99E-3BAF0F49DC03}"/>
                  </a:ext>
                </a:extLst>
              </p:cNvPr>
              <p:cNvSpPr txBox="1"/>
              <p:nvPr/>
            </p:nvSpPr>
            <p:spPr>
              <a:xfrm>
                <a:off x="4262925" y="5400877"/>
                <a:ext cx="2462469" cy="369332"/>
              </a:xfrm>
              <a:prstGeom prst="rect">
                <a:avLst/>
              </a:prstGeom>
              <a:noFill/>
            </p:spPr>
            <p:txBody>
              <a:bodyPr wrap="none" rtlCol="0">
                <a:spAutoFit/>
              </a:bodyPr>
              <a:lstStyle/>
              <a:p>
                <a:r>
                  <a:rPr lang="en-US" dirty="0"/>
                  <a:t>A-C: 2 + 3 +2      2.33      </a:t>
                </a:r>
              </a:p>
            </p:txBody>
          </p:sp>
          <p:sp>
            <p:nvSpPr>
              <p:cNvPr id="32" name="TextBox 31">
                <a:extLst>
                  <a:ext uri="{FF2B5EF4-FFF2-40B4-BE49-F238E27FC236}">
                    <a16:creationId xmlns:a16="http://schemas.microsoft.com/office/drawing/2014/main" id="{6F239834-5FCA-7542-80E0-758E9FE9F5EF}"/>
                  </a:ext>
                </a:extLst>
              </p:cNvPr>
              <p:cNvSpPr txBox="1"/>
              <p:nvPr/>
            </p:nvSpPr>
            <p:spPr>
              <a:xfrm>
                <a:off x="5763790" y="5008412"/>
                <a:ext cx="593432" cy="381090"/>
              </a:xfrm>
              <a:prstGeom prst="rect">
                <a:avLst/>
              </a:prstGeom>
              <a:noFill/>
            </p:spPr>
            <p:txBody>
              <a:bodyPr wrap="none" rtlCol="0">
                <a:spAutoFit/>
              </a:bodyPr>
              <a:lstStyle/>
              <a:p>
                <a:r>
                  <a:rPr lang="en-US" dirty="0"/>
                  <a:t>1.00</a:t>
                </a:r>
              </a:p>
            </p:txBody>
          </p:sp>
          <p:sp>
            <p:nvSpPr>
              <p:cNvPr id="33" name="TextBox 32">
                <a:extLst>
                  <a:ext uri="{FF2B5EF4-FFF2-40B4-BE49-F238E27FC236}">
                    <a16:creationId xmlns:a16="http://schemas.microsoft.com/office/drawing/2014/main" id="{950C559B-CF95-9A46-9A0B-9FC613E6BF1B}"/>
                  </a:ext>
                </a:extLst>
              </p:cNvPr>
              <p:cNvSpPr txBox="1"/>
              <p:nvPr/>
            </p:nvSpPr>
            <p:spPr>
              <a:xfrm>
                <a:off x="4262925" y="5774410"/>
                <a:ext cx="2481705" cy="369332"/>
              </a:xfrm>
              <a:prstGeom prst="rect">
                <a:avLst/>
              </a:prstGeom>
              <a:noFill/>
            </p:spPr>
            <p:txBody>
              <a:bodyPr wrap="none" rtlCol="0">
                <a:spAutoFit/>
              </a:bodyPr>
              <a:lstStyle/>
              <a:p>
                <a:r>
                  <a:rPr lang="en-US" dirty="0"/>
                  <a:t>A-D: 3 + 3 +3      3.00      </a:t>
                </a:r>
              </a:p>
            </p:txBody>
          </p:sp>
          <p:sp>
            <p:nvSpPr>
              <p:cNvPr id="34" name="TextBox 33">
                <a:extLst>
                  <a:ext uri="{FF2B5EF4-FFF2-40B4-BE49-F238E27FC236}">
                    <a16:creationId xmlns:a16="http://schemas.microsoft.com/office/drawing/2014/main" id="{864A9D3B-FA17-FA4C-8AC2-14C32163310B}"/>
                  </a:ext>
                </a:extLst>
              </p:cNvPr>
              <p:cNvSpPr txBox="1"/>
              <p:nvPr/>
            </p:nvSpPr>
            <p:spPr>
              <a:xfrm>
                <a:off x="6686825" y="5008412"/>
                <a:ext cx="2456122" cy="369332"/>
              </a:xfrm>
              <a:prstGeom prst="rect">
                <a:avLst/>
              </a:prstGeom>
              <a:noFill/>
            </p:spPr>
            <p:txBody>
              <a:bodyPr wrap="none" rtlCol="0">
                <a:spAutoFit/>
              </a:bodyPr>
              <a:lstStyle/>
              <a:p>
                <a:r>
                  <a:rPr lang="en-US" dirty="0"/>
                  <a:t>B-C: 2 + 3 +2       2.33      </a:t>
                </a:r>
              </a:p>
            </p:txBody>
          </p:sp>
          <p:sp>
            <p:nvSpPr>
              <p:cNvPr id="35" name="TextBox 34">
                <a:extLst>
                  <a:ext uri="{FF2B5EF4-FFF2-40B4-BE49-F238E27FC236}">
                    <a16:creationId xmlns:a16="http://schemas.microsoft.com/office/drawing/2014/main" id="{8741A82D-9197-9B47-8696-C151770A4A2A}"/>
                  </a:ext>
                </a:extLst>
              </p:cNvPr>
              <p:cNvSpPr txBox="1"/>
              <p:nvPr/>
            </p:nvSpPr>
            <p:spPr>
              <a:xfrm>
                <a:off x="6686825" y="5400877"/>
                <a:ext cx="2475358" cy="369332"/>
              </a:xfrm>
              <a:prstGeom prst="rect">
                <a:avLst/>
              </a:prstGeom>
              <a:noFill/>
            </p:spPr>
            <p:txBody>
              <a:bodyPr wrap="none" rtlCol="0">
                <a:spAutoFit/>
              </a:bodyPr>
              <a:lstStyle/>
              <a:p>
                <a:r>
                  <a:rPr lang="en-US" dirty="0"/>
                  <a:t>B-D: 3 + 3 +3       3.00      </a:t>
                </a:r>
              </a:p>
            </p:txBody>
          </p:sp>
          <p:sp>
            <p:nvSpPr>
              <p:cNvPr id="36" name="TextBox 35">
                <a:extLst>
                  <a:ext uri="{FF2B5EF4-FFF2-40B4-BE49-F238E27FC236}">
                    <a16:creationId xmlns:a16="http://schemas.microsoft.com/office/drawing/2014/main" id="{12F8E533-6631-DE4C-A072-D572CB16CB3C}"/>
                  </a:ext>
                </a:extLst>
              </p:cNvPr>
              <p:cNvSpPr txBox="1"/>
              <p:nvPr/>
            </p:nvSpPr>
            <p:spPr>
              <a:xfrm>
                <a:off x="6686825" y="5774410"/>
                <a:ext cx="2473754" cy="369332"/>
              </a:xfrm>
              <a:prstGeom prst="rect">
                <a:avLst/>
              </a:prstGeom>
              <a:noFill/>
            </p:spPr>
            <p:txBody>
              <a:bodyPr wrap="none" rtlCol="0">
                <a:spAutoFit/>
              </a:bodyPr>
              <a:lstStyle/>
              <a:p>
                <a:r>
                  <a:rPr lang="en-US" dirty="0"/>
                  <a:t>C-D: 2 + 1 +2       1.67      </a:t>
                </a:r>
              </a:p>
            </p:txBody>
          </p:sp>
        </p:grpSp>
      </p:grpSp>
      <p:grpSp>
        <p:nvGrpSpPr>
          <p:cNvPr id="41" name="Group 40">
            <a:extLst>
              <a:ext uri="{FF2B5EF4-FFF2-40B4-BE49-F238E27FC236}">
                <a16:creationId xmlns:a16="http://schemas.microsoft.com/office/drawing/2014/main" id="{EAB82F9E-1B10-A74C-99C1-2E38AAAFF1BB}"/>
              </a:ext>
            </a:extLst>
          </p:cNvPr>
          <p:cNvGrpSpPr/>
          <p:nvPr/>
        </p:nvGrpSpPr>
        <p:grpSpPr>
          <a:xfrm>
            <a:off x="5608011" y="4139387"/>
            <a:ext cx="2791091" cy="2018911"/>
            <a:chOff x="5608011" y="4128370"/>
            <a:chExt cx="2791091" cy="2018911"/>
          </a:xfrm>
        </p:grpSpPr>
        <p:pic>
          <p:nvPicPr>
            <p:cNvPr id="39" name="Picture 38">
              <a:extLst>
                <a:ext uri="{FF2B5EF4-FFF2-40B4-BE49-F238E27FC236}">
                  <a16:creationId xmlns:a16="http://schemas.microsoft.com/office/drawing/2014/main" id="{5D527E66-110F-7246-B768-9B0487708A0F}"/>
                </a:ext>
              </a:extLst>
            </p:cNvPr>
            <p:cNvPicPr/>
            <p:nvPr/>
          </p:nvPicPr>
          <p:blipFill rotWithShape="1">
            <a:blip r:embed="rId3">
              <a:extLst>
                <a:ext uri="{28A0092B-C50C-407E-A947-70E740481C1C}">
                  <a14:useLocalDpi xmlns:a14="http://schemas.microsoft.com/office/drawing/2010/main" val="0"/>
                </a:ext>
              </a:extLst>
            </a:blip>
            <a:srcRect l="60315" t="40072" r="3254" b="41104"/>
            <a:stretch/>
          </p:blipFill>
          <p:spPr bwMode="auto">
            <a:xfrm>
              <a:off x="5851827" y="4128370"/>
              <a:ext cx="2547275" cy="1703366"/>
            </a:xfrm>
            <a:prstGeom prst="rect">
              <a:avLst/>
            </a:prstGeom>
            <a:ln>
              <a:noFill/>
            </a:ln>
            <a:extLst>
              <a:ext uri="{53640926-AAD7-44d8-BBD7-CCE9431645EC}">
                <a14:shadowObscured xmlns="" xmlns:a14="http://schemas.microsoft.com/office/drawing/2010/main"/>
              </a:ext>
            </a:extLst>
          </p:spPr>
        </p:pic>
        <p:sp>
          <p:nvSpPr>
            <p:cNvPr id="40" name="TextBox 39">
              <a:extLst>
                <a:ext uri="{FF2B5EF4-FFF2-40B4-BE49-F238E27FC236}">
                  <a16:creationId xmlns:a16="http://schemas.microsoft.com/office/drawing/2014/main" id="{4B605102-4CD6-484F-AFCD-800FF6C9B53B}"/>
                </a:ext>
              </a:extLst>
            </p:cNvPr>
            <p:cNvSpPr txBox="1"/>
            <p:nvPr/>
          </p:nvSpPr>
          <p:spPr>
            <a:xfrm>
              <a:off x="5608011" y="5777949"/>
              <a:ext cx="2593018" cy="369332"/>
            </a:xfrm>
            <a:prstGeom prst="rect">
              <a:avLst/>
            </a:prstGeom>
            <a:solidFill>
              <a:schemeClr val="bg1"/>
            </a:solidFill>
          </p:spPr>
          <p:txBody>
            <a:bodyPr wrap="none" rtlCol="0">
              <a:spAutoFit/>
            </a:bodyPr>
            <a:lstStyle/>
            <a:p>
              <a:r>
                <a:rPr lang="en-US" dirty="0"/>
                <a:t>Topology of the NJST Tree</a:t>
              </a:r>
            </a:p>
          </p:txBody>
        </p:sp>
      </p:grpSp>
    </p:spTree>
    <p:extLst>
      <p:ext uri="{BB962C8B-B14F-4D97-AF65-F5344CB8AC3E}">
        <p14:creationId xmlns:p14="http://schemas.microsoft.com/office/powerpoint/2010/main" val="26445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1316335"/>
            <a:ext cx="7480300" cy="646331"/>
          </a:xfrm>
          <a:prstGeom prst="rect">
            <a:avLst/>
          </a:prstGeom>
        </p:spPr>
        <p:txBody>
          <a:bodyPr wrap="square">
            <a:spAutoFit/>
          </a:bodyPr>
          <a:lstStyle/>
          <a:p>
            <a:pPr marL="228600" marR="0" indent="-114300" algn="ctr">
              <a:spcBef>
                <a:spcPts val="0"/>
              </a:spcBef>
              <a:spcAft>
                <a:spcPts val="0"/>
              </a:spcAft>
            </a:pPr>
            <a:r>
              <a:rPr lang="en-US">
                <a:ea typeface="ＭＳ 明朝" charset="-128"/>
                <a:cs typeface="Times New Roman" charset="0"/>
              </a:rPr>
              <a:t>A couple of novel approaches go back to the quartets approach we discussed earlier this semester. </a:t>
            </a:r>
            <a:endParaRPr lang="en-US">
              <a:effectLst/>
              <a:ea typeface="ＭＳ 明朝" charset="-128"/>
              <a:cs typeface="Times New Roman" charset="0"/>
            </a:endParaRPr>
          </a:p>
        </p:txBody>
      </p:sp>
      <p:sp>
        <p:nvSpPr>
          <p:cNvPr id="5" name="TextBox 4"/>
          <p:cNvSpPr txBox="1"/>
          <p:nvPr/>
        </p:nvSpPr>
        <p:spPr>
          <a:xfrm>
            <a:off x="2905858" y="482600"/>
            <a:ext cx="3075841" cy="461665"/>
          </a:xfrm>
          <a:prstGeom prst="rect">
            <a:avLst/>
          </a:prstGeom>
          <a:noFill/>
        </p:spPr>
        <p:txBody>
          <a:bodyPr wrap="square" rtlCol="0">
            <a:spAutoFit/>
          </a:bodyPr>
          <a:lstStyle/>
          <a:p>
            <a:pPr algn="ctr"/>
            <a:r>
              <a:rPr lang="en-US" sz="2400" dirty="0"/>
              <a:t>Quartets Methods</a:t>
            </a:r>
          </a:p>
        </p:txBody>
      </p:sp>
      <p:sp>
        <p:nvSpPr>
          <p:cNvPr id="6" name="TextBox 5"/>
          <p:cNvSpPr txBox="1"/>
          <p:nvPr/>
        </p:nvSpPr>
        <p:spPr>
          <a:xfrm>
            <a:off x="1835708" y="2073870"/>
            <a:ext cx="5085234" cy="369332"/>
          </a:xfrm>
          <a:prstGeom prst="rect">
            <a:avLst/>
          </a:prstGeom>
          <a:noFill/>
        </p:spPr>
        <p:txBody>
          <a:bodyPr wrap="none" rtlCol="0">
            <a:spAutoFit/>
          </a:bodyPr>
          <a:lstStyle/>
          <a:p>
            <a:r>
              <a:rPr lang="en-US" dirty="0"/>
              <a:t>Analogous to Quartet Puzzling we addressed earlier. </a:t>
            </a:r>
          </a:p>
        </p:txBody>
      </p:sp>
      <p:sp>
        <p:nvSpPr>
          <p:cNvPr id="7" name="Rectangle 6"/>
          <p:cNvSpPr/>
          <p:nvPr/>
        </p:nvSpPr>
        <p:spPr>
          <a:xfrm>
            <a:off x="1185326" y="2716376"/>
            <a:ext cx="6705600" cy="369332"/>
          </a:xfrm>
          <a:prstGeom prst="rect">
            <a:avLst/>
          </a:prstGeom>
        </p:spPr>
        <p:txBody>
          <a:bodyPr wrap="square">
            <a:spAutoFit/>
          </a:bodyPr>
          <a:lstStyle/>
          <a:p>
            <a:r>
              <a:rPr lang="en-US" dirty="0"/>
              <a:t>{1,2,3,4}		{1,2,3,5}		{1,2,4,5}		{1,3,4,5}		{2,3,4,5}</a:t>
            </a:r>
          </a:p>
        </p:txBody>
      </p:sp>
      <p:grpSp>
        <p:nvGrpSpPr>
          <p:cNvPr id="8" name="Group 7"/>
          <p:cNvGrpSpPr/>
          <p:nvPr/>
        </p:nvGrpSpPr>
        <p:grpSpPr>
          <a:xfrm>
            <a:off x="1168400" y="3606800"/>
            <a:ext cx="6652746" cy="1477328"/>
            <a:chOff x="1168400" y="3606800"/>
            <a:chExt cx="6652746" cy="1477328"/>
          </a:xfrm>
        </p:grpSpPr>
        <p:sp>
          <p:nvSpPr>
            <p:cNvPr id="9" name="TextBox 8"/>
            <p:cNvSpPr txBox="1"/>
            <p:nvPr/>
          </p:nvSpPr>
          <p:spPr>
            <a:xfrm>
              <a:off x="1168400" y="3606800"/>
              <a:ext cx="1047808" cy="1477328"/>
            </a:xfrm>
            <a:prstGeom prst="rect">
              <a:avLst/>
            </a:prstGeom>
            <a:noFill/>
          </p:spPr>
          <p:txBody>
            <a:bodyPr wrap="none" rtlCol="0">
              <a:spAutoFit/>
            </a:bodyPr>
            <a:lstStyle/>
            <a:p>
              <a:r>
                <a:rPr lang="en-US" dirty="0"/>
                <a:t>((1,2)3,4)</a:t>
              </a:r>
            </a:p>
            <a:p>
              <a:endParaRPr lang="en-US" dirty="0"/>
            </a:p>
            <a:p>
              <a:r>
                <a:rPr lang="en-US" dirty="0"/>
                <a:t>((1,3)2,4)</a:t>
              </a:r>
            </a:p>
            <a:p>
              <a:endParaRPr lang="en-US" dirty="0"/>
            </a:p>
            <a:p>
              <a:r>
                <a:rPr lang="en-US" dirty="0"/>
                <a:t>((1,4)2,3)</a:t>
              </a:r>
            </a:p>
          </p:txBody>
        </p:sp>
        <p:sp>
          <p:nvSpPr>
            <p:cNvPr id="10" name="TextBox 9"/>
            <p:cNvSpPr txBox="1"/>
            <p:nvPr/>
          </p:nvSpPr>
          <p:spPr>
            <a:xfrm>
              <a:off x="2540001" y="3606800"/>
              <a:ext cx="1047808" cy="1477328"/>
            </a:xfrm>
            <a:prstGeom prst="rect">
              <a:avLst/>
            </a:prstGeom>
            <a:noFill/>
          </p:spPr>
          <p:txBody>
            <a:bodyPr wrap="none" rtlCol="0">
              <a:spAutoFit/>
            </a:bodyPr>
            <a:lstStyle/>
            <a:p>
              <a:r>
                <a:rPr lang="en-US" dirty="0"/>
                <a:t>((1,2)3,5)</a:t>
              </a:r>
            </a:p>
            <a:p>
              <a:endParaRPr lang="en-US" dirty="0"/>
            </a:p>
            <a:p>
              <a:r>
                <a:rPr lang="en-US" dirty="0"/>
                <a:t>((1,3)2,5)</a:t>
              </a:r>
            </a:p>
            <a:p>
              <a:endParaRPr lang="en-US" dirty="0"/>
            </a:p>
            <a:p>
              <a:r>
                <a:rPr lang="en-US" dirty="0"/>
                <a:t>((1,5)2,3)</a:t>
              </a:r>
            </a:p>
          </p:txBody>
        </p:sp>
        <p:sp>
          <p:nvSpPr>
            <p:cNvPr id="11" name="TextBox 10"/>
            <p:cNvSpPr txBox="1"/>
            <p:nvPr/>
          </p:nvSpPr>
          <p:spPr>
            <a:xfrm>
              <a:off x="3894669" y="3606800"/>
              <a:ext cx="1047808" cy="1477328"/>
            </a:xfrm>
            <a:prstGeom prst="rect">
              <a:avLst/>
            </a:prstGeom>
            <a:noFill/>
          </p:spPr>
          <p:txBody>
            <a:bodyPr wrap="none" rtlCol="0">
              <a:spAutoFit/>
            </a:bodyPr>
            <a:lstStyle/>
            <a:p>
              <a:r>
                <a:rPr lang="en-US" dirty="0"/>
                <a:t>((1,2)4,5)</a:t>
              </a:r>
            </a:p>
            <a:p>
              <a:endParaRPr lang="en-US" dirty="0"/>
            </a:p>
            <a:p>
              <a:r>
                <a:rPr lang="en-US" dirty="0"/>
                <a:t>((1,4)2,5)</a:t>
              </a:r>
            </a:p>
            <a:p>
              <a:endParaRPr lang="en-US" dirty="0"/>
            </a:p>
            <a:p>
              <a:r>
                <a:rPr lang="en-US" dirty="0"/>
                <a:t>((1,5)2,4)</a:t>
              </a:r>
            </a:p>
          </p:txBody>
        </p:sp>
        <p:sp>
          <p:nvSpPr>
            <p:cNvPr id="12" name="TextBox 11"/>
            <p:cNvSpPr txBox="1"/>
            <p:nvPr/>
          </p:nvSpPr>
          <p:spPr>
            <a:xfrm>
              <a:off x="5334001" y="3606800"/>
              <a:ext cx="1047808" cy="1477328"/>
            </a:xfrm>
            <a:prstGeom prst="rect">
              <a:avLst/>
            </a:prstGeom>
            <a:noFill/>
          </p:spPr>
          <p:txBody>
            <a:bodyPr wrap="none" rtlCol="0">
              <a:spAutoFit/>
            </a:bodyPr>
            <a:lstStyle/>
            <a:p>
              <a:r>
                <a:rPr lang="en-US" dirty="0"/>
                <a:t>((1,3)4,5)</a:t>
              </a:r>
            </a:p>
            <a:p>
              <a:endParaRPr lang="en-US" dirty="0"/>
            </a:p>
            <a:p>
              <a:r>
                <a:rPr lang="en-US" dirty="0"/>
                <a:t>((1,4)3,5)</a:t>
              </a:r>
            </a:p>
            <a:p>
              <a:endParaRPr lang="en-US" dirty="0"/>
            </a:p>
            <a:p>
              <a:r>
                <a:rPr lang="en-US" dirty="0"/>
                <a:t>((1,5)3,4)</a:t>
              </a:r>
            </a:p>
          </p:txBody>
        </p:sp>
        <p:sp>
          <p:nvSpPr>
            <p:cNvPr id="13" name="TextBox 12"/>
            <p:cNvSpPr txBox="1"/>
            <p:nvPr/>
          </p:nvSpPr>
          <p:spPr>
            <a:xfrm>
              <a:off x="6773338" y="3606800"/>
              <a:ext cx="1047808" cy="1477328"/>
            </a:xfrm>
            <a:prstGeom prst="rect">
              <a:avLst/>
            </a:prstGeom>
            <a:noFill/>
          </p:spPr>
          <p:txBody>
            <a:bodyPr wrap="none" rtlCol="0">
              <a:spAutoFit/>
            </a:bodyPr>
            <a:lstStyle/>
            <a:p>
              <a:r>
                <a:rPr lang="en-US" dirty="0"/>
                <a:t>((2,3)4,5)</a:t>
              </a:r>
            </a:p>
            <a:p>
              <a:endParaRPr lang="en-US" dirty="0"/>
            </a:p>
            <a:p>
              <a:r>
                <a:rPr lang="en-US" dirty="0"/>
                <a:t>((2,4)3,5)</a:t>
              </a:r>
            </a:p>
            <a:p>
              <a:endParaRPr lang="en-US" dirty="0"/>
            </a:p>
            <a:p>
              <a:r>
                <a:rPr lang="en-US" dirty="0"/>
                <a:t>((2,5)3,4)</a:t>
              </a:r>
            </a:p>
          </p:txBody>
        </p:sp>
      </p:grpSp>
      <p:grpSp>
        <p:nvGrpSpPr>
          <p:cNvPr id="14" name="Group 13"/>
          <p:cNvGrpSpPr/>
          <p:nvPr/>
        </p:nvGrpSpPr>
        <p:grpSpPr>
          <a:xfrm>
            <a:off x="1079500" y="3632200"/>
            <a:ext cx="6735354" cy="406400"/>
            <a:chOff x="1079500" y="3632200"/>
            <a:chExt cx="6735354" cy="406400"/>
          </a:xfrm>
        </p:grpSpPr>
        <p:sp>
          <p:nvSpPr>
            <p:cNvPr id="15" name="Rounded Rectangle 14"/>
            <p:cNvSpPr/>
            <p:nvPr/>
          </p:nvSpPr>
          <p:spPr>
            <a:xfrm>
              <a:off x="1079500" y="3632200"/>
              <a:ext cx="1149408" cy="406400"/>
            </a:xfrm>
            <a:prstGeom prst="round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463916" y="3632200"/>
              <a:ext cx="1149408" cy="406400"/>
            </a:xfrm>
            <a:prstGeom prst="round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3793069" y="3632200"/>
              <a:ext cx="1149408" cy="406400"/>
            </a:xfrm>
            <a:prstGeom prst="round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290109" y="3632200"/>
              <a:ext cx="1149408" cy="406400"/>
            </a:xfrm>
            <a:prstGeom prst="round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665446" y="3632200"/>
              <a:ext cx="1149408" cy="406400"/>
            </a:xfrm>
            <a:prstGeom prst="round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352800" y="5138844"/>
            <a:ext cx="2470220" cy="1537732"/>
            <a:chOff x="3352800" y="5320268"/>
            <a:chExt cx="2470220" cy="1537732"/>
          </a:xfrm>
        </p:grpSpPr>
        <p:sp>
          <p:nvSpPr>
            <p:cNvPr id="21" name="TextBox 20"/>
            <p:cNvSpPr txBox="1"/>
            <p:nvPr/>
          </p:nvSpPr>
          <p:spPr>
            <a:xfrm>
              <a:off x="3352800" y="6451600"/>
              <a:ext cx="301660" cy="369332"/>
            </a:xfrm>
            <a:prstGeom prst="rect">
              <a:avLst/>
            </a:prstGeom>
            <a:noFill/>
          </p:spPr>
          <p:txBody>
            <a:bodyPr wrap="none" rtlCol="0">
              <a:spAutoFit/>
            </a:bodyPr>
            <a:lstStyle/>
            <a:p>
              <a:r>
                <a:rPr lang="en-US" dirty="0"/>
                <a:t>1</a:t>
              </a:r>
            </a:p>
          </p:txBody>
        </p:sp>
        <p:sp>
          <p:nvSpPr>
            <p:cNvPr id="22" name="TextBox 21"/>
            <p:cNvSpPr txBox="1"/>
            <p:nvPr/>
          </p:nvSpPr>
          <p:spPr>
            <a:xfrm>
              <a:off x="3352800" y="5713968"/>
              <a:ext cx="301660" cy="369332"/>
            </a:xfrm>
            <a:prstGeom prst="rect">
              <a:avLst/>
            </a:prstGeom>
            <a:noFill/>
          </p:spPr>
          <p:txBody>
            <a:bodyPr wrap="none" rtlCol="0">
              <a:spAutoFit/>
            </a:bodyPr>
            <a:lstStyle/>
            <a:p>
              <a:r>
                <a:rPr lang="en-US" dirty="0"/>
                <a:t>2</a:t>
              </a:r>
            </a:p>
          </p:txBody>
        </p:sp>
        <p:sp>
          <p:nvSpPr>
            <p:cNvPr id="23" name="TextBox 22"/>
            <p:cNvSpPr txBox="1"/>
            <p:nvPr/>
          </p:nvSpPr>
          <p:spPr>
            <a:xfrm>
              <a:off x="4417995" y="5320268"/>
              <a:ext cx="301660" cy="369332"/>
            </a:xfrm>
            <a:prstGeom prst="rect">
              <a:avLst/>
            </a:prstGeom>
            <a:noFill/>
          </p:spPr>
          <p:txBody>
            <a:bodyPr wrap="none" rtlCol="0">
              <a:spAutoFit/>
            </a:bodyPr>
            <a:lstStyle/>
            <a:p>
              <a:r>
                <a:rPr lang="en-US" dirty="0"/>
                <a:t>3</a:t>
              </a:r>
            </a:p>
          </p:txBody>
        </p:sp>
        <p:sp>
          <p:nvSpPr>
            <p:cNvPr id="24" name="TextBox 23"/>
            <p:cNvSpPr txBox="1"/>
            <p:nvPr/>
          </p:nvSpPr>
          <p:spPr>
            <a:xfrm>
              <a:off x="5521360" y="5713968"/>
              <a:ext cx="301660" cy="369332"/>
            </a:xfrm>
            <a:prstGeom prst="rect">
              <a:avLst/>
            </a:prstGeom>
            <a:noFill/>
          </p:spPr>
          <p:txBody>
            <a:bodyPr wrap="none" rtlCol="0">
              <a:spAutoFit/>
            </a:bodyPr>
            <a:lstStyle/>
            <a:p>
              <a:r>
                <a:rPr lang="en-US" dirty="0"/>
                <a:t>4</a:t>
              </a:r>
            </a:p>
          </p:txBody>
        </p:sp>
        <p:sp>
          <p:nvSpPr>
            <p:cNvPr id="25" name="TextBox 24"/>
            <p:cNvSpPr txBox="1"/>
            <p:nvPr/>
          </p:nvSpPr>
          <p:spPr>
            <a:xfrm>
              <a:off x="5521360" y="6488668"/>
              <a:ext cx="301660" cy="369332"/>
            </a:xfrm>
            <a:prstGeom prst="rect">
              <a:avLst/>
            </a:prstGeom>
            <a:noFill/>
          </p:spPr>
          <p:txBody>
            <a:bodyPr wrap="none" rtlCol="0">
              <a:spAutoFit/>
            </a:bodyPr>
            <a:lstStyle/>
            <a:p>
              <a:r>
                <a:rPr lang="en-US" dirty="0"/>
                <a:t>5</a:t>
              </a:r>
            </a:p>
          </p:txBody>
        </p:sp>
        <p:cxnSp>
          <p:nvCxnSpPr>
            <p:cNvPr id="26" name="Straight Connector 25"/>
            <p:cNvCxnSpPr/>
            <p:nvPr/>
          </p:nvCxnSpPr>
          <p:spPr>
            <a:xfrm>
              <a:off x="3632548" y="6070600"/>
              <a:ext cx="254000" cy="25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45101" y="6348968"/>
              <a:ext cx="254000" cy="25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894669" y="6324600"/>
              <a:ext cx="1363132" cy="11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245101" y="6083300"/>
              <a:ext cx="254000" cy="25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632548" y="6337300"/>
              <a:ext cx="254000" cy="25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568825" y="5713968"/>
              <a:ext cx="0" cy="62333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309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9697" y="355600"/>
            <a:ext cx="4067332" cy="707886"/>
          </a:xfrm>
          <a:prstGeom prst="rect">
            <a:avLst/>
          </a:prstGeom>
          <a:noFill/>
        </p:spPr>
        <p:txBody>
          <a:bodyPr wrap="none" rtlCol="0">
            <a:spAutoFit/>
          </a:bodyPr>
          <a:lstStyle/>
          <a:p>
            <a:pPr algn="ctr"/>
            <a:r>
              <a:rPr lang="en-US" sz="2400" dirty="0"/>
              <a:t>Quartets Methods</a:t>
            </a:r>
          </a:p>
          <a:p>
            <a:pPr algn="ctr"/>
            <a:r>
              <a:rPr lang="en-US" sz="1600" dirty="0"/>
              <a:t>(ASTRAL – </a:t>
            </a:r>
            <a:r>
              <a:rPr lang="en-US" sz="1600" dirty="0" err="1"/>
              <a:t>Mirarab</a:t>
            </a:r>
            <a:r>
              <a:rPr lang="en-US" sz="1600" dirty="0"/>
              <a:t> et al. 2014. Bioinformatics)</a:t>
            </a:r>
          </a:p>
        </p:txBody>
      </p:sp>
      <p:sp>
        <p:nvSpPr>
          <p:cNvPr id="3" name="TextBox 2"/>
          <p:cNvSpPr txBox="1"/>
          <p:nvPr/>
        </p:nvSpPr>
        <p:spPr>
          <a:xfrm>
            <a:off x="983964" y="1143657"/>
            <a:ext cx="7108356" cy="584775"/>
          </a:xfrm>
          <a:prstGeom prst="rect">
            <a:avLst/>
          </a:prstGeom>
          <a:noFill/>
        </p:spPr>
        <p:txBody>
          <a:bodyPr wrap="none" rtlCol="0">
            <a:spAutoFit/>
          </a:bodyPr>
          <a:lstStyle/>
          <a:p>
            <a:pPr algn="ctr"/>
            <a:r>
              <a:rPr lang="en-US" dirty="0"/>
              <a:t>Unrooted 4-taxon gene trees permit consistent estimation of species tree.</a:t>
            </a:r>
          </a:p>
          <a:p>
            <a:pPr algn="ctr"/>
            <a:r>
              <a:rPr lang="en-US" sz="1400" dirty="0"/>
              <a:t>(Allman et al. 2011. J. Math. Biol. 62:333; </a:t>
            </a:r>
            <a:r>
              <a:rPr lang="en-US" sz="1400" dirty="0" err="1"/>
              <a:t>Degnan</a:t>
            </a:r>
            <a:r>
              <a:rPr lang="en-US" sz="1400" dirty="0"/>
              <a:t>. 2014. Syst. Biol. 62:574) </a:t>
            </a:r>
          </a:p>
        </p:txBody>
      </p:sp>
      <p:pic>
        <p:nvPicPr>
          <p:cNvPr id="30" name="Picture 29" descr="../../../astral_supplement.Fig1.pdf"/>
          <p:cNvPicPr/>
          <p:nvPr/>
        </p:nvPicPr>
        <p:blipFill rotWithShape="1">
          <a:blip r:embed="rId2">
            <a:extLst>
              <a:ext uri="{28A0092B-C50C-407E-A947-70E740481C1C}">
                <a14:useLocalDpi xmlns:a14="http://schemas.microsoft.com/office/drawing/2010/main" val="0"/>
              </a:ext>
            </a:extLst>
          </a:blip>
          <a:srcRect l="22270" t="38656" r="31971" b="35678"/>
          <a:stretch/>
        </p:blipFill>
        <p:spPr bwMode="auto">
          <a:xfrm>
            <a:off x="2579697" y="1845944"/>
            <a:ext cx="3620135" cy="2903855"/>
          </a:xfrm>
          <a:prstGeom prst="rect">
            <a:avLst/>
          </a:prstGeom>
          <a:noFill/>
          <a:ln>
            <a:noFill/>
          </a:ln>
          <a:extLst>
            <a:ext uri="{53640926-AAD7-44D8-BBD7-CCE9431645EC}">
              <a14:shadowObscured xmlns:a14="http://schemas.microsoft.com/office/drawing/2010/main"/>
            </a:ext>
          </a:extLst>
        </p:spPr>
      </p:pic>
      <p:sp>
        <p:nvSpPr>
          <p:cNvPr id="23" name="Rectangle 22"/>
          <p:cNvSpPr/>
          <p:nvPr/>
        </p:nvSpPr>
        <p:spPr>
          <a:xfrm>
            <a:off x="774700" y="4900136"/>
            <a:ext cx="7317620" cy="923330"/>
          </a:xfrm>
          <a:prstGeom prst="rect">
            <a:avLst/>
          </a:prstGeom>
        </p:spPr>
        <p:txBody>
          <a:bodyPr wrap="square">
            <a:spAutoFit/>
          </a:bodyPr>
          <a:lstStyle/>
          <a:p>
            <a:pPr algn="ctr"/>
            <a:r>
              <a:rPr lang="en-US" dirty="0">
                <a:ea typeface="ＭＳ 明朝" charset="-128"/>
              </a:rPr>
              <a:t>In this unrooted gene tree, the quartet tree (in bold) maps to internal nodes </a:t>
            </a:r>
            <a:r>
              <a:rPr lang="en-US" i="1" dirty="0">
                <a:ea typeface="ＭＳ 明朝" charset="-128"/>
              </a:rPr>
              <a:t>u</a:t>
            </a:r>
            <a:r>
              <a:rPr lang="en-US" dirty="0">
                <a:ea typeface="ＭＳ 明朝" charset="-128"/>
              </a:rPr>
              <a:t> and </a:t>
            </a:r>
            <a:r>
              <a:rPr lang="en-US" i="1" dirty="0">
                <a:ea typeface="ＭＳ 明朝" charset="-128"/>
              </a:rPr>
              <a:t>v</a:t>
            </a:r>
            <a:r>
              <a:rPr lang="en-US" dirty="0">
                <a:ea typeface="ＭＳ 明朝" charset="-128"/>
              </a:rPr>
              <a:t>. ASTRAL estimates the species tree by finding the internal nodes in the gene trees to which most quartets map. </a:t>
            </a:r>
            <a:endParaRPr lang="en-US" dirty="0"/>
          </a:p>
        </p:txBody>
      </p:sp>
      <p:sp>
        <p:nvSpPr>
          <p:cNvPr id="26" name="TextBox 25"/>
          <p:cNvSpPr txBox="1"/>
          <p:nvPr/>
        </p:nvSpPr>
        <p:spPr>
          <a:xfrm>
            <a:off x="2753659" y="6057900"/>
            <a:ext cx="3359702" cy="369332"/>
          </a:xfrm>
          <a:prstGeom prst="rect">
            <a:avLst/>
          </a:prstGeom>
          <a:noFill/>
        </p:spPr>
        <p:txBody>
          <a:bodyPr wrap="none" rtlCol="0">
            <a:spAutoFit/>
          </a:bodyPr>
          <a:lstStyle/>
          <a:p>
            <a:r>
              <a:rPr lang="en-US" dirty="0"/>
              <a:t>Works from unrooted gene trees.</a:t>
            </a:r>
          </a:p>
        </p:txBody>
      </p:sp>
    </p:spTree>
    <p:extLst>
      <p:ext uri="{BB962C8B-B14F-4D97-AF65-F5344CB8AC3E}">
        <p14:creationId xmlns:p14="http://schemas.microsoft.com/office/powerpoint/2010/main" val="6024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2357" y="256744"/>
            <a:ext cx="5062027" cy="707886"/>
          </a:xfrm>
          <a:prstGeom prst="rect">
            <a:avLst/>
          </a:prstGeom>
          <a:noFill/>
        </p:spPr>
        <p:txBody>
          <a:bodyPr wrap="none" rtlCol="0">
            <a:spAutoFit/>
          </a:bodyPr>
          <a:lstStyle/>
          <a:p>
            <a:pPr algn="ctr"/>
            <a:r>
              <a:rPr lang="en-US" sz="2400" dirty="0"/>
              <a:t>Quartets Methods</a:t>
            </a:r>
          </a:p>
          <a:p>
            <a:pPr algn="ctr"/>
            <a:r>
              <a:rPr lang="en-US" sz="1600" dirty="0"/>
              <a:t>(</a:t>
            </a:r>
            <a:r>
              <a:rPr lang="en-US" sz="1600" dirty="0" err="1"/>
              <a:t>SVDquartets</a:t>
            </a:r>
            <a:r>
              <a:rPr lang="en-US" sz="1600" dirty="0"/>
              <a:t> – </a:t>
            </a:r>
            <a:r>
              <a:rPr lang="en-US" sz="1600" dirty="0" err="1"/>
              <a:t>Chifman</a:t>
            </a:r>
            <a:r>
              <a:rPr lang="en-US" sz="1600" dirty="0"/>
              <a:t> &amp; </a:t>
            </a:r>
            <a:r>
              <a:rPr lang="en-US" sz="1600" dirty="0" err="1"/>
              <a:t>Kubatko</a:t>
            </a:r>
            <a:r>
              <a:rPr lang="en-US" sz="1600" dirty="0"/>
              <a:t>. 2014. Bioinformatics)</a:t>
            </a:r>
          </a:p>
        </p:txBody>
      </p:sp>
      <p:pic>
        <p:nvPicPr>
          <p:cNvPr id="3" name="Picture 2" descr="../../../Chifman&amp;Kubatko.Fig1.pdf"/>
          <p:cNvPicPr/>
          <p:nvPr/>
        </p:nvPicPr>
        <p:blipFill rotWithShape="1">
          <a:blip r:embed="rId2">
            <a:extLst>
              <a:ext uri="{28A0092B-C50C-407E-A947-70E740481C1C}">
                <a14:useLocalDpi xmlns:a14="http://schemas.microsoft.com/office/drawing/2010/main" val="0"/>
              </a:ext>
            </a:extLst>
          </a:blip>
          <a:srcRect l="12150" t="39125" r="11108" b="39121"/>
          <a:stretch/>
        </p:blipFill>
        <p:spPr bwMode="auto">
          <a:xfrm>
            <a:off x="2985865" y="1064564"/>
            <a:ext cx="3255010" cy="1193165"/>
          </a:xfrm>
          <a:prstGeom prst="rect">
            <a:avLst/>
          </a:prstGeom>
          <a:noFill/>
          <a:ln>
            <a:noFill/>
          </a:ln>
          <a:extLst>
            <a:ext uri="{53640926-AAD7-44D8-BBD7-CCE9431645EC}">
              <a14:shadowObscured xmlns:a14="http://schemas.microsoft.com/office/drawing/2010/main"/>
            </a:ext>
          </a:extLst>
        </p:spPr>
      </p:pic>
      <p:grpSp>
        <p:nvGrpSpPr>
          <p:cNvPr id="7" name="Group 6"/>
          <p:cNvGrpSpPr/>
          <p:nvPr/>
        </p:nvGrpSpPr>
        <p:grpSpPr>
          <a:xfrm>
            <a:off x="1120202" y="2357664"/>
            <a:ext cx="6024182" cy="2047240"/>
            <a:chOff x="1120202" y="2926080"/>
            <a:chExt cx="6024182" cy="2047240"/>
          </a:xfrm>
        </p:grpSpPr>
        <mc:AlternateContent xmlns:mc="http://schemas.openxmlformats.org/markup-compatibility/2006" xmlns:a14="http://schemas.microsoft.com/office/drawing/2010/main">
          <mc:Choice Requires="a14">
            <p:sp>
              <p:nvSpPr>
                <p:cNvPr id="5" name="Rectangle 4"/>
                <p:cNvSpPr/>
                <p:nvPr/>
              </p:nvSpPr>
              <p:spPr>
                <a:xfrm>
                  <a:off x="1120202" y="3706304"/>
                  <a:ext cx="1926168" cy="395493"/>
                </a:xfrm>
                <a:prstGeom prst="rect">
                  <a:avLst/>
                </a:prstGeom>
              </p:spPr>
              <p:txBody>
                <a:bodyPr wrap="none">
                  <a:spAutoFit/>
                </a:bodyPr>
                <a:lstStyle/>
                <a:p>
                  <a14:m>
                    <m:oMath xmlns:m="http://schemas.openxmlformats.org/officeDocument/2006/math">
                      <m:r>
                        <a:rPr lang="en-US" i="1">
                          <a:latin typeface="Cambria Math" charset="0"/>
                        </a:rPr>
                        <m:t>𝐹𝑙𝑎𝑡</m:t>
                      </m:r>
                      <m:sSub>
                        <m:sSubPr>
                          <m:ctrlPr>
                            <a:rPr lang="en-US" i="1">
                              <a:latin typeface="Cambria Math" panose="02040503050406030204" pitchFamily="18" charset="0"/>
                            </a:rPr>
                          </m:ctrlPr>
                        </m:sSubPr>
                        <m:e>
                          <m:r>
                            <a:rPr lang="en-US" i="1">
                              <a:latin typeface="Cambria Math" charset="0"/>
                            </a:rPr>
                            <m:t>𝐿</m:t>
                          </m:r>
                        </m:e>
                        <m:sub>
                          <m:r>
                            <a:rPr lang="en-US" i="0">
                              <a:latin typeface="Cambria Math" charset="0"/>
                            </a:rPr>
                            <m:t>1</m:t>
                          </m:r>
                        </m:sub>
                      </m:sSub>
                      <m:r>
                        <a:rPr lang="en-US" i="0">
                          <a:latin typeface="Cambria Math" charset="0"/>
                        </a:rPr>
                        <m:t>|</m:t>
                      </m:r>
                      <m:sSub>
                        <m:sSubPr>
                          <m:ctrlPr>
                            <a:rPr lang="en-US" i="1">
                              <a:latin typeface="Cambria Math" panose="02040503050406030204" pitchFamily="18" charset="0"/>
                            </a:rPr>
                          </m:ctrlPr>
                        </m:sSubPr>
                        <m:e>
                          <m:r>
                            <a:rPr lang="en-US" i="1">
                              <a:latin typeface="Cambria Math" charset="0"/>
                            </a:rPr>
                            <m:t>𝐿</m:t>
                          </m:r>
                        </m:e>
                        <m:sub>
                          <m:r>
                            <a:rPr lang="en-US" i="0">
                              <a:latin typeface="Cambria Math" charset="0"/>
                            </a:rPr>
                            <m:t>2</m:t>
                          </m:r>
                        </m:sub>
                      </m:sSub>
                      <m:r>
                        <a:rPr lang="en-US" i="0">
                          <a:latin typeface="Cambria Math" charset="0"/>
                        </a:rPr>
                        <m:t>(</m:t>
                      </m:r>
                      <m:acc>
                        <m:accPr>
                          <m:chr m:val="̂"/>
                          <m:ctrlPr>
                            <a:rPr lang="en-US" i="1">
                              <a:latin typeface="Cambria Math" panose="02040503050406030204" pitchFamily="18" charset="0"/>
                            </a:rPr>
                          </m:ctrlPr>
                        </m:accPr>
                        <m:e>
                          <m:d>
                            <m:dPr>
                              <m:begChr m:val=""/>
                              <m:ctrlPr>
                                <a:rPr lang="en-US" i="1">
                                  <a:latin typeface="Cambria Math" panose="02040503050406030204" pitchFamily="18" charset="0"/>
                                </a:rPr>
                              </m:ctrlPr>
                            </m:dPr>
                            <m:e>
                              <m:r>
                                <a:rPr lang="en-US" i="1">
                                  <a:latin typeface="Cambria Math" charset="0"/>
                                </a:rPr>
                                <m:t>𝑃</m:t>
                              </m:r>
                            </m:e>
                          </m:d>
                        </m:e>
                      </m:acc>
                    </m:oMath>
                  </a14:m>
                  <a:r>
                    <a:rPr lang="en-US" dirty="0"/>
                    <a:t>      =</a:t>
                  </a:r>
                </a:p>
              </p:txBody>
            </p:sp>
          </mc:Choice>
          <mc:Fallback xmlns="">
            <p:sp>
              <p:nvSpPr>
                <p:cNvPr id="5" name="Rectangle 4"/>
                <p:cNvSpPr>
                  <a:spLocks noRot="1" noChangeAspect="1" noMove="1" noResize="1" noEditPoints="1" noAdjustHandles="1" noChangeArrowheads="1" noChangeShapeType="1" noTextEdit="1"/>
                </p:cNvSpPr>
                <p:nvPr/>
              </p:nvSpPr>
              <p:spPr>
                <a:xfrm>
                  <a:off x="1120202" y="3706304"/>
                  <a:ext cx="1926168" cy="395493"/>
                </a:xfrm>
                <a:prstGeom prst="rect">
                  <a:avLst/>
                </a:prstGeom>
                <a:blipFill rotWithShape="0">
                  <a:blip r:embed="rId3"/>
                  <a:stretch>
                    <a:fillRect t="-104615" r="-9810" b="-173846"/>
                  </a:stretch>
                </a:blipFill>
              </p:spPr>
              <p:txBody>
                <a:bodyPr/>
                <a:lstStyle/>
                <a:p>
                  <a:r>
                    <a:rPr lang="en-US">
                      <a:noFill/>
                    </a:rPr>
                    <a:t> </a:t>
                  </a:r>
                </a:p>
              </p:txBody>
            </p:sp>
          </mc:Fallback>
        </mc:AlternateContent>
        <p:pic>
          <p:nvPicPr>
            <p:cNvPr id="6" name="Picture 5" descr="../../../Chifman&amp;Kubatko.FlatMatrix.pdf"/>
            <p:cNvPicPr/>
            <p:nvPr/>
          </p:nvPicPr>
          <p:blipFill rotWithShape="1">
            <a:blip r:embed="rId4">
              <a:extLst>
                <a:ext uri="{28A0092B-C50C-407E-A947-70E740481C1C}">
                  <a14:useLocalDpi xmlns:a14="http://schemas.microsoft.com/office/drawing/2010/main" val="0"/>
                </a:ext>
              </a:extLst>
            </a:blip>
            <a:srcRect t="30051" b="30827"/>
            <a:stretch/>
          </p:blipFill>
          <p:spPr bwMode="auto">
            <a:xfrm>
              <a:off x="3098799" y="2926080"/>
              <a:ext cx="4045585" cy="2047240"/>
            </a:xfrm>
            <a:prstGeom prst="rect">
              <a:avLst/>
            </a:prstGeom>
            <a:noFill/>
            <a:ln>
              <a:noFill/>
            </a:ln>
            <a:extLst>
              <a:ext uri="{53640926-AAD7-44D8-BBD7-CCE9431645EC}">
                <a14:shadowObscured xmlns:a14="http://schemas.microsoft.com/office/drawing/2010/main"/>
              </a:ext>
            </a:extLst>
          </p:spPr>
        </p:pic>
      </p:grpSp>
      <p:sp>
        <p:nvSpPr>
          <p:cNvPr id="8" name="Rectangle 7"/>
          <p:cNvSpPr/>
          <p:nvPr/>
        </p:nvSpPr>
        <p:spPr>
          <a:xfrm>
            <a:off x="675151" y="4690969"/>
            <a:ext cx="8122859" cy="1477328"/>
          </a:xfrm>
          <a:prstGeom prst="rect">
            <a:avLst/>
          </a:prstGeom>
        </p:spPr>
        <p:txBody>
          <a:bodyPr wrap="square">
            <a:spAutoFit/>
          </a:bodyPr>
          <a:lstStyle/>
          <a:p>
            <a:pPr marL="228600" marR="0" indent="-114300">
              <a:spcBef>
                <a:spcPts val="0"/>
              </a:spcBef>
              <a:spcAft>
                <a:spcPts val="0"/>
              </a:spcAft>
            </a:pPr>
            <a:r>
              <a:rPr lang="en-US" dirty="0">
                <a:solidFill>
                  <a:srgbClr val="000000"/>
                </a:solidFill>
                <a:ea typeface="ＭＳ 明朝" charset="-128"/>
                <a:cs typeface="Times New Roman" charset="0"/>
              </a:rPr>
              <a:t>We can represent this with a Singular Value Decomposition, </a:t>
            </a:r>
            <a:r>
              <a:rPr lang="en-US" i="1" dirty="0">
                <a:solidFill>
                  <a:srgbClr val="000000"/>
                </a:solidFill>
                <a:ea typeface="ＭＳ 明朝" charset="-128"/>
                <a:cs typeface="Times New Roman" charset="0"/>
              </a:rPr>
              <a:t>SVD (L</a:t>
            </a:r>
            <a:r>
              <a:rPr lang="en-US" i="1" baseline="-25000" dirty="0">
                <a:solidFill>
                  <a:srgbClr val="000000"/>
                </a:solidFill>
                <a:ea typeface="ＭＳ 明朝" charset="-128"/>
                <a:cs typeface="Times New Roman" charset="0"/>
              </a:rPr>
              <a:t>1</a:t>
            </a:r>
            <a:r>
              <a:rPr lang="en-US" i="1" dirty="0">
                <a:solidFill>
                  <a:srgbClr val="000000"/>
                </a:solidFill>
                <a:ea typeface="ＭＳ 明朝" charset="-128"/>
                <a:cs typeface="Times New Roman" charset="0"/>
              </a:rPr>
              <a:t>|L</a:t>
            </a:r>
            <a:r>
              <a:rPr lang="en-US" i="1" baseline="-25000" dirty="0">
                <a:solidFill>
                  <a:srgbClr val="000000"/>
                </a:solidFill>
                <a:ea typeface="ＭＳ 明朝" charset="-128"/>
                <a:cs typeface="Times New Roman" charset="0"/>
              </a:rPr>
              <a:t>2</a:t>
            </a:r>
            <a:r>
              <a:rPr lang="en-US" i="1" dirty="0">
                <a:solidFill>
                  <a:srgbClr val="000000"/>
                </a:solidFill>
                <a:ea typeface="ＭＳ 明朝" charset="-128"/>
                <a:cs typeface="Times New Roman" charset="0"/>
              </a:rPr>
              <a:t>)</a:t>
            </a:r>
            <a:r>
              <a:rPr lang="en-US" dirty="0">
                <a:solidFill>
                  <a:srgbClr val="000000"/>
                </a:solidFill>
                <a:ea typeface="ＭＳ 明朝" charset="-128"/>
                <a:cs typeface="Times New Roman" charset="0"/>
              </a:rPr>
              <a:t>. The true resolution of the quartet is the one with the lowest SVD score.</a:t>
            </a:r>
            <a:endParaRPr lang="en-US" dirty="0">
              <a:ea typeface="ＭＳ 明朝" charset="-128"/>
              <a:cs typeface="Times New Roman" charset="0"/>
            </a:endParaRPr>
          </a:p>
          <a:p>
            <a:pPr marL="228600" marR="0" indent="-114300">
              <a:spcBef>
                <a:spcPts val="0"/>
              </a:spcBef>
              <a:spcAft>
                <a:spcPts val="0"/>
              </a:spcAft>
            </a:pPr>
            <a:r>
              <a:rPr lang="en-US" dirty="0">
                <a:solidFill>
                  <a:srgbClr val="000000"/>
                </a:solidFill>
                <a:ea typeface="ＭＳ 明朝" charset="-128"/>
                <a:cs typeface="Times New Roman" charset="0"/>
              </a:rPr>
              <a:t> </a:t>
            </a:r>
            <a:endParaRPr lang="en-US" dirty="0">
              <a:ea typeface="ＭＳ 明朝" charset="-128"/>
              <a:cs typeface="Times New Roman" charset="0"/>
            </a:endParaRPr>
          </a:p>
          <a:p>
            <a:pPr marL="228600" marR="0" indent="-114300">
              <a:spcBef>
                <a:spcPts val="0"/>
              </a:spcBef>
              <a:spcAft>
                <a:spcPts val="0"/>
              </a:spcAft>
            </a:pPr>
            <a:r>
              <a:rPr lang="en-US" dirty="0">
                <a:solidFill>
                  <a:srgbClr val="000000"/>
                </a:solidFill>
                <a:ea typeface="ＭＳ 明朝" charset="-128"/>
                <a:cs typeface="Times New Roman" charset="0"/>
              </a:rPr>
              <a:t>For very large data sets a random sample of (say 100,000) quartets can be used to estimate the </a:t>
            </a:r>
            <a:r>
              <a:rPr lang="en-US">
                <a:solidFill>
                  <a:srgbClr val="000000"/>
                </a:solidFill>
                <a:ea typeface="ＭＳ 明朝" charset="-128"/>
                <a:cs typeface="Times New Roman" charset="0"/>
              </a:rPr>
              <a:t>species tree.</a:t>
            </a:r>
            <a:endParaRPr lang="en-US" dirty="0">
              <a:effectLst/>
              <a:ea typeface="ＭＳ 明朝" charset="-128"/>
              <a:cs typeface="Times New Roman" charset="0"/>
            </a:endParaRPr>
          </a:p>
        </p:txBody>
      </p:sp>
      <p:sp>
        <p:nvSpPr>
          <p:cNvPr id="9" name="TextBox 8"/>
          <p:cNvSpPr txBox="1"/>
          <p:nvPr/>
        </p:nvSpPr>
        <p:spPr>
          <a:xfrm>
            <a:off x="508339" y="6269696"/>
            <a:ext cx="8456482" cy="369332"/>
          </a:xfrm>
          <a:prstGeom prst="rect">
            <a:avLst/>
          </a:prstGeom>
          <a:noFill/>
        </p:spPr>
        <p:txBody>
          <a:bodyPr wrap="none" rtlCol="0">
            <a:spAutoFit/>
          </a:bodyPr>
          <a:lstStyle/>
          <a:p>
            <a:r>
              <a:rPr lang="en-US" dirty="0"/>
              <a:t>We can use </a:t>
            </a:r>
            <a:r>
              <a:rPr lang="en-US" dirty="0" err="1"/>
              <a:t>SVDquartets</a:t>
            </a:r>
            <a:r>
              <a:rPr lang="en-US" dirty="0"/>
              <a:t> on unlinked SNPs, and this is a huge advantage of the approach.</a:t>
            </a:r>
          </a:p>
        </p:txBody>
      </p:sp>
    </p:spTree>
    <p:extLst>
      <p:ext uri="{BB962C8B-B14F-4D97-AF65-F5344CB8AC3E}">
        <p14:creationId xmlns:p14="http://schemas.microsoft.com/office/powerpoint/2010/main" val="182953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6151" y="365125"/>
            <a:ext cx="5547462" cy="461665"/>
          </a:xfrm>
          <a:prstGeom prst="rect">
            <a:avLst/>
          </a:prstGeom>
          <a:noFill/>
        </p:spPr>
        <p:txBody>
          <a:bodyPr wrap="none" rtlCol="0">
            <a:spAutoFit/>
          </a:bodyPr>
          <a:lstStyle/>
          <a:p>
            <a:pPr algn="ctr"/>
            <a:r>
              <a:rPr lang="en-US" sz="2400" dirty="0"/>
              <a:t>Lineage Sorting of Ancestral Polymorphism</a:t>
            </a:r>
          </a:p>
        </p:txBody>
      </p:sp>
      <p:sp>
        <p:nvSpPr>
          <p:cNvPr id="3" name="TextBox 2"/>
          <p:cNvSpPr txBox="1"/>
          <p:nvPr/>
        </p:nvSpPr>
        <p:spPr>
          <a:xfrm>
            <a:off x="1222375" y="1158875"/>
            <a:ext cx="6748287" cy="646331"/>
          </a:xfrm>
          <a:prstGeom prst="rect">
            <a:avLst/>
          </a:prstGeom>
          <a:noFill/>
        </p:spPr>
        <p:txBody>
          <a:bodyPr wrap="none" rtlCol="0">
            <a:spAutoFit/>
          </a:bodyPr>
          <a:lstStyle/>
          <a:p>
            <a:pPr algn="ctr"/>
            <a:r>
              <a:rPr lang="en-US" dirty="0"/>
              <a:t>Some characters will be polymorphic in ancestral population (prior to</a:t>
            </a:r>
          </a:p>
          <a:p>
            <a:pPr algn="ctr"/>
            <a:r>
              <a:rPr lang="en-US" dirty="0"/>
              <a:t> a speciation event).</a:t>
            </a:r>
          </a:p>
        </p:txBody>
      </p:sp>
      <p:grpSp>
        <p:nvGrpSpPr>
          <p:cNvPr id="6" name="Group 5"/>
          <p:cNvGrpSpPr/>
          <p:nvPr/>
        </p:nvGrpSpPr>
        <p:grpSpPr>
          <a:xfrm>
            <a:off x="2455545" y="1963956"/>
            <a:ext cx="4232910" cy="2449294"/>
            <a:chOff x="2455545" y="1805206"/>
            <a:chExt cx="4232910" cy="2449294"/>
          </a:xfrm>
        </p:grpSpPr>
        <p:pic>
          <p:nvPicPr>
            <p:cNvPr id="4" name="Picture 3"/>
            <p:cNvPicPr/>
            <p:nvPr/>
          </p:nvPicPr>
          <p:blipFill rotWithShape="1">
            <a:blip r:embed="rId2">
              <a:extLst>
                <a:ext uri="{28A0092B-C50C-407E-A947-70E740481C1C}">
                  <a14:useLocalDpi xmlns:a14="http://schemas.microsoft.com/office/drawing/2010/main" val="0"/>
                </a:ext>
              </a:extLst>
            </a:blip>
            <a:srcRect l="22222" t="28763" r="21481" b="48833"/>
            <a:stretch/>
          </p:blipFill>
          <p:spPr bwMode="auto">
            <a:xfrm>
              <a:off x="2455545" y="2074545"/>
              <a:ext cx="4232910" cy="2179955"/>
            </a:xfrm>
            <a:prstGeom prst="rect">
              <a:avLst/>
            </a:prstGeom>
            <a:ln>
              <a:noFill/>
            </a:ln>
            <a:extLst>
              <a:ext uri="{53640926-AAD7-44d8-BBD7-CCE9431645EC}">
                <a14:shadowObscured xmlns="" xmlns:a14="http://schemas.microsoft.com/office/drawing/2010/main"/>
              </a:ext>
            </a:extLst>
          </p:spPr>
        </p:pic>
        <p:sp>
          <p:nvSpPr>
            <p:cNvPr id="5" name="TextBox 4"/>
            <p:cNvSpPr txBox="1"/>
            <p:nvPr/>
          </p:nvSpPr>
          <p:spPr>
            <a:xfrm>
              <a:off x="4101370" y="1805206"/>
              <a:ext cx="1322260" cy="369332"/>
            </a:xfrm>
            <a:prstGeom prst="rect">
              <a:avLst/>
            </a:prstGeom>
            <a:noFill/>
          </p:spPr>
          <p:txBody>
            <a:bodyPr wrap="none" rtlCol="0">
              <a:spAutoFit/>
            </a:bodyPr>
            <a:lstStyle/>
            <a:p>
              <a:r>
                <a:rPr lang="en-US" dirty="0"/>
                <a:t>Species tree</a:t>
              </a:r>
            </a:p>
          </p:txBody>
        </p:sp>
      </p:grpSp>
      <p:sp>
        <p:nvSpPr>
          <p:cNvPr id="7" name="TextBox 6"/>
          <p:cNvSpPr txBox="1"/>
          <p:nvPr/>
        </p:nvSpPr>
        <p:spPr>
          <a:xfrm>
            <a:off x="190500" y="3853418"/>
            <a:ext cx="3230008" cy="646331"/>
          </a:xfrm>
          <a:prstGeom prst="rect">
            <a:avLst/>
          </a:prstGeom>
          <a:noFill/>
        </p:spPr>
        <p:txBody>
          <a:bodyPr wrap="none" rtlCol="0">
            <a:spAutoFit/>
          </a:bodyPr>
          <a:lstStyle/>
          <a:p>
            <a:pPr algn="ctr"/>
            <a:r>
              <a:rPr lang="en-US" dirty="0"/>
              <a:t>Ancestral polymorphism persists</a:t>
            </a:r>
          </a:p>
          <a:p>
            <a:pPr algn="ctr"/>
            <a:r>
              <a:rPr lang="en-US" dirty="0"/>
              <a:t> through 2 </a:t>
            </a:r>
            <a:r>
              <a:rPr lang="en-US" dirty="0" err="1"/>
              <a:t>speciations</a:t>
            </a:r>
            <a:r>
              <a:rPr lang="en-US" dirty="0"/>
              <a:t>.</a:t>
            </a:r>
          </a:p>
        </p:txBody>
      </p:sp>
      <p:grpSp>
        <p:nvGrpSpPr>
          <p:cNvPr id="12" name="Group 11"/>
          <p:cNvGrpSpPr/>
          <p:nvPr/>
        </p:nvGrpSpPr>
        <p:grpSpPr>
          <a:xfrm>
            <a:off x="5603875" y="3127375"/>
            <a:ext cx="3018056" cy="369332"/>
            <a:chOff x="5603875" y="2936875"/>
            <a:chExt cx="3018056" cy="369332"/>
          </a:xfrm>
        </p:grpSpPr>
        <p:sp>
          <p:nvSpPr>
            <p:cNvPr id="9" name="TextBox 8"/>
            <p:cNvSpPr txBox="1"/>
            <p:nvPr/>
          </p:nvSpPr>
          <p:spPr>
            <a:xfrm>
              <a:off x="6334125" y="2936875"/>
              <a:ext cx="2287806" cy="369332"/>
            </a:xfrm>
            <a:prstGeom prst="rect">
              <a:avLst/>
            </a:prstGeom>
            <a:noFill/>
          </p:spPr>
          <p:txBody>
            <a:bodyPr wrap="none" rtlCol="0">
              <a:spAutoFit/>
            </a:bodyPr>
            <a:lstStyle/>
            <a:p>
              <a:r>
                <a:rPr lang="en-US" dirty="0"/>
                <a:t>Black fixes in lineage C</a:t>
              </a:r>
            </a:p>
          </p:txBody>
        </p:sp>
        <p:cxnSp>
          <p:nvCxnSpPr>
            <p:cNvPr id="11" name="Straight Arrow Connector 10"/>
            <p:cNvCxnSpPr/>
            <p:nvPr/>
          </p:nvCxnSpPr>
          <p:spPr>
            <a:xfrm flipH="1">
              <a:off x="5603875" y="3127375"/>
              <a:ext cx="7302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762500" y="2635250"/>
            <a:ext cx="3859431" cy="369332"/>
            <a:chOff x="4762500" y="2936875"/>
            <a:chExt cx="3859431" cy="369332"/>
          </a:xfrm>
        </p:grpSpPr>
        <p:sp>
          <p:nvSpPr>
            <p:cNvPr id="14" name="TextBox 13"/>
            <p:cNvSpPr txBox="1"/>
            <p:nvPr/>
          </p:nvSpPr>
          <p:spPr>
            <a:xfrm>
              <a:off x="6334125" y="2936875"/>
              <a:ext cx="2287806" cy="369332"/>
            </a:xfrm>
            <a:prstGeom prst="rect">
              <a:avLst/>
            </a:prstGeom>
            <a:noFill/>
          </p:spPr>
          <p:txBody>
            <a:bodyPr wrap="none" rtlCol="0">
              <a:spAutoFit/>
            </a:bodyPr>
            <a:lstStyle/>
            <a:p>
              <a:r>
                <a:rPr lang="en-US" dirty="0"/>
                <a:t>Black fixes in lineage B</a:t>
              </a:r>
            </a:p>
          </p:txBody>
        </p:sp>
        <p:cxnSp>
          <p:nvCxnSpPr>
            <p:cNvPr id="15" name="Straight Arrow Connector 14"/>
            <p:cNvCxnSpPr/>
            <p:nvPr/>
          </p:nvCxnSpPr>
          <p:spPr>
            <a:xfrm flipH="1">
              <a:off x="4762500" y="3127375"/>
              <a:ext cx="15716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23875" y="2635250"/>
            <a:ext cx="2896633" cy="369332"/>
            <a:chOff x="523875" y="2635250"/>
            <a:chExt cx="2896633" cy="369332"/>
          </a:xfrm>
        </p:grpSpPr>
        <p:sp>
          <p:nvSpPr>
            <p:cNvPr id="17" name="TextBox 16"/>
            <p:cNvSpPr txBox="1"/>
            <p:nvPr/>
          </p:nvSpPr>
          <p:spPr>
            <a:xfrm>
              <a:off x="523875" y="2635250"/>
              <a:ext cx="1648107" cy="369332"/>
            </a:xfrm>
            <a:prstGeom prst="rect">
              <a:avLst/>
            </a:prstGeom>
            <a:noFill/>
          </p:spPr>
          <p:txBody>
            <a:bodyPr wrap="none" rtlCol="0">
              <a:spAutoFit/>
            </a:bodyPr>
            <a:lstStyle/>
            <a:p>
              <a:r>
                <a:rPr lang="en-US" dirty="0"/>
                <a:t>White fixes in A</a:t>
              </a:r>
            </a:p>
          </p:txBody>
        </p:sp>
        <p:cxnSp>
          <p:nvCxnSpPr>
            <p:cNvPr id="21" name="Straight Arrow Connector 20"/>
            <p:cNvCxnSpPr/>
            <p:nvPr/>
          </p:nvCxnSpPr>
          <p:spPr>
            <a:xfrm>
              <a:off x="2333625" y="2825750"/>
              <a:ext cx="108688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809626" y="4499749"/>
            <a:ext cx="5878829" cy="2125206"/>
            <a:chOff x="809626" y="4499749"/>
            <a:chExt cx="5878829" cy="2125206"/>
          </a:xfrm>
        </p:grpSpPr>
        <p:pic>
          <p:nvPicPr>
            <p:cNvPr id="23" name="Picture 22"/>
            <p:cNvPicPr/>
            <p:nvPr/>
          </p:nvPicPr>
          <p:blipFill rotWithShape="1">
            <a:blip r:embed="rId2">
              <a:extLst>
                <a:ext uri="{28A0092B-C50C-407E-A947-70E740481C1C}">
                  <a14:useLocalDpi xmlns:a14="http://schemas.microsoft.com/office/drawing/2010/main" val="0"/>
                </a:ext>
              </a:extLst>
            </a:blip>
            <a:srcRect l="22222" t="50425" r="21481" b="27734"/>
            <a:stretch/>
          </p:blipFill>
          <p:spPr bwMode="auto">
            <a:xfrm>
              <a:off x="2455545" y="4499749"/>
              <a:ext cx="4232910" cy="2125206"/>
            </a:xfrm>
            <a:prstGeom prst="rect">
              <a:avLst/>
            </a:prstGeom>
            <a:ln>
              <a:noFill/>
            </a:ln>
            <a:extLst>
              <a:ext uri="{53640926-AAD7-44d8-BBD7-CCE9431645EC}">
                <a14:shadowObscured xmlns="" xmlns:a14="http://schemas.microsoft.com/office/drawing/2010/main"/>
              </a:ext>
            </a:extLst>
          </p:spPr>
        </p:pic>
        <p:sp>
          <p:nvSpPr>
            <p:cNvPr id="24" name="TextBox 23"/>
            <p:cNvSpPr txBox="1"/>
            <p:nvPr/>
          </p:nvSpPr>
          <p:spPr>
            <a:xfrm>
              <a:off x="809626" y="5254625"/>
              <a:ext cx="2418037" cy="923330"/>
            </a:xfrm>
            <a:prstGeom prst="rect">
              <a:avLst/>
            </a:prstGeom>
            <a:noFill/>
          </p:spPr>
          <p:txBody>
            <a:bodyPr wrap="none" rtlCol="0">
              <a:spAutoFit/>
            </a:bodyPr>
            <a:lstStyle/>
            <a:p>
              <a:pPr algn="ctr"/>
              <a:r>
                <a:rPr lang="en-US" dirty="0"/>
                <a:t>Gene Tree/Species Tree</a:t>
              </a:r>
            </a:p>
            <a:p>
              <a:pPr algn="ctr"/>
              <a:r>
                <a:rPr lang="en-US" dirty="0"/>
                <a:t> incongruence </a:t>
              </a:r>
            </a:p>
            <a:p>
              <a:pPr algn="ctr"/>
              <a:r>
                <a:rPr lang="en-US" dirty="0"/>
                <a:t>(</a:t>
              </a:r>
              <a:r>
                <a:rPr lang="en-US" dirty="0" err="1"/>
                <a:t>Hemiplasy</a:t>
              </a:r>
              <a:r>
                <a:rPr lang="en-US" dirty="0"/>
                <a:t>).</a:t>
              </a:r>
            </a:p>
          </p:txBody>
        </p:sp>
      </p:grpSp>
    </p:spTree>
    <p:extLst>
      <p:ext uri="{BB962C8B-B14F-4D97-AF65-F5344CB8AC3E}">
        <p14:creationId xmlns:p14="http://schemas.microsoft.com/office/powerpoint/2010/main" val="21452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AFBBF5-ABDE-684E-8BB8-20980294A086}"/>
              </a:ext>
            </a:extLst>
          </p:cNvPr>
          <p:cNvSpPr txBox="1"/>
          <p:nvPr/>
        </p:nvSpPr>
        <p:spPr>
          <a:xfrm>
            <a:off x="1222375" y="1158875"/>
            <a:ext cx="6748287" cy="646331"/>
          </a:xfrm>
          <a:prstGeom prst="rect">
            <a:avLst/>
          </a:prstGeom>
          <a:noFill/>
        </p:spPr>
        <p:txBody>
          <a:bodyPr wrap="none" rtlCol="0">
            <a:spAutoFit/>
          </a:bodyPr>
          <a:lstStyle/>
          <a:p>
            <a:pPr algn="ctr"/>
            <a:r>
              <a:rPr lang="en-US" dirty="0"/>
              <a:t>Some characters will be polymorphic in ancestral population (prior to</a:t>
            </a:r>
          </a:p>
          <a:p>
            <a:pPr algn="ctr"/>
            <a:r>
              <a:rPr lang="en-US" dirty="0"/>
              <a:t> a speciation event).</a:t>
            </a:r>
          </a:p>
        </p:txBody>
      </p:sp>
      <p:sp>
        <p:nvSpPr>
          <p:cNvPr id="6" name="TextBox 5">
            <a:extLst>
              <a:ext uri="{FF2B5EF4-FFF2-40B4-BE49-F238E27FC236}">
                <a16:creationId xmlns:a16="http://schemas.microsoft.com/office/drawing/2014/main" id="{AF3580C2-9B50-F84E-9A92-6102CB28CBC5}"/>
              </a:ext>
            </a:extLst>
          </p:cNvPr>
          <p:cNvSpPr txBox="1"/>
          <p:nvPr/>
        </p:nvSpPr>
        <p:spPr>
          <a:xfrm>
            <a:off x="190500" y="3853418"/>
            <a:ext cx="3230008" cy="646331"/>
          </a:xfrm>
          <a:prstGeom prst="rect">
            <a:avLst/>
          </a:prstGeom>
          <a:noFill/>
        </p:spPr>
        <p:txBody>
          <a:bodyPr wrap="none" rtlCol="0">
            <a:spAutoFit/>
          </a:bodyPr>
          <a:lstStyle/>
          <a:p>
            <a:pPr algn="ctr"/>
            <a:r>
              <a:rPr lang="en-US" dirty="0"/>
              <a:t>Ancestral polymorphism persists</a:t>
            </a:r>
          </a:p>
          <a:p>
            <a:pPr algn="ctr"/>
            <a:r>
              <a:rPr lang="en-US" dirty="0"/>
              <a:t> through 2 </a:t>
            </a:r>
            <a:r>
              <a:rPr lang="en-US" dirty="0" err="1"/>
              <a:t>speciations</a:t>
            </a:r>
            <a:r>
              <a:rPr lang="en-US" dirty="0"/>
              <a:t>.</a:t>
            </a:r>
          </a:p>
        </p:txBody>
      </p:sp>
      <p:grpSp>
        <p:nvGrpSpPr>
          <p:cNvPr id="7" name="Group 6">
            <a:extLst>
              <a:ext uri="{FF2B5EF4-FFF2-40B4-BE49-F238E27FC236}">
                <a16:creationId xmlns:a16="http://schemas.microsoft.com/office/drawing/2014/main" id="{CB6E2086-FFFF-3846-A905-D11DE457E02D}"/>
              </a:ext>
            </a:extLst>
          </p:cNvPr>
          <p:cNvGrpSpPr/>
          <p:nvPr/>
        </p:nvGrpSpPr>
        <p:grpSpPr>
          <a:xfrm>
            <a:off x="5603875" y="3127375"/>
            <a:ext cx="3018056" cy="369332"/>
            <a:chOff x="5603875" y="2936875"/>
            <a:chExt cx="3018056" cy="369332"/>
          </a:xfrm>
        </p:grpSpPr>
        <p:sp>
          <p:nvSpPr>
            <p:cNvPr id="8" name="TextBox 7">
              <a:extLst>
                <a:ext uri="{FF2B5EF4-FFF2-40B4-BE49-F238E27FC236}">
                  <a16:creationId xmlns:a16="http://schemas.microsoft.com/office/drawing/2014/main" id="{0F7D1533-1B9C-4842-8EBF-81C80E2FCF9F}"/>
                </a:ext>
              </a:extLst>
            </p:cNvPr>
            <p:cNvSpPr txBox="1"/>
            <p:nvPr/>
          </p:nvSpPr>
          <p:spPr>
            <a:xfrm>
              <a:off x="6334125" y="2936875"/>
              <a:ext cx="2287806" cy="369332"/>
            </a:xfrm>
            <a:prstGeom prst="rect">
              <a:avLst/>
            </a:prstGeom>
            <a:noFill/>
          </p:spPr>
          <p:txBody>
            <a:bodyPr wrap="none" rtlCol="0">
              <a:spAutoFit/>
            </a:bodyPr>
            <a:lstStyle/>
            <a:p>
              <a:r>
                <a:rPr lang="en-US" dirty="0"/>
                <a:t>Black fixes in lineage C</a:t>
              </a:r>
            </a:p>
          </p:txBody>
        </p:sp>
        <p:cxnSp>
          <p:nvCxnSpPr>
            <p:cNvPr id="9" name="Straight Arrow Connector 8">
              <a:extLst>
                <a:ext uri="{FF2B5EF4-FFF2-40B4-BE49-F238E27FC236}">
                  <a16:creationId xmlns:a16="http://schemas.microsoft.com/office/drawing/2014/main" id="{A194625C-45DE-3A47-88F9-86FDDBC3684C}"/>
                </a:ext>
              </a:extLst>
            </p:cNvPr>
            <p:cNvCxnSpPr/>
            <p:nvPr/>
          </p:nvCxnSpPr>
          <p:spPr>
            <a:xfrm flipH="1">
              <a:off x="5603875" y="3127375"/>
              <a:ext cx="7302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27AC6A7A-ED92-354C-B26F-2A0F445F4DAD}"/>
              </a:ext>
            </a:extLst>
          </p:cNvPr>
          <p:cNvGrpSpPr/>
          <p:nvPr/>
        </p:nvGrpSpPr>
        <p:grpSpPr>
          <a:xfrm>
            <a:off x="4762500" y="2635250"/>
            <a:ext cx="3859431" cy="369332"/>
            <a:chOff x="4762500" y="2936875"/>
            <a:chExt cx="3859431" cy="369332"/>
          </a:xfrm>
        </p:grpSpPr>
        <p:sp>
          <p:nvSpPr>
            <p:cNvPr id="11" name="TextBox 10">
              <a:extLst>
                <a:ext uri="{FF2B5EF4-FFF2-40B4-BE49-F238E27FC236}">
                  <a16:creationId xmlns:a16="http://schemas.microsoft.com/office/drawing/2014/main" id="{C09B6754-D07F-6045-A63F-147D5C3ECE31}"/>
                </a:ext>
              </a:extLst>
            </p:cNvPr>
            <p:cNvSpPr txBox="1"/>
            <p:nvPr/>
          </p:nvSpPr>
          <p:spPr>
            <a:xfrm>
              <a:off x="6334125" y="2936875"/>
              <a:ext cx="2287806" cy="369332"/>
            </a:xfrm>
            <a:prstGeom prst="rect">
              <a:avLst/>
            </a:prstGeom>
            <a:noFill/>
          </p:spPr>
          <p:txBody>
            <a:bodyPr wrap="none" rtlCol="0">
              <a:spAutoFit/>
            </a:bodyPr>
            <a:lstStyle/>
            <a:p>
              <a:r>
                <a:rPr lang="en-US" dirty="0"/>
                <a:t>Black fixes in lineage A</a:t>
              </a:r>
            </a:p>
          </p:txBody>
        </p:sp>
        <p:cxnSp>
          <p:nvCxnSpPr>
            <p:cNvPr id="12" name="Straight Arrow Connector 11">
              <a:extLst>
                <a:ext uri="{FF2B5EF4-FFF2-40B4-BE49-F238E27FC236}">
                  <a16:creationId xmlns:a16="http://schemas.microsoft.com/office/drawing/2014/main" id="{504CDE87-3A90-114E-836D-1CAA172A2BF2}"/>
                </a:ext>
              </a:extLst>
            </p:cNvPr>
            <p:cNvCxnSpPr/>
            <p:nvPr/>
          </p:nvCxnSpPr>
          <p:spPr>
            <a:xfrm flipH="1">
              <a:off x="4762500" y="3127375"/>
              <a:ext cx="15716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9D2AF666-A818-9C49-A978-E11FF7D72DFA}"/>
              </a:ext>
            </a:extLst>
          </p:cNvPr>
          <p:cNvGrpSpPr/>
          <p:nvPr/>
        </p:nvGrpSpPr>
        <p:grpSpPr>
          <a:xfrm>
            <a:off x="523875" y="2635250"/>
            <a:ext cx="2896633" cy="369332"/>
            <a:chOff x="523875" y="2635250"/>
            <a:chExt cx="2896633" cy="369332"/>
          </a:xfrm>
        </p:grpSpPr>
        <p:sp>
          <p:nvSpPr>
            <p:cNvPr id="14" name="TextBox 13">
              <a:extLst>
                <a:ext uri="{FF2B5EF4-FFF2-40B4-BE49-F238E27FC236}">
                  <a16:creationId xmlns:a16="http://schemas.microsoft.com/office/drawing/2014/main" id="{A1EAB19F-2C8D-9042-8981-FF82C4C35E2F}"/>
                </a:ext>
              </a:extLst>
            </p:cNvPr>
            <p:cNvSpPr txBox="1"/>
            <p:nvPr/>
          </p:nvSpPr>
          <p:spPr>
            <a:xfrm>
              <a:off x="523875" y="2635250"/>
              <a:ext cx="1648107" cy="369332"/>
            </a:xfrm>
            <a:prstGeom prst="rect">
              <a:avLst/>
            </a:prstGeom>
            <a:noFill/>
          </p:spPr>
          <p:txBody>
            <a:bodyPr wrap="none" rtlCol="0">
              <a:spAutoFit/>
            </a:bodyPr>
            <a:lstStyle/>
            <a:p>
              <a:r>
                <a:rPr lang="en-US" dirty="0"/>
                <a:t>White fixes in B</a:t>
              </a:r>
            </a:p>
          </p:txBody>
        </p:sp>
        <p:cxnSp>
          <p:nvCxnSpPr>
            <p:cNvPr id="15" name="Straight Arrow Connector 14">
              <a:extLst>
                <a:ext uri="{FF2B5EF4-FFF2-40B4-BE49-F238E27FC236}">
                  <a16:creationId xmlns:a16="http://schemas.microsoft.com/office/drawing/2014/main" id="{F9E1D8A6-9D8C-794A-8E60-F8A2318933C0}"/>
                </a:ext>
              </a:extLst>
            </p:cNvPr>
            <p:cNvCxnSpPr/>
            <p:nvPr/>
          </p:nvCxnSpPr>
          <p:spPr>
            <a:xfrm>
              <a:off x="2333625" y="2825750"/>
              <a:ext cx="108688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B535D336-E685-1543-A701-969B47B25DC6}"/>
              </a:ext>
            </a:extLst>
          </p:cNvPr>
          <p:cNvSpPr txBox="1"/>
          <p:nvPr/>
        </p:nvSpPr>
        <p:spPr>
          <a:xfrm>
            <a:off x="1806151" y="365125"/>
            <a:ext cx="5547462" cy="461665"/>
          </a:xfrm>
          <a:prstGeom prst="rect">
            <a:avLst/>
          </a:prstGeom>
          <a:noFill/>
        </p:spPr>
        <p:txBody>
          <a:bodyPr wrap="none" rtlCol="0">
            <a:spAutoFit/>
          </a:bodyPr>
          <a:lstStyle/>
          <a:p>
            <a:pPr algn="ctr"/>
            <a:r>
              <a:rPr lang="en-US" sz="2400" dirty="0"/>
              <a:t>Lineage Sorting of Ancestral Polymorphism</a:t>
            </a:r>
          </a:p>
        </p:txBody>
      </p:sp>
      <p:grpSp>
        <p:nvGrpSpPr>
          <p:cNvPr id="28" name="Group 27">
            <a:extLst>
              <a:ext uri="{FF2B5EF4-FFF2-40B4-BE49-F238E27FC236}">
                <a16:creationId xmlns:a16="http://schemas.microsoft.com/office/drawing/2014/main" id="{99AA5242-0B62-C34F-94A6-4C64BC104CE1}"/>
              </a:ext>
            </a:extLst>
          </p:cNvPr>
          <p:cNvGrpSpPr/>
          <p:nvPr/>
        </p:nvGrpSpPr>
        <p:grpSpPr>
          <a:xfrm>
            <a:off x="2455545" y="1836956"/>
            <a:ext cx="4232910" cy="2576294"/>
            <a:chOff x="2455545" y="1836956"/>
            <a:chExt cx="4232910" cy="2576294"/>
          </a:xfrm>
        </p:grpSpPr>
        <p:grpSp>
          <p:nvGrpSpPr>
            <p:cNvPr id="3" name="Group 2">
              <a:extLst>
                <a:ext uri="{FF2B5EF4-FFF2-40B4-BE49-F238E27FC236}">
                  <a16:creationId xmlns:a16="http://schemas.microsoft.com/office/drawing/2014/main" id="{FF6810F0-E905-B945-B31C-C1D59DAC7174}"/>
                </a:ext>
              </a:extLst>
            </p:cNvPr>
            <p:cNvGrpSpPr/>
            <p:nvPr/>
          </p:nvGrpSpPr>
          <p:grpSpPr>
            <a:xfrm>
              <a:off x="2455545" y="1836956"/>
              <a:ext cx="4232910" cy="2576294"/>
              <a:chOff x="2455545" y="1678206"/>
              <a:chExt cx="4232910" cy="2576294"/>
            </a:xfrm>
          </p:grpSpPr>
          <p:pic>
            <p:nvPicPr>
              <p:cNvPr id="4" name="Picture 3">
                <a:extLst>
                  <a:ext uri="{FF2B5EF4-FFF2-40B4-BE49-F238E27FC236}">
                    <a16:creationId xmlns:a16="http://schemas.microsoft.com/office/drawing/2014/main" id="{4A9553D2-2476-A44D-9A8D-E99998437C37}"/>
                  </a:ext>
                </a:extLst>
              </p:cNvPr>
              <p:cNvPicPr/>
              <p:nvPr/>
            </p:nvPicPr>
            <p:blipFill rotWithShape="1">
              <a:blip r:embed="rId2">
                <a:extLst>
                  <a:ext uri="{28A0092B-C50C-407E-A947-70E740481C1C}">
                    <a14:useLocalDpi xmlns:a14="http://schemas.microsoft.com/office/drawing/2010/main" val="0"/>
                  </a:ext>
                </a:extLst>
              </a:blip>
              <a:srcRect l="22222" t="28763" r="21481" b="48833"/>
              <a:stretch/>
            </p:blipFill>
            <p:spPr bwMode="auto">
              <a:xfrm>
                <a:off x="2455545" y="2074545"/>
                <a:ext cx="4232910" cy="2179955"/>
              </a:xfrm>
              <a:prstGeom prst="rect">
                <a:avLst/>
              </a:prstGeom>
              <a:ln>
                <a:noFill/>
              </a:ln>
              <a:extLst>
                <a:ext uri="{53640926-AAD7-44d8-BBD7-CCE9431645EC}">
                  <a14:shadowObscured xmlns="" xmlns:a14="http://schemas.microsoft.com/office/drawing/2010/main"/>
                </a:ext>
              </a:extLst>
            </p:spPr>
          </p:pic>
          <p:sp>
            <p:nvSpPr>
              <p:cNvPr id="5" name="TextBox 4">
                <a:extLst>
                  <a:ext uri="{FF2B5EF4-FFF2-40B4-BE49-F238E27FC236}">
                    <a16:creationId xmlns:a16="http://schemas.microsoft.com/office/drawing/2014/main" id="{40A5FF28-460E-EB4B-B0C3-5FD7F0C8BA7D}"/>
                  </a:ext>
                </a:extLst>
              </p:cNvPr>
              <p:cNvSpPr txBox="1"/>
              <p:nvPr/>
            </p:nvSpPr>
            <p:spPr>
              <a:xfrm>
                <a:off x="4101370" y="1678206"/>
                <a:ext cx="1322260" cy="369332"/>
              </a:xfrm>
              <a:prstGeom prst="rect">
                <a:avLst/>
              </a:prstGeom>
              <a:noFill/>
            </p:spPr>
            <p:txBody>
              <a:bodyPr wrap="none" rtlCol="0">
                <a:spAutoFit/>
              </a:bodyPr>
              <a:lstStyle/>
              <a:p>
                <a:r>
                  <a:rPr lang="en-US" dirty="0"/>
                  <a:t>Species tree</a:t>
                </a:r>
              </a:p>
            </p:txBody>
          </p:sp>
        </p:grpSp>
        <p:grpSp>
          <p:nvGrpSpPr>
            <p:cNvPr id="23" name="Group 22">
              <a:extLst>
                <a:ext uri="{FF2B5EF4-FFF2-40B4-BE49-F238E27FC236}">
                  <a16:creationId xmlns:a16="http://schemas.microsoft.com/office/drawing/2014/main" id="{2EBE430A-4080-174C-869F-0A824F40E00A}"/>
                </a:ext>
              </a:extLst>
            </p:cNvPr>
            <p:cNvGrpSpPr/>
            <p:nvPr/>
          </p:nvGrpSpPr>
          <p:grpSpPr>
            <a:xfrm>
              <a:off x="3375750" y="2165549"/>
              <a:ext cx="2831795" cy="319762"/>
              <a:chOff x="3375750" y="2165549"/>
              <a:chExt cx="2831795" cy="319762"/>
            </a:xfrm>
          </p:grpSpPr>
          <p:sp>
            <p:nvSpPr>
              <p:cNvPr id="20" name="Rectangle 19">
                <a:extLst>
                  <a:ext uri="{FF2B5EF4-FFF2-40B4-BE49-F238E27FC236}">
                    <a16:creationId xmlns:a16="http://schemas.microsoft.com/office/drawing/2014/main" id="{BBF98DAE-1384-604A-BD38-71DDAB9EAF60}"/>
                  </a:ext>
                </a:extLst>
              </p:cNvPr>
              <p:cNvSpPr/>
              <p:nvPr/>
            </p:nvSpPr>
            <p:spPr>
              <a:xfrm>
                <a:off x="3375750" y="2177534"/>
                <a:ext cx="309700" cy="307777"/>
              </a:xfrm>
              <a:prstGeom prst="rect">
                <a:avLst/>
              </a:prstGeom>
              <a:solidFill>
                <a:schemeClr val="bg1"/>
              </a:solidFill>
            </p:spPr>
            <p:txBody>
              <a:bodyPr wrap="square">
                <a:spAutoFit/>
              </a:bodyPr>
              <a:lstStyle/>
              <a:p>
                <a:r>
                  <a:rPr lang="en-US" sz="1400" dirty="0"/>
                  <a:t>B</a:t>
                </a:r>
              </a:p>
            </p:txBody>
          </p:sp>
          <p:sp>
            <p:nvSpPr>
              <p:cNvPr id="21" name="Rectangle 20">
                <a:extLst>
                  <a:ext uri="{FF2B5EF4-FFF2-40B4-BE49-F238E27FC236}">
                    <a16:creationId xmlns:a16="http://schemas.microsoft.com/office/drawing/2014/main" id="{44BE16EB-256C-BF40-9077-9CC76081DFBD}"/>
                  </a:ext>
                </a:extLst>
              </p:cNvPr>
              <p:cNvSpPr/>
              <p:nvPr/>
            </p:nvSpPr>
            <p:spPr>
              <a:xfrm>
                <a:off x="4619920" y="2165906"/>
                <a:ext cx="288862" cy="307777"/>
              </a:xfrm>
              <a:prstGeom prst="rect">
                <a:avLst/>
              </a:prstGeom>
              <a:solidFill>
                <a:schemeClr val="bg1"/>
              </a:solidFill>
            </p:spPr>
            <p:txBody>
              <a:bodyPr wrap="none">
                <a:spAutoFit/>
              </a:bodyPr>
              <a:lstStyle/>
              <a:p>
                <a:r>
                  <a:rPr lang="en-US" sz="1400" dirty="0"/>
                  <a:t>A</a:t>
                </a:r>
              </a:p>
            </p:txBody>
          </p:sp>
          <p:sp>
            <p:nvSpPr>
              <p:cNvPr id="22" name="Rectangle 21">
                <a:extLst>
                  <a:ext uri="{FF2B5EF4-FFF2-40B4-BE49-F238E27FC236}">
                    <a16:creationId xmlns:a16="http://schemas.microsoft.com/office/drawing/2014/main" id="{74C1FB02-C967-0241-AAC3-C9244666C3DF}"/>
                  </a:ext>
                </a:extLst>
              </p:cNvPr>
              <p:cNvSpPr/>
              <p:nvPr/>
            </p:nvSpPr>
            <p:spPr>
              <a:xfrm>
                <a:off x="5925095" y="2165549"/>
                <a:ext cx="282450" cy="307777"/>
              </a:xfrm>
              <a:prstGeom prst="rect">
                <a:avLst/>
              </a:prstGeom>
              <a:solidFill>
                <a:schemeClr val="bg1"/>
              </a:solidFill>
            </p:spPr>
            <p:txBody>
              <a:bodyPr wrap="none">
                <a:spAutoFit/>
              </a:bodyPr>
              <a:lstStyle/>
              <a:p>
                <a:r>
                  <a:rPr lang="en-US" sz="1400" dirty="0"/>
                  <a:t>C</a:t>
                </a:r>
              </a:p>
            </p:txBody>
          </p:sp>
        </p:grpSp>
      </p:grpSp>
      <p:grpSp>
        <p:nvGrpSpPr>
          <p:cNvPr id="30" name="Group 29">
            <a:extLst>
              <a:ext uri="{FF2B5EF4-FFF2-40B4-BE49-F238E27FC236}">
                <a16:creationId xmlns:a16="http://schemas.microsoft.com/office/drawing/2014/main" id="{E5CB38F7-C981-7244-850F-52F1B20729D8}"/>
              </a:ext>
            </a:extLst>
          </p:cNvPr>
          <p:cNvGrpSpPr/>
          <p:nvPr/>
        </p:nvGrpSpPr>
        <p:grpSpPr>
          <a:xfrm>
            <a:off x="809626" y="4423549"/>
            <a:ext cx="5878829" cy="2125206"/>
            <a:chOff x="809626" y="4423549"/>
            <a:chExt cx="5878829" cy="2125206"/>
          </a:xfrm>
        </p:grpSpPr>
        <p:pic>
          <p:nvPicPr>
            <p:cNvPr id="17" name="Picture 16">
              <a:extLst>
                <a:ext uri="{FF2B5EF4-FFF2-40B4-BE49-F238E27FC236}">
                  <a16:creationId xmlns:a16="http://schemas.microsoft.com/office/drawing/2014/main" id="{46288F44-80D9-0D40-BE52-6D4449F566C7}"/>
                </a:ext>
              </a:extLst>
            </p:cNvPr>
            <p:cNvPicPr/>
            <p:nvPr/>
          </p:nvPicPr>
          <p:blipFill rotWithShape="1">
            <a:blip r:embed="rId2">
              <a:extLst>
                <a:ext uri="{28A0092B-C50C-407E-A947-70E740481C1C}">
                  <a14:useLocalDpi xmlns:a14="http://schemas.microsoft.com/office/drawing/2010/main" val="0"/>
                </a:ext>
              </a:extLst>
            </a:blip>
            <a:srcRect l="22222" t="50425" r="21481" b="27734"/>
            <a:stretch/>
          </p:blipFill>
          <p:spPr bwMode="auto">
            <a:xfrm>
              <a:off x="2455545" y="4423549"/>
              <a:ext cx="4232910" cy="2125206"/>
            </a:xfrm>
            <a:prstGeom prst="rect">
              <a:avLst/>
            </a:prstGeom>
            <a:ln>
              <a:noFill/>
            </a:ln>
            <a:extLst>
              <a:ext uri="{53640926-AAD7-44d8-BBD7-CCE9431645EC}">
                <a14:shadowObscured xmlns="" xmlns:a14="http://schemas.microsoft.com/office/drawing/2010/main"/>
              </a:ext>
            </a:extLst>
          </p:spPr>
        </p:pic>
        <p:sp>
          <p:nvSpPr>
            <p:cNvPr id="18" name="TextBox 17">
              <a:extLst>
                <a:ext uri="{FF2B5EF4-FFF2-40B4-BE49-F238E27FC236}">
                  <a16:creationId xmlns:a16="http://schemas.microsoft.com/office/drawing/2014/main" id="{A6548C0C-0BB2-8A4A-9325-461007A963F0}"/>
                </a:ext>
              </a:extLst>
            </p:cNvPr>
            <p:cNvSpPr txBox="1"/>
            <p:nvPr/>
          </p:nvSpPr>
          <p:spPr>
            <a:xfrm>
              <a:off x="809626" y="5241925"/>
              <a:ext cx="2418037" cy="923330"/>
            </a:xfrm>
            <a:prstGeom prst="rect">
              <a:avLst/>
            </a:prstGeom>
            <a:noFill/>
          </p:spPr>
          <p:txBody>
            <a:bodyPr wrap="none" rtlCol="0">
              <a:spAutoFit/>
            </a:bodyPr>
            <a:lstStyle/>
            <a:p>
              <a:pPr algn="ctr"/>
              <a:r>
                <a:rPr lang="en-US" dirty="0"/>
                <a:t>Gene Tree/Species Tree</a:t>
              </a:r>
            </a:p>
            <a:p>
              <a:pPr algn="ctr"/>
              <a:r>
                <a:rPr lang="en-US" dirty="0"/>
                <a:t> incongruence </a:t>
              </a:r>
            </a:p>
            <a:p>
              <a:pPr algn="ctr"/>
              <a:r>
                <a:rPr lang="en-US" dirty="0"/>
                <a:t>(</a:t>
              </a:r>
              <a:r>
                <a:rPr lang="en-US" dirty="0" err="1"/>
                <a:t>Hemiplasy</a:t>
              </a:r>
              <a:r>
                <a:rPr lang="en-US" dirty="0"/>
                <a:t>).</a:t>
              </a:r>
            </a:p>
          </p:txBody>
        </p:sp>
        <p:grpSp>
          <p:nvGrpSpPr>
            <p:cNvPr id="24" name="Group 23">
              <a:extLst>
                <a:ext uri="{FF2B5EF4-FFF2-40B4-BE49-F238E27FC236}">
                  <a16:creationId xmlns:a16="http://schemas.microsoft.com/office/drawing/2014/main" id="{3C874B2F-9972-6642-986A-08155C410A6C}"/>
                </a:ext>
              </a:extLst>
            </p:cNvPr>
            <p:cNvGrpSpPr/>
            <p:nvPr/>
          </p:nvGrpSpPr>
          <p:grpSpPr>
            <a:xfrm>
              <a:off x="3701670" y="5013522"/>
              <a:ext cx="2095195" cy="308849"/>
              <a:chOff x="3375750" y="2177534"/>
              <a:chExt cx="2095195" cy="308849"/>
            </a:xfrm>
          </p:grpSpPr>
          <p:sp>
            <p:nvSpPr>
              <p:cNvPr id="25" name="Rectangle 24">
                <a:extLst>
                  <a:ext uri="{FF2B5EF4-FFF2-40B4-BE49-F238E27FC236}">
                    <a16:creationId xmlns:a16="http://schemas.microsoft.com/office/drawing/2014/main" id="{B963299D-EE84-4343-8367-DA84D1F0985D}"/>
                  </a:ext>
                </a:extLst>
              </p:cNvPr>
              <p:cNvSpPr/>
              <p:nvPr/>
            </p:nvSpPr>
            <p:spPr>
              <a:xfrm>
                <a:off x="3375750" y="2177534"/>
                <a:ext cx="309700" cy="307777"/>
              </a:xfrm>
              <a:prstGeom prst="rect">
                <a:avLst/>
              </a:prstGeom>
              <a:solidFill>
                <a:schemeClr val="bg1"/>
              </a:solidFill>
            </p:spPr>
            <p:txBody>
              <a:bodyPr wrap="square">
                <a:spAutoFit/>
              </a:bodyPr>
              <a:lstStyle/>
              <a:p>
                <a:r>
                  <a:rPr lang="en-US" sz="1400" dirty="0"/>
                  <a:t>B</a:t>
                </a:r>
              </a:p>
            </p:txBody>
          </p:sp>
          <p:sp>
            <p:nvSpPr>
              <p:cNvPr id="26" name="Rectangle 25">
                <a:extLst>
                  <a:ext uri="{FF2B5EF4-FFF2-40B4-BE49-F238E27FC236}">
                    <a16:creationId xmlns:a16="http://schemas.microsoft.com/office/drawing/2014/main" id="{6C5AABB0-3197-864E-9AF8-D1B1D4E69ABD}"/>
                  </a:ext>
                </a:extLst>
              </p:cNvPr>
              <p:cNvSpPr/>
              <p:nvPr/>
            </p:nvSpPr>
            <p:spPr>
              <a:xfrm>
                <a:off x="4315120" y="2178606"/>
                <a:ext cx="288862" cy="307777"/>
              </a:xfrm>
              <a:prstGeom prst="rect">
                <a:avLst/>
              </a:prstGeom>
              <a:solidFill>
                <a:schemeClr val="bg1"/>
              </a:solidFill>
            </p:spPr>
            <p:txBody>
              <a:bodyPr wrap="none">
                <a:spAutoFit/>
              </a:bodyPr>
              <a:lstStyle/>
              <a:p>
                <a:r>
                  <a:rPr lang="en-US" sz="1400" dirty="0"/>
                  <a:t>A</a:t>
                </a:r>
              </a:p>
            </p:txBody>
          </p:sp>
          <p:sp>
            <p:nvSpPr>
              <p:cNvPr id="27" name="Rectangle 26">
                <a:extLst>
                  <a:ext uri="{FF2B5EF4-FFF2-40B4-BE49-F238E27FC236}">
                    <a16:creationId xmlns:a16="http://schemas.microsoft.com/office/drawing/2014/main" id="{49248C9F-5944-8641-847D-76B702721D50}"/>
                  </a:ext>
                </a:extLst>
              </p:cNvPr>
              <p:cNvSpPr/>
              <p:nvPr/>
            </p:nvSpPr>
            <p:spPr>
              <a:xfrm>
                <a:off x="5188495" y="2178249"/>
                <a:ext cx="282450" cy="307777"/>
              </a:xfrm>
              <a:prstGeom prst="rect">
                <a:avLst/>
              </a:prstGeom>
              <a:solidFill>
                <a:schemeClr val="bg1"/>
              </a:solidFill>
            </p:spPr>
            <p:txBody>
              <a:bodyPr wrap="none">
                <a:spAutoFit/>
              </a:bodyPr>
              <a:lstStyle/>
              <a:p>
                <a:r>
                  <a:rPr lang="en-US" sz="1400" dirty="0"/>
                  <a:t>C</a:t>
                </a:r>
              </a:p>
            </p:txBody>
          </p:sp>
        </p:grpSp>
      </p:grpSp>
    </p:spTree>
    <p:extLst>
      <p:ext uri="{BB962C8B-B14F-4D97-AF65-F5344CB8AC3E}">
        <p14:creationId xmlns:p14="http://schemas.microsoft.com/office/powerpoint/2010/main" val="348471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6151" y="365125"/>
            <a:ext cx="5547462" cy="461665"/>
          </a:xfrm>
          <a:prstGeom prst="rect">
            <a:avLst/>
          </a:prstGeom>
          <a:noFill/>
        </p:spPr>
        <p:txBody>
          <a:bodyPr wrap="none" rtlCol="0">
            <a:spAutoFit/>
          </a:bodyPr>
          <a:lstStyle/>
          <a:p>
            <a:pPr algn="ctr"/>
            <a:r>
              <a:rPr lang="en-US" sz="2400" dirty="0"/>
              <a:t>Lineage Sorting of Ancestral Polymorphism</a:t>
            </a:r>
          </a:p>
        </p:txBody>
      </p:sp>
      <p:sp>
        <p:nvSpPr>
          <p:cNvPr id="3" name="TextBox 2"/>
          <p:cNvSpPr txBox="1"/>
          <p:nvPr/>
        </p:nvSpPr>
        <p:spPr>
          <a:xfrm>
            <a:off x="1222375" y="1158875"/>
            <a:ext cx="6748287" cy="646331"/>
          </a:xfrm>
          <a:prstGeom prst="rect">
            <a:avLst/>
          </a:prstGeom>
          <a:noFill/>
        </p:spPr>
        <p:txBody>
          <a:bodyPr wrap="none" rtlCol="0">
            <a:spAutoFit/>
          </a:bodyPr>
          <a:lstStyle/>
          <a:p>
            <a:pPr algn="ctr"/>
            <a:r>
              <a:rPr lang="en-US" dirty="0"/>
              <a:t>Some characters will be polymorphic on ancestral population (prior to</a:t>
            </a:r>
          </a:p>
          <a:p>
            <a:pPr algn="ctr"/>
            <a:r>
              <a:rPr lang="en-US" dirty="0"/>
              <a:t> a speciation event).</a:t>
            </a:r>
          </a:p>
        </p:txBody>
      </p:sp>
      <p:sp>
        <p:nvSpPr>
          <p:cNvPr id="7" name="TextBox 6"/>
          <p:cNvSpPr txBox="1"/>
          <p:nvPr/>
        </p:nvSpPr>
        <p:spPr>
          <a:xfrm>
            <a:off x="190500" y="3853418"/>
            <a:ext cx="3230008" cy="646331"/>
          </a:xfrm>
          <a:prstGeom prst="rect">
            <a:avLst/>
          </a:prstGeom>
          <a:noFill/>
        </p:spPr>
        <p:txBody>
          <a:bodyPr wrap="none" rtlCol="0">
            <a:spAutoFit/>
          </a:bodyPr>
          <a:lstStyle/>
          <a:p>
            <a:pPr algn="ctr"/>
            <a:r>
              <a:rPr lang="en-US" dirty="0"/>
              <a:t>Ancestral polymorphism persists</a:t>
            </a:r>
          </a:p>
          <a:p>
            <a:pPr algn="ctr"/>
            <a:r>
              <a:rPr lang="en-US" dirty="0"/>
              <a:t> through 2 </a:t>
            </a:r>
            <a:r>
              <a:rPr lang="en-US" dirty="0" err="1"/>
              <a:t>speciations</a:t>
            </a:r>
            <a:r>
              <a:rPr lang="en-US" dirty="0"/>
              <a:t>.</a:t>
            </a:r>
          </a:p>
        </p:txBody>
      </p:sp>
      <p:grpSp>
        <p:nvGrpSpPr>
          <p:cNvPr id="8" name="Group 7"/>
          <p:cNvGrpSpPr/>
          <p:nvPr/>
        </p:nvGrpSpPr>
        <p:grpSpPr>
          <a:xfrm>
            <a:off x="5603875" y="3127375"/>
            <a:ext cx="3018056" cy="369332"/>
            <a:chOff x="5603875" y="2936875"/>
            <a:chExt cx="3018056" cy="369332"/>
          </a:xfrm>
        </p:grpSpPr>
        <p:sp>
          <p:nvSpPr>
            <p:cNvPr id="9" name="TextBox 8"/>
            <p:cNvSpPr txBox="1"/>
            <p:nvPr/>
          </p:nvSpPr>
          <p:spPr>
            <a:xfrm>
              <a:off x="6334125" y="2936875"/>
              <a:ext cx="2287806" cy="369332"/>
            </a:xfrm>
            <a:prstGeom prst="rect">
              <a:avLst/>
            </a:prstGeom>
            <a:noFill/>
          </p:spPr>
          <p:txBody>
            <a:bodyPr wrap="none" rtlCol="0">
              <a:spAutoFit/>
            </a:bodyPr>
            <a:lstStyle/>
            <a:p>
              <a:r>
                <a:rPr lang="en-US" dirty="0"/>
                <a:t>Black fixes in lineage C</a:t>
              </a:r>
            </a:p>
          </p:txBody>
        </p:sp>
        <p:cxnSp>
          <p:nvCxnSpPr>
            <p:cNvPr id="10" name="Straight Arrow Connector 9"/>
            <p:cNvCxnSpPr/>
            <p:nvPr/>
          </p:nvCxnSpPr>
          <p:spPr>
            <a:xfrm flipH="1">
              <a:off x="5603875" y="3127375"/>
              <a:ext cx="7302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762500" y="2460625"/>
            <a:ext cx="3940069" cy="369332"/>
            <a:chOff x="4762500" y="2936875"/>
            <a:chExt cx="3940069" cy="369332"/>
          </a:xfrm>
        </p:grpSpPr>
        <p:sp>
          <p:nvSpPr>
            <p:cNvPr id="12" name="TextBox 11"/>
            <p:cNvSpPr txBox="1"/>
            <p:nvPr/>
          </p:nvSpPr>
          <p:spPr>
            <a:xfrm>
              <a:off x="6334125" y="2936875"/>
              <a:ext cx="2368444" cy="369332"/>
            </a:xfrm>
            <a:prstGeom prst="rect">
              <a:avLst/>
            </a:prstGeom>
            <a:noFill/>
          </p:spPr>
          <p:txBody>
            <a:bodyPr wrap="none" rtlCol="0">
              <a:spAutoFit/>
            </a:bodyPr>
            <a:lstStyle/>
            <a:p>
              <a:r>
                <a:rPr lang="en-US" dirty="0"/>
                <a:t>White fixes in lineage B</a:t>
              </a:r>
            </a:p>
          </p:txBody>
        </p:sp>
        <p:cxnSp>
          <p:nvCxnSpPr>
            <p:cNvPr id="13" name="Straight Arrow Connector 12"/>
            <p:cNvCxnSpPr/>
            <p:nvPr/>
          </p:nvCxnSpPr>
          <p:spPr>
            <a:xfrm flipH="1">
              <a:off x="4762500" y="3127375"/>
              <a:ext cx="15716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92125" y="2524125"/>
            <a:ext cx="2896633" cy="369332"/>
            <a:chOff x="523875" y="2635250"/>
            <a:chExt cx="2896633" cy="369332"/>
          </a:xfrm>
        </p:grpSpPr>
        <p:sp>
          <p:nvSpPr>
            <p:cNvPr id="15" name="TextBox 14"/>
            <p:cNvSpPr txBox="1"/>
            <p:nvPr/>
          </p:nvSpPr>
          <p:spPr>
            <a:xfrm>
              <a:off x="523875" y="2635250"/>
              <a:ext cx="1648107" cy="369332"/>
            </a:xfrm>
            <a:prstGeom prst="rect">
              <a:avLst/>
            </a:prstGeom>
            <a:noFill/>
          </p:spPr>
          <p:txBody>
            <a:bodyPr wrap="none" rtlCol="0">
              <a:spAutoFit/>
            </a:bodyPr>
            <a:lstStyle/>
            <a:p>
              <a:r>
                <a:rPr lang="en-US" dirty="0"/>
                <a:t>White fixes in A</a:t>
              </a:r>
            </a:p>
          </p:txBody>
        </p:sp>
        <p:cxnSp>
          <p:nvCxnSpPr>
            <p:cNvPr id="16" name="Straight Arrow Connector 15"/>
            <p:cNvCxnSpPr/>
            <p:nvPr/>
          </p:nvCxnSpPr>
          <p:spPr>
            <a:xfrm>
              <a:off x="2333625" y="2825750"/>
              <a:ext cx="108688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0" name="Picture 19"/>
          <p:cNvPicPr/>
          <p:nvPr/>
        </p:nvPicPr>
        <p:blipFill rotWithShape="1">
          <a:blip r:embed="rId2">
            <a:extLst>
              <a:ext uri="{28A0092B-C50C-407E-A947-70E740481C1C}">
                <a14:useLocalDpi xmlns:a14="http://schemas.microsoft.com/office/drawing/2010/main" val="0"/>
              </a:ext>
            </a:extLst>
          </a:blip>
          <a:srcRect t="16694" b="49318"/>
          <a:stretch/>
        </p:blipFill>
        <p:spPr bwMode="auto">
          <a:xfrm>
            <a:off x="1809750" y="1905409"/>
            <a:ext cx="5711507" cy="2512048"/>
          </a:xfrm>
          <a:prstGeom prst="rect">
            <a:avLst/>
          </a:prstGeom>
          <a:ln>
            <a:noFill/>
          </a:ln>
          <a:extLst>
            <a:ext uri="{53640926-AAD7-44d8-BBD7-CCE9431645EC}">
              <a14:shadowObscured xmlns="" xmlns:a14="http://schemas.microsoft.com/office/drawing/2010/main"/>
            </a:ext>
          </a:extLst>
        </p:spPr>
      </p:pic>
      <p:grpSp>
        <p:nvGrpSpPr>
          <p:cNvPr id="22" name="Group 21"/>
          <p:cNvGrpSpPr/>
          <p:nvPr/>
        </p:nvGrpSpPr>
        <p:grpSpPr>
          <a:xfrm>
            <a:off x="809625" y="4297917"/>
            <a:ext cx="6561666" cy="2345055"/>
            <a:chOff x="809625" y="4297917"/>
            <a:chExt cx="6561666" cy="2345055"/>
          </a:xfrm>
        </p:grpSpPr>
        <p:sp>
          <p:nvSpPr>
            <p:cNvPr id="19" name="TextBox 18"/>
            <p:cNvSpPr txBox="1"/>
            <p:nvPr/>
          </p:nvSpPr>
          <p:spPr>
            <a:xfrm>
              <a:off x="809625" y="5254625"/>
              <a:ext cx="2418037" cy="646331"/>
            </a:xfrm>
            <a:prstGeom prst="rect">
              <a:avLst/>
            </a:prstGeom>
            <a:noFill/>
          </p:spPr>
          <p:txBody>
            <a:bodyPr wrap="none" rtlCol="0">
              <a:spAutoFit/>
            </a:bodyPr>
            <a:lstStyle/>
            <a:p>
              <a:pPr algn="ctr"/>
              <a:r>
                <a:rPr lang="en-US" dirty="0"/>
                <a:t>Gene Tree/Species Tree</a:t>
              </a:r>
            </a:p>
            <a:p>
              <a:pPr algn="ctr"/>
              <a:r>
                <a:rPr lang="en-US" dirty="0"/>
                <a:t> congruence.</a:t>
              </a:r>
            </a:p>
          </p:txBody>
        </p:sp>
        <p:pic>
          <p:nvPicPr>
            <p:cNvPr id="21" name="Picture 20"/>
            <p:cNvPicPr/>
            <p:nvPr/>
          </p:nvPicPr>
          <p:blipFill rotWithShape="1">
            <a:blip r:embed="rId2">
              <a:extLst>
                <a:ext uri="{28A0092B-C50C-407E-A947-70E740481C1C}">
                  <a14:useLocalDpi xmlns:a14="http://schemas.microsoft.com/office/drawing/2010/main" val="0"/>
                </a:ext>
              </a:extLst>
            </a:blip>
            <a:srcRect t="49728" b="17238"/>
            <a:stretch/>
          </p:blipFill>
          <p:spPr bwMode="auto">
            <a:xfrm>
              <a:off x="1885526" y="4297917"/>
              <a:ext cx="5485765" cy="2345055"/>
            </a:xfrm>
            <a:prstGeom prst="rect">
              <a:avLst/>
            </a:prstGeom>
            <a:ln>
              <a:noFill/>
            </a:ln>
            <a:extLst>
              <a:ext uri="{53640926-AAD7-44d8-BBD7-CCE9431645EC}">
                <a14:shadowObscured xmlns="" xmlns:a14="http://schemas.microsoft.com/office/drawing/2010/main"/>
              </a:ext>
            </a:extLst>
          </p:spPr>
        </p:pic>
      </p:grpSp>
    </p:spTree>
    <p:extLst>
      <p:ext uri="{BB962C8B-B14F-4D97-AF65-F5344CB8AC3E}">
        <p14:creationId xmlns:p14="http://schemas.microsoft.com/office/powerpoint/2010/main" val="317774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6151" y="365125"/>
            <a:ext cx="5547462" cy="461665"/>
          </a:xfrm>
          <a:prstGeom prst="rect">
            <a:avLst/>
          </a:prstGeom>
          <a:noFill/>
        </p:spPr>
        <p:txBody>
          <a:bodyPr wrap="none" rtlCol="0">
            <a:spAutoFit/>
          </a:bodyPr>
          <a:lstStyle/>
          <a:p>
            <a:pPr algn="ctr"/>
            <a:r>
              <a:rPr lang="en-US" sz="2400" dirty="0"/>
              <a:t>Lineage Sorting of Ancestral Polymorphism</a:t>
            </a:r>
          </a:p>
        </p:txBody>
      </p:sp>
      <p:sp>
        <p:nvSpPr>
          <p:cNvPr id="3" name="TextBox 2"/>
          <p:cNvSpPr txBox="1"/>
          <p:nvPr/>
        </p:nvSpPr>
        <p:spPr>
          <a:xfrm>
            <a:off x="1031875" y="1016000"/>
            <a:ext cx="6414324" cy="369332"/>
          </a:xfrm>
          <a:prstGeom prst="rect">
            <a:avLst/>
          </a:prstGeom>
          <a:noFill/>
        </p:spPr>
        <p:txBody>
          <a:bodyPr wrap="none" rtlCol="0">
            <a:spAutoFit/>
          </a:bodyPr>
          <a:lstStyle/>
          <a:p>
            <a:r>
              <a:rPr lang="en-US" dirty="0"/>
              <a:t>So, the probability of anomalous lineage sorting is dependent on:</a:t>
            </a:r>
          </a:p>
        </p:txBody>
      </p:sp>
      <p:sp>
        <p:nvSpPr>
          <p:cNvPr id="4" name="TextBox 3"/>
          <p:cNvSpPr txBox="1"/>
          <p:nvPr/>
        </p:nvSpPr>
        <p:spPr>
          <a:xfrm>
            <a:off x="1587500" y="1561442"/>
            <a:ext cx="4293889" cy="369332"/>
          </a:xfrm>
          <a:prstGeom prst="rect">
            <a:avLst/>
          </a:prstGeom>
          <a:noFill/>
        </p:spPr>
        <p:txBody>
          <a:bodyPr wrap="none" rtlCol="0">
            <a:spAutoFit/>
          </a:bodyPr>
          <a:lstStyle/>
          <a:p>
            <a:r>
              <a:rPr lang="en-US" dirty="0"/>
              <a:t>a) The presence of ancestral polymorphism.</a:t>
            </a:r>
          </a:p>
        </p:txBody>
      </p:sp>
      <p:sp>
        <p:nvSpPr>
          <p:cNvPr id="5" name="TextBox 4"/>
          <p:cNvSpPr txBox="1"/>
          <p:nvPr/>
        </p:nvSpPr>
        <p:spPr>
          <a:xfrm>
            <a:off x="1587500" y="2081484"/>
            <a:ext cx="5485471" cy="369332"/>
          </a:xfrm>
          <a:prstGeom prst="rect">
            <a:avLst/>
          </a:prstGeom>
          <a:noFill/>
        </p:spPr>
        <p:txBody>
          <a:bodyPr wrap="none" rtlCol="0">
            <a:spAutoFit/>
          </a:bodyPr>
          <a:lstStyle/>
          <a:p>
            <a:r>
              <a:rPr lang="en-US" dirty="0"/>
              <a:t>b) Its persistence through at least two speciation events.</a:t>
            </a:r>
          </a:p>
        </p:txBody>
      </p:sp>
      <p:sp>
        <p:nvSpPr>
          <p:cNvPr id="6" name="TextBox 5"/>
          <p:cNvSpPr txBox="1"/>
          <p:nvPr/>
        </p:nvSpPr>
        <p:spPr>
          <a:xfrm>
            <a:off x="1587500" y="2665026"/>
            <a:ext cx="6736652" cy="369332"/>
          </a:xfrm>
          <a:prstGeom prst="rect">
            <a:avLst/>
          </a:prstGeom>
          <a:noFill/>
        </p:spPr>
        <p:txBody>
          <a:bodyPr wrap="none" rtlCol="0">
            <a:spAutoFit/>
          </a:bodyPr>
          <a:lstStyle/>
          <a:p>
            <a:r>
              <a:rPr lang="en-US" dirty="0"/>
              <a:t>c) Post-speciation fixation in a way that conflicts with the species tree.</a:t>
            </a:r>
          </a:p>
        </p:txBody>
      </p:sp>
      <p:sp>
        <p:nvSpPr>
          <p:cNvPr id="7" name="TextBox 6"/>
          <p:cNvSpPr txBox="1"/>
          <p:nvPr/>
        </p:nvSpPr>
        <p:spPr>
          <a:xfrm>
            <a:off x="860425" y="3248568"/>
            <a:ext cx="7373157" cy="646331"/>
          </a:xfrm>
          <a:prstGeom prst="rect">
            <a:avLst/>
          </a:prstGeom>
          <a:noFill/>
        </p:spPr>
        <p:txBody>
          <a:bodyPr wrap="none" rtlCol="0">
            <a:spAutoFit/>
          </a:bodyPr>
          <a:lstStyle/>
          <a:p>
            <a:pPr algn="ctr"/>
            <a:r>
              <a:rPr lang="en-US" dirty="0"/>
              <a:t>Both (a) and (b) could happen and the polymorphisms be sorted in a manner </a:t>
            </a:r>
          </a:p>
          <a:p>
            <a:r>
              <a:rPr lang="en-US" dirty="0"/>
              <a:t>consistent with the topology of the species tree.</a:t>
            </a:r>
          </a:p>
        </p:txBody>
      </p:sp>
      <p:grpSp>
        <p:nvGrpSpPr>
          <p:cNvPr id="11" name="Group 10"/>
          <p:cNvGrpSpPr/>
          <p:nvPr/>
        </p:nvGrpSpPr>
        <p:grpSpPr>
          <a:xfrm>
            <a:off x="555625" y="3887787"/>
            <a:ext cx="7600383" cy="2787095"/>
            <a:chOff x="555625" y="3887787"/>
            <a:chExt cx="7600383" cy="2787095"/>
          </a:xfrm>
        </p:grpSpPr>
        <p:sp>
          <p:nvSpPr>
            <p:cNvPr id="8" name="TextBox 7"/>
            <p:cNvSpPr txBox="1"/>
            <p:nvPr/>
          </p:nvSpPr>
          <p:spPr>
            <a:xfrm>
              <a:off x="555625" y="5785509"/>
              <a:ext cx="7600383" cy="369332"/>
            </a:xfrm>
            <a:prstGeom prst="rect">
              <a:avLst/>
            </a:prstGeom>
            <a:noFill/>
          </p:spPr>
          <p:txBody>
            <a:bodyPr wrap="none" rtlCol="0">
              <a:spAutoFit/>
            </a:bodyPr>
            <a:lstStyle/>
            <a:p>
              <a:r>
                <a:rPr lang="en-US" dirty="0"/>
                <a:t>The length of the internal branch of the species tree will impact this probability.</a:t>
              </a:r>
            </a:p>
          </p:txBody>
        </p:sp>
        <p:sp>
          <p:nvSpPr>
            <p:cNvPr id="9" name="TextBox 8"/>
            <p:cNvSpPr txBox="1"/>
            <p:nvPr/>
          </p:nvSpPr>
          <p:spPr>
            <a:xfrm>
              <a:off x="1198430" y="6305550"/>
              <a:ext cx="5969791" cy="369332"/>
            </a:xfrm>
            <a:prstGeom prst="rect">
              <a:avLst/>
            </a:prstGeom>
            <a:noFill/>
          </p:spPr>
          <p:txBody>
            <a:bodyPr wrap="none" rtlCol="0">
              <a:spAutoFit/>
            </a:bodyPr>
            <a:lstStyle/>
            <a:p>
              <a:pPr algn="ctr"/>
              <a:r>
                <a:rPr lang="en-US" dirty="0"/>
                <a:t>The ancestral population sizes will also impact this probability.</a:t>
              </a:r>
            </a:p>
          </p:txBody>
        </p:sp>
        <p:pic>
          <p:nvPicPr>
            <p:cNvPr id="10" name="Picture 9"/>
            <p:cNvPicPr/>
            <p:nvPr/>
          </p:nvPicPr>
          <p:blipFill rotWithShape="1">
            <a:blip r:embed="rId2">
              <a:extLst>
                <a:ext uri="{28A0092B-C50C-407E-A947-70E740481C1C}">
                  <a14:useLocalDpi xmlns:a14="http://schemas.microsoft.com/office/drawing/2010/main" val="0"/>
                </a:ext>
              </a:extLst>
            </a:blip>
            <a:srcRect t="37000" b="36950"/>
            <a:stretch/>
          </p:blipFill>
          <p:spPr bwMode="auto">
            <a:xfrm>
              <a:off x="1600517" y="3887787"/>
              <a:ext cx="5942965" cy="2003425"/>
            </a:xfrm>
            <a:prstGeom prst="rect">
              <a:avLst/>
            </a:prstGeom>
            <a:ln>
              <a:noFill/>
            </a:ln>
            <a:extLst>
              <a:ext uri="{53640926-AAD7-44d8-BBD7-CCE9431645EC}">
                <a14:shadowObscured xmlns="" xmlns:a14="http://schemas.microsoft.com/office/drawing/2010/main"/>
              </a:ext>
            </a:extLst>
          </p:spPr>
        </p:pic>
      </p:grpSp>
      <p:sp>
        <p:nvSpPr>
          <p:cNvPr id="12" name="Rounded Rectangle 11">
            <a:extLst>
              <a:ext uri="{FF2B5EF4-FFF2-40B4-BE49-F238E27FC236}">
                <a16:creationId xmlns:a16="http://schemas.microsoft.com/office/drawing/2014/main" id="{3EBBCDBC-0A13-8C4D-A27B-D6DA55D3F434}"/>
              </a:ext>
            </a:extLst>
          </p:cNvPr>
          <p:cNvSpPr/>
          <p:nvPr/>
        </p:nvSpPr>
        <p:spPr>
          <a:xfrm>
            <a:off x="1587500" y="2081484"/>
            <a:ext cx="5408723" cy="369332"/>
          </a:xfrm>
          <a:prstGeom prst="roundRect">
            <a:avLst/>
          </a:prstGeom>
          <a:gradFill>
            <a:gsLst>
              <a:gs pos="100000">
                <a:schemeClr val="accent1">
                  <a:tint val="100000"/>
                  <a:shade val="100000"/>
                  <a:satMod val="130000"/>
                  <a:alpha val="26000"/>
                </a:schemeClr>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2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3FC4DE-ECB6-BC43-8474-B6412A7E41A6}"/>
              </a:ext>
            </a:extLst>
          </p:cNvPr>
          <p:cNvSpPr txBox="1"/>
          <p:nvPr/>
        </p:nvSpPr>
        <p:spPr>
          <a:xfrm>
            <a:off x="3348685" y="393118"/>
            <a:ext cx="2441310" cy="400110"/>
          </a:xfrm>
          <a:prstGeom prst="rect">
            <a:avLst/>
          </a:prstGeom>
          <a:noFill/>
        </p:spPr>
        <p:txBody>
          <a:bodyPr wrap="none" rtlCol="0">
            <a:spAutoFit/>
          </a:bodyPr>
          <a:lstStyle/>
          <a:p>
            <a:pPr algn="ctr"/>
            <a:r>
              <a:rPr lang="en-US" sz="2000" dirty="0"/>
              <a:t>Kingman’s Coalescent</a:t>
            </a:r>
          </a:p>
        </p:txBody>
      </p:sp>
      <p:sp>
        <p:nvSpPr>
          <p:cNvPr id="4" name="TextBox 3">
            <a:extLst>
              <a:ext uri="{FF2B5EF4-FFF2-40B4-BE49-F238E27FC236}">
                <a16:creationId xmlns:a16="http://schemas.microsoft.com/office/drawing/2014/main" id="{293CC559-DD79-EA49-9991-7C4037C0FAA9}"/>
              </a:ext>
            </a:extLst>
          </p:cNvPr>
          <p:cNvSpPr txBox="1"/>
          <p:nvPr/>
        </p:nvSpPr>
        <p:spPr>
          <a:xfrm>
            <a:off x="677638" y="899115"/>
            <a:ext cx="7743353" cy="646331"/>
          </a:xfrm>
          <a:prstGeom prst="rect">
            <a:avLst/>
          </a:prstGeom>
          <a:noFill/>
        </p:spPr>
        <p:txBody>
          <a:bodyPr wrap="square" rtlCol="0">
            <a:spAutoFit/>
          </a:bodyPr>
          <a:lstStyle/>
          <a:p>
            <a:pPr algn="ctr"/>
            <a:r>
              <a:rPr lang="en-US" dirty="0"/>
              <a:t>Classical population genetics use recursion equations to describe allele frequency change over time, starting at </a:t>
            </a:r>
            <a:r>
              <a:rPr lang="en-US" i="1" dirty="0"/>
              <a:t>t</a:t>
            </a:r>
            <a:r>
              <a:rPr lang="en-US" baseline="-25000" dirty="0"/>
              <a:t>0 </a:t>
            </a:r>
            <a:r>
              <a:rPr lang="en-US" dirty="0"/>
              <a:t>and going forward.</a:t>
            </a:r>
          </a:p>
        </p:txBody>
      </p:sp>
      <p:sp>
        <p:nvSpPr>
          <p:cNvPr id="12" name="TextBox 11">
            <a:extLst>
              <a:ext uri="{FF2B5EF4-FFF2-40B4-BE49-F238E27FC236}">
                <a16:creationId xmlns:a16="http://schemas.microsoft.com/office/drawing/2014/main" id="{DD0FEF68-A93F-7041-9D50-95596FE06D4A}"/>
              </a:ext>
            </a:extLst>
          </p:cNvPr>
          <p:cNvSpPr txBox="1"/>
          <p:nvPr/>
        </p:nvSpPr>
        <p:spPr>
          <a:xfrm>
            <a:off x="1235735" y="1683946"/>
            <a:ext cx="6667210" cy="400110"/>
          </a:xfrm>
          <a:prstGeom prst="rect">
            <a:avLst/>
          </a:prstGeom>
          <a:noFill/>
        </p:spPr>
        <p:txBody>
          <a:bodyPr wrap="none" rtlCol="0">
            <a:spAutoFit/>
          </a:bodyPr>
          <a:lstStyle/>
          <a:p>
            <a:pPr algn="ctr"/>
            <a:r>
              <a:rPr lang="en-US" sz="2000" dirty="0"/>
              <a:t>Coalescent theory starts at </a:t>
            </a:r>
            <a:r>
              <a:rPr lang="en-US" sz="2000" i="1" dirty="0"/>
              <a:t>t</a:t>
            </a:r>
            <a:r>
              <a:rPr lang="en-US" sz="2000" baseline="-25000" dirty="0"/>
              <a:t>0</a:t>
            </a:r>
            <a:r>
              <a:rPr lang="en-US" sz="2000" dirty="0"/>
              <a:t> (present) and looks back in time.</a:t>
            </a:r>
          </a:p>
        </p:txBody>
      </p:sp>
      <p:grpSp>
        <p:nvGrpSpPr>
          <p:cNvPr id="8" name="Group 7">
            <a:extLst>
              <a:ext uri="{FF2B5EF4-FFF2-40B4-BE49-F238E27FC236}">
                <a16:creationId xmlns:a16="http://schemas.microsoft.com/office/drawing/2014/main" id="{2EE43492-1BA1-804E-9B34-119582B5BAF0}"/>
              </a:ext>
            </a:extLst>
          </p:cNvPr>
          <p:cNvGrpSpPr/>
          <p:nvPr/>
        </p:nvGrpSpPr>
        <p:grpSpPr>
          <a:xfrm>
            <a:off x="522386" y="2392326"/>
            <a:ext cx="6820082" cy="3340455"/>
            <a:chOff x="726092" y="2921942"/>
            <a:chExt cx="7773897" cy="3578765"/>
          </a:xfrm>
        </p:grpSpPr>
        <p:pic>
          <p:nvPicPr>
            <p:cNvPr id="13" name="Picture 12" descr="CoalFig3">
              <a:extLst>
                <a:ext uri="{FF2B5EF4-FFF2-40B4-BE49-F238E27FC236}">
                  <a16:creationId xmlns:a16="http://schemas.microsoft.com/office/drawing/2014/main" id="{C187073E-1DBD-0945-884A-851CBC12DA99}"/>
                </a:ext>
              </a:extLst>
            </p:cNvPr>
            <p:cNvPicPr/>
            <p:nvPr/>
          </p:nvPicPr>
          <p:blipFill rotWithShape="1">
            <a:blip r:embed="rId2">
              <a:extLst>
                <a:ext uri="{28A0092B-C50C-407E-A947-70E740481C1C}">
                  <a14:useLocalDpi xmlns:a14="http://schemas.microsoft.com/office/drawing/2010/main" val="0"/>
                </a:ext>
              </a:extLst>
            </a:blip>
            <a:srcRect l="11766" t="22535" r="23532" b="27652"/>
            <a:stretch/>
          </p:blipFill>
          <p:spPr bwMode="auto">
            <a:xfrm>
              <a:off x="4797076" y="2921942"/>
              <a:ext cx="3702913" cy="3578765"/>
            </a:xfrm>
            <a:prstGeom prst="rect">
              <a:avLst/>
            </a:prstGeom>
            <a:noFill/>
            <a:ln>
              <a:noFill/>
            </a:ln>
          </p:spPr>
        </p:pic>
        <p:sp>
          <p:nvSpPr>
            <p:cNvPr id="7" name="TextBox 6">
              <a:extLst>
                <a:ext uri="{FF2B5EF4-FFF2-40B4-BE49-F238E27FC236}">
                  <a16:creationId xmlns:a16="http://schemas.microsoft.com/office/drawing/2014/main" id="{632E0341-A511-824C-B11F-169744948299}"/>
                </a:ext>
              </a:extLst>
            </p:cNvPr>
            <p:cNvSpPr txBox="1"/>
            <p:nvPr/>
          </p:nvSpPr>
          <p:spPr>
            <a:xfrm>
              <a:off x="4081909" y="2972601"/>
              <a:ext cx="511356" cy="400109"/>
            </a:xfrm>
            <a:prstGeom prst="rect">
              <a:avLst/>
            </a:prstGeom>
            <a:noFill/>
          </p:spPr>
          <p:txBody>
            <a:bodyPr wrap="square" rtlCol="0">
              <a:spAutoFit/>
            </a:bodyPr>
            <a:lstStyle/>
            <a:p>
              <a:r>
                <a:rPr lang="en-US" sz="1350" i="1" dirty="0"/>
                <a:t>t</a:t>
              </a:r>
              <a:r>
                <a:rPr lang="en-US" sz="1350" i="1" baseline="-25000" dirty="0"/>
                <a:t>0</a:t>
              </a:r>
            </a:p>
          </p:txBody>
        </p:sp>
        <p:cxnSp>
          <p:nvCxnSpPr>
            <p:cNvPr id="15" name="Straight Arrow Connector 14">
              <a:extLst>
                <a:ext uri="{FF2B5EF4-FFF2-40B4-BE49-F238E27FC236}">
                  <a16:creationId xmlns:a16="http://schemas.microsoft.com/office/drawing/2014/main" id="{4E572336-ADBB-EC4D-88A8-E4A6639EBE92}"/>
                </a:ext>
              </a:extLst>
            </p:cNvPr>
            <p:cNvCxnSpPr/>
            <p:nvPr/>
          </p:nvCxnSpPr>
          <p:spPr>
            <a:xfrm>
              <a:off x="4436558" y="3157267"/>
              <a:ext cx="674625"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403A329-5E8B-0F48-AD04-3379951ADF80}"/>
                </a:ext>
              </a:extLst>
            </p:cNvPr>
            <p:cNvSpPr txBox="1"/>
            <p:nvPr/>
          </p:nvSpPr>
          <p:spPr>
            <a:xfrm>
              <a:off x="726092" y="3570946"/>
              <a:ext cx="3355816" cy="560547"/>
            </a:xfrm>
            <a:prstGeom prst="rect">
              <a:avLst/>
            </a:prstGeom>
            <a:noFill/>
          </p:spPr>
          <p:txBody>
            <a:bodyPr wrap="none" rtlCol="0">
              <a:spAutoFit/>
            </a:bodyPr>
            <a:lstStyle/>
            <a:p>
              <a:pPr algn="ctr"/>
              <a:r>
                <a:rPr lang="en-US" sz="1400" dirty="0"/>
                <a:t>We have a current population with 10</a:t>
              </a:r>
            </a:p>
            <a:p>
              <a:pPr algn="ctr"/>
              <a:r>
                <a:rPr lang="en-US" sz="1400" dirty="0"/>
                <a:t>diploid individuals: 20 gene copies.</a:t>
              </a:r>
            </a:p>
          </p:txBody>
        </p:sp>
      </p:grpSp>
      <p:sp>
        <p:nvSpPr>
          <p:cNvPr id="17" name="TextBox 16">
            <a:extLst>
              <a:ext uri="{FF2B5EF4-FFF2-40B4-BE49-F238E27FC236}">
                <a16:creationId xmlns:a16="http://schemas.microsoft.com/office/drawing/2014/main" id="{6FBA4D72-2FDC-5C4E-A1DB-02CC08FE238D}"/>
              </a:ext>
            </a:extLst>
          </p:cNvPr>
          <p:cNvSpPr txBox="1"/>
          <p:nvPr/>
        </p:nvSpPr>
        <p:spPr>
          <a:xfrm>
            <a:off x="322871" y="4435390"/>
            <a:ext cx="3499804" cy="738664"/>
          </a:xfrm>
          <a:prstGeom prst="rect">
            <a:avLst/>
          </a:prstGeom>
          <a:noFill/>
        </p:spPr>
        <p:txBody>
          <a:bodyPr wrap="none" rtlCol="0">
            <a:spAutoFit/>
          </a:bodyPr>
          <a:lstStyle/>
          <a:p>
            <a:pPr algn="ctr"/>
            <a:r>
              <a:rPr lang="en-US" sz="1400" dirty="0"/>
              <a:t>Coalescent theory allows us to consider their </a:t>
            </a:r>
          </a:p>
          <a:p>
            <a:pPr algn="ctr"/>
            <a:r>
              <a:rPr lang="en-US" sz="1400" dirty="0"/>
              <a:t>ancestry and infer the evolutionary </a:t>
            </a:r>
          </a:p>
          <a:p>
            <a:pPr algn="ctr"/>
            <a:r>
              <a:rPr lang="en-US" sz="1400" dirty="0"/>
              <a:t>processes that have shaped them.</a:t>
            </a:r>
          </a:p>
        </p:txBody>
      </p:sp>
    </p:spTree>
    <p:extLst>
      <p:ext uri="{BB962C8B-B14F-4D97-AF65-F5344CB8AC3E}">
        <p14:creationId xmlns:p14="http://schemas.microsoft.com/office/powerpoint/2010/main" val="251774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C4B6B-ADDE-4A4E-B44D-17C3CE966685}"/>
              </a:ext>
            </a:extLst>
          </p:cNvPr>
          <p:cNvSpPr txBox="1"/>
          <p:nvPr/>
        </p:nvSpPr>
        <p:spPr>
          <a:xfrm>
            <a:off x="2665210" y="588362"/>
            <a:ext cx="3511987" cy="369332"/>
          </a:xfrm>
          <a:prstGeom prst="rect">
            <a:avLst/>
          </a:prstGeom>
          <a:noFill/>
        </p:spPr>
        <p:txBody>
          <a:bodyPr wrap="none" rtlCol="0">
            <a:spAutoFit/>
          </a:bodyPr>
          <a:lstStyle/>
          <a:p>
            <a:pPr algn="ctr"/>
            <a:r>
              <a:rPr lang="en-US" dirty="0"/>
              <a:t>Coalescent Model and Stochasticity</a:t>
            </a:r>
          </a:p>
        </p:txBody>
      </p:sp>
      <p:grpSp>
        <p:nvGrpSpPr>
          <p:cNvPr id="6" name="Group 5">
            <a:extLst>
              <a:ext uri="{FF2B5EF4-FFF2-40B4-BE49-F238E27FC236}">
                <a16:creationId xmlns:a16="http://schemas.microsoft.com/office/drawing/2014/main" id="{39324ACE-123A-774E-B553-CDF1D8E17D0F}"/>
              </a:ext>
            </a:extLst>
          </p:cNvPr>
          <p:cNvGrpSpPr/>
          <p:nvPr/>
        </p:nvGrpSpPr>
        <p:grpSpPr>
          <a:xfrm>
            <a:off x="182880" y="1682634"/>
            <a:ext cx="8144590" cy="3646604"/>
            <a:chOff x="243840" y="1100511"/>
            <a:chExt cx="10859453" cy="4862139"/>
          </a:xfrm>
        </p:grpSpPr>
        <p:pic>
          <p:nvPicPr>
            <p:cNvPr id="3" name="Picture 2" descr="CoalFig3">
              <a:extLst>
                <a:ext uri="{FF2B5EF4-FFF2-40B4-BE49-F238E27FC236}">
                  <a16:creationId xmlns:a16="http://schemas.microsoft.com/office/drawing/2014/main" id="{45AE36C6-FF7A-EE40-B819-6EE2825CDD8C}"/>
                </a:ext>
              </a:extLst>
            </p:cNvPr>
            <p:cNvPicPr/>
            <p:nvPr/>
          </p:nvPicPr>
          <p:blipFill rotWithShape="1">
            <a:blip r:embed="rId2">
              <a:extLst>
                <a:ext uri="{28A0092B-C50C-407E-A947-70E740481C1C}">
                  <a14:useLocalDpi xmlns:a14="http://schemas.microsoft.com/office/drawing/2010/main" val="0"/>
                </a:ext>
              </a:extLst>
            </a:blip>
            <a:srcRect l="11766" t="22535" r="23532" b="27652"/>
            <a:stretch/>
          </p:blipFill>
          <p:spPr bwMode="auto">
            <a:xfrm>
              <a:off x="243840" y="1143000"/>
              <a:ext cx="4846320" cy="4819650"/>
            </a:xfrm>
            <a:prstGeom prst="rect">
              <a:avLst/>
            </a:prstGeom>
            <a:noFill/>
            <a:ln>
              <a:noFill/>
            </a:ln>
          </p:spPr>
        </p:pic>
        <p:sp>
          <p:nvSpPr>
            <p:cNvPr id="4" name="Rectangle 3">
              <a:extLst>
                <a:ext uri="{FF2B5EF4-FFF2-40B4-BE49-F238E27FC236}">
                  <a16:creationId xmlns:a16="http://schemas.microsoft.com/office/drawing/2014/main" id="{8B438602-2825-0D4A-B658-72C47ED91A13}"/>
                </a:ext>
              </a:extLst>
            </p:cNvPr>
            <p:cNvSpPr/>
            <p:nvPr/>
          </p:nvSpPr>
          <p:spPr>
            <a:xfrm>
              <a:off x="5007293" y="1100511"/>
              <a:ext cx="6096000" cy="677108"/>
            </a:xfrm>
            <a:prstGeom prst="rect">
              <a:avLst/>
            </a:prstGeom>
          </p:spPr>
          <p:txBody>
            <a:bodyPr>
              <a:spAutoFit/>
            </a:bodyPr>
            <a:lstStyle/>
            <a:p>
              <a:pPr marL="171450" indent="-85725"/>
              <a:r>
                <a:rPr lang="en-US" sz="1350" dirty="0">
                  <a:ea typeface="Times New Roman" panose="02020603050405020304" pitchFamily="18" charset="0"/>
                </a:rPr>
                <a:t>We have a population of 10 individuals (</a:t>
              </a:r>
              <a:r>
                <a:rPr lang="en-US" sz="1350" i="1" dirty="0">
                  <a:ea typeface="Times New Roman" panose="02020603050405020304" pitchFamily="18" charset="0"/>
                </a:rPr>
                <a:t>N </a:t>
              </a:r>
              <a:r>
                <a:rPr lang="en-US" sz="1350" dirty="0">
                  <a:ea typeface="Times New Roman" panose="02020603050405020304" pitchFamily="18" charset="0"/>
                </a:rPr>
                <a:t>= 10; 2</a:t>
              </a:r>
              <a:r>
                <a:rPr lang="en-US" sz="1350" i="1" dirty="0">
                  <a:ea typeface="Times New Roman" panose="02020603050405020304" pitchFamily="18" charset="0"/>
                </a:rPr>
                <a:t>N </a:t>
              </a:r>
              <a:r>
                <a:rPr lang="en-US" sz="1350" dirty="0">
                  <a:ea typeface="Times New Roman" panose="02020603050405020304" pitchFamily="18" charset="0"/>
                </a:rPr>
                <a:t>= 20), and this population size has remained constant back in time.</a:t>
              </a:r>
            </a:p>
          </p:txBody>
        </p:sp>
      </p:grpSp>
      <p:sp>
        <p:nvSpPr>
          <p:cNvPr id="5" name="Rectangle 4">
            <a:extLst>
              <a:ext uri="{FF2B5EF4-FFF2-40B4-BE49-F238E27FC236}">
                <a16:creationId xmlns:a16="http://schemas.microsoft.com/office/drawing/2014/main" id="{0E3C3284-631D-914B-859A-21F0ED5912DB}"/>
              </a:ext>
            </a:extLst>
          </p:cNvPr>
          <p:cNvSpPr/>
          <p:nvPr/>
        </p:nvSpPr>
        <p:spPr>
          <a:xfrm>
            <a:off x="3569019" y="3502208"/>
            <a:ext cx="4572000" cy="507831"/>
          </a:xfrm>
          <a:prstGeom prst="rect">
            <a:avLst/>
          </a:prstGeom>
        </p:spPr>
        <p:txBody>
          <a:bodyPr>
            <a:spAutoFit/>
          </a:bodyPr>
          <a:lstStyle/>
          <a:p>
            <a:pPr marL="171450" indent="-85725"/>
            <a:r>
              <a:rPr lang="en-US" sz="1350" dirty="0">
                <a:ea typeface="Times New Roman" panose="02020603050405020304" pitchFamily="18" charset="0"/>
              </a:rPr>
              <a:t>The probability that any two offspring have the same parent is: 1/(2</a:t>
            </a:r>
            <a:r>
              <a:rPr lang="en-US" sz="1350" i="1" dirty="0">
                <a:ea typeface="Times New Roman" panose="02020603050405020304" pitchFamily="18" charset="0"/>
              </a:rPr>
              <a:t>N</a:t>
            </a:r>
            <a:r>
              <a:rPr lang="en-US" sz="1350" dirty="0">
                <a:ea typeface="Times New Roman" panose="02020603050405020304" pitchFamily="18" charset="0"/>
              </a:rPr>
              <a:t>).</a:t>
            </a:r>
          </a:p>
        </p:txBody>
      </p:sp>
      <p:sp>
        <p:nvSpPr>
          <p:cNvPr id="10" name="Rectangle 9">
            <a:extLst>
              <a:ext uri="{FF2B5EF4-FFF2-40B4-BE49-F238E27FC236}">
                <a16:creationId xmlns:a16="http://schemas.microsoft.com/office/drawing/2014/main" id="{861B8982-AD3F-6441-817F-E755CE8DA296}"/>
              </a:ext>
            </a:extLst>
          </p:cNvPr>
          <p:cNvSpPr/>
          <p:nvPr/>
        </p:nvSpPr>
        <p:spPr>
          <a:xfrm>
            <a:off x="3693320" y="2314669"/>
            <a:ext cx="4572000" cy="923330"/>
          </a:xfrm>
          <a:prstGeom prst="rect">
            <a:avLst/>
          </a:prstGeom>
        </p:spPr>
        <p:txBody>
          <a:bodyPr>
            <a:spAutoFit/>
          </a:bodyPr>
          <a:lstStyle/>
          <a:p>
            <a:pPr marL="171450" indent="-85725"/>
            <a:r>
              <a:rPr lang="en-US" sz="1350" dirty="0">
                <a:ea typeface="Times New Roman" panose="02020603050405020304" pitchFamily="18" charset="0"/>
              </a:rPr>
              <a:t>The assumptions of random mating and discrete generations (so </a:t>
            </a:r>
            <a:r>
              <a:rPr lang="en-US" sz="1350" i="1" dirty="0">
                <a:ea typeface="Times New Roman" panose="02020603050405020304" pitchFamily="18" charset="0"/>
              </a:rPr>
              <a:t>N</a:t>
            </a:r>
            <a:r>
              <a:rPr lang="en-US" sz="1350" dirty="0">
                <a:ea typeface="Times New Roman" panose="02020603050405020304" pitchFamily="18" charset="0"/>
              </a:rPr>
              <a:t> = </a:t>
            </a:r>
            <a:r>
              <a:rPr lang="en-US" sz="1350" i="1" dirty="0">
                <a:ea typeface="Times New Roman" panose="02020603050405020304" pitchFamily="18" charset="0"/>
              </a:rPr>
              <a:t>N</a:t>
            </a:r>
            <a:r>
              <a:rPr lang="en-US" sz="1350" i="1" baseline="-25000" dirty="0">
                <a:ea typeface="Times New Roman" panose="02020603050405020304" pitchFamily="18" charset="0"/>
              </a:rPr>
              <a:t>e</a:t>
            </a:r>
            <a:r>
              <a:rPr lang="en-US" sz="1350" dirty="0">
                <a:ea typeface="Times New Roman" panose="02020603050405020304" pitchFamily="18" charset="0"/>
              </a:rPr>
              <a:t>) let us calculate probabilities that genes have descended from common parents. In coalescent terminology, offspring pick their parents.</a:t>
            </a:r>
          </a:p>
        </p:txBody>
      </p:sp>
      <p:sp>
        <p:nvSpPr>
          <p:cNvPr id="12" name="Rectangle 11">
            <a:extLst>
              <a:ext uri="{FF2B5EF4-FFF2-40B4-BE49-F238E27FC236}">
                <a16:creationId xmlns:a16="http://schemas.microsoft.com/office/drawing/2014/main" id="{DBDAC74F-44DA-AA4E-947C-4CA1D96E0A40}"/>
              </a:ext>
            </a:extLst>
          </p:cNvPr>
          <p:cNvSpPr/>
          <p:nvPr/>
        </p:nvSpPr>
        <p:spPr>
          <a:xfrm>
            <a:off x="3786545" y="4133961"/>
            <a:ext cx="4572000" cy="1546577"/>
          </a:xfrm>
          <a:prstGeom prst="rect">
            <a:avLst/>
          </a:prstGeom>
        </p:spPr>
        <p:txBody>
          <a:bodyPr>
            <a:spAutoFit/>
          </a:bodyPr>
          <a:lstStyle/>
          <a:p>
            <a:pPr marL="171450" indent="-85725"/>
            <a:r>
              <a:rPr lang="en-US" sz="1350" dirty="0">
                <a:ea typeface="Times New Roman" panose="02020603050405020304" pitchFamily="18" charset="0"/>
              </a:rPr>
              <a:t>If we know the size of the population (</a:t>
            </a:r>
            <a:r>
              <a:rPr lang="en-US" sz="1350" i="1" dirty="0">
                <a:ea typeface="Times New Roman" panose="02020603050405020304" pitchFamily="18" charset="0"/>
              </a:rPr>
              <a:t>N</a:t>
            </a:r>
            <a:r>
              <a:rPr lang="en-US" sz="1350" dirty="0">
                <a:ea typeface="Times New Roman" panose="02020603050405020304" pitchFamily="18" charset="0"/>
              </a:rPr>
              <a:t>), and we know the size of the sample (</a:t>
            </a:r>
            <a:r>
              <a:rPr lang="en-US" sz="1350" i="1" dirty="0">
                <a:ea typeface="Times New Roman" panose="02020603050405020304" pitchFamily="18" charset="0"/>
              </a:rPr>
              <a:t>k</a:t>
            </a:r>
            <a:r>
              <a:rPr lang="en-US" sz="1350" dirty="0">
                <a:ea typeface="Times New Roman" panose="02020603050405020304" pitchFamily="18" charset="0"/>
              </a:rPr>
              <a:t>), we can calculate the </a:t>
            </a:r>
            <a:r>
              <a:rPr lang="en-US" sz="1350" i="1" dirty="0">
                <a:ea typeface="Times New Roman" panose="02020603050405020304" pitchFamily="18" charset="0"/>
              </a:rPr>
              <a:t>expected</a:t>
            </a:r>
            <a:r>
              <a:rPr lang="en-US" sz="1350" dirty="0">
                <a:ea typeface="Times New Roman" panose="02020603050405020304" pitchFamily="18" charset="0"/>
              </a:rPr>
              <a:t> time to coalescence (</a:t>
            </a:r>
            <a:r>
              <a:rPr lang="en-US" sz="1350" i="1" dirty="0">
                <a:ea typeface="Times New Roman" panose="02020603050405020304" pitchFamily="18" charset="0"/>
              </a:rPr>
              <a:t>T</a:t>
            </a:r>
            <a:r>
              <a:rPr lang="en-US" sz="1350" dirty="0">
                <a:ea typeface="Times New Roman" panose="02020603050405020304" pitchFamily="18" charset="0"/>
              </a:rPr>
              <a:t>) of the </a:t>
            </a:r>
            <a:r>
              <a:rPr lang="en-US" sz="1350" i="1" dirty="0">
                <a:ea typeface="Times New Roman" panose="02020603050405020304" pitchFamily="18" charset="0"/>
              </a:rPr>
              <a:t>k</a:t>
            </a:r>
            <a:r>
              <a:rPr lang="en-US" sz="1350" dirty="0">
                <a:ea typeface="Times New Roman" panose="02020603050405020304" pitchFamily="18" charset="0"/>
              </a:rPr>
              <a:t> copies. This is approximated by:</a:t>
            </a:r>
          </a:p>
          <a:p>
            <a:pPr marL="171450" indent="-85725"/>
            <a:endParaRPr lang="en-US" sz="1350" dirty="0">
              <a:ea typeface="Times New Roman" panose="02020603050405020304" pitchFamily="18" charset="0"/>
            </a:endParaRPr>
          </a:p>
          <a:p>
            <a:pPr marL="171450" indent="-85725" algn="ctr"/>
            <a:r>
              <a:rPr lang="en-US" sz="1350" i="1" dirty="0">
                <a:ea typeface="Times New Roman" panose="02020603050405020304" pitchFamily="18" charset="0"/>
              </a:rPr>
              <a:t>T</a:t>
            </a:r>
            <a:r>
              <a:rPr lang="en-US" sz="1350" dirty="0">
                <a:ea typeface="Times New Roman" panose="02020603050405020304" pitchFamily="18" charset="0"/>
              </a:rPr>
              <a:t> = 4</a:t>
            </a:r>
            <a:r>
              <a:rPr lang="en-US" sz="1350" i="1" dirty="0">
                <a:ea typeface="Times New Roman" panose="02020603050405020304" pitchFamily="18" charset="0"/>
              </a:rPr>
              <a:t>N</a:t>
            </a:r>
            <a:r>
              <a:rPr lang="en-US" sz="1350" dirty="0">
                <a:ea typeface="Times New Roman" panose="02020603050405020304" pitchFamily="18" charset="0"/>
              </a:rPr>
              <a:t> (1 - (1/</a:t>
            </a:r>
            <a:r>
              <a:rPr lang="en-US" sz="1350" i="1" dirty="0">
                <a:ea typeface="Times New Roman" panose="02020603050405020304" pitchFamily="18" charset="0"/>
              </a:rPr>
              <a:t>k</a:t>
            </a:r>
            <a:r>
              <a:rPr lang="en-US" sz="1350" dirty="0">
                <a:ea typeface="Times New Roman" panose="02020603050405020304" pitchFamily="18" charset="0"/>
              </a:rPr>
              <a:t>)),</a:t>
            </a:r>
          </a:p>
          <a:p>
            <a:pPr marL="171450" indent="-85725" algn="ctr"/>
            <a:endParaRPr lang="en-US" sz="1350" dirty="0">
              <a:ea typeface="Times New Roman" panose="02020603050405020304" pitchFamily="18" charset="0"/>
            </a:endParaRPr>
          </a:p>
          <a:p>
            <a:pPr marL="171450" indent="-85725" algn="ctr"/>
            <a:r>
              <a:rPr lang="en-US" sz="1350" dirty="0">
                <a:ea typeface="Times New Roman" panose="02020603050405020304" pitchFamily="18" charset="0"/>
                <a:cs typeface="Times New Roman" panose="02020603050405020304" pitchFamily="18" charset="0"/>
              </a:rPr>
              <a:t>where </a:t>
            </a:r>
            <a:r>
              <a:rPr lang="en-US" sz="1350" i="1" dirty="0">
                <a:ea typeface="Times New Roman" panose="02020603050405020304" pitchFamily="18" charset="0"/>
                <a:cs typeface="Times New Roman" panose="02020603050405020304" pitchFamily="18" charset="0"/>
              </a:rPr>
              <a:t>T</a:t>
            </a:r>
            <a:r>
              <a:rPr lang="en-US" sz="1350" dirty="0">
                <a:ea typeface="Times New Roman" panose="02020603050405020304" pitchFamily="18" charset="0"/>
                <a:cs typeface="Times New Roman" panose="02020603050405020304" pitchFamily="18" charset="0"/>
              </a:rPr>
              <a:t> is measured in number of generations ago</a:t>
            </a:r>
            <a:r>
              <a:rPr lang="en-US" sz="1350" dirty="0"/>
              <a:t> .</a:t>
            </a:r>
          </a:p>
        </p:txBody>
      </p:sp>
    </p:spTree>
    <p:extLst>
      <p:ext uri="{BB962C8B-B14F-4D97-AF65-F5344CB8AC3E}">
        <p14:creationId xmlns:p14="http://schemas.microsoft.com/office/powerpoint/2010/main" val="37132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088804-A0EE-F540-86C4-55F7BE1522CB}"/>
              </a:ext>
            </a:extLst>
          </p:cNvPr>
          <p:cNvSpPr txBox="1"/>
          <p:nvPr/>
        </p:nvSpPr>
        <p:spPr>
          <a:xfrm>
            <a:off x="3878839" y="3274014"/>
            <a:ext cx="4626459" cy="723275"/>
          </a:xfrm>
          <a:prstGeom prst="rect">
            <a:avLst/>
          </a:prstGeom>
          <a:noFill/>
        </p:spPr>
        <p:txBody>
          <a:bodyPr wrap="none" rtlCol="0">
            <a:spAutoFit/>
          </a:bodyPr>
          <a:lstStyle/>
          <a:p>
            <a:r>
              <a:rPr lang="en-US" sz="1400" dirty="0"/>
              <a:t>Expected</a:t>
            </a:r>
            <a:r>
              <a:rPr lang="en-US" sz="1350" dirty="0"/>
              <a:t> </a:t>
            </a:r>
            <a:r>
              <a:rPr lang="en-US" sz="1350" i="1" dirty="0"/>
              <a:t>T</a:t>
            </a:r>
            <a:r>
              <a:rPr lang="en-US" sz="1350" dirty="0"/>
              <a:t> (TMRCA)  for </a:t>
            </a:r>
            <a:r>
              <a:rPr lang="en-US" sz="1350" i="1" dirty="0"/>
              <a:t>N</a:t>
            </a:r>
            <a:r>
              <a:rPr lang="en-US" sz="1350" dirty="0"/>
              <a:t> = 10 and </a:t>
            </a:r>
            <a:r>
              <a:rPr lang="en-US" sz="1350" i="1" dirty="0"/>
              <a:t>k</a:t>
            </a:r>
            <a:r>
              <a:rPr lang="en-US" sz="1350" dirty="0"/>
              <a:t> = 3 is:</a:t>
            </a:r>
          </a:p>
          <a:p>
            <a:endParaRPr lang="en-US" sz="1350" dirty="0"/>
          </a:p>
          <a:p>
            <a:r>
              <a:rPr lang="en-US" sz="1350" i="1" dirty="0">
                <a:ea typeface="Times New Roman" panose="02020603050405020304" pitchFamily="18" charset="0"/>
              </a:rPr>
              <a:t>T</a:t>
            </a:r>
            <a:r>
              <a:rPr lang="en-US" sz="1350" dirty="0">
                <a:ea typeface="Times New Roman" panose="02020603050405020304" pitchFamily="18" charset="0"/>
              </a:rPr>
              <a:t> = 4N (1 - (1/</a:t>
            </a:r>
            <a:r>
              <a:rPr lang="en-US" sz="1350" i="1" dirty="0">
                <a:ea typeface="Times New Roman" panose="02020603050405020304" pitchFamily="18" charset="0"/>
              </a:rPr>
              <a:t>k</a:t>
            </a:r>
            <a:r>
              <a:rPr lang="en-US" sz="1350" dirty="0">
                <a:ea typeface="Times New Roman" panose="02020603050405020304" pitchFamily="18" charset="0"/>
              </a:rPr>
              <a:t>)) = 40 (1 - (1/3)) = 40 (2/3) = </a:t>
            </a:r>
            <a:r>
              <a:rPr lang="en-US" sz="1350" dirty="0"/>
              <a:t>26.67 generations. </a:t>
            </a:r>
          </a:p>
        </p:txBody>
      </p:sp>
      <p:grpSp>
        <p:nvGrpSpPr>
          <p:cNvPr id="4" name="Group 3">
            <a:extLst>
              <a:ext uri="{FF2B5EF4-FFF2-40B4-BE49-F238E27FC236}">
                <a16:creationId xmlns:a16="http://schemas.microsoft.com/office/drawing/2014/main" id="{C406CAE8-5DCA-5944-A928-93717C660A64}"/>
              </a:ext>
            </a:extLst>
          </p:cNvPr>
          <p:cNvGrpSpPr/>
          <p:nvPr/>
        </p:nvGrpSpPr>
        <p:grpSpPr>
          <a:xfrm>
            <a:off x="420693" y="1696413"/>
            <a:ext cx="8006072" cy="3517018"/>
            <a:chOff x="560926" y="1133061"/>
            <a:chExt cx="10674762" cy="4689357"/>
          </a:xfrm>
        </p:grpSpPr>
        <p:pic>
          <p:nvPicPr>
            <p:cNvPr id="3" name="Picture 2" descr="CoalFig4">
              <a:extLst>
                <a:ext uri="{FF2B5EF4-FFF2-40B4-BE49-F238E27FC236}">
                  <a16:creationId xmlns:a16="http://schemas.microsoft.com/office/drawing/2014/main" id="{7DB8B5F4-4DA2-6945-B17E-9FB5956DAE2C}"/>
                </a:ext>
              </a:extLst>
            </p:cNvPr>
            <p:cNvPicPr/>
            <p:nvPr/>
          </p:nvPicPr>
          <p:blipFill rotWithShape="1">
            <a:blip r:embed="rId3">
              <a:extLst>
                <a:ext uri="{28A0092B-C50C-407E-A947-70E740481C1C}">
                  <a14:useLocalDpi xmlns:a14="http://schemas.microsoft.com/office/drawing/2010/main" val="0"/>
                </a:ext>
              </a:extLst>
            </a:blip>
            <a:srcRect l="11766" t="21966" r="30072" b="28582"/>
            <a:stretch/>
          </p:blipFill>
          <p:spPr bwMode="auto">
            <a:xfrm>
              <a:off x="560926" y="1133061"/>
              <a:ext cx="4266625" cy="4689357"/>
            </a:xfrm>
            <a:prstGeom prst="rect">
              <a:avLst/>
            </a:prstGeom>
            <a:noFill/>
            <a:ln>
              <a:noFill/>
            </a:ln>
          </p:spPr>
        </p:pic>
        <p:sp>
          <p:nvSpPr>
            <p:cNvPr id="24" name="Rectangle 23">
              <a:extLst>
                <a:ext uri="{FF2B5EF4-FFF2-40B4-BE49-F238E27FC236}">
                  <a16:creationId xmlns:a16="http://schemas.microsoft.com/office/drawing/2014/main" id="{0F9B32F8-B288-BF42-954C-35B0FDF2DE32}"/>
                </a:ext>
              </a:extLst>
            </p:cNvPr>
            <p:cNvSpPr/>
            <p:nvPr/>
          </p:nvSpPr>
          <p:spPr>
            <a:xfrm>
              <a:off x="5139688" y="1417700"/>
              <a:ext cx="6096000" cy="1272143"/>
            </a:xfrm>
            <a:prstGeom prst="rect">
              <a:avLst/>
            </a:prstGeom>
          </p:spPr>
          <p:txBody>
            <a:bodyPr>
              <a:spAutoFit/>
            </a:bodyPr>
            <a:lstStyle/>
            <a:p>
              <a:pPr marL="171450" indent="-85725"/>
              <a:r>
                <a:rPr lang="en-US" sz="1400" dirty="0">
                  <a:ea typeface="Times New Roman" panose="02020603050405020304" pitchFamily="18" charset="0"/>
                </a:rPr>
                <a:t>Assume that we have a random sample of three gene copies from this population:</a:t>
              </a:r>
            </a:p>
            <a:p>
              <a:pPr marL="171450" indent="-85725" algn="ctr"/>
              <a:r>
                <a:rPr lang="en-US" sz="1400" i="1" dirty="0">
                  <a:ea typeface="Times New Roman" panose="02020603050405020304" pitchFamily="18" charset="0"/>
                </a:rPr>
                <a:t>N </a:t>
              </a:r>
              <a:r>
                <a:rPr lang="en-US" sz="1400" dirty="0">
                  <a:ea typeface="Times New Roman" panose="02020603050405020304" pitchFamily="18" charset="0"/>
                </a:rPr>
                <a:t>= 10</a:t>
              </a:r>
            </a:p>
            <a:p>
              <a:pPr marL="171450" indent="-85725" algn="ctr"/>
              <a:r>
                <a:rPr lang="en-US" sz="1400" i="1" dirty="0">
                  <a:ea typeface="Times New Roman" panose="02020603050405020304" pitchFamily="18" charset="0"/>
                </a:rPr>
                <a:t>k </a:t>
              </a:r>
              <a:r>
                <a:rPr lang="en-US" sz="1400" dirty="0">
                  <a:ea typeface="Times New Roman" panose="02020603050405020304" pitchFamily="18" charset="0"/>
                </a:rPr>
                <a:t>= 3</a:t>
              </a:r>
            </a:p>
          </p:txBody>
        </p:sp>
      </p:grpSp>
      <p:grpSp>
        <p:nvGrpSpPr>
          <p:cNvPr id="7" name="Group 6">
            <a:extLst>
              <a:ext uri="{FF2B5EF4-FFF2-40B4-BE49-F238E27FC236}">
                <a16:creationId xmlns:a16="http://schemas.microsoft.com/office/drawing/2014/main" id="{23E70265-76E1-3645-8772-049F7EB2DB7C}"/>
              </a:ext>
            </a:extLst>
          </p:cNvPr>
          <p:cNvGrpSpPr/>
          <p:nvPr/>
        </p:nvGrpSpPr>
        <p:grpSpPr>
          <a:xfrm>
            <a:off x="717234" y="1949612"/>
            <a:ext cx="7665648" cy="3050327"/>
            <a:chOff x="956312" y="1470660"/>
            <a:chExt cx="10220864" cy="4067101"/>
          </a:xfrm>
        </p:grpSpPr>
        <p:sp>
          <p:nvSpPr>
            <p:cNvPr id="6" name="Rectangle 5">
              <a:extLst>
                <a:ext uri="{FF2B5EF4-FFF2-40B4-BE49-F238E27FC236}">
                  <a16:creationId xmlns:a16="http://schemas.microsoft.com/office/drawing/2014/main" id="{69968E97-A717-344D-8ADF-2EFDD48F5A94}"/>
                </a:ext>
              </a:extLst>
            </p:cNvPr>
            <p:cNvSpPr/>
            <p:nvPr/>
          </p:nvSpPr>
          <p:spPr>
            <a:xfrm>
              <a:off x="5081176" y="4840135"/>
              <a:ext cx="6096000" cy="697626"/>
            </a:xfrm>
            <a:prstGeom prst="rect">
              <a:avLst/>
            </a:prstGeom>
          </p:spPr>
          <p:txBody>
            <a:bodyPr>
              <a:spAutoFit/>
            </a:bodyPr>
            <a:lstStyle/>
            <a:p>
              <a:pPr marL="171450" indent="-85725"/>
              <a:r>
                <a:rPr lang="en-US" sz="1400" dirty="0">
                  <a:ea typeface="Times New Roman" panose="02020603050405020304" pitchFamily="18" charset="0"/>
                </a:rPr>
                <a:t>Some samples of three copies will have very short time to coalescence, and other samples will have much longer.</a:t>
              </a:r>
            </a:p>
          </p:txBody>
        </p:sp>
        <p:cxnSp>
          <p:nvCxnSpPr>
            <p:cNvPr id="15" name="Straight Connector 14">
              <a:extLst>
                <a:ext uri="{FF2B5EF4-FFF2-40B4-BE49-F238E27FC236}">
                  <a16:creationId xmlns:a16="http://schemas.microsoft.com/office/drawing/2014/main" id="{A4BFF3D6-1FC7-9A49-AE15-5AAF0995F10F}"/>
                </a:ext>
              </a:extLst>
            </p:cNvPr>
            <p:cNvCxnSpPr>
              <a:cxnSpLocks/>
            </p:cNvCxnSpPr>
            <p:nvPr/>
          </p:nvCxnSpPr>
          <p:spPr>
            <a:xfrm>
              <a:off x="976724" y="1477285"/>
              <a:ext cx="0" cy="79200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D4BDD8-E1EA-F043-A048-A1F76C6D3CFE}"/>
                </a:ext>
              </a:extLst>
            </p:cNvPr>
            <p:cNvCxnSpPr>
              <a:cxnSpLocks/>
            </p:cNvCxnSpPr>
            <p:nvPr/>
          </p:nvCxnSpPr>
          <p:spPr>
            <a:xfrm flipH="1">
              <a:off x="1120140" y="1470660"/>
              <a:ext cx="335280" cy="4026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741040-95ED-3842-AE8E-22CA48C23FCB}"/>
                </a:ext>
              </a:extLst>
            </p:cNvPr>
            <p:cNvCxnSpPr>
              <a:cxnSpLocks/>
            </p:cNvCxnSpPr>
            <p:nvPr/>
          </p:nvCxnSpPr>
          <p:spPr>
            <a:xfrm flipH="1">
              <a:off x="956312" y="1865667"/>
              <a:ext cx="171448" cy="40362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751988-DDAD-CB41-9E66-030911D83B17}"/>
                </a:ext>
              </a:extLst>
            </p:cNvPr>
            <p:cNvCxnSpPr>
              <a:cxnSpLocks/>
            </p:cNvCxnSpPr>
            <p:nvPr/>
          </p:nvCxnSpPr>
          <p:spPr>
            <a:xfrm flipH="1">
              <a:off x="1127760" y="1477285"/>
              <a:ext cx="480060" cy="38838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4FCB37A6-2D87-C047-8F42-8302A5152847}"/>
              </a:ext>
            </a:extLst>
          </p:cNvPr>
          <p:cNvSpPr txBox="1"/>
          <p:nvPr/>
        </p:nvSpPr>
        <p:spPr>
          <a:xfrm>
            <a:off x="2665210" y="524571"/>
            <a:ext cx="3511987" cy="369332"/>
          </a:xfrm>
          <a:prstGeom prst="rect">
            <a:avLst/>
          </a:prstGeom>
          <a:noFill/>
        </p:spPr>
        <p:txBody>
          <a:bodyPr wrap="none" rtlCol="0">
            <a:spAutoFit/>
          </a:bodyPr>
          <a:lstStyle/>
          <a:p>
            <a:pPr algn="ctr"/>
            <a:r>
              <a:rPr lang="en-US" dirty="0"/>
              <a:t>Coalescent Model and Stochasticity</a:t>
            </a:r>
          </a:p>
        </p:txBody>
      </p:sp>
      <p:sp>
        <p:nvSpPr>
          <p:cNvPr id="8" name="Rectangle 7">
            <a:extLst>
              <a:ext uri="{FF2B5EF4-FFF2-40B4-BE49-F238E27FC236}">
                <a16:creationId xmlns:a16="http://schemas.microsoft.com/office/drawing/2014/main" id="{43C83E09-4AB5-2448-AEC5-7CA86E831F2A}"/>
              </a:ext>
            </a:extLst>
          </p:cNvPr>
          <p:cNvSpPr/>
          <p:nvPr/>
        </p:nvSpPr>
        <p:spPr>
          <a:xfrm>
            <a:off x="3810882" y="5479369"/>
            <a:ext cx="4572000" cy="307777"/>
          </a:xfrm>
          <a:prstGeom prst="rect">
            <a:avLst/>
          </a:prstGeom>
        </p:spPr>
        <p:txBody>
          <a:bodyPr>
            <a:spAutoFit/>
          </a:bodyPr>
          <a:lstStyle/>
          <a:p>
            <a:pPr marL="228600" marR="0">
              <a:spcBef>
                <a:spcPts val="0"/>
              </a:spcBef>
              <a:spcAft>
                <a:spcPts val="0"/>
              </a:spcAft>
            </a:pPr>
            <a:r>
              <a:rPr lang="en-US" sz="1400" dirty="0">
                <a:ea typeface="MS Mincho" panose="02020609040205080304" pitchFamily="49" charset="-128"/>
                <a:cs typeface="Times New Roman" panose="02020603050405020304" pitchFamily="18" charset="0"/>
              </a:rPr>
              <a:t>This is what we mean by coalescent stochasticity.</a:t>
            </a:r>
          </a:p>
        </p:txBody>
      </p:sp>
    </p:spTree>
    <p:extLst>
      <p:ext uri="{BB962C8B-B14F-4D97-AF65-F5344CB8AC3E}">
        <p14:creationId xmlns:p14="http://schemas.microsoft.com/office/powerpoint/2010/main" val="169288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2390</TotalTime>
  <Words>2176</Words>
  <Application>Microsoft Macintosh PowerPoint</Application>
  <PresentationFormat>On-screen Show (4:3)</PresentationFormat>
  <Paragraphs>272</Paragraphs>
  <Slides>27</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vt:lpstr>
      <vt:lpstr>Cambria Math</vt:lpstr>
      <vt:lpstr>Symbol</vt:lpstr>
      <vt:lpstr>Times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Sullivan</dc:creator>
  <cp:lastModifiedBy>Sullivan, Jack (jacks@uidaho.edu)</cp:lastModifiedBy>
  <cp:revision>140</cp:revision>
  <cp:lastPrinted>2013-04-23T15:37:02Z</cp:lastPrinted>
  <dcterms:created xsi:type="dcterms:W3CDTF">2013-04-18T13:24:25Z</dcterms:created>
  <dcterms:modified xsi:type="dcterms:W3CDTF">2023-04-17T19:59:12Z</dcterms:modified>
</cp:coreProperties>
</file>