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03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302" r:id="rId15"/>
    <p:sldId id="268" r:id="rId16"/>
    <p:sldId id="271" r:id="rId17"/>
    <p:sldId id="272" r:id="rId18"/>
    <p:sldId id="273" r:id="rId19"/>
    <p:sldId id="304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8" r:id="rId33"/>
    <p:sldId id="300" r:id="rId34"/>
    <p:sldId id="299" r:id="rId35"/>
    <p:sldId id="286" r:id="rId36"/>
    <p:sldId id="287" r:id="rId37"/>
    <p:sldId id="288" r:id="rId38"/>
    <p:sldId id="289" r:id="rId39"/>
    <p:sldId id="291" r:id="rId40"/>
    <p:sldId id="292" r:id="rId41"/>
    <p:sldId id="293" r:id="rId42"/>
    <p:sldId id="294" r:id="rId43"/>
    <p:sldId id="295" r:id="rId4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50"/>
    <p:restoredTop sz="86401" autoAdjust="0"/>
  </p:normalViewPr>
  <p:slideViewPr>
    <p:cSldViewPr showGuides="1">
      <p:cViewPr varScale="1">
        <p:scale>
          <a:sx n="119" d="100"/>
          <a:sy n="119" d="100"/>
        </p:scale>
        <p:origin x="10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1D9D67-7CA0-0146-AD23-9993BC486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1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002A46-8036-A84B-A17F-698F61DDF50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09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09E261-C4CA-3344-BC5D-C023B90698C2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0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22AD97-C031-D842-AE21-8D8645D1ABEF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051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6EC93A-839D-2F48-9DF4-3EDA11946057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6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D8A528-58AE-0640-8788-F61F6117D4CB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08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EBD09B-55A5-AF47-9039-E3069A9CE332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7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756D07-239C-014C-BBFE-6CD85E7B2C94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47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E4E489-992A-4C44-B815-D54F98647C84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25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07A4BC-37F9-864D-8850-968D83E242AA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88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E05AF6-F0AC-9D4F-A220-FDC4884432ED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30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94DCE9-8B14-4A40-81A1-0B775082D56C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5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002A46-8036-A84B-A17F-698F61DDF50A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55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3F81AF-B226-9445-9B18-43658123C4CA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12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4836C7-E2F3-AC4A-A49A-460D1AE39BE4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47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275CD0-3DC2-0646-8D7E-11C7717765DE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768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9A4AB0-CE2D-DF4C-9614-A6C1B1D5B3D3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76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838A1F-AEED-704A-ABBC-DD3C9458812C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41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6E17F7-4E15-7B42-9747-F7D2A211328B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40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EA6DF9-ED92-7A4B-946A-920B51B58FF8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12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8E106B-D1C7-3A48-AF10-FC69D502ACE2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66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DFC5CE-A017-1D44-8A7A-CBF7C2BD4948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4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083FBE-350E-384C-96C5-AAF6DA553413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3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B14EC3-D7D8-4D4D-AED4-58DCA2C674AD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084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C51627-F081-6048-BF2E-AC27DBA91056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84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28BE19-C587-9A4E-9BC0-D403117C934F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5390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1DFB5C-41F8-7943-8136-FDC1555B6D30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39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C2E724-9D83-3548-A6A7-C68C8FBAA725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4673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501520-11E9-BC46-819A-8086CC04B7B6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57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7B09FF-259A-BC45-B1A2-DD3E582FD6D5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632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502471-D55A-D848-A148-239653AB05E5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4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F0C7A2-C888-304E-A31B-690B48409954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0377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3D8929-4D1A-7D49-9A6A-CD062A3496E2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5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01986A-D905-2E4C-808E-01067A24F9E9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0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AF3E36-56A7-1E4D-9351-32E4E524E5A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56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E0C7BB-26D2-CB45-9E55-CFEC67793203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0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4EA3C9-96F5-0D4F-AC77-C28529CC0776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0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49E7B8-7001-C84E-BC19-7917FEF4185D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38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EAF-5EE1-7749-9355-304CF1528A6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5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843A-6366-6141-9937-5D86F8A76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2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08662-045D-D746-9A04-8804ADF94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3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ADCAB-8430-6548-BC5A-B94D2D4B4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8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017DB-1CE8-D34C-9E81-2111A87FE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3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CF447-0897-0B44-811A-FE5AB46B7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8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C0C20-B70F-4E4E-9991-BB091B1C1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9FD21-57AC-1D45-AABD-4443DE972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DC4FC-C431-BE45-9025-0D9D3AE3A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8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AC9A7-6EE3-E84C-807B-CE5AAABB3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8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36757-34C4-C340-A842-88FADF3F5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22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A8BE2-B5D4-124A-A1FB-53D0240AE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0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D7FB270-4F58-7F4B-A52D-5AAEDDB1A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com/url?sa=i&amp;rct=j&amp;q=&amp;esrc=s&amp;source=images&amp;cd=&amp;ved=0ahUKEwiDpc2zzLbWAhVU62MKHRnLDB4QjRwIBw&amp;url=https://commons.wikimedia.org/wiki/File:Mus_mattheyi_2.JPG&amp;psig=AFQjCNG4npTaGMblfwDC0MkkDwj3jsZhrw&amp;ust=150609420041689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EutheriaPhylo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81" b="5871"/>
          <a:stretch/>
        </p:blipFill>
        <p:spPr bwMode="auto">
          <a:xfrm>
            <a:off x="0" y="647700"/>
            <a:ext cx="51816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38" name="AutoShape 6"/>
          <p:cNvCxnSpPr>
            <a:cxnSpLocks noChangeShapeType="1"/>
          </p:cNvCxnSpPr>
          <p:nvPr/>
        </p:nvCxnSpPr>
        <p:spPr bwMode="auto">
          <a:xfrm>
            <a:off x="7162800" y="34290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4950301" y="647700"/>
            <a:ext cx="4080164" cy="5627132"/>
            <a:chOff x="4572000" y="773668"/>
            <a:chExt cx="4080164" cy="5627132"/>
          </a:xfrm>
        </p:grpSpPr>
        <p:sp>
          <p:nvSpPr>
            <p:cNvPr id="3" name="TextBox 2"/>
            <p:cNvSpPr txBox="1"/>
            <p:nvPr/>
          </p:nvSpPr>
          <p:spPr>
            <a:xfrm>
              <a:off x="5525367" y="773668"/>
              <a:ext cx="2173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Alternative </a:t>
              </a:r>
              <a:r>
                <a:rPr lang="en-US" sz="1800" dirty="0" err="1"/>
                <a:t>rootings</a:t>
              </a:r>
              <a:endParaRPr lang="en-US" sz="1800" dirty="0"/>
            </a:p>
          </p:txBody>
        </p:sp>
        <p:pic>
          <p:nvPicPr>
            <p:cNvPr id="4" name="Picture 3" descr="PlacentalRootHypoth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120588"/>
              <a:ext cx="4080164" cy="5280212"/>
            </a:xfrm>
            <a:prstGeom prst="rect">
              <a:avLst/>
            </a:prstGeom>
          </p:spPr>
        </p:pic>
      </p:grpSp>
      <p:cxnSp>
        <p:nvCxnSpPr>
          <p:cNvPr id="7" name="Straight Arrow Connector 6"/>
          <p:cNvCxnSpPr/>
          <p:nvPr/>
        </p:nvCxnSpPr>
        <p:spPr bwMode="auto">
          <a:xfrm>
            <a:off x="4186951" y="3607832"/>
            <a:ext cx="136890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186951" y="5410200"/>
            <a:ext cx="136890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B6BC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2441099" y="152400"/>
            <a:ext cx="4340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Mammalian Diversity: </a:t>
            </a:r>
            <a:r>
              <a:rPr lang="en-US" dirty="0" err="1"/>
              <a:t>Eutheria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86551" y="2133600"/>
            <a:ext cx="2826148" cy="2857500"/>
            <a:chOff x="986551" y="2133600"/>
            <a:chExt cx="2826148" cy="2857500"/>
          </a:xfrm>
        </p:grpSpPr>
        <p:sp>
          <p:nvSpPr>
            <p:cNvPr id="6" name="Oval 5"/>
            <p:cNvSpPr/>
            <p:nvPr/>
          </p:nvSpPr>
          <p:spPr bwMode="auto">
            <a:xfrm>
              <a:off x="1371600" y="2133600"/>
              <a:ext cx="1069499" cy="304800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521301" y="3048000"/>
              <a:ext cx="1069499" cy="304800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743200" y="3784600"/>
              <a:ext cx="1069499" cy="304800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986551" y="4686300"/>
              <a:ext cx="1069499" cy="304800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 bwMode="auto">
          <a:xfrm>
            <a:off x="4186951" y="1981200"/>
            <a:ext cx="136890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E8331F-E8FE-8D4B-A6D0-135A07A6BE33}"/>
              </a:ext>
            </a:extLst>
          </p:cNvPr>
          <p:cNvSpPr txBox="1"/>
          <p:nvPr/>
        </p:nvSpPr>
        <p:spPr>
          <a:xfrm>
            <a:off x="5960375" y="6516887"/>
            <a:ext cx="2435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Reviewed in Murphy et al. (2021)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1993832" y="381000"/>
            <a:ext cx="51884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Order </a:t>
            </a:r>
            <a:r>
              <a:rPr lang="en-US" dirty="0" err="1"/>
              <a:t>Xenarthra</a:t>
            </a:r>
            <a:r>
              <a:rPr lang="en-US" dirty="0"/>
              <a:t> (</a:t>
            </a:r>
            <a:r>
              <a:rPr lang="en-US" dirty="0" err="1"/>
              <a:t>Pilosa</a:t>
            </a:r>
            <a:r>
              <a:rPr lang="en-US" dirty="0"/>
              <a:t> + </a:t>
            </a:r>
            <a:r>
              <a:rPr lang="en-US" dirty="0" err="1"/>
              <a:t>Cingulata</a:t>
            </a:r>
            <a:r>
              <a:rPr lang="en-US" dirty="0"/>
              <a:t>)</a:t>
            </a:r>
          </a:p>
        </p:txBody>
      </p:sp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188" y="914400"/>
            <a:ext cx="43926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956017" y="228600"/>
            <a:ext cx="72319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Order </a:t>
            </a:r>
            <a:r>
              <a:rPr lang="en-US" dirty="0" err="1"/>
              <a:t>Xenarthra</a:t>
            </a:r>
            <a:r>
              <a:rPr lang="en-US" dirty="0"/>
              <a:t> (</a:t>
            </a:r>
            <a:r>
              <a:rPr lang="en-US" dirty="0" err="1"/>
              <a:t>Pilosa</a:t>
            </a:r>
            <a:r>
              <a:rPr lang="en-US" dirty="0"/>
              <a:t>), Family </a:t>
            </a:r>
            <a:r>
              <a:rPr lang="en-US" dirty="0" err="1"/>
              <a:t>Myrmecophagidae</a:t>
            </a:r>
            <a:endParaRPr lang="en-US" dirty="0"/>
          </a:p>
          <a:p>
            <a:r>
              <a:rPr lang="en-US" i="1" dirty="0" err="1"/>
              <a:t>Myrmecophaga</a:t>
            </a:r>
            <a:r>
              <a:rPr lang="en-US" dirty="0"/>
              <a:t> - giant anteater</a:t>
            </a:r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51075"/>
            <a:ext cx="57150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295400"/>
            <a:ext cx="3990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1277047" y="228600"/>
            <a:ext cx="65994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Order </a:t>
            </a:r>
            <a:r>
              <a:rPr lang="en-US" dirty="0" err="1"/>
              <a:t>Xenarthra</a:t>
            </a:r>
            <a:r>
              <a:rPr lang="en-US" dirty="0"/>
              <a:t> (</a:t>
            </a:r>
            <a:r>
              <a:rPr lang="en-US" dirty="0" err="1"/>
              <a:t>Pilosa</a:t>
            </a:r>
            <a:r>
              <a:rPr lang="en-US" dirty="0"/>
              <a:t>), Family </a:t>
            </a:r>
            <a:r>
              <a:rPr lang="en-US" dirty="0" err="1"/>
              <a:t>Bradypodidae</a:t>
            </a:r>
            <a:endParaRPr lang="en-US" dirty="0"/>
          </a:p>
          <a:p>
            <a:r>
              <a:rPr lang="en-US" i="1" dirty="0" err="1"/>
              <a:t>Bradypus</a:t>
            </a:r>
            <a:r>
              <a:rPr lang="en-US" dirty="0"/>
              <a:t> - three-toed sloth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2092036"/>
            <a:ext cx="3810000" cy="3551229"/>
            <a:chOff x="381000" y="2092036"/>
            <a:chExt cx="3810000" cy="3551229"/>
          </a:xfrm>
        </p:grpSpPr>
        <p:pic>
          <p:nvPicPr>
            <p:cNvPr id="348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092036"/>
              <a:ext cx="3810000" cy="2860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14400" y="5181600"/>
              <a:ext cx="2763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Arboreal </a:t>
              </a:r>
              <a:r>
                <a:rPr lang="en-US" dirty="0" err="1"/>
                <a:t>foliavores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19600" y="1752600"/>
            <a:ext cx="4368800" cy="3966865"/>
            <a:chOff x="4419600" y="1752600"/>
            <a:chExt cx="4368800" cy="3966865"/>
          </a:xfrm>
        </p:grpSpPr>
        <p:pic>
          <p:nvPicPr>
            <p:cNvPr id="2" name="Picture 1" descr="dscn919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1752600"/>
              <a:ext cx="4368800" cy="3276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031995" y="5257800"/>
              <a:ext cx="3144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8-9 cervical vertebrae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C5C19A2-8CA9-6941-88B1-C2AE77C3531B}"/>
              </a:ext>
            </a:extLst>
          </p:cNvPr>
          <p:cNvSpPr txBox="1"/>
          <p:nvPr/>
        </p:nvSpPr>
        <p:spPr>
          <a:xfrm>
            <a:off x="5274149" y="5906869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Genetic mechanism: </a:t>
            </a:r>
          </a:p>
          <a:p>
            <a:r>
              <a:rPr lang="en-US" sz="1800" dirty="0"/>
              <a:t>mutations in Hox genes.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EutheriaPhyl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518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9" name="AutoShape 7"/>
          <p:cNvCxnSpPr>
            <a:cxnSpLocks noChangeShapeType="1"/>
          </p:cNvCxnSpPr>
          <p:nvPr/>
        </p:nvCxnSpPr>
        <p:spPr bwMode="auto">
          <a:xfrm>
            <a:off x="1676400" y="2514600"/>
            <a:ext cx="13716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2590800"/>
            <a:ext cx="3505200" cy="914400"/>
            <a:chOff x="2209800" y="2590800"/>
            <a:chExt cx="3505200" cy="914400"/>
          </a:xfrm>
        </p:grpSpPr>
        <p:cxnSp>
          <p:nvCxnSpPr>
            <p:cNvPr id="36868" name="AutoShape 8"/>
            <p:cNvCxnSpPr>
              <a:cxnSpLocks noChangeShapeType="1"/>
            </p:cNvCxnSpPr>
            <p:nvPr/>
          </p:nvCxnSpPr>
          <p:spPr bwMode="auto">
            <a:xfrm>
              <a:off x="2209800" y="3124200"/>
              <a:ext cx="137160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69" name="AutoShape 9"/>
            <p:cNvCxnSpPr>
              <a:cxnSpLocks noChangeShapeType="1"/>
            </p:cNvCxnSpPr>
            <p:nvPr/>
          </p:nvCxnSpPr>
          <p:spPr bwMode="auto">
            <a:xfrm>
              <a:off x="5715000" y="2590800"/>
              <a:ext cx="0" cy="914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3384550" y="76200"/>
            <a:ext cx="237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Order </a:t>
            </a:r>
            <a:r>
              <a:rPr lang="en-US" dirty="0" err="1"/>
              <a:t>Rodentia</a:t>
            </a:r>
            <a:endParaRPr lang="en-US" dirty="0"/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609600" y="2568714"/>
            <a:ext cx="80457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Five suborders are typically recognized, and can be diagnosed by jaw</a:t>
            </a:r>
          </a:p>
          <a:p>
            <a:r>
              <a:rPr lang="en-US" sz="2000" dirty="0"/>
              <a:t>and </a:t>
            </a:r>
            <a:r>
              <a:rPr lang="en-US" sz="2000" dirty="0" err="1"/>
              <a:t>zygomasseteric</a:t>
            </a:r>
            <a:r>
              <a:rPr lang="en-US" sz="2000" dirty="0"/>
              <a:t> conditions.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" y="3200400"/>
            <a:ext cx="3250991" cy="3429000"/>
            <a:chOff x="177695" y="1828800"/>
            <a:chExt cx="3250991" cy="3429000"/>
          </a:xfrm>
        </p:grpSpPr>
        <p:pic>
          <p:nvPicPr>
            <p:cNvPr id="2" name="Picture 1" descr="medium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95" y="2209800"/>
              <a:ext cx="3250991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780652" y="1828800"/>
              <a:ext cx="20450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/>
                <a:t>Jaw morphologies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00600" y="1752600"/>
            <a:ext cx="101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diastema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26000" y="3200400"/>
            <a:ext cx="4089400" cy="3448050"/>
            <a:chOff x="4826000" y="3200400"/>
            <a:chExt cx="4089400" cy="3448050"/>
          </a:xfrm>
        </p:grpSpPr>
        <p:sp>
          <p:nvSpPr>
            <p:cNvPr id="6" name="TextBox 5"/>
            <p:cNvSpPr txBox="1"/>
            <p:nvPr/>
          </p:nvSpPr>
          <p:spPr>
            <a:xfrm>
              <a:off x="5412026" y="3200400"/>
              <a:ext cx="2917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Zygomasseteric</a:t>
              </a:r>
              <a:r>
                <a:rPr lang="en-US" sz="1800" dirty="0"/>
                <a:t> conditions</a:t>
              </a:r>
            </a:p>
          </p:txBody>
        </p:sp>
        <p:pic>
          <p:nvPicPr>
            <p:cNvPr id="15" name="Picture 14" descr="mediu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000" y="3581400"/>
              <a:ext cx="4089400" cy="306705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037DD-BC34-5D45-BC2D-2D62A0F3B2EA}"/>
              </a:ext>
            </a:extLst>
          </p:cNvPr>
          <p:cNvGrpSpPr/>
          <p:nvPr/>
        </p:nvGrpSpPr>
        <p:grpSpPr>
          <a:xfrm>
            <a:off x="381000" y="623857"/>
            <a:ext cx="8750300" cy="1859162"/>
            <a:chOff x="381000" y="623857"/>
            <a:chExt cx="8750300" cy="1859162"/>
          </a:xfrm>
        </p:grpSpPr>
        <p:sp>
          <p:nvSpPr>
            <p:cNvPr id="9" name="TextBox 8"/>
            <p:cNvSpPr txBox="1"/>
            <p:nvPr/>
          </p:nvSpPr>
          <p:spPr>
            <a:xfrm>
              <a:off x="6392449" y="1143000"/>
              <a:ext cx="2738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Ever-growing chisel-like incisors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000" y="1371600"/>
              <a:ext cx="1851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Grinding cheek-teeth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7C8542-622B-0B46-902A-E6F5C4B33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8174" y="623857"/>
              <a:ext cx="1859162" cy="1859162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4503670-177E-B443-B69D-91EF0CB6C443}"/>
                </a:ext>
              </a:extLst>
            </p:cNvPr>
            <p:cNvCxnSpPr/>
            <p:nvPr/>
          </p:nvCxnSpPr>
          <p:spPr bwMode="auto">
            <a:xfrm flipH="1">
              <a:off x="5759450" y="1427500"/>
              <a:ext cx="11430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FAA0CA2-98CA-444B-B6C8-49A30D4EEE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9270" y="1493115"/>
              <a:ext cx="2566730" cy="40233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ChangeArrowheads="1"/>
          </p:cNvSpPr>
          <p:nvPr/>
        </p:nvSpPr>
        <p:spPr bwMode="auto">
          <a:xfrm>
            <a:off x="1871099" y="228600"/>
            <a:ext cx="54700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Euarchontoglires,Order</a:t>
            </a:r>
            <a:r>
              <a:rPr lang="en-US" dirty="0"/>
              <a:t> </a:t>
            </a:r>
            <a:r>
              <a:rPr lang="en-US" dirty="0" err="1"/>
              <a:t>Rodentia</a:t>
            </a:r>
            <a:endParaRPr lang="en-US" dirty="0"/>
          </a:p>
          <a:p>
            <a:r>
              <a:rPr lang="en-US" dirty="0" err="1"/>
              <a:t>Hystricomorpha</a:t>
            </a:r>
            <a:r>
              <a:rPr lang="en-US" dirty="0"/>
              <a:t>, Family </a:t>
            </a:r>
            <a:r>
              <a:rPr lang="en-US" dirty="0" err="1"/>
              <a:t>Erethizontidae</a:t>
            </a:r>
            <a:endParaRPr lang="en-US" dirty="0"/>
          </a:p>
        </p:txBody>
      </p:sp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098" y="1444197"/>
            <a:ext cx="5139301" cy="363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8"/>
          <p:cNvSpPr>
            <a:spLocks noChangeArrowheads="1"/>
          </p:cNvSpPr>
          <p:nvPr/>
        </p:nvSpPr>
        <p:spPr bwMode="auto">
          <a:xfrm>
            <a:off x="2404779" y="5283883"/>
            <a:ext cx="4071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i="1"/>
              <a:t>Erethizon</a:t>
            </a:r>
            <a:r>
              <a:rPr lang="en-US" sz="1800" dirty="0"/>
              <a:t> - North American porcupine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2265672" y="228600"/>
            <a:ext cx="4684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Euarchontoglires,Order</a:t>
            </a:r>
            <a:r>
              <a:rPr lang="en-US" dirty="0"/>
              <a:t> </a:t>
            </a:r>
            <a:r>
              <a:rPr lang="en-US" dirty="0" err="1"/>
              <a:t>Rodentia</a:t>
            </a:r>
            <a:endParaRPr lang="en-US" dirty="0"/>
          </a:p>
          <a:p>
            <a:r>
              <a:rPr lang="en-US" dirty="0" err="1"/>
              <a:t>Sciuromorpha</a:t>
            </a:r>
            <a:r>
              <a:rPr lang="en-US" dirty="0"/>
              <a:t>, Family </a:t>
            </a:r>
            <a:r>
              <a:rPr lang="en-US" dirty="0" err="1"/>
              <a:t>Sciuridae</a:t>
            </a:r>
            <a:endParaRPr lang="en-US" dirty="0"/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207442"/>
            <a:ext cx="2828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3036888" y="5908894"/>
            <a:ext cx="2763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 dirty="0" err="1"/>
              <a:t>Urocitellus</a:t>
            </a:r>
            <a:r>
              <a:rPr lang="en-US" sz="1800" i="1" dirty="0"/>
              <a:t> </a:t>
            </a:r>
            <a:r>
              <a:rPr lang="en-US" sz="1800" i="1" dirty="0" err="1"/>
              <a:t>beldingi</a:t>
            </a:r>
            <a:endParaRPr lang="en-US" sz="1800" i="1" dirty="0"/>
          </a:p>
          <a:p>
            <a:r>
              <a:rPr lang="en-US" sz="1800" dirty="0"/>
              <a:t>Belding’</a:t>
            </a:r>
            <a:r>
              <a:rPr lang="en-US" altLang="ja-JP" sz="1800" dirty="0"/>
              <a:t>s ground squirrel</a:t>
            </a:r>
            <a:endParaRPr lang="en-US" sz="1800" i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ChangeArrowheads="1"/>
          </p:cNvSpPr>
          <p:nvPr/>
        </p:nvSpPr>
        <p:spPr bwMode="auto">
          <a:xfrm>
            <a:off x="1967632" y="228600"/>
            <a:ext cx="52817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Euarchontoglires,Order</a:t>
            </a:r>
            <a:r>
              <a:rPr lang="en-US" dirty="0"/>
              <a:t> </a:t>
            </a:r>
            <a:r>
              <a:rPr lang="en-US" dirty="0" err="1"/>
              <a:t>Rodentia</a:t>
            </a:r>
            <a:endParaRPr lang="en-US" dirty="0"/>
          </a:p>
          <a:p>
            <a:r>
              <a:rPr lang="en-US" dirty="0" err="1"/>
              <a:t>Castorimorpha</a:t>
            </a:r>
            <a:r>
              <a:rPr lang="en-US" dirty="0"/>
              <a:t>, Family </a:t>
            </a:r>
            <a:r>
              <a:rPr lang="en-US" dirty="0" err="1"/>
              <a:t>Heteromyidae</a:t>
            </a:r>
            <a:endParaRPr lang="en-US" dirty="0"/>
          </a:p>
        </p:txBody>
      </p:sp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1981200" y="5940425"/>
            <a:ext cx="5127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i="1"/>
              <a:t>Microdipodops megacephalus </a:t>
            </a:r>
            <a:r>
              <a:rPr lang="en-US" sz="1800"/>
              <a:t>- kangaroo mouse</a:t>
            </a:r>
            <a:endParaRPr lang="en-US" sz="1800" i="1"/>
          </a:p>
        </p:txBody>
      </p:sp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38225"/>
            <a:ext cx="7620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2137858" y="228600"/>
            <a:ext cx="49397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Euarchontoglires,Order</a:t>
            </a:r>
            <a:r>
              <a:rPr lang="en-US" dirty="0"/>
              <a:t> </a:t>
            </a:r>
            <a:r>
              <a:rPr lang="en-US" dirty="0" err="1"/>
              <a:t>Rodentia</a:t>
            </a:r>
            <a:endParaRPr lang="en-US" dirty="0"/>
          </a:p>
          <a:p>
            <a:r>
              <a:rPr lang="en-US" dirty="0" err="1"/>
              <a:t>Castorimorpha</a:t>
            </a:r>
            <a:r>
              <a:rPr lang="en-US" dirty="0"/>
              <a:t>, Family </a:t>
            </a:r>
            <a:r>
              <a:rPr lang="en-US" dirty="0" err="1"/>
              <a:t>Geomyidae</a:t>
            </a:r>
            <a:endParaRPr lang="en-US" dirty="0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2133600" y="4343400"/>
            <a:ext cx="4860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i="1"/>
              <a:t>Thomomys talpoides</a:t>
            </a:r>
            <a:r>
              <a:rPr lang="en-US" sz="1800"/>
              <a:t> - northern pocket gopher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450850" y="4800600"/>
            <a:ext cx="43497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latin typeface="Times" charset="0"/>
              </a:rPr>
              <a:t>Fossorial Adaptations</a:t>
            </a:r>
          </a:p>
          <a:p>
            <a:pPr algn="l"/>
            <a:r>
              <a:rPr lang="en-US" sz="1800">
                <a:latin typeface="Times" charset="0"/>
              </a:rPr>
              <a:t>    Small eyes and small pinnae</a:t>
            </a:r>
          </a:p>
          <a:p>
            <a:pPr algn="l"/>
            <a:r>
              <a:rPr lang="en-US" sz="1800">
                <a:latin typeface="Times" charset="0"/>
              </a:rPr>
              <a:t>    Fur is velvety – doesn</a:t>
            </a:r>
            <a:r>
              <a:rPr lang="ja-JP" altLang="en-US" sz="1800">
                <a:latin typeface="Times" charset="0"/>
              </a:rPr>
              <a:t>’</a:t>
            </a:r>
            <a:r>
              <a:rPr lang="en-US" altLang="ja-JP" sz="1800">
                <a:latin typeface="Times" charset="0"/>
              </a:rPr>
              <a:t>t lie in one direction</a:t>
            </a:r>
          </a:p>
          <a:p>
            <a:pPr algn="l"/>
            <a:r>
              <a:rPr lang="en-US" sz="1800">
                <a:latin typeface="Times" charset="0"/>
              </a:rPr>
              <a:t>    Fusiform body with a short, tactorial tail</a:t>
            </a:r>
          </a:p>
          <a:p>
            <a:pPr algn="l"/>
            <a:r>
              <a:rPr lang="en-US" sz="1800">
                <a:latin typeface="Times" charset="0"/>
              </a:rPr>
              <a:t>    Forelimbs modified for digging </a:t>
            </a:r>
          </a:p>
          <a:p>
            <a:pPr algn="l"/>
            <a:r>
              <a:rPr lang="en-US" sz="1800">
                <a:latin typeface="Times" charset="0"/>
              </a:rPr>
              <a:t>    Procumbent incisors</a:t>
            </a:r>
          </a:p>
        </p:txBody>
      </p:sp>
      <p:pic>
        <p:nvPicPr>
          <p:cNvPr id="1026" name="Picture 2" descr="ttp://calphotos.berkeley.edu/imgs/512x768/8235_3181/2553/0058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29687" r="23958" b="29687"/>
          <a:stretch/>
        </p:blipFill>
        <p:spPr bwMode="auto">
          <a:xfrm>
            <a:off x="1447800" y="1326356"/>
            <a:ext cx="5934581" cy="30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ChangeArrowheads="1"/>
          </p:cNvSpPr>
          <p:nvPr/>
        </p:nvSpPr>
        <p:spPr bwMode="auto">
          <a:xfrm>
            <a:off x="2265672" y="228600"/>
            <a:ext cx="4684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Euarchontoglires,Order</a:t>
            </a:r>
            <a:r>
              <a:rPr lang="en-US" dirty="0"/>
              <a:t> </a:t>
            </a:r>
            <a:r>
              <a:rPr lang="en-US" dirty="0" err="1"/>
              <a:t>Rodentia</a:t>
            </a:r>
            <a:endParaRPr lang="en-US" dirty="0"/>
          </a:p>
          <a:p>
            <a:r>
              <a:rPr lang="en-US" dirty="0" err="1"/>
              <a:t>Myomorpha</a:t>
            </a:r>
            <a:r>
              <a:rPr lang="en-US" dirty="0"/>
              <a:t>, Family </a:t>
            </a:r>
            <a:r>
              <a:rPr lang="en-US" dirty="0" err="1"/>
              <a:t>Muridae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1524000"/>
            <a:ext cx="4498080" cy="2915882"/>
            <a:chOff x="378720" y="2209800"/>
            <a:chExt cx="5172075" cy="3352800"/>
          </a:xfrm>
        </p:grpSpPr>
        <p:pic>
          <p:nvPicPr>
            <p:cNvPr id="1026" name="Picture 2" descr="mage result for mus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3" b="35088"/>
            <a:stretch/>
          </p:blipFill>
          <p:spPr bwMode="auto">
            <a:xfrm>
              <a:off x="378720" y="2743200"/>
              <a:ext cx="5172075" cy="281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81479" y="2209800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Mus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29200" y="2895600"/>
            <a:ext cx="3810000" cy="3868380"/>
            <a:chOff x="5496628" y="3508372"/>
            <a:chExt cx="2906277" cy="2950810"/>
          </a:xfrm>
        </p:grpSpPr>
        <p:pic>
          <p:nvPicPr>
            <p:cNvPr id="1027" name="Picture 3" descr="o automatic alt text available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39" b="16061"/>
            <a:stretch/>
          </p:blipFill>
          <p:spPr bwMode="auto">
            <a:xfrm>
              <a:off x="5496628" y="3886200"/>
              <a:ext cx="2906277" cy="257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12600" y="3508372"/>
              <a:ext cx="107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Rattus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93004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EutheriaPhyl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518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38" name="AutoShape 6"/>
          <p:cNvCxnSpPr>
            <a:cxnSpLocks noChangeShapeType="1"/>
          </p:cNvCxnSpPr>
          <p:nvPr/>
        </p:nvCxnSpPr>
        <p:spPr bwMode="auto">
          <a:xfrm>
            <a:off x="7162800" y="34290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62200" y="3886200"/>
            <a:ext cx="3505200" cy="1295400"/>
            <a:chOff x="2362200" y="3886200"/>
            <a:chExt cx="3505200" cy="1295400"/>
          </a:xfrm>
        </p:grpSpPr>
        <p:cxnSp>
          <p:nvCxnSpPr>
            <p:cNvPr id="14340" name="AutoShape 7"/>
            <p:cNvCxnSpPr>
              <a:cxnSpLocks noChangeShapeType="1"/>
            </p:cNvCxnSpPr>
            <p:nvPr/>
          </p:nvCxnSpPr>
          <p:spPr bwMode="auto">
            <a:xfrm>
              <a:off x="5867400" y="3886200"/>
              <a:ext cx="0" cy="1295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341" name="AutoShape 8"/>
            <p:cNvCxnSpPr>
              <a:cxnSpLocks noChangeShapeType="1"/>
            </p:cNvCxnSpPr>
            <p:nvPr/>
          </p:nvCxnSpPr>
          <p:spPr bwMode="auto">
            <a:xfrm>
              <a:off x="2362200" y="4648200"/>
              <a:ext cx="76200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6019800" y="4191000"/>
            <a:ext cx="2788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Almost all have first fossil </a:t>
            </a:r>
          </a:p>
          <a:p>
            <a:r>
              <a:rPr lang="en-US" sz="1800" dirty="0"/>
              <a:t>occurrences in Africa.</a:t>
            </a:r>
          </a:p>
        </p:txBody>
      </p:sp>
    </p:spTree>
    <p:extLst>
      <p:ext uri="{BB962C8B-B14F-4D97-AF65-F5344CB8AC3E}">
        <p14:creationId xmlns:p14="http://schemas.microsoft.com/office/powerpoint/2010/main" val="3698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26"/>
          <p:cNvSpPr>
            <a:spLocks noChangeArrowheads="1"/>
          </p:cNvSpPr>
          <p:nvPr/>
        </p:nvSpPr>
        <p:spPr bwMode="auto">
          <a:xfrm>
            <a:off x="2265672" y="228600"/>
            <a:ext cx="4684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Euarchontoglires,Order</a:t>
            </a:r>
            <a:r>
              <a:rPr lang="en-US" dirty="0"/>
              <a:t> </a:t>
            </a:r>
            <a:r>
              <a:rPr lang="en-US" dirty="0" err="1"/>
              <a:t>Rodentia</a:t>
            </a:r>
            <a:endParaRPr lang="en-US" dirty="0"/>
          </a:p>
          <a:p>
            <a:r>
              <a:rPr lang="en-US" dirty="0" err="1"/>
              <a:t>Myomorpha</a:t>
            </a:r>
            <a:r>
              <a:rPr lang="en-US" dirty="0"/>
              <a:t>, Family </a:t>
            </a:r>
            <a:r>
              <a:rPr lang="en-US" dirty="0" err="1"/>
              <a:t>Cricetidae</a:t>
            </a:r>
            <a:endParaRPr lang="en-US" dirty="0"/>
          </a:p>
        </p:txBody>
      </p:sp>
      <p:pic>
        <p:nvPicPr>
          <p:cNvPr id="52226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050" y="1270000"/>
            <a:ext cx="65659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1028"/>
          <p:cNvSpPr>
            <a:spLocks noChangeArrowheads="1"/>
          </p:cNvSpPr>
          <p:nvPr/>
        </p:nvSpPr>
        <p:spPr bwMode="auto">
          <a:xfrm>
            <a:off x="420688" y="5867400"/>
            <a:ext cx="8023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Subfamily </a:t>
            </a:r>
            <a:r>
              <a:rPr lang="en-US" sz="1800" dirty="0" err="1"/>
              <a:t>Neotominae</a:t>
            </a:r>
            <a:r>
              <a:rPr lang="en-US" sz="1800" dirty="0"/>
              <a:t>, </a:t>
            </a:r>
            <a:r>
              <a:rPr lang="en-US" sz="1800" i="1" dirty="0" err="1"/>
              <a:t>Reithrodontomys</a:t>
            </a:r>
            <a:r>
              <a:rPr lang="en-US" sz="1800" i="1" dirty="0"/>
              <a:t> </a:t>
            </a:r>
            <a:r>
              <a:rPr lang="en-US" sz="1800" i="1" dirty="0" err="1"/>
              <a:t>megalotis</a:t>
            </a:r>
            <a:r>
              <a:rPr lang="en-US" sz="1800" i="1" dirty="0"/>
              <a:t> </a:t>
            </a:r>
            <a:r>
              <a:rPr lang="en-US" sz="1800" dirty="0"/>
              <a:t>- western harvest mouse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2265672" y="228600"/>
            <a:ext cx="4684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Euarchontoglires,Order</a:t>
            </a:r>
            <a:r>
              <a:rPr lang="en-US" dirty="0"/>
              <a:t> </a:t>
            </a:r>
            <a:r>
              <a:rPr lang="en-US" dirty="0" err="1"/>
              <a:t>Rodentia</a:t>
            </a:r>
            <a:endParaRPr lang="en-US" dirty="0"/>
          </a:p>
          <a:p>
            <a:r>
              <a:rPr lang="en-US" dirty="0" err="1"/>
              <a:t>Myomorpha</a:t>
            </a:r>
            <a:r>
              <a:rPr lang="en-US" dirty="0"/>
              <a:t>, Family </a:t>
            </a:r>
            <a:r>
              <a:rPr lang="en-US" dirty="0" err="1"/>
              <a:t>Cricetidae</a:t>
            </a:r>
            <a:endParaRPr lang="en-US" dirty="0"/>
          </a:p>
        </p:txBody>
      </p:sp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300" y="1143000"/>
            <a:ext cx="63754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1371600" y="5562600"/>
            <a:ext cx="63849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Subfamily Arvicolinae, </a:t>
            </a:r>
            <a:r>
              <a:rPr lang="en-US" sz="1800" i="1"/>
              <a:t>Microtus longicaudus </a:t>
            </a:r>
            <a:r>
              <a:rPr lang="en-US" sz="1800"/>
              <a:t>- long-tailed vole</a:t>
            </a:r>
          </a:p>
          <a:p>
            <a:endParaRPr lang="en-US" sz="1800"/>
          </a:p>
          <a:p>
            <a:r>
              <a:rPr lang="en-US" sz="1800"/>
              <a:t>semi-fossorial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1955800" y="457200"/>
            <a:ext cx="5318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Euarchontoglires</a:t>
            </a:r>
          </a:p>
          <a:p>
            <a:r>
              <a:rPr lang="en-US"/>
              <a:t>Order Lagomorpha, Family Leporidae</a:t>
            </a:r>
          </a:p>
        </p:txBody>
      </p:sp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83"/>
          <a:stretch>
            <a:fillRect/>
          </a:stretch>
        </p:blipFill>
        <p:spPr bwMode="auto">
          <a:xfrm>
            <a:off x="609600" y="1524000"/>
            <a:ext cx="34544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304800" y="4267200"/>
            <a:ext cx="4343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>
                <a:latin typeface="Times" charset="0"/>
              </a:rPr>
              <a:t>chisel-like1</a:t>
            </a:r>
            <a:r>
              <a:rPr lang="en-US" baseline="30000">
                <a:latin typeface="Times" charset="0"/>
              </a:rPr>
              <a:t>st</a:t>
            </a:r>
            <a:r>
              <a:rPr lang="en-US">
                <a:latin typeface="Times" charset="0"/>
              </a:rPr>
              <a:t> incisors</a:t>
            </a:r>
          </a:p>
          <a:p>
            <a:pPr algn="l"/>
            <a:r>
              <a:rPr lang="en-US">
                <a:latin typeface="Times" charset="0"/>
              </a:rPr>
              <a:t>small peg-like 2</a:t>
            </a:r>
            <a:r>
              <a:rPr lang="en-US" baseline="30000">
                <a:latin typeface="Times" charset="0"/>
              </a:rPr>
              <a:t>nd</a:t>
            </a:r>
            <a:r>
              <a:rPr lang="en-US">
                <a:latin typeface="Times" charset="0"/>
              </a:rPr>
              <a:t> upper incisors</a:t>
            </a:r>
          </a:p>
          <a:p>
            <a:pPr algn="l"/>
            <a:r>
              <a:rPr lang="en-US">
                <a:latin typeface="Times" charset="0"/>
              </a:rPr>
              <a:t>diastema</a:t>
            </a:r>
          </a:p>
          <a:p>
            <a:pPr algn="l"/>
            <a:r>
              <a:rPr lang="en-US">
                <a:latin typeface="Times" charset="0"/>
              </a:rPr>
              <a:t>fenestrated rostrum</a:t>
            </a:r>
          </a:p>
        </p:txBody>
      </p:sp>
      <p:sp>
        <p:nvSpPr>
          <p:cNvPr id="56324" name="Rectangle 6"/>
          <p:cNvSpPr>
            <a:spLocks noChangeArrowheads="1"/>
          </p:cNvSpPr>
          <p:nvPr/>
        </p:nvSpPr>
        <p:spPr bwMode="auto">
          <a:xfrm>
            <a:off x="5350870" y="5029200"/>
            <a:ext cx="30444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 err="1">
                <a:latin typeface="Times" charset="0"/>
              </a:rPr>
              <a:t>Lepus</a:t>
            </a:r>
            <a:r>
              <a:rPr lang="en-US" i="1" dirty="0">
                <a:latin typeface="Times" charset="0"/>
              </a:rPr>
              <a:t> </a:t>
            </a:r>
            <a:r>
              <a:rPr lang="en-US" i="1" dirty="0" err="1">
                <a:latin typeface="Times" charset="0"/>
              </a:rPr>
              <a:t>townsendii</a:t>
            </a:r>
            <a:r>
              <a:rPr lang="en-US" dirty="0">
                <a:latin typeface="Times" charset="0"/>
              </a:rPr>
              <a:t> </a:t>
            </a:r>
          </a:p>
          <a:p>
            <a:r>
              <a:rPr lang="en-US" dirty="0">
                <a:latin typeface="Times" charset="0"/>
              </a:rPr>
              <a:t>white-tailed  jackrabbit</a:t>
            </a:r>
          </a:p>
        </p:txBody>
      </p:sp>
      <p:pic>
        <p:nvPicPr>
          <p:cNvPr id="56325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32766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/>
          <p:cNvSpPr>
            <a:spLocks noChangeArrowheads="1"/>
          </p:cNvSpPr>
          <p:nvPr/>
        </p:nvSpPr>
        <p:spPr bwMode="auto">
          <a:xfrm>
            <a:off x="2278341" y="457200"/>
            <a:ext cx="4669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Euarchontoglires</a:t>
            </a:r>
            <a:r>
              <a:rPr lang="en-US" dirty="0"/>
              <a:t> Order Primates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4E11FC-3D14-6746-BD83-595D81D0B426}"/>
              </a:ext>
            </a:extLst>
          </p:cNvPr>
          <p:cNvGrpSpPr/>
          <p:nvPr/>
        </p:nvGrpSpPr>
        <p:grpSpPr>
          <a:xfrm>
            <a:off x="381000" y="876597"/>
            <a:ext cx="8534400" cy="5508328"/>
            <a:chOff x="381000" y="876597"/>
            <a:chExt cx="8534400" cy="5508328"/>
          </a:xfrm>
        </p:grpSpPr>
        <p:sp>
          <p:nvSpPr>
            <p:cNvPr id="58370" name="Rectangle 5"/>
            <p:cNvSpPr>
              <a:spLocks noChangeArrowheads="1"/>
            </p:cNvSpPr>
            <p:nvPr/>
          </p:nvSpPr>
          <p:spPr bwMode="auto">
            <a:xfrm>
              <a:off x="4665663" y="5638800"/>
              <a:ext cx="42497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/>
                <a:t>Lemur catta</a:t>
              </a:r>
              <a:r>
                <a:rPr lang="en-US"/>
                <a:t> - ring-tailed lemur</a:t>
              </a:r>
            </a:p>
          </p:txBody>
        </p:sp>
        <p:pic>
          <p:nvPicPr>
            <p:cNvPr id="58371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133600"/>
              <a:ext cx="3810000" cy="338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2" name="Rectangle 7"/>
            <p:cNvSpPr>
              <a:spLocks noChangeArrowheads="1"/>
            </p:cNvSpPr>
            <p:nvPr/>
          </p:nvSpPr>
          <p:spPr bwMode="auto">
            <a:xfrm>
              <a:off x="381000" y="5562600"/>
              <a:ext cx="38608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Dental comb </a:t>
              </a:r>
            </a:p>
            <a:p>
              <a:r>
                <a:rPr lang="en-US"/>
                <a:t>Diagnostic for strepsirhines</a:t>
              </a:r>
            </a:p>
          </p:txBody>
        </p:sp>
        <p:pic>
          <p:nvPicPr>
            <p:cNvPr id="58373" name="Picture 1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524000"/>
              <a:ext cx="2974975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C90323-B0EA-D249-854D-310B102C1540}"/>
                </a:ext>
              </a:extLst>
            </p:cNvPr>
            <p:cNvSpPr txBox="1"/>
            <p:nvPr/>
          </p:nvSpPr>
          <p:spPr>
            <a:xfrm>
              <a:off x="2286000" y="876597"/>
              <a:ext cx="4572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Strepsirhini, Family Lemuridae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2278341" y="381000"/>
            <a:ext cx="4669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Euarchontoglires</a:t>
            </a:r>
            <a:r>
              <a:rPr lang="en-US" dirty="0"/>
              <a:t> Order Primates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F0F45B-BB8B-EF4F-B2DE-6EBCF39DBCC6}"/>
              </a:ext>
            </a:extLst>
          </p:cNvPr>
          <p:cNvGrpSpPr/>
          <p:nvPr/>
        </p:nvGrpSpPr>
        <p:grpSpPr>
          <a:xfrm>
            <a:off x="1447800" y="782010"/>
            <a:ext cx="6148388" cy="5633078"/>
            <a:chOff x="1447800" y="782010"/>
            <a:chExt cx="6148388" cy="5633078"/>
          </a:xfrm>
        </p:grpSpPr>
        <p:sp>
          <p:nvSpPr>
            <p:cNvPr id="60418" name="Rectangle 4"/>
            <p:cNvSpPr>
              <a:spLocks noChangeArrowheads="1"/>
            </p:cNvSpPr>
            <p:nvPr/>
          </p:nvSpPr>
          <p:spPr bwMode="auto">
            <a:xfrm>
              <a:off x="1447800" y="5957888"/>
              <a:ext cx="61483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 dirty="0" err="1"/>
                <a:t>Leontopithecus</a:t>
              </a:r>
              <a:r>
                <a:rPr lang="en-US" i="1" dirty="0"/>
                <a:t> </a:t>
              </a:r>
              <a:r>
                <a:rPr lang="en-US" i="1" dirty="0" err="1"/>
                <a:t>rosalia</a:t>
              </a:r>
              <a:r>
                <a:rPr lang="en-US" dirty="0"/>
                <a:t> - golden lion </a:t>
              </a:r>
              <a:r>
                <a:rPr lang="en-US" dirty="0" err="1"/>
                <a:t>tamarin</a:t>
              </a:r>
              <a:endParaRPr lang="en-US" dirty="0"/>
            </a:p>
          </p:txBody>
        </p:sp>
        <p:pic>
          <p:nvPicPr>
            <p:cNvPr id="6041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0" y="1447800"/>
              <a:ext cx="2794000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1F51FC-6213-4040-8C13-63C6F9856F84}"/>
                </a:ext>
              </a:extLst>
            </p:cNvPr>
            <p:cNvSpPr txBox="1"/>
            <p:nvPr/>
          </p:nvSpPr>
          <p:spPr>
            <a:xfrm>
              <a:off x="2278341" y="782010"/>
              <a:ext cx="4572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Haplorhini</a:t>
              </a:r>
              <a:r>
                <a:rPr lang="en-US" dirty="0"/>
                <a:t>, Family </a:t>
              </a:r>
              <a:r>
                <a:rPr lang="en-US" dirty="0" err="1"/>
                <a:t>Callithricidae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2300288" y="381000"/>
            <a:ext cx="462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Euarchontoglires Order Primates</a:t>
            </a:r>
          </a:p>
          <a:p>
            <a:r>
              <a:rPr lang="en-US"/>
              <a:t>Haplorhini, Family Hominidae</a:t>
            </a:r>
          </a:p>
        </p:txBody>
      </p:sp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962400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763" y="1524000"/>
            <a:ext cx="24082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1143000" y="4953000"/>
            <a:ext cx="230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Pan troglodytes</a:t>
            </a: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5842000" y="5257800"/>
            <a:ext cx="196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Gorilla gorilla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7953" y="5867400"/>
            <a:ext cx="234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Homo</a:t>
            </a:r>
            <a:r>
              <a:rPr lang="en-US" dirty="0"/>
              <a:t> &amp; </a:t>
            </a:r>
            <a:r>
              <a:rPr lang="en-US" i="1" dirty="0" err="1"/>
              <a:t>Pongo</a:t>
            </a:r>
            <a:endParaRPr lang="en-US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2095500" y="381000"/>
            <a:ext cx="502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Euarchontoglires Order Dermoptera</a:t>
            </a:r>
          </a:p>
          <a:p>
            <a:r>
              <a:rPr lang="en-US"/>
              <a:t> Family Cynocephalidae</a:t>
            </a:r>
          </a:p>
        </p:txBody>
      </p:sp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1910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554247" y="5105400"/>
            <a:ext cx="3331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 dirty="0"/>
              <a:t>Cynocephalus</a:t>
            </a:r>
            <a:r>
              <a:rPr lang="en-US" dirty="0"/>
              <a:t> - colugo</a:t>
            </a: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366963"/>
            <a:ext cx="3733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5105400" y="4724400"/>
            <a:ext cx="338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Pectinate lower incisors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ChangeArrowheads="1"/>
          </p:cNvSpPr>
          <p:nvPr/>
        </p:nvSpPr>
        <p:spPr bwMode="auto">
          <a:xfrm>
            <a:off x="2138363" y="381000"/>
            <a:ext cx="49450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Euarchontoglires Order Scandentia</a:t>
            </a:r>
          </a:p>
          <a:p>
            <a:r>
              <a:rPr lang="en-US"/>
              <a:t> Family Tupaiidae</a:t>
            </a:r>
          </a:p>
        </p:txBody>
      </p:sp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2252663" y="5715000"/>
            <a:ext cx="460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Tupaia glis</a:t>
            </a:r>
            <a:r>
              <a:rPr lang="en-US"/>
              <a:t> - common tree shrew</a:t>
            </a:r>
          </a:p>
        </p:txBody>
      </p:sp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4262438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EutheriaPhyl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518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610" name="AutoShape 3"/>
          <p:cNvCxnSpPr>
            <a:cxnSpLocks noChangeShapeType="1"/>
          </p:cNvCxnSpPr>
          <p:nvPr/>
        </p:nvCxnSpPr>
        <p:spPr bwMode="auto">
          <a:xfrm>
            <a:off x="2209800" y="2057400"/>
            <a:ext cx="1219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8611" name="AutoShape 5"/>
          <p:cNvCxnSpPr>
            <a:cxnSpLocks noChangeShapeType="1"/>
          </p:cNvCxnSpPr>
          <p:nvPr/>
        </p:nvCxnSpPr>
        <p:spPr bwMode="auto">
          <a:xfrm>
            <a:off x="6324600" y="1143000"/>
            <a:ext cx="1588" cy="1295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/>
        </p:nvSpPr>
        <p:spPr bwMode="auto">
          <a:xfrm>
            <a:off x="2286000" y="381000"/>
            <a:ext cx="4538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Laurasiatheria Order Insectivora</a:t>
            </a:r>
          </a:p>
          <a:p>
            <a:r>
              <a:rPr lang="en-US"/>
              <a:t> Family Soricidae</a:t>
            </a:r>
          </a:p>
        </p:txBody>
      </p:sp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381000" y="4724400"/>
            <a:ext cx="3810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Blarina brevicauda </a:t>
            </a:r>
            <a:endParaRPr lang="en-US"/>
          </a:p>
          <a:p>
            <a:r>
              <a:rPr lang="en-US"/>
              <a:t>northern short-tailed shrew</a:t>
            </a:r>
          </a:p>
          <a:p>
            <a:r>
              <a:rPr lang="en-US"/>
              <a:t>venomous saliva</a:t>
            </a:r>
            <a:endParaRPr lang="en-US" i="1"/>
          </a:p>
        </p:txBody>
      </p:sp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4343400" y="2362200"/>
            <a:ext cx="160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i="1"/>
              <a:t>Sorex palustris</a:t>
            </a:r>
          </a:p>
          <a:p>
            <a:pPr algn="l"/>
            <a:r>
              <a:rPr lang="en-US"/>
              <a:t>water shrew</a:t>
            </a:r>
          </a:p>
        </p:txBody>
      </p:sp>
      <p:pic>
        <p:nvPicPr>
          <p:cNvPr id="706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7100" y="914400"/>
            <a:ext cx="25717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1752600" y="320675"/>
            <a:ext cx="5673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Afrotherian Orders</a:t>
            </a:r>
          </a:p>
          <a:p>
            <a:r>
              <a:rPr lang="en-US"/>
              <a:t>Order Proboscidea, Family Elephantidae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" y="1828800"/>
            <a:ext cx="4279900" cy="3657600"/>
            <a:chOff x="76200" y="2057400"/>
            <a:chExt cx="4279900" cy="3657600"/>
          </a:xfrm>
        </p:grpSpPr>
        <p:sp>
          <p:nvSpPr>
            <p:cNvPr id="16386" name="Rectangle 3"/>
            <p:cNvSpPr>
              <a:spLocks noChangeArrowheads="1"/>
            </p:cNvSpPr>
            <p:nvPr/>
          </p:nvSpPr>
          <p:spPr bwMode="auto">
            <a:xfrm>
              <a:off x="429419" y="5257800"/>
              <a:ext cx="35734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 dirty="0" err="1"/>
                <a:t>Elephas</a:t>
              </a:r>
              <a:r>
                <a:rPr lang="en-US" dirty="0"/>
                <a:t> - Asian elephant</a:t>
              </a:r>
            </a:p>
          </p:txBody>
        </p:sp>
        <p:pic>
          <p:nvPicPr>
            <p:cNvPr id="1638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057400"/>
              <a:ext cx="42799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572000" y="2092325"/>
            <a:ext cx="4343400" cy="3246140"/>
            <a:chOff x="4572000" y="2092325"/>
            <a:chExt cx="4343400" cy="3246140"/>
          </a:xfrm>
        </p:grpSpPr>
        <p:sp>
          <p:nvSpPr>
            <p:cNvPr id="16387" name="Rectangle 4"/>
            <p:cNvSpPr>
              <a:spLocks noChangeArrowheads="1"/>
            </p:cNvSpPr>
            <p:nvPr/>
          </p:nvSpPr>
          <p:spPr bwMode="auto">
            <a:xfrm>
              <a:off x="4607042" y="4876800"/>
              <a:ext cx="42733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 dirty="0" err="1"/>
                <a:t>Loxodonta</a:t>
              </a:r>
              <a:r>
                <a:rPr lang="en-US" dirty="0"/>
                <a:t> - African elephants</a:t>
              </a:r>
            </a:p>
          </p:txBody>
        </p:sp>
        <p:pic>
          <p:nvPicPr>
            <p:cNvPr id="1638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092325"/>
              <a:ext cx="4343400" cy="270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69B0E3-5BF1-2F47-9B8F-D24ABE7EA86B}"/>
              </a:ext>
            </a:extLst>
          </p:cNvPr>
          <p:cNvSpPr txBox="1"/>
          <p:nvPr/>
        </p:nvSpPr>
        <p:spPr>
          <a:xfrm>
            <a:off x="2534821" y="5791200"/>
            <a:ext cx="3857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Back-to-front tooth replacement</a:t>
            </a:r>
          </a:p>
          <a:p>
            <a:r>
              <a:rPr lang="en-US" sz="1200" dirty="0"/>
              <a:t>(Ancestral proboscideans had horizontal replacement)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/>
        </p:nvSpPr>
        <p:spPr bwMode="auto">
          <a:xfrm>
            <a:off x="2294347" y="381000"/>
            <a:ext cx="4529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Laurasiatheria</a:t>
            </a:r>
            <a:r>
              <a:rPr lang="en-US" dirty="0"/>
              <a:t> Order </a:t>
            </a:r>
            <a:r>
              <a:rPr lang="en-US" dirty="0" err="1"/>
              <a:t>Chiroptera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13762" y="838200"/>
            <a:ext cx="5774146" cy="5715000"/>
            <a:chOff x="1713762" y="838200"/>
            <a:chExt cx="5774146" cy="5715000"/>
          </a:xfrm>
        </p:grpSpPr>
        <p:pic>
          <p:nvPicPr>
            <p:cNvPr id="7270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3050" y="1295400"/>
              <a:ext cx="3511550" cy="467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7" name="Rectangle 4"/>
            <p:cNvSpPr>
              <a:spLocks noChangeArrowheads="1"/>
            </p:cNvSpPr>
            <p:nvPr/>
          </p:nvSpPr>
          <p:spPr bwMode="auto">
            <a:xfrm>
              <a:off x="2743200" y="6096000"/>
              <a:ext cx="35893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/>
                <a:t>Rousettus</a:t>
              </a:r>
              <a:r>
                <a:rPr lang="en-US"/>
                <a:t> - rousette bats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13762" y="838200"/>
              <a:ext cx="5774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Yinpterochiroptera</a:t>
              </a:r>
              <a:r>
                <a:rPr lang="en-US" dirty="0"/>
                <a:t>: Family </a:t>
              </a:r>
              <a:r>
                <a:rPr lang="en-US" dirty="0" err="1"/>
                <a:t>Pteropodidae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1678698" y="228600"/>
            <a:ext cx="5762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Laurasiatheria</a:t>
            </a:r>
            <a:r>
              <a:rPr lang="en-US" dirty="0"/>
              <a:t> Order </a:t>
            </a:r>
            <a:r>
              <a:rPr lang="en-US" dirty="0" err="1"/>
              <a:t>Chiroptera</a:t>
            </a:r>
            <a:endParaRPr lang="en-US" dirty="0"/>
          </a:p>
          <a:p>
            <a:r>
              <a:rPr lang="en-US" dirty="0" err="1"/>
              <a:t>Yangochiropteran</a:t>
            </a:r>
            <a:r>
              <a:rPr lang="en-US" dirty="0"/>
              <a:t> Family </a:t>
            </a:r>
            <a:r>
              <a:rPr lang="en-US" dirty="0" err="1"/>
              <a:t>Phyllostomidae</a:t>
            </a:r>
            <a:endParaRPr lang="en-US" dirty="0"/>
          </a:p>
        </p:txBody>
      </p:sp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3124200" y="5486400"/>
            <a:ext cx="305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i="1">
                <a:latin typeface="Times" charset="0"/>
              </a:rPr>
              <a:t>Desmodus</a:t>
            </a:r>
            <a:r>
              <a:rPr lang="en-US" sz="2000">
                <a:latin typeface="Times" charset="0"/>
              </a:rPr>
              <a:t> - sanguinivorous</a:t>
            </a:r>
          </a:p>
        </p:txBody>
      </p:sp>
      <p:pic>
        <p:nvPicPr>
          <p:cNvPr id="74755" name="Picture 5" descr="vampire-b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484313"/>
            <a:ext cx="56388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ChangeArrowheads="1"/>
          </p:cNvSpPr>
          <p:nvPr/>
        </p:nvSpPr>
        <p:spPr bwMode="auto">
          <a:xfrm>
            <a:off x="1678698" y="228600"/>
            <a:ext cx="5762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Laurasiatheria</a:t>
            </a:r>
            <a:r>
              <a:rPr lang="en-US" dirty="0"/>
              <a:t> Order </a:t>
            </a:r>
            <a:r>
              <a:rPr lang="en-US" dirty="0" err="1"/>
              <a:t>Chiroptera</a:t>
            </a:r>
            <a:endParaRPr lang="en-US" dirty="0"/>
          </a:p>
          <a:p>
            <a:r>
              <a:rPr lang="en-US" dirty="0" err="1"/>
              <a:t>Yangochiropteran</a:t>
            </a:r>
            <a:r>
              <a:rPr lang="en-US" dirty="0"/>
              <a:t> Family </a:t>
            </a:r>
            <a:r>
              <a:rPr lang="en-US" dirty="0" err="1"/>
              <a:t>Phyllostomidae</a:t>
            </a:r>
            <a:endParaRPr lang="en-US" dirty="0"/>
          </a:p>
        </p:txBody>
      </p:sp>
      <p:pic>
        <p:nvPicPr>
          <p:cNvPr id="76802" name="Picture 5" descr="06080474NectarBatFeed#4628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404938"/>
            <a:ext cx="37131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6" descr="06080312NectarBatTong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288" y="1371600"/>
            <a:ext cx="3840162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2286000" y="6027738"/>
            <a:ext cx="457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/>
              <a:t>Cheoronycteris - </a:t>
            </a:r>
            <a:r>
              <a:rPr lang="en-US"/>
              <a:t>Nectarivorous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1678698" y="228600"/>
            <a:ext cx="5762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Laurasiatheria</a:t>
            </a:r>
            <a:r>
              <a:rPr lang="en-US" dirty="0"/>
              <a:t> Order </a:t>
            </a:r>
            <a:r>
              <a:rPr lang="en-US" dirty="0" err="1"/>
              <a:t>Chiroptera</a:t>
            </a:r>
            <a:endParaRPr lang="en-US" dirty="0"/>
          </a:p>
          <a:p>
            <a:r>
              <a:rPr lang="en-US" dirty="0" err="1"/>
              <a:t>Yangochiropteran</a:t>
            </a:r>
            <a:r>
              <a:rPr lang="en-US" dirty="0"/>
              <a:t> Family </a:t>
            </a:r>
            <a:r>
              <a:rPr lang="en-US" dirty="0" err="1"/>
              <a:t>Phyllostomidae</a:t>
            </a:r>
            <a:endParaRPr lang="en-US" dirty="0"/>
          </a:p>
        </p:txBody>
      </p:sp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3446463" y="1219200"/>
            <a:ext cx="225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Frugivorous forms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29200" y="1981200"/>
            <a:ext cx="3605213" cy="4114800"/>
            <a:chOff x="5029200" y="1981200"/>
            <a:chExt cx="3605275" cy="4114800"/>
          </a:xfrm>
        </p:grpSpPr>
        <p:pic>
          <p:nvPicPr>
            <p:cNvPr id="77830" name="Picture 6" descr="medium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587" y="2552700"/>
              <a:ext cx="3492500" cy="354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31" name="TextBox 5"/>
            <p:cNvSpPr txBox="1">
              <a:spLocks noChangeArrowheads="1"/>
            </p:cNvSpPr>
            <p:nvPr/>
          </p:nvSpPr>
          <p:spPr bwMode="auto">
            <a:xfrm>
              <a:off x="5029200" y="1981200"/>
              <a:ext cx="36052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i="1"/>
                <a:t>Centrurio </a:t>
              </a:r>
              <a:r>
                <a:rPr lang="en-US" sz="2000"/>
                <a:t>– wrinkle-faced bats</a:t>
              </a:r>
            </a:p>
          </p:txBody>
        </p:sp>
      </p:grpSp>
      <p:pic>
        <p:nvPicPr>
          <p:cNvPr id="7782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4352925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Box 8"/>
          <p:cNvSpPr txBox="1">
            <a:spLocks noChangeArrowheads="1"/>
          </p:cNvSpPr>
          <p:nvPr/>
        </p:nvSpPr>
        <p:spPr bwMode="auto">
          <a:xfrm>
            <a:off x="681067" y="2057400"/>
            <a:ext cx="36003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 dirty="0" err="1"/>
              <a:t>Artibeus</a:t>
            </a:r>
            <a:r>
              <a:rPr lang="en-US" sz="2000" i="1" dirty="0"/>
              <a:t> </a:t>
            </a:r>
            <a:r>
              <a:rPr lang="en-US" sz="2000" dirty="0"/>
              <a:t>– New World fruit bat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ChangeArrowheads="1"/>
          </p:cNvSpPr>
          <p:nvPr/>
        </p:nvSpPr>
        <p:spPr bwMode="auto">
          <a:xfrm>
            <a:off x="1678698" y="228600"/>
            <a:ext cx="5762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Laurasiatheria</a:t>
            </a:r>
            <a:r>
              <a:rPr lang="en-US" dirty="0"/>
              <a:t> Order </a:t>
            </a:r>
            <a:r>
              <a:rPr lang="en-US" dirty="0" err="1"/>
              <a:t>Chiroptera</a:t>
            </a:r>
            <a:endParaRPr lang="en-US" dirty="0"/>
          </a:p>
          <a:p>
            <a:r>
              <a:rPr lang="en-US" dirty="0" err="1"/>
              <a:t>Yangochiropteran</a:t>
            </a:r>
            <a:r>
              <a:rPr lang="en-US" dirty="0"/>
              <a:t> Family </a:t>
            </a:r>
            <a:r>
              <a:rPr lang="en-US" dirty="0" err="1"/>
              <a:t>Phyllostomidae</a:t>
            </a:r>
            <a:endParaRPr lang="en-US" dirty="0"/>
          </a:p>
        </p:txBody>
      </p:sp>
      <p:pic>
        <p:nvPicPr>
          <p:cNvPr id="78850" name="Picture 4" descr="zoology_b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475" y="1143000"/>
            <a:ext cx="38449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4"/>
          <p:cNvSpPr>
            <a:spLocks noChangeArrowheads="1"/>
          </p:cNvSpPr>
          <p:nvPr/>
        </p:nvSpPr>
        <p:spPr bwMode="auto">
          <a:xfrm>
            <a:off x="2671763" y="5943600"/>
            <a:ext cx="3805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Trachops – </a:t>
            </a:r>
            <a:r>
              <a:rPr lang="en-US"/>
              <a:t>frog-eating bat</a:t>
            </a:r>
          </a:p>
        </p:txBody>
      </p:sp>
      <p:pic>
        <p:nvPicPr>
          <p:cNvPr id="2" name="Picture 1" descr="BatEatsFr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5" y="2066925"/>
            <a:ext cx="4353095" cy="2724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2006" y="6481346"/>
            <a:ext cx="467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http://</a:t>
            </a:r>
            <a:r>
              <a:rPr lang="pl-PL" sz="1600" dirty="0" err="1"/>
              <a:t>www.youtube.com</a:t>
            </a:r>
            <a:r>
              <a:rPr lang="pl-PL" sz="1600" dirty="0"/>
              <a:t>/</a:t>
            </a:r>
            <a:r>
              <a:rPr lang="pl-PL" sz="1600" dirty="0" err="1"/>
              <a:t>watch?v</a:t>
            </a:r>
            <a:r>
              <a:rPr lang="pl-PL" sz="1600" dirty="0"/>
              <a:t>=4SW-2TYX8Sg</a:t>
            </a:r>
            <a:endParaRPr lang="en-US" sz="1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ChangeArrowheads="1"/>
          </p:cNvSpPr>
          <p:nvPr/>
        </p:nvSpPr>
        <p:spPr bwMode="auto">
          <a:xfrm>
            <a:off x="1638237" y="228600"/>
            <a:ext cx="58500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Laurasiatheria</a:t>
            </a:r>
            <a:r>
              <a:rPr lang="en-US" dirty="0"/>
              <a:t> Order </a:t>
            </a:r>
            <a:r>
              <a:rPr lang="en-US" dirty="0" err="1"/>
              <a:t>Chiroptera</a:t>
            </a:r>
            <a:endParaRPr lang="en-US" dirty="0"/>
          </a:p>
          <a:p>
            <a:r>
              <a:rPr lang="en-US"/>
              <a:t>Yangochiropteran</a:t>
            </a:r>
            <a:r>
              <a:rPr lang="en-US" dirty="0"/>
              <a:t> Family </a:t>
            </a:r>
            <a:r>
              <a:rPr lang="en-US" dirty="0" err="1"/>
              <a:t>Vespertilionidae</a:t>
            </a:r>
            <a:endParaRPr lang="en-US" dirty="0"/>
          </a:p>
        </p:txBody>
      </p:sp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3048000" y="5578475"/>
            <a:ext cx="2995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Euderma maculatum</a:t>
            </a:r>
          </a:p>
          <a:p>
            <a:r>
              <a:rPr lang="en-US"/>
              <a:t>spotted bat</a:t>
            </a:r>
          </a:p>
        </p:txBody>
      </p:sp>
      <p:pic>
        <p:nvPicPr>
          <p:cNvPr id="798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47148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ChangeArrowheads="1"/>
          </p:cNvSpPr>
          <p:nvPr/>
        </p:nvSpPr>
        <p:spPr bwMode="auto">
          <a:xfrm>
            <a:off x="2346957" y="228600"/>
            <a:ext cx="4432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Laurasiatheria</a:t>
            </a:r>
            <a:r>
              <a:rPr lang="en-US" dirty="0"/>
              <a:t> Order Carnivora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19200" y="687685"/>
            <a:ext cx="6707188" cy="5713115"/>
            <a:chOff x="1219200" y="687685"/>
            <a:chExt cx="6707188" cy="5713115"/>
          </a:xfrm>
        </p:grpSpPr>
        <p:pic>
          <p:nvPicPr>
            <p:cNvPr id="819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149350"/>
              <a:ext cx="6705600" cy="45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3" name="Rectangle 4"/>
            <p:cNvSpPr>
              <a:spLocks noChangeArrowheads="1"/>
            </p:cNvSpPr>
            <p:nvPr/>
          </p:nvSpPr>
          <p:spPr bwMode="auto">
            <a:xfrm>
              <a:off x="1270000" y="5943600"/>
              <a:ext cx="66563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/>
                <a:t>Mirounga angustirostris</a:t>
              </a:r>
              <a:r>
                <a:rPr lang="en-US"/>
                <a:t> - northern elephant seal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3332002" y="687685"/>
              <a:ext cx="24625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Family </a:t>
              </a:r>
              <a:r>
                <a:rPr lang="en-US" dirty="0" err="1"/>
                <a:t>Phocidae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2346957" y="228600"/>
            <a:ext cx="4432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Laurasiatheria</a:t>
            </a:r>
            <a:r>
              <a:rPr lang="en-US" dirty="0"/>
              <a:t> Order Carnivora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0657" y="685800"/>
            <a:ext cx="8001000" cy="5546725"/>
            <a:chOff x="140657" y="685800"/>
            <a:chExt cx="8001000" cy="5546725"/>
          </a:xfrm>
        </p:grpSpPr>
        <p:pic>
          <p:nvPicPr>
            <p:cNvPr id="83970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57" y="1295400"/>
              <a:ext cx="4343400" cy="294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1" name="Rectangle 4"/>
            <p:cNvSpPr>
              <a:spLocks noChangeArrowheads="1"/>
            </p:cNvSpPr>
            <p:nvPr/>
          </p:nvSpPr>
          <p:spPr bwMode="auto">
            <a:xfrm>
              <a:off x="293057" y="4343400"/>
              <a:ext cx="406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/>
                <a:t>Bassariscus astutus</a:t>
              </a:r>
              <a:r>
                <a:rPr lang="en-US"/>
                <a:t> - ringtail</a:t>
              </a:r>
            </a:p>
          </p:txBody>
        </p:sp>
        <p:pic>
          <p:nvPicPr>
            <p:cNvPr id="8397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507" y="1295400"/>
              <a:ext cx="272415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3" name="Rectangle 6"/>
            <p:cNvSpPr>
              <a:spLocks noChangeArrowheads="1"/>
            </p:cNvSpPr>
            <p:nvPr/>
          </p:nvSpPr>
          <p:spPr bwMode="auto">
            <a:xfrm>
              <a:off x="5511800" y="5410200"/>
              <a:ext cx="24892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/>
                <a:t>Procyon lotor </a:t>
              </a:r>
            </a:p>
            <a:p>
              <a:r>
                <a:rPr lang="en-US"/>
                <a:t>northern raccoon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3114989" y="685800"/>
              <a:ext cx="28905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Family </a:t>
              </a:r>
              <a:r>
                <a:rPr lang="en-US" dirty="0" err="1"/>
                <a:t>Procyonidae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2397125" y="228600"/>
            <a:ext cx="43354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Laurasiatheria Order Pholidota</a:t>
            </a:r>
          </a:p>
          <a:p>
            <a:r>
              <a:rPr lang="en-US"/>
              <a:t>Family Manidae</a:t>
            </a:r>
          </a:p>
        </p:txBody>
      </p:sp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2946400" y="5486400"/>
            <a:ext cx="3263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Manis</a:t>
            </a:r>
            <a:r>
              <a:rPr lang="en-US"/>
              <a:t> - pangolins</a:t>
            </a:r>
          </a:p>
          <a:p>
            <a:r>
              <a:rPr lang="en-US"/>
              <a:t>Scales are Keratinized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2023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1991059" y="228600"/>
            <a:ext cx="51507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Laurasiatheria</a:t>
            </a:r>
            <a:r>
              <a:rPr lang="en-US" dirty="0"/>
              <a:t> Order </a:t>
            </a:r>
            <a:r>
              <a:rPr lang="en-US" dirty="0" err="1"/>
              <a:t>Cetartiodactyla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8600" y="609600"/>
            <a:ext cx="8839200" cy="5943600"/>
            <a:chOff x="228600" y="609600"/>
            <a:chExt cx="8839200" cy="5943600"/>
          </a:xfrm>
        </p:grpSpPr>
        <p:grpSp>
          <p:nvGrpSpPr>
            <p:cNvPr id="2" name="Group 1"/>
            <p:cNvGrpSpPr/>
            <p:nvPr/>
          </p:nvGrpSpPr>
          <p:grpSpPr>
            <a:xfrm>
              <a:off x="228600" y="1066800"/>
              <a:ext cx="8839200" cy="5486400"/>
              <a:chOff x="228600" y="1066800"/>
              <a:chExt cx="8839200" cy="5486400"/>
            </a:xfrm>
          </p:grpSpPr>
          <p:pic>
            <p:nvPicPr>
              <p:cNvPr id="9011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1066800"/>
                <a:ext cx="3714750" cy="548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15" name="Rectangle 4"/>
              <p:cNvSpPr>
                <a:spLocks noChangeArrowheads="1"/>
              </p:cNvSpPr>
              <p:nvPr/>
            </p:nvSpPr>
            <p:spPr bwMode="auto">
              <a:xfrm>
                <a:off x="6064250" y="1447800"/>
                <a:ext cx="10985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i="1"/>
                  <a:t>Giraffa</a:t>
                </a:r>
                <a:endParaRPr lang="en-US"/>
              </a:p>
            </p:txBody>
          </p:sp>
          <p:pic>
            <p:nvPicPr>
              <p:cNvPr id="90116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400" y="2209800"/>
                <a:ext cx="4978400" cy="373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3313088" y="609600"/>
              <a:ext cx="25067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Family </a:t>
              </a:r>
              <a:r>
                <a:rPr lang="en-US" dirty="0" err="1"/>
                <a:t>Giraffidae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2149475" y="320675"/>
            <a:ext cx="4892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Afrotherian Orders</a:t>
            </a:r>
          </a:p>
          <a:p>
            <a:r>
              <a:rPr lang="en-US"/>
              <a:t>Order Sirenia, Family Trichechidae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410200" y="1219200"/>
            <a:ext cx="2725738" cy="5486400"/>
            <a:chOff x="5410200" y="1219200"/>
            <a:chExt cx="2725738" cy="5486400"/>
          </a:xfrm>
        </p:grpSpPr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6019800" y="3138488"/>
              <a:ext cx="13017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i="1"/>
                <a:t>Trichechus</a:t>
              </a:r>
              <a:endParaRPr lang="en-US"/>
            </a:p>
          </p:txBody>
        </p:sp>
        <p:grpSp>
          <p:nvGrpSpPr>
            <p:cNvPr id="18440" name="Group 15"/>
            <p:cNvGrpSpPr>
              <a:grpSpLocks/>
            </p:cNvGrpSpPr>
            <p:nvPr/>
          </p:nvGrpSpPr>
          <p:grpSpPr bwMode="auto">
            <a:xfrm>
              <a:off x="5410200" y="1219200"/>
              <a:ext cx="2725738" cy="5486400"/>
              <a:chOff x="5410200" y="1219200"/>
              <a:chExt cx="2725738" cy="5486400"/>
            </a:xfrm>
          </p:grpSpPr>
          <p:pic>
            <p:nvPicPr>
              <p:cNvPr id="1844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1752600"/>
                <a:ext cx="1828800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2" name="Rectangle 6"/>
              <p:cNvSpPr>
                <a:spLocks noChangeArrowheads="1"/>
              </p:cNvSpPr>
              <p:nvPr/>
            </p:nvSpPr>
            <p:spPr bwMode="auto">
              <a:xfrm>
                <a:off x="5410200" y="1219200"/>
                <a:ext cx="2725738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/>
                  <a:t>Tooth replacement</a:t>
                </a:r>
              </a:p>
            </p:txBody>
          </p:sp>
          <p:pic>
            <p:nvPicPr>
              <p:cNvPr id="18443" name="Picture 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3581400"/>
                <a:ext cx="2384425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4" name="Rectangle 9"/>
              <p:cNvSpPr>
                <a:spLocks noChangeArrowheads="1"/>
              </p:cNvSpPr>
              <p:nvPr/>
            </p:nvSpPr>
            <p:spPr bwMode="auto">
              <a:xfrm>
                <a:off x="6477000" y="6338888"/>
                <a:ext cx="100965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800" i="1"/>
                  <a:t>Elephas</a:t>
                </a:r>
                <a:endParaRPr lang="en-US"/>
              </a:p>
            </p:txBody>
          </p:sp>
        </p:grpSp>
      </p:grpSp>
      <p:grpSp>
        <p:nvGrpSpPr>
          <p:cNvPr id="18435" name="Group 14"/>
          <p:cNvGrpSpPr>
            <a:grpSpLocks/>
          </p:cNvGrpSpPr>
          <p:nvPr/>
        </p:nvGrpSpPr>
        <p:grpSpPr bwMode="auto">
          <a:xfrm>
            <a:off x="276225" y="1143000"/>
            <a:ext cx="5133975" cy="5575300"/>
            <a:chOff x="276225" y="1143000"/>
            <a:chExt cx="5133975" cy="5575300"/>
          </a:xfrm>
        </p:grpSpPr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304800" y="4495800"/>
              <a:ext cx="51054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i="1"/>
                <a:t>Trichechus manatus- </a:t>
              </a:r>
              <a:r>
                <a:rPr lang="en-US"/>
                <a:t>West Indian manatee</a:t>
              </a:r>
            </a:p>
          </p:txBody>
        </p:sp>
        <p:pic>
          <p:nvPicPr>
            <p:cNvPr id="18437" name="Picture 1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143000"/>
              <a:ext cx="4752975" cy="327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1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5105400"/>
              <a:ext cx="2819400" cy="161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ChangeArrowheads="1"/>
          </p:cNvSpPr>
          <p:nvPr/>
        </p:nvSpPr>
        <p:spPr bwMode="auto">
          <a:xfrm>
            <a:off x="2017713" y="228600"/>
            <a:ext cx="50974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Laurasiatheria Order Cetartiodactyla</a:t>
            </a:r>
          </a:p>
          <a:p>
            <a:r>
              <a:rPr lang="en-US"/>
              <a:t>Family Balaenopteridae</a:t>
            </a:r>
          </a:p>
        </p:txBody>
      </p:sp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211263"/>
            <a:ext cx="657860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2319338" y="5467350"/>
            <a:ext cx="4538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Megaptera</a:t>
            </a:r>
            <a:r>
              <a:rPr lang="en-US"/>
              <a:t> - humpbacked whale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ChangeArrowheads="1"/>
          </p:cNvSpPr>
          <p:nvPr/>
        </p:nvSpPr>
        <p:spPr bwMode="auto">
          <a:xfrm>
            <a:off x="2017713" y="228600"/>
            <a:ext cx="50974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Laurasiatheria Order Cetartiodactyla</a:t>
            </a:r>
          </a:p>
          <a:p>
            <a:r>
              <a:rPr lang="en-US"/>
              <a:t>Family Delphinidae</a:t>
            </a:r>
          </a:p>
        </p:txBody>
      </p:sp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247775"/>
            <a:ext cx="66294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3200400" y="5486400"/>
            <a:ext cx="2774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Orcinus</a:t>
            </a:r>
            <a:r>
              <a:rPr lang="en-US"/>
              <a:t> </a:t>
            </a:r>
            <a:r>
              <a:rPr lang="en-US" i="1"/>
              <a:t>orca</a:t>
            </a:r>
            <a:r>
              <a:rPr lang="en-US"/>
              <a:t> - orca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2039938" y="228600"/>
            <a:ext cx="5046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Laurasiatheria Order Perissodactyla</a:t>
            </a:r>
          </a:p>
          <a:p>
            <a:r>
              <a:rPr lang="en-US"/>
              <a:t>Family Rhinocerotidae</a:t>
            </a:r>
          </a:p>
        </p:txBody>
      </p:sp>
      <p:sp>
        <p:nvSpPr>
          <p:cNvPr id="96258" name="Rectangle 4"/>
          <p:cNvSpPr>
            <a:spLocks noChangeArrowheads="1"/>
          </p:cNvSpPr>
          <p:nvPr/>
        </p:nvSpPr>
        <p:spPr bwMode="auto">
          <a:xfrm>
            <a:off x="2268538" y="5867400"/>
            <a:ext cx="460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Ceratotherium</a:t>
            </a:r>
            <a:r>
              <a:rPr lang="en-US"/>
              <a:t> - white rhinoceros</a:t>
            </a:r>
          </a:p>
        </p:txBody>
      </p:sp>
      <p:pic>
        <p:nvPicPr>
          <p:cNvPr id="96259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2039938" y="228600"/>
            <a:ext cx="5046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Laurasiatheria Order Perissodactyla</a:t>
            </a:r>
          </a:p>
          <a:p>
            <a:r>
              <a:rPr lang="en-US"/>
              <a:t>Family Equidae</a:t>
            </a:r>
          </a:p>
        </p:txBody>
      </p:sp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206500"/>
            <a:ext cx="6781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4"/>
          <p:cNvSpPr>
            <a:spLocks noChangeArrowheads="1"/>
          </p:cNvSpPr>
          <p:nvPr/>
        </p:nvSpPr>
        <p:spPr bwMode="auto">
          <a:xfrm>
            <a:off x="2532063" y="5791200"/>
            <a:ext cx="409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Equus grevyi</a:t>
            </a:r>
            <a:r>
              <a:rPr lang="en-US"/>
              <a:t> - Grevy</a:t>
            </a:r>
            <a:r>
              <a:rPr lang="ja-JP" altLang="en-US"/>
              <a:t>’</a:t>
            </a:r>
            <a:r>
              <a:rPr lang="en-US" altLang="ja-JP"/>
              <a:t>s zebra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1930400" y="152400"/>
            <a:ext cx="533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Afrotherian Orders</a:t>
            </a:r>
          </a:p>
          <a:p>
            <a:r>
              <a:rPr lang="en-US"/>
              <a:t>Order Hyracoidea, Family Procaviidae</a:t>
            </a:r>
          </a:p>
        </p:txBody>
      </p:sp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143000" y="5562600"/>
            <a:ext cx="304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 dirty="0" err="1"/>
              <a:t>Procavia</a:t>
            </a:r>
            <a:r>
              <a:rPr lang="en-US" dirty="0"/>
              <a:t> - rock hyrax</a:t>
            </a: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16" t="6009" r="12497" b="19152"/>
          <a:stretch/>
        </p:blipFill>
        <p:spPr bwMode="auto">
          <a:xfrm>
            <a:off x="304800" y="1371600"/>
            <a:ext cx="51308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7757" b="8369"/>
          <a:stretch/>
        </p:blipFill>
        <p:spPr>
          <a:xfrm>
            <a:off x="5590631" y="4508500"/>
            <a:ext cx="3477169" cy="2197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1406525" y="152400"/>
            <a:ext cx="63674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Afrotherian</a:t>
            </a:r>
            <a:r>
              <a:rPr lang="en-US" dirty="0"/>
              <a:t> Orders</a:t>
            </a:r>
          </a:p>
          <a:p>
            <a:r>
              <a:rPr lang="en-US" dirty="0"/>
              <a:t>Order </a:t>
            </a:r>
            <a:r>
              <a:rPr lang="en-US" dirty="0" err="1"/>
              <a:t>Macroscelidea</a:t>
            </a:r>
            <a:r>
              <a:rPr lang="en-US" dirty="0"/>
              <a:t>, Family </a:t>
            </a:r>
            <a:r>
              <a:rPr lang="en-US" dirty="0" err="1"/>
              <a:t>Macroscelididae</a:t>
            </a:r>
            <a:endParaRPr lang="en-US" dirty="0"/>
          </a:p>
        </p:txBody>
      </p:sp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2438400" y="1066800"/>
            <a:ext cx="447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 dirty="0" err="1"/>
              <a:t>Macroscelides</a:t>
            </a:r>
            <a:r>
              <a:rPr lang="en-US" dirty="0"/>
              <a:t> - elephant shrew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3" t="18669" r="17922" b="28847"/>
          <a:stretch/>
        </p:blipFill>
        <p:spPr bwMode="auto">
          <a:xfrm>
            <a:off x="323472" y="1981200"/>
            <a:ext cx="3885493" cy="183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8872" y="4382869"/>
            <a:ext cx="8390438" cy="1179731"/>
            <a:chOff x="348872" y="4572000"/>
            <a:chExt cx="8390438" cy="1179731"/>
          </a:xfrm>
        </p:grpSpPr>
        <p:sp>
          <p:nvSpPr>
            <p:cNvPr id="2" name="TextBox 1"/>
            <p:cNvSpPr txBox="1"/>
            <p:nvPr/>
          </p:nvSpPr>
          <p:spPr>
            <a:xfrm>
              <a:off x="348872" y="4572000"/>
              <a:ext cx="8390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“New species of desert shrew is more elephant than mouse”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23443" y="5105400"/>
              <a:ext cx="76412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The DNA of a long-nosed desert shrew newly discovered in Namibia </a:t>
              </a:r>
            </a:p>
            <a:p>
              <a:r>
                <a:rPr lang="en-US" sz="1800" b="1" dirty="0"/>
                <a:t>reveals it as more closely related to elephants than mice. </a:t>
              </a:r>
              <a:r>
                <a:rPr lang="en-US" sz="1400" b="1" dirty="0"/>
                <a:t>(The Star)</a:t>
              </a:r>
              <a:endParaRPr lang="en-US" sz="1400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381000" y="5722203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“Is it a mouse? A miniscule elephant? New mammal discovered in Africa” </a:t>
            </a:r>
            <a:r>
              <a:rPr lang="en-US" sz="1400" b="1" dirty="0"/>
              <a:t>(Tech Times)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4800600" y="1947446"/>
            <a:ext cx="3170736" cy="1865292"/>
            <a:chOff x="4800600" y="1947446"/>
            <a:chExt cx="3170736" cy="18652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2500" t="26251" r="17500" b="12381"/>
            <a:stretch/>
          </p:blipFill>
          <p:spPr>
            <a:xfrm>
              <a:off x="4876800" y="2004110"/>
              <a:ext cx="3094536" cy="18086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00600" y="1947446"/>
              <a:ext cx="1425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>
                  <a:solidFill>
                    <a:schemeClr val="bg1"/>
                  </a:solidFill>
                </a:rPr>
                <a:t>Rhynchocyon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026"/>
          <p:cNvSpPr>
            <a:spLocks noChangeArrowheads="1"/>
          </p:cNvSpPr>
          <p:nvPr/>
        </p:nvSpPr>
        <p:spPr bwMode="auto">
          <a:xfrm>
            <a:off x="1584325" y="152400"/>
            <a:ext cx="6029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Afrotherian Orders</a:t>
            </a:r>
          </a:p>
          <a:p>
            <a:r>
              <a:rPr lang="en-US"/>
              <a:t>Order Tubilindentata, Family Orycteropidae</a:t>
            </a:r>
          </a:p>
        </p:txBody>
      </p:sp>
      <p:pic>
        <p:nvPicPr>
          <p:cNvPr id="24578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8" y="2286000"/>
            <a:ext cx="47545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028"/>
          <p:cNvSpPr>
            <a:spLocks noChangeArrowheads="1"/>
          </p:cNvSpPr>
          <p:nvPr/>
        </p:nvSpPr>
        <p:spPr bwMode="auto">
          <a:xfrm>
            <a:off x="679377" y="1371600"/>
            <a:ext cx="334818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 err="1"/>
              <a:t>Orycteropus</a:t>
            </a:r>
            <a:r>
              <a:rPr lang="en-US" dirty="0"/>
              <a:t> - aardvark</a:t>
            </a:r>
          </a:p>
          <a:p>
            <a:r>
              <a:rPr lang="en-US" sz="1800" dirty="0" err="1"/>
              <a:t>myrmecophagous</a:t>
            </a:r>
            <a:endParaRPr lang="en-US" sz="18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524000"/>
            <a:ext cx="3505200" cy="3744913"/>
            <a:chOff x="5181600" y="1524000"/>
            <a:chExt cx="3505200" cy="3744218"/>
          </a:xfrm>
        </p:grpSpPr>
        <p:pic>
          <p:nvPicPr>
            <p:cNvPr id="24581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600" y="1524000"/>
              <a:ext cx="32512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Box 2"/>
            <p:cNvSpPr txBox="1">
              <a:spLocks noChangeArrowheads="1"/>
            </p:cNvSpPr>
            <p:nvPr/>
          </p:nvSpPr>
          <p:spPr bwMode="auto">
            <a:xfrm>
              <a:off x="5181600" y="4191000"/>
              <a:ext cx="35052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The cheek teeth: numerous hexagonal prisms of dentin (perpendicular to the occlusal surface)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1930400" y="152400"/>
            <a:ext cx="533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Afrotherian Orders</a:t>
            </a:r>
          </a:p>
          <a:p>
            <a:r>
              <a:rPr lang="en-US"/>
              <a:t>Order Afrosoricida, Family Tenrecidae</a:t>
            </a:r>
          </a:p>
        </p:txBody>
      </p:sp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46319"/>
            <a:ext cx="5486400" cy="38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3013019" y="5479219"/>
            <a:ext cx="3082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i="1" dirty="0" err="1"/>
              <a:t>Echinops</a:t>
            </a:r>
            <a:r>
              <a:rPr lang="en-US" sz="1800" dirty="0"/>
              <a:t> - hedgehog </a:t>
            </a:r>
            <a:r>
              <a:rPr lang="en-US" sz="1800" dirty="0" err="1"/>
              <a:t>tenrec</a:t>
            </a:r>
            <a:r>
              <a:rPr lang="en-US" sz="1800" dirty="0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EutheriaPhyl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518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638800" y="3578423"/>
            <a:ext cx="2823198" cy="307777"/>
            <a:chOff x="5638800" y="3578423"/>
            <a:chExt cx="2823198" cy="307777"/>
          </a:xfrm>
        </p:grpSpPr>
        <p:cxnSp>
          <p:nvCxnSpPr>
            <p:cNvPr id="28674" name="AutoShape 5"/>
            <p:cNvCxnSpPr>
              <a:cxnSpLocks noChangeShapeType="1"/>
            </p:cNvCxnSpPr>
            <p:nvPr/>
          </p:nvCxnSpPr>
          <p:spPr bwMode="auto">
            <a:xfrm flipH="1">
              <a:off x="5638800" y="3733800"/>
              <a:ext cx="990600" cy="0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" name="TextBox 1"/>
            <p:cNvSpPr txBox="1"/>
            <p:nvPr/>
          </p:nvSpPr>
          <p:spPr>
            <a:xfrm>
              <a:off x="6705600" y="3578423"/>
              <a:ext cx="1756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</a:t>
              </a:r>
              <a:r>
                <a:rPr lang="en-US" sz="1400" dirty="0" err="1"/>
                <a:t>Pilosa</a:t>
              </a:r>
              <a:r>
                <a:rPr lang="en-US" sz="1400" dirty="0"/>
                <a:t> + </a:t>
              </a:r>
              <a:r>
                <a:rPr lang="en-US" sz="1400" dirty="0" err="1"/>
                <a:t>Cingulata</a:t>
              </a:r>
              <a:r>
                <a:rPr lang="en-US" sz="1400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6385</TotalTime>
  <Words>696</Words>
  <Application>Microsoft Macintosh PowerPoint</Application>
  <PresentationFormat>On-screen Show (4:3)</PresentationFormat>
  <Paragraphs>207</Paragraphs>
  <Slides>43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Sullivan</dc:creator>
  <cp:lastModifiedBy>Sullivan, Jack (jacks@uidaho.edu)</cp:lastModifiedBy>
  <cp:revision>228</cp:revision>
  <dcterms:created xsi:type="dcterms:W3CDTF">2011-09-27T16:08:26Z</dcterms:created>
  <dcterms:modified xsi:type="dcterms:W3CDTF">2023-09-13T17:54:07Z</dcterms:modified>
</cp:coreProperties>
</file>