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78" r:id="rId11"/>
    <p:sldId id="279" r:id="rId12"/>
    <p:sldId id="280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5634" autoAdjust="0"/>
  </p:normalViewPr>
  <p:slideViewPr>
    <p:cSldViewPr>
      <p:cViewPr varScale="1">
        <p:scale>
          <a:sx n="113" d="100"/>
          <a:sy n="113" d="100"/>
        </p:scale>
        <p:origin x="1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02A1F-547B-CF46-9004-5A62CC05FA4D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7E74C-6B47-CB45-917F-270F031F6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73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983E4-6FA9-40FD-8A8B-C4466AD30C09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6EA7-F41D-40F3-B4F0-AB7340EA1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6EA7-F41D-40F3-B4F0-AB7340EA129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0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7AF0-6FE7-4A99-BDAA-C773E98856C3}" type="datetimeFigureOut">
              <a:rPr lang="en-US" smtClean="0"/>
              <a:pPr/>
              <a:t>11/13/23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1CEA-2C42-4D99-BB32-E274072E6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rct=j&amp;q=&amp;esrc=s&amp;source=images&amp;cd=&amp;ved=0ahUKEwiPofmhwr7XAhUX92MKHVf9Bs8QjRwIBw&amp;url=https://www.reddit.com/r/BatFacts/comments/3cxcnp/vampire_bats_desmodus_rotundus_engage_in_food/&amp;psig=AOvVaw16UhKRqaeEeVObZoFsG1u8&amp;ust=1510764444368382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%3A%2F%2Fwww.discoverwildlife.com%2Fanimal-facts%2Fmammals%2Ffacts-about-african-wild-dogs%2F&amp;psig=AOvVaw0b9TqlUnDL67wTx1V4aGW9&amp;ust=1637163906092000&amp;source=images&amp;cd=vfe&amp;ved=0CAgQjRxqFwoTCKC1q_qcnfQCFQAAAAAdAAAAABA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http://animaldiversity.ummz.umich.edu/site/resources/naturesongs/howler22.wav/view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7276" y="1290935"/>
            <a:ext cx="138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A. Asocial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72200" y="4317937"/>
            <a:ext cx="2679700" cy="2348329"/>
            <a:chOff x="5651500" y="3852446"/>
            <a:chExt cx="2679700" cy="234832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51500" y="4191000"/>
              <a:ext cx="2679700" cy="2009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6108700" y="3852446"/>
              <a:ext cx="168802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i="1" dirty="0" err="1"/>
                <a:t>Thomomys</a:t>
              </a:r>
              <a:r>
                <a:rPr lang="en-US" sz="1600" i="1" dirty="0"/>
                <a:t> </a:t>
              </a:r>
              <a:r>
                <a:rPr lang="en-US" sz="1600" i="1" dirty="0" err="1"/>
                <a:t>bottae</a:t>
              </a:r>
              <a:endParaRPr lang="en-US" sz="1600" i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57979" y="757535"/>
            <a:ext cx="2631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Degrees of Sociality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1828800"/>
            <a:ext cx="473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Minimal contact, usually </a:t>
            </a:r>
            <a:r>
              <a:rPr lang="en-US" b="1" dirty="0"/>
              <a:t>marked by aggression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366089"/>
            <a:ext cx="3741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Males and Females defend territories.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2903378"/>
            <a:ext cx="5070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Short-term pair bonds form during breeding season.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440668"/>
            <a:ext cx="393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Females force young way after weaning.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52800" y="4275491"/>
            <a:ext cx="2606040" cy="2209800"/>
            <a:chOff x="3276600" y="3886200"/>
            <a:chExt cx="2606040" cy="2209800"/>
          </a:xfrm>
        </p:grpSpPr>
        <p:sp>
          <p:nvSpPr>
            <p:cNvPr id="16" name="TextBox 15"/>
            <p:cNvSpPr txBox="1"/>
            <p:nvPr/>
          </p:nvSpPr>
          <p:spPr>
            <a:xfrm>
              <a:off x="4042360" y="3886200"/>
              <a:ext cx="1065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Lynx </a:t>
              </a:r>
              <a:r>
                <a:rPr lang="en-US" sz="1600" i="1" dirty="0" err="1"/>
                <a:t>rufus</a:t>
              </a:r>
              <a:endParaRPr lang="en-US" sz="1600" i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76600" y="4267200"/>
              <a:ext cx="2606040" cy="1828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7200" y="4199291"/>
            <a:ext cx="2535773" cy="2506309"/>
            <a:chOff x="457200" y="3810000"/>
            <a:chExt cx="2535773" cy="2506309"/>
          </a:xfrm>
        </p:grpSpPr>
        <p:sp>
          <p:nvSpPr>
            <p:cNvPr id="9" name="TextBox 8"/>
            <p:cNvSpPr txBox="1"/>
            <p:nvPr/>
          </p:nvSpPr>
          <p:spPr>
            <a:xfrm>
              <a:off x="1016527" y="3810000"/>
              <a:ext cx="1417119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i="1" dirty="0"/>
                <a:t>Puma </a:t>
              </a:r>
              <a:r>
                <a:rPr lang="en-US" sz="1600" i="1" dirty="0" err="1"/>
                <a:t>concolor</a:t>
              </a:r>
              <a:endParaRPr lang="en-US" sz="1600" i="1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267200"/>
              <a:ext cx="2535773" cy="204910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EA6CD9E-FB82-6B4E-B216-0B122E32270D}"/>
              </a:ext>
            </a:extLst>
          </p:cNvPr>
          <p:cNvSpPr txBox="1"/>
          <p:nvPr/>
        </p:nvSpPr>
        <p:spPr>
          <a:xfrm>
            <a:off x="3397147" y="176824"/>
            <a:ext cx="2394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Social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823174"/>
            <a:ext cx="5867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Non-workers –  40 - 45 grams</a:t>
            </a:r>
          </a:p>
          <a:p>
            <a:r>
              <a:rPr lang="en-US" dirty="0"/>
              <a:t>	–  Don’t burrow at all.</a:t>
            </a:r>
          </a:p>
          <a:p>
            <a:r>
              <a:rPr lang="en-US" dirty="0"/>
              <a:t>	–  Don’t forage but are fed by frequent workers.</a:t>
            </a:r>
          </a:p>
          <a:p>
            <a:r>
              <a:rPr lang="en-US" dirty="0"/>
              <a:t>	–  Take care of young. </a:t>
            </a:r>
          </a:p>
          <a:p>
            <a:r>
              <a:rPr lang="en-US" dirty="0"/>
              <a:t>	– These are 1 - 5 males &amp; form the queen’s harem.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8192" y="353961"/>
            <a:ext cx="338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Eusocial</a:t>
            </a:r>
            <a:r>
              <a:rPr lang="en-US" sz="2400" dirty="0"/>
              <a:t> Naked Mole Rats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124200"/>
            <a:ext cx="632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Infrequent workers/soldiers –  intermediate size 35 g</a:t>
            </a:r>
          </a:p>
          <a:p>
            <a:r>
              <a:rPr lang="en-US" dirty="0"/>
              <a:t>	–  Both males and females.</a:t>
            </a:r>
          </a:p>
          <a:p>
            <a:r>
              <a:rPr lang="en-US" dirty="0"/>
              <a:t>	–  Do a little of the burrowing work.</a:t>
            </a:r>
          </a:p>
          <a:p>
            <a:r>
              <a:rPr lang="en-US" dirty="0"/>
              <a:t>	–  Defend colony against predators and  conspecifics.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815626"/>
            <a:ext cx="8229600" cy="2552700"/>
            <a:chOff x="914400" y="4191000"/>
            <a:chExt cx="8229600" cy="2552700"/>
          </a:xfrm>
        </p:grpSpPr>
        <p:sp>
          <p:nvSpPr>
            <p:cNvPr id="6" name="Rectangle 5"/>
            <p:cNvSpPr/>
            <p:nvPr/>
          </p:nvSpPr>
          <p:spPr>
            <a:xfrm>
              <a:off x="914400" y="4876800"/>
              <a:ext cx="61722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Frequent workers – smallest, &amp; range from 25 – 30 g</a:t>
              </a:r>
            </a:p>
            <a:p>
              <a:r>
                <a:rPr lang="en-US" dirty="0"/>
                <a:t>	–  Do the majority of the burrowing work.</a:t>
              </a:r>
            </a:p>
            <a:p>
              <a:r>
                <a:rPr lang="en-US" dirty="0"/>
                <a:t>	</a:t>
              </a:r>
              <a:r>
                <a:rPr lang="en-US"/>
                <a:t>–  Do </a:t>
              </a:r>
              <a:r>
                <a:rPr lang="en-US" dirty="0"/>
                <a:t>the all of the foraging.</a:t>
              </a:r>
            </a:p>
            <a:p>
              <a:endParaRPr lang="en-US" dirty="0"/>
            </a:p>
            <a:p>
              <a:endParaRPr lang="en-US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91300" y="4191000"/>
              <a:ext cx="2552700" cy="2552700"/>
            </a:xfrm>
            <a:prstGeom prst="rect">
              <a:avLst/>
            </a:prstGeom>
            <a:noFill/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3997491" y="762000"/>
            <a:ext cx="1351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castes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7354" y="304800"/>
            <a:ext cx="4829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Resource Dispersion Hypothesis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1165" y="1219200"/>
            <a:ext cx="438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Common set of starting conditions for origin.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196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Basic territoriality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40792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Individuals defend the smallest area that will support them in a bad year.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987040"/>
            <a:ext cx="5544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Size of the territory depends on dispersion of resources.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566160"/>
            <a:ext cx="742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 key is that it’s usually not a bad year and resources are readily available.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145280"/>
            <a:ext cx="717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Therefore, a single “territory” may support &gt;1 individual most of the time.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4724400"/>
            <a:ext cx="549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Most often, benefits to group living outweigh the costs.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441" y="5257800"/>
            <a:ext cx="9006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now-aging paper summarized support for this that’s been generated over its first decades</a:t>
            </a:r>
          </a:p>
          <a:p>
            <a:pPr algn="ctr"/>
            <a:r>
              <a:rPr lang="en-US" dirty="0"/>
              <a:t>(Johnson et al. 2002. TREE. 17:563), and it continues to receive at least some support </a:t>
            </a:r>
          </a:p>
          <a:p>
            <a:pPr algn="ctr"/>
            <a:r>
              <a:rPr lang="en-US" sz="1400" dirty="0"/>
              <a:t>(e.g., </a:t>
            </a:r>
            <a:r>
              <a:rPr lang="en-US" sz="1400" dirty="0" err="1"/>
              <a:t>Elbroch</a:t>
            </a:r>
            <a:r>
              <a:rPr lang="en-US" sz="1400" dirty="0"/>
              <a:t> &amp; Quigley. 2016. J. Anim. Ecol. 85:487; 2017. Science Adv. 3:10; </a:t>
            </a:r>
            <a:r>
              <a:rPr lang="en-US" sz="1400" dirty="0" err="1"/>
              <a:t>Peignier</a:t>
            </a:r>
            <a:r>
              <a:rPr lang="en-US" sz="1400" dirty="0"/>
              <a:t> et al. </a:t>
            </a:r>
          </a:p>
          <a:p>
            <a:pPr algn="ctr"/>
            <a:r>
              <a:rPr lang="en-US" sz="1400" dirty="0"/>
              <a:t>2019. Ecol. &amp; </a:t>
            </a:r>
            <a:r>
              <a:rPr lang="en-US" sz="1400" dirty="0" err="1"/>
              <a:t>Evol</a:t>
            </a:r>
            <a:r>
              <a:rPr lang="en-US" sz="1400" dirty="0"/>
              <a:t>. 9:5133).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FAC936-4CD0-0746-A9E9-290E5B62E19A}"/>
              </a:ext>
            </a:extLst>
          </p:cNvPr>
          <p:cNvSpPr txBox="1"/>
          <p:nvPr/>
        </p:nvSpPr>
        <p:spPr>
          <a:xfrm>
            <a:off x="3314930" y="849868"/>
            <a:ext cx="2473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(MacDonald, 1983. Nature, 301:379)</a:t>
            </a:r>
          </a:p>
        </p:txBody>
      </p:sp>
    </p:spTree>
    <p:extLst>
      <p:ext uri="{BB962C8B-B14F-4D97-AF65-F5344CB8AC3E}">
        <p14:creationId xmlns:p14="http://schemas.microsoft.com/office/powerpoint/2010/main" val="380724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656280-AA0F-6E4D-9B81-A96C90367BD7}"/>
              </a:ext>
            </a:extLst>
          </p:cNvPr>
          <p:cNvSpPr txBox="1"/>
          <p:nvPr/>
        </p:nvSpPr>
        <p:spPr>
          <a:xfrm>
            <a:off x="990600" y="147935"/>
            <a:ext cx="7086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 Selection versus Reciprocal Altruism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D88E04-33DF-4E43-B2D2-52864FB525F9}"/>
              </a:ext>
            </a:extLst>
          </p:cNvPr>
          <p:cNvGrpSpPr/>
          <p:nvPr/>
        </p:nvGrpSpPr>
        <p:grpSpPr>
          <a:xfrm>
            <a:off x="1600200" y="1841705"/>
            <a:ext cx="5951181" cy="2970873"/>
            <a:chOff x="1600200" y="1841705"/>
            <a:chExt cx="5951181" cy="29708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4B11A4-71D8-8A4C-819E-F706F3054599}"/>
                </a:ext>
              </a:extLst>
            </p:cNvPr>
            <p:cNvSpPr txBox="1"/>
            <p:nvPr/>
          </p:nvSpPr>
          <p:spPr>
            <a:xfrm>
              <a:off x="1600200" y="1841705"/>
              <a:ext cx="5951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Desmodus</a:t>
              </a:r>
              <a:r>
                <a:rPr lang="en-US" i="1" dirty="0"/>
                <a:t> </a:t>
              </a:r>
              <a:r>
                <a:rPr lang="en-US" i="1" dirty="0" err="1"/>
                <a:t>rotundus</a:t>
              </a:r>
              <a:r>
                <a:rPr lang="en-US" i="1" dirty="0"/>
                <a:t> </a:t>
              </a:r>
              <a:r>
                <a:rPr lang="en-US" dirty="0"/>
                <a:t>will share blood meal with colony mates.</a:t>
              </a:r>
            </a:p>
          </p:txBody>
        </p:sp>
        <p:pic>
          <p:nvPicPr>
            <p:cNvPr id="11" name="Picture 10" descr="mage result for desmodus reciprocal altruism">
              <a:hlinkClick r:id="rId2"/>
              <a:extLst>
                <a:ext uri="{FF2B5EF4-FFF2-40B4-BE49-F238E27FC236}">
                  <a16:creationId xmlns:a16="http://schemas.microsoft.com/office/drawing/2014/main" id="{11329343-68A4-6B40-8A8A-6822BE4DC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328833"/>
              <a:ext cx="4261757" cy="2483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3B723F-FC73-684A-B1CF-2E58FEDB988D}"/>
              </a:ext>
            </a:extLst>
          </p:cNvPr>
          <p:cNvGrpSpPr/>
          <p:nvPr/>
        </p:nvGrpSpPr>
        <p:grpSpPr>
          <a:xfrm>
            <a:off x="914400" y="715359"/>
            <a:ext cx="7467600" cy="1008550"/>
            <a:chOff x="914400" y="715359"/>
            <a:chExt cx="7467600" cy="100855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35CC4F-7BAD-A943-B5B3-4E2A3C292DDE}"/>
                </a:ext>
              </a:extLst>
            </p:cNvPr>
            <p:cNvSpPr txBox="1"/>
            <p:nvPr/>
          </p:nvSpPr>
          <p:spPr>
            <a:xfrm>
              <a:off x="1754554" y="715359"/>
              <a:ext cx="5730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Reciprocal altruism (</a:t>
              </a:r>
              <a:r>
                <a:rPr lang="en-US" dirty="0" err="1"/>
                <a:t>Trivers</a:t>
              </a:r>
              <a:r>
                <a:rPr lang="en-US" dirty="0"/>
                <a:t> 1971) could be one explanation.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36CEC9-8E49-1D4D-8A9A-11BC0A11EBD2}"/>
                </a:ext>
              </a:extLst>
            </p:cNvPr>
            <p:cNvSpPr txBox="1"/>
            <p:nvPr/>
          </p:nvSpPr>
          <p:spPr>
            <a:xfrm>
              <a:off x="914400" y="1077578"/>
              <a:ext cx="74676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Behavior between unrelated individuals when there will be repayment of the altruistic act in the future.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9B52CF-6A16-1943-9365-186A66F3AD3B}"/>
              </a:ext>
            </a:extLst>
          </p:cNvPr>
          <p:cNvSpPr txBox="1"/>
          <p:nvPr/>
        </p:nvSpPr>
        <p:spPr>
          <a:xfrm>
            <a:off x="1107613" y="5029200"/>
            <a:ext cx="6817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Carter and Wilkinson (2013) demonstrated that bats are 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more likely to </a:t>
            </a:r>
          </a:p>
          <a:p>
            <a:pPr algn="ctr"/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share with individuals who have shared with them recently.</a:t>
            </a:r>
            <a:r>
              <a:rPr lang="en-US" dirty="0">
                <a:effectLst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0D47A1-25D3-9D41-94A7-4E246273DB3A}"/>
              </a:ext>
            </a:extLst>
          </p:cNvPr>
          <p:cNvSpPr txBox="1"/>
          <p:nvPr/>
        </p:nvSpPr>
        <p:spPr>
          <a:xfrm>
            <a:off x="1113263" y="5923926"/>
            <a:ext cx="707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Requires low dispersal and the ability to distinguish sharers from cheaters.</a:t>
            </a:r>
          </a:p>
        </p:txBody>
      </p:sp>
    </p:spTree>
    <p:extLst>
      <p:ext uri="{BB962C8B-B14F-4D97-AF65-F5344CB8AC3E}">
        <p14:creationId xmlns:p14="http://schemas.microsoft.com/office/powerpoint/2010/main" val="20708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914400"/>
            <a:ext cx="20955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0263" y="3352800"/>
            <a:ext cx="4241337" cy="2987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43000" y="147935"/>
            <a:ext cx="708660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Kin Selection versus Reciprocal Altruism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990600"/>
            <a:ext cx="4114800" cy="3223260"/>
            <a:chOff x="304800" y="990600"/>
            <a:chExt cx="4114800" cy="32232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990600"/>
              <a:ext cx="4114800" cy="32232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375048" y="3805075"/>
              <a:ext cx="2042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solidFill>
                    <a:schemeClr val="bg1"/>
                  </a:solidFill>
                </a:rPr>
                <a:t>Urocitellus</a:t>
              </a:r>
              <a:r>
                <a:rPr lang="en-US" i="1" dirty="0">
                  <a:solidFill>
                    <a:schemeClr val="bg1"/>
                  </a:solidFill>
                </a:rPr>
                <a:t> </a:t>
              </a:r>
              <a:r>
                <a:rPr lang="en-US" i="1" dirty="0" err="1">
                  <a:solidFill>
                    <a:schemeClr val="bg1"/>
                  </a:solidFill>
                </a:rPr>
                <a:t>beldingii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DCFC80-FD03-9348-A44F-E3F381C22723}"/>
              </a:ext>
            </a:extLst>
          </p:cNvPr>
          <p:cNvSpPr txBox="1"/>
          <p:nvPr/>
        </p:nvSpPr>
        <p:spPr>
          <a:xfrm>
            <a:off x="9991493" y="9255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6236" y="762000"/>
            <a:ext cx="30389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B. Simple Aggregations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838" y="1592826"/>
            <a:ext cx="427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Groups of individuals with no real cohesion.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38" y="2209800"/>
            <a:ext cx="602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be centered around clumped resources (e.g., water hole).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838" y="2743200"/>
            <a:ext cx="252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term and seasonal.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38" y="3200400"/>
            <a:ext cx="581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turnover of individuals and </a:t>
            </a:r>
            <a:r>
              <a:rPr lang="en-US" b="1" dirty="0"/>
              <a:t>group membership is fluid</a:t>
            </a:r>
            <a:r>
              <a:rPr lang="en-US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905000" y="3733800"/>
            <a:ext cx="5296480" cy="2895600"/>
            <a:chOff x="1905000" y="3962400"/>
            <a:chExt cx="5296480" cy="2895600"/>
          </a:xfrm>
        </p:grpSpPr>
        <p:sp>
          <p:nvSpPr>
            <p:cNvPr id="6" name="Rectangle 5"/>
            <p:cNvSpPr/>
            <p:nvPr/>
          </p:nvSpPr>
          <p:spPr>
            <a:xfrm>
              <a:off x="1905000" y="3962400"/>
              <a:ext cx="52964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Many African antelope: </a:t>
              </a:r>
              <a:r>
                <a:rPr lang="en-US" i="1" dirty="0" err="1"/>
                <a:t>Aepyceros</a:t>
              </a:r>
              <a:r>
                <a:rPr lang="en-US" i="1" dirty="0"/>
                <a:t> </a:t>
              </a:r>
              <a:r>
                <a:rPr lang="en-US" i="1" dirty="0" err="1"/>
                <a:t>melampus</a:t>
              </a:r>
              <a:r>
                <a:rPr lang="en-US" i="1" dirty="0"/>
                <a:t> </a:t>
              </a:r>
              <a:r>
                <a:rPr lang="en-US" dirty="0"/>
                <a:t>(Impala)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4340786"/>
              <a:ext cx="3975100" cy="25172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2532" y="762000"/>
            <a:ext cx="3666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C. Reproductive Social Units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1371600"/>
            <a:ext cx="325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Solely together for reproduction.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526268"/>
            <a:ext cx="399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Males and females may form pair bonds.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916668"/>
            <a:ext cx="354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Usually, there’s </a:t>
            </a:r>
            <a:r>
              <a:rPr lang="en-US" b="1" dirty="0"/>
              <a:t>not much turnover</a:t>
            </a:r>
            <a:r>
              <a:rPr lang="en-US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3059668"/>
            <a:ext cx="451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Pair bonds may ephemeral or may last for life.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8200" y="2156102"/>
            <a:ext cx="7756546" cy="2949298"/>
            <a:chOff x="1082654" y="2156102"/>
            <a:chExt cx="7756546" cy="29492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00800" y="2156102"/>
              <a:ext cx="2438400" cy="2618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6444249" y="4736068"/>
              <a:ext cx="23949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err="1"/>
                <a:t>Peromyscus</a:t>
              </a:r>
              <a:r>
                <a:rPr lang="en-US" i="1" dirty="0"/>
                <a:t> </a:t>
              </a:r>
              <a:r>
                <a:rPr lang="en-US" i="1" dirty="0" err="1"/>
                <a:t>californicus</a:t>
              </a:r>
              <a:endParaRPr lang="en-US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2654" y="3581400"/>
              <a:ext cx="50116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Monogamy may be obligate (there’s paternal care).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38200" y="4114800"/>
            <a:ext cx="4826111" cy="2462109"/>
            <a:chOff x="838200" y="4114800"/>
            <a:chExt cx="4826111" cy="2462109"/>
          </a:xfrm>
        </p:grpSpPr>
        <p:sp>
          <p:nvSpPr>
            <p:cNvPr id="15" name="TextBox 14"/>
            <p:cNvSpPr txBox="1"/>
            <p:nvPr/>
          </p:nvSpPr>
          <p:spPr>
            <a:xfrm>
              <a:off x="838200" y="4114800"/>
              <a:ext cx="4826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Monogamy may be facultative (no paternal care).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71600" y="4431268"/>
              <a:ext cx="2904937" cy="2145641"/>
              <a:chOff x="1371600" y="4431268"/>
              <a:chExt cx="2904937" cy="214564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7800" y="4800600"/>
                <a:ext cx="2664463" cy="1776309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371600" y="4431268"/>
                <a:ext cx="2904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Madoqua</a:t>
                </a:r>
                <a:r>
                  <a:rPr lang="en-US" i="1" dirty="0"/>
                  <a:t> </a:t>
                </a:r>
                <a:r>
                  <a:rPr lang="en-US" i="1" dirty="0" err="1"/>
                  <a:t>kirki</a:t>
                </a:r>
                <a:r>
                  <a:rPr lang="en-US" i="1" dirty="0"/>
                  <a:t> </a:t>
                </a:r>
                <a:r>
                  <a:rPr lang="en-US" dirty="0"/>
                  <a:t>(Kirk’s </a:t>
                </a:r>
                <a:r>
                  <a:rPr lang="en-US" dirty="0" err="1"/>
                  <a:t>dik-dik</a:t>
                </a:r>
                <a:r>
                  <a:rPr lang="en-US" dirty="0"/>
                  <a:t>)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1043" y="762000"/>
            <a:ext cx="322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D. Simple Social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557" y="1457488"/>
            <a:ext cx="3472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Groups are </a:t>
            </a:r>
            <a:r>
              <a:rPr lang="en-US" b="1" dirty="0"/>
              <a:t>persistent and stable.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2557" y="1991383"/>
            <a:ext cx="4371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Ordered hierarchy of dominance may form.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557" y="2525278"/>
            <a:ext cx="29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There is </a:t>
            </a:r>
            <a:r>
              <a:rPr lang="en-US" b="1" dirty="0"/>
              <a:t>no division of labor.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557" y="876300"/>
            <a:ext cx="8038043" cy="3543300"/>
            <a:chOff x="572557" y="876300"/>
            <a:chExt cx="8038043" cy="3543300"/>
          </a:xfrm>
        </p:grpSpPr>
        <p:sp>
          <p:nvSpPr>
            <p:cNvPr id="12" name="TextBox 11"/>
            <p:cNvSpPr txBox="1"/>
            <p:nvPr/>
          </p:nvSpPr>
          <p:spPr>
            <a:xfrm>
              <a:off x="572557" y="3059173"/>
              <a:ext cx="4795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 Groups may be unisexual or all of the same age.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229350" y="876300"/>
              <a:ext cx="2381250" cy="3543300"/>
              <a:chOff x="685800" y="3048000"/>
              <a:chExt cx="2381250" cy="35433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 b="7778"/>
              <a:stretch>
                <a:fillRect/>
              </a:stretch>
            </p:blipFill>
            <p:spPr bwMode="auto">
              <a:xfrm>
                <a:off x="685800" y="3429000"/>
                <a:ext cx="2381250" cy="3162300"/>
              </a:xfrm>
              <a:prstGeom prst="rect">
                <a:avLst/>
              </a:prstGeom>
              <a:noFill/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992516" y="3048000"/>
                <a:ext cx="17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Myotis</a:t>
                </a:r>
                <a:r>
                  <a:rPr lang="en-US" i="1" dirty="0"/>
                  <a:t> </a:t>
                </a:r>
                <a:r>
                  <a:rPr lang="en-US" i="1" dirty="0" err="1"/>
                  <a:t>lucifugus</a:t>
                </a:r>
                <a:endParaRPr lang="en-US" i="1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33400" y="3581400"/>
            <a:ext cx="5257800" cy="3129482"/>
            <a:chOff x="533400" y="3581400"/>
            <a:chExt cx="5257800" cy="3129482"/>
          </a:xfrm>
        </p:grpSpPr>
        <p:sp>
          <p:nvSpPr>
            <p:cNvPr id="17" name="TextBox 16"/>
            <p:cNvSpPr txBox="1"/>
            <p:nvPr/>
          </p:nvSpPr>
          <p:spPr>
            <a:xfrm>
              <a:off x="533400" y="3581400"/>
              <a:ext cx="3038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 - There may be age structure.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752600" y="4038600"/>
              <a:ext cx="4038600" cy="2672282"/>
              <a:chOff x="1752600" y="4038600"/>
              <a:chExt cx="4038600" cy="2672282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15494"/>
              <a:stretch>
                <a:fillRect/>
              </a:stretch>
            </p:blipFill>
            <p:spPr bwMode="auto">
              <a:xfrm>
                <a:off x="1752600" y="4419600"/>
                <a:ext cx="4038600" cy="229128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noFill/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947840" y="4038600"/>
                <a:ext cx="16481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/>
                  <a:t>Equus</a:t>
                </a:r>
                <a:r>
                  <a:rPr lang="en-US" i="1" dirty="0"/>
                  <a:t> </a:t>
                </a:r>
                <a:r>
                  <a:rPr lang="en-US" i="1" dirty="0" err="1"/>
                  <a:t>burchelli</a:t>
                </a:r>
                <a:endParaRPr lang="en-US" i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5472" y="762000"/>
            <a:ext cx="344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E. Complex Social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295400" y="1676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/>
              <a:t> Groups are stable &amp; membership tends to </a:t>
            </a:r>
            <a:r>
              <a:rPr lang="en-US" b="1" dirty="0"/>
              <a:t>span generations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4413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- </a:t>
            </a:r>
            <a:r>
              <a:rPr lang="en-US" dirty="0"/>
              <a:t>Ordered dominance hierarchy</a:t>
            </a:r>
            <a:r>
              <a:rPr lang="en-US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32062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Complex within group communication.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397115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</a:t>
            </a:r>
            <a:r>
              <a:rPr lang="en-US" b="1" dirty="0"/>
              <a:t>Division of labor.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95400" y="473606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- Pair bonds are persistent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33057" y="1352490"/>
            <a:ext cx="3415343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1. Monogamous Family 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5472" y="762000"/>
            <a:ext cx="344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E. Complex Social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6366" y="1916668"/>
            <a:ext cx="619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breeding reproductive pair + non-reproductive individuals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0" y="2819400"/>
            <a:ext cx="3962401" cy="3571005"/>
            <a:chOff x="2524125" y="2819400"/>
            <a:chExt cx="3962401" cy="357100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4125" y="3188732"/>
              <a:ext cx="3962401" cy="3201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962400" y="2819400"/>
              <a:ext cx="12929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Canis</a:t>
              </a:r>
              <a:r>
                <a:rPr lang="en-US" i="1" dirty="0"/>
                <a:t> lupus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7FB9CE-CC06-F445-96B6-7A081B7845C3}"/>
              </a:ext>
            </a:extLst>
          </p:cNvPr>
          <p:cNvGrpSpPr/>
          <p:nvPr/>
        </p:nvGrpSpPr>
        <p:grpSpPr>
          <a:xfrm>
            <a:off x="5105400" y="3013359"/>
            <a:ext cx="3481388" cy="2718169"/>
            <a:chOff x="5105400" y="3013359"/>
            <a:chExt cx="3481388" cy="2718169"/>
          </a:xfrm>
        </p:grpSpPr>
        <p:pic>
          <p:nvPicPr>
            <p:cNvPr id="1026" name="Picture 2" descr="African wild dogs guide: species facts, habitat and why they&amp;#39;re endangered  - Discover Wildlife">
              <a:hlinkClick r:id="rId4"/>
              <a:extLst>
                <a:ext uri="{FF2B5EF4-FFF2-40B4-BE49-F238E27FC236}">
                  <a16:creationId xmlns:a16="http://schemas.microsoft.com/office/drawing/2014/main" id="{229008EB-C969-3F42-BEB6-3DA656885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412474"/>
              <a:ext cx="3481388" cy="231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A47AFF-1070-BE4D-BCA9-D86ECE472BEE}"/>
                </a:ext>
              </a:extLst>
            </p:cNvPr>
            <p:cNvSpPr txBox="1"/>
            <p:nvPr/>
          </p:nvSpPr>
          <p:spPr>
            <a:xfrm>
              <a:off x="6096000" y="3013359"/>
              <a:ext cx="143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Lycaon pictus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28173" y="1352490"/>
            <a:ext cx="3225112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2. Polygamous Family Groups</a:t>
            </a:r>
          </a:p>
          <a:p>
            <a:pPr algn="ctr"/>
            <a:r>
              <a:rPr lang="en-US" sz="1600" dirty="0"/>
              <a:t>(usually </a:t>
            </a:r>
            <a:r>
              <a:rPr lang="en-US" sz="1600" dirty="0" err="1"/>
              <a:t>polygynous</a:t>
            </a:r>
            <a:r>
              <a:rPr lang="en-US" sz="1600" dirty="0"/>
              <a:t>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5472" y="762000"/>
            <a:ext cx="344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E. Complex Social Systems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5545" y="2209800"/>
            <a:ext cx="567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vigilant male with a harem of females plus offspring.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EAF9BE-8C69-9C45-A8C5-3CE5122C1D37}"/>
              </a:ext>
            </a:extLst>
          </p:cNvPr>
          <p:cNvGrpSpPr/>
          <p:nvPr/>
        </p:nvGrpSpPr>
        <p:grpSpPr>
          <a:xfrm>
            <a:off x="4909387" y="3124200"/>
            <a:ext cx="3872319" cy="3194760"/>
            <a:chOff x="471082" y="3124200"/>
            <a:chExt cx="3872319" cy="3194760"/>
          </a:xfrm>
        </p:grpSpPr>
        <p:grpSp>
          <p:nvGrpSpPr>
            <p:cNvPr id="14" name="Group 13"/>
            <p:cNvGrpSpPr/>
            <p:nvPr/>
          </p:nvGrpSpPr>
          <p:grpSpPr>
            <a:xfrm>
              <a:off x="514695" y="3124200"/>
              <a:ext cx="3828706" cy="2614412"/>
              <a:chOff x="514695" y="3124200"/>
              <a:chExt cx="3828706" cy="2614412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38110" y="3124200"/>
                <a:ext cx="74736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 err="1"/>
                  <a:t>Papio</a:t>
                </a:r>
                <a:endParaRPr lang="en-US" i="1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695" y="3505200"/>
                <a:ext cx="3828706" cy="2233412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A470AB6-9F4F-FC4A-A731-E6C8301FFC76}"/>
                </a:ext>
              </a:extLst>
            </p:cNvPr>
            <p:cNvSpPr txBox="1"/>
            <p:nvPr/>
          </p:nvSpPr>
          <p:spPr>
            <a:xfrm>
              <a:off x="471082" y="5949628"/>
              <a:ext cx="3756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/>
                <a:t>A Primate’s Memoir </a:t>
              </a:r>
              <a:r>
                <a:rPr lang="en-US" dirty="0"/>
                <a:t>– Robert Sapolsky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C06505-8117-E74C-BD04-5FD3E6574087}"/>
              </a:ext>
            </a:extLst>
          </p:cNvPr>
          <p:cNvGrpSpPr/>
          <p:nvPr/>
        </p:nvGrpSpPr>
        <p:grpSpPr>
          <a:xfrm>
            <a:off x="485240" y="3059878"/>
            <a:ext cx="3962400" cy="3074416"/>
            <a:chOff x="3505200" y="3569732"/>
            <a:chExt cx="3962400" cy="3074416"/>
          </a:xfrm>
        </p:grpSpPr>
        <p:pic>
          <p:nvPicPr>
            <p:cNvPr id="17" name="Picture 5">
              <a:hlinkClick r:id="rId4"/>
              <a:extLst>
                <a:ext uri="{FF2B5EF4-FFF2-40B4-BE49-F238E27FC236}">
                  <a16:creationId xmlns:a16="http://schemas.microsoft.com/office/drawing/2014/main" id="{FE7DCF48-F109-8047-8ACA-DF20BD5E5B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 l="3571" r="3571" b="13615"/>
            <a:stretch>
              <a:fillRect/>
            </a:stretch>
          </p:blipFill>
          <p:spPr bwMode="auto">
            <a:xfrm>
              <a:off x="3505200" y="4026932"/>
              <a:ext cx="3962400" cy="2617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2A3DFCE-740D-4D4E-B9C4-D1D460114B98}"/>
                </a:ext>
              </a:extLst>
            </p:cNvPr>
            <p:cNvSpPr/>
            <p:nvPr/>
          </p:nvSpPr>
          <p:spPr>
            <a:xfrm>
              <a:off x="4610100" y="3569732"/>
              <a:ext cx="1752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 err="1"/>
                <a:t>Alouatta</a:t>
              </a:r>
              <a:r>
                <a:rPr lang="en-US" i="1" dirty="0"/>
                <a:t> </a:t>
              </a:r>
              <a:r>
                <a:rPr lang="en-US" i="1" dirty="0" err="1"/>
                <a:t>palliata</a:t>
              </a:r>
              <a:endParaRPr lang="en-US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59356" y="1352490"/>
            <a:ext cx="216274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dirty="0"/>
              <a:t>3. </a:t>
            </a:r>
            <a:r>
              <a:rPr lang="en-US" sz="2000" dirty="0" err="1"/>
              <a:t>Eusocial</a:t>
            </a:r>
            <a:r>
              <a:rPr lang="en-US" sz="2000" dirty="0"/>
              <a:t>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5472" y="762000"/>
            <a:ext cx="3440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cs typeface="Arial"/>
              </a:rPr>
              <a:t>E. Complex Social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1577" y="228600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Degrees of Sociality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65330" y="1981200"/>
            <a:ext cx="6659470" cy="2686050"/>
            <a:chOff x="1265330" y="1981200"/>
            <a:chExt cx="6659470" cy="2686050"/>
          </a:xfrm>
        </p:grpSpPr>
        <p:sp>
          <p:nvSpPr>
            <p:cNvPr id="9" name="TextBox 8"/>
            <p:cNvSpPr txBox="1"/>
            <p:nvPr/>
          </p:nvSpPr>
          <p:spPr>
            <a:xfrm>
              <a:off x="1265330" y="1981200"/>
              <a:ext cx="66594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/>
                <a:t>Heterocephalus</a:t>
              </a:r>
              <a:r>
                <a:rPr lang="en-US" i="1" dirty="0"/>
                <a:t> </a:t>
              </a:r>
              <a:r>
                <a:rPr lang="en-US" i="1" dirty="0" err="1"/>
                <a:t>glaberi</a:t>
              </a:r>
              <a:r>
                <a:rPr lang="en-US" i="1" dirty="0"/>
                <a:t> </a:t>
              </a:r>
              <a:r>
                <a:rPr lang="en-US" dirty="0"/>
                <a:t>(naked mole rat) is the only </a:t>
              </a:r>
              <a:r>
                <a:rPr lang="en-US" dirty="0" err="1"/>
                <a:t>eusocial</a:t>
              </a:r>
              <a:r>
                <a:rPr lang="en-US" dirty="0"/>
                <a:t> mammal.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9165" y="2438400"/>
              <a:ext cx="2971800" cy="222885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752600" y="4964668"/>
            <a:ext cx="5616103" cy="1043464"/>
            <a:chOff x="1828800" y="4964668"/>
            <a:chExt cx="5616103" cy="1043464"/>
          </a:xfrm>
        </p:grpSpPr>
        <p:sp>
          <p:nvSpPr>
            <p:cNvPr id="12" name="TextBox 11"/>
            <p:cNvSpPr txBox="1"/>
            <p:nvPr/>
          </p:nvSpPr>
          <p:spPr>
            <a:xfrm>
              <a:off x="1828800" y="4964668"/>
              <a:ext cx="5616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Includes a queen (</a:t>
              </a:r>
              <a:r>
                <a:rPr lang="en-US" b="1" dirty="0"/>
                <a:t>single reproductive female</a:t>
              </a:r>
              <a:r>
                <a:rPr lang="en-US" dirty="0"/>
                <a:t>) and castes.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3048" y="5638800"/>
              <a:ext cx="36003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Includes non-reproductive workers.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08192" y="353961"/>
            <a:ext cx="3382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Eusocial</a:t>
            </a:r>
            <a:r>
              <a:rPr lang="en-US" sz="2400" dirty="0"/>
              <a:t> Naked Mole Rats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8400" y="914400"/>
            <a:ext cx="427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Occur in colonies of up to 40-70 individuals.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05000" y="13716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Three castes are defined by maximum adult body size.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64520" y="2069068"/>
            <a:ext cx="7814960" cy="3950732"/>
            <a:chOff x="664520" y="2069068"/>
            <a:chExt cx="7814960" cy="3950732"/>
          </a:xfrm>
        </p:grpSpPr>
        <p:grpSp>
          <p:nvGrpSpPr>
            <p:cNvPr id="19" name="Group 18"/>
            <p:cNvGrpSpPr/>
            <p:nvPr/>
          </p:nvGrpSpPr>
          <p:grpSpPr>
            <a:xfrm>
              <a:off x="2322368" y="2069068"/>
              <a:ext cx="4499264" cy="3112532"/>
              <a:chOff x="2322368" y="2004536"/>
              <a:chExt cx="4499264" cy="3112532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22368" y="2642473"/>
                <a:ext cx="4499264" cy="2474595"/>
              </a:xfrm>
              <a:prstGeom prst="rect">
                <a:avLst/>
              </a:prstGeom>
              <a:noFill/>
              <a:ln w="88900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219388" y="2004536"/>
                <a:ext cx="2705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Obviously, there’s a queen.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664520" y="5650468"/>
              <a:ext cx="78149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She is the only reproductive female and suppresses the cycles of all other females.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779</Words>
  <Application>Microsoft Macintosh PowerPoint</Application>
  <PresentationFormat>On-screen Show (4:3)</PresentationFormat>
  <Paragraphs>112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Roon</dc:creator>
  <cp:lastModifiedBy>Sullivan, Jack (jacks@uidaho.edu)</cp:lastModifiedBy>
  <cp:revision>119</cp:revision>
  <cp:lastPrinted>2010-11-02T15:32:33Z</cp:lastPrinted>
  <dcterms:created xsi:type="dcterms:W3CDTF">2011-11-08T16:27:08Z</dcterms:created>
  <dcterms:modified xsi:type="dcterms:W3CDTF">2023-11-13T23:13:12Z</dcterms:modified>
</cp:coreProperties>
</file>