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0"/>
    <p:restoredTop sz="94648"/>
  </p:normalViewPr>
  <p:slideViewPr>
    <p:cSldViewPr snapToGrid="0" snapToObjects="1" showGuides="1">
      <p:cViewPr varScale="1">
        <p:scale>
          <a:sx n="112" d="100"/>
          <a:sy n="112" d="100"/>
        </p:scale>
        <p:origin x="14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cksullivan/Desktop/Sullivan.Sep12.23/Mammalogy2022/SpeciesProbPub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Sheet1!$A$4:$A$24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Sheet1!$B$4:$B$24</c:f>
              <c:numCache>
                <c:formatCode>General</c:formatCode>
                <c:ptCount val="21"/>
                <c:pt idx="0">
                  <c:v>713</c:v>
                </c:pt>
                <c:pt idx="1">
                  <c:v>939</c:v>
                </c:pt>
                <c:pt idx="2">
                  <c:v>1180</c:v>
                </c:pt>
                <c:pt idx="3">
                  <c:v>1420</c:v>
                </c:pt>
                <c:pt idx="4">
                  <c:v>1710</c:v>
                </c:pt>
                <c:pt idx="5">
                  <c:v>2020</c:v>
                </c:pt>
                <c:pt idx="6">
                  <c:v>2370</c:v>
                </c:pt>
                <c:pt idx="7">
                  <c:v>2700</c:v>
                </c:pt>
                <c:pt idx="8">
                  <c:v>3030</c:v>
                </c:pt>
                <c:pt idx="9">
                  <c:v>3350</c:v>
                </c:pt>
                <c:pt idx="10">
                  <c:v>3760</c:v>
                </c:pt>
                <c:pt idx="11">
                  <c:v>4110</c:v>
                </c:pt>
                <c:pt idx="12">
                  <c:v>4440</c:v>
                </c:pt>
                <c:pt idx="13">
                  <c:v>4810</c:v>
                </c:pt>
                <c:pt idx="14">
                  <c:v>5190</c:v>
                </c:pt>
                <c:pt idx="15">
                  <c:v>5560</c:v>
                </c:pt>
                <c:pt idx="16">
                  <c:v>5880</c:v>
                </c:pt>
                <c:pt idx="17">
                  <c:v>6440</c:v>
                </c:pt>
                <c:pt idx="18">
                  <c:v>6770</c:v>
                </c:pt>
                <c:pt idx="19">
                  <c:v>7044</c:v>
                </c:pt>
                <c:pt idx="20">
                  <c:v>7340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26-2B46-9E00-E005CC2FF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6116079"/>
        <c:axId val="1596652543"/>
      </c:lineChart>
      <c:catAx>
        <c:axId val="1596116079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652543"/>
        <c:crosses val="autoZero"/>
        <c:auto val="1"/>
        <c:lblAlgn val="ctr"/>
        <c:lblOffset val="100"/>
        <c:noMultiLvlLbl val="0"/>
      </c:catAx>
      <c:valAx>
        <c:axId val="1596652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11607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9070-3D20-A644-A468-D5B03ADBA562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2A82F-25EB-D44D-B4AC-9EFB3EB93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2F0E4-EE16-9F49-9DEC-2A9231B27E62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8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6FC0D-C89A-EE43-9113-5CB0681CF37B}" type="slidenum">
              <a:rPr lang="en-US"/>
              <a:pPr/>
              <a:t>10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62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98995-CF0C-2B44-BCE4-078059AD832A}" type="slidenum">
              <a:rPr lang="en-US"/>
              <a:pPr/>
              <a:t>12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4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442D-5B92-A84B-8564-119171E6719B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1FD0-DD18-3B46-883F-5F43920ED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442D-5B92-A84B-8564-119171E6719B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1FD0-DD18-3B46-883F-5F43920ED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442D-5B92-A84B-8564-119171E6719B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1FD0-DD18-3B46-883F-5F43920ED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442D-5B92-A84B-8564-119171E6719B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1FD0-DD18-3B46-883F-5F43920ED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442D-5B92-A84B-8564-119171E6719B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1FD0-DD18-3B46-883F-5F43920ED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442D-5B92-A84B-8564-119171E6719B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1FD0-DD18-3B46-883F-5F43920ED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442D-5B92-A84B-8564-119171E6719B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1FD0-DD18-3B46-883F-5F43920ED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442D-5B92-A84B-8564-119171E6719B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1FD0-DD18-3B46-883F-5F43920ED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442D-5B92-A84B-8564-119171E6719B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1FD0-DD18-3B46-883F-5F43920ED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442D-5B92-A84B-8564-119171E6719B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1FD0-DD18-3B46-883F-5F43920ED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442D-5B92-A84B-8564-119171E6719B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21FD0-DD18-3B46-883F-5F43920ED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E442D-5B92-A84B-8564-119171E6719B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21FD0-DD18-3B46-883F-5F43920ED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3900" y="342900"/>
            <a:ext cx="5170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Nature of Mammalian Species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1400" y="929476"/>
            <a:ext cx="7079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The Species Problem – No universal definition of the term species.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1CB784-9ABB-114C-AE3A-B29FD6A8943D}"/>
              </a:ext>
            </a:extLst>
          </p:cNvPr>
          <p:cNvSpPr txBox="1"/>
          <p:nvPr/>
        </p:nvSpPr>
        <p:spPr>
          <a:xfrm>
            <a:off x="2161502" y="1463465"/>
            <a:ext cx="485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Already in 2023, 221 papers have been published.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386A77-7AF1-944C-899B-F2C730AAA1C1}"/>
              </a:ext>
            </a:extLst>
          </p:cNvPr>
          <p:cNvGrpSpPr/>
          <p:nvPr/>
        </p:nvGrpSpPr>
        <p:grpSpPr>
          <a:xfrm>
            <a:off x="856735" y="2463531"/>
            <a:ext cx="4015570" cy="4151653"/>
            <a:chOff x="856735" y="2463531"/>
            <a:chExt cx="4015570" cy="41516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569E28-C90F-DF4A-918F-E69AE863E81D}"/>
                </a:ext>
              </a:extLst>
            </p:cNvPr>
            <p:cNvSpPr txBox="1"/>
            <p:nvPr/>
          </p:nvSpPr>
          <p:spPr>
            <a:xfrm rot="16200000">
              <a:off x="-429932" y="3750198"/>
              <a:ext cx="2942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Number of papers since 2000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6916E5-A349-954D-B610-578AE1526434}"/>
                </a:ext>
              </a:extLst>
            </p:cNvPr>
            <p:cNvSpPr txBox="1"/>
            <p:nvPr/>
          </p:nvSpPr>
          <p:spPr>
            <a:xfrm>
              <a:off x="4285798" y="6245852"/>
              <a:ext cx="586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Year</a:t>
              </a:r>
            </a:p>
          </p:txBody>
        </p:sp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C6A3891-94AC-9F4E-AD22-ECE28CB2DD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235636"/>
              </p:ext>
            </p:extLst>
          </p:nvPr>
        </p:nvGraphicFramePr>
        <p:xfrm>
          <a:off x="1400175" y="1934845"/>
          <a:ext cx="6343650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4" descr="Transec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1933575"/>
            <a:ext cx="7700963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2032539" y="4095234"/>
            <a:ext cx="507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characters split the populations differently.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606550" y="913368"/>
            <a:ext cx="5930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Big problem: There’s lots of incongruence among characters.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628650" y="259834"/>
            <a:ext cx="3886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Phylogenetic Species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0" y="338435"/>
            <a:ext cx="559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Genealogical Concordance Species Concept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100" y="1244600"/>
            <a:ext cx="71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group of populations that are diagnosable using &gt;1 concordant character.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770" y="1954768"/>
            <a:ext cx="68949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Advantages of the GCSC: </a:t>
            </a:r>
          </a:p>
          <a:p>
            <a:endParaRPr lang="en-US" dirty="0"/>
          </a:p>
          <a:p>
            <a:r>
              <a:rPr lang="en-US" dirty="0"/>
              <a:t>	It’s useful in </a:t>
            </a:r>
            <a:r>
              <a:rPr lang="en-US" dirty="0" err="1"/>
              <a:t>allopatry</a:t>
            </a:r>
            <a:r>
              <a:rPr lang="en-US" dirty="0"/>
              <a:t> and does not emphasize sexual reproduction.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770" y="4101068"/>
            <a:ext cx="7379694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Problems of the GCSC: </a:t>
            </a:r>
          </a:p>
          <a:p>
            <a:endParaRPr lang="en-US" dirty="0"/>
          </a:p>
          <a:p>
            <a:r>
              <a:rPr lang="en-US" dirty="0"/>
              <a:t>It is the most rigorous of the species concepts.</a:t>
            </a:r>
          </a:p>
          <a:p>
            <a:r>
              <a:rPr lang="en-US" dirty="0"/>
              <a:t>			Ignores hybridization and will tend to </a:t>
            </a:r>
            <a:r>
              <a:rPr lang="en-US" b="1" dirty="0"/>
              <a:t>underestimate diversity</a:t>
            </a:r>
            <a:r>
              <a:rPr lang="en-US" dirty="0"/>
              <a:t>.</a:t>
            </a:r>
          </a:p>
          <a:p>
            <a:r>
              <a:rPr lang="en-US" dirty="0"/>
              <a:t>			This actually has very important conservation implications.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2700" y="3098800"/>
            <a:ext cx="6465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predictive. If we hypothesize two species, the GCSC allows us to </a:t>
            </a:r>
          </a:p>
          <a:p>
            <a:r>
              <a:rPr lang="en-US" dirty="0"/>
              <a:t> predict other characters will partition populations the same 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325688" y="319088"/>
            <a:ext cx="4532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</a:rPr>
              <a:t>Divergence with Gene Flow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104900" y="2133600"/>
            <a:ext cx="6934200" cy="4252913"/>
            <a:chOff x="696" y="1344"/>
            <a:chExt cx="4368" cy="2679"/>
          </a:xfrm>
        </p:grpSpPr>
        <p:pic>
          <p:nvPicPr>
            <p:cNvPr id="28689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" y="1344"/>
              <a:ext cx="4368" cy="2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0" name="Rectangle 15"/>
            <p:cNvSpPr>
              <a:spLocks noChangeArrowheads="1"/>
            </p:cNvSpPr>
            <p:nvPr/>
          </p:nvSpPr>
          <p:spPr bwMode="auto">
            <a:xfrm>
              <a:off x="912" y="3792"/>
              <a:ext cx="12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Ancestral species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000500" y="1752600"/>
            <a:ext cx="1181100" cy="1676400"/>
            <a:chOff x="2520" y="1104"/>
            <a:chExt cx="744" cy="1056"/>
          </a:xfrm>
        </p:grpSpPr>
        <p:sp>
          <p:nvSpPr>
            <p:cNvPr id="28687" name="Line 18"/>
            <p:cNvSpPr>
              <a:spLocks noChangeShapeType="1"/>
            </p:cNvSpPr>
            <p:nvPr/>
          </p:nvSpPr>
          <p:spPr bwMode="auto">
            <a:xfrm>
              <a:off x="2520" y="2160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8" name="Rectangle 19"/>
            <p:cNvSpPr>
              <a:spLocks noChangeArrowheads="1"/>
            </p:cNvSpPr>
            <p:nvPr/>
          </p:nvSpPr>
          <p:spPr bwMode="auto">
            <a:xfrm>
              <a:off x="2529" y="1104"/>
              <a:ext cx="7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Gene Flow</a:t>
              </a:r>
            </a:p>
          </p:txBody>
        </p:sp>
      </p:grp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3581400" y="2971800"/>
            <a:ext cx="1981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3276600" y="2590800"/>
            <a:ext cx="259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2895600" y="2209800"/>
            <a:ext cx="3276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511175" y="4191000"/>
            <a:ext cx="1631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Lineages split</a:t>
            </a:r>
          </a:p>
          <a:p>
            <a:pPr algn="ctr"/>
            <a:r>
              <a:rPr lang="en-US" sz="1400"/>
              <a:t>(whatever reason)</a:t>
            </a:r>
          </a:p>
        </p:txBody>
      </p:sp>
      <p:pic>
        <p:nvPicPr>
          <p:cNvPr id="21" name="Picture 25" descr="RufuShro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0030" y="1132726"/>
            <a:ext cx="1264258" cy="95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5"/>
          <a:srcRect b="11321"/>
          <a:stretch>
            <a:fillRect/>
          </a:stretch>
        </p:blipFill>
        <p:spPr bwMode="auto">
          <a:xfrm>
            <a:off x="6498480" y="1062012"/>
            <a:ext cx="1314829" cy="10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animBg="1"/>
      <p:bldP spid="9237" grpId="0" animBg="1"/>
      <p:bldP spid="9238" grpId="0" animBg="1"/>
      <p:bldP spid="92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806E7A-84F6-A047-88CA-C60AF89ACA61}"/>
              </a:ext>
            </a:extLst>
          </p:cNvPr>
          <p:cNvSpPr txBox="1"/>
          <p:nvPr/>
        </p:nvSpPr>
        <p:spPr>
          <a:xfrm>
            <a:off x="1993900" y="342900"/>
            <a:ext cx="5170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Nature of Mammalian Species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F7F5F0-D154-0144-B134-357BB1125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510" y="2614940"/>
            <a:ext cx="58570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Species - A group of populations that is </a:t>
            </a:r>
            <a:r>
              <a:rPr lang="en-US" sz="2000" b="1" dirty="0"/>
              <a:t>reproductively </a:t>
            </a:r>
          </a:p>
          <a:p>
            <a:pPr algn="ctr"/>
            <a:r>
              <a:rPr lang="en-US" sz="2000" b="1" dirty="0"/>
              <a:t>isolated</a:t>
            </a:r>
            <a:r>
              <a:rPr lang="en-US" sz="2000" dirty="0"/>
              <a:t> from other groups.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014232-DE0B-DE45-AD90-17F04AB98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948" y="3940180"/>
            <a:ext cx="67241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The study of speciation has classically focused on the evolution</a:t>
            </a:r>
          </a:p>
          <a:p>
            <a:pPr algn="ctr"/>
            <a:r>
              <a:rPr lang="en-US" sz="2000"/>
              <a:t>of reproductive isolation.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922F4-903A-1041-872D-E3FF8E0C7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20" y="5265420"/>
            <a:ext cx="7558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Reproductive isolation is the criterion and results in separation of gene</a:t>
            </a:r>
          </a:p>
          <a:p>
            <a:pPr algn="ctr"/>
            <a:r>
              <a:rPr lang="en-US" sz="2000" dirty="0"/>
              <a:t> pools; there’s no gene flow between species.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9CEF7B6-3FAD-564F-B176-CAB33662B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858" y="1289700"/>
            <a:ext cx="51043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The most common species concept is (still) the </a:t>
            </a:r>
          </a:p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Biological Species Concept.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683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72755" y="5624566"/>
            <a:ext cx="5627759" cy="879302"/>
            <a:chOff x="1769988" y="4743880"/>
            <a:chExt cx="5627759" cy="879302"/>
          </a:xfrm>
        </p:grpSpPr>
        <p:sp>
          <p:nvSpPr>
            <p:cNvPr id="5" name="TextBox 4"/>
            <p:cNvSpPr txBox="1"/>
            <p:nvPr/>
          </p:nvSpPr>
          <p:spPr>
            <a:xfrm>
              <a:off x="3431835" y="4743880"/>
              <a:ext cx="22993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Hybrid Breakdown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69988" y="5253850"/>
              <a:ext cx="5627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Hybrids are fertile, but less fit than either parental species.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CF4F12-68E6-EA4E-B6C3-210A782676EA}"/>
              </a:ext>
            </a:extLst>
          </p:cNvPr>
          <p:cNvGrpSpPr/>
          <p:nvPr/>
        </p:nvGrpSpPr>
        <p:grpSpPr>
          <a:xfrm>
            <a:off x="2398042" y="2369708"/>
            <a:ext cx="4347915" cy="3036640"/>
            <a:chOff x="2398042" y="2369708"/>
            <a:chExt cx="4347915" cy="3036640"/>
          </a:xfrm>
        </p:grpSpPr>
        <p:grpSp>
          <p:nvGrpSpPr>
            <p:cNvPr id="8" name="Group 7"/>
            <p:cNvGrpSpPr/>
            <p:nvPr/>
          </p:nvGrpSpPr>
          <p:grpSpPr>
            <a:xfrm>
              <a:off x="3071971" y="2796651"/>
              <a:ext cx="3032325" cy="2609697"/>
              <a:chOff x="3071971" y="884427"/>
              <a:chExt cx="3032325" cy="2609697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564858" y="884427"/>
                <a:ext cx="20441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Hybrid Sterility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3071971" y="1346092"/>
                <a:ext cx="3032325" cy="2148032"/>
                <a:chOff x="3071971" y="1280956"/>
                <a:chExt cx="3032325" cy="214803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453264" y="1757221"/>
                  <a:ext cx="2231728" cy="1671767"/>
                </a:xfrm>
                <a:prstGeom prst="rect">
                  <a:avLst/>
                </a:prstGeom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3071971" y="1280956"/>
                  <a:ext cx="30323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/>
                    <a:t>Equus</a:t>
                  </a:r>
                  <a:r>
                    <a:rPr lang="en-US" i="1" dirty="0"/>
                    <a:t> </a:t>
                  </a:r>
                  <a:r>
                    <a:rPr lang="en-US" i="1" dirty="0" err="1"/>
                    <a:t>asinus</a:t>
                  </a:r>
                  <a:r>
                    <a:rPr lang="en-US" i="1" dirty="0"/>
                    <a:t> </a:t>
                  </a:r>
                  <a:r>
                    <a:rPr lang="en-US" dirty="0"/>
                    <a:t>X </a:t>
                  </a:r>
                  <a:r>
                    <a:rPr lang="en-US" i="1" dirty="0" err="1"/>
                    <a:t>Equus</a:t>
                  </a:r>
                  <a:r>
                    <a:rPr lang="en-US" i="1" dirty="0"/>
                    <a:t> </a:t>
                  </a:r>
                  <a:r>
                    <a:rPr lang="en-US" i="1" dirty="0" err="1"/>
                    <a:t>caballus</a:t>
                  </a:r>
                  <a:endParaRPr lang="en-US" i="1" dirty="0"/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2398042" y="2369708"/>
              <a:ext cx="43479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/>
                <a:t>Postzygotic</a:t>
              </a:r>
              <a:r>
                <a:rPr lang="en-US" sz="2400" dirty="0"/>
                <a:t> Isolating Mechanisms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71678" y="312730"/>
            <a:ext cx="422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Prezygotic Isolating Mechanisms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5607" y="1497772"/>
            <a:ext cx="6120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Differences in reproductive behavior may reduce probability of </a:t>
            </a:r>
          </a:p>
          <a:p>
            <a:pPr algn="ctr"/>
            <a:r>
              <a:rPr lang="en-US" dirty="0"/>
              <a:t>mating with members of another group.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EF4B14-6BED-DD4B-83EE-9C7404B9299E}"/>
              </a:ext>
            </a:extLst>
          </p:cNvPr>
          <p:cNvSpPr txBox="1"/>
          <p:nvPr/>
        </p:nvSpPr>
        <p:spPr>
          <a:xfrm>
            <a:off x="1092114" y="901718"/>
            <a:ext cx="692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Geography may separate sets of populations and prevent interbreeding.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beetlespeci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6988" y="2065338"/>
            <a:ext cx="4008437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446385" y="533400"/>
            <a:ext cx="625804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Classical </a:t>
            </a:r>
            <a:r>
              <a:rPr lang="en-US" sz="3200" dirty="0" err="1"/>
              <a:t>Allopatric</a:t>
            </a:r>
            <a:r>
              <a:rPr lang="en-US" sz="3200" dirty="0"/>
              <a:t> Speciation Model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295400" y="2033588"/>
            <a:ext cx="1976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Ancestral species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57275" y="5181600"/>
            <a:ext cx="6221413" cy="596900"/>
            <a:chOff x="666" y="3648"/>
            <a:chExt cx="3919" cy="376"/>
          </a:xfrm>
        </p:grpSpPr>
        <p:sp>
          <p:nvSpPr>
            <p:cNvPr id="22540" name="Rectangle 7"/>
            <p:cNvSpPr>
              <a:spLocks noChangeArrowheads="1"/>
            </p:cNvSpPr>
            <p:nvPr/>
          </p:nvSpPr>
          <p:spPr bwMode="auto">
            <a:xfrm>
              <a:off x="666" y="3736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Time </a:t>
              </a:r>
            </a:p>
          </p:txBody>
        </p:sp>
        <p:sp>
          <p:nvSpPr>
            <p:cNvPr id="22541" name="Line 8"/>
            <p:cNvSpPr>
              <a:spLocks noChangeShapeType="1"/>
            </p:cNvSpPr>
            <p:nvPr/>
          </p:nvSpPr>
          <p:spPr bwMode="auto">
            <a:xfrm>
              <a:off x="1056" y="3648"/>
              <a:ext cx="2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2" name="Rectangle 9"/>
            <p:cNvSpPr>
              <a:spLocks noChangeArrowheads="1"/>
            </p:cNvSpPr>
            <p:nvPr/>
          </p:nvSpPr>
          <p:spPr bwMode="auto">
            <a:xfrm>
              <a:off x="3807" y="3666"/>
              <a:ext cx="7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Present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67050" y="3048000"/>
            <a:ext cx="1504950" cy="1052513"/>
            <a:chOff x="1932" y="2256"/>
            <a:chExt cx="948" cy="663"/>
          </a:xfrm>
        </p:grpSpPr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1932" y="2688"/>
              <a:ext cx="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Barrier forms</a:t>
              </a:r>
              <a:endParaRPr lang="en-US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 flipV="1">
              <a:off x="2448" y="2256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572000" y="15240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Divergence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5664235" y="3886200"/>
            <a:ext cx="2382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Reproductively Isolated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73979" y="6100819"/>
            <a:ext cx="600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contact is required to assess reproductive isolation.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61" grpId="0"/>
      <p:bldP spid="206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2304" y="182226"/>
            <a:ext cx="6215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Problems with Biological Species Concept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1300" y="779520"/>
            <a:ext cx="103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Allopatry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0" y="888154"/>
            <a:ext cx="7607300" cy="1619250"/>
            <a:chOff x="292100" y="1410732"/>
            <a:chExt cx="7607300" cy="1619250"/>
          </a:xfrm>
        </p:grpSpPr>
        <p:sp>
          <p:nvSpPr>
            <p:cNvPr id="7" name="TextBox 6"/>
            <p:cNvSpPr txBox="1"/>
            <p:nvPr/>
          </p:nvSpPr>
          <p:spPr>
            <a:xfrm>
              <a:off x="292100" y="1979136"/>
              <a:ext cx="4521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Idaho ground squirrels – </a:t>
              </a:r>
              <a:r>
                <a:rPr lang="en-US" i="1" dirty="0" err="1"/>
                <a:t>Urocitellus</a:t>
              </a:r>
              <a:r>
                <a:rPr lang="en-US" i="1" dirty="0"/>
                <a:t> </a:t>
              </a:r>
              <a:r>
                <a:rPr lang="en-US" i="1" dirty="0" err="1"/>
                <a:t>brunneus</a:t>
              </a:r>
              <a:r>
                <a:rPr lang="en-US" dirty="0"/>
                <a:t>.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84800" y="1410732"/>
              <a:ext cx="2514600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565603" y="2609988"/>
            <a:ext cx="8218853" cy="3596585"/>
            <a:chOff x="565603" y="2609988"/>
            <a:chExt cx="8218853" cy="3596585"/>
          </a:xfrm>
        </p:grpSpPr>
        <p:sp>
          <p:nvSpPr>
            <p:cNvPr id="10" name="TextBox 9"/>
            <p:cNvSpPr txBox="1"/>
            <p:nvPr/>
          </p:nvSpPr>
          <p:spPr>
            <a:xfrm>
              <a:off x="565603" y="2609988"/>
              <a:ext cx="8218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There were two subspecies, northern (</a:t>
              </a:r>
              <a:r>
                <a:rPr lang="en-US" i="1" dirty="0"/>
                <a:t>U. </a:t>
              </a:r>
              <a:r>
                <a:rPr lang="en-US" i="1" dirty="0" err="1"/>
                <a:t>b</a:t>
              </a:r>
              <a:r>
                <a:rPr lang="en-US" i="1" dirty="0"/>
                <a:t>. </a:t>
              </a:r>
              <a:r>
                <a:rPr lang="en-US" i="1" dirty="0" err="1"/>
                <a:t>brunneus</a:t>
              </a:r>
              <a:r>
                <a:rPr lang="en-US" dirty="0"/>
                <a:t>) and southern (</a:t>
              </a:r>
              <a:r>
                <a:rPr lang="en-US" i="1" dirty="0"/>
                <a:t>U. </a:t>
              </a:r>
              <a:r>
                <a:rPr lang="en-US" i="1" dirty="0" err="1"/>
                <a:t>b</a:t>
              </a:r>
              <a:r>
                <a:rPr lang="en-US" i="1" dirty="0"/>
                <a:t>. </a:t>
              </a:r>
              <a:r>
                <a:rPr lang="en-US" i="1" dirty="0" err="1"/>
                <a:t>endemicus</a:t>
              </a:r>
              <a:r>
                <a:rPr lang="en-US" dirty="0"/>
                <a:t>)</a:t>
              </a:r>
            </a:p>
          </p:txBody>
        </p:sp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5547" y="3123354"/>
              <a:ext cx="2032906" cy="3083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1636638" y="6258949"/>
            <a:ext cx="602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 they’re </a:t>
            </a:r>
            <a:r>
              <a:rPr lang="en-US" dirty="0" err="1"/>
              <a:t>allopatric</a:t>
            </a:r>
            <a:r>
              <a:rPr lang="en-US" dirty="0"/>
              <a:t>, we can’t assess reproductive isolation.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304" y="55226"/>
            <a:ext cx="6215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Problems with Biological Species Concept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7834" y="863600"/>
            <a:ext cx="6219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Too much sexual reproduction: Lots of evidence of hybridization.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90600" y="1181100"/>
            <a:ext cx="6229253" cy="1614124"/>
            <a:chOff x="990600" y="1397000"/>
            <a:chExt cx="6229253" cy="1614124"/>
          </a:xfrm>
        </p:grpSpPr>
        <p:sp>
          <p:nvSpPr>
            <p:cNvPr id="5" name="TextBox 4"/>
            <p:cNvSpPr txBox="1"/>
            <p:nvPr/>
          </p:nvSpPr>
          <p:spPr>
            <a:xfrm>
              <a:off x="990600" y="2019396"/>
              <a:ext cx="1110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Cricetids</a:t>
              </a:r>
              <a:r>
                <a:rPr lang="en-US" dirty="0"/>
                <a:t>: 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235200" y="1397000"/>
              <a:ext cx="4984653" cy="1614124"/>
              <a:chOff x="2235200" y="1397000"/>
              <a:chExt cx="4984653" cy="161412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235200" y="1397000"/>
                <a:ext cx="2213479" cy="1465660"/>
                <a:chOff x="2235200" y="1397000"/>
                <a:chExt cx="2213479" cy="1465660"/>
              </a:xfrm>
            </p:grpSpPr>
            <p:pic>
              <p:nvPicPr>
                <p:cNvPr id="6" name="il_fi" descr="http://faculty.evansville.edu/ck6/bstud/mouse.jpg"/>
                <p:cNvPicPr/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553269" y="1778000"/>
                  <a:ext cx="1577340" cy="10846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2235200" y="1397000"/>
                  <a:ext cx="22134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/>
                    <a:t>Peromyscus</a:t>
                  </a:r>
                  <a:r>
                    <a:rPr lang="en-US" i="1" dirty="0"/>
                    <a:t> </a:t>
                  </a:r>
                  <a:r>
                    <a:rPr lang="en-US" i="1" dirty="0" err="1"/>
                    <a:t>leucopus</a:t>
                  </a:r>
                  <a:r>
                    <a:rPr lang="en-US" i="1" dirty="0"/>
                    <a:t> 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813300" y="1408668"/>
                <a:ext cx="2406553" cy="1602456"/>
                <a:chOff x="4813300" y="1408668"/>
                <a:chExt cx="2406553" cy="1602456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95121" y="1778000"/>
                  <a:ext cx="1842911" cy="1233124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4813300" y="1408668"/>
                  <a:ext cx="2406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/>
                    <a:t>Peromyscus</a:t>
                  </a:r>
                  <a:r>
                    <a:rPr lang="en-US" i="1" dirty="0"/>
                    <a:t> </a:t>
                  </a:r>
                  <a:r>
                    <a:rPr lang="en-US" i="1" dirty="0" err="1"/>
                    <a:t>gossypinus</a:t>
                  </a:r>
                  <a:endParaRPr lang="en-US" i="1" dirty="0"/>
                </a:p>
              </p:txBody>
            </p:sp>
          </p:grpSp>
        </p:grp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-2147483648" y="-1491889317"/>
            <a:ext cx="186928" cy="7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T. ruficaudus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90600" y="2848043"/>
            <a:ext cx="6085721" cy="1947556"/>
            <a:chOff x="990600" y="2848043"/>
            <a:chExt cx="6085721" cy="1947556"/>
          </a:xfrm>
        </p:grpSpPr>
        <p:sp>
          <p:nvSpPr>
            <p:cNvPr id="14" name="TextBox 13"/>
            <p:cNvSpPr txBox="1"/>
            <p:nvPr/>
          </p:nvSpPr>
          <p:spPr>
            <a:xfrm>
              <a:off x="990600" y="3615967"/>
              <a:ext cx="969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Sciurids</a:t>
              </a:r>
              <a:r>
                <a:rPr lang="en-US" dirty="0"/>
                <a:t>: 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265996" y="2848043"/>
              <a:ext cx="1928094" cy="1905181"/>
              <a:chOff x="2265996" y="3059668"/>
              <a:chExt cx="1928094" cy="190518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265996" y="3059668"/>
                <a:ext cx="19280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Tamias</a:t>
                </a:r>
                <a:r>
                  <a:rPr lang="en-US" i="1" dirty="0"/>
                  <a:t> </a:t>
                </a:r>
                <a:r>
                  <a:rPr lang="en-US" i="1" dirty="0" err="1"/>
                  <a:t>ruficaudus</a:t>
                </a:r>
                <a:endParaRPr lang="en-US" i="1" dirty="0"/>
              </a:p>
            </p:txBody>
          </p:sp>
          <p:pic>
            <p:nvPicPr>
              <p:cNvPr id="20" name="Picture 25" descr="RufuShroom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65996" y="3530600"/>
                <a:ext cx="1905000" cy="1434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095121" y="2848043"/>
              <a:ext cx="1981200" cy="1947556"/>
              <a:chOff x="5095121" y="3102043"/>
              <a:chExt cx="1981200" cy="194755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188835" y="3102043"/>
                <a:ext cx="1806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Tamias</a:t>
                </a:r>
                <a:r>
                  <a:rPr lang="en-US" i="1" dirty="0"/>
                  <a:t> </a:t>
                </a:r>
                <a:r>
                  <a:rPr lang="en-US" i="1" dirty="0" err="1"/>
                  <a:t>amoenus</a:t>
                </a:r>
                <a:endParaRPr lang="en-US" i="1" dirty="0"/>
              </a:p>
            </p:txBody>
          </p:sp>
          <p:pic>
            <p:nvPicPr>
              <p:cNvPr id="22" name="Picture 17"/>
              <p:cNvPicPr>
                <a:picLocks noChangeAspect="1" noChangeArrowheads="1"/>
              </p:cNvPicPr>
              <p:nvPr/>
            </p:nvPicPr>
            <p:blipFill>
              <a:blip r:embed="rId5"/>
              <a:srcRect b="11321"/>
              <a:stretch>
                <a:fillRect/>
              </a:stretch>
            </p:blipFill>
            <p:spPr bwMode="auto">
              <a:xfrm>
                <a:off x="5095121" y="3530600"/>
                <a:ext cx="1981200" cy="1518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3" name="Group 32"/>
          <p:cNvGrpSpPr/>
          <p:nvPr/>
        </p:nvGrpSpPr>
        <p:grpSpPr>
          <a:xfrm>
            <a:off x="1054100" y="4851400"/>
            <a:ext cx="6102489" cy="1777890"/>
            <a:chOff x="1054100" y="4876800"/>
            <a:chExt cx="6102489" cy="1777890"/>
          </a:xfrm>
        </p:grpSpPr>
        <p:sp>
          <p:nvSpPr>
            <p:cNvPr id="27" name="TextBox 26"/>
            <p:cNvSpPr txBox="1"/>
            <p:nvPr/>
          </p:nvSpPr>
          <p:spPr>
            <a:xfrm>
              <a:off x="1054100" y="5791200"/>
              <a:ext cx="935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Cervids</a:t>
              </a:r>
              <a:r>
                <a:rPr lang="en-US" dirty="0"/>
                <a:t>: 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rcRect t="11594"/>
            <a:stretch>
              <a:fillRect/>
            </a:stretch>
          </p:blipFill>
          <p:spPr>
            <a:xfrm>
              <a:off x="2273300" y="5320988"/>
              <a:ext cx="1844735" cy="126594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64229" y="5329403"/>
              <a:ext cx="1955800" cy="132528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019300" y="4876800"/>
              <a:ext cx="2342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Odocoileus</a:t>
              </a:r>
              <a:r>
                <a:rPr lang="en-US" i="1" dirty="0"/>
                <a:t> </a:t>
              </a:r>
              <a:r>
                <a:rPr lang="en-US" i="1" dirty="0" err="1"/>
                <a:t>virginianus</a:t>
              </a:r>
              <a:endParaRPr lang="en-US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27669" y="4896571"/>
              <a:ext cx="2228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Odocoileus</a:t>
              </a:r>
              <a:r>
                <a:rPr lang="en-US" i="1" dirty="0"/>
                <a:t> </a:t>
              </a:r>
              <a:r>
                <a:rPr lang="en-US" i="1" dirty="0" err="1"/>
                <a:t>hemionus</a:t>
              </a:r>
              <a:endParaRPr lang="en-US" i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38200" y="1473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2562" y="533400"/>
            <a:ext cx="496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Focuses on sexual reproduction (Templeton, 1989).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304" y="182226"/>
            <a:ext cx="6215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Problems with Biological Species Concept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9875" y="112240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Too little sexual reproduction.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82954" y="1526778"/>
            <a:ext cx="6358792" cy="845582"/>
            <a:chOff x="1482954" y="1641078"/>
            <a:chExt cx="6358792" cy="845582"/>
          </a:xfrm>
        </p:grpSpPr>
        <p:sp>
          <p:nvSpPr>
            <p:cNvPr id="5" name="TextBox 4"/>
            <p:cNvSpPr txBox="1"/>
            <p:nvPr/>
          </p:nvSpPr>
          <p:spPr>
            <a:xfrm>
              <a:off x="1482954" y="1641078"/>
              <a:ext cx="6358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Lots of species do not reproduce sexually (e.g.,  parthenogenesis).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90964" y="2117328"/>
              <a:ext cx="5981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About 70 vertebrate species are known to be </a:t>
              </a:r>
              <a:r>
                <a:rPr lang="en-US" dirty="0" err="1"/>
                <a:t>parthenogenetic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49400" y="3251200"/>
            <a:ext cx="607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sexually reproducing species have closed mating systems.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65400" y="3771900"/>
            <a:ext cx="4086951" cy="2833249"/>
            <a:chOff x="2565400" y="3632200"/>
            <a:chExt cx="4086951" cy="2833249"/>
          </a:xfrm>
        </p:grpSpPr>
        <p:pic>
          <p:nvPicPr>
            <p:cNvPr id="8" name="Picture 7" descr="4311689072_6363109f1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6486" y="3941763"/>
              <a:ext cx="3894013" cy="25236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65400" y="3632200"/>
              <a:ext cx="4086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Parasitoid wasps with obligate sib mating.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044700" y="2602468"/>
            <a:ext cx="506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Reproductive Isolation is not an applicable criterion.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6A709A-C4DB-FC4E-9C07-77CF20DD78E5}"/>
              </a:ext>
            </a:extLst>
          </p:cNvPr>
          <p:cNvSpPr txBox="1"/>
          <p:nvPr/>
        </p:nvSpPr>
        <p:spPr>
          <a:xfrm>
            <a:off x="2178881" y="719493"/>
            <a:ext cx="496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Focuses on sexual reproduction (Templeton, 1989).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162" y="304800"/>
            <a:ext cx="447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Group of Phylogenetic Concepts.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" y="1143000"/>
            <a:ext cx="741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Evolutionary Species Concept </a:t>
            </a:r>
            <a:r>
              <a:rPr lang="en-US" dirty="0"/>
              <a:t>(Simpson): a group of populations with its own </a:t>
            </a:r>
          </a:p>
          <a:p>
            <a:r>
              <a:rPr lang="en-US" dirty="0"/>
              <a:t>	evolutionary tendencies and  a </a:t>
            </a:r>
            <a:r>
              <a:rPr lang="en-US" b="1" dirty="0"/>
              <a:t>unique evolutionary fate</a:t>
            </a:r>
            <a:r>
              <a:rPr lang="en-US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" y="2108200"/>
            <a:ext cx="7776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Phylogenetic Species Concept</a:t>
            </a:r>
            <a:r>
              <a:rPr lang="en-US" dirty="0"/>
              <a:t>: a group of populations that are diagnosable from </a:t>
            </a:r>
          </a:p>
          <a:p>
            <a:r>
              <a:rPr lang="en-US" dirty="0"/>
              <a:t>	other such groups. Criterion is </a:t>
            </a:r>
            <a:r>
              <a:rPr lang="en-US" b="1" dirty="0" err="1"/>
              <a:t>diagnosability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2200" y="4868638"/>
            <a:ext cx="753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Big problem: There’s lots of incongruence among characters.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2200" y="3060700"/>
            <a:ext cx="4949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Advantages: Applicable in cases of </a:t>
            </a:r>
            <a:r>
              <a:rPr lang="en-US" dirty="0" err="1"/>
              <a:t>allopatry</a:t>
            </a:r>
            <a:r>
              <a:rPr lang="en-US" dirty="0"/>
              <a:t>. </a:t>
            </a:r>
          </a:p>
          <a:p>
            <a:r>
              <a:rPr lang="en-US" dirty="0"/>
              <a:t>		     Doesn’t rely on reproductive isolation.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2200" y="4103168"/>
            <a:ext cx="736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problem: It over-recognizes diversity </a:t>
            </a:r>
            <a:r>
              <a:rPr lang="en-US" sz="1400" dirty="0"/>
              <a:t>(see </a:t>
            </a:r>
            <a:r>
              <a:rPr lang="en-US" sz="1400" dirty="0" err="1"/>
              <a:t>Zachos</a:t>
            </a:r>
            <a:r>
              <a:rPr lang="en-US" sz="1400" dirty="0"/>
              <a:t>, 2018. Mammal Review, 48:153).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6550" y="913368"/>
            <a:ext cx="5930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Big problem: There’s lots of incongruence among characters.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8650" y="259834"/>
            <a:ext cx="3886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Phylogenetic Species Concept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902200" y="1587500"/>
            <a:ext cx="4168775" cy="4889500"/>
            <a:chOff x="4902200" y="1587500"/>
            <a:chExt cx="4168775" cy="4889500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auto">
            <a:xfrm>
              <a:off x="7632700" y="5348288"/>
              <a:ext cx="114300" cy="115887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"/>
            <p:cNvSpPr>
              <a:spLocks noChangeArrowheads="1"/>
            </p:cNvSpPr>
            <p:nvPr/>
          </p:nvSpPr>
          <p:spPr bwMode="auto">
            <a:xfrm>
              <a:off x="7156450" y="5854700"/>
              <a:ext cx="114300" cy="115888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auto">
            <a:xfrm>
              <a:off x="7291388" y="5822950"/>
              <a:ext cx="114300" cy="115888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auto">
            <a:xfrm>
              <a:off x="7839075" y="5348288"/>
              <a:ext cx="114300" cy="115887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auto">
            <a:xfrm>
              <a:off x="7126288" y="3935413"/>
              <a:ext cx="112712" cy="115887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10"/>
            <p:cNvSpPr>
              <a:spLocks noChangeArrowheads="1"/>
            </p:cNvSpPr>
            <p:nvPr/>
          </p:nvSpPr>
          <p:spPr bwMode="auto">
            <a:xfrm>
              <a:off x="6546850" y="3638550"/>
              <a:ext cx="114300" cy="117475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11"/>
            <p:cNvSpPr>
              <a:spLocks noChangeArrowheads="1"/>
            </p:cNvSpPr>
            <p:nvPr/>
          </p:nvSpPr>
          <p:spPr bwMode="auto">
            <a:xfrm>
              <a:off x="6370638" y="3565525"/>
              <a:ext cx="114300" cy="115888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12"/>
            <p:cNvSpPr>
              <a:spLocks noChangeArrowheads="1"/>
            </p:cNvSpPr>
            <p:nvPr/>
          </p:nvSpPr>
          <p:spPr bwMode="auto">
            <a:xfrm>
              <a:off x="6794500" y="3849688"/>
              <a:ext cx="114300" cy="115887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13"/>
            <p:cNvSpPr>
              <a:spLocks noChangeArrowheads="1"/>
            </p:cNvSpPr>
            <p:nvPr/>
          </p:nvSpPr>
          <p:spPr bwMode="auto">
            <a:xfrm>
              <a:off x="6588125" y="4905375"/>
              <a:ext cx="114300" cy="115888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14"/>
            <p:cNvSpPr>
              <a:spLocks noChangeArrowheads="1"/>
            </p:cNvSpPr>
            <p:nvPr/>
          </p:nvSpPr>
          <p:spPr bwMode="auto">
            <a:xfrm>
              <a:off x="7208838" y="5221288"/>
              <a:ext cx="114300" cy="115887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02200" y="1587500"/>
              <a:ext cx="4013200" cy="488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Oval 16"/>
            <p:cNvSpPr>
              <a:spLocks noChangeArrowheads="1"/>
            </p:cNvSpPr>
            <p:nvPr/>
          </p:nvSpPr>
          <p:spPr bwMode="auto">
            <a:xfrm>
              <a:off x="7146925" y="5453063"/>
              <a:ext cx="114300" cy="1174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17"/>
            <p:cNvSpPr>
              <a:spLocks noChangeArrowheads="1"/>
            </p:cNvSpPr>
            <p:nvPr/>
          </p:nvSpPr>
          <p:spPr bwMode="auto">
            <a:xfrm>
              <a:off x="7932738" y="3597275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18"/>
            <p:cNvSpPr>
              <a:spLocks noChangeArrowheads="1"/>
            </p:cNvSpPr>
            <p:nvPr/>
          </p:nvSpPr>
          <p:spPr bwMode="auto">
            <a:xfrm>
              <a:off x="7829550" y="3544888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7829550" y="3449638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20"/>
            <p:cNvSpPr>
              <a:spLocks noChangeArrowheads="1"/>
            </p:cNvSpPr>
            <p:nvPr/>
          </p:nvSpPr>
          <p:spPr bwMode="auto">
            <a:xfrm>
              <a:off x="6535738" y="3281363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21"/>
            <p:cNvSpPr>
              <a:spLocks noChangeArrowheads="1"/>
            </p:cNvSpPr>
            <p:nvPr/>
          </p:nvSpPr>
          <p:spPr bwMode="auto">
            <a:xfrm>
              <a:off x="6473825" y="3533775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22"/>
            <p:cNvSpPr>
              <a:spLocks noChangeArrowheads="1"/>
            </p:cNvSpPr>
            <p:nvPr/>
          </p:nvSpPr>
          <p:spPr bwMode="auto">
            <a:xfrm>
              <a:off x="6432550" y="3322638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23"/>
            <p:cNvSpPr>
              <a:spLocks noChangeArrowheads="1"/>
            </p:cNvSpPr>
            <p:nvPr/>
          </p:nvSpPr>
          <p:spPr bwMode="auto">
            <a:xfrm>
              <a:off x="6588125" y="5221288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24"/>
            <p:cNvSpPr>
              <a:spLocks noChangeArrowheads="1"/>
            </p:cNvSpPr>
            <p:nvPr/>
          </p:nvSpPr>
          <p:spPr bwMode="auto">
            <a:xfrm>
              <a:off x="6599238" y="5084763"/>
              <a:ext cx="112713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25"/>
            <p:cNvSpPr>
              <a:spLocks noChangeArrowheads="1"/>
            </p:cNvSpPr>
            <p:nvPr/>
          </p:nvSpPr>
          <p:spPr bwMode="auto">
            <a:xfrm>
              <a:off x="6867525" y="5073650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26"/>
            <p:cNvSpPr>
              <a:spLocks noChangeArrowheads="1"/>
            </p:cNvSpPr>
            <p:nvPr/>
          </p:nvSpPr>
          <p:spPr bwMode="auto">
            <a:xfrm>
              <a:off x="6888163" y="4535488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27"/>
            <p:cNvSpPr>
              <a:spLocks noChangeArrowheads="1"/>
            </p:cNvSpPr>
            <p:nvPr/>
          </p:nvSpPr>
          <p:spPr bwMode="auto">
            <a:xfrm>
              <a:off x="7550150" y="5232400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28"/>
            <p:cNvSpPr>
              <a:spLocks noChangeArrowheads="1"/>
            </p:cNvSpPr>
            <p:nvPr/>
          </p:nvSpPr>
          <p:spPr bwMode="auto">
            <a:xfrm>
              <a:off x="7715250" y="5253038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29"/>
            <p:cNvSpPr>
              <a:spLocks noChangeArrowheads="1"/>
            </p:cNvSpPr>
            <p:nvPr/>
          </p:nvSpPr>
          <p:spPr bwMode="auto">
            <a:xfrm>
              <a:off x="7115175" y="5337175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30"/>
            <p:cNvSpPr>
              <a:spLocks noChangeArrowheads="1"/>
            </p:cNvSpPr>
            <p:nvPr/>
          </p:nvSpPr>
          <p:spPr bwMode="auto">
            <a:xfrm>
              <a:off x="6919913" y="5264150"/>
              <a:ext cx="112713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31"/>
            <p:cNvSpPr>
              <a:spLocks noChangeArrowheads="1"/>
            </p:cNvSpPr>
            <p:nvPr/>
          </p:nvSpPr>
          <p:spPr bwMode="auto">
            <a:xfrm>
              <a:off x="7539038" y="5411788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32"/>
            <p:cNvSpPr>
              <a:spLocks noChangeArrowheads="1"/>
            </p:cNvSpPr>
            <p:nvPr/>
          </p:nvSpPr>
          <p:spPr bwMode="auto">
            <a:xfrm>
              <a:off x="7673975" y="5411788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33"/>
            <p:cNvSpPr>
              <a:spLocks noChangeArrowheads="1"/>
            </p:cNvSpPr>
            <p:nvPr/>
          </p:nvSpPr>
          <p:spPr bwMode="auto">
            <a:xfrm>
              <a:off x="7850188" y="5232400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34"/>
            <p:cNvSpPr>
              <a:spLocks noChangeArrowheads="1"/>
            </p:cNvSpPr>
            <p:nvPr/>
          </p:nvSpPr>
          <p:spPr bwMode="auto">
            <a:xfrm>
              <a:off x="7467600" y="5126038"/>
              <a:ext cx="114300" cy="1174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35"/>
            <p:cNvSpPr>
              <a:spLocks noChangeArrowheads="1"/>
            </p:cNvSpPr>
            <p:nvPr/>
          </p:nvSpPr>
          <p:spPr bwMode="auto">
            <a:xfrm>
              <a:off x="7270750" y="5707063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36"/>
            <p:cNvSpPr>
              <a:spLocks noChangeArrowheads="1"/>
            </p:cNvSpPr>
            <p:nvPr/>
          </p:nvSpPr>
          <p:spPr bwMode="auto">
            <a:xfrm>
              <a:off x="7343775" y="5559425"/>
              <a:ext cx="112713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37"/>
            <p:cNvSpPr>
              <a:spLocks noChangeArrowheads="1"/>
            </p:cNvSpPr>
            <p:nvPr/>
          </p:nvSpPr>
          <p:spPr bwMode="auto">
            <a:xfrm>
              <a:off x="7446963" y="5484813"/>
              <a:ext cx="112713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38"/>
            <p:cNvSpPr>
              <a:spLocks noChangeArrowheads="1"/>
            </p:cNvSpPr>
            <p:nvPr/>
          </p:nvSpPr>
          <p:spPr bwMode="auto">
            <a:xfrm>
              <a:off x="8356600" y="6022975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39"/>
            <p:cNvSpPr>
              <a:spLocks noChangeArrowheads="1"/>
            </p:cNvSpPr>
            <p:nvPr/>
          </p:nvSpPr>
          <p:spPr bwMode="auto">
            <a:xfrm>
              <a:off x="8118475" y="6234113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40"/>
            <p:cNvSpPr>
              <a:spLocks noChangeArrowheads="1"/>
            </p:cNvSpPr>
            <p:nvPr/>
          </p:nvSpPr>
          <p:spPr bwMode="auto">
            <a:xfrm>
              <a:off x="8077200" y="6075363"/>
              <a:ext cx="114300" cy="1174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41"/>
            <p:cNvSpPr>
              <a:spLocks noChangeArrowheads="1"/>
            </p:cNvSpPr>
            <p:nvPr/>
          </p:nvSpPr>
          <p:spPr bwMode="auto">
            <a:xfrm>
              <a:off x="8005763" y="5938838"/>
              <a:ext cx="112713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42"/>
            <p:cNvSpPr>
              <a:spLocks noChangeArrowheads="1"/>
            </p:cNvSpPr>
            <p:nvPr/>
          </p:nvSpPr>
          <p:spPr bwMode="auto">
            <a:xfrm>
              <a:off x="8077200" y="4029075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43"/>
            <p:cNvSpPr>
              <a:spLocks noChangeArrowheads="1"/>
            </p:cNvSpPr>
            <p:nvPr/>
          </p:nvSpPr>
          <p:spPr bwMode="auto">
            <a:xfrm>
              <a:off x="7923213" y="4051300"/>
              <a:ext cx="112713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44"/>
            <p:cNvSpPr>
              <a:spLocks noChangeArrowheads="1"/>
            </p:cNvSpPr>
            <p:nvPr/>
          </p:nvSpPr>
          <p:spPr bwMode="auto">
            <a:xfrm>
              <a:off x="7477125" y="5316538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45"/>
            <p:cNvSpPr>
              <a:spLocks noChangeArrowheads="1"/>
            </p:cNvSpPr>
            <p:nvPr/>
          </p:nvSpPr>
          <p:spPr bwMode="auto">
            <a:xfrm>
              <a:off x="7747000" y="3965575"/>
              <a:ext cx="112713" cy="1174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46"/>
            <p:cNvSpPr>
              <a:spLocks noChangeArrowheads="1"/>
            </p:cNvSpPr>
            <p:nvPr/>
          </p:nvSpPr>
          <p:spPr bwMode="auto">
            <a:xfrm>
              <a:off x="8242300" y="4083050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47"/>
            <p:cNvSpPr>
              <a:spLocks noChangeArrowheads="1"/>
            </p:cNvSpPr>
            <p:nvPr/>
          </p:nvSpPr>
          <p:spPr bwMode="auto">
            <a:xfrm>
              <a:off x="7332663" y="5137150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48"/>
            <p:cNvSpPr>
              <a:spLocks noChangeArrowheads="1"/>
            </p:cNvSpPr>
            <p:nvPr/>
          </p:nvSpPr>
          <p:spPr bwMode="auto">
            <a:xfrm>
              <a:off x="7270750" y="5421313"/>
              <a:ext cx="114300" cy="1174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49"/>
            <p:cNvSpPr>
              <a:spLocks noChangeArrowheads="1"/>
            </p:cNvSpPr>
            <p:nvPr/>
          </p:nvSpPr>
          <p:spPr bwMode="auto">
            <a:xfrm>
              <a:off x="7394575" y="5368925"/>
              <a:ext cx="114300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50"/>
            <p:cNvSpPr>
              <a:spLocks noChangeArrowheads="1"/>
            </p:cNvSpPr>
            <p:nvPr/>
          </p:nvSpPr>
          <p:spPr bwMode="auto">
            <a:xfrm>
              <a:off x="7364413" y="5264150"/>
              <a:ext cx="112713" cy="1158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51"/>
            <p:cNvSpPr>
              <a:spLocks noChangeShapeType="1"/>
            </p:cNvSpPr>
            <p:nvPr/>
          </p:nvSpPr>
          <p:spPr bwMode="auto">
            <a:xfrm flipH="1">
              <a:off x="7162800" y="5181600"/>
              <a:ext cx="6096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Text Box 52"/>
            <p:cNvSpPr txBox="1">
              <a:spLocks noChangeArrowheads="1"/>
            </p:cNvSpPr>
            <p:nvPr/>
          </p:nvSpPr>
          <p:spPr bwMode="auto">
            <a:xfrm>
              <a:off x="7604125" y="4852988"/>
              <a:ext cx="1466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dirty="0" err="1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</a:rPr>
                <a:t>Lochsa</a:t>
              </a:r>
              <a:r>
                <a:rPr lang="en-US" sz="18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</a:rPr>
                <a:t>  River</a:t>
              </a:r>
            </a:p>
          </p:txBody>
        </p:sp>
        <p:grpSp>
          <p:nvGrpSpPr>
            <p:cNvPr id="108" name="Group 54"/>
            <p:cNvGrpSpPr>
              <a:grpSpLocks/>
            </p:cNvGrpSpPr>
            <p:nvPr/>
          </p:nvGrpSpPr>
          <p:grpSpPr bwMode="auto">
            <a:xfrm>
              <a:off x="6515168" y="3797283"/>
              <a:ext cx="2120922" cy="2278051"/>
              <a:chOff x="4104" y="2392"/>
              <a:chExt cx="1336" cy="1435"/>
            </a:xfrm>
            <a:solidFill>
              <a:schemeClr val="bg1"/>
            </a:solidFill>
          </p:grpSpPr>
          <p:sp>
            <p:nvSpPr>
              <p:cNvPr id="109" name="Oval 55"/>
              <p:cNvSpPr>
                <a:spLocks noChangeArrowheads="1"/>
              </p:cNvSpPr>
              <p:nvPr/>
            </p:nvSpPr>
            <p:spPr bwMode="auto">
              <a:xfrm>
                <a:off x="4104" y="2392"/>
                <a:ext cx="72" cy="73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Oval 56"/>
              <p:cNvSpPr>
                <a:spLocks noChangeArrowheads="1"/>
              </p:cNvSpPr>
              <p:nvPr/>
            </p:nvSpPr>
            <p:spPr bwMode="auto">
              <a:xfrm>
                <a:off x="4117" y="2565"/>
                <a:ext cx="72" cy="73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Oval 57"/>
              <p:cNvSpPr>
                <a:spLocks noChangeArrowheads="1"/>
              </p:cNvSpPr>
              <p:nvPr/>
            </p:nvSpPr>
            <p:spPr bwMode="auto">
              <a:xfrm>
                <a:off x="4417" y="3083"/>
                <a:ext cx="72" cy="73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Oval 58"/>
              <p:cNvSpPr>
                <a:spLocks noChangeArrowheads="1"/>
              </p:cNvSpPr>
              <p:nvPr/>
            </p:nvSpPr>
            <p:spPr bwMode="auto">
              <a:xfrm>
                <a:off x="4495" y="3037"/>
                <a:ext cx="72" cy="73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Oval 59"/>
              <p:cNvSpPr>
                <a:spLocks noChangeArrowheads="1"/>
              </p:cNvSpPr>
              <p:nvPr/>
            </p:nvSpPr>
            <p:spPr bwMode="auto">
              <a:xfrm>
                <a:off x="4437" y="3276"/>
                <a:ext cx="71" cy="73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Oval 60"/>
              <p:cNvSpPr>
                <a:spLocks noChangeArrowheads="1"/>
              </p:cNvSpPr>
              <p:nvPr/>
            </p:nvSpPr>
            <p:spPr bwMode="auto">
              <a:xfrm>
                <a:off x="4912" y="3449"/>
                <a:ext cx="72" cy="73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Oval 61"/>
              <p:cNvSpPr>
                <a:spLocks noChangeArrowheads="1"/>
              </p:cNvSpPr>
              <p:nvPr/>
            </p:nvSpPr>
            <p:spPr bwMode="auto">
              <a:xfrm>
                <a:off x="5056" y="3342"/>
                <a:ext cx="71" cy="73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Oval 62"/>
              <p:cNvSpPr>
                <a:spLocks noChangeArrowheads="1"/>
              </p:cNvSpPr>
              <p:nvPr/>
            </p:nvSpPr>
            <p:spPr bwMode="auto">
              <a:xfrm>
                <a:off x="5368" y="3754"/>
                <a:ext cx="72" cy="73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8" name="TextBox 117"/>
          <p:cNvSpPr txBox="1"/>
          <p:nvPr/>
        </p:nvSpPr>
        <p:spPr>
          <a:xfrm>
            <a:off x="531338" y="5283200"/>
            <a:ext cx="404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Under a </a:t>
            </a:r>
            <a:r>
              <a:rPr lang="en-US" dirty="0" err="1"/>
              <a:t>dPSC</a:t>
            </a:r>
            <a:r>
              <a:rPr lang="en-US" dirty="0"/>
              <a:t>, we should recognize these</a:t>
            </a:r>
          </a:p>
          <a:p>
            <a:pPr algn="ctr"/>
            <a:r>
              <a:rPr lang="en-US" dirty="0"/>
              <a:t>as separate species.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925513" y="1529834"/>
            <a:ext cx="2732087" cy="2662754"/>
            <a:chOff x="925513" y="1529834"/>
            <a:chExt cx="2732087" cy="2662754"/>
          </a:xfrm>
        </p:grpSpPr>
        <p:grpSp>
          <p:nvGrpSpPr>
            <p:cNvPr id="119" name="Group 118"/>
            <p:cNvGrpSpPr/>
            <p:nvPr/>
          </p:nvGrpSpPr>
          <p:grpSpPr>
            <a:xfrm>
              <a:off x="925513" y="1529834"/>
              <a:ext cx="2732087" cy="2662754"/>
              <a:chOff x="925513" y="1529834"/>
              <a:chExt cx="2732087" cy="2662754"/>
            </a:xfrm>
          </p:grpSpPr>
          <p:pic>
            <p:nvPicPr>
              <p:cNvPr id="6" name="Picture 65"/>
              <p:cNvPicPr>
                <a:picLocks noChangeAspect="1" noChangeArrowheads="1"/>
              </p:cNvPicPr>
              <p:nvPr/>
            </p:nvPicPr>
            <p:blipFill>
              <a:blip r:embed="rId3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925513" y="2370138"/>
                <a:ext cx="2732087" cy="1822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7" name="TextBox 116"/>
              <p:cNvSpPr txBox="1"/>
              <p:nvPr/>
            </p:nvSpPr>
            <p:spPr>
              <a:xfrm>
                <a:off x="1168400" y="1529834"/>
                <a:ext cx="2210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Red-tailed chipmunks</a:t>
                </a: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371600" y="2082800"/>
              <a:ext cx="1955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Baculum</a:t>
              </a:r>
              <a:r>
                <a:rPr lang="en-US" dirty="0"/>
                <a:t> (</a:t>
              </a:r>
              <a:r>
                <a:rPr lang="en-US" dirty="0" err="1"/>
                <a:t>os</a:t>
              </a:r>
              <a:r>
                <a:rPr lang="en-US" dirty="0"/>
                <a:t> penis)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595</Words>
  <Application>Microsoft Macintosh PowerPoint</Application>
  <PresentationFormat>On-screen Show (4:3)</PresentationFormat>
  <Paragraphs>98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 Sullivan</dc:creator>
  <cp:lastModifiedBy>Sullivan, Jack (jacks@uidaho.edu)</cp:lastModifiedBy>
  <cp:revision>99</cp:revision>
  <dcterms:created xsi:type="dcterms:W3CDTF">2011-10-06T16:24:24Z</dcterms:created>
  <dcterms:modified xsi:type="dcterms:W3CDTF">2023-10-04T16:37:57Z</dcterms:modified>
</cp:coreProperties>
</file>