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74" r:id="rId2"/>
    <p:sldId id="300" r:id="rId3"/>
    <p:sldId id="301" r:id="rId4"/>
    <p:sldId id="302" r:id="rId5"/>
    <p:sldId id="350" r:id="rId6"/>
    <p:sldId id="351" r:id="rId7"/>
    <p:sldId id="354" r:id="rId8"/>
    <p:sldId id="355" r:id="rId9"/>
    <p:sldId id="349" r:id="rId10"/>
    <p:sldId id="353" r:id="rId11"/>
    <p:sldId id="352" r:id="rId12"/>
    <p:sldId id="356" r:id="rId13"/>
    <p:sldId id="306" r:id="rId14"/>
    <p:sldId id="307" r:id="rId15"/>
    <p:sldId id="308" r:id="rId16"/>
    <p:sldId id="336" r:id="rId17"/>
    <p:sldId id="309" r:id="rId18"/>
    <p:sldId id="337" r:id="rId19"/>
    <p:sldId id="310" r:id="rId20"/>
    <p:sldId id="311" r:id="rId21"/>
    <p:sldId id="367" r:id="rId22"/>
    <p:sldId id="357" r:id="rId23"/>
    <p:sldId id="338" r:id="rId24"/>
    <p:sldId id="341" r:id="rId25"/>
    <p:sldId id="312" r:id="rId26"/>
    <p:sldId id="359" r:id="rId27"/>
    <p:sldId id="360" r:id="rId28"/>
    <p:sldId id="361" r:id="rId29"/>
    <p:sldId id="342" r:id="rId30"/>
    <p:sldId id="368" r:id="rId31"/>
    <p:sldId id="369" r:id="rId32"/>
    <p:sldId id="370" r:id="rId33"/>
    <p:sldId id="372" r:id="rId34"/>
    <p:sldId id="371" r:id="rId35"/>
    <p:sldId id="314" r:id="rId36"/>
    <p:sldId id="343" r:id="rId37"/>
    <p:sldId id="344" r:id="rId38"/>
    <p:sldId id="345" r:id="rId39"/>
    <p:sldId id="316" r:id="rId40"/>
    <p:sldId id="362" r:id="rId41"/>
    <p:sldId id="317" r:id="rId42"/>
    <p:sldId id="318" r:id="rId43"/>
    <p:sldId id="319" r:id="rId44"/>
    <p:sldId id="365" r:id="rId45"/>
    <p:sldId id="373" r:id="rId4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FF00"/>
    <a:srgbClr val="990099"/>
    <a:srgbClr val="FF6699"/>
    <a:srgbClr val="CC3399"/>
    <a:srgbClr val="FF9900"/>
    <a:srgbClr val="00FFFF"/>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44" autoAdjust="0"/>
    <p:restoredTop sz="94660"/>
  </p:normalViewPr>
  <p:slideViewPr>
    <p:cSldViewPr>
      <p:cViewPr>
        <p:scale>
          <a:sx n="87" d="100"/>
          <a:sy n="87" d="100"/>
        </p:scale>
        <p:origin x="-2322" y="-8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8.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6.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7.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E1B133-858C-4032-B4E3-AB41E8BA88B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1A8EC14-437D-4287-A4A2-7BD2AB64182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3E92C13-7100-4118-A742-73BC17080C3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D56F3D7-5981-4709-ABFF-C52C1D2B17F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504E2D9-4AED-4746-BCE9-72AAE851FE3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131D9DF-20D2-47B2-B856-AEF6087BBD9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EA54C44-89F4-46B9-9A2C-08D166423AF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450CC5B-DD3F-47C5-9696-FACF435AEEA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ADFDB14-58A8-44FD-95DB-92AD0D0DC24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01B89E0-DDE6-4E3F-8F49-53C122F129D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D6B1351-2BC8-41B7-9ABB-A82CCF63BA0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33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18306116-6B52-47F9-A962-43589C94AA9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image" Target="../media/image19.wmf"/><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7.wmf"/><Relationship Id="rId5" Type="http://schemas.openxmlformats.org/officeDocument/2006/relationships/oleObject" Target="../embeddings/oleObject2.bin"/><Relationship Id="rId4" Type="http://schemas.openxmlformats.org/officeDocument/2006/relationships/image" Target="../media/image20.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4.bin"/><Relationship Id="rId7" Type="http://schemas.openxmlformats.org/officeDocument/2006/relationships/image" Target="../media/image23.png"/><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22.wmf"/><Relationship Id="rId5" Type="http://schemas.openxmlformats.org/officeDocument/2006/relationships/oleObject" Target="../embeddings/oleObject5.bin"/><Relationship Id="rId4" Type="http://schemas.openxmlformats.org/officeDocument/2006/relationships/image" Target="../media/image21.wmf"/></Relationships>
</file>

<file path=ppt/slides/_rels/slide15.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25.wmf"/><Relationship Id="rId5" Type="http://schemas.openxmlformats.org/officeDocument/2006/relationships/oleObject" Target="../embeddings/oleObject7.bin"/><Relationship Id="rId4" Type="http://schemas.openxmlformats.org/officeDocument/2006/relationships/image" Target="../media/image24.wmf"/></Relationships>
</file>

<file path=ppt/slides/_rels/slide16.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29.wmf"/><Relationship Id="rId5" Type="http://schemas.openxmlformats.org/officeDocument/2006/relationships/oleObject" Target="../embeddings/oleObject10.bin"/><Relationship Id="rId4" Type="http://schemas.openxmlformats.org/officeDocument/2006/relationships/image" Target="../media/image28.wmf"/></Relationships>
</file>

<file path=ppt/slides/_rels/slide18.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animals.nationalgeographic.com/animals/enlarge/wolverine_image.html"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28.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34.wmf"/><Relationship Id="rId4" Type="http://schemas.openxmlformats.org/officeDocument/2006/relationships/image" Target="../media/image28.wmf"/></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image" Target="../media/image37.wmf"/></Relationships>
</file>

<file path=ppt/slides/_rels/slide27.x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oleObject" Target="../embeddings/oleObject14.bin"/><Relationship Id="rId7"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41.emf"/><Relationship Id="rId5" Type="http://schemas.openxmlformats.org/officeDocument/2006/relationships/image" Target="../media/image40.emf"/><Relationship Id="rId4" Type="http://schemas.openxmlformats.org/officeDocument/2006/relationships/image" Target="../media/image38.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41.emf"/><Relationship Id="rId4" Type="http://schemas.openxmlformats.org/officeDocument/2006/relationships/image" Target="../media/image39.wmf"/></Relationships>
</file>

<file path=ppt/slides/_rels/slide29.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slideLayout" Target="../slideLayouts/slideLayout7.xml"/><Relationship Id="rId5" Type="http://schemas.openxmlformats.org/officeDocument/2006/relationships/image" Target="../media/image45.wmf"/><Relationship Id="rId4" Type="http://schemas.openxmlformats.org/officeDocument/2006/relationships/image" Target="../media/image44.wmf"/></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w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5.w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3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5.emf"/><Relationship Id="rId5" Type="http://schemas.openxmlformats.org/officeDocument/2006/relationships/oleObject" Target="../embeddings/Microsoft_Excel_97-2003_Worksheet2.xls"/><Relationship Id="rId4" Type="http://schemas.openxmlformats.org/officeDocument/2006/relationships/image" Target="../media/image4.emf"/></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18.wmf"/><Relationship Id="rId5" Type="http://schemas.openxmlformats.org/officeDocument/2006/relationships/oleObject" Target="../embeddings/oleObject18.bin"/><Relationship Id="rId4" Type="http://schemas.openxmlformats.org/officeDocument/2006/relationships/image" Target="../media/image17.wmf"/></Relationships>
</file>

<file path=ppt/slides/_rels/slide4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7.xml"/><Relationship Id="rId1" Type="http://schemas.openxmlformats.org/officeDocument/2006/relationships/vmlDrawing" Target="../drawings/vmlDrawing13.vml"/><Relationship Id="rId4" Type="http://schemas.openxmlformats.org/officeDocument/2006/relationships/image" Target="../media/image56.wmf"/></Relationships>
</file>

<file path=ppt/slides/_rels/slide43.x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image" Target="../media/image57.wmf"/><Relationship Id="rId1" Type="http://schemas.openxmlformats.org/officeDocument/2006/relationships/slideLayout" Target="../slideLayouts/slideLayout7.xml"/><Relationship Id="rId5" Type="http://schemas.openxmlformats.org/officeDocument/2006/relationships/image" Target="../media/image60.wmf"/><Relationship Id="rId4" Type="http://schemas.openxmlformats.org/officeDocument/2006/relationships/image" Target="../media/image59.w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7.xml"/><Relationship Id="rId1" Type="http://schemas.openxmlformats.org/officeDocument/2006/relationships/vmlDrawing" Target="../drawings/vmlDrawing14.vml"/><Relationship Id="rId4" Type="http://schemas.openxmlformats.org/officeDocument/2006/relationships/image" Target="../media/image61.emf"/></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upload.wikimedia.org/wikipedia/commons/4/46/Shorea_roxburghii.jpg" TargetMode="External"/><Relationship Id="rId1" Type="http://schemas.openxmlformats.org/officeDocument/2006/relationships/slideLayout" Target="../slideLayouts/slideLayout7.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lgn="ctr"/>
            <a:r>
              <a:rPr lang="en-US" sz="3200" b="1" dirty="0" smtClean="0"/>
              <a:t>Report 1 is due next week!</a:t>
            </a:r>
            <a:endParaRPr lang="en-US" sz="3200" b="1" dirty="0"/>
          </a:p>
        </p:txBody>
      </p:sp>
      <p:sp>
        <p:nvSpPr>
          <p:cNvPr id="3" name="Rectangle 2"/>
          <p:cNvSpPr/>
          <p:nvPr/>
        </p:nvSpPr>
        <p:spPr>
          <a:xfrm>
            <a:off x="457200" y="1600200"/>
            <a:ext cx="8153400" cy="4616648"/>
          </a:xfrm>
          <a:prstGeom prst="rect">
            <a:avLst/>
          </a:prstGeom>
        </p:spPr>
        <p:txBody>
          <a:bodyPr wrap="square">
            <a:spAutoFit/>
          </a:bodyPr>
          <a:lstStyle/>
          <a:p>
            <a:r>
              <a:rPr lang="en-US" sz="1400" b="1" u="sng" dirty="0"/>
              <a:t>Laboratory reports</a:t>
            </a:r>
            <a:r>
              <a:rPr lang="en-US" sz="1400" b="1" u="sng" dirty="0" smtClean="0"/>
              <a:t>:</a:t>
            </a:r>
          </a:p>
          <a:p>
            <a:endParaRPr lang="en-US" sz="1400" i="1" dirty="0"/>
          </a:p>
          <a:p>
            <a:r>
              <a:rPr lang="en-US" sz="1400" dirty="0"/>
              <a:t>The goal of laboratory reports is to clearly and concisely communicate scientific results. Laboratory reports must be prepared using a word processor and turned into your TA by the appropriate due date (see schedule below) as either a hard copy or a standard digital format (i.e., Word or PDF). </a:t>
            </a:r>
            <a:r>
              <a:rPr lang="en-US" sz="1400" b="1" i="1" dirty="0"/>
              <a:t>Reports may not exceed two pages and must be prepared using a font of size 10 or greater</a:t>
            </a:r>
            <a:r>
              <a:rPr lang="en-US" sz="1400" dirty="0"/>
              <a:t>. Each report must contain the following sections:</a:t>
            </a:r>
            <a:endParaRPr lang="en-US" sz="1400" i="1" dirty="0"/>
          </a:p>
          <a:p>
            <a:r>
              <a:rPr lang="en-US" sz="1400" dirty="0"/>
              <a:t> </a:t>
            </a:r>
            <a:endParaRPr lang="en-US" sz="1400" i="1" dirty="0"/>
          </a:p>
          <a:p>
            <a:pPr marL="285750" lvl="0" indent="-285750">
              <a:buFont typeface="Arial" panose="020B0604020202020204" pitchFamily="34" charset="0"/>
              <a:buChar char="•"/>
            </a:pPr>
            <a:r>
              <a:rPr lang="en-US" sz="1400" dirty="0"/>
              <a:t>Summary – Begin your report with a concise summary of your findings. Clearly state the hypothesis being tested, methods used, results found, and an evaluation of support for the hypothesis. The summary should be in bold face type and </a:t>
            </a:r>
            <a:r>
              <a:rPr lang="en-US" sz="1400" b="1" i="1" dirty="0"/>
              <a:t>must not exceed 200 words</a:t>
            </a:r>
            <a:r>
              <a:rPr lang="en-US" sz="1400" dirty="0"/>
              <a:t>. </a:t>
            </a:r>
            <a:endParaRPr lang="en-US" sz="1400" i="1" dirty="0"/>
          </a:p>
          <a:p>
            <a:pPr marL="285750" indent="-285750">
              <a:buFont typeface="Arial" panose="020B0604020202020204" pitchFamily="34" charset="0"/>
              <a:buChar char="•"/>
            </a:pPr>
            <a:endParaRPr lang="en-US" sz="1400" i="1" dirty="0"/>
          </a:p>
          <a:p>
            <a:pPr marL="285750" lvl="0" indent="-285750">
              <a:buFont typeface="Arial" panose="020B0604020202020204" pitchFamily="34" charset="0"/>
              <a:buChar char="•"/>
            </a:pPr>
            <a:r>
              <a:rPr lang="en-US" sz="1400" dirty="0"/>
              <a:t>Introduction – A single paragraph describing the data set and the hypothesis to be tested.</a:t>
            </a:r>
            <a:endParaRPr lang="en-US" sz="1400" i="1" dirty="0"/>
          </a:p>
          <a:p>
            <a:pPr marL="285750" indent="-285750">
              <a:buFont typeface="Arial" panose="020B0604020202020204" pitchFamily="34" charset="0"/>
              <a:buChar char="•"/>
            </a:pPr>
            <a:endParaRPr lang="en-US" sz="1400" i="1" dirty="0"/>
          </a:p>
          <a:p>
            <a:pPr marL="285750" lvl="0" indent="-285750">
              <a:buFont typeface="Arial" panose="020B0604020202020204" pitchFamily="34" charset="0"/>
              <a:buChar char="•"/>
            </a:pPr>
            <a:r>
              <a:rPr lang="en-US" sz="1400" dirty="0"/>
              <a:t>Methods – One to two paragraphs describing the approach you took to analyze the data. Include details of all statistical tests used and any assumptions made during your analysis.</a:t>
            </a:r>
            <a:endParaRPr lang="en-US" sz="1400" i="1" dirty="0"/>
          </a:p>
          <a:p>
            <a:pPr marL="285750" indent="-285750">
              <a:buFont typeface="Arial" panose="020B0604020202020204" pitchFamily="34" charset="0"/>
              <a:buChar char="•"/>
            </a:pPr>
            <a:endParaRPr lang="en-US" sz="1400" i="1" dirty="0"/>
          </a:p>
          <a:p>
            <a:pPr marL="285750" lvl="0" indent="-285750">
              <a:buFont typeface="Arial" panose="020B0604020202020204" pitchFamily="34" charset="0"/>
              <a:buChar char="•"/>
            </a:pPr>
            <a:r>
              <a:rPr lang="en-US" sz="1400" dirty="0"/>
              <a:t>Results – One to two paragraphs describing results of your analyses. Provide statistical details (e.g., </a:t>
            </a:r>
            <a:r>
              <a:rPr lang="en-US" sz="1400" i="1" dirty="0"/>
              <a:t>p</a:t>
            </a:r>
            <a:r>
              <a:rPr lang="en-US" sz="1400" dirty="0"/>
              <a:t> values and degrees of freedom) where appropriate. Using tables and figures to summarize your results is encouraged, but these must fit within the two page limit for your report. Be sure to explain why each result matters, and how it helps to evaluate support for the hypothesis.</a:t>
            </a:r>
            <a:endParaRPr lang="en-US" sz="1400" i="1" dirty="0"/>
          </a:p>
        </p:txBody>
      </p:sp>
      <p:sp>
        <p:nvSpPr>
          <p:cNvPr id="4" name="TextBox 3"/>
          <p:cNvSpPr txBox="1"/>
          <p:nvPr/>
        </p:nvSpPr>
        <p:spPr>
          <a:xfrm>
            <a:off x="2643899" y="1066800"/>
            <a:ext cx="4072590" cy="369332"/>
          </a:xfrm>
          <a:prstGeom prst="rect">
            <a:avLst/>
          </a:prstGeom>
          <a:noFill/>
        </p:spPr>
        <p:txBody>
          <a:bodyPr wrap="none" rtlCol="0">
            <a:spAutoFit/>
          </a:bodyPr>
          <a:lstStyle/>
          <a:p>
            <a:r>
              <a:rPr lang="en-US" b="1" i="1" u="sng" dirty="0" smtClean="0">
                <a:solidFill>
                  <a:srgbClr val="FF0000"/>
                </a:solidFill>
              </a:rPr>
              <a:t>Detailed instructions are in the syllabus</a:t>
            </a:r>
            <a:endParaRPr lang="en-US" b="1" i="1" u="sng" dirty="0">
              <a:solidFill>
                <a:srgbClr val="FF0000"/>
              </a:solidFill>
            </a:endParaRPr>
          </a:p>
        </p:txBody>
      </p:sp>
    </p:spTree>
    <p:extLst>
      <p:ext uri="{BB962C8B-B14F-4D97-AF65-F5344CB8AC3E}">
        <p14:creationId xmlns:p14="http://schemas.microsoft.com/office/powerpoint/2010/main" val="2583051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152400" y="381000"/>
            <a:ext cx="9144000" cy="892175"/>
          </a:xfrm>
          <a:prstGeom prst="rect">
            <a:avLst/>
          </a:prstGeom>
          <a:noFill/>
          <a:ln w="9525">
            <a:noFill/>
            <a:miter lim="800000"/>
            <a:headEnd/>
            <a:tailEnd/>
          </a:ln>
        </p:spPr>
        <p:txBody>
          <a:bodyPr>
            <a:spAutoFit/>
          </a:bodyPr>
          <a:lstStyle/>
          <a:p>
            <a:pPr algn="ctr"/>
            <a:r>
              <a:rPr lang="en-US" sz="3200" b="1"/>
              <a:t>Example 2: Light Red Meranti</a:t>
            </a:r>
          </a:p>
          <a:p>
            <a:pPr algn="ctr"/>
            <a:r>
              <a:rPr lang="en-US" b="1"/>
              <a:t>(Blundell and Peart, 2004. Ecology)</a:t>
            </a:r>
          </a:p>
        </p:txBody>
      </p:sp>
      <p:sp>
        <p:nvSpPr>
          <p:cNvPr id="21507" name="TextBox 3"/>
          <p:cNvSpPr txBox="1">
            <a:spLocks noChangeArrowheads="1"/>
          </p:cNvSpPr>
          <p:nvPr/>
        </p:nvSpPr>
        <p:spPr bwMode="auto">
          <a:xfrm>
            <a:off x="381000" y="1828800"/>
            <a:ext cx="6170613" cy="1477963"/>
          </a:xfrm>
          <a:prstGeom prst="rect">
            <a:avLst/>
          </a:prstGeom>
          <a:noFill/>
          <a:ln w="9525">
            <a:noFill/>
            <a:miter lim="800000"/>
            <a:headEnd/>
            <a:tailEnd/>
          </a:ln>
        </p:spPr>
        <p:txBody>
          <a:bodyPr wrap="none">
            <a:spAutoFit/>
          </a:bodyPr>
          <a:lstStyle/>
          <a:p>
            <a:pPr>
              <a:buFont typeface="Arial" charset="0"/>
              <a:buChar char="•"/>
            </a:pPr>
            <a:r>
              <a:rPr lang="en-US"/>
              <a:t> Studied 16 80m diameter plots in Gunung Palung National Park</a:t>
            </a:r>
          </a:p>
          <a:p>
            <a:pPr>
              <a:buFont typeface="Arial" charset="0"/>
              <a:buChar char="•"/>
            </a:pPr>
            <a:endParaRPr lang="en-US"/>
          </a:p>
          <a:p>
            <a:pPr>
              <a:buFont typeface="Arial" charset="0"/>
              <a:buChar char="•"/>
            </a:pPr>
            <a:r>
              <a:rPr lang="en-US"/>
              <a:t> 8 plots had a low density of the focal species</a:t>
            </a:r>
          </a:p>
          <a:p>
            <a:pPr>
              <a:buFont typeface="Arial" charset="0"/>
              <a:buChar char="•"/>
            </a:pPr>
            <a:endParaRPr lang="en-US"/>
          </a:p>
          <a:p>
            <a:pPr>
              <a:buFont typeface="Arial" charset="0"/>
              <a:buChar char="•"/>
            </a:pPr>
            <a:r>
              <a:rPr lang="en-US"/>
              <a:t> 8 plots had a high density of the focal species</a:t>
            </a:r>
          </a:p>
        </p:txBody>
      </p:sp>
      <p:pic>
        <p:nvPicPr>
          <p:cNvPr id="21508" name="Picture 2" descr="http://imagecache2.allposters.com/images/pic/NGSPOD07/115091~Aerial-of-Gunung-Palung-National-Park-Borneo-Indonesia-Posters.jpg"/>
          <p:cNvPicPr>
            <a:picLocks noChangeAspect="1" noChangeArrowheads="1"/>
          </p:cNvPicPr>
          <p:nvPr/>
        </p:nvPicPr>
        <p:blipFill>
          <a:blip r:embed="rId2" cstate="print"/>
          <a:srcRect/>
          <a:stretch>
            <a:fillRect/>
          </a:stretch>
        </p:blipFill>
        <p:spPr bwMode="auto">
          <a:xfrm>
            <a:off x="381000" y="3505200"/>
            <a:ext cx="3724275" cy="2798763"/>
          </a:xfrm>
          <a:prstGeom prst="rect">
            <a:avLst/>
          </a:prstGeom>
          <a:noFill/>
          <a:ln w="9525">
            <a:noFill/>
            <a:miter lim="800000"/>
            <a:headEnd/>
            <a:tailEnd/>
          </a:ln>
        </p:spPr>
      </p:pic>
      <p:sp>
        <p:nvSpPr>
          <p:cNvPr id="21509" name="Rectangle 6"/>
          <p:cNvSpPr>
            <a:spLocks noChangeArrowheads="1"/>
          </p:cNvSpPr>
          <p:nvPr/>
        </p:nvSpPr>
        <p:spPr bwMode="auto">
          <a:xfrm>
            <a:off x="762000" y="6019800"/>
            <a:ext cx="2960688" cy="369888"/>
          </a:xfrm>
          <a:prstGeom prst="rect">
            <a:avLst/>
          </a:prstGeom>
          <a:noFill/>
          <a:ln w="9525">
            <a:noFill/>
            <a:miter lim="800000"/>
            <a:headEnd/>
            <a:tailEnd/>
          </a:ln>
        </p:spPr>
        <p:txBody>
          <a:bodyPr wrap="none">
            <a:spAutoFit/>
          </a:bodyPr>
          <a:lstStyle/>
          <a:p>
            <a:r>
              <a:rPr lang="en-US"/>
              <a:t>Gunung Palung National Park</a:t>
            </a:r>
          </a:p>
        </p:txBody>
      </p:sp>
      <p:pic>
        <p:nvPicPr>
          <p:cNvPr id="21510" name="Picture 7" descr="Untitled.jpg"/>
          <p:cNvPicPr>
            <a:picLocks noChangeAspect="1"/>
          </p:cNvPicPr>
          <p:nvPr/>
        </p:nvPicPr>
        <p:blipFill>
          <a:blip r:embed="rId3" cstate="print"/>
          <a:srcRect/>
          <a:stretch>
            <a:fillRect/>
          </a:stretch>
        </p:blipFill>
        <p:spPr bwMode="auto">
          <a:xfrm>
            <a:off x="4800600" y="3505200"/>
            <a:ext cx="3729038" cy="2914650"/>
          </a:xfrm>
          <a:prstGeom prst="rect">
            <a:avLst/>
          </a:prstGeom>
          <a:noFill/>
          <a:ln w="9525">
            <a:noFill/>
            <a:miter lim="800000"/>
            <a:headEnd/>
            <a:tailEnd/>
          </a:ln>
        </p:spPr>
      </p:pic>
      <p:sp>
        <p:nvSpPr>
          <p:cNvPr id="9" name="Freeform 8"/>
          <p:cNvSpPr/>
          <p:nvPr/>
        </p:nvSpPr>
        <p:spPr>
          <a:xfrm>
            <a:off x="6496050" y="2028825"/>
            <a:ext cx="1393825" cy="3038475"/>
          </a:xfrm>
          <a:custGeom>
            <a:avLst/>
            <a:gdLst>
              <a:gd name="connsiteX0" fmla="*/ 0 w 1393825"/>
              <a:gd name="connsiteY0" fmla="*/ 0 h 3038475"/>
              <a:gd name="connsiteX1" fmla="*/ 1247775 w 1393825"/>
              <a:gd name="connsiteY1" fmla="*/ 885825 h 3038475"/>
              <a:gd name="connsiteX2" fmla="*/ 876300 w 1393825"/>
              <a:gd name="connsiteY2" fmla="*/ 3038475 h 3038475"/>
            </a:gdLst>
            <a:ahLst/>
            <a:cxnLst>
              <a:cxn ang="0">
                <a:pos x="connsiteX0" y="connsiteY0"/>
              </a:cxn>
              <a:cxn ang="0">
                <a:pos x="connsiteX1" y="connsiteY1"/>
              </a:cxn>
              <a:cxn ang="0">
                <a:pos x="connsiteX2" y="connsiteY2"/>
              </a:cxn>
            </a:cxnLst>
            <a:rect l="l" t="t" r="r" b="b"/>
            <a:pathLst>
              <a:path w="1393825" h="3038475">
                <a:moveTo>
                  <a:pt x="0" y="0"/>
                </a:moveTo>
                <a:cubicBezTo>
                  <a:pt x="550862" y="189706"/>
                  <a:pt x="1101725" y="379413"/>
                  <a:pt x="1247775" y="885825"/>
                </a:cubicBezTo>
                <a:cubicBezTo>
                  <a:pt x="1393825" y="1392237"/>
                  <a:pt x="1135062" y="2215356"/>
                  <a:pt x="876300" y="3038475"/>
                </a:cubicBezTo>
              </a:path>
            </a:pathLst>
          </a:cu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152400" y="381000"/>
            <a:ext cx="9144000" cy="892175"/>
          </a:xfrm>
          <a:prstGeom prst="rect">
            <a:avLst/>
          </a:prstGeom>
          <a:noFill/>
          <a:ln w="9525">
            <a:noFill/>
            <a:miter lim="800000"/>
            <a:headEnd/>
            <a:tailEnd/>
          </a:ln>
        </p:spPr>
        <p:txBody>
          <a:bodyPr>
            <a:spAutoFit/>
          </a:bodyPr>
          <a:lstStyle/>
          <a:p>
            <a:pPr algn="ctr"/>
            <a:r>
              <a:rPr lang="en-US" sz="3200" b="1"/>
              <a:t>Example 2: Light Red Meranti</a:t>
            </a:r>
          </a:p>
          <a:p>
            <a:pPr algn="ctr"/>
            <a:r>
              <a:rPr lang="en-US" b="1"/>
              <a:t>(Blundell and Peart, 2004. Ecology)</a:t>
            </a:r>
          </a:p>
        </p:txBody>
      </p:sp>
      <p:pic>
        <p:nvPicPr>
          <p:cNvPr id="22531" name="Picture 3"/>
          <p:cNvPicPr>
            <a:picLocks noChangeAspect="1" noChangeArrowheads="1"/>
          </p:cNvPicPr>
          <p:nvPr/>
        </p:nvPicPr>
        <p:blipFill>
          <a:blip r:embed="rId2" cstate="print"/>
          <a:srcRect/>
          <a:stretch>
            <a:fillRect/>
          </a:stretch>
        </p:blipFill>
        <p:spPr bwMode="auto">
          <a:xfrm>
            <a:off x="-304800" y="1771650"/>
            <a:ext cx="6248400" cy="4019550"/>
          </a:xfrm>
          <a:prstGeom prst="rect">
            <a:avLst/>
          </a:prstGeom>
          <a:noFill/>
          <a:ln w="9525">
            <a:noFill/>
            <a:miter lim="800000"/>
            <a:headEnd/>
            <a:tailEnd/>
          </a:ln>
        </p:spPr>
      </p:pic>
      <p:sp>
        <p:nvSpPr>
          <p:cNvPr id="22532" name="TextBox 7"/>
          <p:cNvSpPr txBox="1">
            <a:spLocks noChangeArrowheads="1"/>
          </p:cNvSpPr>
          <p:nvPr/>
        </p:nvSpPr>
        <p:spPr bwMode="auto">
          <a:xfrm>
            <a:off x="5410200" y="2228850"/>
            <a:ext cx="3429000" cy="2032000"/>
          </a:xfrm>
          <a:prstGeom prst="rect">
            <a:avLst/>
          </a:prstGeom>
          <a:noFill/>
          <a:ln w="9525">
            <a:noFill/>
            <a:miter lim="800000"/>
            <a:headEnd/>
            <a:tailEnd/>
          </a:ln>
        </p:spPr>
        <p:txBody>
          <a:bodyPr>
            <a:spAutoFit/>
          </a:bodyPr>
          <a:lstStyle/>
          <a:p>
            <a:pPr>
              <a:buFont typeface="Arial" charset="0"/>
              <a:buChar char="•"/>
            </a:pPr>
            <a:r>
              <a:rPr lang="en-US"/>
              <a:t> Measured the survival of juvenile trees in low and high density populations</a:t>
            </a:r>
          </a:p>
          <a:p>
            <a:endParaRPr lang="en-US"/>
          </a:p>
          <a:p>
            <a:pPr>
              <a:buFont typeface="Arial" charset="0"/>
              <a:buChar char="•"/>
            </a:pPr>
            <a:r>
              <a:rPr lang="en-US"/>
              <a:t> Juvenile trees survived better in populations with low adult density</a:t>
            </a:r>
          </a:p>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152400" y="381000"/>
            <a:ext cx="9144000" cy="892175"/>
          </a:xfrm>
          <a:prstGeom prst="rect">
            <a:avLst/>
          </a:prstGeom>
          <a:noFill/>
          <a:ln w="9525">
            <a:noFill/>
            <a:miter lim="800000"/>
            <a:headEnd/>
            <a:tailEnd/>
          </a:ln>
        </p:spPr>
        <p:txBody>
          <a:bodyPr>
            <a:spAutoFit/>
          </a:bodyPr>
          <a:lstStyle/>
          <a:p>
            <a:pPr algn="ctr"/>
            <a:r>
              <a:rPr lang="en-US" sz="3200" b="1"/>
              <a:t>Example 2: Light Red Meranti</a:t>
            </a:r>
          </a:p>
          <a:p>
            <a:pPr algn="ctr"/>
            <a:r>
              <a:rPr lang="en-US" b="1"/>
              <a:t>(Blundell and Peart, 2004. Ecology)</a:t>
            </a:r>
          </a:p>
        </p:txBody>
      </p:sp>
      <p:pic>
        <p:nvPicPr>
          <p:cNvPr id="23555" name="Picture 1"/>
          <p:cNvPicPr>
            <a:picLocks noChangeAspect="1" noChangeArrowheads="1"/>
          </p:cNvPicPr>
          <p:nvPr/>
        </p:nvPicPr>
        <p:blipFill>
          <a:blip r:embed="rId2" cstate="print"/>
          <a:srcRect/>
          <a:stretch>
            <a:fillRect/>
          </a:stretch>
        </p:blipFill>
        <p:spPr bwMode="auto">
          <a:xfrm>
            <a:off x="457200" y="1676400"/>
            <a:ext cx="3430588" cy="4038600"/>
          </a:xfrm>
          <a:prstGeom prst="rect">
            <a:avLst/>
          </a:prstGeom>
          <a:noFill/>
          <a:ln w="9525">
            <a:noFill/>
            <a:miter lim="800000"/>
            <a:headEnd/>
            <a:tailEnd/>
          </a:ln>
        </p:spPr>
      </p:pic>
      <p:sp>
        <p:nvSpPr>
          <p:cNvPr id="23556" name="TextBox 4"/>
          <p:cNvSpPr txBox="1">
            <a:spLocks noChangeArrowheads="1"/>
          </p:cNvSpPr>
          <p:nvPr/>
        </p:nvSpPr>
        <p:spPr bwMode="auto">
          <a:xfrm>
            <a:off x="4572000" y="2057400"/>
            <a:ext cx="4038600" cy="3416300"/>
          </a:xfrm>
          <a:prstGeom prst="rect">
            <a:avLst/>
          </a:prstGeom>
          <a:noFill/>
          <a:ln w="9525">
            <a:noFill/>
            <a:miter lim="800000"/>
            <a:headEnd/>
            <a:tailEnd/>
          </a:ln>
        </p:spPr>
        <p:txBody>
          <a:bodyPr>
            <a:spAutoFit/>
          </a:bodyPr>
          <a:lstStyle/>
          <a:p>
            <a:pPr>
              <a:buFont typeface="Arial" charset="0"/>
              <a:buChar char="•"/>
            </a:pPr>
            <a:r>
              <a:rPr lang="en-US"/>
              <a:t> Estimated the growth rate of the</a:t>
            </a:r>
          </a:p>
          <a:p>
            <a:r>
              <a:rPr lang="en-US"/>
              <a:t>  populations based on data collected </a:t>
            </a:r>
          </a:p>
          <a:p>
            <a:r>
              <a:rPr lang="en-US"/>
              <a:t>  from juvenile trees</a:t>
            </a:r>
          </a:p>
          <a:p>
            <a:endParaRPr lang="en-US"/>
          </a:p>
          <a:p>
            <a:pPr>
              <a:buFont typeface="Arial" charset="0"/>
              <a:buChar char="•"/>
            </a:pPr>
            <a:r>
              <a:rPr lang="en-US"/>
              <a:t> Plotted estimated population growth </a:t>
            </a:r>
          </a:p>
          <a:p>
            <a:r>
              <a:rPr lang="en-US"/>
              <a:t>  rate against the number of adults in each </a:t>
            </a:r>
          </a:p>
          <a:p>
            <a:r>
              <a:rPr lang="en-US"/>
              <a:t>  population</a:t>
            </a:r>
          </a:p>
          <a:p>
            <a:pPr>
              <a:buFont typeface="Arial" charset="0"/>
              <a:buChar char="•"/>
            </a:pPr>
            <a:endParaRPr lang="en-US"/>
          </a:p>
          <a:p>
            <a:pPr>
              <a:buFont typeface="Arial" charset="0"/>
              <a:buChar char="•"/>
            </a:pPr>
            <a:r>
              <a:rPr lang="en-US"/>
              <a:t> Linear regression showed that growth </a:t>
            </a:r>
          </a:p>
          <a:p>
            <a:r>
              <a:rPr lang="en-US"/>
              <a:t>  rate decreases as the number of adults </a:t>
            </a:r>
          </a:p>
          <a:p>
            <a:r>
              <a:rPr lang="en-US"/>
              <a:t>  increases</a:t>
            </a:r>
          </a:p>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2"/>
          <p:cNvSpPr txBox="1">
            <a:spLocks noChangeArrowheads="1"/>
          </p:cNvSpPr>
          <p:nvPr/>
        </p:nvSpPr>
        <p:spPr bwMode="auto">
          <a:xfrm>
            <a:off x="0" y="228600"/>
            <a:ext cx="9144000" cy="584200"/>
          </a:xfrm>
          <a:prstGeom prst="rect">
            <a:avLst/>
          </a:prstGeom>
          <a:noFill/>
          <a:ln w="9525">
            <a:noFill/>
            <a:miter lim="800000"/>
            <a:headEnd/>
            <a:tailEnd/>
          </a:ln>
        </p:spPr>
        <p:txBody>
          <a:bodyPr>
            <a:spAutoFit/>
          </a:bodyPr>
          <a:lstStyle/>
          <a:p>
            <a:pPr algn="ctr"/>
            <a:r>
              <a:rPr lang="en-US" sz="3200" b="1"/>
              <a:t>These examples show that </a:t>
            </a:r>
            <a:r>
              <a:rPr lang="en-US" sz="3200" b="1" i="1"/>
              <a:t>b </a:t>
            </a:r>
            <a:r>
              <a:rPr lang="en-US" sz="3200" b="1"/>
              <a:t>and</a:t>
            </a:r>
            <a:r>
              <a:rPr lang="en-US" sz="3200" b="1" i="1"/>
              <a:t> d </a:t>
            </a:r>
            <a:r>
              <a:rPr lang="en-US" sz="3200" b="1"/>
              <a:t>depend on </a:t>
            </a:r>
            <a:r>
              <a:rPr lang="en-US" sz="3200" b="1" i="1"/>
              <a:t>N</a:t>
            </a:r>
          </a:p>
        </p:txBody>
      </p:sp>
      <p:pic>
        <p:nvPicPr>
          <p:cNvPr id="3077" name="Picture 4"/>
          <p:cNvPicPr>
            <a:picLocks noChangeAspect="1" noChangeArrowheads="1"/>
          </p:cNvPicPr>
          <p:nvPr/>
        </p:nvPicPr>
        <p:blipFill>
          <a:blip r:embed="rId3" cstate="print"/>
          <a:srcRect/>
          <a:stretch>
            <a:fillRect/>
          </a:stretch>
        </p:blipFill>
        <p:spPr bwMode="auto">
          <a:xfrm>
            <a:off x="762000" y="1828800"/>
            <a:ext cx="3571875" cy="2562225"/>
          </a:xfrm>
          <a:prstGeom prst="rect">
            <a:avLst/>
          </a:prstGeom>
          <a:noFill/>
          <a:ln w="9525">
            <a:noFill/>
            <a:miter lim="800000"/>
            <a:headEnd/>
            <a:tailEnd/>
          </a:ln>
        </p:spPr>
      </p:pic>
      <p:pic>
        <p:nvPicPr>
          <p:cNvPr id="3078" name="Picture 5"/>
          <p:cNvPicPr>
            <a:picLocks noChangeAspect="1" noChangeArrowheads="1"/>
          </p:cNvPicPr>
          <p:nvPr/>
        </p:nvPicPr>
        <p:blipFill>
          <a:blip r:embed="rId4" cstate="print"/>
          <a:srcRect/>
          <a:stretch>
            <a:fillRect/>
          </a:stretch>
        </p:blipFill>
        <p:spPr bwMode="auto">
          <a:xfrm>
            <a:off x="4876800" y="1828800"/>
            <a:ext cx="3562350" cy="2552700"/>
          </a:xfrm>
          <a:prstGeom prst="rect">
            <a:avLst/>
          </a:prstGeom>
          <a:noFill/>
          <a:ln w="9525">
            <a:noFill/>
            <a:miter lim="800000"/>
            <a:headEnd/>
            <a:tailEnd/>
          </a:ln>
        </p:spPr>
      </p:pic>
      <p:sp>
        <p:nvSpPr>
          <p:cNvPr id="3079" name="Text Box 6"/>
          <p:cNvSpPr txBox="1">
            <a:spLocks noChangeArrowheads="1"/>
          </p:cNvSpPr>
          <p:nvPr/>
        </p:nvSpPr>
        <p:spPr bwMode="auto">
          <a:xfrm>
            <a:off x="1524000" y="4229100"/>
            <a:ext cx="2286000" cy="366713"/>
          </a:xfrm>
          <a:prstGeom prst="rect">
            <a:avLst/>
          </a:prstGeom>
          <a:noFill/>
          <a:ln w="9525">
            <a:noFill/>
            <a:miter lim="800000"/>
            <a:headEnd/>
            <a:tailEnd/>
          </a:ln>
        </p:spPr>
        <p:txBody>
          <a:bodyPr wrap="none">
            <a:spAutoFit/>
          </a:bodyPr>
          <a:lstStyle/>
          <a:p>
            <a:r>
              <a:rPr lang="en-US" b="1"/>
              <a:t>Population density, </a:t>
            </a:r>
            <a:r>
              <a:rPr lang="en-US" b="1" i="1"/>
              <a:t>N</a:t>
            </a:r>
            <a:endParaRPr lang="en-US" b="1"/>
          </a:p>
        </p:txBody>
      </p:sp>
      <p:sp>
        <p:nvSpPr>
          <p:cNvPr id="3080" name="Text Box 7"/>
          <p:cNvSpPr txBox="1">
            <a:spLocks noChangeArrowheads="1"/>
          </p:cNvSpPr>
          <p:nvPr/>
        </p:nvSpPr>
        <p:spPr bwMode="auto">
          <a:xfrm>
            <a:off x="5562600" y="4229100"/>
            <a:ext cx="2286000" cy="366713"/>
          </a:xfrm>
          <a:prstGeom prst="rect">
            <a:avLst/>
          </a:prstGeom>
          <a:noFill/>
          <a:ln w="9525">
            <a:noFill/>
            <a:miter lim="800000"/>
            <a:headEnd/>
            <a:tailEnd/>
          </a:ln>
        </p:spPr>
        <p:txBody>
          <a:bodyPr wrap="none">
            <a:spAutoFit/>
          </a:bodyPr>
          <a:lstStyle/>
          <a:p>
            <a:r>
              <a:rPr lang="en-US" b="1"/>
              <a:t>Population density, </a:t>
            </a:r>
            <a:r>
              <a:rPr lang="en-US" b="1" i="1"/>
              <a:t>N</a:t>
            </a:r>
            <a:endParaRPr lang="en-US" b="1"/>
          </a:p>
        </p:txBody>
      </p:sp>
      <p:sp>
        <p:nvSpPr>
          <p:cNvPr id="3081" name="Text Box 8"/>
          <p:cNvSpPr txBox="1">
            <a:spLocks noChangeArrowheads="1"/>
          </p:cNvSpPr>
          <p:nvPr/>
        </p:nvSpPr>
        <p:spPr bwMode="auto">
          <a:xfrm>
            <a:off x="1981200" y="1614488"/>
            <a:ext cx="1384300" cy="366712"/>
          </a:xfrm>
          <a:prstGeom prst="rect">
            <a:avLst/>
          </a:prstGeom>
          <a:noFill/>
          <a:ln w="9525">
            <a:noFill/>
            <a:miter lim="800000"/>
            <a:headEnd/>
            <a:tailEnd/>
          </a:ln>
        </p:spPr>
        <p:txBody>
          <a:bodyPr wrap="none">
            <a:spAutoFit/>
          </a:bodyPr>
          <a:lstStyle/>
          <a:p>
            <a:r>
              <a:rPr lang="en-US" b="1"/>
              <a:t>Birth rate, </a:t>
            </a:r>
            <a:r>
              <a:rPr lang="en-US" b="1" i="1"/>
              <a:t>b</a:t>
            </a:r>
            <a:endParaRPr lang="en-US" b="1"/>
          </a:p>
        </p:txBody>
      </p:sp>
      <p:sp>
        <p:nvSpPr>
          <p:cNvPr id="3082" name="Text Box 9"/>
          <p:cNvSpPr txBox="1">
            <a:spLocks noChangeArrowheads="1"/>
          </p:cNvSpPr>
          <p:nvPr/>
        </p:nvSpPr>
        <p:spPr bwMode="auto">
          <a:xfrm>
            <a:off x="6108700" y="1600200"/>
            <a:ext cx="1447800" cy="366713"/>
          </a:xfrm>
          <a:prstGeom prst="rect">
            <a:avLst/>
          </a:prstGeom>
          <a:noFill/>
          <a:ln w="9525">
            <a:noFill/>
            <a:miter lim="800000"/>
            <a:headEnd/>
            <a:tailEnd/>
          </a:ln>
        </p:spPr>
        <p:txBody>
          <a:bodyPr wrap="none">
            <a:spAutoFit/>
          </a:bodyPr>
          <a:lstStyle/>
          <a:p>
            <a:r>
              <a:rPr lang="en-US" b="1"/>
              <a:t>Death rate, </a:t>
            </a:r>
            <a:r>
              <a:rPr lang="en-US" b="1" i="1"/>
              <a:t>d</a:t>
            </a:r>
            <a:endParaRPr lang="en-US" b="1"/>
          </a:p>
        </p:txBody>
      </p:sp>
      <p:sp>
        <p:nvSpPr>
          <p:cNvPr id="3083" name="Text Box 10"/>
          <p:cNvSpPr txBox="1">
            <a:spLocks noChangeArrowheads="1"/>
          </p:cNvSpPr>
          <p:nvPr/>
        </p:nvSpPr>
        <p:spPr bwMode="auto">
          <a:xfrm rot="-5400000">
            <a:off x="794" y="2832894"/>
            <a:ext cx="1155700" cy="366712"/>
          </a:xfrm>
          <a:prstGeom prst="rect">
            <a:avLst/>
          </a:prstGeom>
          <a:noFill/>
          <a:ln w="9525">
            <a:noFill/>
            <a:miter lim="800000"/>
            <a:headEnd/>
            <a:tailEnd/>
          </a:ln>
        </p:spPr>
        <p:txBody>
          <a:bodyPr wrap="none">
            <a:spAutoFit/>
          </a:bodyPr>
          <a:lstStyle/>
          <a:p>
            <a:r>
              <a:rPr lang="en-US" b="1"/>
              <a:t>Birth rate</a:t>
            </a:r>
          </a:p>
        </p:txBody>
      </p:sp>
      <p:sp>
        <p:nvSpPr>
          <p:cNvPr id="3084" name="Text Box 11"/>
          <p:cNvSpPr txBox="1">
            <a:spLocks noChangeArrowheads="1"/>
          </p:cNvSpPr>
          <p:nvPr/>
        </p:nvSpPr>
        <p:spPr bwMode="auto">
          <a:xfrm rot="-5400000">
            <a:off x="4160044" y="2788444"/>
            <a:ext cx="1219200" cy="366712"/>
          </a:xfrm>
          <a:prstGeom prst="rect">
            <a:avLst/>
          </a:prstGeom>
          <a:noFill/>
          <a:ln w="9525">
            <a:noFill/>
            <a:miter lim="800000"/>
            <a:headEnd/>
            <a:tailEnd/>
          </a:ln>
        </p:spPr>
        <p:txBody>
          <a:bodyPr wrap="none">
            <a:spAutoFit/>
          </a:bodyPr>
          <a:lstStyle/>
          <a:p>
            <a:r>
              <a:rPr lang="en-US" b="1"/>
              <a:t>Death rate</a:t>
            </a:r>
          </a:p>
        </p:txBody>
      </p:sp>
      <p:graphicFrame>
        <p:nvGraphicFramePr>
          <p:cNvPr id="3074" name="Object 13"/>
          <p:cNvGraphicFramePr>
            <a:graphicFrameLocks noChangeAspect="1"/>
          </p:cNvGraphicFramePr>
          <p:nvPr/>
        </p:nvGraphicFramePr>
        <p:xfrm>
          <a:off x="1711325" y="4881563"/>
          <a:ext cx="1887538" cy="595312"/>
        </p:xfrm>
        <a:graphic>
          <a:graphicData uri="http://schemas.openxmlformats.org/presentationml/2006/ole">
            <mc:AlternateContent xmlns:mc="http://schemas.openxmlformats.org/markup-compatibility/2006">
              <mc:Choice xmlns:v="urn:schemas-microsoft-com:vml" Requires="v">
                <p:oleObj spid="_x0000_s3158" name="Equation" r:id="rId5" imgW="723600" imgH="228600" progId="Equation.3">
                  <p:embed/>
                </p:oleObj>
              </mc:Choice>
              <mc:Fallback>
                <p:oleObj name="Equation" r:id="rId5" imgW="723600" imgH="228600" progId="Equation.3">
                  <p:embed/>
                  <p:pic>
                    <p:nvPicPr>
                      <p:cNvPr id="0" name="Object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1325" y="4881563"/>
                        <a:ext cx="1887538" cy="595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5" name="Object 14"/>
          <p:cNvGraphicFramePr>
            <a:graphicFrameLocks noChangeAspect="1"/>
          </p:cNvGraphicFramePr>
          <p:nvPr/>
        </p:nvGraphicFramePr>
        <p:xfrm>
          <a:off x="5622925" y="4887913"/>
          <a:ext cx="1987550" cy="595312"/>
        </p:xfrm>
        <a:graphic>
          <a:graphicData uri="http://schemas.openxmlformats.org/presentationml/2006/ole">
            <mc:AlternateContent xmlns:mc="http://schemas.openxmlformats.org/markup-compatibility/2006">
              <mc:Choice xmlns:v="urn:schemas-microsoft-com:vml" Requires="v">
                <p:oleObj spid="_x0000_s3159" name="Equation" r:id="rId7" imgW="761760" imgH="228600" progId="Equation.3">
                  <p:embed/>
                </p:oleObj>
              </mc:Choice>
              <mc:Fallback>
                <p:oleObj name="Equation" r:id="rId7" imgW="761760" imgH="228600" progId="Equation.3">
                  <p:embed/>
                  <p:pic>
                    <p:nvPicPr>
                      <p:cNvPr id="0" name="Object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22925" y="4887913"/>
                        <a:ext cx="1987550" cy="595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85" name="Text Box 15"/>
          <p:cNvSpPr txBox="1">
            <a:spLocks noChangeArrowheads="1"/>
          </p:cNvSpPr>
          <p:nvPr/>
        </p:nvSpPr>
        <p:spPr bwMode="auto">
          <a:xfrm>
            <a:off x="1219200" y="5759450"/>
            <a:ext cx="6711950" cy="641350"/>
          </a:xfrm>
          <a:prstGeom prst="rect">
            <a:avLst/>
          </a:prstGeom>
          <a:noFill/>
          <a:ln w="9525">
            <a:noFill/>
            <a:miter lim="800000"/>
            <a:headEnd/>
            <a:tailEnd/>
          </a:ln>
        </p:spPr>
        <p:txBody>
          <a:bodyPr wrap="none">
            <a:spAutoFit/>
          </a:bodyPr>
          <a:lstStyle/>
          <a:p>
            <a:r>
              <a:rPr lang="en-US" i="1"/>
              <a:t>a</a:t>
            </a:r>
            <a:r>
              <a:rPr lang="en-US"/>
              <a:t> measures how rapidly the birth rate decreases with increasing density</a:t>
            </a:r>
          </a:p>
          <a:p>
            <a:r>
              <a:rPr lang="en-US" i="1"/>
              <a:t>c</a:t>
            </a:r>
            <a:r>
              <a:rPr lang="en-US"/>
              <a:t> measures how rapidly the death rate increases with increasing density</a:t>
            </a:r>
            <a:endParaRPr lang="en-US" i="1"/>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2"/>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lgn="ctr"/>
            <a:r>
              <a:rPr lang="en-US" sz="3200" b="1"/>
              <a:t>This leads to the </a:t>
            </a:r>
            <a:r>
              <a:rPr lang="en-US" sz="3200" b="1" i="1"/>
              <a:t>logistic</a:t>
            </a:r>
            <a:r>
              <a:rPr lang="en-US" sz="3200" b="1"/>
              <a:t> model</a:t>
            </a:r>
          </a:p>
        </p:txBody>
      </p:sp>
      <p:sp>
        <p:nvSpPr>
          <p:cNvPr id="4101" name="Text Box 3"/>
          <p:cNvSpPr txBox="1">
            <a:spLocks noChangeArrowheads="1"/>
          </p:cNvSpPr>
          <p:nvPr/>
        </p:nvSpPr>
        <p:spPr bwMode="auto">
          <a:xfrm>
            <a:off x="3352800" y="1219200"/>
            <a:ext cx="4584700" cy="641350"/>
          </a:xfrm>
          <a:prstGeom prst="rect">
            <a:avLst/>
          </a:prstGeom>
          <a:noFill/>
          <a:ln w="9525">
            <a:noFill/>
            <a:miter lim="800000"/>
            <a:headEnd/>
            <a:tailEnd/>
          </a:ln>
        </p:spPr>
        <p:txBody>
          <a:bodyPr wrap="none">
            <a:spAutoFit/>
          </a:bodyPr>
          <a:lstStyle/>
          <a:p>
            <a:r>
              <a:rPr lang="en-US" b="1"/>
              <a:t>We can start from the same basic framework</a:t>
            </a:r>
          </a:p>
          <a:p>
            <a:r>
              <a:rPr lang="en-US" b="1"/>
              <a:t>as the exponential model:</a:t>
            </a:r>
          </a:p>
        </p:txBody>
      </p:sp>
      <p:graphicFrame>
        <p:nvGraphicFramePr>
          <p:cNvPr id="4098" name="Object 4"/>
          <p:cNvGraphicFramePr>
            <a:graphicFrameLocks noChangeAspect="1"/>
          </p:cNvGraphicFramePr>
          <p:nvPr/>
        </p:nvGraphicFramePr>
        <p:xfrm>
          <a:off x="4095750" y="2057400"/>
          <a:ext cx="1847850" cy="763588"/>
        </p:xfrm>
        <a:graphic>
          <a:graphicData uri="http://schemas.openxmlformats.org/presentationml/2006/ole">
            <mc:AlternateContent xmlns:mc="http://schemas.openxmlformats.org/markup-compatibility/2006">
              <mc:Choice xmlns:v="urn:schemas-microsoft-com:vml" Requires="v">
                <p:oleObj spid="_x0000_s4182" name="Equation" r:id="rId3" imgW="952200" imgH="393480" progId="Equation.3">
                  <p:embed/>
                </p:oleObj>
              </mc:Choice>
              <mc:Fallback>
                <p:oleObj name="Equation" r:id="rId3" imgW="952200" imgH="39348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5750" y="2057400"/>
                        <a:ext cx="1847850" cy="763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2" name="Text Box 5"/>
          <p:cNvSpPr txBox="1">
            <a:spLocks noChangeArrowheads="1"/>
          </p:cNvSpPr>
          <p:nvPr/>
        </p:nvSpPr>
        <p:spPr bwMode="auto">
          <a:xfrm>
            <a:off x="3416300" y="3124200"/>
            <a:ext cx="4584700" cy="1190625"/>
          </a:xfrm>
          <a:prstGeom prst="rect">
            <a:avLst/>
          </a:prstGeom>
          <a:noFill/>
          <a:ln w="9525">
            <a:noFill/>
            <a:miter lim="800000"/>
            <a:headEnd/>
            <a:tailEnd/>
          </a:ln>
        </p:spPr>
        <p:txBody>
          <a:bodyPr>
            <a:spAutoFit/>
          </a:bodyPr>
          <a:lstStyle/>
          <a:p>
            <a:r>
              <a:rPr lang="en-US" b="1"/>
              <a:t>In 1838, Verhulst realized that density dependence can be incorporated</a:t>
            </a:r>
            <a:r>
              <a:rPr lang="en-US"/>
              <a:t> </a:t>
            </a:r>
            <a:r>
              <a:rPr lang="en-US" b="1"/>
              <a:t>simply by replacing </a:t>
            </a:r>
            <a:r>
              <a:rPr lang="en-US" b="1" i="1"/>
              <a:t>b</a:t>
            </a:r>
            <a:r>
              <a:rPr lang="en-US" b="1"/>
              <a:t> and </a:t>
            </a:r>
            <a:r>
              <a:rPr lang="en-US" b="1" i="1"/>
              <a:t>d </a:t>
            </a:r>
            <a:r>
              <a:rPr lang="en-US" b="1"/>
              <a:t> with functions that depend on </a:t>
            </a:r>
            <a:r>
              <a:rPr lang="en-US" b="1" i="1"/>
              <a:t>N</a:t>
            </a:r>
            <a:r>
              <a:rPr lang="en-US" b="1"/>
              <a:t>:</a:t>
            </a:r>
          </a:p>
        </p:txBody>
      </p:sp>
      <p:graphicFrame>
        <p:nvGraphicFramePr>
          <p:cNvPr id="4099" name="Object 6"/>
          <p:cNvGraphicFramePr>
            <a:graphicFrameLocks noChangeAspect="1"/>
          </p:cNvGraphicFramePr>
          <p:nvPr/>
        </p:nvGraphicFramePr>
        <p:xfrm>
          <a:off x="3810000" y="4646613"/>
          <a:ext cx="3278188" cy="763587"/>
        </p:xfrm>
        <a:graphic>
          <a:graphicData uri="http://schemas.openxmlformats.org/presentationml/2006/ole">
            <mc:AlternateContent xmlns:mc="http://schemas.openxmlformats.org/markup-compatibility/2006">
              <mc:Choice xmlns:v="urn:schemas-microsoft-com:vml" Requires="v">
                <p:oleObj spid="_x0000_s4183" name="Equation" r:id="rId5" imgW="1688760" imgH="393480" progId="Equation.3">
                  <p:embed/>
                </p:oleObj>
              </mc:Choice>
              <mc:Fallback>
                <p:oleObj name="Equation" r:id="rId5" imgW="1688760" imgH="39348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0" y="4646613"/>
                        <a:ext cx="3278188" cy="763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103" name="Picture 7" descr="verhulst"/>
          <p:cNvPicPr>
            <a:picLocks noChangeAspect="1" noChangeArrowheads="1"/>
          </p:cNvPicPr>
          <p:nvPr/>
        </p:nvPicPr>
        <p:blipFill>
          <a:blip r:embed="rId7" cstate="print"/>
          <a:srcRect/>
          <a:stretch>
            <a:fillRect/>
          </a:stretch>
        </p:blipFill>
        <p:spPr bwMode="auto">
          <a:xfrm>
            <a:off x="357188" y="1371600"/>
            <a:ext cx="2614612" cy="403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Text Box 2"/>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lgn="ctr"/>
            <a:r>
              <a:rPr lang="en-US" sz="3200" b="1"/>
              <a:t>The </a:t>
            </a:r>
            <a:r>
              <a:rPr lang="en-US" sz="3200" b="1" i="1"/>
              <a:t>logistic</a:t>
            </a:r>
            <a:r>
              <a:rPr lang="en-US" sz="3200" b="1"/>
              <a:t> model</a:t>
            </a:r>
          </a:p>
        </p:txBody>
      </p:sp>
      <p:sp>
        <p:nvSpPr>
          <p:cNvPr id="5126" name="Text Box 3"/>
          <p:cNvSpPr txBox="1">
            <a:spLocks noChangeArrowheads="1"/>
          </p:cNvSpPr>
          <p:nvPr/>
        </p:nvSpPr>
        <p:spPr bwMode="auto">
          <a:xfrm>
            <a:off x="593725" y="1143000"/>
            <a:ext cx="5238750" cy="366713"/>
          </a:xfrm>
          <a:prstGeom prst="rect">
            <a:avLst/>
          </a:prstGeom>
          <a:noFill/>
          <a:ln w="9525">
            <a:noFill/>
            <a:miter lim="800000"/>
            <a:headEnd/>
            <a:tailEnd/>
          </a:ln>
        </p:spPr>
        <p:txBody>
          <a:bodyPr wrap="none">
            <a:spAutoFit/>
          </a:bodyPr>
          <a:lstStyle/>
          <a:p>
            <a:r>
              <a:rPr lang="en-US" b="1"/>
              <a:t>Rearranging this equation a bit, gives the following:</a:t>
            </a:r>
          </a:p>
        </p:txBody>
      </p:sp>
      <p:graphicFrame>
        <p:nvGraphicFramePr>
          <p:cNvPr id="5122" name="Object 4"/>
          <p:cNvGraphicFramePr>
            <a:graphicFrameLocks noChangeAspect="1"/>
          </p:cNvGraphicFramePr>
          <p:nvPr/>
        </p:nvGraphicFramePr>
        <p:xfrm>
          <a:off x="2720975" y="1868488"/>
          <a:ext cx="3695700" cy="838200"/>
        </p:xfrm>
        <a:graphic>
          <a:graphicData uri="http://schemas.openxmlformats.org/presentationml/2006/ole">
            <mc:AlternateContent xmlns:mc="http://schemas.openxmlformats.org/markup-compatibility/2006">
              <mc:Choice xmlns:v="urn:schemas-microsoft-com:vml" Requires="v">
                <p:oleObj spid="_x0000_s5248" name="Equation" r:id="rId3" imgW="1904760" imgH="431640" progId="Equation.3">
                  <p:embed/>
                </p:oleObj>
              </mc:Choice>
              <mc:Fallback>
                <p:oleObj name="Equation" r:id="rId3" imgW="1904760" imgH="43164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0975" y="1868488"/>
                        <a:ext cx="36957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7" name="Text Box 5"/>
          <p:cNvSpPr txBox="1">
            <a:spLocks noChangeArrowheads="1"/>
          </p:cNvSpPr>
          <p:nvPr/>
        </p:nvSpPr>
        <p:spPr bwMode="auto">
          <a:xfrm>
            <a:off x="746125" y="3390900"/>
            <a:ext cx="184150" cy="366713"/>
          </a:xfrm>
          <a:prstGeom prst="rect">
            <a:avLst/>
          </a:prstGeom>
          <a:noFill/>
          <a:ln w="9525">
            <a:noFill/>
            <a:miter lim="800000"/>
            <a:headEnd/>
            <a:tailEnd/>
          </a:ln>
        </p:spPr>
        <p:txBody>
          <a:bodyPr wrap="none">
            <a:spAutoFit/>
          </a:bodyPr>
          <a:lstStyle/>
          <a:p>
            <a:endParaRPr lang="en-US"/>
          </a:p>
        </p:txBody>
      </p:sp>
      <p:graphicFrame>
        <p:nvGraphicFramePr>
          <p:cNvPr id="5123" name="Object 7"/>
          <p:cNvGraphicFramePr>
            <a:graphicFrameLocks noChangeAspect="1"/>
          </p:cNvGraphicFramePr>
          <p:nvPr/>
        </p:nvGraphicFramePr>
        <p:xfrm>
          <a:off x="1379538" y="4027488"/>
          <a:ext cx="1585912" cy="468312"/>
        </p:xfrm>
        <a:graphic>
          <a:graphicData uri="http://schemas.openxmlformats.org/presentationml/2006/ole">
            <mc:AlternateContent xmlns:mc="http://schemas.openxmlformats.org/markup-compatibility/2006">
              <mc:Choice xmlns:v="urn:schemas-microsoft-com:vml" Requires="v">
                <p:oleObj spid="_x0000_s5249" name="Equation" r:id="rId5" imgW="774360" imgH="228600" progId="Equation.3">
                  <p:embed/>
                </p:oleObj>
              </mc:Choice>
              <mc:Fallback>
                <p:oleObj name="Equation" r:id="rId5" imgW="774360" imgH="228600"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9538" y="4027488"/>
                        <a:ext cx="1585912" cy="46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4" name="Object 8"/>
          <p:cNvGraphicFramePr>
            <a:graphicFrameLocks noChangeAspect="1"/>
          </p:cNvGraphicFramePr>
          <p:nvPr/>
        </p:nvGraphicFramePr>
        <p:xfrm>
          <a:off x="1444625" y="5373688"/>
          <a:ext cx="1498600" cy="835025"/>
        </p:xfrm>
        <a:graphic>
          <a:graphicData uri="http://schemas.openxmlformats.org/presentationml/2006/ole">
            <mc:AlternateContent xmlns:mc="http://schemas.openxmlformats.org/markup-compatibility/2006">
              <mc:Choice xmlns:v="urn:schemas-microsoft-com:vml" Requires="v">
                <p:oleObj spid="_x0000_s5250" name="Equation" r:id="rId7" imgW="774360" imgH="431640" progId="Equation.3">
                  <p:embed/>
                </p:oleObj>
              </mc:Choice>
              <mc:Fallback>
                <p:oleObj name="Equation" r:id="rId7" imgW="774360" imgH="431640" progId="Equation.3">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44625" y="5373688"/>
                        <a:ext cx="1498600"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8" name="Text Box 9"/>
          <p:cNvSpPr txBox="1">
            <a:spLocks noChangeArrowheads="1"/>
          </p:cNvSpPr>
          <p:nvPr/>
        </p:nvSpPr>
        <p:spPr bwMode="auto">
          <a:xfrm>
            <a:off x="593725" y="2895600"/>
            <a:ext cx="7505700" cy="366713"/>
          </a:xfrm>
          <a:prstGeom prst="rect">
            <a:avLst/>
          </a:prstGeom>
          <a:noFill/>
          <a:ln w="9525">
            <a:noFill/>
            <a:miter lim="800000"/>
            <a:headEnd/>
            <a:tailEnd/>
          </a:ln>
        </p:spPr>
        <p:txBody>
          <a:bodyPr wrap="none">
            <a:spAutoFit/>
          </a:bodyPr>
          <a:lstStyle/>
          <a:p>
            <a:r>
              <a:rPr lang="en-US" b="1"/>
              <a:t>Several of the terms in this equation have a ready biological interpretation:</a:t>
            </a:r>
          </a:p>
        </p:txBody>
      </p:sp>
      <p:sp>
        <p:nvSpPr>
          <p:cNvPr id="5129" name="Text Box 10"/>
          <p:cNvSpPr txBox="1">
            <a:spLocks noChangeArrowheads="1"/>
          </p:cNvSpPr>
          <p:nvPr/>
        </p:nvSpPr>
        <p:spPr bwMode="auto">
          <a:xfrm>
            <a:off x="3260725" y="3581400"/>
            <a:ext cx="4816475" cy="1465263"/>
          </a:xfrm>
          <a:prstGeom prst="rect">
            <a:avLst/>
          </a:prstGeom>
          <a:noFill/>
          <a:ln w="9525">
            <a:noFill/>
            <a:miter lim="800000"/>
            <a:headEnd/>
            <a:tailEnd/>
          </a:ln>
        </p:spPr>
        <p:txBody>
          <a:bodyPr>
            <a:spAutoFit/>
          </a:bodyPr>
          <a:lstStyle/>
          <a:p>
            <a:r>
              <a:rPr lang="en-US" b="1" dirty="0"/>
              <a:t>This </a:t>
            </a:r>
            <a:r>
              <a:rPr lang="en-US" b="1" i="1" dirty="0"/>
              <a:t>r</a:t>
            </a:r>
            <a:r>
              <a:rPr lang="en-US" b="1" dirty="0"/>
              <a:t> is the maximum intrinsic rate of increase for a population. This maximum </a:t>
            </a:r>
            <a:r>
              <a:rPr lang="en-US" b="1" dirty="0" smtClean="0"/>
              <a:t>occurs only when </a:t>
            </a:r>
            <a:r>
              <a:rPr lang="en-US" b="1" dirty="0"/>
              <a:t>the population is very small. At this point, the </a:t>
            </a:r>
            <a:r>
              <a:rPr lang="en-US" b="1" dirty="0" smtClean="0"/>
              <a:t>population experiences approximately exponential </a:t>
            </a:r>
            <a:r>
              <a:rPr lang="en-US" b="1" dirty="0"/>
              <a:t>growth.</a:t>
            </a:r>
          </a:p>
        </p:txBody>
      </p:sp>
      <p:sp>
        <p:nvSpPr>
          <p:cNvPr id="5130" name="Text Box 11"/>
          <p:cNvSpPr txBox="1">
            <a:spLocks noChangeArrowheads="1"/>
          </p:cNvSpPr>
          <p:nvPr/>
        </p:nvSpPr>
        <p:spPr bwMode="auto">
          <a:xfrm>
            <a:off x="3260725" y="5256213"/>
            <a:ext cx="4816475" cy="1190625"/>
          </a:xfrm>
          <a:prstGeom prst="rect">
            <a:avLst/>
          </a:prstGeom>
          <a:noFill/>
          <a:ln w="9525">
            <a:noFill/>
            <a:miter lim="800000"/>
            <a:headEnd/>
            <a:tailEnd/>
          </a:ln>
        </p:spPr>
        <p:txBody>
          <a:bodyPr>
            <a:spAutoFit/>
          </a:bodyPr>
          <a:lstStyle/>
          <a:p>
            <a:r>
              <a:rPr lang="en-US" b="1"/>
              <a:t>This </a:t>
            </a:r>
            <a:r>
              <a:rPr lang="en-US" b="1" i="1"/>
              <a:t>K</a:t>
            </a:r>
            <a:r>
              <a:rPr lang="en-US" b="1"/>
              <a:t> is the </a:t>
            </a:r>
            <a:r>
              <a:rPr lang="en-US" b="1" i="1"/>
              <a:t>carrying capacity</a:t>
            </a:r>
            <a:r>
              <a:rPr lang="en-US" b="1"/>
              <a:t> of the environment, it tells us the maximum number of individuals that the environment can support.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lgn="ctr"/>
            <a:r>
              <a:rPr lang="en-US" sz="3200" b="1"/>
              <a:t>Where is the </a:t>
            </a:r>
            <a:r>
              <a:rPr lang="en-US" sz="3200" b="1" i="1"/>
              <a:t>K </a:t>
            </a:r>
            <a:r>
              <a:rPr lang="en-US" sz="3200" b="1"/>
              <a:t>of a population?</a:t>
            </a:r>
          </a:p>
        </p:txBody>
      </p:sp>
      <p:pic>
        <p:nvPicPr>
          <p:cNvPr id="24579" name="Picture 17"/>
          <p:cNvPicPr>
            <a:picLocks noChangeAspect="1" noChangeArrowheads="1"/>
          </p:cNvPicPr>
          <p:nvPr/>
        </p:nvPicPr>
        <p:blipFill>
          <a:blip r:embed="rId2" cstate="print"/>
          <a:srcRect/>
          <a:stretch>
            <a:fillRect/>
          </a:stretch>
        </p:blipFill>
        <p:spPr bwMode="auto">
          <a:xfrm>
            <a:off x="2057400" y="1524000"/>
            <a:ext cx="4829175" cy="3467100"/>
          </a:xfrm>
          <a:prstGeom prst="rect">
            <a:avLst/>
          </a:prstGeom>
          <a:noFill/>
          <a:ln w="9525">
            <a:noFill/>
            <a:miter lim="800000"/>
            <a:headEnd/>
            <a:tailEnd/>
          </a:ln>
        </p:spPr>
      </p:pic>
      <p:sp>
        <p:nvSpPr>
          <p:cNvPr id="24580" name="Text Box 18"/>
          <p:cNvSpPr txBox="1">
            <a:spLocks noChangeArrowheads="1"/>
          </p:cNvSpPr>
          <p:nvPr/>
        </p:nvSpPr>
        <p:spPr bwMode="auto">
          <a:xfrm>
            <a:off x="3657600" y="4876800"/>
            <a:ext cx="1749425" cy="336550"/>
          </a:xfrm>
          <a:prstGeom prst="rect">
            <a:avLst/>
          </a:prstGeom>
          <a:noFill/>
          <a:ln w="9525">
            <a:noFill/>
            <a:miter lim="800000"/>
            <a:headEnd/>
            <a:tailEnd/>
          </a:ln>
        </p:spPr>
        <p:txBody>
          <a:bodyPr wrap="none">
            <a:spAutoFit/>
          </a:bodyPr>
          <a:lstStyle/>
          <a:p>
            <a:r>
              <a:rPr lang="en-US" sz="1600" b="1"/>
              <a:t>Population size, </a:t>
            </a:r>
            <a:r>
              <a:rPr lang="en-US" sz="1600" b="1" i="1"/>
              <a:t>N</a:t>
            </a:r>
            <a:endParaRPr lang="en-US" sz="1600" b="1"/>
          </a:p>
        </p:txBody>
      </p:sp>
      <p:sp>
        <p:nvSpPr>
          <p:cNvPr id="24581" name="Text Box 19"/>
          <p:cNvSpPr txBox="1">
            <a:spLocks noChangeArrowheads="1"/>
          </p:cNvSpPr>
          <p:nvPr/>
        </p:nvSpPr>
        <p:spPr bwMode="auto">
          <a:xfrm rot="-5400000">
            <a:off x="1593850" y="3041650"/>
            <a:ext cx="590550" cy="336550"/>
          </a:xfrm>
          <a:prstGeom prst="rect">
            <a:avLst/>
          </a:prstGeom>
          <a:noFill/>
          <a:ln w="9525">
            <a:noFill/>
            <a:miter lim="800000"/>
            <a:headEnd/>
            <a:tailEnd/>
          </a:ln>
        </p:spPr>
        <p:txBody>
          <a:bodyPr wrap="none">
            <a:spAutoFit/>
          </a:bodyPr>
          <a:lstStyle/>
          <a:p>
            <a:r>
              <a:rPr lang="en-US" sz="1600" b="1"/>
              <a:t>Rate</a:t>
            </a:r>
          </a:p>
        </p:txBody>
      </p:sp>
      <p:sp>
        <p:nvSpPr>
          <p:cNvPr id="24582" name="Text Box 20"/>
          <p:cNvSpPr txBox="1">
            <a:spLocks noChangeArrowheads="1"/>
          </p:cNvSpPr>
          <p:nvPr/>
        </p:nvSpPr>
        <p:spPr bwMode="auto">
          <a:xfrm>
            <a:off x="3733800" y="2057400"/>
            <a:ext cx="298450" cy="366713"/>
          </a:xfrm>
          <a:prstGeom prst="rect">
            <a:avLst/>
          </a:prstGeom>
          <a:noFill/>
          <a:ln w="9525">
            <a:noFill/>
            <a:miter lim="800000"/>
            <a:headEnd/>
            <a:tailEnd/>
          </a:ln>
        </p:spPr>
        <p:txBody>
          <a:bodyPr wrap="none">
            <a:spAutoFit/>
          </a:bodyPr>
          <a:lstStyle/>
          <a:p>
            <a:r>
              <a:rPr lang="en-US" b="1" i="1">
                <a:solidFill>
                  <a:srgbClr val="00FFFF"/>
                </a:solidFill>
              </a:rPr>
              <a:t>b</a:t>
            </a:r>
          </a:p>
        </p:txBody>
      </p:sp>
      <p:sp>
        <p:nvSpPr>
          <p:cNvPr id="24583" name="Text Box 21"/>
          <p:cNvSpPr txBox="1">
            <a:spLocks noChangeArrowheads="1"/>
          </p:cNvSpPr>
          <p:nvPr/>
        </p:nvSpPr>
        <p:spPr bwMode="auto">
          <a:xfrm>
            <a:off x="6096000" y="2057400"/>
            <a:ext cx="298450" cy="366713"/>
          </a:xfrm>
          <a:prstGeom prst="rect">
            <a:avLst/>
          </a:prstGeom>
          <a:noFill/>
          <a:ln w="9525">
            <a:noFill/>
            <a:miter lim="800000"/>
            <a:headEnd/>
            <a:tailEnd/>
          </a:ln>
        </p:spPr>
        <p:txBody>
          <a:bodyPr wrap="none">
            <a:spAutoFit/>
          </a:bodyPr>
          <a:lstStyle/>
          <a:p>
            <a:r>
              <a:rPr lang="en-US" b="1" i="1">
                <a:solidFill>
                  <a:srgbClr val="FF0000"/>
                </a:solidFill>
              </a:rPr>
              <a:t>d</a:t>
            </a:r>
          </a:p>
        </p:txBody>
      </p:sp>
      <p:sp>
        <p:nvSpPr>
          <p:cNvPr id="24584" name="Text Box 22"/>
          <p:cNvSpPr txBox="1">
            <a:spLocks noChangeArrowheads="1"/>
          </p:cNvSpPr>
          <p:nvPr/>
        </p:nvSpPr>
        <p:spPr bwMode="auto">
          <a:xfrm>
            <a:off x="5486400" y="3429000"/>
            <a:ext cx="710451" cy="369332"/>
          </a:xfrm>
          <a:prstGeom prst="rect">
            <a:avLst/>
          </a:prstGeom>
          <a:noFill/>
          <a:ln w="9525">
            <a:noFill/>
            <a:miter lim="800000"/>
            <a:headEnd/>
            <a:tailEnd/>
          </a:ln>
        </p:spPr>
        <p:txBody>
          <a:bodyPr wrap="none">
            <a:spAutoFit/>
          </a:bodyPr>
          <a:lstStyle/>
          <a:p>
            <a:r>
              <a:rPr lang="en-US" b="1" i="1" dirty="0" err="1" smtClean="0">
                <a:solidFill>
                  <a:srgbClr val="66FF33"/>
                </a:solidFill>
              </a:rPr>
              <a:t>dN</a:t>
            </a:r>
            <a:r>
              <a:rPr lang="en-US" b="1" i="1" dirty="0" smtClean="0">
                <a:solidFill>
                  <a:srgbClr val="66FF33"/>
                </a:solidFill>
              </a:rPr>
              <a:t>/</a:t>
            </a:r>
            <a:r>
              <a:rPr lang="en-US" b="1" i="1" dirty="0" err="1" smtClean="0">
                <a:solidFill>
                  <a:srgbClr val="66FF33"/>
                </a:solidFill>
              </a:rPr>
              <a:t>dt</a:t>
            </a:r>
            <a:endParaRPr lang="en-US" b="1" i="1" dirty="0">
              <a:solidFill>
                <a:srgbClr val="66FF33"/>
              </a:solidFill>
            </a:endParaRPr>
          </a:p>
        </p:txBody>
      </p:sp>
      <p:sp>
        <p:nvSpPr>
          <p:cNvPr id="24585" name="Line 23"/>
          <p:cNvSpPr>
            <a:spLocks noChangeShapeType="1"/>
          </p:cNvSpPr>
          <p:nvPr/>
        </p:nvSpPr>
        <p:spPr bwMode="auto">
          <a:xfrm>
            <a:off x="5257800" y="2667000"/>
            <a:ext cx="0" cy="1828800"/>
          </a:xfrm>
          <a:prstGeom prst="line">
            <a:avLst/>
          </a:prstGeom>
          <a:noFill/>
          <a:ln w="38100" cap="rnd">
            <a:solidFill>
              <a:srgbClr val="FFFF00"/>
            </a:solidFill>
            <a:prstDash val="sysDot"/>
            <a:round/>
            <a:headEnd/>
            <a:tailEnd/>
          </a:ln>
        </p:spPr>
        <p:txBody>
          <a:bodyPr/>
          <a:lstStyle/>
          <a:p>
            <a:endParaRPr lang="en-US"/>
          </a:p>
        </p:txBody>
      </p:sp>
      <p:sp>
        <p:nvSpPr>
          <p:cNvPr id="24586" name="Line 24"/>
          <p:cNvSpPr>
            <a:spLocks noChangeShapeType="1"/>
          </p:cNvSpPr>
          <p:nvPr/>
        </p:nvSpPr>
        <p:spPr bwMode="auto">
          <a:xfrm flipH="1" flipV="1">
            <a:off x="2546350" y="3702050"/>
            <a:ext cx="2711450" cy="6350"/>
          </a:xfrm>
          <a:prstGeom prst="line">
            <a:avLst/>
          </a:prstGeom>
          <a:noFill/>
          <a:ln w="38100" cap="rnd">
            <a:solidFill>
              <a:srgbClr val="FFFF00"/>
            </a:solidFill>
            <a:prstDash val="sysDot"/>
            <a:round/>
            <a:headEnd/>
            <a:tailEnd/>
          </a:ln>
        </p:spPr>
        <p:txBody>
          <a:bodyPr/>
          <a:lstStyle/>
          <a:p>
            <a:endParaRPr lang="en-US"/>
          </a:p>
        </p:txBody>
      </p:sp>
      <p:sp>
        <p:nvSpPr>
          <p:cNvPr id="24587" name="Freeform 26"/>
          <p:cNvSpPr>
            <a:spLocks/>
          </p:cNvSpPr>
          <p:nvPr/>
        </p:nvSpPr>
        <p:spPr bwMode="auto">
          <a:xfrm>
            <a:off x="5257800" y="4495800"/>
            <a:ext cx="762000" cy="1143000"/>
          </a:xfrm>
          <a:custGeom>
            <a:avLst/>
            <a:gdLst>
              <a:gd name="T0" fmla="*/ 0 w 480"/>
              <a:gd name="T1" fmla="*/ 0 h 720"/>
              <a:gd name="T2" fmla="*/ 2147483647 w 480"/>
              <a:gd name="T3" fmla="*/ 2147483647 h 720"/>
              <a:gd name="T4" fmla="*/ 2147483647 w 480"/>
              <a:gd name="T5" fmla="*/ 2147483647 h 720"/>
              <a:gd name="T6" fmla="*/ 0 60000 65536"/>
              <a:gd name="T7" fmla="*/ 0 60000 65536"/>
              <a:gd name="T8" fmla="*/ 0 60000 65536"/>
              <a:gd name="T9" fmla="*/ 0 w 480"/>
              <a:gd name="T10" fmla="*/ 0 h 720"/>
              <a:gd name="T11" fmla="*/ 480 w 480"/>
              <a:gd name="T12" fmla="*/ 720 h 720"/>
            </a:gdLst>
            <a:ahLst/>
            <a:cxnLst>
              <a:cxn ang="T6">
                <a:pos x="T0" y="T1"/>
              </a:cxn>
              <a:cxn ang="T7">
                <a:pos x="T2" y="T3"/>
              </a:cxn>
              <a:cxn ang="T8">
                <a:pos x="T4" y="T5"/>
              </a:cxn>
            </a:cxnLst>
            <a:rect l="T9" t="T10" r="T11" b="T12"/>
            <a:pathLst>
              <a:path w="480" h="720">
                <a:moveTo>
                  <a:pt x="0" y="0"/>
                </a:moveTo>
                <a:cubicBezTo>
                  <a:pt x="152" y="108"/>
                  <a:pt x="304" y="216"/>
                  <a:pt x="384" y="336"/>
                </a:cubicBezTo>
                <a:cubicBezTo>
                  <a:pt x="464" y="456"/>
                  <a:pt x="464" y="656"/>
                  <a:pt x="480" y="720"/>
                </a:cubicBezTo>
              </a:path>
            </a:pathLst>
          </a:custGeom>
          <a:noFill/>
          <a:ln w="38100">
            <a:solidFill>
              <a:srgbClr val="003399"/>
            </a:solidFill>
            <a:round/>
            <a:headEnd type="triangle" w="med" len="med"/>
            <a:tailEnd/>
          </a:ln>
        </p:spPr>
        <p:txBody>
          <a:bodyPr/>
          <a:lstStyle/>
          <a:p>
            <a:endParaRPr lang="en-US"/>
          </a:p>
        </p:txBody>
      </p:sp>
      <p:sp>
        <p:nvSpPr>
          <p:cNvPr id="24588" name="Text Box 27"/>
          <p:cNvSpPr txBox="1">
            <a:spLocks noChangeArrowheads="1"/>
          </p:cNvSpPr>
          <p:nvPr/>
        </p:nvSpPr>
        <p:spPr bwMode="auto">
          <a:xfrm>
            <a:off x="4267200" y="5676900"/>
            <a:ext cx="4182555" cy="923330"/>
          </a:xfrm>
          <a:prstGeom prst="rect">
            <a:avLst/>
          </a:prstGeom>
          <a:noFill/>
          <a:ln w="9525">
            <a:noFill/>
            <a:miter lim="800000"/>
            <a:headEnd/>
            <a:tailEnd/>
          </a:ln>
        </p:spPr>
        <p:txBody>
          <a:bodyPr wrap="none">
            <a:spAutoFit/>
          </a:bodyPr>
          <a:lstStyle/>
          <a:p>
            <a:r>
              <a:rPr lang="en-US" b="1" dirty="0"/>
              <a:t>This point, where the birth and death</a:t>
            </a:r>
          </a:p>
          <a:p>
            <a:r>
              <a:rPr lang="en-US" b="1" dirty="0"/>
              <a:t>rates become equal </a:t>
            </a:r>
            <a:r>
              <a:rPr lang="en-US" b="1" dirty="0" smtClean="0"/>
              <a:t>(</a:t>
            </a:r>
            <a:r>
              <a:rPr lang="en-US" b="1" i="1" dirty="0" smtClean="0"/>
              <a:t>b=d</a:t>
            </a:r>
            <a:r>
              <a:rPr lang="en-US" b="1" dirty="0" smtClean="0"/>
              <a:t>), </a:t>
            </a:r>
            <a:r>
              <a:rPr lang="en-US" b="1" dirty="0"/>
              <a:t>is the carrying</a:t>
            </a:r>
          </a:p>
          <a:p>
            <a:r>
              <a:rPr lang="en-US" b="1" dirty="0"/>
              <a:t>capacity, </a:t>
            </a:r>
            <a:r>
              <a:rPr lang="en-US" b="1" i="1" dirty="0"/>
              <a:t>K</a:t>
            </a:r>
            <a:r>
              <a:rPr lang="en-US" b="1" dirty="0"/>
              <a:t>, of the population.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 Box 2"/>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lgn="ctr"/>
            <a:r>
              <a:rPr lang="en-US" sz="3200" b="1"/>
              <a:t>The </a:t>
            </a:r>
            <a:r>
              <a:rPr lang="en-US" sz="3200" b="1" i="1"/>
              <a:t>logistic</a:t>
            </a:r>
            <a:r>
              <a:rPr lang="en-US" sz="3200" b="1"/>
              <a:t> model</a:t>
            </a:r>
          </a:p>
        </p:txBody>
      </p:sp>
      <p:graphicFrame>
        <p:nvGraphicFramePr>
          <p:cNvPr id="6146" name="Object 3"/>
          <p:cNvGraphicFramePr>
            <a:graphicFrameLocks noChangeAspect="1"/>
          </p:cNvGraphicFramePr>
          <p:nvPr/>
        </p:nvGraphicFramePr>
        <p:xfrm>
          <a:off x="3589338" y="1751013"/>
          <a:ext cx="1971675" cy="763587"/>
        </p:xfrm>
        <a:graphic>
          <a:graphicData uri="http://schemas.openxmlformats.org/presentationml/2006/ole">
            <mc:AlternateContent xmlns:mc="http://schemas.openxmlformats.org/markup-compatibility/2006">
              <mc:Choice xmlns:v="urn:schemas-microsoft-com:vml" Requires="v">
                <p:oleObj spid="_x0000_s6230" name="Equation" r:id="rId3" imgW="1015920" imgH="393480" progId="Equation.3">
                  <p:embed/>
                </p:oleObj>
              </mc:Choice>
              <mc:Fallback>
                <p:oleObj name="Equation" r:id="rId3" imgW="1015920" imgH="39348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9338" y="1751013"/>
                        <a:ext cx="1971675" cy="763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49" name="Text Box 4"/>
          <p:cNvSpPr txBox="1">
            <a:spLocks noChangeArrowheads="1"/>
          </p:cNvSpPr>
          <p:nvPr/>
        </p:nvSpPr>
        <p:spPr bwMode="auto">
          <a:xfrm>
            <a:off x="746125" y="1081088"/>
            <a:ext cx="5194300" cy="366712"/>
          </a:xfrm>
          <a:prstGeom prst="rect">
            <a:avLst/>
          </a:prstGeom>
          <a:noFill/>
          <a:ln w="9525">
            <a:noFill/>
            <a:miter lim="800000"/>
            <a:headEnd/>
            <a:tailEnd/>
          </a:ln>
        </p:spPr>
        <p:txBody>
          <a:bodyPr wrap="none">
            <a:spAutoFit/>
          </a:bodyPr>
          <a:lstStyle/>
          <a:p>
            <a:r>
              <a:rPr lang="en-US" b="1"/>
              <a:t>Ultimately, the logistic model is written in this way:</a:t>
            </a:r>
          </a:p>
        </p:txBody>
      </p:sp>
      <p:sp>
        <p:nvSpPr>
          <p:cNvPr id="6150" name="Text Box 13"/>
          <p:cNvSpPr txBox="1">
            <a:spLocks noChangeArrowheads="1"/>
          </p:cNvSpPr>
          <p:nvPr/>
        </p:nvSpPr>
        <p:spPr bwMode="auto">
          <a:xfrm>
            <a:off x="762000" y="2933700"/>
            <a:ext cx="7486650" cy="641350"/>
          </a:xfrm>
          <a:prstGeom prst="rect">
            <a:avLst/>
          </a:prstGeom>
          <a:noFill/>
          <a:ln w="9525">
            <a:noFill/>
            <a:miter lim="800000"/>
            <a:headEnd/>
            <a:tailEnd/>
          </a:ln>
        </p:spPr>
        <p:txBody>
          <a:bodyPr wrap="none">
            <a:spAutoFit/>
          </a:bodyPr>
          <a:lstStyle/>
          <a:p>
            <a:r>
              <a:rPr lang="en-US" b="1"/>
              <a:t>We can easily find the equilibria of the </a:t>
            </a:r>
            <a:r>
              <a:rPr lang="en-US" b="1" i="1"/>
              <a:t>logistic </a:t>
            </a:r>
            <a:r>
              <a:rPr lang="en-US" b="1"/>
              <a:t>by setting the rate of change</a:t>
            </a:r>
          </a:p>
          <a:p>
            <a:r>
              <a:rPr lang="en-US" b="1"/>
              <a:t>in population size equal to zero:</a:t>
            </a:r>
          </a:p>
        </p:txBody>
      </p:sp>
      <p:graphicFrame>
        <p:nvGraphicFramePr>
          <p:cNvPr id="6147" name="Object 14"/>
          <p:cNvGraphicFramePr>
            <a:graphicFrameLocks noChangeAspect="1"/>
          </p:cNvGraphicFramePr>
          <p:nvPr/>
        </p:nvGraphicFramePr>
        <p:xfrm>
          <a:off x="3716338" y="3808413"/>
          <a:ext cx="1700212" cy="763587"/>
        </p:xfrm>
        <a:graphic>
          <a:graphicData uri="http://schemas.openxmlformats.org/presentationml/2006/ole">
            <mc:AlternateContent xmlns:mc="http://schemas.openxmlformats.org/markup-compatibility/2006">
              <mc:Choice xmlns:v="urn:schemas-microsoft-com:vml" Requires="v">
                <p:oleObj spid="_x0000_s6231" name="Equation" r:id="rId5" imgW="876240" imgH="393480" progId="Equation.3">
                  <p:embed/>
                </p:oleObj>
              </mc:Choice>
              <mc:Fallback>
                <p:oleObj name="Equation" r:id="rId5" imgW="876240" imgH="393480" progId="Equation.3">
                  <p:embed/>
                  <p:pic>
                    <p:nvPicPr>
                      <p:cNvPr id="0" name="Object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16338" y="3808413"/>
                        <a:ext cx="1700212" cy="763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51" name="Text Box 15"/>
          <p:cNvSpPr txBox="1">
            <a:spLocks noChangeArrowheads="1"/>
          </p:cNvSpPr>
          <p:nvPr/>
        </p:nvSpPr>
        <p:spPr bwMode="auto">
          <a:xfrm>
            <a:off x="822325" y="5143500"/>
            <a:ext cx="2590800" cy="366713"/>
          </a:xfrm>
          <a:prstGeom prst="rect">
            <a:avLst/>
          </a:prstGeom>
          <a:noFill/>
          <a:ln w="9525">
            <a:noFill/>
            <a:miter lim="800000"/>
            <a:headEnd/>
            <a:tailEnd/>
          </a:ln>
        </p:spPr>
        <p:txBody>
          <a:bodyPr wrap="none">
            <a:spAutoFit/>
          </a:bodyPr>
          <a:lstStyle/>
          <a:p>
            <a:r>
              <a:rPr lang="en-US" b="1"/>
              <a:t>What are the equilibria?</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lgn="ctr"/>
            <a:r>
              <a:rPr lang="en-US" sz="3200" b="1"/>
              <a:t>The </a:t>
            </a:r>
            <a:r>
              <a:rPr lang="en-US" sz="3200" b="1" i="1"/>
              <a:t>logistic</a:t>
            </a:r>
            <a:r>
              <a:rPr lang="en-US" sz="3200" b="1"/>
              <a:t> model</a:t>
            </a:r>
          </a:p>
        </p:txBody>
      </p:sp>
      <p:pic>
        <p:nvPicPr>
          <p:cNvPr id="25603" name="Picture 5"/>
          <p:cNvPicPr>
            <a:picLocks noChangeAspect="1" noChangeArrowheads="1"/>
          </p:cNvPicPr>
          <p:nvPr/>
        </p:nvPicPr>
        <p:blipFill>
          <a:blip r:embed="rId2" cstate="print"/>
          <a:srcRect/>
          <a:stretch>
            <a:fillRect/>
          </a:stretch>
        </p:blipFill>
        <p:spPr bwMode="auto">
          <a:xfrm>
            <a:off x="2133600" y="1828800"/>
            <a:ext cx="4648200" cy="2971800"/>
          </a:xfrm>
          <a:prstGeom prst="rect">
            <a:avLst/>
          </a:prstGeom>
          <a:noFill/>
          <a:ln w="9525">
            <a:noFill/>
            <a:miter lim="800000"/>
            <a:headEnd/>
            <a:tailEnd/>
          </a:ln>
        </p:spPr>
      </p:pic>
      <p:sp>
        <p:nvSpPr>
          <p:cNvPr id="25604" name="Rectangle 6"/>
          <p:cNvSpPr>
            <a:spLocks noChangeArrowheads="1"/>
          </p:cNvSpPr>
          <p:nvPr/>
        </p:nvSpPr>
        <p:spPr bwMode="auto">
          <a:xfrm>
            <a:off x="2647950" y="3200400"/>
            <a:ext cx="3841750" cy="1085850"/>
          </a:xfrm>
          <a:prstGeom prst="rect">
            <a:avLst/>
          </a:prstGeom>
          <a:solidFill>
            <a:srgbClr val="FFFF00">
              <a:alpha val="36862"/>
            </a:srgbClr>
          </a:solidFill>
          <a:ln w="9525">
            <a:noFill/>
            <a:miter lim="800000"/>
            <a:headEnd/>
            <a:tailEnd/>
          </a:ln>
        </p:spPr>
        <p:txBody>
          <a:bodyPr wrap="none" anchor="ctr"/>
          <a:lstStyle/>
          <a:p>
            <a:pPr algn="ctr"/>
            <a:r>
              <a:rPr lang="en-US"/>
              <a:t>Population size decreases</a:t>
            </a:r>
          </a:p>
        </p:txBody>
      </p:sp>
      <p:sp>
        <p:nvSpPr>
          <p:cNvPr id="25605" name="Text Box 7"/>
          <p:cNvSpPr txBox="1">
            <a:spLocks noChangeArrowheads="1"/>
          </p:cNvSpPr>
          <p:nvPr/>
        </p:nvSpPr>
        <p:spPr bwMode="auto">
          <a:xfrm>
            <a:off x="3736975" y="4629150"/>
            <a:ext cx="1749425" cy="336550"/>
          </a:xfrm>
          <a:prstGeom prst="rect">
            <a:avLst/>
          </a:prstGeom>
          <a:noFill/>
          <a:ln w="9525">
            <a:noFill/>
            <a:miter lim="800000"/>
            <a:headEnd/>
            <a:tailEnd/>
          </a:ln>
        </p:spPr>
        <p:txBody>
          <a:bodyPr wrap="none">
            <a:spAutoFit/>
          </a:bodyPr>
          <a:lstStyle/>
          <a:p>
            <a:r>
              <a:rPr lang="en-US" sz="1600" b="1"/>
              <a:t>Population size, </a:t>
            </a:r>
            <a:r>
              <a:rPr lang="en-US" sz="1600" b="1" i="1"/>
              <a:t>N</a:t>
            </a:r>
            <a:endParaRPr lang="en-US" sz="1600" b="1"/>
          </a:p>
        </p:txBody>
      </p:sp>
      <p:sp>
        <p:nvSpPr>
          <p:cNvPr id="25606" name="Text Box 8"/>
          <p:cNvSpPr txBox="1">
            <a:spLocks noChangeArrowheads="1"/>
          </p:cNvSpPr>
          <p:nvPr/>
        </p:nvSpPr>
        <p:spPr bwMode="auto">
          <a:xfrm>
            <a:off x="1504950" y="3005138"/>
            <a:ext cx="704850" cy="366712"/>
          </a:xfrm>
          <a:prstGeom prst="rect">
            <a:avLst/>
          </a:prstGeom>
          <a:noFill/>
          <a:ln w="9525">
            <a:noFill/>
            <a:miter lim="800000"/>
            <a:headEnd/>
            <a:tailEnd/>
          </a:ln>
        </p:spPr>
        <p:txBody>
          <a:bodyPr wrap="none">
            <a:spAutoFit/>
          </a:bodyPr>
          <a:lstStyle/>
          <a:p>
            <a:r>
              <a:rPr lang="en-US" b="1" i="1"/>
              <a:t>dN</a:t>
            </a:r>
            <a:r>
              <a:rPr lang="en-US" b="1"/>
              <a:t>/</a:t>
            </a:r>
            <a:r>
              <a:rPr lang="en-US" b="1" i="1"/>
              <a:t>dt</a:t>
            </a:r>
          </a:p>
        </p:txBody>
      </p:sp>
      <p:sp>
        <p:nvSpPr>
          <p:cNvPr id="25607" name="Text Box 9"/>
          <p:cNvSpPr txBox="1">
            <a:spLocks noChangeArrowheads="1"/>
          </p:cNvSpPr>
          <p:nvPr/>
        </p:nvSpPr>
        <p:spPr bwMode="auto">
          <a:xfrm>
            <a:off x="381000" y="1219200"/>
            <a:ext cx="1995488" cy="336550"/>
          </a:xfrm>
          <a:prstGeom prst="rect">
            <a:avLst/>
          </a:prstGeom>
          <a:noFill/>
          <a:ln w="9525">
            <a:noFill/>
            <a:miter lim="800000"/>
            <a:headEnd/>
            <a:tailEnd/>
          </a:ln>
        </p:spPr>
        <p:txBody>
          <a:bodyPr wrap="none">
            <a:spAutoFit/>
          </a:bodyPr>
          <a:lstStyle/>
          <a:p>
            <a:r>
              <a:rPr lang="en-US" sz="1600" b="1"/>
              <a:t>Equilibrium 1: </a:t>
            </a:r>
            <a:r>
              <a:rPr lang="en-US" sz="1600" b="1" i="1"/>
              <a:t>N</a:t>
            </a:r>
            <a:r>
              <a:rPr lang="en-US" sz="1600" b="1"/>
              <a:t> = 0</a:t>
            </a:r>
          </a:p>
        </p:txBody>
      </p:sp>
      <p:sp>
        <p:nvSpPr>
          <p:cNvPr id="25608" name="Text Box 10"/>
          <p:cNvSpPr txBox="1">
            <a:spLocks noChangeArrowheads="1"/>
          </p:cNvSpPr>
          <p:nvPr/>
        </p:nvSpPr>
        <p:spPr bwMode="auto">
          <a:xfrm>
            <a:off x="6477000" y="5334000"/>
            <a:ext cx="2028825" cy="336550"/>
          </a:xfrm>
          <a:prstGeom prst="rect">
            <a:avLst/>
          </a:prstGeom>
          <a:noFill/>
          <a:ln w="9525">
            <a:noFill/>
            <a:miter lim="800000"/>
            <a:headEnd/>
            <a:tailEnd/>
          </a:ln>
        </p:spPr>
        <p:txBody>
          <a:bodyPr wrap="none">
            <a:spAutoFit/>
          </a:bodyPr>
          <a:lstStyle/>
          <a:p>
            <a:r>
              <a:rPr lang="en-US" sz="1600" b="1"/>
              <a:t>Equilibrium 2: </a:t>
            </a:r>
            <a:r>
              <a:rPr lang="en-US" sz="1600" b="1" i="1"/>
              <a:t>N</a:t>
            </a:r>
            <a:r>
              <a:rPr lang="en-US" sz="1600" b="1"/>
              <a:t> = </a:t>
            </a:r>
            <a:r>
              <a:rPr lang="en-US" sz="1600" b="1" i="1"/>
              <a:t>K</a:t>
            </a:r>
            <a:endParaRPr lang="en-US" sz="1600" b="1"/>
          </a:p>
        </p:txBody>
      </p:sp>
      <p:sp>
        <p:nvSpPr>
          <p:cNvPr id="25609" name="Freeform 11"/>
          <p:cNvSpPr>
            <a:spLocks/>
          </p:cNvSpPr>
          <p:nvPr/>
        </p:nvSpPr>
        <p:spPr bwMode="auto">
          <a:xfrm>
            <a:off x="5924550" y="3073400"/>
            <a:ext cx="1524000" cy="2260600"/>
          </a:xfrm>
          <a:custGeom>
            <a:avLst/>
            <a:gdLst>
              <a:gd name="T0" fmla="*/ 0 w 960"/>
              <a:gd name="T1" fmla="*/ 2147483647 h 1424"/>
              <a:gd name="T2" fmla="*/ 2147483647 w 960"/>
              <a:gd name="T3" fmla="*/ 2147483647 h 1424"/>
              <a:gd name="T4" fmla="*/ 2147483647 w 960"/>
              <a:gd name="T5" fmla="*/ 2147483647 h 1424"/>
              <a:gd name="T6" fmla="*/ 0 60000 65536"/>
              <a:gd name="T7" fmla="*/ 0 60000 65536"/>
              <a:gd name="T8" fmla="*/ 0 60000 65536"/>
              <a:gd name="T9" fmla="*/ 0 w 960"/>
              <a:gd name="T10" fmla="*/ 0 h 1424"/>
              <a:gd name="T11" fmla="*/ 960 w 960"/>
              <a:gd name="T12" fmla="*/ 1424 h 1424"/>
            </a:gdLst>
            <a:ahLst/>
            <a:cxnLst>
              <a:cxn ang="T6">
                <a:pos x="T0" y="T1"/>
              </a:cxn>
              <a:cxn ang="T7">
                <a:pos x="T2" y="T3"/>
              </a:cxn>
              <a:cxn ang="T8">
                <a:pos x="T4" y="T5"/>
              </a:cxn>
            </a:cxnLst>
            <a:rect l="T9" t="T10" r="T11" b="T12"/>
            <a:pathLst>
              <a:path w="960" h="1424">
                <a:moveTo>
                  <a:pt x="0" y="80"/>
                </a:moveTo>
                <a:cubicBezTo>
                  <a:pt x="280" y="40"/>
                  <a:pt x="560" y="0"/>
                  <a:pt x="720" y="224"/>
                </a:cubicBezTo>
                <a:cubicBezTo>
                  <a:pt x="880" y="448"/>
                  <a:pt x="920" y="1224"/>
                  <a:pt x="960" y="1424"/>
                </a:cubicBezTo>
              </a:path>
            </a:pathLst>
          </a:custGeom>
          <a:noFill/>
          <a:ln w="38100">
            <a:solidFill>
              <a:srgbClr val="00FFFF"/>
            </a:solidFill>
            <a:round/>
            <a:headEnd type="triangle" w="med" len="med"/>
            <a:tailEnd/>
          </a:ln>
        </p:spPr>
        <p:txBody>
          <a:bodyPr/>
          <a:lstStyle/>
          <a:p>
            <a:endParaRPr lang="en-US"/>
          </a:p>
        </p:txBody>
      </p:sp>
      <p:sp>
        <p:nvSpPr>
          <p:cNvPr id="25610" name="Freeform 12"/>
          <p:cNvSpPr>
            <a:spLocks/>
          </p:cNvSpPr>
          <p:nvPr/>
        </p:nvSpPr>
        <p:spPr bwMode="auto">
          <a:xfrm>
            <a:off x="1295400" y="1524000"/>
            <a:ext cx="1295400" cy="1600200"/>
          </a:xfrm>
          <a:custGeom>
            <a:avLst/>
            <a:gdLst>
              <a:gd name="T0" fmla="*/ 0 w 816"/>
              <a:gd name="T1" fmla="*/ 0 h 1008"/>
              <a:gd name="T2" fmla="*/ 2147483647 w 816"/>
              <a:gd name="T3" fmla="*/ 2147483647 h 1008"/>
              <a:gd name="T4" fmla="*/ 2147483647 w 816"/>
              <a:gd name="T5" fmla="*/ 2147483647 h 1008"/>
              <a:gd name="T6" fmla="*/ 0 60000 65536"/>
              <a:gd name="T7" fmla="*/ 0 60000 65536"/>
              <a:gd name="T8" fmla="*/ 0 60000 65536"/>
              <a:gd name="T9" fmla="*/ 0 w 816"/>
              <a:gd name="T10" fmla="*/ 0 h 1008"/>
              <a:gd name="T11" fmla="*/ 816 w 816"/>
              <a:gd name="T12" fmla="*/ 1008 h 1008"/>
            </a:gdLst>
            <a:ahLst/>
            <a:cxnLst>
              <a:cxn ang="T6">
                <a:pos x="T0" y="T1"/>
              </a:cxn>
              <a:cxn ang="T7">
                <a:pos x="T2" y="T3"/>
              </a:cxn>
              <a:cxn ang="T8">
                <a:pos x="T4" y="T5"/>
              </a:cxn>
            </a:cxnLst>
            <a:rect l="T9" t="T10" r="T11" b="T12"/>
            <a:pathLst>
              <a:path w="816" h="1008">
                <a:moveTo>
                  <a:pt x="0" y="0"/>
                </a:moveTo>
                <a:cubicBezTo>
                  <a:pt x="4" y="204"/>
                  <a:pt x="8" y="408"/>
                  <a:pt x="144" y="576"/>
                </a:cubicBezTo>
                <a:cubicBezTo>
                  <a:pt x="280" y="744"/>
                  <a:pt x="548" y="876"/>
                  <a:pt x="816" y="1008"/>
                </a:cubicBezTo>
              </a:path>
            </a:pathLst>
          </a:custGeom>
          <a:noFill/>
          <a:ln w="38100">
            <a:solidFill>
              <a:srgbClr val="00FFFF"/>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lgn="ctr"/>
            <a:r>
              <a:rPr lang="en-US" sz="3200" b="1"/>
              <a:t>Comparing the </a:t>
            </a:r>
            <a:r>
              <a:rPr lang="en-US" sz="3200" b="1" i="1"/>
              <a:t>logistic</a:t>
            </a:r>
            <a:r>
              <a:rPr lang="en-US" sz="3200" b="1"/>
              <a:t> and exponential models</a:t>
            </a:r>
          </a:p>
        </p:txBody>
      </p:sp>
      <p:pic>
        <p:nvPicPr>
          <p:cNvPr id="26627" name="Picture 3"/>
          <p:cNvPicPr>
            <a:picLocks noChangeAspect="1" noChangeArrowheads="1"/>
          </p:cNvPicPr>
          <p:nvPr/>
        </p:nvPicPr>
        <p:blipFill>
          <a:blip r:embed="rId2" cstate="print"/>
          <a:srcRect/>
          <a:stretch>
            <a:fillRect/>
          </a:stretch>
        </p:blipFill>
        <p:spPr bwMode="auto">
          <a:xfrm>
            <a:off x="2243138" y="1938338"/>
            <a:ext cx="4657725" cy="2981325"/>
          </a:xfrm>
          <a:prstGeom prst="rect">
            <a:avLst/>
          </a:prstGeom>
          <a:noFill/>
          <a:ln w="9525">
            <a:noFill/>
            <a:miter lim="800000"/>
            <a:headEnd/>
            <a:tailEnd/>
          </a:ln>
        </p:spPr>
      </p:pic>
      <p:sp>
        <p:nvSpPr>
          <p:cNvPr id="26628" name="Text Box 5"/>
          <p:cNvSpPr txBox="1">
            <a:spLocks noChangeArrowheads="1"/>
          </p:cNvSpPr>
          <p:nvPr/>
        </p:nvSpPr>
        <p:spPr bwMode="auto">
          <a:xfrm>
            <a:off x="3736975" y="4748213"/>
            <a:ext cx="1749425" cy="336550"/>
          </a:xfrm>
          <a:prstGeom prst="rect">
            <a:avLst/>
          </a:prstGeom>
          <a:noFill/>
          <a:ln w="9525">
            <a:noFill/>
            <a:miter lim="800000"/>
            <a:headEnd/>
            <a:tailEnd/>
          </a:ln>
        </p:spPr>
        <p:txBody>
          <a:bodyPr wrap="none">
            <a:spAutoFit/>
          </a:bodyPr>
          <a:lstStyle/>
          <a:p>
            <a:r>
              <a:rPr lang="en-US" sz="1600" b="1"/>
              <a:t>Population size, </a:t>
            </a:r>
            <a:r>
              <a:rPr lang="en-US" sz="1600" b="1" i="1"/>
              <a:t>N</a:t>
            </a:r>
            <a:endParaRPr lang="en-US" sz="1600" b="1"/>
          </a:p>
        </p:txBody>
      </p:sp>
      <p:sp>
        <p:nvSpPr>
          <p:cNvPr id="26629" name="Text Box 6"/>
          <p:cNvSpPr txBox="1">
            <a:spLocks noChangeArrowheads="1"/>
          </p:cNvSpPr>
          <p:nvPr/>
        </p:nvSpPr>
        <p:spPr bwMode="auto">
          <a:xfrm>
            <a:off x="1504950" y="3124200"/>
            <a:ext cx="704850" cy="366713"/>
          </a:xfrm>
          <a:prstGeom prst="rect">
            <a:avLst/>
          </a:prstGeom>
          <a:noFill/>
          <a:ln w="9525">
            <a:noFill/>
            <a:miter lim="800000"/>
            <a:headEnd/>
            <a:tailEnd/>
          </a:ln>
        </p:spPr>
        <p:txBody>
          <a:bodyPr wrap="none">
            <a:spAutoFit/>
          </a:bodyPr>
          <a:lstStyle/>
          <a:p>
            <a:r>
              <a:rPr lang="en-US" b="1" i="1"/>
              <a:t>dN</a:t>
            </a:r>
            <a:r>
              <a:rPr lang="en-US" b="1"/>
              <a:t>/</a:t>
            </a:r>
            <a:r>
              <a:rPr lang="en-US" b="1" i="1"/>
              <a:t>dt</a:t>
            </a:r>
          </a:p>
        </p:txBody>
      </p:sp>
      <p:sp>
        <p:nvSpPr>
          <p:cNvPr id="26630" name="Text Box 7"/>
          <p:cNvSpPr txBox="1">
            <a:spLocks noChangeArrowheads="1"/>
          </p:cNvSpPr>
          <p:nvPr/>
        </p:nvSpPr>
        <p:spPr bwMode="auto">
          <a:xfrm>
            <a:off x="5030665" y="3200400"/>
            <a:ext cx="958850" cy="366713"/>
          </a:xfrm>
          <a:prstGeom prst="rect">
            <a:avLst/>
          </a:prstGeom>
          <a:noFill/>
          <a:ln w="9525">
            <a:noFill/>
            <a:miter lim="800000"/>
            <a:headEnd/>
            <a:tailEnd/>
          </a:ln>
        </p:spPr>
        <p:txBody>
          <a:bodyPr wrap="none">
            <a:spAutoFit/>
          </a:bodyPr>
          <a:lstStyle/>
          <a:p>
            <a:r>
              <a:rPr lang="en-US" b="1" dirty="0">
                <a:solidFill>
                  <a:srgbClr val="FF9900"/>
                </a:solidFill>
              </a:rPr>
              <a:t>Logistic</a:t>
            </a:r>
          </a:p>
        </p:txBody>
      </p:sp>
      <p:sp>
        <p:nvSpPr>
          <p:cNvPr id="26631" name="Text Box 8"/>
          <p:cNvSpPr txBox="1">
            <a:spLocks noChangeArrowheads="1"/>
          </p:cNvSpPr>
          <p:nvPr/>
        </p:nvSpPr>
        <p:spPr bwMode="auto">
          <a:xfrm>
            <a:off x="3641725" y="2552700"/>
            <a:ext cx="1365250" cy="366713"/>
          </a:xfrm>
          <a:prstGeom prst="rect">
            <a:avLst/>
          </a:prstGeom>
          <a:noFill/>
          <a:ln w="9525">
            <a:noFill/>
            <a:miter lim="800000"/>
            <a:headEnd/>
            <a:tailEnd/>
          </a:ln>
        </p:spPr>
        <p:txBody>
          <a:bodyPr wrap="none">
            <a:spAutoFit/>
          </a:bodyPr>
          <a:lstStyle/>
          <a:p>
            <a:r>
              <a:rPr lang="en-US" b="1">
                <a:solidFill>
                  <a:srgbClr val="990099"/>
                </a:solidFill>
              </a:rPr>
              <a:t>Exponential</a:t>
            </a:r>
          </a:p>
        </p:txBody>
      </p:sp>
      <p:sp>
        <p:nvSpPr>
          <p:cNvPr id="26632" name="Text Box 9"/>
          <p:cNvSpPr txBox="1">
            <a:spLocks noChangeArrowheads="1"/>
          </p:cNvSpPr>
          <p:nvPr/>
        </p:nvSpPr>
        <p:spPr bwMode="auto">
          <a:xfrm>
            <a:off x="0" y="5486400"/>
            <a:ext cx="9144000" cy="915988"/>
          </a:xfrm>
          <a:prstGeom prst="rect">
            <a:avLst/>
          </a:prstGeom>
          <a:noFill/>
          <a:ln w="9525">
            <a:noFill/>
            <a:miter lim="800000"/>
            <a:headEnd/>
            <a:tailEnd/>
          </a:ln>
        </p:spPr>
        <p:txBody>
          <a:bodyPr>
            <a:spAutoFit/>
          </a:bodyPr>
          <a:lstStyle/>
          <a:p>
            <a:pPr algn="ctr"/>
            <a:r>
              <a:rPr lang="en-US" b="1"/>
              <a:t>The exponential model has only a single equilibrium, </a:t>
            </a:r>
            <a:r>
              <a:rPr lang="en-US" b="1" i="1"/>
              <a:t>N </a:t>
            </a:r>
            <a:r>
              <a:rPr lang="en-US" b="1"/>
              <a:t>= 0</a:t>
            </a:r>
          </a:p>
          <a:p>
            <a:pPr algn="ctr"/>
            <a:endParaRPr lang="en-US" b="1"/>
          </a:p>
          <a:p>
            <a:pPr algn="ctr"/>
            <a:r>
              <a:rPr lang="en-US" b="1"/>
              <a:t>The logistic model has the additional equilibrium, </a:t>
            </a:r>
            <a:r>
              <a:rPr lang="en-US" b="1" i="1"/>
              <a:t>N</a:t>
            </a:r>
            <a:r>
              <a:rPr lang="en-US" b="1"/>
              <a:t> = </a:t>
            </a:r>
            <a:r>
              <a:rPr lang="en-US" b="1" i="1"/>
              <a:t>K</a:t>
            </a:r>
            <a:endParaRPr lang="en-US" b="1"/>
          </a:p>
        </p:txBody>
      </p:sp>
      <p:sp>
        <p:nvSpPr>
          <p:cNvPr id="9" name="Oval 8"/>
          <p:cNvSpPr/>
          <p:nvPr/>
        </p:nvSpPr>
        <p:spPr>
          <a:xfrm>
            <a:off x="2628900" y="3743325"/>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951415" y="3745523"/>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p:cNvCxnSpPr/>
          <p:nvPr/>
        </p:nvCxnSpPr>
        <p:spPr>
          <a:xfrm flipV="1">
            <a:off x="2667000" y="3778983"/>
            <a:ext cx="3944815" cy="3663"/>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lgn="ctr"/>
            <a:r>
              <a:rPr lang="en-US" sz="3200" b="1" dirty="0"/>
              <a:t>Density dependent population growth</a:t>
            </a:r>
          </a:p>
        </p:txBody>
      </p:sp>
      <p:pic>
        <p:nvPicPr>
          <p:cNvPr id="15406" name="Picture 46" descr="http://web.cortland.edu/fitzgerald/leafgroup.jpg"/>
          <p:cNvPicPr>
            <a:picLocks noChangeAspect="1" noChangeArrowheads="1"/>
          </p:cNvPicPr>
          <p:nvPr/>
        </p:nvPicPr>
        <p:blipFill>
          <a:blip r:embed="rId2" cstate="print"/>
          <a:srcRect/>
          <a:stretch>
            <a:fillRect/>
          </a:stretch>
        </p:blipFill>
        <p:spPr bwMode="auto">
          <a:xfrm>
            <a:off x="1143000" y="1828800"/>
            <a:ext cx="6858000" cy="3924301"/>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lgn="ctr"/>
            <a:r>
              <a:rPr lang="en-US" sz="3200" b="1"/>
              <a:t>Behavior of the </a:t>
            </a:r>
            <a:r>
              <a:rPr lang="en-US" sz="3200" b="1" i="1"/>
              <a:t>logistic</a:t>
            </a:r>
            <a:r>
              <a:rPr lang="en-US" sz="3200" b="1"/>
              <a:t> model</a:t>
            </a:r>
          </a:p>
        </p:txBody>
      </p:sp>
      <p:pic>
        <p:nvPicPr>
          <p:cNvPr id="27651" name="Picture 3"/>
          <p:cNvPicPr>
            <a:picLocks noChangeAspect="1" noChangeArrowheads="1"/>
          </p:cNvPicPr>
          <p:nvPr/>
        </p:nvPicPr>
        <p:blipFill>
          <a:blip r:embed="rId2" cstate="print"/>
          <a:srcRect/>
          <a:stretch>
            <a:fillRect/>
          </a:stretch>
        </p:blipFill>
        <p:spPr bwMode="auto">
          <a:xfrm>
            <a:off x="2076450" y="1828800"/>
            <a:ext cx="4705350" cy="2762250"/>
          </a:xfrm>
          <a:prstGeom prst="rect">
            <a:avLst/>
          </a:prstGeom>
          <a:noFill/>
          <a:ln w="9525">
            <a:noFill/>
            <a:miter lim="800000"/>
            <a:headEnd/>
            <a:tailEnd/>
          </a:ln>
        </p:spPr>
      </p:pic>
      <p:sp>
        <p:nvSpPr>
          <p:cNvPr id="27652" name="Text Box 4"/>
          <p:cNvSpPr txBox="1">
            <a:spLocks noChangeArrowheads="1"/>
          </p:cNvSpPr>
          <p:nvPr/>
        </p:nvSpPr>
        <p:spPr bwMode="auto">
          <a:xfrm>
            <a:off x="669925" y="5372100"/>
            <a:ext cx="7613650" cy="641350"/>
          </a:xfrm>
          <a:prstGeom prst="rect">
            <a:avLst/>
          </a:prstGeom>
          <a:noFill/>
          <a:ln w="9525">
            <a:noFill/>
            <a:miter lim="800000"/>
            <a:headEnd/>
            <a:tailEnd/>
          </a:ln>
        </p:spPr>
        <p:txBody>
          <a:bodyPr wrap="none">
            <a:spAutoFit/>
          </a:bodyPr>
          <a:lstStyle/>
          <a:p>
            <a:pPr algn="ctr"/>
            <a:r>
              <a:rPr lang="en-US" b="1"/>
              <a:t>With the logistic model, all initial population sizes end up converging on the </a:t>
            </a:r>
          </a:p>
          <a:p>
            <a:pPr algn="ctr"/>
            <a:r>
              <a:rPr lang="en-US" b="1"/>
              <a:t>carrying capacity, </a:t>
            </a:r>
            <a:r>
              <a:rPr lang="en-US" b="1" i="1"/>
              <a:t>K</a:t>
            </a:r>
            <a:r>
              <a:rPr lang="en-US" b="1"/>
              <a:t>.</a:t>
            </a:r>
          </a:p>
        </p:txBody>
      </p:sp>
      <p:sp>
        <p:nvSpPr>
          <p:cNvPr id="27653" name="Text Box 5"/>
          <p:cNvSpPr txBox="1">
            <a:spLocks noChangeArrowheads="1"/>
          </p:cNvSpPr>
          <p:nvPr/>
        </p:nvSpPr>
        <p:spPr bwMode="auto">
          <a:xfrm rot="-5400000">
            <a:off x="964407" y="2997993"/>
            <a:ext cx="1943100" cy="366713"/>
          </a:xfrm>
          <a:prstGeom prst="rect">
            <a:avLst/>
          </a:prstGeom>
          <a:noFill/>
          <a:ln w="9525">
            <a:noFill/>
            <a:miter lim="800000"/>
            <a:headEnd/>
            <a:tailEnd/>
          </a:ln>
        </p:spPr>
        <p:txBody>
          <a:bodyPr wrap="none">
            <a:spAutoFit/>
          </a:bodyPr>
          <a:lstStyle/>
          <a:p>
            <a:r>
              <a:rPr lang="en-US" b="1"/>
              <a:t>Population size, </a:t>
            </a:r>
            <a:r>
              <a:rPr lang="en-US" b="1" i="1"/>
              <a:t>N</a:t>
            </a:r>
            <a:endParaRPr lang="en-US" b="1"/>
          </a:p>
        </p:txBody>
      </p:sp>
      <p:sp>
        <p:nvSpPr>
          <p:cNvPr id="27654" name="Text Box 6"/>
          <p:cNvSpPr txBox="1">
            <a:spLocks noChangeArrowheads="1"/>
          </p:cNvSpPr>
          <p:nvPr/>
        </p:nvSpPr>
        <p:spPr bwMode="auto">
          <a:xfrm>
            <a:off x="4083050" y="4419600"/>
            <a:ext cx="869950" cy="366713"/>
          </a:xfrm>
          <a:prstGeom prst="rect">
            <a:avLst/>
          </a:prstGeom>
          <a:noFill/>
          <a:ln w="9525">
            <a:noFill/>
            <a:miter lim="800000"/>
            <a:headEnd/>
            <a:tailEnd/>
          </a:ln>
        </p:spPr>
        <p:txBody>
          <a:bodyPr wrap="none">
            <a:spAutoFit/>
          </a:bodyPr>
          <a:lstStyle/>
          <a:p>
            <a:r>
              <a:rPr lang="en-US" b="1"/>
              <a:t>Time, </a:t>
            </a:r>
            <a:r>
              <a:rPr lang="en-US" b="1" i="1"/>
              <a:t>t</a:t>
            </a:r>
            <a:endParaRPr lang="en-US" b="1"/>
          </a:p>
        </p:txBody>
      </p:sp>
      <p:sp>
        <p:nvSpPr>
          <p:cNvPr id="27655" name="Text Box 7"/>
          <p:cNvSpPr txBox="1">
            <a:spLocks noChangeArrowheads="1"/>
          </p:cNvSpPr>
          <p:nvPr/>
        </p:nvSpPr>
        <p:spPr bwMode="auto">
          <a:xfrm>
            <a:off x="6537325" y="2671763"/>
            <a:ext cx="841375" cy="336550"/>
          </a:xfrm>
          <a:prstGeom prst="rect">
            <a:avLst/>
          </a:prstGeom>
          <a:noFill/>
          <a:ln w="9525">
            <a:noFill/>
            <a:miter lim="800000"/>
            <a:headEnd/>
            <a:tailEnd/>
          </a:ln>
        </p:spPr>
        <p:txBody>
          <a:bodyPr wrap="none">
            <a:spAutoFit/>
          </a:bodyPr>
          <a:lstStyle/>
          <a:p>
            <a:r>
              <a:rPr lang="en-US" sz="1600" b="1" i="1"/>
              <a:t>K</a:t>
            </a:r>
            <a:r>
              <a:rPr lang="en-US" sz="1600" b="1"/>
              <a:t> = 100</a:t>
            </a:r>
            <a:endParaRPr lang="en-US" sz="1600" b="1" i="1"/>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lgn="ctr"/>
            <a:r>
              <a:rPr lang="en-US" sz="3200" b="1" dirty="0" smtClean="0"/>
              <a:t>Practice Problem</a:t>
            </a:r>
            <a:endParaRPr lang="en-US" sz="3200" b="1" dirty="0"/>
          </a:p>
        </p:txBody>
      </p:sp>
      <p:graphicFrame>
        <p:nvGraphicFramePr>
          <p:cNvPr id="3" name="Table 2"/>
          <p:cNvGraphicFramePr>
            <a:graphicFrameLocks noGrp="1"/>
          </p:cNvGraphicFramePr>
          <p:nvPr>
            <p:extLst>
              <p:ext uri="{D42A27DB-BD31-4B8C-83A1-F6EECF244321}">
                <p14:modId xmlns:p14="http://schemas.microsoft.com/office/powerpoint/2010/main" val="2972265796"/>
              </p:ext>
            </p:extLst>
          </p:nvPr>
        </p:nvGraphicFramePr>
        <p:xfrm>
          <a:off x="838200" y="1635125"/>
          <a:ext cx="2514600" cy="4079240"/>
        </p:xfrm>
        <a:graphic>
          <a:graphicData uri="http://schemas.openxmlformats.org/drawingml/2006/table">
            <a:tbl>
              <a:tblPr firstRow="1" bandRow="1">
                <a:tableStyleId>{00A15C55-8517-42AA-B614-E9B94910E393}</a:tableStyleId>
              </a:tblPr>
              <a:tblGrid>
                <a:gridCol w="1257300"/>
                <a:gridCol w="1257300"/>
              </a:tblGrid>
              <a:tr h="370840">
                <a:tc>
                  <a:txBody>
                    <a:bodyPr/>
                    <a:lstStyle/>
                    <a:p>
                      <a:pPr algn="ctr"/>
                      <a:r>
                        <a:rPr lang="en-US" dirty="0" smtClean="0"/>
                        <a:t>Replicate</a:t>
                      </a:r>
                      <a:endParaRPr lang="en-US" dirty="0"/>
                    </a:p>
                  </a:txBody>
                  <a:tcPr/>
                </a:tc>
                <a:tc>
                  <a:txBody>
                    <a:bodyPr/>
                    <a:lstStyle/>
                    <a:p>
                      <a:pPr algn="ctr"/>
                      <a:r>
                        <a:rPr lang="en-US" dirty="0" smtClean="0"/>
                        <a:t>r</a:t>
                      </a:r>
                      <a:endParaRPr lang="en-US" dirty="0"/>
                    </a:p>
                  </a:txBody>
                  <a:tcPr/>
                </a:tc>
              </a:tr>
              <a:tr h="370840">
                <a:tc>
                  <a:txBody>
                    <a:bodyPr/>
                    <a:lstStyle/>
                    <a:p>
                      <a:pPr algn="ctr"/>
                      <a:r>
                        <a:rPr lang="en-US" dirty="0" smtClean="0"/>
                        <a:t>1</a:t>
                      </a:r>
                      <a:endParaRPr lang="en-US" dirty="0"/>
                    </a:p>
                  </a:txBody>
                  <a:tcPr/>
                </a:tc>
                <a:tc>
                  <a:txBody>
                    <a:bodyPr/>
                    <a:lstStyle/>
                    <a:p>
                      <a:pPr algn="ctr"/>
                      <a:r>
                        <a:rPr lang="en-US" dirty="0" smtClean="0"/>
                        <a:t>0.05</a:t>
                      </a:r>
                      <a:endParaRPr lang="en-US" dirty="0"/>
                    </a:p>
                  </a:txBody>
                  <a:tcPr/>
                </a:tc>
              </a:tr>
              <a:tr h="370840">
                <a:tc>
                  <a:txBody>
                    <a:bodyPr/>
                    <a:lstStyle/>
                    <a:p>
                      <a:pPr algn="ctr"/>
                      <a:r>
                        <a:rPr lang="en-US" dirty="0" smtClean="0"/>
                        <a:t>2</a:t>
                      </a:r>
                      <a:endParaRPr lang="en-US" dirty="0"/>
                    </a:p>
                  </a:txBody>
                  <a:tcPr/>
                </a:tc>
                <a:tc>
                  <a:txBody>
                    <a:bodyPr/>
                    <a:lstStyle/>
                    <a:p>
                      <a:pPr algn="ctr"/>
                      <a:r>
                        <a:rPr lang="en-US" dirty="0" smtClean="0"/>
                        <a:t>0.17</a:t>
                      </a:r>
                      <a:endParaRPr lang="en-US" dirty="0"/>
                    </a:p>
                  </a:txBody>
                  <a:tcPr/>
                </a:tc>
              </a:tr>
              <a:tr h="370840">
                <a:tc>
                  <a:txBody>
                    <a:bodyPr/>
                    <a:lstStyle/>
                    <a:p>
                      <a:pPr algn="ctr"/>
                      <a:r>
                        <a:rPr lang="en-US" dirty="0" smtClean="0"/>
                        <a:t>3</a:t>
                      </a:r>
                      <a:endParaRPr lang="en-US" dirty="0"/>
                    </a:p>
                  </a:txBody>
                  <a:tcPr/>
                </a:tc>
                <a:tc>
                  <a:txBody>
                    <a:bodyPr/>
                    <a:lstStyle/>
                    <a:p>
                      <a:pPr algn="ctr"/>
                      <a:r>
                        <a:rPr lang="en-US" dirty="0" smtClean="0"/>
                        <a:t>0.01</a:t>
                      </a:r>
                      <a:endParaRPr lang="en-US" dirty="0"/>
                    </a:p>
                  </a:txBody>
                  <a:tcPr/>
                </a:tc>
              </a:tr>
              <a:tr h="370840">
                <a:tc>
                  <a:txBody>
                    <a:bodyPr/>
                    <a:lstStyle/>
                    <a:p>
                      <a:pPr algn="ctr"/>
                      <a:r>
                        <a:rPr lang="en-US" dirty="0" smtClean="0"/>
                        <a:t>4</a:t>
                      </a:r>
                      <a:endParaRPr lang="en-US" dirty="0"/>
                    </a:p>
                  </a:txBody>
                  <a:tcPr/>
                </a:tc>
                <a:tc>
                  <a:txBody>
                    <a:bodyPr/>
                    <a:lstStyle/>
                    <a:p>
                      <a:pPr algn="ctr"/>
                      <a:r>
                        <a:rPr lang="en-US" dirty="0" smtClean="0"/>
                        <a:t>0.00</a:t>
                      </a:r>
                      <a:endParaRPr lang="en-US" dirty="0"/>
                    </a:p>
                  </a:txBody>
                  <a:tcPr/>
                </a:tc>
              </a:tr>
              <a:tr h="370840">
                <a:tc>
                  <a:txBody>
                    <a:bodyPr/>
                    <a:lstStyle/>
                    <a:p>
                      <a:pPr algn="ctr"/>
                      <a:r>
                        <a:rPr lang="en-US" dirty="0" smtClean="0"/>
                        <a:t>5</a:t>
                      </a:r>
                      <a:endParaRPr lang="en-US" dirty="0"/>
                    </a:p>
                  </a:txBody>
                  <a:tcPr/>
                </a:tc>
                <a:tc>
                  <a:txBody>
                    <a:bodyPr/>
                    <a:lstStyle/>
                    <a:p>
                      <a:pPr algn="ctr"/>
                      <a:r>
                        <a:rPr lang="en-US" dirty="0" smtClean="0"/>
                        <a:t>-0.07</a:t>
                      </a:r>
                      <a:endParaRPr lang="en-US" dirty="0"/>
                    </a:p>
                  </a:txBody>
                  <a:tcPr/>
                </a:tc>
              </a:tr>
              <a:tr h="370840">
                <a:tc>
                  <a:txBody>
                    <a:bodyPr/>
                    <a:lstStyle/>
                    <a:p>
                      <a:pPr algn="ctr"/>
                      <a:r>
                        <a:rPr lang="en-US" dirty="0" smtClean="0"/>
                        <a:t>6</a:t>
                      </a:r>
                      <a:endParaRPr lang="en-US" dirty="0"/>
                    </a:p>
                  </a:txBody>
                  <a:tcPr/>
                </a:tc>
                <a:tc>
                  <a:txBody>
                    <a:bodyPr/>
                    <a:lstStyle/>
                    <a:p>
                      <a:pPr algn="ctr"/>
                      <a:r>
                        <a:rPr lang="en-US" dirty="0" smtClean="0"/>
                        <a:t>-0.04</a:t>
                      </a:r>
                      <a:endParaRPr lang="en-US" dirty="0"/>
                    </a:p>
                  </a:txBody>
                  <a:tcPr/>
                </a:tc>
              </a:tr>
              <a:tr h="370840">
                <a:tc>
                  <a:txBody>
                    <a:bodyPr/>
                    <a:lstStyle/>
                    <a:p>
                      <a:pPr algn="ctr"/>
                      <a:r>
                        <a:rPr lang="en-US" dirty="0" smtClean="0"/>
                        <a:t>7</a:t>
                      </a:r>
                      <a:endParaRPr lang="en-US" dirty="0"/>
                    </a:p>
                  </a:txBody>
                  <a:tcPr/>
                </a:tc>
                <a:tc>
                  <a:txBody>
                    <a:bodyPr/>
                    <a:lstStyle/>
                    <a:p>
                      <a:pPr algn="ctr"/>
                      <a:r>
                        <a:rPr lang="en-US" dirty="0" smtClean="0"/>
                        <a:t>0.01</a:t>
                      </a:r>
                      <a:endParaRPr lang="en-US" dirty="0"/>
                    </a:p>
                  </a:txBody>
                  <a:tcPr/>
                </a:tc>
              </a:tr>
              <a:tr h="370840">
                <a:tc>
                  <a:txBody>
                    <a:bodyPr/>
                    <a:lstStyle/>
                    <a:p>
                      <a:pPr algn="ctr"/>
                      <a:r>
                        <a:rPr lang="en-US" dirty="0" smtClean="0"/>
                        <a:t>8</a:t>
                      </a:r>
                      <a:endParaRPr lang="en-US" dirty="0"/>
                    </a:p>
                  </a:txBody>
                  <a:tcPr/>
                </a:tc>
                <a:tc>
                  <a:txBody>
                    <a:bodyPr/>
                    <a:lstStyle/>
                    <a:p>
                      <a:pPr algn="ctr"/>
                      <a:r>
                        <a:rPr lang="en-US" dirty="0" smtClean="0"/>
                        <a:t>-0.08</a:t>
                      </a:r>
                      <a:endParaRPr lang="en-US" dirty="0"/>
                    </a:p>
                  </a:txBody>
                  <a:tcPr/>
                </a:tc>
              </a:tr>
              <a:tr h="370840">
                <a:tc>
                  <a:txBody>
                    <a:bodyPr/>
                    <a:lstStyle/>
                    <a:p>
                      <a:pPr algn="ctr"/>
                      <a:r>
                        <a:rPr lang="en-US" dirty="0" smtClean="0"/>
                        <a:t>9</a:t>
                      </a:r>
                      <a:endParaRPr lang="en-US" dirty="0"/>
                    </a:p>
                  </a:txBody>
                  <a:tcPr/>
                </a:tc>
                <a:tc>
                  <a:txBody>
                    <a:bodyPr/>
                    <a:lstStyle/>
                    <a:p>
                      <a:pPr algn="ctr"/>
                      <a:r>
                        <a:rPr lang="en-US" dirty="0" smtClean="0"/>
                        <a:t>0.02</a:t>
                      </a:r>
                    </a:p>
                  </a:txBody>
                  <a:tcPr/>
                </a:tc>
              </a:tr>
              <a:tr h="370840">
                <a:tc>
                  <a:txBody>
                    <a:bodyPr/>
                    <a:lstStyle/>
                    <a:p>
                      <a:pPr algn="ctr"/>
                      <a:r>
                        <a:rPr lang="en-US" dirty="0" smtClean="0"/>
                        <a:t>10</a:t>
                      </a:r>
                      <a:endParaRPr lang="en-US" dirty="0"/>
                    </a:p>
                  </a:txBody>
                  <a:tcPr/>
                </a:tc>
                <a:tc>
                  <a:txBody>
                    <a:bodyPr/>
                    <a:lstStyle/>
                    <a:p>
                      <a:pPr algn="ctr"/>
                      <a:r>
                        <a:rPr lang="en-US" dirty="0" smtClean="0"/>
                        <a:t>-0.07</a:t>
                      </a:r>
                      <a:endParaRPr lang="en-US" dirty="0"/>
                    </a:p>
                  </a:txBody>
                  <a:tcPr/>
                </a:tc>
              </a:tr>
            </a:tbl>
          </a:graphicData>
        </a:graphic>
      </p:graphicFrame>
      <p:sp>
        <p:nvSpPr>
          <p:cNvPr id="33833" name="TextBox 3"/>
          <p:cNvSpPr txBox="1">
            <a:spLocks noChangeArrowheads="1"/>
          </p:cNvSpPr>
          <p:nvPr/>
        </p:nvSpPr>
        <p:spPr bwMode="auto">
          <a:xfrm>
            <a:off x="4572000" y="4343400"/>
            <a:ext cx="3962400" cy="2031325"/>
          </a:xfrm>
          <a:prstGeom prst="rect">
            <a:avLst/>
          </a:prstGeom>
          <a:noFill/>
          <a:ln w="9525">
            <a:noFill/>
            <a:miter lim="800000"/>
            <a:headEnd/>
            <a:tailEnd/>
          </a:ln>
        </p:spPr>
        <p:txBody>
          <a:bodyPr>
            <a:spAutoFit/>
          </a:bodyPr>
          <a:lstStyle/>
          <a:p>
            <a:r>
              <a:rPr lang="en-US" dirty="0" smtClean="0"/>
              <a:t>The question: How </a:t>
            </a:r>
            <a:r>
              <a:rPr lang="en-US" dirty="0"/>
              <a:t>likely it is that a small (N</a:t>
            </a:r>
            <a:r>
              <a:rPr lang="en-US" baseline="-25000" dirty="0"/>
              <a:t>0</a:t>
            </a:r>
            <a:r>
              <a:rPr lang="en-US" dirty="0"/>
              <a:t> = </a:t>
            </a:r>
            <a:r>
              <a:rPr lang="en-US" dirty="0" smtClean="0"/>
              <a:t>36</a:t>
            </a:r>
            <a:r>
              <a:rPr lang="en-US" dirty="0"/>
              <a:t>) population of wolverines will persist </a:t>
            </a:r>
            <a:r>
              <a:rPr lang="en-US"/>
              <a:t>for </a:t>
            </a:r>
            <a:r>
              <a:rPr lang="en-US" smtClean="0"/>
              <a:t>80 </a:t>
            </a:r>
            <a:r>
              <a:rPr lang="en-US" dirty="0"/>
              <a:t>years without </a:t>
            </a:r>
            <a:r>
              <a:rPr lang="en-US" dirty="0" smtClean="0"/>
              <a:t>intervention? </a:t>
            </a:r>
            <a:endParaRPr lang="en-US" dirty="0"/>
          </a:p>
          <a:p>
            <a:pPr>
              <a:buFont typeface="Arial" charset="0"/>
              <a:buChar char="•"/>
            </a:pPr>
            <a:endParaRPr lang="en-US" dirty="0"/>
          </a:p>
          <a:p>
            <a:r>
              <a:rPr lang="en-US" dirty="0" smtClean="0"/>
              <a:t>The data: r values across ten replicate studies</a:t>
            </a:r>
            <a:endParaRPr lang="en-US" i="1" dirty="0"/>
          </a:p>
        </p:txBody>
      </p:sp>
      <p:pic>
        <p:nvPicPr>
          <p:cNvPr id="33834" name="Picture 4" descr="Photo: Wolverine on a rock">
            <a:hlinkClick r:id="rId2"/>
          </p:cNvPr>
          <p:cNvPicPr>
            <a:picLocks noChangeAspect="1" noChangeArrowheads="1"/>
          </p:cNvPicPr>
          <p:nvPr/>
        </p:nvPicPr>
        <p:blipFill>
          <a:blip r:embed="rId3" cstate="print"/>
          <a:srcRect/>
          <a:stretch>
            <a:fillRect/>
          </a:stretch>
        </p:blipFill>
        <p:spPr bwMode="auto">
          <a:xfrm>
            <a:off x="4876800" y="1600200"/>
            <a:ext cx="3028950" cy="2087563"/>
          </a:xfrm>
          <a:prstGeom prst="rect">
            <a:avLst/>
          </a:prstGeom>
          <a:noFill/>
          <a:ln w="9525">
            <a:noFill/>
            <a:miter lim="800000"/>
            <a:headEnd/>
            <a:tailEnd/>
          </a:ln>
        </p:spPr>
      </p:pic>
      <p:sp>
        <p:nvSpPr>
          <p:cNvPr id="33835" name="TextBox 5"/>
          <p:cNvSpPr txBox="1">
            <a:spLocks noChangeArrowheads="1"/>
          </p:cNvSpPr>
          <p:nvPr/>
        </p:nvSpPr>
        <p:spPr bwMode="auto">
          <a:xfrm>
            <a:off x="5334000" y="3668713"/>
            <a:ext cx="2282825" cy="369887"/>
          </a:xfrm>
          <a:prstGeom prst="rect">
            <a:avLst/>
          </a:prstGeom>
          <a:noFill/>
          <a:ln w="9525">
            <a:noFill/>
            <a:miter lim="800000"/>
            <a:headEnd/>
            <a:tailEnd/>
          </a:ln>
        </p:spPr>
        <p:txBody>
          <a:bodyPr wrap="none">
            <a:spAutoFit/>
          </a:bodyPr>
          <a:lstStyle/>
          <a:p>
            <a:r>
              <a:rPr lang="en-US"/>
              <a:t>Wolverine (</a:t>
            </a:r>
            <a:r>
              <a:rPr lang="en-US" i="1"/>
              <a:t>Gulo gulo</a:t>
            </a:r>
            <a:r>
              <a:rPr lang="en-US"/>
              <a:t>)</a:t>
            </a:r>
          </a:p>
        </p:txBody>
      </p:sp>
    </p:spTree>
    <p:extLst>
      <p:ext uri="{BB962C8B-B14F-4D97-AF65-F5344CB8AC3E}">
        <p14:creationId xmlns:p14="http://schemas.microsoft.com/office/powerpoint/2010/main" val="33416514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lgn="ctr"/>
            <a:r>
              <a:rPr lang="en-US" sz="3200" b="1"/>
              <a:t>How could we use the logistic model?</a:t>
            </a:r>
          </a:p>
        </p:txBody>
      </p:sp>
      <p:sp>
        <p:nvSpPr>
          <p:cNvPr id="28675" name="TextBox 7"/>
          <p:cNvSpPr txBox="1">
            <a:spLocks noChangeArrowheads="1"/>
          </p:cNvSpPr>
          <p:nvPr/>
        </p:nvSpPr>
        <p:spPr bwMode="auto">
          <a:xfrm>
            <a:off x="381000" y="1828800"/>
            <a:ext cx="8458200" cy="2678113"/>
          </a:xfrm>
          <a:prstGeom prst="rect">
            <a:avLst/>
          </a:prstGeom>
          <a:noFill/>
          <a:ln w="9525">
            <a:noFill/>
            <a:miter lim="800000"/>
            <a:headEnd/>
            <a:tailEnd/>
          </a:ln>
        </p:spPr>
        <p:txBody>
          <a:bodyPr>
            <a:spAutoFit/>
          </a:bodyPr>
          <a:lstStyle/>
          <a:p>
            <a:pPr>
              <a:buFont typeface="Arial" charset="0"/>
              <a:buChar char="•"/>
            </a:pPr>
            <a:r>
              <a:rPr lang="en-US" sz="2400"/>
              <a:t> Predicting “maximum sustainable yield” </a:t>
            </a:r>
          </a:p>
          <a:p>
            <a:pPr>
              <a:buFont typeface="Arial" charset="0"/>
              <a:buChar char="•"/>
            </a:pPr>
            <a:endParaRPr lang="en-US" sz="2400"/>
          </a:p>
          <a:p>
            <a:pPr>
              <a:buFont typeface="Arial" charset="0"/>
              <a:buChar char="•"/>
            </a:pPr>
            <a:endParaRPr lang="en-US" sz="2400"/>
          </a:p>
          <a:p>
            <a:endParaRPr lang="en-US" sz="2400"/>
          </a:p>
          <a:p>
            <a:pPr>
              <a:buFont typeface="Arial" charset="0"/>
              <a:buChar char="•"/>
            </a:pPr>
            <a:endParaRPr lang="en-US" sz="2400"/>
          </a:p>
          <a:p>
            <a:pPr>
              <a:buFont typeface="Arial" charset="0"/>
              <a:buChar char="•"/>
            </a:pPr>
            <a:endParaRPr lang="en-US" sz="2400"/>
          </a:p>
          <a:p>
            <a:pPr>
              <a:buFont typeface="Arial" charset="0"/>
              <a:buChar char="•"/>
            </a:pPr>
            <a:r>
              <a:rPr lang="en-US" sz="2400"/>
              <a:t> Understanding how harvested populations can suddenly collapse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2"/>
          <p:cNvSpPr txBox="1">
            <a:spLocks noChangeArrowheads="1"/>
          </p:cNvSpPr>
          <p:nvPr/>
        </p:nvSpPr>
        <p:spPr bwMode="auto">
          <a:xfrm>
            <a:off x="0" y="228600"/>
            <a:ext cx="9144000" cy="584200"/>
          </a:xfrm>
          <a:prstGeom prst="rect">
            <a:avLst/>
          </a:prstGeom>
          <a:noFill/>
          <a:ln w="9525">
            <a:noFill/>
            <a:miter lim="800000"/>
            <a:headEnd/>
            <a:tailEnd/>
          </a:ln>
        </p:spPr>
        <p:txBody>
          <a:bodyPr>
            <a:spAutoFit/>
          </a:bodyPr>
          <a:lstStyle/>
          <a:p>
            <a:pPr algn="ctr"/>
            <a:r>
              <a:rPr lang="en-US" sz="3200" b="1"/>
              <a:t>Estimating maximum sustainable yield</a:t>
            </a:r>
          </a:p>
        </p:txBody>
      </p:sp>
      <p:sp>
        <p:nvSpPr>
          <p:cNvPr id="7172" name="Text Box 3"/>
          <p:cNvSpPr txBox="1">
            <a:spLocks noChangeArrowheads="1"/>
          </p:cNvSpPr>
          <p:nvPr/>
        </p:nvSpPr>
        <p:spPr bwMode="auto">
          <a:xfrm>
            <a:off x="898525" y="2254250"/>
            <a:ext cx="7331075" cy="646331"/>
          </a:xfrm>
          <a:prstGeom prst="rect">
            <a:avLst/>
          </a:prstGeom>
          <a:noFill/>
          <a:ln w="9525">
            <a:noFill/>
            <a:miter lim="800000"/>
            <a:headEnd/>
            <a:tailEnd/>
          </a:ln>
        </p:spPr>
        <p:txBody>
          <a:bodyPr wrap="square">
            <a:spAutoFit/>
          </a:bodyPr>
          <a:lstStyle/>
          <a:p>
            <a:r>
              <a:rPr lang="en-US" b="1" dirty="0"/>
              <a:t>The question: </a:t>
            </a:r>
            <a:r>
              <a:rPr lang="en-US" b="1" dirty="0" smtClean="0"/>
              <a:t>at what density should the fish population be maintained in order to </a:t>
            </a:r>
            <a:r>
              <a:rPr lang="en-US" b="1" dirty="0"/>
              <a:t>maximize the </a:t>
            </a:r>
            <a:r>
              <a:rPr lang="en-US" b="1" i="1" u="sng" dirty="0"/>
              <a:t>long term yield</a:t>
            </a:r>
            <a:r>
              <a:rPr lang="en-US" b="1" dirty="0"/>
              <a:t>?</a:t>
            </a:r>
          </a:p>
        </p:txBody>
      </p:sp>
      <p:sp>
        <p:nvSpPr>
          <p:cNvPr id="7173" name="Line 4"/>
          <p:cNvSpPr>
            <a:spLocks noChangeShapeType="1"/>
          </p:cNvSpPr>
          <p:nvPr/>
        </p:nvSpPr>
        <p:spPr bwMode="auto">
          <a:xfrm>
            <a:off x="1212850" y="5040868"/>
            <a:ext cx="6705600" cy="0"/>
          </a:xfrm>
          <a:prstGeom prst="line">
            <a:avLst/>
          </a:prstGeom>
          <a:noFill/>
          <a:ln w="38100">
            <a:solidFill>
              <a:schemeClr val="tx1"/>
            </a:solidFill>
            <a:round/>
            <a:headEnd/>
            <a:tailEnd/>
          </a:ln>
        </p:spPr>
        <p:txBody>
          <a:bodyPr/>
          <a:lstStyle/>
          <a:p>
            <a:endParaRPr lang="en-US"/>
          </a:p>
        </p:txBody>
      </p:sp>
      <p:sp>
        <p:nvSpPr>
          <p:cNvPr id="7174" name="Line 5"/>
          <p:cNvSpPr>
            <a:spLocks noChangeShapeType="1"/>
          </p:cNvSpPr>
          <p:nvPr/>
        </p:nvSpPr>
        <p:spPr bwMode="auto">
          <a:xfrm>
            <a:off x="1212850" y="4888468"/>
            <a:ext cx="0" cy="304800"/>
          </a:xfrm>
          <a:prstGeom prst="line">
            <a:avLst/>
          </a:prstGeom>
          <a:noFill/>
          <a:ln w="38100">
            <a:solidFill>
              <a:schemeClr val="tx1"/>
            </a:solidFill>
            <a:round/>
            <a:headEnd/>
            <a:tailEnd/>
          </a:ln>
        </p:spPr>
        <p:txBody>
          <a:bodyPr/>
          <a:lstStyle/>
          <a:p>
            <a:endParaRPr lang="en-US"/>
          </a:p>
        </p:txBody>
      </p:sp>
      <p:sp>
        <p:nvSpPr>
          <p:cNvPr id="7175" name="Line 6"/>
          <p:cNvSpPr>
            <a:spLocks noChangeShapeType="1"/>
          </p:cNvSpPr>
          <p:nvPr/>
        </p:nvSpPr>
        <p:spPr bwMode="auto">
          <a:xfrm>
            <a:off x="7918450" y="4888468"/>
            <a:ext cx="0" cy="304800"/>
          </a:xfrm>
          <a:prstGeom prst="line">
            <a:avLst/>
          </a:prstGeom>
          <a:noFill/>
          <a:ln w="38100">
            <a:solidFill>
              <a:schemeClr val="tx1"/>
            </a:solidFill>
            <a:round/>
            <a:headEnd/>
            <a:tailEnd/>
          </a:ln>
        </p:spPr>
        <p:txBody>
          <a:bodyPr/>
          <a:lstStyle/>
          <a:p>
            <a:endParaRPr lang="en-US"/>
          </a:p>
        </p:txBody>
      </p:sp>
      <p:sp>
        <p:nvSpPr>
          <p:cNvPr id="7176" name="Text Box 7"/>
          <p:cNvSpPr txBox="1">
            <a:spLocks noChangeArrowheads="1"/>
          </p:cNvSpPr>
          <p:nvPr/>
        </p:nvSpPr>
        <p:spPr bwMode="auto">
          <a:xfrm>
            <a:off x="1066800" y="5231368"/>
            <a:ext cx="298450" cy="366713"/>
          </a:xfrm>
          <a:prstGeom prst="rect">
            <a:avLst/>
          </a:prstGeom>
          <a:noFill/>
          <a:ln w="9525">
            <a:noFill/>
            <a:miter lim="800000"/>
            <a:headEnd/>
            <a:tailEnd/>
          </a:ln>
        </p:spPr>
        <p:txBody>
          <a:bodyPr wrap="none">
            <a:spAutoFit/>
          </a:bodyPr>
          <a:lstStyle/>
          <a:p>
            <a:r>
              <a:rPr lang="en-US" b="1"/>
              <a:t>0</a:t>
            </a:r>
          </a:p>
        </p:txBody>
      </p:sp>
      <p:sp>
        <p:nvSpPr>
          <p:cNvPr id="7177" name="Text Box 8"/>
          <p:cNvSpPr txBox="1">
            <a:spLocks noChangeArrowheads="1"/>
          </p:cNvSpPr>
          <p:nvPr/>
        </p:nvSpPr>
        <p:spPr bwMode="auto">
          <a:xfrm>
            <a:off x="7737475" y="5212318"/>
            <a:ext cx="336550" cy="366713"/>
          </a:xfrm>
          <a:prstGeom prst="rect">
            <a:avLst/>
          </a:prstGeom>
          <a:noFill/>
          <a:ln w="9525">
            <a:noFill/>
            <a:miter lim="800000"/>
            <a:headEnd/>
            <a:tailEnd/>
          </a:ln>
        </p:spPr>
        <p:txBody>
          <a:bodyPr wrap="none">
            <a:spAutoFit/>
          </a:bodyPr>
          <a:lstStyle/>
          <a:p>
            <a:r>
              <a:rPr lang="en-US" b="1" i="1"/>
              <a:t>K</a:t>
            </a:r>
          </a:p>
        </p:txBody>
      </p:sp>
      <p:sp>
        <p:nvSpPr>
          <p:cNvPr id="7178" name="Text Box 9"/>
          <p:cNvSpPr txBox="1">
            <a:spLocks noChangeArrowheads="1"/>
          </p:cNvSpPr>
          <p:nvPr/>
        </p:nvSpPr>
        <p:spPr bwMode="auto">
          <a:xfrm>
            <a:off x="2895600" y="5269468"/>
            <a:ext cx="3303148" cy="369332"/>
          </a:xfrm>
          <a:prstGeom prst="rect">
            <a:avLst/>
          </a:prstGeom>
          <a:noFill/>
          <a:ln w="9525">
            <a:noFill/>
            <a:miter lim="800000"/>
            <a:headEnd/>
            <a:tailEnd/>
          </a:ln>
        </p:spPr>
        <p:txBody>
          <a:bodyPr wrap="none">
            <a:spAutoFit/>
          </a:bodyPr>
          <a:lstStyle/>
          <a:p>
            <a:r>
              <a:rPr lang="en-US" b="1" dirty="0" smtClean="0">
                <a:solidFill>
                  <a:srgbClr val="FF0000"/>
                </a:solidFill>
              </a:rPr>
              <a:t>Population size after harvesting</a:t>
            </a:r>
            <a:endParaRPr lang="en-US" b="1" dirty="0">
              <a:solidFill>
                <a:srgbClr val="FF0000"/>
              </a:solidFill>
            </a:endParaRPr>
          </a:p>
        </p:txBody>
      </p:sp>
      <p:sp>
        <p:nvSpPr>
          <p:cNvPr id="7179" name="Line 10"/>
          <p:cNvSpPr>
            <a:spLocks noChangeShapeType="1"/>
          </p:cNvSpPr>
          <p:nvPr/>
        </p:nvSpPr>
        <p:spPr bwMode="auto">
          <a:xfrm>
            <a:off x="2438400" y="3810000"/>
            <a:ext cx="9525" cy="1192768"/>
          </a:xfrm>
          <a:prstGeom prst="line">
            <a:avLst/>
          </a:prstGeom>
          <a:noFill/>
          <a:ln w="28575">
            <a:solidFill>
              <a:srgbClr val="FF0000"/>
            </a:solidFill>
            <a:round/>
            <a:headEnd/>
            <a:tailEnd type="triangle" w="med" len="med"/>
          </a:ln>
        </p:spPr>
        <p:txBody>
          <a:bodyPr/>
          <a:lstStyle/>
          <a:p>
            <a:endParaRPr lang="en-US"/>
          </a:p>
        </p:txBody>
      </p:sp>
      <p:sp>
        <p:nvSpPr>
          <p:cNvPr id="7180" name="Line 11"/>
          <p:cNvSpPr>
            <a:spLocks noChangeShapeType="1"/>
          </p:cNvSpPr>
          <p:nvPr/>
        </p:nvSpPr>
        <p:spPr bwMode="auto">
          <a:xfrm>
            <a:off x="4095750" y="4314825"/>
            <a:ext cx="0" cy="697468"/>
          </a:xfrm>
          <a:prstGeom prst="line">
            <a:avLst/>
          </a:prstGeom>
          <a:noFill/>
          <a:ln w="28575">
            <a:solidFill>
              <a:srgbClr val="FF0000"/>
            </a:solidFill>
            <a:round/>
            <a:headEnd/>
            <a:tailEnd type="triangle" w="med" len="med"/>
          </a:ln>
        </p:spPr>
        <p:txBody>
          <a:bodyPr/>
          <a:lstStyle/>
          <a:p>
            <a:endParaRPr lang="en-US"/>
          </a:p>
        </p:txBody>
      </p:sp>
      <p:sp>
        <p:nvSpPr>
          <p:cNvPr id="7181" name="Line 12"/>
          <p:cNvSpPr>
            <a:spLocks noChangeShapeType="1"/>
          </p:cNvSpPr>
          <p:nvPr/>
        </p:nvSpPr>
        <p:spPr bwMode="auto">
          <a:xfrm>
            <a:off x="6191250" y="4707493"/>
            <a:ext cx="0" cy="304800"/>
          </a:xfrm>
          <a:prstGeom prst="line">
            <a:avLst/>
          </a:prstGeom>
          <a:noFill/>
          <a:ln w="28575">
            <a:solidFill>
              <a:srgbClr val="FF0000"/>
            </a:solidFill>
            <a:round/>
            <a:headEnd/>
            <a:tailEnd type="triangle" w="med" len="med"/>
          </a:ln>
        </p:spPr>
        <p:txBody>
          <a:bodyPr/>
          <a:lstStyle/>
          <a:p>
            <a:endParaRPr lang="en-US"/>
          </a:p>
        </p:txBody>
      </p:sp>
      <p:sp>
        <p:nvSpPr>
          <p:cNvPr id="7182" name="Text Box 13"/>
          <p:cNvSpPr txBox="1">
            <a:spLocks noChangeArrowheads="1"/>
          </p:cNvSpPr>
          <p:nvPr/>
        </p:nvSpPr>
        <p:spPr bwMode="auto">
          <a:xfrm>
            <a:off x="2308225" y="3505200"/>
            <a:ext cx="287258" cy="338554"/>
          </a:xfrm>
          <a:prstGeom prst="rect">
            <a:avLst/>
          </a:prstGeom>
          <a:noFill/>
          <a:ln w="9525">
            <a:noFill/>
            <a:miter lim="800000"/>
            <a:headEnd/>
            <a:tailEnd/>
          </a:ln>
        </p:spPr>
        <p:txBody>
          <a:bodyPr wrap="none">
            <a:spAutoFit/>
          </a:bodyPr>
          <a:lstStyle/>
          <a:p>
            <a:r>
              <a:rPr lang="en-US" sz="1600" b="1" dirty="0">
                <a:solidFill>
                  <a:srgbClr val="FF0000"/>
                </a:solidFill>
              </a:rPr>
              <a:t>?</a:t>
            </a:r>
          </a:p>
        </p:txBody>
      </p:sp>
      <p:sp>
        <p:nvSpPr>
          <p:cNvPr id="7183" name="Text Box 14"/>
          <p:cNvSpPr txBox="1">
            <a:spLocks noChangeArrowheads="1"/>
          </p:cNvSpPr>
          <p:nvPr/>
        </p:nvSpPr>
        <p:spPr bwMode="auto">
          <a:xfrm>
            <a:off x="3956050" y="4031218"/>
            <a:ext cx="287258" cy="338554"/>
          </a:xfrm>
          <a:prstGeom prst="rect">
            <a:avLst/>
          </a:prstGeom>
          <a:noFill/>
          <a:ln w="9525">
            <a:noFill/>
            <a:miter lim="800000"/>
            <a:headEnd/>
            <a:tailEnd/>
          </a:ln>
        </p:spPr>
        <p:txBody>
          <a:bodyPr wrap="none">
            <a:spAutoFit/>
          </a:bodyPr>
          <a:lstStyle/>
          <a:p>
            <a:r>
              <a:rPr lang="en-US" sz="1600" b="1" dirty="0">
                <a:solidFill>
                  <a:srgbClr val="FF0000"/>
                </a:solidFill>
              </a:rPr>
              <a:t>?</a:t>
            </a:r>
          </a:p>
        </p:txBody>
      </p:sp>
      <p:sp>
        <p:nvSpPr>
          <p:cNvPr id="7184" name="Text Box 15"/>
          <p:cNvSpPr txBox="1">
            <a:spLocks noChangeArrowheads="1"/>
          </p:cNvSpPr>
          <p:nvPr/>
        </p:nvSpPr>
        <p:spPr bwMode="auto">
          <a:xfrm>
            <a:off x="6057900" y="4397930"/>
            <a:ext cx="287258" cy="338554"/>
          </a:xfrm>
          <a:prstGeom prst="rect">
            <a:avLst/>
          </a:prstGeom>
          <a:noFill/>
          <a:ln w="9525">
            <a:noFill/>
            <a:miter lim="800000"/>
            <a:headEnd/>
            <a:tailEnd/>
          </a:ln>
        </p:spPr>
        <p:txBody>
          <a:bodyPr wrap="none">
            <a:spAutoFit/>
          </a:bodyPr>
          <a:lstStyle/>
          <a:p>
            <a:r>
              <a:rPr lang="en-US" sz="1600" b="1" dirty="0">
                <a:solidFill>
                  <a:srgbClr val="FF0000"/>
                </a:solidFill>
              </a:rPr>
              <a:t>?</a:t>
            </a:r>
          </a:p>
        </p:txBody>
      </p:sp>
      <p:graphicFrame>
        <p:nvGraphicFramePr>
          <p:cNvPr id="7170" name="Object 16"/>
          <p:cNvGraphicFramePr>
            <a:graphicFrameLocks noChangeAspect="1"/>
          </p:cNvGraphicFramePr>
          <p:nvPr/>
        </p:nvGraphicFramePr>
        <p:xfrm>
          <a:off x="3276600" y="1066800"/>
          <a:ext cx="1971675" cy="763588"/>
        </p:xfrm>
        <a:graphic>
          <a:graphicData uri="http://schemas.openxmlformats.org/presentationml/2006/ole">
            <mc:AlternateContent xmlns:mc="http://schemas.openxmlformats.org/markup-compatibility/2006">
              <mc:Choice xmlns:v="urn:schemas-microsoft-com:vml" Requires="v">
                <p:oleObj spid="_x0000_s7212" name="Equation" r:id="rId3" imgW="1015920" imgH="393480" progId="Equation.3">
                  <p:embed/>
                </p:oleObj>
              </mc:Choice>
              <mc:Fallback>
                <p:oleObj name="Equation" r:id="rId3" imgW="1015920" imgH="393480" progId="Equation.3">
                  <p:embed/>
                  <p:pic>
                    <p:nvPicPr>
                      <p:cNvPr id="0" name="Object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1066800"/>
                        <a:ext cx="1971675" cy="763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20" name="Straight Arrow Connector 19"/>
          <p:cNvCxnSpPr/>
          <p:nvPr/>
        </p:nvCxnSpPr>
        <p:spPr>
          <a:xfrm rot="10800000">
            <a:off x="4191001" y="4343400"/>
            <a:ext cx="3705224"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0800000">
            <a:off x="2514601" y="3886200"/>
            <a:ext cx="5362575"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10800000" flipV="1">
            <a:off x="6324601" y="4724398"/>
            <a:ext cx="1571625" cy="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2"/>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lgn="ctr"/>
            <a:r>
              <a:rPr lang="en-US" sz="3200" b="1"/>
              <a:t>Why is this the ‘correct’ solution?</a:t>
            </a:r>
          </a:p>
        </p:txBody>
      </p:sp>
      <p:graphicFrame>
        <p:nvGraphicFramePr>
          <p:cNvPr id="8194" name="Object 16"/>
          <p:cNvGraphicFramePr>
            <a:graphicFrameLocks noChangeAspect="1"/>
          </p:cNvGraphicFramePr>
          <p:nvPr/>
        </p:nvGraphicFramePr>
        <p:xfrm>
          <a:off x="3276600" y="1295400"/>
          <a:ext cx="1971675" cy="763588"/>
        </p:xfrm>
        <a:graphic>
          <a:graphicData uri="http://schemas.openxmlformats.org/presentationml/2006/ole">
            <mc:AlternateContent xmlns:mc="http://schemas.openxmlformats.org/markup-compatibility/2006">
              <mc:Choice xmlns:v="urn:schemas-microsoft-com:vml" Requires="v">
                <p:oleObj spid="_x0000_s8236" name="Equation" r:id="rId3" imgW="1015920" imgH="393480" progId="Equation.3">
                  <p:embed/>
                </p:oleObj>
              </mc:Choice>
              <mc:Fallback>
                <p:oleObj name="Equation" r:id="rId3" imgW="1015920" imgH="393480" progId="Equation.3">
                  <p:embed/>
                  <p:pic>
                    <p:nvPicPr>
                      <p:cNvPr id="0" name="Object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1295400"/>
                        <a:ext cx="1971675" cy="763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196" name="Picture 17"/>
          <p:cNvPicPr>
            <a:picLocks noChangeAspect="1" noChangeArrowheads="1"/>
          </p:cNvPicPr>
          <p:nvPr/>
        </p:nvPicPr>
        <p:blipFill>
          <a:blip r:embed="rId5" cstate="print"/>
          <a:srcRect/>
          <a:stretch>
            <a:fillRect/>
          </a:stretch>
        </p:blipFill>
        <p:spPr bwMode="auto">
          <a:xfrm>
            <a:off x="2190750" y="2524125"/>
            <a:ext cx="4648200" cy="2971800"/>
          </a:xfrm>
          <a:prstGeom prst="rect">
            <a:avLst/>
          </a:prstGeom>
          <a:noFill/>
          <a:ln w="9525">
            <a:noFill/>
            <a:miter lim="800000"/>
            <a:headEnd/>
            <a:tailEnd/>
          </a:ln>
        </p:spPr>
      </p:pic>
      <p:sp>
        <p:nvSpPr>
          <p:cNvPr id="8197" name="Text Box 18"/>
          <p:cNvSpPr txBox="1">
            <a:spLocks noChangeArrowheads="1"/>
          </p:cNvSpPr>
          <p:nvPr/>
        </p:nvSpPr>
        <p:spPr bwMode="auto">
          <a:xfrm>
            <a:off x="4403725" y="5295900"/>
            <a:ext cx="349250" cy="366713"/>
          </a:xfrm>
          <a:prstGeom prst="rect">
            <a:avLst/>
          </a:prstGeom>
          <a:noFill/>
          <a:ln w="9525">
            <a:noFill/>
            <a:miter lim="800000"/>
            <a:headEnd/>
            <a:tailEnd/>
          </a:ln>
        </p:spPr>
        <p:txBody>
          <a:bodyPr wrap="none">
            <a:spAutoFit/>
          </a:bodyPr>
          <a:lstStyle/>
          <a:p>
            <a:r>
              <a:rPr lang="en-US" b="1" i="1"/>
              <a:t>N</a:t>
            </a:r>
          </a:p>
        </p:txBody>
      </p:sp>
      <p:sp>
        <p:nvSpPr>
          <p:cNvPr id="8198" name="Text Box 19"/>
          <p:cNvSpPr txBox="1">
            <a:spLocks noChangeArrowheads="1"/>
          </p:cNvSpPr>
          <p:nvPr/>
        </p:nvSpPr>
        <p:spPr bwMode="auto">
          <a:xfrm>
            <a:off x="1524000" y="3733800"/>
            <a:ext cx="704850" cy="366713"/>
          </a:xfrm>
          <a:prstGeom prst="rect">
            <a:avLst/>
          </a:prstGeom>
          <a:noFill/>
          <a:ln w="9525">
            <a:noFill/>
            <a:miter lim="800000"/>
            <a:headEnd/>
            <a:tailEnd/>
          </a:ln>
        </p:spPr>
        <p:txBody>
          <a:bodyPr wrap="none">
            <a:spAutoFit/>
          </a:bodyPr>
          <a:lstStyle/>
          <a:p>
            <a:r>
              <a:rPr lang="en-US" b="1" i="1"/>
              <a:t>dN/dt</a:t>
            </a:r>
          </a:p>
        </p:txBody>
      </p:sp>
      <p:sp>
        <p:nvSpPr>
          <p:cNvPr id="8199" name="Text Box 20"/>
          <p:cNvSpPr txBox="1">
            <a:spLocks noChangeArrowheads="1"/>
          </p:cNvSpPr>
          <p:nvPr/>
        </p:nvSpPr>
        <p:spPr bwMode="auto">
          <a:xfrm>
            <a:off x="2667000" y="2895600"/>
            <a:ext cx="760413" cy="304800"/>
          </a:xfrm>
          <a:prstGeom prst="rect">
            <a:avLst/>
          </a:prstGeom>
          <a:noFill/>
          <a:ln w="9525">
            <a:noFill/>
            <a:miter lim="800000"/>
            <a:headEnd/>
            <a:tailEnd/>
          </a:ln>
        </p:spPr>
        <p:txBody>
          <a:bodyPr wrap="none">
            <a:spAutoFit/>
          </a:bodyPr>
          <a:lstStyle/>
          <a:p>
            <a:r>
              <a:rPr lang="en-US" sz="1400" b="1" i="1">
                <a:solidFill>
                  <a:srgbClr val="00FFFF"/>
                </a:solidFill>
              </a:rPr>
              <a:t>K</a:t>
            </a:r>
            <a:r>
              <a:rPr lang="en-US" sz="1400" b="1">
                <a:solidFill>
                  <a:srgbClr val="00FFFF"/>
                </a:solidFill>
              </a:rPr>
              <a:t> = 500</a:t>
            </a:r>
            <a:endParaRPr lang="en-US" sz="1400" b="1" i="1">
              <a:solidFill>
                <a:srgbClr val="00FFFF"/>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0" y="228600"/>
            <a:ext cx="9144000" cy="1077913"/>
          </a:xfrm>
          <a:prstGeom prst="rect">
            <a:avLst/>
          </a:prstGeom>
          <a:noFill/>
          <a:ln w="9525">
            <a:noFill/>
            <a:miter lim="800000"/>
            <a:headEnd/>
            <a:tailEnd/>
          </a:ln>
        </p:spPr>
        <p:txBody>
          <a:bodyPr>
            <a:spAutoFit/>
          </a:bodyPr>
          <a:lstStyle/>
          <a:p>
            <a:pPr algn="ctr"/>
            <a:r>
              <a:rPr lang="en-US" sz="3200" b="1"/>
              <a:t>Understanding the collapse of harvested populations </a:t>
            </a:r>
          </a:p>
        </p:txBody>
      </p:sp>
      <p:pic>
        <p:nvPicPr>
          <p:cNvPr id="30723" name="Picture 3" descr="anchovy"/>
          <p:cNvPicPr>
            <a:picLocks noChangeAspect="1" noChangeArrowheads="1"/>
          </p:cNvPicPr>
          <p:nvPr/>
        </p:nvPicPr>
        <p:blipFill>
          <a:blip r:embed="rId2" cstate="print"/>
          <a:srcRect/>
          <a:stretch>
            <a:fillRect/>
          </a:stretch>
        </p:blipFill>
        <p:spPr bwMode="auto">
          <a:xfrm>
            <a:off x="762000" y="2743200"/>
            <a:ext cx="1841500" cy="977900"/>
          </a:xfrm>
          <a:prstGeom prst="rect">
            <a:avLst/>
          </a:prstGeom>
          <a:noFill/>
          <a:ln w="9525">
            <a:noFill/>
            <a:miter lim="800000"/>
            <a:headEnd/>
            <a:tailEnd/>
          </a:ln>
        </p:spPr>
      </p:pic>
      <p:sp>
        <p:nvSpPr>
          <p:cNvPr id="30724" name="Text Box 4"/>
          <p:cNvSpPr txBox="1">
            <a:spLocks noChangeArrowheads="1"/>
          </p:cNvSpPr>
          <p:nvPr/>
        </p:nvSpPr>
        <p:spPr bwMode="auto">
          <a:xfrm>
            <a:off x="704850" y="3810000"/>
            <a:ext cx="1943100" cy="366713"/>
          </a:xfrm>
          <a:prstGeom prst="rect">
            <a:avLst/>
          </a:prstGeom>
          <a:noFill/>
          <a:ln w="9525">
            <a:noFill/>
            <a:miter lim="800000"/>
            <a:headEnd/>
            <a:tailEnd/>
          </a:ln>
        </p:spPr>
        <p:txBody>
          <a:bodyPr wrap="none">
            <a:spAutoFit/>
          </a:bodyPr>
          <a:lstStyle/>
          <a:p>
            <a:r>
              <a:rPr lang="en-US" b="1"/>
              <a:t>Peruvian anchovy</a:t>
            </a:r>
          </a:p>
        </p:txBody>
      </p:sp>
      <p:pic>
        <p:nvPicPr>
          <p:cNvPr id="30725" name="Picture 5" descr="Anchovy catch"/>
          <p:cNvPicPr>
            <a:picLocks noChangeAspect="1" noChangeArrowheads="1"/>
          </p:cNvPicPr>
          <p:nvPr/>
        </p:nvPicPr>
        <p:blipFill>
          <a:blip r:embed="rId3" cstate="print"/>
          <a:srcRect/>
          <a:stretch>
            <a:fillRect/>
          </a:stretch>
        </p:blipFill>
        <p:spPr bwMode="auto">
          <a:xfrm>
            <a:off x="4267200" y="1752600"/>
            <a:ext cx="3371850" cy="3203575"/>
          </a:xfrm>
          <a:prstGeom prst="rect">
            <a:avLst/>
          </a:prstGeom>
          <a:noFill/>
          <a:ln w="9525">
            <a:noFill/>
            <a:miter lim="800000"/>
            <a:headEnd/>
            <a:tailEnd/>
          </a:ln>
        </p:spPr>
      </p:pic>
      <p:sp>
        <p:nvSpPr>
          <p:cNvPr id="30726" name="Rectangle 6"/>
          <p:cNvSpPr>
            <a:spLocks noChangeArrowheads="1"/>
          </p:cNvSpPr>
          <p:nvPr/>
        </p:nvSpPr>
        <p:spPr bwMode="auto">
          <a:xfrm>
            <a:off x="3886200" y="5055612"/>
            <a:ext cx="4343400" cy="1169551"/>
          </a:xfrm>
          <a:prstGeom prst="rect">
            <a:avLst/>
          </a:prstGeom>
          <a:noFill/>
          <a:ln w="9525">
            <a:noFill/>
            <a:miter lim="800000"/>
            <a:headEnd/>
            <a:tailEnd/>
          </a:ln>
        </p:spPr>
        <p:txBody>
          <a:bodyPr anchor="ctr">
            <a:spAutoFit/>
          </a:bodyPr>
          <a:lstStyle/>
          <a:p>
            <a:pPr algn="ctr"/>
            <a:r>
              <a:rPr lang="en-US" sz="1400" dirty="0"/>
              <a:t>In 1970, a group of scientists estimated that the sustainable yield was around 9.5 million tons, a number that was currently being surpassed (see Figure 4). Shortly thereafter the fishery collapsed and did not recover. </a:t>
            </a:r>
            <a:endParaRPr lang="en-US" sz="1400" dirty="0" smtClean="0"/>
          </a:p>
          <a:p>
            <a:pPr algn="ctr"/>
            <a:r>
              <a:rPr lang="en-US" sz="1400" dirty="0" smtClean="0"/>
              <a:t>WHY?</a:t>
            </a:r>
            <a:endParaRPr lang="en-US" sz="1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2"/>
          <p:cNvSpPr txBox="1">
            <a:spLocks noChangeArrowheads="1"/>
          </p:cNvSpPr>
          <p:nvPr/>
        </p:nvSpPr>
        <p:spPr bwMode="auto">
          <a:xfrm>
            <a:off x="0" y="228600"/>
            <a:ext cx="9144000" cy="1077913"/>
          </a:xfrm>
          <a:prstGeom prst="rect">
            <a:avLst/>
          </a:prstGeom>
          <a:noFill/>
          <a:ln w="9525">
            <a:noFill/>
            <a:miter lim="800000"/>
            <a:headEnd/>
            <a:tailEnd/>
          </a:ln>
        </p:spPr>
        <p:txBody>
          <a:bodyPr>
            <a:spAutoFit/>
          </a:bodyPr>
          <a:lstStyle/>
          <a:p>
            <a:pPr algn="ctr"/>
            <a:r>
              <a:rPr lang="en-US" sz="3200" b="1"/>
              <a:t>Understanding the collapse of harvested populations </a:t>
            </a:r>
          </a:p>
        </p:txBody>
      </p:sp>
      <p:graphicFrame>
        <p:nvGraphicFramePr>
          <p:cNvPr id="9218" name="Object 3"/>
          <p:cNvGraphicFramePr>
            <a:graphicFrameLocks noChangeAspect="1"/>
          </p:cNvGraphicFramePr>
          <p:nvPr/>
        </p:nvGraphicFramePr>
        <p:xfrm>
          <a:off x="2265363" y="3810000"/>
          <a:ext cx="1971675" cy="763588"/>
        </p:xfrm>
        <a:graphic>
          <a:graphicData uri="http://schemas.openxmlformats.org/presentationml/2006/ole">
            <mc:AlternateContent xmlns:mc="http://schemas.openxmlformats.org/markup-compatibility/2006">
              <mc:Choice xmlns:v="urn:schemas-microsoft-com:vml" Requires="v">
                <p:oleObj spid="_x0000_s9260" name="Equation" r:id="rId3" imgW="1015920" imgH="393480" progId="Equation.3">
                  <p:embed/>
                </p:oleObj>
              </mc:Choice>
              <mc:Fallback>
                <p:oleObj name="Equation" r:id="rId3" imgW="1015920" imgH="39348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5363" y="3810000"/>
                        <a:ext cx="1971675" cy="763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20" name="TextBox 7"/>
          <p:cNvSpPr txBox="1">
            <a:spLocks noChangeArrowheads="1"/>
          </p:cNvSpPr>
          <p:nvPr/>
        </p:nvSpPr>
        <p:spPr bwMode="auto">
          <a:xfrm>
            <a:off x="1066800" y="2209800"/>
            <a:ext cx="6629400" cy="646113"/>
          </a:xfrm>
          <a:prstGeom prst="rect">
            <a:avLst/>
          </a:prstGeom>
          <a:noFill/>
          <a:ln w="9525">
            <a:noFill/>
            <a:miter lim="800000"/>
            <a:headEnd/>
            <a:tailEnd/>
          </a:ln>
        </p:spPr>
        <p:txBody>
          <a:bodyPr>
            <a:spAutoFit/>
          </a:bodyPr>
          <a:lstStyle/>
          <a:p>
            <a:pPr>
              <a:buFont typeface="Arial" charset="0"/>
              <a:buChar char="•"/>
            </a:pPr>
            <a:r>
              <a:rPr lang="en-US"/>
              <a:t> How could you modify the logistic model to account for the constant removal of some number of individuals?</a:t>
            </a:r>
          </a:p>
        </p:txBody>
      </p:sp>
      <p:sp>
        <p:nvSpPr>
          <p:cNvPr id="9" name="Right Arrow 8"/>
          <p:cNvSpPr/>
          <p:nvPr/>
        </p:nvSpPr>
        <p:spPr>
          <a:xfrm>
            <a:off x="4551363" y="4087813"/>
            <a:ext cx="1066800" cy="25558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222" name="TextBox 9"/>
          <p:cNvSpPr txBox="1">
            <a:spLocks noChangeArrowheads="1"/>
          </p:cNvSpPr>
          <p:nvPr/>
        </p:nvSpPr>
        <p:spPr bwMode="auto">
          <a:xfrm>
            <a:off x="5808663" y="3933825"/>
            <a:ext cx="363537" cy="523875"/>
          </a:xfrm>
          <a:prstGeom prst="rect">
            <a:avLst/>
          </a:prstGeom>
          <a:noFill/>
          <a:ln w="9525">
            <a:noFill/>
            <a:miter lim="800000"/>
            <a:headEnd/>
            <a:tailEnd/>
          </a:ln>
        </p:spPr>
        <p:txBody>
          <a:bodyPr wrap="none">
            <a:spAutoFit/>
          </a:bodyPr>
          <a:lstStyle/>
          <a:p>
            <a:r>
              <a:rPr lang="en-US" sz="2800" b="1"/>
              <a: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ext Box 2"/>
          <p:cNvSpPr txBox="1">
            <a:spLocks noChangeArrowheads="1"/>
          </p:cNvSpPr>
          <p:nvPr/>
        </p:nvSpPr>
        <p:spPr bwMode="auto">
          <a:xfrm>
            <a:off x="0" y="228600"/>
            <a:ext cx="9144000" cy="1077913"/>
          </a:xfrm>
          <a:prstGeom prst="rect">
            <a:avLst/>
          </a:prstGeom>
          <a:noFill/>
          <a:ln w="9525">
            <a:noFill/>
            <a:miter lim="800000"/>
            <a:headEnd/>
            <a:tailEnd/>
          </a:ln>
        </p:spPr>
        <p:txBody>
          <a:bodyPr>
            <a:spAutoFit/>
          </a:bodyPr>
          <a:lstStyle/>
          <a:p>
            <a:pPr algn="ctr"/>
            <a:r>
              <a:rPr lang="en-US" sz="3200" b="1"/>
              <a:t>Understanding the collapse of harvested populations </a:t>
            </a:r>
          </a:p>
        </p:txBody>
      </p:sp>
      <p:graphicFrame>
        <p:nvGraphicFramePr>
          <p:cNvPr id="10242" name="Object 3"/>
          <p:cNvGraphicFramePr>
            <a:graphicFrameLocks noChangeAspect="1"/>
          </p:cNvGraphicFramePr>
          <p:nvPr/>
        </p:nvGraphicFramePr>
        <p:xfrm>
          <a:off x="1200150" y="2209800"/>
          <a:ext cx="1971675" cy="763588"/>
        </p:xfrm>
        <a:graphic>
          <a:graphicData uri="http://schemas.openxmlformats.org/presentationml/2006/ole">
            <mc:AlternateContent xmlns:mc="http://schemas.openxmlformats.org/markup-compatibility/2006">
              <mc:Choice xmlns:v="urn:schemas-microsoft-com:vml" Requires="v">
                <p:oleObj spid="_x0000_s10326" name="Equation" r:id="rId3" imgW="1015920" imgH="393480" progId="Equation.3">
                  <p:embed/>
                </p:oleObj>
              </mc:Choice>
              <mc:Fallback>
                <p:oleObj name="Equation" r:id="rId3" imgW="1015920" imgH="39348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0150" y="2209800"/>
                        <a:ext cx="1971675" cy="763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45" name="TextBox 6"/>
          <p:cNvSpPr txBox="1">
            <a:spLocks noChangeArrowheads="1"/>
          </p:cNvSpPr>
          <p:nvPr/>
        </p:nvSpPr>
        <p:spPr bwMode="auto">
          <a:xfrm>
            <a:off x="609600" y="1524000"/>
            <a:ext cx="3486150" cy="369888"/>
          </a:xfrm>
          <a:prstGeom prst="rect">
            <a:avLst/>
          </a:prstGeom>
          <a:noFill/>
          <a:ln w="9525">
            <a:noFill/>
            <a:miter lim="800000"/>
            <a:headEnd/>
            <a:tailEnd/>
          </a:ln>
        </p:spPr>
        <p:txBody>
          <a:bodyPr wrap="none">
            <a:spAutoFit/>
          </a:bodyPr>
          <a:lstStyle/>
          <a:p>
            <a:pPr>
              <a:buFont typeface="Arial" charset="0"/>
              <a:buChar char="•"/>
            </a:pPr>
            <a:r>
              <a:rPr lang="en-US"/>
              <a:t> What does this new model tell us?</a:t>
            </a:r>
          </a:p>
        </p:txBody>
      </p:sp>
      <p:pic>
        <p:nvPicPr>
          <p:cNvPr id="10246" name="Picture 3"/>
          <p:cNvPicPr>
            <a:picLocks noChangeAspect="1" noChangeArrowheads="1"/>
          </p:cNvPicPr>
          <p:nvPr/>
        </p:nvPicPr>
        <p:blipFill>
          <a:blip r:embed="rId5" cstate="print"/>
          <a:srcRect/>
          <a:stretch>
            <a:fillRect/>
          </a:stretch>
        </p:blipFill>
        <p:spPr bwMode="auto">
          <a:xfrm>
            <a:off x="533400" y="3276600"/>
            <a:ext cx="3429000" cy="2333625"/>
          </a:xfrm>
          <a:prstGeom prst="rect">
            <a:avLst/>
          </a:prstGeom>
          <a:noFill/>
          <a:ln w="9525">
            <a:noFill/>
            <a:miter lim="800000"/>
            <a:headEnd/>
            <a:tailEnd/>
          </a:ln>
        </p:spPr>
      </p:pic>
      <p:sp>
        <p:nvSpPr>
          <p:cNvPr id="11" name="Right Arrow 10"/>
          <p:cNvSpPr/>
          <p:nvPr/>
        </p:nvSpPr>
        <p:spPr>
          <a:xfrm>
            <a:off x="4038600" y="4087813"/>
            <a:ext cx="1066800" cy="25558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ight Arrow 11"/>
          <p:cNvSpPr/>
          <p:nvPr/>
        </p:nvSpPr>
        <p:spPr>
          <a:xfrm>
            <a:off x="4038600" y="2438400"/>
            <a:ext cx="1066800" cy="255588"/>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249" name="TextBox 16"/>
          <p:cNvSpPr txBox="1">
            <a:spLocks noChangeArrowheads="1"/>
          </p:cNvSpPr>
          <p:nvPr/>
        </p:nvSpPr>
        <p:spPr bwMode="auto">
          <a:xfrm>
            <a:off x="762000" y="5962650"/>
            <a:ext cx="1295400" cy="738188"/>
          </a:xfrm>
          <a:prstGeom prst="rect">
            <a:avLst/>
          </a:prstGeom>
          <a:noFill/>
          <a:ln w="9525">
            <a:noFill/>
            <a:miter lim="800000"/>
            <a:headEnd/>
            <a:tailEnd/>
          </a:ln>
        </p:spPr>
        <p:txBody>
          <a:bodyPr>
            <a:spAutoFit/>
          </a:bodyPr>
          <a:lstStyle/>
          <a:p>
            <a:pPr algn="ctr"/>
            <a:r>
              <a:rPr lang="en-US" sz="1400">
                <a:solidFill>
                  <a:srgbClr val="FF0000"/>
                </a:solidFill>
              </a:rPr>
              <a:t>What happens below this density?</a:t>
            </a:r>
          </a:p>
        </p:txBody>
      </p:sp>
      <p:sp>
        <p:nvSpPr>
          <p:cNvPr id="18" name="Freeform 17"/>
          <p:cNvSpPr/>
          <p:nvPr/>
        </p:nvSpPr>
        <p:spPr>
          <a:xfrm>
            <a:off x="1143000" y="5029200"/>
            <a:ext cx="254000" cy="1009650"/>
          </a:xfrm>
          <a:custGeom>
            <a:avLst/>
            <a:gdLst>
              <a:gd name="connsiteX0" fmla="*/ 438150 w 463550"/>
              <a:gd name="connsiteY0" fmla="*/ 885825 h 885825"/>
              <a:gd name="connsiteX1" fmla="*/ 390525 w 463550"/>
              <a:gd name="connsiteY1" fmla="*/ 352425 h 885825"/>
              <a:gd name="connsiteX2" fmla="*/ 0 w 463550"/>
              <a:gd name="connsiteY2" fmla="*/ 0 h 885825"/>
            </a:gdLst>
            <a:ahLst/>
            <a:cxnLst>
              <a:cxn ang="0">
                <a:pos x="connsiteX0" y="connsiteY0"/>
              </a:cxn>
              <a:cxn ang="0">
                <a:pos x="connsiteX1" y="connsiteY1"/>
              </a:cxn>
              <a:cxn ang="0">
                <a:pos x="connsiteX2" y="connsiteY2"/>
              </a:cxn>
            </a:cxnLst>
            <a:rect l="l" t="t" r="r" b="b"/>
            <a:pathLst>
              <a:path w="463550" h="885825">
                <a:moveTo>
                  <a:pt x="438150" y="885825"/>
                </a:moveTo>
                <a:cubicBezTo>
                  <a:pt x="450850" y="692943"/>
                  <a:pt x="463550" y="500062"/>
                  <a:pt x="390525" y="352425"/>
                </a:cubicBezTo>
                <a:cubicBezTo>
                  <a:pt x="317500" y="204788"/>
                  <a:pt x="158750" y="102394"/>
                  <a:pt x="0" y="0"/>
                </a:cubicBezTo>
              </a:path>
            </a:pathLst>
          </a:cu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9" name="TextBox 18"/>
          <p:cNvSpPr txBox="1"/>
          <p:nvPr/>
        </p:nvSpPr>
        <p:spPr>
          <a:xfrm>
            <a:off x="3352800" y="5715000"/>
            <a:ext cx="350838" cy="369888"/>
          </a:xfrm>
          <a:prstGeom prst="rect">
            <a:avLst/>
          </a:prstGeom>
          <a:noFill/>
        </p:spPr>
        <p:txBody>
          <a:bodyPr wrap="none">
            <a:spAutoFit/>
          </a:bodyPr>
          <a:lstStyle/>
          <a:p>
            <a:pPr>
              <a:defRPr/>
            </a:pPr>
            <a:r>
              <a:rPr lang="en-US" dirty="0">
                <a:solidFill>
                  <a:schemeClr val="accent6"/>
                </a:solidFill>
              </a:rPr>
              <a:t>K</a:t>
            </a:r>
          </a:p>
        </p:txBody>
      </p:sp>
      <p:sp>
        <p:nvSpPr>
          <p:cNvPr id="20" name="Freeform 19"/>
          <p:cNvSpPr/>
          <p:nvPr/>
        </p:nvSpPr>
        <p:spPr>
          <a:xfrm>
            <a:off x="3346450" y="4991100"/>
            <a:ext cx="339725" cy="742950"/>
          </a:xfrm>
          <a:custGeom>
            <a:avLst/>
            <a:gdLst>
              <a:gd name="connsiteX0" fmla="*/ 187325 w 339725"/>
              <a:gd name="connsiteY0" fmla="*/ 742950 h 742950"/>
              <a:gd name="connsiteX1" fmla="*/ 25400 w 339725"/>
              <a:gd name="connsiteY1" fmla="*/ 333375 h 742950"/>
              <a:gd name="connsiteX2" fmla="*/ 339725 w 339725"/>
              <a:gd name="connsiteY2" fmla="*/ 0 h 742950"/>
            </a:gdLst>
            <a:ahLst/>
            <a:cxnLst>
              <a:cxn ang="0">
                <a:pos x="connsiteX0" y="connsiteY0"/>
              </a:cxn>
              <a:cxn ang="0">
                <a:pos x="connsiteX1" y="connsiteY1"/>
              </a:cxn>
              <a:cxn ang="0">
                <a:pos x="connsiteX2" y="connsiteY2"/>
              </a:cxn>
            </a:cxnLst>
            <a:rect l="l" t="t" r="r" b="b"/>
            <a:pathLst>
              <a:path w="339725" h="742950">
                <a:moveTo>
                  <a:pt x="187325" y="742950"/>
                </a:moveTo>
                <a:cubicBezTo>
                  <a:pt x="93662" y="600075"/>
                  <a:pt x="0" y="457200"/>
                  <a:pt x="25400" y="333375"/>
                </a:cubicBezTo>
                <a:cubicBezTo>
                  <a:pt x="50800" y="209550"/>
                  <a:pt x="339725" y="0"/>
                  <a:pt x="339725" y="0"/>
                </a:cubicBezTo>
              </a:path>
            </a:pathLst>
          </a:cu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4" name="TextBox 23"/>
          <p:cNvSpPr txBox="1"/>
          <p:nvPr/>
        </p:nvSpPr>
        <p:spPr>
          <a:xfrm>
            <a:off x="2895600" y="6019800"/>
            <a:ext cx="1219200" cy="738188"/>
          </a:xfrm>
          <a:prstGeom prst="rect">
            <a:avLst/>
          </a:prstGeom>
          <a:noFill/>
        </p:spPr>
        <p:txBody>
          <a:bodyPr>
            <a:spAutoFit/>
          </a:bodyPr>
          <a:lstStyle/>
          <a:p>
            <a:pPr algn="ctr">
              <a:defRPr/>
            </a:pPr>
            <a:r>
              <a:rPr lang="en-US" sz="1400" b="1" dirty="0">
                <a:solidFill>
                  <a:schemeClr val="accent6"/>
                </a:solidFill>
              </a:rPr>
              <a:t>Does this population reach K?</a:t>
            </a:r>
          </a:p>
        </p:txBody>
      </p:sp>
      <p:pic>
        <p:nvPicPr>
          <p:cNvPr id="10254" name="Picture 6"/>
          <p:cNvPicPr>
            <a:picLocks noChangeAspect="1" noChangeArrowheads="1"/>
          </p:cNvPicPr>
          <p:nvPr/>
        </p:nvPicPr>
        <p:blipFill>
          <a:blip r:embed="rId6" cstate="print"/>
          <a:srcRect/>
          <a:stretch>
            <a:fillRect/>
          </a:stretch>
        </p:blipFill>
        <p:spPr bwMode="auto">
          <a:xfrm>
            <a:off x="5334000" y="3276600"/>
            <a:ext cx="3429000" cy="2333625"/>
          </a:xfrm>
          <a:prstGeom prst="rect">
            <a:avLst/>
          </a:prstGeom>
          <a:noFill/>
          <a:ln w="9525">
            <a:noFill/>
            <a:miter lim="800000"/>
            <a:headEnd/>
            <a:tailEnd/>
          </a:ln>
        </p:spPr>
      </p:pic>
      <p:graphicFrame>
        <p:nvGraphicFramePr>
          <p:cNvPr id="10243" name="Object 7"/>
          <p:cNvGraphicFramePr>
            <a:graphicFrameLocks noChangeAspect="1"/>
          </p:cNvGraphicFramePr>
          <p:nvPr/>
        </p:nvGraphicFramePr>
        <p:xfrm>
          <a:off x="5895975" y="2209800"/>
          <a:ext cx="2390775" cy="763588"/>
        </p:xfrm>
        <a:graphic>
          <a:graphicData uri="http://schemas.openxmlformats.org/presentationml/2006/ole">
            <mc:AlternateContent xmlns:mc="http://schemas.openxmlformats.org/markup-compatibility/2006">
              <mc:Choice xmlns:v="urn:schemas-microsoft-com:vml" Requires="v">
                <p:oleObj spid="_x0000_s10327" name="Equation" r:id="rId7" imgW="1231560" imgH="393480" progId="Equation.3">
                  <p:embed/>
                </p:oleObj>
              </mc:Choice>
              <mc:Fallback>
                <p:oleObj name="Equation" r:id="rId7" imgW="1231560" imgH="393480" progId="Equation.3">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95975" y="2209800"/>
                        <a:ext cx="2390775" cy="763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55" name="TextBox 27"/>
          <p:cNvSpPr txBox="1">
            <a:spLocks noChangeArrowheads="1"/>
          </p:cNvSpPr>
          <p:nvPr/>
        </p:nvSpPr>
        <p:spPr bwMode="auto">
          <a:xfrm>
            <a:off x="5562600" y="5943600"/>
            <a:ext cx="1295400" cy="738188"/>
          </a:xfrm>
          <a:prstGeom prst="rect">
            <a:avLst/>
          </a:prstGeom>
          <a:noFill/>
          <a:ln w="9525">
            <a:noFill/>
            <a:miter lim="800000"/>
            <a:headEnd/>
            <a:tailEnd/>
          </a:ln>
        </p:spPr>
        <p:txBody>
          <a:bodyPr>
            <a:spAutoFit/>
          </a:bodyPr>
          <a:lstStyle/>
          <a:p>
            <a:pPr algn="ctr"/>
            <a:r>
              <a:rPr lang="en-US" sz="1400">
                <a:solidFill>
                  <a:srgbClr val="FF0000"/>
                </a:solidFill>
              </a:rPr>
              <a:t>What happens below this density?</a:t>
            </a:r>
          </a:p>
        </p:txBody>
      </p:sp>
      <p:sp>
        <p:nvSpPr>
          <p:cNvPr id="29" name="Freeform 28"/>
          <p:cNvSpPr/>
          <p:nvPr/>
        </p:nvSpPr>
        <p:spPr>
          <a:xfrm>
            <a:off x="5915025" y="5010150"/>
            <a:ext cx="282575" cy="1009650"/>
          </a:xfrm>
          <a:custGeom>
            <a:avLst/>
            <a:gdLst>
              <a:gd name="connsiteX0" fmla="*/ 438150 w 463550"/>
              <a:gd name="connsiteY0" fmla="*/ 885825 h 885825"/>
              <a:gd name="connsiteX1" fmla="*/ 390525 w 463550"/>
              <a:gd name="connsiteY1" fmla="*/ 352425 h 885825"/>
              <a:gd name="connsiteX2" fmla="*/ 0 w 463550"/>
              <a:gd name="connsiteY2" fmla="*/ 0 h 885825"/>
            </a:gdLst>
            <a:ahLst/>
            <a:cxnLst>
              <a:cxn ang="0">
                <a:pos x="connsiteX0" y="connsiteY0"/>
              </a:cxn>
              <a:cxn ang="0">
                <a:pos x="connsiteX1" y="connsiteY1"/>
              </a:cxn>
              <a:cxn ang="0">
                <a:pos x="connsiteX2" y="connsiteY2"/>
              </a:cxn>
            </a:cxnLst>
            <a:rect l="l" t="t" r="r" b="b"/>
            <a:pathLst>
              <a:path w="463550" h="885825">
                <a:moveTo>
                  <a:pt x="438150" y="885825"/>
                </a:moveTo>
                <a:cubicBezTo>
                  <a:pt x="450850" y="692943"/>
                  <a:pt x="463550" y="500062"/>
                  <a:pt x="390525" y="352425"/>
                </a:cubicBezTo>
                <a:cubicBezTo>
                  <a:pt x="317500" y="204788"/>
                  <a:pt x="158750" y="102394"/>
                  <a:pt x="0" y="0"/>
                </a:cubicBezTo>
              </a:path>
            </a:pathLst>
          </a:cu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0" name="TextBox 29"/>
          <p:cNvSpPr txBox="1"/>
          <p:nvPr/>
        </p:nvSpPr>
        <p:spPr>
          <a:xfrm>
            <a:off x="8193088" y="5726113"/>
            <a:ext cx="350837" cy="369887"/>
          </a:xfrm>
          <a:prstGeom prst="rect">
            <a:avLst/>
          </a:prstGeom>
          <a:noFill/>
        </p:spPr>
        <p:txBody>
          <a:bodyPr wrap="none">
            <a:spAutoFit/>
          </a:bodyPr>
          <a:lstStyle/>
          <a:p>
            <a:pPr>
              <a:defRPr/>
            </a:pPr>
            <a:r>
              <a:rPr lang="en-US" dirty="0">
                <a:solidFill>
                  <a:schemeClr val="accent6"/>
                </a:solidFill>
              </a:rPr>
              <a:t>K</a:t>
            </a:r>
          </a:p>
        </p:txBody>
      </p:sp>
      <p:sp>
        <p:nvSpPr>
          <p:cNvPr id="31" name="Freeform 30"/>
          <p:cNvSpPr/>
          <p:nvPr/>
        </p:nvSpPr>
        <p:spPr>
          <a:xfrm rot="21415862">
            <a:off x="8023225" y="5249229"/>
            <a:ext cx="339725" cy="619126"/>
          </a:xfrm>
          <a:custGeom>
            <a:avLst/>
            <a:gdLst>
              <a:gd name="connsiteX0" fmla="*/ 187325 w 339725"/>
              <a:gd name="connsiteY0" fmla="*/ 742950 h 742950"/>
              <a:gd name="connsiteX1" fmla="*/ 25400 w 339725"/>
              <a:gd name="connsiteY1" fmla="*/ 333375 h 742950"/>
              <a:gd name="connsiteX2" fmla="*/ 339725 w 339725"/>
              <a:gd name="connsiteY2" fmla="*/ 0 h 742950"/>
            </a:gdLst>
            <a:ahLst/>
            <a:cxnLst>
              <a:cxn ang="0">
                <a:pos x="connsiteX0" y="connsiteY0"/>
              </a:cxn>
              <a:cxn ang="0">
                <a:pos x="connsiteX1" y="connsiteY1"/>
              </a:cxn>
              <a:cxn ang="0">
                <a:pos x="connsiteX2" y="connsiteY2"/>
              </a:cxn>
            </a:cxnLst>
            <a:rect l="l" t="t" r="r" b="b"/>
            <a:pathLst>
              <a:path w="339725" h="742950">
                <a:moveTo>
                  <a:pt x="187325" y="742950"/>
                </a:moveTo>
                <a:cubicBezTo>
                  <a:pt x="93662" y="600075"/>
                  <a:pt x="0" y="457200"/>
                  <a:pt x="25400" y="333375"/>
                </a:cubicBezTo>
                <a:cubicBezTo>
                  <a:pt x="50800" y="209550"/>
                  <a:pt x="339725" y="0"/>
                  <a:pt x="339725" y="0"/>
                </a:cubicBezTo>
              </a:path>
            </a:pathLst>
          </a:cu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2" name="TextBox 31"/>
          <p:cNvSpPr txBox="1"/>
          <p:nvPr/>
        </p:nvSpPr>
        <p:spPr>
          <a:xfrm>
            <a:off x="7696200" y="6000750"/>
            <a:ext cx="1219200" cy="738188"/>
          </a:xfrm>
          <a:prstGeom prst="rect">
            <a:avLst/>
          </a:prstGeom>
          <a:noFill/>
        </p:spPr>
        <p:txBody>
          <a:bodyPr>
            <a:spAutoFit/>
          </a:bodyPr>
          <a:lstStyle/>
          <a:p>
            <a:pPr algn="ctr">
              <a:defRPr/>
            </a:pPr>
            <a:r>
              <a:rPr lang="en-US" sz="1400" b="1" dirty="0">
                <a:solidFill>
                  <a:schemeClr val="accent6"/>
                </a:solidFill>
              </a:rPr>
              <a:t>Does this population reach K?</a:t>
            </a:r>
          </a:p>
        </p:txBody>
      </p:sp>
      <p:sp>
        <p:nvSpPr>
          <p:cNvPr id="10260" name="TextBox 32"/>
          <p:cNvSpPr txBox="1">
            <a:spLocks noChangeArrowheads="1"/>
          </p:cNvSpPr>
          <p:nvPr/>
        </p:nvSpPr>
        <p:spPr bwMode="auto">
          <a:xfrm>
            <a:off x="5791200" y="3581400"/>
            <a:ext cx="660400" cy="369888"/>
          </a:xfrm>
          <a:prstGeom prst="rect">
            <a:avLst/>
          </a:prstGeom>
          <a:noFill/>
          <a:ln w="9525">
            <a:noFill/>
            <a:miter lim="800000"/>
            <a:headEnd/>
            <a:tailEnd/>
          </a:ln>
        </p:spPr>
        <p:txBody>
          <a:bodyPr wrap="none">
            <a:spAutoFit/>
          </a:bodyPr>
          <a:lstStyle/>
          <a:p>
            <a:r>
              <a:rPr lang="en-US" i="1"/>
              <a:t>h</a:t>
            </a:r>
            <a:r>
              <a:rPr lang="en-US"/>
              <a:t> = 1</a:t>
            </a:r>
          </a:p>
        </p:txBody>
      </p:sp>
      <p:sp>
        <p:nvSpPr>
          <p:cNvPr id="21" name="Oval 20"/>
          <p:cNvSpPr/>
          <p:nvPr/>
        </p:nvSpPr>
        <p:spPr>
          <a:xfrm>
            <a:off x="3657600" y="49530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71525" y="4943475"/>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886450" y="493395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8134350" y="4962525"/>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Box 2"/>
          <p:cNvSpPr txBox="1">
            <a:spLocks noChangeArrowheads="1"/>
          </p:cNvSpPr>
          <p:nvPr/>
        </p:nvSpPr>
        <p:spPr bwMode="auto">
          <a:xfrm>
            <a:off x="0" y="228600"/>
            <a:ext cx="9144000" cy="1077913"/>
          </a:xfrm>
          <a:prstGeom prst="rect">
            <a:avLst/>
          </a:prstGeom>
          <a:noFill/>
          <a:ln w="9525">
            <a:noFill/>
            <a:miter lim="800000"/>
            <a:headEnd/>
            <a:tailEnd/>
          </a:ln>
        </p:spPr>
        <p:txBody>
          <a:bodyPr>
            <a:spAutoFit/>
          </a:bodyPr>
          <a:lstStyle/>
          <a:p>
            <a:pPr algn="ctr"/>
            <a:r>
              <a:rPr lang="en-US" sz="3200" b="1"/>
              <a:t>Understanding the collapse of harvested populations </a:t>
            </a:r>
          </a:p>
        </p:txBody>
      </p:sp>
      <p:graphicFrame>
        <p:nvGraphicFramePr>
          <p:cNvPr id="11266" name="Object 3"/>
          <p:cNvGraphicFramePr>
            <a:graphicFrameLocks noChangeAspect="1"/>
          </p:cNvGraphicFramePr>
          <p:nvPr/>
        </p:nvGraphicFramePr>
        <p:xfrm>
          <a:off x="3381375" y="2130425"/>
          <a:ext cx="2390775" cy="763588"/>
        </p:xfrm>
        <a:graphic>
          <a:graphicData uri="http://schemas.openxmlformats.org/presentationml/2006/ole">
            <mc:AlternateContent xmlns:mc="http://schemas.openxmlformats.org/markup-compatibility/2006">
              <mc:Choice xmlns:v="urn:schemas-microsoft-com:vml" Requires="v">
                <p:oleObj spid="_x0000_s11308" name="Equation" r:id="rId3" imgW="1231560" imgH="393480" progId="Equation.3">
                  <p:embed/>
                </p:oleObj>
              </mc:Choice>
              <mc:Fallback>
                <p:oleObj name="Equation" r:id="rId3" imgW="1231560" imgH="39348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1375" y="2130425"/>
                        <a:ext cx="2390775" cy="763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68" name="TextBox 25"/>
          <p:cNvSpPr txBox="1">
            <a:spLocks noChangeArrowheads="1"/>
          </p:cNvSpPr>
          <p:nvPr/>
        </p:nvSpPr>
        <p:spPr bwMode="auto">
          <a:xfrm>
            <a:off x="381000" y="1524000"/>
            <a:ext cx="7937500" cy="369888"/>
          </a:xfrm>
          <a:prstGeom prst="rect">
            <a:avLst/>
          </a:prstGeom>
          <a:noFill/>
          <a:ln w="9525">
            <a:noFill/>
            <a:miter lim="800000"/>
            <a:headEnd/>
            <a:tailEnd/>
          </a:ln>
        </p:spPr>
        <p:txBody>
          <a:bodyPr wrap="none">
            <a:spAutoFit/>
          </a:bodyPr>
          <a:lstStyle/>
          <a:p>
            <a:pPr>
              <a:buFont typeface="Arial" charset="0"/>
              <a:buChar char="•"/>
            </a:pPr>
            <a:r>
              <a:rPr lang="en-US"/>
              <a:t> Now, add in a disturbance (e.g., El Nino), as happened with the Peruvian Anchovy</a:t>
            </a:r>
          </a:p>
        </p:txBody>
      </p:sp>
      <p:pic>
        <p:nvPicPr>
          <p:cNvPr id="11269" name="Picture 6"/>
          <p:cNvPicPr>
            <a:picLocks noChangeAspect="1" noChangeArrowheads="1"/>
          </p:cNvPicPr>
          <p:nvPr/>
        </p:nvPicPr>
        <p:blipFill>
          <a:blip r:embed="rId5" cstate="print"/>
          <a:srcRect/>
          <a:stretch>
            <a:fillRect/>
          </a:stretch>
        </p:blipFill>
        <p:spPr bwMode="auto">
          <a:xfrm>
            <a:off x="2819400" y="3225800"/>
            <a:ext cx="3429000" cy="2333625"/>
          </a:xfrm>
          <a:prstGeom prst="rect">
            <a:avLst/>
          </a:prstGeom>
          <a:noFill/>
          <a:ln w="9525">
            <a:noFill/>
            <a:miter lim="800000"/>
            <a:headEnd/>
            <a:tailEnd/>
          </a:ln>
        </p:spPr>
      </p:pic>
      <p:sp>
        <p:nvSpPr>
          <p:cNvPr id="11270" name="TextBox 26"/>
          <p:cNvSpPr txBox="1">
            <a:spLocks noChangeArrowheads="1"/>
          </p:cNvSpPr>
          <p:nvPr/>
        </p:nvSpPr>
        <p:spPr bwMode="auto">
          <a:xfrm>
            <a:off x="3276600" y="3573463"/>
            <a:ext cx="660400" cy="368300"/>
          </a:xfrm>
          <a:prstGeom prst="rect">
            <a:avLst/>
          </a:prstGeom>
          <a:noFill/>
          <a:ln w="9525">
            <a:noFill/>
            <a:miter lim="800000"/>
            <a:headEnd/>
            <a:tailEnd/>
          </a:ln>
        </p:spPr>
        <p:txBody>
          <a:bodyPr wrap="none">
            <a:spAutoFit/>
          </a:bodyPr>
          <a:lstStyle/>
          <a:p>
            <a:r>
              <a:rPr lang="en-US" i="1"/>
              <a:t>h</a:t>
            </a:r>
            <a:r>
              <a:rPr lang="en-US"/>
              <a:t> = 1</a:t>
            </a:r>
          </a:p>
        </p:txBody>
      </p:sp>
      <p:sp>
        <p:nvSpPr>
          <p:cNvPr id="28" name="Freeform 27"/>
          <p:cNvSpPr/>
          <p:nvPr/>
        </p:nvSpPr>
        <p:spPr>
          <a:xfrm>
            <a:off x="3305175" y="4968875"/>
            <a:ext cx="2352675" cy="669925"/>
          </a:xfrm>
          <a:custGeom>
            <a:avLst/>
            <a:gdLst>
              <a:gd name="connsiteX0" fmla="*/ 2352675 w 2352675"/>
              <a:gd name="connsiteY0" fmla="*/ 0 h 669925"/>
              <a:gd name="connsiteX1" fmla="*/ 1076325 w 2352675"/>
              <a:gd name="connsiteY1" fmla="*/ 666750 h 669925"/>
              <a:gd name="connsiteX2" fmla="*/ 0 w 2352675"/>
              <a:gd name="connsiteY2" fmla="*/ 19050 h 669925"/>
            </a:gdLst>
            <a:ahLst/>
            <a:cxnLst>
              <a:cxn ang="0">
                <a:pos x="connsiteX0" y="connsiteY0"/>
              </a:cxn>
              <a:cxn ang="0">
                <a:pos x="connsiteX1" y="connsiteY1"/>
              </a:cxn>
              <a:cxn ang="0">
                <a:pos x="connsiteX2" y="connsiteY2"/>
              </a:cxn>
            </a:cxnLst>
            <a:rect l="l" t="t" r="r" b="b"/>
            <a:pathLst>
              <a:path w="2352675" h="669925">
                <a:moveTo>
                  <a:pt x="2352675" y="0"/>
                </a:moveTo>
                <a:cubicBezTo>
                  <a:pt x="1910556" y="331787"/>
                  <a:pt x="1468437" y="663575"/>
                  <a:pt x="1076325" y="666750"/>
                </a:cubicBezTo>
                <a:cubicBezTo>
                  <a:pt x="684213" y="669925"/>
                  <a:pt x="342106" y="344487"/>
                  <a:pt x="0" y="19050"/>
                </a:cubicBezTo>
              </a:path>
            </a:pathLst>
          </a:cu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9" name="TextBox 28"/>
          <p:cNvSpPr txBox="1"/>
          <p:nvPr/>
        </p:nvSpPr>
        <p:spPr>
          <a:xfrm>
            <a:off x="3124200" y="5943600"/>
            <a:ext cx="2819400" cy="738188"/>
          </a:xfrm>
          <a:prstGeom prst="rect">
            <a:avLst/>
          </a:prstGeom>
          <a:noFill/>
        </p:spPr>
        <p:txBody>
          <a:bodyPr>
            <a:spAutoFit/>
          </a:bodyPr>
          <a:lstStyle/>
          <a:p>
            <a:pPr algn="ctr">
              <a:defRPr/>
            </a:pPr>
            <a:r>
              <a:rPr lang="en-US" sz="1400" dirty="0">
                <a:solidFill>
                  <a:schemeClr val="accent6"/>
                </a:solidFill>
              </a:rPr>
              <a:t>If a disturbance reduces the number of individuals below this point, what happens?</a:t>
            </a:r>
          </a:p>
        </p:txBody>
      </p:sp>
      <p:sp>
        <p:nvSpPr>
          <p:cNvPr id="11273" name="TextBox 29"/>
          <p:cNvSpPr txBox="1">
            <a:spLocks noChangeArrowheads="1"/>
          </p:cNvSpPr>
          <p:nvPr/>
        </p:nvSpPr>
        <p:spPr bwMode="auto">
          <a:xfrm>
            <a:off x="3962400" y="5257800"/>
            <a:ext cx="930275" cy="276225"/>
          </a:xfrm>
          <a:prstGeom prst="rect">
            <a:avLst/>
          </a:prstGeom>
          <a:noFill/>
          <a:ln w="9525">
            <a:noFill/>
            <a:miter lim="800000"/>
            <a:headEnd/>
            <a:tailEnd/>
          </a:ln>
        </p:spPr>
        <p:txBody>
          <a:bodyPr wrap="none">
            <a:spAutoFit/>
          </a:bodyPr>
          <a:lstStyle/>
          <a:p>
            <a:r>
              <a:rPr lang="en-US" sz="1200">
                <a:solidFill>
                  <a:srgbClr val="FF0000"/>
                </a:solidFill>
              </a:rPr>
              <a:t>Disturbance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1"/>
          <p:cNvPicPr>
            <a:picLocks noChangeAspect="1" noChangeArrowheads="1"/>
          </p:cNvPicPr>
          <p:nvPr/>
        </p:nvPicPr>
        <p:blipFill>
          <a:blip r:embed="rId2" cstate="print"/>
          <a:srcRect/>
          <a:stretch>
            <a:fillRect/>
          </a:stretch>
        </p:blipFill>
        <p:spPr bwMode="auto">
          <a:xfrm>
            <a:off x="866775" y="1524000"/>
            <a:ext cx="3629025" cy="2400300"/>
          </a:xfrm>
          <a:prstGeom prst="rect">
            <a:avLst/>
          </a:prstGeom>
          <a:noFill/>
          <a:ln w="9525">
            <a:noFill/>
            <a:miter lim="800000"/>
            <a:headEnd/>
            <a:tailEnd/>
          </a:ln>
        </p:spPr>
      </p:pic>
      <p:sp>
        <p:nvSpPr>
          <p:cNvPr id="31747" name="Text Box 24"/>
          <p:cNvSpPr txBox="1">
            <a:spLocks noChangeArrowheads="1"/>
          </p:cNvSpPr>
          <p:nvPr/>
        </p:nvSpPr>
        <p:spPr bwMode="auto">
          <a:xfrm>
            <a:off x="1879600" y="2449513"/>
            <a:ext cx="1344613" cy="517525"/>
          </a:xfrm>
          <a:prstGeom prst="rect">
            <a:avLst/>
          </a:prstGeom>
          <a:noFill/>
          <a:ln w="9525">
            <a:noFill/>
            <a:miter lim="800000"/>
            <a:headEnd/>
            <a:tailEnd/>
          </a:ln>
        </p:spPr>
        <p:txBody>
          <a:bodyPr wrap="none">
            <a:spAutoFit/>
          </a:bodyPr>
          <a:lstStyle/>
          <a:p>
            <a:pPr algn="ctr"/>
            <a:r>
              <a:rPr lang="en-US" sz="1400" b="1">
                <a:solidFill>
                  <a:srgbClr val="FF0000"/>
                </a:solidFill>
              </a:rPr>
              <a:t>No fishing</a:t>
            </a:r>
          </a:p>
          <a:p>
            <a:pPr algn="ctr"/>
            <a:r>
              <a:rPr lang="en-US" sz="1400" b="1">
                <a:solidFill>
                  <a:srgbClr val="FF0000"/>
                </a:solidFill>
              </a:rPr>
              <a:t>No disturbance</a:t>
            </a:r>
          </a:p>
        </p:txBody>
      </p:sp>
      <p:pic>
        <p:nvPicPr>
          <p:cNvPr id="31748" name="Picture 29"/>
          <p:cNvPicPr>
            <a:picLocks noChangeAspect="1" noChangeArrowheads="1"/>
          </p:cNvPicPr>
          <p:nvPr/>
        </p:nvPicPr>
        <p:blipFill>
          <a:blip r:embed="rId3" cstate="print"/>
          <a:srcRect/>
          <a:stretch>
            <a:fillRect/>
          </a:stretch>
        </p:blipFill>
        <p:spPr bwMode="auto">
          <a:xfrm>
            <a:off x="866775" y="3695700"/>
            <a:ext cx="3629025" cy="2400300"/>
          </a:xfrm>
          <a:prstGeom prst="rect">
            <a:avLst/>
          </a:prstGeom>
          <a:noFill/>
          <a:ln w="9525">
            <a:noFill/>
            <a:miter lim="800000"/>
            <a:headEnd/>
            <a:tailEnd/>
          </a:ln>
        </p:spPr>
      </p:pic>
      <p:sp>
        <p:nvSpPr>
          <p:cNvPr id="31749" name="Text Box 30"/>
          <p:cNvSpPr txBox="1">
            <a:spLocks noChangeArrowheads="1"/>
          </p:cNvSpPr>
          <p:nvPr/>
        </p:nvSpPr>
        <p:spPr bwMode="auto">
          <a:xfrm>
            <a:off x="2062163" y="4735513"/>
            <a:ext cx="1112837" cy="517525"/>
          </a:xfrm>
          <a:prstGeom prst="rect">
            <a:avLst/>
          </a:prstGeom>
          <a:noFill/>
          <a:ln w="9525">
            <a:noFill/>
            <a:miter lim="800000"/>
            <a:headEnd/>
            <a:tailEnd/>
          </a:ln>
        </p:spPr>
        <p:txBody>
          <a:bodyPr wrap="none">
            <a:spAutoFit/>
          </a:bodyPr>
          <a:lstStyle/>
          <a:p>
            <a:pPr algn="ctr"/>
            <a:r>
              <a:rPr lang="en-US" sz="1400" b="1">
                <a:solidFill>
                  <a:srgbClr val="FF0000"/>
                </a:solidFill>
              </a:rPr>
              <a:t>No fishing</a:t>
            </a:r>
          </a:p>
          <a:p>
            <a:pPr algn="ctr"/>
            <a:r>
              <a:rPr lang="en-US" sz="1400" b="1">
                <a:solidFill>
                  <a:srgbClr val="FF0000"/>
                </a:solidFill>
              </a:rPr>
              <a:t>Disturbance</a:t>
            </a:r>
          </a:p>
        </p:txBody>
      </p:sp>
      <p:sp>
        <p:nvSpPr>
          <p:cNvPr id="31750" name="Text Box 32"/>
          <p:cNvSpPr txBox="1">
            <a:spLocks noChangeArrowheads="1"/>
          </p:cNvSpPr>
          <p:nvPr/>
        </p:nvSpPr>
        <p:spPr bwMode="auto">
          <a:xfrm>
            <a:off x="2432050" y="5881688"/>
            <a:ext cx="692150" cy="366712"/>
          </a:xfrm>
          <a:prstGeom prst="rect">
            <a:avLst/>
          </a:prstGeom>
          <a:noFill/>
          <a:ln w="9525">
            <a:noFill/>
            <a:miter lim="800000"/>
            <a:headEnd/>
            <a:tailEnd/>
          </a:ln>
        </p:spPr>
        <p:txBody>
          <a:bodyPr wrap="none">
            <a:spAutoFit/>
          </a:bodyPr>
          <a:lstStyle/>
          <a:p>
            <a:r>
              <a:rPr lang="en-US" b="1"/>
              <a:t>Time</a:t>
            </a:r>
          </a:p>
        </p:txBody>
      </p:sp>
      <p:sp>
        <p:nvSpPr>
          <p:cNvPr id="31751" name="Text Box 34"/>
          <p:cNvSpPr txBox="1">
            <a:spLocks noChangeArrowheads="1"/>
          </p:cNvSpPr>
          <p:nvPr/>
        </p:nvSpPr>
        <p:spPr bwMode="auto">
          <a:xfrm rot="-5400000">
            <a:off x="-177006" y="3480594"/>
            <a:ext cx="1663700" cy="366712"/>
          </a:xfrm>
          <a:prstGeom prst="rect">
            <a:avLst/>
          </a:prstGeom>
          <a:noFill/>
          <a:ln w="9525">
            <a:noFill/>
            <a:miter lim="800000"/>
            <a:headEnd/>
            <a:tailEnd/>
          </a:ln>
        </p:spPr>
        <p:txBody>
          <a:bodyPr wrap="none">
            <a:spAutoFit/>
          </a:bodyPr>
          <a:lstStyle/>
          <a:p>
            <a:r>
              <a:rPr lang="en-US" b="1"/>
              <a:t>Population size</a:t>
            </a:r>
          </a:p>
        </p:txBody>
      </p:sp>
      <p:pic>
        <p:nvPicPr>
          <p:cNvPr id="31752" name="Picture 35"/>
          <p:cNvPicPr>
            <a:picLocks noChangeAspect="1" noChangeArrowheads="1"/>
          </p:cNvPicPr>
          <p:nvPr/>
        </p:nvPicPr>
        <p:blipFill>
          <a:blip r:embed="rId4" cstate="print"/>
          <a:srcRect/>
          <a:stretch>
            <a:fillRect/>
          </a:stretch>
        </p:blipFill>
        <p:spPr bwMode="auto">
          <a:xfrm>
            <a:off x="4495800" y="1524000"/>
            <a:ext cx="3629025" cy="2400300"/>
          </a:xfrm>
          <a:prstGeom prst="rect">
            <a:avLst/>
          </a:prstGeom>
          <a:noFill/>
          <a:ln w="9525">
            <a:noFill/>
            <a:miter lim="800000"/>
            <a:headEnd/>
            <a:tailEnd/>
          </a:ln>
        </p:spPr>
      </p:pic>
      <p:pic>
        <p:nvPicPr>
          <p:cNvPr id="31753" name="Picture 36"/>
          <p:cNvPicPr>
            <a:picLocks noChangeAspect="1" noChangeArrowheads="1"/>
          </p:cNvPicPr>
          <p:nvPr/>
        </p:nvPicPr>
        <p:blipFill>
          <a:blip r:embed="rId5" cstate="print"/>
          <a:srcRect/>
          <a:stretch>
            <a:fillRect/>
          </a:stretch>
        </p:blipFill>
        <p:spPr bwMode="auto">
          <a:xfrm>
            <a:off x="4495800" y="3695700"/>
            <a:ext cx="3629025" cy="2400300"/>
          </a:xfrm>
          <a:prstGeom prst="rect">
            <a:avLst/>
          </a:prstGeom>
          <a:noFill/>
          <a:ln w="9525">
            <a:noFill/>
            <a:miter lim="800000"/>
            <a:headEnd/>
            <a:tailEnd/>
          </a:ln>
        </p:spPr>
      </p:pic>
      <p:sp>
        <p:nvSpPr>
          <p:cNvPr id="31754" name="Text Box 37"/>
          <p:cNvSpPr txBox="1">
            <a:spLocks noChangeArrowheads="1"/>
          </p:cNvSpPr>
          <p:nvPr/>
        </p:nvSpPr>
        <p:spPr bwMode="auto">
          <a:xfrm>
            <a:off x="6019800" y="5881688"/>
            <a:ext cx="692150" cy="366712"/>
          </a:xfrm>
          <a:prstGeom prst="rect">
            <a:avLst/>
          </a:prstGeom>
          <a:noFill/>
          <a:ln w="9525">
            <a:noFill/>
            <a:miter lim="800000"/>
            <a:headEnd/>
            <a:tailEnd/>
          </a:ln>
        </p:spPr>
        <p:txBody>
          <a:bodyPr wrap="none">
            <a:spAutoFit/>
          </a:bodyPr>
          <a:lstStyle/>
          <a:p>
            <a:r>
              <a:rPr lang="en-US" b="1"/>
              <a:t>Time</a:t>
            </a:r>
          </a:p>
        </p:txBody>
      </p:sp>
      <p:sp>
        <p:nvSpPr>
          <p:cNvPr id="31755" name="Text Box 38"/>
          <p:cNvSpPr txBox="1">
            <a:spLocks noChangeArrowheads="1"/>
          </p:cNvSpPr>
          <p:nvPr/>
        </p:nvSpPr>
        <p:spPr bwMode="auto">
          <a:xfrm>
            <a:off x="6477000" y="4191000"/>
            <a:ext cx="1112838" cy="517525"/>
          </a:xfrm>
          <a:prstGeom prst="rect">
            <a:avLst/>
          </a:prstGeom>
          <a:noFill/>
          <a:ln w="9525">
            <a:noFill/>
            <a:miter lim="800000"/>
            <a:headEnd/>
            <a:tailEnd/>
          </a:ln>
        </p:spPr>
        <p:txBody>
          <a:bodyPr wrap="none">
            <a:spAutoFit/>
          </a:bodyPr>
          <a:lstStyle/>
          <a:p>
            <a:pPr algn="ctr"/>
            <a:r>
              <a:rPr lang="en-US" sz="1400" b="1">
                <a:solidFill>
                  <a:srgbClr val="FF0000"/>
                </a:solidFill>
              </a:rPr>
              <a:t>Fishing &amp;</a:t>
            </a:r>
          </a:p>
          <a:p>
            <a:pPr algn="ctr"/>
            <a:r>
              <a:rPr lang="en-US" sz="1400" b="1">
                <a:solidFill>
                  <a:srgbClr val="FF0000"/>
                </a:solidFill>
              </a:rPr>
              <a:t>Disturbance</a:t>
            </a:r>
          </a:p>
        </p:txBody>
      </p:sp>
      <p:sp>
        <p:nvSpPr>
          <p:cNvPr id="31756" name="Text Box 39"/>
          <p:cNvSpPr txBox="1">
            <a:spLocks noChangeArrowheads="1"/>
          </p:cNvSpPr>
          <p:nvPr/>
        </p:nvSpPr>
        <p:spPr bwMode="auto">
          <a:xfrm>
            <a:off x="6284913" y="1905000"/>
            <a:ext cx="1344612" cy="517525"/>
          </a:xfrm>
          <a:prstGeom prst="rect">
            <a:avLst/>
          </a:prstGeom>
          <a:noFill/>
          <a:ln w="9525">
            <a:noFill/>
            <a:miter lim="800000"/>
            <a:headEnd/>
            <a:tailEnd/>
          </a:ln>
        </p:spPr>
        <p:txBody>
          <a:bodyPr wrap="none">
            <a:spAutoFit/>
          </a:bodyPr>
          <a:lstStyle/>
          <a:p>
            <a:pPr algn="ctr"/>
            <a:r>
              <a:rPr lang="en-US" sz="1400" b="1">
                <a:solidFill>
                  <a:srgbClr val="FF0000"/>
                </a:solidFill>
              </a:rPr>
              <a:t>Fishing</a:t>
            </a:r>
          </a:p>
          <a:p>
            <a:pPr algn="ctr"/>
            <a:r>
              <a:rPr lang="en-US" sz="1400" b="1">
                <a:solidFill>
                  <a:srgbClr val="FF0000"/>
                </a:solidFill>
              </a:rPr>
              <a:t>No disturbance</a:t>
            </a:r>
          </a:p>
        </p:txBody>
      </p:sp>
      <p:sp>
        <p:nvSpPr>
          <p:cNvPr id="31757" name="Text Box 40"/>
          <p:cNvSpPr txBox="1">
            <a:spLocks noChangeArrowheads="1"/>
          </p:cNvSpPr>
          <p:nvPr/>
        </p:nvSpPr>
        <p:spPr bwMode="auto">
          <a:xfrm>
            <a:off x="152400" y="381000"/>
            <a:ext cx="9144000" cy="584200"/>
          </a:xfrm>
          <a:prstGeom prst="rect">
            <a:avLst/>
          </a:prstGeom>
          <a:noFill/>
          <a:ln w="9525">
            <a:noFill/>
            <a:miter lim="800000"/>
            <a:headEnd/>
            <a:tailEnd/>
          </a:ln>
        </p:spPr>
        <p:txBody>
          <a:bodyPr>
            <a:spAutoFit/>
          </a:bodyPr>
          <a:lstStyle/>
          <a:p>
            <a:pPr algn="ctr"/>
            <a:r>
              <a:rPr lang="en-US" sz="3200" b="1"/>
              <a:t>Summarizing dynamics of harvested populations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2"/>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lgn="ctr"/>
            <a:r>
              <a:rPr lang="en-US" sz="3200" b="1"/>
              <a:t>Assumptions of exponential growth</a:t>
            </a:r>
          </a:p>
        </p:txBody>
      </p:sp>
      <p:pic>
        <p:nvPicPr>
          <p:cNvPr id="1028" name="Picture 3"/>
          <p:cNvPicPr>
            <a:picLocks noChangeAspect="1" noChangeArrowheads="1"/>
          </p:cNvPicPr>
          <p:nvPr/>
        </p:nvPicPr>
        <p:blipFill>
          <a:blip r:embed="rId3" cstate="print"/>
          <a:srcRect/>
          <a:stretch>
            <a:fillRect/>
          </a:stretch>
        </p:blipFill>
        <p:spPr bwMode="auto">
          <a:xfrm>
            <a:off x="685800" y="2786063"/>
            <a:ext cx="3352800" cy="2105025"/>
          </a:xfrm>
          <a:prstGeom prst="rect">
            <a:avLst/>
          </a:prstGeom>
          <a:noFill/>
          <a:ln w="9525">
            <a:noFill/>
            <a:miter lim="800000"/>
            <a:headEnd/>
            <a:tailEnd/>
          </a:ln>
        </p:spPr>
      </p:pic>
      <p:sp>
        <p:nvSpPr>
          <p:cNvPr id="1029" name="Text Box 4"/>
          <p:cNvSpPr txBox="1">
            <a:spLocks noChangeArrowheads="1"/>
          </p:cNvSpPr>
          <p:nvPr/>
        </p:nvSpPr>
        <p:spPr bwMode="auto">
          <a:xfrm>
            <a:off x="381000" y="3443288"/>
            <a:ext cx="349250" cy="366712"/>
          </a:xfrm>
          <a:prstGeom prst="rect">
            <a:avLst/>
          </a:prstGeom>
          <a:noFill/>
          <a:ln w="9525">
            <a:noFill/>
            <a:miter lim="800000"/>
            <a:headEnd/>
            <a:tailEnd/>
          </a:ln>
        </p:spPr>
        <p:txBody>
          <a:bodyPr wrap="none">
            <a:spAutoFit/>
          </a:bodyPr>
          <a:lstStyle/>
          <a:p>
            <a:r>
              <a:rPr lang="en-US" b="1" i="1"/>
              <a:t>N</a:t>
            </a:r>
          </a:p>
        </p:txBody>
      </p:sp>
      <p:sp>
        <p:nvSpPr>
          <p:cNvPr id="1030" name="Text Box 5"/>
          <p:cNvSpPr txBox="1">
            <a:spLocks noChangeArrowheads="1"/>
          </p:cNvSpPr>
          <p:nvPr/>
        </p:nvSpPr>
        <p:spPr bwMode="auto">
          <a:xfrm>
            <a:off x="2362200" y="4814888"/>
            <a:ext cx="247650" cy="366712"/>
          </a:xfrm>
          <a:prstGeom prst="rect">
            <a:avLst/>
          </a:prstGeom>
          <a:noFill/>
          <a:ln w="9525">
            <a:noFill/>
            <a:miter lim="800000"/>
            <a:headEnd/>
            <a:tailEnd/>
          </a:ln>
        </p:spPr>
        <p:txBody>
          <a:bodyPr wrap="none">
            <a:spAutoFit/>
          </a:bodyPr>
          <a:lstStyle/>
          <a:p>
            <a:r>
              <a:rPr lang="en-US" b="1" i="1"/>
              <a:t>t</a:t>
            </a:r>
          </a:p>
        </p:txBody>
      </p:sp>
      <p:graphicFrame>
        <p:nvGraphicFramePr>
          <p:cNvPr id="1026" name="Object 6"/>
          <p:cNvGraphicFramePr>
            <a:graphicFrameLocks noChangeAspect="1"/>
          </p:cNvGraphicFramePr>
          <p:nvPr/>
        </p:nvGraphicFramePr>
        <p:xfrm>
          <a:off x="1524000" y="1752600"/>
          <a:ext cx="2012950" cy="722313"/>
        </p:xfrm>
        <a:graphic>
          <a:graphicData uri="http://schemas.openxmlformats.org/presentationml/2006/ole">
            <mc:AlternateContent xmlns:mc="http://schemas.openxmlformats.org/markup-compatibility/2006">
              <mc:Choice xmlns:v="urn:schemas-microsoft-com:vml" Requires="v">
                <p:oleObj spid="_x0000_s1068" name="Equation" r:id="rId4" imgW="672840" imgH="241200" progId="Equation.3">
                  <p:embed/>
                </p:oleObj>
              </mc:Choice>
              <mc:Fallback>
                <p:oleObj name="Equation" r:id="rId4" imgW="672840" imgH="241200"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752600"/>
                        <a:ext cx="2012950" cy="722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1" name="Text Box 7"/>
          <p:cNvSpPr txBox="1">
            <a:spLocks noChangeArrowheads="1"/>
          </p:cNvSpPr>
          <p:nvPr/>
        </p:nvSpPr>
        <p:spPr bwMode="auto">
          <a:xfrm>
            <a:off x="4724400" y="1600200"/>
            <a:ext cx="4038600" cy="3997325"/>
          </a:xfrm>
          <a:prstGeom prst="rect">
            <a:avLst/>
          </a:prstGeom>
          <a:noFill/>
          <a:ln w="9525">
            <a:noFill/>
            <a:miter lim="800000"/>
            <a:headEnd/>
            <a:tailEnd/>
          </a:ln>
        </p:spPr>
        <p:txBody>
          <a:bodyPr>
            <a:spAutoFit/>
          </a:bodyPr>
          <a:lstStyle/>
          <a:p>
            <a:pPr marL="342900" indent="-342900"/>
            <a:r>
              <a:rPr lang="en-US" sz="2000" b="1" u="sng"/>
              <a:t>Assumptions of our simple model:</a:t>
            </a:r>
          </a:p>
          <a:p>
            <a:pPr marL="342900" indent="-342900"/>
            <a:endParaRPr lang="en-US" sz="2000" b="1" u="sng"/>
          </a:p>
          <a:p>
            <a:pPr marL="342900" indent="-342900">
              <a:buFontTx/>
              <a:buAutoNum type="arabicPeriod"/>
            </a:pPr>
            <a:r>
              <a:rPr lang="en-US"/>
              <a:t>No immigration or emigration</a:t>
            </a:r>
          </a:p>
          <a:p>
            <a:pPr marL="342900" indent="-342900">
              <a:buFontTx/>
              <a:buAutoNum type="arabicPeriod"/>
            </a:pPr>
            <a:endParaRPr lang="en-US"/>
          </a:p>
          <a:p>
            <a:pPr marL="342900" indent="-342900">
              <a:buFontTx/>
              <a:buAutoNum type="arabicPeriod"/>
            </a:pPr>
            <a:r>
              <a:rPr lang="en-US">
                <a:solidFill>
                  <a:srgbClr val="FF0000"/>
                </a:solidFill>
              </a:rPr>
              <a:t>Constant </a:t>
            </a:r>
            <a:r>
              <a:rPr lang="en-US" i="1">
                <a:solidFill>
                  <a:srgbClr val="FF0000"/>
                </a:solidFill>
              </a:rPr>
              <a:t>b</a:t>
            </a:r>
            <a:r>
              <a:rPr lang="en-US">
                <a:solidFill>
                  <a:srgbClr val="FF0000"/>
                </a:solidFill>
              </a:rPr>
              <a:t> and </a:t>
            </a:r>
            <a:r>
              <a:rPr lang="en-US" i="1">
                <a:solidFill>
                  <a:srgbClr val="FF0000"/>
                </a:solidFill>
              </a:rPr>
              <a:t>d</a:t>
            </a:r>
          </a:p>
          <a:p>
            <a:pPr marL="800100" lvl="1" indent="-342900">
              <a:buFontTx/>
              <a:buChar char="-"/>
            </a:pPr>
            <a:r>
              <a:rPr lang="en-US"/>
              <a:t>No random variation</a:t>
            </a:r>
          </a:p>
          <a:p>
            <a:pPr marL="800100" lvl="1" indent="-342900">
              <a:buFontTx/>
              <a:buChar char="-"/>
            </a:pPr>
            <a:r>
              <a:rPr lang="en-US">
                <a:solidFill>
                  <a:srgbClr val="FF0000"/>
                </a:solidFill>
              </a:rPr>
              <a:t>Constant supply of resources</a:t>
            </a:r>
          </a:p>
          <a:p>
            <a:pPr marL="800100" lvl="1" indent="-342900">
              <a:buFontTx/>
              <a:buChar char="-"/>
            </a:pPr>
            <a:endParaRPr lang="en-US">
              <a:solidFill>
                <a:srgbClr val="FF0000"/>
              </a:solidFill>
            </a:endParaRPr>
          </a:p>
          <a:p>
            <a:pPr marL="342900" indent="-342900">
              <a:buFontTx/>
              <a:buAutoNum type="arabicPeriod"/>
            </a:pPr>
            <a:r>
              <a:rPr lang="en-US"/>
              <a:t>No genetic structure (all individuals have the same birth and death rates)</a:t>
            </a:r>
          </a:p>
          <a:p>
            <a:pPr marL="342900" indent="-342900">
              <a:buFontTx/>
              <a:buAutoNum type="arabicPeriod"/>
            </a:pPr>
            <a:endParaRPr lang="en-US"/>
          </a:p>
          <a:p>
            <a:pPr marL="342900" indent="-342900">
              <a:buFontTx/>
              <a:buAutoNum type="arabicPeriod"/>
            </a:pPr>
            <a:r>
              <a:rPr lang="en-US"/>
              <a:t>No age or size structure (all individuals have identical </a:t>
            </a:r>
            <a:r>
              <a:rPr lang="en-US" i="1"/>
              <a:t>b</a:t>
            </a:r>
            <a:r>
              <a:rPr lang="en-US"/>
              <a:t> and </a:t>
            </a:r>
            <a:r>
              <a:rPr lang="en-US" i="1"/>
              <a:t>d </a:t>
            </a:r>
            <a:r>
              <a:rPr lang="en-US"/>
              <a:t>)</a:t>
            </a:r>
          </a:p>
          <a:p>
            <a:pPr marL="342900" indent="-342900">
              <a:buFontTx/>
              <a:buAutoNum type="arabicPeriod"/>
            </a:pP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1" name="Text Box 34"/>
          <p:cNvSpPr txBox="1">
            <a:spLocks noChangeArrowheads="1"/>
          </p:cNvSpPr>
          <p:nvPr/>
        </p:nvSpPr>
        <p:spPr bwMode="auto">
          <a:xfrm rot="-5400000">
            <a:off x="-88656" y="2112302"/>
            <a:ext cx="1515158" cy="338554"/>
          </a:xfrm>
          <a:prstGeom prst="rect">
            <a:avLst/>
          </a:prstGeom>
          <a:noFill/>
          <a:ln w="9525">
            <a:noFill/>
            <a:miter lim="800000"/>
            <a:headEnd/>
            <a:tailEnd/>
          </a:ln>
        </p:spPr>
        <p:txBody>
          <a:bodyPr wrap="none">
            <a:spAutoFit/>
          </a:bodyPr>
          <a:lstStyle/>
          <a:p>
            <a:r>
              <a:rPr lang="en-US" sz="1600" b="1" dirty="0"/>
              <a:t>Population size</a:t>
            </a:r>
          </a:p>
        </p:txBody>
      </p:sp>
      <p:pic>
        <p:nvPicPr>
          <p:cNvPr id="31753" name="Picture 36"/>
          <p:cNvPicPr>
            <a:picLocks noChangeAspect="1" noChangeArrowheads="1"/>
          </p:cNvPicPr>
          <p:nvPr/>
        </p:nvPicPr>
        <p:blipFill>
          <a:blip r:embed="rId2" cstate="print"/>
          <a:srcRect/>
          <a:stretch>
            <a:fillRect/>
          </a:stretch>
        </p:blipFill>
        <p:spPr bwMode="auto">
          <a:xfrm>
            <a:off x="776287" y="1219200"/>
            <a:ext cx="3629025" cy="2400300"/>
          </a:xfrm>
          <a:prstGeom prst="rect">
            <a:avLst/>
          </a:prstGeom>
          <a:noFill/>
          <a:ln w="9525">
            <a:noFill/>
            <a:miter lim="800000"/>
            <a:headEnd/>
            <a:tailEnd/>
          </a:ln>
        </p:spPr>
      </p:pic>
      <p:sp>
        <p:nvSpPr>
          <p:cNvPr id="31754" name="Text Box 37"/>
          <p:cNvSpPr txBox="1">
            <a:spLocks noChangeArrowheads="1"/>
          </p:cNvSpPr>
          <p:nvPr/>
        </p:nvSpPr>
        <p:spPr bwMode="auto">
          <a:xfrm>
            <a:off x="2362200" y="3352800"/>
            <a:ext cx="637803" cy="338554"/>
          </a:xfrm>
          <a:prstGeom prst="rect">
            <a:avLst/>
          </a:prstGeom>
          <a:noFill/>
          <a:ln w="9525">
            <a:noFill/>
            <a:miter lim="800000"/>
            <a:headEnd/>
            <a:tailEnd/>
          </a:ln>
        </p:spPr>
        <p:txBody>
          <a:bodyPr wrap="none">
            <a:spAutoFit/>
          </a:bodyPr>
          <a:lstStyle/>
          <a:p>
            <a:r>
              <a:rPr lang="en-US" sz="1600" b="1" dirty="0"/>
              <a:t>Time</a:t>
            </a:r>
          </a:p>
        </p:txBody>
      </p:sp>
      <p:sp>
        <p:nvSpPr>
          <p:cNvPr id="31755" name="Text Box 38"/>
          <p:cNvSpPr txBox="1">
            <a:spLocks noChangeArrowheads="1"/>
          </p:cNvSpPr>
          <p:nvPr/>
        </p:nvSpPr>
        <p:spPr bwMode="auto">
          <a:xfrm>
            <a:off x="2757487" y="1714500"/>
            <a:ext cx="1112838" cy="517525"/>
          </a:xfrm>
          <a:prstGeom prst="rect">
            <a:avLst/>
          </a:prstGeom>
          <a:noFill/>
          <a:ln w="9525">
            <a:noFill/>
            <a:miter lim="800000"/>
            <a:headEnd/>
            <a:tailEnd/>
          </a:ln>
        </p:spPr>
        <p:txBody>
          <a:bodyPr wrap="none">
            <a:spAutoFit/>
          </a:bodyPr>
          <a:lstStyle/>
          <a:p>
            <a:pPr algn="ctr"/>
            <a:r>
              <a:rPr lang="en-US" sz="1400" b="1">
                <a:solidFill>
                  <a:srgbClr val="FF0000"/>
                </a:solidFill>
              </a:rPr>
              <a:t>Fishing &amp;</a:t>
            </a:r>
          </a:p>
          <a:p>
            <a:pPr algn="ctr"/>
            <a:r>
              <a:rPr lang="en-US" sz="1400" b="1">
                <a:solidFill>
                  <a:srgbClr val="FF0000"/>
                </a:solidFill>
              </a:rPr>
              <a:t>Disturbance</a:t>
            </a:r>
          </a:p>
        </p:txBody>
      </p:sp>
      <p:sp>
        <p:nvSpPr>
          <p:cNvPr id="31757" name="Text Box 40"/>
          <p:cNvSpPr txBox="1">
            <a:spLocks noChangeArrowheads="1"/>
          </p:cNvSpPr>
          <p:nvPr/>
        </p:nvSpPr>
        <p:spPr bwMode="auto">
          <a:xfrm>
            <a:off x="152400" y="381000"/>
            <a:ext cx="9144000" cy="584200"/>
          </a:xfrm>
          <a:prstGeom prst="rect">
            <a:avLst/>
          </a:prstGeom>
          <a:noFill/>
          <a:ln w="9525">
            <a:noFill/>
            <a:miter lim="800000"/>
            <a:headEnd/>
            <a:tailEnd/>
          </a:ln>
        </p:spPr>
        <p:txBody>
          <a:bodyPr>
            <a:spAutoFit/>
          </a:bodyPr>
          <a:lstStyle/>
          <a:p>
            <a:pPr algn="ctr"/>
            <a:r>
              <a:rPr lang="en-US" sz="3200" b="1"/>
              <a:t>Summarizing dynamics of harvested populations</a:t>
            </a:r>
          </a:p>
        </p:txBody>
      </p:sp>
      <p:pic>
        <p:nvPicPr>
          <p:cNvPr id="14" name="Picture 5" descr="Anchovy catch"/>
          <p:cNvPicPr>
            <a:picLocks noChangeAspect="1" noChangeArrowheads="1"/>
          </p:cNvPicPr>
          <p:nvPr/>
        </p:nvPicPr>
        <p:blipFill>
          <a:blip r:embed="rId3" cstate="print"/>
          <a:srcRect/>
          <a:stretch>
            <a:fillRect/>
          </a:stretch>
        </p:blipFill>
        <p:spPr bwMode="auto">
          <a:xfrm>
            <a:off x="1219200" y="3933825"/>
            <a:ext cx="2905125" cy="2760142"/>
          </a:xfrm>
          <a:prstGeom prst="rect">
            <a:avLst/>
          </a:prstGeom>
          <a:noFill/>
          <a:ln w="9525">
            <a:noFill/>
            <a:miter lim="800000"/>
            <a:headEnd/>
            <a:tailEnd/>
          </a:ln>
        </p:spPr>
      </p:pic>
      <p:sp>
        <p:nvSpPr>
          <p:cNvPr id="2" name="Freeform 1"/>
          <p:cNvSpPr/>
          <p:nvPr/>
        </p:nvSpPr>
        <p:spPr>
          <a:xfrm>
            <a:off x="3562340" y="2762250"/>
            <a:ext cx="2171710" cy="1590675"/>
          </a:xfrm>
          <a:custGeom>
            <a:avLst/>
            <a:gdLst>
              <a:gd name="connsiteX0" fmla="*/ 390535 w 2171710"/>
              <a:gd name="connsiteY0" fmla="*/ 581025 h 1590675"/>
              <a:gd name="connsiteX1" fmla="*/ 295285 w 2171710"/>
              <a:gd name="connsiteY1" fmla="*/ 561975 h 1590675"/>
              <a:gd name="connsiteX2" fmla="*/ 238135 w 2171710"/>
              <a:gd name="connsiteY2" fmla="*/ 542925 h 1590675"/>
              <a:gd name="connsiteX3" fmla="*/ 209560 w 2171710"/>
              <a:gd name="connsiteY3" fmla="*/ 533400 h 1590675"/>
              <a:gd name="connsiteX4" fmla="*/ 161935 w 2171710"/>
              <a:gd name="connsiteY4" fmla="*/ 523875 h 1590675"/>
              <a:gd name="connsiteX5" fmla="*/ 114310 w 2171710"/>
              <a:gd name="connsiteY5" fmla="*/ 495300 h 1590675"/>
              <a:gd name="connsiteX6" fmla="*/ 85735 w 2171710"/>
              <a:gd name="connsiteY6" fmla="*/ 485775 h 1590675"/>
              <a:gd name="connsiteX7" fmla="*/ 28585 w 2171710"/>
              <a:gd name="connsiteY7" fmla="*/ 447675 h 1590675"/>
              <a:gd name="connsiteX8" fmla="*/ 9535 w 2171710"/>
              <a:gd name="connsiteY8" fmla="*/ 419100 h 1590675"/>
              <a:gd name="connsiteX9" fmla="*/ 10 w 2171710"/>
              <a:gd name="connsiteY9" fmla="*/ 371475 h 1590675"/>
              <a:gd name="connsiteX10" fmla="*/ 19060 w 2171710"/>
              <a:gd name="connsiteY10" fmla="*/ 171450 h 1590675"/>
              <a:gd name="connsiteX11" fmla="*/ 66685 w 2171710"/>
              <a:gd name="connsiteY11" fmla="*/ 85725 h 1590675"/>
              <a:gd name="connsiteX12" fmla="*/ 123835 w 2171710"/>
              <a:gd name="connsiteY12" fmla="*/ 47625 h 1590675"/>
              <a:gd name="connsiteX13" fmla="*/ 200035 w 2171710"/>
              <a:gd name="connsiteY13" fmla="*/ 19050 h 1590675"/>
              <a:gd name="connsiteX14" fmla="*/ 257185 w 2171710"/>
              <a:gd name="connsiteY14" fmla="*/ 0 h 1590675"/>
              <a:gd name="connsiteX15" fmla="*/ 561985 w 2171710"/>
              <a:gd name="connsiteY15" fmla="*/ 9525 h 1590675"/>
              <a:gd name="connsiteX16" fmla="*/ 590560 w 2171710"/>
              <a:gd name="connsiteY16" fmla="*/ 19050 h 1590675"/>
              <a:gd name="connsiteX17" fmla="*/ 619135 w 2171710"/>
              <a:gd name="connsiteY17" fmla="*/ 38100 h 1590675"/>
              <a:gd name="connsiteX18" fmla="*/ 638185 w 2171710"/>
              <a:gd name="connsiteY18" fmla="*/ 66675 h 1590675"/>
              <a:gd name="connsiteX19" fmla="*/ 666760 w 2171710"/>
              <a:gd name="connsiteY19" fmla="*/ 123825 h 1590675"/>
              <a:gd name="connsiteX20" fmla="*/ 676285 w 2171710"/>
              <a:gd name="connsiteY20" fmla="*/ 161925 h 1590675"/>
              <a:gd name="connsiteX21" fmla="*/ 685810 w 2171710"/>
              <a:gd name="connsiteY21" fmla="*/ 190500 h 1590675"/>
              <a:gd name="connsiteX22" fmla="*/ 695335 w 2171710"/>
              <a:gd name="connsiteY22" fmla="*/ 238125 h 1590675"/>
              <a:gd name="connsiteX23" fmla="*/ 657235 w 2171710"/>
              <a:gd name="connsiteY23" fmla="*/ 381000 h 1590675"/>
              <a:gd name="connsiteX24" fmla="*/ 628660 w 2171710"/>
              <a:gd name="connsiteY24" fmla="*/ 400050 h 1590675"/>
              <a:gd name="connsiteX25" fmla="*/ 581035 w 2171710"/>
              <a:gd name="connsiteY25" fmla="*/ 438150 h 1590675"/>
              <a:gd name="connsiteX26" fmla="*/ 552460 w 2171710"/>
              <a:gd name="connsiteY26" fmla="*/ 466725 h 1590675"/>
              <a:gd name="connsiteX27" fmla="*/ 485785 w 2171710"/>
              <a:gd name="connsiteY27" fmla="*/ 485775 h 1590675"/>
              <a:gd name="connsiteX28" fmla="*/ 457210 w 2171710"/>
              <a:gd name="connsiteY28" fmla="*/ 504825 h 1590675"/>
              <a:gd name="connsiteX29" fmla="*/ 428635 w 2171710"/>
              <a:gd name="connsiteY29" fmla="*/ 514350 h 1590675"/>
              <a:gd name="connsiteX30" fmla="*/ 419110 w 2171710"/>
              <a:gd name="connsiteY30" fmla="*/ 542925 h 1590675"/>
              <a:gd name="connsiteX31" fmla="*/ 390535 w 2171710"/>
              <a:gd name="connsiteY31" fmla="*/ 571500 h 1590675"/>
              <a:gd name="connsiteX32" fmla="*/ 381010 w 2171710"/>
              <a:gd name="connsiteY32" fmla="*/ 600075 h 1590675"/>
              <a:gd name="connsiteX33" fmla="*/ 400060 w 2171710"/>
              <a:gd name="connsiteY33" fmla="*/ 733425 h 1590675"/>
              <a:gd name="connsiteX34" fmla="*/ 438160 w 2171710"/>
              <a:gd name="connsiteY34" fmla="*/ 790575 h 1590675"/>
              <a:gd name="connsiteX35" fmla="*/ 466735 w 2171710"/>
              <a:gd name="connsiteY35" fmla="*/ 800100 h 1590675"/>
              <a:gd name="connsiteX36" fmla="*/ 542935 w 2171710"/>
              <a:gd name="connsiteY36" fmla="*/ 847725 h 1590675"/>
              <a:gd name="connsiteX37" fmla="*/ 571510 w 2171710"/>
              <a:gd name="connsiteY37" fmla="*/ 866775 h 1590675"/>
              <a:gd name="connsiteX38" fmla="*/ 666760 w 2171710"/>
              <a:gd name="connsiteY38" fmla="*/ 895350 h 1590675"/>
              <a:gd name="connsiteX39" fmla="*/ 723910 w 2171710"/>
              <a:gd name="connsiteY39" fmla="*/ 923925 h 1590675"/>
              <a:gd name="connsiteX40" fmla="*/ 752485 w 2171710"/>
              <a:gd name="connsiteY40" fmla="*/ 942975 h 1590675"/>
              <a:gd name="connsiteX41" fmla="*/ 838210 w 2171710"/>
              <a:gd name="connsiteY41" fmla="*/ 971550 h 1590675"/>
              <a:gd name="connsiteX42" fmla="*/ 895360 w 2171710"/>
              <a:gd name="connsiteY42" fmla="*/ 1000125 h 1590675"/>
              <a:gd name="connsiteX43" fmla="*/ 971560 w 2171710"/>
              <a:gd name="connsiteY43" fmla="*/ 1038225 h 1590675"/>
              <a:gd name="connsiteX44" fmla="*/ 1028710 w 2171710"/>
              <a:gd name="connsiteY44" fmla="*/ 1057275 h 1590675"/>
              <a:gd name="connsiteX45" fmla="*/ 1085860 w 2171710"/>
              <a:gd name="connsiteY45" fmla="*/ 1095375 h 1590675"/>
              <a:gd name="connsiteX46" fmla="*/ 1114435 w 2171710"/>
              <a:gd name="connsiteY46" fmla="*/ 1114425 h 1590675"/>
              <a:gd name="connsiteX47" fmla="*/ 1171585 w 2171710"/>
              <a:gd name="connsiteY47" fmla="*/ 1133475 h 1590675"/>
              <a:gd name="connsiteX48" fmla="*/ 1200160 w 2171710"/>
              <a:gd name="connsiteY48" fmla="*/ 1162050 h 1590675"/>
              <a:gd name="connsiteX49" fmla="*/ 1266835 w 2171710"/>
              <a:gd name="connsiteY49" fmla="*/ 1200150 h 1590675"/>
              <a:gd name="connsiteX50" fmla="*/ 1323985 w 2171710"/>
              <a:gd name="connsiteY50" fmla="*/ 1238250 h 1590675"/>
              <a:gd name="connsiteX51" fmla="*/ 1390660 w 2171710"/>
              <a:gd name="connsiteY51" fmla="*/ 1266825 h 1590675"/>
              <a:gd name="connsiteX52" fmla="*/ 1419235 w 2171710"/>
              <a:gd name="connsiteY52" fmla="*/ 1285875 h 1590675"/>
              <a:gd name="connsiteX53" fmla="*/ 1514485 w 2171710"/>
              <a:gd name="connsiteY53" fmla="*/ 1314450 h 1590675"/>
              <a:gd name="connsiteX54" fmla="*/ 1619260 w 2171710"/>
              <a:gd name="connsiteY54" fmla="*/ 1352550 h 1590675"/>
              <a:gd name="connsiteX55" fmla="*/ 1714510 w 2171710"/>
              <a:gd name="connsiteY55" fmla="*/ 1381125 h 1590675"/>
              <a:gd name="connsiteX56" fmla="*/ 1771660 w 2171710"/>
              <a:gd name="connsiteY56" fmla="*/ 1409700 h 1590675"/>
              <a:gd name="connsiteX57" fmla="*/ 1838335 w 2171710"/>
              <a:gd name="connsiteY57" fmla="*/ 1428750 h 1590675"/>
              <a:gd name="connsiteX58" fmla="*/ 1895485 w 2171710"/>
              <a:gd name="connsiteY58" fmla="*/ 1466850 h 1590675"/>
              <a:gd name="connsiteX59" fmla="*/ 1924060 w 2171710"/>
              <a:gd name="connsiteY59" fmla="*/ 1485900 h 1590675"/>
              <a:gd name="connsiteX60" fmla="*/ 1981210 w 2171710"/>
              <a:gd name="connsiteY60" fmla="*/ 1504950 h 1590675"/>
              <a:gd name="connsiteX61" fmla="*/ 2009785 w 2171710"/>
              <a:gd name="connsiteY61" fmla="*/ 1524000 h 1590675"/>
              <a:gd name="connsiteX62" fmla="*/ 2038360 w 2171710"/>
              <a:gd name="connsiteY62" fmla="*/ 1533525 h 1590675"/>
              <a:gd name="connsiteX63" fmla="*/ 2066935 w 2171710"/>
              <a:gd name="connsiteY63" fmla="*/ 1552575 h 1590675"/>
              <a:gd name="connsiteX64" fmla="*/ 2162185 w 2171710"/>
              <a:gd name="connsiteY64" fmla="*/ 1581150 h 1590675"/>
              <a:gd name="connsiteX65" fmla="*/ 2171710 w 2171710"/>
              <a:gd name="connsiteY65" fmla="*/ 1590675 h 159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2171710" h="1590675">
                <a:moveTo>
                  <a:pt x="390535" y="581025"/>
                </a:moveTo>
                <a:cubicBezTo>
                  <a:pt x="358785" y="574675"/>
                  <a:pt x="326002" y="572214"/>
                  <a:pt x="295285" y="561975"/>
                </a:cubicBezTo>
                <a:lnTo>
                  <a:pt x="238135" y="542925"/>
                </a:lnTo>
                <a:cubicBezTo>
                  <a:pt x="228610" y="539750"/>
                  <a:pt x="219405" y="535369"/>
                  <a:pt x="209560" y="533400"/>
                </a:cubicBezTo>
                <a:lnTo>
                  <a:pt x="161935" y="523875"/>
                </a:lnTo>
                <a:cubicBezTo>
                  <a:pt x="146060" y="514350"/>
                  <a:pt x="130869" y="503579"/>
                  <a:pt x="114310" y="495300"/>
                </a:cubicBezTo>
                <a:cubicBezTo>
                  <a:pt x="105330" y="490810"/>
                  <a:pt x="94512" y="490651"/>
                  <a:pt x="85735" y="485775"/>
                </a:cubicBezTo>
                <a:cubicBezTo>
                  <a:pt x="65721" y="474656"/>
                  <a:pt x="28585" y="447675"/>
                  <a:pt x="28585" y="447675"/>
                </a:cubicBezTo>
                <a:cubicBezTo>
                  <a:pt x="22235" y="438150"/>
                  <a:pt x="13555" y="429819"/>
                  <a:pt x="9535" y="419100"/>
                </a:cubicBezTo>
                <a:cubicBezTo>
                  <a:pt x="3851" y="403941"/>
                  <a:pt x="10" y="387664"/>
                  <a:pt x="10" y="371475"/>
                </a:cubicBezTo>
                <a:cubicBezTo>
                  <a:pt x="10" y="279261"/>
                  <a:pt x="-1086" y="241962"/>
                  <a:pt x="19060" y="171450"/>
                </a:cubicBezTo>
                <a:cubicBezTo>
                  <a:pt x="27234" y="142841"/>
                  <a:pt x="42606" y="101778"/>
                  <a:pt x="66685" y="85725"/>
                </a:cubicBezTo>
                <a:cubicBezTo>
                  <a:pt x="85735" y="73025"/>
                  <a:pt x="101623" y="53178"/>
                  <a:pt x="123835" y="47625"/>
                </a:cubicBezTo>
                <a:cubicBezTo>
                  <a:pt x="206324" y="27003"/>
                  <a:pt x="117020" y="52256"/>
                  <a:pt x="200035" y="19050"/>
                </a:cubicBezTo>
                <a:cubicBezTo>
                  <a:pt x="218679" y="11592"/>
                  <a:pt x="257185" y="0"/>
                  <a:pt x="257185" y="0"/>
                </a:cubicBezTo>
                <a:cubicBezTo>
                  <a:pt x="358785" y="3175"/>
                  <a:pt x="460501" y="3726"/>
                  <a:pt x="561985" y="9525"/>
                </a:cubicBezTo>
                <a:cubicBezTo>
                  <a:pt x="572009" y="10098"/>
                  <a:pt x="581580" y="14560"/>
                  <a:pt x="590560" y="19050"/>
                </a:cubicBezTo>
                <a:cubicBezTo>
                  <a:pt x="600799" y="24170"/>
                  <a:pt x="609610" y="31750"/>
                  <a:pt x="619135" y="38100"/>
                </a:cubicBezTo>
                <a:cubicBezTo>
                  <a:pt x="625485" y="47625"/>
                  <a:pt x="633065" y="56436"/>
                  <a:pt x="638185" y="66675"/>
                </a:cubicBezTo>
                <a:cubicBezTo>
                  <a:pt x="677620" y="145545"/>
                  <a:pt x="612165" y="41933"/>
                  <a:pt x="666760" y="123825"/>
                </a:cubicBezTo>
                <a:cubicBezTo>
                  <a:pt x="669935" y="136525"/>
                  <a:pt x="672689" y="149338"/>
                  <a:pt x="676285" y="161925"/>
                </a:cubicBezTo>
                <a:cubicBezTo>
                  <a:pt x="679043" y="171579"/>
                  <a:pt x="683375" y="180760"/>
                  <a:pt x="685810" y="190500"/>
                </a:cubicBezTo>
                <a:cubicBezTo>
                  <a:pt x="689737" y="206206"/>
                  <a:pt x="692160" y="222250"/>
                  <a:pt x="695335" y="238125"/>
                </a:cubicBezTo>
                <a:cubicBezTo>
                  <a:pt x="687047" y="337581"/>
                  <a:pt x="712014" y="335351"/>
                  <a:pt x="657235" y="381000"/>
                </a:cubicBezTo>
                <a:cubicBezTo>
                  <a:pt x="648441" y="388329"/>
                  <a:pt x="638185" y="393700"/>
                  <a:pt x="628660" y="400050"/>
                </a:cubicBezTo>
                <a:cubicBezTo>
                  <a:pt x="586055" y="463957"/>
                  <a:pt x="636244" y="401344"/>
                  <a:pt x="581035" y="438150"/>
                </a:cubicBezTo>
                <a:cubicBezTo>
                  <a:pt x="569827" y="445622"/>
                  <a:pt x="563668" y="459253"/>
                  <a:pt x="552460" y="466725"/>
                </a:cubicBezTo>
                <a:cubicBezTo>
                  <a:pt x="544261" y="472191"/>
                  <a:pt x="490866" y="484505"/>
                  <a:pt x="485785" y="485775"/>
                </a:cubicBezTo>
                <a:cubicBezTo>
                  <a:pt x="476260" y="492125"/>
                  <a:pt x="467449" y="499705"/>
                  <a:pt x="457210" y="504825"/>
                </a:cubicBezTo>
                <a:cubicBezTo>
                  <a:pt x="448230" y="509315"/>
                  <a:pt x="435735" y="507250"/>
                  <a:pt x="428635" y="514350"/>
                </a:cubicBezTo>
                <a:cubicBezTo>
                  <a:pt x="421535" y="521450"/>
                  <a:pt x="424679" y="534571"/>
                  <a:pt x="419110" y="542925"/>
                </a:cubicBezTo>
                <a:cubicBezTo>
                  <a:pt x="411638" y="554133"/>
                  <a:pt x="400060" y="561975"/>
                  <a:pt x="390535" y="571500"/>
                </a:cubicBezTo>
                <a:cubicBezTo>
                  <a:pt x="387360" y="581025"/>
                  <a:pt x="381010" y="590035"/>
                  <a:pt x="381010" y="600075"/>
                </a:cubicBezTo>
                <a:cubicBezTo>
                  <a:pt x="381010" y="609663"/>
                  <a:pt x="382432" y="701695"/>
                  <a:pt x="400060" y="733425"/>
                </a:cubicBezTo>
                <a:cubicBezTo>
                  <a:pt x="411179" y="753439"/>
                  <a:pt x="416440" y="783335"/>
                  <a:pt x="438160" y="790575"/>
                </a:cubicBezTo>
                <a:lnTo>
                  <a:pt x="466735" y="800100"/>
                </a:lnTo>
                <a:cubicBezTo>
                  <a:pt x="512432" y="868646"/>
                  <a:pt x="447721" y="784249"/>
                  <a:pt x="542935" y="847725"/>
                </a:cubicBezTo>
                <a:cubicBezTo>
                  <a:pt x="552460" y="854075"/>
                  <a:pt x="560988" y="862266"/>
                  <a:pt x="571510" y="866775"/>
                </a:cubicBezTo>
                <a:cubicBezTo>
                  <a:pt x="608782" y="882749"/>
                  <a:pt x="628344" y="869739"/>
                  <a:pt x="666760" y="895350"/>
                </a:cubicBezTo>
                <a:cubicBezTo>
                  <a:pt x="748652" y="949945"/>
                  <a:pt x="645040" y="884490"/>
                  <a:pt x="723910" y="923925"/>
                </a:cubicBezTo>
                <a:cubicBezTo>
                  <a:pt x="734149" y="929045"/>
                  <a:pt x="742246" y="937855"/>
                  <a:pt x="752485" y="942975"/>
                </a:cubicBezTo>
                <a:cubicBezTo>
                  <a:pt x="796272" y="964868"/>
                  <a:pt x="795767" y="959423"/>
                  <a:pt x="838210" y="971550"/>
                </a:cubicBezTo>
                <a:cubicBezTo>
                  <a:pt x="885530" y="985070"/>
                  <a:pt x="849441" y="975078"/>
                  <a:pt x="895360" y="1000125"/>
                </a:cubicBezTo>
                <a:cubicBezTo>
                  <a:pt x="920291" y="1013723"/>
                  <a:pt x="944619" y="1029245"/>
                  <a:pt x="971560" y="1038225"/>
                </a:cubicBezTo>
                <a:lnTo>
                  <a:pt x="1028710" y="1057275"/>
                </a:lnTo>
                <a:cubicBezTo>
                  <a:pt x="1062193" y="1107500"/>
                  <a:pt x="1028453" y="1070772"/>
                  <a:pt x="1085860" y="1095375"/>
                </a:cubicBezTo>
                <a:cubicBezTo>
                  <a:pt x="1096382" y="1099884"/>
                  <a:pt x="1103974" y="1109776"/>
                  <a:pt x="1114435" y="1114425"/>
                </a:cubicBezTo>
                <a:cubicBezTo>
                  <a:pt x="1132785" y="1122580"/>
                  <a:pt x="1171585" y="1133475"/>
                  <a:pt x="1171585" y="1133475"/>
                </a:cubicBezTo>
                <a:cubicBezTo>
                  <a:pt x="1181110" y="1143000"/>
                  <a:pt x="1189812" y="1153426"/>
                  <a:pt x="1200160" y="1162050"/>
                </a:cubicBezTo>
                <a:cubicBezTo>
                  <a:pt x="1228402" y="1185585"/>
                  <a:pt x="1233563" y="1180187"/>
                  <a:pt x="1266835" y="1200150"/>
                </a:cubicBezTo>
                <a:cubicBezTo>
                  <a:pt x="1286468" y="1211930"/>
                  <a:pt x="1302265" y="1231010"/>
                  <a:pt x="1323985" y="1238250"/>
                </a:cubicBezTo>
                <a:cubicBezTo>
                  <a:pt x="1356043" y="1248936"/>
                  <a:pt x="1357704" y="1247993"/>
                  <a:pt x="1390660" y="1266825"/>
                </a:cubicBezTo>
                <a:cubicBezTo>
                  <a:pt x="1400599" y="1272505"/>
                  <a:pt x="1408774" y="1281226"/>
                  <a:pt x="1419235" y="1285875"/>
                </a:cubicBezTo>
                <a:cubicBezTo>
                  <a:pt x="1449050" y="1299126"/>
                  <a:pt x="1482820" y="1306534"/>
                  <a:pt x="1514485" y="1314450"/>
                </a:cubicBezTo>
                <a:cubicBezTo>
                  <a:pt x="1574388" y="1354385"/>
                  <a:pt x="1510128" y="1316173"/>
                  <a:pt x="1619260" y="1352550"/>
                </a:cubicBezTo>
                <a:cubicBezTo>
                  <a:pt x="1688829" y="1375740"/>
                  <a:pt x="1656929" y="1366730"/>
                  <a:pt x="1714510" y="1381125"/>
                </a:cubicBezTo>
                <a:cubicBezTo>
                  <a:pt x="1745819" y="1401997"/>
                  <a:pt x="1737154" y="1399841"/>
                  <a:pt x="1771660" y="1409700"/>
                </a:cubicBezTo>
                <a:cubicBezTo>
                  <a:pt x="1781815" y="1412601"/>
                  <a:pt x="1826244" y="1422033"/>
                  <a:pt x="1838335" y="1428750"/>
                </a:cubicBezTo>
                <a:cubicBezTo>
                  <a:pt x="1858349" y="1439869"/>
                  <a:pt x="1876435" y="1454150"/>
                  <a:pt x="1895485" y="1466850"/>
                </a:cubicBezTo>
                <a:cubicBezTo>
                  <a:pt x="1905010" y="1473200"/>
                  <a:pt x="1913200" y="1482280"/>
                  <a:pt x="1924060" y="1485900"/>
                </a:cubicBezTo>
                <a:cubicBezTo>
                  <a:pt x="1943110" y="1492250"/>
                  <a:pt x="1964502" y="1493811"/>
                  <a:pt x="1981210" y="1504950"/>
                </a:cubicBezTo>
                <a:cubicBezTo>
                  <a:pt x="1990735" y="1511300"/>
                  <a:pt x="1999546" y="1518880"/>
                  <a:pt x="2009785" y="1524000"/>
                </a:cubicBezTo>
                <a:cubicBezTo>
                  <a:pt x="2018765" y="1528490"/>
                  <a:pt x="2029380" y="1529035"/>
                  <a:pt x="2038360" y="1533525"/>
                </a:cubicBezTo>
                <a:cubicBezTo>
                  <a:pt x="2048599" y="1538645"/>
                  <a:pt x="2056413" y="1548066"/>
                  <a:pt x="2066935" y="1552575"/>
                </a:cubicBezTo>
                <a:cubicBezTo>
                  <a:pt x="2089598" y="1562288"/>
                  <a:pt x="2146178" y="1565143"/>
                  <a:pt x="2162185" y="1581150"/>
                </a:cubicBezTo>
                <a:lnTo>
                  <a:pt x="2171710" y="1590675"/>
                </a:ln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2"/>
          <p:cNvSpPr/>
          <p:nvPr/>
        </p:nvSpPr>
        <p:spPr>
          <a:xfrm>
            <a:off x="3522834" y="4476750"/>
            <a:ext cx="2220741" cy="1390650"/>
          </a:xfrm>
          <a:custGeom>
            <a:avLst/>
            <a:gdLst>
              <a:gd name="connsiteX0" fmla="*/ 29991 w 2220741"/>
              <a:gd name="connsiteY0" fmla="*/ 942975 h 1390650"/>
              <a:gd name="connsiteX1" fmla="*/ 10941 w 2220741"/>
              <a:gd name="connsiteY1" fmla="*/ 990600 h 1390650"/>
              <a:gd name="connsiteX2" fmla="*/ 10941 w 2220741"/>
              <a:gd name="connsiteY2" fmla="*/ 1171575 h 1390650"/>
              <a:gd name="connsiteX3" fmla="*/ 29991 w 2220741"/>
              <a:gd name="connsiteY3" fmla="*/ 1228725 h 1390650"/>
              <a:gd name="connsiteX4" fmla="*/ 49041 w 2220741"/>
              <a:gd name="connsiteY4" fmla="*/ 1257300 h 1390650"/>
              <a:gd name="connsiteX5" fmla="*/ 58566 w 2220741"/>
              <a:gd name="connsiteY5" fmla="*/ 1285875 h 1390650"/>
              <a:gd name="connsiteX6" fmla="*/ 115716 w 2220741"/>
              <a:gd name="connsiteY6" fmla="*/ 1323975 h 1390650"/>
              <a:gd name="connsiteX7" fmla="*/ 144291 w 2220741"/>
              <a:gd name="connsiteY7" fmla="*/ 1343025 h 1390650"/>
              <a:gd name="connsiteX8" fmla="*/ 201441 w 2220741"/>
              <a:gd name="connsiteY8" fmla="*/ 1362075 h 1390650"/>
              <a:gd name="connsiteX9" fmla="*/ 258591 w 2220741"/>
              <a:gd name="connsiteY9" fmla="*/ 1390650 h 1390650"/>
              <a:gd name="connsiteX10" fmla="*/ 277641 w 2220741"/>
              <a:gd name="connsiteY10" fmla="*/ 1209675 h 1390650"/>
              <a:gd name="connsiteX11" fmla="*/ 258591 w 2220741"/>
              <a:gd name="connsiteY11" fmla="*/ 1133475 h 1390650"/>
              <a:gd name="connsiteX12" fmla="*/ 220491 w 2220741"/>
              <a:gd name="connsiteY12" fmla="*/ 1076325 h 1390650"/>
              <a:gd name="connsiteX13" fmla="*/ 191916 w 2220741"/>
              <a:gd name="connsiteY13" fmla="*/ 1057275 h 1390650"/>
              <a:gd name="connsiteX14" fmla="*/ 172866 w 2220741"/>
              <a:gd name="connsiteY14" fmla="*/ 1028700 h 1390650"/>
              <a:gd name="connsiteX15" fmla="*/ 115716 w 2220741"/>
              <a:gd name="connsiteY15" fmla="*/ 990600 h 1390650"/>
              <a:gd name="connsiteX16" fmla="*/ 96666 w 2220741"/>
              <a:gd name="connsiteY16" fmla="*/ 962025 h 1390650"/>
              <a:gd name="connsiteX17" fmla="*/ 68091 w 2220741"/>
              <a:gd name="connsiteY17" fmla="*/ 952500 h 1390650"/>
              <a:gd name="connsiteX18" fmla="*/ 39516 w 2220741"/>
              <a:gd name="connsiteY18" fmla="*/ 933450 h 1390650"/>
              <a:gd name="connsiteX19" fmla="*/ 29991 w 2220741"/>
              <a:gd name="connsiteY19" fmla="*/ 904875 h 1390650"/>
              <a:gd name="connsiteX20" fmla="*/ 68091 w 2220741"/>
              <a:gd name="connsiteY20" fmla="*/ 838200 h 1390650"/>
              <a:gd name="connsiteX21" fmla="*/ 96666 w 2220741"/>
              <a:gd name="connsiteY21" fmla="*/ 828675 h 1390650"/>
              <a:gd name="connsiteX22" fmla="*/ 125241 w 2220741"/>
              <a:gd name="connsiteY22" fmla="*/ 809625 h 1390650"/>
              <a:gd name="connsiteX23" fmla="*/ 153816 w 2220741"/>
              <a:gd name="connsiteY23" fmla="*/ 800100 h 1390650"/>
              <a:gd name="connsiteX24" fmla="*/ 182391 w 2220741"/>
              <a:gd name="connsiteY24" fmla="*/ 781050 h 1390650"/>
              <a:gd name="connsiteX25" fmla="*/ 230016 w 2220741"/>
              <a:gd name="connsiteY25" fmla="*/ 771525 h 1390650"/>
              <a:gd name="connsiteX26" fmla="*/ 268116 w 2220741"/>
              <a:gd name="connsiteY26" fmla="*/ 762000 h 1390650"/>
              <a:gd name="connsiteX27" fmla="*/ 296691 w 2220741"/>
              <a:gd name="connsiteY27" fmla="*/ 752475 h 1390650"/>
              <a:gd name="connsiteX28" fmla="*/ 344316 w 2220741"/>
              <a:gd name="connsiteY28" fmla="*/ 742950 h 1390650"/>
              <a:gd name="connsiteX29" fmla="*/ 563391 w 2220741"/>
              <a:gd name="connsiteY29" fmla="*/ 714375 h 1390650"/>
              <a:gd name="connsiteX30" fmla="*/ 591966 w 2220741"/>
              <a:gd name="connsiteY30" fmla="*/ 704850 h 1390650"/>
              <a:gd name="connsiteX31" fmla="*/ 649116 w 2220741"/>
              <a:gd name="connsiteY31" fmla="*/ 695325 h 1390650"/>
              <a:gd name="connsiteX32" fmla="*/ 677691 w 2220741"/>
              <a:gd name="connsiteY32" fmla="*/ 685800 h 1390650"/>
              <a:gd name="connsiteX33" fmla="*/ 772941 w 2220741"/>
              <a:gd name="connsiteY33" fmla="*/ 666750 h 1390650"/>
              <a:gd name="connsiteX34" fmla="*/ 934866 w 2220741"/>
              <a:gd name="connsiteY34" fmla="*/ 628650 h 1390650"/>
              <a:gd name="connsiteX35" fmla="*/ 1030116 w 2220741"/>
              <a:gd name="connsiteY35" fmla="*/ 590550 h 1390650"/>
              <a:gd name="connsiteX36" fmla="*/ 1087266 w 2220741"/>
              <a:gd name="connsiteY36" fmla="*/ 581025 h 1390650"/>
              <a:gd name="connsiteX37" fmla="*/ 1144416 w 2220741"/>
              <a:gd name="connsiteY37" fmla="*/ 552450 h 1390650"/>
              <a:gd name="connsiteX38" fmla="*/ 1211091 w 2220741"/>
              <a:gd name="connsiteY38" fmla="*/ 533400 h 1390650"/>
              <a:gd name="connsiteX39" fmla="*/ 1258716 w 2220741"/>
              <a:gd name="connsiteY39" fmla="*/ 514350 h 1390650"/>
              <a:gd name="connsiteX40" fmla="*/ 1315866 w 2220741"/>
              <a:gd name="connsiteY40" fmla="*/ 495300 h 1390650"/>
              <a:gd name="connsiteX41" fmla="*/ 1401591 w 2220741"/>
              <a:gd name="connsiteY41" fmla="*/ 457200 h 1390650"/>
              <a:gd name="connsiteX42" fmla="*/ 1449216 w 2220741"/>
              <a:gd name="connsiteY42" fmla="*/ 447675 h 1390650"/>
              <a:gd name="connsiteX43" fmla="*/ 1534941 w 2220741"/>
              <a:gd name="connsiteY43" fmla="*/ 409575 h 1390650"/>
              <a:gd name="connsiteX44" fmla="*/ 1611141 w 2220741"/>
              <a:gd name="connsiteY44" fmla="*/ 381000 h 1390650"/>
              <a:gd name="connsiteX45" fmla="*/ 1696866 w 2220741"/>
              <a:gd name="connsiteY45" fmla="*/ 342900 h 1390650"/>
              <a:gd name="connsiteX46" fmla="*/ 1773066 w 2220741"/>
              <a:gd name="connsiteY46" fmla="*/ 304800 h 1390650"/>
              <a:gd name="connsiteX47" fmla="*/ 1801641 w 2220741"/>
              <a:gd name="connsiteY47" fmla="*/ 285750 h 1390650"/>
              <a:gd name="connsiteX48" fmla="*/ 1839741 w 2220741"/>
              <a:gd name="connsiteY48" fmla="*/ 276225 h 1390650"/>
              <a:gd name="connsiteX49" fmla="*/ 1934991 w 2220741"/>
              <a:gd name="connsiteY49" fmla="*/ 228600 h 1390650"/>
              <a:gd name="connsiteX50" fmla="*/ 2001666 w 2220741"/>
              <a:gd name="connsiteY50" fmla="*/ 190500 h 1390650"/>
              <a:gd name="connsiteX51" fmla="*/ 2030241 w 2220741"/>
              <a:gd name="connsiteY51" fmla="*/ 180975 h 1390650"/>
              <a:gd name="connsiteX52" fmla="*/ 2087391 w 2220741"/>
              <a:gd name="connsiteY52" fmla="*/ 142875 h 1390650"/>
              <a:gd name="connsiteX53" fmla="*/ 2135016 w 2220741"/>
              <a:gd name="connsiteY53" fmla="*/ 104775 h 1390650"/>
              <a:gd name="connsiteX54" fmla="*/ 2211216 w 2220741"/>
              <a:gd name="connsiteY54" fmla="*/ 19050 h 1390650"/>
              <a:gd name="connsiteX55" fmla="*/ 2220741 w 2220741"/>
              <a:gd name="connsiteY55" fmla="*/ 0 h 139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220741" h="1390650">
                <a:moveTo>
                  <a:pt x="29991" y="942975"/>
                </a:moveTo>
                <a:cubicBezTo>
                  <a:pt x="23641" y="958850"/>
                  <a:pt x="15854" y="974223"/>
                  <a:pt x="10941" y="990600"/>
                </a:cubicBezTo>
                <a:cubicBezTo>
                  <a:pt x="-7523" y="1052146"/>
                  <a:pt x="811" y="1104041"/>
                  <a:pt x="10941" y="1171575"/>
                </a:cubicBezTo>
                <a:cubicBezTo>
                  <a:pt x="13920" y="1191433"/>
                  <a:pt x="18852" y="1212017"/>
                  <a:pt x="29991" y="1228725"/>
                </a:cubicBezTo>
                <a:cubicBezTo>
                  <a:pt x="36341" y="1238250"/>
                  <a:pt x="43921" y="1247061"/>
                  <a:pt x="49041" y="1257300"/>
                </a:cubicBezTo>
                <a:cubicBezTo>
                  <a:pt x="53531" y="1266280"/>
                  <a:pt x="51466" y="1278775"/>
                  <a:pt x="58566" y="1285875"/>
                </a:cubicBezTo>
                <a:cubicBezTo>
                  <a:pt x="74755" y="1302064"/>
                  <a:pt x="96666" y="1311275"/>
                  <a:pt x="115716" y="1323975"/>
                </a:cubicBezTo>
                <a:cubicBezTo>
                  <a:pt x="125241" y="1330325"/>
                  <a:pt x="133431" y="1339405"/>
                  <a:pt x="144291" y="1343025"/>
                </a:cubicBezTo>
                <a:cubicBezTo>
                  <a:pt x="163341" y="1349375"/>
                  <a:pt x="184733" y="1350936"/>
                  <a:pt x="201441" y="1362075"/>
                </a:cubicBezTo>
                <a:cubicBezTo>
                  <a:pt x="238370" y="1386694"/>
                  <a:pt x="219156" y="1377505"/>
                  <a:pt x="258591" y="1390650"/>
                </a:cubicBezTo>
                <a:cubicBezTo>
                  <a:pt x="340495" y="1363349"/>
                  <a:pt x="293261" y="1389304"/>
                  <a:pt x="277641" y="1209675"/>
                </a:cubicBezTo>
                <a:cubicBezTo>
                  <a:pt x="276770" y="1199663"/>
                  <a:pt x="266647" y="1147976"/>
                  <a:pt x="258591" y="1133475"/>
                </a:cubicBezTo>
                <a:cubicBezTo>
                  <a:pt x="247472" y="1113461"/>
                  <a:pt x="239541" y="1089025"/>
                  <a:pt x="220491" y="1076325"/>
                </a:cubicBezTo>
                <a:lnTo>
                  <a:pt x="191916" y="1057275"/>
                </a:lnTo>
                <a:cubicBezTo>
                  <a:pt x="185566" y="1047750"/>
                  <a:pt x="181481" y="1036238"/>
                  <a:pt x="172866" y="1028700"/>
                </a:cubicBezTo>
                <a:cubicBezTo>
                  <a:pt x="155636" y="1013623"/>
                  <a:pt x="115716" y="990600"/>
                  <a:pt x="115716" y="990600"/>
                </a:cubicBezTo>
                <a:cubicBezTo>
                  <a:pt x="109366" y="981075"/>
                  <a:pt x="105605" y="969176"/>
                  <a:pt x="96666" y="962025"/>
                </a:cubicBezTo>
                <a:cubicBezTo>
                  <a:pt x="88826" y="955753"/>
                  <a:pt x="77071" y="956990"/>
                  <a:pt x="68091" y="952500"/>
                </a:cubicBezTo>
                <a:cubicBezTo>
                  <a:pt x="57852" y="947380"/>
                  <a:pt x="49041" y="939800"/>
                  <a:pt x="39516" y="933450"/>
                </a:cubicBezTo>
                <a:cubicBezTo>
                  <a:pt x="36341" y="923925"/>
                  <a:pt x="29991" y="914915"/>
                  <a:pt x="29991" y="904875"/>
                </a:cubicBezTo>
                <a:cubicBezTo>
                  <a:pt x="29991" y="874490"/>
                  <a:pt x="43422" y="854646"/>
                  <a:pt x="68091" y="838200"/>
                </a:cubicBezTo>
                <a:cubicBezTo>
                  <a:pt x="76445" y="832631"/>
                  <a:pt x="87686" y="833165"/>
                  <a:pt x="96666" y="828675"/>
                </a:cubicBezTo>
                <a:cubicBezTo>
                  <a:pt x="106905" y="823555"/>
                  <a:pt x="115002" y="814745"/>
                  <a:pt x="125241" y="809625"/>
                </a:cubicBezTo>
                <a:cubicBezTo>
                  <a:pt x="134221" y="805135"/>
                  <a:pt x="144836" y="804590"/>
                  <a:pt x="153816" y="800100"/>
                </a:cubicBezTo>
                <a:cubicBezTo>
                  <a:pt x="164055" y="794980"/>
                  <a:pt x="171672" y="785070"/>
                  <a:pt x="182391" y="781050"/>
                </a:cubicBezTo>
                <a:cubicBezTo>
                  <a:pt x="197550" y="775366"/>
                  <a:pt x="214212" y="775037"/>
                  <a:pt x="230016" y="771525"/>
                </a:cubicBezTo>
                <a:cubicBezTo>
                  <a:pt x="242795" y="768685"/>
                  <a:pt x="255529" y="765596"/>
                  <a:pt x="268116" y="762000"/>
                </a:cubicBezTo>
                <a:cubicBezTo>
                  <a:pt x="277770" y="759242"/>
                  <a:pt x="286951" y="754910"/>
                  <a:pt x="296691" y="752475"/>
                </a:cubicBezTo>
                <a:cubicBezTo>
                  <a:pt x="312397" y="748548"/>
                  <a:pt x="328263" y="745044"/>
                  <a:pt x="344316" y="742950"/>
                </a:cubicBezTo>
                <a:cubicBezTo>
                  <a:pt x="407679" y="734685"/>
                  <a:pt x="494343" y="731637"/>
                  <a:pt x="563391" y="714375"/>
                </a:cubicBezTo>
                <a:cubicBezTo>
                  <a:pt x="573131" y="711940"/>
                  <a:pt x="582165" y="707028"/>
                  <a:pt x="591966" y="704850"/>
                </a:cubicBezTo>
                <a:cubicBezTo>
                  <a:pt x="610819" y="700660"/>
                  <a:pt x="630263" y="699515"/>
                  <a:pt x="649116" y="695325"/>
                </a:cubicBezTo>
                <a:cubicBezTo>
                  <a:pt x="658917" y="693147"/>
                  <a:pt x="667908" y="688058"/>
                  <a:pt x="677691" y="685800"/>
                </a:cubicBezTo>
                <a:cubicBezTo>
                  <a:pt x="709241" y="678519"/>
                  <a:pt x="742224" y="676989"/>
                  <a:pt x="772941" y="666750"/>
                </a:cubicBezTo>
                <a:cubicBezTo>
                  <a:pt x="882950" y="630080"/>
                  <a:pt x="828778" y="641911"/>
                  <a:pt x="934866" y="628650"/>
                </a:cubicBezTo>
                <a:cubicBezTo>
                  <a:pt x="974281" y="608942"/>
                  <a:pt x="983036" y="602320"/>
                  <a:pt x="1030116" y="590550"/>
                </a:cubicBezTo>
                <a:cubicBezTo>
                  <a:pt x="1048852" y="585866"/>
                  <a:pt x="1068216" y="584200"/>
                  <a:pt x="1087266" y="581025"/>
                </a:cubicBezTo>
                <a:cubicBezTo>
                  <a:pt x="1106316" y="571500"/>
                  <a:pt x="1124537" y="560096"/>
                  <a:pt x="1144416" y="552450"/>
                </a:cubicBezTo>
                <a:cubicBezTo>
                  <a:pt x="1165990" y="544152"/>
                  <a:pt x="1189163" y="540709"/>
                  <a:pt x="1211091" y="533400"/>
                </a:cubicBezTo>
                <a:cubicBezTo>
                  <a:pt x="1227311" y="527993"/>
                  <a:pt x="1242648" y="520193"/>
                  <a:pt x="1258716" y="514350"/>
                </a:cubicBezTo>
                <a:cubicBezTo>
                  <a:pt x="1277587" y="507488"/>
                  <a:pt x="1297222" y="502758"/>
                  <a:pt x="1315866" y="495300"/>
                </a:cubicBezTo>
                <a:cubicBezTo>
                  <a:pt x="1372153" y="472785"/>
                  <a:pt x="1337298" y="476488"/>
                  <a:pt x="1401591" y="457200"/>
                </a:cubicBezTo>
                <a:cubicBezTo>
                  <a:pt x="1417098" y="452548"/>
                  <a:pt x="1433341" y="450850"/>
                  <a:pt x="1449216" y="447675"/>
                </a:cubicBezTo>
                <a:cubicBezTo>
                  <a:pt x="1543008" y="400779"/>
                  <a:pt x="1425486" y="458222"/>
                  <a:pt x="1534941" y="409575"/>
                </a:cubicBezTo>
                <a:cubicBezTo>
                  <a:pt x="1598981" y="381113"/>
                  <a:pt x="1546145" y="397249"/>
                  <a:pt x="1611141" y="381000"/>
                </a:cubicBezTo>
                <a:cubicBezTo>
                  <a:pt x="1695196" y="324964"/>
                  <a:pt x="1560846" y="410910"/>
                  <a:pt x="1696866" y="342900"/>
                </a:cubicBezTo>
                <a:cubicBezTo>
                  <a:pt x="1722266" y="330200"/>
                  <a:pt x="1749437" y="320552"/>
                  <a:pt x="1773066" y="304800"/>
                </a:cubicBezTo>
                <a:cubicBezTo>
                  <a:pt x="1782591" y="298450"/>
                  <a:pt x="1791119" y="290259"/>
                  <a:pt x="1801641" y="285750"/>
                </a:cubicBezTo>
                <a:cubicBezTo>
                  <a:pt x="1813673" y="280593"/>
                  <a:pt x="1827041" y="279400"/>
                  <a:pt x="1839741" y="276225"/>
                </a:cubicBezTo>
                <a:cubicBezTo>
                  <a:pt x="1907783" y="230863"/>
                  <a:pt x="1874679" y="243678"/>
                  <a:pt x="1934991" y="228600"/>
                </a:cubicBezTo>
                <a:cubicBezTo>
                  <a:pt x="1963689" y="209468"/>
                  <a:pt x="1967829" y="205002"/>
                  <a:pt x="2001666" y="190500"/>
                </a:cubicBezTo>
                <a:cubicBezTo>
                  <a:pt x="2010894" y="186545"/>
                  <a:pt x="2021464" y="185851"/>
                  <a:pt x="2030241" y="180975"/>
                </a:cubicBezTo>
                <a:cubicBezTo>
                  <a:pt x="2050255" y="169856"/>
                  <a:pt x="2087391" y="142875"/>
                  <a:pt x="2087391" y="142875"/>
                </a:cubicBezTo>
                <a:cubicBezTo>
                  <a:pt x="2139680" y="64442"/>
                  <a:pt x="2071313" y="154322"/>
                  <a:pt x="2135016" y="104775"/>
                </a:cubicBezTo>
                <a:cubicBezTo>
                  <a:pt x="2168949" y="78382"/>
                  <a:pt x="2190527" y="53532"/>
                  <a:pt x="2211216" y="19050"/>
                </a:cubicBezTo>
                <a:cubicBezTo>
                  <a:pt x="2214869" y="12962"/>
                  <a:pt x="2217566" y="6350"/>
                  <a:pt x="2220741" y="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638800" y="3962400"/>
            <a:ext cx="2590800" cy="923330"/>
          </a:xfrm>
          <a:prstGeom prst="rect">
            <a:avLst/>
          </a:prstGeom>
          <a:noFill/>
          <a:ln>
            <a:noFill/>
          </a:ln>
        </p:spPr>
        <p:txBody>
          <a:bodyPr wrap="square" rtlCol="0">
            <a:spAutoFit/>
          </a:bodyPr>
          <a:lstStyle/>
          <a:p>
            <a:pPr algn="ctr"/>
            <a:r>
              <a:rPr lang="en-US" b="1" dirty="0" smtClean="0">
                <a:solidFill>
                  <a:srgbClr val="C00000"/>
                </a:solidFill>
              </a:rPr>
              <a:t>If fishing pressure is removed, would these populations recover?</a:t>
            </a:r>
            <a:endParaRPr lang="en-US" b="1" dirty="0">
              <a:solidFill>
                <a:srgbClr val="C00000"/>
              </a:solidFill>
            </a:endParaRPr>
          </a:p>
        </p:txBody>
      </p:sp>
    </p:spTree>
    <p:extLst>
      <p:ext uri="{BB962C8B-B14F-4D97-AF65-F5344CB8AC3E}">
        <p14:creationId xmlns:p14="http://schemas.microsoft.com/office/powerpoint/2010/main" val="11251439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81000"/>
            <a:ext cx="9144000" cy="584775"/>
          </a:xfrm>
          <a:prstGeom prst="rect">
            <a:avLst/>
          </a:prstGeom>
          <a:noFill/>
        </p:spPr>
        <p:txBody>
          <a:bodyPr wrap="square" rtlCol="0">
            <a:spAutoFit/>
          </a:bodyPr>
          <a:lstStyle/>
          <a:p>
            <a:pPr algn="ctr"/>
            <a:r>
              <a:rPr lang="en-US" sz="3200" b="1" dirty="0" smtClean="0"/>
              <a:t>Maybe so… Maybe not</a:t>
            </a:r>
            <a:endParaRPr lang="en-US" sz="3200" b="1" dirty="0"/>
          </a:p>
        </p:txBody>
      </p:sp>
      <p:sp>
        <p:nvSpPr>
          <p:cNvPr id="4" name="TextBox 3"/>
          <p:cNvSpPr txBox="1"/>
          <p:nvPr/>
        </p:nvSpPr>
        <p:spPr>
          <a:xfrm>
            <a:off x="609600" y="1889879"/>
            <a:ext cx="3283912" cy="3139321"/>
          </a:xfrm>
          <a:prstGeom prst="rect">
            <a:avLst/>
          </a:prstGeom>
          <a:noFill/>
        </p:spPr>
        <p:txBody>
          <a:bodyPr wrap="none" rtlCol="0">
            <a:spAutoFit/>
          </a:bodyPr>
          <a:lstStyle/>
          <a:p>
            <a:pPr marL="285750" indent="-285750">
              <a:buFont typeface="Arial" pitchFamily="34" charset="0"/>
              <a:buChar char="•"/>
            </a:pPr>
            <a:r>
              <a:rPr lang="en-US" b="1" dirty="0" smtClean="0"/>
              <a:t>Demographic </a:t>
            </a:r>
            <a:r>
              <a:rPr lang="en-US" b="1" dirty="0" err="1" smtClean="0"/>
              <a:t>stochasticity</a:t>
            </a:r>
            <a:endParaRPr lang="en-US" b="1" dirty="0" smtClean="0"/>
          </a:p>
          <a:p>
            <a:pPr marL="285750" indent="-285750">
              <a:buFont typeface="Arial" pitchFamily="34" charset="0"/>
              <a:buChar char="•"/>
            </a:pPr>
            <a:endParaRPr lang="en-US" b="1" dirty="0" smtClean="0"/>
          </a:p>
          <a:p>
            <a:pPr marL="285750" indent="-285750">
              <a:buFont typeface="Arial" pitchFamily="34" charset="0"/>
              <a:buChar char="•"/>
            </a:pPr>
            <a:endParaRPr lang="en-US" b="1" dirty="0"/>
          </a:p>
          <a:p>
            <a:pPr marL="285750" indent="-285750">
              <a:buFont typeface="Arial" pitchFamily="34" charset="0"/>
              <a:buChar char="•"/>
            </a:pPr>
            <a:endParaRPr lang="en-US" b="1" dirty="0" smtClean="0"/>
          </a:p>
          <a:p>
            <a:pPr marL="285750" indent="-285750">
              <a:buFont typeface="Arial" pitchFamily="34" charset="0"/>
              <a:buChar char="•"/>
            </a:pPr>
            <a:endParaRPr lang="en-US" b="1" dirty="0"/>
          </a:p>
          <a:p>
            <a:pPr marL="285750" indent="-285750">
              <a:buFont typeface="Arial" pitchFamily="34" charset="0"/>
              <a:buChar char="•"/>
            </a:pPr>
            <a:r>
              <a:rPr lang="en-US" b="1" dirty="0" smtClean="0"/>
              <a:t>Genetic drift and inbreeding</a:t>
            </a:r>
          </a:p>
          <a:p>
            <a:pPr marL="285750" indent="-285750">
              <a:buFont typeface="Arial" pitchFamily="34" charset="0"/>
              <a:buChar char="•"/>
            </a:pPr>
            <a:endParaRPr lang="en-US" b="1" dirty="0" smtClean="0"/>
          </a:p>
          <a:p>
            <a:pPr marL="285750" indent="-285750">
              <a:buFont typeface="Arial" pitchFamily="34" charset="0"/>
              <a:buChar char="•"/>
            </a:pPr>
            <a:endParaRPr lang="en-US" b="1" dirty="0" smtClean="0"/>
          </a:p>
          <a:p>
            <a:pPr marL="285750" indent="-285750">
              <a:buFont typeface="Arial" pitchFamily="34" charset="0"/>
              <a:buChar char="•"/>
            </a:pPr>
            <a:endParaRPr lang="en-US" b="1" dirty="0"/>
          </a:p>
          <a:p>
            <a:pPr marL="285750" indent="-285750">
              <a:buFont typeface="Arial" pitchFamily="34" charset="0"/>
              <a:buChar char="•"/>
            </a:pPr>
            <a:endParaRPr lang="en-US" b="1" dirty="0"/>
          </a:p>
          <a:p>
            <a:pPr marL="285750" indent="-285750">
              <a:buFont typeface="Arial" pitchFamily="34" charset="0"/>
              <a:buChar char="•"/>
            </a:pPr>
            <a:r>
              <a:rPr lang="en-US" b="1" dirty="0" err="1" smtClean="0"/>
              <a:t>Allee</a:t>
            </a:r>
            <a:r>
              <a:rPr lang="en-US" b="1" dirty="0" smtClean="0"/>
              <a:t> effects</a:t>
            </a:r>
            <a:endParaRPr lang="en-US" b="1" dirty="0"/>
          </a:p>
        </p:txBody>
      </p:sp>
    </p:spTree>
    <p:extLst>
      <p:ext uri="{BB962C8B-B14F-4D97-AF65-F5344CB8AC3E}">
        <p14:creationId xmlns:p14="http://schemas.microsoft.com/office/powerpoint/2010/main" val="8693533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81000"/>
            <a:ext cx="9144000" cy="584775"/>
          </a:xfrm>
          <a:prstGeom prst="rect">
            <a:avLst/>
          </a:prstGeom>
          <a:noFill/>
        </p:spPr>
        <p:txBody>
          <a:bodyPr wrap="square" rtlCol="0">
            <a:spAutoFit/>
          </a:bodyPr>
          <a:lstStyle/>
          <a:p>
            <a:pPr algn="ctr"/>
            <a:r>
              <a:rPr lang="en-US" sz="3200" b="1" dirty="0" err="1" smtClean="0"/>
              <a:t>Allee</a:t>
            </a:r>
            <a:r>
              <a:rPr lang="en-US" sz="3200" b="1" dirty="0" smtClean="0"/>
              <a:t> effects</a:t>
            </a:r>
            <a:endParaRPr lang="en-US" sz="3200" b="1" dirty="0"/>
          </a:p>
        </p:txBody>
      </p:sp>
      <p:sp>
        <p:nvSpPr>
          <p:cNvPr id="3" name="TextBox 2"/>
          <p:cNvSpPr txBox="1"/>
          <p:nvPr/>
        </p:nvSpPr>
        <p:spPr>
          <a:xfrm>
            <a:off x="381000" y="1600200"/>
            <a:ext cx="8772145" cy="4031873"/>
          </a:xfrm>
          <a:prstGeom prst="rect">
            <a:avLst/>
          </a:prstGeom>
          <a:noFill/>
        </p:spPr>
        <p:txBody>
          <a:bodyPr wrap="none" rtlCol="0">
            <a:spAutoFit/>
          </a:bodyPr>
          <a:lstStyle/>
          <a:p>
            <a:pPr marL="285750" indent="-285750">
              <a:buFont typeface="Arial" pitchFamily="34" charset="0"/>
              <a:buChar char="•"/>
            </a:pPr>
            <a:r>
              <a:rPr lang="en-US" sz="2000" dirty="0" smtClean="0"/>
              <a:t>Positive density dependence at low densities</a:t>
            </a:r>
          </a:p>
          <a:p>
            <a:pPr marL="285750" indent="-285750">
              <a:buFont typeface="Arial" pitchFamily="34" charset="0"/>
              <a:buChar char="•"/>
            </a:pPr>
            <a:endParaRPr lang="en-US" sz="2000" dirty="0" smtClean="0"/>
          </a:p>
          <a:p>
            <a:pPr marL="285750" indent="-285750">
              <a:buFont typeface="Arial" pitchFamily="34" charset="0"/>
              <a:buChar char="•"/>
            </a:pPr>
            <a:endParaRPr lang="en-US" sz="2000" dirty="0"/>
          </a:p>
          <a:p>
            <a:pPr marL="285750" indent="-285750">
              <a:buFont typeface="Arial" pitchFamily="34" charset="0"/>
              <a:buChar char="•"/>
            </a:pPr>
            <a:endParaRPr lang="en-US" sz="2000" dirty="0" smtClean="0"/>
          </a:p>
          <a:p>
            <a:pPr marL="285750" indent="-285750">
              <a:buFont typeface="Arial" pitchFamily="34" charset="0"/>
              <a:buChar char="•"/>
            </a:pPr>
            <a:endParaRPr lang="en-US" sz="2000" dirty="0"/>
          </a:p>
          <a:p>
            <a:pPr marL="285750" indent="-285750">
              <a:buFont typeface="Arial" pitchFamily="34" charset="0"/>
              <a:buChar char="•"/>
            </a:pPr>
            <a:r>
              <a:rPr lang="en-US" sz="2000" dirty="0"/>
              <a:t>First described by W. C. </a:t>
            </a:r>
            <a:r>
              <a:rPr lang="en-US" sz="2000" dirty="0" err="1" smtClean="0"/>
              <a:t>Allee</a:t>
            </a:r>
            <a:r>
              <a:rPr lang="en-US" sz="2000" dirty="0"/>
              <a:t> </a:t>
            </a:r>
            <a:r>
              <a:rPr lang="en-US" sz="2000" dirty="0" smtClean="0"/>
              <a:t>and </a:t>
            </a:r>
            <a:r>
              <a:rPr lang="en-US" sz="2000" dirty="0"/>
              <a:t>Edith S. </a:t>
            </a:r>
            <a:r>
              <a:rPr lang="en-US" sz="2000" dirty="0" smtClean="0"/>
              <a:t>Bowen in 1932</a:t>
            </a:r>
          </a:p>
          <a:p>
            <a:pPr marL="285750" indent="-285750">
              <a:buFont typeface="Arial" pitchFamily="34" charset="0"/>
              <a:buChar char="•"/>
            </a:pPr>
            <a:endParaRPr lang="en-US" sz="2000" dirty="0"/>
          </a:p>
          <a:p>
            <a:pPr marL="285750" indent="-285750">
              <a:buFont typeface="Arial" pitchFamily="34" charset="0"/>
              <a:buChar char="•"/>
            </a:pPr>
            <a:endParaRPr lang="en-US" sz="2000" dirty="0" smtClean="0"/>
          </a:p>
          <a:p>
            <a:pPr marL="285750" indent="-285750">
              <a:buFont typeface="Arial" pitchFamily="34" charset="0"/>
              <a:buChar char="•"/>
            </a:pPr>
            <a:endParaRPr lang="en-US" sz="2000" dirty="0" smtClean="0"/>
          </a:p>
          <a:p>
            <a:pPr marL="285750" indent="-285750">
              <a:buFont typeface="Arial" pitchFamily="34" charset="0"/>
              <a:buChar char="•"/>
            </a:pPr>
            <a:endParaRPr lang="en-US" sz="2000" dirty="0"/>
          </a:p>
          <a:p>
            <a:pPr marL="285750" indent="-285750">
              <a:buFont typeface="Arial" pitchFamily="34" charset="0"/>
              <a:buChar char="•"/>
            </a:pPr>
            <a:r>
              <a:rPr lang="en-US" sz="2000" dirty="0" smtClean="0"/>
              <a:t>Caused by social processes which operate more efficiently with more individuals</a:t>
            </a:r>
          </a:p>
          <a:p>
            <a:pPr marL="285750" indent="-285750">
              <a:buFont typeface="Arial" pitchFamily="34" charset="0"/>
              <a:buChar char="•"/>
            </a:pPr>
            <a:endParaRPr lang="en-US" dirty="0"/>
          </a:p>
          <a:p>
            <a:pPr lvl="1"/>
            <a:r>
              <a:rPr lang="en-US" dirty="0" smtClean="0"/>
              <a:t>e.g., Finding mates, group defense against predators, group pursuit of prey</a:t>
            </a:r>
            <a:endParaRPr lang="en-US" dirty="0"/>
          </a:p>
        </p:txBody>
      </p:sp>
    </p:spTree>
    <p:extLst>
      <p:ext uri="{BB962C8B-B14F-4D97-AF65-F5344CB8AC3E}">
        <p14:creationId xmlns:p14="http://schemas.microsoft.com/office/powerpoint/2010/main" val="38386822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81000"/>
            <a:ext cx="9144000" cy="892552"/>
          </a:xfrm>
          <a:prstGeom prst="rect">
            <a:avLst/>
          </a:prstGeom>
          <a:noFill/>
        </p:spPr>
        <p:txBody>
          <a:bodyPr wrap="square" rtlCol="0">
            <a:spAutoFit/>
          </a:bodyPr>
          <a:lstStyle/>
          <a:p>
            <a:pPr algn="ctr"/>
            <a:r>
              <a:rPr lang="en-US" sz="3200" b="1" dirty="0" smtClean="0"/>
              <a:t>Predator induced </a:t>
            </a:r>
            <a:r>
              <a:rPr lang="en-US" sz="3200" b="1" dirty="0" err="1" smtClean="0"/>
              <a:t>Allee</a:t>
            </a:r>
            <a:r>
              <a:rPr lang="en-US" sz="3200" b="1" dirty="0" smtClean="0"/>
              <a:t> effects</a:t>
            </a:r>
          </a:p>
          <a:p>
            <a:pPr algn="ctr"/>
            <a:r>
              <a:rPr lang="en-US" sz="2000" b="1" dirty="0" err="1" smtClean="0"/>
              <a:t>Bourbeau</a:t>
            </a:r>
            <a:r>
              <a:rPr lang="en-US" sz="2000" b="1" dirty="0" smtClean="0"/>
              <a:t>-Lemieux et al. (2011)</a:t>
            </a:r>
            <a:endParaRPr lang="en-US" sz="2000" b="1" dirty="0"/>
          </a:p>
        </p:txBody>
      </p:sp>
      <p:pic>
        <p:nvPicPr>
          <p:cNvPr id="15362" name="Picture 2" descr="http://pawlore.files.wordpress.com/2012/10/couga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08600" y="3886200"/>
            <a:ext cx="2235200" cy="1676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57636" y="5562600"/>
            <a:ext cx="2238113" cy="338554"/>
          </a:xfrm>
          <a:prstGeom prst="rect">
            <a:avLst/>
          </a:prstGeom>
          <a:noFill/>
        </p:spPr>
        <p:txBody>
          <a:bodyPr wrap="none" rtlCol="0">
            <a:spAutoFit/>
          </a:bodyPr>
          <a:lstStyle/>
          <a:p>
            <a:pPr algn="ctr"/>
            <a:r>
              <a:rPr lang="en-US" sz="1600" dirty="0" smtClean="0"/>
              <a:t>Cougar (</a:t>
            </a:r>
            <a:r>
              <a:rPr lang="en-US" sz="1600" i="1" dirty="0" smtClean="0"/>
              <a:t>Puma </a:t>
            </a:r>
            <a:r>
              <a:rPr lang="en-US" sz="1600" i="1" dirty="0" err="1" smtClean="0"/>
              <a:t>concolor</a:t>
            </a:r>
            <a:r>
              <a:rPr lang="en-US" sz="1600" dirty="0" smtClean="0"/>
              <a:t>)</a:t>
            </a:r>
            <a:endParaRPr lang="en-US" sz="1600" dirty="0"/>
          </a:p>
        </p:txBody>
      </p:sp>
      <p:sp>
        <p:nvSpPr>
          <p:cNvPr id="4" name="TextBox 3"/>
          <p:cNvSpPr txBox="1"/>
          <p:nvPr/>
        </p:nvSpPr>
        <p:spPr>
          <a:xfrm>
            <a:off x="4419600" y="1828800"/>
            <a:ext cx="4191000" cy="2031325"/>
          </a:xfrm>
          <a:prstGeom prst="rect">
            <a:avLst/>
          </a:prstGeom>
          <a:noFill/>
        </p:spPr>
        <p:txBody>
          <a:bodyPr wrap="square" rtlCol="0">
            <a:spAutoFit/>
          </a:bodyPr>
          <a:lstStyle/>
          <a:p>
            <a:pPr marL="285750" indent="-285750">
              <a:buFont typeface="Arial" pitchFamily="34" charset="0"/>
              <a:buChar char="•"/>
            </a:pPr>
            <a:r>
              <a:rPr lang="en-US" dirty="0" smtClean="0"/>
              <a:t>Studied a population of bighorn sheep in Sheep River Provincial Park (Alberta)</a:t>
            </a:r>
          </a:p>
          <a:p>
            <a:pPr marL="285750" indent="-285750">
              <a:buFont typeface="Arial" pitchFamily="34" charset="0"/>
              <a:buChar char="•"/>
            </a:pPr>
            <a:endParaRPr lang="en-US" dirty="0"/>
          </a:p>
          <a:p>
            <a:pPr marL="285750" indent="-285750">
              <a:buFont typeface="Arial" pitchFamily="34" charset="0"/>
              <a:buChar char="•"/>
            </a:pPr>
            <a:r>
              <a:rPr lang="en-US" dirty="0" smtClean="0"/>
              <a:t>Explored how cougar predation influenced offspring recruitment</a:t>
            </a:r>
          </a:p>
          <a:p>
            <a:pPr marL="285750" indent="-285750">
              <a:buFont typeface="Arial" pitchFamily="34" charset="0"/>
              <a:buChar char="•"/>
            </a:pPr>
            <a:endParaRPr lang="en-US" dirty="0"/>
          </a:p>
          <a:p>
            <a:pPr marL="285750" indent="-285750">
              <a:buFont typeface="Arial" pitchFamily="34" charset="0"/>
              <a:buChar char="•"/>
            </a:pPr>
            <a:endParaRPr lang="en-US" dirty="0"/>
          </a:p>
        </p:txBody>
      </p:sp>
      <p:pic>
        <p:nvPicPr>
          <p:cNvPr id="153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350" y="1682175"/>
            <a:ext cx="2381250" cy="382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19112" y="5587425"/>
            <a:ext cx="2896947" cy="584775"/>
          </a:xfrm>
          <a:prstGeom prst="rect">
            <a:avLst/>
          </a:prstGeom>
          <a:noFill/>
        </p:spPr>
        <p:txBody>
          <a:bodyPr wrap="none" rtlCol="0">
            <a:spAutoFit/>
          </a:bodyPr>
          <a:lstStyle/>
          <a:p>
            <a:pPr algn="ctr"/>
            <a:r>
              <a:rPr lang="en-US" sz="1600" dirty="0" smtClean="0"/>
              <a:t>Bighorn sheep (</a:t>
            </a:r>
            <a:r>
              <a:rPr lang="en-US" sz="1600" i="1" dirty="0" err="1" smtClean="0"/>
              <a:t>Ovis</a:t>
            </a:r>
            <a:r>
              <a:rPr lang="en-US" sz="1600" i="1" dirty="0" smtClean="0"/>
              <a:t> </a:t>
            </a:r>
            <a:r>
              <a:rPr lang="en-US" sz="1600" i="1" dirty="0" err="1" smtClean="0"/>
              <a:t>canadensis</a:t>
            </a:r>
            <a:r>
              <a:rPr lang="en-US" sz="1600" dirty="0" smtClean="0"/>
              <a:t>)</a:t>
            </a:r>
          </a:p>
          <a:p>
            <a:pPr algn="ctr"/>
            <a:r>
              <a:rPr lang="en-US" sz="1600" dirty="0" smtClean="0"/>
              <a:t>In Sheep River </a:t>
            </a:r>
            <a:r>
              <a:rPr lang="en-US" sz="1600" dirty="0" err="1" smtClean="0"/>
              <a:t>Provinical</a:t>
            </a:r>
            <a:r>
              <a:rPr lang="en-US" sz="1600" dirty="0" smtClean="0"/>
              <a:t> Park</a:t>
            </a:r>
            <a:endParaRPr lang="en-US" sz="1600" dirty="0"/>
          </a:p>
        </p:txBody>
      </p:sp>
    </p:spTree>
    <p:extLst>
      <p:ext uri="{BB962C8B-B14F-4D97-AF65-F5344CB8AC3E}">
        <p14:creationId xmlns:p14="http://schemas.microsoft.com/office/powerpoint/2010/main" val="4517486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47222" b="63408"/>
          <a:stretch/>
        </p:blipFill>
        <p:spPr bwMode="auto">
          <a:xfrm>
            <a:off x="303205" y="1447798"/>
            <a:ext cx="2897195" cy="2592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6635" t="36001" r="52007" b="30348"/>
          <a:stretch/>
        </p:blipFill>
        <p:spPr bwMode="auto">
          <a:xfrm>
            <a:off x="381000" y="4092664"/>
            <a:ext cx="2270315" cy="238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0" y="381000"/>
            <a:ext cx="9144000" cy="584775"/>
          </a:xfrm>
          <a:prstGeom prst="rect">
            <a:avLst/>
          </a:prstGeom>
          <a:noFill/>
        </p:spPr>
        <p:txBody>
          <a:bodyPr wrap="square" rtlCol="0">
            <a:spAutoFit/>
          </a:bodyPr>
          <a:lstStyle/>
          <a:p>
            <a:pPr algn="ctr"/>
            <a:r>
              <a:rPr lang="en-US" sz="3200" b="1" dirty="0"/>
              <a:t>I</a:t>
            </a:r>
            <a:r>
              <a:rPr lang="en-US" sz="3200" b="1" dirty="0" smtClean="0"/>
              <a:t>mpact of predation greater in small populations</a:t>
            </a:r>
            <a:endParaRPr lang="en-US" sz="2000" b="1" dirty="0"/>
          </a:p>
        </p:txBody>
      </p:sp>
      <p:sp>
        <p:nvSpPr>
          <p:cNvPr id="4" name="TextBox 3"/>
          <p:cNvSpPr txBox="1"/>
          <p:nvPr/>
        </p:nvSpPr>
        <p:spPr>
          <a:xfrm>
            <a:off x="3228975" y="1728462"/>
            <a:ext cx="5915025" cy="4278094"/>
          </a:xfrm>
          <a:prstGeom prst="rect">
            <a:avLst/>
          </a:prstGeom>
          <a:noFill/>
        </p:spPr>
        <p:txBody>
          <a:bodyPr wrap="square" rtlCol="0">
            <a:spAutoFit/>
          </a:bodyPr>
          <a:lstStyle/>
          <a:p>
            <a:r>
              <a:rPr lang="en-US" sz="2000" b="1" u="sng" dirty="0" smtClean="0"/>
              <a:t>During periods of intense cougar predation:</a:t>
            </a:r>
          </a:p>
          <a:p>
            <a:endParaRPr lang="en-US" dirty="0"/>
          </a:p>
          <a:p>
            <a:pPr marL="285750" indent="-285750">
              <a:buFont typeface="Arial" pitchFamily="34" charset="0"/>
              <a:buChar char="•"/>
            </a:pPr>
            <a:r>
              <a:rPr lang="en-US" dirty="0" smtClean="0"/>
              <a:t>Fewer lambs survived to weaning in small populations</a:t>
            </a:r>
          </a:p>
          <a:p>
            <a:endParaRPr lang="en-US" dirty="0" smtClean="0"/>
          </a:p>
          <a:p>
            <a:pPr marL="285750" indent="-285750">
              <a:buFont typeface="Arial" pitchFamily="34" charset="0"/>
              <a:buChar char="•"/>
            </a:pPr>
            <a:endParaRPr lang="en-US" dirty="0" smtClean="0"/>
          </a:p>
          <a:p>
            <a:pPr marL="285750" indent="-285750">
              <a:buFont typeface="Arial" pitchFamily="34" charset="0"/>
              <a:buChar char="•"/>
            </a:pPr>
            <a:r>
              <a:rPr lang="en-US" dirty="0" smtClean="0"/>
              <a:t>Fewer lambs survived the winter in small populations</a:t>
            </a:r>
          </a:p>
          <a:p>
            <a:pPr marL="285750" indent="-285750">
              <a:buFont typeface="Arial" pitchFamily="34" charset="0"/>
              <a:buChar char="•"/>
            </a:pPr>
            <a:endParaRPr lang="en-US" dirty="0" smtClean="0"/>
          </a:p>
          <a:p>
            <a:endParaRPr lang="en-US" dirty="0" smtClean="0"/>
          </a:p>
          <a:p>
            <a:pPr marL="285750" indent="-285750">
              <a:buFont typeface="Arial" pitchFamily="34" charset="0"/>
              <a:buChar char="•"/>
            </a:pPr>
            <a:r>
              <a:rPr lang="en-US" dirty="0" smtClean="0"/>
              <a:t>Suggests </a:t>
            </a:r>
            <a:r>
              <a:rPr lang="en-US" dirty="0" err="1" smtClean="0"/>
              <a:t>Allee</a:t>
            </a:r>
            <a:r>
              <a:rPr lang="en-US" dirty="0" smtClean="0"/>
              <a:t> effects caused by cougar predation</a:t>
            </a:r>
          </a:p>
          <a:p>
            <a:endParaRPr lang="en-US" dirty="0" smtClean="0"/>
          </a:p>
          <a:p>
            <a:pPr marL="285750" indent="-285750">
              <a:buFont typeface="Arial" pitchFamily="34" charset="0"/>
              <a:buChar char="•"/>
            </a:pPr>
            <a:endParaRPr lang="en-US" dirty="0" smtClean="0"/>
          </a:p>
          <a:p>
            <a:pPr marL="285750" indent="-285750">
              <a:buFont typeface="Arial" pitchFamily="34" charset="0"/>
              <a:buChar char="•"/>
            </a:pPr>
            <a:r>
              <a:rPr lang="en-US" dirty="0" smtClean="0"/>
              <a:t>May be because individual predation risk increases as sheep population size falls making the sheep nervous which causes them to feed less, use poor quality habitat, and nurse less</a:t>
            </a:r>
            <a:endParaRPr lang="en-US" dirty="0"/>
          </a:p>
        </p:txBody>
      </p:sp>
      <p:sp>
        <p:nvSpPr>
          <p:cNvPr id="2" name="TextBox 1"/>
          <p:cNvSpPr txBox="1"/>
          <p:nvPr/>
        </p:nvSpPr>
        <p:spPr>
          <a:xfrm rot="16200000">
            <a:off x="-472072" y="2529473"/>
            <a:ext cx="1709122" cy="307777"/>
          </a:xfrm>
          <a:prstGeom prst="rect">
            <a:avLst/>
          </a:prstGeom>
          <a:solidFill>
            <a:schemeClr val="bg1"/>
          </a:solidFill>
        </p:spPr>
        <p:txBody>
          <a:bodyPr wrap="none" rtlCol="0">
            <a:spAutoFit/>
          </a:bodyPr>
          <a:lstStyle/>
          <a:p>
            <a:r>
              <a:rPr lang="en-US" sz="1400" b="1" dirty="0" smtClean="0"/>
              <a:t>Survival to weaning</a:t>
            </a:r>
            <a:endParaRPr lang="en-US" sz="1400" b="1" dirty="0"/>
          </a:p>
        </p:txBody>
      </p:sp>
      <p:sp>
        <p:nvSpPr>
          <p:cNvPr id="8" name="TextBox 7"/>
          <p:cNvSpPr txBox="1"/>
          <p:nvPr/>
        </p:nvSpPr>
        <p:spPr>
          <a:xfrm rot="16200000">
            <a:off x="-427022" y="5087549"/>
            <a:ext cx="1733103" cy="307777"/>
          </a:xfrm>
          <a:prstGeom prst="rect">
            <a:avLst/>
          </a:prstGeom>
          <a:solidFill>
            <a:schemeClr val="bg1"/>
          </a:solidFill>
        </p:spPr>
        <p:txBody>
          <a:bodyPr wrap="none" rtlCol="0">
            <a:spAutoFit/>
          </a:bodyPr>
          <a:lstStyle/>
          <a:p>
            <a:r>
              <a:rPr lang="en-US" sz="1400" b="1" dirty="0" smtClean="0"/>
              <a:t>Overwinter survival</a:t>
            </a:r>
            <a:endParaRPr lang="en-US" sz="1400" b="1" dirty="0"/>
          </a:p>
        </p:txBody>
      </p:sp>
    </p:spTree>
    <p:extLst>
      <p:ext uri="{BB962C8B-B14F-4D97-AF65-F5344CB8AC3E}">
        <p14:creationId xmlns:p14="http://schemas.microsoft.com/office/powerpoint/2010/main" val="17482758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lgn="ctr"/>
            <a:r>
              <a:rPr lang="en-US" sz="3200" b="1"/>
              <a:t>Do real populations grow logistically?</a:t>
            </a:r>
          </a:p>
        </p:txBody>
      </p:sp>
      <p:pic>
        <p:nvPicPr>
          <p:cNvPr id="32771" name="Picture 6" descr="scan003"/>
          <p:cNvPicPr>
            <a:picLocks noChangeAspect="1" noChangeArrowheads="1"/>
          </p:cNvPicPr>
          <p:nvPr/>
        </p:nvPicPr>
        <p:blipFill>
          <a:blip r:embed="rId2" cstate="print"/>
          <a:srcRect/>
          <a:stretch>
            <a:fillRect/>
          </a:stretch>
        </p:blipFill>
        <p:spPr bwMode="auto">
          <a:xfrm>
            <a:off x="6400800" y="3498850"/>
            <a:ext cx="2514600" cy="2344738"/>
          </a:xfrm>
          <a:prstGeom prst="rect">
            <a:avLst/>
          </a:prstGeom>
          <a:noFill/>
          <a:ln w="9525">
            <a:noFill/>
            <a:miter lim="800000"/>
            <a:headEnd/>
            <a:tailEnd/>
          </a:ln>
        </p:spPr>
      </p:pic>
      <p:pic>
        <p:nvPicPr>
          <p:cNvPr id="32772" name="Picture 7" descr="scan002"/>
          <p:cNvPicPr>
            <a:picLocks noChangeAspect="1" noChangeArrowheads="1"/>
          </p:cNvPicPr>
          <p:nvPr/>
        </p:nvPicPr>
        <p:blipFill>
          <a:blip r:embed="rId3" cstate="print"/>
          <a:srcRect/>
          <a:stretch>
            <a:fillRect/>
          </a:stretch>
        </p:blipFill>
        <p:spPr bwMode="auto">
          <a:xfrm>
            <a:off x="685800" y="1046163"/>
            <a:ext cx="2362200" cy="2362200"/>
          </a:xfrm>
          <a:prstGeom prst="rect">
            <a:avLst/>
          </a:prstGeom>
          <a:noFill/>
          <a:ln w="9525">
            <a:noFill/>
            <a:miter lim="800000"/>
            <a:headEnd/>
            <a:tailEnd/>
          </a:ln>
        </p:spPr>
      </p:pic>
      <p:pic>
        <p:nvPicPr>
          <p:cNvPr id="32773" name="Picture 8" descr="scan002"/>
          <p:cNvPicPr>
            <a:picLocks noChangeAspect="1" noChangeArrowheads="1"/>
          </p:cNvPicPr>
          <p:nvPr/>
        </p:nvPicPr>
        <p:blipFill>
          <a:blip r:embed="rId4" cstate="print"/>
          <a:srcRect/>
          <a:stretch>
            <a:fillRect/>
          </a:stretch>
        </p:blipFill>
        <p:spPr bwMode="auto">
          <a:xfrm>
            <a:off x="3505200" y="2203450"/>
            <a:ext cx="2279650" cy="2324100"/>
          </a:xfrm>
          <a:prstGeom prst="rect">
            <a:avLst/>
          </a:prstGeom>
          <a:noFill/>
          <a:ln w="9525">
            <a:noFill/>
            <a:miter lim="800000"/>
            <a:headEnd/>
            <a:tailEnd/>
          </a:ln>
        </p:spPr>
      </p:pic>
      <p:sp>
        <p:nvSpPr>
          <p:cNvPr id="32774" name="Text Box 10"/>
          <p:cNvSpPr txBox="1">
            <a:spLocks noChangeArrowheads="1"/>
          </p:cNvSpPr>
          <p:nvPr/>
        </p:nvSpPr>
        <p:spPr bwMode="auto">
          <a:xfrm>
            <a:off x="6553200" y="5957888"/>
            <a:ext cx="2273300" cy="366712"/>
          </a:xfrm>
          <a:prstGeom prst="rect">
            <a:avLst/>
          </a:prstGeom>
          <a:noFill/>
          <a:ln w="9525">
            <a:noFill/>
            <a:miter lim="800000"/>
            <a:headEnd/>
            <a:tailEnd/>
          </a:ln>
        </p:spPr>
        <p:txBody>
          <a:bodyPr wrap="none">
            <a:spAutoFit/>
          </a:bodyPr>
          <a:lstStyle/>
          <a:p>
            <a:r>
              <a:rPr lang="en-US" b="1" i="1" dirty="0" err="1"/>
              <a:t>Rhizopertha</a:t>
            </a:r>
            <a:r>
              <a:rPr lang="en-US" b="1" i="1" dirty="0"/>
              <a:t> </a:t>
            </a:r>
            <a:r>
              <a:rPr lang="en-US" b="1" i="1" dirty="0" err="1"/>
              <a:t>dominica</a:t>
            </a:r>
            <a:endParaRPr lang="en-US" b="1" i="1" dirty="0"/>
          </a:p>
        </p:txBody>
      </p:sp>
      <p:sp>
        <p:nvSpPr>
          <p:cNvPr id="32775" name="Text Box 11"/>
          <p:cNvSpPr txBox="1">
            <a:spLocks noChangeArrowheads="1"/>
          </p:cNvSpPr>
          <p:nvPr/>
        </p:nvSpPr>
        <p:spPr bwMode="auto">
          <a:xfrm>
            <a:off x="3962400" y="4662488"/>
            <a:ext cx="1422400" cy="366712"/>
          </a:xfrm>
          <a:prstGeom prst="rect">
            <a:avLst/>
          </a:prstGeom>
          <a:noFill/>
          <a:ln w="9525">
            <a:noFill/>
            <a:miter lim="800000"/>
            <a:headEnd/>
            <a:tailEnd/>
          </a:ln>
        </p:spPr>
        <p:txBody>
          <a:bodyPr wrap="none">
            <a:spAutoFit/>
          </a:bodyPr>
          <a:lstStyle/>
          <a:p>
            <a:r>
              <a:rPr lang="en-US" b="1" i="1"/>
              <a:t>Salix cinerea</a:t>
            </a:r>
          </a:p>
        </p:txBody>
      </p:sp>
      <p:sp>
        <p:nvSpPr>
          <p:cNvPr id="32776" name="Text Box 12"/>
          <p:cNvSpPr txBox="1">
            <a:spLocks noChangeArrowheads="1"/>
          </p:cNvSpPr>
          <p:nvPr/>
        </p:nvSpPr>
        <p:spPr bwMode="auto">
          <a:xfrm>
            <a:off x="685800" y="3505200"/>
            <a:ext cx="2362200" cy="366713"/>
          </a:xfrm>
          <a:prstGeom prst="rect">
            <a:avLst/>
          </a:prstGeom>
          <a:noFill/>
          <a:ln w="9525">
            <a:noFill/>
            <a:miter lim="800000"/>
            <a:headEnd/>
            <a:tailEnd/>
          </a:ln>
        </p:spPr>
        <p:txBody>
          <a:bodyPr wrap="none">
            <a:spAutoFit/>
          </a:bodyPr>
          <a:lstStyle/>
          <a:p>
            <a:r>
              <a:rPr lang="en-US" b="1" i="1"/>
              <a:t>Connochaetes taurinas</a:t>
            </a:r>
          </a:p>
        </p:txBody>
      </p:sp>
      <p:sp>
        <p:nvSpPr>
          <p:cNvPr id="32777" name="Text Box 13"/>
          <p:cNvSpPr txBox="1">
            <a:spLocks noChangeArrowheads="1"/>
          </p:cNvSpPr>
          <p:nvPr/>
        </p:nvSpPr>
        <p:spPr bwMode="auto">
          <a:xfrm>
            <a:off x="288925" y="6248400"/>
            <a:ext cx="1981200" cy="304800"/>
          </a:xfrm>
          <a:prstGeom prst="rect">
            <a:avLst/>
          </a:prstGeom>
          <a:noFill/>
          <a:ln w="9525">
            <a:noFill/>
            <a:miter lim="800000"/>
            <a:headEnd/>
            <a:tailEnd/>
          </a:ln>
        </p:spPr>
        <p:txBody>
          <a:bodyPr wrap="none">
            <a:spAutoFit/>
          </a:bodyPr>
          <a:lstStyle/>
          <a:p>
            <a:r>
              <a:rPr lang="en-US" sz="1400" b="1"/>
              <a:t>From Begon et. al. 1996</a:t>
            </a:r>
          </a:p>
        </p:txBody>
      </p:sp>
      <p:sp>
        <p:nvSpPr>
          <p:cNvPr id="32778" name="Text Box 14"/>
          <p:cNvSpPr txBox="1">
            <a:spLocks noChangeArrowheads="1"/>
          </p:cNvSpPr>
          <p:nvPr/>
        </p:nvSpPr>
        <p:spPr bwMode="auto">
          <a:xfrm>
            <a:off x="517525" y="5295900"/>
            <a:ext cx="1936750" cy="366713"/>
          </a:xfrm>
          <a:prstGeom prst="rect">
            <a:avLst/>
          </a:prstGeom>
          <a:noFill/>
          <a:ln w="9525">
            <a:noFill/>
            <a:miter lim="800000"/>
            <a:headEnd/>
            <a:tailEnd/>
          </a:ln>
        </p:spPr>
        <p:txBody>
          <a:bodyPr wrap="none">
            <a:spAutoFit/>
          </a:bodyPr>
          <a:lstStyle/>
          <a:p>
            <a:r>
              <a:rPr lang="en-US" b="1"/>
              <a:t>Some appear to…</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0" y="228600"/>
            <a:ext cx="9144000" cy="1384300"/>
          </a:xfrm>
          <a:prstGeom prst="rect">
            <a:avLst/>
          </a:prstGeom>
          <a:noFill/>
          <a:ln w="9525">
            <a:noFill/>
            <a:miter lim="800000"/>
            <a:headEnd/>
            <a:tailEnd/>
          </a:ln>
        </p:spPr>
        <p:txBody>
          <a:bodyPr>
            <a:spAutoFit/>
          </a:bodyPr>
          <a:lstStyle/>
          <a:p>
            <a:pPr algn="ctr"/>
            <a:r>
              <a:rPr lang="en-US" sz="3200" b="1"/>
              <a:t>But others do not: </a:t>
            </a:r>
          </a:p>
          <a:p>
            <a:pPr algn="ctr"/>
            <a:r>
              <a:rPr lang="en-US" sz="3200" b="1"/>
              <a:t>a classic experiment with blowflies</a:t>
            </a:r>
          </a:p>
          <a:p>
            <a:pPr algn="ctr"/>
            <a:r>
              <a:rPr lang="en-US" sz="2000" b="1"/>
              <a:t>Nicholson (1957)</a:t>
            </a:r>
          </a:p>
        </p:txBody>
      </p:sp>
      <p:sp>
        <p:nvSpPr>
          <p:cNvPr id="33795" name="Text Box 4"/>
          <p:cNvSpPr txBox="1">
            <a:spLocks noChangeArrowheads="1"/>
          </p:cNvSpPr>
          <p:nvPr/>
        </p:nvSpPr>
        <p:spPr bwMode="auto">
          <a:xfrm>
            <a:off x="5013325" y="1866900"/>
            <a:ext cx="184150" cy="366713"/>
          </a:xfrm>
          <a:prstGeom prst="rect">
            <a:avLst/>
          </a:prstGeom>
          <a:noFill/>
          <a:ln w="9525">
            <a:noFill/>
            <a:miter lim="800000"/>
            <a:headEnd/>
            <a:tailEnd/>
          </a:ln>
        </p:spPr>
        <p:txBody>
          <a:bodyPr wrap="none">
            <a:spAutoFit/>
          </a:bodyPr>
          <a:lstStyle/>
          <a:p>
            <a:endParaRPr lang="en-US"/>
          </a:p>
        </p:txBody>
      </p:sp>
      <p:pic>
        <p:nvPicPr>
          <p:cNvPr id="33796" name="Picture 6" descr="blowfly life"/>
          <p:cNvPicPr>
            <a:picLocks noChangeAspect="1" noChangeArrowheads="1"/>
          </p:cNvPicPr>
          <p:nvPr/>
        </p:nvPicPr>
        <p:blipFill>
          <a:blip r:embed="rId2" cstate="print"/>
          <a:srcRect/>
          <a:stretch>
            <a:fillRect/>
          </a:stretch>
        </p:blipFill>
        <p:spPr bwMode="auto">
          <a:xfrm>
            <a:off x="914400" y="1905000"/>
            <a:ext cx="3278188" cy="4495800"/>
          </a:xfrm>
          <a:prstGeom prst="rect">
            <a:avLst/>
          </a:prstGeom>
          <a:noFill/>
          <a:ln w="9525">
            <a:noFill/>
            <a:miter lim="800000"/>
            <a:headEnd/>
            <a:tailEnd/>
          </a:ln>
        </p:spPr>
      </p:pic>
      <p:pic>
        <p:nvPicPr>
          <p:cNvPr id="33797" name="Picture 8" descr="flycycle"/>
          <p:cNvPicPr>
            <a:picLocks noChangeAspect="1" noChangeArrowheads="1"/>
          </p:cNvPicPr>
          <p:nvPr/>
        </p:nvPicPr>
        <p:blipFill>
          <a:blip r:embed="rId3" cstate="print"/>
          <a:srcRect/>
          <a:stretch>
            <a:fillRect/>
          </a:stretch>
        </p:blipFill>
        <p:spPr bwMode="auto">
          <a:xfrm>
            <a:off x="4267200" y="1676400"/>
            <a:ext cx="4762500" cy="495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0" y="228600"/>
            <a:ext cx="9144000" cy="892175"/>
          </a:xfrm>
          <a:prstGeom prst="rect">
            <a:avLst/>
          </a:prstGeom>
          <a:noFill/>
          <a:ln w="9525">
            <a:noFill/>
            <a:miter lim="800000"/>
            <a:headEnd/>
            <a:tailEnd/>
          </a:ln>
        </p:spPr>
        <p:txBody>
          <a:bodyPr>
            <a:spAutoFit/>
          </a:bodyPr>
          <a:lstStyle/>
          <a:p>
            <a:pPr algn="ctr"/>
            <a:r>
              <a:rPr lang="en-US" sz="3200" b="1"/>
              <a:t>A classic experiment with blowflies</a:t>
            </a:r>
          </a:p>
          <a:p>
            <a:pPr algn="ctr"/>
            <a:r>
              <a:rPr lang="en-US" sz="2000" b="1">
                <a:solidFill>
                  <a:srgbClr val="000000"/>
                </a:solidFill>
              </a:rPr>
              <a:t>Nicholson (1957)</a:t>
            </a:r>
          </a:p>
        </p:txBody>
      </p:sp>
      <p:sp>
        <p:nvSpPr>
          <p:cNvPr id="34819" name="Text Box 4"/>
          <p:cNvSpPr txBox="1">
            <a:spLocks noChangeArrowheads="1"/>
          </p:cNvSpPr>
          <p:nvPr/>
        </p:nvSpPr>
        <p:spPr bwMode="auto">
          <a:xfrm>
            <a:off x="669925" y="1866900"/>
            <a:ext cx="184150" cy="366713"/>
          </a:xfrm>
          <a:prstGeom prst="rect">
            <a:avLst/>
          </a:prstGeom>
          <a:noFill/>
          <a:ln w="9525">
            <a:noFill/>
            <a:miter lim="800000"/>
            <a:headEnd/>
            <a:tailEnd/>
          </a:ln>
        </p:spPr>
        <p:txBody>
          <a:bodyPr wrap="none">
            <a:spAutoFit/>
          </a:bodyPr>
          <a:lstStyle/>
          <a:p>
            <a:endParaRPr lang="en-US"/>
          </a:p>
        </p:txBody>
      </p:sp>
      <p:sp>
        <p:nvSpPr>
          <p:cNvPr id="34820" name="Text Box 5"/>
          <p:cNvSpPr txBox="1">
            <a:spLocks noChangeArrowheads="1"/>
          </p:cNvSpPr>
          <p:nvPr/>
        </p:nvSpPr>
        <p:spPr bwMode="auto">
          <a:xfrm>
            <a:off x="609600" y="2160588"/>
            <a:ext cx="3597275" cy="3113087"/>
          </a:xfrm>
          <a:prstGeom prst="rect">
            <a:avLst/>
          </a:prstGeom>
          <a:noFill/>
          <a:ln w="9525">
            <a:noFill/>
            <a:miter lim="800000"/>
            <a:headEnd/>
            <a:tailEnd/>
          </a:ln>
        </p:spPr>
        <p:txBody>
          <a:bodyPr>
            <a:spAutoFit/>
          </a:bodyPr>
          <a:lstStyle/>
          <a:p>
            <a:pPr>
              <a:buFontTx/>
              <a:buChar char="•"/>
            </a:pPr>
            <a:r>
              <a:rPr lang="en-US" b="1"/>
              <a:t> Fed cultures of blowflies a fixed amount of beef liver for the larvae daily</a:t>
            </a:r>
          </a:p>
          <a:p>
            <a:pPr>
              <a:buFontTx/>
              <a:buChar char="•"/>
            </a:pPr>
            <a:endParaRPr lang="en-US" b="1"/>
          </a:p>
          <a:p>
            <a:pPr>
              <a:buFontTx/>
              <a:buChar char="•"/>
            </a:pPr>
            <a:endParaRPr lang="en-US" b="1"/>
          </a:p>
          <a:p>
            <a:pPr>
              <a:buFontTx/>
              <a:buChar char="•"/>
            </a:pPr>
            <a:r>
              <a:rPr lang="en-US" b="1"/>
              <a:t> Fed cultures an ample supply of sugar and water for the adults</a:t>
            </a:r>
          </a:p>
          <a:p>
            <a:pPr>
              <a:buFontTx/>
              <a:buChar char="•"/>
            </a:pPr>
            <a:endParaRPr lang="en-US" b="1"/>
          </a:p>
          <a:p>
            <a:pPr>
              <a:buFontTx/>
              <a:buChar char="•"/>
            </a:pPr>
            <a:endParaRPr lang="en-US" b="1"/>
          </a:p>
          <a:p>
            <a:pPr>
              <a:buFontTx/>
              <a:buChar char="•"/>
            </a:pPr>
            <a:r>
              <a:rPr lang="en-US" b="1"/>
              <a:t> Followed the number of flies in the various experimental cages </a:t>
            </a:r>
          </a:p>
        </p:txBody>
      </p:sp>
      <p:sp>
        <p:nvSpPr>
          <p:cNvPr id="34821" name="AutoShape 10"/>
          <p:cNvSpPr>
            <a:spLocks noChangeArrowheads="1"/>
          </p:cNvSpPr>
          <p:nvPr/>
        </p:nvSpPr>
        <p:spPr bwMode="auto">
          <a:xfrm>
            <a:off x="4953000" y="2971800"/>
            <a:ext cx="3657600" cy="2667000"/>
          </a:xfrm>
          <a:prstGeom prst="can">
            <a:avLst>
              <a:gd name="adj" fmla="val 25000"/>
            </a:avLst>
          </a:prstGeom>
          <a:noFill/>
          <a:ln w="28575">
            <a:solidFill>
              <a:schemeClr val="tx1"/>
            </a:solidFill>
            <a:round/>
            <a:headEnd/>
            <a:tailEnd/>
          </a:ln>
        </p:spPr>
        <p:txBody>
          <a:bodyPr wrap="none" anchor="ctr"/>
          <a:lstStyle/>
          <a:p>
            <a:endParaRPr lang="en-US"/>
          </a:p>
        </p:txBody>
      </p:sp>
      <p:sp>
        <p:nvSpPr>
          <p:cNvPr id="34822" name="AutoShape 12"/>
          <p:cNvSpPr>
            <a:spLocks noChangeArrowheads="1"/>
          </p:cNvSpPr>
          <p:nvPr/>
        </p:nvSpPr>
        <p:spPr bwMode="auto">
          <a:xfrm>
            <a:off x="5791200" y="5181600"/>
            <a:ext cx="1066800" cy="304800"/>
          </a:xfrm>
          <a:prstGeom prst="can">
            <a:avLst>
              <a:gd name="adj" fmla="val 25000"/>
            </a:avLst>
          </a:prstGeom>
          <a:solidFill>
            <a:srgbClr val="993300"/>
          </a:solidFill>
          <a:ln w="9525">
            <a:solidFill>
              <a:schemeClr val="tx1"/>
            </a:solidFill>
            <a:round/>
            <a:headEnd/>
            <a:tailEnd/>
          </a:ln>
        </p:spPr>
        <p:txBody>
          <a:bodyPr wrap="none" anchor="ctr"/>
          <a:lstStyle/>
          <a:p>
            <a:endParaRPr lang="en-US"/>
          </a:p>
        </p:txBody>
      </p:sp>
      <p:pic>
        <p:nvPicPr>
          <p:cNvPr id="34823" name="Picture 14" descr="blowfly"/>
          <p:cNvPicPr>
            <a:picLocks noChangeAspect="1" noChangeArrowheads="1"/>
          </p:cNvPicPr>
          <p:nvPr/>
        </p:nvPicPr>
        <p:blipFill>
          <a:blip r:embed="rId2" cstate="print"/>
          <a:srcRect/>
          <a:stretch>
            <a:fillRect/>
          </a:stretch>
        </p:blipFill>
        <p:spPr bwMode="auto">
          <a:xfrm>
            <a:off x="7467600" y="4114800"/>
            <a:ext cx="454025" cy="514350"/>
          </a:xfrm>
          <a:prstGeom prst="rect">
            <a:avLst/>
          </a:prstGeom>
          <a:noFill/>
          <a:ln w="9525">
            <a:noFill/>
            <a:miter lim="800000"/>
            <a:headEnd/>
            <a:tailEnd/>
          </a:ln>
        </p:spPr>
      </p:pic>
      <p:pic>
        <p:nvPicPr>
          <p:cNvPr id="34824" name="Picture 15" descr="blowfly"/>
          <p:cNvPicPr>
            <a:picLocks noChangeAspect="1" noChangeArrowheads="1"/>
          </p:cNvPicPr>
          <p:nvPr/>
        </p:nvPicPr>
        <p:blipFill>
          <a:blip r:embed="rId2" cstate="print"/>
          <a:srcRect/>
          <a:stretch>
            <a:fillRect/>
          </a:stretch>
        </p:blipFill>
        <p:spPr bwMode="auto">
          <a:xfrm>
            <a:off x="5638800" y="4495800"/>
            <a:ext cx="454025" cy="514350"/>
          </a:xfrm>
          <a:prstGeom prst="rect">
            <a:avLst/>
          </a:prstGeom>
          <a:noFill/>
          <a:ln w="9525">
            <a:noFill/>
            <a:miter lim="800000"/>
            <a:headEnd/>
            <a:tailEnd/>
          </a:ln>
        </p:spPr>
      </p:pic>
      <p:pic>
        <p:nvPicPr>
          <p:cNvPr id="34825" name="Picture 16" descr="blowfly"/>
          <p:cNvPicPr>
            <a:picLocks noChangeAspect="1" noChangeArrowheads="1"/>
          </p:cNvPicPr>
          <p:nvPr/>
        </p:nvPicPr>
        <p:blipFill>
          <a:blip r:embed="rId2" cstate="print"/>
          <a:srcRect/>
          <a:stretch>
            <a:fillRect/>
          </a:stretch>
        </p:blipFill>
        <p:spPr bwMode="auto">
          <a:xfrm>
            <a:off x="7391400" y="4800600"/>
            <a:ext cx="454025" cy="514350"/>
          </a:xfrm>
          <a:prstGeom prst="rect">
            <a:avLst/>
          </a:prstGeom>
          <a:noFill/>
          <a:ln w="9525">
            <a:noFill/>
            <a:miter lim="800000"/>
            <a:headEnd/>
            <a:tailEnd/>
          </a:ln>
        </p:spPr>
      </p:pic>
      <p:pic>
        <p:nvPicPr>
          <p:cNvPr id="34826" name="Picture 17" descr="blowfly"/>
          <p:cNvPicPr>
            <a:picLocks noChangeAspect="1" noChangeArrowheads="1"/>
          </p:cNvPicPr>
          <p:nvPr/>
        </p:nvPicPr>
        <p:blipFill>
          <a:blip r:embed="rId2" cstate="print"/>
          <a:srcRect/>
          <a:stretch>
            <a:fillRect/>
          </a:stretch>
        </p:blipFill>
        <p:spPr bwMode="auto">
          <a:xfrm>
            <a:off x="6324600" y="3962400"/>
            <a:ext cx="454025" cy="514350"/>
          </a:xfrm>
          <a:prstGeom prst="rect">
            <a:avLst/>
          </a:prstGeom>
          <a:noFill/>
          <a:ln w="9525">
            <a:noFill/>
            <a:miter lim="800000"/>
            <a:headEnd/>
            <a:tailEnd/>
          </a:ln>
        </p:spPr>
      </p:pic>
      <p:pic>
        <p:nvPicPr>
          <p:cNvPr id="34827" name="Picture 18" descr="blowfly"/>
          <p:cNvPicPr>
            <a:picLocks noChangeAspect="1" noChangeArrowheads="1"/>
          </p:cNvPicPr>
          <p:nvPr/>
        </p:nvPicPr>
        <p:blipFill>
          <a:blip r:embed="rId2" cstate="print"/>
          <a:srcRect/>
          <a:stretch>
            <a:fillRect/>
          </a:stretch>
        </p:blipFill>
        <p:spPr bwMode="auto">
          <a:xfrm>
            <a:off x="5334000" y="3810000"/>
            <a:ext cx="454025" cy="514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lgn="ctr"/>
            <a:r>
              <a:rPr lang="en-US" sz="3200" b="1"/>
              <a:t>The result was clearly not logistic growth!</a:t>
            </a:r>
          </a:p>
        </p:txBody>
      </p:sp>
      <p:sp>
        <p:nvSpPr>
          <p:cNvPr id="35843" name="Text Box 4"/>
          <p:cNvSpPr txBox="1">
            <a:spLocks noChangeArrowheads="1"/>
          </p:cNvSpPr>
          <p:nvPr/>
        </p:nvSpPr>
        <p:spPr bwMode="auto">
          <a:xfrm>
            <a:off x="5013325" y="1866900"/>
            <a:ext cx="184150" cy="366713"/>
          </a:xfrm>
          <a:prstGeom prst="rect">
            <a:avLst/>
          </a:prstGeom>
          <a:noFill/>
          <a:ln w="9525">
            <a:noFill/>
            <a:miter lim="800000"/>
            <a:headEnd/>
            <a:tailEnd/>
          </a:ln>
        </p:spPr>
        <p:txBody>
          <a:bodyPr wrap="none">
            <a:spAutoFit/>
          </a:bodyPr>
          <a:lstStyle/>
          <a:p>
            <a:endParaRPr lang="en-US"/>
          </a:p>
        </p:txBody>
      </p:sp>
      <p:grpSp>
        <p:nvGrpSpPr>
          <p:cNvPr id="35844" name="Group 9"/>
          <p:cNvGrpSpPr>
            <a:grpSpLocks/>
          </p:cNvGrpSpPr>
          <p:nvPr/>
        </p:nvGrpSpPr>
        <p:grpSpPr bwMode="auto">
          <a:xfrm>
            <a:off x="2362200" y="2057400"/>
            <a:ext cx="4343400" cy="2778125"/>
            <a:chOff x="336" y="1296"/>
            <a:chExt cx="2736" cy="1750"/>
          </a:xfrm>
        </p:grpSpPr>
        <p:pic>
          <p:nvPicPr>
            <p:cNvPr id="35845" name="Picture 3" descr="scan002"/>
            <p:cNvPicPr>
              <a:picLocks noChangeAspect="1" noChangeArrowheads="1"/>
            </p:cNvPicPr>
            <p:nvPr/>
          </p:nvPicPr>
          <p:blipFill>
            <a:blip r:embed="rId2" cstate="print"/>
            <a:srcRect/>
            <a:stretch>
              <a:fillRect/>
            </a:stretch>
          </p:blipFill>
          <p:spPr bwMode="auto">
            <a:xfrm>
              <a:off x="336" y="1296"/>
              <a:ext cx="2736" cy="1750"/>
            </a:xfrm>
            <a:prstGeom prst="rect">
              <a:avLst/>
            </a:prstGeom>
            <a:noFill/>
            <a:ln w="9525">
              <a:noFill/>
              <a:miter lim="800000"/>
              <a:headEnd/>
              <a:tailEnd/>
            </a:ln>
          </p:spPr>
        </p:pic>
        <p:sp>
          <p:nvSpPr>
            <p:cNvPr id="35846" name="Text Box 6"/>
            <p:cNvSpPr txBox="1">
              <a:spLocks noChangeArrowheads="1"/>
            </p:cNvSpPr>
            <p:nvPr/>
          </p:nvSpPr>
          <p:spPr bwMode="auto">
            <a:xfrm>
              <a:off x="2304" y="1536"/>
              <a:ext cx="284" cy="192"/>
            </a:xfrm>
            <a:prstGeom prst="rect">
              <a:avLst/>
            </a:prstGeom>
            <a:noFill/>
            <a:ln w="9525">
              <a:noFill/>
              <a:miter lim="800000"/>
              <a:headEnd/>
              <a:tailEnd/>
            </a:ln>
          </p:spPr>
          <p:txBody>
            <a:bodyPr wrap="none">
              <a:spAutoFit/>
            </a:bodyPr>
            <a:lstStyle/>
            <a:p>
              <a:r>
                <a:rPr lang="en-US" sz="1400" b="1"/>
                <a:t>50g</a:t>
              </a:r>
            </a:p>
          </p:txBody>
        </p:sp>
        <p:sp>
          <p:nvSpPr>
            <p:cNvPr id="35847" name="Text Box 7"/>
            <p:cNvSpPr txBox="1">
              <a:spLocks noChangeArrowheads="1"/>
            </p:cNvSpPr>
            <p:nvPr/>
          </p:nvSpPr>
          <p:spPr bwMode="auto">
            <a:xfrm>
              <a:off x="2304" y="2160"/>
              <a:ext cx="284" cy="192"/>
            </a:xfrm>
            <a:prstGeom prst="rect">
              <a:avLst/>
            </a:prstGeom>
            <a:noFill/>
            <a:ln w="9525">
              <a:noFill/>
              <a:miter lim="800000"/>
              <a:headEnd/>
              <a:tailEnd/>
            </a:ln>
          </p:spPr>
          <p:txBody>
            <a:bodyPr wrap="none">
              <a:spAutoFit/>
            </a:bodyPr>
            <a:lstStyle/>
            <a:p>
              <a:r>
                <a:rPr lang="en-US" sz="1400" b="1"/>
                <a:t>25g</a:t>
              </a:r>
            </a:p>
          </p:txBody>
        </p:sp>
      </p:gr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lgn="ctr"/>
            <a:r>
              <a:rPr lang="en-US" sz="3200" b="1"/>
              <a:t>What happened?</a:t>
            </a:r>
          </a:p>
        </p:txBody>
      </p:sp>
      <p:sp>
        <p:nvSpPr>
          <p:cNvPr id="36867" name="AutoShape 3"/>
          <p:cNvSpPr>
            <a:spLocks noChangeArrowheads="1"/>
          </p:cNvSpPr>
          <p:nvPr/>
        </p:nvSpPr>
        <p:spPr bwMode="auto">
          <a:xfrm>
            <a:off x="1576388" y="2133600"/>
            <a:ext cx="1981200" cy="1524000"/>
          </a:xfrm>
          <a:prstGeom prst="can">
            <a:avLst>
              <a:gd name="adj" fmla="val 25000"/>
            </a:avLst>
          </a:prstGeom>
          <a:noFill/>
          <a:ln w="28575">
            <a:solidFill>
              <a:schemeClr val="tx1"/>
            </a:solidFill>
            <a:round/>
            <a:headEnd/>
            <a:tailEnd/>
          </a:ln>
        </p:spPr>
        <p:txBody>
          <a:bodyPr wrap="none" anchor="ctr"/>
          <a:lstStyle/>
          <a:p>
            <a:endParaRPr lang="en-US"/>
          </a:p>
        </p:txBody>
      </p:sp>
      <p:sp>
        <p:nvSpPr>
          <p:cNvPr id="36868" name="AutoShape 4"/>
          <p:cNvSpPr>
            <a:spLocks noChangeArrowheads="1"/>
          </p:cNvSpPr>
          <p:nvPr/>
        </p:nvSpPr>
        <p:spPr bwMode="auto">
          <a:xfrm>
            <a:off x="2414588" y="3330575"/>
            <a:ext cx="577850" cy="174625"/>
          </a:xfrm>
          <a:prstGeom prst="can">
            <a:avLst>
              <a:gd name="adj" fmla="val 25000"/>
            </a:avLst>
          </a:prstGeom>
          <a:solidFill>
            <a:srgbClr val="993300"/>
          </a:solidFill>
          <a:ln w="9525">
            <a:solidFill>
              <a:schemeClr val="tx1"/>
            </a:solidFill>
            <a:round/>
            <a:headEnd/>
            <a:tailEnd/>
          </a:ln>
        </p:spPr>
        <p:txBody>
          <a:bodyPr wrap="none" anchor="ctr"/>
          <a:lstStyle/>
          <a:p>
            <a:endParaRPr lang="en-US"/>
          </a:p>
        </p:txBody>
      </p:sp>
      <p:pic>
        <p:nvPicPr>
          <p:cNvPr id="36869" name="Picture 7" descr="blowfly"/>
          <p:cNvPicPr>
            <a:picLocks noChangeAspect="1" noChangeArrowheads="1"/>
          </p:cNvPicPr>
          <p:nvPr/>
        </p:nvPicPr>
        <p:blipFill>
          <a:blip r:embed="rId2" cstate="print"/>
          <a:srcRect/>
          <a:stretch>
            <a:fillRect/>
          </a:stretch>
        </p:blipFill>
        <p:spPr bwMode="auto">
          <a:xfrm>
            <a:off x="2795588" y="2590800"/>
            <a:ext cx="258762" cy="293688"/>
          </a:xfrm>
          <a:prstGeom prst="rect">
            <a:avLst/>
          </a:prstGeom>
          <a:noFill/>
          <a:ln w="9525">
            <a:noFill/>
            <a:miter lim="800000"/>
            <a:headEnd/>
            <a:tailEnd/>
          </a:ln>
        </p:spPr>
      </p:pic>
      <p:sp>
        <p:nvSpPr>
          <p:cNvPr id="36870" name="AutoShape 10"/>
          <p:cNvSpPr>
            <a:spLocks noChangeArrowheads="1"/>
          </p:cNvSpPr>
          <p:nvPr/>
        </p:nvSpPr>
        <p:spPr bwMode="auto">
          <a:xfrm>
            <a:off x="5486400" y="2133600"/>
            <a:ext cx="1981200" cy="1524000"/>
          </a:xfrm>
          <a:prstGeom prst="can">
            <a:avLst>
              <a:gd name="adj" fmla="val 25000"/>
            </a:avLst>
          </a:prstGeom>
          <a:noFill/>
          <a:ln w="28575">
            <a:solidFill>
              <a:schemeClr val="tx1"/>
            </a:solidFill>
            <a:round/>
            <a:headEnd/>
            <a:tailEnd/>
          </a:ln>
        </p:spPr>
        <p:txBody>
          <a:bodyPr wrap="none" anchor="ctr"/>
          <a:lstStyle/>
          <a:p>
            <a:endParaRPr lang="en-US"/>
          </a:p>
        </p:txBody>
      </p:sp>
      <p:sp>
        <p:nvSpPr>
          <p:cNvPr id="36871" name="AutoShape 11"/>
          <p:cNvSpPr>
            <a:spLocks noChangeArrowheads="1"/>
          </p:cNvSpPr>
          <p:nvPr/>
        </p:nvSpPr>
        <p:spPr bwMode="auto">
          <a:xfrm>
            <a:off x="6324600" y="3330575"/>
            <a:ext cx="577850" cy="174625"/>
          </a:xfrm>
          <a:prstGeom prst="can">
            <a:avLst>
              <a:gd name="adj" fmla="val 25000"/>
            </a:avLst>
          </a:prstGeom>
          <a:solidFill>
            <a:srgbClr val="993300"/>
          </a:solidFill>
          <a:ln w="9525">
            <a:solidFill>
              <a:schemeClr val="tx1"/>
            </a:solidFill>
            <a:round/>
            <a:headEnd/>
            <a:tailEnd/>
          </a:ln>
        </p:spPr>
        <p:txBody>
          <a:bodyPr wrap="none" anchor="ctr"/>
          <a:lstStyle/>
          <a:p>
            <a:endParaRPr lang="en-US"/>
          </a:p>
        </p:txBody>
      </p:sp>
      <p:pic>
        <p:nvPicPr>
          <p:cNvPr id="36872" name="Picture 12" descr="blowfly"/>
          <p:cNvPicPr>
            <a:picLocks noChangeAspect="1" noChangeArrowheads="1"/>
          </p:cNvPicPr>
          <p:nvPr/>
        </p:nvPicPr>
        <p:blipFill>
          <a:blip r:embed="rId2" cstate="print"/>
          <a:srcRect/>
          <a:stretch>
            <a:fillRect/>
          </a:stretch>
        </p:blipFill>
        <p:spPr bwMode="auto">
          <a:xfrm>
            <a:off x="6934200" y="2667000"/>
            <a:ext cx="258763" cy="293688"/>
          </a:xfrm>
          <a:prstGeom prst="rect">
            <a:avLst/>
          </a:prstGeom>
          <a:noFill/>
          <a:ln w="9525">
            <a:noFill/>
            <a:miter lim="800000"/>
            <a:headEnd/>
            <a:tailEnd/>
          </a:ln>
        </p:spPr>
      </p:pic>
      <p:sp>
        <p:nvSpPr>
          <p:cNvPr id="36873" name="Line 15"/>
          <p:cNvSpPr>
            <a:spLocks noChangeShapeType="1"/>
          </p:cNvSpPr>
          <p:nvPr/>
        </p:nvSpPr>
        <p:spPr bwMode="auto">
          <a:xfrm flipH="1">
            <a:off x="2795588" y="2971800"/>
            <a:ext cx="152400" cy="304800"/>
          </a:xfrm>
          <a:prstGeom prst="line">
            <a:avLst/>
          </a:prstGeom>
          <a:noFill/>
          <a:ln w="9525">
            <a:solidFill>
              <a:schemeClr val="tx1"/>
            </a:solidFill>
            <a:round/>
            <a:headEnd/>
            <a:tailEnd type="triangle" w="med" len="med"/>
          </a:ln>
        </p:spPr>
        <p:txBody>
          <a:bodyPr/>
          <a:lstStyle/>
          <a:p>
            <a:endParaRPr lang="en-US"/>
          </a:p>
        </p:txBody>
      </p:sp>
      <p:sp>
        <p:nvSpPr>
          <p:cNvPr id="36874" name="Text Box 17"/>
          <p:cNvSpPr txBox="1">
            <a:spLocks noChangeArrowheads="1"/>
          </p:cNvSpPr>
          <p:nvPr/>
        </p:nvSpPr>
        <p:spPr bwMode="auto">
          <a:xfrm>
            <a:off x="2871788" y="2971800"/>
            <a:ext cx="709612" cy="336550"/>
          </a:xfrm>
          <a:prstGeom prst="rect">
            <a:avLst/>
          </a:prstGeom>
          <a:noFill/>
          <a:ln w="9525">
            <a:noFill/>
            <a:miter lim="800000"/>
            <a:headEnd/>
            <a:tailEnd/>
          </a:ln>
        </p:spPr>
        <p:txBody>
          <a:bodyPr wrap="none">
            <a:spAutoFit/>
          </a:bodyPr>
          <a:lstStyle/>
          <a:p>
            <a:r>
              <a:rPr lang="en-US" sz="1600" b="1"/>
              <a:t>2 eggs</a:t>
            </a:r>
          </a:p>
        </p:txBody>
      </p:sp>
      <p:sp>
        <p:nvSpPr>
          <p:cNvPr id="36875" name="Text Box 18"/>
          <p:cNvSpPr txBox="1">
            <a:spLocks noChangeArrowheads="1"/>
          </p:cNvSpPr>
          <p:nvPr/>
        </p:nvSpPr>
        <p:spPr bwMode="auto">
          <a:xfrm>
            <a:off x="0" y="1143000"/>
            <a:ext cx="9144000" cy="369888"/>
          </a:xfrm>
          <a:prstGeom prst="rect">
            <a:avLst/>
          </a:prstGeom>
          <a:noFill/>
          <a:ln w="9525">
            <a:noFill/>
            <a:miter lim="800000"/>
            <a:headEnd/>
            <a:tailEnd/>
          </a:ln>
        </p:spPr>
        <p:txBody>
          <a:bodyPr>
            <a:spAutoFit/>
          </a:bodyPr>
          <a:lstStyle/>
          <a:p>
            <a:pPr algn="ctr"/>
            <a:r>
              <a:rPr lang="en-US" b="1"/>
              <a:t>Imagine that the liver can support 6 larvae, and that each adult produces two eggs</a:t>
            </a:r>
          </a:p>
        </p:txBody>
      </p:sp>
      <p:pic>
        <p:nvPicPr>
          <p:cNvPr id="36876" name="Picture 20" descr="blowfly"/>
          <p:cNvPicPr>
            <a:picLocks noChangeAspect="1" noChangeArrowheads="1"/>
          </p:cNvPicPr>
          <p:nvPr/>
        </p:nvPicPr>
        <p:blipFill>
          <a:blip r:embed="rId2" cstate="print"/>
          <a:srcRect/>
          <a:stretch>
            <a:fillRect/>
          </a:stretch>
        </p:blipFill>
        <p:spPr bwMode="auto">
          <a:xfrm>
            <a:off x="6248400" y="2590800"/>
            <a:ext cx="258763" cy="293688"/>
          </a:xfrm>
          <a:prstGeom prst="rect">
            <a:avLst/>
          </a:prstGeom>
          <a:noFill/>
          <a:ln w="9525">
            <a:noFill/>
            <a:miter lim="800000"/>
            <a:headEnd/>
            <a:tailEnd/>
          </a:ln>
        </p:spPr>
      </p:pic>
      <p:sp>
        <p:nvSpPr>
          <p:cNvPr id="36877" name="Line 23"/>
          <p:cNvSpPr>
            <a:spLocks noChangeShapeType="1"/>
          </p:cNvSpPr>
          <p:nvPr/>
        </p:nvSpPr>
        <p:spPr bwMode="auto">
          <a:xfrm>
            <a:off x="6477000" y="2895600"/>
            <a:ext cx="152400" cy="381000"/>
          </a:xfrm>
          <a:prstGeom prst="line">
            <a:avLst/>
          </a:prstGeom>
          <a:noFill/>
          <a:ln w="9525">
            <a:solidFill>
              <a:schemeClr val="tx1"/>
            </a:solidFill>
            <a:round/>
            <a:headEnd/>
            <a:tailEnd type="triangle" w="med" len="med"/>
          </a:ln>
        </p:spPr>
        <p:txBody>
          <a:bodyPr/>
          <a:lstStyle/>
          <a:p>
            <a:endParaRPr lang="en-US"/>
          </a:p>
        </p:txBody>
      </p:sp>
      <p:sp>
        <p:nvSpPr>
          <p:cNvPr id="36878" name="Line 24"/>
          <p:cNvSpPr>
            <a:spLocks noChangeShapeType="1"/>
          </p:cNvSpPr>
          <p:nvPr/>
        </p:nvSpPr>
        <p:spPr bwMode="auto">
          <a:xfrm flipH="1">
            <a:off x="6858000" y="3048000"/>
            <a:ext cx="152400" cy="228600"/>
          </a:xfrm>
          <a:prstGeom prst="line">
            <a:avLst/>
          </a:prstGeom>
          <a:noFill/>
          <a:ln w="9525">
            <a:solidFill>
              <a:schemeClr val="tx1"/>
            </a:solidFill>
            <a:round/>
            <a:headEnd/>
            <a:tailEnd type="triangle" w="med" len="med"/>
          </a:ln>
        </p:spPr>
        <p:txBody>
          <a:bodyPr/>
          <a:lstStyle/>
          <a:p>
            <a:endParaRPr lang="en-US"/>
          </a:p>
        </p:txBody>
      </p:sp>
      <p:pic>
        <p:nvPicPr>
          <p:cNvPr id="36879" name="Picture 27" descr="blowfly"/>
          <p:cNvPicPr>
            <a:picLocks noChangeAspect="1" noChangeArrowheads="1"/>
          </p:cNvPicPr>
          <p:nvPr/>
        </p:nvPicPr>
        <p:blipFill>
          <a:blip r:embed="rId2" cstate="print"/>
          <a:srcRect/>
          <a:stretch>
            <a:fillRect/>
          </a:stretch>
        </p:blipFill>
        <p:spPr bwMode="auto">
          <a:xfrm>
            <a:off x="6629400" y="2667000"/>
            <a:ext cx="258763" cy="293688"/>
          </a:xfrm>
          <a:prstGeom prst="rect">
            <a:avLst/>
          </a:prstGeom>
          <a:noFill/>
          <a:ln w="9525">
            <a:noFill/>
            <a:miter lim="800000"/>
            <a:headEnd/>
            <a:tailEnd/>
          </a:ln>
        </p:spPr>
      </p:pic>
      <p:sp>
        <p:nvSpPr>
          <p:cNvPr id="36880" name="Line 28"/>
          <p:cNvSpPr>
            <a:spLocks noChangeShapeType="1"/>
          </p:cNvSpPr>
          <p:nvPr/>
        </p:nvSpPr>
        <p:spPr bwMode="auto">
          <a:xfrm>
            <a:off x="6705600" y="3048000"/>
            <a:ext cx="0" cy="228600"/>
          </a:xfrm>
          <a:prstGeom prst="line">
            <a:avLst/>
          </a:prstGeom>
          <a:noFill/>
          <a:ln w="9525">
            <a:solidFill>
              <a:schemeClr val="tx1"/>
            </a:solidFill>
            <a:round/>
            <a:headEnd/>
            <a:tailEnd type="triangle" w="med" len="med"/>
          </a:ln>
        </p:spPr>
        <p:txBody>
          <a:bodyPr/>
          <a:lstStyle/>
          <a:p>
            <a:endParaRPr lang="en-US"/>
          </a:p>
        </p:txBody>
      </p:sp>
      <p:sp>
        <p:nvSpPr>
          <p:cNvPr id="36881" name="Line 29"/>
          <p:cNvSpPr>
            <a:spLocks noChangeShapeType="1"/>
          </p:cNvSpPr>
          <p:nvPr/>
        </p:nvSpPr>
        <p:spPr bwMode="auto">
          <a:xfrm>
            <a:off x="3733800" y="2819400"/>
            <a:ext cx="1524000" cy="0"/>
          </a:xfrm>
          <a:prstGeom prst="line">
            <a:avLst/>
          </a:prstGeom>
          <a:noFill/>
          <a:ln w="38100">
            <a:solidFill>
              <a:schemeClr val="tx1"/>
            </a:solidFill>
            <a:round/>
            <a:headEnd/>
            <a:tailEnd type="triangle" w="med" len="med"/>
          </a:ln>
        </p:spPr>
        <p:txBody>
          <a:bodyPr/>
          <a:lstStyle/>
          <a:p>
            <a:endParaRPr lang="en-US"/>
          </a:p>
        </p:txBody>
      </p:sp>
      <p:sp>
        <p:nvSpPr>
          <p:cNvPr id="36882" name="Text Box 30"/>
          <p:cNvSpPr txBox="1">
            <a:spLocks noChangeArrowheads="1"/>
          </p:cNvSpPr>
          <p:nvPr/>
        </p:nvSpPr>
        <p:spPr bwMode="auto">
          <a:xfrm>
            <a:off x="3870325" y="2400300"/>
            <a:ext cx="1301750" cy="366713"/>
          </a:xfrm>
          <a:prstGeom prst="rect">
            <a:avLst/>
          </a:prstGeom>
          <a:noFill/>
          <a:ln w="9525">
            <a:noFill/>
            <a:miter lim="800000"/>
            <a:headEnd/>
            <a:tailEnd/>
          </a:ln>
        </p:spPr>
        <p:txBody>
          <a:bodyPr wrap="none">
            <a:spAutoFit/>
          </a:bodyPr>
          <a:lstStyle/>
          <a:p>
            <a:r>
              <a:rPr lang="en-US" b="1"/>
              <a:t>2 adults die</a:t>
            </a:r>
          </a:p>
        </p:txBody>
      </p:sp>
      <p:sp>
        <p:nvSpPr>
          <p:cNvPr id="36883" name="Text Box 31"/>
          <p:cNvSpPr txBox="1">
            <a:spLocks noChangeArrowheads="1"/>
          </p:cNvSpPr>
          <p:nvPr/>
        </p:nvSpPr>
        <p:spPr bwMode="auto">
          <a:xfrm>
            <a:off x="3765550" y="2909888"/>
            <a:ext cx="1492250" cy="366712"/>
          </a:xfrm>
          <a:prstGeom prst="rect">
            <a:avLst/>
          </a:prstGeom>
          <a:noFill/>
          <a:ln w="9525">
            <a:noFill/>
            <a:miter lim="800000"/>
            <a:headEnd/>
            <a:tailEnd/>
          </a:ln>
        </p:spPr>
        <p:txBody>
          <a:bodyPr wrap="none">
            <a:spAutoFit/>
          </a:bodyPr>
          <a:lstStyle/>
          <a:p>
            <a:r>
              <a:rPr lang="en-US" b="1"/>
              <a:t>all larvae live</a:t>
            </a:r>
          </a:p>
        </p:txBody>
      </p:sp>
      <p:sp>
        <p:nvSpPr>
          <p:cNvPr id="36884" name="Text Box 32"/>
          <p:cNvSpPr txBox="1">
            <a:spLocks noChangeArrowheads="1"/>
          </p:cNvSpPr>
          <p:nvPr/>
        </p:nvSpPr>
        <p:spPr bwMode="auto">
          <a:xfrm>
            <a:off x="2193925" y="1714500"/>
            <a:ext cx="708025" cy="366713"/>
          </a:xfrm>
          <a:prstGeom prst="rect">
            <a:avLst/>
          </a:prstGeom>
          <a:noFill/>
          <a:ln w="9525">
            <a:noFill/>
            <a:miter lim="800000"/>
            <a:headEnd/>
            <a:tailEnd/>
          </a:ln>
        </p:spPr>
        <p:txBody>
          <a:bodyPr wrap="none">
            <a:spAutoFit/>
          </a:bodyPr>
          <a:lstStyle/>
          <a:p>
            <a:r>
              <a:rPr lang="en-US" b="1" i="1"/>
              <a:t>N = </a:t>
            </a:r>
            <a:r>
              <a:rPr lang="en-US" b="1"/>
              <a:t>2</a:t>
            </a:r>
          </a:p>
        </p:txBody>
      </p:sp>
      <p:sp>
        <p:nvSpPr>
          <p:cNvPr id="36885" name="Text Box 33"/>
          <p:cNvSpPr txBox="1">
            <a:spLocks noChangeArrowheads="1"/>
          </p:cNvSpPr>
          <p:nvPr/>
        </p:nvSpPr>
        <p:spPr bwMode="auto">
          <a:xfrm>
            <a:off x="6096000" y="1752600"/>
            <a:ext cx="708025" cy="366713"/>
          </a:xfrm>
          <a:prstGeom prst="rect">
            <a:avLst/>
          </a:prstGeom>
          <a:noFill/>
          <a:ln w="9525">
            <a:noFill/>
            <a:miter lim="800000"/>
            <a:headEnd/>
            <a:tailEnd/>
          </a:ln>
        </p:spPr>
        <p:txBody>
          <a:bodyPr wrap="none">
            <a:spAutoFit/>
          </a:bodyPr>
          <a:lstStyle/>
          <a:p>
            <a:r>
              <a:rPr lang="en-US" b="1" i="1"/>
              <a:t>N = </a:t>
            </a:r>
            <a:r>
              <a:rPr lang="en-US" b="1"/>
              <a:t>4</a:t>
            </a:r>
          </a:p>
        </p:txBody>
      </p:sp>
      <p:sp>
        <p:nvSpPr>
          <p:cNvPr id="36886" name="Text Box 34"/>
          <p:cNvSpPr txBox="1">
            <a:spLocks noChangeArrowheads="1"/>
          </p:cNvSpPr>
          <p:nvPr/>
        </p:nvSpPr>
        <p:spPr bwMode="auto">
          <a:xfrm>
            <a:off x="0" y="2546350"/>
            <a:ext cx="1525588" cy="738188"/>
          </a:xfrm>
          <a:prstGeom prst="rect">
            <a:avLst/>
          </a:prstGeom>
          <a:noFill/>
          <a:ln w="9525">
            <a:noFill/>
            <a:miter lim="800000"/>
            <a:headEnd/>
            <a:tailEnd/>
          </a:ln>
        </p:spPr>
        <p:txBody>
          <a:bodyPr wrap="none">
            <a:spAutoFit/>
          </a:bodyPr>
          <a:lstStyle/>
          <a:p>
            <a:pPr algn="ctr"/>
            <a:r>
              <a:rPr lang="en-US" sz="1400" b="1"/>
              <a:t>This population</a:t>
            </a:r>
          </a:p>
          <a:p>
            <a:pPr algn="ctr"/>
            <a:r>
              <a:rPr lang="en-US" sz="1400" b="1"/>
              <a:t> is below</a:t>
            </a:r>
          </a:p>
          <a:p>
            <a:pPr algn="ctr"/>
            <a:r>
              <a:rPr lang="en-US" sz="1400" b="1"/>
              <a:t>carrying capacity</a:t>
            </a:r>
          </a:p>
        </p:txBody>
      </p:sp>
      <p:sp>
        <p:nvSpPr>
          <p:cNvPr id="36887" name="Line 36"/>
          <p:cNvSpPr>
            <a:spLocks noChangeShapeType="1"/>
          </p:cNvSpPr>
          <p:nvPr/>
        </p:nvSpPr>
        <p:spPr bwMode="auto">
          <a:xfrm>
            <a:off x="6477000" y="3733800"/>
            <a:ext cx="0" cy="1295400"/>
          </a:xfrm>
          <a:prstGeom prst="line">
            <a:avLst/>
          </a:prstGeom>
          <a:noFill/>
          <a:ln w="38100">
            <a:solidFill>
              <a:schemeClr val="tx1"/>
            </a:solidFill>
            <a:round/>
            <a:headEnd/>
            <a:tailEnd type="triangle" w="med" len="med"/>
          </a:ln>
        </p:spPr>
        <p:txBody>
          <a:bodyPr/>
          <a:lstStyle/>
          <a:p>
            <a:endParaRPr lang="en-US"/>
          </a:p>
        </p:txBody>
      </p:sp>
      <p:sp>
        <p:nvSpPr>
          <p:cNvPr id="36888" name="AutoShape 37"/>
          <p:cNvSpPr>
            <a:spLocks noChangeArrowheads="1"/>
          </p:cNvSpPr>
          <p:nvPr/>
        </p:nvSpPr>
        <p:spPr bwMode="auto">
          <a:xfrm>
            <a:off x="5486400" y="5105400"/>
            <a:ext cx="1981200" cy="1524000"/>
          </a:xfrm>
          <a:prstGeom prst="can">
            <a:avLst>
              <a:gd name="adj" fmla="val 25000"/>
            </a:avLst>
          </a:prstGeom>
          <a:noFill/>
          <a:ln w="28575">
            <a:solidFill>
              <a:schemeClr val="tx1"/>
            </a:solidFill>
            <a:round/>
            <a:headEnd/>
            <a:tailEnd/>
          </a:ln>
        </p:spPr>
        <p:txBody>
          <a:bodyPr wrap="none" anchor="ctr"/>
          <a:lstStyle/>
          <a:p>
            <a:endParaRPr lang="en-US"/>
          </a:p>
        </p:txBody>
      </p:sp>
      <p:sp>
        <p:nvSpPr>
          <p:cNvPr id="36889" name="AutoShape 38"/>
          <p:cNvSpPr>
            <a:spLocks noChangeArrowheads="1"/>
          </p:cNvSpPr>
          <p:nvPr/>
        </p:nvSpPr>
        <p:spPr bwMode="auto">
          <a:xfrm>
            <a:off x="6324600" y="6302375"/>
            <a:ext cx="577850" cy="174625"/>
          </a:xfrm>
          <a:prstGeom prst="can">
            <a:avLst>
              <a:gd name="adj" fmla="val 25000"/>
            </a:avLst>
          </a:prstGeom>
          <a:solidFill>
            <a:srgbClr val="993300"/>
          </a:solidFill>
          <a:ln w="9525">
            <a:solidFill>
              <a:schemeClr val="tx1"/>
            </a:solidFill>
            <a:round/>
            <a:headEnd/>
            <a:tailEnd/>
          </a:ln>
        </p:spPr>
        <p:txBody>
          <a:bodyPr wrap="none" anchor="ctr"/>
          <a:lstStyle/>
          <a:p>
            <a:endParaRPr lang="en-US"/>
          </a:p>
        </p:txBody>
      </p:sp>
      <p:pic>
        <p:nvPicPr>
          <p:cNvPr id="36890" name="Picture 40" descr="blowfly"/>
          <p:cNvPicPr>
            <a:picLocks noChangeAspect="1" noChangeArrowheads="1"/>
          </p:cNvPicPr>
          <p:nvPr/>
        </p:nvPicPr>
        <p:blipFill>
          <a:blip r:embed="rId2" cstate="print"/>
          <a:srcRect/>
          <a:stretch>
            <a:fillRect/>
          </a:stretch>
        </p:blipFill>
        <p:spPr bwMode="auto">
          <a:xfrm>
            <a:off x="5867400" y="5791200"/>
            <a:ext cx="258763" cy="293688"/>
          </a:xfrm>
          <a:prstGeom prst="rect">
            <a:avLst/>
          </a:prstGeom>
          <a:noFill/>
          <a:ln w="9525">
            <a:noFill/>
            <a:miter lim="800000"/>
            <a:headEnd/>
            <a:tailEnd/>
          </a:ln>
        </p:spPr>
      </p:pic>
      <p:pic>
        <p:nvPicPr>
          <p:cNvPr id="36891" name="Picture 41" descr="blowfly"/>
          <p:cNvPicPr>
            <a:picLocks noChangeAspect="1" noChangeArrowheads="1"/>
          </p:cNvPicPr>
          <p:nvPr/>
        </p:nvPicPr>
        <p:blipFill>
          <a:blip r:embed="rId2" cstate="print"/>
          <a:srcRect/>
          <a:stretch>
            <a:fillRect/>
          </a:stretch>
        </p:blipFill>
        <p:spPr bwMode="auto">
          <a:xfrm>
            <a:off x="5638800" y="6096000"/>
            <a:ext cx="258763" cy="293688"/>
          </a:xfrm>
          <a:prstGeom prst="rect">
            <a:avLst/>
          </a:prstGeom>
          <a:noFill/>
          <a:ln w="9525">
            <a:noFill/>
            <a:miter lim="800000"/>
            <a:headEnd/>
            <a:tailEnd/>
          </a:ln>
        </p:spPr>
      </p:pic>
      <p:sp>
        <p:nvSpPr>
          <p:cNvPr id="36892" name="Line 43"/>
          <p:cNvSpPr>
            <a:spLocks noChangeShapeType="1"/>
          </p:cNvSpPr>
          <p:nvPr/>
        </p:nvSpPr>
        <p:spPr bwMode="auto">
          <a:xfrm>
            <a:off x="5943600" y="6248400"/>
            <a:ext cx="304800" cy="76200"/>
          </a:xfrm>
          <a:prstGeom prst="line">
            <a:avLst/>
          </a:prstGeom>
          <a:noFill/>
          <a:ln w="9525">
            <a:solidFill>
              <a:schemeClr val="tx1"/>
            </a:solidFill>
            <a:round/>
            <a:headEnd/>
            <a:tailEnd type="triangle" w="med" len="med"/>
          </a:ln>
        </p:spPr>
        <p:txBody>
          <a:bodyPr/>
          <a:lstStyle/>
          <a:p>
            <a:endParaRPr lang="en-US"/>
          </a:p>
        </p:txBody>
      </p:sp>
      <p:sp>
        <p:nvSpPr>
          <p:cNvPr id="36893" name="Line 44"/>
          <p:cNvSpPr>
            <a:spLocks noChangeShapeType="1"/>
          </p:cNvSpPr>
          <p:nvPr/>
        </p:nvSpPr>
        <p:spPr bwMode="auto">
          <a:xfrm>
            <a:off x="6172200" y="6019800"/>
            <a:ext cx="228600" cy="228600"/>
          </a:xfrm>
          <a:prstGeom prst="line">
            <a:avLst/>
          </a:prstGeom>
          <a:noFill/>
          <a:ln w="9525">
            <a:solidFill>
              <a:schemeClr val="tx1"/>
            </a:solidFill>
            <a:round/>
            <a:headEnd/>
            <a:tailEnd type="triangle" w="med" len="med"/>
          </a:ln>
        </p:spPr>
        <p:txBody>
          <a:bodyPr/>
          <a:lstStyle/>
          <a:p>
            <a:endParaRPr lang="en-US"/>
          </a:p>
        </p:txBody>
      </p:sp>
      <p:sp>
        <p:nvSpPr>
          <p:cNvPr id="36894" name="Text Box 49"/>
          <p:cNvSpPr txBox="1">
            <a:spLocks noChangeArrowheads="1"/>
          </p:cNvSpPr>
          <p:nvPr/>
        </p:nvSpPr>
        <p:spPr bwMode="auto">
          <a:xfrm>
            <a:off x="6096000" y="5105400"/>
            <a:ext cx="708025" cy="366713"/>
          </a:xfrm>
          <a:prstGeom prst="rect">
            <a:avLst/>
          </a:prstGeom>
          <a:noFill/>
          <a:ln w="9525">
            <a:noFill/>
            <a:miter lim="800000"/>
            <a:headEnd/>
            <a:tailEnd/>
          </a:ln>
        </p:spPr>
        <p:txBody>
          <a:bodyPr wrap="none">
            <a:spAutoFit/>
          </a:bodyPr>
          <a:lstStyle/>
          <a:p>
            <a:r>
              <a:rPr lang="en-US" b="1" i="1"/>
              <a:t>N = </a:t>
            </a:r>
            <a:r>
              <a:rPr lang="en-US" b="1"/>
              <a:t>2</a:t>
            </a:r>
          </a:p>
        </p:txBody>
      </p:sp>
      <p:sp>
        <p:nvSpPr>
          <p:cNvPr id="36895" name="Text Box 50"/>
          <p:cNvSpPr txBox="1">
            <a:spLocks noChangeArrowheads="1"/>
          </p:cNvSpPr>
          <p:nvPr/>
        </p:nvSpPr>
        <p:spPr bwMode="auto">
          <a:xfrm>
            <a:off x="6502400" y="4038600"/>
            <a:ext cx="1441450" cy="641350"/>
          </a:xfrm>
          <a:prstGeom prst="rect">
            <a:avLst/>
          </a:prstGeom>
          <a:noFill/>
          <a:ln w="9525">
            <a:noFill/>
            <a:miter lim="800000"/>
            <a:headEnd/>
            <a:tailEnd/>
          </a:ln>
        </p:spPr>
        <p:txBody>
          <a:bodyPr wrap="none">
            <a:spAutoFit/>
          </a:bodyPr>
          <a:lstStyle/>
          <a:p>
            <a:pPr algn="ctr"/>
            <a:r>
              <a:rPr lang="en-US" b="1"/>
              <a:t>2 adults die</a:t>
            </a:r>
          </a:p>
          <a:p>
            <a:pPr algn="ctr"/>
            <a:r>
              <a:rPr lang="en-US" b="1"/>
              <a:t>all larvae die</a:t>
            </a:r>
          </a:p>
        </p:txBody>
      </p:sp>
      <p:sp>
        <p:nvSpPr>
          <p:cNvPr id="36896" name="AutoShape 64"/>
          <p:cNvSpPr>
            <a:spLocks noChangeArrowheads="1"/>
          </p:cNvSpPr>
          <p:nvPr/>
        </p:nvSpPr>
        <p:spPr bwMode="auto">
          <a:xfrm>
            <a:off x="1524000" y="5105400"/>
            <a:ext cx="1981200" cy="1524000"/>
          </a:xfrm>
          <a:prstGeom prst="can">
            <a:avLst>
              <a:gd name="adj" fmla="val 25000"/>
            </a:avLst>
          </a:prstGeom>
          <a:noFill/>
          <a:ln w="28575">
            <a:solidFill>
              <a:schemeClr val="tx1"/>
            </a:solidFill>
            <a:round/>
            <a:headEnd/>
            <a:tailEnd/>
          </a:ln>
        </p:spPr>
        <p:txBody>
          <a:bodyPr wrap="none" anchor="ctr"/>
          <a:lstStyle/>
          <a:p>
            <a:endParaRPr lang="en-US"/>
          </a:p>
        </p:txBody>
      </p:sp>
      <p:sp>
        <p:nvSpPr>
          <p:cNvPr id="36897" name="AutoShape 65"/>
          <p:cNvSpPr>
            <a:spLocks noChangeArrowheads="1"/>
          </p:cNvSpPr>
          <p:nvPr/>
        </p:nvSpPr>
        <p:spPr bwMode="auto">
          <a:xfrm>
            <a:off x="2362200" y="6302375"/>
            <a:ext cx="577850" cy="174625"/>
          </a:xfrm>
          <a:prstGeom prst="can">
            <a:avLst>
              <a:gd name="adj" fmla="val 25000"/>
            </a:avLst>
          </a:prstGeom>
          <a:solidFill>
            <a:srgbClr val="993300"/>
          </a:solidFill>
          <a:ln w="9525">
            <a:solidFill>
              <a:schemeClr val="tx1"/>
            </a:solidFill>
            <a:round/>
            <a:headEnd/>
            <a:tailEnd/>
          </a:ln>
        </p:spPr>
        <p:txBody>
          <a:bodyPr wrap="none" anchor="ctr"/>
          <a:lstStyle/>
          <a:p>
            <a:endParaRPr lang="en-US"/>
          </a:p>
        </p:txBody>
      </p:sp>
      <p:pic>
        <p:nvPicPr>
          <p:cNvPr id="36898" name="Picture 66" descr="blowfly"/>
          <p:cNvPicPr>
            <a:picLocks noChangeAspect="1" noChangeArrowheads="1"/>
          </p:cNvPicPr>
          <p:nvPr/>
        </p:nvPicPr>
        <p:blipFill>
          <a:blip r:embed="rId2" cstate="print"/>
          <a:srcRect/>
          <a:stretch>
            <a:fillRect/>
          </a:stretch>
        </p:blipFill>
        <p:spPr bwMode="auto">
          <a:xfrm>
            <a:off x="1905000" y="5791200"/>
            <a:ext cx="258763" cy="293688"/>
          </a:xfrm>
          <a:prstGeom prst="rect">
            <a:avLst/>
          </a:prstGeom>
          <a:noFill/>
          <a:ln w="9525">
            <a:noFill/>
            <a:miter lim="800000"/>
            <a:headEnd/>
            <a:tailEnd/>
          </a:ln>
        </p:spPr>
      </p:pic>
      <p:pic>
        <p:nvPicPr>
          <p:cNvPr id="36899" name="Picture 67" descr="blowfly"/>
          <p:cNvPicPr>
            <a:picLocks noChangeAspect="1" noChangeArrowheads="1"/>
          </p:cNvPicPr>
          <p:nvPr/>
        </p:nvPicPr>
        <p:blipFill>
          <a:blip r:embed="rId2" cstate="print"/>
          <a:srcRect/>
          <a:stretch>
            <a:fillRect/>
          </a:stretch>
        </p:blipFill>
        <p:spPr bwMode="auto">
          <a:xfrm>
            <a:off x="1676400" y="6096000"/>
            <a:ext cx="258763" cy="293688"/>
          </a:xfrm>
          <a:prstGeom prst="rect">
            <a:avLst/>
          </a:prstGeom>
          <a:noFill/>
          <a:ln w="9525">
            <a:noFill/>
            <a:miter lim="800000"/>
            <a:headEnd/>
            <a:tailEnd/>
          </a:ln>
        </p:spPr>
      </p:pic>
      <p:sp>
        <p:nvSpPr>
          <p:cNvPr id="36900" name="Line 69"/>
          <p:cNvSpPr>
            <a:spLocks noChangeShapeType="1"/>
          </p:cNvSpPr>
          <p:nvPr/>
        </p:nvSpPr>
        <p:spPr bwMode="auto">
          <a:xfrm>
            <a:off x="1981200" y="6248400"/>
            <a:ext cx="304800" cy="76200"/>
          </a:xfrm>
          <a:prstGeom prst="line">
            <a:avLst/>
          </a:prstGeom>
          <a:noFill/>
          <a:ln w="9525">
            <a:solidFill>
              <a:schemeClr val="tx1"/>
            </a:solidFill>
            <a:round/>
            <a:headEnd/>
            <a:tailEnd type="triangle" w="med" len="med"/>
          </a:ln>
        </p:spPr>
        <p:txBody>
          <a:bodyPr/>
          <a:lstStyle/>
          <a:p>
            <a:endParaRPr lang="en-US"/>
          </a:p>
        </p:txBody>
      </p:sp>
      <p:sp>
        <p:nvSpPr>
          <p:cNvPr id="36901" name="Line 70"/>
          <p:cNvSpPr>
            <a:spLocks noChangeShapeType="1"/>
          </p:cNvSpPr>
          <p:nvPr/>
        </p:nvSpPr>
        <p:spPr bwMode="auto">
          <a:xfrm>
            <a:off x="2209800" y="6019800"/>
            <a:ext cx="228600" cy="228600"/>
          </a:xfrm>
          <a:prstGeom prst="line">
            <a:avLst/>
          </a:prstGeom>
          <a:noFill/>
          <a:ln w="9525">
            <a:solidFill>
              <a:schemeClr val="tx1"/>
            </a:solidFill>
            <a:round/>
            <a:headEnd/>
            <a:tailEnd type="triangle" w="med" len="med"/>
          </a:ln>
        </p:spPr>
        <p:txBody>
          <a:bodyPr/>
          <a:lstStyle/>
          <a:p>
            <a:endParaRPr lang="en-US"/>
          </a:p>
        </p:txBody>
      </p:sp>
      <p:sp>
        <p:nvSpPr>
          <p:cNvPr id="36902" name="Text Box 74"/>
          <p:cNvSpPr txBox="1">
            <a:spLocks noChangeArrowheads="1"/>
          </p:cNvSpPr>
          <p:nvPr/>
        </p:nvSpPr>
        <p:spPr bwMode="auto">
          <a:xfrm>
            <a:off x="2133600" y="5105400"/>
            <a:ext cx="708025" cy="366713"/>
          </a:xfrm>
          <a:prstGeom prst="rect">
            <a:avLst/>
          </a:prstGeom>
          <a:noFill/>
          <a:ln w="9525">
            <a:noFill/>
            <a:miter lim="800000"/>
            <a:headEnd/>
            <a:tailEnd/>
          </a:ln>
        </p:spPr>
        <p:txBody>
          <a:bodyPr wrap="none">
            <a:spAutoFit/>
          </a:bodyPr>
          <a:lstStyle/>
          <a:p>
            <a:r>
              <a:rPr lang="en-US" b="1" i="1"/>
              <a:t>N = </a:t>
            </a:r>
            <a:r>
              <a:rPr lang="en-US" b="1"/>
              <a:t>4</a:t>
            </a:r>
          </a:p>
        </p:txBody>
      </p:sp>
      <p:sp>
        <p:nvSpPr>
          <p:cNvPr id="36903" name="Line 75"/>
          <p:cNvSpPr>
            <a:spLocks noChangeShapeType="1"/>
          </p:cNvSpPr>
          <p:nvPr/>
        </p:nvSpPr>
        <p:spPr bwMode="auto">
          <a:xfrm flipH="1">
            <a:off x="3733800" y="5867400"/>
            <a:ext cx="1600200" cy="0"/>
          </a:xfrm>
          <a:prstGeom prst="line">
            <a:avLst/>
          </a:prstGeom>
          <a:noFill/>
          <a:ln w="38100">
            <a:solidFill>
              <a:schemeClr val="tx1"/>
            </a:solidFill>
            <a:round/>
            <a:headEnd/>
            <a:tailEnd type="triangle" w="med" len="med"/>
          </a:ln>
        </p:spPr>
        <p:txBody>
          <a:bodyPr/>
          <a:lstStyle/>
          <a:p>
            <a:endParaRPr lang="en-US"/>
          </a:p>
        </p:txBody>
      </p:sp>
      <p:pic>
        <p:nvPicPr>
          <p:cNvPr id="36904" name="Picture 76" descr="blowfly"/>
          <p:cNvPicPr>
            <a:picLocks noChangeAspect="1" noChangeArrowheads="1"/>
          </p:cNvPicPr>
          <p:nvPr/>
        </p:nvPicPr>
        <p:blipFill>
          <a:blip r:embed="rId2" cstate="print"/>
          <a:srcRect/>
          <a:stretch>
            <a:fillRect/>
          </a:stretch>
        </p:blipFill>
        <p:spPr bwMode="auto">
          <a:xfrm>
            <a:off x="2362200" y="2667000"/>
            <a:ext cx="258763" cy="293688"/>
          </a:xfrm>
          <a:prstGeom prst="rect">
            <a:avLst/>
          </a:prstGeom>
          <a:noFill/>
          <a:ln w="9525">
            <a:noFill/>
            <a:miter lim="800000"/>
            <a:headEnd/>
            <a:tailEnd/>
          </a:ln>
        </p:spPr>
      </p:pic>
      <p:sp>
        <p:nvSpPr>
          <p:cNvPr id="36905" name="Line 77"/>
          <p:cNvSpPr>
            <a:spLocks noChangeShapeType="1"/>
          </p:cNvSpPr>
          <p:nvPr/>
        </p:nvSpPr>
        <p:spPr bwMode="auto">
          <a:xfrm>
            <a:off x="2514600" y="2971800"/>
            <a:ext cx="76200" cy="304800"/>
          </a:xfrm>
          <a:prstGeom prst="line">
            <a:avLst/>
          </a:prstGeom>
          <a:noFill/>
          <a:ln w="9525">
            <a:solidFill>
              <a:schemeClr val="tx1"/>
            </a:solidFill>
            <a:round/>
            <a:headEnd/>
            <a:tailEnd type="triangle" w="med" len="med"/>
          </a:ln>
        </p:spPr>
        <p:txBody>
          <a:bodyPr/>
          <a:lstStyle/>
          <a:p>
            <a:endParaRPr lang="en-US"/>
          </a:p>
        </p:txBody>
      </p:sp>
      <p:pic>
        <p:nvPicPr>
          <p:cNvPr id="36906" name="Picture 78" descr="blowfly"/>
          <p:cNvPicPr>
            <a:picLocks noChangeAspect="1" noChangeArrowheads="1"/>
          </p:cNvPicPr>
          <p:nvPr/>
        </p:nvPicPr>
        <p:blipFill>
          <a:blip r:embed="rId2" cstate="print"/>
          <a:srcRect/>
          <a:stretch>
            <a:fillRect/>
          </a:stretch>
        </p:blipFill>
        <p:spPr bwMode="auto">
          <a:xfrm>
            <a:off x="7086600" y="3048000"/>
            <a:ext cx="258763" cy="293688"/>
          </a:xfrm>
          <a:prstGeom prst="rect">
            <a:avLst/>
          </a:prstGeom>
          <a:noFill/>
          <a:ln w="9525">
            <a:noFill/>
            <a:miter lim="800000"/>
            <a:headEnd/>
            <a:tailEnd/>
          </a:ln>
        </p:spPr>
      </p:pic>
      <p:sp>
        <p:nvSpPr>
          <p:cNvPr id="36907" name="Line 79"/>
          <p:cNvSpPr>
            <a:spLocks noChangeShapeType="1"/>
          </p:cNvSpPr>
          <p:nvPr/>
        </p:nvSpPr>
        <p:spPr bwMode="auto">
          <a:xfrm flipH="1">
            <a:off x="6934200" y="3276600"/>
            <a:ext cx="76200" cy="76200"/>
          </a:xfrm>
          <a:prstGeom prst="line">
            <a:avLst/>
          </a:prstGeom>
          <a:noFill/>
          <a:ln w="9525">
            <a:solidFill>
              <a:schemeClr val="tx1"/>
            </a:solidFill>
            <a:round/>
            <a:headEnd/>
            <a:tailEnd type="triangle" w="med" len="med"/>
          </a:ln>
        </p:spPr>
        <p:txBody>
          <a:bodyPr/>
          <a:lstStyle/>
          <a:p>
            <a:endParaRPr lang="en-US"/>
          </a:p>
        </p:txBody>
      </p:sp>
      <p:sp>
        <p:nvSpPr>
          <p:cNvPr id="36908" name="Text Box 80"/>
          <p:cNvSpPr txBox="1">
            <a:spLocks noChangeArrowheads="1"/>
          </p:cNvSpPr>
          <p:nvPr/>
        </p:nvSpPr>
        <p:spPr bwMode="auto">
          <a:xfrm>
            <a:off x="3835400" y="5181600"/>
            <a:ext cx="1504950" cy="646113"/>
          </a:xfrm>
          <a:prstGeom prst="rect">
            <a:avLst/>
          </a:prstGeom>
          <a:noFill/>
          <a:ln w="9525">
            <a:noFill/>
            <a:miter lim="800000"/>
            <a:headEnd/>
            <a:tailEnd/>
          </a:ln>
        </p:spPr>
        <p:txBody>
          <a:bodyPr wrap="none">
            <a:spAutoFit/>
          </a:bodyPr>
          <a:lstStyle/>
          <a:p>
            <a:pPr algn="ctr"/>
            <a:r>
              <a:rPr lang="en-US" b="1"/>
              <a:t>2 adults die</a:t>
            </a:r>
          </a:p>
          <a:p>
            <a:pPr algn="ctr"/>
            <a:r>
              <a:rPr lang="en-US" b="1"/>
              <a:t>all larvae live</a:t>
            </a:r>
          </a:p>
        </p:txBody>
      </p:sp>
      <p:sp>
        <p:nvSpPr>
          <p:cNvPr id="36909" name="Text Box 83"/>
          <p:cNvSpPr txBox="1">
            <a:spLocks noChangeArrowheads="1"/>
          </p:cNvSpPr>
          <p:nvPr/>
        </p:nvSpPr>
        <p:spPr bwMode="auto">
          <a:xfrm>
            <a:off x="0" y="5441950"/>
            <a:ext cx="1525588" cy="738188"/>
          </a:xfrm>
          <a:prstGeom prst="rect">
            <a:avLst/>
          </a:prstGeom>
          <a:noFill/>
          <a:ln w="9525">
            <a:noFill/>
            <a:miter lim="800000"/>
            <a:headEnd/>
            <a:tailEnd/>
          </a:ln>
        </p:spPr>
        <p:txBody>
          <a:bodyPr wrap="none">
            <a:spAutoFit/>
          </a:bodyPr>
          <a:lstStyle/>
          <a:p>
            <a:pPr algn="ctr"/>
            <a:r>
              <a:rPr lang="en-US" sz="1400" b="1"/>
              <a:t>This population</a:t>
            </a:r>
          </a:p>
          <a:p>
            <a:pPr algn="ctr"/>
            <a:r>
              <a:rPr lang="en-US" sz="1400" b="1"/>
              <a:t> is above its</a:t>
            </a:r>
          </a:p>
          <a:p>
            <a:pPr algn="ctr"/>
            <a:r>
              <a:rPr lang="en-US" sz="1400" b="1"/>
              <a:t>carrying capacity</a:t>
            </a:r>
          </a:p>
        </p:txBody>
      </p:sp>
      <p:sp>
        <p:nvSpPr>
          <p:cNvPr id="36910" name="Text Box 84"/>
          <p:cNvSpPr txBox="1">
            <a:spLocks noChangeArrowheads="1"/>
          </p:cNvSpPr>
          <p:nvPr/>
        </p:nvSpPr>
        <p:spPr bwMode="auto">
          <a:xfrm>
            <a:off x="7478713" y="2546350"/>
            <a:ext cx="1512887" cy="730250"/>
          </a:xfrm>
          <a:prstGeom prst="rect">
            <a:avLst/>
          </a:prstGeom>
          <a:noFill/>
          <a:ln w="9525">
            <a:noFill/>
            <a:miter lim="800000"/>
            <a:headEnd/>
            <a:tailEnd/>
          </a:ln>
        </p:spPr>
        <p:txBody>
          <a:bodyPr wrap="none">
            <a:spAutoFit/>
          </a:bodyPr>
          <a:lstStyle/>
          <a:p>
            <a:pPr algn="ctr"/>
            <a:r>
              <a:rPr lang="en-US" sz="1400" b="1"/>
              <a:t>This population</a:t>
            </a:r>
          </a:p>
          <a:p>
            <a:pPr algn="ctr"/>
            <a:r>
              <a:rPr lang="en-US" sz="1400" b="1"/>
              <a:t> is above</a:t>
            </a:r>
          </a:p>
          <a:p>
            <a:pPr algn="ctr"/>
            <a:r>
              <a:rPr lang="en-US" sz="1400" b="1"/>
              <a:t>carrying capacity</a:t>
            </a:r>
          </a:p>
        </p:txBody>
      </p:sp>
      <p:sp>
        <p:nvSpPr>
          <p:cNvPr id="36911" name="Text Box 85"/>
          <p:cNvSpPr txBox="1">
            <a:spLocks noChangeArrowheads="1"/>
          </p:cNvSpPr>
          <p:nvPr/>
        </p:nvSpPr>
        <p:spPr bwMode="auto">
          <a:xfrm>
            <a:off x="7478713" y="5518150"/>
            <a:ext cx="1525587" cy="738188"/>
          </a:xfrm>
          <a:prstGeom prst="rect">
            <a:avLst/>
          </a:prstGeom>
          <a:noFill/>
          <a:ln w="9525">
            <a:noFill/>
            <a:miter lim="800000"/>
            <a:headEnd/>
            <a:tailEnd/>
          </a:ln>
        </p:spPr>
        <p:txBody>
          <a:bodyPr wrap="none">
            <a:spAutoFit/>
          </a:bodyPr>
          <a:lstStyle/>
          <a:p>
            <a:pPr algn="ctr"/>
            <a:r>
              <a:rPr lang="en-US" sz="1400" b="1"/>
              <a:t>This population</a:t>
            </a:r>
          </a:p>
          <a:p>
            <a:pPr algn="ctr"/>
            <a:r>
              <a:rPr lang="en-US" sz="1400" b="1"/>
              <a:t> is below</a:t>
            </a:r>
          </a:p>
          <a:p>
            <a:pPr algn="ctr"/>
            <a:r>
              <a:rPr lang="en-US" sz="1400" b="1"/>
              <a:t>carrying capacity</a:t>
            </a:r>
          </a:p>
        </p:txBody>
      </p:sp>
      <p:pic>
        <p:nvPicPr>
          <p:cNvPr id="36912" name="Picture 12" descr="blowfly"/>
          <p:cNvPicPr>
            <a:picLocks noChangeAspect="1" noChangeArrowheads="1"/>
          </p:cNvPicPr>
          <p:nvPr/>
        </p:nvPicPr>
        <p:blipFill>
          <a:blip r:embed="rId2" cstate="print"/>
          <a:srcRect/>
          <a:stretch>
            <a:fillRect/>
          </a:stretch>
        </p:blipFill>
        <p:spPr bwMode="auto">
          <a:xfrm>
            <a:off x="2895600" y="5638800"/>
            <a:ext cx="258763" cy="293688"/>
          </a:xfrm>
          <a:prstGeom prst="rect">
            <a:avLst/>
          </a:prstGeom>
          <a:noFill/>
          <a:ln w="9525">
            <a:noFill/>
            <a:miter lim="800000"/>
            <a:headEnd/>
            <a:tailEnd/>
          </a:ln>
        </p:spPr>
      </p:pic>
      <p:sp>
        <p:nvSpPr>
          <p:cNvPr id="36913" name="Line 24"/>
          <p:cNvSpPr>
            <a:spLocks noChangeShapeType="1"/>
          </p:cNvSpPr>
          <p:nvPr/>
        </p:nvSpPr>
        <p:spPr bwMode="auto">
          <a:xfrm flipH="1">
            <a:off x="2819400" y="6019800"/>
            <a:ext cx="152400" cy="228600"/>
          </a:xfrm>
          <a:prstGeom prst="line">
            <a:avLst/>
          </a:prstGeom>
          <a:noFill/>
          <a:ln w="9525">
            <a:solidFill>
              <a:schemeClr val="tx1"/>
            </a:solidFill>
            <a:round/>
            <a:headEnd/>
            <a:tailEnd type="triangle" w="med" len="med"/>
          </a:ln>
        </p:spPr>
        <p:txBody>
          <a:bodyPr/>
          <a:lstStyle/>
          <a:p>
            <a:endParaRPr lang="en-US"/>
          </a:p>
        </p:txBody>
      </p:sp>
      <p:pic>
        <p:nvPicPr>
          <p:cNvPr id="36914" name="Picture 78" descr="blowfly"/>
          <p:cNvPicPr>
            <a:picLocks noChangeAspect="1" noChangeArrowheads="1"/>
          </p:cNvPicPr>
          <p:nvPr/>
        </p:nvPicPr>
        <p:blipFill>
          <a:blip r:embed="rId2" cstate="print"/>
          <a:srcRect/>
          <a:stretch>
            <a:fillRect/>
          </a:stretch>
        </p:blipFill>
        <p:spPr bwMode="auto">
          <a:xfrm>
            <a:off x="3048000" y="6019800"/>
            <a:ext cx="258763" cy="293688"/>
          </a:xfrm>
          <a:prstGeom prst="rect">
            <a:avLst/>
          </a:prstGeom>
          <a:noFill/>
          <a:ln w="9525">
            <a:noFill/>
            <a:miter lim="800000"/>
            <a:headEnd/>
            <a:tailEnd/>
          </a:ln>
        </p:spPr>
      </p:pic>
      <p:sp>
        <p:nvSpPr>
          <p:cNvPr id="36915" name="Line 79"/>
          <p:cNvSpPr>
            <a:spLocks noChangeShapeType="1"/>
          </p:cNvSpPr>
          <p:nvPr/>
        </p:nvSpPr>
        <p:spPr bwMode="auto">
          <a:xfrm flipH="1">
            <a:off x="2895600" y="6248400"/>
            <a:ext cx="76200" cy="7620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2"/>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lgn="ctr"/>
            <a:r>
              <a:rPr lang="en-US" sz="3200" b="1"/>
              <a:t>Are </a:t>
            </a:r>
            <a:r>
              <a:rPr lang="en-US" sz="3200" b="1" i="1"/>
              <a:t>b</a:t>
            </a:r>
            <a:r>
              <a:rPr lang="en-US" sz="3200" b="1"/>
              <a:t> and </a:t>
            </a:r>
            <a:r>
              <a:rPr lang="en-US" sz="3200" b="1" i="1"/>
              <a:t>d</a:t>
            </a:r>
            <a:r>
              <a:rPr lang="en-US" sz="3200" b="1"/>
              <a:t> really constant?</a:t>
            </a:r>
          </a:p>
        </p:txBody>
      </p:sp>
      <p:graphicFrame>
        <p:nvGraphicFramePr>
          <p:cNvPr id="2050" name="Object 3"/>
          <p:cNvGraphicFramePr>
            <a:graphicFrameLocks noChangeAspect="1"/>
          </p:cNvGraphicFramePr>
          <p:nvPr/>
        </p:nvGraphicFramePr>
        <p:xfrm>
          <a:off x="685800" y="2362200"/>
          <a:ext cx="3552825" cy="2390775"/>
        </p:xfrm>
        <a:graphic>
          <a:graphicData uri="http://schemas.openxmlformats.org/presentationml/2006/ole">
            <mc:AlternateContent xmlns:mc="http://schemas.openxmlformats.org/markup-compatibility/2006">
              <mc:Choice xmlns:v="urn:schemas-microsoft-com:vml" Requires="v">
                <p:oleObj spid="_x0000_s2134" name="Chart" r:id="rId3" imgW="3552685" imgH="2390891" progId="Excel.Sheet.8">
                  <p:embed/>
                </p:oleObj>
              </mc:Choice>
              <mc:Fallback>
                <p:oleObj name="Chart" r:id="rId3" imgW="3552685" imgH="2390891" progId="Excel.Shee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362200"/>
                        <a:ext cx="3552825" cy="239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1" name="Object 4"/>
          <p:cNvGraphicFramePr>
            <a:graphicFrameLocks noChangeAspect="1"/>
          </p:cNvGraphicFramePr>
          <p:nvPr/>
        </p:nvGraphicFramePr>
        <p:xfrm>
          <a:off x="4752975" y="2362200"/>
          <a:ext cx="3552825" cy="2390775"/>
        </p:xfrm>
        <a:graphic>
          <a:graphicData uri="http://schemas.openxmlformats.org/presentationml/2006/ole">
            <mc:AlternateContent xmlns:mc="http://schemas.openxmlformats.org/markup-compatibility/2006">
              <mc:Choice xmlns:v="urn:schemas-microsoft-com:vml" Requires="v">
                <p:oleObj spid="_x0000_s2135" name="Chart" r:id="rId5" imgW="3552685" imgH="2390891" progId="Excel.Sheet.8">
                  <p:embed/>
                </p:oleObj>
              </mc:Choice>
              <mc:Fallback>
                <p:oleObj name="Chart" r:id="rId5" imgW="3552685" imgH="2390891" progId="Excel.Sheet.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52975" y="2362200"/>
                        <a:ext cx="3552825" cy="239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3" name="Text Box 5"/>
          <p:cNvSpPr txBox="1">
            <a:spLocks noChangeArrowheads="1"/>
          </p:cNvSpPr>
          <p:nvPr/>
        </p:nvSpPr>
        <p:spPr bwMode="auto">
          <a:xfrm>
            <a:off x="1663700" y="4648200"/>
            <a:ext cx="1749425" cy="336550"/>
          </a:xfrm>
          <a:prstGeom prst="rect">
            <a:avLst/>
          </a:prstGeom>
          <a:noFill/>
          <a:ln w="9525">
            <a:noFill/>
            <a:miter lim="800000"/>
            <a:headEnd/>
            <a:tailEnd/>
          </a:ln>
        </p:spPr>
        <p:txBody>
          <a:bodyPr wrap="none">
            <a:spAutoFit/>
          </a:bodyPr>
          <a:lstStyle/>
          <a:p>
            <a:r>
              <a:rPr lang="en-US" sz="1600" b="1"/>
              <a:t>Population size, </a:t>
            </a:r>
            <a:r>
              <a:rPr lang="en-US" sz="1600" b="1" i="1"/>
              <a:t>N</a:t>
            </a:r>
            <a:endParaRPr lang="en-US" sz="1600" b="1"/>
          </a:p>
        </p:txBody>
      </p:sp>
      <p:sp>
        <p:nvSpPr>
          <p:cNvPr id="2054" name="Text Box 6"/>
          <p:cNvSpPr txBox="1">
            <a:spLocks noChangeArrowheads="1"/>
          </p:cNvSpPr>
          <p:nvPr/>
        </p:nvSpPr>
        <p:spPr bwMode="auto">
          <a:xfrm>
            <a:off x="5715000" y="4648200"/>
            <a:ext cx="1749425" cy="336550"/>
          </a:xfrm>
          <a:prstGeom prst="rect">
            <a:avLst/>
          </a:prstGeom>
          <a:noFill/>
          <a:ln w="9525">
            <a:noFill/>
            <a:miter lim="800000"/>
            <a:headEnd/>
            <a:tailEnd/>
          </a:ln>
        </p:spPr>
        <p:txBody>
          <a:bodyPr wrap="none">
            <a:spAutoFit/>
          </a:bodyPr>
          <a:lstStyle/>
          <a:p>
            <a:r>
              <a:rPr lang="en-US" sz="1600" b="1"/>
              <a:t>Population size, </a:t>
            </a:r>
            <a:r>
              <a:rPr lang="en-US" sz="1600" b="1" i="1"/>
              <a:t>N</a:t>
            </a:r>
            <a:endParaRPr lang="en-US" sz="1600" b="1"/>
          </a:p>
        </p:txBody>
      </p:sp>
      <p:sp>
        <p:nvSpPr>
          <p:cNvPr id="2055" name="Text Box 7"/>
          <p:cNvSpPr txBox="1">
            <a:spLocks noChangeArrowheads="1"/>
          </p:cNvSpPr>
          <p:nvPr/>
        </p:nvSpPr>
        <p:spPr bwMode="auto">
          <a:xfrm rot="-5400000">
            <a:off x="254000" y="3251200"/>
            <a:ext cx="590550" cy="336550"/>
          </a:xfrm>
          <a:prstGeom prst="rect">
            <a:avLst/>
          </a:prstGeom>
          <a:noFill/>
          <a:ln w="9525">
            <a:noFill/>
            <a:miter lim="800000"/>
            <a:headEnd/>
            <a:tailEnd/>
          </a:ln>
        </p:spPr>
        <p:txBody>
          <a:bodyPr wrap="none">
            <a:spAutoFit/>
          </a:bodyPr>
          <a:lstStyle/>
          <a:p>
            <a:r>
              <a:rPr lang="en-US" sz="1600" b="1"/>
              <a:t>Rate</a:t>
            </a:r>
          </a:p>
        </p:txBody>
      </p:sp>
      <p:sp>
        <p:nvSpPr>
          <p:cNvPr id="2056" name="Text Box 8"/>
          <p:cNvSpPr txBox="1">
            <a:spLocks noChangeArrowheads="1"/>
          </p:cNvSpPr>
          <p:nvPr/>
        </p:nvSpPr>
        <p:spPr bwMode="auto">
          <a:xfrm rot="-5400000">
            <a:off x="4368800" y="3251200"/>
            <a:ext cx="590550" cy="336550"/>
          </a:xfrm>
          <a:prstGeom prst="rect">
            <a:avLst/>
          </a:prstGeom>
          <a:noFill/>
          <a:ln w="9525">
            <a:noFill/>
            <a:miter lim="800000"/>
            <a:headEnd/>
            <a:tailEnd/>
          </a:ln>
        </p:spPr>
        <p:txBody>
          <a:bodyPr wrap="none">
            <a:spAutoFit/>
          </a:bodyPr>
          <a:lstStyle/>
          <a:p>
            <a:r>
              <a:rPr lang="en-US" sz="1600" b="1"/>
              <a:t>Rate</a:t>
            </a:r>
          </a:p>
        </p:txBody>
      </p:sp>
      <p:sp>
        <p:nvSpPr>
          <p:cNvPr id="2057" name="Text Box 9"/>
          <p:cNvSpPr txBox="1">
            <a:spLocks noChangeArrowheads="1"/>
          </p:cNvSpPr>
          <p:nvPr/>
        </p:nvSpPr>
        <p:spPr bwMode="auto">
          <a:xfrm>
            <a:off x="1736725" y="2552700"/>
            <a:ext cx="298450" cy="366713"/>
          </a:xfrm>
          <a:prstGeom prst="rect">
            <a:avLst/>
          </a:prstGeom>
          <a:noFill/>
          <a:ln w="9525">
            <a:noFill/>
            <a:miter lim="800000"/>
            <a:headEnd/>
            <a:tailEnd/>
          </a:ln>
        </p:spPr>
        <p:txBody>
          <a:bodyPr wrap="none">
            <a:spAutoFit/>
          </a:bodyPr>
          <a:lstStyle/>
          <a:p>
            <a:r>
              <a:rPr lang="en-US" b="1" i="1">
                <a:solidFill>
                  <a:srgbClr val="00FFFF"/>
                </a:solidFill>
              </a:rPr>
              <a:t>b</a:t>
            </a:r>
          </a:p>
        </p:txBody>
      </p:sp>
      <p:sp>
        <p:nvSpPr>
          <p:cNvPr id="2058" name="Text Box 10"/>
          <p:cNvSpPr txBox="1">
            <a:spLocks noChangeArrowheads="1"/>
          </p:cNvSpPr>
          <p:nvPr/>
        </p:nvSpPr>
        <p:spPr bwMode="auto">
          <a:xfrm>
            <a:off x="2193925" y="3733800"/>
            <a:ext cx="298450" cy="366713"/>
          </a:xfrm>
          <a:prstGeom prst="rect">
            <a:avLst/>
          </a:prstGeom>
          <a:noFill/>
          <a:ln w="9525">
            <a:noFill/>
            <a:miter lim="800000"/>
            <a:headEnd/>
            <a:tailEnd/>
          </a:ln>
        </p:spPr>
        <p:txBody>
          <a:bodyPr wrap="none">
            <a:spAutoFit/>
          </a:bodyPr>
          <a:lstStyle/>
          <a:p>
            <a:r>
              <a:rPr lang="en-US" b="1" i="1">
                <a:solidFill>
                  <a:srgbClr val="FF0000"/>
                </a:solidFill>
              </a:rPr>
              <a:t>d</a:t>
            </a:r>
          </a:p>
        </p:txBody>
      </p:sp>
      <p:sp>
        <p:nvSpPr>
          <p:cNvPr id="2059" name="Text Box 11"/>
          <p:cNvSpPr txBox="1">
            <a:spLocks noChangeArrowheads="1"/>
          </p:cNvSpPr>
          <p:nvPr/>
        </p:nvSpPr>
        <p:spPr bwMode="auto">
          <a:xfrm>
            <a:off x="2698750" y="3124200"/>
            <a:ext cx="273050" cy="366713"/>
          </a:xfrm>
          <a:prstGeom prst="rect">
            <a:avLst/>
          </a:prstGeom>
          <a:noFill/>
          <a:ln w="9525">
            <a:noFill/>
            <a:miter lim="800000"/>
            <a:headEnd/>
            <a:tailEnd/>
          </a:ln>
        </p:spPr>
        <p:txBody>
          <a:bodyPr wrap="none">
            <a:spAutoFit/>
          </a:bodyPr>
          <a:lstStyle/>
          <a:p>
            <a:r>
              <a:rPr lang="en-US" b="1" i="1">
                <a:solidFill>
                  <a:srgbClr val="66FF33"/>
                </a:solidFill>
              </a:rPr>
              <a:t>r</a:t>
            </a:r>
          </a:p>
        </p:txBody>
      </p:sp>
      <p:sp>
        <p:nvSpPr>
          <p:cNvPr id="2060" name="Text Box 12"/>
          <p:cNvSpPr txBox="1">
            <a:spLocks noChangeArrowheads="1"/>
          </p:cNvSpPr>
          <p:nvPr/>
        </p:nvSpPr>
        <p:spPr bwMode="auto">
          <a:xfrm>
            <a:off x="5699125" y="2705100"/>
            <a:ext cx="298450" cy="366713"/>
          </a:xfrm>
          <a:prstGeom prst="rect">
            <a:avLst/>
          </a:prstGeom>
          <a:noFill/>
          <a:ln w="9525">
            <a:noFill/>
            <a:miter lim="800000"/>
            <a:headEnd/>
            <a:tailEnd/>
          </a:ln>
        </p:spPr>
        <p:txBody>
          <a:bodyPr wrap="none">
            <a:spAutoFit/>
          </a:bodyPr>
          <a:lstStyle/>
          <a:p>
            <a:r>
              <a:rPr lang="en-US" b="1" i="1">
                <a:solidFill>
                  <a:srgbClr val="00FFFF"/>
                </a:solidFill>
              </a:rPr>
              <a:t>b</a:t>
            </a:r>
          </a:p>
        </p:txBody>
      </p:sp>
      <p:sp>
        <p:nvSpPr>
          <p:cNvPr id="2061" name="Text Box 13"/>
          <p:cNvSpPr txBox="1">
            <a:spLocks noChangeArrowheads="1"/>
          </p:cNvSpPr>
          <p:nvPr/>
        </p:nvSpPr>
        <p:spPr bwMode="auto">
          <a:xfrm>
            <a:off x="6400800" y="3124200"/>
            <a:ext cx="298450" cy="366713"/>
          </a:xfrm>
          <a:prstGeom prst="rect">
            <a:avLst/>
          </a:prstGeom>
          <a:noFill/>
          <a:ln w="9525">
            <a:noFill/>
            <a:miter lim="800000"/>
            <a:headEnd/>
            <a:tailEnd/>
          </a:ln>
        </p:spPr>
        <p:txBody>
          <a:bodyPr wrap="none">
            <a:spAutoFit/>
          </a:bodyPr>
          <a:lstStyle/>
          <a:p>
            <a:r>
              <a:rPr lang="en-US" b="1" i="1">
                <a:solidFill>
                  <a:srgbClr val="FF0000"/>
                </a:solidFill>
              </a:rPr>
              <a:t>d</a:t>
            </a:r>
          </a:p>
        </p:txBody>
      </p:sp>
      <p:sp>
        <p:nvSpPr>
          <p:cNvPr id="2062" name="Text Box 14"/>
          <p:cNvSpPr txBox="1">
            <a:spLocks noChangeArrowheads="1"/>
          </p:cNvSpPr>
          <p:nvPr/>
        </p:nvSpPr>
        <p:spPr bwMode="auto">
          <a:xfrm>
            <a:off x="7467600" y="3733800"/>
            <a:ext cx="273050" cy="366713"/>
          </a:xfrm>
          <a:prstGeom prst="rect">
            <a:avLst/>
          </a:prstGeom>
          <a:noFill/>
          <a:ln w="9525">
            <a:noFill/>
            <a:miter lim="800000"/>
            <a:headEnd/>
            <a:tailEnd/>
          </a:ln>
        </p:spPr>
        <p:txBody>
          <a:bodyPr wrap="none">
            <a:spAutoFit/>
          </a:bodyPr>
          <a:lstStyle/>
          <a:p>
            <a:r>
              <a:rPr lang="en-US" b="1" i="1">
                <a:solidFill>
                  <a:srgbClr val="66FF33"/>
                </a:solidFill>
              </a:rPr>
              <a:t>r</a:t>
            </a:r>
          </a:p>
        </p:txBody>
      </p:sp>
      <p:sp>
        <p:nvSpPr>
          <p:cNvPr id="2063" name="Text Box 15"/>
          <p:cNvSpPr txBox="1">
            <a:spLocks noChangeArrowheads="1"/>
          </p:cNvSpPr>
          <p:nvPr/>
        </p:nvSpPr>
        <p:spPr bwMode="auto">
          <a:xfrm>
            <a:off x="1250950" y="1873250"/>
            <a:ext cx="2406650" cy="641350"/>
          </a:xfrm>
          <a:prstGeom prst="rect">
            <a:avLst/>
          </a:prstGeom>
          <a:noFill/>
          <a:ln w="9525">
            <a:noFill/>
            <a:miter lim="800000"/>
            <a:headEnd/>
            <a:tailEnd/>
          </a:ln>
        </p:spPr>
        <p:txBody>
          <a:bodyPr wrap="none">
            <a:spAutoFit/>
          </a:bodyPr>
          <a:lstStyle/>
          <a:p>
            <a:pPr algn="ctr"/>
            <a:r>
              <a:rPr lang="en-US" b="1"/>
              <a:t>The exponential model</a:t>
            </a:r>
          </a:p>
          <a:p>
            <a:pPr algn="ctr"/>
            <a:r>
              <a:rPr lang="en-US" b="1"/>
              <a:t>assumes this</a:t>
            </a:r>
          </a:p>
        </p:txBody>
      </p:sp>
      <p:sp>
        <p:nvSpPr>
          <p:cNvPr id="2064" name="Text Box 16"/>
          <p:cNvSpPr txBox="1">
            <a:spLocks noChangeArrowheads="1"/>
          </p:cNvSpPr>
          <p:nvPr/>
        </p:nvSpPr>
        <p:spPr bwMode="auto">
          <a:xfrm>
            <a:off x="4908550" y="1873250"/>
            <a:ext cx="3321050" cy="641350"/>
          </a:xfrm>
          <a:prstGeom prst="rect">
            <a:avLst/>
          </a:prstGeom>
          <a:noFill/>
          <a:ln w="9525">
            <a:noFill/>
            <a:miter lim="800000"/>
            <a:headEnd/>
            <a:tailEnd/>
          </a:ln>
        </p:spPr>
        <p:txBody>
          <a:bodyPr wrap="none">
            <a:spAutoFit/>
          </a:bodyPr>
          <a:lstStyle/>
          <a:p>
            <a:pPr algn="ctr"/>
            <a:r>
              <a:rPr lang="en-US" b="1"/>
              <a:t>But for many organisms </a:t>
            </a:r>
            <a:r>
              <a:rPr lang="en-US" b="1" i="1"/>
              <a:t>b</a:t>
            </a:r>
            <a:r>
              <a:rPr lang="en-US" b="1"/>
              <a:t> and </a:t>
            </a:r>
            <a:r>
              <a:rPr lang="en-US" b="1" i="1"/>
              <a:t>d</a:t>
            </a:r>
            <a:endParaRPr lang="en-US" b="1"/>
          </a:p>
          <a:p>
            <a:pPr algn="ctr"/>
            <a:r>
              <a:rPr lang="en-US" b="1"/>
              <a:t>are </a:t>
            </a:r>
            <a:r>
              <a:rPr lang="en-US" b="1" i="1"/>
              <a:t>DENSITY DEPENDENT</a:t>
            </a:r>
            <a:r>
              <a:rPr lang="en-US" b="1"/>
              <a:t>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 Box 2"/>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lgn="ctr"/>
            <a:r>
              <a:rPr lang="en-US" sz="3200" b="1"/>
              <a:t>What happened?</a:t>
            </a:r>
          </a:p>
        </p:txBody>
      </p:sp>
      <p:sp>
        <p:nvSpPr>
          <p:cNvPr id="12293" name="Text Box 3"/>
          <p:cNvSpPr txBox="1">
            <a:spLocks noChangeArrowheads="1"/>
          </p:cNvSpPr>
          <p:nvPr/>
        </p:nvSpPr>
        <p:spPr bwMode="auto">
          <a:xfrm>
            <a:off x="974725" y="1524000"/>
            <a:ext cx="7648575" cy="4216400"/>
          </a:xfrm>
          <a:prstGeom prst="rect">
            <a:avLst/>
          </a:prstGeom>
          <a:noFill/>
          <a:ln w="9525">
            <a:noFill/>
            <a:miter lim="800000"/>
            <a:headEnd/>
            <a:tailEnd/>
          </a:ln>
        </p:spPr>
        <p:txBody>
          <a:bodyPr wrap="none">
            <a:spAutoFit/>
          </a:bodyPr>
          <a:lstStyle/>
          <a:p>
            <a:pPr marL="342900" indent="-342900"/>
            <a:r>
              <a:rPr lang="en-US" sz="2400" b="1" u="sng"/>
              <a:t>One of the assumptions of the logistic model was violated</a:t>
            </a:r>
          </a:p>
          <a:p>
            <a:pPr marL="342900" indent="-342900"/>
            <a:endParaRPr lang="en-US" sz="2400" b="1" u="sng"/>
          </a:p>
          <a:p>
            <a:pPr marL="342900" indent="-342900">
              <a:buFontTx/>
              <a:buAutoNum type="arabicPeriod"/>
            </a:pPr>
            <a:r>
              <a:rPr lang="en-US" sz="2000" b="1"/>
              <a:t>Linear density dependence</a:t>
            </a:r>
          </a:p>
          <a:p>
            <a:pPr marL="342900" indent="-342900">
              <a:buFontTx/>
              <a:buAutoNum type="arabicPeriod"/>
            </a:pPr>
            <a:endParaRPr lang="en-US" sz="2000" b="1"/>
          </a:p>
          <a:p>
            <a:pPr marL="342900" indent="-342900">
              <a:buFontTx/>
              <a:buAutoNum type="arabicPeriod"/>
            </a:pPr>
            <a:endParaRPr lang="en-US" sz="2000" b="1"/>
          </a:p>
          <a:p>
            <a:pPr marL="342900" indent="-342900">
              <a:buFontTx/>
              <a:buAutoNum type="arabicPeriod"/>
            </a:pPr>
            <a:endParaRPr lang="en-US" sz="2000" b="1"/>
          </a:p>
          <a:p>
            <a:pPr marL="342900" indent="-342900">
              <a:buFontTx/>
              <a:buAutoNum type="arabicPeriod"/>
            </a:pPr>
            <a:r>
              <a:rPr lang="en-US" sz="2000" b="1"/>
              <a:t>No genetic structure</a:t>
            </a:r>
          </a:p>
          <a:p>
            <a:pPr marL="342900" indent="-342900">
              <a:buFontTx/>
              <a:buAutoNum type="arabicPeriod"/>
            </a:pPr>
            <a:endParaRPr lang="en-US" sz="2000" b="1"/>
          </a:p>
          <a:p>
            <a:pPr marL="342900" indent="-342900">
              <a:buFontTx/>
              <a:buAutoNum type="arabicPeriod"/>
            </a:pPr>
            <a:r>
              <a:rPr lang="en-US" sz="2000" b="1"/>
              <a:t>No age structure</a:t>
            </a:r>
          </a:p>
          <a:p>
            <a:pPr marL="342900" indent="-342900">
              <a:buFontTx/>
              <a:buAutoNum type="arabicPeriod"/>
            </a:pPr>
            <a:endParaRPr lang="en-US" sz="2000" b="1"/>
          </a:p>
          <a:p>
            <a:pPr marL="342900" indent="-342900">
              <a:buFontTx/>
              <a:buAutoNum type="arabicPeriod"/>
            </a:pPr>
            <a:r>
              <a:rPr lang="en-US" sz="2000" b="1"/>
              <a:t>No immigration or emigration</a:t>
            </a:r>
          </a:p>
          <a:p>
            <a:pPr marL="342900" indent="-342900">
              <a:buFontTx/>
              <a:buAutoNum type="arabicPeriod"/>
            </a:pPr>
            <a:endParaRPr lang="en-US" sz="2000" b="1"/>
          </a:p>
          <a:p>
            <a:pPr marL="342900" indent="-342900">
              <a:buFontTx/>
              <a:buAutoNum type="arabicPeriod"/>
            </a:pPr>
            <a:r>
              <a:rPr lang="en-US" sz="2000" b="1">
                <a:solidFill>
                  <a:srgbClr val="FF0000"/>
                </a:solidFill>
              </a:rPr>
              <a:t>No time lags</a:t>
            </a:r>
          </a:p>
        </p:txBody>
      </p:sp>
      <p:graphicFrame>
        <p:nvGraphicFramePr>
          <p:cNvPr id="12290" name="Object 4"/>
          <p:cNvGraphicFramePr>
            <a:graphicFrameLocks noChangeAspect="1"/>
          </p:cNvGraphicFramePr>
          <p:nvPr/>
        </p:nvGraphicFramePr>
        <p:xfrm>
          <a:off x="3581400" y="2819400"/>
          <a:ext cx="1887538" cy="595313"/>
        </p:xfrm>
        <a:graphic>
          <a:graphicData uri="http://schemas.openxmlformats.org/presentationml/2006/ole">
            <mc:AlternateContent xmlns:mc="http://schemas.openxmlformats.org/markup-compatibility/2006">
              <mc:Choice xmlns:v="urn:schemas-microsoft-com:vml" Requires="v">
                <p:oleObj spid="_x0000_s12374" name="Equation" r:id="rId3" imgW="723600" imgH="228600" progId="Equation.3">
                  <p:embed/>
                </p:oleObj>
              </mc:Choice>
              <mc:Fallback>
                <p:oleObj name="Equation" r:id="rId3" imgW="723600" imgH="2286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2819400"/>
                        <a:ext cx="1887538" cy="595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91" name="Object 5"/>
          <p:cNvGraphicFramePr>
            <a:graphicFrameLocks noChangeAspect="1"/>
          </p:cNvGraphicFramePr>
          <p:nvPr/>
        </p:nvGraphicFramePr>
        <p:xfrm>
          <a:off x="1447800" y="2819400"/>
          <a:ext cx="1987550" cy="595313"/>
        </p:xfrm>
        <a:graphic>
          <a:graphicData uri="http://schemas.openxmlformats.org/presentationml/2006/ole">
            <mc:AlternateContent xmlns:mc="http://schemas.openxmlformats.org/markup-compatibility/2006">
              <mc:Choice xmlns:v="urn:schemas-microsoft-com:vml" Requires="v">
                <p:oleObj spid="_x0000_s12375" name="Equation" r:id="rId5" imgW="761760" imgH="228600" progId="Equation.3">
                  <p:embed/>
                </p:oleObj>
              </mc:Choice>
              <mc:Fallback>
                <p:oleObj name="Equation" r:id="rId5" imgW="761760" imgH="22860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2819400"/>
                        <a:ext cx="1987550" cy="595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lgn="ctr"/>
            <a:r>
              <a:rPr lang="en-US" sz="3200" b="1"/>
              <a:t>Could time lags have caused the cycles?</a:t>
            </a:r>
          </a:p>
        </p:txBody>
      </p:sp>
      <p:grpSp>
        <p:nvGrpSpPr>
          <p:cNvPr id="37891" name="Group 5"/>
          <p:cNvGrpSpPr>
            <a:grpSpLocks/>
          </p:cNvGrpSpPr>
          <p:nvPr/>
        </p:nvGrpSpPr>
        <p:grpSpPr bwMode="auto">
          <a:xfrm>
            <a:off x="2133600" y="1981200"/>
            <a:ext cx="4343400" cy="2778125"/>
            <a:chOff x="336" y="1296"/>
            <a:chExt cx="2736" cy="1750"/>
          </a:xfrm>
        </p:grpSpPr>
        <p:pic>
          <p:nvPicPr>
            <p:cNvPr id="37892" name="Picture 6" descr="scan002"/>
            <p:cNvPicPr>
              <a:picLocks noChangeAspect="1" noChangeArrowheads="1"/>
            </p:cNvPicPr>
            <p:nvPr/>
          </p:nvPicPr>
          <p:blipFill>
            <a:blip r:embed="rId2" cstate="print"/>
            <a:srcRect/>
            <a:stretch>
              <a:fillRect/>
            </a:stretch>
          </p:blipFill>
          <p:spPr bwMode="auto">
            <a:xfrm>
              <a:off x="336" y="1296"/>
              <a:ext cx="2736" cy="1750"/>
            </a:xfrm>
            <a:prstGeom prst="rect">
              <a:avLst/>
            </a:prstGeom>
            <a:noFill/>
            <a:ln w="9525">
              <a:noFill/>
              <a:miter lim="800000"/>
              <a:headEnd/>
              <a:tailEnd/>
            </a:ln>
          </p:spPr>
        </p:pic>
        <p:sp>
          <p:nvSpPr>
            <p:cNvPr id="37893" name="Text Box 7"/>
            <p:cNvSpPr txBox="1">
              <a:spLocks noChangeArrowheads="1"/>
            </p:cNvSpPr>
            <p:nvPr/>
          </p:nvSpPr>
          <p:spPr bwMode="auto">
            <a:xfrm>
              <a:off x="2304" y="1536"/>
              <a:ext cx="284" cy="192"/>
            </a:xfrm>
            <a:prstGeom prst="rect">
              <a:avLst/>
            </a:prstGeom>
            <a:noFill/>
            <a:ln w="9525">
              <a:noFill/>
              <a:miter lim="800000"/>
              <a:headEnd/>
              <a:tailEnd/>
            </a:ln>
          </p:spPr>
          <p:txBody>
            <a:bodyPr wrap="none">
              <a:spAutoFit/>
            </a:bodyPr>
            <a:lstStyle/>
            <a:p>
              <a:r>
                <a:rPr lang="en-US" sz="1400" b="1"/>
                <a:t>50g</a:t>
              </a:r>
            </a:p>
          </p:txBody>
        </p:sp>
        <p:sp>
          <p:nvSpPr>
            <p:cNvPr id="37894" name="Text Box 8"/>
            <p:cNvSpPr txBox="1">
              <a:spLocks noChangeArrowheads="1"/>
            </p:cNvSpPr>
            <p:nvPr/>
          </p:nvSpPr>
          <p:spPr bwMode="auto">
            <a:xfrm>
              <a:off x="2304" y="2160"/>
              <a:ext cx="284" cy="192"/>
            </a:xfrm>
            <a:prstGeom prst="rect">
              <a:avLst/>
            </a:prstGeom>
            <a:noFill/>
            <a:ln w="9525">
              <a:noFill/>
              <a:miter lim="800000"/>
              <a:headEnd/>
              <a:tailEnd/>
            </a:ln>
          </p:spPr>
          <p:txBody>
            <a:bodyPr wrap="none">
              <a:spAutoFit/>
            </a:bodyPr>
            <a:lstStyle/>
            <a:p>
              <a:r>
                <a:rPr lang="en-US" sz="1400" b="1"/>
                <a:t>25g</a:t>
              </a:r>
            </a:p>
          </p:txBody>
        </p:sp>
      </p:gr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2"/>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lgn="ctr"/>
            <a:r>
              <a:rPr lang="en-US" sz="3200" b="1"/>
              <a:t>The discrete logistic equation</a:t>
            </a:r>
          </a:p>
        </p:txBody>
      </p:sp>
      <p:graphicFrame>
        <p:nvGraphicFramePr>
          <p:cNvPr id="13314" name="Object 3"/>
          <p:cNvGraphicFramePr>
            <a:graphicFrameLocks noChangeAspect="1"/>
          </p:cNvGraphicFramePr>
          <p:nvPr/>
        </p:nvGraphicFramePr>
        <p:xfrm>
          <a:off x="2959100" y="4341813"/>
          <a:ext cx="2760663" cy="763587"/>
        </p:xfrm>
        <a:graphic>
          <a:graphicData uri="http://schemas.openxmlformats.org/presentationml/2006/ole">
            <mc:AlternateContent xmlns:mc="http://schemas.openxmlformats.org/markup-compatibility/2006">
              <mc:Choice xmlns:v="urn:schemas-microsoft-com:vml" Requires="v">
                <p:oleObj spid="_x0000_s13356" name="Equation" r:id="rId3" imgW="1422360" imgH="393480" progId="Equation.3">
                  <p:embed/>
                </p:oleObj>
              </mc:Choice>
              <mc:Fallback>
                <p:oleObj name="Equation" r:id="rId3" imgW="1422360" imgH="39348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9100" y="4341813"/>
                        <a:ext cx="2760663" cy="763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16" name="Text Box 4"/>
          <p:cNvSpPr txBox="1">
            <a:spLocks noChangeArrowheads="1"/>
          </p:cNvSpPr>
          <p:nvPr/>
        </p:nvSpPr>
        <p:spPr bwMode="auto">
          <a:xfrm>
            <a:off x="762000" y="1562100"/>
            <a:ext cx="6946900" cy="915988"/>
          </a:xfrm>
          <a:prstGeom prst="rect">
            <a:avLst/>
          </a:prstGeom>
          <a:noFill/>
          <a:ln w="9525">
            <a:noFill/>
            <a:miter lim="800000"/>
            <a:headEnd/>
            <a:tailEnd/>
          </a:ln>
        </p:spPr>
        <p:txBody>
          <a:bodyPr wrap="none">
            <a:spAutoFit/>
          </a:bodyPr>
          <a:lstStyle/>
          <a:p>
            <a:pPr marL="342900" indent="-342900" algn="ctr"/>
            <a:r>
              <a:rPr lang="en-US" b="1"/>
              <a:t>One common way to generate time lags is to have </a:t>
            </a:r>
            <a:r>
              <a:rPr lang="en-US" b="1" i="1"/>
              <a:t>discrete </a:t>
            </a:r>
            <a:r>
              <a:rPr lang="en-US" b="1"/>
              <a:t>generations</a:t>
            </a:r>
          </a:p>
          <a:p>
            <a:pPr marL="342900" indent="-342900" algn="ctr"/>
            <a:r>
              <a:rPr lang="en-US" b="1"/>
              <a:t>(e.g., annual plants, many insects, etc…) </a:t>
            </a:r>
          </a:p>
          <a:p>
            <a:pPr marL="342900" indent="-342900" algn="ctr"/>
            <a:endParaRPr lang="en-US" b="1"/>
          </a:p>
        </p:txBody>
      </p:sp>
      <p:sp>
        <p:nvSpPr>
          <p:cNvPr id="13317" name="Text Box 5"/>
          <p:cNvSpPr txBox="1">
            <a:spLocks noChangeArrowheads="1"/>
          </p:cNvSpPr>
          <p:nvPr/>
        </p:nvSpPr>
        <p:spPr bwMode="auto">
          <a:xfrm>
            <a:off x="-19050" y="3367088"/>
            <a:ext cx="9163050" cy="641350"/>
          </a:xfrm>
          <a:prstGeom prst="rect">
            <a:avLst/>
          </a:prstGeom>
          <a:noFill/>
          <a:ln w="9525">
            <a:noFill/>
            <a:miter lim="800000"/>
            <a:headEnd/>
            <a:tailEnd/>
          </a:ln>
        </p:spPr>
        <p:txBody>
          <a:bodyPr>
            <a:spAutoFit/>
          </a:bodyPr>
          <a:lstStyle/>
          <a:p>
            <a:pPr algn="ctr"/>
            <a:r>
              <a:rPr lang="en-US" b="1"/>
              <a:t>In these situations population growth is described by</a:t>
            </a:r>
          </a:p>
          <a:p>
            <a:pPr algn="ctr"/>
            <a:r>
              <a:rPr lang="en-US" b="1"/>
              <a:t> a discrete version of the logistic model:</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lgn="ctr"/>
            <a:endParaRPr lang="en-US" sz="3200" b="1"/>
          </a:p>
        </p:txBody>
      </p:sp>
      <p:sp>
        <p:nvSpPr>
          <p:cNvPr id="38915"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lgn="ctr"/>
            <a:r>
              <a:rPr lang="en-US" sz="3200" b="1"/>
              <a:t>The discrete logistic equation</a:t>
            </a:r>
          </a:p>
        </p:txBody>
      </p:sp>
      <p:pic>
        <p:nvPicPr>
          <p:cNvPr id="38916" name="Picture 19"/>
          <p:cNvPicPr>
            <a:picLocks noChangeAspect="1" noChangeArrowheads="1"/>
          </p:cNvPicPr>
          <p:nvPr/>
        </p:nvPicPr>
        <p:blipFill>
          <a:blip r:embed="rId2" cstate="print"/>
          <a:srcRect/>
          <a:stretch>
            <a:fillRect/>
          </a:stretch>
        </p:blipFill>
        <p:spPr bwMode="auto">
          <a:xfrm>
            <a:off x="4448175" y="1685925"/>
            <a:ext cx="3552825" cy="2124075"/>
          </a:xfrm>
          <a:prstGeom prst="rect">
            <a:avLst/>
          </a:prstGeom>
          <a:noFill/>
          <a:ln w="9525">
            <a:noFill/>
            <a:miter lim="800000"/>
            <a:headEnd/>
            <a:tailEnd/>
          </a:ln>
        </p:spPr>
      </p:pic>
      <p:sp>
        <p:nvSpPr>
          <p:cNvPr id="38917" name="Text Box 20"/>
          <p:cNvSpPr txBox="1">
            <a:spLocks noChangeArrowheads="1"/>
          </p:cNvSpPr>
          <p:nvPr/>
        </p:nvSpPr>
        <p:spPr bwMode="auto">
          <a:xfrm>
            <a:off x="5057775" y="1971675"/>
            <a:ext cx="666750" cy="304800"/>
          </a:xfrm>
          <a:prstGeom prst="rect">
            <a:avLst/>
          </a:prstGeom>
          <a:noFill/>
          <a:ln w="9525">
            <a:noFill/>
            <a:miter lim="800000"/>
            <a:headEnd/>
            <a:tailEnd/>
          </a:ln>
        </p:spPr>
        <p:txBody>
          <a:bodyPr wrap="none">
            <a:spAutoFit/>
          </a:bodyPr>
          <a:lstStyle/>
          <a:p>
            <a:r>
              <a:rPr lang="en-US" sz="1400" b="1" i="1">
                <a:solidFill>
                  <a:srgbClr val="FF0000"/>
                </a:solidFill>
              </a:rPr>
              <a:t>r = </a:t>
            </a:r>
            <a:r>
              <a:rPr lang="en-US" sz="1400" b="1">
                <a:solidFill>
                  <a:srgbClr val="FF0000"/>
                </a:solidFill>
              </a:rPr>
              <a:t>2.4</a:t>
            </a:r>
            <a:endParaRPr lang="en-US" sz="1400" b="1" i="1">
              <a:solidFill>
                <a:srgbClr val="FF0000"/>
              </a:solidFill>
            </a:endParaRPr>
          </a:p>
        </p:txBody>
      </p:sp>
      <p:pic>
        <p:nvPicPr>
          <p:cNvPr id="38918" name="Picture 21"/>
          <p:cNvPicPr>
            <a:picLocks noChangeAspect="1" noChangeArrowheads="1"/>
          </p:cNvPicPr>
          <p:nvPr/>
        </p:nvPicPr>
        <p:blipFill>
          <a:blip r:embed="rId3" cstate="print"/>
          <a:srcRect/>
          <a:stretch>
            <a:fillRect/>
          </a:stretch>
        </p:blipFill>
        <p:spPr bwMode="auto">
          <a:xfrm>
            <a:off x="1019175" y="3590925"/>
            <a:ext cx="3552825" cy="2124075"/>
          </a:xfrm>
          <a:prstGeom prst="rect">
            <a:avLst/>
          </a:prstGeom>
          <a:noFill/>
          <a:ln w="9525">
            <a:noFill/>
            <a:miter lim="800000"/>
            <a:headEnd/>
            <a:tailEnd/>
          </a:ln>
        </p:spPr>
      </p:pic>
      <p:sp>
        <p:nvSpPr>
          <p:cNvPr id="38919" name="Text Box 22"/>
          <p:cNvSpPr txBox="1">
            <a:spLocks noChangeArrowheads="1"/>
          </p:cNvSpPr>
          <p:nvPr/>
        </p:nvSpPr>
        <p:spPr bwMode="auto">
          <a:xfrm>
            <a:off x="1628775" y="3895725"/>
            <a:ext cx="666750" cy="304800"/>
          </a:xfrm>
          <a:prstGeom prst="rect">
            <a:avLst/>
          </a:prstGeom>
          <a:noFill/>
          <a:ln w="9525">
            <a:noFill/>
            <a:miter lim="800000"/>
            <a:headEnd/>
            <a:tailEnd/>
          </a:ln>
        </p:spPr>
        <p:txBody>
          <a:bodyPr wrap="none">
            <a:spAutoFit/>
          </a:bodyPr>
          <a:lstStyle/>
          <a:p>
            <a:r>
              <a:rPr lang="en-US" sz="1400" b="1" i="1">
                <a:solidFill>
                  <a:srgbClr val="FF0000"/>
                </a:solidFill>
              </a:rPr>
              <a:t>r = </a:t>
            </a:r>
            <a:r>
              <a:rPr lang="en-US" sz="1400" b="1">
                <a:solidFill>
                  <a:srgbClr val="FF0000"/>
                </a:solidFill>
              </a:rPr>
              <a:t>1.9</a:t>
            </a:r>
            <a:endParaRPr lang="en-US" sz="1400" b="1" i="1">
              <a:solidFill>
                <a:srgbClr val="FF0000"/>
              </a:solidFill>
            </a:endParaRPr>
          </a:p>
        </p:txBody>
      </p:sp>
      <p:pic>
        <p:nvPicPr>
          <p:cNvPr id="38920" name="Picture 23"/>
          <p:cNvPicPr>
            <a:picLocks noChangeAspect="1" noChangeArrowheads="1"/>
          </p:cNvPicPr>
          <p:nvPr/>
        </p:nvPicPr>
        <p:blipFill>
          <a:blip r:embed="rId4" cstate="print"/>
          <a:srcRect/>
          <a:stretch>
            <a:fillRect/>
          </a:stretch>
        </p:blipFill>
        <p:spPr bwMode="auto">
          <a:xfrm>
            <a:off x="4400550" y="3590925"/>
            <a:ext cx="3552825" cy="2124075"/>
          </a:xfrm>
          <a:prstGeom prst="rect">
            <a:avLst/>
          </a:prstGeom>
          <a:noFill/>
          <a:ln w="9525">
            <a:noFill/>
            <a:miter lim="800000"/>
            <a:headEnd/>
            <a:tailEnd/>
          </a:ln>
        </p:spPr>
      </p:pic>
      <p:sp>
        <p:nvSpPr>
          <p:cNvPr id="38921" name="Text Box 24"/>
          <p:cNvSpPr txBox="1">
            <a:spLocks noChangeArrowheads="1"/>
          </p:cNvSpPr>
          <p:nvPr/>
        </p:nvSpPr>
        <p:spPr bwMode="auto">
          <a:xfrm>
            <a:off x="4981575" y="3857625"/>
            <a:ext cx="666750" cy="304800"/>
          </a:xfrm>
          <a:prstGeom prst="rect">
            <a:avLst/>
          </a:prstGeom>
          <a:noFill/>
          <a:ln w="9525">
            <a:noFill/>
            <a:miter lim="800000"/>
            <a:headEnd/>
            <a:tailEnd/>
          </a:ln>
        </p:spPr>
        <p:txBody>
          <a:bodyPr wrap="none">
            <a:spAutoFit/>
          </a:bodyPr>
          <a:lstStyle/>
          <a:p>
            <a:r>
              <a:rPr lang="en-US" sz="1400" b="1" i="1">
                <a:solidFill>
                  <a:srgbClr val="FF0000"/>
                </a:solidFill>
              </a:rPr>
              <a:t>r = </a:t>
            </a:r>
            <a:r>
              <a:rPr lang="en-US" sz="1400" b="1">
                <a:solidFill>
                  <a:srgbClr val="FF0000"/>
                </a:solidFill>
              </a:rPr>
              <a:t>2.7</a:t>
            </a:r>
            <a:endParaRPr lang="en-US" sz="1400" b="1" i="1">
              <a:solidFill>
                <a:srgbClr val="FF0000"/>
              </a:solidFill>
            </a:endParaRPr>
          </a:p>
        </p:txBody>
      </p:sp>
      <p:pic>
        <p:nvPicPr>
          <p:cNvPr id="38922" name="Picture 25"/>
          <p:cNvPicPr>
            <a:picLocks noChangeAspect="1" noChangeArrowheads="1"/>
          </p:cNvPicPr>
          <p:nvPr/>
        </p:nvPicPr>
        <p:blipFill>
          <a:blip r:embed="rId5" cstate="print"/>
          <a:srcRect/>
          <a:stretch>
            <a:fillRect/>
          </a:stretch>
        </p:blipFill>
        <p:spPr bwMode="auto">
          <a:xfrm>
            <a:off x="1019175" y="1685925"/>
            <a:ext cx="3552825" cy="2124075"/>
          </a:xfrm>
          <a:prstGeom prst="rect">
            <a:avLst/>
          </a:prstGeom>
          <a:noFill/>
          <a:ln w="9525">
            <a:noFill/>
            <a:miter lim="800000"/>
            <a:headEnd/>
            <a:tailEnd/>
          </a:ln>
        </p:spPr>
      </p:pic>
      <p:sp>
        <p:nvSpPr>
          <p:cNvPr id="38923" name="Text Box 26"/>
          <p:cNvSpPr txBox="1">
            <a:spLocks noChangeArrowheads="1"/>
          </p:cNvSpPr>
          <p:nvPr/>
        </p:nvSpPr>
        <p:spPr bwMode="auto">
          <a:xfrm>
            <a:off x="1600200" y="1971675"/>
            <a:ext cx="577850" cy="304800"/>
          </a:xfrm>
          <a:prstGeom prst="rect">
            <a:avLst/>
          </a:prstGeom>
          <a:noFill/>
          <a:ln w="9525">
            <a:noFill/>
            <a:miter lim="800000"/>
            <a:headEnd/>
            <a:tailEnd/>
          </a:ln>
        </p:spPr>
        <p:txBody>
          <a:bodyPr wrap="none">
            <a:spAutoFit/>
          </a:bodyPr>
          <a:lstStyle/>
          <a:p>
            <a:r>
              <a:rPr lang="en-US" sz="1400" b="1" i="1">
                <a:solidFill>
                  <a:srgbClr val="FF0000"/>
                </a:solidFill>
              </a:rPr>
              <a:t>r = </a:t>
            </a:r>
            <a:r>
              <a:rPr lang="en-US" sz="1400" b="1">
                <a:solidFill>
                  <a:srgbClr val="FF0000"/>
                </a:solidFill>
              </a:rPr>
              <a:t>.5</a:t>
            </a:r>
            <a:endParaRPr lang="en-US" sz="1400" b="1" i="1">
              <a:solidFill>
                <a:srgbClr val="FF0000"/>
              </a:solidFill>
            </a:endParaRPr>
          </a:p>
        </p:txBody>
      </p:sp>
      <p:sp>
        <p:nvSpPr>
          <p:cNvPr id="38924" name="Text Box 27"/>
          <p:cNvSpPr txBox="1">
            <a:spLocks noChangeArrowheads="1"/>
          </p:cNvSpPr>
          <p:nvPr/>
        </p:nvSpPr>
        <p:spPr bwMode="auto">
          <a:xfrm>
            <a:off x="3962400" y="5638800"/>
            <a:ext cx="1460500" cy="366713"/>
          </a:xfrm>
          <a:prstGeom prst="rect">
            <a:avLst/>
          </a:prstGeom>
          <a:noFill/>
          <a:ln w="9525">
            <a:noFill/>
            <a:miter lim="800000"/>
            <a:headEnd/>
            <a:tailEnd/>
          </a:ln>
        </p:spPr>
        <p:txBody>
          <a:bodyPr wrap="none">
            <a:spAutoFit/>
          </a:bodyPr>
          <a:lstStyle/>
          <a:p>
            <a:r>
              <a:rPr lang="en-US" b="1"/>
              <a:t>Generation #</a:t>
            </a:r>
          </a:p>
        </p:txBody>
      </p:sp>
      <p:sp>
        <p:nvSpPr>
          <p:cNvPr id="38925" name="Text Box 28"/>
          <p:cNvSpPr txBox="1">
            <a:spLocks noChangeArrowheads="1"/>
          </p:cNvSpPr>
          <p:nvPr/>
        </p:nvSpPr>
        <p:spPr bwMode="auto">
          <a:xfrm rot="-5400000">
            <a:off x="-178593" y="3302793"/>
            <a:ext cx="1943100" cy="366713"/>
          </a:xfrm>
          <a:prstGeom prst="rect">
            <a:avLst/>
          </a:prstGeom>
          <a:noFill/>
          <a:ln w="9525">
            <a:noFill/>
            <a:miter lim="800000"/>
            <a:headEnd/>
            <a:tailEnd/>
          </a:ln>
        </p:spPr>
        <p:txBody>
          <a:bodyPr wrap="none">
            <a:spAutoFit/>
          </a:bodyPr>
          <a:lstStyle/>
          <a:p>
            <a:r>
              <a:rPr lang="en-US" b="1"/>
              <a:t>Population size, </a:t>
            </a:r>
            <a:r>
              <a:rPr lang="en-US" b="1" i="1"/>
              <a:t>N</a:t>
            </a:r>
            <a:endParaRPr lang="en-US" b="1"/>
          </a:p>
        </p:txBody>
      </p:sp>
      <p:sp>
        <p:nvSpPr>
          <p:cNvPr id="38926" name="Text Box 29"/>
          <p:cNvSpPr txBox="1">
            <a:spLocks noChangeArrowheads="1"/>
          </p:cNvSpPr>
          <p:nvPr/>
        </p:nvSpPr>
        <p:spPr bwMode="auto">
          <a:xfrm>
            <a:off x="1600200" y="1257300"/>
            <a:ext cx="6051550" cy="366713"/>
          </a:xfrm>
          <a:prstGeom prst="rect">
            <a:avLst/>
          </a:prstGeom>
          <a:noFill/>
          <a:ln w="9525">
            <a:noFill/>
            <a:miter lim="800000"/>
            <a:headEnd/>
            <a:tailEnd/>
          </a:ln>
        </p:spPr>
        <p:txBody>
          <a:bodyPr wrap="none">
            <a:spAutoFit/>
          </a:bodyPr>
          <a:lstStyle/>
          <a:p>
            <a:r>
              <a:rPr lang="en-US" b="1"/>
              <a:t>The carrying capacity, </a:t>
            </a:r>
            <a:r>
              <a:rPr lang="en-US" b="1" i="1"/>
              <a:t>K</a:t>
            </a:r>
            <a:r>
              <a:rPr lang="en-US" b="1"/>
              <a:t>, is set to 1000 in each of these cases</a:t>
            </a:r>
          </a:p>
        </p:txBody>
      </p:sp>
      <p:sp>
        <p:nvSpPr>
          <p:cNvPr id="38927" name="Text Box 30"/>
          <p:cNvSpPr txBox="1">
            <a:spLocks noChangeArrowheads="1"/>
          </p:cNvSpPr>
          <p:nvPr/>
        </p:nvSpPr>
        <p:spPr bwMode="auto">
          <a:xfrm>
            <a:off x="673100" y="6286500"/>
            <a:ext cx="7937500" cy="369888"/>
          </a:xfrm>
          <a:prstGeom prst="rect">
            <a:avLst/>
          </a:prstGeom>
          <a:noFill/>
          <a:ln w="9525">
            <a:noFill/>
            <a:miter lim="800000"/>
            <a:headEnd/>
            <a:tailEnd/>
          </a:ln>
        </p:spPr>
        <p:txBody>
          <a:bodyPr wrap="none">
            <a:spAutoFit/>
          </a:bodyPr>
          <a:lstStyle/>
          <a:p>
            <a:r>
              <a:rPr lang="en-US" b="1"/>
              <a:t>Time lags produced by discrete generations can generate cycles and even chaos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84775"/>
          </a:xfrm>
          <a:prstGeom prst="rect">
            <a:avLst/>
          </a:prstGeom>
          <a:noFill/>
        </p:spPr>
        <p:txBody>
          <a:bodyPr wrap="square" rtlCol="0">
            <a:spAutoFit/>
          </a:bodyPr>
          <a:lstStyle/>
          <a:p>
            <a:pPr algn="ctr"/>
            <a:r>
              <a:rPr lang="en-US" sz="3200" b="1" dirty="0" smtClean="0"/>
              <a:t>Practice question</a:t>
            </a:r>
            <a:endParaRPr lang="en-US" sz="3200" b="1" dirty="0"/>
          </a:p>
        </p:txBody>
      </p:sp>
      <p:sp>
        <p:nvSpPr>
          <p:cNvPr id="3" name="TextBox 2"/>
          <p:cNvSpPr txBox="1"/>
          <p:nvPr/>
        </p:nvSpPr>
        <p:spPr>
          <a:xfrm>
            <a:off x="762000" y="751581"/>
            <a:ext cx="8001000" cy="1077219"/>
          </a:xfrm>
          <a:prstGeom prst="rect">
            <a:avLst/>
          </a:prstGeom>
          <a:noFill/>
        </p:spPr>
        <p:txBody>
          <a:bodyPr wrap="square" rtlCol="0">
            <a:spAutoFit/>
          </a:bodyPr>
          <a:lstStyle/>
          <a:p>
            <a:r>
              <a:rPr lang="en-US" sz="1600" dirty="0" smtClean="0"/>
              <a:t>In order to identify the importance of density regulation in a population of wild tigers, you assembled a data set drawn from a single population for which the population size and growth rate of are known over a ten year period. This data is shown below. Does this data suggest population growth in this tiger population is density dependent? Why or why not?</a:t>
            </a:r>
            <a:endParaRPr lang="en-US" sz="1600" dirty="0"/>
          </a:p>
        </p:txBody>
      </p:sp>
      <p:graphicFrame>
        <p:nvGraphicFramePr>
          <p:cNvPr id="4" name="Table 3"/>
          <p:cNvGraphicFramePr>
            <a:graphicFrameLocks noGrp="1"/>
          </p:cNvGraphicFramePr>
          <p:nvPr>
            <p:extLst>
              <p:ext uri="{D42A27DB-BD31-4B8C-83A1-F6EECF244321}">
                <p14:modId xmlns:p14="http://schemas.microsoft.com/office/powerpoint/2010/main" val="1304794243"/>
              </p:ext>
            </p:extLst>
          </p:nvPr>
        </p:nvGraphicFramePr>
        <p:xfrm>
          <a:off x="2133600" y="2209800"/>
          <a:ext cx="3962400" cy="3566160"/>
        </p:xfrm>
        <a:graphic>
          <a:graphicData uri="http://schemas.openxmlformats.org/drawingml/2006/table">
            <a:tbl>
              <a:tblPr firstRow="1" bandRow="1">
                <a:tableStyleId>{00A15C55-8517-42AA-B614-E9B94910E393}</a:tableStyleId>
              </a:tblPr>
              <a:tblGrid>
                <a:gridCol w="762000"/>
                <a:gridCol w="1447800"/>
                <a:gridCol w="1752600"/>
              </a:tblGrid>
              <a:tr h="274320">
                <a:tc>
                  <a:txBody>
                    <a:bodyPr/>
                    <a:lstStyle/>
                    <a:p>
                      <a:pPr algn="ctr"/>
                      <a:r>
                        <a:rPr lang="en-US" sz="1200" dirty="0" smtClean="0"/>
                        <a:t>Year</a:t>
                      </a:r>
                      <a:endParaRPr lang="en-US" sz="1200" dirty="0"/>
                    </a:p>
                  </a:txBody>
                  <a:tcPr anchor="ctr"/>
                </a:tc>
                <a:tc>
                  <a:txBody>
                    <a:bodyPr/>
                    <a:lstStyle/>
                    <a:p>
                      <a:pPr algn="ctr"/>
                      <a:r>
                        <a:rPr lang="en-US" sz="1200" dirty="0" smtClean="0"/>
                        <a:t>Population size</a:t>
                      </a:r>
                      <a:endParaRPr lang="en-US" sz="1200" dirty="0"/>
                    </a:p>
                  </a:txBody>
                  <a:tcPr anchor="ctr"/>
                </a:tc>
                <a:tc>
                  <a:txBody>
                    <a:bodyPr/>
                    <a:lstStyle/>
                    <a:p>
                      <a:pPr algn="ctr"/>
                      <a:r>
                        <a:rPr lang="en-US" sz="1200" dirty="0" smtClean="0"/>
                        <a:t>Growth rate,</a:t>
                      </a:r>
                      <a:r>
                        <a:rPr lang="en-US" sz="1200" baseline="0" dirty="0" smtClean="0"/>
                        <a:t> r</a:t>
                      </a:r>
                      <a:endParaRPr lang="en-US" sz="1200" dirty="0"/>
                    </a:p>
                  </a:txBody>
                  <a:tcPr anchor="ctr"/>
                </a:tc>
              </a:tr>
              <a:tr h="274320">
                <a:tc>
                  <a:txBody>
                    <a:bodyPr/>
                    <a:lstStyle/>
                    <a:p>
                      <a:pPr algn="ctr"/>
                      <a:r>
                        <a:rPr lang="en-US" sz="1200" dirty="0" smtClean="0"/>
                        <a:t>1987</a:t>
                      </a:r>
                      <a:endParaRPr lang="en-US" sz="1200" dirty="0"/>
                    </a:p>
                  </a:txBody>
                  <a:tcPr anchor="ctr"/>
                </a:tc>
                <a:tc>
                  <a:txBody>
                    <a:bodyPr/>
                    <a:lstStyle/>
                    <a:p>
                      <a:pPr algn="ctr"/>
                      <a:r>
                        <a:rPr lang="en-US" sz="1200" dirty="0" smtClean="0"/>
                        <a:t>126</a:t>
                      </a:r>
                      <a:endParaRPr lang="en-US" sz="1200" dirty="0"/>
                    </a:p>
                  </a:txBody>
                  <a:tcPr anchor="ctr"/>
                </a:tc>
                <a:tc>
                  <a:txBody>
                    <a:bodyPr/>
                    <a:lstStyle/>
                    <a:p>
                      <a:pPr algn="ctr" fontAlgn="b"/>
                      <a:r>
                        <a:rPr lang="en-US" sz="1100" b="0" i="0" u="none" strike="noStrike" dirty="0">
                          <a:solidFill>
                            <a:srgbClr val="000000"/>
                          </a:solidFill>
                          <a:effectLst/>
                          <a:latin typeface="Calibri"/>
                        </a:rPr>
                        <a:t>-0.11905</a:t>
                      </a:r>
                    </a:p>
                  </a:txBody>
                  <a:tcPr marL="9525" marR="9525" marT="9525" marB="0" anchor="ctr"/>
                </a:tc>
              </a:tr>
              <a:tr h="274320">
                <a:tc>
                  <a:txBody>
                    <a:bodyPr/>
                    <a:lstStyle/>
                    <a:p>
                      <a:pPr algn="ctr"/>
                      <a:r>
                        <a:rPr lang="en-US" sz="1200" dirty="0" smtClean="0"/>
                        <a:t>1988</a:t>
                      </a:r>
                      <a:endParaRPr lang="en-US" sz="1200" dirty="0"/>
                    </a:p>
                  </a:txBody>
                  <a:tcPr anchor="ctr"/>
                </a:tc>
                <a:tc>
                  <a:txBody>
                    <a:bodyPr/>
                    <a:lstStyle/>
                    <a:p>
                      <a:pPr algn="ctr"/>
                      <a:r>
                        <a:rPr lang="en-US" sz="1200" dirty="0" smtClean="0"/>
                        <a:t>111</a:t>
                      </a:r>
                      <a:endParaRPr lang="en-US" sz="1200" dirty="0"/>
                    </a:p>
                  </a:txBody>
                  <a:tcPr anchor="ctr"/>
                </a:tc>
                <a:tc>
                  <a:txBody>
                    <a:bodyPr/>
                    <a:lstStyle/>
                    <a:p>
                      <a:pPr algn="ctr" fontAlgn="b"/>
                      <a:r>
                        <a:rPr lang="en-US" sz="1100" b="0" i="0" u="none" strike="noStrike">
                          <a:solidFill>
                            <a:srgbClr val="000000"/>
                          </a:solidFill>
                          <a:effectLst/>
                          <a:latin typeface="Calibri"/>
                        </a:rPr>
                        <a:t>-0.09009</a:t>
                      </a:r>
                    </a:p>
                  </a:txBody>
                  <a:tcPr marL="9525" marR="9525" marT="9525" marB="0" anchor="ctr"/>
                </a:tc>
              </a:tr>
              <a:tr h="274320">
                <a:tc>
                  <a:txBody>
                    <a:bodyPr/>
                    <a:lstStyle/>
                    <a:p>
                      <a:pPr algn="ctr"/>
                      <a:r>
                        <a:rPr lang="en-US" sz="1200" dirty="0" smtClean="0"/>
                        <a:t>1989</a:t>
                      </a:r>
                      <a:endParaRPr lang="en-US" sz="1200" dirty="0"/>
                    </a:p>
                  </a:txBody>
                  <a:tcPr anchor="ctr"/>
                </a:tc>
                <a:tc>
                  <a:txBody>
                    <a:bodyPr/>
                    <a:lstStyle/>
                    <a:p>
                      <a:pPr algn="ctr"/>
                      <a:r>
                        <a:rPr lang="en-US" sz="1200" dirty="0" smtClean="0"/>
                        <a:t>101</a:t>
                      </a:r>
                      <a:endParaRPr lang="en-US" sz="1200" dirty="0"/>
                    </a:p>
                  </a:txBody>
                  <a:tcPr anchor="ctr"/>
                </a:tc>
                <a:tc>
                  <a:txBody>
                    <a:bodyPr/>
                    <a:lstStyle/>
                    <a:p>
                      <a:pPr algn="ctr" fontAlgn="b"/>
                      <a:r>
                        <a:rPr lang="en-US" sz="1100" b="0" i="0" u="none" strike="noStrike">
                          <a:solidFill>
                            <a:srgbClr val="000000"/>
                          </a:solidFill>
                          <a:effectLst/>
                          <a:latin typeface="Calibri"/>
                        </a:rPr>
                        <a:t>-0.11881</a:t>
                      </a:r>
                    </a:p>
                  </a:txBody>
                  <a:tcPr marL="9525" marR="9525" marT="9525" marB="0" anchor="ctr"/>
                </a:tc>
              </a:tr>
              <a:tr h="274320">
                <a:tc>
                  <a:txBody>
                    <a:bodyPr/>
                    <a:lstStyle/>
                    <a:p>
                      <a:pPr algn="ctr"/>
                      <a:r>
                        <a:rPr lang="en-US" sz="1200" dirty="0" smtClean="0"/>
                        <a:t>1990</a:t>
                      </a:r>
                      <a:endParaRPr lang="en-US" sz="1200" dirty="0"/>
                    </a:p>
                  </a:txBody>
                  <a:tcPr anchor="ctr"/>
                </a:tc>
                <a:tc>
                  <a:txBody>
                    <a:bodyPr/>
                    <a:lstStyle/>
                    <a:p>
                      <a:pPr algn="ctr"/>
                      <a:r>
                        <a:rPr lang="en-US" sz="1200" dirty="0" smtClean="0"/>
                        <a:t>89</a:t>
                      </a:r>
                      <a:endParaRPr lang="en-US" sz="1200" dirty="0"/>
                    </a:p>
                  </a:txBody>
                  <a:tcPr anchor="ctr"/>
                </a:tc>
                <a:tc>
                  <a:txBody>
                    <a:bodyPr/>
                    <a:lstStyle/>
                    <a:p>
                      <a:pPr algn="ctr" fontAlgn="b"/>
                      <a:r>
                        <a:rPr lang="en-US" sz="1100" b="0" i="0" u="none" strike="noStrike">
                          <a:solidFill>
                            <a:srgbClr val="000000"/>
                          </a:solidFill>
                          <a:effectLst/>
                          <a:latin typeface="Calibri"/>
                        </a:rPr>
                        <a:t>-0.26966</a:t>
                      </a:r>
                    </a:p>
                  </a:txBody>
                  <a:tcPr marL="9525" marR="9525" marT="9525" marB="0" anchor="ctr"/>
                </a:tc>
              </a:tr>
              <a:tr h="274320">
                <a:tc>
                  <a:txBody>
                    <a:bodyPr/>
                    <a:lstStyle/>
                    <a:p>
                      <a:pPr algn="ctr"/>
                      <a:r>
                        <a:rPr lang="en-US" sz="1200" dirty="0" smtClean="0"/>
                        <a:t>1991</a:t>
                      </a:r>
                      <a:endParaRPr lang="en-US" sz="1200" dirty="0"/>
                    </a:p>
                  </a:txBody>
                  <a:tcPr anchor="ctr"/>
                </a:tc>
                <a:tc>
                  <a:txBody>
                    <a:bodyPr/>
                    <a:lstStyle/>
                    <a:p>
                      <a:pPr algn="ctr"/>
                      <a:r>
                        <a:rPr lang="en-US" sz="1200" dirty="0" smtClean="0"/>
                        <a:t>65</a:t>
                      </a:r>
                      <a:endParaRPr lang="en-US" sz="1200" dirty="0"/>
                    </a:p>
                  </a:txBody>
                  <a:tcPr anchor="ctr"/>
                </a:tc>
                <a:tc>
                  <a:txBody>
                    <a:bodyPr/>
                    <a:lstStyle/>
                    <a:p>
                      <a:pPr algn="ctr" fontAlgn="b"/>
                      <a:r>
                        <a:rPr lang="en-US" sz="1100" b="0" i="0" u="none" strike="noStrike">
                          <a:solidFill>
                            <a:srgbClr val="000000"/>
                          </a:solidFill>
                          <a:effectLst/>
                          <a:latin typeface="Calibri"/>
                        </a:rPr>
                        <a:t>-0.29231</a:t>
                      </a:r>
                    </a:p>
                  </a:txBody>
                  <a:tcPr marL="9525" marR="9525" marT="9525" marB="0" anchor="ctr"/>
                </a:tc>
              </a:tr>
              <a:tr h="274320">
                <a:tc>
                  <a:txBody>
                    <a:bodyPr/>
                    <a:lstStyle/>
                    <a:p>
                      <a:pPr algn="ctr"/>
                      <a:r>
                        <a:rPr lang="en-US" sz="1200" dirty="0" smtClean="0"/>
                        <a:t>1992</a:t>
                      </a:r>
                      <a:endParaRPr lang="en-US" sz="1200" dirty="0"/>
                    </a:p>
                  </a:txBody>
                  <a:tcPr anchor="ctr"/>
                </a:tc>
                <a:tc>
                  <a:txBody>
                    <a:bodyPr/>
                    <a:lstStyle/>
                    <a:p>
                      <a:pPr algn="ctr"/>
                      <a:r>
                        <a:rPr lang="en-US" sz="1200" dirty="0" smtClean="0"/>
                        <a:t>46</a:t>
                      </a:r>
                      <a:endParaRPr lang="en-US" sz="1200" dirty="0"/>
                    </a:p>
                  </a:txBody>
                  <a:tcPr anchor="ctr"/>
                </a:tc>
                <a:tc>
                  <a:txBody>
                    <a:bodyPr/>
                    <a:lstStyle/>
                    <a:p>
                      <a:pPr algn="ctr" fontAlgn="b"/>
                      <a:r>
                        <a:rPr lang="en-US" sz="1100" b="0" i="0" u="none" strike="noStrike">
                          <a:solidFill>
                            <a:srgbClr val="000000"/>
                          </a:solidFill>
                          <a:effectLst/>
                          <a:latin typeface="Calibri"/>
                        </a:rPr>
                        <a:t>-0.19565</a:t>
                      </a:r>
                    </a:p>
                  </a:txBody>
                  <a:tcPr marL="9525" marR="9525" marT="9525" marB="0" anchor="ctr"/>
                </a:tc>
              </a:tr>
              <a:tr h="274320">
                <a:tc>
                  <a:txBody>
                    <a:bodyPr/>
                    <a:lstStyle/>
                    <a:p>
                      <a:pPr algn="ctr"/>
                      <a:r>
                        <a:rPr lang="en-US" sz="1200" dirty="0" smtClean="0"/>
                        <a:t>1993</a:t>
                      </a:r>
                      <a:endParaRPr lang="en-US" sz="1200" dirty="0"/>
                    </a:p>
                  </a:txBody>
                  <a:tcPr anchor="ctr"/>
                </a:tc>
                <a:tc>
                  <a:txBody>
                    <a:bodyPr/>
                    <a:lstStyle/>
                    <a:p>
                      <a:pPr algn="ctr"/>
                      <a:r>
                        <a:rPr lang="en-US" sz="1200" dirty="0" smtClean="0"/>
                        <a:t>37</a:t>
                      </a:r>
                      <a:endParaRPr lang="en-US" sz="1200" dirty="0"/>
                    </a:p>
                  </a:txBody>
                  <a:tcPr anchor="ctr"/>
                </a:tc>
                <a:tc>
                  <a:txBody>
                    <a:bodyPr/>
                    <a:lstStyle/>
                    <a:p>
                      <a:pPr algn="ctr" fontAlgn="b"/>
                      <a:r>
                        <a:rPr lang="en-US" sz="1100" b="0" i="0" u="none" strike="noStrike">
                          <a:solidFill>
                            <a:srgbClr val="000000"/>
                          </a:solidFill>
                          <a:effectLst/>
                          <a:latin typeface="Calibri"/>
                        </a:rPr>
                        <a:t>0.459459</a:t>
                      </a:r>
                    </a:p>
                  </a:txBody>
                  <a:tcPr marL="9525" marR="9525" marT="9525" marB="0" anchor="ctr"/>
                </a:tc>
              </a:tr>
              <a:tr h="274320">
                <a:tc>
                  <a:txBody>
                    <a:bodyPr/>
                    <a:lstStyle/>
                    <a:p>
                      <a:pPr algn="ctr"/>
                      <a:r>
                        <a:rPr lang="en-US" sz="1200" dirty="0" smtClean="0"/>
                        <a:t>1994</a:t>
                      </a:r>
                      <a:endParaRPr lang="en-US" sz="1200" dirty="0"/>
                    </a:p>
                  </a:txBody>
                  <a:tcPr anchor="ctr"/>
                </a:tc>
                <a:tc>
                  <a:txBody>
                    <a:bodyPr/>
                    <a:lstStyle/>
                    <a:p>
                      <a:pPr algn="ctr"/>
                      <a:r>
                        <a:rPr lang="en-US" sz="1200" dirty="0" smtClean="0"/>
                        <a:t>54</a:t>
                      </a:r>
                      <a:endParaRPr lang="en-US" sz="1200" dirty="0"/>
                    </a:p>
                  </a:txBody>
                  <a:tcPr anchor="ctr"/>
                </a:tc>
                <a:tc>
                  <a:txBody>
                    <a:bodyPr/>
                    <a:lstStyle/>
                    <a:p>
                      <a:pPr algn="ctr" fontAlgn="b"/>
                      <a:r>
                        <a:rPr lang="en-US" sz="1100" b="0" i="0" u="none" strike="noStrike">
                          <a:solidFill>
                            <a:srgbClr val="000000"/>
                          </a:solidFill>
                          <a:effectLst/>
                          <a:latin typeface="Calibri"/>
                        </a:rPr>
                        <a:t>0.240741</a:t>
                      </a:r>
                    </a:p>
                  </a:txBody>
                  <a:tcPr marL="9525" marR="9525" marT="9525" marB="0" anchor="ctr"/>
                </a:tc>
              </a:tr>
              <a:tr h="274320">
                <a:tc>
                  <a:txBody>
                    <a:bodyPr/>
                    <a:lstStyle/>
                    <a:p>
                      <a:pPr algn="ctr"/>
                      <a:r>
                        <a:rPr lang="en-US" sz="1200" dirty="0" smtClean="0"/>
                        <a:t>1995</a:t>
                      </a:r>
                      <a:endParaRPr lang="en-US" sz="1200" dirty="0"/>
                    </a:p>
                  </a:txBody>
                  <a:tcPr anchor="ctr"/>
                </a:tc>
                <a:tc>
                  <a:txBody>
                    <a:bodyPr/>
                    <a:lstStyle/>
                    <a:p>
                      <a:pPr algn="ctr"/>
                      <a:r>
                        <a:rPr lang="en-US" sz="1200" dirty="0" smtClean="0"/>
                        <a:t>67</a:t>
                      </a:r>
                      <a:endParaRPr lang="en-US" sz="1200" dirty="0"/>
                    </a:p>
                  </a:txBody>
                  <a:tcPr anchor="ctr"/>
                </a:tc>
                <a:tc>
                  <a:txBody>
                    <a:bodyPr/>
                    <a:lstStyle/>
                    <a:p>
                      <a:pPr algn="ctr" fontAlgn="b"/>
                      <a:r>
                        <a:rPr lang="en-US" sz="1100" b="0" i="0" u="none" strike="noStrike">
                          <a:solidFill>
                            <a:srgbClr val="000000"/>
                          </a:solidFill>
                          <a:effectLst/>
                          <a:latin typeface="Calibri"/>
                        </a:rPr>
                        <a:t>0.179104</a:t>
                      </a:r>
                    </a:p>
                  </a:txBody>
                  <a:tcPr marL="9525" marR="9525" marT="9525" marB="0" anchor="ctr"/>
                </a:tc>
              </a:tr>
              <a:tr h="274320">
                <a:tc>
                  <a:txBody>
                    <a:bodyPr/>
                    <a:lstStyle/>
                    <a:p>
                      <a:pPr algn="ctr"/>
                      <a:r>
                        <a:rPr lang="en-US" sz="1200" dirty="0" smtClean="0"/>
                        <a:t>1996</a:t>
                      </a:r>
                      <a:endParaRPr lang="en-US" sz="1200" dirty="0"/>
                    </a:p>
                  </a:txBody>
                  <a:tcPr anchor="ctr"/>
                </a:tc>
                <a:tc>
                  <a:txBody>
                    <a:bodyPr/>
                    <a:lstStyle/>
                    <a:p>
                      <a:pPr algn="ctr"/>
                      <a:r>
                        <a:rPr lang="en-US" sz="1200" dirty="0" smtClean="0"/>
                        <a:t>79</a:t>
                      </a:r>
                      <a:endParaRPr lang="en-US" sz="1200" dirty="0"/>
                    </a:p>
                  </a:txBody>
                  <a:tcPr anchor="ctr"/>
                </a:tc>
                <a:tc>
                  <a:txBody>
                    <a:bodyPr/>
                    <a:lstStyle/>
                    <a:p>
                      <a:pPr algn="ctr" fontAlgn="b"/>
                      <a:r>
                        <a:rPr lang="en-US" sz="1100" b="0" i="0" u="none" strike="noStrike">
                          <a:solidFill>
                            <a:srgbClr val="000000"/>
                          </a:solidFill>
                          <a:effectLst/>
                          <a:latin typeface="Calibri"/>
                        </a:rPr>
                        <a:t>0.025316</a:t>
                      </a:r>
                    </a:p>
                  </a:txBody>
                  <a:tcPr marL="9525" marR="9525" marT="9525" marB="0" anchor="ctr"/>
                </a:tc>
              </a:tr>
              <a:tr h="274320">
                <a:tc>
                  <a:txBody>
                    <a:bodyPr/>
                    <a:lstStyle/>
                    <a:p>
                      <a:pPr algn="ctr"/>
                      <a:r>
                        <a:rPr lang="en-US" sz="1200" dirty="0" smtClean="0"/>
                        <a:t>1997</a:t>
                      </a:r>
                      <a:endParaRPr lang="en-US" sz="1200" dirty="0"/>
                    </a:p>
                  </a:txBody>
                  <a:tcPr anchor="ctr"/>
                </a:tc>
                <a:tc>
                  <a:txBody>
                    <a:bodyPr/>
                    <a:lstStyle/>
                    <a:p>
                      <a:pPr algn="ctr"/>
                      <a:r>
                        <a:rPr lang="en-US" sz="1200" dirty="0" smtClean="0"/>
                        <a:t>81</a:t>
                      </a:r>
                      <a:endParaRPr lang="en-US" sz="1200" dirty="0"/>
                    </a:p>
                  </a:txBody>
                  <a:tcPr anchor="ctr"/>
                </a:tc>
                <a:tc>
                  <a:txBody>
                    <a:bodyPr/>
                    <a:lstStyle/>
                    <a:p>
                      <a:pPr algn="ctr" fontAlgn="b"/>
                      <a:r>
                        <a:rPr lang="en-US" sz="1100" b="0" i="0" u="none" strike="noStrike">
                          <a:solidFill>
                            <a:srgbClr val="000000"/>
                          </a:solidFill>
                          <a:effectLst/>
                          <a:latin typeface="Calibri"/>
                        </a:rPr>
                        <a:t>0.185185</a:t>
                      </a:r>
                    </a:p>
                  </a:txBody>
                  <a:tcPr marL="9525" marR="9525" marT="9525" marB="0" anchor="ctr"/>
                </a:tc>
              </a:tr>
              <a:tr h="274320">
                <a:tc>
                  <a:txBody>
                    <a:bodyPr/>
                    <a:lstStyle/>
                    <a:p>
                      <a:pPr algn="ctr"/>
                      <a:r>
                        <a:rPr lang="en-US" sz="1200" dirty="0" smtClean="0"/>
                        <a:t>1998</a:t>
                      </a:r>
                      <a:endParaRPr lang="en-US" sz="1200" dirty="0"/>
                    </a:p>
                  </a:txBody>
                  <a:tcPr anchor="ctr"/>
                </a:tc>
                <a:tc>
                  <a:txBody>
                    <a:bodyPr/>
                    <a:lstStyle/>
                    <a:p>
                      <a:pPr algn="ctr"/>
                      <a:r>
                        <a:rPr lang="en-US" sz="1200" dirty="0" smtClean="0"/>
                        <a:t>96</a:t>
                      </a:r>
                      <a:endParaRPr lang="en-US" sz="1200" dirty="0"/>
                    </a:p>
                  </a:txBody>
                  <a:tcPr anchor="ctr"/>
                </a:tc>
                <a:tc>
                  <a:txBody>
                    <a:bodyPr/>
                    <a:lstStyle/>
                    <a:p>
                      <a:pPr algn="ctr" fontAlgn="b"/>
                      <a:r>
                        <a:rPr lang="en-US" sz="1100" b="0" i="0" u="none" strike="noStrike" dirty="0">
                          <a:solidFill>
                            <a:srgbClr val="000000"/>
                          </a:solidFill>
                          <a:effectLst/>
                          <a:latin typeface="Calibri"/>
                        </a:rPr>
                        <a:t>0.16</a:t>
                      </a:r>
                    </a:p>
                  </a:txBody>
                  <a:tcPr marL="9525" marR="9525" marT="9525" marB="0" anchor="ctr"/>
                </a:tc>
              </a:tr>
            </a:tbl>
          </a:graphicData>
        </a:graphic>
      </p:graphicFrame>
      <p:sp>
        <p:nvSpPr>
          <p:cNvPr id="5" name="TextBox 4"/>
          <p:cNvSpPr txBox="1"/>
          <p:nvPr/>
        </p:nvSpPr>
        <p:spPr>
          <a:xfrm>
            <a:off x="838200" y="6098419"/>
            <a:ext cx="7391400" cy="584775"/>
          </a:xfrm>
          <a:prstGeom prst="rect">
            <a:avLst/>
          </a:prstGeom>
          <a:noFill/>
        </p:spPr>
        <p:txBody>
          <a:bodyPr wrap="square" rtlCol="0">
            <a:spAutoFit/>
          </a:bodyPr>
          <a:lstStyle/>
          <a:p>
            <a:pPr algn="ctr"/>
            <a:r>
              <a:rPr lang="en-US" sz="1600" dirty="0" smtClean="0"/>
              <a:t>What problems do you see with using this data to draw conclusions about density dependence?</a:t>
            </a:r>
            <a:endParaRPr lang="en-US" sz="1600" dirty="0"/>
          </a:p>
        </p:txBody>
      </p:sp>
    </p:spTree>
    <p:extLst>
      <p:ext uri="{BB962C8B-B14F-4D97-AF65-F5344CB8AC3E}">
        <p14:creationId xmlns:p14="http://schemas.microsoft.com/office/powerpoint/2010/main" val="78429050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400102882"/>
              </p:ext>
            </p:extLst>
          </p:nvPr>
        </p:nvGraphicFramePr>
        <p:xfrm>
          <a:off x="1752600" y="685800"/>
          <a:ext cx="5595938" cy="5453063"/>
        </p:xfrm>
        <a:graphic>
          <a:graphicData uri="http://schemas.openxmlformats.org/presentationml/2006/ole">
            <mc:AlternateContent xmlns:mc="http://schemas.openxmlformats.org/markup-compatibility/2006">
              <mc:Choice xmlns:v="urn:schemas-microsoft-com:vml" Requires="v">
                <p:oleObj spid="_x0000_s14350" name="Document" r:id="rId3" imgW="5641826" imgH="5488290" progId="Word.Document.12">
                  <p:embed/>
                </p:oleObj>
              </mc:Choice>
              <mc:Fallback>
                <p:oleObj name="Document" r:id="rId3" imgW="5641826" imgH="5488290" progId="Word.Document.12">
                  <p:embed/>
                  <p:pic>
                    <p:nvPicPr>
                      <p:cNvPr id="0" name=""/>
                      <p:cNvPicPr/>
                      <p:nvPr/>
                    </p:nvPicPr>
                    <p:blipFill>
                      <a:blip r:embed="rId4"/>
                      <a:stretch>
                        <a:fillRect/>
                      </a:stretch>
                    </p:blipFill>
                    <p:spPr>
                      <a:xfrm>
                        <a:off x="1752600" y="685800"/>
                        <a:ext cx="5595938" cy="5453063"/>
                      </a:xfrm>
                      <a:prstGeom prst="rect">
                        <a:avLst/>
                      </a:prstGeom>
                    </p:spPr>
                  </p:pic>
                </p:oleObj>
              </mc:Fallback>
            </mc:AlternateContent>
          </a:graphicData>
        </a:graphic>
      </p:graphicFrame>
    </p:spTree>
    <p:extLst>
      <p:ext uri="{BB962C8B-B14F-4D97-AF65-F5344CB8AC3E}">
        <p14:creationId xmlns:p14="http://schemas.microsoft.com/office/powerpoint/2010/main" val="28056040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152400" y="152400"/>
            <a:ext cx="9144000" cy="579438"/>
          </a:xfrm>
          <a:prstGeom prst="rect">
            <a:avLst/>
          </a:prstGeom>
          <a:noFill/>
          <a:ln w="9525">
            <a:noFill/>
            <a:miter lim="800000"/>
            <a:headEnd/>
            <a:tailEnd/>
          </a:ln>
        </p:spPr>
        <p:txBody>
          <a:bodyPr>
            <a:spAutoFit/>
          </a:bodyPr>
          <a:lstStyle/>
          <a:p>
            <a:pPr algn="ctr"/>
            <a:r>
              <a:rPr lang="en-US" sz="3200" b="1"/>
              <a:t>Example 1: Northern Gannet</a:t>
            </a:r>
          </a:p>
        </p:txBody>
      </p:sp>
      <p:pic>
        <p:nvPicPr>
          <p:cNvPr id="16387" name="Picture 2" descr="http://www.britishecologicalsociety.org/attachment/fc800b746ce299bfba94ac9f47e97b28/537ae2095490998aa6888f78b008f590/WinnerWholeOrganismPop07.JPG"/>
          <p:cNvPicPr>
            <a:picLocks noChangeAspect="1" noChangeArrowheads="1"/>
          </p:cNvPicPr>
          <p:nvPr/>
        </p:nvPicPr>
        <p:blipFill>
          <a:blip r:embed="rId2" cstate="print"/>
          <a:srcRect/>
          <a:stretch>
            <a:fillRect/>
          </a:stretch>
        </p:blipFill>
        <p:spPr bwMode="auto">
          <a:xfrm>
            <a:off x="5867400" y="1535113"/>
            <a:ext cx="2838450" cy="2135187"/>
          </a:xfrm>
          <a:prstGeom prst="rect">
            <a:avLst/>
          </a:prstGeom>
          <a:noFill/>
          <a:ln w="9525">
            <a:noFill/>
            <a:miter lim="800000"/>
            <a:headEnd/>
            <a:tailEnd/>
          </a:ln>
        </p:spPr>
      </p:pic>
      <p:pic>
        <p:nvPicPr>
          <p:cNvPr id="16388" name="Picture 4" descr="http://media-2.web.britannica.com/eb-media/73/115373-004-927180F7.jpg"/>
          <p:cNvPicPr>
            <a:picLocks noChangeAspect="1" noChangeArrowheads="1"/>
          </p:cNvPicPr>
          <p:nvPr/>
        </p:nvPicPr>
        <p:blipFill>
          <a:blip r:embed="rId3" cstate="print"/>
          <a:srcRect/>
          <a:stretch>
            <a:fillRect/>
          </a:stretch>
        </p:blipFill>
        <p:spPr bwMode="auto">
          <a:xfrm>
            <a:off x="609600" y="1219200"/>
            <a:ext cx="2819400" cy="2106613"/>
          </a:xfrm>
          <a:prstGeom prst="rect">
            <a:avLst/>
          </a:prstGeom>
          <a:noFill/>
          <a:ln w="9525">
            <a:noFill/>
            <a:miter lim="800000"/>
            <a:headEnd/>
            <a:tailEnd/>
          </a:ln>
        </p:spPr>
      </p:pic>
      <p:sp>
        <p:nvSpPr>
          <p:cNvPr id="16389" name="TextBox 4"/>
          <p:cNvSpPr txBox="1">
            <a:spLocks noChangeArrowheads="1"/>
          </p:cNvSpPr>
          <p:nvPr/>
        </p:nvSpPr>
        <p:spPr bwMode="auto">
          <a:xfrm>
            <a:off x="1152525" y="3316288"/>
            <a:ext cx="1743075" cy="646112"/>
          </a:xfrm>
          <a:prstGeom prst="rect">
            <a:avLst/>
          </a:prstGeom>
          <a:noFill/>
          <a:ln w="9525">
            <a:noFill/>
            <a:miter lim="800000"/>
            <a:headEnd/>
            <a:tailEnd/>
          </a:ln>
        </p:spPr>
        <p:txBody>
          <a:bodyPr wrap="none">
            <a:spAutoFit/>
          </a:bodyPr>
          <a:lstStyle/>
          <a:p>
            <a:pPr algn="ctr"/>
            <a:r>
              <a:rPr lang="en-US"/>
              <a:t>Northern Gannet</a:t>
            </a:r>
            <a:endParaRPr lang="en-US" i="1"/>
          </a:p>
          <a:p>
            <a:pPr algn="ctr"/>
            <a:r>
              <a:rPr lang="en-US" i="1"/>
              <a:t>Morus bassunus</a:t>
            </a:r>
          </a:p>
        </p:txBody>
      </p:sp>
      <p:sp>
        <p:nvSpPr>
          <p:cNvPr id="16390" name="TextBox 5"/>
          <p:cNvSpPr txBox="1">
            <a:spLocks noChangeArrowheads="1"/>
          </p:cNvSpPr>
          <p:nvPr/>
        </p:nvSpPr>
        <p:spPr bwMode="auto">
          <a:xfrm>
            <a:off x="6105525" y="3668713"/>
            <a:ext cx="2428875" cy="369887"/>
          </a:xfrm>
          <a:prstGeom prst="rect">
            <a:avLst/>
          </a:prstGeom>
          <a:noFill/>
          <a:ln w="9525">
            <a:noFill/>
            <a:miter lim="800000"/>
            <a:headEnd/>
            <a:tailEnd/>
          </a:ln>
        </p:spPr>
        <p:txBody>
          <a:bodyPr wrap="none">
            <a:spAutoFit/>
          </a:bodyPr>
          <a:lstStyle/>
          <a:p>
            <a:pPr algn="ctr"/>
            <a:r>
              <a:rPr lang="en-US"/>
              <a:t>Northern Gannet colony</a:t>
            </a:r>
            <a:endParaRPr lang="en-US" i="1"/>
          </a:p>
        </p:txBody>
      </p:sp>
      <p:sp>
        <p:nvSpPr>
          <p:cNvPr id="16391" name="TextBox 6"/>
          <p:cNvSpPr txBox="1">
            <a:spLocks noChangeArrowheads="1"/>
          </p:cNvSpPr>
          <p:nvPr/>
        </p:nvSpPr>
        <p:spPr bwMode="auto">
          <a:xfrm>
            <a:off x="457199" y="4607152"/>
            <a:ext cx="7369175" cy="1477962"/>
          </a:xfrm>
          <a:prstGeom prst="rect">
            <a:avLst/>
          </a:prstGeom>
          <a:noFill/>
          <a:ln w="9525">
            <a:noFill/>
            <a:miter lim="800000"/>
            <a:headEnd/>
            <a:tailEnd/>
          </a:ln>
        </p:spPr>
        <p:txBody>
          <a:bodyPr wrap="none">
            <a:spAutoFit/>
          </a:bodyPr>
          <a:lstStyle/>
          <a:p>
            <a:pPr>
              <a:buFont typeface="Arial" charset="0"/>
              <a:buChar char="•"/>
            </a:pPr>
            <a:r>
              <a:rPr lang="en-US"/>
              <a:t> Pelagic, fish eating seabird</a:t>
            </a:r>
          </a:p>
          <a:p>
            <a:pPr>
              <a:buFont typeface="Arial" charset="0"/>
              <a:buChar char="•"/>
            </a:pPr>
            <a:endParaRPr lang="en-US"/>
          </a:p>
          <a:p>
            <a:pPr>
              <a:buFont typeface="Arial" charset="0"/>
              <a:buChar char="•"/>
            </a:pPr>
            <a:r>
              <a:rPr lang="en-US"/>
              <a:t> Live in colonies ranging in size from 100 to 10,000 birds</a:t>
            </a:r>
          </a:p>
          <a:p>
            <a:pPr>
              <a:buFont typeface="Arial" charset="0"/>
              <a:buChar char="•"/>
            </a:pPr>
            <a:endParaRPr lang="en-US"/>
          </a:p>
          <a:p>
            <a:pPr>
              <a:buFont typeface="Arial" charset="0"/>
              <a:buChar char="•"/>
            </a:pPr>
            <a:r>
              <a:rPr lang="en-US"/>
              <a:t> Data on historical population sizes is available for nine colonies/populations</a:t>
            </a:r>
          </a:p>
        </p:txBody>
      </p:sp>
      <p:sp>
        <p:nvSpPr>
          <p:cNvPr id="2" name="Rectangle 1"/>
          <p:cNvSpPr/>
          <p:nvPr/>
        </p:nvSpPr>
        <p:spPr>
          <a:xfrm>
            <a:off x="2209800" y="6336268"/>
            <a:ext cx="5110162" cy="369332"/>
          </a:xfrm>
          <a:prstGeom prst="rect">
            <a:avLst/>
          </a:prstGeom>
        </p:spPr>
        <p:txBody>
          <a:bodyPr wrap="square">
            <a:spAutoFit/>
          </a:bodyPr>
          <a:lstStyle/>
          <a:p>
            <a:r>
              <a:rPr lang="en-US" dirty="0"/>
              <a:t>https://www.youtube.com/watch?v=D8vaFl6J87s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p:cNvPicPr>
            <a:picLocks noChangeAspect="1" noChangeArrowheads="1"/>
          </p:cNvPicPr>
          <p:nvPr/>
        </p:nvPicPr>
        <p:blipFill>
          <a:blip r:embed="rId2" cstate="print"/>
          <a:srcRect/>
          <a:stretch>
            <a:fillRect/>
          </a:stretch>
        </p:blipFill>
        <p:spPr bwMode="auto">
          <a:xfrm>
            <a:off x="609600" y="1143000"/>
            <a:ext cx="3200400" cy="5219700"/>
          </a:xfrm>
          <a:prstGeom prst="rect">
            <a:avLst/>
          </a:prstGeom>
          <a:noFill/>
          <a:ln w="9525">
            <a:noFill/>
            <a:miter lim="800000"/>
            <a:headEnd/>
            <a:tailEnd/>
          </a:ln>
        </p:spPr>
      </p:pic>
      <p:sp>
        <p:nvSpPr>
          <p:cNvPr id="17411" name="Text Box 2"/>
          <p:cNvSpPr txBox="1">
            <a:spLocks noChangeArrowheads="1"/>
          </p:cNvSpPr>
          <p:nvPr/>
        </p:nvSpPr>
        <p:spPr bwMode="auto">
          <a:xfrm>
            <a:off x="152400" y="152400"/>
            <a:ext cx="9144000" cy="892175"/>
          </a:xfrm>
          <a:prstGeom prst="rect">
            <a:avLst/>
          </a:prstGeom>
          <a:noFill/>
          <a:ln w="9525">
            <a:noFill/>
            <a:miter lim="800000"/>
            <a:headEnd/>
            <a:tailEnd/>
          </a:ln>
        </p:spPr>
        <p:txBody>
          <a:bodyPr>
            <a:spAutoFit/>
          </a:bodyPr>
          <a:lstStyle/>
          <a:p>
            <a:pPr algn="ctr"/>
            <a:r>
              <a:rPr lang="en-US" sz="3200" b="1"/>
              <a:t>Example 1: Northern Gannet</a:t>
            </a:r>
          </a:p>
          <a:p>
            <a:pPr algn="ctr"/>
            <a:r>
              <a:rPr lang="en-US" b="1"/>
              <a:t>(Lewis et al 2001; Nature)</a:t>
            </a:r>
          </a:p>
        </p:txBody>
      </p:sp>
      <p:sp>
        <p:nvSpPr>
          <p:cNvPr id="17412" name="TextBox 4"/>
          <p:cNvSpPr txBox="1">
            <a:spLocks noChangeArrowheads="1"/>
          </p:cNvSpPr>
          <p:nvPr/>
        </p:nvSpPr>
        <p:spPr bwMode="auto">
          <a:xfrm>
            <a:off x="4572000" y="1676400"/>
            <a:ext cx="3957638" cy="1477963"/>
          </a:xfrm>
          <a:prstGeom prst="rect">
            <a:avLst/>
          </a:prstGeom>
          <a:noFill/>
          <a:ln w="9525">
            <a:noFill/>
            <a:miter lim="800000"/>
            <a:headEnd/>
            <a:tailEnd/>
          </a:ln>
        </p:spPr>
        <p:txBody>
          <a:bodyPr wrap="none">
            <a:spAutoFit/>
          </a:bodyPr>
          <a:lstStyle/>
          <a:p>
            <a:pPr>
              <a:buFont typeface="Arial" charset="0"/>
              <a:buChar char="•"/>
            </a:pPr>
            <a:r>
              <a:rPr lang="en-US"/>
              <a:t> Studied 17 colonies</a:t>
            </a:r>
          </a:p>
          <a:p>
            <a:pPr>
              <a:buFont typeface="Arial" charset="0"/>
              <a:buChar char="•"/>
            </a:pPr>
            <a:endParaRPr lang="en-US"/>
          </a:p>
          <a:p>
            <a:pPr>
              <a:buFont typeface="Arial" charset="0"/>
              <a:buChar char="•"/>
            </a:pPr>
            <a:r>
              <a:rPr lang="en-US"/>
              <a:t> Collected data on current colony size</a:t>
            </a:r>
          </a:p>
          <a:p>
            <a:pPr>
              <a:buFont typeface="Arial" charset="0"/>
              <a:buChar char="•"/>
            </a:pPr>
            <a:endParaRPr lang="en-US"/>
          </a:p>
          <a:p>
            <a:pPr>
              <a:buFont typeface="Arial" charset="0"/>
              <a:buChar char="•"/>
            </a:pPr>
            <a:r>
              <a:rPr lang="en-US"/>
              <a:t> Collected data on historical colony size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4"/>
          <p:cNvSpPr txBox="1">
            <a:spLocks noChangeArrowheads="1"/>
          </p:cNvSpPr>
          <p:nvPr/>
        </p:nvSpPr>
        <p:spPr bwMode="auto">
          <a:xfrm>
            <a:off x="4343400" y="1676400"/>
            <a:ext cx="4800600" cy="1754188"/>
          </a:xfrm>
          <a:prstGeom prst="rect">
            <a:avLst/>
          </a:prstGeom>
          <a:noFill/>
          <a:ln w="9525">
            <a:noFill/>
            <a:miter lim="800000"/>
            <a:headEnd/>
            <a:tailEnd/>
          </a:ln>
        </p:spPr>
        <p:txBody>
          <a:bodyPr>
            <a:spAutoFit/>
          </a:bodyPr>
          <a:lstStyle/>
          <a:p>
            <a:pPr>
              <a:buFont typeface="Arial" charset="0"/>
              <a:buChar char="•"/>
            </a:pPr>
            <a:r>
              <a:rPr lang="en-US"/>
              <a:t> Plotted Log[(1994 colony size)/ (1984 colony  </a:t>
            </a:r>
          </a:p>
          <a:p>
            <a:r>
              <a:rPr lang="en-US"/>
              <a:t>  size)] against Log[1984] colony size</a:t>
            </a:r>
          </a:p>
          <a:p>
            <a:endParaRPr lang="en-US"/>
          </a:p>
          <a:p>
            <a:pPr>
              <a:buFont typeface="Arial" charset="0"/>
              <a:buChar char="•"/>
            </a:pPr>
            <a:r>
              <a:rPr lang="en-US"/>
              <a:t> Linear regression showed that small colonies </a:t>
            </a:r>
          </a:p>
          <a:p>
            <a:r>
              <a:rPr lang="en-US"/>
              <a:t>  grew more rapidly (per capita) than did large </a:t>
            </a:r>
          </a:p>
          <a:p>
            <a:r>
              <a:rPr lang="en-US"/>
              <a:t>  colonies</a:t>
            </a:r>
          </a:p>
        </p:txBody>
      </p:sp>
      <p:pic>
        <p:nvPicPr>
          <p:cNvPr id="18435" name="Picture 5"/>
          <p:cNvPicPr>
            <a:picLocks noChangeAspect="1" noChangeArrowheads="1"/>
          </p:cNvPicPr>
          <p:nvPr/>
        </p:nvPicPr>
        <p:blipFill>
          <a:blip r:embed="rId2" cstate="print"/>
          <a:srcRect/>
          <a:stretch>
            <a:fillRect/>
          </a:stretch>
        </p:blipFill>
        <p:spPr bwMode="auto">
          <a:xfrm>
            <a:off x="914400" y="1371600"/>
            <a:ext cx="3200400" cy="2914650"/>
          </a:xfrm>
          <a:prstGeom prst="rect">
            <a:avLst/>
          </a:prstGeom>
          <a:noFill/>
          <a:ln w="9525">
            <a:noFill/>
            <a:miter lim="800000"/>
            <a:headEnd/>
            <a:tailEnd/>
          </a:ln>
        </p:spPr>
      </p:pic>
      <p:sp>
        <p:nvSpPr>
          <p:cNvPr id="18436" name="Text Box 2"/>
          <p:cNvSpPr txBox="1">
            <a:spLocks noChangeArrowheads="1"/>
          </p:cNvSpPr>
          <p:nvPr/>
        </p:nvSpPr>
        <p:spPr bwMode="auto">
          <a:xfrm>
            <a:off x="152400" y="152400"/>
            <a:ext cx="9144000" cy="892175"/>
          </a:xfrm>
          <a:prstGeom prst="rect">
            <a:avLst/>
          </a:prstGeom>
          <a:noFill/>
          <a:ln w="9525">
            <a:noFill/>
            <a:miter lim="800000"/>
            <a:headEnd/>
            <a:tailEnd/>
          </a:ln>
        </p:spPr>
        <p:txBody>
          <a:bodyPr>
            <a:spAutoFit/>
          </a:bodyPr>
          <a:lstStyle/>
          <a:p>
            <a:pPr algn="ctr"/>
            <a:r>
              <a:rPr lang="en-US" sz="3200" b="1"/>
              <a:t>Example 1: Northern Gannet</a:t>
            </a:r>
          </a:p>
          <a:p>
            <a:pPr algn="ctr"/>
            <a:r>
              <a:rPr lang="en-US" b="1"/>
              <a:t>(Lewis et al 2001; Nature)</a:t>
            </a:r>
          </a:p>
        </p:txBody>
      </p:sp>
      <p:cxnSp>
        <p:nvCxnSpPr>
          <p:cNvPr id="11" name="Straight Connector 10"/>
          <p:cNvCxnSpPr/>
          <p:nvPr/>
        </p:nvCxnSpPr>
        <p:spPr>
          <a:xfrm>
            <a:off x="266700" y="3095625"/>
            <a:ext cx="6858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6200000" flipV="1">
            <a:off x="71438" y="2547937"/>
            <a:ext cx="1085850" cy="952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a:off x="85726" y="3629025"/>
            <a:ext cx="1066800" cy="317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440" name="TextBox 17"/>
          <p:cNvSpPr txBox="1">
            <a:spLocks noChangeArrowheads="1"/>
          </p:cNvSpPr>
          <p:nvPr/>
        </p:nvSpPr>
        <p:spPr bwMode="auto">
          <a:xfrm rot="-5400000">
            <a:off x="-40481" y="2332831"/>
            <a:ext cx="755650" cy="369888"/>
          </a:xfrm>
          <a:prstGeom prst="rect">
            <a:avLst/>
          </a:prstGeom>
          <a:noFill/>
          <a:ln w="9525">
            <a:noFill/>
            <a:miter lim="800000"/>
            <a:headEnd/>
            <a:tailEnd/>
          </a:ln>
        </p:spPr>
        <p:txBody>
          <a:bodyPr wrap="none">
            <a:spAutoFit/>
          </a:bodyPr>
          <a:lstStyle/>
          <a:p>
            <a:pPr algn="ctr"/>
            <a:r>
              <a:rPr lang="en-US" sz="900"/>
              <a:t>Populations</a:t>
            </a:r>
          </a:p>
          <a:p>
            <a:pPr algn="ctr"/>
            <a:r>
              <a:rPr lang="en-US" sz="900"/>
              <a:t> which grew</a:t>
            </a:r>
          </a:p>
        </p:txBody>
      </p:sp>
      <p:sp>
        <p:nvSpPr>
          <p:cNvPr id="18441" name="TextBox 18"/>
          <p:cNvSpPr txBox="1">
            <a:spLocks noChangeArrowheads="1"/>
          </p:cNvSpPr>
          <p:nvPr/>
        </p:nvSpPr>
        <p:spPr bwMode="auto">
          <a:xfrm rot="-5400000">
            <a:off x="-78581" y="3393281"/>
            <a:ext cx="831850" cy="369888"/>
          </a:xfrm>
          <a:prstGeom prst="rect">
            <a:avLst/>
          </a:prstGeom>
          <a:noFill/>
          <a:ln w="9525">
            <a:noFill/>
            <a:miter lim="800000"/>
            <a:headEnd/>
            <a:tailEnd/>
          </a:ln>
        </p:spPr>
        <p:txBody>
          <a:bodyPr wrap="none">
            <a:spAutoFit/>
          </a:bodyPr>
          <a:lstStyle/>
          <a:p>
            <a:pPr algn="ctr"/>
            <a:r>
              <a:rPr lang="en-US" sz="900"/>
              <a:t>Populations</a:t>
            </a:r>
          </a:p>
          <a:p>
            <a:pPr algn="ctr"/>
            <a:r>
              <a:rPr lang="en-US" sz="900"/>
              <a:t> which shrank</a:t>
            </a:r>
          </a:p>
        </p:txBody>
      </p:sp>
      <p:sp>
        <p:nvSpPr>
          <p:cNvPr id="18442" name="TextBox 19"/>
          <p:cNvSpPr txBox="1">
            <a:spLocks noChangeArrowheads="1"/>
          </p:cNvSpPr>
          <p:nvPr/>
        </p:nvSpPr>
        <p:spPr bwMode="auto">
          <a:xfrm>
            <a:off x="1676400" y="6172200"/>
            <a:ext cx="5816600" cy="369888"/>
          </a:xfrm>
          <a:prstGeom prst="rect">
            <a:avLst/>
          </a:prstGeom>
          <a:noFill/>
          <a:ln w="9525">
            <a:noFill/>
            <a:miter lim="800000"/>
            <a:headEnd/>
            <a:tailEnd/>
          </a:ln>
        </p:spPr>
        <p:txBody>
          <a:bodyPr wrap="none">
            <a:spAutoFit/>
          </a:bodyPr>
          <a:lstStyle/>
          <a:p>
            <a:r>
              <a:rPr lang="en-US"/>
              <a:t>What caused this reduction in growth rate for large colonies?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4"/>
          <p:cNvSpPr txBox="1">
            <a:spLocks noChangeArrowheads="1"/>
          </p:cNvSpPr>
          <p:nvPr/>
        </p:nvSpPr>
        <p:spPr bwMode="auto">
          <a:xfrm>
            <a:off x="4572000" y="1676400"/>
            <a:ext cx="4191000" cy="3694113"/>
          </a:xfrm>
          <a:prstGeom prst="rect">
            <a:avLst/>
          </a:prstGeom>
          <a:noFill/>
          <a:ln w="9525">
            <a:noFill/>
            <a:miter lim="800000"/>
            <a:headEnd/>
            <a:tailEnd/>
          </a:ln>
        </p:spPr>
        <p:txBody>
          <a:bodyPr>
            <a:spAutoFit/>
          </a:bodyPr>
          <a:lstStyle/>
          <a:p>
            <a:pPr>
              <a:buFont typeface="Arial" charset="0"/>
              <a:buChar char="•"/>
            </a:pPr>
            <a:r>
              <a:rPr lang="en-US"/>
              <a:t> Measured the duration of feeding flights</a:t>
            </a:r>
          </a:p>
          <a:p>
            <a:pPr>
              <a:buFont typeface="Arial" charset="0"/>
              <a:buChar char="•"/>
            </a:pPr>
            <a:endParaRPr lang="en-US"/>
          </a:p>
          <a:p>
            <a:pPr>
              <a:buFont typeface="Arial" charset="0"/>
              <a:buChar char="•"/>
            </a:pPr>
            <a:endParaRPr lang="en-US"/>
          </a:p>
          <a:p>
            <a:pPr>
              <a:buFont typeface="Arial" charset="0"/>
              <a:buChar char="•"/>
            </a:pPr>
            <a:r>
              <a:rPr lang="en-US"/>
              <a:t> Plotted duration of feeding flights against </a:t>
            </a:r>
          </a:p>
          <a:p>
            <a:r>
              <a:rPr lang="en-US"/>
              <a:t>  colony size</a:t>
            </a:r>
          </a:p>
          <a:p>
            <a:endParaRPr lang="en-US"/>
          </a:p>
          <a:p>
            <a:pPr>
              <a:buFont typeface="Arial" charset="0"/>
              <a:buChar char="•"/>
            </a:pPr>
            <a:r>
              <a:rPr lang="en-US"/>
              <a:t> Linear regression revealed that the </a:t>
            </a:r>
          </a:p>
          <a:p>
            <a:r>
              <a:rPr lang="en-US"/>
              <a:t>  duration of feeding flights increases with </a:t>
            </a:r>
          </a:p>
          <a:p>
            <a:r>
              <a:rPr lang="en-US"/>
              <a:t>  colony size</a:t>
            </a:r>
          </a:p>
          <a:p>
            <a:endParaRPr lang="en-US"/>
          </a:p>
          <a:p>
            <a:pPr>
              <a:buFont typeface="Arial" charset="0"/>
              <a:buChar char="•"/>
            </a:pPr>
            <a:r>
              <a:rPr lang="en-US"/>
              <a:t> Suggests that the reduction in growth </a:t>
            </a:r>
          </a:p>
          <a:p>
            <a:r>
              <a:rPr lang="en-US"/>
              <a:t>  rates observed in large colonies results </a:t>
            </a:r>
          </a:p>
          <a:p>
            <a:r>
              <a:rPr lang="en-US"/>
              <a:t>  from food scarcity</a:t>
            </a:r>
          </a:p>
        </p:txBody>
      </p:sp>
      <p:pic>
        <p:nvPicPr>
          <p:cNvPr id="19459" name="Picture 2"/>
          <p:cNvPicPr>
            <a:picLocks noChangeAspect="1" noChangeArrowheads="1"/>
          </p:cNvPicPr>
          <p:nvPr/>
        </p:nvPicPr>
        <p:blipFill>
          <a:blip r:embed="rId2" cstate="print"/>
          <a:srcRect/>
          <a:stretch>
            <a:fillRect/>
          </a:stretch>
        </p:blipFill>
        <p:spPr bwMode="auto">
          <a:xfrm>
            <a:off x="304800" y="1577975"/>
            <a:ext cx="3546475" cy="3451225"/>
          </a:xfrm>
          <a:prstGeom prst="rect">
            <a:avLst/>
          </a:prstGeom>
          <a:noFill/>
          <a:ln w="9525">
            <a:noFill/>
            <a:miter lim="800000"/>
            <a:headEnd/>
            <a:tailEnd/>
          </a:ln>
        </p:spPr>
      </p:pic>
      <p:sp>
        <p:nvSpPr>
          <p:cNvPr id="19460" name="Text Box 2"/>
          <p:cNvSpPr txBox="1">
            <a:spLocks noChangeArrowheads="1"/>
          </p:cNvSpPr>
          <p:nvPr/>
        </p:nvSpPr>
        <p:spPr bwMode="auto">
          <a:xfrm>
            <a:off x="152400" y="152400"/>
            <a:ext cx="9144000" cy="892175"/>
          </a:xfrm>
          <a:prstGeom prst="rect">
            <a:avLst/>
          </a:prstGeom>
          <a:noFill/>
          <a:ln w="9525">
            <a:noFill/>
            <a:miter lim="800000"/>
            <a:headEnd/>
            <a:tailEnd/>
          </a:ln>
        </p:spPr>
        <p:txBody>
          <a:bodyPr>
            <a:spAutoFit/>
          </a:bodyPr>
          <a:lstStyle/>
          <a:p>
            <a:pPr algn="ctr"/>
            <a:r>
              <a:rPr lang="en-US" sz="3200" b="1"/>
              <a:t>Example 1: Northern Gannet</a:t>
            </a:r>
          </a:p>
          <a:p>
            <a:pPr algn="ctr"/>
            <a:r>
              <a:rPr lang="en-US" b="1"/>
              <a:t>(Lewis et al 2001; Nature)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152400" y="381000"/>
            <a:ext cx="9144000" cy="579438"/>
          </a:xfrm>
          <a:prstGeom prst="rect">
            <a:avLst/>
          </a:prstGeom>
          <a:noFill/>
          <a:ln w="9525">
            <a:noFill/>
            <a:miter lim="800000"/>
            <a:headEnd/>
            <a:tailEnd/>
          </a:ln>
        </p:spPr>
        <p:txBody>
          <a:bodyPr>
            <a:spAutoFit/>
          </a:bodyPr>
          <a:lstStyle/>
          <a:p>
            <a:pPr algn="ctr"/>
            <a:r>
              <a:rPr lang="en-US" sz="3200" b="1"/>
              <a:t>Example 2: Light Red Meranti</a:t>
            </a:r>
          </a:p>
        </p:txBody>
      </p:sp>
      <p:pic>
        <p:nvPicPr>
          <p:cNvPr id="20483" name="Picture 2" descr="File:Shorea roxburghii.jpg">
            <a:hlinkClick r:id="rId2"/>
          </p:cNvPr>
          <p:cNvPicPr>
            <a:picLocks noChangeAspect="1" noChangeArrowheads="1"/>
          </p:cNvPicPr>
          <p:nvPr/>
        </p:nvPicPr>
        <p:blipFill>
          <a:blip r:embed="rId3" cstate="print"/>
          <a:srcRect/>
          <a:stretch>
            <a:fillRect/>
          </a:stretch>
        </p:blipFill>
        <p:spPr bwMode="auto">
          <a:xfrm>
            <a:off x="5562600" y="2209800"/>
            <a:ext cx="2168525" cy="3352800"/>
          </a:xfrm>
          <a:prstGeom prst="rect">
            <a:avLst/>
          </a:prstGeom>
          <a:noFill/>
          <a:ln w="9525">
            <a:noFill/>
            <a:miter lim="800000"/>
            <a:headEnd/>
            <a:tailEnd/>
          </a:ln>
        </p:spPr>
      </p:pic>
      <p:sp>
        <p:nvSpPr>
          <p:cNvPr id="20484" name="TextBox 4"/>
          <p:cNvSpPr txBox="1">
            <a:spLocks noChangeArrowheads="1"/>
          </p:cNvSpPr>
          <p:nvPr/>
        </p:nvSpPr>
        <p:spPr bwMode="auto">
          <a:xfrm>
            <a:off x="304800" y="4876800"/>
            <a:ext cx="3733800" cy="1477963"/>
          </a:xfrm>
          <a:prstGeom prst="rect">
            <a:avLst/>
          </a:prstGeom>
          <a:noFill/>
          <a:ln w="9525">
            <a:noFill/>
            <a:miter lim="800000"/>
            <a:headEnd/>
            <a:tailEnd/>
          </a:ln>
        </p:spPr>
        <p:txBody>
          <a:bodyPr wrap="none">
            <a:spAutoFit/>
          </a:bodyPr>
          <a:lstStyle/>
          <a:p>
            <a:pPr>
              <a:buFont typeface="Arial" charset="0"/>
              <a:buChar char="•"/>
            </a:pPr>
            <a:r>
              <a:rPr lang="en-US"/>
              <a:t> Dominant canopy tree </a:t>
            </a:r>
          </a:p>
          <a:p>
            <a:pPr>
              <a:buFont typeface="Arial" charset="0"/>
              <a:buChar char="•"/>
            </a:pPr>
            <a:endParaRPr lang="en-US"/>
          </a:p>
          <a:p>
            <a:pPr>
              <a:buFont typeface="Arial" charset="0"/>
              <a:buChar char="•"/>
            </a:pPr>
            <a:r>
              <a:rPr lang="en-US"/>
              <a:t> Found in the rain forests of Malaysia</a:t>
            </a:r>
          </a:p>
          <a:p>
            <a:pPr>
              <a:buFont typeface="Arial" charset="0"/>
              <a:buChar char="•"/>
            </a:pPr>
            <a:endParaRPr lang="en-US"/>
          </a:p>
          <a:p>
            <a:pPr>
              <a:buFont typeface="Arial" charset="0"/>
              <a:buChar char="•"/>
            </a:pPr>
            <a:r>
              <a:rPr lang="en-US"/>
              <a:t> Threatened by deforestation</a:t>
            </a:r>
          </a:p>
        </p:txBody>
      </p:sp>
      <p:pic>
        <p:nvPicPr>
          <p:cNvPr id="20485" name="Picture 4" descr="Borneo Rainforest"/>
          <p:cNvPicPr>
            <a:picLocks noChangeAspect="1" noChangeArrowheads="1"/>
          </p:cNvPicPr>
          <p:nvPr/>
        </p:nvPicPr>
        <p:blipFill>
          <a:blip r:embed="rId4" cstate="print"/>
          <a:srcRect/>
          <a:stretch>
            <a:fillRect/>
          </a:stretch>
        </p:blipFill>
        <p:spPr bwMode="auto">
          <a:xfrm>
            <a:off x="304800" y="1219200"/>
            <a:ext cx="3952875" cy="3162300"/>
          </a:xfrm>
          <a:prstGeom prst="rect">
            <a:avLst/>
          </a:prstGeom>
          <a:noFill/>
          <a:ln w="9525">
            <a:noFill/>
            <a:miter lim="800000"/>
            <a:headEnd/>
            <a:tailEnd/>
          </a:ln>
        </p:spPr>
      </p:pic>
      <p:sp>
        <p:nvSpPr>
          <p:cNvPr id="20486" name="Rectangle 6"/>
          <p:cNvSpPr>
            <a:spLocks noChangeArrowheads="1"/>
          </p:cNvSpPr>
          <p:nvPr/>
        </p:nvSpPr>
        <p:spPr bwMode="auto">
          <a:xfrm>
            <a:off x="5562600" y="5562600"/>
            <a:ext cx="2220913" cy="646113"/>
          </a:xfrm>
          <a:prstGeom prst="rect">
            <a:avLst/>
          </a:prstGeom>
          <a:noFill/>
          <a:ln w="9525">
            <a:noFill/>
            <a:miter lim="800000"/>
            <a:headEnd/>
            <a:tailEnd/>
          </a:ln>
        </p:spPr>
        <p:txBody>
          <a:bodyPr wrap="none">
            <a:spAutoFit/>
          </a:bodyPr>
          <a:lstStyle/>
          <a:p>
            <a:pPr algn="ctr"/>
            <a:r>
              <a:rPr lang="en-US" b="1"/>
              <a:t>Light Red Meranti</a:t>
            </a:r>
          </a:p>
          <a:p>
            <a:pPr algn="ctr"/>
            <a:r>
              <a:rPr lang="en-US" b="1"/>
              <a:t>(</a:t>
            </a:r>
            <a:r>
              <a:rPr lang="en-US" i="1"/>
              <a:t>Shorea quadrinervis</a:t>
            </a:r>
            <a:r>
              <a:rPr lang="en-US" b="1"/>
              <a:t>)</a:t>
            </a: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1924</TotalTime>
  <Words>1917</Words>
  <Application>Microsoft Office PowerPoint</Application>
  <PresentationFormat>On-screen Show (4:3)</PresentationFormat>
  <Paragraphs>428</Paragraphs>
  <Slides>45</Slides>
  <Notes>0</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45</vt:i4>
      </vt:variant>
    </vt:vector>
  </HeadingPairs>
  <TitlesOfParts>
    <vt:vector size="49" baseType="lpstr">
      <vt:lpstr>Default Design</vt:lpstr>
      <vt:lpstr>Equation</vt:lpstr>
      <vt:lpstr>Chart</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Biological Sciences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Scott Nuismer</dc:creator>
  <cp:lastModifiedBy>Nuismer</cp:lastModifiedBy>
  <cp:revision>279</cp:revision>
  <dcterms:created xsi:type="dcterms:W3CDTF">2004-02-10T02:01:49Z</dcterms:created>
  <dcterms:modified xsi:type="dcterms:W3CDTF">2015-02-19T17:57:30Z</dcterms:modified>
</cp:coreProperties>
</file>