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37" r:id="rId18"/>
    <p:sldId id="339" r:id="rId19"/>
    <p:sldId id="338" r:id="rId20"/>
    <p:sldId id="317" r:id="rId21"/>
    <p:sldId id="318" r:id="rId22"/>
    <p:sldId id="319" r:id="rId23"/>
    <p:sldId id="320" r:id="rId24"/>
    <p:sldId id="322" r:id="rId25"/>
    <p:sldId id="336" r:id="rId26"/>
    <p:sldId id="323" r:id="rId27"/>
    <p:sldId id="324" r:id="rId28"/>
    <p:sldId id="340" r:id="rId29"/>
    <p:sldId id="321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66FF"/>
    <a:srgbClr val="00CCFF"/>
    <a:srgbClr val="FF9900"/>
    <a:srgbClr val="008080"/>
    <a:srgbClr val="FF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508" autoAdjust="0"/>
  </p:normalViewPr>
  <p:slideViewPr>
    <p:cSldViewPr>
      <p:cViewPr>
        <p:scale>
          <a:sx n="100" d="100"/>
          <a:sy n="100" d="100"/>
        </p:scale>
        <p:origin x="-186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AA27B-C114-4D18-8BCB-603871B0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82002-678A-4813-9197-C5AD0F272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6CFB9-0319-47D1-A535-594DA0214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3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D5E70-A17F-4F71-A276-1CCB7F75C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6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92F7-E91B-4CE5-88AF-4D1E3976C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1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D14FE-8CD6-4831-A8B4-9C38BDC39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7F99A-7953-40AA-8381-7476044E7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3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703CA-96EF-46C7-85A2-0732DA197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8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B9A9-A986-4793-8CB4-AC42B20AC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AE74D-0B74-4794-962A-99381D09D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9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CB13A-4C88-4428-8A73-A6425ACC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6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F7D27B9C-5477-406C-8977-FC213133B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7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Life histories</a:t>
            </a:r>
          </a:p>
        </p:txBody>
      </p:sp>
      <p:pic>
        <p:nvPicPr>
          <p:cNvPr id="2051" name="Picture 4" descr="Lobelia kenien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1727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bristlecone_pine_tree_white_mount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2558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Sockey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697163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lithophrag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10874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Cole’s Paradox</a:t>
            </a:r>
            <a:endParaRPr lang="en-US" altLang="en-US" sz="3200" b="1" i="1"/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457200" y="499745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An annual need only produce one more seed per generation to out-reproduce a perennial. So why are there any perennials at all?</a:t>
            </a:r>
          </a:p>
        </p:txBody>
      </p:sp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3325813" y="2630488"/>
          <a:ext cx="242252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3" imgW="723586" imgH="215806" progId="Equation.3">
                  <p:embed/>
                </p:oleObj>
              </mc:Choice>
              <mc:Fallback>
                <p:oleObj name="Equation" r:id="rId3" imgW="723586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2630488"/>
                        <a:ext cx="2422525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0" y="12573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b="1"/>
              <a:t>The relative abundance of annuals and perennials will not change if their </a:t>
            </a:r>
            <a:r>
              <a:rPr lang="en-US" altLang="en-US" sz="2000" b="1" i="1"/>
              <a:t>per capita growth rates </a:t>
            </a:r>
            <a:r>
              <a:rPr lang="en-US" altLang="en-US" sz="2000" b="1"/>
              <a:t>are equal: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A resolution to Cole’s Paradox</a:t>
            </a:r>
            <a:endParaRPr lang="en-US" altLang="en-US" sz="3200" b="1" i="1"/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898525" y="1827213"/>
            <a:ext cx="59912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No adult mortality in the perennial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No juvenile mortality in either the annual or the perennial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838200" y="1219200"/>
            <a:ext cx="3319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u="sng"/>
              <a:t>Assumptions of Cole’s model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041525" y="34671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838200" y="3870325"/>
            <a:ext cx="6457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u="sng"/>
              <a:t>Relaxing these assumptions: Charnov and Schaffer (1973)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898525" y="4494213"/>
            <a:ext cx="51720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Adults survive each year with probability </a:t>
            </a:r>
            <a:r>
              <a:rPr lang="en-US" altLang="en-US" b="1" i="1"/>
              <a:t>P</a:t>
            </a:r>
            <a:r>
              <a:rPr lang="en-US" altLang="en-US" b="1" baseline="-25000"/>
              <a:t>a</a:t>
            </a: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Juveniles survive to adulthood with probability </a:t>
            </a:r>
            <a:r>
              <a:rPr lang="en-US" altLang="en-US" b="1" i="1"/>
              <a:t>P</a:t>
            </a:r>
            <a:r>
              <a:rPr lang="en-US" altLang="en-US" b="1" baseline="-25000"/>
              <a:t>j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A resolution to Cole’s Paradox</a:t>
            </a:r>
            <a:endParaRPr lang="en-US" altLang="en-US" sz="3200" b="1" i="1"/>
          </a:p>
        </p:txBody>
      </p:sp>
      <p:graphicFrame>
        <p:nvGraphicFramePr>
          <p:cNvPr id="13315" name="Object 9"/>
          <p:cNvGraphicFramePr>
            <a:graphicFrameLocks noChangeAspect="1"/>
          </p:cNvGraphicFramePr>
          <p:nvPr/>
        </p:nvGraphicFramePr>
        <p:xfrm>
          <a:off x="3025775" y="1752600"/>
          <a:ext cx="29416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3" imgW="1066800" imgH="241300" progId="Equation.3">
                  <p:embed/>
                </p:oleObj>
              </mc:Choice>
              <mc:Fallback>
                <p:oleObj name="Equation" r:id="rId3" imgW="10668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1752600"/>
                        <a:ext cx="2941638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10"/>
          <p:cNvGraphicFramePr>
            <a:graphicFrameLocks noChangeAspect="1"/>
          </p:cNvGraphicFramePr>
          <p:nvPr/>
        </p:nvGraphicFramePr>
        <p:xfrm>
          <a:off x="874713" y="3525838"/>
          <a:ext cx="738663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5" imgW="2679700" imgH="241300" progId="Equation.3">
                  <p:embed/>
                </p:oleObj>
              </mc:Choice>
              <mc:Fallback>
                <p:oleObj name="Equation" r:id="rId5" imgW="2679700" imgH="241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3525838"/>
                        <a:ext cx="7386637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A resolution to Cole’s Paradox</a:t>
            </a:r>
            <a:endParaRPr lang="en-US" altLang="en-US" sz="3200" b="1" i="1"/>
          </a:p>
        </p:txBody>
      </p:sp>
      <p:graphicFrame>
        <p:nvGraphicFramePr>
          <p:cNvPr id="14339" name="Object 9"/>
          <p:cNvGraphicFramePr>
            <a:graphicFrameLocks noChangeAspect="1"/>
          </p:cNvGraphicFramePr>
          <p:nvPr/>
        </p:nvGraphicFramePr>
        <p:xfrm>
          <a:off x="3048000" y="2133600"/>
          <a:ext cx="31242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3" imgW="1066800" imgH="241300" progId="Equation.3">
                  <p:embed/>
                </p:oleObj>
              </mc:Choice>
              <mc:Fallback>
                <p:oleObj name="Equation" r:id="rId3" imgW="10668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133600"/>
                        <a:ext cx="31242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10"/>
          <p:cNvGraphicFramePr>
            <a:graphicFrameLocks noChangeAspect="1"/>
          </p:cNvGraphicFramePr>
          <p:nvPr/>
        </p:nvGraphicFramePr>
        <p:xfrm>
          <a:off x="3352800" y="3497263"/>
          <a:ext cx="2490788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5" imgW="850531" imgH="444307" progId="Equation.3">
                  <p:embed/>
                </p:oleObj>
              </mc:Choice>
              <mc:Fallback>
                <p:oleObj name="Equation" r:id="rId5" imgW="850531" imgH="44430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497263"/>
                        <a:ext cx="2490788" cy="130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b="1"/>
              <a:t>The relative abundance of annuals and perennials will not change if their </a:t>
            </a:r>
            <a:r>
              <a:rPr lang="en-US" altLang="en-US" sz="2000" b="1" i="1"/>
              <a:t>per capita growth rates </a:t>
            </a:r>
            <a:r>
              <a:rPr lang="en-US" altLang="en-US" sz="2000" b="1"/>
              <a:t>are equal: </a:t>
            </a:r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0" y="30861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/>
              <a:t>Which after a little algebra is:</a:t>
            </a:r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304800" y="5105400"/>
            <a:ext cx="84931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Annuals (semalaparity) are favored by low adult survival and high juvenile survival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Perennials (iteroparity) are favored by high adult survival and low juvenile survival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A resolution to Cole’s Paradox</a:t>
            </a:r>
            <a:endParaRPr lang="en-US" altLang="en-US" sz="3200" b="1" i="1"/>
          </a:p>
        </p:txBody>
      </p:sp>
      <p:sp>
        <p:nvSpPr>
          <p:cNvPr id="15363" name="Text Box 20"/>
          <p:cNvSpPr txBox="1">
            <a:spLocks noChangeArrowheads="1"/>
          </p:cNvSpPr>
          <p:nvPr/>
        </p:nvSpPr>
        <p:spPr bwMode="auto">
          <a:xfrm>
            <a:off x="609600" y="5410200"/>
            <a:ext cx="914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High rates of juvenile survival favor the evolution of annuals/semalparity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High rates of adult survival favor the evolution of perennials/iteroparity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51767"/>
            <a:ext cx="3429000" cy="2256282"/>
          </a:xfrm>
          <a:prstGeom prst="rect">
            <a:avLst/>
          </a:prstGeom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247650" y="2883693"/>
            <a:ext cx="446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B</a:t>
            </a:r>
            <a:r>
              <a:rPr lang="en-US" altLang="en-US" b="1" baseline="-25000"/>
              <a:t>A</a:t>
            </a:r>
            <a:endParaRPr lang="en-US" altLang="en-US" b="1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1435100" y="4237482"/>
            <a:ext cx="214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/>
              <a:t>Juvenile survival</a:t>
            </a:r>
            <a:r>
              <a:rPr lang="en-US" altLang="en-US" b="1" i="1" dirty="0"/>
              <a:t>, </a:t>
            </a:r>
            <a:r>
              <a:rPr lang="en-US" altLang="en-US" b="1" i="1" dirty="0" err="1"/>
              <a:t>P</a:t>
            </a:r>
            <a:r>
              <a:rPr lang="en-US" altLang="en-US" b="1" baseline="-25000" dirty="0" err="1"/>
              <a:t>j</a:t>
            </a:r>
            <a:endParaRPr lang="en-US" altLang="en-US" b="1" dirty="0"/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1889125" y="2324100"/>
            <a:ext cx="1409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Annuals win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006475" y="3607594"/>
            <a:ext cx="162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/>
              <a:t>Perennials win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703387" y="1657350"/>
            <a:ext cx="1497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i="1" dirty="0"/>
              <a:t>B</a:t>
            </a:r>
            <a:r>
              <a:rPr lang="en-US" altLang="en-US" sz="1600" b="1" baseline="-25000" dirty="0"/>
              <a:t>P</a:t>
            </a:r>
            <a:r>
              <a:rPr lang="en-US" altLang="en-US" sz="1600" b="1" dirty="0"/>
              <a:t> = 1, </a:t>
            </a:r>
            <a:r>
              <a:rPr lang="en-US" altLang="en-US" sz="1600" b="1" i="1" dirty="0"/>
              <a:t>P</a:t>
            </a:r>
            <a:r>
              <a:rPr lang="en-US" altLang="en-US" sz="1600" b="1" baseline="-25000" dirty="0"/>
              <a:t>a</a:t>
            </a:r>
            <a:r>
              <a:rPr lang="en-US" altLang="en-US" sz="1600" b="1" dirty="0"/>
              <a:t> = 1/2</a:t>
            </a:r>
            <a:endParaRPr lang="en-US" altLang="en-US" sz="16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51767"/>
            <a:ext cx="3406709" cy="2256282"/>
          </a:xfrm>
          <a:prstGeom prst="rect">
            <a:avLst/>
          </a:prstGeom>
        </p:spPr>
      </p:pic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4648200" y="2743200"/>
            <a:ext cx="446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B</a:t>
            </a:r>
            <a:r>
              <a:rPr lang="en-US" altLang="en-US" b="1" baseline="-25000"/>
              <a:t>A</a:t>
            </a:r>
            <a:endParaRPr lang="en-US" altLang="en-US" b="1"/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6054725" y="4237482"/>
            <a:ext cx="191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/>
              <a:t>Adult survival</a:t>
            </a:r>
            <a:r>
              <a:rPr lang="en-US" altLang="en-US" b="1" i="1" dirty="0"/>
              <a:t>, P</a:t>
            </a:r>
            <a:r>
              <a:rPr lang="en-US" altLang="en-US" b="1" baseline="-25000" dirty="0"/>
              <a:t>a</a:t>
            </a:r>
            <a:endParaRPr lang="en-US" altLang="en-US" b="1" dirty="0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6308725" y="2328863"/>
            <a:ext cx="1409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Annuals win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6765925" y="3607594"/>
            <a:ext cx="162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/>
              <a:t>Perennials win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105525" y="1657350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i="1" dirty="0"/>
              <a:t>B</a:t>
            </a:r>
            <a:r>
              <a:rPr lang="en-US" altLang="en-US" sz="1600" b="1" baseline="-25000" dirty="0"/>
              <a:t>P</a:t>
            </a:r>
            <a:r>
              <a:rPr lang="en-US" altLang="en-US" sz="1600" b="1" dirty="0"/>
              <a:t> = 1, </a:t>
            </a:r>
            <a:r>
              <a:rPr lang="en-US" altLang="en-US" sz="1600" b="1" i="1" dirty="0" err="1"/>
              <a:t>P</a:t>
            </a:r>
            <a:r>
              <a:rPr lang="en-US" altLang="en-US" sz="1600" b="1" baseline="-25000" dirty="0" err="1"/>
              <a:t>j</a:t>
            </a:r>
            <a:r>
              <a:rPr lang="en-US" altLang="en-US" sz="1600" b="1" dirty="0"/>
              <a:t> = 1/2</a:t>
            </a:r>
            <a:endParaRPr lang="en-US" altLang="en-US" sz="1600" b="1" i="1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3473450" y="3974307"/>
            <a:ext cx="5365750" cy="151209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A test of the theory: Mt Kenya </a:t>
            </a:r>
            <a:r>
              <a:rPr lang="en-US" altLang="en-US" sz="3200" b="1" i="1"/>
              <a:t>Lobelias</a:t>
            </a:r>
          </a:p>
        </p:txBody>
      </p:sp>
      <p:pic>
        <p:nvPicPr>
          <p:cNvPr id="16387" name="Picture 3" descr="Lobelia kenien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12303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Lobelia telke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120808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47800" y="32004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i="1"/>
              <a:t>Lobelia keniensis</a:t>
            </a:r>
          </a:p>
          <a:p>
            <a:pPr algn="ctr" eaLnBrk="1" hangingPunct="1">
              <a:buFontTx/>
              <a:buNone/>
            </a:pPr>
            <a:r>
              <a:rPr lang="en-US" altLang="en-US" b="1"/>
              <a:t>(iteroparous)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715000" y="3200400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Lobelia telekii</a:t>
            </a:r>
          </a:p>
          <a:p>
            <a:pPr eaLnBrk="1" hangingPunct="1">
              <a:buFontTx/>
              <a:buNone/>
            </a:pPr>
            <a:r>
              <a:rPr lang="en-US" altLang="en-US" b="1"/>
              <a:t>(semalparous)</a:t>
            </a: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5715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>
            <a:off x="990600" y="6400800"/>
            <a:ext cx="472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Freeform 11"/>
          <p:cNvSpPr>
            <a:spLocks/>
          </p:cNvSpPr>
          <p:nvPr/>
        </p:nvSpPr>
        <p:spPr bwMode="auto">
          <a:xfrm>
            <a:off x="990600" y="4695825"/>
            <a:ext cx="4714875" cy="1695450"/>
          </a:xfrm>
          <a:custGeom>
            <a:avLst/>
            <a:gdLst>
              <a:gd name="T0" fmla="*/ 0 w 2970"/>
              <a:gd name="T1" fmla="*/ 2147483647 h 1068"/>
              <a:gd name="T2" fmla="*/ 2147483647 w 2970"/>
              <a:gd name="T3" fmla="*/ 2147483647 h 1068"/>
              <a:gd name="T4" fmla="*/ 2147483647 w 2970"/>
              <a:gd name="T5" fmla="*/ 2147483647 h 1068"/>
              <a:gd name="T6" fmla="*/ 2147483647 w 2970"/>
              <a:gd name="T7" fmla="*/ 2147483647 h 1068"/>
              <a:gd name="T8" fmla="*/ 2147483647 w 2970"/>
              <a:gd name="T9" fmla="*/ 2147483647 h 1068"/>
              <a:gd name="T10" fmla="*/ 2147483647 w 2970"/>
              <a:gd name="T11" fmla="*/ 2147483647 h 1068"/>
              <a:gd name="T12" fmla="*/ 2147483647 w 2970"/>
              <a:gd name="T13" fmla="*/ 2147483647 h 1068"/>
              <a:gd name="T14" fmla="*/ 2147483647 w 2970"/>
              <a:gd name="T15" fmla="*/ 2147483647 h 1068"/>
              <a:gd name="T16" fmla="*/ 2147483647 w 2970"/>
              <a:gd name="T17" fmla="*/ 2147483647 h 1068"/>
              <a:gd name="T18" fmla="*/ 2147483647 w 2970"/>
              <a:gd name="T19" fmla="*/ 2147483647 h 1068"/>
              <a:gd name="T20" fmla="*/ 2147483647 w 2970"/>
              <a:gd name="T21" fmla="*/ 2147483647 h 1068"/>
              <a:gd name="T22" fmla="*/ 2147483647 w 2970"/>
              <a:gd name="T23" fmla="*/ 2147483647 h 1068"/>
              <a:gd name="T24" fmla="*/ 2147483647 w 2970"/>
              <a:gd name="T25" fmla="*/ 2147483647 h 1068"/>
              <a:gd name="T26" fmla="*/ 2147483647 w 2970"/>
              <a:gd name="T27" fmla="*/ 2147483647 h 1068"/>
              <a:gd name="T28" fmla="*/ 2147483647 w 2970"/>
              <a:gd name="T29" fmla="*/ 2147483647 h 1068"/>
              <a:gd name="T30" fmla="*/ 2147483647 w 2970"/>
              <a:gd name="T31" fmla="*/ 2147483647 h 1068"/>
              <a:gd name="T32" fmla="*/ 2147483647 w 2970"/>
              <a:gd name="T33" fmla="*/ 2147483647 h 1068"/>
              <a:gd name="T34" fmla="*/ 2147483647 w 2970"/>
              <a:gd name="T35" fmla="*/ 2147483647 h 1068"/>
              <a:gd name="T36" fmla="*/ 2147483647 w 2970"/>
              <a:gd name="T37" fmla="*/ 2147483647 h 1068"/>
              <a:gd name="T38" fmla="*/ 2147483647 w 2970"/>
              <a:gd name="T39" fmla="*/ 2147483647 h 1068"/>
              <a:gd name="T40" fmla="*/ 2147483647 w 2970"/>
              <a:gd name="T41" fmla="*/ 2147483647 h 1068"/>
              <a:gd name="T42" fmla="*/ 2147483647 w 2970"/>
              <a:gd name="T43" fmla="*/ 2147483647 h 1068"/>
              <a:gd name="T44" fmla="*/ 2147483647 w 2970"/>
              <a:gd name="T45" fmla="*/ 2147483647 h 1068"/>
              <a:gd name="T46" fmla="*/ 2147483647 w 2970"/>
              <a:gd name="T47" fmla="*/ 2147483647 h 1068"/>
              <a:gd name="T48" fmla="*/ 2147483647 w 2970"/>
              <a:gd name="T49" fmla="*/ 2147483647 h 1068"/>
              <a:gd name="T50" fmla="*/ 2147483647 w 2970"/>
              <a:gd name="T51" fmla="*/ 2147483647 h 1068"/>
              <a:gd name="T52" fmla="*/ 2147483647 w 2970"/>
              <a:gd name="T53" fmla="*/ 0 h 106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970"/>
              <a:gd name="T82" fmla="*/ 0 h 1068"/>
              <a:gd name="T83" fmla="*/ 2970 w 2970"/>
              <a:gd name="T84" fmla="*/ 1068 h 106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970" h="1068">
                <a:moveTo>
                  <a:pt x="0" y="1068"/>
                </a:moveTo>
                <a:cubicBezTo>
                  <a:pt x="47" y="1061"/>
                  <a:pt x="109" y="1037"/>
                  <a:pt x="144" y="1002"/>
                </a:cubicBezTo>
                <a:cubicBezTo>
                  <a:pt x="151" y="995"/>
                  <a:pt x="154" y="985"/>
                  <a:pt x="162" y="978"/>
                </a:cubicBezTo>
                <a:cubicBezTo>
                  <a:pt x="196" y="949"/>
                  <a:pt x="264" y="947"/>
                  <a:pt x="300" y="942"/>
                </a:cubicBezTo>
                <a:cubicBezTo>
                  <a:pt x="344" y="927"/>
                  <a:pt x="312" y="938"/>
                  <a:pt x="396" y="906"/>
                </a:cubicBezTo>
                <a:cubicBezTo>
                  <a:pt x="479" y="874"/>
                  <a:pt x="639" y="880"/>
                  <a:pt x="726" y="870"/>
                </a:cubicBezTo>
                <a:cubicBezTo>
                  <a:pt x="787" y="855"/>
                  <a:pt x="809" y="789"/>
                  <a:pt x="870" y="774"/>
                </a:cubicBezTo>
                <a:cubicBezTo>
                  <a:pt x="922" y="740"/>
                  <a:pt x="990" y="754"/>
                  <a:pt x="1050" y="744"/>
                </a:cubicBezTo>
                <a:cubicBezTo>
                  <a:pt x="1096" y="721"/>
                  <a:pt x="1136" y="705"/>
                  <a:pt x="1188" y="696"/>
                </a:cubicBezTo>
                <a:cubicBezTo>
                  <a:pt x="1273" y="717"/>
                  <a:pt x="1152" y="694"/>
                  <a:pt x="1230" y="684"/>
                </a:cubicBezTo>
                <a:cubicBezTo>
                  <a:pt x="1254" y="681"/>
                  <a:pt x="1278" y="688"/>
                  <a:pt x="1302" y="690"/>
                </a:cubicBezTo>
                <a:cubicBezTo>
                  <a:pt x="1393" y="682"/>
                  <a:pt x="1370" y="688"/>
                  <a:pt x="1428" y="630"/>
                </a:cubicBezTo>
                <a:cubicBezTo>
                  <a:pt x="1455" y="603"/>
                  <a:pt x="1574" y="607"/>
                  <a:pt x="1584" y="606"/>
                </a:cubicBezTo>
                <a:cubicBezTo>
                  <a:pt x="1646" y="591"/>
                  <a:pt x="1569" y="612"/>
                  <a:pt x="1632" y="588"/>
                </a:cubicBezTo>
                <a:cubicBezTo>
                  <a:pt x="1677" y="571"/>
                  <a:pt x="1722" y="573"/>
                  <a:pt x="1764" y="546"/>
                </a:cubicBezTo>
                <a:cubicBezTo>
                  <a:pt x="1775" y="539"/>
                  <a:pt x="1783" y="529"/>
                  <a:pt x="1794" y="522"/>
                </a:cubicBezTo>
                <a:cubicBezTo>
                  <a:pt x="1824" y="503"/>
                  <a:pt x="1854" y="497"/>
                  <a:pt x="1884" y="480"/>
                </a:cubicBezTo>
                <a:cubicBezTo>
                  <a:pt x="1940" y="448"/>
                  <a:pt x="1989" y="416"/>
                  <a:pt x="2052" y="408"/>
                </a:cubicBezTo>
                <a:cubicBezTo>
                  <a:pt x="2123" y="421"/>
                  <a:pt x="2246" y="464"/>
                  <a:pt x="2292" y="396"/>
                </a:cubicBezTo>
                <a:cubicBezTo>
                  <a:pt x="2314" y="306"/>
                  <a:pt x="2364" y="269"/>
                  <a:pt x="2448" y="252"/>
                </a:cubicBezTo>
                <a:cubicBezTo>
                  <a:pt x="2531" y="202"/>
                  <a:pt x="2611" y="135"/>
                  <a:pt x="2706" y="114"/>
                </a:cubicBezTo>
                <a:cubicBezTo>
                  <a:pt x="2772" y="70"/>
                  <a:pt x="2671" y="135"/>
                  <a:pt x="2748" y="96"/>
                </a:cubicBezTo>
                <a:cubicBezTo>
                  <a:pt x="2761" y="90"/>
                  <a:pt x="2770" y="77"/>
                  <a:pt x="2784" y="72"/>
                </a:cubicBezTo>
                <a:cubicBezTo>
                  <a:pt x="2812" y="63"/>
                  <a:pt x="2847" y="55"/>
                  <a:pt x="2874" y="42"/>
                </a:cubicBezTo>
                <a:cubicBezTo>
                  <a:pt x="2909" y="24"/>
                  <a:pt x="2890" y="33"/>
                  <a:pt x="2934" y="18"/>
                </a:cubicBezTo>
                <a:cubicBezTo>
                  <a:pt x="2941" y="16"/>
                  <a:pt x="2946" y="9"/>
                  <a:pt x="2952" y="6"/>
                </a:cubicBezTo>
                <a:cubicBezTo>
                  <a:pt x="2958" y="3"/>
                  <a:pt x="2970" y="0"/>
                  <a:pt x="2970" y="0"/>
                </a:cubicBezTo>
              </a:path>
            </a:pathLst>
          </a:cu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5775325" y="4495800"/>
            <a:ext cx="2679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5000m (Dry rocky slopes)</a:t>
            </a: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5791200" y="6186488"/>
            <a:ext cx="307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3300m (Moist valley bottoms)</a:t>
            </a:r>
          </a:p>
        </p:txBody>
      </p:sp>
      <p:pic>
        <p:nvPicPr>
          <p:cNvPr id="16396" name="Picture 17" descr="Lobelia kenien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15000"/>
            <a:ext cx="336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8" descr="Lobelia kenien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336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9" descr="Lobelia kenien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86400"/>
            <a:ext cx="336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0" descr="Lobelia kenien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0"/>
            <a:ext cx="336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21" descr="Lobelia telke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81600"/>
            <a:ext cx="309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22" descr="Lobelia telke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3000"/>
            <a:ext cx="309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23" descr="Lobelia telke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00600"/>
            <a:ext cx="309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24" descr="Lobelia telke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309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A test of the theory: Mt Kenya </a:t>
            </a:r>
            <a:r>
              <a:rPr lang="en-US" altLang="en-US" sz="3200" b="1" i="1"/>
              <a:t>Lobelias</a:t>
            </a:r>
          </a:p>
        </p:txBody>
      </p:sp>
      <p:sp>
        <p:nvSpPr>
          <p:cNvPr id="17411" name="Line 7"/>
          <p:cNvSpPr>
            <a:spLocks noChangeShapeType="1"/>
          </p:cNvSpPr>
          <p:nvPr/>
        </p:nvSpPr>
        <p:spPr bwMode="auto">
          <a:xfrm>
            <a:off x="5715000" y="4572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8"/>
          <p:cNvSpPr>
            <a:spLocks noChangeShapeType="1"/>
          </p:cNvSpPr>
          <p:nvPr/>
        </p:nvSpPr>
        <p:spPr bwMode="auto">
          <a:xfrm>
            <a:off x="990600" y="6477000"/>
            <a:ext cx="472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Freeform 9"/>
          <p:cNvSpPr>
            <a:spLocks/>
          </p:cNvSpPr>
          <p:nvPr/>
        </p:nvSpPr>
        <p:spPr bwMode="auto">
          <a:xfrm>
            <a:off x="990600" y="4772025"/>
            <a:ext cx="4714875" cy="1695450"/>
          </a:xfrm>
          <a:custGeom>
            <a:avLst/>
            <a:gdLst>
              <a:gd name="T0" fmla="*/ 0 w 2970"/>
              <a:gd name="T1" fmla="*/ 2147483647 h 1068"/>
              <a:gd name="T2" fmla="*/ 2147483647 w 2970"/>
              <a:gd name="T3" fmla="*/ 2147483647 h 1068"/>
              <a:gd name="T4" fmla="*/ 2147483647 w 2970"/>
              <a:gd name="T5" fmla="*/ 2147483647 h 1068"/>
              <a:gd name="T6" fmla="*/ 2147483647 w 2970"/>
              <a:gd name="T7" fmla="*/ 2147483647 h 1068"/>
              <a:gd name="T8" fmla="*/ 2147483647 w 2970"/>
              <a:gd name="T9" fmla="*/ 2147483647 h 1068"/>
              <a:gd name="T10" fmla="*/ 2147483647 w 2970"/>
              <a:gd name="T11" fmla="*/ 2147483647 h 1068"/>
              <a:gd name="T12" fmla="*/ 2147483647 w 2970"/>
              <a:gd name="T13" fmla="*/ 2147483647 h 1068"/>
              <a:gd name="T14" fmla="*/ 2147483647 w 2970"/>
              <a:gd name="T15" fmla="*/ 2147483647 h 1068"/>
              <a:gd name="T16" fmla="*/ 2147483647 w 2970"/>
              <a:gd name="T17" fmla="*/ 2147483647 h 1068"/>
              <a:gd name="T18" fmla="*/ 2147483647 w 2970"/>
              <a:gd name="T19" fmla="*/ 2147483647 h 1068"/>
              <a:gd name="T20" fmla="*/ 2147483647 w 2970"/>
              <a:gd name="T21" fmla="*/ 2147483647 h 1068"/>
              <a:gd name="T22" fmla="*/ 2147483647 w 2970"/>
              <a:gd name="T23" fmla="*/ 2147483647 h 1068"/>
              <a:gd name="T24" fmla="*/ 2147483647 w 2970"/>
              <a:gd name="T25" fmla="*/ 2147483647 h 1068"/>
              <a:gd name="T26" fmla="*/ 2147483647 w 2970"/>
              <a:gd name="T27" fmla="*/ 2147483647 h 1068"/>
              <a:gd name="T28" fmla="*/ 2147483647 w 2970"/>
              <a:gd name="T29" fmla="*/ 2147483647 h 1068"/>
              <a:gd name="T30" fmla="*/ 2147483647 w 2970"/>
              <a:gd name="T31" fmla="*/ 2147483647 h 1068"/>
              <a:gd name="T32" fmla="*/ 2147483647 w 2970"/>
              <a:gd name="T33" fmla="*/ 2147483647 h 1068"/>
              <a:gd name="T34" fmla="*/ 2147483647 w 2970"/>
              <a:gd name="T35" fmla="*/ 2147483647 h 1068"/>
              <a:gd name="T36" fmla="*/ 2147483647 w 2970"/>
              <a:gd name="T37" fmla="*/ 2147483647 h 1068"/>
              <a:gd name="T38" fmla="*/ 2147483647 w 2970"/>
              <a:gd name="T39" fmla="*/ 2147483647 h 1068"/>
              <a:gd name="T40" fmla="*/ 2147483647 w 2970"/>
              <a:gd name="T41" fmla="*/ 2147483647 h 1068"/>
              <a:gd name="T42" fmla="*/ 2147483647 w 2970"/>
              <a:gd name="T43" fmla="*/ 2147483647 h 1068"/>
              <a:gd name="T44" fmla="*/ 2147483647 w 2970"/>
              <a:gd name="T45" fmla="*/ 2147483647 h 1068"/>
              <a:gd name="T46" fmla="*/ 2147483647 w 2970"/>
              <a:gd name="T47" fmla="*/ 2147483647 h 1068"/>
              <a:gd name="T48" fmla="*/ 2147483647 w 2970"/>
              <a:gd name="T49" fmla="*/ 2147483647 h 1068"/>
              <a:gd name="T50" fmla="*/ 2147483647 w 2970"/>
              <a:gd name="T51" fmla="*/ 2147483647 h 1068"/>
              <a:gd name="T52" fmla="*/ 2147483647 w 2970"/>
              <a:gd name="T53" fmla="*/ 0 h 106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970"/>
              <a:gd name="T82" fmla="*/ 0 h 1068"/>
              <a:gd name="T83" fmla="*/ 2970 w 2970"/>
              <a:gd name="T84" fmla="*/ 1068 h 106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970" h="1068">
                <a:moveTo>
                  <a:pt x="0" y="1068"/>
                </a:moveTo>
                <a:cubicBezTo>
                  <a:pt x="47" y="1061"/>
                  <a:pt x="109" y="1037"/>
                  <a:pt x="144" y="1002"/>
                </a:cubicBezTo>
                <a:cubicBezTo>
                  <a:pt x="151" y="995"/>
                  <a:pt x="154" y="985"/>
                  <a:pt x="162" y="978"/>
                </a:cubicBezTo>
                <a:cubicBezTo>
                  <a:pt x="196" y="949"/>
                  <a:pt x="264" y="947"/>
                  <a:pt x="300" y="942"/>
                </a:cubicBezTo>
                <a:cubicBezTo>
                  <a:pt x="344" y="927"/>
                  <a:pt x="312" y="938"/>
                  <a:pt x="396" y="906"/>
                </a:cubicBezTo>
                <a:cubicBezTo>
                  <a:pt x="479" y="874"/>
                  <a:pt x="639" y="880"/>
                  <a:pt x="726" y="870"/>
                </a:cubicBezTo>
                <a:cubicBezTo>
                  <a:pt x="787" y="855"/>
                  <a:pt x="809" y="789"/>
                  <a:pt x="870" y="774"/>
                </a:cubicBezTo>
                <a:cubicBezTo>
                  <a:pt x="922" y="740"/>
                  <a:pt x="990" y="754"/>
                  <a:pt x="1050" y="744"/>
                </a:cubicBezTo>
                <a:cubicBezTo>
                  <a:pt x="1096" y="721"/>
                  <a:pt x="1136" y="705"/>
                  <a:pt x="1188" y="696"/>
                </a:cubicBezTo>
                <a:cubicBezTo>
                  <a:pt x="1273" y="717"/>
                  <a:pt x="1152" y="694"/>
                  <a:pt x="1230" y="684"/>
                </a:cubicBezTo>
                <a:cubicBezTo>
                  <a:pt x="1254" y="681"/>
                  <a:pt x="1278" y="688"/>
                  <a:pt x="1302" y="690"/>
                </a:cubicBezTo>
                <a:cubicBezTo>
                  <a:pt x="1393" y="682"/>
                  <a:pt x="1370" y="688"/>
                  <a:pt x="1428" y="630"/>
                </a:cubicBezTo>
                <a:cubicBezTo>
                  <a:pt x="1455" y="603"/>
                  <a:pt x="1574" y="607"/>
                  <a:pt x="1584" y="606"/>
                </a:cubicBezTo>
                <a:cubicBezTo>
                  <a:pt x="1646" y="591"/>
                  <a:pt x="1569" y="612"/>
                  <a:pt x="1632" y="588"/>
                </a:cubicBezTo>
                <a:cubicBezTo>
                  <a:pt x="1677" y="571"/>
                  <a:pt x="1722" y="573"/>
                  <a:pt x="1764" y="546"/>
                </a:cubicBezTo>
                <a:cubicBezTo>
                  <a:pt x="1775" y="539"/>
                  <a:pt x="1783" y="529"/>
                  <a:pt x="1794" y="522"/>
                </a:cubicBezTo>
                <a:cubicBezTo>
                  <a:pt x="1824" y="503"/>
                  <a:pt x="1854" y="497"/>
                  <a:pt x="1884" y="480"/>
                </a:cubicBezTo>
                <a:cubicBezTo>
                  <a:pt x="1940" y="448"/>
                  <a:pt x="1989" y="416"/>
                  <a:pt x="2052" y="408"/>
                </a:cubicBezTo>
                <a:cubicBezTo>
                  <a:pt x="2123" y="421"/>
                  <a:pt x="2246" y="464"/>
                  <a:pt x="2292" y="396"/>
                </a:cubicBezTo>
                <a:cubicBezTo>
                  <a:pt x="2314" y="306"/>
                  <a:pt x="2364" y="269"/>
                  <a:pt x="2448" y="252"/>
                </a:cubicBezTo>
                <a:cubicBezTo>
                  <a:pt x="2531" y="202"/>
                  <a:pt x="2611" y="135"/>
                  <a:pt x="2706" y="114"/>
                </a:cubicBezTo>
                <a:cubicBezTo>
                  <a:pt x="2772" y="70"/>
                  <a:pt x="2671" y="135"/>
                  <a:pt x="2748" y="96"/>
                </a:cubicBezTo>
                <a:cubicBezTo>
                  <a:pt x="2761" y="90"/>
                  <a:pt x="2770" y="77"/>
                  <a:pt x="2784" y="72"/>
                </a:cubicBezTo>
                <a:cubicBezTo>
                  <a:pt x="2812" y="63"/>
                  <a:pt x="2847" y="55"/>
                  <a:pt x="2874" y="42"/>
                </a:cubicBezTo>
                <a:cubicBezTo>
                  <a:pt x="2909" y="24"/>
                  <a:pt x="2890" y="33"/>
                  <a:pt x="2934" y="18"/>
                </a:cubicBezTo>
                <a:cubicBezTo>
                  <a:pt x="2941" y="16"/>
                  <a:pt x="2946" y="9"/>
                  <a:pt x="2952" y="6"/>
                </a:cubicBezTo>
                <a:cubicBezTo>
                  <a:pt x="2958" y="3"/>
                  <a:pt x="2970" y="0"/>
                  <a:pt x="2970" y="0"/>
                </a:cubicBezTo>
              </a:path>
            </a:pathLst>
          </a:cu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5765800" y="4495800"/>
            <a:ext cx="2679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5000m (Dry rocky slopes)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5791200" y="6186488"/>
            <a:ext cx="307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3300m (Moist valley bottoms)</a:t>
            </a:r>
          </a:p>
        </p:txBody>
      </p:sp>
      <p:pic>
        <p:nvPicPr>
          <p:cNvPr id="17416" name="Picture 12" descr="Lobelia kenien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91200"/>
            <a:ext cx="336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3" descr="Lobelia kenien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336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4" descr="Lobelia kenien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336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 descr="Lobelia kenien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10200"/>
            <a:ext cx="336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6" descr="Lobelia telke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57800"/>
            <a:ext cx="309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7" descr="Lobelia telke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29200"/>
            <a:ext cx="309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8" descr="Lobelia telke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309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9" descr="Lobelia telke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309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 Box 20"/>
          <p:cNvSpPr txBox="1">
            <a:spLocks noChangeArrowheads="1"/>
          </p:cNvSpPr>
          <p:nvPr/>
        </p:nvSpPr>
        <p:spPr bwMode="auto">
          <a:xfrm>
            <a:off x="3810000" y="1104900"/>
            <a:ext cx="149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Young (1990)</a:t>
            </a:r>
          </a:p>
        </p:txBody>
      </p:sp>
      <p:sp>
        <p:nvSpPr>
          <p:cNvPr id="17425" name="Text Box 21"/>
          <p:cNvSpPr txBox="1">
            <a:spLocks noChangeArrowheads="1"/>
          </p:cNvSpPr>
          <p:nvPr/>
        </p:nvSpPr>
        <p:spPr bwMode="auto">
          <a:xfrm>
            <a:off x="822325" y="1600200"/>
            <a:ext cx="76358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Measured adult survival rates of the iteroparous species, </a:t>
            </a:r>
            <a:r>
              <a:rPr lang="en-US" altLang="en-US" b="1" i="1"/>
              <a:t>Lobelia keniensis</a:t>
            </a:r>
            <a:r>
              <a:rPr lang="en-US" altLang="en-US" b="1"/>
              <a:t>, </a:t>
            </a:r>
          </a:p>
          <a:p>
            <a:pPr eaLnBrk="1" hangingPunct="1">
              <a:buFontTx/>
              <a:buNone/>
            </a:pPr>
            <a:r>
              <a:rPr lang="en-US" altLang="en-US" b="1"/>
              <a:t>at various sites along this environmental gradient</a:t>
            </a:r>
            <a:r>
              <a:rPr lang="en-US" altLang="en-US" b="1" i="1"/>
              <a:t> </a:t>
            </a:r>
          </a:p>
          <a:p>
            <a:pPr eaLnBrk="1" hangingPunct="1">
              <a:buFontTx/>
              <a:buChar char="•"/>
            </a:pPr>
            <a:endParaRPr lang="en-US" altLang="en-US" b="1" i="1"/>
          </a:p>
          <a:p>
            <a:pPr eaLnBrk="1" hangingPunct="1">
              <a:buFontTx/>
              <a:buChar char="•"/>
            </a:pPr>
            <a:r>
              <a:rPr lang="en-US" altLang="en-US" b="1" i="1"/>
              <a:t> </a:t>
            </a:r>
            <a:r>
              <a:rPr lang="en-US" altLang="en-US" b="1"/>
              <a:t>Found that adult survival decreases as elevation increases and moisture decreases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Found that the species transition zone occurs where adult survival falls</a:t>
            </a:r>
          </a:p>
          <a:p>
            <a:pPr eaLnBrk="1" hangingPunct="1">
              <a:buFontTx/>
              <a:buNone/>
            </a:pPr>
            <a:r>
              <a:rPr lang="en-US" altLang="en-US" b="1"/>
              <a:t>  below the critical threshold predicted by the model</a:t>
            </a:r>
          </a:p>
        </p:txBody>
      </p:sp>
      <p:sp>
        <p:nvSpPr>
          <p:cNvPr id="17426" name="Line 23"/>
          <p:cNvSpPr>
            <a:spLocks noChangeShapeType="1"/>
          </p:cNvSpPr>
          <p:nvPr/>
        </p:nvSpPr>
        <p:spPr bwMode="auto">
          <a:xfrm>
            <a:off x="3048000" y="42672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24"/>
          <p:cNvSpPr>
            <a:spLocks noChangeShapeType="1"/>
          </p:cNvSpPr>
          <p:nvPr/>
        </p:nvSpPr>
        <p:spPr bwMode="auto">
          <a:xfrm>
            <a:off x="3124200" y="45720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5"/>
          <p:cNvSpPr>
            <a:spLocks noChangeShapeType="1"/>
          </p:cNvSpPr>
          <p:nvPr/>
        </p:nvSpPr>
        <p:spPr bwMode="auto">
          <a:xfrm flipH="1">
            <a:off x="990600" y="457200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Text Box 26"/>
          <p:cNvSpPr txBox="1">
            <a:spLocks noChangeArrowheads="1"/>
          </p:cNvSpPr>
          <p:nvPr/>
        </p:nvSpPr>
        <p:spPr bwMode="auto">
          <a:xfrm>
            <a:off x="685800" y="4648200"/>
            <a:ext cx="2149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400" b="1"/>
              <a:t>Adult mortality sufficiently low for iteroparity</a:t>
            </a:r>
          </a:p>
        </p:txBody>
      </p:sp>
      <p:sp>
        <p:nvSpPr>
          <p:cNvPr id="17430" name="Text Box 27"/>
          <p:cNvSpPr txBox="1">
            <a:spLocks noChangeArrowheads="1"/>
          </p:cNvSpPr>
          <p:nvPr/>
        </p:nvSpPr>
        <p:spPr bwMode="auto">
          <a:xfrm>
            <a:off x="3032125" y="4054475"/>
            <a:ext cx="2149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400" b="1"/>
              <a:t>Adult mortality too high  for iteroparity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Practice question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62000" y="750888"/>
            <a:ext cx="8001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In order to identify the importance of density regulation in a population of wild tigers, you assembled a data set drawn from a single population for which the population size and growth rate are known over a ten year period. This data is shown below. Does this data suggest population growth in this tiger population is density dependent? Why or why not?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3600" y="2209800"/>
          <a:ext cx="3962400" cy="35656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/>
                <a:gridCol w="1447800"/>
                <a:gridCol w="1752600"/>
              </a:tblGrid>
              <a:tr h="2742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Year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Population size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Growth rate,</a:t>
                      </a:r>
                      <a:r>
                        <a:rPr lang="en-US" sz="1200" baseline="0" dirty="0" smtClean="0"/>
                        <a:t> r</a:t>
                      </a:r>
                      <a:endParaRPr lang="en-US" sz="1200" dirty="0"/>
                    </a:p>
                  </a:txBody>
                  <a:tcPr marT="45701" marB="45701" anchor="ctr"/>
                </a:tc>
              </a:tr>
              <a:tr h="2742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1987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126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-0.11905</a:t>
                      </a:r>
                    </a:p>
                  </a:txBody>
                  <a:tcPr marL="9525" marR="9525" marT="9520" marB="0" anchor="ctr"/>
                </a:tc>
              </a:tr>
              <a:tr h="2742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1988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111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-0.09009</a:t>
                      </a:r>
                    </a:p>
                  </a:txBody>
                  <a:tcPr marL="9525" marR="9525" marT="9520" marB="0" anchor="ctr"/>
                </a:tc>
              </a:tr>
              <a:tr h="2742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1989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101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-0.11881</a:t>
                      </a:r>
                    </a:p>
                  </a:txBody>
                  <a:tcPr marL="9525" marR="9525" marT="9520" marB="0" anchor="ctr"/>
                </a:tc>
              </a:tr>
              <a:tr h="2742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1990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89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-0.26966</a:t>
                      </a:r>
                    </a:p>
                  </a:txBody>
                  <a:tcPr marL="9525" marR="9525" marT="9520" marB="0" anchor="ctr"/>
                </a:tc>
              </a:tr>
              <a:tr h="2742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1991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65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-0.29231</a:t>
                      </a:r>
                    </a:p>
                  </a:txBody>
                  <a:tcPr marL="9525" marR="9525" marT="9520" marB="0" anchor="ctr"/>
                </a:tc>
              </a:tr>
              <a:tr h="2742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1992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46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-0.19565</a:t>
                      </a:r>
                    </a:p>
                  </a:txBody>
                  <a:tcPr marL="9525" marR="9525" marT="9520" marB="0" anchor="ctr"/>
                </a:tc>
              </a:tr>
              <a:tr h="2742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1993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0.459459</a:t>
                      </a:r>
                    </a:p>
                  </a:txBody>
                  <a:tcPr marL="9525" marR="9525" marT="9520" marB="0" anchor="ctr"/>
                </a:tc>
              </a:tr>
              <a:tr h="2742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1994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54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0.240741</a:t>
                      </a:r>
                    </a:p>
                  </a:txBody>
                  <a:tcPr marL="9525" marR="9525" marT="9520" marB="0" anchor="ctr"/>
                </a:tc>
              </a:tr>
              <a:tr h="2742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1995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0.179104</a:t>
                      </a:r>
                    </a:p>
                  </a:txBody>
                  <a:tcPr marL="9525" marR="9525" marT="9520" marB="0" anchor="ctr"/>
                </a:tc>
              </a:tr>
              <a:tr h="2742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1996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79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0.025316</a:t>
                      </a:r>
                    </a:p>
                  </a:txBody>
                  <a:tcPr marL="9525" marR="9525" marT="9520" marB="0" anchor="ctr"/>
                </a:tc>
              </a:tr>
              <a:tr h="2742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1997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81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0.185185</a:t>
                      </a:r>
                    </a:p>
                  </a:txBody>
                  <a:tcPr marL="9525" marR="9525" marT="9520" marB="0" anchor="ctr"/>
                </a:tc>
              </a:tr>
              <a:tr h="2742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1998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96</a:t>
                      </a:r>
                      <a:endParaRPr lang="en-US" sz="1200" dirty="0"/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9525" marR="9525" marT="9520" marB="0" anchor="ctr"/>
                </a:tc>
              </a:tr>
            </a:tbl>
          </a:graphicData>
        </a:graphic>
      </p:graphicFrame>
      <p:sp>
        <p:nvSpPr>
          <p:cNvPr id="18494" name="TextBox 4"/>
          <p:cNvSpPr txBox="1">
            <a:spLocks noChangeArrowheads="1"/>
          </p:cNvSpPr>
          <p:nvPr/>
        </p:nvSpPr>
        <p:spPr bwMode="auto">
          <a:xfrm>
            <a:off x="838200" y="6099175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/>
              <a:t>What problems do you see with using this data to draw conclusions about density dependence?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047875"/>
            <a:ext cx="58896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04800" y="3048000"/>
            <a:ext cx="118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/>
              <a:t>Population</a:t>
            </a:r>
          </a:p>
          <a:p>
            <a:pPr algn="ctr" eaLnBrk="1" hangingPunct="1">
              <a:buFontTx/>
              <a:buNone/>
            </a:pPr>
            <a:r>
              <a:rPr lang="en-US" altLang="en-US"/>
              <a:t>size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675063" y="4876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/>
              <a:t>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2051050"/>
            <a:ext cx="4578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114800" y="4876800"/>
            <a:ext cx="118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/>
              <a:t>Population</a:t>
            </a:r>
          </a:p>
          <a:p>
            <a:pPr algn="ctr" eaLnBrk="1" hangingPunct="1">
              <a:buFontTx/>
              <a:buNone/>
            </a:pPr>
            <a:r>
              <a:rPr lang="en-US" altLang="en-US"/>
              <a:t>size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062038" y="2971800"/>
            <a:ext cx="89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/>
              <a:t>Growth</a:t>
            </a:r>
          </a:p>
          <a:p>
            <a:pPr algn="ctr" eaLnBrk="1" hangingPunct="1">
              <a:buFontTx/>
              <a:buNone/>
            </a:pPr>
            <a:r>
              <a:rPr lang="en-US" altLang="en-US"/>
              <a:t>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What is a life history?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822325" y="1790700"/>
            <a:ext cx="7407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Life History – </a:t>
            </a:r>
            <a:r>
              <a:rPr lang="en-US" altLang="en-US"/>
              <a:t>An individual’s pattern of allocation, throughout life, of time and energy to various fundamental activities, such as growth, reproduction, and repair of cell and tissue damage.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Number and size of offspring</a:t>
            </a:r>
            <a:endParaRPr lang="en-US" altLang="en-US" sz="3200" b="1" i="1"/>
          </a:p>
        </p:txBody>
      </p:sp>
      <p:pic>
        <p:nvPicPr>
          <p:cNvPr id="21507" name="Picture 23" descr="Kiwi x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4" descr="Salmon eg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5400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25"/>
          <p:cNvSpPr txBox="1">
            <a:spLocks noChangeArrowheads="1"/>
          </p:cNvSpPr>
          <p:nvPr/>
        </p:nvSpPr>
        <p:spPr bwMode="auto">
          <a:xfrm>
            <a:off x="0" y="62103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dirty="0"/>
              <a:t>All else being equal it should be best to maximize the number of </a:t>
            </a:r>
            <a:r>
              <a:rPr lang="en-US" altLang="en-US" b="1" dirty="0" smtClean="0"/>
              <a:t>surviving offspring</a:t>
            </a:r>
            <a:endParaRPr lang="en-US" altLang="en-US" b="1" dirty="0"/>
          </a:p>
        </p:txBody>
      </p:sp>
      <p:pic>
        <p:nvPicPr>
          <p:cNvPr id="21510" name="Picture 26" descr="kiwi cros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27622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A fundamental question</a:t>
            </a:r>
            <a:endParaRPr lang="en-US" altLang="en-US" sz="3200" b="1" i="1"/>
          </a:p>
        </p:txBody>
      </p:sp>
      <p:sp>
        <p:nvSpPr>
          <p:cNvPr id="22531" name="Oval 6"/>
          <p:cNvSpPr>
            <a:spLocks noChangeArrowheads="1"/>
          </p:cNvSpPr>
          <p:nvPr/>
        </p:nvSpPr>
        <p:spPr bwMode="auto">
          <a:xfrm>
            <a:off x="3048000" y="1600200"/>
            <a:ext cx="2971800" cy="1524000"/>
          </a:xfrm>
          <a:prstGeom prst="ellipse">
            <a:avLst/>
          </a:prstGeom>
          <a:solidFill>
            <a:srgbClr val="6699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/>
              <a:t>Maternal</a:t>
            </a:r>
          </a:p>
          <a:p>
            <a:pPr algn="ctr" eaLnBrk="1" hangingPunct="1">
              <a:buFontTx/>
              <a:buNone/>
            </a:pPr>
            <a:r>
              <a:rPr lang="en-US" altLang="en-US" b="1"/>
              <a:t>resources</a:t>
            </a:r>
          </a:p>
        </p:txBody>
      </p:sp>
      <p:sp>
        <p:nvSpPr>
          <p:cNvPr id="22532" name="Line 8"/>
          <p:cNvSpPr>
            <a:spLocks noChangeShapeType="1"/>
          </p:cNvSpPr>
          <p:nvPr/>
        </p:nvSpPr>
        <p:spPr bwMode="auto">
          <a:xfrm flipH="1">
            <a:off x="1828800" y="2971800"/>
            <a:ext cx="15240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9"/>
          <p:cNvSpPr>
            <a:spLocks noChangeShapeType="1"/>
          </p:cNvSpPr>
          <p:nvPr/>
        </p:nvSpPr>
        <p:spPr bwMode="auto">
          <a:xfrm>
            <a:off x="5638800" y="2971800"/>
            <a:ext cx="16002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Oval 10"/>
          <p:cNvSpPr>
            <a:spLocks noChangeArrowheads="1"/>
          </p:cNvSpPr>
          <p:nvPr/>
        </p:nvSpPr>
        <p:spPr bwMode="auto">
          <a:xfrm>
            <a:off x="457200" y="5638800"/>
            <a:ext cx="381000" cy="381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5" name="Oval 11"/>
          <p:cNvSpPr>
            <a:spLocks noChangeArrowheads="1"/>
          </p:cNvSpPr>
          <p:nvPr/>
        </p:nvSpPr>
        <p:spPr bwMode="auto">
          <a:xfrm>
            <a:off x="914400" y="5638800"/>
            <a:ext cx="381000" cy="381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6" name="Oval 12"/>
          <p:cNvSpPr>
            <a:spLocks noChangeArrowheads="1"/>
          </p:cNvSpPr>
          <p:nvPr/>
        </p:nvSpPr>
        <p:spPr bwMode="auto">
          <a:xfrm>
            <a:off x="1371600" y="5638800"/>
            <a:ext cx="381000" cy="381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Oval 13"/>
          <p:cNvSpPr>
            <a:spLocks noChangeArrowheads="1"/>
          </p:cNvSpPr>
          <p:nvPr/>
        </p:nvSpPr>
        <p:spPr bwMode="auto">
          <a:xfrm>
            <a:off x="1828800" y="5638800"/>
            <a:ext cx="381000" cy="381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Oval 15"/>
          <p:cNvSpPr>
            <a:spLocks noChangeArrowheads="1"/>
          </p:cNvSpPr>
          <p:nvPr/>
        </p:nvSpPr>
        <p:spPr bwMode="auto">
          <a:xfrm>
            <a:off x="2286000" y="5638800"/>
            <a:ext cx="381000" cy="381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9" name="Oval 16"/>
          <p:cNvSpPr>
            <a:spLocks noChangeArrowheads="1"/>
          </p:cNvSpPr>
          <p:nvPr/>
        </p:nvSpPr>
        <p:spPr bwMode="auto">
          <a:xfrm>
            <a:off x="2743200" y="5638800"/>
            <a:ext cx="381000" cy="381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0" name="Oval 17"/>
          <p:cNvSpPr>
            <a:spLocks noChangeArrowheads="1"/>
          </p:cNvSpPr>
          <p:nvPr/>
        </p:nvSpPr>
        <p:spPr bwMode="auto">
          <a:xfrm>
            <a:off x="3200400" y="5638800"/>
            <a:ext cx="381000" cy="381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1" name="Oval 18"/>
          <p:cNvSpPr>
            <a:spLocks noChangeArrowheads="1"/>
          </p:cNvSpPr>
          <p:nvPr/>
        </p:nvSpPr>
        <p:spPr bwMode="auto">
          <a:xfrm>
            <a:off x="457200" y="6172200"/>
            <a:ext cx="381000" cy="381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2" name="Oval 19"/>
          <p:cNvSpPr>
            <a:spLocks noChangeArrowheads="1"/>
          </p:cNvSpPr>
          <p:nvPr/>
        </p:nvSpPr>
        <p:spPr bwMode="auto">
          <a:xfrm>
            <a:off x="914400" y="6172200"/>
            <a:ext cx="381000" cy="381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3" name="Oval 20"/>
          <p:cNvSpPr>
            <a:spLocks noChangeArrowheads="1"/>
          </p:cNvSpPr>
          <p:nvPr/>
        </p:nvSpPr>
        <p:spPr bwMode="auto">
          <a:xfrm>
            <a:off x="1371600" y="6172200"/>
            <a:ext cx="381000" cy="381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4" name="Oval 21"/>
          <p:cNvSpPr>
            <a:spLocks noChangeArrowheads="1"/>
          </p:cNvSpPr>
          <p:nvPr/>
        </p:nvSpPr>
        <p:spPr bwMode="auto">
          <a:xfrm>
            <a:off x="1828800" y="6172200"/>
            <a:ext cx="381000" cy="381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5" name="Oval 22"/>
          <p:cNvSpPr>
            <a:spLocks noChangeArrowheads="1"/>
          </p:cNvSpPr>
          <p:nvPr/>
        </p:nvSpPr>
        <p:spPr bwMode="auto">
          <a:xfrm>
            <a:off x="2286000" y="6172200"/>
            <a:ext cx="381000" cy="381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6" name="Oval 23"/>
          <p:cNvSpPr>
            <a:spLocks noChangeArrowheads="1"/>
          </p:cNvSpPr>
          <p:nvPr/>
        </p:nvSpPr>
        <p:spPr bwMode="auto">
          <a:xfrm>
            <a:off x="2743200" y="6172200"/>
            <a:ext cx="381000" cy="381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7" name="Oval 24"/>
          <p:cNvSpPr>
            <a:spLocks noChangeArrowheads="1"/>
          </p:cNvSpPr>
          <p:nvPr/>
        </p:nvSpPr>
        <p:spPr bwMode="auto">
          <a:xfrm>
            <a:off x="3200400" y="6172200"/>
            <a:ext cx="381000" cy="381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8" name="Oval 25"/>
          <p:cNvSpPr>
            <a:spLocks noChangeArrowheads="1"/>
          </p:cNvSpPr>
          <p:nvPr/>
        </p:nvSpPr>
        <p:spPr bwMode="auto">
          <a:xfrm>
            <a:off x="5943600" y="5410200"/>
            <a:ext cx="1295400" cy="12954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9" name="Oval 26"/>
          <p:cNvSpPr>
            <a:spLocks noChangeArrowheads="1"/>
          </p:cNvSpPr>
          <p:nvPr/>
        </p:nvSpPr>
        <p:spPr bwMode="auto">
          <a:xfrm>
            <a:off x="7315200" y="5410200"/>
            <a:ext cx="1295400" cy="126682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0" name="Text Box 27"/>
          <p:cNvSpPr txBox="1">
            <a:spLocks noChangeArrowheads="1"/>
          </p:cNvSpPr>
          <p:nvPr/>
        </p:nvSpPr>
        <p:spPr bwMode="auto">
          <a:xfrm>
            <a:off x="1447800" y="4953000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/>
              <a:t>Offspring</a:t>
            </a:r>
          </a:p>
        </p:txBody>
      </p:sp>
      <p:sp>
        <p:nvSpPr>
          <p:cNvPr id="22551" name="Text Box 28"/>
          <p:cNvSpPr txBox="1">
            <a:spLocks noChangeArrowheads="1"/>
          </p:cNvSpPr>
          <p:nvPr/>
        </p:nvSpPr>
        <p:spPr bwMode="auto">
          <a:xfrm>
            <a:off x="6705600" y="4953000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/>
              <a:t>Offspring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What is the best solution?</a:t>
            </a:r>
            <a:endParaRPr lang="en-US" altLang="en-US" sz="3200" b="1" i="1"/>
          </a:p>
        </p:txBody>
      </p:sp>
      <p:sp>
        <p:nvSpPr>
          <p:cNvPr id="23555" name="Text Box 22"/>
          <p:cNvSpPr txBox="1">
            <a:spLocks noChangeArrowheads="1"/>
          </p:cNvSpPr>
          <p:nvPr/>
        </p:nvSpPr>
        <p:spPr bwMode="auto">
          <a:xfrm>
            <a:off x="685800" y="163830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The Lack Clutch – The best solution is the one that maximizes the number of offspring surviving to maturity. Lack (1947)</a:t>
            </a:r>
          </a:p>
        </p:txBody>
      </p:sp>
      <p:sp>
        <p:nvSpPr>
          <p:cNvPr id="23556" name="Text Box 23"/>
          <p:cNvSpPr txBox="1">
            <a:spLocks noChangeArrowheads="1"/>
          </p:cNvSpPr>
          <p:nvPr/>
        </p:nvSpPr>
        <p:spPr bwMode="auto">
          <a:xfrm>
            <a:off x="4038600" y="5791200"/>
            <a:ext cx="1038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W = S*N</a:t>
            </a:r>
          </a:p>
        </p:txBody>
      </p:sp>
      <p:pic>
        <p:nvPicPr>
          <p:cNvPr id="23557" name="Picture 24" descr="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33688"/>
            <a:ext cx="1524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25"/>
          <p:cNvSpPr txBox="1">
            <a:spLocks noChangeArrowheads="1"/>
          </p:cNvSpPr>
          <p:nvPr/>
        </p:nvSpPr>
        <p:spPr bwMode="auto">
          <a:xfrm>
            <a:off x="3937000" y="4738688"/>
            <a:ext cx="132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David Lack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There is a fundamental trade-off</a:t>
            </a:r>
            <a:endParaRPr lang="en-US" altLang="en-US" sz="3200" b="1" i="1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067175" y="1066800"/>
            <a:ext cx="1355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W</a:t>
            </a:r>
            <a:r>
              <a:rPr lang="en-US" altLang="en-US" b="1"/>
              <a:t> = </a:t>
            </a:r>
            <a:r>
              <a:rPr lang="en-US" altLang="en-US" b="1" i="1"/>
              <a:t>N</a:t>
            </a:r>
            <a:r>
              <a:rPr lang="en-US" altLang="en-US" b="1"/>
              <a:t>*</a:t>
            </a:r>
            <a:r>
              <a:rPr lang="en-US" altLang="en-US" b="1" i="1"/>
              <a:t>S</a:t>
            </a:r>
            <a:r>
              <a:rPr lang="en-US" altLang="en-US" b="1"/>
              <a:t>(</a:t>
            </a:r>
            <a:r>
              <a:rPr lang="en-US" altLang="en-US" b="1" i="1"/>
              <a:t>N</a:t>
            </a:r>
            <a:r>
              <a:rPr lang="en-US" altLang="en-US" b="1"/>
              <a:t>)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447800"/>
            <a:ext cx="40957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2133600" y="2362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S</a:t>
            </a:r>
          </a:p>
        </p:txBody>
      </p:sp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4105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2946400" y="6034088"/>
            <a:ext cx="345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Number of offspring produced, </a:t>
            </a:r>
            <a:r>
              <a:rPr lang="en-US" altLang="en-US" b="1" i="1"/>
              <a:t>N</a:t>
            </a: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2114550" y="467677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W</a:t>
            </a:r>
          </a:p>
        </p:txBody>
      </p:sp>
      <p:sp>
        <p:nvSpPr>
          <p:cNvPr id="24585" name="Line 12"/>
          <p:cNvSpPr>
            <a:spLocks noChangeShapeType="1"/>
          </p:cNvSpPr>
          <p:nvPr/>
        </p:nvSpPr>
        <p:spPr bwMode="auto">
          <a:xfrm flipH="1">
            <a:off x="4619625" y="4038600"/>
            <a:ext cx="2238375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6842125" y="3619500"/>
            <a:ext cx="1768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/>
              <a:t>This is the “Lack Clutch”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An example with #’s</a:t>
            </a:r>
            <a:endParaRPr lang="en-US" altLang="en-US" sz="3200" b="1" i="1"/>
          </a:p>
        </p:txBody>
      </p:sp>
      <p:graphicFrame>
        <p:nvGraphicFramePr>
          <p:cNvPr id="77827" name="Group 3"/>
          <p:cNvGraphicFramePr>
            <a:graphicFrameLocks noGrp="1"/>
          </p:cNvGraphicFramePr>
          <p:nvPr/>
        </p:nvGraphicFramePr>
        <p:xfrm>
          <a:off x="1524000" y="2057400"/>
          <a:ext cx="6096000" cy="219408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.75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.5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.25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.1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1143000" y="5500688"/>
            <a:ext cx="688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What is the optimal number of offspring to produce in this example?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An example with #’s</a:t>
            </a:r>
            <a:endParaRPr lang="en-US" altLang="en-US" sz="3200" b="1" i="1"/>
          </a:p>
        </p:txBody>
      </p:sp>
      <p:graphicFrame>
        <p:nvGraphicFramePr>
          <p:cNvPr id="92163" name="Group 3"/>
          <p:cNvGraphicFramePr>
            <a:graphicFrameLocks noGrp="1"/>
          </p:cNvGraphicFramePr>
          <p:nvPr/>
        </p:nvGraphicFramePr>
        <p:xfrm>
          <a:off x="1524000" y="2057400"/>
          <a:ext cx="6096000" cy="219408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.75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.5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.25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.1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1143000" y="5500688"/>
            <a:ext cx="688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What is the optimal number of offspring to produce in this example?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1524000" y="2781300"/>
            <a:ext cx="6096000" cy="7334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Do real data conform to the ‘Lack Clutch’?</a:t>
            </a:r>
            <a:endParaRPr lang="en-US" altLang="en-US" sz="3200" b="1" i="1"/>
          </a:p>
        </p:txBody>
      </p:sp>
      <p:pic>
        <p:nvPicPr>
          <p:cNvPr id="27651" name="Picture 34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0988"/>
            <a:ext cx="800100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35"/>
          <p:cNvSpPr txBox="1">
            <a:spLocks noChangeArrowheads="1"/>
          </p:cNvSpPr>
          <p:nvPr/>
        </p:nvSpPr>
        <p:spPr bwMode="auto">
          <a:xfrm>
            <a:off x="6891338" y="6477000"/>
            <a:ext cx="2100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/>
              <a:t>Table from Stearns, 1992</a:t>
            </a:r>
          </a:p>
        </p:txBody>
      </p:sp>
      <p:sp>
        <p:nvSpPr>
          <p:cNvPr id="27653" name="Text Box 36"/>
          <p:cNvSpPr txBox="1">
            <a:spLocks noChangeArrowheads="1"/>
          </p:cNvSpPr>
          <p:nvPr/>
        </p:nvSpPr>
        <p:spPr bwMode="auto">
          <a:xfrm>
            <a:off x="0" y="56007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/>
              <a:t>The observed clutch sizes appear consistently smaller than the ‘Lack Clutch’</a:t>
            </a:r>
          </a:p>
        </p:txBody>
      </p:sp>
      <p:sp>
        <p:nvSpPr>
          <p:cNvPr id="27654" name="Rectangle 37"/>
          <p:cNvSpPr>
            <a:spLocks noChangeArrowheads="1"/>
          </p:cNvSpPr>
          <p:nvPr/>
        </p:nvSpPr>
        <p:spPr bwMode="auto">
          <a:xfrm>
            <a:off x="771525" y="3257550"/>
            <a:ext cx="7629525" cy="18097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Freeform 38"/>
          <p:cNvSpPr>
            <a:spLocks/>
          </p:cNvSpPr>
          <p:nvPr/>
        </p:nvSpPr>
        <p:spPr bwMode="auto">
          <a:xfrm>
            <a:off x="2390775" y="3438525"/>
            <a:ext cx="3200400" cy="2209800"/>
          </a:xfrm>
          <a:custGeom>
            <a:avLst/>
            <a:gdLst>
              <a:gd name="T0" fmla="*/ 2147483647 w 2016"/>
              <a:gd name="T1" fmla="*/ 0 h 1392"/>
              <a:gd name="T2" fmla="*/ 2147483647 w 2016"/>
              <a:gd name="T3" fmla="*/ 2147483647 h 1392"/>
              <a:gd name="T4" fmla="*/ 0 w 2016"/>
              <a:gd name="T5" fmla="*/ 2147483647 h 1392"/>
              <a:gd name="T6" fmla="*/ 0 60000 65536"/>
              <a:gd name="T7" fmla="*/ 0 60000 65536"/>
              <a:gd name="T8" fmla="*/ 0 60000 65536"/>
              <a:gd name="T9" fmla="*/ 0 w 2016"/>
              <a:gd name="T10" fmla="*/ 0 h 1392"/>
              <a:gd name="T11" fmla="*/ 2016 w 2016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92">
                <a:moveTo>
                  <a:pt x="2016" y="0"/>
                </a:moveTo>
                <a:cubicBezTo>
                  <a:pt x="1992" y="412"/>
                  <a:pt x="1968" y="824"/>
                  <a:pt x="1632" y="1056"/>
                </a:cubicBezTo>
                <a:cubicBezTo>
                  <a:pt x="1296" y="1288"/>
                  <a:pt x="648" y="1340"/>
                  <a:pt x="0" y="139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Where does the ‘Lack Clutch’ go wrong?</a:t>
            </a:r>
            <a:endParaRPr lang="en-US" altLang="en-US" sz="3200" b="1" i="1"/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746125" y="2147888"/>
            <a:ext cx="67056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u="sng"/>
              <a:t>Assumptions of the ‘Lack Clutch’</a:t>
            </a:r>
          </a:p>
          <a:p>
            <a:pPr eaLnBrk="1" hangingPunct="1">
              <a:buFontTx/>
              <a:buNone/>
            </a:pPr>
            <a:endParaRPr lang="en-US" altLang="en-US" sz="2000" b="1" u="sng"/>
          </a:p>
          <a:p>
            <a:pPr eaLnBrk="1" hangingPunct="1">
              <a:buFontTx/>
              <a:buAutoNum type="arabicPeriod"/>
            </a:pPr>
            <a:r>
              <a:rPr lang="en-US" altLang="en-US" b="1"/>
              <a:t>No trade-off between clutch size and maternal mortality</a:t>
            </a:r>
          </a:p>
          <a:p>
            <a:pPr eaLnBrk="1" hangingPunct="1">
              <a:buFontTx/>
              <a:buAutoNum type="arabicPeriod"/>
            </a:pPr>
            <a:endParaRPr lang="en-US" altLang="en-US" b="1"/>
          </a:p>
          <a:p>
            <a:pPr eaLnBrk="1" hangingPunct="1">
              <a:buFontTx/>
              <a:buAutoNum type="arabicPeriod"/>
            </a:pPr>
            <a:r>
              <a:rPr lang="en-US" altLang="en-US" b="1"/>
              <a:t>No trade-off between clutch size across years</a:t>
            </a:r>
          </a:p>
          <a:p>
            <a:pPr eaLnBrk="1" hangingPunct="1">
              <a:buFontTx/>
              <a:buAutoNum type="arabicPeriod"/>
            </a:pPr>
            <a:endParaRPr lang="en-US" altLang="en-US" b="1"/>
          </a:p>
          <a:p>
            <a:pPr eaLnBrk="1" hangingPunct="1">
              <a:buFontTx/>
              <a:buAutoNum type="arabicPeriod"/>
            </a:pPr>
            <a:r>
              <a:rPr lang="en-US" altLang="en-US" b="1"/>
              <a:t>No parent-offspring conflict (who controls clutch size anyway?)</a:t>
            </a:r>
          </a:p>
          <a:p>
            <a:pPr eaLnBrk="1" hangingPunct="1">
              <a:buFontTx/>
              <a:buNone/>
            </a:pPr>
            <a:endParaRPr lang="en-US" altLang="en-US" b="1"/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0" y="60579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/>
              <a:t>All have been shown to be important in some real cases!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90934"/>
              </p:ext>
            </p:extLst>
          </p:nvPr>
        </p:nvGraphicFramePr>
        <p:xfrm>
          <a:off x="1752600" y="685800"/>
          <a:ext cx="5595938" cy="545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Document" r:id="rId3" imgW="5641826" imgH="5488290" progId="Word.Document.12">
                  <p:embed/>
                </p:oleObj>
              </mc:Choice>
              <mc:Fallback>
                <p:oleObj name="Document" r:id="rId3" imgW="5641826" imgH="54882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685800"/>
                        <a:ext cx="5595938" cy="545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3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Life history strategies: </a:t>
            </a:r>
            <a:r>
              <a:rPr lang="en-US" altLang="en-US" sz="3200" b="1" i="1"/>
              <a:t>r</a:t>
            </a:r>
            <a:r>
              <a:rPr lang="en-US" altLang="en-US" sz="3200" b="1"/>
              <a:t> vs. </a:t>
            </a:r>
            <a:r>
              <a:rPr lang="en-US" altLang="en-US" sz="3200" b="1" i="1"/>
              <a:t>K</a:t>
            </a:r>
            <a:r>
              <a:rPr lang="en-US" altLang="en-US" sz="3200" b="1"/>
              <a:t> selection</a:t>
            </a:r>
            <a:endParaRPr lang="en-US" altLang="en-US" sz="3200" b="1" i="1"/>
          </a:p>
        </p:txBody>
      </p:sp>
      <p:sp>
        <p:nvSpPr>
          <p:cNvPr id="29699" name="Text Box 58"/>
          <p:cNvSpPr txBox="1">
            <a:spLocks noChangeArrowheads="1"/>
          </p:cNvSpPr>
          <p:nvPr/>
        </p:nvSpPr>
        <p:spPr bwMode="auto">
          <a:xfrm>
            <a:off x="581025" y="1371600"/>
            <a:ext cx="815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/>
              <a:t>In the 1960’s interest in life histories was stimulated by the identification</a:t>
            </a:r>
          </a:p>
          <a:p>
            <a:pPr algn="ctr" eaLnBrk="1" hangingPunct="1">
              <a:buFontTx/>
              <a:buNone/>
            </a:pPr>
            <a:r>
              <a:rPr lang="en-US" altLang="en-US" b="1"/>
              <a:t>of two broad classes of life history STRATEGIES (MacArthur and Wilson, 1967):</a:t>
            </a:r>
          </a:p>
        </p:txBody>
      </p:sp>
      <p:sp>
        <p:nvSpPr>
          <p:cNvPr id="29700" name="Text Box 59"/>
          <p:cNvSpPr txBox="1">
            <a:spLocks noChangeArrowheads="1"/>
          </p:cNvSpPr>
          <p:nvPr/>
        </p:nvSpPr>
        <p:spPr bwMode="auto">
          <a:xfrm>
            <a:off x="990600" y="2362200"/>
            <a:ext cx="1190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i="1" u="sng"/>
              <a:t>r</a:t>
            </a:r>
            <a:r>
              <a:rPr lang="en-US" altLang="en-US" sz="2000" b="1" u="sng"/>
              <a:t> selected</a:t>
            </a:r>
            <a:endParaRPr lang="en-US" altLang="en-US" sz="2000" b="1" i="1" u="sng"/>
          </a:p>
        </p:txBody>
      </p:sp>
      <p:sp>
        <p:nvSpPr>
          <p:cNvPr id="29701" name="Text Box 60"/>
          <p:cNvSpPr txBox="1">
            <a:spLocks noChangeArrowheads="1"/>
          </p:cNvSpPr>
          <p:nvPr/>
        </p:nvSpPr>
        <p:spPr bwMode="auto">
          <a:xfrm>
            <a:off x="5257800" y="2362200"/>
            <a:ext cx="1262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i="1" u="sng"/>
              <a:t>K</a:t>
            </a:r>
            <a:r>
              <a:rPr lang="en-US" altLang="en-US" sz="2000" b="1" u="sng"/>
              <a:t> selected</a:t>
            </a:r>
            <a:endParaRPr lang="en-US" altLang="en-US" sz="2000" b="1" i="1" u="sng"/>
          </a:p>
        </p:txBody>
      </p:sp>
      <p:sp>
        <p:nvSpPr>
          <p:cNvPr id="29702" name="Text Box 61"/>
          <p:cNvSpPr txBox="1">
            <a:spLocks noChangeArrowheads="1"/>
          </p:cNvSpPr>
          <p:nvPr/>
        </p:nvSpPr>
        <p:spPr bwMode="auto">
          <a:xfrm>
            <a:off x="990600" y="3090863"/>
            <a:ext cx="2971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Mature early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Have many small offspring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Make a a few large   </a:t>
            </a:r>
          </a:p>
          <a:p>
            <a:pPr eaLnBrk="1" hangingPunct="1">
              <a:buFontTx/>
              <a:buNone/>
            </a:pPr>
            <a:r>
              <a:rPr lang="en-US" altLang="en-US" b="1"/>
              <a:t>   reproductive efforts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Die young</a:t>
            </a:r>
          </a:p>
        </p:txBody>
      </p:sp>
      <p:sp>
        <p:nvSpPr>
          <p:cNvPr id="29703" name="Text Box 62"/>
          <p:cNvSpPr txBox="1">
            <a:spLocks noChangeArrowheads="1"/>
          </p:cNvSpPr>
          <p:nvPr/>
        </p:nvSpPr>
        <p:spPr bwMode="auto">
          <a:xfrm>
            <a:off x="5318125" y="3090863"/>
            <a:ext cx="33686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Mature later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Have few large offspring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Make many small </a:t>
            </a:r>
          </a:p>
          <a:p>
            <a:pPr eaLnBrk="1" hangingPunct="1">
              <a:buFontTx/>
              <a:buNone/>
            </a:pPr>
            <a:r>
              <a:rPr lang="en-US" altLang="en-US" b="1"/>
              <a:t>   reproductive efforts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Live a long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Examples of life history traits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39211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Size at birth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rgbClr val="0066FF"/>
                </a:solidFill>
              </a:rPr>
              <a:t>Age specific reproductive investment</a:t>
            </a:r>
          </a:p>
          <a:p>
            <a:pPr eaLnBrk="1" hangingPunct="1">
              <a:buFontTx/>
              <a:buChar char="•"/>
            </a:pPr>
            <a:endParaRPr lang="en-US" altLang="en-US" b="1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b="1"/>
              <a:t> </a:t>
            </a:r>
            <a:r>
              <a:rPr lang="en-US" altLang="en-US" b="1">
                <a:solidFill>
                  <a:srgbClr val="0066FF"/>
                </a:solidFill>
              </a:rPr>
              <a:t>Number, and size of offspring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chemeClr val="tx2"/>
                </a:solidFill>
              </a:rPr>
              <a:t> Age at maturity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Length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Putative examples of </a:t>
            </a:r>
            <a:r>
              <a:rPr lang="en-US" altLang="en-US" sz="3200" b="1" i="1"/>
              <a:t>r</a:t>
            </a:r>
            <a:r>
              <a:rPr lang="en-US" altLang="en-US" sz="3200" b="1"/>
              <a:t> vs. </a:t>
            </a:r>
            <a:r>
              <a:rPr lang="en-US" altLang="en-US" sz="3200" b="1" i="1"/>
              <a:t>K</a:t>
            </a:r>
            <a:r>
              <a:rPr lang="en-US" altLang="en-US" sz="3200" b="1"/>
              <a:t> selected species</a:t>
            </a:r>
            <a:endParaRPr lang="en-US" altLang="en-US" sz="3200" b="1" i="1"/>
          </a:p>
        </p:txBody>
      </p:sp>
      <p:pic>
        <p:nvPicPr>
          <p:cNvPr id="30723" name="Picture 8" descr="t_dande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362200"/>
            <a:ext cx="1200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1543050" y="4000500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i="1"/>
              <a:t>Taraxacum officinale</a:t>
            </a:r>
            <a:r>
              <a:rPr lang="en-US" altLang="en-US"/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b="1"/>
              <a:t>Dandelion</a:t>
            </a:r>
          </a:p>
        </p:txBody>
      </p:sp>
      <p:pic>
        <p:nvPicPr>
          <p:cNvPr id="30725" name="Picture 10" descr="redw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25114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4648200" y="5219700"/>
            <a:ext cx="285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i="1"/>
              <a:t>Sequoiadendron giganteum</a:t>
            </a:r>
            <a:r>
              <a:rPr lang="en-US" altLang="en-US"/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b="1"/>
              <a:t>Redwood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Putative examples of </a:t>
            </a:r>
            <a:r>
              <a:rPr lang="en-US" altLang="en-US" sz="3200" b="1" i="1"/>
              <a:t>r</a:t>
            </a:r>
            <a:r>
              <a:rPr lang="en-US" altLang="en-US" sz="3200" b="1"/>
              <a:t> vs. </a:t>
            </a:r>
            <a:r>
              <a:rPr lang="en-US" altLang="en-US" sz="3200" b="1" i="1"/>
              <a:t>K</a:t>
            </a:r>
            <a:r>
              <a:rPr lang="en-US" altLang="en-US" sz="3200" b="1"/>
              <a:t> selected species</a:t>
            </a:r>
            <a:endParaRPr lang="en-US" altLang="en-US" sz="3200" b="1" i="1"/>
          </a:p>
        </p:txBody>
      </p:sp>
      <p:pic>
        <p:nvPicPr>
          <p:cNvPr id="31747" name="Picture 8" descr="deserttortois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857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9" descr="peromyscus_leucop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24384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1066800" y="43434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i="1"/>
              <a:t>Peromyscus leucopus</a:t>
            </a:r>
          </a:p>
          <a:p>
            <a:pPr algn="ctr" eaLnBrk="1" hangingPunct="1">
              <a:buFontTx/>
              <a:buNone/>
            </a:pPr>
            <a:r>
              <a:rPr lang="en-US" altLang="en-US" b="1"/>
              <a:t>Deer mouse</a:t>
            </a:r>
          </a:p>
        </p:txBody>
      </p:sp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5518150" y="4540250"/>
            <a:ext cx="202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i="1"/>
              <a:t>Gopherus agassizii</a:t>
            </a:r>
            <a:r>
              <a:rPr lang="en-US" altLang="en-US"/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b="1"/>
              <a:t>Desert tortoise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What conditions favor </a:t>
            </a:r>
            <a:r>
              <a:rPr lang="en-US" altLang="en-US" sz="3200" b="1" i="1"/>
              <a:t>r</a:t>
            </a:r>
            <a:r>
              <a:rPr lang="en-US" altLang="en-US" sz="3200" b="1"/>
              <a:t> vs </a:t>
            </a:r>
            <a:r>
              <a:rPr lang="en-US" altLang="en-US" sz="3200" b="1" i="1"/>
              <a:t>K</a:t>
            </a:r>
            <a:r>
              <a:rPr lang="en-US" altLang="en-US" sz="3200" b="1"/>
              <a:t> species?</a:t>
            </a:r>
            <a:endParaRPr lang="en-US" altLang="en-US" sz="3200" b="1" i="1"/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b="1" dirty="0"/>
              <a:t>A simple model of density-dependent natural selection can </a:t>
            </a:r>
            <a:r>
              <a:rPr lang="en-US" altLang="en-US" b="1" dirty="0"/>
              <a:t>help </a:t>
            </a:r>
            <a:r>
              <a:rPr lang="en-US" altLang="en-US" b="1" dirty="0" smtClean="0"/>
              <a:t>(</a:t>
            </a:r>
            <a:r>
              <a:rPr lang="en-US" altLang="en-US" b="1" dirty="0" err="1" smtClean="0"/>
              <a:t>Roughgarden</a:t>
            </a:r>
            <a:r>
              <a:rPr lang="en-US" altLang="en-US" b="1" dirty="0" smtClean="0"/>
              <a:t>, 1971</a:t>
            </a:r>
            <a:r>
              <a:rPr lang="en-US" altLang="en-US" b="1" dirty="0"/>
              <a:t>)</a:t>
            </a:r>
          </a:p>
          <a:p>
            <a:pPr algn="ctr" eaLnBrk="1" hangingPunct="1">
              <a:buFontTx/>
              <a:buNone/>
            </a:pPr>
            <a:endParaRPr lang="en-US" altLang="en-US" b="1" dirty="0"/>
          </a:p>
        </p:txBody>
      </p:sp>
      <p:graphicFrame>
        <p:nvGraphicFramePr>
          <p:cNvPr id="32772" name="Object 8"/>
          <p:cNvGraphicFramePr>
            <a:graphicFrameLocks noChangeAspect="1"/>
          </p:cNvGraphicFramePr>
          <p:nvPr/>
        </p:nvGraphicFramePr>
        <p:xfrm>
          <a:off x="3590925" y="1903413"/>
          <a:ext cx="19716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Equation" r:id="rId3" imgW="1016000" imgH="393700" progId="Equation.3">
                  <p:embed/>
                </p:oleObj>
              </mc:Choice>
              <mc:Fallback>
                <p:oleObj name="Equation" r:id="rId3" imgW="10160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1903413"/>
                        <a:ext cx="197167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2514600" y="3124200"/>
            <a:ext cx="410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of this, each INDIVIDUAL contributes: </a:t>
            </a:r>
          </a:p>
        </p:txBody>
      </p:sp>
      <p:graphicFrame>
        <p:nvGraphicFramePr>
          <p:cNvPr id="32774" name="Object 10"/>
          <p:cNvGraphicFramePr>
            <a:graphicFrameLocks noChangeAspect="1"/>
          </p:cNvGraphicFramePr>
          <p:nvPr/>
        </p:nvGraphicFramePr>
        <p:xfrm>
          <a:off x="3702050" y="3886200"/>
          <a:ext cx="17494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Equation" r:id="rId5" imgW="901309" imgH="393529" progId="Equation.3">
                  <p:embed/>
                </p:oleObj>
              </mc:Choice>
              <mc:Fallback>
                <p:oleObj name="Equation" r:id="rId5" imgW="901309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3886200"/>
                        <a:ext cx="17494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-9525" y="4891088"/>
            <a:ext cx="918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/>
              <a:t>to population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A simple model of density dependent selection</a:t>
            </a:r>
            <a:endParaRPr lang="en-US" altLang="en-US" sz="3200" b="1" i="1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dirty="0"/>
              <a:t>Since an </a:t>
            </a:r>
            <a:r>
              <a:rPr lang="en-US" altLang="en-US" b="1" dirty="0" smtClean="0"/>
              <a:t>individual’s </a:t>
            </a:r>
            <a:r>
              <a:rPr lang="en-US" altLang="en-US" b="1" dirty="0"/>
              <a:t>contribution to population growth is intimately connected</a:t>
            </a:r>
          </a:p>
          <a:p>
            <a:pPr algn="ctr" eaLnBrk="1" hangingPunct="1">
              <a:buFontTx/>
              <a:buNone/>
            </a:pPr>
            <a:r>
              <a:rPr lang="en-US" altLang="en-US" b="1" dirty="0"/>
              <a:t>to the notion of individual fitness, </a:t>
            </a:r>
            <a:r>
              <a:rPr lang="en-US" altLang="en-US" b="1" dirty="0" err="1" smtClean="0"/>
              <a:t>Roughgarden</a:t>
            </a:r>
            <a:r>
              <a:rPr lang="en-US" altLang="en-US" b="1" dirty="0" smtClean="0"/>
              <a:t> assumed the </a:t>
            </a:r>
            <a:r>
              <a:rPr lang="en-US" altLang="en-US" b="1" dirty="0"/>
              <a:t>fitness of various genotypes is:</a:t>
            </a:r>
          </a:p>
        </p:txBody>
      </p:sp>
      <p:graphicFrame>
        <p:nvGraphicFramePr>
          <p:cNvPr id="33796" name="Object 8"/>
          <p:cNvGraphicFramePr>
            <a:graphicFrameLocks noChangeAspect="1"/>
          </p:cNvGraphicFramePr>
          <p:nvPr/>
        </p:nvGraphicFramePr>
        <p:xfrm>
          <a:off x="3206750" y="2354263"/>
          <a:ext cx="26606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Equation" r:id="rId3" imgW="1358310" imgH="431613" progId="Equation.3">
                  <p:embed/>
                </p:oleObj>
              </mc:Choice>
              <mc:Fallback>
                <p:oleObj name="Equation" r:id="rId3" imgW="1358310" imgH="4316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2354263"/>
                        <a:ext cx="266065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9"/>
          <p:cNvGraphicFramePr>
            <a:graphicFrameLocks noChangeAspect="1"/>
          </p:cNvGraphicFramePr>
          <p:nvPr/>
        </p:nvGraphicFramePr>
        <p:xfrm>
          <a:off x="3213100" y="3497263"/>
          <a:ext cx="26352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Equation" r:id="rId5" imgW="1346200" imgH="431800" progId="Equation.3">
                  <p:embed/>
                </p:oleObj>
              </mc:Choice>
              <mc:Fallback>
                <p:oleObj name="Equation" r:id="rId5" imgW="13462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3497263"/>
                        <a:ext cx="263525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10"/>
          <p:cNvGraphicFramePr>
            <a:graphicFrameLocks noChangeAspect="1"/>
          </p:cNvGraphicFramePr>
          <p:nvPr/>
        </p:nvGraphicFramePr>
        <p:xfrm>
          <a:off x="3249613" y="4724400"/>
          <a:ext cx="253523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Equation" r:id="rId7" imgW="1295400" imgH="431800" progId="Equation.3">
                  <p:embed/>
                </p:oleObj>
              </mc:Choice>
              <mc:Fallback>
                <p:oleObj name="Equation" r:id="rId7" imgW="12954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4724400"/>
                        <a:ext cx="2535237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3495675" y="6186488"/>
            <a:ext cx="218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 err="1"/>
              <a:t>Roughgarden</a:t>
            </a:r>
            <a:r>
              <a:rPr lang="en-US" altLang="en-US" b="1" dirty="0"/>
              <a:t> (1971)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A critical assumption</a:t>
            </a:r>
            <a:endParaRPr lang="en-US" altLang="en-US" sz="3200" b="1" i="1"/>
          </a:p>
        </p:txBody>
      </p:sp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981200"/>
            <a:ext cx="44386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2063750" y="1104900"/>
            <a:ext cx="502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There is an inherent trade-off between ‘</a:t>
            </a:r>
            <a:r>
              <a:rPr lang="en-US" altLang="en-US" b="1" i="1"/>
              <a:t>K</a:t>
            </a:r>
            <a:r>
              <a:rPr lang="en-US" altLang="en-US" b="1"/>
              <a:t>’ and ‘</a:t>
            </a:r>
            <a:r>
              <a:rPr lang="en-US" altLang="en-US" b="1" i="1"/>
              <a:t>r</a:t>
            </a:r>
            <a:r>
              <a:rPr lang="en-US" altLang="en-US" b="1"/>
              <a:t>’</a:t>
            </a:r>
          </a:p>
        </p:txBody>
      </p:sp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2743200" y="4224338"/>
            <a:ext cx="514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AA</a:t>
            </a: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4371975" y="4224338"/>
            <a:ext cx="463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Aa</a:t>
            </a:r>
          </a:p>
        </p:txBody>
      </p:sp>
      <p:sp>
        <p:nvSpPr>
          <p:cNvPr id="34823" name="Text Box 11"/>
          <p:cNvSpPr txBox="1">
            <a:spLocks noChangeArrowheads="1"/>
          </p:cNvSpPr>
          <p:nvPr/>
        </p:nvSpPr>
        <p:spPr bwMode="auto">
          <a:xfrm>
            <a:off x="6010275" y="4224338"/>
            <a:ext cx="4127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aa</a:t>
            </a:r>
          </a:p>
        </p:txBody>
      </p:sp>
      <p:sp>
        <p:nvSpPr>
          <p:cNvPr id="34824" name="Text Box 12"/>
          <p:cNvSpPr txBox="1">
            <a:spLocks noChangeArrowheads="1"/>
          </p:cNvSpPr>
          <p:nvPr/>
        </p:nvSpPr>
        <p:spPr bwMode="auto">
          <a:xfrm>
            <a:off x="0" y="52959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b="1"/>
              <a:t>Genotypes with a large </a:t>
            </a:r>
            <a:r>
              <a:rPr lang="en-US" altLang="en-US" sz="2000" b="1" i="1"/>
              <a:t>‘r’</a:t>
            </a:r>
            <a:r>
              <a:rPr lang="en-US" altLang="en-US" sz="2000" b="1"/>
              <a:t> value tend to have a small ‘</a:t>
            </a:r>
            <a:r>
              <a:rPr lang="en-US" altLang="en-US" sz="2000" b="1" i="1"/>
              <a:t>K</a:t>
            </a:r>
            <a:r>
              <a:rPr lang="en-US" altLang="en-US" sz="2000" b="1"/>
              <a:t>’ value</a:t>
            </a:r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3260725" y="3581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5394325" y="3162300"/>
            <a:ext cx="27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008080"/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Can an allele that increases </a:t>
            </a:r>
            <a:r>
              <a:rPr lang="en-US" altLang="en-US" sz="3200" b="1" i="1"/>
              <a:t>r</a:t>
            </a:r>
            <a:r>
              <a:rPr lang="en-US" altLang="en-US" sz="3200" b="1"/>
              <a:t> but decreases </a:t>
            </a:r>
            <a:r>
              <a:rPr lang="en-US" altLang="en-US" sz="3200" b="1" i="1"/>
              <a:t>K</a:t>
            </a:r>
            <a:r>
              <a:rPr lang="en-US" altLang="en-US" sz="3200" b="1"/>
              <a:t> fix?</a:t>
            </a:r>
          </a:p>
        </p:txBody>
      </p:sp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0" y="64150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/>
              <a:t>In a constant environment, NO!</a:t>
            </a:r>
          </a:p>
        </p:txBody>
      </p:sp>
      <p:pic>
        <p:nvPicPr>
          <p:cNvPr id="3584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914400"/>
            <a:ext cx="46196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5845175" y="13335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FF9900"/>
                </a:solidFill>
              </a:rPr>
              <a:t>N</a:t>
            </a:r>
          </a:p>
        </p:txBody>
      </p:sp>
      <p:sp>
        <p:nvSpPr>
          <p:cNvPr id="35846" name="Text Box 12"/>
          <p:cNvSpPr txBox="1">
            <a:spLocks noChangeArrowheads="1"/>
          </p:cNvSpPr>
          <p:nvPr/>
        </p:nvSpPr>
        <p:spPr bwMode="auto">
          <a:xfrm>
            <a:off x="5768975" y="24765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00CCFF"/>
                </a:solidFill>
              </a:rPr>
              <a:t>p</a:t>
            </a:r>
          </a:p>
        </p:txBody>
      </p:sp>
      <p:sp>
        <p:nvSpPr>
          <p:cNvPr id="35847" name="Text Box 13"/>
          <p:cNvSpPr txBox="1">
            <a:spLocks noChangeArrowheads="1"/>
          </p:cNvSpPr>
          <p:nvPr/>
        </p:nvSpPr>
        <p:spPr bwMode="auto">
          <a:xfrm>
            <a:off x="8299450" y="201453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i="1">
                <a:solidFill>
                  <a:schemeClr val="tx2"/>
                </a:solidFill>
              </a:rPr>
              <a:t>p</a:t>
            </a:r>
          </a:p>
        </p:txBody>
      </p:sp>
      <p:sp>
        <p:nvSpPr>
          <p:cNvPr id="35848" name="Text Box 14"/>
          <p:cNvSpPr txBox="1">
            <a:spLocks noChangeArrowheads="1"/>
          </p:cNvSpPr>
          <p:nvPr/>
        </p:nvSpPr>
        <p:spPr bwMode="auto">
          <a:xfrm>
            <a:off x="3651250" y="210978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i="1"/>
              <a:t>N</a:t>
            </a:r>
          </a:p>
        </p:txBody>
      </p:sp>
      <p:sp>
        <p:nvSpPr>
          <p:cNvPr id="35849" name="Text Box 16"/>
          <p:cNvSpPr txBox="1">
            <a:spLocks noChangeArrowheads="1"/>
          </p:cNvSpPr>
          <p:nvPr/>
        </p:nvSpPr>
        <p:spPr bwMode="auto">
          <a:xfrm>
            <a:off x="571500" y="1438275"/>
            <a:ext cx="2247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/>
              <a:t>Example 1:</a:t>
            </a:r>
          </a:p>
          <a:p>
            <a:pPr eaLnBrk="1" hangingPunct="1">
              <a:buFontTx/>
              <a:buNone/>
            </a:pPr>
            <a:r>
              <a:rPr lang="en-US" altLang="en-US" b="1" i="1"/>
              <a:t>r</a:t>
            </a:r>
            <a:r>
              <a:rPr lang="en-US" altLang="en-US" b="1" baseline="-25000"/>
              <a:t>AA</a:t>
            </a:r>
            <a:r>
              <a:rPr lang="en-US" altLang="en-US" b="1"/>
              <a:t> = .15	  </a:t>
            </a:r>
            <a:r>
              <a:rPr lang="en-US" altLang="en-US" b="1" i="1"/>
              <a:t>K</a:t>
            </a:r>
            <a:r>
              <a:rPr lang="en-US" altLang="en-US" b="1" baseline="-25000"/>
              <a:t>AA</a:t>
            </a:r>
            <a:r>
              <a:rPr lang="en-US" altLang="en-US" b="1"/>
              <a:t> = 900</a:t>
            </a:r>
          </a:p>
          <a:p>
            <a:pPr eaLnBrk="1" hangingPunct="1">
              <a:buFontTx/>
              <a:buNone/>
            </a:pPr>
            <a:r>
              <a:rPr lang="en-US" altLang="en-US" b="1" i="1"/>
              <a:t>r</a:t>
            </a:r>
            <a:r>
              <a:rPr lang="en-US" altLang="en-US" b="1" baseline="-25000"/>
              <a:t>Aa</a:t>
            </a:r>
            <a:r>
              <a:rPr lang="en-US" altLang="en-US" b="1"/>
              <a:t> = .10    </a:t>
            </a:r>
            <a:r>
              <a:rPr lang="en-US" altLang="en-US" b="1" i="1"/>
              <a:t>K</a:t>
            </a:r>
            <a:r>
              <a:rPr lang="en-US" altLang="en-US" b="1" baseline="-25000"/>
              <a:t>Aa</a:t>
            </a:r>
            <a:r>
              <a:rPr lang="en-US" altLang="en-US" b="1"/>
              <a:t> = 950</a:t>
            </a:r>
          </a:p>
          <a:p>
            <a:pPr eaLnBrk="1" hangingPunct="1">
              <a:buFontTx/>
              <a:buNone/>
            </a:pPr>
            <a:r>
              <a:rPr lang="en-US" altLang="en-US" b="1" i="1"/>
              <a:t>r</a:t>
            </a:r>
            <a:r>
              <a:rPr lang="en-US" altLang="en-US" b="1" baseline="-25000"/>
              <a:t>aa</a:t>
            </a:r>
            <a:r>
              <a:rPr lang="en-US" altLang="en-US" b="1"/>
              <a:t> = .05     </a:t>
            </a:r>
            <a:r>
              <a:rPr lang="en-US" altLang="en-US" b="1" i="1"/>
              <a:t>K</a:t>
            </a:r>
            <a:r>
              <a:rPr lang="en-US" altLang="en-US" b="1" baseline="-25000"/>
              <a:t>aa</a:t>
            </a:r>
            <a:r>
              <a:rPr lang="en-US" altLang="en-US" b="1"/>
              <a:t> = 1000</a:t>
            </a:r>
          </a:p>
        </p:txBody>
      </p:sp>
      <p:pic>
        <p:nvPicPr>
          <p:cNvPr id="3585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3352800"/>
            <a:ext cx="46196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 Box 18"/>
          <p:cNvSpPr txBox="1">
            <a:spLocks noChangeArrowheads="1"/>
          </p:cNvSpPr>
          <p:nvPr/>
        </p:nvSpPr>
        <p:spPr bwMode="auto">
          <a:xfrm>
            <a:off x="5486400" y="6057900"/>
            <a:ext cx="1460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Generation #</a:t>
            </a:r>
          </a:p>
        </p:txBody>
      </p:sp>
      <p:sp>
        <p:nvSpPr>
          <p:cNvPr id="35852" name="Text Box 19"/>
          <p:cNvSpPr txBox="1">
            <a:spLocks noChangeArrowheads="1"/>
          </p:cNvSpPr>
          <p:nvPr/>
        </p:nvSpPr>
        <p:spPr bwMode="auto">
          <a:xfrm>
            <a:off x="5851525" y="3810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FF9900"/>
                </a:solidFill>
              </a:rPr>
              <a:t>N</a:t>
            </a:r>
          </a:p>
        </p:txBody>
      </p:sp>
      <p:sp>
        <p:nvSpPr>
          <p:cNvPr id="35853" name="Text Box 20"/>
          <p:cNvSpPr txBox="1">
            <a:spLocks noChangeArrowheads="1"/>
          </p:cNvSpPr>
          <p:nvPr/>
        </p:nvSpPr>
        <p:spPr bwMode="auto">
          <a:xfrm>
            <a:off x="5775325" y="4953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00CCFF"/>
                </a:solidFill>
              </a:rPr>
              <a:t>p</a:t>
            </a:r>
          </a:p>
        </p:txBody>
      </p:sp>
      <p:sp>
        <p:nvSpPr>
          <p:cNvPr id="35854" name="Text Box 21"/>
          <p:cNvSpPr txBox="1">
            <a:spLocks noChangeArrowheads="1"/>
          </p:cNvSpPr>
          <p:nvPr/>
        </p:nvSpPr>
        <p:spPr bwMode="auto">
          <a:xfrm>
            <a:off x="8305800" y="44608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i="1">
                <a:solidFill>
                  <a:schemeClr val="tx2"/>
                </a:solidFill>
              </a:rPr>
              <a:t>p</a:t>
            </a:r>
          </a:p>
        </p:txBody>
      </p:sp>
      <p:sp>
        <p:nvSpPr>
          <p:cNvPr id="35855" name="Text Box 22"/>
          <p:cNvSpPr txBox="1">
            <a:spLocks noChangeArrowheads="1"/>
          </p:cNvSpPr>
          <p:nvPr/>
        </p:nvSpPr>
        <p:spPr bwMode="auto">
          <a:xfrm>
            <a:off x="3657600" y="458628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i="1"/>
              <a:t>N</a:t>
            </a:r>
          </a:p>
        </p:txBody>
      </p:sp>
      <p:sp>
        <p:nvSpPr>
          <p:cNvPr id="35856" name="Text Box 23"/>
          <p:cNvSpPr txBox="1">
            <a:spLocks noChangeArrowheads="1"/>
          </p:cNvSpPr>
          <p:nvPr/>
        </p:nvSpPr>
        <p:spPr bwMode="auto">
          <a:xfrm>
            <a:off x="571500" y="4114800"/>
            <a:ext cx="2247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/>
              <a:t>Example 2:</a:t>
            </a:r>
          </a:p>
          <a:p>
            <a:pPr eaLnBrk="1" hangingPunct="1">
              <a:buFontTx/>
              <a:buNone/>
            </a:pPr>
            <a:r>
              <a:rPr lang="en-US" altLang="en-US" b="1" i="1"/>
              <a:t>r</a:t>
            </a:r>
            <a:r>
              <a:rPr lang="en-US" altLang="en-US" b="1" baseline="-25000"/>
              <a:t>AA</a:t>
            </a:r>
            <a:r>
              <a:rPr lang="en-US" altLang="en-US" b="1"/>
              <a:t> = .30	  </a:t>
            </a:r>
            <a:r>
              <a:rPr lang="en-US" altLang="en-US" b="1" i="1"/>
              <a:t>K</a:t>
            </a:r>
            <a:r>
              <a:rPr lang="en-US" altLang="en-US" b="1" baseline="-25000"/>
              <a:t>AA</a:t>
            </a:r>
            <a:r>
              <a:rPr lang="en-US" altLang="en-US" b="1"/>
              <a:t> = 950</a:t>
            </a:r>
          </a:p>
          <a:p>
            <a:pPr eaLnBrk="1" hangingPunct="1">
              <a:buFontTx/>
              <a:buNone/>
            </a:pPr>
            <a:r>
              <a:rPr lang="en-US" altLang="en-US" b="1" i="1"/>
              <a:t>r</a:t>
            </a:r>
            <a:r>
              <a:rPr lang="en-US" altLang="en-US" b="1" baseline="-25000"/>
              <a:t>Aa</a:t>
            </a:r>
            <a:r>
              <a:rPr lang="en-US" altLang="en-US" b="1"/>
              <a:t> = .20    </a:t>
            </a:r>
            <a:r>
              <a:rPr lang="en-US" altLang="en-US" b="1" i="1"/>
              <a:t>K</a:t>
            </a:r>
            <a:r>
              <a:rPr lang="en-US" altLang="en-US" b="1" baseline="-25000"/>
              <a:t>Aa</a:t>
            </a:r>
            <a:r>
              <a:rPr lang="en-US" altLang="en-US" b="1"/>
              <a:t> = 975</a:t>
            </a:r>
          </a:p>
          <a:p>
            <a:pPr eaLnBrk="1" hangingPunct="1">
              <a:buFontTx/>
              <a:buNone/>
            </a:pPr>
            <a:r>
              <a:rPr lang="en-US" altLang="en-US" b="1" i="1"/>
              <a:t>r</a:t>
            </a:r>
            <a:r>
              <a:rPr lang="en-US" altLang="en-US" b="1" baseline="-25000"/>
              <a:t>aa</a:t>
            </a:r>
            <a:r>
              <a:rPr lang="en-US" altLang="en-US" b="1"/>
              <a:t> = .10     </a:t>
            </a:r>
            <a:r>
              <a:rPr lang="en-US" altLang="en-US" b="1" i="1"/>
              <a:t>K</a:t>
            </a:r>
            <a:r>
              <a:rPr lang="en-US" altLang="en-US" b="1" baseline="-25000"/>
              <a:t>aa</a:t>
            </a:r>
            <a:r>
              <a:rPr lang="en-US" altLang="en-US" b="1"/>
              <a:t> = 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Why does the </a:t>
            </a:r>
            <a:r>
              <a:rPr lang="en-US" altLang="en-US" sz="3200" b="1" i="1"/>
              <a:t>‘r’</a:t>
            </a:r>
            <a:r>
              <a:rPr lang="en-US" altLang="en-US" sz="3200" b="1"/>
              <a:t> selected genotype lose?</a:t>
            </a:r>
            <a:endParaRPr lang="en-US" altLang="en-US" sz="3200" b="1" i="1"/>
          </a:p>
        </p:txBody>
      </p: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1050925" y="1866900"/>
            <a:ext cx="74072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In a </a:t>
            </a:r>
            <a:r>
              <a:rPr lang="en-US" altLang="en-US" b="1">
                <a:solidFill>
                  <a:srgbClr val="0000FF"/>
                </a:solidFill>
              </a:rPr>
              <a:t>constant environment</a:t>
            </a:r>
            <a:r>
              <a:rPr lang="en-US" altLang="en-US" b="1"/>
              <a:t> the population will ultimately approach its carrying capacity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As the population size approaches the carrying capacity of the various genotypes, density dependent selection becomes strong 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Under these conditions, genotypes with a high ‘</a:t>
            </a:r>
            <a:r>
              <a:rPr lang="en-US" altLang="en-US" b="1" i="1"/>
              <a:t>K</a:t>
            </a:r>
            <a:r>
              <a:rPr lang="en-US" altLang="en-US" b="1"/>
              <a:t>’</a:t>
            </a:r>
            <a:r>
              <a:rPr lang="en-US" altLang="en-US" b="1" i="1"/>
              <a:t> </a:t>
            </a:r>
            <a:r>
              <a:rPr lang="en-US" altLang="en-US" b="1"/>
              <a:t>are favored by natural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What about ‘disturbed’ environments?</a:t>
            </a:r>
            <a:endParaRPr lang="en-US" altLang="en-US" sz="3200" b="1" i="1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3124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In the examples at right, the population size is reduced (disturbed) by a random amount in each generation.</a:t>
            </a:r>
          </a:p>
        </p:txBody>
      </p:sp>
      <p:pic>
        <p:nvPicPr>
          <p:cNvPr id="3789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838200"/>
            <a:ext cx="34004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12"/>
          <p:cNvSpPr txBox="1">
            <a:spLocks noChangeArrowheads="1"/>
          </p:cNvSpPr>
          <p:nvPr/>
        </p:nvSpPr>
        <p:spPr bwMode="auto">
          <a:xfrm>
            <a:off x="7138988" y="1295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FF9900"/>
                </a:solidFill>
              </a:rPr>
              <a:t>N</a:t>
            </a:r>
          </a:p>
        </p:txBody>
      </p:sp>
      <p:sp>
        <p:nvSpPr>
          <p:cNvPr id="37894" name="Text Box 13"/>
          <p:cNvSpPr txBox="1">
            <a:spLocks noChangeArrowheads="1"/>
          </p:cNvSpPr>
          <p:nvPr/>
        </p:nvSpPr>
        <p:spPr bwMode="auto">
          <a:xfrm>
            <a:off x="6224588" y="1905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00CCFF"/>
                </a:solidFill>
              </a:rPr>
              <a:t>p</a:t>
            </a:r>
          </a:p>
        </p:txBody>
      </p:sp>
      <p:pic>
        <p:nvPicPr>
          <p:cNvPr id="3789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667000"/>
            <a:ext cx="34004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400550"/>
            <a:ext cx="34004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 Box 17"/>
          <p:cNvSpPr txBox="1">
            <a:spLocks noChangeArrowheads="1"/>
          </p:cNvSpPr>
          <p:nvPr/>
        </p:nvSpPr>
        <p:spPr bwMode="auto">
          <a:xfrm>
            <a:off x="4679950" y="1676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N</a:t>
            </a:r>
          </a:p>
        </p:txBody>
      </p:sp>
      <p:sp>
        <p:nvSpPr>
          <p:cNvPr id="37898" name="Text Box 18"/>
          <p:cNvSpPr txBox="1">
            <a:spLocks noChangeArrowheads="1"/>
          </p:cNvSpPr>
          <p:nvPr/>
        </p:nvSpPr>
        <p:spPr bwMode="auto">
          <a:xfrm>
            <a:off x="4679950" y="35052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N</a:t>
            </a:r>
          </a:p>
        </p:txBody>
      </p:sp>
      <p:sp>
        <p:nvSpPr>
          <p:cNvPr id="37899" name="Text Box 19"/>
          <p:cNvSpPr txBox="1">
            <a:spLocks noChangeArrowheads="1"/>
          </p:cNvSpPr>
          <p:nvPr/>
        </p:nvSpPr>
        <p:spPr bwMode="auto">
          <a:xfrm>
            <a:off x="4679950" y="52720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N</a:t>
            </a:r>
          </a:p>
        </p:txBody>
      </p:sp>
      <p:sp>
        <p:nvSpPr>
          <p:cNvPr id="37900" name="Text Box 20"/>
          <p:cNvSpPr txBox="1">
            <a:spLocks noChangeArrowheads="1"/>
          </p:cNvSpPr>
          <p:nvPr/>
        </p:nvSpPr>
        <p:spPr bwMode="auto">
          <a:xfrm>
            <a:off x="8229600" y="160972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p</a:t>
            </a:r>
          </a:p>
        </p:txBody>
      </p:sp>
      <p:sp>
        <p:nvSpPr>
          <p:cNvPr id="37901" name="Text Box 21"/>
          <p:cNvSpPr txBox="1">
            <a:spLocks noChangeArrowheads="1"/>
          </p:cNvSpPr>
          <p:nvPr/>
        </p:nvSpPr>
        <p:spPr bwMode="auto">
          <a:xfrm>
            <a:off x="8235950" y="3443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p</a:t>
            </a:r>
          </a:p>
        </p:txBody>
      </p:sp>
      <p:sp>
        <p:nvSpPr>
          <p:cNvPr id="37902" name="Text Box 22"/>
          <p:cNvSpPr txBox="1">
            <a:spLocks noChangeArrowheads="1"/>
          </p:cNvSpPr>
          <p:nvPr/>
        </p:nvSpPr>
        <p:spPr bwMode="auto">
          <a:xfrm>
            <a:off x="8229600" y="51958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p</a:t>
            </a:r>
          </a:p>
        </p:txBody>
      </p:sp>
      <p:sp>
        <p:nvSpPr>
          <p:cNvPr id="37903" name="Text Box 23"/>
          <p:cNvSpPr txBox="1">
            <a:spLocks noChangeArrowheads="1"/>
          </p:cNvSpPr>
          <p:nvPr/>
        </p:nvSpPr>
        <p:spPr bwMode="auto">
          <a:xfrm>
            <a:off x="6007100" y="6362700"/>
            <a:ext cx="1460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Generation #</a:t>
            </a:r>
          </a:p>
        </p:txBody>
      </p:sp>
      <p:sp>
        <p:nvSpPr>
          <p:cNvPr id="37904" name="Text Box 24"/>
          <p:cNvSpPr txBox="1">
            <a:spLocks noChangeArrowheads="1"/>
          </p:cNvSpPr>
          <p:nvPr/>
        </p:nvSpPr>
        <p:spPr bwMode="auto">
          <a:xfrm>
            <a:off x="7118350" y="32908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FF9900"/>
                </a:solidFill>
              </a:rPr>
              <a:t>N</a:t>
            </a:r>
          </a:p>
        </p:txBody>
      </p:sp>
      <p:sp>
        <p:nvSpPr>
          <p:cNvPr id="37905" name="Text Box 25"/>
          <p:cNvSpPr txBox="1">
            <a:spLocks noChangeArrowheads="1"/>
          </p:cNvSpPr>
          <p:nvPr/>
        </p:nvSpPr>
        <p:spPr bwMode="auto">
          <a:xfrm>
            <a:off x="5791200" y="3352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00CCFF"/>
                </a:solidFill>
              </a:rPr>
              <a:t>p</a:t>
            </a:r>
          </a:p>
        </p:txBody>
      </p:sp>
      <p:sp>
        <p:nvSpPr>
          <p:cNvPr id="37906" name="Text Box 26"/>
          <p:cNvSpPr txBox="1">
            <a:spLocks noChangeArrowheads="1"/>
          </p:cNvSpPr>
          <p:nvPr/>
        </p:nvSpPr>
        <p:spPr bwMode="auto">
          <a:xfrm>
            <a:off x="7270750" y="51958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FF9900"/>
                </a:solidFill>
              </a:rPr>
              <a:t>N</a:t>
            </a:r>
          </a:p>
        </p:txBody>
      </p:sp>
      <p:sp>
        <p:nvSpPr>
          <p:cNvPr id="37907" name="Text Box 27"/>
          <p:cNvSpPr txBox="1">
            <a:spLocks noChangeArrowheads="1"/>
          </p:cNvSpPr>
          <p:nvPr/>
        </p:nvSpPr>
        <p:spPr bwMode="auto">
          <a:xfrm>
            <a:off x="6477000" y="4648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00CCFF"/>
                </a:solidFill>
              </a:rPr>
              <a:t>p</a:t>
            </a:r>
          </a:p>
        </p:txBody>
      </p:sp>
      <p:sp>
        <p:nvSpPr>
          <p:cNvPr id="37908" name="Rectangle 28"/>
          <p:cNvSpPr>
            <a:spLocks noChangeArrowheads="1"/>
          </p:cNvSpPr>
          <p:nvPr/>
        </p:nvSpPr>
        <p:spPr bwMode="auto">
          <a:xfrm>
            <a:off x="533400" y="2663825"/>
            <a:ext cx="2743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u="sng"/>
              <a:t>In this example:</a:t>
            </a:r>
          </a:p>
          <a:p>
            <a:pPr eaLnBrk="1" hangingPunct="1">
              <a:buFontTx/>
              <a:buNone/>
            </a:pPr>
            <a:r>
              <a:rPr lang="en-US" altLang="en-US" sz="1600" b="1" i="1"/>
              <a:t>r</a:t>
            </a:r>
            <a:r>
              <a:rPr lang="en-US" altLang="en-US" sz="1600" b="1" baseline="-25000"/>
              <a:t>AA</a:t>
            </a:r>
            <a:r>
              <a:rPr lang="en-US" altLang="en-US" sz="1600" b="1"/>
              <a:t> = .30	  </a:t>
            </a:r>
            <a:r>
              <a:rPr lang="en-US" altLang="en-US" sz="1600" b="1" i="1"/>
              <a:t>K</a:t>
            </a:r>
            <a:r>
              <a:rPr lang="en-US" altLang="en-US" sz="1600" b="1" baseline="-25000"/>
              <a:t>AA</a:t>
            </a:r>
            <a:r>
              <a:rPr lang="en-US" altLang="en-US" sz="1600" b="1"/>
              <a:t> = 900</a:t>
            </a:r>
          </a:p>
          <a:p>
            <a:pPr eaLnBrk="1" hangingPunct="1">
              <a:buFontTx/>
              <a:buNone/>
            </a:pPr>
            <a:r>
              <a:rPr lang="en-US" altLang="en-US" sz="1600" b="1" i="1"/>
              <a:t>r</a:t>
            </a:r>
            <a:r>
              <a:rPr lang="en-US" altLang="en-US" sz="1600" b="1" baseline="-25000"/>
              <a:t>Aa</a:t>
            </a:r>
            <a:r>
              <a:rPr lang="en-US" altLang="en-US" sz="1600" b="1"/>
              <a:t> = .20     </a:t>
            </a:r>
            <a:r>
              <a:rPr lang="en-US" altLang="en-US" sz="1600" b="1" i="1"/>
              <a:t>K</a:t>
            </a:r>
            <a:r>
              <a:rPr lang="en-US" altLang="en-US" sz="1600" b="1" baseline="-25000"/>
              <a:t>Aa</a:t>
            </a:r>
            <a:r>
              <a:rPr lang="en-US" altLang="en-US" sz="1600" b="1"/>
              <a:t> = 950</a:t>
            </a:r>
          </a:p>
          <a:p>
            <a:pPr eaLnBrk="1" hangingPunct="1">
              <a:buFontTx/>
              <a:buNone/>
            </a:pPr>
            <a:r>
              <a:rPr lang="en-US" altLang="en-US" sz="1600" b="1" i="1"/>
              <a:t>r</a:t>
            </a:r>
            <a:r>
              <a:rPr lang="en-US" altLang="en-US" sz="1600" b="1" baseline="-25000"/>
              <a:t>aa</a:t>
            </a:r>
            <a:r>
              <a:rPr lang="en-US" altLang="en-US" sz="1600" b="1"/>
              <a:t> = .10      </a:t>
            </a:r>
            <a:r>
              <a:rPr lang="en-US" altLang="en-US" sz="1600" b="1" i="1"/>
              <a:t>K</a:t>
            </a:r>
            <a:r>
              <a:rPr lang="en-US" altLang="en-US" sz="1600" b="1" baseline="-25000"/>
              <a:t>aa</a:t>
            </a:r>
            <a:r>
              <a:rPr lang="en-US" altLang="en-US" sz="1600" b="1"/>
              <a:t> = 1000</a:t>
            </a:r>
          </a:p>
        </p:txBody>
      </p:sp>
      <p:sp>
        <p:nvSpPr>
          <p:cNvPr id="37909" name="Line 29"/>
          <p:cNvSpPr>
            <a:spLocks noChangeShapeType="1"/>
          </p:cNvSpPr>
          <p:nvPr/>
        </p:nvSpPr>
        <p:spPr bwMode="auto">
          <a:xfrm>
            <a:off x="4191000" y="1219200"/>
            <a:ext cx="0" cy="487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Text Box 30"/>
          <p:cNvSpPr txBox="1">
            <a:spLocks noChangeArrowheads="1"/>
          </p:cNvSpPr>
          <p:nvPr/>
        </p:nvSpPr>
        <p:spPr bwMode="auto">
          <a:xfrm rot="-5400000">
            <a:off x="2693194" y="3505994"/>
            <a:ext cx="2324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Disturbance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Conclusions for ‘</a:t>
            </a:r>
            <a:r>
              <a:rPr lang="en-US" altLang="en-US" sz="3200" b="1" i="1"/>
              <a:t>r’</a:t>
            </a:r>
            <a:r>
              <a:rPr lang="en-US" altLang="en-US" sz="3200" b="1"/>
              <a:t> and ‘</a:t>
            </a:r>
            <a:r>
              <a:rPr lang="en-US" altLang="en-US" sz="3200" b="1" i="1"/>
              <a:t>K’</a:t>
            </a:r>
            <a:r>
              <a:rPr lang="en-US" altLang="en-US" sz="3200" b="1"/>
              <a:t> selection</a:t>
            </a:r>
            <a:endParaRPr lang="en-US" altLang="en-US" sz="3200" b="1" i="1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50925" y="1866900"/>
            <a:ext cx="74072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In a </a:t>
            </a:r>
            <a:r>
              <a:rPr lang="en-US" altLang="en-US" b="1">
                <a:solidFill>
                  <a:srgbClr val="0000FF"/>
                </a:solidFill>
              </a:rPr>
              <a:t>constant environment</a:t>
            </a:r>
            <a:r>
              <a:rPr lang="en-US" altLang="en-US" b="1"/>
              <a:t> the population will ultimately approach its carrying capacity and the genotype with the highest ‘</a:t>
            </a:r>
            <a:r>
              <a:rPr lang="en-US" altLang="en-US" b="1" i="1"/>
              <a:t>K</a:t>
            </a:r>
            <a:r>
              <a:rPr lang="en-US" altLang="en-US" b="1"/>
              <a:t>’ will become fixed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If population size remains sufficiently below the ‘</a:t>
            </a:r>
            <a:r>
              <a:rPr lang="en-US" altLang="en-US" b="1" i="1"/>
              <a:t>K</a:t>
            </a:r>
            <a:r>
              <a:rPr lang="en-US" altLang="en-US" b="1"/>
              <a:t>’s of the various genotypes due to random environmental disturbances or other factors, </a:t>
            </a:r>
            <a:r>
              <a:rPr lang="en-US" altLang="en-US" b="1" i="1"/>
              <a:t> </a:t>
            </a:r>
            <a:r>
              <a:rPr lang="en-US" altLang="en-US" b="1"/>
              <a:t>the genotype with the highest </a:t>
            </a:r>
            <a:r>
              <a:rPr lang="en-US" altLang="en-US" b="1" i="1"/>
              <a:t>‘r’</a:t>
            </a:r>
            <a:r>
              <a:rPr lang="en-US" altLang="en-US" b="1"/>
              <a:t> will become fixed in the population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A test of ‘</a:t>
            </a:r>
            <a:r>
              <a:rPr lang="en-US" altLang="en-US" sz="3200" b="1" i="1"/>
              <a:t>r’</a:t>
            </a:r>
            <a:r>
              <a:rPr lang="en-US" altLang="en-US" sz="3200" b="1"/>
              <a:t> vs. ‘</a:t>
            </a:r>
            <a:r>
              <a:rPr lang="en-US" altLang="en-US" sz="3200" b="1" i="1"/>
              <a:t>K’</a:t>
            </a:r>
            <a:r>
              <a:rPr lang="en-US" altLang="en-US" sz="3200" b="1"/>
              <a:t> selection: </a:t>
            </a:r>
          </a:p>
          <a:p>
            <a:pPr algn="ctr" eaLnBrk="1" hangingPunct="1">
              <a:buFontTx/>
              <a:buNone/>
            </a:pPr>
            <a:r>
              <a:rPr lang="en-US" altLang="en-US" sz="2400" b="1"/>
              <a:t>Dandelions and disturbance (Solbrig, 1971)</a:t>
            </a:r>
            <a:endParaRPr lang="en-US" altLang="en-US" sz="2400" b="1" i="1"/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74725" y="1790700"/>
            <a:ext cx="77089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Four genotypes A-D. </a:t>
            </a:r>
          </a:p>
          <a:p>
            <a:pPr eaLnBrk="1" hangingPunct="1">
              <a:buFontTx/>
              <a:buNone/>
            </a:pPr>
            <a:r>
              <a:rPr lang="en-US" altLang="en-US"/>
              <a:t>	- Genotype ‘A’ has the largest allocation to rapid seed production</a:t>
            </a:r>
          </a:p>
          <a:p>
            <a:pPr eaLnBrk="1" hangingPunct="1">
              <a:buFontTx/>
              <a:buNone/>
            </a:pPr>
            <a:r>
              <a:rPr lang="en-US" altLang="en-US"/>
              <a:t>	- Genotype ‘D’ delays reproduction until after substantial leaf formation</a:t>
            </a:r>
          </a:p>
          <a:p>
            <a:pPr eaLnBrk="1" hangingPunct="1">
              <a:buFontTx/>
              <a:buNone/>
            </a:pPr>
            <a:r>
              <a:rPr lang="en-US" altLang="en-US"/>
              <a:t>	- Genotypes ‘B’ and ‘C’ are intermediate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Established three plots with varying levels of disturbance</a:t>
            </a:r>
          </a:p>
          <a:p>
            <a:pPr eaLnBrk="1" hangingPunct="1">
              <a:buFontTx/>
              <a:buNone/>
            </a:pPr>
            <a:r>
              <a:rPr lang="en-US" altLang="en-US"/>
              <a:t>	- Heavily disturbed by weekly lawn mowing</a:t>
            </a:r>
          </a:p>
          <a:p>
            <a:pPr lvl="2" eaLnBrk="1" hangingPunct="1"/>
            <a:r>
              <a:rPr lang="en-US" altLang="en-US"/>
              <a:t> Moderately disturbed with monthly lawn mowing</a:t>
            </a:r>
          </a:p>
          <a:p>
            <a:pPr lvl="2" eaLnBrk="1" hangingPunct="1"/>
            <a:r>
              <a:rPr lang="en-US" altLang="en-US"/>
              <a:t> Minimal disturbance with seasonal lawn mowing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Age specific reproductive investment</a:t>
            </a:r>
          </a:p>
        </p:txBody>
      </p:sp>
      <p:pic>
        <p:nvPicPr>
          <p:cNvPr id="5123" name="Picture 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438400"/>
            <a:ext cx="35147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542" name="Group 174"/>
          <p:cNvGraphicFramePr>
            <a:graphicFrameLocks noGrp="1"/>
          </p:cNvGraphicFramePr>
          <p:nvPr/>
        </p:nvGraphicFramePr>
        <p:xfrm>
          <a:off x="228600" y="1230313"/>
          <a:ext cx="2057400" cy="5270583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762000"/>
              </a:tblGrid>
              <a:tr h="36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.863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.778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.694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.610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.526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.442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.510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.357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.612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.181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.712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.059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.713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.051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.745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.042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.756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.034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.758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.025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.765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.017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.766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.009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.773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616" name="Group 248"/>
          <p:cNvGraphicFramePr>
            <a:graphicFrameLocks noGrp="1"/>
          </p:cNvGraphicFramePr>
          <p:nvPr/>
        </p:nvGraphicFramePr>
        <p:xfrm>
          <a:off x="6858000" y="1260475"/>
          <a:ext cx="2057400" cy="5242016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762000"/>
              </a:tblGrid>
              <a:tr h="365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.863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.311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.778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.412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.694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.415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.610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.512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.526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.612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.442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.611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.357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.656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.181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.557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.059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.442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.051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.358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.042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.356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.034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.352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.285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.017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.185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.009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.086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72" name="Text Box 322"/>
          <p:cNvSpPr txBox="1">
            <a:spLocks noChangeArrowheads="1"/>
          </p:cNvSpPr>
          <p:nvPr/>
        </p:nvSpPr>
        <p:spPr bwMode="auto">
          <a:xfrm>
            <a:off x="4238625" y="48006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Age, </a:t>
            </a:r>
            <a:r>
              <a:rPr lang="en-US" altLang="en-US" b="1" i="1"/>
              <a:t>x</a:t>
            </a:r>
          </a:p>
        </p:txBody>
      </p:sp>
      <p:sp>
        <p:nvSpPr>
          <p:cNvPr id="5273" name="Text Box 323"/>
          <p:cNvSpPr txBox="1">
            <a:spLocks noChangeArrowheads="1"/>
          </p:cNvSpPr>
          <p:nvPr/>
        </p:nvSpPr>
        <p:spPr bwMode="auto">
          <a:xfrm>
            <a:off x="2584450" y="3429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m</a:t>
            </a:r>
            <a:r>
              <a:rPr lang="en-US" altLang="en-US" b="1" i="1" baseline="-25000"/>
              <a:t>x</a:t>
            </a:r>
            <a:endParaRPr lang="en-US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Dandelions and disturbance (Solbrig, 1971)</a:t>
            </a:r>
            <a:endParaRPr lang="en-US" altLang="en-US" sz="3200" b="1" i="1"/>
          </a:p>
        </p:txBody>
      </p:sp>
      <p:graphicFrame>
        <p:nvGraphicFramePr>
          <p:cNvPr id="91189" name="Group 53"/>
          <p:cNvGraphicFramePr>
            <a:graphicFrameLocks noGrp="1"/>
          </p:cNvGraphicFramePr>
          <p:nvPr/>
        </p:nvGraphicFramePr>
        <p:xfrm>
          <a:off x="914400" y="1838325"/>
          <a:ext cx="7315200" cy="1974936"/>
        </p:xfrm>
        <a:graphic>
          <a:graphicData uri="http://schemas.openxmlformats.org/drawingml/2006/table">
            <a:tbl>
              <a:tblPr/>
              <a:tblGrid>
                <a:gridCol w="1463675"/>
                <a:gridCol w="1462088"/>
                <a:gridCol w="1463675"/>
                <a:gridCol w="1462087"/>
                <a:gridCol w="1463675"/>
              </a:tblGrid>
              <a:tr h="877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Disturbance level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Early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Reproduction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Reproduction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Medium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95" name="Text Box 55"/>
          <p:cNvSpPr txBox="1">
            <a:spLocks noChangeArrowheads="1"/>
          </p:cNvSpPr>
          <p:nvPr/>
        </p:nvSpPr>
        <p:spPr bwMode="auto">
          <a:xfrm>
            <a:off x="457200" y="5219700"/>
            <a:ext cx="745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9144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 High levels of disturbance favored the genotype with the greatest </a:t>
            </a:r>
            <a:r>
              <a:rPr lang="en-US" altLang="en-US" i="1"/>
              <a:t>r</a:t>
            </a:r>
            <a:r>
              <a:rPr lang="en-US" altLang="en-US"/>
              <a:t>  </a:t>
            </a:r>
          </a:p>
        </p:txBody>
      </p:sp>
      <p:sp>
        <p:nvSpPr>
          <p:cNvPr id="40996" name="Freeform 4"/>
          <p:cNvSpPr>
            <a:spLocks noChangeArrowheads="1"/>
          </p:cNvSpPr>
          <p:nvPr/>
        </p:nvSpPr>
        <p:spPr bwMode="auto">
          <a:xfrm>
            <a:off x="3124200" y="1362075"/>
            <a:ext cx="742950" cy="523875"/>
          </a:xfrm>
          <a:custGeom>
            <a:avLst/>
            <a:gdLst>
              <a:gd name="T0" fmla="*/ 742950 w 742950"/>
              <a:gd name="T1" fmla="*/ 0 h 523875"/>
              <a:gd name="T2" fmla="*/ 276225 w 742950"/>
              <a:gd name="T3" fmla="*/ 142875 h 523875"/>
              <a:gd name="T4" fmla="*/ 0 w 742950"/>
              <a:gd name="T5" fmla="*/ 523875 h 523875"/>
              <a:gd name="T6" fmla="*/ 0 60000 65536"/>
              <a:gd name="T7" fmla="*/ 0 60000 65536"/>
              <a:gd name="T8" fmla="*/ 0 60000 65536"/>
              <a:gd name="T9" fmla="*/ 0 w 742950"/>
              <a:gd name="T10" fmla="*/ 0 h 523875"/>
              <a:gd name="T11" fmla="*/ 742950 w 742950"/>
              <a:gd name="T12" fmla="*/ 523875 h 5238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2950" h="523875">
                <a:moveTo>
                  <a:pt x="742950" y="0"/>
                </a:moveTo>
                <a:cubicBezTo>
                  <a:pt x="571500" y="27781"/>
                  <a:pt x="400050" y="55563"/>
                  <a:pt x="276225" y="142875"/>
                </a:cubicBezTo>
                <a:cubicBezTo>
                  <a:pt x="152400" y="230187"/>
                  <a:pt x="76200" y="377031"/>
                  <a:pt x="0" y="523875"/>
                </a:cubicBezTo>
              </a:path>
            </a:pathLst>
          </a:custGeom>
          <a:noFill/>
          <a:ln w="3810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97" name="Freeform 5"/>
          <p:cNvSpPr>
            <a:spLocks noChangeArrowheads="1"/>
          </p:cNvSpPr>
          <p:nvPr/>
        </p:nvSpPr>
        <p:spPr bwMode="auto">
          <a:xfrm flipH="1">
            <a:off x="6686550" y="1352550"/>
            <a:ext cx="742950" cy="523875"/>
          </a:xfrm>
          <a:custGeom>
            <a:avLst/>
            <a:gdLst>
              <a:gd name="T0" fmla="*/ 742950 w 742950"/>
              <a:gd name="T1" fmla="*/ 0 h 523875"/>
              <a:gd name="T2" fmla="*/ 276225 w 742950"/>
              <a:gd name="T3" fmla="*/ 142875 h 523875"/>
              <a:gd name="T4" fmla="*/ 0 w 742950"/>
              <a:gd name="T5" fmla="*/ 523875 h 523875"/>
              <a:gd name="T6" fmla="*/ 0 60000 65536"/>
              <a:gd name="T7" fmla="*/ 0 60000 65536"/>
              <a:gd name="T8" fmla="*/ 0 60000 65536"/>
              <a:gd name="T9" fmla="*/ 0 w 742950"/>
              <a:gd name="T10" fmla="*/ 0 h 523875"/>
              <a:gd name="T11" fmla="*/ 742950 w 742950"/>
              <a:gd name="T12" fmla="*/ 523875 h 5238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2950" h="523875">
                <a:moveTo>
                  <a:pt x="742950" y="0"/>
                </a:moveTo>
                <a:cubicBezTo>
                  <a:pt x="571500" y="27781"/>
                  <a:pt x="400050" y="55563"/>
                  <a:pt x="276225" y="142875"/>
                </a:cubicBezTo>
                <a:cubicBezTo>
                  <a:pt x="152400" y="230187"/>
                  <a:pt x="76200" y="377031"/>
                  <a:pt x="0" y="523875"/>
                </a:cubicBezTo>
              </a:path>
            </a:pathLst>
          </a:custGeom>
          <a:noFill/>
          <a:ln w="3810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98" name="TextBox 6"/>
          <p:cNvSpPr txBox="1">
            <a:spLocks noChangeArrowheads="1"/>
          </p:cNvSpPr>
          <p:nvPr/>
        </p:nvSpPr>
        <p:spPr bwMode="auto">
          <a:xfrm>
            <a:off x="3797300" y="1076325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400" b="1"/>
              <a:t>“</a:t>
            </a:r>
            <a:r>
              <a:rPr lang="en-US" altLang="en-US" sz="1400" b="1" i="1"/>
              <a:t>r</a:t>
            </a:r>
            <a:r>
              <a:rPr lang="en-US" altLang="en-US" sz="1400" b="1"/>
              <a:t> selected”</a:t>
            </a:r>
          </a:p>
          <a:p>
            <a:pPr algn="ctr" eaLnBrk="1" hangingPunct="1">
              <a:buFontTx/>
              <a:buNone/>
            </a:pPr>
            <a:r>
              <a:rPr lang="en-US" altLang="en-US" sz="1400" b="1"/>
              <a:t>genotype</a:t>
            </a:r>
          </a:p>
        </p:txBody>
      </p:sp>
      <p:sp>
        <p:nvSpPr>
          <p:cNvPr id="40999" name="TextBox 7"/>
          <p:cNvSpPr txBox="1">
            <a:spLocks noChangeArrowheads="1"/>
          </p:cNvSpPr>
          <p:nvPr/>
        </p:nvSpPr>
        <p:spPr bwMode="auto">
          <a:xfrm>
            <a:off x="5638800" y="1076325"/>
            <a:ext cx="112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400" b="1"/>
              <a:t>“</a:t>
            </a:r>
            <a:r>
              <a:rPr lang="en-US" altLang="en-US" sz="1400" b="1" i="1"/>
              <a:t>K</a:t>
            </a:r>
            <a:r>
              <a:rPr lang="en-US" altLang="en-US" sz="1400" b="1"/>
              <a:t> selected”</a:t>
            </a:r>
          </a:p>
          <a:p>
            <a:pPr algn="ctr" eaLnBrk="1" hangingPunct="1">
              <a:buFontTx/>
              <a:buNone/>
            </a:pPr>
            <a:r>
              <a:rPr lang="en-US" altLang="en-US" sz="1400" b="1"/>
              <a:t>genotype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An extreme case: semalparity vs. iteroparity</a:t>
            </a:r>
          </a:p>
        </p:txBody>
      </p:sp>
      <p:graphicFrame>
        <p:nvGraphicFramePr>
          <p:cNvPr id="59395" name="Group 3"/>
          <p:cNvGraphicFramePr>
            <a:graphicFrameLocks noGrp="1"/>
          </p:cNvGraphicFramePr>
          <p:nvPr/>
        </p:nvGraphicFramePr>
        <p:xfrm>
          <a:off x="228600" y="1292225"/>
          <a:ext cx="2057400" cy="5270583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762000"/>
              </a:tblGrid>
              <a:tr h="36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.863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.778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.694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.610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.526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.442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.357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.181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.059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.051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.042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.034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.025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.017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.009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469" name="Group 77"/>
          <p:cNvGraphicFramePr>
            <a:graphicFrameLocks noGrp="1"/>
          </p:cNvGraphicFramePr>
          <p:nvPr/>
        </p:nvGraphicFramePr>
        <p:xfrm>
          <a:off x="6858000" y="1303338"/>
          <a:ext cx="2057400" cy="5242016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762000"/>
              </a:tblGrid>
              <a:tr h="365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.863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.778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.694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.610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.526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.442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.357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.181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.059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.051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.042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.034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.017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.009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.125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95" name="Text Box 151"/>
          <p:cNvSpPr txBox="1">
            <a:spLocks noChangeArrowheads="1"/>
          </p:cNvSpPr>
          <p:nvPr/>
        </p:nvSpPr>
        <p:spPr bwMode="auto">
          <a:xfrm>
            <a:off x="539750" y="914400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Semelparous</a:t>
            </a:r>
          </a:p>
        </p:txBody>
      </p:sp>
      <p:sp>
        <p:nvSpPr>
          <p:cNvPr id="6296" name="Text Box 152"/>
          <p:cNvSpPr txBox="1">
            <a:spLocks noChangeArrowheads="1"/>
          </p:cNvSpPr>
          <p:nvPr/>
        </p:nvSpPr>
        <p:spPr bwMode="auto">
          <a:xfrm>
            <a:off x="7162800" y="914400"/>
            <a:ext cx="133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Iteroparous</a:t>
            </a:r>
          </a:p>
        </p:txBody>
      </p:sp>
      <p:sp>
        <p:nvSpPr>
          <p:cNvPr id="6297" name="Text Box 153"/>
          <p:cNvSpPr txBox="1">
            <a:spLocks noChangeArrowheads="1"/>
          </p:cNvSpPr>
          <p:nvPr/>
        </p:nvSpPr>
        <p:spPr bwMode="auto">
          <a:xfrm>
            <a:off x="2743200" y="2133600"/>
            <a:ext cx="38258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Semelparity</a:t>
            </a:r>
            <a:r>
              <a:rPr lang="en-US" altLang="en-US"/>
              <a:t> – A life history in which</a:t>
            </a:r>
          </a:p>
          <a:p>
            <a:pPr eaLnBrk="1" hangingPunct="1">
              <a:buFontTx/>
              <a:buNone/>
            </a:pPr>
            <a:r>
              <a:rPr lang="en-US" altLang="en-US"/>
              <a:t>individuals reproduce only once in their lifetime.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b="1"/>
              <a:t>Iteroparity</a:t>
            </a:r>
            <a:r>
              <a:rPr lang="en-US" altLang="en-US"/>
              <a:t> – A life history in which individuals reproduce more than once in their lifetime.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An example: </a:t>
            </a:r>
            <a:r>
              <a:rPr lang="en-US" altLang="en-US" sz="3200" b="1" i="1"/>
              <a:t>Oncorhyncus mykiss</a:t>
            </a:r>
          </a:p>
        </p:txBody>
      </p:sp>
      <p:pic>
        <p:nvPicPr>
          <p:cNvPr id="7171" name="Picture 156" descr="Rainbow tr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60463"/>
            <a:ext cx="31242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59"/>
          <p:cNvSpPr txBox="1">
            <a:spLocks noChangeArrowheads="1"/>
          </p:cNvSpPr>
          <p:nvPr/>
        </p:nvSpPr>
        <p:spPr bwMode="auto">
          <a:xfrm>
            <a:off x="685800" y="3868738"/>
            <a:ext cx="40481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Live a portion of their life in saltwater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Migrate to freshwater to spawn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Often semelparous</a:t>
            </a:r>
          </a:p>
        </p:txBody>
      </p:sp>
      <p:sp>
        <p:nvSpPr>
          <p:cNvPr id="7173" name="Rectangle 160"/>
          <p:cNvSpPr>
            <a:spLocks noChangeArrowheads="1"/>
          </p:cNvSpPr>
          <p:nvPr/>
        </p:nvSpPr>
        <p:spPr bwMode="auto">
          <a:xfrm>
            <a:off x="5105400" y="3886200"/>
            <a:ext cx="4572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Spend entire life in freshwater</a:t>
            </a:r>
          </a:p>
          <a:p>
            <a:pPr eaLnBrk="1" hangingPunct="1">
              <a:buFontTx/>
              <a:buNone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Iteroparous</a:t>
            </a:r>
          </a:p>
        </p:txBody>
      </p:sp>
      <p:sp>
        <p:nvSpPr>
          <p:cNvPr id="7174" name="Text Box 161"/>
          <p:cNvSpPr txBox="1">
            <a:spLocks noChangeArrowheads="1"/>
          </p:cNvSpPr>
          <p:nvPr/>
        </p:nvSpPr>
        <p:spPr bwMode="auto">
          <a:xfrm>
            <a:off x="1905000" y="33528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/>
              <a:t>Steelhead</a:t>
            </a:r>
          </a:p>
        </p:txBody>
      </p:sp>
      <p:sp>
        <p:nvSpPr>
          <p:cNvPr id="7175" name="Text Box 162"/>
          <p:cNvSpPr txBox="1">
            <a:spLocks noChangeArrowheads="1"/>
          </p:cNvSpPr>
          <p:nvPr/>
        </p:nvSpPr>
        <p:spPr bwMode="auto">
          <a:xfrm>
            <a:off x="5930900" y="3352800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/>
              <a:t>Rainbow trout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An example: Mt Kenya </a:t>
            </a:r>
            <a:r>
              <a:rPr lang="en-US" altLang="en-US" sz="3200" b="1" i="1"/>
              <a:t>Lobelias</a:t>
            </a:r>
          </a:p>
        </p:txBody>
      </p:sp>
      <p:pic>
        <p:nvPicPr>
          <p:cNvPr id="8195" name="Picture 12" descr="Mt Kenya and Lobe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190625"/>
            <a:ext cx="32575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2133600" y="6210300"/>
            <a:ext cx="457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Lobelias</a:t>
            </a:r>
            <a:r>
              <a:rPr lang="en-US" altLang="en-US" b="1"/>
              <a:t> live on Mt Kenya from 3300-5000m!</a:t>
            </a:r>
            <a:endParaRPr lang="en-US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Mt Kenya </a:t>
            </a:r>
            <a:r>
              <a:rPr lang="en-US" altLang="en-US" sz="3200" b="1" i="1"/>
              <a:t>Lobelias</a:t>
            </a:r>
          </a:p>
        </p:txBody>
      </p:sp>
      <p:pic>
        <p:nvPicPr>
          <p:cNvPr id="9219" name="Picture 3" descr="Lobelia kenien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237331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Lobelia telke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237172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95400" y="5653088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i="1"/>
              <a:t>Lobelia keniensis</a:t>
            </a:r>
          </a:p>
          <a:p>
            <a:pPr algn="ctr" eaLnBrk="1" hangingPunct="1">
              <a:buFontTx/>
              <a:buNone/>
            </a:pPr>
            <a:r>
              <a:rPr lang="en-US" altLang="en-US" b="1"/>
              <a:t>(iteroparous)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15000" y="5562600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Lobelia telekii</a:t>
            </a:r>
          </a:p>
          <a:p>
            <a:pPr eaLnBrk="1" hangingPunct="1">
              <a:buFontTx/>
              <a:buNone/>
            </a:pPr>
            <a:r>
              <a:rPr lang="en-US" altLang="en-US" b="1"/>
              <a:t>(semalparous)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b="1"/>
              <a:t>Why be semalparous vs. iteroparous?</a:t>
            </a:r>
            <a:endParaRPr lang="en-US" altLang="en-US" sz="3200" b="1" i="1"/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b="1"/>
              <a:t>A model of annuals vs. perennials: Cole (1954)</a:t>
            </a:r>
          </a:p>
        </p:txBody>
      </p:sp>
      <p:graphicFrame>
        <p:nvGraphicFramePr>
          <p:cNvPr id="10244" name="Object 8"/>
          <p:cNvGraphicFramePr>
            <a:graphicFrameLocks noChangeAspect="1"/>
          </p:cNvGraphicFramePr>
          <p:nvPr/>
        </p:nvGraphicFramePr>
        <p:xfrm>
          <a:off x="3200400" y="2382838"/>
          <a:ext cx="25908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3" imgW="939392" imgH="241195" progId="Equation.3">
                  <p:embed/>
                </p:oleObj>
              </mc:Choice>
              <mc:Fallback>
                <p:oleObj name="Equation" r:id="rId3" imgW="939392" imgH="24119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382838"/>
                        <a:ext cx="25908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9"/>
          <p:cNvGraphicFramePr>
            <a:graphicFrameLocks noChangeAspect="1"/>
          </p:cNvGraphicFramePr>
          <p:nvPr/>
        </p:nvGraphicFramePr>
        <p:xfrm>
          <a:off x="1539875" y="3678238"/>
          <a:ext cx="605631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5" imgW="2197100" imgH="241300" progId="Equation.3">
                  <p:embed/>
                </p:oleObj>
              </mc:Choice>
              <mc:Fallback>
                <p:oleObj name="Equation" r:id="rId5" imgW="21971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3678238"/>
                        <a:ext cx="6056313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1574800" y="5029200"/>
            <a:ext cx="596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/>
              <a:t>B</a:t>
            </a:r>
            <a:r>
              <a:rPr lang="en-US" altLang="en-US" b="1"/>
              <a:t> is the # of seeds produced (assumes that all seeds survive)</a:t>
            </a:r>
            <a:endParaRPr lang="en-US" altLang="en-US" b="1" i="1"/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914400" y="60198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Based on these equations, when would the relative numbers of annuals and perennials not change?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1797</Words>
  <Application>Microsoft Office PowerPoint</Application>
  <PresentationFormat>On-screen Show (4:3)</PresentationFormat>
  <Paragraphs>564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Default Design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Biological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Nuismer</dc:creator>
  <cp:lastModifiedBy>Nuismer</cp:lastModifiedBy>
  <cp:revision>197</cp:revision>
  <dcterms:created xsi:type="dcterms:W3CDTF">2004-02-10T02:01:49Z</dcterms:created>
  <dcterms:modified xsi:type="dcterms:W3CDTF">2015-02-24T18:24:20Z</dcterms:modified>
</cp:coreProperties>
</file>