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19" r:id="rId3"/>
    <p:sldId id="318" r:id="rId4"/>
    <p:sldId id="320" r:id="rId5"/>
    <p:sldId id="321" r:id="rId6"/>
    <p:sldId id="351" r:id="rId7"/>
    <p:sldId id="352" r:id="rId8"/>
    <p:sldId id="353" r:id="rId9"/>
    <p:sldId id="354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49" r:id="rId20"/>
    <p:sldId id="355" r:id="rId21"/>
    <p:sldId id="333" r:id="rId22"/>
    <p:sldId id="334" r:id="rId23"/>
    <p:sldId id="335" r:id="rId24"/>
    <p:sldId id="336" r:id="rId25"/>
    <p:sldId id="337" r:id="rId26"/>
    <p:sldId id="338" r:id="rId27"/>
    <p:sldId id="340" r:id="rId28"/>
    <p:sldId id="341" r:id="rId29"/>
    <p:sldId id="342" r:id="rId30"/>
    <p:sldId id="339" r:id="rId31"/>
    <p:sldId id="345" r:id="rId32"/>
    <p:sldId id="347" r:id="rId33"/>
    <p:sldId id="348" r:id="rId34"/>
    <p:sldId id="350" r:id="rId35"/>
    <p:sldId id="356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0066FF"/>
    <a:srgbClr val="FFFF99"/>
    <a:srgbClr val="6C6760"/>
    <a:srgbClr val="CCFF33"/>
    <a:srgbClr val="99663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68" autoAdjust="0"/>
    <p:restoredTop sz="94451" autoAdjust="0"/>
  </p:normalViewPr>
  <p:slideViewPr>
    <p:cSldViewPr>
      <p:cViewPr>
        <p:scale>
          <a:sx n="124" d="100"/>
          <a:sy n="124" d="100"/>
        </p:scale>
        <p:origin x="-11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32B17-4D94-4849-93F2-003A4A20A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1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A1434-D21B-4AD1-8CDB-26F0B6C05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09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1F557-6079-4F4D-BFF7-8B71E513E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18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323E8-4950-499C-98A9-09BC37EE0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40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D7DCF-6693-45A3-AB86-7616BF16D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7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B2514-07A0-4B49-9DCD-EFFD90D35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0C1C1-14AE-4383-92AA-F5E3667BB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2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5544E-A22A-4D4D-9EB1-24C67836D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89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C2EE8-2C90-4355-A4C7-9752E1202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7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B0128-B612-42FB-BDA5-B5427BD48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8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F2EBD-F86B-477F-BCF1-7C7664D47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17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F52151BA-73EB-4E35-B3B6-52EAFC299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The evolution of sex and death</a:t>
            </a:r>
          </a:p>
        </p:txBody>
      </p:sp>
      <p:sp>
        <p:nvSpPr>
          <p:cNvPr id="2051" name="AutoShape 27" descr="Catarina+Carreiro+113th+birthday"/>
          <p:cNvSpPr>
            <a:spLocks noChangeAspect="1" noChangeArrowheads="1"/>
          </p:cNvSpPr>
          <p:nvPr/>
        </p:nvSpPr>
        <p:spPr bwMode="auto">
          <a:xfrm>
            <a:off x="828675" y="2195513"/>
            <a:ext cx="24193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2" name="AutoShape 29" descr="Catarina+Carreiro+113th+birthday"/>
          <p:cNvSpPr>
            <a:spLocks noChangeAspect="1" noChangeArrowheads="1"/>
          </p:cNvSpPr>
          <p:nvPr/>
        </p:nvSpPr>
        <p:spPr bwMode="auto">
          <a:xfrm>
            <a:off x="1447800" y="2481263"/>
            <a:ext cx="24193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053" name="Picture 32" descr="rotif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881188"/>
            <a:ext cx="356235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33"/>
          <p:cNvSpPr>
            <a:spLocks noChangeArrowheads="1"/>
          </p:cNvSpPr>
          <p:nvPr/>
        </p:nvSpPr>
        <p:spPr bwMode="auto">
          <a:xfrm>
            <a:off x="76200" y="4487863"/>
            <a:ext cx="4305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Bdelloids: No sex for over 40 million years</a:t>
            </a:r>
          </a:p>
          <a:p>
            <a:pPr algn="ctr" eaLnBrk="1" hangingPunct="1"/>
            <a:r>
              <a:rPr lang="en-US" altLang="en-US" b="1" i="1"/>
              <a:t>Science News</a:t>
            </a:r>
            <a:r>
              <a:rPr lang="en-US" altLang="en-US" b="1"/>
              <a:t> 2000 </a:t>
            </a:r>
          </a:p>
        </p:txBody>
      </p:sp>
      <p:pic>
        <p:nvPicPr>
          <p:cNvPr id="2055" name="Picture 34" descr="bristlecone_pine_tree_white_mounta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47788"/>
            <a:ext cx="275748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 Box 35"/>
          <p:cNvSpPr txBox="1">
            <a:spLocks noChangeArrowheads="1"/>
          </p:cNvSpPr>
          <p:nvPr/>
        </p:nvSpPr>
        <p:spPr bwMode="auto">
          <a:xfrm>
            <a:off x="5181600" y="5576888"/>
            <a:ext cx="318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“Methuselah” – 4767 years 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What are the consequences of this result?</a:t>
            </a:r>
          </a:p>
        </p:txBody>
      </p:sp>
      <p:sp>
        <p:nvSpPr>
          <p:cNvPr id="11267" name="Rectangle 10"/>
          <p:cNvSpPr>
            <a:spLocks noChangeArrowheads="1"/>
          </p:cNvSpPr>
          <p:nvPr/>
        </p:nvSpPr>
        <p:spPr bwMode="auto">
          <a:xfrm>
            <a:off x="3429000" y="1652588"/>
            <a:ext cx="2209800" cy="1447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8" name="Text Box 11"/>
          <p:cNvSpPr txBox="1">
            <a:spLocks noChangeArrowheads="1"/>
          </p:cNvSpPr>
          <p:nvPr/>
        </p:nvSpPr>
        <p:spPr bwMode="auto">
          <a:xfrm>
            <a:off x="2990850" y="225266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i="1"/>
              <a:t>l</a:t>
            </a:r>
            <a:r>
              <a:rPr lang="en-US" altLang="en-US" b="1" baseline="-25000"/>
              <a:t>x</a:t>
            </a:r>
            <a:endParaRPr lang="en-US" altLang="en-US" b="1"/>
          </a:p>
        </p:txBody>
      </p:sp>
      <p:sp>
        <p:nvSpPr>
          <p:cNvPr id="11269" name="Text Box 12"/>
          <p:cNvSpPr txBox="1">
            <a:spLocks noChangeArrowheads="1"/>
          </p:cNvSpPr>
          <p:nvPr/>
        </p:nvSpPr>
        <p:spPr bwMode="auto">
          <a:xfrm>
            <a:off x="4327525" y="31384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i="1"/>
              <a:t>x</a:t>
            </a:r>
          </a:p>
        </p:txBody>
      </p:sp>
      <p:sp>
        <p:nvSpPr>
          <p:cNvPr id="11270" name="Text Box 13"/>
          <p:cNvSpPr txBox="1">
            <a:spLocks noChangeArrowheads="1"/>
          </p:cNvSpPr>
          <p:nvPr/>
        </p:nvSpPr>
        <p:spPr bwMode="auto">
          <a:xfrm>
            <a:off x="3136900" y="176212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 b="1"/>
              <a:t>1</a:t>
            </a:r>
          </a:p>
        </p:txBody>
      </p:sp>
      <p:sp>
        <p:nvSpPr>
          <p:cNvPr id="11271" name="Text Box 14"/>
          <p:cNvSpPr txBox="1">
            <a:spLocks noChangeArrowheads="1"/>
          </p:cNvSpPr>
          <p:nvPr/>
        </p:nvSpPr>
        <p:spPr bwMode="auto">
          <a:xfrm>
            <a:off x="3143250" y="2871788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 b="1"/>
              <a:t>0</a:t>
            </a:r>
          </a:p>
        </p:txBody>
      </p:sp>
      <p:sp>
        <p:nvSpPr>
          <p:cNvPr id="11272" name="Freeform 15"/>
          <p:cNvSpPr>
            <a:spLocks/>
          </p:cNvSpPr>
          <p:nvPr/>
        </p:nvSpPr>
        <p:spPr bwMode="auto">
          <a:xfrm>
            <a:off x="3429000" y="1881188"/>
            <a:ext cx="2057400" cy="1219200"/>
          </a:xfrm>
          <a:custGeom>
            <a:avLst/>
            <a:gdLst>
              <a:gd name="T0" fmla="*/ 0 w 1296"/>
              <a:gd name="T1" fmla="*/ 0 h 768"/>
              <a:gd name="T2" fmla="*/ 2147483647 w 1296"/>
              <a:gd name="T3" fmla="*/ 2147483647 h 768"/>
              <a:gd name="T4" fmla="*/ 2147483647 w 1296"/>
              <a:gd name="T5" fmla="*/ 2147483647 h 768"/>
              <a:gd name="T6" fmla="*/ 2147483647 w 1296"/>
              <a:gd name="T7" fmla="*/ 2147483647 h 768"/>
              <a:gd name="T8" fmla="*/ 2147483647 w 1296"/>
              <a:gd name="T9" fmla="*/ 2147483647 h 7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96"/>
              <a:gd name="T16" fmla="*/ 0 h 768"/>
              <a:gd name="T17" fmla="*/ 1296 w 1296"/>
              <a:gd name="T18" fmla="*/ 768 h 7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96" h="768">
                <a:moveTo>
                  <a:pt x="0" y="0"/>
                </a:moveTo>
                <a:cubicBezTo>
                  <a:pt x="40" y="120"/>
                  <a:pt x="80" y="240"/>
                  <a:pt x="144" y="336"/>
                </a:cubicBezTo>
                <a:cubicBezTo>
                  <a:pt x="208" y="432"/>
                  <a:pt x="280" y="512"/>
                  <a:pt x="384" y="576"/>
                </a:cubicBezTo>
                <a:cubicBezTo>
                  <a:pt x="488" y="640"/>
                  <a:pt x="616" y="688"/>
                  <a:pt x="768" y="720"/>
                </a:cubicBezTo>
                <a:cubicBezTo>
                  <a:pt x="920" y="752"/>
                  <a:pt x="1108" y="760"/>
                  <a:pt x="1296" y="768"/>
                </a:cubicBezTo>
              </a:path>
            </a:pathLst>
          </a:custGeom>
          <a:noFill/>
          <a:ln w="38100">
            <a:solidFill>
              <a:srgbClr val="8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Text Box 16"/>
          <p:cNvSpPr txBox="1">
            <a:spLocks noChangeArrowheads="1"/>
          </p:cNvSpPr>
          <p:nvPr/>
        </p:nvSpPr>
        <p:spPr bwMode="auto">
          <a:xfrm>
            <a:off x="3505200" y="4052888"/>
            <a:ext cx="1962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/>
              <a:t>R</a:t>
            </a:r>
            <a:r>
              <a:rPr lang="en-US" altLang="en-US" sz="2800" b="1" baseline="-25000"/>
              <a:t>0</a:t>
            </a:r>
            <a:r>
              <a:rPr lang="en-US" altLang="en-US" sz="2800" b="1"/>
              <a:t> = </a:t>
            </a:r>
            <a:r>
              <a:rPr lang="en-US" altLang="en-US" sz="2800" b="1">
                <a:cs typeface="Times New Roman" pitchFamily="18" charset="0"/>
              </a:rPr>
              <a:t>∑ </a:t>
            </a:r>
            <a:r>
              <a:rPr lang="en-US" altLang="en-US" sz="2800" b="1" i="1">
                <a:cs typeface="Times New Roman" pitchFamily="18" charset="0"/>
              </a:rPr>
              <a:t>l</a:t>
            </a:r>
            <a:r>
              <a:rPr lang="en-US" altLang="en-US" sz="2800" b="1" baseline="-25000">
                <a:cs typeface="Times New Roman" pitchFamily="18" charset="0"/>
              </a:rPr>
              <a:t>x </a:t>
            </a:r>
            <a:r>
              <a:rPr lang="en-US" altLang="en-US" sz="2800" b="1" i="1">
                <a:cs typeface="Times New Roman" pitchFamily="18" charset="0"/>
              </a:rPr>
              <a:t>m</a:t>
            </a:r>
            <a:r>
              <a:rPr lang="en-US" altLang="en-US" sz="2800" b="1" baseline="-25000">
                <a:cs typeface="Times New Roman" pitchFamily="18" charset="0"/>
              </a:rPr>
              <a:t>x</a:t>
            </a:r>
            <a:endParaRPr lang="en-US" altLang="en-US" sz="2800" b="1">
              <a:cs typeface="Times New Roman" pitchFamily="18" charset="0"/>
            </a:endParaRPr>
          </a:p>
        </p:txBody>
      </p:sp>
      <p:sp>
        <p:nvSpPr>
          <p:cNvPr id="11274" name="Text Box 17"/>
          <p:cNvSpPr txBox="1">
            <a:spLocks noChangeArrowheads="1"/>
          </p:cNvSpPr>
          <p:nvPr/>
        </p:nvSpPr>
        <p:spPr bwMode="auto">
          <a:xfrm>
            <a:off x="0" y="579120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400" b="1"/>
              <a:t>An individuals ‘reproductive value’, R</a:t>
            </a:r>
            <a:r>
              <a:rPr lang="en-US" altLang="en-US" sz="2400" b="1" baseline="-25000"/>
              <a:t>0</a:t>
            </a:r>
            <a:r>
              <a:rPr lang="en-US" altLang="en-US" sz="2400" b="1"/>
              <a:t>, declines with age because</a:t>
            </a:r>
          </a:p>
          <a:p>
            <a:pPr algn="ctr" eaLnBrk="1" hangingPunct="1"/>
            <a:r>
              <a:rPr lang="en-US" altLang="en-US" sz="2400" b="1"/>
              <a:t>FUTURE reproduction is DISCOUNTED by mortality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A numerical example</a:t>
            </a:r>
          </a:p>
          <a:p>
            <a:pPr algn="ctr" eaLnBrk="1" hangingPunct="1"/>
            <a:r>
              <a:rPr lang="en-US" altLang="en-US" sz="1400" b="1"/>
              <a:t>(60% survive in every generation)</a:t>
            </a:r>
          </a:p>
        </p:txBody>
      </p:sp>
      <p:graphicFrame>
        <p:nvGraphicFramePr>
          <p:cNvPr id="80005" name="Group 133"/>
          <p:cNvGraphicFramePr>
            <a:graphicFrameLocks noGrp="1"/>
          </p:cNvGraphicFramePr>
          <p:nvPr/>
        </p:nvGraphicFramePr>
        <p:xfrm>
          <a:off x="4572000" y="1801813"/>
          <a:ext cx="3581400" cy="4054480"/>
        </p:xfrm>
        <a:graphic>
          <a:graphicData uri="http://schemas.openxmlformats.org/drawingml/2006/table">
            <a:tbl>
              <a:tblPr/>
              <a:tblGrid>
                <a:gridCol w="895350"/>
                <a:gridCol w="895350"/>
                <a:gridCol w="895350"/>
                <a:gridCol w="895350"/>
              </a:tblGrid>
              <a:tr h="3658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0.600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0.360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0.360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0.216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0.216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0.130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0.130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0.078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0.078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0.047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0.047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0.028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0.028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0.017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0.017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0.010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0.010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0.006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0.006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58" name="Rectangle 102"/>
          <p:cNvSpPr>
            <a:spLocks noChangeArrowheads="1"/>
          </p:cNvSpPr>
          <p:nvPr/>
        </p:nvSpPr>
        <p:spPr bwMode="auto">
          <a:xfrm>
            <a:off x="4572000" y="2495550"/>
            <a:ext cx="885825" cy="3333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59" name="Line 103"/>
          <p:cNvSpPr>
            <a:spLocks noChangeShapeType="1"/>
          </p:cNvSpPr>
          <p:nvPr/>
        </p:nvSpPr>
        <p:spPr bwMode="auto">
          <a:xfrm flipV="1">
            <a:off x="3429000" y="2667000"/>
            <a:ext cx="10668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0" name="Text Box 104"/>
          <p:cNvSpPr txBox="1">
            <a:spLocks noChangeArrowheads="1"/>
          </p:cNvSpPr>
          <p:nvPr/>
        </p:nvSpPr>
        <p:spPr bwMode="auto">
          <a:xfrm>
            <a:off x="685800" y="2933700"/>
            <a:ext cx="373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What is the reproductive value, R</a:t>
            </a:r>
            <a:r>
              <a:rPr lang="en-US" altLang="en-US" b="1" baseline="-25000"/>
              <a:t>0</a:t>
            </a:r>
            <a:r>
              <a:rPr lang="en-US" altLang="en-US" b="1"/>
              <a:t>, of an individual of age 1?</a:t>
            </a:r>
          </a:p>
        </p:txBody>
      </p:sp>
      <p:sp>
        <p:nvSpPr>
          <p:cNvPr id="12361" name="Text Box 105"/>
          <p:cNvSpPr txBox="1">
            <a:spLocks noChangeArrowheads="1"/>
          </p:cNvSpPr>
          <p:nvPr/>
        </p:nvSpPr>
        <p:spPr bwMode="auto">
          <a:xfrm>
            <a:off x="304800" y="6156325"/>
            <a:ext cx="8304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b="1"/>
              <a:t>R</a:t>
            </a:r>
            <a:r>
              <a:rPr lang="en-US" altLang="en-US" sz="2000" b="1" baseline="-25000"/>
              <a:t>0</a:t>
            </a:r>
            <a:r>
              <a:rPr lang="en-US" altLang="en-US" sz="2000" b="1"/>
              <a:t>(1) = 0 + .360 + .216 + .130 + .078 + .047 + .028 + .017 + .010 + .006 = .892</a:t>
            </a:r>
            <a:endParaRPr lang="en-US" altLang="en-US" sz="2000" b="1">
              <a:cs typeface="Times New Roman" pitchFamily="18" charset="0"/>
            </a:endParaRPr>
          </a:p>
        </p:txBody>
      </p:sp>
      <p:sp>
        <p:nvSpPr>
          <p:cNvPr id="12362" name="Line 165"/>
          <p:cNvSpPr>
            <a:spLocks noChangeShapeType="1"/>
          </p:cNvSpPr>
          <p:nvPr/>
        </p:nvSpPr>
        <p:spPr bwMode="auto">
          <a:xfrm>
            <a:off x="8382000" y="2590800"/>
            <a:ext cx="0" cy="30480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3" name="Rectangle 166"/>
          <p:cNvSpPr>
            <a:spLocks noChangeArrowheads="1"/>
          </p:cNvSpPr>
          <p:nvPr/>
        </p:nvSpPr>
        <p:spPr bwMode="auto">
          <a:xfrm>
            <a:off x="7829550" y="6162675"/>
            <a:ext cx="762000" cy="4095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A numerical example</a:t>
            </a:r>
          </a:p>
        </p:txBody>
      </p:sp>
      <p:sp>
        <p:nvSpPr>
          <p:cNvPr id="13315" name="Rectangle 60"/>
          <p:cNvSpPr>
            <a:spLocks noChangeArrowheads="1"/>
          </p:cNvSpPr>
          <p:nvPr/>
        </p:nvSpPr>
        <p:spPr bwMode="auto">
          <a:xfrm>
            <a:off x="4572000" y="4178300"/>
            <a:ext cx="885825" cy="3333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6" name="Line 61"/>
          <p:cNvSpPr>
            <a:spLocks noChangeShapeType="1"/>
          </p:cNvSpPr>
          <p:nvPr/>
        </p:nvSpPr>
        <p:spPr bwMode="auto">
          <a:xfrm flipV="1">
            <a:off x="3429000" y="4349750"/>
            <a:ext cx="10668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Text Box 62"/>
          <p:cNvSpPr txBox="1">
            <a:spLocks noChangeArrowheads="1"/>
          </p:cNvSpPr>
          <p:nvPr/>
        </p:nvSpPr>
        <p:spPr bwMode="auto">
          <a:xfrm>
            <a:off x="685800" y="4616450"/>
            <a:ext cx="373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What is the reproductive value, R</a:t>
            </a:r>
            <a:r>
              <a:rPr lang="en-US" altLang="en-US" b="1" baseline="-25000"/>
              <a:t>0</a:t>
            </a:r>
            <a:r>
              <a:rPr lang="en-US" altLang="en-US" b="1"/>
              <a:t>, of an individual of age 6?</a:t>
            </a:r>
          </a:p>
        </p:txBody>
      </p:sp>
      <p:sp>
        <p:nvSpPr>
          <p:cNvPr id="13318" name="Text Box 63"/>
          <p:cNvSpPr txBox="1">
            <a:spLocks noChangeArrowheads="1"/>
          </p:cNvSpPr>
          <p:nvPr/>
        </p:nvSpPr>
        <p:spPr bwMode="auto">
          <a:xfrm>
            <a:off x="2133600" y="6172200"/>
            <a:ext cx="480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b="1"/>
              <a:t>R</a:t>
            </a:r>
            <a:r>
              <a:rPr lang="en-US" altLang="en-US" sz="2000" b="1" baseline="-25000"/>
              <a:t>0</a:t>
            </a:r>
            <a:r>
              <a:rPr lang="en-US" altLang="en-US" sz="2000" b="1"/>
              <a:t> = .047 + .028 + .017 + .010 + .006 = .108</a:t>
            </a:r>
            <a:endParaRPr lang="en-US" altLang="en-US" sz="2000" b="1">
              <a:cs typeface="Times New Roman" pitchFamily="18" charset="0"/>
            </a:endParaRPr>
          </a:p>
        </p:txBody>
      </p:sp>
      <p:graphicFrame>
        <p:nvGraphicFramePr>
          <p:cNvPr id="80961" name="Group 65"/>
          <p:cNvGraphicFramePr>
            <a:graphicFrameLocks noGrp="1"/>
          </p:cNvGraphicFramePr>
          <p:nvPr/>
        </p:nvGraphicFramePr>
        <p:xfrm>
          <a:off x="4572000" y="1801813"/>
          <a:ext cx="3581400" cy="4054480"/>
        </p:xfrm>
        <a:graphic>
          <a:graphicData uri="http://schemas.openxmlformats.org/drawingml/2006/table">
            <a:tbl>
              <a:tblPr/>
              <a:tblGrid>
                <a:gridCol w="895350"/>
                <a:gridCol w="895350"/>
                <a:gridCol w="895350"/>
                <a:gridCol w="895350"/>
              </a:tblGrid>
              <a:tr h="3658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0.600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0.360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0.360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0.216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0.216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0.130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0.130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0.078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0.078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0.047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0.047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0.028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0.028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0.017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0.017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0.010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0.010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0.006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0.006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86" name="Line 132"/>
          <p:cNvSpPr>
            <a:spLocks noChangeShapeType="1"/>
          </p:cNvSpPr>
          <p:nvPr/>
        </p:nvSpPr>
        <p:spPr bwMode="auto">
          <a:xfrm>
            <a:off x="8382000" y="4343400"/>
            <a:ext cx="0" cy="13716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87" name="Rectangle 133"/>
          <p:cNvSpPr>
            <a:spLocks noChangeArrowheads="1"/>
          </p:cNvSpPr>
          <p:nvPr/>
        </p:nvSpPr>
        <p:spPr bwMode="auto">
          <a:xfrm>
            <a:off x="6105525" y="6181725"/>
            <a:ext cx="762000" cy="4095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Why does it matter if R</a:t>
            </a:r>
            <a:r>
              <a:rPr lang="en-US" altLang="en-US" sz="3200" b="1" baseline="-25000"/>
              <a:t>0</a:t>
            </a:r>
            <a:r>
              <a:rPr lang="en-US" altLang="en-US" sz="3200" b="1"/>
              <a:t> decreases with age?</a:t>
            </a:r>
          </a:p>
        </p:txBody>
      </p:sp>
      <p:sp>
        <p:nvSpPr>
          <p:cNvPr id="14339" name="Text Box 12"/>
          <p:cNvSpPr txBox="1">
            <a:spLocks noChangeArrowheads="1"/>
          </p:cNvSpPr>
          <p:nvPr/>
        </p:nvSpPr>
        <p:spPr bwMode="auto">
          <a:xfrm>
            <a:off x="898525" y="1233488"/>
            <a:ext cx="7331075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b="1"/>
              <a:t> The number of offspring an individual produces, R</a:t>
            </a:r>
            <a:r>
              <a:rPr lang="en-US" altLang="en-US" b="1" baseline="-25000"/>
              <a:t>0</a:t>
            </a:r>
            <a:r>
              <a:rPr lang="en-US" altLang="en-US" b="1"/>
              <a:t>, is a measure of its lifetime fitness </a:t>
            </a:r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r>
              <a:rPr lang="en-US" altLang="en-US" b="1"/>
              <a:t> As a consequence, by age </a:t>
            </a:r>
            <a:r>
              <a:rPr lang="en-US" altLang="en-US" b="1" i="1"/>
              <a:t>x</a:t>
            </a:r>
            <a:r>
              <a:rPr lang="en-US" altLang="en-US" b="1"/>
              <a:t>, an individual has already accrued R</a:t>
            </a:r>
            <a:r>
              <a:rPr lang="en-US" altLang="en-US" b="1" baseline="-25000"/>
              <a:t>x</a:t>
            </a:r>
            <a:r>
              <a:rPr lang="en-US" altLang="en-US" b="1"/>
              <a:t>/R</a:t>
            </a:r>
            <a:r>
              <a:rPr lang="en-US" altLang="en-US" b="1" baseline="-25000"/>
              <a:t>0</a:t>
            </a:r>
            <a:r>
              <a:rPr lang="en-US" altLang="en-US" b="1"/>
              <a:t> of its lifetime fitness  </a:t>
            </a:r>
          </a:p>
        </p:txBody>
      </p:sp>
      <p:sp>
        <p:nvSpPr>
          <p:cNvPr id="14340" name="Text Box 14"/>
          <p:cNvSpPr txBox="1">
            <a:spLocks noChangeArrowheads="1"/>
          </p:cNvSpPr>
          <p:nvPr/>
        </p:nvSpPr>
        <p:spPr bwMode="auto">
          <a:xfrm>
            <a:off x="4251325" y="5348288"/>
            <a:ext cx="793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Age, </a:t>
            </a:r>
            <a:r>
              <a:rPr lang="en-US" altLang="en-US" b="1" i="1"/>
              <a:t>x</a:t>
            </a:r>
            <a:endParaRPr lang="en-US" altLang="en-US" b="1"/>
          </a:p>
        </p:txBody>
      </p:sp>
      <p:sp>
        <p:nvSpPr>
          <p:cNvPr id="14341" name="Text Box 15"/>
          <p:cNvSpPr txBox="1">
            <a:spLocks noChangeArrowheads="1"/>
          </p:cNvSpPr>
          <p:nvPr/>
        </p:nvSpPr>
        <p:spPr bwMode="auto">
          <a:xfrm rot="-5400000">
            <a:off x="1297782" y="3983831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Fitness Accrued</a:t>
            </a:r>
          </a:p>
        </p:txBody>
      </p:sp>
      <p:pic>
        <p:nvPicPr>
          <p:cNvPr id="14342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3100388"/>
            <a:ext cx="42291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18"/>
          <p:cNvSpPr txBox="1">
            <a:spLocks noChangeArrowheads="1"/>
          </p:cNvSpPr>
          <p:nvPr/>
        </p:nvSpPr>
        <p:spPr bwMode="auto">
          <a:xfrm>
            <a:off x="0" y="6210300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000" b="1"/>
              <a:t>As a result, </a:t>
            </a:r>
            <a:r>
              <a:rPr lang="en-US" altLang="en-US" sz="2000" b="1">
                <a:solidFill>
                  <a:srgbClr val="CC3300"/>
                </a:solidFill>
              </a:rPr>
              <a:t>the strength of natural selection declines with advancing 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This leads to two evolutionary theories of aging</a:t>
            </a:r>
          </a:p>
        </p:txBody>
      </p:sp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762000" y="1752600"/>
            <a:ext cx="74676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b="1"/>
              <a:t> Mutation accumulation – </a:t>
            </a:r>
            <a:r>
              <a:rPr lang="en-US" altLang="en-US" sz="2000"/>
              <a:t>Deleterious mutations that affect later age classes accumulate to higher frequencies in populations than do mutations acting on earlier age classes because selection against them is weak (Medawar, 1952)</a:t>
            </a:r>
          </a:p>
          <a:p>
            <a:pPr eaLnBrk="1" hangingPunct="1">
              <a:buFontTx/>
              <a:buChar char="•"/>
            </a:pPr>
            <a:endParaRPr lang="en-US" altLang="en-US" sz="2000"/>
          </a:p>
          <a:p>
            <a:pPr eaLnBrk="1" hangingPunct="1">
              <a:buFontTx/>
              <a:buChar char="•"/>
            </a:pPr>
            <a:endParaRPr lang="en-US" altLang="en-US" sz="2000"/>
          </a:p>
          <a:p>
            <a:pPr eaLnBrk="1" hangingPunct="1">
              <a:buFontTx/>
              <a:buChar char="•"/>
            </a:pPr>
            <a:endParaRPr lang="en-US" altLang="en-US" sz="2000"/>
          </a:p>
          <a:p>
            <a:pPr eaLnBrk="1" hangingPunct="1"/>
            <a:endParaRPr lang="en-US" altLang="en-US" sz="2000" b="1"/>
          </a:p>
          <a:p>
            <a:pPr eaLnBrk="1" hangingPunct="1">
              <a:buFontTx/>
              <a:buChar char="•"/>
            </a:pPr>
            <a:r>
              <a:rPr lang="en-US" altLang="en-US" sz="2000" b="1"/>
              <a:t> Antagonistic pleiotropy – </a:t>
            </a:r>
            <a:r>
              <a:rPr lang="en-US" altLang="en-US" sz="2000"/>
              <a:t>New mutations with beneficial effects in early age classes tend to accumulate even though these same mutations have deleterious effects in later age classes (Williams, 1957)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Mutation accumulation</a:t>
            </a:r>
          </a:p>
        </p:txBody>
      </p:sp>
      <p:graphicFrame>
        <p:nvGraphicFramePr>
          <p:cNvPr id="85068" name="Group 76"/>
          <p:cNvGraphicFramePr>
            <a:graphicFrameLocks noGrp="1"/>
          </p:cNvGraphicFramePr>
          <p:nvPr/>
        </p:nvGraphicFramePr>
        <p:xfrm>
          <a:off x="2781300" y="1447800"/>
          <a:ext cx="3581400" cy="4054480"/>
        </p:xfrm>
        <a:graphic>
          <a:graphicData uri="http://schemas.openxmlformats.org/drawingml/2006/table">
            <a:tbl>
              <a:tblPr/>
              <a:tblGrid>
                <a:gridCol w="895350"/>
                <a:gridCol w="895350"/>
                <a:gridCol w="895350"/>
                <a:gridCol w="895350"/>
              </a:tblGrid>
              <a:tr h="3658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0.600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0.360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0.360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0.216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0.216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0.130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0.130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0.078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0.078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0.047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0.047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0.028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0.028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0.017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0.017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54" name="Text Box 71"/>
          <p:cNvSpPr txBox="1">
            <a:spLocks noChangeArrowheads="1"/>
          </p:cNvSpPr>
          <p:nvPr/>
        </p:nvSpPr>
        <p:spPr bwMode="auto">
          <a:xfrm>
            <a:off x="0" y="8382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Imagine a new mutation arises that causes death at age 9</a:t>
            </a:r>
          </a:p>
        </p:txBody>
      </p:sp>
      <p:sp>
        <p:nvSpPr>
          <p:cNvPr id="16455" name="Text Box 72"/>
          <p:cNvSpPr txBox="1">
            <a:spLocks noChangeArrowheads="1"/>
          </p:cNvSpPr>
          <p:nvPr/>
        </p:nvSpPr>
        <p:spPr bwMode="auto">
          <a:xfrm>
            <a:off x="228600" y="5638800"/>
            <a:ext cx="8686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As a result, R</a:t>
            </a:r>
            <a:r>
              <a:rPr lang="en-US" altLang="en-US" b="1" baseline="-25000"/>
              <a:t>0</a:t>
            </a:r>
            <a:r>
              <a:rPr lang="en-US" altLang="en-US" b="1"/>
              <a:t> decreases from .892 to .876 </a:t>
            </a:r>
          </a:p>
          <a:p>
            <a:pPr algn="ctr" eaLnBrk="1" hangingPunct="1"/>
            <a:r>
              <a:rPr lang="en-US" altLang="en-US" b="1"/>
              <a:t> </a:t>
            </a:r>
          </a:p>
          <a:p>
            <a:pPr algn="ctr" eaLnBrk="1" hangingPunct="1"/>
            <a:r>
              <a:rPr lang="en-US" altLang="en-US" b="1"/>
              <a:t>Because this represents very little change in R</a:t>
            </a:r>
            <a:r>
              <a:rPr lang="en-US" altLang="en-US" b="1" baseline="-25000"/>
              <a:t>0</a:t>
            </a:r>
            <a:r>
              <a:rPr lang="en-US" altLang="en-US" b="1"/>
              <a:t> this deleterious mutation will not be efficiently removed by selection</a:t>
            </a:r>
          </a:p>
        </p:txBody>
      </p:sp>
      <p:sp>
        <p:nvSpPr>
          <p:cNvPr id="16456" name="Rectangle 73"/>
          <p:cNvSpPr>
            <a:spLocks noChangeArrowheads="1"/>
          </p:cNvSpPr>
          <p:nvPr/>
        </p:nvSpPr>
        <p:spPr bwMode="auto">
          <a:xfrm>
            <a:off x="2790825" y="4821238"/>
            <a:ext cx="3562350" cy="3333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57" name="Line 74"/>
          <p:cNvSpPr>
            <a:spLocks noChangeShapeType="1"/>
          </p:cNvSpPr>
          <p:nvPr/>
        </p:nvSpPr>
        <p:spPr bwMode="auto">
          <a:xfrm flipV="1">
            <a:off x="1828800" y="4981575"/>
            <a:ext cx="847725" cy="200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8" name="Text Box 75"/>
          <p:cNvSpPr txBox="1">
            <a:spLocks noChangeArrowheads="1"/>
          </p:cNvSpPr>
          <p:nvPr/>
        </p:nvSpPr>
        <p:spPr bwMode="auto">
          <a:xfrm>
            <a:off x="746125" y="5149850"/>
            <a:ext cx="2073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Mutation causes</a:t>
            </a:r>
          </a:p>
          <a:p>
            <a:pPr eaLnBrk="1" hangingPunct="1"/>
            <a:r>
              <a:rPr lang="en-US" altLang="en-US" b="1"/>
              <a:t>early death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Antagonistic pleiotropy</a:t>
            </a:r>
          </a:p>
        </p:txBody>
      </p:sp>
      <p:graphicFrame>
        <p:nvGraphicFramePr>
          <p:cNvPr id="86019" name="Group 3"/>
          <p:cNvGraphicFramePr>
            <a:graphicFrameLocks noGrp="1"/>
          </p:cNvGraphicFramePr>
          <p:nvPr/>
        </p:nvGraphicFramePr>
        <p:xfrm>
          <a:off x="2781300" y="1447800"/>
          <a:ext cx="3581400" cy="4054480"/>
        </p:xfrm>
        <a:graphic>
          <a:graphicData uri="http://schemas.openxmlformats.org/drawingml/2006/table">
            <a:tbl>
              <a:tblPr/>
              <a:tblGrid>
                <a:gridCol w="895350"/>
                <a:gridCol w="895350"/>
                <a:gridCol w="895350"/>
                <a:gridCol w="895350"/>
              </a:tblGrid>
              <a:tr h="3658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0.600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0.600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0.360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0.360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0.216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0.216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0.130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0.130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0.078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0.078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78" name="Text Box 70"/>
          <p:cNvSpPr txBox="1">
            <a:spLocks noChangeArrowheads="1"/>
          </p:cNvSpPr>
          <p:nvPr/>
        </p:nvSpPr>
        <p:spPr bwMode="auto">
          <a:xfrm>
            <a:off x="0" y="8382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Imagine a new mutation arises that leads to early fertility, but causes death at age 6</a:t>
            </a:r>
          </a:p>
        </p:txBody>
      </p:sp>
      <p:sp>
        <p:nvSpPr>
          <p:cNvPr id="17479" name="Text Box 71"/>
          <p:cNvSpPr txBox="1">
            <a:spLocks noChangeArrowheads="1"/>
          </p:cNvSpPr>
          <p:nvPr/>
        </p:nvSpPr>
        <p:spPr bwMode="auto">
          <a:xfrm>
            <a:off x="228600" y="5638800"/>
            <a:ext cx="8686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As a result, R</a:t>
            </a:r>
            <a:r>
              <a:rPr lang="en-US" altLang="en-US" b="1" baseline="-25000"/>
              <a:t>0</a:t>
            </a:r>
            <a:r>
              <a:rPr lang="en-US" altLang="en-US" b="1"/>
              <a:t> actually INCREASES from .892 to 1.384 </a:t>
            </a:r>
          </a:p>
          <a:p>
            <a:pPr algn="ctr" eaLnBrk="1" hangingPunct="1"/>
            <a:r>
              <a:rPr lang="en-US" altLang="en-US" b="1"/>
              <a:t> </a:t>
            </a:r>
          </a:p>
          <a:p>
            <a:pPr algn="ctr" eaLnBrk="1" hangingPunct="1"/>
            <a:r>
              <a:rPr lang="en-US" altLang="en-US" b="1"/>
              <a:t>Because this mutation increases fitness, this mutation is likely to reach a high frequency, even though it shortens life.</a:t>
            </a:r>
          </a:p>
        </p:txBody>
      </p:sp>
      <p:sp>
        <p:nvSpPr>
          <p:cNvPr id="17480" name="Rectangle 73"/>
          <p:cNvSpPr>
            <a:spLocks noChangeArrowheads="1"/>
          </p:cNvSpPr>
          <p:nvPr/>
        </p:nvSpPr>
        <p:spPr bwMode="auto">
          <a:xfrm>
            <a:off x="2771775" y="2143125"/>
            <a:ext cx="3590925" cy="3333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81" name="Rectangle 74"/>
          <p:cNvSpPr>
            <a:spLocks noChangeArrowheads="1"/>
          </p:cNvSpPr>
          <p:nvPr/>
        </p:nvSpPr>
        <p:spPr bwMode="auto">
          <a:xfrm>
            <a:off x="2771775" y="3819525"/>
            <a:ext cx="3590925" cy="3333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82" name="Line 75"/>
          <p:cNvSpPr>
            <a:spLocks noChangeShapeType="1"/>
          </p:cNvSpPr>
          <p:nvPr/>
        </p:nvSpPr>
        <p:spPr bwMode="auto">
          <a:xfrm flipV="1">
            <a:off x="1828800" y="2314575"/>
            <a:ext cx="847725" cy="200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3" name="Line 76"/>
          <p:cNvSpPr>
            <a:spLocks noChangeShapeType="1"/>
          </p:cNvSpPr>
          <p:nvPr/>
        </p:nvSpPr>
        <p:spPr bwMode="auto">
          <a:xfrm flipV="1">
            <a:off x="1828800" y="3990975"/>
            <a:ext cx="847725" cy="200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4" name="Text Box 77"/>
          <p:cNvSpPr txBox="1">
            <a:spLocks noChangeArrowheads="1"/>
          </p:cNvSpPr>
          <p:nvPr/>
        </p:nvSpPr>
        <p:spPr bwMode="auto">
          <a:xfrm>
            <a:off x="746125" y="2436813"/>
            <a:ext cx="20732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Mutation causes</a:t>
            </a:r>
          </a:p>
          <a:p>
            <a:pPr eaLnBrk="1" hangingPunct="1"/>
            <a:r>
              <a:rPr lang="en-US" altLang="en-US" b="1"/>
              <a:t>early maturation here</a:t>
            </a:r>
          </a:p>
        </p:txBody>
      </p:sp>
      <p:sp>
        <p:nvSpPr>
          <p:cNvPr id="17485" name="Text Box 78"/>
          <p:cNvSpPr txBox="1">
            <a:spLocks noChangeArrowheads="1"/>
          </p:cNvSpPr>
          <p:nvPr/>
        </p:nvSpPr>
        <p:spPr bwMode="auto">
          <a:xfrm>
            <a:off x="746125" y="4113213"/>
            <a:ext cx="2073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Mutation causes</a:t>
            </a:r>
          </a:p>
          <a:p>
            <a:pPr eaLnBrk="1" hangingPunct="1"/>
            <a:r>
              <a:rPr lang="en-US" altLang="en-US" b="1"/>
              <a:t>early death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An experimental test of senescence theory</a:t>
            </a:r>
          </a:p>
        </p:txBody>
      </p:sp>
      <p:pic>
        <p:nvPicPr>
          <p:cNvPr id="18435" name="Picture 78" descr="Drosphi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81400"/>
            <a:ext cx="5905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AutoShape 80"/>
          <p:cNvSpPr>
            <a:spLocks noChangeArrowheads="1"/>
          </p:cNvSpPr>
          <p:nvPr/>
        </p:nvSpPr>
        <p:spPr bwMode="auto">
          <a:xfrm>
            <a:off x="914400" y="2514600"/>
            <a:ext cx="1905000" cy="2514600"/>
          </a:xfrm>
          <a:prstGeom prst="can">
            <a:avLst>
              <a:gd name="adj" fmla="val 33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8437" name="Picture 81" descr="Drosphi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43400"/>
            <a:ext cx="5905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2" descr="Drosphi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05200"/>
            <a:ext cx="5905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83" descr="Drosphi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0"/>
            <a:ext cx="5905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4" descr="Drosphi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43400"/>
            <a:ext cx="5905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85" descr="Drosphi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76600"/>
            <a:ext cx="5905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Line 86"/>
          <p:cNvSpPr>
            <a:spLocks noChangeShapeType="1"/>
          </p:cNvSpPr>
          <p:nvPr/>
        </p:nvSpPr>
        <p:spPr bwMode="auto">
          <a:xfrm flipV="1">
            <a:off x="2933700" y="2457450"/>
            <a:ext cx="2743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Line 87"/>
          <p:cNvSpPr>
            <a:spLocks noChangeShapeType="1"/>
          </p:cNvSpPr>
          <p:nvPr/>
        </p:nvSpPr>
        <p:spPr bwMode="auto">
          <a:xfrm>
            <a:off x="2971800" y="4267200"/>
            <a:ext cx="2667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44" name="Picture 88" descr="Drosphi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05400"/>
            <a:ext cx="5905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AutoShape 89"/>
          <p:cNvSpPr>
            <a:spLocks noChangeArrowheads="1"/>
          </p:cNvSpPr>
          <p:nvPr/>
        </p:nvSpPr>
        <p:spPr bwMode="auto">
          <a:xfrm>
            <a:off x="5791200" y="4038600"/>
            <a:ext cx="1905000" cy="2514600"/>
          </a:xfrm>
          <a:prstGeom prst="can">
            <a:avLst>
              <a:gd name="adj" fmla="val 33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8446" name="Picture 90" descr="Drosphi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867400"/>
            <a:ext cx="5905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91" descr="Drosphi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029200"/>
            <a:ext cx="5905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92" descr="Drosphi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562600"/>
            <a:ext cx="5905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93" descr="Drosphi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867400"/>
            <a:ext cx="5905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94" descr="Drosphi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800600"/>
            <a:ext cx="5905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Picture 95" descr="Drosphi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09800"/>
            <a:ext cx="5905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2" name="AutoShape 96"/>
          <p:cNvSpPr>
            <a:spLocks noChangeArrowheads="1"/>
          </p:cNvSpPr>
          <p:nvPr/>
        </p:nvSpPr>
        <p:spPr bwMode="auto">
          <a:xfrm>
            <a:off x="5867400" y="1143000"/>
            <a:ext cx="1905000" cy="2514600"/>
          </a:xfrm>
          <a:prstGeom prst="can">
            <a:avLst>
              <a:gd name="adj" fmla="val 33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8453" name="Picture 97" descr="Drosphi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971800"/>
            <a:ext cx="5905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4" name="Picture 98" descr="Drosphi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33600"/>
            <a:ext cx="5905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5" name="Picture 99" descr="Drosphi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667000"/>
            <a:ext cx="5905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6" name="Picture 100" descr="Drosphi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971800"/>
            <a:ext cx="5905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7" name="Picture 101" descr="Drosphi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05000"/>
            <a:ext cx="5905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8" name="Text Box 102"/>
          <p:cNvSpPr txBox="1">
            <a:spLocks noChangeArrowheads="1"/>
          </p:cNvSpPr>
          <p:nvPr/>
        </p:nvSpPr>
        <p:spPr bwMode="auto">
          <a:xfrm rot="-835778">
            <a:off x="2794000" y="2300288"/>
            <a:ext cx="292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Offspring from young parents</a:t>
            </a:r>
          </a:p>
        </p:txBody>
      </p:sp>
      <p:sp>
        <p:nvSpPr>
          <p:cNvPr id="18459" name="Text Box 103"/>
          <p:cNvSpPr txBox="1">
            <a:spLocks noChangeArrowheads="1"/>
          </p:cNvSpPr>
          <p:nvPr/>
        </p:nvSpPr>
        <p:spPr bwMode="auto">
          <a:xfrm rot="1052690">
            <a:off x="2971800" y="4191000"/>
            <a:ext cx="264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Offspring from old parents</a:t>
            </a:r>
          </a:p>
        </p:txBody>
      </p:sp>
      <p:sp>
        <p:nvSpPr>
          <p:cNvPr id="18460" name="Text Box 104"/>
          <p:cNvSpPr txBox="1">
            <a:spLocks noChangeArrowheads="1"/>
          </p:cNvSpPr>
          <p:nvPr/>
        </p:nvSpPr>
        <p:spPr bwMode="auto">
          <a:xfrm>
            <a:off x="517525" y="5524500"/>
            <a:ext cx="3009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Repeat for many generations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The result</a:t>
            </a:r>
          </a:p>
        </p:txBody>
      </p:sp>
      <p:pic>
        <p:nvPicPr>
          <p:cNvPr id="19459" name="Picture 29" descr="scan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5562600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30"/>
          <p:cNvSpPr txBox="1">
            <a:spLocks noChangeArrowheads="1"/>
          </p:cNvSpPr>
          <p:nvPr/>
        </p:nvSpPr>
        <p:spPr bwMode="auto">
          <a:xfrm>
            <a:off x="7531100" y="6540500"/>
            <a:ext cx="1536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b="1"/>
              <a:t>From Rose (1984)</a:t>
            </a:r>
          </a:p>
        </p:txBody>
      </p:sp>
      <p:sp>
        <p:nvSpPr>
          <p:cNvPr id="19461" name="Text Box 32"/>
          <p:cNvSpPr txBox="1">
            <a:spLocks noChangeArrowheads="1"/>
          </p:cNvSpPr>
          <p:nvPr/>
        </p:nvSpPr>
        <p:spPr bwMode="auto">
          <a:xfrm rot="-5400000">
            <a:off x="781844" y="2985294"/>
            <a:ext cx="229870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Standardized fecundity</a:t>
            </a:r>
          </a:p>
        </p:txBody>
      </p:sp>
      <p:sp>
        <p:nvSpPr>
          <p:cNvPr id="19462" name="Text Box 33"/>
          <p:cNvSpPr txBox="1">
            <a:spLocks noChangeArrowheads="1"/>
          </p:cNvSpPr>
          <p:nvPr/>
        </p:nvSpPr>
        <p:spPr bwMode="auto">
          <a:xfrm>
            <a:off x="5775325" y="1447800"/>
            <a:ext cx="202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‘Old’ selected lines</a:t>
            </a:r>
          </a:p>
        </p:txBody>
      </p:sp>
      <p:sp>
        <p:nvSpPr>
          <p:cNvPr id="19463" name="Line 34"/>
          <p:cNvSpPr>
            <a:spLocks noChangeShapeType="1"/>
          </p:cNvSpPr>
          <p:nvPr/>
        </p:nvSpPr>
        <p:spPr bwMode="auto">
          <a:xfrm flipH="1">
            <a:off x="5181600" y="1790700"/>
            <a:ext cx="762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Text Box 35"/>
          <p:cNvSpPr txBox="1">
            <a:spLocks noChangeArrowheads="1"/>
          </p:cNvSpPr>
          <p:nvPr/>
        </p:nvSpPr>
        <p:spPr bwMode="auto">
          <a:xfrm>
            <a:off x="1219200" y="5600700"/>
            <a:ext cx="7391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The ‘Old’ selected lines have low fecundity in early age classes. Natural selection for increased early reproduction would therefore lead to a decline in later reproduction and fecundity, consistent with the AP hypothesis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So why do we age?</a:t>
            </a:r>
          </a:p>
        </p:txBody>
      </p:sp>
      <p:sp>
        <p:nvSpPr>
          <p:cNvPr id="20483" name="Text Box 9"/>
          <p:cNvSpPr txBox="1">
            <a:spLocks noChangeArrowheads="1"/>
          </p:cNvSpPr>
          <p:nvPr/>
        </p:nvSpPr>
        <p:spPr bwMode="auto">
          <a:xfrm>
            <a:off x="822325" y="1690688"/>
            <a:ext cx="7726363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b="1"/>
              <a:t> Some empirical evidence supports the antagonistic pleiotropy model</a:t>
            </a:r>
          </a:p>
          <a:p>
            <a:pPr eaLnBrk="1" hangingPunct="1">
              <a:buFontTx/>
              <a:buChar char="•"/>
            </a:pPr>
            <a:endParaRPr lang="en-US" altLang="en-US" sz="2000" b="1"/>
          </a:p>
          <a:p>
            <a:pPr eaLnBrk="1" hangingPunct="1">
              <a:buFontTx/>
              <a:buChar char="•"/>
            </a:pPr>
            <a:endParaRPr lang="en-US" altLang="en-US" sz="2000" b="1"/>
          </a:p>
          <a:p>
            <a:pPr eaLnBrk="1" hangingPunct="1">
              <a:buFontTx/>
              <a:buChar char="•"/>
            </a:pPr>
            <a:endParaRPr lang="en-US" altLang="en-US" sz="2000" b="1"/>
          </a:p>
          <a:p>
            <a:pPr eaLnBrk="1" hangingPunct="1">
              <a:buFontTx/>
              <a:buChar char="•"/>
            </a:pPr>
            <a:r>
              <a:rPr lang="en-US" altLang="en-US" sz="2000" b="1"/>
              <a:t> Some empirical evidence supports the mutation accumulation model</a:t>
            </a:r>
          </a:p>
          <a:p>
            <a:pPr eaLnBrk="1" hangingPunct="1">
              <a:buFontTx/>
              <a:buChar char="•"/>
            </a:pPr>
            <a:endParaRPr lang="en-US" altLang="en-US" sz="2000" b="1"/>
          </a:p>
          <a:p>
            <a:pPr eaLnBrk="1" hangingPunct="1">
              <a:buFontTx/>
              <a:buChar char="•"/>
            </a:pPr>
            <a:endParaRPr lang="en-US" altLang="en-US" sz="2000" b="1"/>
          </a:p>
          <a:p>
            <a:pPr eaLnBrk="1" hangingPunct="1">
              <a:buFontTx/>
              <a:buChar char="•"/>
            </a:pPr>
            <a:endParaRPr lang="en-US" altLang="en-US" sz="2000" b="1"/>
          </a:p>
          <a:p>
            <a:pPr eaLnBrk="1" hangingPunct="1">
              <a:buFontTx/>
              <a:buChar char="•"/>
            </a:pPr>
            <a:r>
              <a:rPr lang="en-US" altLang="en-US" sz="2000" b="1"/>
              <a:t> These models are NOT mutually exclusive</a:t>
            </a:r>
          </a:p>
          <a:p>
            <a:pPr eaLnBrk="1" hangingPunct="1">
              <a:buFontTx/>
              <a:buChar char="•"/>
            </a:pPr>
            <a:endParaRPr lang="en-US" altLang="en-US" sz="2000" b="1"/>
          </a:p>
          <a:p>
            <a:pPr eaLnBrk="1" hangingPunct="1">
              <a:buFontTx/>
              <a:buChar char="•"/>
            </a:pPr>
            <a:endParaRPr lang="en-US" altLang="en-US" sz="2000" b="1"/>
          </a:p>
          <a:p>
            <a:pPr eaLnBrk="1" hangingPunct="1">
              <a:buFontTx/>
              <a:buChar char="•"/>
            </a:pPr>
            <a:endParaRPr lang="en-US" altLang="en-US" sz="2000" b="1"/>
          </a:p>
          <a:p>
            <a:pPr eaLnBrk="1" hangingPunct="1">
              <a:buFontTx/>
              <a:buChar char="•"/>
            </a:pPr>
            <a:r>
              <a:rPr lang="en-US" altLang="en-US" sz="2000" b="1"/>
              <a:t> Suggests that both are important for the evolution of senescence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Part I: The evolution of senescence</a:t>
            </a:r>
          </a:p>
        </p:txBody>
      </p:sp>
      <p:pic>
        <p:nvPicPr>
          <p:cNvPr id="3075" name="Picture 4" descr="bristlecone_pine_tree_white_mounta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1524000"/>
            <a:ext cx="275748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5" descr="Catarina+Carreiro+113th+birth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22574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-304800" y="5181600"/>
            <a:ext cx="5645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The official world record for the oldest human:</a:t>
            </a:r>
          </a:p>
          <a:p>
            <a:pPr algn="ctr" eaLnBrk="1" hangingPunct="1"/>
            <a:r>
              <a:rPr lang="en-US" altLang="en-US" b="1"/>
              <a:t> 122 years, 164 days -- Jeanne Calment of France </a:t>
            </a:r>
          </a:p>
          <a:p>
            <a:pPr algn="ctr" eaLnBrk="1" hangingPunct="1"/>
            <a:r>
              <a:rPr lang="en-US" altLang="en-US" b="1"/>
              <a:t>113’th birthday party</a:t>
            </a:r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4953000" y="5805488"/>
            <a:ext cx="38862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Semi-official world record for oldest organism: "Methuselah" at 4,767 years.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Practice Problem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4973638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Part II: Why have sex?</a:t>
            </a:r>
          </a:p>
        </p:txBody>
      </p:sp>
      <p:sp>
        <p:nvSpPr>
          <p:cNvPr id="22531" name="AutoShape 3" descr="Catarina+Carreiro+113th+birthday"/>
          <p:cNvSpPr>
            <a:spLocks noChangeAspect="1" noChangeArrowheads="1"/>
          </p:cNvSpPr>
          <p:nvPr/>
        </p:nvSpPr>
        <p:spPr bwMode="auto">
          <a:xfrm>
            <a:off x="828675" y="1990725"/>
            <a:ext cx="24193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2" name="AutoShape 4" descr="Catarina+Carreiro+113th+birthday"/>
          <p:cNvSpPr>
            <a:spLocks noChangeAspect="1" noChangeArrowheads="1"/>
          </p:cNvSpPr>
          <p:nvPr/>
        </p:nvSpPr>
        <p:spPr bwMode="auto">
          <a:xfrm>
            <a:off x="1447800" y="2276475"/>
            <a:ext cx="24193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2533" name="Picture 5" descr="rotif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676400"/>
            <a:ext cx="356235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76200" y="4283075"/>
            <a:ext cx="4305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Bdelloids: No sex for over 40 million years</a:t>
            </a:r>
          </a:p>
          <a:p>
            <a:pPr algn="ctr" eaLnBrk="1" hangingPunct="1"/>
            <a:r>
              <a:rPr lang="en-US" altLang="en-US" b="1" i="1"/>
              <a:t>Science News</a:t>
            </a:r>
            <a:r>
              <a:rPr lang="en-US" altLang="en-US" b="1"/>
              <a:t> 2000 </a:t>
            </a:r>
          </a:p>
        </p:txBody>
      </p:sp>
      <p:pic>
        <p:nvPicPr>
          <p:cNvPr id="22535" name="Picture 9" descr="Bombu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95600"/>
            <a:ext cx="37338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 Box 10"/>
          <p:cNvSpPr txBox="1">
            <a:spLocks noChangeArrowheads="1"/>
          </p:cNvSpPr>
          <p:nvPr/>
        </p:nvSpPr>
        <p:spPr bwMode="auto">
          <a:xfrm>
            <a:off x="5302250" y="5424488"/>
            <a:ext cx="254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i="1"/>
              <a:t>Heuchera</a:t>
            </a:r>
            <a:r>
              <a:rPr lang="en-US" altLang="en-US" b="1"/>
              <a:t>: Sex everyday</a:t>
            </a:r>
            <a:endParaRPr lang="en-US" altLang="en-US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What is sex?</a:t>
            </a:r>
          </a:p>
        </p:txBody>
      </p:sp>
      <p:sp>
        <p:nvSpPr>
          <p:cNvPr id="23555" name="Text Box 9"/>
          <p:cNvSpPr txBox="1">
            <a:spLocks noChangeArrowheads="1"/>
          </p:cNvSpPr>
          <p:nvPr/>
        </p:nvSpPr>
        <p:spPr bwMode="auto">
          <a:xfrm>
            <a:off x="898525" y="1143000"/>
            <a:ext cx="74072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b="1"/>
              <a:t>For the purposes of this class at least…</a:t>
            </a:r>
          </a:p>
          <a:p>
            <a:pPr eaLnBrk="1" hangingPunct="1"/>
            <a:endParaRPr lang="en-US" altLang="en-US" sz="2000" b="1"/>
          </a:p>
          <a:p>
            <a:pPr eaLnBrk="1" hangingPunct="1"/>
            <a:r>
              <a:rPr lang="en-US" altLang="en-US" sz="2000" b="1"/>
              <a:t>Sex is the union of two genomes, usually carried by gametes, followed at some later time by reduction, ordinarily through the process of meiosis</a:t>
            </a:r>
          </a:p>
        </p:txBody>
      </p:sp>
      <p:sp>
        <p:nvSpPr>
          <p:cNvPr id="23556" name="Oval 10"/>
          <p:cNvSpPr>
            <a:spLocks noChangeArrowheads="1"/>
          </p:cNvSpPr>
          <p:nvPr/>
        </p:nvSpPr>
        <p:spPr bwMode="auto">
          <a:xfrm>
            <a:off x="3352800" y="2828925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7" name="Line 11"/>
          <p:cNvSpPr>
            <a:spLocks noChangeShapeType="1"/>
          </p:cNvSpPr>
          <p:nvPr/>
        </p:nvSpPr>
        <p:spPr bwMode="auto">
          <a:xfrm>
            <a:off x="3733800" y="3438525"/>
            <a:ext cx="609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8" name="Oval 12"/>
          <p:cNvSpPr>
            <a:spLocks noChangeArrowheads="1"/>
          </p:cNvSpPr>
          <p:nvPr/>
        </p:nvSpPr>
        <p:spPr bwMode="auto">
          <a:xfrm>
            <a:off x="5181600" y="2828925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9" name="Line 13"/>
          <p:cNvSpPr>
            <a:spLocks noChangeShapeType="1"/>
          </p:cNvSpPr>
          <p:nvPr/>
        </p:nvSpPr>
        <p:spPr bwMode="auto">
          <a:xfrm flipH="1">
            <a:off x="4800600" y="3438525"/>
            <a:ext cx="533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Text Box 14"/>
          <p:cNvSpPr txBox="1">
            <a:spLocks noChangeArrowheads="1"/>
          </p:cNvSpPr>
          <p:nvPr/>
        </p:nvSpPr>
        <p:spPr bwMode="auto">
          <a:xfrm>
            <a:off x="3429000" y="29051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1n</a:t>
            </a:r>
          </a:p>
        </p:txBody>
      </p:sp>
      <p:sp>
        <p:nvSpPr>
          <p:cNvPr id="23561" name="Text Box 15"/>
          <p:cNvSpPr txBox="1">
            <a:spLocks noChangeArrowheads="1"/>
          </p:cNvSpPr>
          <p:nvPr/>
        </p:nvSpPr>
        <p:spPr bwMode="auto">
          <a:xfrm>
            <a:off x="5257800" y="29051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1n</a:t>
            </a:r>
          </a:p>
        </p:txBody>
      </p:sp>
      <p:sp>
        <p:nvSpPr>
          <p:cNvPr id="23562" name="Oval 16"/>
          <p:cNvSpPr>
            <a:spLocks noChangeArrowheads="1"/>
          </p:cNvSpPr>
          <p:nvPr/>
        </p:nvSpPr>
        <p:spPr bwMode="auto">
          <a:xfrm>
            <a:off x="4191000" y="4124325"/>
            <a:ext cx="762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3" name="Text Box 18"/>
          <p:cNvSpPr txBox="1">
            <a:spLocks noChangeArrowheads="1"/>
          </p:cNvSpPr>
          <p:nvPr/>
        </p:nvSpPr>
        <p:spPr bwMode="auto">
          <a:xfrm>
            <a:off x="4343400" y="42767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2n</a:t>
            </a:r>
          </a:p>
        </p:txBody>
      </p:sp>
      <p:sp>
        <p:nvSpPr>
          <p:cNvPr id="23564" name="Line 19"/>
          <p:cNvSpPr>
            <a:spLocks noChangeShapeType="1"/>
          </p:cNvSpPr>
          <p:nvPr/>
        </p:nvSpPr>
        <p:spPr bwMode="auto">
          <a:xfrm>
            <a:off x="4572000" y="4886325"/>
            <a:ext cx="0" cy="752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5" name="Oval 20"/>
          <p:cNvSpPr>
            <a:spLocks noChangeArrowheads="1"/>
          </p:cNvSpPr>
          <p:nvPr/>
        </p:nvSpPr>
        <p:spPr bwMode="auto">
          <a:xfrm>
            <a:off x="4314825" y="5791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6" name="Text Box 21"/>
          <p:cNvSpPr txBox="1">
            <a:spLocks noChangeArrowheads="1"/>
          </p:cNvSpPr>
          <p:nvPr/>
        </p:nvSpPr>
        <p:spPr bwMode="auto">
          <a:xfrm>
            <a:off x="4391025" y="58674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1n</a:t>
            </a:r>
          </a:p>
        </p:txBody>
      </p:sp>
      <p:sp>
        <p:nvSpPr>
          <p:cNvPr id="23567" name="Text Box 22"/>
          <p:cNvSpPr txBox="1">
            <a:spLocks noChangeArrowheads="1"/>
          </p:cNvSpPr>
          <p:nvPr/>
        </p:nvSpPr>
        <p:spPr bwMode="auto">
          <a:xfrm>
            <a:off x="4860925" y="5129213"/>
            <a:ext cx="271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Meiosis &amp; </a:t>
            </a:r>
            <a:r>
              <a:rPr lang="en-US" altLang="en-US" b="1">
                <a:solidFill>
                  <a:srgbClr val="CC3300"/>
                </a:solidFill>
              </a:rPr>
              <a:t>Recombination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The disadvantages of sex</a:t>
            </a:r>
          </a:p>
        </p:txBody>
      </p:sp>
      <p:sp>
        <p:nvSpPr>
          <p:cNvPr id="24579" name="Text Box 16"/>
          <p:cNvSpPr txBox="1">
            <a:spLocks noChangeArrowheads="1"/>
          </p:cNvSpPr>
          <p:nvPr/>
        </p:nvSpPr>
        <p:spPr bwMode="auto">
          <a:xfrm>
            <a:off x="1143000" y="1371600"/>
            <a:ext cx="6624638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sz="2000" b="1"/>
              <a:t>Recombination breaks apart co-adapted gene complexes</a:t>
            </a:r>
          </a:p>
          <a:p>
            <a:pPr eaLnBrk="1" hangingPunct="1">
              <a:buFontTx/>
              <a:buAutoNum type="arabicPeriod"/>
            </a:pPr>
            <a:endParaRPr lang="en-US" altLang="en-US" sz="2000" b="1"/>
          </a:p>
          <a:p>
            <a:pPr eaLnBrk="1" hangingPunct="1">
              <a:buFontTx/>
              <a:buAutoNum type="arabicPeriod"/>
            </a:pPr>
            <a:endParaRPr lang="en-US" altLang="en-US" sz="2000" b="1"/>
          </a:p>
          <a:p>
            <a:pPr eaLnBrk="1" hangingPunct="1">
              <a:buFontTx/>
              <a:buAutoNum type="arabicPeriod"/>
            </a:pPr>
            <a:endParaRPr lang="en-US" altLang="en-US" sz="2000" b="1"/>
          </a:p>
          <a:p>
            <a:pPr eaLnBrk="1" hangingPunct="1">
              <a:buFontTx/>
              <a:buAutoNum type="arabicPeriod"/>
            </a:pPr>
            <a:endParaRPr lang="en-US" altLang="en-US" sz="2000" b="1"/>
          </a:p>
          <a:p>
            <a:pPr eaLnBrk="1" hangingPunct="1">
              <a:buFontTx/>
              <a:buAutoNum type="arabicPeriod"/>
            </a:pPr>
            <a:endParaRPr lang="en-US" altLang="en-US" sz="2000" b="1"/>
          </a:p>
          <a:p>
            <a:pPr eaLnBrk="1" hangingPunct="1">
              <a:buFontTx/>
              <a:buAutoNum type="arabicPeriod"/>
            </a:pPr>
            <a:endParaRPr lang="en-US" altLang="en-US" sz="2000" b="1"/>
          </a:p>
          <a:p>
            <a:pPr eaLnBrk="1" hangingPunct="1">
              <a:buFontTx/>
              <a:buAutoNum type="arabicPeriod"/>
            </a:pPr>
            <a:r>
              <a:rPr lang="en-US" altLang="en-US" sz="2000" b="1"/>
              <a:t>Sex requires males</a:t>
            </a:r>
          </a:p>
        </p:txBody>
      </p:sp>
      <p:pic>
        <p:nvPicPr>
          <p:cNvPr id="24580" name="Picture 18" descr="peac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14800"/>
            <a:ext cx="28575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19"/>
          <p:cNvSpPr txBox="1">
            <a:spLocks noChangeArrowheads="1"/>
          </p:cNvSpPr>
          <p:nvPr/>
        </p:nvSpPr>
        <p:spPr bwMode="auto">
          <a:xfrm>
            <a:off x="1660525" y="1981200"/>
            <a:ext cx="3317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66FF"/>
                </a:solidFill>
              </a:rPr>
              <a:t>AB</a:t>
            </a:r>
            <a:r>
              <a:rPr lang="en-US" altLang="en-US" sz="2000" b="1"/>
              <a:t> X </a:t>
            </a:r>
            <a:r>
              <a:rPr lang="en-US" altLang="en-US" sz="2000" b="1">
                <a:solidFill>
                  <a:srgbClr val="0066FF"/>
                </a:solidFill>
              </a:rPr>
              <a:t>ab</a:t>
            </a:r>
            <a:r>
              <a:rPr lang="en-US" altLang="en-US" sz="2000" b="1"/>
              <a:t>  </a:t>
            </a:r>
            <a:r>
              <a:rPr lang="en-US" altLang="en-US" sz="2000" b="1">
                <a:sym typeface="Wingdings" pitchFamily="2" charset="2"/>
              </a:rPr>
              <a:t> </a:t>
            </a:r>
            <a:r>
              <a:rPr lang="en-US" altLang="en-US" sz="2000" b="1">
                <a:solidFill>
                  <a:srgbClr val="0066FF"/>
                </a:solidFill>
                <a:sym typeface="Wingdings" pitchFamily="2" charset="2"/>
              </a:rPr>
              <a:t>AB</a:t>
            </a:r>
            <a:r>
              <a:rPr lang="en-US" altLang="en-US" sz="2000" b="1">
                <a:sym typeface="Wingdings" pitchFamily="2" charset="2"/>
              </a:rPr>
              <a:t> </a:t>
            </a:r>
            <a:r>
              <a:rPr lang="en-US" altLang="en-US" sz="2000" b="1">
                <a:solidFill>
                  <a:srgbClr val="0066FF"/>
                </a:solidFill>
                <a:sym typeface="Wingdings" pitchFamily="2" charset="2"/>
              </a:rPr>
              <a:t>ab  &amp; </a:t>
            </a:r>
            <a:r>
              <a:rPr lang="en-US" altLang="en-US" b="1">
                <a:solidFill>
                  <a:srgbClr val="008000"/>
                </a:solidFill>
                <a:sym typeface="Wingdings" pitchFamily="2" charset="2"/>
              </a:rPr>
              <a:t>Ab</a:t>
            </a:r>
            <a:r>
              <a:rPr lang="en-US" altLang="en-US" b="1">
                <a:sym typeface="Wingdings" pitchFamily="2" charset="2"/>
              </a:rPr>
              <a:t> </a:t>
            </a:r>
            <a:r>
              <a:rPr lang="en-US" altLang="en-US" b="1">
                <a:solidFill>
                  <a:srgbClr val="008000"/>
                </a:solidFill>
                <a:sym typeface="Wingdings" pitchFamily="2" charset="2"/>
              </a:rPr>
              <a:t>aB</a:t>
            </a:r>
            <a:r>
              <a:rPr lang="en-US" altLang="en-US">
                <a:sym typeface="Wingdings" pitchFamily="2" charset="2"/>
              </a:rPr>
              <a:t> </a:t>
            </a:r>
          </a:p>
        </p:txBody>
      </p:sp>
      <p:sp>
        <p:nvSpPr>
          <p:cNvPr id="24582" name="Text Box 20"/>
          <p:cNvSpPr txBox="1">
            <a:spLocks noChangeArrowheads="1"/>
          </p:cNvSpPr>
          <p:nvPr/>
        </p:nvSpPr>
        <p:spPr bwMode="auto">
          <a:xfrm>
            <a:off x="1279525" y="2424113"/>
            <a:ext cx="18446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rgbClr val="0066FF"/>
                </a:solidFill>
              </a:rPr>
              <a:t>Combinations favored by N.S.</a:t>
            </a:r>
          </a:p>
        </p:txBody>
      </p:sp>
      <p:sp>
        <p:nvSpPr>
          <p:cNvPr id="24583" name="Text Box 21"/>
          <p:cNvSpPr txBox="1">
            <a:spLocks noChangeArrowheads="1"/>
          </p:cNvSpPr>
          <p:nvPr/>
        </p:nvSpPr>
        <p:spPr bwMode="auto">
          <a:xfrm>
            <a:off x="3581400" y="2424113"/>
            <a:ext cx="1905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rgbClr val="008000"/>
                </a:solidFill>
              </a:rPr>
              <a:t>Combinations disfavored by N.S.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Sex breaks apart co-adapted gene complexes</a:t>
            </a:r>
          </a:p>
        </p:txBody>
      </p:sp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95400"/>
            <a:ext cx="41433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7"/>
          <p:cNvSpPr txBox="1">
            <a:spLocks noChangeArrowheads="1"/>
          </p:cNvSpPr>
          <p:nvPr/>
        </p:nvSpPr>
        <p:spPr bwMode="auto">
          <a:xfrm rot="-5400000">
            <a:off x="1653382" y="2124868"/>
            <a:ext cx="86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Fitness</a:t>
            </a:r>
          </a:p>
        </p:txBody>
      </p:sp>
      <p:sp>
        <p:nvSpPr>
          <p:cNvPr id="25605" name="Text Box 8"/>
          <p:cNvSpPr txBox="1">
            <a:spLocks noChangeArrowheads="1"/>
          </p:cNvSpPr>
          <p:nvPr/>
        </p:nvSpPr>
        <p:spPr bwMode="auto">
          <a:xfrm>
            <a:off x="3905250" y="3595688"/>
            <a:ext cx="1123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Genotype</a:t>
            </a:r>
          </a:p>
        </p:txBody>
      </p:sp>
      <p:sp>
        <p:nvSpPr>
          <p:cNvPr id="25606" name="Text Box 9"/>
          <p:cNvSpPr txBox="1">
            <a:spLocks noChangeArrowheads="1"/>
          </p:cNvSpPr>
          <p:nvPr/>
        </p:nvSpPr>
        <p:spPr bwMode="auto">
          <a:xfrm>
            <a:off x="0" y="4381500"/>
            <a:ext cx="9144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b="1"/>
              <a:t> In a clonal population (i.e. no sex) only AABB and aabb genotypes would persist</a:t>
            </a:r>
          </a:p>
          <a:p>
            <a:pPr eaLnBrk="1" hangingPunct="1">
              <a:buFontTx/>
              <a:buChar char="•"/>
            </a:pPr>
            <a:endParaRPr lang="en-US" altLang="en-US" sz="2000" b="1"/>
          </a:p>
          <a:p>
            <a:pPr eaLnBrk="1" hangingPunct="1">
              <a:buFontTx/>
              <a:buChar char="•"/>
            </a:pPr>
            <a:endParaRPr lang="en-US" altLang="en-US" sz="2000" b="1"/>
          </a:p>
          <a:p>
            <a:pPr eaLnBrk="1" hangingPunct="1">
              <a:buFontTx/>
              <a:buChar char="•"/>
            </a:pPr>
            <a:r>
              <a:rPr lang="en-US" altLang="en-US" sz="2000" b="1"/>
              <a:t> In a sexual population, however, recombination would continually re-generate </a:t>
            </a:r>
          </a:p>
          <a:p>
            <a:pPr eaLnBrk="1" hangingPunct="1"/>
            <a:r>
              <a:rPr lang="en-US" altLang="en-US" sz="2000" b="1"/>
              <a:t>  the other less fit genotypes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Sex requires males</a:t>
            </a:r>
          </a:p>
        </p:txBody>
      </p:sp>
      <p:sp>
        <p:nvSpPr>
          <p:cNvPr id="26627" name="Oval 6"/>
          <p:cNvSpPr>
            <a:spLocks noChangeArrowheads="1"/>
          </p:cNvSpPr>
          <p:nvPr/>
        </p:nvSpPr>
        <p:spPr bwMode="auto">
          <a:xfrm>
            <a:off x="1066800" y="1600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28" name="Oval 7"/>
          <p:cNvSpPr>
            <a:spLocks noChangeArrowheads="1"/>
          </p:cNvSpPr>
          <p:nvPr/>
        </p:nvSpPr>
        <p:spPr bwMode="auto">
          <a:xfrm>
            <a:off x="2224088" y="1600200"/>
            <a:ext cx="533400" cy="5334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29" name="Oval 8"/>
          <p:cNvSpPr>
            <a:spLocks noChangeArrowheads="1"/>
          </p:cNvSpPr>
          <p:nvPr/>
        </p:nvSpPr>
        <p:spPr bwMode="auto">
          <a:xfrm>
            <a:off x="6553200" y="1600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0" name="Oval 11"/>
          <p:cNvSpPr>
            <a:spLocks noChangeArrowheads="1"/>
          </p:cNvSpPr>
          <p:nvPr/>
        </p:nvSpPr>
        <p:spPr bwMode="auto">
          <a:xfrm>
            <a:off x="3810000" y="1600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1" name="Oval 13"/>
          <p:cNvSpPr>
            <a:spLocks noChangeArrowheads="1"/>
          </p:cNvSpPr>
          <p:nvPr/>
        </p:nvSpPr>
        <p:spPr bwMode="auto">
          <a:xfrm>
            <a:off x="4967288" y="1600200"/>
            <a:ext cx="533400" cy="5334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2" name="Text Box 15"/>
          <p:cNvSpPr txBox="1">
            <a:spLocks noChangeArrowheads="1"/>
          </p:cNvSpPr>
          <p:nvPr/>
        </p:nvSpPr>
        <p:spPr bwMode="auto">
          <a:xfrm>
            <a:off x="1143000" y="1676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S</a:t>
            </a:r>
          </a:p>
        </p:txBody>
      </p:sp>
      <p:sp>
        <p:nvSpPr>
          <p:cNvPr id="26633" name="Text Box 16"/>
          <p:cNvSpPr txBox="1">
            <a:spLocks noChangeArrowheads="1"/>
          </p:cNvSpPr>
          <p:nvPr/>
        </p:nvSpPr>
        <p:spPr bwMode="auto">
          <a:xfrm>
            <a:off x="3932238" y="1676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S</a:t>
            </a:r>
          </a:p>
        </p:txBody>
      </p:sp>
      <p:sp>
        <p:nvSpPr>
          <p:cNvPr id="26634" name="Text Box 17"/>
          <p:cNvSpPr txBox="1">
            <a:spLocks noChangeArrowheads="1"/>
          </p:cNvSpPr>
          <p:nvPr/>
        </p:nvSpPr>
        <p:spPr bwMode="auto">
          <a:xfrm>
            <a:off x="6645275" y="16764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</a:t>
            </a:r>
          </a:p>
        </p:txBody>
      </p:sp>
      <p:sp>
        <p:nvSpPr>
          <p:cNvPr id="26635" name="Text Box 18"/>
          <p:cNvSpPr txBox="1">
            <a:spLocks noChangeArrowheads="1"/>
          </p:cNvSpPr>
          <p:nvPr/>
        </p:nvSpPr>
        <p:spPr bwMode="auto">
          <a:xfrm>
            <a:off x="2286000" y="1676400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M</a:t>
            </a:r>
          </a:p>
        </p:txBody>
      </p:sp>
      <p:sp>
        <p:nvSpPr>
          <p:cNvPr id="26636" name="Text Box 19"/>
          <p:cNvSpPr txBox="1">
            <a:spLocks noChangeArrowheads="1"/>
          </p:cNvSpPr>
          <p:nvPr/>
        </p:nvSpPr>
        <p:spPr bwMode="auto">
          <a:xfrm>
            <a:off x="5075238" y="1676400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M</a:t>
            </a:r>
          </a:p>
        </p:txBody>
      </p:sp>
      <p:sp>
        <p:nvSpPr>
          <p:cNvPr id="26637" name="Text Box 20"/>
          <p:cNvSpPr txBox="1">
            <a:spLocks noChangeArrowheads="1"/>
          </p:cNvSpPr>
          <p:nvPr/>
        </p:nvSpPr>
        <p:spPr bwMode="auto">
          <a:xfrm>
            <a:off x="1736725" y="16383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X</a:t>
            </a:r>
          </a:p>
        </p:txBody>
      </p:sp>
      <p:sp>
        <p:nvSpPr>
          <p:cNvPr id="26638" name="Text Box 21"/>
          <p:cNvSpPr txBox="1">
            <a:spLocks noChangeArrowheads="1"/>
          </p:cNvSpPr>
          <p:nvPr/>
        </p:nvSpPr>
        <p:spPr bwMode="auto">
          <a:xfrm>
            <a:off x="4495800" y="16764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X</a:t>
            </a:r>
          </a:p>
        </p:txBody>
      </p:sp>
      <p:sp>
        <p:nvSpPr>
          <p:cNvPr id="26639" name="Line 22"/>
          <p:cNvSpPr>
            <a:spLocks noChangeShapeType="1"/>
          </p:cNvSpPr>
          <p:nvPr/>
        </p:nvSpPr>
        <p:spPr bwMode="auto">
          <a:xfrm flipH="1">
            <a:off x="609600" y="2209800"/>
            <a:ext cx="533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0" name="Line 23"/>
          <p:cNvSpPr>
            <a:spLocks noChangeShapeType="1"/>
          </p:cNvSpPr>
          <p:nvPr/>
        </p:nvSpPr>
        <p:spPr bwMode="auto">
          <a:xfrm>
            <a:off x="1447800" y="22098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1" name="Line 24"/>
          <p:cNvSpPr>
            <a:spLocks noChangeShapeType="1"/>
          </p:cNvSpPr>
          <p:nvPr/>
        </p:nvSpPr>
        <p:spPr bwMode="auto">
          <a:xfrm flipH="1">
            <a:off x="3352800" y="2133600"/>
            <a:ext cx="533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2" name="Line 25"/>
          <p:cNvSpPr>
            <a:spLocks noChangeShapeType="1"/>
          </p:cNvSpPr>
          <p:nvPr/>
        </p:nvSpPr>
        <p:spPr bwMode="auto">
          <a:xfrm>
            <a:off x="4191000" y="2133600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3" name="Line 26"/>
          <p:cNvSpPr>
            <a:spLocks noChangeShapeType="1"/>
          </p:cNvSpPr>
          <p:nvPr/>
        </p:nvSpPr>
        <p:spPr bwMode="auto">
          <a:xfrm flipH="1">
            <a:off x="6172200" y="2133600"/>
            <a:ext cx="533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4" name="Line 27"/>
          <p:cNvSpPr>
            <a:spLocks noChangeShapeType="1"/>
          </p:cNvSpPr>
          <p:nvPr/>
        </p:nvSpPr>
        <p:spPr bwMode="auto">
          <a:xfrm>
            <a:off x="6934200" y="2133600"/>
            <a:ext cx="533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5" name="Oval 28"/>
          <p:cNvSpPr>
            <a:spLocks noChangeArrowheads="1"/>
          </p:cNvSpPr>
          <p:nvPr/>
        </p:nvSpPr>
        <p:spPr bwMode="auto">
          <a:xfrm>
            <a:off x="3186113" y="30480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46" name="Oval 29"/>
          <p:cNvSpPr>
            <a:spLocks noChangeArrowheads="1"/>
          </p:cNvSpPr>
          <p:nvPr/>
        </p:nvSpPr>
        <p:spPr bwMode="auto">
          <a:xfrm>
            <a:off x="4343400" y="3048000"/>
            <a:ext cx="533400" cy="5334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47" name="Text Box 30"/>
          <p:cNvSpPr txBox="1">
            <a:spLocks noChangeArrowheads="1"/>
          </p:cNvSpPr>
          <p:nvPr/>
        </p:nvSpPr>
        <p:spPr bwMode="auto">
          <a:xfrm>
            <a:off x="3308350" y="3124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S</a:t>
            </a:r>
          </a:p>
        </p:txBody>
      </p:sp>
      <p:sp>
        <p:nvSpPr>
          <p:cNvPr id="26648" name="Text Box 31"/>
          <p:cNvSpPr txBox="1">
            <a:spLocks noChangeArrowheads="1"/>
          </p:cNvSpPr>
          <p:nvPr/>
        </p:nvSpPr>
        <p:spPr bwMode="auto">
          <a:xfrm>
            <a:off x="4451350" y="3124200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M</a:t>
            </a:r>
          </a:p>
        </p:txBody>
      </p:sp>
      <p:sp>
        <p:nvSpPr>
          <p:cNvPr id="26649" name="Text Box 32"/>
          <p:cNvSpPr txBox="1">
            <a:spLocks noChangeArrowheads="1"/>
          </p:cNvSpPr>
          <p:nvPr/>
        </p:nvSpPr>
        <p:spPr bwMode="auto">
          <a:xfrm>
            <a:off x="3871913" y="31242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X</a:t>
            </a:r>
          </a:p>
        </p:txBody>
      </p:sp>
      <p:sp>
        <p:nvSpPr>
          <p:cNvPr id="26650" name="Oval 33"/>
          <p:cNvSpPr>
            <a:spLocks noChangeArrowheads="1"/>
          </p:cNvSpPr>
          <p:nvPr/>
        </p:nvSpPr>
        <p:spPr bwMode="auto">
          <a:xfrm>
            <a:off x="366713" y="3124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51" name="Oval 34"/>
          <p:cNvSpPr>
            <a:spLocks noChangeArrowheads="1"/>
          </p:cNvSpPr>
          <p:nvPr/>
        </p:nvSpPr>
        <p:spPr bwMode="auto">
          <a:xfrm>
            <a:off x="1524000" y="3124200"/>
            <a:ext cx="533400" cy="5334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52" name="Text Box 35"/>
          <p:cNvSpPr txBox="1">
            <a:spLocks noChangeArrowheads="1"/>
          </p:cNvSpPr>
          <p:nvPr/>
        </p:nvSpPr>
        <p:spPr bwMode="auto">
          <a:xfrm>
            <a:off x="488950" y="3200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S</a:t>
            </a:r>
          </a:p>
        </p:txBody>
      </p:sp>
      <p:sp>
        <p:nvSpPr>
          <p:cNvPr id="26653" name="Text Box 36"/>
          <p:cNvSpPr txBox="1">
            <a:spLocks noChangeArrowheads="1"/>
          </p:cNvSpPr>
          <p:nvPr/>
        </p:nvSpPr>
        <p:spPr bwMode="auto">
          <a:xfrm>
            <a:off x="1631950" y="3200400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M</a:t>
            </a:r>
          </a:p>
        </p:txBody>
      </p:sp>
      <p:sp>
        <p:nvSpPr>
          <p:cNvPr id="26654" name="Text Box 37"/>
          <p:cNvSpPr txBox="1">
            <a:spLocks noChangeArrowheads="1"/>
          </p:cNvSpPr>
          <p:nvPr/>
        </p:nvSpPr>
        <p:spPr bwMode="auto">
          <a:xfrm>
            <a:off x="1052513" y="32004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X</a:t>
            </a:r>
          </a:p>
        </p:txBody>
      </p:sp>
      <p:sp>
        <p:nvSpPr>
          <p:cNvPr id="26655" name="Oval 38"/>
          <p:cNvSpPr>
            <a:spLocks noChangeArrowheads="1"/>
          </p:cNvSpPr>
          <p:nvPr/>
        </p:nvSpPr>
        <p:spPr bwMode="auto">
          <a:xfrm>
            <a:off x="5867400" y="30480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56" name="Text Box 39"/>
          <p:cNvSpPr txBox="1">
            <a:spLocks noChangeArrowheads="1"/>
          </p:cNvSpPr>
          <p:nvPr/>
        </p:nvSpPr>
        <p:spPr bwMode="auto">
          <a:xfrm>
            <a:off x="5959475" y="31242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</a:t>
            </a:r>
          </a:p>
        </p:txBody>
      </p:sp>
      <p:sp>
        <p:nvSpPr>
          <p:cNvPr id="26657" name="Oval 40"/>
          <p:cNvSpPr>
            <a:spLocks noChangeArrowheads="1"/>
          </p:cNvSpPr>
          <p:nvPr/>
        </p:nvSpPr>
        <p:spPr bwMode="auto">
          <a:xfrm>
            <a:off x="7162800" y="30480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58" name="Text Box 41"/>
          <p:cNvSpPr txBox="1">
            <a:spLocks noChangeArrowheads="1"/>
          </p:cNvSpPr>
          <p:nvPr/>
        </p:nvSpPr>
        <p:spPr bwMode="auto">
          <a:xfrm>
            <a:off x="7254875" y="31242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</a:t>
            </a:r>
          </a:p>
        </p:txBody>
      </p:sp>
      <p:sp>
        <p:nvSpPr>
          <p:cNvPr id="26659" name="Text Box 42"/>
          <p:cNvSpPr txBox="1">
            <a:spLocks noChangeArrowheads="1"/>
          </p:cNvSpPr>
          <p:nvPr/>
        </p:nvSpPr>
        <p:spPr bwMode="auto">
          <a:xfrm>
            <a:off x="7604125" y="1638300"/>
            <a:ext cx="134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20% asexual</a:t>
            </a:r>
          </a:p>
        </p:txBody>
      </p:sp>
      <p:sp>
        <p:nvSpPr>
          <p:cNvPr id="26660" name="Text Box 43"/>
          <p:cNvSpPr txBox="1">
            <a:spLocks noChangeArrowheads="1"/>
          </p:cNvSpPr>
          <p:nvPr/>
        </p:nvSpPr>
        <p:spPr bwMode="auto">
          <a:xfrm>
            <a:off x="7772400" y="3138488"/>
            <a:ext cx="1346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33% asexual</a:t>
            </a:r>
          </a:p>
        </p:txBody>
      </p:sp>
      <p:sp>
        <p:nvSpPr>
          <p:cNvPr id="26661" name="Line 44"/>
          <p:cNvSpPr>
            <a:spLocks noChangeShapeType="1"/>
          </p:cNvSpPr>
          <p:nvPr/>
        </p:nvSpPr>
        <p:spPr bwMode="auto">
          <a:xfrm flipH="1">
            <a:off x="457200" y="3733800"/>
            <a:ext cx="152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2" name="Line 45"/>
          <p:cNvSpPr>
            <a:spLocks noChangeShapeType="1"/>
          </p:cNvSpPr>
          <p:nvPr/>
        </p:nvSpPr>
        <p:spPr bwMode="auto">
          <a:xfrm>
            <a:off x="838200" y="373380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3" name="Oval 46"/>
          <p:cNvSpPr>
            <a:spLocks noChangeArrowheads="1"/>
          </p:cNvSpPr>
          <p:nvPr/>
        </p:nvSpPr>
        <p:spPr bwMode="auto">
          <a:xfrm>
            <a:off x="138113" y="4648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64" name="Oval 47"/>
          <p:cNvSpPr>
            <a:spLocks noChangeArrowheads="1"/>
          </p:cNvSpPr>
          <p:nvPr/>
        </p:nvSpPr>
        <p:spPr bwMode="auto">
          <a:xfrm>
            <a:off x="1295400" y="4648200"/>
            <a:ext cx="533400" cy="5334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65" name="Text Box 48"/>
          <p:cNvSpPr txBox="1">
            <a:spLocks noChangeArrowheads="1"/>
          </p:cNvSpPr>
          <p:nvPr/>
        </p:nvSpPr>
        <p:spPr bwMode="auto">
          <a:xfrm>
            <a:off x="260350" y="4648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S</a:t>
            </a:r>
          </a:p>
        </p:txBody>
      </p:sp>
      <p:sp>
        <p:nvSpPr>
          <p:cNvPr id="26666" name="Text Box 49"/>
          <p:cNvSpPr txBox="1">
            <a:spLocks noChangeArrowheads="1"/>
          </p:cNvSpPr>
          <p:nvPr/>
        </p:nvSpPr>
        <p:spPr bwMode="auto">
          <a:xfrm>
            <a:off x="1403350" y="4648200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M</a:t>
            </a:r>
          </a:p>
        </p:txBody>
      </p:sp>
      <p:sp>
        <p:nvSpPr>
          <p:cNvPr id="26667" name="Text Box 50"/>
          <p:cNvSpPr txBox="1">
            <a:spLocks noChangeArrowheads="1"/>
          </p:cNvSpPr>
          <p:nvPr/>
        </p:nvSpPr>
        <p:spPr bwMode="auto">
          <a:xfrm>
            <a:off x="823913" y="46482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X</a:t>
            </a:r>
          </a:p>
        </p:txBody>
      </p:sp>
      <p:sp>
        <p:nvSpPr>
          <p:cNvPr id="26668" name="Oval 51"/>
          <p:cNvSpPr>
            <a:spLocks noChangeArrowheads="1"/>
          </p:cNvSpPr>
          <p:nvPr/>
        </p:nvSpPr>
        <p:spPr bwMode="auto">
          <a:xfrm>
            <a:off x="2514600" y="4648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69" name="Oval 52"/>
          <p:cNvSpPr>
            <a:spLocks noChangeArrowheads="1"/>
          </p:cNvSpPr>
          <p:nvPr/>
        </p:nvSpPr>
        <p:spPr bwMode="auto">
          <a:xfrm>
            <a:off x="3671888" y="4648200"/>
            <a:ext cx="533400" cy="5334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70" name="Text Box 53"/>
          <p:cNvSpPr txBox="1">
            <a:spLocks noChangeArrowheads="1"/>
          </p:cNvSpPr>
          <p:nvPr/>
        </p:nvSpPr>
        <p:spPr bwMode="auto">
          <a:xfrm>
            <a:off x="2636838" y="4648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S</a:t>
            </a:r>
          </a:p>
        </p:txBody>
      </p:sp>
      <p:sp>
        <p:nvSpPr>
          <p:cNvPr id="26671" name="Text Box 54"/>
          <p:cNvSpPr txBox="1">
            <a:spLocks noChangeArrowheads="1"/>
          </p:cNvSpPr>
          <p:nvPr/>
        </p:nvSpPr>
        <p:spPr bwMode="auto">
          <a:xfrm>
            <a:off x="3779838" y="4648200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M</a:t>
            </a:r>
          </a:p>
        </p:txBody>
      </p:sp>
      <p:sp>
        <p:nvSpPr>
          <p:cNvPr id="26672" name="Text Box 55"/>
          <p:cNvSpPr txBox="1">
            <a:spLocks noChangeArrowheads="1"/>
          </p:cNvSpPr>
          <p:nvPr/>
        </p:nvSpPr>
        <p:spPr bwMode="auto">
          <a:xfrm>
            <a:off x="3200400" y="46482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X</a:t>
            </a:r>
          </a:p>
        </p:txBody>
      </p:sp>
      <p:sp>
        <p:nvSpPr>
          <p:cNvPr id="26673" name="Line 56"/>
          <p:cNvSpPr>
            <a:spLocks noChangeShapeType="1"/>
          </p:cNvSpPr>
          <p:nvPr/>
        </p:nvSpPr>
        <p:spPr bwMode="auto">
          <a:xfrm flipH="1">
            <a:off x="2743200" y="3733800"/>
            <a:ext cx="533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74" name="Line 57"/>
          <p:cNvSpPr>
            <a:spLocks noChangeShapeType="1"/>
          </p:cNvSpPr>
          <p:nvPr/>
        </p:nvSpPr>
        <p:spPr bwMode="auto">
          <a:xfrm>
            <a:off x="3581400" y="37338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75" name="Line 58"/>
          <p:cNvSpPr>
            <a:spLocks noChangeShapeType="1"/>
          </p:cNvSpPr>
          <p:nvPr/>
        </p:nvSpPr>
        <p:spPr bwMode="auto">
          <a:xfrm flipH="1">
            <a:off x="5486400" y="3733800"/>
            <a:ext cx="533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76" name="Line 59"/>
          <p:cNvSpPr>
            <a:spLocks noChangeShapeType="1"/>
          </p:cNvSpPr>
          <p:nvPr/>
        </p:nvSpPr>
        <p:spPr bwMode="auto">
          <a:xfrm>
            <a:off x="6248400" y="3733800"/>
            <a:ext cx="533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77" name="Line 60"/>
          <p:cNvSpPr>
            <a:spLocks noChangeShapeType="1"/>
          </p:cNvSpPr>
          <p:nvPr/>
        </p:nvSpPr>
        <p:spPr bwMode="auto">
          <a:xfrm flipH="1">
            <a:off x="7467600" y="3657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78" name="Line 61"/>
          <p:cNvSpPr>
            <a:spLocks noChangeShapeType="1"/>
          </p:cNvSpPr>
          <p:nvPr/>
        </p:nvSpPr>
        <p:spPr bwMode="auto">
          <a:xfrm>
            <a:off x="7696200" y="3505200"/>
            <a:ext cx="838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79" name="Oval 62"/>
          <p:cNvSpPr>
            <a:spLocks noChangeArrowheads="1"/>
          </p:cNvSpPr>
          <p:nvPr/>
        </p:nvSpPr>
        <p:spPr bwMode="auto">
          <a:xfrm>
            <a:off x="5181600" y="4648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80" name="Text Box 63"/>
          <p:cNvSpPr txBox="1">
            <a:spLocks noChangeArrowheads="1"/>
          </p:cNvSpPr>
          <p:nvPr/>
        </p:nvSpPr>
        <p:spPr bwMode="auto">
          <a:xfrm>
            <a:off x="5273675" y="46482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</a:t>
            </a:r>
          </a:p>
        </p:txBody>
      </p:sp>
      <p:sp>
        <p:nvSpPr>
          <p:cNvPr id="26681" name="Oval 64"/>
          <p:cNvSpPr>
            <a:spLocks noChangeArrowheads="1"/>
          </p:cNvSpPr>
          <p:nvPr/>
        </p:nvSpPr>
        <p:spPr bwMode="auto">
          <a:xfrm>
            <a:off x="6400800" y="4648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82" name="Text Box 65"/>
          <p:cNvSpPr txBox="1">
            <a:spLocks noChangeArrowheads="1"/>
          </p:cNvSpPr>
          <p:nvPr/>
        </p:nvSpPr>
        <p:spPr bwMode="auto">
          <a:xfrm>
            <a:off x="6492875" y="46482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</a:t>
            </a:r>
          </a:p>
        </p:txBody>
      </p:sp>
      <p:sp>
        <p:nvSpPr>
          <p:cNvPr id="26683" name="Oval 66"/>
          <p:cNvSpPr>
            <a:spLocks noChangeArrowheads="1"/>
          </p:cNvSpPr>
          <p:nvPr/>
        </p:nvSpPr>
        <p:spPr bwMode="auto">
          <a:xfrm>
            <a:off x="7239000" y="4648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84" name="Text Box 67"/>
          <p:cNvSpPr txBox="1">
            <a:spLocks noChangeArrowheads="1"/>
          </p:cNvSpPr>
          <p:nvPr/>
        </p:nvSpPr>
        <p:spPr bwMode="auto">
          <a:xfrm>
            <a:off x="7331075" y="46482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</a:t>
            </a:r>
          </a:p>
        </p:txBody>
      </p:sp>
      <p:sp>
        <p:nvSpPr>
          <p:cNvPr id="26685" name="Oval 68"/>
          <p:cNvSpPr>
            <a:spLocks noChangeArrowheads="1"/>
          </p:cNvSpPr>
          <p:nvPr/>
        </p:nvSpPr>
        <p:spPr bwMode="auto">
          <a:xfrm>
            <a:off x="8382000" y="4648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86" name="Text Box 69"/>
          <p:cNvSpPr txBox="1">
            <a:spLocks noChangeArrowheads="1"/>
          </p:cNvSpPr>
          <p:nvPr/>
        </p:nvSpPr>
        <p:spPr bwMode="auto">
          <a:xfrm>
            <a:off x="8474075" y="46482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</a:t>
            </a:r>
          </a:p>
        </p:txBody>
      </p:sp>
      <p:sp>
        <p:nvSpPr>
          <p:cNvPr id="26687" name="Text Box 70"/>
          <p:cNvSpPr txBox="1">
            <a:spLocks noChangeArrowheads="1"/>
          </p:cNvSpPr>
          <p:nvPr/>
        </p:nvSpPr>
        <p:spPr bwMode="auto">
          <a:xfrm>
            <a:off x="0" y="59817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After just two generations the frequency of asexuals has increased from 20% to 50%!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And yet, the vast majority of eukaryotes are sexual</a:t>
            </a:r>
          </a:p>
        </p:txBody>
      </p:sp>
      <p:pic>
        <p:nvPicPr>
          <p:cNvPr id="27651" name="Picture 67" descr="pheas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27146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9" descr="sunfi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76400"/>
            <a:ext cx="20574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1" descr="el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81400"/>
            <a:ext cx="3276600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74"/>
          <p:cNvSpPr txBox="1">
            <a:spLocks noChangeArrowheads="1"/>
          </p:cNvSpPr>
          <p:nvPr/>
        </p:nvSpPr>
        <p:spPr bwMode="auto">
          <a:xfrm>
            <a:off x="5927725" y="61341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7655" name="Picture 76" descr="giardi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38600"/>
            <a:ext cx="23812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 Box 77"/>
          <p:cNvSpPr txBox="1">
            <a:spLocks noChangeArrowheads="1"/>
          </p:cNvSpPr>
          <p:nvPr/>
        </p:nvSpPr>
        <p:spPr bwMode="auto">
          <a:xfrm>
            <a:off x="4098925" y="6324600"/>
            <a:ext cx="86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Hypotheses for the advantage of sex</a:t>
            </a: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396875" y="1885950"/>
            <a:ext cx="836612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b="1"/>
              <a:t> Fixation of rare beneficial mutations – Sex and recombination brings beneficial mutations that arise in different genomes together.</a:t>
            </a:r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r>
              <a:rPr lang="en-US" altLang="en-US" b="1"/>
              <a:t> Muller’s ratchet – Sex and recombination allows deleterious mutations to be more efficiently purged from the genome. </a:t>
            </a:r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r>
              <a:rPr lang="en-US" altLang="en-US" b="1"/>
              <a:t> The Red Queen – Sex and recombination generate new combinations of genes to which parasites are not adapted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Fixation of rare beneficial mutations</a:t>
            </a: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2773363" y="1981200"/>
            <a:ext cx="5094287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b="1">
                <a:solidFill>
                  <a:schemeClr val="tx2"/>
                </a:solidFill>
                <a:latin typeface="Times" charset="0"/>
              </a:rPr>
              <a:t>“For, unless advantageous mutations occur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>
                <a:solidFill>
                  <a:schemeClr val="tx2"/>
                </a:solidFill>
                <a:latin typeface="Times" charset="0"/>
              </a:rPr>
              <a:t>so seldom that each has had time to become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>
                <a:solidFill>
                  <a:schemeClr val="tx2"/>
                </a:solidFill>
                <a:latin typeface="Times" charset="0"/>
              </a:rPr>
              <a:t>predominant before the next appears, they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>
                <a:solidFill>
                  <a:schemeClr val="tx2"/>
                </a:solidFill>
                <a:latin typeface="Times" charset="0"/>
              </a:rPr>
              <a:t>can only come to be simultaneously in the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>
                <a:solidFill>
                  <a:schemeClr val="tx2"/>
                </a:solidFill>
                <a:latin typeface="Times" charset="0"/>
              </a:rPr>
              <a:t>same gamete by means of recombination.”</a:t>
            </a: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5867400" y="4330700"/>
            <a:ext cx="24447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 b="1">
                <a:solidFill>
                  <a:schemeClr val="tx2"/>
                </a:solidFill>
                <a:latin typeface="Times" charset="0"/>
              </a:rPr>
              <a:t> - R. A. Fisher (1930)</a:t>
            </a:r>
          </a:p>
        </p:txBody>
      </p:sp>
      <p:pic>
        <p:nvPicPr>
          <p:cNvPr id="29701" name="Picture 6" descr="fis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16100"/>
            <a:ext cx="1717675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Fixation of rare beneficial mutations</a:t>
            </a:r>
          </a:p>
          <a:p>
            <a:pPr algn="ctr" eaLnBrk="1" hangingPunct="1"/>
            <a:r>
              <a:rPr lang="en-US" altLang="en-US" sz="2000" b="1"/>
              <a:t>(In finite populations: The Hill-Robertson effect)</a:t>
            </a: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1063625" y="1562100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ab</a:t>
            </a:r>
          </a:p>
        </p:txBody>
      </p:sp>
      <p:sp>
        <p:nvSpPr>
          <p:cNvPr id="30724" name="Text Box 7"/>
          <p:cNvSpPr txBox="1">
            <a:spLocks noChangeArrowheads="1"/>
          </p:cNvSpPr>
          <p:nvPr/>
        </p:nvSpPr>
        <p:spPr bwMode="auto">
          <a:xfrm>
            <a:off x="1384300" y="1562100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ab</a:t>
            </a:r>
          </a:p>
        </p:txBody>
      </p:sp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1703388" y="1562100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ab</a:t>
            </a:r>
          </a:p>
        </p:txBody>
      </p:sp>
      <p:sp>
        <p:nvSpPr>
          <p:cNvPr id="30726" name="Text Box 9"/>
          <p:cNvSpPr txBox="1">
            <a:spLocks noChangeArrowheads="1"/>
          </p:cNvSpPr>
          <p:nvPr/>
        </p:nvSpPr>
        <p:spPr bwMode="auto">
          <a:xfrm>
            <a:off x="2022475" y="1562100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ab</a:t>
            </a:r>
          </a:p>
        </p:txBody>
      </p:sp>
      <p:sp>
        <p:nvSpPr>
          <p:cNvPr id="30727" name="Text Box 10"/>
          <p:cNvSpPr txBox="1">
            <a:spLocks noChangeArrowheads="1"/>
          </p:cNvSpPr>
          <p:nvPr/>
        </p:nvSpPr>
        <p:spPr bwMode="auto">
          <a:xfrm>
            <a:off x="2341563" y="1562100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ab</a:t>
            </a:r>
          </a:p>
        </p:txBody>
      </p:sp>
      <p:sp>
        <p:nvSpPr>
          <p:cNvPr id="30728" name="Text Box 11"/>
          <p:cNvSpPr txBox="1">
            <a:spLocks noChangeArrowheads="1"/>
          </p:cNvSpPr>
          <p:nvPr/>
        </p:nvSpPr>
        <p:spPr bwMode="auto">
          <a:xfrm>
            <a:off x="2660650" y="1562100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ab</a:t>
            </a:r>
          </a:p>
        </p:txBody>
      </p:sp>
      <p:sp>
        <p:nvSpPr>
          <p:cNvPr id="30729" name="Line 12"/>
          <p:cNvSpPr>
            <a:spLocks noChangeShapeType="1"/>
          </p:cNvSpPr>
          <p:nvPr/>
        </p:nvSpPr>
        <p:spPr bwMode="auto">
          <a:xfrm>
            <a:off x="2054225" y="19526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Text Box 19"/>
          <p:cNvSpPr txBox="1">
            <a:spLocks noChangeArrowheads="1"/>
          </p:cNvSpPr>
          <p:nvPr/>
        </p:nvSpPr>
        <p:spPr bwMode="auto">
          <a:xfrm>
            <a:off x="1063625" y="2528888"/>
            <a:ext cx="450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</a:t>
            </a:r>
            <a:r>
              <a:rPr lang="en-US" altLang="en-US" b="1">
                <a:solidFill>
                  <a:srgbClr val="0066FF"/>
                </a:solidFill>
              </a:rPr>
              <a:t>B</a:t>
            </a:r>
          </a:p>
        </p:txBody>
      </p:sp>
      <p:sp>
        <p:nvSpPr>
          <p:cNvPr id="30731" name="Text Box 20"/>
          <p:cNvSpPr txBox="1">
            <a:spLocks noChangeArrowheads="1"/>
          </p:cNvSpPr>
          <p:nvPr/>
        </p:nvSpPr>
        <p:spPr bwMode="auto">
          <a:xfrm>
            <a:off x="1384300" y="2528888"/>
            <a:ext cx="42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ab</a:t>
            </a:r>
          </a:p>
        </p:txBody>
      </p:sp>
      <p:sp>
        <p:nvSpPr>
          <p:cNvPr id="30732" name="Text Box 21"/>
          <p:cNvSpPr txBox="1">
            <a:spLocks noChangeArrowheads="1"/>
          </p:cNvSpPr>
          <p:nvPr/>
        </p:nvSpPr>
        <p:spPr bwMode="auto">
          <a:xfrm>
            <a:off x="1703388" y="2528888"/>
            <a:ext cx="42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ab</a:t>
            </a:r>
          </a:p>
        </p:txBody>
      </p:sp>
      <p:sp>
        <p:nvSpPr>
          <p:cNvPr id="30733" name="Text Box 22"/>
          <p:cNvSpPr txBox="1">
            <a:spLocks noChangeArrowheads="1"/>
          </p:cNvSpPr>
          <p:nvPr/>
        </p:nvSpPr>
        <p:spPr bwMode="auto">
          <a:xfrm>
            <a:off x="2022475" y="2528888"/>
            <a:ext cx="42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ab</a:t>
            </a:r>
          </a:p>
        </p:txBody>
      </p:sp>
      <p:sp>
        <p:nvSpPr>
          <p:cNvPr id="30734" name="Text Box 23"/>
          <p:cNvSpPr txBox="1">
            <a:spLocks noChangeArrowheads="1"/>
          </p:cNvSpPr>
          <p:nvPr/>
        </p:nvSpPr>
        <p:spPr bwMode="auto">
          <a:xfrm>
            <a:off x="2341563" y="2528888"/>
            <a:ext cx="42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ab</a:t>
            </a:r>
          </a:p>
        </p:txBody>
      </p:sp>
      <p:sp>
        <p:nvSpPr>
          <p:cNvPr id="30735" name="Text Box 24"/>
          <p:cNvSpPr txBox="1">
            <a:spLocks noChangeArrowheads="1"/>
          </p:cNvSpPr>
          <p:nvPr/>
        </p:nvSpPr>
        <p:spPr bwMode="auto">
          <a:xfrm>
            <a:off x="2660650" y="2528888"/>
            <a:ext cx="42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ab</a:t>
            </a:r>
          </a:p>
        </p:txBody>
      </p:sp>
      <p:sp>
        <p:nvSpPr>
          <p:cNvPr id="30736" name="Line 25"/>
          <p:cNvSpPr>
            <a:spLocks noChangeShapeType="1"/>
          </p:cNvSpPr>
          <p:nvPr/>
        </p:nvSpPr>
        <p:spPr bwMode="auto">
          <a:xfrm>
            <a:off x="2054225" y="2895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7" name="Text Box 26"/>
          <p:cNvSpPr txBox="1">
            <a:spLocks noChangeArrowheads="1"/>
          </p:cNvSpPr>
          <p:nvPr/>
        </p:nvSpPr>
        <p:spPr bwMode="auto">
          <a:xfrm>
            <a:off x="1063625" y="3471863"/>
            <a:ext cx="450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</a:t>
            </a:r>
            <a:r>
              <a:rPr lang="en-US" altLang="en-US" b="1">
                <a:solidFill>
                  <a:srgbClr val="0066FF"/>
                </a:solidFill>
              </a:rPr>
              <a:t>B</a:t>
            </a:r>
          </a:p>
        </p:txBody>
      </p:sp>
      <p:sp>
        <p:nvSpPr>
          <p:cNvPr id="30738" name="Text Box 27"/>
          <p:cNvSpPr txBox="1">
            <a:spLocks noChangeArrowheads="1"/>
          </p:cNvSpPr>
          <p:nvPr/>
        </p:nvSpPr>
        <p:spPr bwMode="auto">
          <a:xfrm>
            <a:off x="1384300" y="3471863"/>
            <a:ext cx="450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</a:t>
            </a:r>
            <a:r>
              <a:rPr lang="en-US" altLang="en-US" b="1">
                <a:solidFill>
                  <a:srgbClr val="0066FF"/>
                </a:solidFill>
              </a:rPr>
              <a:t>B</a:t>
            </a:r>
          </a:p>
        </p:txBody>
      </p:sp>
      <p:sp>
        <p:nvSpPr>
          <p:cNvPr id="30739" name="Text Box 28"/>
          <p:cNvSpPr txBox="1">
            <a:spLocks noChangeArrowheads="1"/>
          </p:cNvSpPr>
          <p:nvPr/>
        </p:nvSpPr>
        <p:spPr bwMode="auto">
          <a:xfrm>
            <a:off x="1703388" y="3471863"/>
            <a:ext cx="42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ab</a:t>
            </a:r>
          </a:p>
        </p:txBody>
      </p:sp>
      <p:sp>
        <p:nvSpPr>
          <p:cNvPr id="30740" name="Text Box 29"/>
          <p:cNvSpPr txBox="1">
            <a:spLocks noChangeArrowheads="1"/>
          </p:cNvSpPr>
          <p:nvPr/>
        </p:nvSpPr>
        <p:spPr bwMode="auto">
          <a:xfrm>
            <a:off x="2022475" y="3471863"/>
            <a:ext cx="42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ab</a:t>
            </a:r>
          </a:p>
        </p:txBody>
      </p:sp>
      <p:sp>
        <p:nvSpPr>
          <p:cNvPr id="30741" name="Text Box 30"/>
          <p:cNvSpPr txBox="1">
            <a:spLocks noChangeArrowheads="1"/>
          </p:cNvSpPr>
          <p:nvPr/>
        </p:nvSpPr>
        <p:spPr bwMode="auto">
          <a:xfrm>
            <a:off x="2341563" y="3471863"/>
            <a:ext cx="42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ab</a:t>
            </a:r>
          </a:p>
        </p:txBody>
      </p:sp>
      <p:sp>
        <p:nvSpPr>
          <p:cNvPr id="30742" name="Text Box 31"/>
          <p:cNvSpPr txBox="1">
            <a:spLocks noChangeArrowheads="1"/>
          </p:cNvSpPr>
          <p:nvPr/>
        </p:nvSpPr>
        <p:spPr bwMode="auto">
          <a:xfrm>
            <a:off x="2660650" y="3471863"/>
            <a:ext cx="476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C3300"/>
                </a:solidFill>
              </a:rPr>
              <a:t>A</a:t>
            </a:r>
            <a:r>
              <a:rPr lang="en-US" altLang="en-US" b="1"/>
              <a:t>b</a:t>
            </a:r>
          </a:p>
        </p:txBody>
      </p:sp>
      <p:sp>
        <p:nvSpPr>
          <p:cNvPr id="30743" name="Line 32"/>
          <p:cNvSpPr>
            <a:spLocks noChangeShapeType="1"/>
          </p:cNvSpPr>
          <p:nvPr/>
        </p:nvSpPr>
        <p:spPr bwMode="auto">
          <a:xfrm>
            <a:off x="2054225" y="38576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4" name="Text Box 33"/>
          <p:cNvSpPr txBox="1">
            <a:spLocks noChangeArrowheads="1"/>
          </p:cNvSpPr>
          <p:nvPr/>
        </p:nvSpPr>
        <p:spPr bwMode="auto">
          <a:xfrm>
            <a:off x="1063625" y="4433888"/>
            <a:ext cx="450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</a:t>
            </a:r>
            <a:r>
              <a:rPr lang="en-US" altLang="en-US" b="1">
                <a:solidFill>
                  <a:srgbClr val="0066FF"/>
                </a:solidFill>
              </a:rPr>
              <a:t>B</a:t>
            </a:r>
          </a:p>
        </p:txBody>
      </p:sp>
      <p:sp>
        <p:nvSpPr>
          <p:cNvPr id="30745" name="Text Box 34"/>
          <p:cNvSpPr txBox="1">
            <a:spLocks noChangeArrowheads="1"/>
          </p:cNvSpPr>
          <p:nvPr/>
        </p:nvSpPr>
        <p:spPr bwMode="auto">
          <a:xfrm>
            <a:off x="1384300" y="4433888"/>
            <a:ext cx="450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</a:t>
            </a:r>
            <a:r>
              <a:rPr lang="en-US" altLang="en-US" b="1">
                <a:solidFill>
                  <a:srgbClr val="0066FF"/>
                </a:solidFill>
              </a:rPr>
              <a:t>B</a:t>
            </a:r>
          </a:p>
        </p:txBody>
      </p:sp>
      <p:sp>
        <p:nvSpPr>
          <p:cNvPr id="30746" name="Text Box 35"/>
          <p:cNvSpPr txBox="1">
            <a:spLocks noChangeArrowheads="1"/>
          </p:cNvSpPr>
          <p:nvPr/>
        </p:nvSpPr>
        <p:spPr bwMode="auto">
          <a:xfrm>
            <a:off x="1703388" y="4433888"/>
            <a:ext cx="450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</a:t>
            </a:r>
            <a:r>
              <a:rPr lang="en-US" altLang="en-US" b="1">
                <a:solidFill>
                  <a:srgbClr val="0066FF"/>
                </a:solidFill>
              </a:rPr>
              <a:t>B</a:t>
            </a:r>
          </a:p>
        </p:txBody>
      </p:sp>
      <p:sp>
        <p:nvSpPr>
          <p:cNvPr id="30747" name="Text Box 36"/>
          <p:cNvSpPr txBox="1">
            <a:spLocks noChangeArrowheads="1"/>
          </p:cNvSpPr>
          <p:nvPr/>
        </p:nvSpPr>
        <p:spPr bwMode="auto">
          <a:xfrm>
            <a:off x="2022475" y="4433888"/>
            <a:ext cx="450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</a:t>
            </a:r>
            <a:r>
              <a:rPr lang="en-US" altLang="en-US" b="1">
                <a:solidFill>
                  <a:srgbClr val="0066FF"/>
                </a:solidFill>
              </a:rPr>
              <a:t>B</a:t>
            </a:r>
          </a:p>
        </p:txBody>
      </p:sp>
      <p:sp>
        <p:nvSpPr>
          <p:cNvPr id="30748" name="Text Box 37"/>
          <p:cNvSpPr txBox="1">
            <a:spLocks noChangeArrowheads="1"/>
          </p:cNvSpPr>
          <p:nvPr/>
        </p:nvSpPr>
        <p:spPr bwMode="auto">
          <a:xfrm>
            <a:off x="2341563" y="4433888"/>
            <a:ext cx="476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C3300"/>
                </a:solidFill>
              </a:rPr>
              <a:t>A</a:t>
            </a:r>
            <a:r>
              <a:rPr lang="en-US" altLang="en-US" b="1"/>
              <a:t>b</a:t>
            </a:r>
          </a:p>
        </p:txBody>
      </p:sp>
      <p:sp>
        <p:nvSpPr>
          <p:cNvPr id="30749" name="Text Box 38"/>
          <p:cNvSpPr txBox="1">
            <a:spLocks noChangeArrowheads="1"/>
          </p:cNvSpPr>
          <p:nvPr/>
        </p:nvSpPr>
        <p:spPr bwMode="auto">
          <a:xfrm>
            <a:off x="2660650" y="4433888"/>
            <a:ext cx="476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C3300"/>
                </a:solidFill>
              </a:rPr>
              <a:t>A</a:t>
            </a:r>
            <a:r>
              <a:rPr lang="en-US" altLang="en-US" b="1"/>
              <a:t>b</a:t>
            </a:r>
          </a:p>
        </p:txBody>
      </p:sp>
      <p:sp>
        <p:nvSpPr>
          <p:cNvPr id="30750" name="Line 39"/>
          <p:cNvSpPr>
            <a:spLocks noChangeShapeType="1"/>
          </p:cNvSpPr>
          <p:nvPr/>
        </p:nvSpPr>
        <p:spPr bwMode="auto">
          <a:xfrm>
            <a:off x="2054225" y="48482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1" name="Text Box 40"/>
          <p:cNvSpPr txBox="1">
            <a:spLocks noChangeArrowheads="1"/>
          </p:cNvSpPr>
          <p:nvPr/>
        </p:nvSpPr>
        <p:spPr bwMode="auto">
          <a:xfrm>
            <a:off x="1063625" y="5424488"/>
            <a:ext cx="450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</a:t>
            </a:r>
            <a:r>
              <a:rPr lang="en-US" altLang="en-US" b="1">
                <a:solidFill>
                  <a:srgbClr val="0066FF"/>
                </a:solidFill>
              </a:rPr>
              <a:t>B</a:t>
            </a:r>
          </a:p>
        </p:txBody>
      </p:sp>
      <p:sp>
        <p:nvSpPr>
          <p:cNvPr id="30752" name="Text Box 41"/>
          <p:cNvSpPr txBox="1">
            <a:spLocks noChangeArrowheads="1"/>
          </p:cNvSpPr>
          <p:nvPr/>
        </p:nvSpPr>
        <p:spPr bwMode="auto">
          <a:xfrm>
            <a:off x="1384300" y="5424488"/>
            <a:ext cx="450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</a:t>
            </a:r>
            <a:r>
              <a:rPr lang="en-US" altLang="en-US" b="1">
                <a:solidFill>
                  <a:srgbClr val="0066FF"/>
                </a:solidFill>
              </a:rPr>
              <a:t>B</a:t>
            </a:r>
          </a:p>
        </p:txBody>
      </p:sp>
      <p:sp>
        <p:nvSpPr>
          <p:cNvPr id="30753" name="Text Box 42"/>
          <p:cNvSpPr txBox="1">
            <a:spLocks noChangeArrowheads="1"/>
          </p:cNvSpPr>
          <p:nvPr/>
        </p:nvSpPr>
        <p:spPr bwMode="auto">
          <a:xfrm>
            <a:off x="1703388" y="5424488"/>
            <a:ext cx="450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</a:t>
            </a:r>
            <a:r>
              <a:rPr lang="en-US" altLang="en-US" b="1">
                <a:solidFill>
                  <a:srgbClr val="0066FF"/>
                </a:solidFill>
              </a:rPr>
              <a:t>B</a:t>
            </a:r>
          </a:p>
        </p:txBody>
      </p:sp>
      <p:sp>
        <p:nvSpPr>
          <p:cNvPr id="30754" name="Text Box 43"/>
          <p:cNvSpPr txBox="1">
            <a:spLocks noChangeArrowheads="1"/>
          </p:cNvSpPr>
          <p:nvPr/>
        </p:nvSpPr>
        <p:spPr bwMode="auto">
          <a:xfrm>
            <a:off x="2022475" y="5424488"/>
            <a:ext cx="450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</a:t>
            </a:r>
            <a:r>
              <a:rPr lang="en-US" altLang="en-US" b="1">
                <a:solidFill>
                  <a:srgbClr val="0066FF"/>
                </a:solidFill>
              </a:rPr>
              <a:t>B</a:t>
            </a:r>
          </a:p>
        </p:txBody>
      </p:sp>
      <p:sp>
        <p:nvSpPr>
          <p:cNvPr id="30755" name="Text Box 44"/>
          <p:cNvSpPr txBox="1">
            <a:spLocks noChangeArrowheads="1"/>
          </p:cNvSpPr>
          <p:nvPr/>
        </p:nvSpPr>
        <p:spPr bwMode="auto">
          <a:xfrm>
            <a:off x="2341563" y="5424488"/>
            <a:ext cx="450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</a:t>
            </a:r>
            <a:r>
              <a:rPr lang="en-US" altLang="en-US" b="1">
                <a:solidFill>
                  <a:srgbClr val="0066FF"/>
                </a:solidFill>
              </a:rPr>
              <a:t>B</a:t>
            </a:r>
          </a:p>
        </p:txBody>
      </p:sp>
      <p:sp>
        <p:nvSpPr>
          <p:cNvPr id="30756" name="Text Box 45"/>
          <p:cNvSpPr txBox="1">
            <a:spLocks noChangeArrowheads="1"/>
          </p:cNvSpPr>
          <p:nvPr/>
        </p:nvSpPr>
        <p:spPr bwMode="auto">
          <a:xfrm>
            <a:off x="2660650" y="5424488"/>
            <a:ext cx="450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</a:t>
            </a:r>
            <a:r>
              <a:rPr lang="en-US" altLang="en-US" b="1">
                <a:solidFill>
                  <a:srgbClr val="0066FF"/>
                </a:solidFill>
              </a:rPr>
              <a:t>B</a:t>
            </a:r>
          </a:p>
        </p:txBody>
      </p:sp>
      <p:sp>
        <p:nvSpPr>
          <p:cNvPr id="30757" name="Text Box 46"/>
          <p:cNvSpPr txBox="1">
            <a:spLocks noChangeArrowheads="1"/>
          </p:cNvSpPr>
          <p:nvPr/>
        </p:nvSpPr>
        <p:spPr bwMode="auto">
          <a:xfrm>
            <a:off x="1679575" y="12192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u="sng"/>
              <a:t>Clone</a:t>
            </a:r>
          </a:p>
        </p:txBody>
      </p:sp>
      <p:sp>
        <p:nvSpPr>
          <p:cNvPr id="30758" name="Text Box 47"/>
          <p:cNvSpPr txBox="1">
            <a:spLocks noChangeArrowheads="1"/>
          </p:cNvSpPr>
          <p:nvPr/>
        </p:nvSpPr>
        <p:spPr bwMode="auto">
          <a:xfrm>
            <a:off x="5559425" y="1562100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ab</a:t>
            </a:r>
          </a:p>
        </p:txBody>
      </p:sp>
      <p:sp>
        <p:nvSpPr>
          <p:cNvPr id="30759" name="Text Box 48"/>
          <p:cNvSpPr txBox="1">
            <a:spLocks noChangeArrowheads="1"/>
          </p:cNvSpPr>
          <p:nvPr/>
        </p:nvSpPr>
        <p:spPr bwMode="auto">
          <a:xfrm>
            <a:off x="5880100" y="1562100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ab</a:t>
            </a:r>
          </a:p>
        </p:txBody>
      </p:sp>
      <p:sp>
        <p:nvSpPr>
          <p:cNvPr id="30760" name="Text Box 49"/>
          <p:cNvSpPr txBox="1">
            <a:spLocks noChangeArrowheads="1"/>
          </p:cNvSpPr>
          <p:nvPr/>
        </p:nvSpPr>
        <p:spPr bwMode="auto">
          <a:xfrm>
            <a:off x="6199188" y="1562100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ab</a:t>
            </a:r>
          </a:p>
        </p:txBody>
      </p:sp>
      <p:sp>
        <p:nvSpPr>
          <p:cNvPr id="30761" name="Text Box 50"/>
          <p:cNvSpPr txBox="1">
            <a:spLocks noChangeArrowheads="1"/>
          </p:cNvSpPr>
          <p:nvPr/>
        </p:nvSpPr>
        <p:spPr bwMode="auto">
          <a:xfrm>
            <a:off x="6518275" y="1562100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ab</a:t>
            </a:r>
          </a:p>
        </p:txBody>
      </p:sp>
      <p:sp>
        <p:nvSpPr>
          <p:cNvPr id="30762" name="Text Box 51"/>
          <p:cNvSpPr txBox="1">
            <a:spLocks noChangeArrowheads="1"/>
          </p:cNvSpPr>
          <p:nvPr/>
        </p:nvSpPr>
        <p:spPr bwMode="auto">
          <a:xfrm>
            <a:off x="6837363" y="1562100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ab</a:t>
            </a:r>
          </a:p>
        </p:txBody>
      </p:sp>
      <p:sp>
        <p:nvSpPr>
          <p:cNvPr id="30763" name="Text Box 52"/>
          <p:cNvSpPr txBox="1">
            <a:spLocks noChangeArrowheads="1"/>
          </p:cNvSpPr>
          <p:nvPr/>
        </p:nvSpPr>
        <p:spPr bwMode="auto">
          <a:xfrm>
            <a:off x="7156450" y="1562100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ab</a:t>
            </a:r>
          </a:p>
        </p:txBody>
      </p:sp>
      <p:sp>
        <p:nvSpPr>
          <p:cNvPr id="30764" name="Line 53"/>
          <p:cNvSpPr>
            <a:spLocks noChangeShapeType="1"/>
          </p:cNvSpPr>
          <p:nvPr/>
        </p:nvSpPr>
        <p:spPr bwMode="auto">
          <a:xfrm>
            <a:off x="6550025" y="19526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5" name="Text Box 54"/>
          <p:cNvSpPr txBox="1">
            <a:spLocks noChangeArrowheads="1"/>
          </p:cNvSpPr>
          <p:nvPr/>
        </p:nvSpPr>
        <p:spPr bwMode="auto">
          <a:xfrm>
            <a:off x="5559425" y="2528888"/>
            <a:ext cx="450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</a:t>
            </a:r>
            <a:r>
              <a:rPr lang="en-US" altLang="en-US" b="1">
                <a:solidFill>
                  <a:srgbClr val="0066FF"/>
                </a:solidFill>
              </a:rPr>
              <a:t>B</a:t>
            </a:r>
          </a:p>
        </p:txBody>
      </p:sp>
      <p:sp>
        <p:nvSpPr>
          <p:cNvPr id="30766" name="Text Box 55"/>
          <p:cNvSpPr txBox="1">
            <a:spLocks noChangeArrowheads="1"/>
          </p:cNvSpPr>
          <p:nvPr/>
        </p:nvSpPr>
        <p:spPr bwMode="auto">
          <a:xfrm>
            <a:off x="5880100" y="2528888"/>
            <a:ext cx="42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ab</a:t>
            </a:r>
          </a:p>
        </p:txBody>
      </p:sp>
      <p:sp>
        <p:nvSpPr>
          <p:cNvPr id="30767" name="Text Box 56"/>
          <p:cNvSpPr txBox="1">
            <a:spLocks noChangeArrowheads="1"/>
          </p:cNvSpPr>
          <p:nvPr/>
        </p:nvSpPr>
        <p:spPr bwMode="auto">
          <a:xfrm>
            <a:off x="6199188" y="2528888"/>
            <a:ext cx="42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ab</a:t>
            </a:r>
          </a:p>
        </p:txBody>
      </p:sp>
      <p:sp>
        <p:nvSpPr>
          <p:cNvPr id="30768" name="Text Box 57"/>
          <p:cNvSpPr txBox="1">
            <a:spLocks noChangeArrowheads="1"/>
          </p:cNvSpPr>
          <p:nvPr/>
        </p:nvSpPr>
        <p:spPr bwMode="auto">
          <a:xfrm>
            <a:off x="6518275" y="2528888"/>
            <a:ext cx="42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ab</a:t>
            </a:r>
          </a:p>
        </p:txBody>
      </p:sp>
      <p:sp>
        <p:nvSpPr>
          <p:cNvPr id="30769" name="Text Box 58"/>
          <p:cNvSpPr txBox="1">
            <a:spLocks noChangeArrowheads="1"/>
          </p:cNvSpPr>
          <p:nvPr/>
        </p:nvSpPr>
        <p:spPr bwMode="auto">
          <a:xfrm>
            <a:off x="6837363" y="2528888"/>
            <a:ext cx="42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ab</a:t>
            </a:r>
          </a:p>
        </p:txBody>
      </p:sp>
      <p:sp>
        <p:nvSpPr>
          <p:cNvPr id="30770" name="Text Box 59"/>
          <p:cNvSpPr txBox="1">
            <a:spLocks noChangeArrowheads="1"/>
          </p:cNvSpPr>
          <p:nvPr/>
        </p:nvSpPr>
        <p:spPr bwMode="auto">
          <a:xfrm>
            <a:off x="7156450" y="2528888"/>
            <a:ext cx="42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ab</a:t>
            </a:r>
          </a:p>
        </p:txBody>
      </p:sp>
      <p:sp>
        <p:nvSpPr>
          <p:cNvPr id="30771" name="Line 60"/>
          <p:cNvSpPr>
            <a:spLocks noChangeShapeType="1"/>
          </p:cNvSpPr>
          <p:nvPr/>
        </p:nvSpPr>
        <p:spPr bwMode="auto">
          <a:xfrm>
            <a:off x="6550025" y="2895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2" name="Text Box 61"/>
          <p:cNvSpPr txBox="1">
            <a:spLocks noChangeArrowheads="1"/>
          </p:cNvSpPr>
          <p:nvPr/>
        </p:nvSpPr>
        <p:spPr bwMode="auto">
          <a:xfrm>
            <a:off x="5559425" y="3471863"/>
            <a:ext cx="450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</a:t>
            </a:r>
            <a:r>
              <a:rPr lang="en-US" altLang="en-US" b="1">
                <a:solidFill>
                  <a:srgbClr val="0066FF"/>
                </a:solidFill>
              </a:rPr>
              <a:t>B</a:t>
            </a:r>
          </a:p>
        </p:txBody>
      </p:sp>
      <p:sp>
        <p:nvSpPr>
          <p:cNvPr id="30773" name="Text Box 62"/>
          <p:cNvSpPr txBox="1">
            <a:spLocks noChangeArrowheads="1"/>
          </p:cNvSpPr>
          <p:nvPr/>
        </p:nvSpPr>
        <p:spPr bwMode="auto">
          <a:xfrm>
            <a:off x="5880100" y="3471863"/>
            <a:ext cx="450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</a:t>
            </a:r>
            <a:r>
              <a:rPr lang="en-US" altLang="en-US" b="1">
                <a:solidFill>
                  <a:srgbClr val="0066FF"/>
                </a:solidFill>
              </a:rPr>
              <a:t>B</a:t>
            </a:r>
          </a:p>
        </p:txBody>
      </p:sp>
      <p:sp>
        <p:nvSpPr>
          <p:cNvPr id="30774" name="Text Box 63"/>
          <p:cNvSpPr txBox="1">
            <a:spLocks noChangeArrowheads="1"/>
          </p:cNvSpPr>
          <p:nvPr/>
        </p:nvSpPr>
        <p:spPr bwMode="auto">
          <a:xfrm>
            <a:off x="6199188" y="3471863"/>
            <a:ext cx="42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ab</a:t>
            </a:r>
          </a:p>
        </p:txBody>
      </p:sp>
      <p:sp>
        <p:nvSpPr>
          <p:cNvPr id="30775" name="Text Box 64"/>
          <p:cNvSpPr txBox="1">
            <a:spLocks noChangeArrowheads="1"/>
          </p:cNvSpPr>
          <p:nvPr/>
        </p:nvSpPr>
        <p:spPr bwMode="auto">
          <a:xfrm>
            <a:off x="6518275" y="3471863"/>
            <a:ext cx="42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ab</a:t>
            </a:r>
          </a:p>
        </p:txBody>
      </p:sp>
      <p:sp>
        <p:nvSpPr>
          <p:cNvPr id="30776" name="Text Box 65"/>
          <p:cNvSpPr txBox="1">
            <a:spLocks noChangeArrowheads="1"/>
          </p:cNvSpPr>
          <p:nvPr/>
        </p:nvSpPr>
        <p:spPr bwMode="auto">
          <a:xfrm>
            <a:off x="6837363" y="3471863"/>
            <a:ext cx="42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ab</a:t>
            </a:r>
          </a:p>
        </p:txBody>
      </p:sp>
      <p:sp>
        <p:nvSpPr>
          <p:cNvPr id="30777" name="Text Box 66"/>
          <p:cNvSpPr txBox="1">
            <a:spLocks noChangeArrowheads="1"/>
          </p:cNvSpPr>
          <p:nvPr/>
        </p:nvSpPr>
        <p:spPr bwMode="auto">
          <a:xfrm>
            <a:off x="7156450" y="3471863"/>
            <a:ext cx="476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C3300"/>
                </a:solidFill>
              </a:rPr>
              <a:t>A</a:t>
            </a:r>
            <a:r>
              <a:rPr lang="en-US" altLang="en-US" b="1"/>
              <a:t>b</a:t>
            </a:r>
          </a:p>
        </p:txBody>
      </p:sp>
      <p:sp>
        <p:nvSpPr>
          <p:cNvPr id="30778" name="Line 67"/>
          <p:cNvSpPr>
            <a:spLocks noChangeShapeType="1"/>
          </p:cNvSpPr>
          <p:nvPr/>
        </p:nvSpPr>
        <p:spPr bwMode="auto">
          <a:xfrm>
            <a:off x="6550025" y="38576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9" name="Text Box 68"/>
          <p:cNvSpPr txBox="1">
            <a:spLocks noChangeArrowheads="1"/>
          </p:cNvSpPr>
          <p:nvPr/>
        </p:nvSpPr>
        <p:spPr bwMode="auto">
          <a:xfrm>
            <a:off x="5410200" y="4433888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C3300"/>
                </a:solidFill>
              </a:rPr>
              <a:t>A</a:t>
            </a:r>
            <a:r>
              <a:rPr lang="en-US" altLang="en-US" b="1">
                <a:solidFill>
                  <a:srgbClr val="0066FF"/>
                </a:solidFill>
              </a:rPr>
              <a:t>B</a:t>
            </a:r>
          </a:p>
        </p:txBody>
      </p:sp>
      <p:sp>
        <p:nvSpPr>
          <p:cNvPr id="30780" name="Text Box 69"/>
          <p:cNvSpPr txBox="1">
            <a:spLocks noChangeArrowheads="1"/>
          </p:cNvSpPr>
          <p:nvPr/>
        </p:nvSpPr>
        <p:spPr bwMode="auto">
          <a:xfrm>
            <a:off x="5805488" y="4433888"/>
            <a:ext cx="450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</a:t>
            </a:r>
            <a:r>
              <a:rPr lang="en-US" altLang="en-US" b="1">
                <a:solidFill>
                  <a:srgbClr val="0066FF"/>
                </a:solidFill>
              </a:rPr>
              <a:t>B</a:t>
            </a:r>
          </a:p>
        </p:txBody>
      </p:sp>
      <p:sp>
        <p:nvSpPr>
          <p:cNvPr id="30781" name="Text Box 70"/>
          <p:cNvSpPr txBox="1">
            <a:spLocks noChangeArrowheads="1"/>
          </p:cNvSpPr>
          <p:nvPr/>
        </p:nvSpPr>
        <p:spPr bwMode="auto">
          <a:xfrm>
            <a:off x="6137275" y="4433888"/>
            <a:ext cx="450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</a:t>
            </a:r>
            <a:r>
              <a:rPr lang="en-US" altLang="en-US" b="1">
                <a:solidFill>
                  <a:srgbClr val="0066FF"/>
                </a:solidFill>
              </a:rPr>
              <a:t>B</a:t>
            </a:r>
          </a:p>
        </p:txBody>
      </p:sp>
      <p:sp>
        <p:nvSpPr>
          <p:cNvPr id="30782" name="Text Box 71"/>
          <p:cNvSpPr txBox="1">
            <a:spLocks noChangeArrowheads="1"/>
          </p:cNvSpPr>
          <p:nvPr/>
        </p:nvSpPr>
        <p:spPr bwMode="auto">
          <a:xfrm>
            <a:off x="6469063" y="4433888"/>
            <a:ext cx="450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</a:t>
            </a:r>
            <a:r>
              <a:rPr lang="en-US" altLang="en-US" b="1">
                <a:solidFill>
                  <a:srgbClr val="0066FF"/>
                </a:solidFill>
              </a:rPr>
              <a:t>B</a:t>
            </a:r>
          </a:p>
        </p:txBody>
      </p:sp>
      <p:sp>
        <p:nvSpPr>
          <p:cNvPr id="30783" name="Text Box 72"/>
          <p:cNvSpPr txBox="1">
            <a:spLocks noChangeArrowheads="1"/>
          </p:cNvSpPr>
          <p:nvPr/>
        </p:nvSpPr>
        <p:spPr bwMode="auto">
          <a:xfrm>
            <a:off x="6800850" y="4433888"/>
            <a:ext cx="476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C3300"/>
                </a:solidFill>
              </a:rPr>
              <a:t>A</a:t>
            </a:r>
            <a:r>
              <a:rPr lang="en-US" altLang="en-US" b="1"/>
              <a:t>b</a:t>
            </a:r>
          </a:p>
        </p:txBody>
      </p:sp>
      <p:sp>
        <p:nvSpPr>
          <p:cNvPr id="30784" name="Text Box 73"/>
          <p:cNvSpPr txBox="1">
            <a:spLocks noChangeArrowheads="1"/>
          </p:cNvSpPr>
          <p:nvPr/>
        </p:nvSpPr>
        <p:spPr bwMode="auto">
          <a:xfrm>
            <a:off x="7156450" y="4433888"/>
            <a:ext cx="476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C3300"/>
                </a:solidFill>
              </a:rPr>
              <a:t>A</a:t>
            </a:r>
            <a:r>
              <a:rPr lang="en-US" altLang="en-US" b="1"/>
              <a:t>b</a:t>
            </a:r>
          </a:p>
        </p:txBody>
      </p:sp>
      <p:sp>
        <p:nvSpPr>
          <p:cNvPr id="30785" name="Line 74"/>
          <p:cNvSpPr>
            <a:spLocks noChangeShapeType="1"/>
          </p:cNvSpPr>
          <p:nvPr/>
        </p:nvSpPr>
        <p:spPr bwMode="auto">
          <a:xfrm>
            <a:off x="6550025" y="48482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6" name="Text Box 75"/>
          <p:cNvSpPr txBox="1">
            <a:spLocks noChangeArrowheads="1"/>
          </p:cNvSpPr>
          <p:nvPr/>
        </p:nvSpPr>
        <p:spPr bwMode="auto">
          <a:xfrm>
            <a:off x="5181600" y="5424488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C3300"/>
                </a:solidFill>
              </a:rPr>
              <a:t>A</a:t>
            </a:r>
            <a:r>
              <a:rPr lang="en-US" altLang="en-US" b="1">
                <a:solidFill>
                  <a:srgbClr val="0066FF"/>
                </a:solidFill>
              </a:rPr>
              <a:t>B</a:t>
            </a:r>
          </a:p>
        </p:txBody>
      </p:sp>
      <p:sp>
        <p:nvSpPr>
          <p:cNvPr id="30787" name="Text Box 76"/>
          <p:cNvSpPr txBox="1">
            <a:spLocks noChangeArrowheads="1"/>
          </p:cNvSpPr>
          <p:nvPr/>
        </p:nvSpPr>
        <p:spPr bwMode="auto">
          <a:xfrm>
            <a:off x="5640388" y="5424488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C3300"/>
                </a:solidFill>
              </a:rPr>
              <a:t>A</a:t>
            </a:r>
            <a:r>
              <a:rPr lang="en-US" altLang="en-US" b="1">
                <a:solidFill>
                  <a:srgbClr val="0066FF"/>
                </a:solidFill>
              </a:rPr>
              <a:t>B</a:t>
            </a:r>
          </a:p>
        </p:txBody>
      </p:sp>
      <p:sp>
        <p:nvSpPr>
          <p:cNvPr id="30788" name="Text Box 77"/>
          <p:cNvSpPr txBox="1">
            <a:spLocks noChangeArrowheads="1"/>
          </p:cNvSpPr>
          <p:nvPr/>
        </p:nvSpPr>
        <p:spPr bwMode="auto">
          <a:xfrm>
            <a:off x="6099175" y="5424488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C3300"/>
                </a:solidFill>
              </a:rPr>
              <a:t>A</a:t>
            </a:r>
            <a:r>
              <a:rPr lang="en-US" altLang="en-US" b="1">
                <a:solidFill>
                  <a:srgbClr val="0066FF"/>
                </a:solidFill>
              </a:rPr>
              <a:t>B</a:t>
            </a:r>
          </a:p>
        </p:txBody>
      </p:sp>
      <p:sp>
        <p:nvSpPr>
          <p:cNvPr id="30789" name="Text Box 78"/>
          <p:cNvSpPr txBox="1">
            <a:spLocks noChangeArrowheads="1"/>
          </p:cNvSpPr>
          <p:nvPr/>
        </p:nvSpPr>
        <p:spPr bwMode="auto">
          <a:xfrm>
            <a:off x="6557963" y="5424488"/>
            <a:ext cx="450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</a:t>
            </a:r>
            <a:r>
              <a:rPr lang="en-US" altLang="en-US" b="1">
                <a:solidFill>
                  <a:srgbClr val="0066FF"/>
                </a:solidFill>
              </a:rPr>
              <a:t>B</a:t>
            </a:r>
          </a:p>
        </p:txBody>
      </p:sp>
      <p:sp>
        <p:nvSpPr>
          <p:cNvPr id="30790" name="Text Box 79"/>
          <p:cNvSpPr txBox="1">
            <a:spLocks noChangeArrowheads="1"/>
          </p:cNvSpPr>
          <p:nvPr/>
        </p:nvSpPr>
        <p:spPr bwMode="auto">
          <a:xfrm>
            <a:off x="6953250" y="5424488"/>
            <a:ext cx="450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</a:t>
            </a:r>
            <a:r>
              <a:rPr lang="en-US" altLang="en-US" b="1">
                <a:solidFill>
                  <a:srgbClr val="0066FF"/>
                </a:solidFill>
              </a:rPr>
              <a:t>B</a:t>
            </a:r>
          </a:p>
        </p:txBody>
      </p:sp>
      <p:sp>
        <p:nvSpPr>
          <p:cNvPr id="30791" name="Text Box 80"/>
          <p:cNvSpPr txBox="1">
            <a:spLocks noChangeArrowheads="1"/>
          </p:cNvSpPr>
          <p:nvPr/>
        </p:nvSpPr>
        <p:spPr bwMode="auto">
          <a:xfrm>
            <a:off x="7346950" y="5424488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C3300"/>
                </a:solidFill>
              </a:rPr>
              <a:t>A</a:t>
            </a:r>
            <a:r>
              <a:rPr lang="en-US" altLang="en-US" b="1">
                <a:solidFill>
                  <a:srgbClr val="0066FF"/>
                </a:solidFill>
              </a:rPr>
              <a:t>B</a:t>
            </a:r>
          </a:p>
        </p:txBody>
      </p:sp>
      <p:sp>
        <p:nvSpPr>
          <p:cNvPr id="30792" name="Text Box 81"/>
          <p:cNvSpPr txBox="1">
            <a:spLocks noChangeArrowheads="1"/>
          </p:cNvSpPr>
          <p:nvPr/>
        </p:nvSpPr>
        <p:spPr bwMode="auto">
          <a:xfrm>
            <a:off x="6175375" y="1219200"/>
            <a:ext cx="831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u="sng"/>
              <a:t>Sexual</a:t>
            </a:r>
          </a:p>
        </p:txBody>
      </p:sp>
      <p:sp>
        <p:nvSpPr>
          <p:cNvPr id="30793" name="Text Box 82"/>
          <p:cNvSpPr txBox="1">
            <a:spLocks noChangeArrowheads="1"/>
          </p:cNvSpPr>
          <p:nvPr/>
        </p:nvSpPr>
        <p:spPr bwMode="auto">
          <a:xfrm>
            <a:off x="365125" y="6057900"/>
            <a:ext cx="355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The beneficial </a:t>
            </a:r>
            <a:r>
              <a:rPr lang="en-US" altLang="en-US" b="1">
                <a:solidFill>
                  <a:srgbClr val="CC3300"/>
                </a:solidFill>
              </a:rPr>
              <a:t>A</a:t>
            </a:r>
            <a:r>
              <a:rPr lang="en-US" altLang="en-US" b="1"/>
              <a:t> mutation was lost</a:t>
            </a:r>
          </a:p>
        </p:txBody>
      </p:sp>
      <p:sp>
        <p:nvSpPr>
          <p:cNvPr id="30794" name="Text Box 83"/>
          <p:cNvSpPr txBox="1">
            <a:spLocks noChangeArrowheads="1"/>
          </p:cNvSpPr>
          <p:nvPr/>
        </p:nvSpPr>
        <p:spPr bwMode="auto">
          <a:xfrm>
            <a:off x="4749800" y="6019800"/>
            <a:ext cx="3441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Both beneficial mutations </a:t>
            </a:r>
            <a:r>
              <a:rPr lang="en-US" altLang="en-US" b="1">
                <a:solidFill>
                  <a:schemeClr val="tx2"/>
                </a:solidFill>
              </a:rPr>
              <a:t>remain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What is senescence?</a:t>
            </a:r>
          </a:p>
        </p:txBody>
      </p:sp>
      <p:sp>
        <p:nvSpPr>
          <p:cNvPr id="4099" name="Text Box 154"/>
          <p:cNvSpPr txBox="1">
            <a:spLocks noChangeArrowheads="1"/>
          </p:cNvSpPr>
          <p:nvPr/>
        </p:nvSpPr>
        <p:spPr bwMode="auto">
          <a:xfrm>
            <a:off x="381000" y="1409700"/>
            <a:ext cx="8610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/>
              <a:t>Senescence – The late-life decline in an individuals fertility and probability of survival that occurs in all organisms in which germ cells and somatic cells are distinct.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The Red Queen</a:t>
            </a:r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342900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304800" y="3886200"/>
            <a:ext cx="4206875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 All species are continually assaulted by a variety of parasites</a:t>
            </a:r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r>
              <a:rPr lang="en-US" altLang="en-US"/>
              <a:t> These parasites are continually adapting to the host population</a:t>
            </a:r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r>
              <a:rPr lang="en-US" altLang="en-US"/>
              <a:t> Sex and recombination may allow the host to produce genetically novel offspring to which the parasites are not adapted</a:t>
            </a:r>
          </a:p>
        </p:txBody>
      </p:sp>
      <p:pic>
        <p:nvPicPr>
          <p:cNvPr id="3174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28800"/>
            <a:ext cx="28035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The Red Queen</a:t>
            </a:r>
          </a:p>
        </p:txBody>
      </p:sp>
      <p:sp>
        <p:nvSpPr>
          <p:cNvPr id="32771" name="Text Box 40"/>
          <p:cNvSpPr txBox="1">
            <a:spLocks noChangeArrowheads="1"/>
          </p:cNvSpPr>
          <p:nvPr/>
        </p:nvSpPr>
        <p:spPr bwMode="auto">
          <a:xfrm>
            <a:off x="381000" y="12954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u="sng"/>
              <a:t>Clonal host</a:t>
            </a:r>
          </a:p>
        </p:txBody>
      </p:sp>
      <p:sp>
        <p:nvSpPr>
          <p:cNvPr id="32772" name="Text Box 75"/>
          <p:cNvSpPr txBox="1">
            <a:spLocks noChangeArrowheads="1"/>
          </p:cNvSpPr>
          <p:nvPr/>
        </p:nvSpPr>
        <p:spPr bwMode="auto">
          <a:xfrm>
            <a:off x="7239000" y="12954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u="sng"/>
              <a:t>Sexual host</a:t>
            </a:r>
          </a:p>
        </p:txBody>
      </p:sp>
      <p:sp>
        <p:nvSpPr>
          <p:cNvPr id="32773" name="Text Box 76"/>
          <p:cNvSpPr txBox="1">
            <a:spLocks noChangeArrowheads="1"/>
          </p:cNvSpPr>
          <p:nvPr/>
        </p:nvSpPr>
        <p:spPr bwMode="auto">
          <a:xfrm>
            <a:off x="3962400" y="1295400"/>
            <a:ext cx="984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u="sng"/>
              <a:t>Parasite</a:t>
            </a:r>
          </a:p>
        </p:txBody>
      </p:sp>
      <p:sp>
        <p:nvSpPr>
          <p:cNvPr id="32774" name="Text Box 85"/>
          <p:cNvSpPr txBox="1">
            <a:spLocks noChangeArrowheads="1"/>
          </p:cNvSpPr>
          <p:nvPr/>
        </p:nvSpPr>
        <p:spPr bwMode="auto">
          <a:xfrm>
            <a:off x="4191000" y="1905000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ab</a:t>
            </a:r>
          </a:p>
        </p:txBody>
      </p:sp>
      <p:sp>
        <p:nvSpPr>
          <p:cNvPr id="32775" name="Text Box 86"/>
          <p:cNvSpPr txBox="1">
            <a:spLocks noChangeArrowheads="1"/>
          </p:cNvSpPr>
          <p:nvPr/>
        </p:nvSpPr>
        <p:spPr bwMode="auto">
          <a:xfrm>
            <a:off x="8064500" y="2071688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AB</a:t>
            </a:r>
          </a:p>
        </p:txBody>
      </p:sp>
      <p:sp>
        <p:nvSpPr>
          <p:cNvPr id="32776" name="Line 87"/>
          <p:cNvSpPr>
            <a:spLocks noChangeShapeType="1"/>
          </p:cNvSpPr>
          <p:nvPr/>
        </p:nvSpPr>
        <p:spPr bwMode="auto">
          <a:xfrm>
            <a:off x="990600" y="28194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7" name="Line 89"/>
          <p:cNvSpPr>
            <a:spLocks noChangeShapeType="1"/>
          </p:cNvSpPr>
          <p:nvPr/>
        </p:nvSpPr>
        <p:spPr bwMode="auto">
          <a:xfrm>
            <a:off x="4419600" y="274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8" name="Text Box 90"/>
          <p:cNvSpPr txBox="1">
            <a:spLocks noChangeArrowheads="1"/>
          </p:cNvSpPr>
          <p:nvPr/>
        </p:nvSpPr>
        <p:spPr bwMode="auto">
          <a:xfrm>
            <a:off x="4191000" y="3824288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AB</a:t>
            </a:r>
          </a:p>
        </p:txBody>
      </p:sp>
      <p:sp>
        <p:nvSpPr>
          <p:cNvPr id="32779" name="Line 91"/>
          <p:cNvSpPr>
            <a:spLocks noChangeShapeType="1"/>
          </p:cNvSpPr>
          <p:nvPr/>
        </p:nvSpPr>
        <p:spPr bwMode="auto">
          <a:xfrm>
            <a:off x="7848600" y="27432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0" name="Text Box 106"/>
          <p:cNvSpPr txBox="1">
            <a:spLocks noChangeArrowheads="1"/>
          </p:cNvSpPr>
          <p:nvPr/>
        </p:nvSpPr>
        <p:spPr bwMode="auto">
          <a:xfrm>
            <a:off x="6737350" y="1843088"/>
            <a:ext cx="42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ab</a:t>
            </a:r>
          </a:p>
        </p:txBody>
      </p:sp>
      <p:sp>
        <p:nvSpPr>
          <p:cNvPr id="32781" name="Text Box 107"/>
          <p:cNvSpPr txBox="1">
            <a:spLocks noChangeArrowheads="1"/>
          </p:cNvSpPr>
          <p:nvPr/>
        </p:nvSpPr>
        <p:spPr bwMode="auto">
          <a:xfrm>
            <a:off x="6737350" y="2071688"/>
            <a:ext cx="42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ab</a:t>
            </a:r>
          </a:p>
        </p:txBody>
      </p:sp>
      <p:sp>
        <p:nvSpPr>
          <p:cNvPr id="32782" name="Text Box 108"/>
          <p:cNvSpPr txBox="1">
            <a:spLocks noChangeArrowheads="1"/>
          </p:cNvSpPr>
          <p:nvPr/>
        </p:nvSpPr>
        <p:spPr bwMode="auto">
          <a:xfrm>
            <a:off x="7194550" y="1995488"/>
            <a:ext cx="42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ab</a:t>
            </a:r>
          </a:p>
        </p:txBody>
      </p:sp>
      <p:sp>
        <p:nvSpPr>
          <p:cNvPr id="32783" name="Text Box 109"/>
          <p:cNvSpPr txBox="1">
            <a:spLocks noChangeArrowheads="1"/>
          </p:cNvSpPr>
          <p:nvPr/>
        </p:nvSpPr>
        <p:spPr bwMode="auto">
          <a:xfrm>
            <a:off x="8489950" y="1995488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AB</a:t>
            </a:r>
          </a:p>
        </p:txBody>
      </p:sp>
      <p:sp>
        <p:nvSpPr>
          <p:cNvPr id="32784" name="Text Box 110"/>
          <p:cNvSpPr txBox="1">
            <a:spLocks noChangeArrowheads="1"/>
          </p:cNvSpPr>
          <p:nvPr/>
        </p:nvSpPr>
        <p:spPr bwMode="auto">
          <a:xfrm>
            <a:off x="7804150" y="2300288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AB</a:t>
            </a:r>
          </a:p>
        </p:txBody>
      </p:sp>
      <p:sp>
        <p:nvSpPr>
          <p:cNvPr id="32785" name="Text Box 111"/>
          <p:cNvSpPr txBox="1">
            <a:spLocks noChangeArrowheads="1"/>
          </p:cNvSpPr>
          <p:nvPr/>
        </p:nvSpPr>
        <p:spPr bwMode="auto">
          <a:xfrm>
            <a:off x="7194550" y="2300288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AB</a:t>
            </a:r>
          </a:p>
        </p:txBody>
      </p:sp>
      <p:sp>
        <p:nvSpPr>
          <p:cNvPr id="32786" name="Text Box 112"/>
          <p:cNvSpPr txBox="1">
            <a:spLocks noChangeArrowheads="1"/>
          </p:cNvSpPr>
          <p:nvPr/>
        </p:nvSpPr>
        <p:spPr bwMode="auto">
          <a:xfrm>
            <a:off x="7575550" y="1995488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AB</a:t>
            </a:r>
          </a:p>
        </p:txBody>
      </p:sp>
      <p:sp>
        <p:nvSpPr>
          <p:cNvPr id="32787" name="Line 113"/>
          <p:cNvSpPr>
            <a:spLocks noChangeShapeType="1"/>
          </p:cNvSpPr>
          <p:nvPr/>
        </p:nvSpPr>
        <p:spPr bwMode="auto">
          <a:xfrm>
            <a:off x="4419600" y="3124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8" name="Line 114"/>
          <p:cNvSpPr>
            <a:spLocks noChangeShapeType="1"/>
          </p:cNvSpPr>
          <p:nvPr/>
        </p:nvSpPr>
        <p:spPr bwMode="auto">
          <a:xfrm>
            <a:off x="4419600" y="3505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9" name="Text Box 116"/>
          <p:cNvSpPr txBox="1">
            <a:spLocks noChangeArrowheads="1"/>
          </p:cNvSpPr>
          <p:nvPr/>
        </p:nvSpPr>
        <p:spPr bwMode="auto">
          <a:xfrm>
            <a:off x="7988300" y="4114800"/>
            <a:ext cx="47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FF"/>
                </a:solidFill>
              </a:rPr>
              <a:t>Ab</a:t>
            </a:r>
          </a:p>
        </p:txBody>
      </p:sp>
      <p:sp>
        <p:nvSpPr>
          <p:cNvPr id="32790" name="Text Box 117"/>
          <p:cNvSpPr txBox="1">
            <a:spLocks noChangeArrowheads="1"/>
          </p:cNvSpPr>
          <p:nvPr/>
        </p:nvSpPr>
        <p:spPr bwMode="auto">
          <a:xfrm>
            <a:off x="6661150" y="3886200"/>
            <a:ext cx="47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FF"/>
                </a:solidFill>
              </a:rPr>
              <a:t>Ab</a:t>
            </a:r>
          </a:p>
        </p:txBody>
      </p:sp>
      <p:sp>
        <p:nvSpPr>
          <p:cNvPr id="32791" name="Text Box 118"/>
          <p:cNvSpPr txBox="1">
            <a:spLocks noChangeArrowheads="1"/>
          </p:cNvSpPr>
          <p:nvPr/>
        </p:nvSpPr>
        <p:spPr bwMode="auto">
          <a:xfrm>
            <a:off x="6661150" y="4114800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C3300"/>
                </a:solidFill>
              </a:rPr>
              <a:t>ab</a:t>
            </a:r>
          </a:p>
        </p:txBody>
      </p:sp>
      <p:sp>
        <p:nvSpPr>
          <p:cNvPr id="32792" name="Text Box 119"/>
          <p:cNvSpPr txBox="1">
            <a:spLocks noChangeArrowheads="1"/>
          </p:cNvSpPr>
          <p:nvPr/>
        </p:nvSpPr>
        <p:spPr bwMode="auto">
          <a:xfrm>
            <a:off x="7118350" y="4038600"/>
            <a:ext cx="45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FF"/>
                </a:solidFill>
              </a:rPr>
              <a:t>aB</a:t>
            </a:r>
          </a:p>
        </p:txBody>
      </p:sp>
      <p:sp>
        <p:nvSpPr>
          <p:cNvPr id="32793" name="Text Box 120"/>
          <p:cNvSpPr txBox="1">
            <a:spLocks noChangeArrowheads="1"/>
          </p:cNvSpPr>
          <p:nvPr/>
        </p:nvSpPr>
        <p:spPr bwMode="auto">
          <a:xfrm>
            <a:off x="8413750" y="4038600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C3300"/>
                </a:solidFill>
              </a:rPr>
              <a:t>AB</a:t>
            </a:r>
          </a:p>
        </p:txBody>
      </p:sp>
      <p:sp>
        <p:nvSpPr>
          <p:cNvPr id="32794" name="Text Box 121"/>
          <p:cNvSpPr txBox="1">
            <a:spLocks noChangeArrowheads="1"/>
          </p:cNvSpPr>
          <p:nvPr/>
        </p:nvSpPr>
        <p:spPr bwMode="auto">
          <a:xfrm>
            <a:off x="7727950" y="4343400"/>
            <a:ext cx="45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FF"/>
                </a:solidFill>
              </a:rPr>
              <a:t>aB</a:t>
            </a:r>
          </a:p>
        </p:txBody>
      </p:sp>
      <p:sp>
        <p:nvSpPr>
          <p:cNvPr id="32795" name="Text Box 122"/>
          <p:cNvSpPr txBox="1">
            <a:spLocks noChangeArrowheads="1"/>
          </p:cNvSpPr>
          <p:nvPr/>
        </p:nvSpPr>
        <p:spPr bwMode="auto">
          <a:xfrm>
            <a:off x="7118350" y="4343400"/>
            <a:ext cx="47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FF"/>
                </a:solidFill>
              </a:rPr>
              <a:t>Ab</a:t>
            </a:r>
          </a:p>
        </p:txBody>
      </p:sp>
      <p:sp>
        <p:nvSpPr>
          <p:cNvPr id="32796" name="Text Box 123"/>
          <p:cNvSpPr txBox="1">
            <a:spLocks noChangeArrowheads="1"/>
          </p:cNvSpPr>
          <p:nvPr/>
        </p:nvSpPr>
        <p:spPr bwMode="auto">
          <a:xfrm>
            <a:off x="7499350" y="4038600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C3300"/>
                </a:solidFill>
              </a:rPr>
              <a:t>AB</a:t>
            </a:r>
          </a:p>
        </p:txBody>
      </p:sp>
      <p:sp>
        <p:nvSpPr>
          <p:cNvPr id="32797" name="Text Box 124"/>
          <p:cNvSpPr txBox="1">
            <a:spLocks noChangeArrowheads="1"/>
          </p:cNvSpPr>
          <p:nvPr/>
        </p:nvSpPr>
        <p:spPr bwMode="auto">
          <a:xfrm>
            <a:off x="7346950" y="3810000"/>
            <a:ext cx="45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FF"/>
                </a:solidFill>
              </a:rPr>
              <a:t>aB</a:t>
            </a:r>
          </a:p>
        </p:txBody>
      </p:sp>
      <p:sp>
        <p:nvSpPr>
          <p:cNvPr id="32798" name="Text Box 125"/>
          <p:cNvSpPr txBox="1">
            <a:spLocks noChangeArrowheads="1"/>
          </p:cNvSpPr>
          <p:nvPr/>
        </p:nvSpPr>
        <p:spPr bwMode="auto">
          <a:xfrm>
            <a:off x="1435100" y="2057400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AB</a:t>
            </a:r>
          </a:p>
        </p:txBody>
      </p:sp>
      <p:sp>
        <p:nvSpPr>
          <p:cNvPr id="32799" name="Text Box 126"/>
          <p:cNvSpPr txBox="1">
            <a:spLocks noChangeArrowheads="1"/>
          </p:cNvSpPr>
          <p:nvPr/>
        </p:nvSpPr>
        <p:spPr bwMode="auto">
          <a:xfrm>
            <a:off x="107950" y="1828800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ab</a:t>
            </a:r>
          </a:p>
        </p:txBody>
      </p:sp>
      <p:sp>
        <p:nvSpPr>
          <p:cNvPr id="32800" name="Text Box 127"/>
          <p:cNvSpPr txBox="1">
            <a:spLocks noChangeArrowheads="1"/>
          </p:cNvSpPr>
          <p:nvPr/>
        </p:nvSpPr>
        <p:spPr bwMode="auto">
          <a:xfrm>
            <a:off x="107950" y="2057400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ab</a:t>
            </a:r>
          </a:p>
        </p:txBody>
      </p:sp>
      <p:sp>
        <p:nvSpPr>
          <p:cNvPr id="32801" name="Text Box 128"/>
          <p:cNvSpPr txBox="1">
            <a:spLocks noChangeArrowheads="1"/>
          </p:cNvSpPr>
          <p:nvPr/>
        </p:nvSpPr>
        <p:spPr bwMode="auto">
          <a:xfrm>
            <a:off x="565150" y="1981200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ab</a:t>
            </a:r>
          </a:p>
        </p:txBody>
      </p:sp>
      <p:sp>
        <p:nvSpPr>
          <p:cNvPr id="32802" name="Text Box 129"/>
          <p:cNvSpPr txBox="1">
            <a:spLocks noChangeArrowheads="1"/>
          </p:cNvSpPr>
          <p:nvPr/>
        </p:nvSpPr>
        <p:spPr bwMode="auto">
          <a:xfrm>
            <a:off x="1860550" y="1981200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AB</a:t>
            </a:r>
          </a:p>
        </p:txBody>
      </p:sp>
      <p:sp>
        <p:nvSpPr>
          <p:cNvPr id="32803" name="Text Box 130"/>
          <p:cNvSpPr txBox="1">
            <a:spLocks noChangeArrowheads="1"/>
          </p:cNvSpPr>
          <p:nvPr/>
        </p:nvSpPr>
        <p:spPr bwMode="auto">
          <a:xfrm>
            <a:off x="1174750" y="2286000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AB</a:t>
            </a:r>
          </a:p>
        </p:txBody>
      </p:sp>
      <p:sp>
        <p:nvSpPr>
          <p:cNvPr id="32804" name="Text Box 131"/>
          <p:cNvSpPr txBox="1">
            <a:spLocks noChangeArrowheads="1"/>
          </p:cNvSpPr>
          <p:nvPr/>
        </p:nvSpPr>
        <p:spPr bwMode="auto">
          <a:xfrm>
            <a:off x="565150" y="2286000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AB</a:t>
            </a:r>
          </a:p>
        </p:txBody>
      </p:sp>
      <p:sp>
        <p:nvSpPr>
          <p:cNvPr id="32805" name="Text Box 132"/>
          <p:cNvSpPr txBox="1">
            <a:spLocks noChangeArrowheads="1"/>
          </p:cNvSpPr>
          <p:nvPr/>
        </p:nvSpPr>
        <p:spPr bwMode="auto">
          <a:xfrm>
            <a:off x="946150" y="1981200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AB</a:t>
            </a:r>
          </a:p>
        </p:txBody>
      </p:sp>
      <p:sp>
        <p:nvSpPr>
          <p:cNvPr id="32806" name="Text Box 134"/>
          <p:cNvSpPr txBox="1">
            <a:spLocks noChangeArrowheads="1"/>
          </p:cNvSpPr>
          <p:nvPr/>
        </p:nvSpPr>
        <p:spPr bwMode="auto">
          <a:xfrm>
            <a:off x="4038600" y="2209800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ab</a:t>
            </a:r>
          </a:p>
        </p:txBody>
      </p:sp>
      <p:sp>
        <p:nvSpPr>
          <p:cNvPr id="32807" name="Text Box 135"/>
          <p:cNvSpPr txBox="1">
            <a:spLocks noChangeArrowheads="1"/>
          </p:cNvSpPr>
          <p:nvPr/>
        </p:nvSpPr>
        <p:spPr bwMode="auto">
          <a:xfrm>
            <a:off x="4495800" y="2209800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ab</a:t>
            </a:r>
          </a:p>
        </p:txBody>
      </p:sp>
      <p:sp>
        <p:nvSpPr>
          <p:cNvPr id="32808" name="Text Box 136"/>
          <p:cNvSpPr txBox="1">
            <a:spLocks noChangeArrowheads="1"/>
          </p:cNvSpPr>
          <p:nvPr/>
        </p:nvSpPr>
        <p:spPr bwMode="auto">
          <a:xfrm>
            <a:off x="4495800" y="1828800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AB</a:t>
            </a:r>
          </a:p>
        </p:txBody>
      </p:sp>
      <p:sp>
        <p:nvSpPr>
          <p:cNvPr id="32809" name="Text Box 137"/>
          <p:cNvSpPr txBox="1">
            <a:spLocks noChangeArrowheads="1"/>
          </p:cNvSpPr>
          <p:nvPr/>
        </p:nvSpPr>
        <p:spPr bwMode="auto">
          <a:xfrm>
            <a:off x="3810000" y="1828800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AB</a:t>
            </a:r>
          </a:p>
        </p:txBody>
      </p:sp>
      <p:sp>
        <p:nvSpPr>
          <p:cNvPr id="32810" name="Text Box 138"/>
          <p:cNvSpPr txBox="1">
            <a:spLocks noChangeArrowheads="1"/>
          </p:cNvSpPr>
          <p:nvPr/>
        </p:nvSpPr>
        <p:spPr bwMode="auto">
          <a:xfrm>
            <a:off x="1403350" y="4114800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C3300"/>
                </a:solidFill>
              </a:rPr>
              <a:t>AB</a:t>
            </a:r>
          </a:p>
        </p:txBody>
      </p:sp>
      <p:sp>
        <p:nvSpPr>
          <p:cNvPr id="32811" name="Text Box 139"/>
          <p:cNvSpPr txBox="1">
            <a:spLocks noChangeArrowheads="1"/>
          </p:cNvSpPr>
          <p:nvPr/>
        </p:nvSpPr>
        <p:spPr bwMode="auto">
          <a:xfrm>
            <a:off x="76200" y="3886200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C3300"/>
                </a:solidFill>
              </a:rPr>
              <a:t>ab</a:t>
            </a:r>
          </a:p>
        </p:txBody>
      </p:sp>
      <p:sp>
        <p:nvSpPr>
          <p:cNvPr id="32812" name="Text Box 140"/>
          <p:cNvSpPr txBox="1">
            <a:spLocks noChangeArrowheads="1"/>
          </p:cNvSpPr>
          <p:nvPr/>
        </p:nvSpPr>
        <p:spPr bwMode="auto">
          <a:xfrm>
            <a:off x="76200" y="4114800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C3300"/>
                </a:solidFill>
              </a:rPr>
              <a:t>ab</a:t>
            </a:r>
          </a:p>
        </p:txBody>
      </p:sp>
      <p:sp>
        <p:nvSpPr>
          <p:cNvPr id="32813" name="Text Box 141"/>
          <p:cNvSpPr txBox="1">
            <a:spLocks noChangeArrowheads="1"/>
          </p:cNvSpPr>
          <p:nvPr/>
        </p:nvSpPr>
        <p:spPr bwMode="auto">
          <a:xfrm>
            <a:off x="533400" y="4038600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C3300"/>
                </a:solidFill>
              </a:rPr>
              <a:t>ab</a:t>
            </a:r>
          </a:p>
        </p:txBody>
      </p:sp>
      <p:sp>
        <p:nvSpPr>
          <p:cNvPr id="32814" name="Text Box 142"/>
          <p:cNvSpPr txBox="1">
            <a:spLocks noChangeArrowheads="1"/>
          </p:cNvSpPr>
          <p:nvPr/>
        </p:nvSpPr>
        <p:spPr bwMode="auto">
          <a:xfrm>
            <a:off x="1828800" y="4038600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C3300"/>
                </a:solidFill>
              </a:rPr>
              <a:t>AB</a:t>
            </a:r>
          </a:p>
        </p:txBody>
      </p:sp>
      <p:sp>
        <p:nvSpPr>
          <p:cNvPr id="32815" name="Text Box 143"/>
          <p:cNvSpPr txBox="1">
            <a:spLocks noChangeArrowheads="1"/>
          </p:cNvSpPr>
          <p:nvPr/>
        </p:nvSpPr>
        <p:spPr bwMode="auto">
          <a:xfrm>
            <a:off x="1143000" y="4343400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C3300"/>
                </a:solidFill>
              </a:rPr>
              <a:t>AB</a:t>
            </a:r>
          </a:p>
        </p:txBody>
      </p:sp>
      <p:sp>
        <p:nvSpPr>
          <p:cNvPr id="32816" name="Text Box 144"/>
          <p:cNvSpPr txBox="1">
            <a:spLocks noChangeArrowheads="1"/>
          </p:cNvSpPr>
          <p:nvPr/>
        </p:nvSpPr>
        <p:spPr bwMode="auto">
          <a:xfrm>
            <a:off x="533400" y="4343400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C3300"/>
                </a:solidFill>
              </a:rPr>
              <a:t>AB</a:t>
            </a:r>
          </a:p>
        </p:txBody>
      </p:sp>
      <p:sp>
        <p:nvSpPr>
          <p:cNvPr id="32817" name="Text Box 145"/>
          <p:cNvSpPr txBox="1">
            <a:spLocks noChangeArrowheads="1"/>
          </p:cNvSpPr>
          <p:nvPr/>
        </p:nvSpPr>
        <p:spPr bwMode="auto">
          <a:xfrm>
            <a:off x="914400" y="4038600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C3300"/>
                </a:solidFill>
              </a:rPr>
              <a:t>AB</a:t>
            </a:r>
          </a:p>
        </p:txBody>
      </p:sp>
      <p:sp>
        <p:nvSpPr>
          <p:cNvPr id="32818" name="Text Box 147"/>
          <p:cNvSpPr txBox="1">
            <a:spLocks noChangeArrowheads="1"/>
          </p:cNvSpPr>
          <p:nvPr/>
        </p:nvSpPr>
        <p:spPr bwMode="auto">
          <a:xfrm>
            <a:off x="4343400" y="4024313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AB</a:t>
            </a:r>
          </a:p>
        </p:txBody>
      </p:sp>
      <p:sp>
        <p:nvSpPr>
          <p:cNvPr id="32819" name="Text Box 148"/>
          <p:cNvSpPr txBox="1">
            <a:spLocks noChangeArrowheads="1"/>
          </p:cNvSpPr>
          <p:nvPr/>
        </p:nvSpPr>
        <p:spPr bwMode="auto">
          <a:xfrm>
            <a:off x="4419600" y="4267200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AB</a:t>
            </a:r>
          </a:p>
        </p:txBody>
      </p:sp>
      <p:sp>
        <p:nvSpPr>
          <p:cNvPr id="32820" name="Text Box 149"/>
          <p:cNvSpPr txBox="1">
            <a:spLocks noChangeArrowheads="1"/>
          </p:cNvSpPr>
          <p:nvPr/>
        </p:nvSpPr>
        <p:spPr bwMode="auto">
          <a:xfrm>
            <a:off x="3810000" y="4038600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AB</a:t>
            </a:r>
          </a:p>
        </p:txBody>
      </p:sp>
      <p:sp>
        <p:nvSpPr>
          <p:cNvPr id="32821" name="Text Box 150"/>
          <p:cNvSpPr txBox="1">
            <a:spLocks noChangeArrowheads="1"/>
          </p:cNvSpPr>
          <p:nvPr/>
        </p:nvSpPr>
        <p:spPr bwMode="auto">
          <a:xfrm>
            <a:off x="4114800" y="4419600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ab</a:t>
            </a:r>
          </a:p>
        </p:txBody>
      </p:sp>
      <p:sp>
        <p:nvSpPr>
          <p:cNvPr id="32822" name="Text Box 151"/>
          <p:cNvSpPr txBox="1">
            <a:spLocks noChangeArrowheads="1"/>
          </p:cNvSpPr>
          <p:nvPr/>
        </p:nvSpPr>
        <p:spPr bwMode="auto">
          <a:xfrm>
            <a:off x="3733800" y="4419600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ab</a:t>
            </a:r>
          </a:p>
        </p:txBody>
      </p:sp>
      <p:sp>
        <p:nvSpPr>
          <p:cNvPr id="32823" name="Text Box 152"/>
          <p:cNvSpPr txBox="1">
            <a:spLocks noChangeArrowheads="1"/>
          </p:cNvSpPr>
          <p:nvPr/>
        </p:nvSpPr>
        <p:spPr bwMode="auto">
          <a:xfrm>
            <a:off x="4419600" y="4724400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ab</a:t>
            </a:r>
          </a:p>
        </p:txBody>
      </p:sp>
      <p:sp>
        <p:nvSpPr>
          <p:cNvPr id="32824" name="Text Box 153"/>
          <p:cNvSpPr txBox="1">
            <a:spLocks noChangeArrowheads="1"/>
          </p:cNvSpPr>
          <p:nvPr/>
        </p:nvSpPr>
        <p:spPr bwMode="auto">
          <a:xfrm>
            <a:off x="4648200" y="4495800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ab</a:t>
            </a:r>
          </a:p>
        </p:txBody>
      </p:sp>
      <p:sp>
        <p:nvSpPr>
          <p:cNvPr id="32825" name="Text Box 154"/>
          <p:cNvSpPr txBox="1">
            <a:spLocks noChangeArrowheads="1"/>
          </p:cNvSpPr>
          <p:nvPr/>
        </p:nvSpPr>
        <p:spPr bwMode="auto">
          <a:xfrm>
            <a:off x="7391400" y="1752600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ab</a:t>
            </a:r>
          </a:p>
        </p:txBody>
      </p:sp>
      <p:sp>
        <p:nvSpPr>
          <p:cNvPr id="32826" name="Text Box 155"/>
          <p:cNvSpPr txBox="1">
            <a:spLocks noChangeArrowheads="1"/>
          </p:cNvSpPr>
          <p:nvPr/>
        </p:nvSpPr>
        <p:spPr bwMode="auto">
          <a:xfrm>
            <a:off x="762000" y="1752600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ab</a:t>
            </a:r>
          </a:p>
        </p:txBody>
      </p:sp>
      <p:sp>
        <p:nvSpPr>
          <p:cNvPr id="32827" name="Text Box 156"/>
          <p:cNvSpPr txBox="1">
            <a:spLocks noChangeArrowheads="1"/>
          </p:cNvSpPr>
          <p:nvPr/>
        </p:nvSpPr>
        <p:spPr bwMode="auto">
          <a:xfrm>
            <a:off x="381000" y="4572000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C3300"/>
                </a:solidFill>
              </a:rPr>
              <a:t>ab</a:t>
            </a:r>
          </a:p>
        </p:txBody>
      </p:sp>
      <p:sp>
        <p:nvSpPr>
          <p:cNvPr id="32828" name="Text Box 157"/>
          <p:cNvSpPr txBox="1">
            <a:spLocks noChangeArrowheads="1"/>
          </p:cNvSpPr>
          <p:nvPr/>
        </p:nvSpPr>
        <p:spPr bwMode="auto">
          <a:xfrm>
            <a:off x="4953000" y="1905000"/>
            <a:ext cx="47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C3300"/>
                </a:solidFill>
              </a:rPr>
              <a:t>Ab</a:t>
            </a:r>
          </a:p>
        </p:txBody>
      </p:sp>
      <p:sp>
        <p:nvSpPr>
          <p:cNvPr id="32829" name="Text Box 158"/>
          <p:cNvSpPr txBox="1">
            <a:spLocks noChangeArrowheads="1"/>
          </p:cNvSpPr>
          <p:nvPr/>
        </p:nvSpPr>
        <p:spPr bwMode="auto">
          <a:xfrm>
            <a:off x="3505200" y="2133600"/>
            <a:ext cx="45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C3300"/>
                </a:solidFill>
              </a:rPr>
              <a:t>aB</a:t>
            </a:r>
          </a:p>
        </p:txBody>
      </p:sp>
      <p:sp>
        <p:nvSpPr>
          <p:cNvPr id="32830" name="Text Box 159"/>
          <p:cNvSpPr txBox="1">
            <a:spLocks noChangeArrowheads="1"/>
          </p:cNvSpPr>
          <p:nvPr/>
        </p:nvSpPr>
        <p:spPr bwMode="auto">
          <a:xfrm>
            <a:off x="4953000" y="2286000"/>
            <a:ext cx="45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C3300"/>
                </a:solidFill>
              </a:rPr>
              <a:t>aB</a:t>
            </a:r>
          </a:p>
        </p:txBody>
      </p:sp>
      <p:sp>
        <p:nvSpPr>
          <p:cNvPr id="32831" name="Text Box 160"/>
          <p:cNvSpPr txBox="1">
            <a:spLocks noChangeArrowheads="1"/>
          </p:cNvSpPr>
          <p:nvPr/>
        </p:nvSpPr>
        <p:spPr bwMode="auto">
          <a:xfrm>
            <a:off x="3505200" y="2438400"/>
            <a:ext cx="47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C3300"/>
                </a:solidFill>
              </a:rPr>
              <a:t>Ab</a:t>
            </a:r>
          </a:p>
        </p:txBody>
      </p:sp>
      <p:sp>
        <p:nvSpPr>
          <p:cNvPr id="32832" name="Text Box 161"/>
          <p:cNvSpPr txBox="1">
            <a:spLocks noChangeArrowheads="1"/>
          </p:cNvSpPr>
          <p:nvPr/>
        </p:nvSpPr>
        <p:spPr bwMode="auto">
          <a:xfrm>
            <a:off x="4343400" y="2971800"/>
            <a:ext cx="1692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 b="1"/>
              <a:t>Parasite adaptation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The Red Queen and some famous snails</a:t>
            </a:r>
          </a:p>
        </p:txBody>
      </p:sp>
      <p:pic>
        <p:nvPicPr>
          <p:cNvPr id="33795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03388"/>
            <a:ext cx="3733800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21" descr="potamo%20cr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76400"/>
            <a:ext cx="23622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22"/>
          <p:cNvSpPr>
            <a:spLocks noChangeArrowheads="1"/>
          </p:cNvSpPr>
          <p:nvPr/>
        </p:nvSpPr>
        <p:spPr bwMode="auto">
          <a:xfrm>
            <a:off x="5105400" y="320040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i="1"/>
              <a:t>Potamopyrgus antipodarum</a:t>
            </a:r>
            <a:endParaRPr lang="en-US" altLang="en-US" b="1"/>
          </a:p>
        </p:txBody>
      </p:sp>
      <p:sp>
        <p:nvSpPr>
          <p:cNvPr id="33798" name="Text Box 23"/>
          <p:cNvSpPr txBox="1">
            <a:spLocks noChangeArrowheads="1"/>
          </p:cNvSpPr>
          <p:nvPr/>
        </p:nvSpPr>
        <p:spPr bwMode="auto">
          <a:xfrm>
            <a:off x="365125" y="4305300"/>
            <a:ext cx="4260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Some random lake in New Zealand where</a:t>
            </a:r>
          </a:p>
          <a:p>
            <a:pPr algn="ctr" eaLnBrk="1" hangingPunct="1"/>
            <a:r>
              <a:rPr lang="en-US" altLang="en-US" b="1"/>
              <a:t>this snail lives</a:t>
            </a:r>
          </a:p>
        </p:txBody>
      </p:sp>
      <p:pic>
        <p:nvPicPr>
          <p:cNvPr id="33799" name="Picture 25" descr="flu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86200"/>
            <a:ext cx="266700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Text Box 26"/>
          <p:cNvSpPr txBox="1">
            <a:spLocks noChangeArrowheads="1"/>
          </p:cNvSpPr>
          <p:nvPr/>
        </p:nvSpPr>
        <p:spPr bwMode="auto">
          <a:xfrm>
            <a:off x="5403850" y="5943600"/>
            <a:ext cx="2444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 castrating trematode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The Red Queen and some famous snails</a:t>
            </a:r>
          </a:p>
        </p:txBody>
      </p:sp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5457825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7073900" y="6362700"/>
            <a:ext cx="1460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Lively (2001)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So why do we have sex?</a:t>
            </a:r>
          </a:p>
        </p:txBody>
      </p: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762000" y="1143000"/>
            <a:ext cx="79248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b="1"/>
              <a:t> The red queen hypothesis: </a:t>
            </a:r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/>
            <a:r>
              <a:rPr lang="en-US" altLang="en-US" b="1"/>
              <a:t>	May be important for some groups of organisms, but is not likely to 	be the general explanation for why so many species have so much sex</a:t>
            </a:r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r>
              <a:rPr lang="en-US" altLang="en-US" b="1"/>
              <a:t> Hill-Robertson effect:</a:t>
            </a:r>
          </a:p>
          <a:p>
            <a:pPr lvl="1" eaLnBrk="1" hangingPunct="1"/>
            <a:endParaRPr lang="en-US" altLang="en-US" b="1"/>
          </a:p>
          <a:p>
            <a:pPr lvl="1" eaLnBrk="1" hangingPunct="1"/>
            <a:r>
              <a:rPr lang="en-US" altLang="en-US" b="1"/>
              <a:t>	Currently the most likely explanation because it depends only on 	pervasive factors common to all populations:</a:t>
            </a:r>
          </a:p>
          <a:p>
            <a:pPr lvl="1" eaLnBrk="1" hangingPunct="1"/>
            <a:r>
              <a:rPr lang="en-US" altLang="en-US" b="1"/>
              <a:t>		- Genetic drift</a:t>
            </a:r>
          </a:p>
          <a:p>
            <a:pPr lvl="1" eaLnBrk="1" hangingPunct="1"/>
            <a:r>
              <a:rPr lang="en-US" altLang="en-US" b="1"/>
              <a:t>		- Advantageous mutations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Practice question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5641975" cy="555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Why not live forever?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11430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All else being equal, living forever would certainly maximize lifetime fitness!</a:t>
            </a:r>
          </a:p>
        </p:txBody>
      </p:sp>
      <p:pic>
        <p:nvPicPr>
          <p:cNvPr id="5124" name="Picture 8" descr="14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95800"/>
            <a:ext cx="9525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" descr="14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4495800"/>
            <a:ext cx="9525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0" descr="14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4495800"/>
            <a:ext cx="9525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1" descr="14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4495800"/>
            <a:ext cx="9525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2" descr="14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4495800"/>
            <a:ext cx="9525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3" descr="14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75" y="4495800"/>
            <a:ext cx="9525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4" descr="14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088" y="4495800"/>
            <a:ext cx="9525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5" descr="14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4495800"/>
            <a:ext cx="9525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Rectangle 16"/>
          <p:cNvSpPr>
            <a:spLocks noChangeArrowheads="1"/>
          </p:cNvSpPr>
          <p:nvPr/>
        </p:nvSpPr>
        <p:spPr bwMode="auto">
          <a:xfrm>
            <a:off x="3429000" y="2057400"/>
            <a:ext cx="2209800" cy="1447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3" name="Text Box 17"/>
          <p:cNvSpPr txBox="1">
            <a:spLocks noChangeArrowheads="1"/>
          </p:cNvSpPr>
          <p:nvPr/>
        </p:nvSpPr>
        <p:spPr bwMode="auto">
          <a:xfrm>
            <a:off x="2971800" y="2590800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i="1"/>
              <a:t>l</a:t>
            </a:r>
            <a:r>
              <a:rPr lang="en-US" altLang="en-US" b="1" baseline="-25000"/>
              <a:t>x</a:t>
            </a:r>
            <a:endParaRPr lang="en-US" altLang="en-US" b="1"/>
          </a:p>
        </p:txBody>
      </p:sp>
      <p:sp>
        <p:nvSpPr>
          <p:cNvPr id="5134" name="Text Box 18"/>
          <p:cNvSpPr txBox="1">
            <a:spLocks noChangeArrowheads="1"/>
          </p:cNvSpPr>
          <p:nvPr/>
        </p:nvSpPr>
        <p:spPr bwMode="auto">
          <a:xfrm>
            <a:off x="4327525" y="35433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i="1"/>
              <a:t>x</a:t>
            </a:r>
          </a:p>
        </p:txBody>
      </p:sp>
      <p:sp>
        <p:nvSpPr>
          <p:cNvPr id="5135" name="Line 19"/>
          <p:cNvSpPr>
            <a:spLocks noChangeShapeType="1"/>
          </p:cNvSpPr>
          <p:nvPr/>
        </p:nvSpPr>
        <p:spPr bwMode="auto">
          <a:xfrm>
            <a:off x="3429000" y="2362200"/>
            <a:ext cx="2209800" cy="0"/>
          </a:xfrm>
          <a:prstGeom prst="line">
            <a:avLst/>
          </a:prstGeom>
          <a:noFill/>
          <a:ln w="38100">
            <a:solidFill>
              <a:srgbClr val="8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6" name="Text Box 20"/>
          <p:cNvSpPr txBox="1">
            <a:spLocks noChangeArrowheads="1"/>
          </p:cNvSpPr>
          <p:nvPr/>
        </p:nvSpPr>
        <p:spPr bwMode="auto">
          <a:xfrm>
            <a:off x="3136900" y="2166938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 b="1"/>
              <a:t>1</a:t>
            </a:r>
          </a:p>
        </p:txBody>
      </p:sp>
      <p:sp>
        <p:nvSpPr>
          <p:cNvPr id="5137" name="Text Box 21"/>
          <p:cNvSpPr txBox="1">
            <a:spLocks noChangeArrowheads="1"/>
          </p:cNvSpPr>
          <p:nvPr/>
        </p:nvSpPr>
        <p:spPr bwMode="auto">
          <a:xfrm>
            <a:off x="3143250" y="327660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 b="1"/>
              <a:t>0</a:t>
            </a:r>
          </a:p>
        </p:txBody>
      </p:sp>
      <p:sp>
        <p:nvSpPr>
          <p:cNvPr id="5138" name="Line 22"/>
          <p:cNvSpPr>
            <a:spLocks noChangeShapeType="1"/>
          </p:cNvSpPr>
          <p:nvPr/>
        </p:nvSpPr>
        <p:spPr bwMode="auto">
          <a:xfrm>
            <a:off x="0" y="6029325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9" name="Text Box 24"/>
          <p:cNvSpPr txBox="1">
            <a:spLocks noChangeArrowheads="1"/>
          </p:cNvSpPr>
          <p:nvPr/>
        </p:nvSpPr>
        <p:spPr bwMode="auto">
          <a:xfrm>
            <a:off x="6477000" y="2438400"/>
            <a:ext cx="1851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b="1"/>
              <a:t>R</a:t>
            </a:r>
            <a:r>
              <a:rPr lang="en-US" altLang="en-US" sz="2000" b="1" baseline="-25000"/>
              <a:t>0</a:t>
            </a:r>
            <a:r>
              <a:rPr lang="en-US" altLang="en-US" sz="2000" b="1"/>
              <a:t> = </a:t>
            </a:r>
            <a:r>
              <a:rPr lang="en-US" altLang="en-US" sz="2000" b="1">
                <a:cs typeface="Times New Roman" pitchFamily="18" charset="0"/>
              </a:rPr>
              <a:t>∑ </a:t>
            </a:r>
            <a:r>
              <a:rPr lang="en-US" altLang="en-US" sz="2000" b="1" i="1">
                <a:cs typeface="Times New Roman" pitchFamily="18" charset="0"/>
              </a:rPr>
              <a:t>l</a:t>
            </a:r>
            <a:r>
              <a:rPr lang="en-US" altLang="en-US" sz="2000" b="1" baseline="-25000">
                <a:cs typeface="Times New Roman" pitchFamily="18" charset="0"/>
              </a:rPr>
              <a:t>x </a:t>
            </a:r>
            <a:r>
              <a:rPr lang="en-US" altLang="en-US" sz="2000" b="1" i="1">
                <a:cs typeface="Times New Roman" pitchFamily="18" charset="0"/>
              </a:rPr>
              <a:t>m</a:t>
            </a:r>
            <a:r>
              <a:rPr lang="en-US" altLang="en-US" sz="2000" b="1" baseline="-25000">
                <a:cs typeface="Times New Roman" pitchFamily="18" charset="0"/>
              </a:rPr>
              <a:t>x</a:t>
            </a:r>
            <a:r>
              <a:rPr lang="en-US" altLang="en-US" sz="2000" b="1">
                <a:cs typeface="Times New Roman" pitchFamily="18" charset="0"/>
              </a:rPr>
              <a:t>= ∞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Even organisms that don’t age “die”!</a:t>
            </a:r>
          </a:p>
        </p:txBody>
      </p:sp>
      <p:pic>
        <p:nvPicPr>
          <p:cNvPr id="6147" name="Picture 4" descr="14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9525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 descr="14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3962400"/>
            <a:ext cx="9525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14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3962400"/>
            <a:ext cx="9525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14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3962400"/>
            <a:ext cx="9525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14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75" y="3962400"/>
            <a:ext cx="9525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1" descr="14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3962400"/>
            <a:ext cx="9525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Line 12"/>
          <p:cNvSpPr>
            <a:spLocks noChangeShapeType="1"/>
          </p:cNvSpPr>
          <p:nvPr/>
        </p:nvSpPr>
        <p:spPr bwMode="auto">
          <a:xfrm>
            <a:off x="152400" y="5486400"/>
            <a:ext cx="8839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54" name="Picture 14" descr="14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5314">
            <a:off x="3352800" y="5562600"/>
            <a:ext cx="15335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5" descr="140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5227">
            <a:off x="6934200" y="5324475"/>
            <a:ext cx="9525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Rectangle 16"/>
          <p:cNvSpPr>
            <a:spLocks noChangeArrowheads="1"/>
          </p:cNvSpPr>
          <p:nvPr/>
        </p:nvSpPr>
        <p:spPr bwMode="auto">
          <a:xfrm>
            <a:off x="3429000" y="1600200"/>
            <a:ext cx="2209800" cy="1447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7" name="Text Box 17"/>
          <p:cNvSpPr txBox="1">
            <a:spLocks noChangeArrowheads="1"/>
          </p:cNvSpPr>
          <p:nvPr/>
        </p:nvSpPr>
        <p:spPr bwMode="auto">
          <a:xfrm>
            <a:off x="2971800" y="2133600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i="1"/>
              <a:t>l</a:t>
            </a:r>
            <a:r>
              <a:rPr lang="en-US" altLang="en-US" b="1" baseline="-25000"/>
              <a:t>x</a:t>
            </a:r>
            <a:endParaRPr lang="en-US" altLang="en-US" b="1"/>
          </a:p>
        </p:txBody>
      </p:sp>
      <p:sp>
        <p:nvSpPr>
          <p:cNvPr id="6158" name="Text Box 18"/>
          <p:cNvSpPr txBox="1">
            <a:spLocks noChangeArrowheads="1"/>
          </p:cNvSpPr>
          <p:nvPr/>
        </p:nvSpPr>
        <p:spPr bwMode="auto">
          <a:xfrm>
            <a:off x="4327525" y="3086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i="1"/>
              <a:t>x</a:t>
            </a:r>
          </a:p>
        </p:txBody>
      </p:sp>
      <p:sp>
        <p:nvSpPr>
          <p:cNvPr id="6159" name="Text Box 20"/>
          <p:cNvSpPr txBox="1">
            <a:spLocks noChangeArrowheads="1"/>
          </p:cNvSpPr>
          <p:nvPr/>
        </p:nvSpPr>
        <p:spPr bwMode="auto">
          <a:xfrm>
            <a:off x="3136900" y="1709738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 b="1"/>
              <a:t>1</a:t>
            </a:r>
          </a:p>
        </p:txBody>
      </p:sp>
      <p:sp>
        <p:nvSpPr>
          <p:cNvPr id="6160" name="Text Box 21"/>
          <p:cNvSpPr txBox="1">
            <a:spLocks noChangeArrowheads="1"/>
          </p:cNvSpPr>
          <p:nvPr/>
        </p:nvSpPr>
        <p:spPr bwMode="auto">
          <a:xfrm>
            <a:off x="3143250" y="281940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 b="1"/>
              <a:t>0</a:t>
            </a:r>
          </a:p>
        </p:txBody>
      </p:sp>
      <p:sp>
        <p:nvSpPr>
          <p:cNvPr id="6161" name="Freeform 26"/>
          <p:cNvSpPr>
            <a:spLocks/>
          </p:cNvSpPr>
          <p:nvPr/>
        </p:nvSpPr>
        <p:spPr bwMode="auto">
          <a:xfrm>
            <a:off x="3429000" y="1905000"/>
            <a:ext cx="2209800" cy="685800"/>
          </a:xfrm>
          <a:custGeom>
            <a:avLst/>
            <a:gdLst>
              <a:gd name="T0" fmla="*/ 0 w 1392"/>
              <a:gd name="T1" fmla="*/ 0 h 432"/>
              <a:gd name="T2" fmla="*/ 2147483647 w 1392"/>
              <a:gd name="T3" fmla="*/ 2147483647 h 432"/>
              <a:gd name="T4" fmla="*/ 2147483647 w 1392"/>
              <a:gd name="T5" fmla="*/ 2147483647 h 432"/>
              <a:gd name="T6" fmla="*/ 0 60000 65536"/>
              <a:gd name="T7" fmla="*/ 0 60000 65536"/>
              <a:gd name="T8" fmla="*/ 0 60000 65536"/>
              <a:gd name="T9" fmla="*/ 0 w 1392"/>
              <a:gd name="T10" fmla="*/ 0 h 432"/>
              <a:gd name="T11" fmla="*/ 1392 w 1392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2" h="432">
                <a:moveTo>
                  <a:pt x="0" y="0"/>
                </a:moveTo>
                <a:cubicBezTo>
                  <a:pt x="292" y="108"/>
                  <a:pt x="584" y="216"/>
                  <a:pt x="816" y="288"/>
                </a:cubicBezTo>
                <a:cubicBezTo>
                  <a:pt x="1048" y="360"/>
                  <a:pt x="1220" y="396"/>
                  <a:pt x="1392" y="432"/>
                </a:cubicBezTo>
              </a:path>
            </a:pathLst>
          </a:custGeom>
          <a:noFill/>
          <a:ln w="38100">
            <a:solidFill>
              <a:srgbClr val="8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62" name="Picture 28" descr="Frin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00400"/>
            <a:ext cx="14763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This is true even for real organisms</a:t>
            </a:r>
          </a:p>
        </p:txBody>
      </p:sp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1020763" y="1752600"/>
            <a:ext cx="70564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400" b="1" u="sng"/>
              <a:t>Even if an organism could live forever… it wouldn’t!</a:t>
            </a:r>
          </a:p>
          <a:p>
            <a:pPr eaLnBrk="1" hangingPunct="1"/>
            <a:endParaRPr lang="en-US" altLang="en-US" sz="2000" b="1" u="sng"/>
          </a:p>
        </p:txBody>
      </p:sp>
      <p:sp>
        <p:nvSpPr>
          <p:cNvPr id="7172" name="Rectangle 14"/>
          <p:cNvSpPr>
            <a:spLocks noChangeArrowheads="1"/>
          </p:cNvSpPr>
          <p:nvPr/>
        </p:nvSpPr>
        <p:spPr bwMode="auto">
          <a:xfrm>
            <a:off x="3429000" y="2947988"/>
            <a:ext cx="2209800" cy="1447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3" name="Text Box 15"/>
          <p:cNvSpPr txBox="1">
            <a:spLocks noChangeArrowheads="1"/>
          </p:cNvSpPr>
          <p:nvPr/>
        </p:nvSpPr>
        <p:spPr bwMode="auto">
          <a:xfrm>
            <a:off x="2971800" y="3481388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i="1"/>
              <a:t>l</a:t>
            </a:r>
            <a:r>
              <a:rPr lang="en-US" altLang="en-US" b="1" baseline="-25000"/>
              <a:t>x</a:t>
            </a:r>
            <a:endParaRPr lang="en-US" altLang="en-US" b="1"/>
          </a:p>
        </p:txBody>
      </p:sp>
      <p:sp>
        <p:nvSpPr>
          <p:cNvPr id="7174" name="Text Box 16"/>
          <p:cNvSpPr txBox="1">
            <a:spLocks noChangeArrowheads="1"/>
          </p:cNvSpPr>
          <p:nvPr/>
        </p:nvSpPr>
        <p:spPr bwMode="auto">
          <a:xfrm>
            <a:off x="4327525" y="44338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i="1"/>
              <a:t>x</a:t>
            </a:r>
          </a:p>
        </p:txBody>
      </p:sp>
      <p:sp>
        <p:nvSpPr>
          <p:cNvPr id="7175" name="Text Box 17"/>
          <p:cNvSpPr txBox="1">
            <a:spLocks noChangeArrowheads="1"/>
          </p:cNvSpPr>
          <p:nvPr/>
        </p:nvSpPr>
        <p:spPr bwMode="auto">
          <a:xfrm>
            <a:off x="3136900" y="305752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 b="1"/>
              <a:t>1</a:t>
            </a:r>
          </a:p>
        </p:txBody>
      </p:sp>
      <p:sp>
        <p:nvSpPr>
          <p:cNvPr id="7176" name="Text Box 18"/>
          <p:cNvSpPr txBox="1">
            <a:spLocks noChangeArrowheads="1"/>
          </p:cNvSpPr>
          <p:nvPr/>
        </p:nvSpPr>
        <p:spPr bwMode="auto">
          <a:xfrm>
            <a:off x="3143250" y="4167188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 b="1"/>
              <a:t>0</a:t>
            </a:r>
          </a:p>
        </p:txBody>
      </p:sp>
      <p:sp>
        <p:nvSpPr>
          <p:cNvPr id="7177" name="Freeform 19"/>
          <p:cNvSpPr>
            <a:spLocks/>
          </p:cNvSpPr>
          <p:nvPr/>
        </p:nvSpPr>
        <p:spPr bwMode="auto">
          <a:xfrm>
            <a:off x="3429000" y="3252788"/>
            <a:ext cx="2209800" cy="685800"/>
          </a:xfrm>
          <a:custGeom>
            <a:avLst/>
            <a:gdLst>
              <a:gd name="T0" fmla="*/ 0 w 1392"/>
              <a:gd name="T1" fmla="*/ 0 h 432"/>
              <a:gd name="T2" fmla="*/ 2147483647 w 1392"/>
              <a:gd name="T3" fmla="*/ 2147483647 h 432"/>
              <a:gd name="T4" fmla="*/ 2147483647 w 1392"/>
              <a:gd name="T5" fmla="*/ 2147483647 h 432"/>
              <a:gd name="T6" fmla="*/ 0 60000 65536"/>
              <a:gd name="T7" fmla="*/ 0 60000 65536"/>
              <a:gd name="T8" fmla="*/ 0 60000 65536"/>
              <a:gd name="T9" fmla="*/ 0 w 1392"/>
              <a:gd name="T10" fmla="*/ 0 h 432"/>
              <a:gd name="T11" fmla="*/ 1392 w 1392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2" h="432">
                <a:moveTo>
                  <a:pt x="0" y="0"/>
                </a:moveTo>
                <a:cubicBezTo>
                  <a:pt x="292" y="108"/>
                  <a:pt x="584" y="216"/>
                  <a:pt x="816" y="288"/>
                </a:cubicBezTo>
                <a:cubicBezTo>
                  <a:pt x="1048" y="360"/>
                  <a:pt x="1220" y="396"/>
                  <a:pt x="1392" y="432"/>
                </a:cubicBezTo>
              </a:path>
            </a:pathLst>
          </a:custGeom>
          <a:noFill/>
          <a:ln w="38100">
            <a:solidFill>
              <a:srgbClr val="8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Text Box 20"/>
          <p:cNvSpPr txBox="1">
            <a:spLocks noChangeArrowheads="1"/>
          </p:cNvSpPr>
          <p:nvPr/>
        </p:nvSpPr>
        <p:spPr bwMode="auto">
          <a:xfrm>
            <a:off x="0" y="57562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400" b="1"/>
              <a:t>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Predation</a:t>
            </a:r>
          </a:p>
        </p:txBody>
      </p:sp>
      <p:pic>
        <p:nvPicPr>
          <p:cNvPr id="8195" name="Picture 4" descr="parasit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3962400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 descr="byssus-crabspider-d040829-370craven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29432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762000" y="4572000"/>
            <a:ext cx="2806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Crab spider eating skipper</a:t>
            </a: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4800600" y="5881688"/>
            <a:ext cx="3733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Tobacco hornworm with parasitoids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Disease/Parasitism</a:t>
            </a:r>
          </a:p>
        </p:txBody>
      </p:sp>
      <p:pic>
        <p:nvPicPr>
          <p:cNvPr id="9219" name="Picture 7" descr="ophul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1266825" y="3429000"/>
            <a:ext cx="1968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Dutch elm disease</a:t>
            </a:r>
          </a:p>
          <a:p>
            <a:pPr eaLnBrk="1" hangingPunct="1"/>
            <a:r>
              <a:rPr lang="en-US" altLang="en-US" b="1"/>
              <a:t>(</a:t>
            </a:r>
            <a:r>
              <a:rPr lang="en-US" altLang="en-US" b="1" i="1"/>
              <a:t>Ophiostoma ulmi</a:t>
            </a:r>
            <a:r>
              <a:rPr lang="en-US" altLang="en-US"/>
              <a:t>)</a:t>
            </a:r>
          </a:p>
        </p:txBody>
      </p:sp>
      <p:pic>
        <p:nvPicPr>
          <p:cNvPr id="9221" name="Picture 9" descr="See cap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81400"/>
            <a:ext cx="3124200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10"/>
          <p:cNvSpPr>
            <a:spLocks noChangeArrowheads="1"/>
          </p:cNvSpPr>
          <p:nvPr/>
        </p:nvSpPr>
        <p:spPr bwMode="auto">
          <a:xfrm>
            <a:off x="4572000" y="6248400"/>
            <a:ext cx="457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400" b="1" i="1"/>
              <a:t>Trypanasoma brucei</a:t>
            </a:r>
            <a:endParaRPr lang="en-US" altLang="en-US" sz="1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Random chance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31" t="21582" r="12312" b="41918"/>
          <a:stretch/>
        </p:blipFill>
        <p:spPr bwMode="auto">
          <a:xfrm>
            <a:off x="762000" y="1272348"/>
            <a:ext cx="7515225" cy="417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28800" y="58674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https://www.youtube.com/watch?v=8bS4fOHzN1U#t=10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1655</TotalTime>
  <Words>1448</Words>
  <Application>Microsoft Office PowerPoint</Application>
  <PresentationFormat>On-screen Show (4:3)</PresentationFormat>
  <Paragraphs>532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Biological Sciences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Nuismer</dc:creator>
  <cp:lastModifiedBy>Nuismer</cp:lastModifiedBy>
  <cp:revision>238</cp:revision>
  <dcterms:created xsi:type="dcterms:W3CDTF">2004-02-10T02:01:49Z</dcterms:created>
  <dcterms:modified xsi:type="dcterms:W3CDTF">2015-02-26T18:42:22Z</dcterms:modified>
</cp:coreProperties>
</file>