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66" r:id="rId3"/>
    <p:sldId id="300" r:id="rId4"/>
    <p:sldId id="344" r:id="rId5"/>
    <p:sldId id="347" r:id="rId6"/>
    <p:sldId id="349" r:id="rId7"/>
    <p:sldId id="348" r:id="rId8"/>
    <p:sldId id="350" r:id="rId9"/>
    <p:sldId id="351" r:id="rId10"/>
    <p:sldId id="345" r:id="rId11"/>
    <p:sldId id="352" r:id="rId12"/>
    <p:sldId id="353" r:id="rId13"/>
    <p:sldId id="301" r:id="rId14"/>
    <p:sldId id="375" r:id="rId15"/>
    <p:sldId id="302" r:id="rId16"/>
    <p:sldId id="329" r:id="rId17"/>
    <p:sldId id="338" r:id="rId18"/>
    <p:sldId id="331" r:id="rId19"/>
    <p:sldId id="368" r:id="rId20"/>
    <p:sldId id="334" r:id="rId21"/>
    <p:sldId id="369" r:id="rId22"/>
    <p:sldId id="374" r:id="rId23"/>
    <p:sldId id="373" r:id="rId24"/>
    <p:sldId id="372" r:id="rId25"/>
    <p:sldId id="306" r:id="rId26"/>
    <p:sldId id="355" r:id="rId27"/>
    <p:sldId id="308" r:id="rId28"/>
    <p:sldId id="309" r:id="rId29"/>
    <p:sldId id="310" r:id="rId30"/>
    <p:sldId id="359" r:id="rId31"/>
    <p:sldId id="377" r:id="rId32"/>
    <p:sldId id="378" r:id="rId33"/>
    <p:sldId id="362" r:id="rId34"/>
    <p:sldId id="379" r:id="rId35"/>
    <p:sldId id="380" r:id="rId36"/>
    <p:sldId id="381" r:id="rId37"/>
    <p:sldId id="361" r:id="rId38"/>
    <p:sldId id="376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50021"/>
    <a:srgbClr val="008000"/>
    <a:srgbClr val="0066FF"/>
    <a:srgbClr val="FFFF99"/>
    <a:srgbClr val="6C6760"/>
    <a:srgbClr val="CC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8" autoAdjust="0"/>
    <p:restoredTop sz="94081" autoAdjust="0"/>
  </p:normalViewPr>
  <p:slideViewPr>
    <p:cSldViewPr>
      <p:cViewPr>
        <p:scale>
          <a:sx n="96" d="100"/>
          <a:sy n="96" d="100"/>
        </p:scale>
        <p:origin x="-1980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F0013-03BA-4402-8DA7-DC41402A5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0DD41-DE39-4ACD-A95B-C10943C89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4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7D0A3-7B2F-4972-8E2C-872635E40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E6C15-0FB2-4538-80A0-93DADE115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6925-EBB9-4077-A9E9-B278BFE1A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0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B092B-FCF8-4D33-A4FD-FFF2EA565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0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3D7BC-C9B8-449D-8260-D0DC73FF1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1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AD5BD-2F99-4354-8E8A-F727645F6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8E6AC-6ED4-4254-BC2E-E25F4CE6F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8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69BF2-1D26-43B2-B638-9F0968372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5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4C82-90E6-49D0-8A97-B947F7279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8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18AC04F-D36E-4D7D-A536-E6F940C74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0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emf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Interspecific Competition</a:t>
            </a:r>
          </a:p>
        </p:txBody>
      </p:sp>
      <p:pic>
        <p:nvPicPr>
          <p:cNvPr id="2051" name="Picture 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38600"/>
            <a:ext cx="4395788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90600"/>
            <a:ext cx="3511811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Interference competition: Scottish barnacles</a:t>
            </a:r>
          </a:p>
        </p:txBody>
      </p:sp>
      <p:pic>
        <p:nvPicPr>
          <p:cNvPr id="12291" name="Picture 5" descr="Balanus_balanoi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0767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 descr="chthama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60045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1308100" y="5881688"/>
            <a:ext cx="2044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/>
              <a:t>Balanus balanoides</a:t>
            </a:r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5524500" y="4357688"/>
            <a:ext cx="2171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/>
              <a:t>Chthamalus stellatus</a:t>
            </a:r>
          </a:p>
        </p:txBody>
      </p:sp>
      <p:sp>
        <p:nvSpPr>
          <p:cNvPr id="12295" name="Rectangle 12"/>
          <p:cNvSpPr>
            <a:spLocks noChangeArrowheads="1"/>
          </p:cNvSpPr>
          <p:nvPr/>
        </p:nvSpPr>
        <p:spPr bwMode="auto">
          <a:xfrm>
            <a:off x="5638800" y="5562600"/>
            <a:ext cx="161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Connell (1961)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Interference competition: Scottish barnacles</a:t>
            </a:r>
          </a:p>
        </p:txBody>
      </p:sp>
      <p:sp>
        <p:nvSpPr>
          <p:cNvPr id="13315" name="Freeform 8" descr="Recycled paper"/>
          <p:cNvSpPr>
            <a:spLocks/>
          </p:cNvSpPr>
          <p:nvPr/>
        </p:nvSpPr>
        <p:spPr bwMode="auto">
          <a:xfrm>
            <a:off x="-76200" y="3216275"/>
            <a:ext cx="9525000" cy="3914775"/>
          </a:xfrm>
          <a:custGeom>
            <a:avLst/>
            <a:gdLst>
              <a:gd name="T0" fmla="*/ 2147483647 w 6000"/>
              <a:gd name="T1" fmla="*/ 2147483647 h 2466"/>
              <a:gd name="T2" fmla="*/ 2147483647 w 6000"/>
              <a:gd name="T3" fmla="*/ 2147483647 h 2466"/>
              <a:gd name="T4" fmla="*/ 2147483647 w 6000"/>
              <a:gd name="T5" fmla="*/ 2147483647 h 2466"/>
              <a:gd name="T6" fmla="*/ 2147483647 w 6000"/>
              <a:gd name="T7" fmla="*/ 2147483647 h 2466"/>
              <a:gd name="T8" fmla="*/ 2147483647 w 6000"/>
              <a:gd name="T9" fmla="*/ 2147483647 h 2466"/>
              <a:gd name="T10" fmla="*/ 2147483647 w 6000"/>
              <a:gd name="T11" fmla="*/ 2147483647 h 2466"/>
              <a:gd name="T12" fmla="*/ 2147483647 w 6000"/>
              <a:gd name="T13" fmla="*/ 2147483647 h 2466"/>
              <a:gd name="T14" fmla="*/ 2147483647 w 6000"/>
              <a:gd name="T15" fmla="*/ 2147483647 h 2466"/>
              <a:gd name="T16" fmla="*/ 2147483647 w 6000"/>
              <a:gd name="T17" fmla="*/ 2147483647 h 2466"/>
              <a:gd name="T18" fmla="*/ 2147483647 w 6000"/>
              <a:gd name="T19" fmla="*/ 2147483647 h 2466"/>
              <a:gd name="T20" fmla="*/ 2147483647 w 6000"/>
              <a:gd name="T21" fmla="*/ 2147483647 h 2466"/>
              <a:gd name="T22" fmla="*/ 2147483647 w 6000"/>
              <a:gd name="T23" fmla="*/ 2147483647 h 2466"/>
              <a:gd name="T24" fmla="*/ 2147483647 w 6000"/>
              <a:gd name="T25" fmla="*/ 2147483647 h 2466"/>
              <a:gd name="T26" fmla="*/ 2147483647 w 6000"/>
              <a:gd name="T27" fmla="*/ 2147483647 h 2466"/>
              <a:gd name="T28" fmla="*/ 2147483647 w 6000"/>
              <a:gd name="T29" fmla="*/ 2147483647 h 2466"/>
              <a:gd name="T30" fmla="*/ 2147483647 w 6000"/>
              <a:gd name="T31" fmla="*/ 2147483647 h 2466"/>
              <a:gd name="T32" fmla="*/ 2147483647 w 6000"/>
              <a:gd name="T33" fmla="*/ 2147483647 h 2466"/>
              <a:gd name="T34" fmla="*/ 2147483647 w 6000"/>
              <a:gd name="T35" fmla="*/ 2147483647 h 2466"/>
              <a:gd name="T36" fmla="*/ 2147483647 w 6000"/>
              <a:gd name="T37" fmla="*/ 2147483647 h 2466"/>
              <a:gd name="T38" fmla="*/ 2147483647 w 6000"/>
              <a:gd name="T39" fmla="*/ 2147483647 h 2466"/>
              <a:gd name="T40" fmla="*/ 2147483647 w 6000"/>
              <a:gd name="T41" fmla="*/ 2147483647 h 2466"/>
              <a:gd name="T42" fmla="*/ 2147483647 w 6000"/>
              <a:gd name="T43" fmla="*/ 2147483647 h 2466"/>
              <a:gd name="T44" fmla="*/ 2147483647 w 6000"/>
              <a:gd name="T45" fmla="*/ 2147483647 h 2466"/>
              <a:gd name="T46" fmla="*/ 2147483647 w 6000"/>
              <a:gd name="T47" fmla="*/ 2147483647 h 2466"/>
              <a:gd name="T48" fmla="*/ 2147483647 w 6000"/>
              <a:gd name="T49" fmla="*/ 2147483647 h 2466"/>
              <a:gd name="T50" fmla="*/ 2147483647 w 6000"/>
              <a:gd name="T51" fmla="*/ 2147483647 h 2466"/>
              <a:gd name="T52" fmla="*/ 2147483647 w 6000"/>
              <a:gd name="T53" fmla="*/ 2147483647 h 2466"/>
              <a:gd name="T54" fmla="*/ 2147483647 w 6000"/>
              <a:gd name="T55" fmla="*/ 2147483647 h 2466"/>
              <a:gd name="T56" fmla="*/ 2147483647 w 6000"/>
              <a:gd name="T57" fmla="*/ 2147483647 h 2466"/>
              <a:gd name="T58" fmla="*/ 2147483647 w 6000"/>
              <a:gd name="T59" fmla="*/ 2147483647 h 2466"/>
              <a:gd name="T60" fmla="*/ 2147483647 w 6000"/>
              <a:gd name="T61" fmla="*/ 2147483647 h 2466"/>
              <a:gd name="T62" fmla="*/ 2147483647 w 6000"/>
              <a:gd name="T63" fmla="*/ 2147483647 h 2466"/>
              <a:gd name="T64" fmla="*/ 2147483647 w 6000"/>
              <a:gd name="T65" fmla="*/ 2147483647 h 2466"/>
              <a:gd name="T66" fmla="*/ 2147483647 w 6000"/>
              <a:gd name="T67" fmla="*/ 2147483647 h 2466"/>
              <a:gd name="T68" fmla="*/ 2147483647 w 6000"/>
              <a:gd name="T69" fmla="*/ 2147483647 h 2466"/>
              <a:gd name="T70" fmla="*/ 2147483647 w 6000"/>
              <a:gd name="T71" fmla="*/ 2147483647 h 2466"/>
              <a:gd name="T72" fmla="*/ 2147483647 w 6000"/>
              <a:gd name="T73" fmla="*/ 2147483647 h 2466"/>
              <a:gd name="T74" fmla="*/ 2147483647 w 6000"/>
              <a:gd name="T75" fmla="*/ 2147483647 h 2466"/>
              <a:gd name="T76" fmla="*/ 2147483647 w 6000"/>
              <a:gd name="T77" fmla="*/ 2147483647 h 2466"/>
              <a:gd name="T78" fmla="*/ 2147483647 w 6000"/>
              <a:gd name="T79" fmla="*/ 2147483647 h 2466"/>
              <a:gd name="T80" fmla="*/ 2147483647 w 6000"/>
              <a:gd name="T81" fmla="*/ 2147483647 h 2466"/>
              <a:gd name="T82" fmla="*/ 2147483647 w 6000"/>
              <a:gd name="T83" fmla="*/ 2147483647 h 2466"/>
              <a:gd name="T84" fmla="*/ 2147483647 w 6000"/>
              <a:gd name="T85" fmla="*/ 2147483647 h 2466"/>
              <a:gd name="T86" fmla="*/ 2147483647 w 6000"/>
              <a:gd name="T87" fmla="*/ 2147483647 h 2466"/>
              <a:gd name="T88" fmla="*/ 2147483647 w 6000"/>
              <a:gd name="T89" fmla="*/ 2147483647 h 2466"/>
              <a:gd name="T90" fmla="*/ 2147483647 w 6000"/>
              <a:gd name="T91" fmla="*/ 2147483647 h 2466"/>
              <a:gd name="T92" fmla="*/ 2147483647 w 6000"/>
              <a:gd name="T93" fmla="*/ 2147483647 h 2466"/>
              <a:gd name="T94" fmla="*/ 2147483647 w 6000"/>
              <a:gd name="T95" fmla="*/ 2147483647 h 2466"/>
              <a:gd name="T96" fmla="*/ 2147483647 w 6000"/>
              <a:gd name="T97" fmla="*/ 2147483647 h 2466"/>
              <a:gd name="T98" fmla="*/ 2147483647 w 6000"/>
              <a:gd name="T99" fmla="*/ 2147483647 h 2466"/>
              <a:gd name="T100" fmla="*/ 2147483647 w 6000"/>
              <a:gd name="T101" fmla="*/ 2147483647 h 2466"/>
              <a:gd name="T102" fmla="*/ 2147483647 w 6000"/>
              <a:gd name="T103" fmla="*/ 2147483647 h 2466"/>
              <a:gd name="T104" fmla="*/ 2147483647 w 6000"/>
              <a:gd name="T105" fmla="*/ 2147483647 h 2466"/>
              <a:gd name="T106" fmla="*/ 2147483647 w 6000"/>
              <a:gd name="T107" fmla="*/ 2147483647 h 2466"/>
              <a:gd name="T108" fmla="*/ 0 w 6000"/>
              <a:gd name="T109" fmla="*/ 2147483647 h 2466"/>
              <a:gd name="T110" fmla="*/ 2147483647 w 6000"/>
              <a:gd name="T111" fmla="*/ 2147483647 h 2466"/>
              <a:gd name="T112" fmla="*/ 2147483647 w 6000"/>
              <a:gd name="T113" fmla="*/ 2147483647 h 246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000"/>
              <a:gd name="T172" fmla="*/ 0 h 2466"/>
              <a:gd name="T173" fmla="*/ 6000 w 6000"/>
              <a:gd name="T174" fmla="*/ 2466 h 246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000" h="2466">
                <a:moveTo>
                  <a:pt x="42" y="2228"/>
                </a:moveTo>
                <a:cubicBezTo>
                  <a:pt x="123" y="2190"/>
                  <a:pt x="217" y="2135"/>
                  <a:pt x="306" y="2114"/>
                </a:cubicBezTo>
                <a:cubicBezTo>
                  <a:pt x="359" y="2102"/>
                  <a:pt x="414" y="2101"/>
                  <a:pt x="468" y="2096"/>
                </a:cubicBezTo>
                <a:cubicBezTo>
                  <a:pt x="510" y="2082"/>
                  <a:pt x="551" y="2069"/>
                  <a:pt x="594" y="2060"/>
                </a:cubicBezTo>
                <a:cubicBezTo>
                  <a:pt x="691" y="1983"/>
                  <a:pt x="799" y="1920"/>
                  <a:pt x="912" y="1868"/>
                </a:cubicBezTo>
                <a:cubicBezTo>
                  <a:pt x="950" y="1851"/>
                  <a:pt x="980" y="1836"/>
                  <a:pt x="1020" y="1826"/>
                </a:cubicBezTo>
                <a:cubicBezTo>
                  <a:pt x="1056" y="1817"/>
                  <a:pt x="1128" y="1802"/>
                  <a:pt x="1128" y="1802"/>
                </a:cubicBezTo>
                <a:cubicBezTo>
                  <a:pt x="1267" y="1732"/>
                  <a:pt x="1407" y="1668"/>
                  <a:pt x="1542" y="1592"/>
                </a:cubicBezTo>
                <a:cubicBezTo>
                  <a:pt x="1603" y="1557"/>
                  <a:pt x="1591" y="1580"/>
                  <a:pt x="1650" y="1538"/>
                </a:cubicBezTo>
                <a:cubicBezTo>
                  <a:pt x="1766" y="1456"/>
                  <a:pt x="1864" y="1362"/>
                  <a:pt x="1998" y="1304"/>
                </a:cubicBezTo>
                <a:cubicBezTo>
                  <a:pt x="2088" y="1265"/>
                  <a:pt x="2251" y="1184"/>
                  <a:pt x="2352" y="1160"/>
                </a:cubicBezTo>
                <a:cubicBezTo>
                  <a:pt x="2491" y="1126"/>
                  <a:pt x="2634" y="1109"/>
                  <a:pt x="2772" y="1070"/>
                </a:cubicBezTo>
                <a:cubicBezTo>
                  <a:pt x="2839" y="1031"/>
                  <a:pt x="2910" y="1002"/>
                  <a:pt x="2976" y="962"/>
                </a:cubicBezTo>
                <a:cubicBezTo>
                  <a:pt x="2991" y="953"/>
                  <a:pt x="3003" y="941"/>
                  <a:pt x="3018" y="932"/>
                </a:cubicBezTo>
                <a:cubicBezTo>
                  <a:pt x="3041" y="919"/>
                  <a:pt x="3090" y="896"/>
                  <a:pt x="3090" y="896"/>
                </a:cubicBezTo>
                <a:cubicBezTo>
                  <a:pt x="3132" y="840"/>
                  <a:pt x="3171" y="799"/>
                  <a:pt x="3222" y="752"/>
                </a:cubicBezTo>
                <a:cubicBezTo>
                  <a:pt x="3243" y="733"/>
                  <a:pt x="3257" y="705"/>
                  <a:pt x="3282" y="692"/>
                </a:cubicBezTo>
                <a:cubicBezTo>
                  <a:pt x="3513" y="576"/>
                  <a:pt x="3674" y="573"/>
                  <a:pt x="3942" y="566"/>
                </a:cubicBezTo>
                <a:cubicBezTo>
                  <a:pt x="4018" y="551"/>
                  <a:pt x="4078" y="519"/>
                  <a:pt x="4152" y="500"/>
                </a:cubicBezTo>
                <a:cubicBezTo>
                  <a:pt x="4212" y="462"/>
                  <a:pt x="4182" y="475"/>
                  <a:pt x="4242" y="458"/>
                </a:cubicBezTo>
                <a:cubicBezTo>
                  <a:pt x="4299" y="415"/>
                  <a:pt x="4359" y="398"/>
                  <a:pt x="4422" y="368"/>
                </a:cubicBezTo>
                <a:cubicBezTo>
                  <a:pt x="4503" y="330"/>
                  <a:pt x="4577" y="276"/>
                  <a:pt x="4662" y="248"/>
                </a:cubicBezTo>
                <a:cubicBezTo>
                  <a:pt x="4672" y="240"/>
                  <a:pt x="4680" y="229"/>
                  <a:pt x="4692" y="224"/>
                </a:cubicBezTo>
                <a:cubicBezTo>
                  <a:pt x="4715" y="213"/>
                  <a:pt x="4764" y="200"/>
                  <a:pt x="4764" y="200"/>
                </a:cubicBezTo>
                <a:cubicBezTo>
                  <a:pt x="4886" y="205"/>
                  <a:pt x="4961" y="211"/>
                  <a:pt x="5082" y="200"/>
                </a:cubicBezTo>
                <a:cubicBezTo>
                  <a:pt x="5120" y="196"/>
                  <a:pt x="5157" y="175"/>
                  <a:pt x="5196" y="170"/>
                </a:cubicBezTo>
                <a:cubicBezTo>
                  <a:pt x="5217" y="160"/>
                  <a:pt x="5235" y="144"/>
                  <a:pt x="5256" y="134"/>
                </a:cubicBezTo>
                <a:cubicBezTo>
                  <a:pt x="5272" y="127"/>
                  <a:pt x="5339" y="113"/>
                  <a:pt x="5352" y="110"/>
                </a:cubicBezTo>
                <a:cubicBezTo>
                  <a:pt x="5360" y="90"/>
                  <a:pt x="5364" y="68"/>
                  <a:pt x="5376" y="50"/>
                </a:cubicBezTo>
                <a:cubicBezTo>
                  <a:pt x="5397" y="19"/>
                  <a:pt x="5430" y="17"/>
                  <a:pt x="5460" y="2"/>
                </a:cubicBezTo>
                <a:cubicBezTo>
                  <a:pt x="5588" y="7"/>
                  <a:pt x="5584" y="0"/>
                  <a:pt x="5664" y="20"/>
                </a:cubicBezTo>
                <a:cubicBezTo>
                  <a:pt x="5696" y="18"/>
                  <a:pt x="5728" y="18"/>
                  <a:pt x="5760" y="14"/>
                </a:cubicBezTo>
                <a:cubicBezTo>
                  <a:pt x="5773" y="12"/>
                  <a:pt x="5796" y="2"/>
                  <a:pt x="5796" y="2"/>
                </a:cubicBezTo>
                <a:cubicBezTo>
                  <a:pt x="5839" y="16"/>
                  <a:pt x="5825" y="3"/>
                  <a:pt x="5844" y="32"/>
                </a:cubicBezTo>
                <a:cubicBezTo>
                  <a:pt x="5849" y="79"/>
                  <a:pt x="5847" y="130"/>
                  <a:pt x="5874" y="170"/>
                </a:cubicBezTo>
                <a:cubicBezTo>
                  <a:pt x="5881" y="238"/>
                  <a:pt x="5899" y="302"/>
                  <a:pt x="5916" y="368"/>
                </a:cubicBezTo>
                <a:cubicBezTo>
                  <a:pt x="5925" y="403"/>
                  <a:pt x="5927" y="440"/>
                  <a:pt x="5934" y="476"/>
                </a:cubicBezTo>
                <a:cubicBezTo>
                  <a:pt x="5936" y="664"/>
                  <a:pt x="5936" y="852"/>
                  <a:pt x="5940" y="1040"/>
                </a:cubicBezTo>
                <a:cubicBezTo>
                  <a:pt x="5941" y="1095"/>
                  <a:pt x="5942" y="1144"/>
                  <a:pt x="5970" y="1190"/>
                </a:cubicBezTo>
                <a:cubicBezTo>
                  <a:pt x="5974" y="1249"/>
                  <a:pt x="5985" y="1290"/>
                  <a:pt x="5994" y="1346"/>
                </a:cubicBezTo>
                <a:cubicBezTo>
                  <a:pt x="5996" y="1396"/>
                  <a:pt x="6000" y="1446"/>
                  <a:pt x="6000" y="1496"/>
                </a:cubicBezTo>
                <a:cubicBezTo>
                  <a:pt x="6000" y="1624"/>
                  <a:pt x="5998" y="1752"/>
                  <a:pt x="5994" y="1880"/>
                </a:cubicBezTo>
                <a:cubicBezTo>
                  <a:pt x="5990" y="2009"/>
                  <a:pt x="5932" y="2138"/>
                  <a:pt x="5892" y="2258"/>
                </a:cubicBezTo>
                <a:cubicBezTo>
                  <a:pt x="5880" y="2295"/>
                  <a:pt x="5879" y="2350"/>
                  <a:pt x="5844" y="2372"/>
                </a:cubicBezTo>
                <a:cubicBezTo>
                  <a:pt x="5693" y="2466"/>
                  <a:pt x="5488" y="2382"/>
                  <a:pt x="5310" y="2384"/>
                </a:cubicBezTo>
                <a:cubicBezTo>
                  <a:pt x="5176" y="2429"/>
                  <a:pt x="4879" y="2405"/>
                  <a:pt x="4752" y="2408"/>
                </a:cubicBezTo>
                <a:cubicBezTo>
                  <a:pt x="4176" y="2433"/>
                  <a:pt x="4480" y="2424"/>
                  <a:pt x="3840" y="2432"/>
                </a:cubicBezTo>
                <a:cubicBezTo>
                  <a:pt x="3316" y="2420"/>
                  <a:pt x="2792" y="2413"/>
                  <a:pt x="2268" y="2408"/>
                </a:cubicBezTo>
                <a:cubicBezTo>
                  <a:pt x="2178" y="2403"/>
                  <a:pt x="2088" y="2398"/>
                  <a:pt x="1998" y="2390"/>
                </a:cubicBezTo>
                <a:cubicBezTo>
                  <a:pt x="1792" y="2349"/>
                  <a:pt x="1979" y="2382"/>
                  <a:pt x="1500" y="2372"/>
                </a:cubicBezTo>
                <a:cubicBezTo>
                  <a:pt x="1215" y="2366"/>
                  <a:pt x="935" y="2357"/>
                  <a:pt x="648" y="2354"/>
                </a:cubicBezTo>
                <a:cubicBezTo>
                  <a:pt x="604" y="2352"/>
                  <a:pt x="560" y="2350"/>
                  <a:pt x="516" y="2348"/>
                </a:cubicBezTo>
                <a:cubicBezTo>
                  <a:pt x="440" y="2344"/>
                  <a:pt x="288" y="2336"/>
                  <a:pt x="288" y="2336"/>
                </a:cubicBezTo>
                <a:cubicBezTo>
                  <a:pt x="233" y="2300"/>
                  <a:pt x="142" y="2309"/>
                  <a:pt x="84" y="2306"/>
                </a:cubicBezTo>
                <a:cubicBezTo>
                  <a:pt x="42" y="2301"/>
                  <a:pt x="22" y="2309"/>
                  <a:pt x="0" y="2276"/>
                </a:cubicBezTo>
                <a:cubicBezTo>
                  <a:pt x="2" y="2268"/>
                  <a:pt x="0" y="2257"/>
                  <a:pt x="6" y="2252"/>
                </a:cubicBezTo>
                <a:cubicBezTo>
                  <a:pt x="46" y="2218"/>
                  <a:pt x="42" y="2259"/>
                  <a:pt x="42" y="2228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10"/>
          <p:cNvSpPr>
            <a:spLocks noChangeShapeType="1"/>
          </p:cNvSpPr>
          <p:nvPr/>
        </p:nvSpPr>
        <p:spPr bwMode="auto">
          <a:xfrm>
            <a:off x="0" y="3505200"/>
            <a:ext cx="9220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11"/>
          <p:cNvSpPr>
            <a:spLocks noChangeShapeType="1"/>
          </p:cNvSpPr>
          <p:nvPr/>
        </p:nvSpPr>
        <p:spPr bwMode="auto">
          <a:xfrm flipV="1">
            <a:off x="0" y="6629400"/>
            <a:ext cx="9601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3184525" y="3162300"/>
            <a:ext cx="109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F"/>
                </a:solidFill>
              </a:rPr>
              <a:t>High tide</a:t>
            </a:r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711200" y="6262688"/>
            <a:ext cx="1041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F"/>
                </a:solidFill>
              </a:rPr>
              <a:t>Low tide</a:t>
            </a:r>
          </a:p>
        </p:txBody>
      </p:sp>
      <p:pic>
        <p:nvPicPr>
          <p:cNvPr id="13320" name="Picture 14" descr="chthama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81400"/>
            <a:ext cx="8382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5" descr="chthama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733800"/>
            <a:ext cx="8382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6" descr="chthama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495800"/>
            <a:ext cx="8382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7" descr="chthama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8382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8" descr="chthama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95800"/>
            <a:ext cx="8382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9" descr="chthama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24400"/>
            <a:ext cx="8382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0" descr="chthama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7200"/>
            <a:ext cx="8382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1" descr="Balanus_balanoi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48200"/>
            <a:ext cx="771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2" descr="Balanus_balanoi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86400"/>
            <a:ext cx="771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3" descr="Balanus_balanoi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257800"/>
            <a:ext cx="771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4" descr="Balanus_balanoi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34000"/>
            <a:ext cx="771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25" descr="Balanus_balanoi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715000"/>
            <a:ext cx="771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2" name="Text Box 26"/>
          <p:cNvSpPr txBox="1">
            <a:spLocks noChangeArrowheads="1"/>
          </p:cNvSpPr>
          <p:nvPr/>
        </p:nvSpPr>
        <p:spPr bwMode="auto">
          <a:xfrm>
            <a:off x="4740275" y="6019800"/>
            <a:ext cx="974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400" b="1" i="1"/>
              <a:t>Balanus</a:t>
            </a:r>
          </a:p>
          <a:p>
            <a:pPr algn="ctr" eaLnBrk="1" hangingPunct="1"/>
            <a:r>
              <a:rPr lang="en-US" sz="1400" b="1" i="1"/>
              <a:t>balanoides</a:t>
            </a:r>
          </a:p>
        </p:txBody>
      </p:sp>
      <p:sp>
        <p:nvSpPr>
          <p:cNvPr id="13333" name="Text Box 27"/>
          <p:cNvSpPr txBox="1">
            <a:spLocks noChangeArrowheads="1"/>
          </p:cNvSpPr>
          <p:nvPr/>
        </p:nvSpPr>
        <p:spPr bwMode="auto">
          <a:xfrm>
            <a:off x="7467600" y="5105400"/>
            <a:ext cx="10826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400" b="1" i="1"/>
              <a:t>Chthamalus</a:t>
            </a:r>
          </a:p>
          <a:p>
            <a:pPr algn="ctr" eaLnBrk="1" hangingPunct="1"/>
            <a:r>
              <a:rPr lang="en-US" sz="1400" b="1" i="1"/>
              <a:t>stellatus</a:t>
            </a:r>
          </a:p>
        </p:txBody>
      </p:sp>
      <p:sp>
        <p:nvSpPr>
          <p:cNvPr id="13334" name="Freeform 28"/>
          <p:cNvSpPr>
            <a:spLocks/>
          </p:cNvSpPr>
          <p:nvPr/>
        </p:nvSpPr>
        <p:spPr bwMode="auto">
          <a:xfrm>
            <a:off x="3429000" y="3683000"/>
            <a:ext cx="2971800" cy="1422400"/>
          </a:xfrm>
          <a:custGeom>
            <a:avLst/>
            <a:gdLst>
              <a:gd name="T0" fmla="*/ 2147483647 w 1872"/>
              <a:gd name="T1" fmla="*/ 2147483647 h 896"/>
              <a:gd name="T2" fmla="*/ 2147483647 w 1872"/>
              <a:gd name="T3" fmla="*/ 2147483647 h 896"/>
              <a:gd name="T4" fmla="*/ 0 w 1872"/>
              <a:gd name="T5" fmla="*/ 2147483647 h 896"/>
              <a:gd name="T6" fmla="*/ 0 60000 65536"/>
              <a:gd name="T7" fmla="*/ 0 60000 65536"/>
              <a:gd name="T8" fmla="*/ 0 60000 65536"/>
              <a:gd name="T9" fmla="*/ 0 w 1872"/>
              <a:gd name="T10" fmla="*/ 0 h 896"/>
              <a:gd name="T11" fmla="*/ 1872 w 1872"/>
              <a:gd name="T12" fmla="*/ 896 h 8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96">
                <a:moveTo>
                  <a:pt x="1872" y="128"/>
                </a:moveTo>
                <a:cubicBezTo>
                  <a:pt x="1452" y="64"/>
                  <a:pt x="1032" y="0"/>
                  <a:pt x="720" y="128"/>
                </a:cubicBezTo>
                <a:cubicBezTo>
                  <a:pt x="408" y="256"/>
                  <a:pt x="204" y="576"/>
                  <a:pt x="0" y="89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Freeform 29"/>
          <p:cNvSpPr>
            <a:spLocks/>
          </p:cNvSpPr>
          <p:nvPr/>
        </p:nvSpPr>
        <p:spPr bwMode="auto">
          <a:xfrm>
            <a:off x="2743200" y="4025900"/>
            <a:ext cx="2743200" cy="1612900"/>
          </a:xfrm>
          <a:custGeom>
            <a:avLst/>
            <a:gdLst>
              <a:gd name="T0" fmla="*/ 2147483647 w 1728"/>
              <a:gd name="T1" fmla="*/ 2147483647 h 1016"/>
              <a:gd name="T2" fmla="*/ 2147483647 w 1728"/>
              <a:gd name="T3" fmla="*/ 2147483647 h 1016"/>
              <a:gd name="T4" fmla="*/ 0 w 1728"/>
              <a:gd name="T5" fmla="*/ 2147483647 h 1016"/>
              <a:gd name="T6" fmla="*/ 0 60000 65536"/>
              <a:gd name="T7" fmla="*/ 0 60000 65536"/>
              <a:gd name="T8" fmla="*/ 0 60000 65536"/>
              <a:gd name="T9" fmla="*/ 0 w 1728"/>
              <a:gd name="T10" fmla="*/ 0 h 1016"/>
              <a:gd name="T11" fmla="*/ 1728 w 1728"/>
              <a:gd name="T12" fmla="*/ 1016 h 1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8" h="1016">
                <a:moveTo>
                  <a:pt x="1728" y="104"/>
                </a:moveTo>
                <a:cubicBezTo>
                  <a:pt x="1248" y="52"/>
                  <a:pt x="768" y="0"/>
                  <a:pt x="480" y="152"/>
                </a:cubicBezTo>
                <a:cubicBezTo>
                  <a:pt x="192" y="304"/>
                  <a:pt x="96" y="660"/>
                  <a:pt x="0" y="101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36" name="Picture 30" descr="chthama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638800"/>
            <a:ext cx="8382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31" descr="chthama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105400"/>
            <a:ext cx="8382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8" name="Text Box 32"/>
          <p:cNvSpPr txBox="1">
            <a:spLocks noChangeArrowheads="1"/>
          </p:cNvSpPr>
          <p:nvPr/>
        </p:nvSpPr>
        <p:spPr bwMode="auto">
          <a:xfrm>
            <a:off x="441325" y="1257300"/>
            <a:ext cx="67183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- </a:t>
            </a:r>
            <a:r>
              <a:rPr lang="en-US" b="1" i="1"/>
              <a:t>Chthalamus </a:t>
            </a:r>
            <a:r>
              <a:rPr lang="en-US" b="1"/>
              <a:t>occur higher up in the intertidal zone</a:t>
            </a:r>
          </a:p>
          <a:p>
            <a:pPr eaLnBrk="1" hangingPunct="1"/>
            <a:endParaRPr lang="en-US" b="1"/>
          </a:p>
          <a:p>
            <a:pPr eaLnBrk="1" hangingPunct="1"/>
            <a:r>
              <a:rPr lang="en-US" b="1"/>
              <a:t>- However, juvenile </a:t>
            </a:r>
            <a:r>
              <a:rPr lang="en-US" b="1" i="1"/>
              <a:t>Chthalamus </a:t>
            </a:r>
            <a:r>
              <a:rPr lang="en-US" b="1"/>
              <a:t>do settle in the lower </a:t>
            </a:r>
            <a:r>
              <a:rPr lang="en-US" b="1" i="1"/>
              <a:t>Balanus </a:t>
            </a:r>
            <a:r>
              <a:rPr lang="en-US" b="1"/>
              <a:t>zone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Interference competition: Scottish barnacles</a:t>
            </a:r>
          </a:p>
        </p:txBody>
      </p:sp>
      <p:sp>
        <p:nvSpPr>
          <p:cNvPr id="14339" name="Freeform 3" descr="Recycled paper"/>
          <p:cNvSpPr>
            <a:spLocks/>
          </p:cNvSpPr>
          <p:nvPr/>
        </p:nvSpPr>
        <p:spPr bwMode="auto">
          <a:xfrm>
            <a:off x="-76200" y="3216275"/>
            <a:ext cx="9525000" cy="3914775"/>
          </a:xfrm>
          <a:custGeom>
            <a:avLst/>
            <a:gdLst>
              <a:gd name="T0" fmla="*/ 2147483647 w 6000"/>
              <a:gd name="T1" fmla="*/ 2147483647 h 2466"/>
              <a:gd name="T2" fmla="*/ 2147483647 w 6000"/>
              <a:gd name="T3" fmla="*/ 2147483647 h 2466"/>
              <a:gd name="T4" fmla="*/ 2147483647 w 6000"/>
              <a:gd name="T5" fmla="*/ 2147483647 h 2466"/>
              <a:gd name="T6" fmla="*/ 2147483647 w 6000"/>
              <a:gd name="T7" fmla="*/ 2147483647 h 2466"/>
              <a:gd name="T8" fmla="*/ 2147483647 w 6000"/>
              <a:gd name="T9" fmla="*/ 2147483647 h 2466"/>
              <a:gd name="T10" fmla="*/ 2147483647 w 6000"/>
              <a:gd name="T11" fmla="*/ 2147483647 h 2466"/>
              <a:gd name="T12" fmla="*/ 2147483647 w 6000"/>
              <a:gd name="T13" fmla="*/ 2147483647 h 2466"/>
              <a:gd name="T14" fmla="*/ 2147483647 w 6000"/>
              <a:gd name="T15" fmla="*/ 2147483647 h 2466"/>
              <a:gd name="T16" fmla="*/ 2147483647 w 6000"/>
              <a:gd name="T17" fmla="*/ 2147483647 h 2466"/>
              <a:gd name="T18" fmla="*/ 2147483647 w 6000"/>
              <a:gd name="T19" fmla="*/ 2147483647 h 2466"/>
              <a:gd name="T20" fmla="*/ 2147483647 w 6000"/>
              <a:gd name="T21" fmla="*/ 2147483647 h 2466"/>
              <a:gd name="T22" fmla="*/ 2147483647 w 6000"/>
              <a:gd name="T23" fmla="*/ 2147483647 h 2466"/>
              <a:gd name="T24" fmla="*/ 2147483647 w 6000"/>
              <a:gd name="T25" fmla="*/ 2147483647 h 2466"/>
              <a:gd name="T26" fmla="*/ 2147483647 w 6000"/>
              <a:gd name="T27" fmla="*/ 2147483647 h 2466"/>
              <a:gd name="T28" fmla="*/ 2147483647 w 6000"/>
              <a:gd name="T29" fmla="*/ 2147483647 h 2466"/>
              <a:gd name="T30" fmla="*/ 2147483647 w 6000"/>
              <a:gd name="T31" fmla="*/ 2147483647 h 2466"/>
              <a:gd name="T32" fmla="*/ 2147483647 w 6000"/>
              <a:gd name="T33" fmla="*/ 2147483647 h 2466"/>
              <a:gd name="T34" fmla="*/ 2147483647 w 6000"/>
              <a:gd name="T35" fmla="*/ 2147483647 h 2466"/>
              <a:gd name="T36" fmla="*/ 2147483647 w 6000"/>
              <a:gd name="T37" fmla="*/ 2147483647 h 2466"/>
              <a:gd name="T38" fmla="*/ 2147483647 w 6000"/>
              <a:gd name="T39" fmla="*/ 2147483647 h 2466"/>
              <a:gd name="T40" fmla="*/ 2147483647 w 6000"/>
              <a:gd name="T41" fmla="*/ 2147483647 h 2466"/>
              <a:gd name="T42" fmla="*/ 2147483647 w 6000"/>
              <a:gd name="T43" fmla="*/ 2147483647 h 2466"/>
              <a:gd name="T44" fmla="*/ 2147483647 w 6000"/>
              <a:gd name="T45" fmla="*/ 2147483647 h 2466"/>
              <a:gd name="T46" fmla="*/ 2147483647 w 6000"/>
              <a:gd name="T47" fmla="*/ 2147483647 h 2466"/>
              <a:gd name="T48" fmla="*/ 2147483647 w 6000"/>
              <a:gd name="T49" fmla="*/ 2147483647 h 2466"/>
              <a:gd name="T50" fmla="*/ 2147483647 w 6000"/>
              <a:gd name="T51" fmla="*/ 2147483647 h 2466"/>
              <a:gd name="T52" fmla="*/ 2147483647 w 6000"/>
              <a:gd name="T53" fmla="*/ 2147483647 h 2466"/>
              <a:gd name="T54" fmla="*/ 2147483647 w 6000"/>
              <a:gd name="T55" fmla="*/ 2147483647 h 2466"/>
              <a:gd name="T56" fmla="*/ 2147483647 w 6000"/>
              <a:gd name="T57" fmla="*/ 2147483647 h 2466"/>
              <a:gd name="T58" fmla="*/ 2147483647 w 6000"/>
              <a:gd name="T59" fmla="*/ 2147483647 h 2466"/>
              <a:gd name="T60" fmla="*/ 2147483647 w 6000"/>
              <a:gd name="T61" fmla="*/ 2147483647 h 2466"/>
              <a:gd name="T62" fmla="*/ 2147483647 w 6000"/>
              <a:gd name="T63" fmla="*/ 2147483647 h 2466"/>
              <a:gd name="T64" fmla="*/ 2147483647 w 6000"/>
              <a:gd name="T65" fmla="*/ 2147483647 h 2466"/>
              <a:gd name="T66" fmla="*/ 2147483647 w 6000"/>
              <a:gd name="T67" fmla="*/ 2147483647 h 2466"/>
              <a:gd name="T68" fmla="*/ 2147483647 w 6000"/>
              <a:gd name="T69" fmla="*/ 2147483647 h 2466"/>
              <a:gd name="T70" fmla="*/ 2147483647 w 6000"/>
              <a:gd name="T71" fmla="*/ 2147483647 h 2466"/>
              <a:gd name="T72" fmla="*/ 2147483647 w 6000"/>
              <a:gd name="T73" fmla="*/ 2147483647 h 2466"/>
              <a:gd name="T74" fmla="*/ 2147483647 w 6000"/>
              <a:gd name="T75" fmla="*/ 2147483647 h 2466"/>
              <a:gd name="T76" fmla="*/ 2147483647 w 6000"/>
              <a:gd name="T77" fmla="*/ 2147483647 h 2466"/>
              <a:gd name="T78" fmla="*/ 2147483647 w 6000"/>
              <a:gd name="T79" fmla="*/ 2147483647 h 2466"/>
              <a:gd name="T80" fmla="*/ 2147483647 w 6000"/>
              <a:gd name="T81" fmla="*/ 2147483647 h 2466"/>
              <a:gd name="T82" fmla="*/ 2147483647 w 6000"/>
              <a:gd name="T83" fmla="*/ 2147483647 h 2466"/>
              <a:gd name="T84" fmla="*/ 2147483647 w 6000"/>
              <a:gd name="T85" fmla="*/ 2147483647 h 2466"/>
              <a:gd name="T86" fmla="*/ 2147483647 w 6000"/>
              <a:gd name="T87" fmla="*/ 2147483647 h 2466"/>
              <a:gd name="T88" fmla="*/ 2147483647 w 6000"/>
              <a:gd name="T89" fmla="*/ 2147483647 h 2466"/>
              <a:gd name="T90" fmla="*/ 2147483647 w 6000"/>
              <a:gd name="T91" fmla="*/ 2147483647 h 2466"/>
              <a:gd name="T92" fmla="*/ 2147483647 w 6000"/>
              <a:gd name="T93" fmla="*/ 2147483647 h 2466"/>
              <a:gd name="T94" fmla="*/ 2147483647 w 6000"/>
              <a:gd name="T95" fmla="*/ 2147483647 h 2466"/>
              <a:gd name="T96" fmla="*/ 2147483647 w 6000"/>
              <a:gd name="T97" fmla="*/ 2147483647 h 2466"/>
              <a:gd name="T98" fmla="*/ 2147483647 w 6000"/>
              <a:gd name="T99" fmla="*/ 2147483647 h 2466"/>
              <a:gd name="T100" fmla="*/ 2147483647 w 6000"/>
              <a:gd name="T101" fmla="*/ 2147483647 h 2466"/>
              <a:gd name="T102" fmla="*/ 2147483647 w 6000"/>
              <a:gd name="T103" fmla="*/ 2147483647 h 2466"/>
              <a:gd name="T104" fmla="*/ 2147483647 w 6000"/>
              <a:gd name="T105" fmla="*/ 2147483647 h 2466"/>
              <a:gd name="T106" fmla="*/ 2147483647 w 6000"/>
              <a:gd name="T107" fmla="*/ 2147483647 h 2466"/>
              <a:gd name="T108" fmla="*/ 0 w 6000"/>
              <a:gd name="T109" fmla="*/ 2147483647 h 2466"/>
              <a:gd name="T110" fmla="*/ 2147483647 w 6000"/>
              <a:gd name="T111" fmla="*/ 2147483647 h 2466"/>
              <a:gd name="T112" fmla="*/ 2147483647 w 6000"/>
              <a:gd name="T113" fmla="*/ 2147483647 h 246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000"/>
              <a:gd name="T172" fmla="*/ 0 h 2466"/>
              <a:gd name="T173" fmla="*/ 6000 w 6000"/>
              <a:gd name="T174" fmla="*/ 2466 h 246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000" h="2466">
                <a:moveTo>
                  <a:pt x="42" y="2228"/>
                </a:moveTo>
                <a:cubicBezTo>
                  <a:pt x="123" y="2190"/>
                  <a:pt x="217" y="2135"/>
                  <a:pt x="306" y="2114"/>
                </a:cubicBezTo>
                <a:cubicBezTo>
                  <a:pt x="359" y="2102"/>
                  <a:pt x="414" y="2101"/>
                  <a:pt x="468" y="2096"/>
                </a:cubicBezTo>
                <a:cubicBezTo>
                  <a:pt x="510" y="2082"/>
                  <a:pt x="551" y="2069"/>
                  <a:pt x="594" y="2060"/>
                </a:cubicBezTo>
                <a:cubicBezTo>
                  <a:pt x="691" y="1983"/>
                  <a:pt x="799" y="1920"/>
                  <a:pt x="912" y="1868"/>
                </a:cubicBezTo>
                <a:cubicBezTo>
                  <a:pt x="950" y="1851"/>
                  <a:pt x="980" y="1836"/>
                  <a:pt x="1020" y="1826"/>
                </a:cubicBezTo>
                <a:cubicBezTo>
                  <a:pt x="1056" y="1817"/>
                  <a:pt x="1128" y="1802"/>
                  <a:pt x="1128" y="1802"/>
                </a:cubicBezTo>
                <a:cubicBezTo>
                  <a:pt x="1267" y="1732"/>
                  <a:pt x="1407" y="1668"/>
                  <a:pt x="1542" y="1592"/>
                </a:cubicBezTo>
                <a:cubicBezTo>
                  <a:pt x="1603" y="1557"/>
                  <a:pt x="1591" y="1580"/>
                  <a:pt x="1650" y="1538"/>
                </a:cubicBezTo>
                <a:cubicBezTo>
                  <a:pt x="1766" y="1456"/>
                  <a:pt x="1864" y="1362"/>
                  <a:pt x="1998" y="1304"/>
                </a:cubicBezTo>
                <a:cubicBezTo>
                  <a:pt x="2088" y="1265"/>
                  <a:pt x="2251" y="1184"/>
                  <a:pt x="2352" y="1160"/>
                </a:cubicBezTo>
                <a:cubicBezTo>
                  <a:pt x="2491" y="1126"/>
                  <a:pt x="2634" y="1109"/>
                  <a:pt x="2772" y="1070"/>
                </a:cubicBezTo>
                <a:cubicBezTo>
                  <a:pt x="2839" y="1031"/>
                  <a:pt x="2910" y="1002"/>
                  <a:pt x="2976" y="962"/>
                </a:cubicBezTo>
                <a:cubicBezTo>
                  <a:pt x="2991" y="953"/>
                  <a:pt x="3003" y="941"/>
                  <a:pt x="3018" y="932"/>
                </a:cubicBezTo>
                <a:cubicBezTo>
                  <a:pt x="3041" y="919"/>
                  <a:pt x="3090" y="896"/>
                  <a:pt x="3090" y="896"/>
                </a:cubicBezTo>
                <a:cubicBezTo>
                  <a:pt x="3132" y="840"/>
                  <a:pt x="3171" y="799"/>
                  <a:pt x="3222" y="752"/>
                </a:cubicBezTo>
                <a:cubicBezTo>
                  <a:pt x="3243" y="733"/>
                  <a:pt x="3257" y="705"/>
                  <a:pt x="3282" y="692"/>
                </a:cubicBezTo>
                <a:cubicBezTo>
                  <a:pt x="3513" y="576"/>
                  <a:pt x="3674" y="573"/>
                  <a:pt x="3942" y="566"/>
                </a:cubicBezTo>
                <a:cubicBezTo>
                  <a:pt x="4018" y="551"/>
                  <a:pt x="4078" y="519"/>
                  <a:pt x="4152" y="500"/>
                </a:cubicBezTo>
                <a:cubicBezTo>
                  <a:pt x="4212" y="462"/>
                  <a:pt x="4182" y="475"/>
                  <a:pt x="4242" y="458"/>
                </a:cubicBezTo>
                <a:cubicBezTo>
                  <a:pt x="4299" y="415"/>
                  <a:pt x="4359" y="398"/>
                  <a:pt x="4422" y="368"/>
                </a:cubicBezTo>
                <a:cubicBezTo>
                  <a:pt x="4503" y="330"/>
                  <a:pt x="4577" y="276"/>
                  <a:pt x="4662" y="248"/>
                </a:cubicBezTo>
                <a:cubicBezTo>
                  <a:pt x="4672" y="240"/>
                  <a:pt x="4680" y="229"/>
                  <a:pt x="4692" y="224"/>
                </a:cubicBezTo>
                <a:cubicBezTo>
                  <a:pt x="4715" y="213"/>
                  <a:pt x="4764" y="200"/>
                  <a:pt x="4764" y="200"/>
                </a:cubicBezTo>
                <a:cubicBezTo>
                  <a:pt x="4886" y="205"/>
                  <a:pt x="4961" y="211"/>
                  <a:pt x="5082" y="200"/>
                </a:cubicBezTo>
                <a:cubicBezTo>
                  <a:pt x="5120" y="196"/>
                  <a:pt x="5157" y="175"/>
                  <a:pt x="5196" y="170"/>
                </a:cubicBezTo>
                <a:cubicBezTo>
                  <a:pt x="5217" y="160"/>
                  <a:pt x="5235" y="144"/>
                  <a:pt x="5256" y="134"/>
                </a:cubicBezTo>
                <a:cubicBezTo>
                  <a:pt x="5272" y="127"/>
                  <a:pt x="5339" y="113"/>
                  <a:pt x="5352" y="110"/>
                </a:cubicBezTo>
                <a:cubicBezTo>
                  <a:pt x="5360" y="90"/>
                  <a:pt x="5364" y="68"/>
                  <a:pt x="5376" y="50"/>
                </a:cubicBezTo>
                <a:cubicBezTo>
                  <a:pt x="5397" y="19"/>
                  <a:pt x="5430" y="17"/>
                  <a:pt x="5460" y="2"/>
                </a:cubicBezTo>
                <a:cubicBezTo>
                  <a:pt x="5588" y="7"/>
                  <a:pt x="5584" y="0"/>
                  <a:pt x="5664" y="20"/>
                </a:cubicBezTo>
                <a:cubicBezTo>
                  <a:pt x="5696" y="18"/>
                  <a:pt x="5728" y="18"/>
                  <a:pt x="5760" y="14"/>
                </a:cubicBezTo>
                <a:cubicBezTo>
                  <a:pt x="5773" y="12"/>
                  <a:pt x="5796" y="2"/>
                  <a:pt x="5796" y="2"/>
                </a:cubicBezTo>
                <a:cubicBezTo>
                  <a:pt x="5839" y="16"/>
                  <a:pt x="5825" y="3"/>
                  <a:pt x="5844" y="32"/>
                </a:cubicBezTo>
                <a:cubicBezTo>
                  <a:pt x="5849" y="79"/>
                  <a:pt x="5847" y="130"/>
                  <a:pt x="5874" y="170"/>
                </a:cubicBezTo>
                <a:cubicBezTo>
                  <a:pt x="5881" y="238"/>
                  <a:pt x="5899" y="302"/>
                  <a:pt x="5916" y="368"/>
                </a:cubicBezTo>
                <a:cubicBezTo>
                  <a:pt x="5925" y="403"/>
                  <a:pt x="5927" y="440"/>
                  <a:pt x="5934" y="476"/>
                </a:cubicBezTo>
                <a:cubicBezTo>
                  <a:pt x="5936" y="664"/>
                  <a:pt x="5936" y="852"/>
                  <a:pt x="5940" y="1040"/>
                </a:cubicBezTo>
                <a:cubicBezTo>
                  <a:pt x="5941" y="1095"/>
                  <a:pt x="5942" y="1144"/>
                  <a:pt x="5970" y="1190"/>
                </a:cubicBezTo>
                <a:cubicBezTo>
                  <a:pt x="5974" y="1249"/>
                  <a:pt x="5985" y="1290"/>
                  <a:pt x="5994" y="1346"/>
                </a:cubicBezTo>
                <a:cubicBezTo>
                  <a:pt x="5996" y="1396"/>
                  <a:pt x="6000" y="1446"/>
                  <a:pt x="6000" y="1496"/>
                </a:cubicBezTo>
                <a:cubicBezTo>
                  <a:pt x="6000" y="1624"/>
                  <a:pt x="5998" y="1752"/>
                  <a:pt x="5994" y="1880"/>
                </a:cubicBezTo>
                <a:cubicBezTo>
                  <a:pt x="5990" y="2009"/>
                  <a:pt x="5932" y="2138"/>
                  <a:pt x="5892" y="2258"/>
                </a:cubicBezTo>
                <a:cubicBezTo>
                  <a:pt x="5880" y="2295"/>
                  <a:pt x="5879" y="2350"/>
                  <a:pt x="5844" y="2372"/>
                </a:cubicBezTo>
                <a:cubicBezTo>
                  <a:pt x="5693" y="2466"/>
                  <a:pt x="5488" y="2382"/>
                  <a:pt x="5310" y="2384"/>
                </a:cubicBezTo>
                <a:cubicBezTo>
                  <a:pt x="5176" y="2429"/>
                  <a:pt x="4879" y="2405"/>
                  <a:pt x="4752" y="2408"/>
                </a:cubicBezTo>
                <a:cubicBezTo>
                  <a:pt x="4176" y="2433"/>
                  <a:pt x="4480" y="2424"/>
                  <a:pt x="3840" y="2432"/>
                </a:cubicBezTo>
                <a:cubicBezTo>
                  <a:pt x="3316" y="2420"/>
                  <a:pt x="2792" y="2413"/>
                  <a:pt x="2268" y="2408"/>
                </a:cubicBezTo>
                <a:cubicBezTo>
                  <a:pt x="2178" y="2403"/>
                  <a:pt x="2088" y="2398"/>
                  <a:pt x="1998" y="2390"/>
                </a:cubicBezTo>
                <a:cubicBezTo>
                  <a:pt x="1792" y="2349"/>
                  <a:pt x="1979" y="2382"/>
                  <a:pt x="1500" y="2372"/>
                </a:cubicBezTo>
                <a:cubicBezTo>
                  <a:pt x="1215" y="2366"/>
                  <a:pt x="935" y="2357"/>
                  <a:pt x="648" y="2354"/>
                </a:cubicBezTo>
                <a:cubicBezTo>
                  <a:pt x="604" y="2352"/>
                  <a:pt x="560" y="2350"/>
                  <a:pt x="516" y="2348"/>
                </a:cubicBezTo>
                <a:cubicBezTo>
                  <a:pt x="440" y="2344"/>
                  <a:pt x="288" y="2336"/>
                  <a:pt x="288" y="2336"/>
                </a:cubicBezTo>
                <a:cubicBezTo>
                  <a:pt x="233" y="2300"/>
                  <a:pt x="142" y="2309"/>
                  <a:pt x="84" y="2306"/>
                </a:cubicBezTo>
                <a:cubicBezTo>
                  <a:pt x="42" y="2301"/>
                  <a:pt x="22" y="2309"/>
                  <a:pt x="0" y="2276"/>
                </a:cubicBezTo>
                <a:cubicBezTo>
                  <a:pt x="2" y="2268"/>
                  <a:pt x="0" y="2257"/>
                  <a:pt x="6" y="2252"/>
                </a:cubicBezTo>
                <a:cubicBezTo>
                  <a:pt x="46" y="2218"/>
                  <a:pt x="42" y="2259"/>
                  <a:pt x="42" y="2228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0" y="3505200"/>
            <a:ext cx="9220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0" y="6629400"/>
            <a:ext cx="9601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184525" y="3162300"/>
            <a:ext cx="109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F"/>
                </a:solidFill>
              </a:rPr>
              <a:t>High tide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11200" y="6262688"/>
            <a:ext cx="1041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F"/>
                </a:solidFill>
              </a:rPr>
              <a:t>Low tide</a:t>
            </a:r>
          </a:p>
        </p:txBody>
      </p:sp>
      <p:pic>
        <p:nvPicPr>
          <p:cNvPr id="14344" name="Picture 8" descr="chthama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81400"/>
            <a:ext cx="8382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chthama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733800"/>
            <a:ext cx="8382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chthama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495800"/>
            <a:ext cx="8382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chthama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8382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chthama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95800"/>
            <a:ext cx="8382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chthama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24400"/>
            <a:ext cx="8382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chthama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67200"/>
            <a:ext cx="8382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Balanus_balanoi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48200"/>
            <a:ext cx="771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Balanus_balanoi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486400"/>
            <a:ext cx="771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Balanus_balanoi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257800"/>
            <a:ext cx="771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Balanus_balanoi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34000"/>
            <a:ext cx="771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 descr="Balanus_balanoi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715000"/>
            <a:ext cx="771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4740275" y="6019800"/>
            <a:ext cx="974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400" b="1" i="1"/>
              <a:t>Balanus</a:t>
            </a:r>
          </a:p>
          <a:p>
            <a:pPr algn="ctr" eaLnBrk="1" hangingPunct="1"/>
            <a:r>
              <a:rPr lang="en-US" sz="1400" b="1" i="1"/>
              <a:t>balanoides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7467600" y="5105400"/>
            <a:ext cx="10826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400" b="1" i="1"/>
              <a:t>Chthamalus</a:t>
            </a:r>
          </a:p>
          <a:p>
            <a:pPr algn="ctr" eaLnBrk="1" hangingPunct="1"/>
            <a:r>
              <a:rPr lang="en-US" sz="1400" b="1" i="1"/>
              <a:t>stellatus</a:t>
            </a:r>
          </a:p>
        </p:txBody>
      </p:sp>
      <p:sp>
        <p:nvSpPr>
          <p:cNvPr id="14358" name="Freeform 22"/>
          <p:cNvSpPr>
            <a:spLocks/>
          </p:cNvSpPr>
          <p:nvPr/>
        </p:nvSpPr>
        <p:spPr bwMode="auto">
          <a:xfrm>
            <a:off x="3429000" y="3683000"/>
            <a:ext cx="2971800" cy="1422400"/>
          </a:xfrm>
          <a:custGeom>
            <a:avLst/>
            <a:gdLst>
              <a:gd name="T0" fmla="*/ 2147483647 w 1872"/>
              <a:gd name="T1" fmla="*/ 2147483647 h 896"/>
              <a:gd name="T2" fmla="*/ 2147483647 w 1872"/>
              <a:gd name="T3" fmla="*/ 2147483647 h 896"/>
              <a:gd name="T4" fmla="*/ 0 w 1872"/>
              <a:gd name="T5" fmla="*/ 2147483647 h 896"/>
              <a:gd name="T6" fmla="*/ 0 60000 65536"/>
              <a:gd name="T7" fmla="*/ 0 60000 65536"/>
              <a:gd name="T8" fmla="*/ 0 60000 65536"/>
              <a:gd name="T9" fmla="*/ 0 w 1872"/>
              <a:gd name="T10" fmla="*/ 0 h 896"/>
              <a:gd name="T11" fmla="*/ 1872 w 1872"/>
              <a:gd name="T12" fmla="*/ 896 h 8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96">
                <a:moveTo>
                  <a:pt x="1872" y="128"/>
                </a:moveTo>
                <a:cubicBezTo>
                  <a:pt x="1452" y="64"/>
                  <a:pt x="1032" y="0"/>
                  <a:pt x="720" y="128"/>
                </a:cubicBezTo>
                <a:cubicBezTo>
                  <a:pt x="408" y="256"/>
                  <a:pt x="204" y="576"/>
                  <a:pt x="0" y="89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Freeform 23"/>
          <p:cNvSpPr>
            <a:spLocks/>
          </p:cNvSpPr>
          <p:nvPr/>
        </p:nvSpPr>
        <p:spPr bwMode="auto">
          <a:xfrm>
            <a:off x="2743200" y="4025900"/>
            <a:ext cx="2743200" cy="1612900"/>
          </a:xfrm>
          <a:custGeom>
            <a:avLst/>
            <a:gdLst>
              <a:gd name="T0" fmla="*/ 2147483647 w 1728"/>
              <a:gd name="T1" fmla="*/ 2147483647 h 1016"/>
              <a:gd name="T2" fmla="*/ 2147483647 w 1728"/>
              <a:gd name="T3" fmla="*/ 2147483647 h 1016"/>
              <a:gd name="T4" fmla="*/ 0 w 1728"/>
              <a:gd name="T5" fmla="*/ 2147483647 h 1016"/>
              <a:gd name="T6" fmla="*/ 0 60000 65536"/>
              <a:gd name="T7" fmla="*/ 0 60000 65536"/>
              <a:gd name="T8" fmla="*/ 0 60000 65536"/>
              <a:gd name="T9" fmla="*/ 0 w 1728"/>
              <a:gd name="T10" fmla="*/ 0 h 1016"/>
              <a:gd name="T11" fmla="*/ 1728 w 1728"/>
              <a:gd name="T12" fmla="*/ 1016 h 1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8" h="1016">
                <a:moveTo>
                  <a:pt x="1728" y="104"/>
                </a:moveTo>
                <a:cubicBezTo>
                  <a:pt x="1248" y="52"/>
                  <a:pt x="768" y="0"/>
                  <a:pt x="480" y="152"/>
                </a:cubicBezTo>
                <a:cubicBezTo>
                  <a:pt x="192" y="304"/>
                  <a:pt x="96" y="660"/>
                  <a:pt x="0" y="101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60" name="Picture 24" descr="chthama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638800"/>
            <a:ext cx="8382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25" descr="chthama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105400"/>
            <a:ext cx="8382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441325" y="914400"/>
            <a:ext cx="687387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Experiments that monitored the fate of </a:t>
            </a:r>
            <a:r>
              <a:rPr lang="en-US" b="1" i="1"/>
              <a:t>Chthalamus</a:t>
            </a:r>
            <a:r>
              <a:rPr lang="en-US" b="1"/>
              <a:t> juveniles that moved to the lower intertidal (Connell, 1961) showed that:</a:t>
            </a:r>
          </a:p>
          <a:p>
            <a:pPr eaLnBrk="1" hangingPunct="1"/>
            <a:endParaRPr lang="en-US" b="1"/>
          </a:p>
          <a:p>
            <a:pPr eaLnBrk="1" hangingPunct="1">
              <a:buFontTx/>
              <a:buChar char="•"/>
            </a:pPr>
            <a:r>
              <a:rPr lang="en-US" sz="1600" b="1" i="1"/>
              <a:t> Balanus </a:t>
            </a:r>
            <a:r>
              <a:rPr lang="en-US" sz="1600" b="1"/>
              <a:t>crushed or displaced (through its own growth) the </a:t>
            </a:r>
            <a:r>
              <a:rPr lang="en-US" sz="1600" b="1" i="1"/>
              <a:t>Chthalamus </a:t>
            </a:r>
            <a:r>
              <a:rPr lang="en-US" sz="1600" b="1"/>
              <a:t>juveniles, reducing their survival</a:t>
            </a:r>
          </a:p>
          <a:p>
            <a:pPr eaLnBrk="1" hangingPunct="1"/>
            <a:endParaRPr lang="en-US" sz="1600" b="1"/>
          </a:p>
          <a:p>
            <a:pPr eaLnBrk="1" hangingPunct="1">
              <a:buFontTx/>
              <a:buChar char="•"/>
            </a:pPr>
            <a:r>
              <a:rPr lang="en-US" sz="1600" b="1"/>
              <a:t> If, however, </a:t>
            </a:r>
            <a:r>
              <a:rPr lang="en-US" sz="1600" b="1" i="1"/>
              <a:t>Balanus</a:t>
            </a:r>
            <a:r>
              <a:rPr lang="en-US" sz="1600" b="1"/>
              <a:t> individuals were removed from the immediate area, juvenile </a:t>
            </a:r>
            <a:r>
              <a:rPr lang="en-US" sz="1600" b="1" i="1"/>
              <a:t>Chthalamus </a:t>
            </a:r>
            <a:r>
              <a:rPr lang="en-US" sz="1600" b="1"/>
              <a:t>could survive well in the lower intertidal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/>
              <a:t>The </a:t>
            </a:r>
            <a:r>
              <a:rPr lang="en-US" sz="3200" b="1" dirty="0" err="1"/>
              <a:t>Lotka-Volterra</a:t>
            </a:r>
            <a:r>
              <a:rPr lang="en-US" sz="3200" b="1" dirty="0"/>
              <a:t> Competition Model</a:t>
            </a:r>
          </a:p>
        </p:txBody>
      </p:sp>
      <p:pic>
        <p:nvPicPr>
          <p:cNvPr id="15363" name="Picture 32" descr="Lot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9145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4" descr="Volte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19431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45"/>
          <p:cNvSpPr>
            <a:spLocks noChangeArrowheads="1"/>
          </p:cNvSpPr>
          <p:nvPr/>
        </p:nvSpPr>
        <p:spPr bwMode="auto">
          <a:xfrm>
            <a:off x="2151063" y="4876800"/>
            <a:ext cx="14795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/>
              <a:t>Alfred James Lotka</a:t>
            </a:r>
            <a:br>
              <a:rPr lang="en-US" sz="1200" b="1"/>
            </a:br>
            <a:r>
              <a:rPr lang="en-US" sz="1200" b="1"/>
              <a:t>(1880 - 1949)</a:t>
            </a:r>
            <a:br>
              <a:rPr lang="en-US" sz="1200" b="1"/>
            </a:br>
            <a:endParaRPr lang="en-US" sz="1200" b="1"/>
          </a:p>
        </p:txBody>
      </p:sp>
      <p:sp>
        <p:nvSpPr>
          <p:cNvPr id="15366" name="Rectangle 46"/>
          <p:cNvSpPr>
            <a:spLocks noChangeArrowheads="1"/>
          </p:cNvSpPr>
          <p:nvPr/>
        </p:nvSpPr>
        <p:spPr bwMode="auto">
          <a:xfrm>
            <a:off x="5702300" y="4876800"/>
            <a:ext cx="106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200" b="1"/>
              <a:t>Vito Volterra</a:t>
            </a:r>
            <a:br>
              <a:rPr lang="en-US" sz="1200" b="1"/>
            </a:br>
            <a:r>
              <a:rPr lang="en-US" sz="1200" b="1"/>
              <a:t>(1860-1940)</a:t>
            </a:r>
            <a:r>
              <a:rPr lang="en-US" sz="1200"/>
              <a:t> </a:t>
            </a:r>
          </a:p>
        </p:txBody>
      </p:sp>
      <p:sp>
        <p:nvSpPr>
          <p:cNvPr id="15367" name="Text Box 47"/>
          <p:cNvSpPr txBox="1">
            <a:spLocks noChangeArrowheads="1"/>
          </p:cNvSpPr>
          <p:nvPr/>
        </p:nvSpPr>
        <p:spPr bwMode="auto">
          <a:xfrm>
            <a:off x="0" y="59055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/>
              <a:t>Independently developed a general model of competition between species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Developing the </a:t>
            </a:r>
            <a:r>
              <a:rPr lang="en-US" sz="3200" b="1" dirty="0" err="1" smtClean="0"/>
              <a:t>Lotka-Volterra</a:t>
            </a:r>
            <a:r>
              <a:rPr lang="en-US" sz="3200" b="1" smtClean="0"/>
              <a:t> Model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753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The Lotka-Volterra Competition Model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752600" y="1257300"/>
            <a:ext cx="5586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Imagine we have two species, each growing logistically</a:t>
            </a:r>
          </a:p>
        </p:txBody>
      </p:sp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3284538" y="2462213"/>
          <a:ext cx="2514600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" name="Equation" r:id="rId3" imgW="1218671" imgH="482391" progId="Equation.3">
                  <p:embed/>
                </p:oleObj>
              </mc:Choice>
              <mc:Fallback>
                <p:oleObj name="Equation" r:id="rId3" imgW="1218671" imgH="48239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8" y="2462213"/>
                        <a:ext cx="2514600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6"/>
          <p:cNvGraphicFramePr>
            <a:graphicFrameLocks noChangeAspect="1"/>
          </p:cNvGraphicFramePr>
          <p:nvPr/>
        </p:nvGraphicFramePr>
        <p:xfrm>
          <a:off x="3154363" y="3948113"/>
          <a:ext cx="2644775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" name="Equation" r:id="rId5" imgW="1282700" imgH="482600" progId="Equation.3">
                  <p:embed/>
                </p:oleObj>
              </mc:Choice>
              <mc:Fallback>
                <p:oleObj name="Equation" r:id="rId5" imgW="12827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3948113"/>
                        <a:ext cx="2644775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898525" y="27813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Species 1:</a:t>
            </a: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885825" y="42291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Species 2: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0" y="62103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/>
              <a:t>We need to incorporate </a:t>
            </a:r>
            <a:r>
              <a:rPr lang="en-US" b="1" i="1"/>
              <a:t>INTERSPECIFIC</a:t>
            </a:r>
            <a:r>
              <a:rPr lang="en-US" b="1"/>
              <a:t> competition</a:t>
            </a:r>
          </a:p>
        </p:txBody>
      </p:sp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4667250" y="2495550"/>
            <a:ext cx="1095375" cy="9525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4648200" y="3962400"/>
            <a:ext cx="1133475" cy="9525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6172200" y="3519488"/>
            <a:ext cx="2628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C3300"/>
                </a:solidFill>
              </a:rPr>
              <a:t>Intraspecific competition</a:t>
            </a:r>
          </a:p>
        </p:txBody>
      </p:sp>
      <p:sp>
        <p:nvSpPr>
          <p:cNvPr id="16396" name="Line 13"/>
          <p:cNvSpPr>
            <a:spLocks noChangeShapeType="1"/>
          </p:cNvSpPr>
          <p:nvPr/>
        </p:nvSpPr>
        <p:spPr bwMode="auto">
          <a:xfrm flipH="1" flipV="1">
            <a:off x="5857875" y="3505200"/>
            <a:ext cx="381000" cy="1047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4"/>
          <p:cNvSpPr>
            <a:spLocks noChangeShapeType="1"/>
          </p:cNvSpPr>
          <p:nvPr/>
        </p:nvSpPr>
        <p:spPr bwMode="auto">
          <a:xfrm flipH="1">
            <a:off x="5867400" y="3810000"/>
            <a:ext cx="381000" cy="1143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The Lotka-Volterra Competition Model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12573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dirty="0"/>
              <a:t>Incorporating </a:t>
            </a:r>
            <a:r>
              <a:rPr lang="en-US" b="1" i="1" dirty="0">
                <a:solidFill>
                  <a:srgbClr val="0000FF"/>
                </a:solidFill>
              </a:rPr>
              <a:t>interspecific competition</a:t>
            </a:r>
            <a:endParaRPr 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974080"/>
              </p:ext>
            </p:extLst>
          </p:nvPr>
        </p:nvGraphicFramePr>
        <p:xfrm>
          <a:off x="2420938" y="2462213"/>
          <a:ext cx="424338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" name="Equation" r:id="rId3" imgW="2057400" imgH="482400" progId="Equation.3">
                  <p:embed/>
                </p:oleObj>
              </mc:Choice>
              <mc:Fallback>
                <p:oleObj name="Equation" r:id="rId3" imgW="205740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38" y="2462213"/>
                        <a:ext cx="4243387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058250"/>
              </p:ext>
            </p:extLst>
          </p:nvPr>
        </p:nvGraphicFramePr>
        <p:xfrm>
          <a:off x="2266950" y="3948113"/>
          <a:ext cx="4424363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" name="Equation" r:id="rId5" imgW="2145960" imgH="482400" progId="Equation.3">
                  <p:embed/>
                </p:oleObj>
              </mc:Choice>
              <mc:Fallback>
                <p:oleObj name="Equation" r:id="rId5" imgW="214596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3948113"/>
                        <a:ext cx="4424363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898525" y="27813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Species 1: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885825" y="42291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Species 2:</a:t>
            </a:r>
          </a:p>
        </p:txBody>
      </p:sp>
      <p:sp>
        <p:nvSpPr>
          <p:cNvPr id="17416" name="Rectangle 14"/>
          <p:cNvSpPr>
            <a:spLocks noChangeArrowheads="1"/>
          </p:cNvSpPr>
          <p:nvPr/>
        </p:nvSpPr>
        <p:spPr bwMode="auto">
          <a:xfrm>
            <a:off x="5486399" y="2571750"/>
            <a:ext cx="942975" cy="371475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Rectangle 15"/>
          <p:cNvSpPr>
            <a:spLocks noChangeArrowheads="1"/>
          </p:cNvSpPr>
          <p:nvPr/>
        </p:nvSpPr>
        <p:spPr bwMode="auto">
          <a:xfrm>
            <a:off x="5524500" y="4057650"/>
            <a:ext cx="952500" cy="371475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Text Box 19"/>
          <p:cNvSpPr txBox="1">
            <a:spLocks noChangeArrowheads="1"/>
          </p:cNvSpPr>
          <p:nvPr/>
        </p:nvSpPr>
        <p:spPr bwMode="auto">
          <a:xfrm>
            <a:off x="738779" y="5829300"/>
            <a:ext cx="7719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 dirty="0" smtClean="0">
                <a:sym typeface="Mathematica1" pitchFamily="2" charset="2"/>
              </a:rPr>
              <a:t></a:t>
            </a:r>
            <a:r>
              <a:rPr lang="en-US" b="1" baseline="-25000" dirty="0" err="1" smtClean="0">
                <a:sym typeface="Mathematica1" pitchFamily="2" charset="2"/>
              </a:rPr>
              <a:t>i</a:t>
            </a:r>
            <a:r>
              <a:rPr lang="en-US" b="1" baseline="-25000" dirty="0" err="1" smtClean="0">
                <a:sym typeface="Wingdings" pitchFamily="2" charset="2"/>
              </a:rPr>
              <a:t></a:t>
            </a:r>
            <a:r>
              <a:rPr lang="en-US" b="1" baseline="-25000" dirty="0" err="1" smtClean="0">
                <a:sym typeface="Mathematica1" pitchFamily="2" charset="2"/>
              </a:rPr>
              <a:t>i</a:t>
            </a:r>
            <a:r>
              <a:rPr lang="en-US" b="1" dirty="0" smtClean="0">
                <a:sym typeface="Mathematica1" pitchFamily="2" charset="2"/>
              </a:rPr>
              <a:t> is the effect of species i on its own growth rate (</a:t>
            </a:r>
            <a:r>
              <a:rPr lang="en-US" b="1" dirty="0" smtClean="0">
                <a:solidFill>
                  <a:srgbClr val="C00000"/>
                </a:solidFill>
                <a:sym typeface="Mathematica1" pitchFamily="2" charset="2"/>
              </a:rPr>
              <a:t>intraspecific competition</a:t>
            </a:r>
            <a:r>
              <a:rPr lang="en-US" b="1" dirty="0" smtClean="0">
                <a:sym typeface="Mathematica1" pitchFamily="2" charset="2"/>
              </a:rPr>
              <a:t>)</a:t>
            </a:r>
            <a:endParaRPr lang="en-US" b="1" dirty="0">
              <a:sym typeface="Mathematica1" pitchFamily="2" charset="2"/>
            </a:endParaRPr>
          </a:p>
        </p:txBody>
      </p:sp>
      <p:sp>
        <p:nvSpPr>
          <p:cNvPr id="17422" name="Text Box 20"/>
          <p:cNvSpPr txBox="1">
            <a:spLocks noChangeArrowheads="1"/>
          </p:cNvSpPr>
          <p:nvPr/>
        </p:nvSpPr>
        <p:spPr bwMode="auto">
          <a:xfrm>
            <a:off x="396875" y="6262688"/>
            <a:ext cx="84519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 dirty="0" smtClean="0">
                <a:sym typeface="Mathematica1" pitchFamily="2" charset="2"/>
              </a:rPr>
              <a:t></a:t>
            </a:r>
            <a:r>
              <a:rPr lang="en-US" b="1" baseline="-25000" dirty="0" err="1" smtClean="0">
                <a:sym typeface="Mathematica1" pitchFamily="2" charset="2"/>
              </a:rPr>
              <a:t>i</a:t>
            </a:r>
            <a:r>
              <a:rPr lang="en-US" b="1" baseline="-25000" dirty="0" err="1" smtClean="0">
                <a:sym typeface="Wingdings" pitchFamily="2" charset="2"/>
              </a:rPr>
              <a:t></a:t>
            </a:r>
            <a:r>
              <a:rPr lang="en-US" b="1" baseline="-25000" dirty="0" err="1" smtClean="0">
                <a:sym typeface="Mathematica1" pitchFamily="2" charset="2"/>
              </a:rPr>
              <a:t>j</a:t>
            </a:r>
            <a:r>
              <a:rPr lang="en-US" b="1" dirty="0" smtClean="0">
                <a:sym typeface="Mathematica1" pitchFamily="2" charset="2"/>
              </a:rPr>
              <a:t> </a:t>
            </a:r>
            <a:r>
              <a:rPr lang="en-US" b="1" dirty="0">
                <a:sym typeface="Mathematica1" pitchFamily="2" charset="2"/>
              </a:rPr>
              <a:t>is the effect of species </a:t>
            </a:r>
            <a:r>
              <a:rPr lang="en-US" b="1" dirty="0" smtClean="0">
                <a:sym typeface="Mathematica1" pitchFamily="2" charset="2"/>
              </a:rPr>
              <a:t>j </a:t>
            </a:r>
            <a:r>
              <a:rPr lang="en-US" b="1" dirty="0">
                <a:sym typeface="Mathematica1" pitchFamily="2" charset="2"/>
              </a:rPr>
              <a:t>on the growth rate of species </a:t>
            </a:r>
            <a:r>
              <a:rPr lang="en-US" b="1" dirty="0" smtClean="0">
                <a:sym typeface="Mathematica1" pitchFamily="2" charset="2"/>
              </a:rPr>
              <a:t>i (</a:t>
            </a:r>
            <a:r>
              <a:rPr lang="en-US" b="1" dirty="0" smtClean="0">
                <a:solidFill>
                  <a:srgbClr val="0000FF"/>
                </a:solidFill>
                <a:sym typeface="Mathematica1" pitchFamily="2" charset="2"/>
              </a:rPr>
              <a:t>interspecific competition</a:t>
            </a:r>
            <a:r>
              <a:rPr lang="en-US" b="1" dirty="0" smtClean="0">
                <a:sym typeface="Mathematica1" pitchFamily="2" charset="2"/>
              </a:rPr>
              <a:t>)</a:t>
            </a:r>
            <a:endParaRPr lang="en-US" b="1" dirty="0">
              <a:sym typeface="Mathematica1" pitchFamily="2" charset="2"/>
            </a:endParaRPr>
          </a:p>
        </p:txBody>
      </p:sp>
      <p:sp>
        <p:nvSpPr>
          <p:cNvPr id="17423" name="Text Box 21"/>
          <p:cNvSpPr txBox="1">
            <a:spLocks noChangeArrowheads="1"/>
          </p:cNvSpPr>
          <p:nvPr/>
        </p:nvSpPr>
        <p:spPr bwMode="auto">
          <a:xfrm>
            <a:off x="3238500" y="5410200"/>
            <a:ext cx="2628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u="sng"/>
              <a:t>Competition coefficients: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343400" y="2562225"/>
            <a:ext cx="942975" cy="371475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4343400" y="4048125"/>
            <a:ext cx="990601" cy="371475"/>
          </a:xfrm>
          <a:prstGeom prst="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The Lotka-Volterra Competition Model</a:t>
            </a:r>
          </a:p>
        </p:txBody>
      </p:sp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3641023" y="914400"/>
            <a:ext cx="1845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 smtClean="0"/>
              <a:t>Understanding </a:t>
            </a:r>
            <a:r>
              <a:rPr lang="el-GR" b="1" dirty="0" smtClean="0"/>
              <a:t>α</a:t>
            </a:r>
            <a:endParaRPr lang="en-US" b="1" dirty="0"/>
          </a:p>
        </p:txBody>
      </p:sp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838200" y="2209800"/>
            <a:ext cx="3429000" cy="3505200"/>
          </a:xfrm>
          <a:prstGeom prst="rect">
            <a:avLst/>
          </a:prstGeom>
          <a:solidFill>
            <a:srgbClr val="6C6760">
              <a:alpha val="59999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4876800" y="2209800"/>
            <a:ext cx="3429000" cy="3505200"/>
          </a:xfrm>
          <a:prstGeom prst="rect">
            <a:avLst/>
          </a:prstGeom>
          <a:solidFill>
            <a:srgbClr val="6C6760">
              <a:alpha val="59999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1143000" y="25908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13"/>
          <p:cNvSpPr>
            <a:spLocks noChangeArrowheads="1"/>
          </p:cNvSpPr>
          <p:nvPr/>
        </p:nvSpPr>
        <p:spPr bwMode="auto">
          <a:xfrm>
            <a:off x="3276600" y="4038600"/>
            <a:ext cx="838200" cy="685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14"/>
          <p:cNvSpPr>
            <a:spLocks noChangeArrowheads="1"/>
          </p:cNvSpPr>
          <p:nvPr/>
        </p:nvSpPr>
        <p:spPr bwMode="auto">
          <a:xfrm>
            <a:off x="3124200" y="2514600"/>
            <a:ext cx="838200" cy="685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15"/>
          <p:cNvSpPr>
            <a:spLocks noChangeArrowheads="1"/>
          </p:cNvSpPr>
          <p:nvPr/>
        </p:nvSpPr>
        <p:spPr bwMode="auto">
          <a:xfrm>
            <a:off x="2286000" y="4800600"/>
            <a:ext cx="838200" cy="685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16"/>
          <p:cNvSpPr>
            <a:spLocks noChangeArrowheads="1"/>
          </p:cNvSpPr>
          <p:nvPr/>
        </p:nvSpPr>
        <p:spPr bwMode="auto">
          <a:xfrm>
            <a:off x="914400" y="4953000"/>
            <a:ext cx="838200" cy="685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Rectangle 17"/>
          <p:cNvSpPr>
            <a:spLocks noChangeArrowheads="1"/>
          </p:cNvSpPr>
          <p:nvPr/>
        </p:nvSpPr>
        <p:spPr bwMode="auto">
          <a:xfrm>
            <a:off x="2438400" y="4038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Rectangle 18"/>
          <p:cNvSpPr>
            <a:spLocks noChangeArrowheads="1"/>
          </p:cNvSpPr>
          <p:nvPr/>
        </p:nvSpPr>
        <p:spPr bwMode="auto">
          <a:xfrm>
            <a:off x="3505200" y="49530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Rectangle 19"/>
          <p:cNvSpPr>
            <a:spLocks noChangeArrowheads="1"/>
          </p:cNvSpPr>
          <p:nvPr/>
        </p:nvSpPr>
        <p:spPr bwMode="auto">
          <a:xfrm>
            <a:off x="1143000" y="3962400"/>
            <a:ext cx="838200" cy="685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Rectangle 20"/>
          <p:cNvSpPr>
            <a:spLocks noChangeArrowheads="1"/>
          </p:cNvSpPr>
          <p:nvPr/>
        </p:nvSpPr>
        <p:spPr bwMode="auto">
          <a:xfrm>
            <a:off x="1752600" y="3048000"/>
            <a:ext cx="838200" cy="685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Rectangle 21"/>
          <p:cNvSpPr>
            <a:spLocks noChangeArrowheads="1"/>
          </p:cNvSpPr>
          <p:nvPr/>
        </p:nvSpPr>
        <p:spPr bwMode="auto">
          <a:xfrm>
            <a:off x="5181600" y="2514600"/>
            <a:ext cx="1066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Rectangle 22"/>
          <p:cNvSpPr>
            <a:spLocks noChangeArrowheads="1"/>
          </p:cNvSpPr>
          <p:nvPr/>
        </p:nvSpPr>
        <p:spPr bwMode="auto">
          <a:xfrm>
            <a:off x="6477000" y="2743200"/>
            <a:ext cx="838200" cy="685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Rectangle 23"/>
          <p:cNvSpPr>
            <a:spLocks noChangeArrowheads="1"/>
          </p:cNvSpPr>
          <p:nvPr/>
        </p:nvSpPr>
        <p:spPr bwMode="auto">
          <a:xfrm>
            <a:off x="7391400" y="2286000"/>
            <a:ext cx="838200" cy="685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Rectangle 24"/>
          <p:cNvSpPr>
            <a:spLocks noChangeArrowheads="1"/>
          </p:cNvSpPr>
          <p:nvPr/>
        </p:nvSpPr>
        <p:spPr bwMode="auto">
          <a:xfrm>
            <a:off x="6019800" y="3581400"/>
            <a:ext cx="838200" cy="685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Rectangle 25"/>
          <p:cNvSpPr>
            <a:spLocks noChangeArrowheads="1"/>
          </p:cNvSpPr>
          <p:nvPr/>
        </p:nvSpPr>
        <p:spPr bwMode="auto">
          <a:xfrm>
            <a:off x="5029200" y="4800600"/>
            <a:ext cx="838200" cy="685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Rectangle 26"/>
          <p:cNvSpPr>
            <a:spLocks noChangeArrowheads="1"/>
          </p:cNvSpPr>
          <p:nvPr/>
        </p:nvSpPr>
        <p:spPr bwMode="auto">
          <a:xfrm>
            <a:off x="6934200" y="3505200"/>
            <a:ext cx="1066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Rectangle 27"/>
          <p:cNvSpPr>
            <a:spLocks noChangeArrowheads="1"/>
          </p:cNvSpPr>
          <p:nvPr/>
        </p:nvSpPr>
        <p:spPr bwMode="auto">
          <a:xfrm>
            <a:off x="6172200" y="4572000"/>
            <a:ext cx="1066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Rectangle 28"/>
          <p:cNvSpPr>
            <a:spLocks noChangeArrowheads="1"/>
          </p:cNvSpPr>
          <p:nvPr/>
        </p:nvSpPr>
        <p:spPr bwMode="auto">
          <a:xfrm>
            <a:off x="7391400" y="4724400"/>
            <a:ext cx="838200" cy="685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Rectangle 29"/>
          <p:cNvSpPr>
            <a:spLocks noChangeArrowheads="1"/>
          </p:cNvSpPr>
          <p:nvPr/>
        </p:nvSpPr>
        <p:spPr bwMode="auto">
          <a:xfrm>
            <a:off x="982827" y="1466076"/>
            <a:ext cx="30796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ym typeface="Mathematica1" pitchFamily="2" charset="2"/>
              </a:rPr>
              <a:t>Interspecific &lt; Intraspecific  </a:t>
            </a:r>
          </a:p>
          <a:p>
            <a:pPr algn="ctr"/>
            <a:r>
              <a:rPr lang="en-US" b="1" dirty="0" smtClean="0">
                <a:sym typeface="Mathematica1" pitchFamily="2" charset="2"/>
              </a:rPr>
              <a:t></a:t>
            </a:r>
            <a:r>
              <a:rPr lang="en-US" b="1" baseline="-25000" dirty="0" err="1">
                <a:sym typeface="Mathematica1" pitchFamily="2" charset="2"/>
              </a:rPr>
              <a:t>i</a:t>
            </a:r>
            <a:r>
              <a:rPr lang="en-US" b="1" baseline="-25000" dirty="0" err="1">
                <a:sym typeface="Wingdings" pitchFamily="2" charset="2"/>
              </a:rPr>
              <a:t></a:t>
            </a:r>
            <a:r>
              <a:rPr lang="en-US" b="1" baseline="-25000" dirty="0" err="1">
                <a:sym typeface="Mathematica1" pitchFamily="2" charset="2"/>
              </a:rPr>
              <a:t>j</a:t>
            </a:r>
            <a:r>
              <a:rPr lang="en-US" b="1" dirty="0">
                <a:sym typeface="Mathematica1" pitchFamily="2" charset="2"/>
              </a:rPr>
              <a:t> &lt; </a:t>
            </a:r>
            <a:r>
              <a:rPr lang="en-US" b="1" dirty="0" smtClean="0">
                <a:sym typeface="Mathematica1" pitchFamily="2" charset="2"/>
              </a:rPr>
              <a:t></a:t>
            </a:r>
            <a:r>
              <a:rPr lang="en-US" b="1" baseline="-25000" dirty="0" err="1" smtClean="0">
                <a:sym typeface="Mathematica1" pitchFamily="2" charset="2"/>
              </a:rPr>
              <a:t>i</a:t>
            </a:r>
            <a:r>
              <a:rPr lang="en-US" b="1" baseline="-25000" dirty="0" err="1" smtClean="0">
                <a:sym typeface="Wingdings" pitchFamily="2" charset="2"/>
              </a:rPr>
              <a:t></a:t>
            </a:r>
            <a:r>
              <a:rPr lang="en-US" b="1" baseline="-25000" dirty="0" err="1" smtClean="0">
                <a:sym typeface="Mathematica1" pitchFamily="2" charset="2"/>
              </a:rPr>
              <a:t>i</a:t>
            </a:r>
            <a:r>
              <a:rPr lang="en-US" b="1" dirty="0" smtClean="0">
                <a:sym typeface="Mathematica1" pitchFamily="2" charset="2"/>
              </a:rPr>
              <a:t> </a:t>
            </a:r>
            <a:endParaRPr lang="en-US" b="1" dirty="0">
              <a:sym typeface="Mathematica1" pitchFamily="2" charset="2"/>
            </a:endParaRPr>
          </a:p>
        </p:txBody>
      </p:sp>
      <p:sp>
        <p:nvSpPr>
          <p:cNvPr id="19480" name="Text Box 30"/>
          <p:cNvSpPr txBox="1">
            <a:spLocks noChangeArrowheads="1"/>
          </p:cNvSpPr>
          <p:nvPr/>
        </p:nvSpPr>
        <p:spPr bwMode="auto">
          <a:xfrm>
            <a:off x="2057400" y="32004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/>
              <a:t>i</a:t>
            </a:r>
          </a:p>
        </p:txBody>
      </p:sp>
      <p:sp>
        <p:nvSpPr>
          <p:cNvPr id="19481" name="Text Box 31"/>
          <p:cNvSpPr txBox="1">
            <a:spLocks noChangeArrowheads="1"/>
          </p:cNvSpPr>
          <p:nvPr/>
        </p:nvSpPr>
        <p:spPr bwMode="auto">
          <a:xfrm>
            <a:off x="1447800" y="41148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/>
              <a:t>i</a:t>
            </a:r>
          </a:p>
        </p:txBody>
      </p:sp>
      <p:sp>
        <p:nvSpPr>
          <p:cNvPr id="19482" name="Text Box 32"/>
          <p:cNvSpPr txBox="1">
            <a:spLocks noChangeArrowheads="1"/>
          </p:cNvSpPr>
          <p:nvPr/>
        </p:nvSpPr>
        <p:spPr bwMode="auto">
          <a:xfrm>
            <a:off x="1219200" y="51054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/>
              <a:t>i</a:t>
            </a:r>
          </a:p>
        </p:txBody>
      </p:sp>
      <p:sp>
        <p:nvSpPr>
          <p:cNvPr id="19483" name="Text Box 33"/>
          <p:cNvSpPr txBox="1">
            <a:spLocks noChangeArrowheads="1"/>
          </p:cNvSpPr>
          <p:nvPr/>
        </p:nvSpPr>
        <p:spPr bwMode="auto">
          <a:xfrm>
            <a:off x="2667000" y="49530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/>
              <a:t>i</a:t>
            </a:r>
          </a:p>
        </p:txBody>
      </p:sp>
      <p:sp>
        <p:nvSpPr>
          <p:cNvPr id="19484" name="Text Box 34"/>
          <p:cNvSpPr txBox="1">
            <a:spLocks noChangeArrowheads="1"/>
          </p:cNvSpPr>
          <p:nvPr/>
        </p:nvSpPr>
        <p:spPr bwMode="auto">
          <a:xfrm>
            <a:off x="3581400" y="41910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/>
              <a:t>i</a:t>
            </a:r>
          </a:p>
        </p:txBody>
      </p:sp>
      <p:sp>
        <p:nvSpPr>
          <p:cNvPr id="19485" name="Text Box 35"/>
          <p:cNvSpPr txBox="1">
            <a:spLocks noChangeArrowheads="1"/>
          </p:cNvSpPr>
          <p:nvPr/>
        </p:nvSpPr>
        <p:spPr bwMode="auto">
          <a:xfrm>
            <a:off x="3429000" y="26670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/>
              <a:t>i</a:t>
            </a:r>
          </a:p>
        </p:txBody>
      </p:sp>
      <p:sp>
        <p:nvSpPr>
          <p:cNvPr id="19486" name="Text Box 36"/>
          <p:cNvSpPr txBox="1">
            <a:spLocks noChangeArrowheads="1"/>
          </p:cNvSpPr>
          <p:nvPr/>
        </p:nvSpPr>
        <p:spPr bwMode="auto">
          <a:xfrm>
            <a:off x="7696200" y="24384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/>
              <a:t>i</a:t>
            </a:r>
          </a:p>
        </p:txBody>
      </p:sp>
      <p:sp>
        <p:nvSpPr>
          <p:cNvPr id="19487" name="Text Box 37"/>
          <p:cNvSpPr txBox="1">
            <a:spLocks noChangeArrowheads="1"/>
          </p:cNvSpPr>
          <p:nvPr/>
        </p:nvSpPr>
        <p:spPr bwMode="auto">
          <a:xfrm>
            <a:off x="6781800" y="28956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/>
              <a:t>i</a:t>
            </a:r>
          </a:p>
        </p:txBody>
      </p:sp>
      <p:sp>
        <p:nvSpPr>
          <p:cNvPr id="19488" name="Text Box 38"/>
          <p:cNvSpPr txBox="1">
            <a:spLocks noChangeArrowheads="1"/>
          </p:cNvSpPr>
          <p:nvPr/>
        </p:nvSpPr>
        <p:spPr bwMode="auto">
          <a:xfrm>
            <a:off x="6305550" y="37338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/>
              <a:t>i</a:t>
            </a:r>
          </a:p>
        </p:txBody>
      </p:sp>
      <p:sp>
        <p:nvSpPr>
          <p:cNvPr id="19489" name="Text Box 39"/>
          <p:cNvSpPr txBox="1">
            <a:spLocks noChangeArrowheads="1"/>
          </p:cNvSpPr>
          <p:nvPr/>
        </p:nvSpPr>
        <p:spPr bwMode="auto">
          <a:xfrm>
            <a:off x="7696200" y="48768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/>
              <a:t>i</a:t>
            </a:r>
          </a:p>
        </p:txBody>
      </p:sp>
      <p:sp>
        <p:nvSpPr>
          <p:cNvPr id="19490" name="Text Box 40"/>
          <p:cNvSpPr txBox="1">
            <a:spLocks noChangeArrowheads="1"/>
          </p:cNvSpPr>
          <p:nvPr/>
        </p:nvSpPr>
        <p:spPr bwMode="auto">
          <a:xfrm>
            <a:off x="5334000" y="49530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/>
              <a:t>i</a:t>
            </a:r>
          </a:p>
        </p:txBody>
      </p:sp>
      <p:sp>
        <p:nvSpPr>
          <p:cNvPr id="19491" name="Text Box 41"/>
          <p:cNvSpPr txBox="1">
            <a:spLocks noChangeArrowheads="1"/>
          </p:cNvSpPr>
          <p:nvPr/>
        </p:nvSpPr>
        <p:spPr bwMode="auto">
          <a:xfrm>
            <a:off x="6629400" y="48768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/>
              <a:t>j</a:t>
            </a:r>
          </a:p>
        </p:txBody>
      </p:sp>
      <p:sp>
        <p:nvSpPr>
          <p:cNvPr id="19492" name="Text Box 42"/>
          <p:cNvSpPr txBox="1">
            <a:spLocks noChangeArrowheads="1"/>
          </p:cNvSpPr>
          <p:nvPr/>
        </p:nvSpPr>
        <p:spPr bwMode="auto">
          <a:xfrm>
            <a:off x="7315200" y="38100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/>
              <a:t>j</a:t>
            </a:r>
          </a:p>
        </p:txBody>
      </p:sp>
      <p:sp>
        <p:nvSpPr>
          <p:cNvPr id="19493" name="Text Box 43"/>
          <p:cNvSpPr txBox="1">
            <a:spLocks noChangeArrowheads="1"/>
          </p:cNvSpPr>
          <p:nvPr/>
        </p:nvSpPr>
        <p:spPr bwMode="auto">
          <a:xfrm>
            <a:off x="5562600" y="28194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/>
              <a:t>j</a:t>
            </a:r>
          </a:p>
        </p:txBody>
      </p:sp>
      <p:sp>
        <p:nvSpPr>
          <p:cNvPr id="19494" name="Text Box 44"/>
          <p:cNvSpPr txBox="1">
            <a:spLocks noChangeArrowheads="1"/>
          </p:cNvSpPr>
          <p:nvPr/>
        </p:nvSpPr>
        <p:spPr bwMode="auto">
          <a:xfrm>
            <a:off x="3581400" y="49530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/>
              <a:t>j</a:t>
            </a:r>
          </a:p>
        </p:txBody>
      </p:sp>
      <p:sp>
        <p:nvSpPr>
          <p:cNvPr id="19495" name="Text Box 45"/>
          <p:cNvSpPr txBox="1">
            <a:spLocks noChangeArrowheads="1"/>
          </p:cNvSpPr>
          <p:nvPr/>
        </p:nvSpPr>
        <p:spPr bwMode="auto">
          <a:xfrm>
            <a:off x="2590800" y="40386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/>
              <a:t>j</a:t>
            </a:r>
          </a:p>
        </p:txBody>
      </p:sp>
      <p:sp>
        <p:nvSpPr>
          <p:cNvPr id="19496" name="Text Box 46"/>
          <p:cNvSpPr txBox="1">
            <a:spLocks noChangeArrowheads="1"/>
          </p:cNvSpPr>
          <p:nvPr/>
        </p:nvSpPr>
        <p:spPr bwMode="auto">
          <a:xfrm>
            <a:off x="1219200" y="25908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/>
              <a:t>j</a:t>
            </a:r>
          </a:p>
        </p:txBody>
      </p:sp>
      <p:sp>
        <p:nvSpPr>
          <p:cNvPr id="19497" name="Rectangle 47"/>
          <p:cNvSpPr>
            <a:spLocks noChangeArrowheads="1"/>
          </p:cNvSpPr>
          <p:nvPr/>
        </p:nvSpPr>
        <p:spPr bwMode="auto">
          <a:xfrm>
            <a:off x="5321806" y="1447800"/>
            <a:ext cx="29642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ym typeface="Mathematica1" pitchFamily="2" charset="2"/>
              </a:rPr>
              <a:t>Interspecific &gt; Intraspecific </a:t>
            </a:r>
          </a:p>
          <a:p>
            <a:pPr algn="ctr"/>
            <a:r>
              <a:rPr lang="en-US" b="1" dirty="0" smtClean="0">
                <a:sym typeface="Mathematica1" pitchFamily="2" charset="2"/>
              </a:rPr>
              <a:t></a:t>
            </a:r>
            <a:r>
              <a:rPr lang="en-US" b="1" baseline="-25000" dirty="0" err="1">
                <a:sym typeface="Mathematica1" pitchFamily="2" charset="2"/>
              </a:rPr>
              <a:t>i</a:t>
            </a:r>
            <a:r>
              <a:rPr lang="en-US" b="1" baseline="-25000" dirty="0" err="1">
                <a:sym typeface="Wingdings" pitchFamily="2" charset="2"/>
              </a:rPr>
              <a:t></a:t>
            </a:r>
            <a:r>
              <a:rPr lang="en-US" b="1" baseline="-25000" dirty="0" err="1">
                <a:sym typeface="Mathematica1" pitchFamily="2" charset="2"/>
              </a:rPr>
              <a:t>j</a:t>
            </a:r>
            <a:r>
              <a:rPr lang="en-US" b="1" dirty="0">
                <a:sym typeface="Mathematica1" pitchFamily="2" charset="2"/>
              </a:rPr>
              <a:t> &gt; </a:t>
            </a:r>
            <a:r>
              <a:rPr lang="en-US" b="1" dirty="0" smtClean="0">
                <a:sym typeface="Mathematica1" pitchFamily="2" charset="2"/>
              </a:rPr>
              <a:t></a:t>
            </a:r>
            <a:r>
              <a:rPr lang="en-US" b="1" baseline="-25000" dirty="0" err="1" smtClean="0">
                <a:sym typeface="Mathematica1" pitchFamily="2" charset="2"/>
              </a:rPr>
              <a:t>i</a:t>
            </a:r>
            <a:r>
              <a:rPr lang="en-US" b="1" baseline="-25000" dirty="0" err="1" smtClean="0">
                <a:sym typeface="Wingdings" pitchFamily="2" charset="2"/>
              </a:rPr>
              <a:t></a:t>
            </a:r>
            <a:r>
              <a:rPr lang="en-US" b="1" baseline="-25000" dirty="0" err="1" smtClean="0">
                <a:sym typeface="Mathematica1" pitchFamily="2" charset="2"/>
              </a:rPr>
              <a:t>i</a:t>
            </a:r>
            <a:r>
              <a:rPr lang="en-US" b="1" dirty="0" smtClean="0">
                <a:sym typeface="Mathematica1" pitchFamily="2" charset="2"/>
              </a:rPr>
              <a:t> </a:t>
            </a:r>
            <a:endParaRPr lang="en-US" b="1" dirty="0">
              <a:sym typeface="Mathematica1" pitchFamily="2" charset="2"/>
            </a:endParaRPr>
          </a:p>
        </p:txBody>
      </p:sp>
      <p:sp>
        <p:nvSpPr>
          <p:cNvPr id="19498" name="Rectangle 48"/>
          <p:cNvSpPr>
            <a:spLocks noChangeArrowheads="1"/>
          </p:cNvSpPr>
          <p:nvPr/>
        </p:nvSpPr>
        <p:spPr bwMode="auto">
          <a:xfrm>
            <a:off x="5029200" y="3733800"/>
            <a:ext cx="838200" cy="685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9" name="Text Box 49"/>
          <p:cNvSpPr txBox="1">
            <a:spLocks noChangeArrowheads="1"/>
          </p:cNvSpPr>
          <p:nvPr/>
        </p:nvSpPr>
        <p:spPr bwMode="auto">
          <a:xfrm>
            <a:off x="5314950" y="38862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/>
              <a:t>i</a:t>
            </a:r>
          </a:p>
        </p:txBody>
      </p:sp>
      <p:sp>
        <p:nvSpPr>
          <p:cNvPr id="19500" name="Text Box 50"/>
          <p:cNvSpPr txBox="1">
            <a:spLocks noChangeArrowheads="1"/>
          </p:cNvSpPr>
          <p:nvPr/>
        </p:nvSpPr>
        <p:spPr bwMode="auto">
          <a:xfrm>
            <a:off x="609600" y="5715000"/>
            <a:ext cx="3810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600"/>
              <a:t>Here the effect of Species j on species i is less than the effect of Species i on itself.</a:t>
            </a:r>
          </a:p>
          <a:p>
            <a:pPr algn="ctr" eaLnBrk="1" hangingPunct="1"/>
            <a:r>
              <a:rPr lang="en-US" sz="1600"/>
              <a:t>Species i uses more resource (grey box) per capita than does Species j</a:t>
            </a:r>
          </a:p>
        </p:txBody>
      </p:sp>
      <p:sp>
        <p:nvSpPr>
          <p:cNvPr id="19501" name="Text Box 51"/>
          <p:cNvSpPr txBox="1">
            <a:spLocks noChangeArrowheads="1"/>
          </p:cNvSpPr>
          <p:nvPr/>
        </p:nvSpPr>
        <p:spPr bwMode="auto">
          <a:xfrm>
            <a:off x="4556125" y="5715000"/>
            <a:ext cx="41306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600"/>
              <a:t>Here the effect of Species j on species i is greater than the effect of Species i on itself.</a:t>
            </a:r>
          </a:p>
          <a:p>
            <a:pPr algn="ctr" eaLnBrk="1" hangingPunct="1"/>
            <a:r>
              <a:rPr lang="en-US" sz="1600"/>
              <a:t>Species j uses more resource (grey box) per capita than does Species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Applying the </a:t>
            </a:r>
            <a:r>
              <a:rPr lang="en-US" sz="3200" b="1" dirty="0" err="1" smtClean="0"/>
              <a:t>Lotka-Volterra</a:t>
            </a:r>
            <a:r>
              <a:rPr lang="en-US" sz="3200" b="1" dirty="0" smtClean="0"/>
              <a:t> model to </a:t>
            </a:r>
            <a:r>
              <a:rPr lang="en-US" sz="3200" b="1" dirty="0" err="1" smtClean="0"/>
              <a:t>Gause’s</a:t>
            </a:r>
            <a:r>
              <a:rPr lang="en-US" sz="3200" b="1" dirty="0" smtClean="0"/>
              <a:t> data</a:t>
            </a:r>
            <a:endParaRPr lang="en-US" sz="3200" b="1" dirty="0"/>
          </a:p>
        </p:txBody>
      </p:sp>
      <p:pic>
        <p:nvPicPr>
          <p:cNvPr id="8" name="Picture 4" descr="scan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8696" r="44394"/>
          <a:stretch/>
        </p:blipFill>
        <p:spPr bwMode="auto">
          <a:xfrm>
            <a:off x="762000" y="2901911"/>
            <a:ext cx="3200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8732" y="2216111"/>
            <a:ext cx="374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Outcome 1: One species goes extinct</a:t>
            </a:r>
            <a:endParaRPr lang="en-US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2209800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Outcome 2: Both species coexist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571165" y="1219200"/>
            <a:ext cx="640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Remember, </a:t>
            </a:r>
            <a:r>
              <a:rPr lang="en-US" b="1" dirty="0" err="1" smtClean="0"/>
              <a:t>Gause</a:t>
            </a:r>
            <a:r>
              <a:rPr lang="en-US" b="1" dirty="0" smtClean="0"/>
              <a:t> found two possible outcomes of competition:</a:t>
            </a:r>
            <a:endParaRPr lang="en-US" b="1" dirty="0"/>
          </a:p>
        </p:txBody>
      </p:sp>
      <p:pic>
        <p:nvPicPr>
          <p:cNvPr id="13" name="Picture 4" descr="scan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4" t="7730"/>
          <a:stretch/>
        </p:blipFill>
        <p:spPr bwMode="auto">
          <a:xfrm>
            <a:off x="5244019" y="2901911"/>
            <a:ext cx="3290381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172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Are these outcomes of competition predicted by the model?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The </a:t>
            </a:r>
            <a:r>
              <a:rPr lang="en-US" sz="3200" b="1" dirty="0" err="1" smtClean="0"/>
              <a:t>Lotka-Volterra</a:t>
            </a:r>
            <a:r>
              <a:rPr lang="en-US" sz="3200" b="1" dirty="0" smtClean="0"/>
              <a:t> model predicts: </a:t>
            </a:r>
            <a:endParaRPr lang="en-US" sz="3200" b="1" dirty="0"/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048226" y="2266950"/>
            <a:ext cx="664797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dirty="0"/>
              <a:t>Equilibrium #1:</a:t>
            </a:r>
            <a:r>
              <a:rPr lang="en-US" dirty="0"/>
              <a:t> 		</a:t>
            </a:r>
            <a:r>
              <a:rPr lang="en-US" b="1" dirty="0"/>
              <a:t>	</a:t>
            </a:r>
            <a:endParaRPr lang="en-US" b="1" dirty="0" smtClean="0"/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Equilibrium #2:</a:t>
            </a:r>
            <a:r>
              <a:rPr lang="en-US" dirty="0"/>
              <a:t> 		</a:t>
            </a:r>
            <a:r>
              <a:rPr lang="en-US" b="1" dirty="0"/>
              <a:t>	</a:t>
            </a:r>
            <a:endParaRPr lang="en-US" b="1" dirty="0" smtClean="0"/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/>
              <a:t>Equilibrium #3</a:t>
            </a:r>
            <a:r>
              <a:rPr lang="en-US" b="1" dirty="0" smtClean="0"/>
              <a:t>:                                        ,                                     	</a:t>
            </a:r>
            <a:endParaRPr lang="en-US" b="1" dirty="0"/>
          </a:p>
        </p:txBody>
      </p:sp>
      <p:graphicFrame>
        <p:nvGraphicFramePr>
          <p:cNvPr id="2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249785"/>
              </p:ext>
            </p:extLst>
          </p:nvPr>
        </p:nvGraphicFramePr>
        <p:xfrm>
          <a:off x="2819400" y="4367213"/>
          <a:ext cx="212725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2" name="Equation" r:id="rId3" imgW="1384200" imgH="431640" progId="Equation.3">
                  <p:embed/>
                </p:oleObj>
              </mc:Choice>
              <mc:Fallback>
                <p:oleObj name="Equation" r:id="rId3" imgW="1384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367213"/>
                        <a:ext cx="212725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162424"/>
              </p:ext>
            </p:extLst>
          </p:nvPr>
        </p:nvGraphicFramePr>
        <p:xfrm>
          <a:off x="5278437" y="4324350"/>
          <a:ext cx="23415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3" name="Equation" r:id="rId5" imgW="1434960" imgH="431640" progId="Equation.3">
                  <p:embed/>
                </p:oleObj>
              </mc:Choice>
              <mc:Fallback>
                <p:oleObj name="Equation" r:id="rId5" imgW="1434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7" y="4324350"/>
                        <a:ext cx="2341563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789979"/>
              </p:ext>
            </p:extLst>
          </p:nvPr>
        </p:nvGraphicFramePr>
        <p:xfrm>
          <a:off x="2816225" y="2171700"/>
          <a:ext cx="17557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4" name="Equation" r:id="rId7" imgW="1143000" imgH="431640" progId="Equation.3">
                  <p:embed/>
                </p:oleObj>
              </mc:Choice>
              <mc:Fallback>
                <p:oleObj name="Equation" r:id="rId7" imgW="1143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225" y="2171700"/>
                        <a:ext cx="175577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313432"/>
              </p:ext>
            </p:extLst>
          </p:nvPr>
        </p:nvGraphicFramePr>
        <p:xfrm>
          <a:off x="2794000" y="3276600"/>
          <a:ext cx="17780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5" name="Equation" r:id="rId9" imgW="1155600" imgH="431640" progId="Equation.3">
                  <p:embed/>
                </p:oleObj>
              </mc:Choice>
              <mc:Fallback>
                <p:oleObj name="Equation" r:id="rId9" imgW="1155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276600"/>
                        <a:ext cx="177800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2026" y="1295400"/>
            <a:ext cx="3545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Three possible </a:t>
            </a:r>
            <a:r>
              <a:rPr lang="en-US" sz="2400" b="1" u="sng" dirty="0" err="1" smtClean="0"/>
              <a:t>equilibria</a:t>
            </a:r>
            <a:r>
              <a:rPr lang="en-US" sz="2400" b="1" u="sng" dirty="0" smtClean="0"/>
              <a:t>:</a:t>
            </a:r>
            <a:endParaRPr lang="en-US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828480" y="5486400"/>
            <a:ext cx="5410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What do each of these mean biologically?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Which correspond to </a:t>
            </a:r>
            <a:r>
              <a:rPr lang="en-US" b="1" dirty="0" err="1" smtClean="0"/>
              <a:t>Gause’s</a:t>
            </a:r>
            <a:r>
              <a:rPr lang="en-US" b="1" dirty="0" smtClean="0"/>
              <a:t> experimental findings?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4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The niche and interspecific competition</a:t>
            </a:r>
          </a:p>
        </p:txBody>
      </p:sp>
      <p:sp>
        <p:nvSpPr>
          <p:cNvPr id="4099" name="AutoShape 3" descr="Catarina+Carreiro+113th+birthday"/>
          <p:cNvSpPr>
            <a:spLocks noChangeAspect="1" noChangeArrowheads="1"/>
          </p:cNvSpPr>
          <p:nvPr/>
        </p:nvSpPr>
        <p:spPr bwMode="auto">
          <a:xfrm>
            <a:off x="828675" y="2195513"/>
            <a:ext cx="2419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AutoShape 4" descr="Catarina+Carreiro+113th+birthday"/>
          <p:cNvSpPr>
            <a:spLocks noChangeAspect="1" noChangeArrowheads="1"/>
          </p:cNvSpPr>
          <p:nvPr/>
        </p:nvSpPr>
        <p:spPr bwMode="auto">
          <a:xfrm>
            <a:off x="1447800" y="2481263"/>
            <a:ext cx="24193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1052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41052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4019550" y="5981700"/>
            <a:ext cx="108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Resource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 rot="-5400000">
            <a:off x="1985169" y="4734719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Use</a:t>
            </a:r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 rot="-5400000">
            <a:off x="1970882" y="2366168"/>
            <a:ext cx="53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Use</a:t>
            </a:r>
          </a:p>
        </p:txBody>
      </p:sp>
      <p:sp>
        <p:nvSpPr>
          <p:cNvPr id="4106" name="Line 11"/>
          <p:cNvSpPr>
            <a:spLocks noChangeShapeType="1"/>
          </p:cNvSpPr>
          <p:nvPr/>
        </p:nvSpPr>
        <p:spPr bwMode="auto">
          <a:xfrm flipH="1">
            <a:off x="4724400" y="1295400"/>
            <a:ext cx="2057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2"/>
          <p:cNvSpPr>
            <a:spLocks noChangeShapeType="1"/>
          </p:cNvSpPr>
          <p:nvPr/>
        </p:nvSpPr>
        <p:spPr bwMode="auto">
          <a:xfrm flipH="1">
            <a:off x="5791200" y="21336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Text Box 13"/>
          <p:cNvSpPr txBox="1">
            <a:spLocks noChangeArrowheads="1"/>
          </p:cNvSpPr>
          <p:nvPr/>
        </p:nvSpPr>
        <p:spPr bwMode="auto">
          <a:xfrm>
            <a:off x="6918325" y="1104900"/>
            <a:ext cx="111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Species A</a:t>
            </a:r>
          </a:p>
        </p:txBody>
      </p:sp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6934200" y="1919288"/>
            <a:ext cx="1104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8000"/>
                </a:solidFill>
              </a:rPr>
              <a:t>Species B</a:t>
            </a:r>
          </a:p>
        </p:txBody>
      </p:sp>
      <p:sp>
        <p:nvSpPr>
          <p:cNvPr id="4110" name="Freeform 15" descr="Wide downward diagonal"/>
          <p:cNvSpPr>
            <a:spLocks/>
          </p:cNvSpPr>
          <p:nvPr/>
        </p:nvSpPr>
        <p:spPr bwMode="auto">
          <a:xfrm>
            <a:off x="4395788" y="4953000"/>
            <a:ext cx="809625" cy="692150"/>
          </a:xfrm>
          <a:custGeom>
            <a:avLst/>
            <a:gdLst>
              <a:gd name="T0" fmla="*/ 2147483647 w 510"/>
              <a:gd name="T1" fmla="*/ 0 h 436"/>
              <a:gd name="T2" fmla="*/ 2147483647 w 510"/>
              <a:gd name="T3" fmla="*/ 2147483647 h 436"/>
              <a:gd name="T4" fmla="*/ 2147483647 w 510"/>
              <a:gd name="T5" fmla="*/ 2147483647 h 436"/>
              <a:gd name="T6" fmla="*/ 2147483647 w 510"/>
              <a:gd name="T7" fmla="*/ 2147483647 h 436"/>
              <a:gd name="T8" fmla="*/ 2147483647 w 510"/>
              <a:gd name="T9" fmla="*/ 2147483647 h 436"/>
              <a:gd name="T10" fmla="*/ 2147483647 w 510"/>
              <a:gd name="T11" fmla="*/ 2147483647 h 436"/>
              <a:gd name="T12" fmla="*/ 2147483647 w 510"/>
              <a:gd name="T13" fmla="*/ 2147483647 h 436"/>
              <a:gd name="T14" fmla="*/ 2147483647 w 510"/>
              <a:gd name="T15" fmla="*/ 2147483647 h 436"/>
              <a:gd name="T16" fmla="*/ 2147483647 w 510"/>
              <a:gd name="T17" fmla="*/ 2147483647 h 436"/>
              <a:gd name="T18" fmla="*/ 2147483647 w 510"/>
              <a:gd name="T19" fmla="*/ 2147483647 h 436"/>
              <a:gd name="T20" fmla="*/ 2147483647 w 510"/>
              <a:gd name="T21" fmla="*/ 2147483647 h 436"/>
              <a:gd name="T22" fmla="*/ 2147483647 w 510"/>
              <a:gd name="T23" fmla="*/ 2147483647 h 436"/>
              <a:gd name="T24" fmla="*/ 2147483647 w 510"/>
              <a:gd name="T25" fmla="*/ 2147483647 h 436"/>
              <a:gd name="T26" fmla="*/ 2147483647 w 510"/>
              <a:gd name="T27" fmla="*/ 2147483647 h 436"/>
              <a:gd name="T28" fmla="*/ 2147483647 w 510"/>
              <a:gd name="T29" fmla="*/ 2147483647 h 436"/>
              <a:gd name="T30" fmla="*/ 2147483647 w 510"/>
              <a:gd name="T31" fmla="*/ 2147483647 h 436"/>
              <a:gd name="T32" fmla="*/ 2147483647 w 510"/>
              <a:gd name="T33" fmla="*/ 2147483647 h 436"/>
              <a:gd name="T34" fmla="*/ 2147483647 w 510"/>
              <a:gd name="T35" fmla="*/ 2147483647 h 436"/>
              <a:gd name="T36" fmla="*/ 2147483647 w 510"/>
              <a:gd name="T37" fmla="*/ 2147483647 h 436"/>
              <a:gd name="T38" fmla="*/ 2147483647 w 510"/>
              <a:gd name="T39" fmla="*/ 2147483647 h 436"/>
              <a:gd name="T40" fmla="*/ 2147483647 w 510"/>
              <a:gd name="T41" fmla="*/ 2147483647 h 436"/>
              <a:gd name="T42" fmla="*/ 2147483647 w 510"/>
              <a:gd name="T43" fmla="*/ 2147483647 h 436"/>
              <a:gd name="T44" fmla="*/ 2147483647 w 510"/>
              <a:gd name="T45" fmla="*/ 2147483647 h 436"/>
              <a:gd name="T46" fmla="*/ 2147483647 w 510"/>
              <a:gd name="T47" fmla="*/ 2147483647 h 436"/>
              <a:gd name="T48" fmla="*/ 2147483647 w 510"/>
              <a:gd name="T49" fmla="*/ 2147483647 h 436"/>
              <a:gd name="T50" fmla="*/ 2147483647 w 510"/>
              <a:gd name="T51" fmla="*/ 2147483647 h 436"/>
              <a:gd name="T52" fmla="*/ 2147483647 w 510"/>
              <a:gd name="T53" fmla="*/ 2147483647 h 436"/>
              <a:gd name="T54" fmla="*/ 2147483647 w 510"/>
              <a:gd name="T55" fmla="*/ 0 h 4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10"/>
              <a:gd name="T85" fmla="*/ 0 h 436"/>
              <a:gd name="T86" fmla="*/ 510 w 510"/>
              <a:gd name="T87" fmla="*/ 436 h 4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10" h="436">
                <a:moveTo>
                  <a:pt x="264" y="0"/>
                </a:moveTo>
                <a:cubicBezTo>
                  <a:pt x="270" y="25"/>
                  <a:pt x="281" y="50"/>
                  <a:pt x="285" y="75"/>
                </a:cubicBezTo>
                <a:cubicBezTo>
                  <a:pt x="288" y="93"/>
                  <a:pt x="286" y="116"/>
                  <a:pt x="294" y="132"/>
                </a:cubicBezTo>
                <a:cubicBezTo>
                  <a:pt x="300" y="145"/>
                  <a:pt x="309" y="155"/>
                  <a:pt x="315" y="168"/>
                </a:cubicBezTo>
                <a:cubicBezTo>
                  <a:pt x="327" y="194"/>
                  <a:pt x="329" y="221"/>
                  <a:pt x="345" y="246"/>
                </a:cubicBezTo>
                <a:cubicBezTo>
                  <a:pt x="349" y="262"/>
                  <a:pt x="358" y="278"/>
                  <a:pt x="363" y="294"/>
                </a:cubicBezTo>
                <a:cubicBezTo>
                  <a:pt x="365" y="301"/>
                  <a:pt x="375" y="312"/>
                  <a:pt x="375" y="312"/>
                </a:cubicBezTo>
                <a:cubicBezTo>
                  <a:pt x="379" y="328"/>
                  <a:pt x="385" y="339"/>
                  <a:pt x="399" y="348"/>
                </a:cubicBezTo>
                <a:cubicBezTo>
                  <a:pt x="407" y="371"/>
                  <a:pt x="419" y="383"/>
                  <a:pt x="438" y="396"/>
                </a:cubicBezTo>
                <a:cubicBezTo>
                  <a:pt x="444" y="400"/>
                  <a:pt x="456" y="408"/>
                  <a:pt x="456" y="408"/>
                </a:cubicBezTo>
                <a:cubicBezTo>
                  <a:pt x="460" y="421"/>
                  <a:pt x="468" y="422"/>
                  <a:pt x="480" y="426"/>
                </a:cubicBezTo>
                <a:cubicBezTo>
                  <a:pt x="510" y="416"/>
                  <a:pt x="455" y="427"/>
                  <a:pt x="447" y="429"/>
                </a:cubicBezTo>
                <a:cubicBezTo>
                  <a:pt x="428" y="425"/>
                  <a:pt x="418" y="423"/>
                  <a:pt x="399" y="429"/>
                </a:cubicBezTo>
                <a:cubicBezTo>
                  <a:pt x="313" y="428"/>
                  <a:pt x="185" y="415"/>
                  <a:pt x="90" y="426"/>
                </a:cubicBezTo>
                <a:cubicBezTo>
                  <a:pt x="59" y="436"/>
                  <a:pt x="78" y="432"/>
                  <a:pt x="30" y="429"/>
                </a:cubicBezTo>
                <a:cubicBezTo>
                  <a:pt x="24" y="428"/>
                  <a:pt x="18" y="426"/>
                  <a:pt x="12" y="426"/>
                </a:cubicBezTo>
                <a:cubicBezTo>
                  <a:pt x="9" y="426"/>
                  <a:pt x="0" y="429"/>
                  <a:pt x="3" y="429"/>
                </a:cubicBezTo>
                <a:cubicBezTo>
                  <a:pt x="19" y="429"/>
                  <a:pt x="36" y="421"/>
                  <a:pt x="51" y="417"/>
                </a:cubicBezTo>
                <a:cubicBezTo>
                  <a:pt x="54" y="415"/>
                  <a:pt x="57" y="413"/>
                  <a:pt x="60" y="411"/>
                </a:cubicBezTo>
                <a:cubicBezTo>
                  <a:pt x="63" y="410"/>
                  <a:pt x="66" y="410"/>
                  <a:pt x="69" y="408"/>
                </a:cubicBezTo>
                <a:cubicBezTo>
                  <a:pt x="75" y="404"/>
                  <a:pt x="87" y="396"/>
                  <a:pt x="87" y="396"/>
                </a:cubicBezTo>
                <a:cubicBezTo>
                  <a:pt x="95" y="373"/>
                  <a:pt x="83" y="400"/>
                  <a:pt x="99" y="381"/>
                </a:cubicBezTo>
                <a:cubicBezTo>
                  <a:pt x="110" y="367"/>
                  <a:pt x="124" y="344"/>
                  <a:pt x="132" y="327"/>
                </a:cubicBezTo>
                <a:cubicBezTo>
                  <a:pt x="136" y="318"/>
                  <a:pt x="139" y="308"/>
                  <a:pt x="144" y="300"/>
                </a:cubicBezTo>
                <a:cubicBezTo>
                  <a:pt x="148" y="294"/>
                  <a:pt x="156" y="282"/>
                  <a:pt x="156" y="282"/>
                </a:cubicBezTo>
                <a:cubicBezTo>
                  <a:pt x="160" y="266"/>
                  <a:pt x="171" y="248"/>
                  <a:pt x="180" y="234"/>
                </a:cubicBezTo>
                <a:cubicBezTo>
                  <a:pt x="188" y="204"/>
                  <a:pt x="206" y="175"/>
                  <a:pt x="219" y="147"/>
                </a:cubicBezTo>
                <a:cubicBezTo>
                  <a:pt x="240" y="100"/>
                  <a:pt x="248" y="48"/>
                  <a:pt x="264" y="0"/>
                </a:cubicBezTo>
                <a:close/>
              </a:path>
            </a:pathLst>
          </a:custGeom>
          <a:pattFill prst="wd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6765925" y="5219700"/>
            <a:ext cx="140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Competition</a:t>
            </a:r>
          </a:p>
        </p:txBody>
      </p:sp>
      <p:sp>
        <p:nvSpPr>
          <p:cNvPr id="4112" name="Line 17"/>
          <p:cNvSpPr>
            <a:spLocks noChangeShapeType="1"/>
          </p:cNvSpPr>
          <p:nvPr/>
        </p:nvSpPr>
        <p:spPr bwMode="auto">
          <a:xfrm flipH="1">
            <a:off x="5029200" y="54102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3" name="Text Box 18"/>
          <p:cNvSpPr txBox="1">
            <a:spLocks noChangeArrowheads="1"/>
          </p:cNvSpPr>
          <p:nvPr/>
        </p:nvSpPr>
        <p:spPr bwMode="auto">
          <a:xfrm>
            <a:off x="0" y="64150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/>
              <a:t>When niches overlap, competition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Matching model to data</a:t>
            </a:r>
            <a:endParaRPr lang="en-US" sz="3200" b="1" dirty="0"/>
          </a:p>
        </p:txBody>
      </p:sp>
      <p:sp>
        <p:nvSpPr>
          <p:cNvPr id="25609" name="Text Box 31"/>
          <p:cNvSpPr txBox="1">
            <a:spLocks noChangeArrowheads="1"/>
          </p:cNvSpPr>
          <p:nvPr/>
        </p:nvSpPr>
        <p:spPr bwMode="auto">
          <a:xfrm>
            <a:off x="0" y="60198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dirty="0"/>
              <a:t>W</a:t>
            </a:r>
            <a:r>
              <a:rPr lang="en-US" b="1" dirty="0" smtClean="0"/>
              <a:t>hen does each outcome occur? </a:t>
            </a:r>
          </a:p>
          <a:p>
            <a:pPr algn="ctr" eaLnBrk="1" hangingPunct="1"/>
            <a:r>
              <a:rPr lang="en-US" b="1" dirty="0" smtClean="0"/>
              <a:t>What conditions favor coexistence vs. extinction?</a:t>
            </a:r>
            <a:endParaRPr lang="en-US" b="1" dirty="0"/>
          </a:p>
        </p:txBody>
      </p:sp>
      <p:pic>
        <p:nvPicPr>
          <p:cNvPr id="14" name="Picture 4" descr="scan0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8696" r="44394"/>
          <a:stretch/>
        </p:blipFill>
        <p:spPr bwMode="auto">
          <a:xfrm>
            <a:off x="1143000" y="1600200"/>
            <a:ext cx="28956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scan0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4" t="7730"/>
          <a:stretch/>
        </p:blipFill>
        <p:spPr bwMode="auto">
          <a:xfrm>
            <a:off x="1151570" y="3892777"/>
            <a:ext cx="2977011" cy="164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572000" y="1371600"/>
            <a:ext cx="0" cy="434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28600" y="3581400"/>
            <a:ext cx="861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33600" y="1066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Data</a:t>
            </a:r>
            <a:endParaRPr lang="en-US" b="1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6351245" y="10668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Model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543606" y="22860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</a:t>
            </a:r>
            <a:endParaRPr lang="en-US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636931"/>
              </p:ext>
            </p:extLst>
          </p:nvPr>
        </p:nvGraphicFramePr>
        <p:xfrm>
          <a:off x="5788025" y="1582737"/>
          <a:ext cx="17557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2" name="Equation" r:id="rId4" imgW="1143000" imgH="431640" progId="Equation.3">
                  <p:embed/>
                </p:oleObj>
              </mc:Choice>
              <mc:Fallback>
                <p:oleObj name="Equation" r:id="rId4" imgW="1143000" imgH="43164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025" y="1582737"/>
                        <a:ext cx="175577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850402"/>
              </p:ext>
            </p:extLst>
          </p:nvPr>
        </p:nvGraphicFramePr>
        <p:xfrm>
          <a:off x="5765800" y="2687637"/>
          <a:ext cx="17780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3" name="Equation" r:id="rId6" imgW="1155600" imgH="431640" progId="Equation.3">
                  <p:embed/>
                </p:oleObj>
              </mc:Choice>
              <mc:Fallback>
                <p:oleObj name="Equation" r:id="rId6" imgW="1155600" imgH="43164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2687637"/>
                        <a:ext cx="1778000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241185"/>
              </p:ext>
            </p:extLst>
          </p:nvPr>
        </p:nvGraphicFramePr>
        <p:xfrm>
          <a:off x="5713378" y="3962400"/>
          <a:ext cx="212725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4" name="Equation" r:id="rId8" imgW="1384200" imgH="431640" progId="Equation.3">
                  <p:embed/>
                </p:oleObj>
              </mc:Choice>
              <mc:Fallback>
                <p:oleObj name="Equation" r:id="rId8" imgW="1384200" imgH="43164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378" y="3962400"/>
                        <a:ext cx="212725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836996"/>
              </p:ext>
            </p:extLst>
          </p:nvPr>
        </p:nvGraphicFramePr>
        <p:xfrm>
          <a:off x="5606222" y="4777695"/>
          <a:ext cx="234156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" name="Equation" r:id="rId10" imgW="1434960" imgH="431640" progId="Equation.3">
                  <p:embed/>
                </p:oleObj>
              </mc:Choice>
              <mc:Fallback>
                <p:oleObj name="Equation" r:id="rId10" imgW="1434960" imgH="43164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6222" y="4777695"/>
                        <a:ext cx="2341562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When is one species driven to extinction?</a:t>
            </a:r>
            <a:endParaRPr lang="en-US" sz="3200" b="1" dirty="0"/>
          </a:p>
        </p:txBody>
      </p:sp>
      <p:sp>
        <p:nvSpPr>
          <p:cNvPr id="2" name="Oval 1"/>
          <p:cNvSpPr/>
          <p:nvPr/>
        </p:nvSpPr>
        <p:spPr>
          <a:xfrm>
            <a:off x="1924050" y="2581274"/>
            <a:ext cx="1581150" cy="1609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Species i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62967" y="2828925"/>
            <a:ext cx="1247433" cy="12096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Species j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90343" y="2209800"/>
            <a:ext cx="1576607" cy="2181225"/>
          </a:xfrm>
          <a:custGeom>
            <a:avLst/>
            <a:gdLst>
              <a:gd name="connsiteX0" fmla="*/ 1576607 w 1576607"/>
              <a:gd name="connsiteY0" fmla="*/ 1981200 h 2181225"/>
              <a:gd name="connsiteX1" fmla="*/ 1500407 w 1576607"/>
              <a:gd name="connsiteY1" fmla="*/ 2019300 h 2181225"/>
              <a:gd name="connsiteX2" fmla="*/ 1433732 w 1576607"/>
              <a:gd name="connsiteY2" fmla="*/ 2057400 h 2181225"/>
              <a:gd name="connsiteX3" fmla="*/ 1376582 w 1576607"/>
              <a:gd name="connsiteY3" fmla="*/ 2105025 h 2181225"/>
              <a:gd name="connsiteX4" fmla="*/ 1290857 w 1576607"/>
              <a:gd name="connsiteY4" fmla="*/ 2133600 h 2181225"/>
              <a:gd name="connsiteX5" fmla="*/ 1262282 w 1576607"/>
              <a:gd name="connsiteY5" fmla="*/ 2143125 h 2181225"/>
              <a:gd name="connsiteX6" fmla="*/ 1233707 w 1576607"/>
              <a:gd name="connsiteY6" fmla="*/ 2162175 h 2181225"/>
              <a:gd name="connsiteX7" fmla="*/ 1128932 w 1576607"/>
              <a:gd name="connsiteY7" fmla="*/ 2181225 h 2181225"/>
              <a:gd name="connsiteX8" fmla="*/ 728882 w 1576607"/>
              <a:gd name="connsiteY8" fmla="*/ 2162175 h 2181225"/>
              <a:gd name="connsiteX9" fmla="*/ 700307 w 1576607"/>
              <a:gd name="connsiteY9" fmla="*/ 2152650 h 2181225"/>
              <a:gd name="connsiteX10" fmla="*/ 662207 w 1576607"/>
              <a:gd name="connsiteY10" fmla="*/ 2143125 h 2181225"/>
              <a:gd name="connsiteX11" fmla="*/ 605057 w 1576607"/>
              <a:gd name="connsiteY11" fmla="*/ 2133600 h 2181225"/>
              <a:gd name="connsiteX12" fmla="*/ 509807 w 1576607"/>
              <a:gd name="connsiteY12" fmla="*/ 2114550 h 2181225"/>
              <a:gd name="connsiteX13" fmla="*/ 414557 w 1576607"/>
              <a:gd name="connsiteY13" fmla="*/ 2095500 h 2181225"/>
              <a:gd name="connsiteX14" fmla="*/ 385982 w 1576607"/>
              <a:gd name="connsiteY14" fmla="*/ 2085975 h 2181225"/>
              <a:gd name="connsiteX15" fmla="*/ 319307 w 1576607"/>
              <a:gd name="connsiteY15" fmla="*/ 2038350 h 2181225"/>
              <a:gd name="connsiteX16" fmla="*/ 252632 w 1576607"/>
              <a:gd name="connsiteY16" fmla="*/ 2009775 h 2181225"/>
              <a:gd name="connsiteX17" fmla="*/ 224057 w 1576607"/>
              <a:gd name="connsiteY17" fmla="*/ 1971675 h 2181225"/>
              <a:gd name="connsiteX18" fmla="*/ 195482 w 1576607"/>
              <a:gd name="connsiteY18" fmla="*/ 1952625 h 2181225"/>
              <a:gd name="connsiteX19" fmla="*/ 157382 w 1576607"/>
              <a:gd name="connsiteY19" fmla="*/ 1914525 h 2181225"/>
              <a:gd name="connsiteX20" fmla="*/ 128807 w 1576607"/>
              <a:gd name="connsiteY20" fmla="*/ 1857375 h 2181225"/>
              <a:gd name="connsiteX21" fmla="*/ 109757 w 1576607"/>
              <a:gd name="connsiteY21" fmla="*/ 1828800 h 2181225"/>
              <a:gd name="connsiteX22" fmla="*/ 90707 w 1576607"/>
              <a:gd name="connsiteY22" fmla="*/ 1781175 h 2181225"/>
              <a:gd name="connsiteX23" fmla="*/ 71657 w 1576607"/>
              <a:gd name="connsiteY23" fmla="*/ 1743075 h 2181225"/>
              <a:gd name="connsiteX24" fmla="*/ 43082 w 1576607"/>
              <a:gd name="connsiteY24" fmla="*/ 1666875 h 2181225"/>
              <a:gd name="connsiteX25" fmla="*/ 33557 w 1576607"/>
              <a:gd name="connsiteY25" fmla="*/ 1600200 h 2181225"/>
              <a:gd name="connsiteX26" fmla="*/ 24032 w 1576607"/>
              <a:gd name="connsiteY26" fmla="*/ 1571625 h 2181225"/>
              <a:gd name="connsiteX27" fmla="*/ 14507 w 1576607"/>
              <a:gd name="connsiteY27" fmla="*/ 1514475 h 2181225"/>
              <a:gd name="connsiteX28" fmla="*/ 14507 w 1576607"/>
              <a:gd name="connsiteY28" fmla="*/ 847725 h 2181225"/>
              <a:gd name="connsiteX29" fmla="*/ 33557 w 1576607"/>
              <a:gd name="connsiteY29" fmla="*/ 771525 h 2181225"/>
              <a:gd name="connsiteX30" fmla="*/ 43082 w 1576607"/>
              <a:gd name="connsiteY30" fmla="*/ 666750 h 2181225"/>
              <a:gd name="connsiteX31" fmla="*/ 81182 w 1576607"/>
              <a:gd name="connsiteY31" fmla="*/ 571500 h 2181225"/>
              <a:gd name="connsiteX32" fmla="*/ 100232 w 1576607"/>
              <a:gd name="connsiteY32" fmla="*/ 514350 h 2181225"/>
              <a:gd name="connsiteX33" fmla="*/ 128807 w 1576607"/>
              <a:gd name="connsiteY33" fmla="*/ 466725 h 2181225"/>
              <a:gd name="connsiteX34" fmla="*/ 157382 w 1576607"/>
              <a:gd name="connsiteY34" fmla="*/ 381000 h 2181225"/>
              <a:gd name="connsiteX35" fmla="*/ 214532 w 1576607"/>
              <a:gd name="connsiteY35" fmla="*/ 276225 h 2181225"/>
              <a:gd name="connsiteX36" fmla="*/ 262157 w 1576607"/>
              <a:gd name="connsiteY36" fmla="*/ 190500 h 2181225"/>
              <a:gd name="connsiteX37" fmla="*/ 319307 w 1576607"/>
              <a:gd name="connsiteY37" fmla="*/ 133350 h 2181225"/>
              <a:gd name="connsiteX38" fmla="*/ 338357 w 1576607"/>
              <a:gd name="connsiteY38" fmla="*/ 104775 h 2181225"/>
              <a:gd name="connsiteX39" fmla="*/ 366932 w 1576607"/>
              <a:gd name="connsiteY39" fmla="*/ 85725 h 2181225"/>
              <a:gd name="connsiteX40" fmla="*/ 443132 w 1576607"/>
              <a:gd name="connsiteY40" fmla="*/ 57150 h 2181225"/>
              <a:gd name="connsiteX41" fmla="*/ 471707 w 1576607"/>
              <a:gd name="connsiteY41" fmla="*/ 38100 h 2181225"/>
              <a:gd name="connsiteX42" fmla="*/ 528857 w 1576607"/>
              <a:gd name="connsiteY42" fmla="*/ 19050 h 2181225"/>
              <a:gd name="connsiteX43" fmla="*/ 605057 w 1576607"/>
              <a:gd name="connsiteY43" fmla="*/ 0 h 2181225"/>
              <a:gd name="connsiteX44" fmla="*/ 700307 w 1576607"/>
              <a:gd name="connsiteY44" fmla="*/ 9525 h 2181225"/>
              <a:gd name="connsiteX45" fmla="*/ 776507 w 1576607"/>
              <a:gd name="connsiteY45" fmla="*/ 38100 h 2181225"/>
              <a:gd name="connsiteX46" fmla="*/ 833657 w 1576607"/>
              <a:gd name="connsiteY46" fmla="*/ 57150 h 2181225"/>
              <a:gd name="connsiteX47" fmla="*/ 900332 w 1576607"/>
              <a:gd name="connsiteY47" fmla="*/ 85725 h 2181225"/>
              <a:gd name="connsiteX48" fmla="*/ 976532 w 1576607"/>
              <a:gd name="connsiteY48" fmla="*/ 114300 h 2181225"/>
              <a:gd name="connsiteX49" fmla="*/ 1005107 w 1576607"/>
              <a:gd name="connsiteY49" fmla="*/ 133350 h 2181225"/>
              <a:gd name="connsiteX50" fmla="*/ 1071782 w 1576607"/>
              <a:gd name="connsiteY50" fmla="*/ 161925 h 2181225"/>
              <a:gd name="connsiteX51" fmla="*/ 1128932 w 1576607"/>
              <a:gd name="connsiteY51" fmla="*/ 200025 h 2181225"/>
              <a:gd name="connsiteX52" fmla="*/ 1157507 w 1576607"/>
              <a:gd name="connsiteY52" fmla="*/ 219075 h 2181225"/>
              <a:gd name="connsiteX53" fmla="*/ 1195607 w 1576607"/>
              <a:gd name="connsiteY53" fmla="*/ 238125 h 2181225"/>
              <a:gd name="connsiteX54" fmla="*/ 1262282 w 1576607"/>
              <a:gd name="connsiteY54" fmla="*/ 285750 h 2181225"/>
              <a:gd name="connsiteX55" fmla="*/ 1281332 w 1576607"/>
              <a:gd name="connsiteY55" fmla="*/ 314325 h 2181225"/>
              <a:gd name="connsiteX56" fmla="*/ 1309907 w 1576607"/>
              <a:gd name="connsiteY56" fmla="*/ 323850 h 2181225"/>
              <a:gd name="connsiteX57" fmla="*/ 1319432 w 1576607"/>
              <a:gd name="connsiteY57" fmla="*/ 352425 h 2181225"/>
              <a:gd name="connsiteX58" fmla="*/ 1376582 w 1576607"/>
              <a:gd name="connsiteY58" fmla="*/ 409575 h 2181225"/>
              <a:gd name="connsiteX59" fmla="*/ 1414682 w 1576607"/>
              <a:gd name="connsiteY59" fmla="*/ 466725 h 2181225"/>
              <a:gd name="connsiteX60" fmla="*/ 1452782 w 1576607"/>
              <a:gd name="connsiteY60" fmla="*/ 552450 h 2181225"/>
              <a:gd name="connsiteX61" fmla="*/ 1462307 w 1576607"/>
              <a:gd name="connsiteY61" fmla="*/ 561975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576607" h="2181225">
                <a:moveTo>
                  <a:pt x="1576607" y="1981200"/>
                </a:moveTo>
                <a:cubicBezTo>
                  <a:pt x="1482838" y="2018708"/>
                  <a:pt x="1566987" y="1981254"/>
                  <a:pt x="1500407" y="2019300"/>
                </a:cubicBezTo>
                <a:cubicBezTo>
                  <a:pt x="1470764" y="2036239"/>
                  <a:pt x="1459048" y="2036303"/>
                  <a:pt x="1433732" y="2057400"/>
                </a:cubicBezTo>
                <a:cubicBezTo>
                  <a:pt x="1408097" y="2078763"/>
                  <a:pt x="1406988" y="2091511"/>
                  <a:pt x="1376582" y="2105025"/>
                </a:cubicBezTo>
                <a:lnTo>
                  <a:pt x="1290857" y="2133600"/>
                </a:lnTo>
                <a:cubicBezTo>
                  <a:pt x="1281332" y="2136775"/>
                  <a:pt x="1270636" y="2137556"/>
                  <a:pt x="1262282" y="2143125"/>
                </a:cubicBezTo>
                <a:cubicBezTo>
                  <a:pt x="1252757" y="2149475"/>
                  <a:pt x="1244229" y="2157666"/>
                  <a:pt x="1233707" y="2162175"/>
                </a:cubicBezTo>
                <a:cubicBezTo>
                  <a:pt x="1211252" y="2171799"/>
                  <a:pt x="1144383" y="2179018"/>
                  <a:pt x="1128932" y="2181225"/>
                </a:cubicBezTo>
                <a:cubicBezTo>
                  <a:pt x="1070428" y="2179058"/>
                  <a:pt x="820270" y="2172329"/>
                  <a:pt x="728882" y="2162175"/>
                </a:cubicBezTo>
                <a:cubicBezTo>
                  <a:pt x="718903" y="2161066"/>
                  <a:pt x="709961" y="2155408"/>
                  <a:pt x="700307" y="2152650"/>
                </a:cubicBezTo>
                <a:cubicBezTo>
                  <a:pt x="687720" y="2149054"/>
                  <a:pt x="675044" y="2145692"/>
                  <a:pt x="662207" y="2143125"/>
                </a:cubicBezTo>
                <a:cubicBezTo>
                  <a:pt x="643269" y="2139337"/>
                  <a:pt x="624039" y="2137159"/>
                  <a:pt x="605057" y="2133600"/>
                </a:cubicBezTo>
                <a:cubicBezTo>
                  <a:pt x="573233" y="2127633"/>
                  <a:pt x="541631" y="2120517"/>
                  <a:pt x="509807" y="2114550"/>
                </a:cubicBezTo>
                <a:cubicBezTo>
                  <a:pt x="455373" y="2104344"/>
                  <a:pt x="460799" y="2108712"/>
                  <a:pt x="414557" y="2095500"/>
                </a:cubicBezTo>
                <a:cubicBezTo>
                  <a:pt x="404903" y="2092742"/>
                  <a:pt x="394962" y="2090465"/>
                  <a:pt x="385982" y="2085975"/>
                </a:cubicBezTo>
                <a:cubicBezTo>
                  <a:pt x="365832" y="2075900"/>
                  <a:pt x="336565" y="2049136"/>
                  <a:pt x="319307" y="2038350"/>
                </a:cubicBezTo>
                <a:cubicBezTo>
                  <a:pt x="292404" y="2021536"/>
                  <a:pt x="280410" y="2019034"/>
                  <a:pt x="252632" y="2009775"/>
                </a:cubicBezTo>
                <a:cubicBezTo>
                  <a:pt x="243107" y="1997075"/>
                  <a:pt x="235282" y="1982900"/>
                  <a:pt x="224057" y="1971675"/>
                </a:cubicBezTo>
                <a:cubicBezTo>
                  <a:pt x="215962" y="1963580"/>
                  <a:pt x="204174" y="1960075"/>
                  <a:pt x="195482" y="1952625"/>
                </a:cubicBezTo>
                <a:cubicBezTo>
                  <a:pt x="181845" y="1940936"/>
                  <a:pt x="169071" y="1928162"/>
                  <a:pt x="157382" y="1914525"/>
                </a:cubicBezTo>
                <a:cubicBezTo>
                  <a:pt x="124625" y="1876309"/>
                  <a:pt x="149089" y="1897939"/>
                  <a:pt x="128807" y="1857375"/>
                </a:cubicBezTo>
                <a:cubicBezTo>
                  <a:pt x="123687" y="1847136"/>
                  <a:pt x="114877" y="1839039"/>
                  <a:pt x="109757" y="1828800"/>
                </a:cubicBezTo>
                <a:cubicBezTo>
                  <a:pt x="102111" y="1813507"/>
                  <a:pt x="97651" y="1796799"/>
                  <a:pt x="90707" y="1781175"/>
                </a:cubicBezTo>
                <a:cubicBezTo>
                  <a:pt x="84940" y="1768200"/>
                  <a:pt x="77424" y="1756050"/>
                  <a:pt x="71657" y="1743075"/>
                </a:cubicBezTo>
                <a:cubicBezTo>
                  <a:pt x="56471" y="1708907"/>
                  <a:pt x="53555" y="1698294"/>
                  <a:pt x="43082" y="1666875"/>
                </a:cubicBezTo>
                <a:cubicBezTo>
                  <a:pt x="39907" y="1644650"/>
                  <a:pt x="37960" y="1622215"/>
                  <a:pt x="33557" y="1600200"/>
                </a:cubicBezTo>
                <a:cubicBezTo>
                  <a:pt x="31588" y="1590355"/>
                  <a:pt x="26210" y="1581426"/>
                  <a:pt x="24032" y="1571625"/>
                </a:cubicBezTo>
                <a:cubicBezTo>
                  <a:pt x="19842" y="1552772"/>
                  <a:pt x="17682" y="1533525"/>
                  <a:pt x="14507" y="1514475"/>
                </a:cubicBezTo>
                <a:cubicBezTo>
                  <a:pt x="-3953" y="1237569"/>
                  <a:pt x="-5701" y="1272093"/>
                  <a:pt x="14507" y="847725"/>
                </a:cubicBezTo>
                <a:cubicBezTo>
                  <a:pt x="15752" y="821573"/>
                  <a:pt x="33557" y="771525"/>
                  <a:pt x="33557" y="771525"/>
                </a:cubicBezTo>
                <a:cubicBezTo>
                  <a:pt x="36732" y="736600"/>
                  <a:pt x="34959" y="700865"/>
                  <a:pt x="43082" y="666750"/>
                </a:cubicBezTo>
                <a:cubicBezTo>
                  <a:pt x="51002" y="633484"/>
                  <a:pt x="70368" y="603941"/>
                  <a:pt x="81182" y="571500"/>
                </a:cubicBezTo>
                <a:cubicBezTo>
                  <a:pt x="87532" y="552450"/>
                  <a:pt x="89901" y="531569"/>
                  <a:pt x="100232" y="514350"/>
                </a:cubicBezTo>
                <a:cubicBezTo>
                  <a:pt x="109757" y="498475"/>
                  <a:pt x="121514" y="483741"/>
                  <a:pt x="128807" y="466725"/>
                </a:cubicBezTo>
                <a:cubicBezTo>
                  <a:pt x="140672" y="439040"/>
                  <a:pt x="143912" y="407941"/>
                  <a:pt x="157382" y="381000"/>
                </a:cubicBezTo>
                <a:cubicBezTo>
                  <a:pt x="239717" y="216330"/>
                  <a:pt x="135466" y="421179"/>
                  <a:pt x="214532" y="276225"/>
                </a:cubicBezTo>
                <a:cubicBezTo>
                  <a:pt x="225754" y="255652"/>
                  <a:pt x="243371" y="211634"/>
                  <a:pt x="262157" y="190500"/>
                </a:cubicBezTo>
                <a:cubicBezTo>
                  <a:pt x="280055" y="170364"/>
                  <a:pt x="304363" y="155766"/>
                  <a:pt x="319307" y="133350"/>
                </a:cubicBezTo>
                <a:cubicBezTo>
                  <a:pt x="325657" y="123825"/>
                  <a:pt x="330262" y="112870"/>
                  <a:pt x="338357" y="104775"/>
                </a:cubicBezTo>
                <a:cubicBezTo>
                  <a:pt x="346452" y="96680"/>
                  <a:pt x="356993" y="91405"/>
                  <a:pt x="366932" y="85725"/>
                </a:cubicBezTo>
                <a:cubicBezTo>
                  <a:pt x="405672" y="63588"/>
                  <a:pt x="401462" y="67568"/>
                  <a:pt x="443132" y="57150"/>
                </a:cubicBezTo>
                <a:cubicBezTo>
                  <a:pt x="452657" y="50800"/>
                  <a:pt x="461246" y="42749"/>
                  <a:pt x="471707" y="38100"/>
                </a:cubicBezTo>
                <a:cubicBezTo>
                  <a:pt x="490057" y="29945"/>
                  <a:pt x="509807" y="25400"/>
                  <a:pt x="528857" y="19050"/>
                </a:cubicBezTo>
                <a:cubicBezTo>
                  <a:pt x="572791" y="4405"/>
                  <a:pt x="547587" y="11494"/>
                  <a:pt x="605057" y="0"/>
                </a:cubicBezTo>
                <a:cubicBezTo>
                  <a:pt x="636807" y="3175"/>
                  <a:pt x="668770" y="4673"/>
                  <a:pt x="700307" y="9525"/>
                </a:cubicBezTo>
                <a:cubicBezTo>
                  <a:pt x="712574" y="11412"/>
                  <a:pt x="774954" y="37535"/>
                  <a:pt x="776507" y="38100"/>
                </a:cubicBezTo>
                <a:cubicBezTo>
                  <a:pt x="795378" y="44962"/>
                  <a:pt x="816949" y="46011"/>
                  <a:pt x="833657" y="57150"/>
                </a:cubicBezTo>
                <a:cubicBezTo>
                  <a:pt x="873124" y="83462"/>
                  <a:pt x="851126" y="73424"/>
                  <a:pt x="900332" y="85725"/>
                </a:cubicBezTo>
                <a:cubicBezTo>
                  <a:pt x="967345" y="130401"/>
                  <a:pt x="882371" y="78990"/>
                  <a:pt x="976532" y="114300"/>
                </a:cubicBezTo>
                <a:cubicBezTo>
                  <a:pt x="987251" y="118320"/>
                  <a:pt x="994868" y="128230"/>
                  <a:pt x="1005107" y="133350"/>
                </a:cubicBezTo>
                <a:cubicBezTo>
                  <a:pt x="1083937" y="172765"/>
                  <a:pt x="972680" y="102464"/>
                  <a:pt x="1071782" y="161925"/>
                </a:cubicBezTo>
                <a:cubicBezTo>
                  <a:pt x="1091415" y="173705"/>
                  <a:pt x="1109882" y="187325"/>
                  <a:pt x="1128932" y="200025"/>
                </a:cubicBezTo>
                <a:cubicBezTo>
                  <a:pt x="1138457" y="206375"/>
                  <a:pt x="1147268" y="213955"/>
                  <a:pt x="1157507" y="219075"/>
                </a:cubicBezTo>
                <a:cubicBezTo>
                  <a:pt x="1170207" y="225425"/>
                  <a:pt x="1184053" y="229872"/>
                  <a:pt x="1195607" y="238125"/>
                </a:cubicBezTo>
                <a:cubicBezTo>
                  <a:pt x="1285709" y="302484"/>
                  <a:pt x="1157862" y="233540"/>
                  <a:pt x="1262282" y="285750"/>
                </a:cubicBezTo>
                <a:cubicBezTo>
                  <a:pt x="1268632" y="295275"/>
                  <a:pt x="1272393" y="307174"/>
                  <a:pt x="1281332" y="314325"/>
                </a:cubicBezTo>
                <a:cubicBezTo>
                  <a:pt x="1289172" y="320597"/>
                  <a:pt x="1302807" y="316750"/>
                  <a:pt x="1309907" y="323850"/>
                </a:cubicBezTo>
                <a:cubicBezTo>
                  <a:pt x="1317007" y="330950"/>
                  <a:pt x="1313268" y="344500"/>
                  <a:pt x="1319432" y="352425"/>
                </a:cubicBezTo>
                <a:cubicBezTo>
                  <a:pt x="1335972" y="373691"/>
                  <a:pt x="1376582" y="409575"/>
                  <a:pt x="1376582" y="409575"/>
                </a:cubicBezTo>
                <a:cubicBezTo>
                  <a:pt x="1408094" y="504110"/>
                  <a:pt x="1355224" y="359701"/>
                  <a:pt x="1414682" y="466725"/>
                </a:cubicBezTo>
                <a:cubicBezTo>
                  <a:pt x="1476734" y="578419"/>
                  <a:pt x="1400142" y="482263"/>
                  <a:pt x="1452782" y="552450"/>
                </a:cubicBezTo>
                <a:cubicBezTo>
                  <a:pt x="1455476" y="556042"/>
                  <a:pt x="1459132" y="558800"/>
                  <a:pt x="1462307" y="561975"/>
                </a:cubicBezTo>
              </a:path>
            </a:pathLst>
          </a:custGeom>
          <a:noFill/>
          <a:ln w="76200">
            <a:solidFill>
              <a:srgbClr val="A5002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857658" y="2171700"/>
            <a:ext cx="1714842" cy="2038350"/>
          </a:xfrm>
          <a:custGeom>
            <a:avLst/>
            <a:gdLst>
              <a:gd name="connsiteX0" fmla="*/ 57492 w 1714842"/>
              <a:gd name="connsiteY0" fmla="*/ 1905000 h 2038350"/>
              <a:gd name="connsiteX1" fmla="*/ 162267 w 1714842"/>
              <a:gd name="connsiteY1" fmla="*/ 1971675 h 2038350"/>
              <a:gd name="connsiteX2" fmla="*/ 190842 w 1714842"/>
              <a:gd name="connsiteY2" fmla="*/ 1990725 h 2038350"/>
              <a:gd name="connsiteX3" fmla="*/ 219417 w 1714842"/>
              <a:gd name="connsiteY3" fmla="*/ 2000250 h 2038350"/>
              <a:gd name="connsiteX4" fmla="*/ 247992 w 1714842"/>
              <a:gd name="connsiteY4" fmla="*/ 2019300 h 2038350"/>
              <a:gd name="connsiteX5" fmla="*/ 286092 w 1714842"/>
              <a:gd name="connsiteY5" fmla="*/ 2028825 h 2038350"/>
              <a:gd name="connsiteX6" fmla="*/ 314667 w 1714842"/>
              <a:gd name="connsiteY6" fmla="*/ 2038350 h 2038350"/>
              <a:gd name="connsiteX7" fmla="*/ 819492 w 1714842"/>
              <a:gd name="connsiteY7" fmla="*/ 2028825 h 2038350"/>
              <a:gd name="connsiteX8" fmla="*/ 914742 w 1714842"/>
              <a:gd name="connsiteY8" fmla="*/ 2009775 h 2038350"/>
              <a:gd name="connsiteX9" fmla="*/ 990942 w 1714842"/>
              <a:gd name="connsiteY9" fmla="*/ 1981200 h 2038350"/>
              <a:gd name="connsiteX10" fmla="*/ 1019517 w 1714842"/>
              <a:gd name="connsiteY10" fmla="*/ 1962150 h 2038350"/>
              <a:gd name="connsiteX11" fmla="*/ 1057617 w 1714842"/>
              <a:gd name="connsiteY11" fmla="*/ 1943100 h 2038350"/>
              <a:gd name="connsiteX12" fmla="*/ 1124292 w 1714842"/>
              <a:gd name="connsiteY12" fmla="*/ 1905000 h 2038350"/>
              <a:gd name="connsiteX13" fmla="*/ 1162392 w 1714842"/>
              <a:gd name="connsiteY13" fmla="*/ 1876425 h 2038350"/>
              <a:gd name="connsiteX14" fmla="*/ 1219542 w 1714842"/>
              <a:gd name="connsiteY14" fmla="*/ 1857375 h 2038350"/>
              <a:gd name="connsiteX15" fmla="*/ 1257642 w 1714842"/>
              <a:gd name="connsiteY15" fmla="*/ 1828800 h 2038350"/>
              <a:gd name="connsiteX16" fmla="*/ 1286217 w 1714842"/>
              <a:gd name="connsiteY16" fmla="*/ 1809750 h 2038350"/>
              <a:gd name="connsiteX17" fmla="*/ 1352892 w 1714842"/>
              <a:gd name="connsiteY17" fmla="*/ 1743075 h 2038350"/>
              <a:gd name="connsiteX18" fmla="*/ 1390992 w 1714842"/>
              <a:gd name="connsiteY18" fmla="*/ 1704975 h 2038350"/>
              <a:gd name="connsiteX19" fmla="*/ 1438617 w 1714842"/>
              <a:gd name="connsiteY19" fmla="*/ 1666875 h 2038350"/>
              <a:gd name="connsiteX20" fmla="*/ 1448142 w 1714842"/>
              <a:gd name="connsiteY20" fmla="*/ 1638300 h 2038350"/>
              <a:gd name="connsiteX21" fmla="*/ 1505292 w 1714842"/>
              <a:gd name="connsiteY21" fmla="*/ 1571625 h 2038350"/>
              <a:gd name="connsiteX22" fmla="*/ 1514817 w 1714842"/>
              <a:gd name="connsiteY22" fmla="*/ 1543050 h 2038350"/>
              <a:gd name="connsiteX23" fmla="*/ 1543392 w 1714842"/>
              <a:gd name="connsiteY23" fmla="*/ 1485900 h 2038350"/>
              <a:gd name="connsiteX24" fmla="*/ 1552917 w 1714842"/>
              <a:gd name="connsiteY24" fmla="*/ 1457325 h 2038350"/>
              <a:gd name="connsiteX25" fmla="*/ 1571967 w 1714842"/>
              <a:gd name="connsiteY25" fmla="*/ 1419225 h 2038350"/>
              <a:gd name="connsiteX26" fmla="*/ 1581492 w 1714842"/>
              <a:gd name="connsiteY26" fmla="*/ 1390650 h 2038350"/>
              <a:gd name="connsiteX27" fmla="*/ 1600542 w 1714842"/>
              <a:gd name="connsiteY27" fmla="*/ 1343025 h 2038350"/>
              <a:gd name="connsiteX28" fmla="*/ 1610067 w 1714842"/>
              <a:gd name="connsiteY28" fmla="*/ 1295400 h 2038350"/>
              <a:gd name="connsiteX29" fmla="*/ 1648167 w 1714842"/>
              <a:gd name="connsiteY29" fmla="*/ 1219200 h 2038350"/>
              <a:gd name="connsiteX30" fmla="*/ 1667217 w 1714842"/>
              <a:gd name="connsiteY30" fmla="*/ 1181100 h 2038350"/>
              <a:gd name="connsiteX31" fmla="*/ 1695792 w 1714842"/>
              <a:gd name="connsiteY31" fmla="*/ 1095375 h 2038350"/>
              <a:gd name="connsiteX32" fmla="*/ 1714842 w 1714842"/>
              <a:gd name="connsiteY32" fmla="*/ 1000125 h 2038350"/>
              <a:gd name="connsiteX33" fmla="*/ 1705317 w 1714842"/>
              <a:gd name="connsiteY33" fmla="*/ 723900 h 2038350"/>
              <a:gd name="connsiteX34" fmla="*/ 1686267 w 1714842"/>
              <a:gd name="connsiteY34" fmla="*/ 676275 h 2038350"/>
              <a:gd name="connsiteX35" fmla="*/ 1676742 w 1714842"/>
              <a:gd name="connsiteY35" fmla="*/ 609600 h 2038350"/>
              <a:gd name="connsiteX36" fmla="*/ 1648167 w 1714842"/>
              <a:gd name="connsiteY36" fmla="*/ 571500 h 2038350"/>
              <a:gd name="connsiteX37" fmla="*/ 1629117 w 1714842"/>
              <a:gd name="connsiteY37" fmla="*/ 533400 h 2038350"/>
              <a:gd name="connsiteX38" fmla="*/ 1571967 w 1714842"/>
              <a:gd name="connsiteY38" fmla="*/ 447675 h 2038350"/>
              <a:gd name="connsiteX39" fmla="*/ 1533867 w 1714842"/>
              <a:gd name="connsiteY39" fmla="*/ 361950 h 2038350"/>
              <a:gd name="connsiteX40" fmla="*/ 1495767 w 1714842"/>
              <a:gd name="connsiteY40" fmla="*/ 333375 h 2038350"/>
              <a:gd name="connsiteX41" fmla="*/ 1448142 w 1714842"/>
              <a:gd name="connsiteY41" fmla="*/ 295275 h 2038350"/>
              <a:gd name="connsiteX42" fmla="*/ 1371942 w 1714842"/>
              <a:gd name="connsiteY42" fmla="*/ 238125 h 2038350"/>
              <a:gd name="connsiteX43" fmla="*/ 1333842 w 1714842"/>
              <a:gd name="connsiteY43" fmla="*/ 200025 h 2038350"/>
              <a:gd name="connsiteX44" fmla="*/ 1305267 w 1714842"/>
              <a:gd name="connsiteY44" fmla="*/ 190500 h 2038350"/>
              <a:gd name="connsiteX45" fmla="*/ 1190967 w 1714842"/>
              <a:gd name="connsiteY45" fmla="*/ 123825 h 2038350"/>
              <a:gd name="connsiteX46" fmla="*/ 1152867 w 1714842"/>
              <a:gd name="connsiteY46" fmla="*/ 114300 h 2038350"/>
              <a:gd name="connsiteX47" fmla="*/ 1076667 w 1714842"/>
              <a:gd name="connsiteY47" fmla="*/ 76200 h 2038350"/>
              <a:gd name="connsiteX48" fmla="*/ 1048092 w 1714842"/>
              <a:gd name="connsiteY48" fmla="*/ 57150 h 2038350"/>
              <a:gd name="connsiteX49" fmla="*/ 981417 w 1714842"/>
              <a:gd name="connsiteY49" fmla="*/ 38100 h 2038350"/>
              <a:gd name="connsiteX50" fmla="*/ 943317 w 1714842"/>
              <a:gd name="connsiteY50" fmla="*/ 19050 h 2038350"/>
              <a:gd name="connsiteX51" fmla="*/ 790917 w 1714842"/>
              <a:gd name="connsiteY51" fmla="*/ 0 h 2038350"/>
              <a:gd name="connsiteX52" fmla="*/ 590892 w 1714842"/>
              <a:gd name="connsiteY52" fmla="*/ 9525 h 2038350"/>
              <a:gd name="connsiteX53" fmla="*/ 543267 w 1714842"/>
              <a:gd name="connsiteY53" fmla="*/ 28575 h 2038350"/>
              <a:gd name="connsiteX54" fmla="*/ 505167 w 1714842"/>
              <a:gd name="connsiteY54" fmla="*/ 38100 h 2038350"/>
              <a:gd name="connsiteX55" fmla="*/ 476592 w 1714842"/>
              <a:gd name="connsiteY55" fmla="*/ 57150 h 2038350"/>
              <a:gd name="connsiteX56" fmla="*/ 438492 w 1714842"/>
              <a:gd name="connsiteY56" fmla="*/ 66675 h 2038350"/>
              <a:gd name="connsiteX57" fmla="*/ 362292 w 1714842"/>
              <a:gd name="connsiteY57" fmla="*/ 123825 h 2038350"/>
              <a:gd name="connsiteX58" fmla="*/ 276567 w 1714842"/>
              <a:gd name="connsiteY58" fmla="*/ 180975 h 2038350"/>
              <a:gd name="connsiteX59" fmla="*/ 209892 w 1714842"/>
              <a:gd name="connsiteY59" fmla="*/ 228600 h 2038350"/>
              <a:gd name="connsiteX60" fmla="*/ 152742 w 1714842"/>
              <a:gd name="connsiteY60" fmla="*/ 285750 h 2038350"/>
              <a:gd name="connsiteX61" fmla="*/ 133692 w 1714842"/>
              <a:gd name="connsiteY61" fmla="*/ 314325 h 2038350"/>
              <a:gd name="connsiteX62" fmla="*/ 105117 w 1714842"/>
              <a:gd name="connsiteY62" fmla="*/ 333375 h 2038350"/>
              <a:gd name="connsiteX63" fmla="*/ 67017 w 1714842"/>
              <a:gd name="connsiteY63" fmla="*/ 390525 h 2038350"/>
              <a:gd name="connsiteX64" fmla="*/ 47967 w 1714842"/>
              <a:gd name="connsiteY64" fmla="*/ 419100 h 2038350"/>
              <a:gd name="connsiteX65" fmla="*/ 28917 w 1714842"/>
              <a:gd name="connsiteY65" fmla="*/ 476250 h 2038350"/>
              <a:gd name="connsiteX66" fmla="*/ 342 w 1714842"/>
              <a:gd name="connsiteY66" fmla="*/ 533400 h 2038350"/>
              <a:gd name="connsiteX67" fmla="*/ 342 w 1714842"/>
              <a:gd name="connsiteY67" fmla="*/ 542925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14842" h="2038350">
                <a:moveTo>
                  <a:pt x="57492" y="1905000"/>
                </a:moveTo>
                <a:cubicBezTo>
                  <a:pt x="124750" y="1945355"/>
                  <a:pt x="89713" y="1923306"/>
                  <a:pt x="162267" y="1971675"/>
                </a:cubicBezTo>
                <a:cubicBezTo>
                  <a:pt x="171792" y="1978025"/>
                  <a:pt x="179982" y="1987105"/>
                  <a:pt x="190842" y="1990725"/>
                </a:cubicBezTo>
                <a:cubicBezTo>
                  <a:pt x="200367" y="1993900"/>
                  <a:pt x="210437" y="1995760"/>
                  <a:pt x="219417" y="2000250"/>
                </a:cubicBezTo>
                <a:cubicBezTo>
                  <a:pt x="229656" y="2005370"/>
                  <a:pt x="237470" y="2014791"/>
                  <a:pt x="247992" y="2019300"/>
                </a:cubicBezTo>
                <a:cubicBezTo>
                  <a:pt x="260024" y="2024457"/>
                  <a:pt x="273505" y="2025229"/>
                  <a:pt x="286092" y="2028825"/>
                </a:cubicBezTo>
                <a:cubicBezTo>
                  <a:pt x="295746" y="2031583"/>
                  <a:pt x="305142" y="2035175"/>
                  <a:pt x="314667" y="2038350"/>
                </a:cubicBezTo>
                <a:cubicBezTo>
                  <a:pt x="482942" y="2035175"/>
                  <a:pt x="651378" y="2036830"/>
                  <a:pt x="819492" y="2028825"/>
                </a:cubicBezTo>
                <a:cubicBezTo>
                  <a:pt x="851834" y="2027285"/>
                  <a:pt x="914742" y="2009775"/>
                  <a:pt x="914742" y="2009775"/>
                </a:cubicBezTo>
                <a:cubicBezTo>
                  <a:pt x="981755" y="1965099"/>
                  <a:pt x="896781" y="2016510"/>
                  <a:pt x="990942" y="1981200"/>
                </a:cubicBezTo>
                <a:cubicBezTo>
                  <a:pt x="1001661" y="1977180"/>
                  <a:pt x="1009578" y="1967830"/>
                  <a:pt x="1019517" y="1962150"/>
                </a:cubicBezTo>
                <a:cubicBezTo>
                  <a:pt x="1031845" y="1955105"/>
                  <a:pt x="1045576" y="1950625"/>
                  <a:pt x="1057617" y="1943100"/>
                </a:cubicBezTo>
                <a:cubicBezTo>
                  <a:pt x="1123520" y="1901911"/>
                  <a:pt x="1068152" y="1923713"/>
                  <a:pt x="1124292" y="1905000"/>
                </a:cubicBezTo>
                <a:cubicBezTo>
                  <a:pt x="1136992" y="1895475"/>
                  <a:pt x="1148193" y="1883525"/>
                  <a:pt x="1162392" y="1876425"/>
                </a:cubicBezTo>
                <a:cubicBezTo>
                  <a:pt x="1180353" y="1867445"/>
                  <a:pt x="1201581" y="1866355"/>
                  <a:pt x="1219542" y="1857375"/>
                </a:cubicBezTo>
                <a:cubicBezTo>
                  <a:pt x="1233741" y="1850275"/>
                  <a:pt x="1244724" y="1838027"/>
                  <a:pt x="1257642" y="1828800"/>
                </a:cubicBezTo>
                <a:cubicBezTo>
                  <a:pt x="1266957" y="1822146"/>
                  <a:pt x="1277708" y="1817408"/>
                  <a:pt x="1286217" y="1809750"/>
                </a:cubicBezTo>
                <a:cubicBezTo>
                  <a:pt x="1309579" y="1788724"/>
                  <a:pt x="1330667" y="1765300"/>
                  <a:pt x="1352892" y="1743075"/>
                </a:cubicBezTo>
                <a:cubicBezTo>
                  <a:pt x="1365592" y="1730375"/>
                  <a:pt x="1376967" y="1716195"/>
                  <a:pt x="1390992" y="1704975"/>
                </a:cubicBezTo>
                <a:lnTo>
                  <a:pt x="1438617" y="1666875"/>
                </a:lnTo>
                <a:cubicBezTo>
                  <a:pt x="1441792" y="1657350"/>
                  <a:pt x="1442306" y="1646470"/>
                  <a:pt x="1448142" y="1638300"/>
                </a:cubicBezTo>
                <a:cubicBezTo>
                  <a:pt x="1487201" y="1583618"/>
                  <a:pt x="1480828" y="1620554"/>
                  <a:pt x="1505292" y="1571625"/>
                </a:cubicBezTo>
                <a:cubicBezTo>
                  <a:pt x="1509782" y="1562645"/>
                  <a:pt x="1510739" y="1552225"/>
                  <a:pt x="1514817" y="1543050"/>
                </a:cubicBezTo>
                <a:cubicBezTo>
                  <a:pt x="1523467" y="1523587"/>
                  <a:pt x="1534742" y="1505363"/>
                  <a:pt x="1543392" y="1485900"/>
                </a:cubicBezTo>
                <a:cubicBezTo>
                  <a:pt x="1547470" y="1476725"/>
                  <a:pt x="1548962" y="1466553"/>
                  <a:pt x="1552917" y="1457325"/>
                </a:cubicBezTo>
                <a:cubicBezTo>
                  <a:pt x="1558510" y="1444274"/>
                  <a:pt x="1566374" y="1432276"/>
                  <a:pt x="1571967" y="1419225"/>
                </a:cubicBezTo>
                <a:cubicBezTo>
                  <a:pt x="1575922" y="1409997"/>
                  <a:pt x="1577967" y="1400051"/>
                  <a:pt x="1581492" y="1390650"/>
                </a:cubicBezTo>
                <a:cubicBezTo>
                  <a:pt x="1587495" y="1374641"/>
                  <a:pt x="1595629" y="1359402"/>
                  <a:pt x="1600542" y="1343025"/>
                </a:cubicBezTo>
                <a:cubicBezTo>
                  <a:pt x="1605194" y="1327518"/>
                  <a:pt x="1604255" y="1310510"/>
                  <a:pt x="1610067" y="1295400"/>
                </a:cubicBezTo>
                <a:cubicBezTo>
                  <a:pt x="1620261" y="1268895"/>
                  <a:pt x="1635467" y="1244600"/>
                  <a:pt x="1648167" y="1219200"/>
                </a:cubicBezTo>
                <a:cubicBezTo>
                  <a:pt x="1654517" y="1206500"/>
                  <a:pt x="1663773" y="1194875"/>
                  <a:pt x="1667217" y="1181100"/>
                </a:cubicBezTo>
                <a:cubicBezTo>
                  <a:pt x="1690043" y="1089797"/>
                  <a:pt x="1659924" y="1202978"/>
                  <a:pt x="1695792" y="1095375"/>
                </a:cubicBezTo>
                <a:cubicBezTo>
                  <a:pt x="1705265" y="1066957"/>
                  <a:pt x="1710152" y="1028263"/>
                  <a:pt x="1714842" y="1000125"/>
                </a:cubicBezTo>
                <a:cubicBezTo>
                  <a:pt x="1711667" y="908050"/>
                  <a:pt x="1713415" y="815673"/>
                  <a:pt x="1705317" y="723900"/>
                </a:cubicBezTo>
                <a:cubicBezTo>
                  <a:pt x="1703814" y="706868"/>
                  <a:pt x="1690414" y="692862"/>
                  <a:pt x="1686267" y="676275"/>
                </a:cubicBezTo>
                <a:cubicBezTo>
                  <a:pt x="1680822" y="654495"/>
                  <a:pt x="1684414" y="630699"/>
                  <a:pt x="1676742" y="609600"/>
                </a:cubicBezTo>
                <a:cubicBezTo>
                  <a:pt x="1671317" y="594681"/>
                  <a:pt x="1656581" y="584962"/>
                  <a:pt x="1648167" y="571500"/>
                </a:cubicBezTo>
                <a:cubicBezTo>
                  <a:pt x="1640642" y="559459"/>
                  <a:pt x="1636642" y="545441"/>
                  <a:pt x="1629117" y="533400"/>
                </a:cubicBezTo>
                <a:cubicBezTo>
                  <a:pt x="1589234" y="469587"/>
                  <a:pt x="1608943" y="521626"/>
                  <a:pt x="1571967" y="447675"/>
                </a:cubicBezTo>
                <a:cubicBezTo>
                  <a:pt x="1565196" y="434134"/>
                  <a:pt x="1545987" y="376090"/>
                  <a:pt x="1533867" y="361950"/>
                </a:cubicBezTo>
                <a:cubicBezTo>
                  <a:pt x="1523536" y="349897"/>
                  <a:pt x="1506992" y="344600"/>
                  <a:pt x="1495767" y="333375"/>
                </a:cubicBezTo>
                <a:cubicBezTo>
                  <a:pt x="1452683" y="290291"/>
                  <a:pt x="1503772" y="313818"/>
                  <a:pt x="1448142" y="295275"/>
                </a:cubicBezTo>
                <a:cubicBezTo>
                  <a:pt x="1331489" y="178622"/>
                  <a:pt x="1480271" y="319372"/>
                  <a:pt x="1371942" y="238125"/>
                </a:cubicBezTo>
                <a:cubicBezTo>
                  <a:pt x="1357574" y="227349"/>
                  <a:pt x="1348457" y="210464"/>
                  <a:pt x="1333842" y="200025"/>
                </a:cubicBezTo>
                <a:cubicBezTo>
                  <a:pt x="1325672" y="194189"/>
                  <a:pt x="1314081" y="195308"/>
                  <a:pt x="1305267" y="190500"/>
                </a:cubicBezTo>
                <a:cubicBezTo>
                  <a:pt x="1276231" y="174662"/>
                  <a:pt x="1227792" y="137634"/>
                  <a:pt x="1190967" y="123825"/>
                </a:cubicBezTo>
                <a:cubicBezTo>
                  <a:pt x="1178710" y="119228"/>
                  <a:pt x="1164951" y="119335"/>
                  <a:pt x="1152867" y="114300"/>
                </a:cubicBezTo>
                <a:cubicBezTo>
                  <a:pt x="1126653" y="103378"/>
                  <a:pt x="1100296" y="91952"/>
                  <a:pt x="1076667" y="76200"/>
                </a:cubicBezTo>
                <a:cubicBezTo>
                  <a:pt x="1067142" y="69850"/>
                  <a:pt x="1058721" y="61402"/>
                  <a:pt x="1048092" y="57150"/>
                </a:cubicBezTo>
                <a:cubicBezTo>
                  <a:pt x="1026631" y="48566"/>
                  <a:pt x="1003140" y="45999"/>
                  <a:pt x="981417" y="38100"/>
                </a:cubicBezTo>
                <a:cubicBezTo>
                  <a:pt x="968073" y="33248"/>
                  <a:pt x="957016" y="22786"/>
                  <a:pt x="943317" y="19050"/>
                </a:cubicBezTo>
                <a:cubicBezTo>
                  <a:pt x="924629" y="13953"/>
                  <a:pt x="801052" y="1126"/>
                  <a:pt x="790917" y="0"/>
                </a:cubicBezTo>
                <a:cubicBezTo>
                  <a:pt x="724242" y="3175"/>
                  <a:pt x="657203" y="1874"/>
                  <a:pt x="590892" y="9525"/>
                </a:cubicBezTo>
                <a:cubicBezTo>
                  <a:pt x="573907" y="11485"/>
                  <a:pt x="559487" y="23168"/>
                  <a:pt x="543267" y="28575"/>
                </a:cubicBezTo>
                <a:cubicBezTo>
                  <a:pt x="530848" y="32715"/>
                  <a:pt x="517867" y="34925"/>
                  <a:pt x="505167" y="38100"/>
                </a:cubicBezTo>
                <a:cubicBezTo>
                  <a:pt x="495642" y="44450"/>
                  <a:pt x="487114" y="52641"/>
                  <a:pt x="476592" y="57150"/>
                </a:cubicBezTo>
                <a:cubicBezTo>
                  <a:pt x="464560" y="62307"/>
                  <a:pt x="449800" y="60079"/>
                  <a:pt x="438492" y="66675"/>
                </a:cubicBezTo>
                <a:cubicBezTo>
                  <a:pt x="411067" y="82673"/>
                  <a:pt x="388710" y="106213"/>
                  <a:pt x="362292" y="123825"/>
                </a:cubicBezTo>
                <a:lnTo>
                  <a:pt x="276567" y="180975"/>
                </a:lnTo>
                <a:cubicBezTo>
                  <a:pt x="256691" y="194226"/>
                  <a:pt x="226770" y="213410"/>
                  <a:pt x="209892" y="228600"/>
                </a:cubicBezTo>
                <a:cubicBezTo>
                  <a:pt x="189867" y="246622"/>
                  <a:pt x="167686" y="263334"/>
                  <a:pt x="152742" y="285750"/>
                </a:cubicBezTo>
                <a:cubicBezTo>
                  <a:pt x="146392" y="295275"/>
                  <a:pt x="141787" y="306230"/>
                  <a:pt x="133692" y="314325"/>
                </a:cubicBezTo>
                <a:cubicBezTo>
                  <a:pt x="125597" y="322420"/>
                  <a:pt x="114642" y="327025"/>
                  <a:pt x="105117" y="333375"/>
                </a:cubicBezTo>
                <a:lnTo>
                  <a:pt x="67017" y="390525"/>
                </a:lnTo>
                <a:cubicBezTo>
                  <a:pt x="60667" y="400050"/>
                  <a:pt x="51587" y="408240"/>
                  <a:pt x="47967" y="419100"/>
                </a:cubicBezTo>
                <a:cubicBezTo>
                  <a:pt x="41617" y="438150"/>
                  <a:pt x="40056" y="459542"/>
                  <a:pt x="28917" y="476250"/>
                </a:cubicBezTo>
                <a:cubicBezTo>
                  <a:pt x="10293" y="504186"/>
                  <a:pt x="8229" y="501852"/>
                  <a:pt x="342" y="533400"/>
                </a:cubicBezTo>
                <a:cubicBezTo>
                  <a:pt x="-428" y="536480"/>
                  <a:pt x="342" y="539750"/>
                  <a:pt x="342" y="542925"/>
                </a:cubicBezTo>
              </a:path>
            </a:pathLst>
          </a:custGeom>
          <a:noFill/>
          <a:ln w="38100">
            <a:solidFill>
              <a:srgbClr val="A5002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914650" y="1857375"/>
            <a:ext cx="3295650" cy="723900"/>
          </a:xfrm>
          <a:custGeom>
            <a:avLst/>
            <a:gdLst>
              <a:gd name="connsiteX0" fmla="*/ 0 w 3295650"/>
              <a:gd name="connsiteY0" fmla="*/ 723900 h 723900"/>
              <a:gd name="connsiteX1" fmla="*/ 57150 w 3295650"/>
              <a:gd name="connsiteY1" fmla="*/ 638175 h 723900"/>
              <a:gd name="connsiteX2" fmla="*/ 152400 w 3295650"/>
              <a:gd name="connsiteY2" fmla="*/ 552450 h 723900"/>
              <a:gd name="connsiteX3" fmla="*/ 180975 w 3295650"/>
              <a:gd name="connsiteY3" fmla="*/ 533400 h 723900"/>
              <a:gd name="connsiteX4" fmla="*/ 219075 w 3295650"/>
              <a:gd name="connsiteY4" fmla="*/ 514350 h 723900"/>
              <a:gd name="connsiteX5" fmla="*/ 266700 w 3295650"/>
              <a:gd name="connsiteY5" fmla="*/ 495300 h 723900"/>
              <a:gd name="connsiteX6" fmla="*/ 304800 w 3295650"/>
              <a:gd name="connsiteY6" fmla="*/ 466725 h 723900"/>
              <a:gd name="connsiteX7" fmla="*/ 333375 w 3295650"/>
              <a:gd name="connsiteY7" fmla="*/ 457200 h 723900"/>
              <a:gd name="connsiteX8" fmla="*/ 400050 w 3295650"/>
              <a:gd name="connsiteY8" fmla="*/ 409575 h 723900"/>
              <a:gd name="connsiteX9" fmla="*/ 438150 w 3295650"/>
              <a:gd name="connsiteY9" fmla="*/ 390525 h 723900"/>
              <a:gd name="connsiteX10" fmla="*/ 466725 w 3295650"/>
              <a:gd name="connsiteY10" fmla="*/ 371475 h 723900"/>
              <a:gd name="connsiteX11" fmla="*/ 514350 w 3295650"/>
              <a:gd name="connsiteY11" fmla="*/ 352425 h 723900"/>
              <a:gd name="connsiteX12" fmla="*/ 552450 w 3295650"/>
              <a:gd name="connsiteY12" fmla="*/ 323850 h 723900"/>
              <a:gd name="connsiteX13" fmla="*/ 590550 w 3295650"/>
              <a:gd name="connsiteY13" fmla="*/ 304800 h 723900"/>
              <a:gd name="connsiteX14" fmla="*/ 638175 w 3295650"/>
              <a:gd name="connsiteY14" fmla="*/ 276225 h 723900"/>
              <a:gd name="connsiteX15" fmla="*/ 733425 w 3295650"/>
              <a:gd name="connsiteY15" fmla="*/ 238125 h 723900"/>
              <a:gd name="connsiteX16" fmla="*/ 762000 w 3295650"/>
              <a:gd name="connsiteY16" fmla="*/ 219075 h 723900"/>
              <a:gd name="connsiteX17" fmla="*/ 838200 w 3295650"/>
              <a:gd name="connsiteY17" fmla="*/ 180975 h 723900"/>
              <a:gd name="connsiteX18" fmla="*/ 876300 w 3295650"/>
              <a:gd name="connsiteY18" fmla="*/ 161925 h 723900"/>
              <a:gd name="connsiteX19" fmla="*/ 933450 w 3295650"/>
              <a:gd name="connsiteY19" fmla="*/ 142875 h 723900"/>
              <a:gd name="connsiteX20" fmla="*/ 962025 w 3295650"/>
              <a:gd name="connsiteY20" fmla="*/ 133350 h 723900"/>
              <a:gd name="connsiteX21" fmla="*/ 1009650 w 3295650"/>
              <a:gd name="connsiteY21" fmla="*/ 114300 h 723900"/>
              <a:gd name="connsiteX22" fmla="*/ 1076325 w 3295650"/>
              <a:gd name="connsiteY22" fmla="*/ 104775 h 723900"/>
              <a:gd name="connsiteX23" fmla="*/ 1114425 w 3295650"/>
              <a:gd name="connsiteY23" fmla="*/ 76200 h 723900"/>
              <a:gd name="connsiteX24" fmla="*/ 1181100 w 3295650"/>
              <a:gd name="connsiteY24" fmla="*/ 66675 h 723900"/>
              <a:gd name="connsiteX25" fmla="*/ 1209675 w 3295650"/>
              <a:gd name="connsiteY25" fmla="*/ 57150 h 723900"/>
              <a:gd name="connsiteX26" fmla="*/ 1247775 w 3295650"/>
              <a:gd name="connsiteY26" fmla="*/ 47625 h 723900"/>
              <a:gd name="connsiteX27" fmla="*/ 1390650 w 3295650"/>
              <a:gd name="connsiteY27" fmla="*/ 28575 h 723900"/>
              <a:gd name="connsiteX28" fmla="*/ 1533525 w 3295650"/>
              <a:gd name="connsiteY28" fmla="*/ 9525 h 723900"/>
              <a:gd name="connsiteX29" fmla="*/ 1771650 w 3295650"/>
              <a:gd name="connsiteY29" fmla="*/ 0 h 723900"/>
              <a:gd name="connsiteX30" fmla="*/ 2238375 w 3295650"/>
              <a:gd name="connsiteY30" fmla="*/ 19050 h 723900"/>
              <a:gd name="connsiteX31" fmla="*/ 2409825 w 3295650"/>
              <a:gd name="connsiteY31" fmla="*/ 38100 h 723900"/>
              <a:gd name="connsiteX32" fmla="*/ 2447925 w 3295650"/>
              <a:gd name="connsiteY32" fmla="*/ 47625 h 723900"/>
              <a:gd name="connsiteX33" fmla="*/ 2571750 w 3295650"/>
              <a:gd name="connsiteY33" fmla="*/ 95250 h 723900"/>
              <a:gd name="connsiteX34" fmla="*/ 2609850 w 3295650"/>
              <a:gd name="connsiteY34" fmla="*/ 104775 h 723900"/>
              <a:gd name="connsiteX35" fmla="*/ 2705100 w 3295650"/>
              <a:gd name="connsiteY35" fmla="*/ 142875 h 723900"/>
              <a:gd name="connsiteX36" fmla="*/ 2733675 w 3295650"/>
              <a:gd name="connsiteY36" fmla="*/ 161925 h 723900"/>
              <a:gd name="connsiteX37" fmla="*/ 2809875 w 3295650"/>
              <a:gd name="connsiteY37" fmla="*/ 200025 h 723900"/>
              <a:gd name="connsiteX38" fmla="*/ 2838450 w 3295650"/>
              <a:gd name="connsiteY38" fmla="*/ 219075 h 723900"/>
              <a:gd name="connsiteX39" fmla="*/ 2867025 w 3295650"/>
              <a:gd name="connsiteY39" fmla="*/ 247650 h 723900"/>
              <a:gd name="connsiteX40" fmla="*/ 2895600 w 3295650"/>
              <a:gd name="connsiteY40" fmla="*/ 257175 h 723900"/>
              <a:gd name="connsiteX41" fmla="*/ 2962275 w 3295650"/>
              <a:gd name="connsiteY41" fmla="*/ 314325 h 723900"/>
              <a:gd name="connsiteX42" fmla="*/ 2990850 w 3295650"/>
              <a:gd name="connsiteY42" fmla="*/ 333375 h 723900"/>
              <a:gd name="connsiteX43" fmla="*/ 3028950 w 3295650"/>
              <a:gd name="connsiteY43" fmla="*/ 342900 h 723900"/>
              <a:gd name="connsiteX44" fmla="*/ 3057525 w 3295650"/>
              <a:gd name="connsiteY44" fmla="*/ 371475 h 723900"/>
              <a:gd name="connsiteX45" fmla="*/ 3105150 w 3295650"/>
              <a:gd name="connsiteY45" fmla="*/ 438150 h 723900"/>
              <a:gd name="connsiteX46" fmla="*/ 3162300 w 3295650"/>
              <a:gd name="connsiteY46" fmla="*/ 495300 h 723900"/>
              <a:gd name="connsiteX47" fmla="*/ 3171825 w 3295650"/>
              <a:gd name="connsiteY47" fmla="*/ 523875 h 723900"/>
              <a:gd name="connsiteX48" fmla="*/ 3238500 w 3295650"/>
              <a:gd name="connsiteY48" fmla="*/ 609600 h 723900"/>
              <a:gd name="connsiteX49" fmla="*/ 3248025 w 3295650"/>
              <a:gd name="connsiteY49" fmla="*/ 638175 h 723900"/>
              <a:gd name="connsiteX50" fmla="*/ 3295650 w 3295650"/>
              <a:gd name="connsiteY50" fmla="*/ 70485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95650" h="723900">
                <a:moveTo>
                  <a:pt x="0" y="723900"/>
                </a:moveTo>
                <a:cubicBezTo>
                  <a:pt x="18231" y="693514"/>
                  <a:pt x="33340" y="664630"/>
                  <a:pt x="57150" y="638175"/>
                </a:cubicBezTo>
                <a:cubicBezTo>
                  <a:pt x="97269" y="593598"/>
                  <a:pt x="109397" y="583166"/>
                  <a:pt x="152400" y="552450"/>
                </a:cubicBezTo>
                <a:cubicBezTo>
                  <a:pt x="161715" y="545796"/>
                  <a:pt x="171036" y="539080"/>
                  <a:pt x="180975" y="533400"/>
                </a:cubicBezTo>
                <a:cubicBezTo>
                  <a:pt x="193303" y="526355"/>
                  <a:pt x="206100" y="520117"/>
                  <a:pt x="219075" y="514350"/>
                </a:cubicBezTo>
                <a:cubicBezTo>
                  <a:pt x="234699" y="507406"/>
                  <a:pt x="251754" y="503603"/>
                  <a:pt x="266700" y="495300"/>
                </a:cubicBezTo>
                <a:cubicBezTo>
                  <a:pt x="280577" y="487590"/>
                  <a:pt x="291017" y="474601"/>
                  <a:pt x="304800" y="466725"/>
                </a:cubicBezTo>
                <a:cubicBezTo>
                  <a:pt x="313517" y="461744"/>
                  <a:pt x="324395" y="461690"/>
                  <a:pt x="333375" y="457200"/>
                </a:cubicBezTo>
                <a:cubicBezTo>
                  <a:pt x="353525" y="447125"/>
                  <a:pt x="382792" y="420361"/>
                  <a:pt x="400050" y="409575"/>
                </a:cubicBezTo>
                <a:cubicBezTo>
                  <a:pt x="412091" y="402050"/>
                  <a:pt x="425822" y="397570"/>
                  <a:pt x="438150" y="390525"/>
                </a:cubicBezTo>
                <a:cubicBezTo>
                  <a:pt x="448089" y="384845"/>
                  <a:pt x="456486" y="376595"/>
                  <a:pt x="466725" y="371475"/>
                </a:cubicBezTo>
                <a:cubicBezTo>
                  <a:pt x="482018" y="363829"/>
                  <a:pt x="499404" y="360728"/>
                  <a:pt x="514350" y="352425"/>
                </a:cubicBezTo>
                <a:cubicBezTo>
                  <a:pt x="528227" y="344715"/>
                  <a:pt x="538988" y="332264"/>
                  <a:pt x="552450" y="323850"/>
                </a:cubicBezTo>
                <a:cubicBezTo>
                  <a:pt x="564491" y="316325"/>
                  <a:pt x="578138" y="311696"/>
                  <a:pt x="590550" y="304800"/>
                </a:cubicBezTo>
                <a:cubicBezTo>
                  <a:pt x="606734" y="295809"/>
                  <a:pt x="621321" y="283886"/>
                  <a:pt x="638175" y="276225"/>
                </a:cubicBezTo>
                <a:cubicBezTo>
                  <a:pt x="733582" y="232858"/>
                  <a:pt x="659838" y="280175"/>
                  <a:pt x="733425" y="238125"/>
                </a:cubicBezTo>
                <a:cubicBezTo>
                  <a:pt x="743364" y="232445"/>
                  <a:pt x="751950" y="224557"/>
                  <a:pt x="762000" y="219075"/>
                </a:cubicBezTo>
                <a:cubicBezTo>
                  <a:pt x="786931" y="205477"/>
                  <a:pt x="812800" y="193675"/>
                  <a:pt x="838200" y="180975"/>
                </a:cubicBezTo>
                <a:cubicBezTo>
                  <a:pt x="850900" y="174625"/>
                  <a:pt x="862830" y="166415"/>
                  <a:pt x="876300" y="161925"/>
                </a:cubicBezTo>
                <a:lnTo>
                  <a:pt x="933450" y="142875"/>
                </a:lnTo>
                <a:cubicBezTo>
                  <a:pt x="942975" y="139700"/>
                  <a:pt x="952703" y="137079"/>
                  <a:pt x="962025" y="133350"/>
                </a:cubicBezTo>
                <a:cubicBezTo>
                  <a:pt x="977900" y="127000"/>
                  <a:pt x="993063" y="118447"/>
                  <a:pt x="1009650" y="114300"/>
                </a:cubicBezTo>
                <a:cubicBezTo>
                  <a:pt x="1031430" y="108855"/>
                  <a:pt x="1054100" y="107950"/>
                  <a:pt x="1076325" y="104775"/>
                </a:cubicBezTo>
                <a:cubicBezTo>
                  <a:pt x="1089025" y="95250"/>
                  <a:pt x="1099506" y="81625"/>
                  <a:pt x="1114425" y="76200"/>
                </a:cubicBezTo>
                <a:cubicBezTo>
                  <a:pt x="1135524" y="68528"/>
                  <a:pt x="1159085" y="71078"/>
                  <a:pt x="1181100" y="66675"/>
                </a:cubicBezTo>
                <a:cubicBezTo>
                  <a:pt x="1190945" y="64706"/>
                  <a:pt x="1200021" y="59908"/>
                  <a:pt x="1209675" y="57150"/>
                </a:cubicBezTo>
                <a:cubicBezTo>
                  <a:pt x="1222262" y="53554"/>
                  <a:pt x="1234996" y="50465"/>
                  <a:pt x="1247775" y="47625"/>
                </a:cubicBezTo>
                <a:cubicBezTo>
                  <a:pt x="1328148" y="29764"/>
                  <a:pt x="1276415" y="43806"/>
                  <a:pt x="1390650" y="28575"/>
                </a:cubicBezTo>
                <a:cubicBezTo>
                  <a:pt x="1506832" y="13084"/>
                  <a:pt x="1348713" y="20086"/>
                  <a:pt x="1533525" y="9525"/>
                </a:cubicBezTo>
                <a:cubicBezTo>
                  <a:pt x="1612834" y="4993"/>
                  <a:pt x="1692275" y="3175"/>
                  <a:pt x="1771650" y="0"/>
                </a:cubicBezTo>
                <a:cubicBezTo>
                  <a:pt x="1951734" y="6003"/>
                  <a:pt x="2067475" y="8024"/>
                  <a:pt x="2238375" y="19050"/>
                </a:cubicBezTo>
                <a:cubicBezTo>
                  <a:pt x="2307170" y="23488"/>
                  <a:pt x="2347672" y="25669"/>
                  <a:pt x="2409825" y="38100"/>
                </a:cubicBezTo>
                <a:cubicBezTo>
                  <a:pt x="2422662" y="40667"/>
                  <a:pt x="2435597" y="43222"/>
                  <a:pt x="2447925" y="47625"/>
                </a:cubicBezTo>
                <a:cubicBezTo>
                  <a:pt x="2476698" y="57901"/>
                  <a:pt x="2532989" y="84176"/>
                  <a:pt x="2571750" y="95250"/>
                </a:cubicBezTo>
                <a:cubicBezTo>
                  <a:pt x="2584337" y="98846"/>
                  <a:pt x="2597311" y="101013"/>
                  <a:pt x="2609850" y="104775"/>
                </a:cubicBezTo>
                <a:cubicBezTo>
                  <a:pt x="2650934" y="117100"/>
                  <a:pt x="2669925" y="122775"/>
                  <a:pt x="2705100" y="142875"/>
                </a:cubicBezTo>
                <a:cubicBezTo>
                  <a:pt x="2715039" y="148555"/>
                  <a:pt x="2723625" y="156443"/>
                  <a:pt x="2733675" y="161925"/>
                </a:cubicBezTo>
                <a:cubicBezTo>
                  <a:pt x="2758606" y="175523"/>
                  <a:pt x="2786246" y="184273"/>
                  <a:pt x="2809875" y="200025"/>
                </a:cubicBezTo>
                <a:cubicBezTo>
                  <a:pt x="2819400" y="206375"/>
                  <a:pt x="2829656" y="211746"/>
                  <a:pt x="2838450" y="219075"/>
                </a:cubicBezTo>
                <a:cubicBezTo>
                  <a:pt x="2848798" y="227699"/>
                  <a:pt x="2855817" y="240178"/>
                  <a:pt x="2867025" y="247650"/>
                </a:cubicBezTo>
                <a:cubicBezTo>
                  <a:pt x="2875379" y="253219"/>
                  <a:pt x="2886075" y="254000"/>
                  <a:pt x="2895600" y="257175"/>
                </a:cubicBezTo>
                <a:cubicBezTo>
                  <a:pt x="2930216" y="291791"/>
                  <a:pt x="2919508" y="283777"/>
                  <a:pt x="2962275" y="314325"/>
                </a:cubicBezTo>
                <a:cubicBezTo>
                  <a:pt x="2971590" y="320979"/>
                  <a:pt x="2980328" y="328866"/>
                  <a:pt x="2990850" y="333375"/>
                </a:cubicBezTo>
                <a:cubicBezTo>
                  <a:pt x="3002882" y="338532"/>
                  <a:pt x="3016250" y="339725"/>
                  <a:pt x="3028950" y="342900"/>
                </a:cubicBezTo>
                <a:cubicBezTo>
                  <a:pt x="3038475" y="352425"/>
                  <a:pt x="3048901" y="361127"/>
                  <a:pt x="3057525" y="371475"/>
                </a:cubicBezTo>
                <a:cubicBezTo>
                  <a:pt x="3115498" y="441042"/>
                  <a:pt x="3027942" y="352363"/>
                  <a:pt x="3105150" y="438150"/>
                </a:cubicBezTo>
                <a:cubicBezTo>
                  <a:pt x="3123172" y="458175"/>
                  <a:pt x="3162300" y="495300"/>
                  <a:pt x="3162300" y="495300"/>
                </a:cubicBezTo>
                <a:cubicBezTo>
                  <a:pt x="3165475" y="504825"/>
                  <a:pt x="3166256" y="515521"/>
                  <a:pt x="3171825" y="523875"/>
                </a:cubicBezTo>
                <a:cubicBezTo>
                  <a:pt x="3204699" y="573185"/>
                  <a:pt x="3213138" y="533515"/>
                  <a:pt x="3238500" y="609600"/>
                </a:cubicBezTo>
                <a:cubicBezTo>
                  <a:pt x="3241675" y="619125"/>
                  <a:pt x="3243149" y="629398"/>
                  <a:pt x="3248025" y="638175"/>
                </a:cubicBezTo>
                <a:cubicBezTo>
                  <a:pt x="3273394" y="683840"/>
                  <a:pt x="3272921" y="682121"/>
                  <a:pt x="3295650" y="704850"/>
                </a:cubicBezTo>
              </a:path>
            </a:pathLst>
          </a:custGeom>
          <a:noFill/>
          <a:ln w="889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009900" y="4219233"/>
            <a:ext cx="3133725" cy="476592"/>
          </a:xfrm>
          <a:custGeom>
            <a:avLst/>
            <a:gdLst>
              <a:gd name="connsiteX0" fmla="*/ 3133725 w 3133725"/>
              <a:gd name="connsiteY0" fmla="*/ 19392 h 476592"/>
              <a:gd name="connsiteX1" fmla="*/ 3076575 w 3133725"/>
              <a:gd name="connsiteY1" fmla="*/ 67017 h 476592"/>
              <a:gd name="connsiteX2" fmla="*/ 3048000 w 3133725"/>
              <a:gd name="connsiteY2" fmla="*/ 76542 h 476592"/>
              <a:gd name="connsiteX3" fmla="*/ 3000375 w 3133725"/>
              <a:gd name="connsiteY3" fmla="*/ 105117 h 476592"/>
              <a:gd name="connsiteX4" fmla="*/ 2933700 w 3133725"/>
              <a:gd name="connsiteY4" fmla="*/ 143217 h 476592"/>
              <a:gd name="connsiteX5" fmla="*/ 2867025 w 3133725"/>
              <a:gd name="connsiteY5" fmla="*/ 190842 h 476592"/>
              <a:gd name="connsiteX6" fmla="*/ 2838450 w 3133725"/>
              <a:gd name="connsiteY6" fmla="*/ 200367 h 476592"/>
              <a:gd name="connsiteX7" fmla="*/ 2790825 w 3133725"/>
              <a:gd name="connsiteY7" fmla="*/ 219417 h 476592"/>
              <a:gd name="connsiteX8" fmla="*/ 2695575 w 3133725"/>
              <a:gd name="connsiteY8" fmla="*/ 257517 h 476592"/>
              <a:gd name="connsiteX9" fmla="*/ 2667000 w 3133725"/>
              <a:gd name="connsiteY9" fmla="*/ 276567 h 476592"/>
              <a:gd name="connsiteX10" fmla="*/ 2619375 w 3133725"/>
              <a:gd name="connsiteY10" fmla="*/ 286092 h 476592"/>
              <a:gd name="connsiteX11" fmla="*/ 2543175 w 3133725"/>
              <a:gd name="connsiteY11" fmla="*/ 305142 h 476592"/>
              <a:gd name="connsiteX12" fmla="*/ 2447925 w 3133725"/>
              <a:gd name="connsiteY12" fmla="*/ 333717 h 476592"/>
              <a:gd name="connsiteX13" fmla="*/ 2362200 w 3133725"/>
              <a:gd name="connsiteY13" fmla="*/ 362292 h 476592"/>
              <a:gd name="connsiteX14" fmla="*/ 2305050 w 3133725"/>
              <a:gd name="connsiteY14" fmla="*/ 381342 h 476592"/>
              <a:gd name="connsiteX15" fmla="*/ 2190750 w 3133725"/>
              <a:gd name="connsiteY15" fmla="*/ 409917 h 476592"/>
              <a:gd name="connsiteX16" fmla="*/ 2085975 w 3133725"/>
              <a:gd name="connsiteY16" fmla="*/ 438492 h 476592"/>
              <a:gd name="connsiteX17" fmla="*/ 2028825 w 3133725"/>
              <a:gd name="connsiteY17" fmla="*/ 448017 h 476592"/>
              <a:gd name="connsiteX18" fmla="*/ 1981200 w 3133725"/>
              <a:gd name="connsiteY18" fmla="*/ 457542 h 476592"/>
              <a:gd name="connsiteX19" fmla="*/ 1781175 w 3133725"/>
              <a:gd name="connsiteY19" fmla="*/ 476592 h 476592"/>
              <a:gd name="connsiteX20" fmla="*/ 1066800 w 3133725"/>
              <a:gd name="connsiteY20" fmla="*/ 467067 h 476592"/>
              <a:gd name="connsiteX21" fmla="*/ 942975 w 3133725"/>
              <a:gd name="connsiteY21" fmla="*/ 448017 h 476592"/>
              <a:gd name="connsiteX22" fmla="*/ 752475 w 3133725"/>
              <a:gd name="connsiteY22" fmla="*/ 419442 h 476592"/>
              <a:gd name="connsiteX23" fmla="*/ 714375 w 3133725"/>
              <a:gd name="connsiteY23" fmla="*/ 409917 h 476592"/>
              <a:gd name="connsiteX24" fmla="*/ 638175 w 3133725"/>
              <a:gd name="connsiteY24" fmla="*/ 371817 h 476592"/>
              <a:gd name="connsiteX25" fmla="*/ 561975 w 3133725"/>
              <a:gd name="connsiteY25" fmla="*/ 352767 h 476592"/>
              <a:gd name="connsiteX26" fmla="*/ 523875 w 3133725"/>
              <a:gd name="connsiteY26" fmla="*/ 314667 h 476592"/>
              <a:gd name="connsiteX27" fmla="*/ 466725 w 3133725"/>
              <a:gd name="connsiteY27" fmla="*/ 295617 h 476592"/>
              <a:gd name="connsiteX28" fmla="*/ 428625 w 3133725"/>
              <a:gd name="connsiteY28" fmla="*/ 267042 h 476592"/>
              <a:gd name="connsiteX29" fmla="*/ 371475 w 3133725"/>
              <a:gd name="connsiteY29" fmla="*/ 247992 h 476592"/>
              <a:gd name="connsiteX30" fmla="*/ 314325 w 3133725"/>
              <a:gd name="connsiteY30" fmla="*/ 219417 h 476592"/>
              <a:gd name="connsiteX31" fmla="*/ 238125 w 3133725"/>
              <a:gd name="connsiteY31" fmla="*/ 171792 h 476592"/>
              <a:gd name="connsiteX32" fmla="*/ 200025 w 3133725"/>
              <a:gd name="connsiteY32" fmla="*/ 143217 h 476592"/>
              <a:gd name="connsiteX33" fmla="*/ 123825 w 3133725"/>
              <a:gd name="connsiteY33" fmla="*/ 105117 h 476592"/>
              <a:gd name="connsiteX34" fmla="*/ 57150 w 3133725"/>
              <a:gd name="connsiteY34" fmla="*/ 38442 h 476592"/>
              <a:gd name="connsiteX35" fmla="*/ 9525 w 3133725"/>
              <a:gd name="connsiteY35" fmla="*/ 342 h 476592"/>
              <a:gd name="connsiteX36" fmla="*/ 0 w 3133725"/>
              <a:gd name="connsiteY36" fmla="*/ 342 h 47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133725" h="476592">
                <a:moveTo>
                  <a:pt x="3133725" y="19392"/>
                </a:moveTo>
                <a:cubicBezTo>
                  <a:pt x="3114675" y="35267"/>
                  <a:pt x="3097208" y="53262"/>
                  <a:pt x="3076575" y="67017"/>
                </a:cubicBezTo>
                <a:cubicBezTo>
                  <a:pt x="3068221" y="72586"/>
                  <a:pt x="3056980" y="72052"/>
                  <a:pt x="3048000" y="76542"/>
                </a:cubicBezTo>
                <a:cubicBezTo>
                  <a:pt x="3031441" y="84821"/>
                  <a:pt x="3015779" y="94848"/>
                  <a:pt x="3000375" y="105117"/>
                </a:cubicBezTo>
                <a:cubicBezTo>
                  <a:pt x="2942710" y="143560"/>
                  <a:pt x="2984629" y="126241"/>
                  <a:pt x="2933700" y="143217"/>
                </a:cubicBezTo>
                <a:cubicBezTo>
                  <a:pt x="2925071" y="149689"/>
                  <a:pt x="2880953" y="183878"/>
                  <a:pt x="2867025" y="190842"/>
                </a:cubicBezTo>
                <a:cubicBezTo>
                  <a:pt x="2858045" y="195332"/>
                  <a:pt x="2847851" y="196842"/>
                  <a:pt x="2838450" y="200367"/>
                </a:cubicBezTo>
                <a:cubicBezTo>
                  <a:pt x="2822441" y="206370"/>
                  <a:pt x="2806390" y="212342"/>
                  <a:pt x="2790825" y="219417"/>
                </a:cubicBezTo>
                <a:cubicBezTo>
                  <a:pt x="2706664" y="257672"/>
                  <a:pt x="2763743" y="240475"/>
                  <a:pt x="2695575" y="257517"/>
                </a:cubicBezTo>
                <a:cubicBezTo>
                  <a:pt x="2686050" y="263867"/>
                  <a:pt x="2677719" y="272547"/>
                  <a:pt x="2667000" y="276567"/>
                </a:cubicBezTo>
                <a:cubicBezTo>
                  <a:pt x="2651841" y="282251"/>
                  <a:pt x="2635150" y="282452"/>
                  <a:pt x="2619375" y="286092"/>
                </a:cubicBezTo>
                <a:cubicBezTo>
                  <a:pt x="2593864" y="291979"/>
                  <a:pt x="2568013" y="296863"/>
                  <a:pt x="2543175" y="305142"/>
                </a:cubicBezTo>
                <a:cubicBezTo>
                  <a:pt x="2432427" y="342058"/>
                  <a:pt x="2594397" y="309305"/>
                  <a:pt x="2447925" y="333717"/>
                </a:cubicBezTo>
                <a:cubicBezTo>
                  <a:pt x="2352432" y="371914"/>
                  <a:pt x="2444231" y="337683"/>
                  <a:pt x="2362200" y="362292"/>
                </a:cubicBezTo>
                <a:cubicBezTo>
                  <a:pt x="2342966" y="368062"/>
                  <a:pt x="2324398" y="375968"/>
                  <a:pt x="2305050" y="381342"/>
                </a:cubicBezTo>
                <a:cubicBezTo>
                  <a:pt x="2267210" y="391853"/>
                  <a:pt x="2190750" y="409917"/>
                  <a:pt x="2190750" y="409917"/>
                </a:cubicBezTo>
                <a:cubicBezTo>
                  <a:pt x="2139542" y="444056"/>
                  <a:pt x="2176519" y="425557"/>
                  <a:pt x="2085975" y="438492"/>
                </a:cubicBezTo>
                <a:cubicBezTo>
                  <a:pt x="2066856" y="441223"/>
                  <a:pt x="2047826" y="444562"/>
                  <a:pt x="2028825" y="448017"/>
                </a:cubicBezTo>
                <a:cubicBezTo>
                  <a:pt x="2012897" y="450913"/>
                  <a:pt x="1997283" y="455686"/>
                  <a:pt x="1981200" y="457542"/>
                </a:cubicBezTo>
                <a:cubicBezTo>
                  <a:pt x="1914665" y="465219"/>
                  <a:pt x="1781175" y="476592"/>
                  <a:pt x="1781175" y="476592"/>
                </a:cubicBezTo>
                <a:lnTo>
                  <a:pt x="1066800" y="467067"/>
                </a:lnTo>
                <a:cubicBezTo>
                  <a:pt x="1048274" y="466615"/>
                  <a:pt x="964404" y="451078"/>
                  <a:pt x="942975" y="448017"/>
                </a:cubicBezTo>
                <a:cubicBezTo>
                  <a:pt x="881290" y="439205"/>
                  <a:pt x="812289" y="434395"/>
                  <a:pt x="752475" y="419442"/>
                </a:cubicBezTo>
                <a:cubicBezTo>
                  <a:pt x="739775" y="416267"/>
                  <a:pt x="726459" y="414952"/>
                  <a:pt x="714375" y="409917"/>
                </a:cubicBezTo>
                <a:cubicBezTo>
                  <a:pt x="688161" y="398995"/>
                  <a:pt x="665725" y="378705"/>
                  <a:pt x="638175" y="371817"/>
                </a:cubicBezTo>
                <a:lnTo>
                  <a:pt x="561975" y="352767"/>
                </a:lnTo>
                <a:cubicBezTo>
                  <a:pt x="549275" y="340067"/>
                  <a:pt x="539276" y="323908"/>
                  <a:pt x="523875" y="314667"/>
                </a:cubicBezTo>
                <a:cubicBezTo>
                  <a:pt x="506656" y="304336"/>
                  <a:pt x="466725" y="295617"/>
                  <a:pt x="466725" y="295617"/>
                </a:cubicBezTo>
                <a:cubicBezTo>
                  <a:pt x="454025" y="286092"/>
                  <a:pt x="442824" y="274142"/>
                  <a:pt x="428625" y="267042"/>
                </a:cubicBezTo>
                <a:cubicBezTo>
                  <a:pt x="410664" y="258062"/>
                  <a:pt x="388183" y="259131"/>
                  <a:pt x="371475" y="247992"/>
                </a:cubicBezTo>
                <a:cubicBezTo>
                  <a:pt x="334546" y="223373"/>
                  <a:pt x="353760" y="232562"/>
                  <a:pt x="314325" y="219417"/>
                </a:cubicBezTo>
                <a:cubicBezTo>
                  <a:pt x="206394" y="138469"/>
                  <a:pt x="342723" y="237166"/>
                  <a:pt x="238125" y="171792"/>
                </a:cubicBezTo>
                <a:cubicBezTo>
                  <a:pt x="224663" y="163378"/>
                  <a:pt x="213737" y="151216"/>
                  <a:pt x="200025" y="143217"/>
                </a:cubicBezTo>
                <a:cubicBezTo>
                  <a:pt x="175495" y="128908"/>
                  <a:pt x="123825" y="105117"/>
                  <a:pt x="123825" y="105117"/>
                </a:cubicBezTo>
                <a:cubicBezTo>
                  <a:pt x="80156" y="39613"/>
                  <a:pt x="107445" y="55207"/>
                  <a:pt x="57150" y="38442"/>
                </a:cubicBezTo>
                <a:cubicBezTo>
                  <a:pt x="35528" y="6009"/>
                  <a:pt x="46331" y="9544"/>
                  <a:pt x="9525" y="342"/>
                </a:cubicBezTo>
                <a:cubicBezTo>
                  <a:pt x="6445" y="-428"/>
                  <a:pt x="3175" y="342"/>
                  <a:pt x="0" y="342"/>
                </a:cubicBezTo>
              </a:path>
            </a:pathLst>
          </a:custGeom>
          <a:noFill/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14800" y="1295400"/>
            <a:ext cx="123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solidFill>
                  <a:srgbClr val="0000FF"/>
                </a:solidFill>
              </a:rPr>
              <a:t>α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j←i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</a:rPr>
              <a:t>K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i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800" y="4724400"/>
            <a:ext cx="123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solidFill>
                  <a:srgbClr val="0000FF"/>
                </a:solidFill>
              </a:rPr>
              <a:t>α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i←j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K</a:t>
            </a:r>
            <a:r>
              <a:rPr lang="en-US" sz="2400" b="1" baseline="-25000" dirty="0" err="1" smtClean="0">
                <a:solidFill>
                  <a:srgbClr val="0000FF"/>
                </a:solidFill>
              </a:rPr>
              <a:t>j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15079" y="4262735"/>
            <a:ext cx="123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solidFill>
                  <a:srgbClr val="C00000"/>
                </a:solidFill>
              </a:rPr>
              <a:t>α</a:t>
            </a:r>
            <a:r>
              <a:rPr lang="en-US" sz="2400" b="1" i="1" baseline="-25000" dirty="0" err="1" smtClean="0">
                <a:solidFill>
                  <a:srgbClr val="C00000"/>
                </a:solidFill>
              </a:rPr>
              <a:t>j←j</a:t>
            </a:r>
            <a:r>
              <a:rPr lang="en-US" sz="2400" b="1" i="1" baseline="-25000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K</a:t>
            </a:r>
            <a:r>
              <a:rPr lang="en-US" sz="2400" b="1" baseline="-25000" dirty="0" err="1" smtClean="0">
                <a:solidFill>
                  <a:srgbClr val="C00000"/>
                </a:solidFill>
              </a:rPr>
              <a:t>j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4457529"/>
            <a:ext cx="123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solidFill>
                  <a:srgbClr val="C00000"/>
                </a:solidFill>
              </a:rPr>
              <a:t>α</a:t>
            </a:r>
            <a:r>
              <a:rPr lang="en-US" sz="2400" b="1" i="1" baseline="-25000" dirty="0" err="1" smtClean="0">
                <a:solidFill>
                  <a:srgbClr val="C00000"/>
                </a:solidFill>
              </a:rPr>
              <a:t>i←i</a:t>
            </a:r>
            <a:r>
              <a:rPr lang="en-US" sz="2400" b="1" i="1" baseline="-25000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</a:rPr>
              <a:t>K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583066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Anytime:  </a:t>
            </a:r>
          </a:p>
          <a:p>
            <a:pPr algn="ctr"/>
            <a:r>
              <a:rPr lang="el-GR" b="1" i="1" dirty="0" smtClean="0"/>
              <a:t>α</a:t>
            </a:r>
            <a:r>
              <a:rPr lang="en-US" b="1" i="1" baseline="-25000" dirty="0" err="1" smtClean="0"/>
              <a:t>i←i</a:t>
            </a:r>
            <a:r>
              <a:rPr lang="en-US" b="1" i="1" baseline="-25000" dirty="0" smtClean="0"/>
              <a:t> </a:t>
            </a:r>
            <a:r>
              <a:rPr lang="en-US" b="1" i="1" dirty="0" smtClean="0"/>
              <a:t>K</a:t>
            </a:r>
            <a:r>
              <a:rPr lang="en-US" b="1" baseline="-25000" dirty="0" smtClean="0"/>
              <a:t>i</a:t>
            </a:r>
            <a:r>
              <a:rPr lang="en-US" b="1" dirty="0"/>
              <a:t> </a:t>
            </a:r>
            <a:r>
              <a:rPr lang="en-US" b="1" dirty="0" smtClean="0"/>
              <a:t>&gt; </a:t>
            </a:r>
            <a:r>
              <a:rPr lang="el-GR" b="1" i="1" dirty="0" smtClean="0"/>
              <a:t>α</a:t>
            </a:r>
            <a:r>
              <a:rPr lang="en-US" b="1" i="1" baseline="-25000" dirty="0" err="1" smtClean="0"/>
              <a:t>i←j</a:t>
            </a:r>
            <a:r>
              <a:rPr lang="en-US" b="1" i="1" baseline="-25000" dirty="0" smtClean="0"/>
              <a:t> </a:t>
            </a:r>
            <a:r>
              <a:rPr lang="en-US" b="1" i="1" dirty="0" err="1" smtClean="0"/>
              <a:t>K</a:t>
            </a:r>
            <a:r>
              <a:rPr lang="en-US" b="1" baseline="-25000" dirty="0" err="1" smtClean="0"/>
              <a:t>j</a:t>
            </a:r>
            <a:r>
              <a:rPr lang="en-US" b="1" dirty="0" smtClean="0"/>
              <a:t>   and  </a:t>
            </a:r>
            <a:r>
              <a:rPr lang="el-GR" b="1" i="1" dirty="0" smtClean="0"/>
              <a:t>α</a:t>
            </a:r>
            <a:r>
              <a:rPr lang="en-US" b="1" i="1" baseline="-25000" dirty="0" err="1" smtClean="0"/>
              <a:t>j←j</a:t>
            </a:r>
            <a:r>
              <a:rPr lang="en-US" b="1" i="1" baseline="-25000" dirty="0" smtClean="0"/>
              <a:t> </a:t>
            </a:r>
            <a:r>
              <a:rPr lang="en-US" b="1" i="1" dirty="0" err="1" smtClean="0"/>
              <a:t>K</a:t>
            </a:r>
            <a:r>
              <a:rPr lang="en-US" b="1" baseline="-25000" dirty="0" err="1" smtClean="0"/>
              <a:t>j</a:t>
            </a:r>
            <a:r>
              <a:rPr lang="en-US" b="1" dirty="0" smtClean="0"/>
              <a:t>&lt; </a:t>
            </a:r>
            <a:r>
              <a:rPr lang="el-GR" b="1" i="1" dirty="0" smtClean="0"/>
              <a:t>α</a:t>
            </a:r>
            <a:r>
              <a:rPr lang="en-US" b="1" i="1" baseline="-25000" dirty="0" err="1" smtClean="0"/>
              <a:t>j←i</a:t>
            </a:r>
            <a:r>
              <a:rPr lang="en-US" b="1" i="1" baseline="-25000" dirty="0" smtClean="0"/>
              <a:t> </a:t>
            </a:r>
            <a:r>
              <a:rPr lang="en-US" b="1" i="1" dirty="0" smtClean="0"/>
              <a:t>K</a:t>
            </a:r>
            <a:r>
              <a:rPr lang="en-US" b="1" baseline="-25000" dirty="0" smtClean="0"/>
              <a:t>i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673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Text Box 22"/>
          <p:cNvSpPr txBox="1">
            <a:spLocks noChangeArrowheads="1"/>
          </p:cNvSpPr>
          <p:nvPr/>
        </p:nvSpPr>
        <p:spPr bwMode="auto">
          <a:xfrm>
            <a:off x="60325" y="304800"/>
            <a:ext cx="9083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This can happen in two ways:</a:t>
            </a:r>
            <a:endParaRPr lang="en-US" sz="2400" b="1" dirty="0">
              <a:sym typeface="Mathematica1" pitchFamily="2" charset="2"/>
            </a:endParaRPr>
          </a:p>
        </p:txBody>
      </p:sp>
      <p:pic>
        <p:nvPicPr>
          <p:cNvPr id="2867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835583"/>
            <a:ext cx="2378393" cy="195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14"/>
          <p:cNvSpPr txBox="1">
            <a:spLocks noChangeArrowheads="1"/>
          </p:cNvSpPr>
          <p:nvPr/>
        </p:nvSpPr>
        <p:spPr bwMode="auto">
          <a:xfrm>
            <a:off x="2516981" y="3201267"/>
            <a:ext cx="6799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00099"/>
                </a:solidFill>
              </a:rPr>
              <a:t>Species 1</a:t>
            </a:r>
          </a:p>
        </p:txBody>
      </p:sp>
      <p:sp>
        <p:nvSpPr>
          <p:cNvPr id="28677" name="Text Box 15"/>
          <p:cNvSpPr txBox="1">
            <a:spLocks noChangeArrowheads="1"/>
          </p:cNvSpPr>
          <p:nvPr/>
        </p:nvSpPr>
        <p:spPr bwMode="auto">
          <a:xfrm>
            <a:off x="2035016" y="4089358"/>
            <a:ext cx="6799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993366"/>
                </a:solidFill>
              </a:rPr>
              <a:t>Species 2</a:t>
            </a:r>
          </a:p>
        </p:txBody>
      </p:sp>
      <p:sp>
        <p:nvSpPr>
          <p:cNvPr id="28678" name="Text Box 16"/>
          <p:cNvSpPr txBox="1">
            <a:spLocks noChangeArrowheads="1"/>
          </p:cNvSpPr>
          <p:nvPr/>
        </p:nvSpPr>
        <p:spPr bwMode="auto">
          <a:xfrm>
            <a:off x="2275126" y="4693390"/>
            <a:ext cx="49725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100" b="1"/>
              <a:t>Time</a:t>
            </a:r>
          </a:p>
        </p:txBody>
      </p:sp>
      <p:sp>
        <p:nvSpPr>
          <p:cNvPr id="28679" name="Text Box 17"/>
          <p:cNvSpPr txBox="1">
            <a:spLocks noChangeArrowheads="1"/>
          </p:cNvSpPr>
          <p:nvPr/>
        </p:nvSpPr>
        <p:spPr bwMode="auto">
          <a:xfrm rot="16200000">
            <a:off x="603392" y="3604839"/>
            <a:ext cx="10951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100" b="1"/>
              <a:t>Population size</a:t>
            </a:r>
          </a:p>
        </p:txBody>
      </p:sp>
      <p:sp>
        <p:nvSpPr>
          <p:cNvPr id="28681" name="Text Box 23"/>
          <p:cNvSpPr txBox="1">
            <a:spLocks noChangeArrowheads="1"/>
          </p:cNvSpPr>
          <p:nvPr/>
        </p:nvSpPr>
        <p:spPr bwMode="auto">
          <a:xfrm>
            <a:off x="-76200" y="5163554"/>
            <a:ext cx="5029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100" b="1"/>
              <a:t>Species 2 goes extinct and Species 1 reaches its carrying capacity</a:t>
            </a:r>
          </a:p>
        </p:txBody>
      </p:sp>
      <p:sp>
        <p:nvSpPr>
          <p:cNvPr id="28684" name="Rectangle 29"/>
          <p:cNvSpPr>
            <a:spLocks noChangeArrowheads="1"/>
          </p:cNvSpPr>
          <p:nvPr/>
        </p:nvSpPr>
        <p:spPr bwMode="auto">
          <a:xfrm>
            <a:off x="-76200" y="1752600"/>
            <a:ext cx="502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ym typeface="Wingdings" pitchFamily="2" charset="2"/>
              </a:rPr>
              <a:t>Species </a:t>
            </a:r>
            <a:r>
              <a:rPr lang="en-US" b="1" dirty="0">
                <a:sym typeface="Wingdings" pitchFamily="2" charset="2"/>
              </a:rPr>
              <a:t>1 is the superior competitor</a:t>
            </a:r>
            <a:endParaRPr lang="en-US" b="1" dirty="0">
              <a:sym typeface="Mathematica1" pitchFamily="2" charset="2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267200" y="5165310"/>
            <a:ext cx="5410200" cy="32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100" b="1"/>
              <a:t>Species 1 goes extinct and Species 2 reaches its carrying capacity</a:t>
            </a: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20" y="2827858"/>
            <a:ext cx="2558574" cy="20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611620" y="4244284"/>
            <a:ext cx="679994" cy="30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00099"/>
                </a:solidFill>
              </a:rPr>
              <a:t>Species 1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6341110" y="3295349"/>
            <a:ext cx="679994" cy="30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993366"/>
                </a:solidFill>
              </a:rPr>
              <a:t>Species 2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841742" y="4757127"/>
            <a:ext cx="497252" cy="32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100" b="1"/>
              <a:t>Time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 rot="16200000">
            <a:off x="4960344" y="3644824"/>
            <a:ext cx="134417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100" b="1"/>
              <a:t>Population size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4267200" y="1752600"/>
            <a:ext cx="541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ym typeface="Wingdings" pitchFamily="2" charset="2"/>
              </a:rPr>
              <a:t>Species </a:t>
            </a:r>
            <a:r>
              <a:rPr lang="en-US" b="1" dirty="0">
                <a:sym typeface="Wingdings" pitchFamily="2" charset="2"/>
              </a:rPr>
              <a:t>2 is the superior competitor</a:t>
            </a:r>
            <a:endParaRPr lang="en-US" b="1" dirty="0">
              <a:sym typeface="Mathematica1" pitchFamily="2" charset="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1552575"/>
            <a:ext cx="9525" cy="46196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5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When do the species coexist?</a:t>
            </a:r>
            <a:endParaRPr lang="en-US" sz="3200" b="1" dirty="0"/>
          </a:p>
        </p:txBody>
      </p:sp>
      <p:sp>
        <p:nvSpPr>
          <p:cNvPr id="3" name="Oval 2"/>
          <p:cNvSpPr/>
          <p:nvPr/>
        </p:nvSpPr>
        <p:spPr>
          <a:xfrm>
            <a:off x="1924050" y="2581274"/>
            <a:ext cx="1581150" cy="1609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Species i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762967" y="2828925"/>
            <a:ext cx="1247433" cy="12096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Species j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690343" y="2209800"/>
            <a:ext cx="1576607" cy="2181225"/>
          </a:xfrm>
          <a:custGeom>
            <a:avLst/>
            <a:gdLst>
              <a:gd name="connsiteX0" fmla="*/ 1576607 w 1576607"/>
              <a:gd name="connsiteY0" fmla="*/ 1981200 h 2181225"/>
              <a:gd name="connsiteX1" fmla="*/ 1500407 w 1576607"/>
              <a:gd name="connsiteY1" fmla="*/ 2019300 h 2181225"/>
              <a:gd name="connsiteX2" fmla="*/ 1433732 w 1576607"/>
              <a:gd name="connsiteY2" fmla="*/ 2057400 h 2181225"/>
              <a:gd name="connsiteX3" fmla="*/ 1376582 w 1576607"/>
              <a:gd name="connsiteY3" fmla="*/ 2105025 h 2181225"/>
              <a:gd name="connsiteX4" fmla="*/ 1290857 w 1576607"/>
              <a:gd name="connsiteY4" fmla="*/ 2133600 h 2181225"/>
              <a:gd name="connsiteX5" fmla="*/ 1262282 w 1576607"/>
              <a:gd name="connsiteY5" fmla="*/ 2143125 h 2181225"/>
              <a:gd name="connsiteX6" fmla="*/ 1233707 w 1576607"/>
              <a:gd name="connsiteY6" fmla="*/ 2162175 h 2181225"/>
              <a:gd name="connsiteX7" fmla="*/ 1128932 w 1576607"/>
              <a:gd name="connsiteY7" fmla="*/ 2181225 h 2181225"/>
              <a:gd name="connsiteX8" fmla="*/ 728882 w 1576607"/>
              <a:gd name="connsiteY8" fmla="*/ 2162175 h 2181225"/>
              <a:gd name="connsiteX9" fmla="*/ 700307 w 1576607"/>
              <a:gd name="connsiteY9" fmla="*/ 2152650 h 2181225"/>
              <a:gd name="connsiteX10" fmla="*/ 662207 w 1576607"/>
              <a:gd name="connsiteY10" fmla="*/ 2143125 h 2181225"/>
              <a:gd name="connsiteX11" fmla="*/ 605057 w 1576607"/>
              <a:gd name="connsiteY11" fmla="*/ 2133600 h 2181225"/>
              <a:gd name="connsiteX12" fmla="*/ 509807 w 1576607"/>
              <a:gd name="connsiteY12" fmla="*/ 2114550 h 2181225"/>
              <a:gd name="connsiteX13" fmla="*/ 414557 w 1576607"/>
              <a:gd name="connsiteY13" fmla="*/ 2095500 h 2181225"/>
              <a:gd name="connsiteX14" fmla="*/ 385982 w 1576607"/>
              <a:gd name="connsiteY14" fmla="*/ 2085975 h 2181225"/>
              <a:gd name="connsiteX15" fmla="*/ 319307 w 1576607"/>
              <a:gd name="connsiteY15" fmla="*/ 2038350 h 2181225"/>
              <a:gd name="connsiteX16" fmla="*/ 252632 w 1576607"/>
              <a:gd name="connsiteY16" fmla="*/ 2009775 h 2181225"/>
              <a:gd name="connsiteX17" fmla="*/ 224057 w 1576607"/>
              <a:gd name="connsiteY17" fmla="*/ 1971675 h 2181225"/>
              <a:gd name="connsiteX18" fmla="*/ 195482 w 1576607"/>
              <a:gd name="connsiteY18" fmla="*/ 1952625 h 2181225"/>
              <a:gd name="connsiteX19" fmla="*/ 157382 w 1576607"/>
              <a:gd name="connsiteY19" fmla="*/ 1914525 h 2181225"/>
              <a:gd name="connsiteX20" fmla="*/ 128807 w 1576607"/>
              <a:gd name="connsiteY20" fmla="*/ 1857375 h 2181225"/>
              <a:gd name="connsiteX21" fmla="*/ 109757 w 1576607"/>
              <a:gd name="connsiteY21" fmla="*/ 1828800 h 2181225"/>
              <a:gd name="connsiteX22" fmla="*/ 90707 w 1576607"/>
              <a:gd name="connsiteY22" fmla="*/ 1781175 h 2181225"/>
              <a:gd name="connsiteX23" fmla="*/ 71657 w 1576607"/>
              <a:gd name="connsiteY23" fmla="*/ 1743075 h 2181225"/>
              <a:gd name="connsiteX24" fmla="*/ 43082 w 1576607"/>
              <a:gd name="connsiteY24" fmla="*/ 1666875 h 2181225"/>
              <a:gd name="connsiteX25" fmla="*/ 33557 w 1576607"/>
              <a:gd name="connsiteY25" fmla="*/ 1600200 h 2181225"/>
              <a:gd name="connsiteX26" fmla="*/ 24032 w 1576607"/>
              <a:gd name="connsiteY26" fmla="*/ 1571625 h 2181225"/>
              <a:gd name="connsiteX27" fmla="*/ 14507 w 1576607"/>
              <a:gd name="connsiteY27" fmla="*/ 1514475 h 2181225"/>
              <a:gd name="connsiteX28" fmla="*/ 14507 w 1576607"/>
              <a:gd name="connsiteY28" fmla="*/ 847725 h 2181225"/>
              <a:gd name="connsiteX29" fmla="*/ 33557 w 1576607"/>
              <a:gd name="connsiteY29" fmla="*/ 771525 h 2181225"/>
              <a:gd name="connsiteX30" fmla="*/ 43082 w 1576607"/>
              <a:gd name="connsiteY30" fmla="*/ 666750 h 2181225"/>
              <a:gd name="connsiteX31" fmla="*/ 81182 w 1576607"/>
              <a:gd name="connsiteY31" fmla="*/ 571500 h 2181225"/>
              <a:gd name="connsiteX32" fmla="*/ 100232 w 1576607"/>
              <a:gd name="connsiteY32" fmla="*/ 514350 h 2181225"/>
              <a:gd name="connsiteX33" fmla="*/ 128807 w 1576607"/>
              <a:gd name="connsiteY33" fmla="*/ 466725 h 2181225"/>
              <a:gd name="connsiteX34" fmla="*/ 157382 w 1576607"/>
              <a:gd name="connsiteY34" fmla="*/ 381000 h 2181225"/>
              <a:gd name="connsiteX35" fmla="*/ 214532 w 1576607"/>
              <a:gd name="connsiteY35" fmla="*/ 276225 h 2181225"/>
              <a:gd name="connsiteX36" fmla="*/ 262157 w 1576607"/>
              <a:gd name="connsiteY36" fmla="*/ 190500 h 2181225"/>
              <a:gd name="connsiteX37" fmla="*/ 319307 w 1576607"/>
              <a:gd name="connsiteY37" fmla="*/ 133350 h 2181225"/>
              <a:gd name="connsiteX38" fmla="*/ 338357 w 1576607"/>
              <a:gd name="connsiteY38" fmla="*/ 104775 h 2181225"/>
              <a:gd name="connsiteX39" fmla="*/ 366932 w 1576607"/>
              <a:gd name="connsiteY39" fmla="*/ 85725 h 2181225"/>
              <a:gd name="connsiteX40" fmla="*/ 443132 w 1576607"/>
              <a:gd name="connsiteY40" fmla="*/ 57150 h 2181225"/>
              <a:gd name="connsiteX41" fmla="*/ 471707 w 1576607"/>
              <a:gd name="connsiteY41" fmla="*/ 38100 h 2181225"/>
              <a:gd name="connsiteX42" fmla="*/ 528857 w 1576607"/>
              <a:gd name="connsiteY42" fmla="*/ 19050 h 2181225"/>
              <a:gd name="connsiteX43" fmla="*/ 605057 w 1576607"/>
              <a:gd name="connsiteY43" fmla="*/ 0 h 2181225"/>
              <a:gd name="connsiteX44" fmla="*/ 700307 w 1576607"/>
              <a:gd name="connsiteY44" fmla="*/ 9525 h 2181225"/>
              <a:gd name="connsiteX45" fmla="*/ 776507 w 1576607"/>
              <a:gd name="connsiteY45" fmla="*/ 38100 h 2181225"/>
              <a:gd name="connsiteX46" fmla="*/ 833657 w 1576607"/>
              <a:gd name="connsiteY46" fmla="*/ 57150 h 2181225"/>
              <a:gd name="connsiteX47" fmla="*/ 900332 w 1576607"/>
              <a:gd name="connsiteY47" fmla="*/ 85725 h 2181225"/>
              <a:gd name="connsiteX48" fmla="*/ 976532 w 1576607"/>
              <a:gd name="connsiteY48" fmla="*/ 114300 h 2181225"/>
              <a:gd name="connsiteX49" fmla="*/ 1005107 w 1576607"/>
              <a:gd name="connsiteY49" fmla="*/ 133350 h 2181225"/>
              <a:gd name="connsiteX50" fmla="*/ 1071782 w 1576607"/>
              <a:gd name="connsiteY50" fmla="*/ 161925 h 2181225"/>
              <a:gd name="connsiteX51" fmla="*/ 1128932 w 1576607"/>
              <a:gd name="connsiteY51" fmla="*/ 200025 h 2181225"/>
              <a:gd name="connsiteX52" fmla="*/ 1157507 w 1576607"/>
              <a:gd name="connsiteY52" fmla="*/ 219075 h 2181225"/>
              <a:gd name="connsiteX53" fmla="*/ 1195607 w 1576607"/>
              <a:gd name="connsiteY53" fmla="*/ 238125 h 2181225"/>
              <a:gd name="connsiteX54" fmla="*/ 1262282 w 1576607"/>
              <a:gd name="connsiteY54" fmla="*/ 285750 h 2181225"/>
              <a:gd name="connsiteX55" fmla="*/ 1281332 w 1576607"/>
              <a:gd name="connsiteY55" fmla="*/ 314325 h 2181225"/>
              <a:gd name="connsiteX56" fmla="*/ 1309907 w 1576607"/>
              <a:gd name="connsiteY56" fmla="*/ 323850 h 2181225"/>
              <a:gd name="connsiteX57" fmla="*/ 1319432 w 1576607"/>
              <a:gd name="connsiteY57" fmla="*/ 352425 h 2181225"/>
              <a:gd name="connsiteX58" fmla="*/ 1376582 w 1576607"/>
              <a:gd name="connsiteY58" fmla="*/ 409575 h 2181225"/>
              <a:gd name="connsiteX59" fmla="*/ 1414682 w 1576607"/>
              <a:gd name="connsiteY59" fmla="*/ 466725 h 2181225"/>
              <a:gd name="connsiteX60" fmla="*/ 1452782 w 1576607"/>
              <a:gd name="connsiteY60" fmla="*/ 552450 h 2181225"/>
              <a:gd name="connsiteX61" fmla="*/ 1462307 w 1576607"/>
              <a:gd name="connsiteY61" fmla="*/ 561975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576607" h="2181225">
                <a:moveTo>
                  <a:pt x="1576607" y="1981200"/>
                </a:moveTo>
                <a:cubicBezTo>
                  <a:pt x="1482838" y="2018708"/>
                  <a:pt x="1566987" y="1981254"/>
                  <a:pt x="1500407" y="2019300"/>
                </a:cubicBezTo>
                <a:cubicBezTo>
                  <a:pt x="1470764" y="2036239"/>
                  <a:pt x="1459048" y="2036303"/>
                  <a:pt x="1433732" y="2057400"/>
                </a:cubicBezTo>
                <a:cubicBezTo>
                  <a:pt x="1408097" y="2078763"/>
                  <a:pt x="1406988" y="2091511"/>
                  <a:pt x="1376582" y="2105025"/>
                </a:cubicBezTo>
                <a:lnTo>
                  <a:pt x="1290857" y="2133600"/>
                </a:lnTo>
                <a:cubicBezTo>
                  <a:pt x="1281332" y="2136775"/>
                  <a:pt x="1270636" y="2137556"/>
                  <a:pt x="1262282" y="2143125"/>
                </a:cubicBezTo>
                <a:cubicBezTo>
                  <a:pt x="1252757" y="2149475"/>
                  <a:pt x="1244229" y="2157666"/>
                  <a:pt x="1233707" y="2162175"/>
                </a:cubicBezTo>
                <a:cubicBezTo>
                  <a:pt x="1211252" y="2171799"/>
                  <a:pt x="1144383" y="2179018"/>
                  <a:pt x="1128932" y="2181225"/>
                </a:cubicBezTo>
                <a:cubicBezTo>
                  <a:pt x="1070428" y="2179058"/>
                  <a:pt x="820270" y="2172329"/>
                  <a:pt x="728882" y="2162175"/>
                </a:cubicBezTo>
                <a:cubicBezTo>
                  <a:pt x="718903" y="2161066"/>
                  <a:pt x="709961" y="2155408"/>
                  <a:pt x="700307" y="2152650"/>
                </a:cubicBezTo>
                <a:cubicBezTo>
                  <a:pt x="687720" y="2149054"/>
                  <a:pt x="675044" y="2145692"/>
                  <a:pt x="662207" y="2143125"/>
                </a:cubicBezTo>
                <a:cubicBezTo>
                  <a:pt x="643269" y="2139337"/>
                  <a:pt x="624039" y="2137159"/>
                  <a:pt x="605057" y="2133600"/>
                </a:cubicBezTo>
                <a:cubicBezTo>
                  <a:pt x="573233" y="2127633"/>
                  <a:pt x="541631" y="2120517"/>
                  <a:pt x="509807" y="2114550"/>
                </a:cubicBezTo>
                <a:cubicBezTo>
                  <a:pt x="455373" y="2104344"/>
                  <a:pt x="460799" y="2108712"/>
                  <a:pt x="414557" y="2095500"/>
                </a:cubicBezTo>
                <a:cubicBezTo>
                  <a:pt x="404903" y="2092742"/>
                  <a:pt x="394962" y="2090465"/>
                  <a:pt x="385982" y="2085975"/>
                </a:cubicBezTo>
                <a:cubicBezTo>
                  <a:pt x="365832" y="2075900"/>
                  <a:pt x="336565" y="2049136"/>
                  <a:pt x="319307" y="2038350"/>
                </a:cubicBezTo>
                <a:cubicBezTo>
                  <a:pt x="292404" y="2021536"/>
                  <a:pt x="280410" y="2019034"/>
                  <a:pt x="252632" y="2009775"/>
                </a:cubicBezTo>
                <a:cubicBezTo>
                  <a:pt x="243107" y="1997075"/>
                  <a:pt x="235282" y="1982900"/>
                  <a:pt x="224057" y="1971675"/>
                </a:cubicBezTo>
                <a:cubicBezTo>
                  <a:pt x="215962" y="1963580"/>
                  <a:pt x="204174" y="1960075"/>
                  <a:pt x="195482" y="1952625"/>
                </a:cubicBezTo>
                <a:cubicBezTo>
                  <a:pt x="181845" y="1940936"/>
                  <a:pt x="169071" y="1928162"/>
                  <a:pt x="157382" y="1914525"/>
                </a:cubicBezTo>
                <a:cubicBezTo>
                  <a:pt x="124625" y="1876309"/>
                  <a:pt x="149089" y="1897939"/>
                  <a:pt x="128807" y="1857375"/>
                </a:cubicBezTo>
                <a:cubicBezTo>
                  <a:pt x="123687" y="1847136"/>
                  <a:pt x="114877" y="1839039"/>
                  <a:pt x="109757" y="1828800"/>
                </a:cubicBezTo>
                <a:cubicBezTo>
                  <a:pt x="102111" y="1813507"/>
                  <a:pt x="97651" y="1796799"/>
                  <a:pt x="90707" y="1781175"/>
                </a:cubicBezTo>
                <a:cubicBezTo>
                  <a:pt x="84940" y="1768200"/>
                  <a:pt x="77424" y="1756050"/>
                  <a:pt x="71657" y="1743075"/>
                </a:cubicBezTo>
                <a:cubicBezTo>
                  <a:pt x="56471" y="1708907"/>
                  <a:pt x="53555" y="1698294"/>
                  <a:pt x="43082" y="1666875"/>
                </a:cubicBezTo>
                <a:cubicBezTo>
                  <a:pt x="39907" y="1644650"/>
                  <a:pt x="37960" y="1622215"/>
                  <a:pt x="33557" y="1600200"/>
                </a:cubicBezTo>
                <a:cubicBezTo>
                  <a:pt x="31588" y="1590355"/>
                  <a:pt x="26210" y="1581426"/>
                  <a:pt x="24032" y="1571625"/>
                </a:cubicBezTo>
                <a:cubicBezTo>
                  <a:pt x="19842" y="1552772"/>
                  <a:pt x="17682" y="1533525"/>
                  <a:pt x="14507" y="1514475"/>
                </a:cubicBezTo>
                <a:cubicBezTo>
                  <a:pt x="-3953" y="1237569"/>
                  <a:pt x="-5701" y="1272093"/>
                  <a:pt x="14507" y="847725"/>
                </a:cubicBezTo>
                <a:cubicBezTo>
                  <a:pt x="15752" y="821573"/>
                  <a:pt x="33557" y="771525"/>
                  <a:pt x="33557" y="771525"/>
                </a:cubicBezTo>
                <a:cubicBezTo>
                  <a:pt x="36732" y="736600"/>
                  <a:pt x="34959" y="700865"/>
                  <a:pt x="43082" y="666750"/>
                </a:cubicBezTo>
                <a:cubicBezTo>
                  <a:pt x="51002" y="633484"/>
                  <a:pt x="70368" y="603941"/>
                  <a:pt x="81182" y="571500"/>
                </a:cubicBezTo>
                <a:cubicBezTo>
                  <a:pt x="87532" y="552450"/>
                  <a:pt x="89901" y="531569"/>
                  <a:pt x="100232" y="514350"/>
                </a:cubicBezTo>
                <a:cubicBezTo>
                  <a:pt x="109757" y="498475"/>
                  <a:pt x="121514" y="483741"/>
                  <a:pt x="128807" y="466725"/>
                </a:cubicBezTo>
                <a:cubicBezTo>
                  <a:pt x="140672" y="439040"/>
                  <a:pt x="143912" y="407941"/>
                  <a:pt x="157382" y="381000"/>
                </a:cubicBezTo>
                <a:cubicBezTo>
                  <a:pt x="239717" y="216330"/>
                  <a:pt x="135466" y="421179"/>
                  <a:pt x="214532" y="276225"/>
                </a:cubicBezTo>
                <a:cubicBezTo>
                  <a:pt x="225754" y="255652"/>
                  <a:pt x="243371" y="211634"/>
                  <a:pt x="262157" y="190500"/>
                </a:cubicBezTo>
                <a:cubicBezTo>
                  <a:pt x="280055" y="170364"/>
                  <a:pt x="304363" y="155766"/>
                  <a:pt x="319307" y="133350"/>
                </a:cubicBezTo>
                <a:cubicBezTo>
                  <a:pt x="325657" y="123825"/>
                  <a:pt x="330262" y="112870"/>
                  <a:pt x="338357" y="104775"/>
                </a:cubicBezTo>
                <a:cubicBezTo>
                  <a:pt x="346452" y="96680"/>
                  <a:pt x="356993" y="91405"/>
                  <a:pt x="366932" y="85725"/>
                </a:cubicBezTo>
                <a:cubicBezTo>
                  <a:pt x="405672" y="63588"/>
                  <a:pt x="401462" y="67568"/>
                  <a:pt x="443132" y="57150"/>
                </a:cubicBezTo>
                <a:cubicBezTo>
                  <a:pt x="452657" y="50800"/>
                  <a:pt x="461246" y="42749"/>
                  <a:pt x="471707" y="38100"/>
                </a:cubicBezTo>
                <a:cubicBezTo>
                  <a:pt x="490057" y="29945"/>
                  <a:pt x="509807" y="25400"/>
                  <a:pt x="528857" y="19050"/>
                </a:cubicBezTo>
                <a:cubicBezTo>
                  <a:pt x="572791" y="4405"/>
                  <a:pt x="547587" y="11494"/>
                  <a:pt x="605057" y="0"/>
                </a:cubicBezTo>
                <a:cubicBezTo>
                  <a:pt x="636807" y="3175"/>
                  <a:pt x="668770" y="4673"/>
                  <a:pt x="700307" y="9525"/>
                </a:cubicBezTo>
                <a:cubicBezTo>
                  <a:pt x="712574" y="11412"/>
                  <a:pt x="774954" y="37535"/>
                  <a:pt x="776507" y="38100"/>
                </a:cubicBezTo>
                <a:cubicBezTo>
                  <a:pt x="795378" y="44962"/>
                  <a:pt x="816949" y="46011"/>
                  <a:pt x="833657" y="57150"/>
                </a:cubicBezTo>
                <a:cubicBezTo>
                  <a:pt x="873124" y="83462"/>
                  <a:pt x="851126" y="73424"/>
                  <a:pt x="900332" y="85725"/>
                </a:cubicBezTo>
                <a:cubicBezTo>
                  <a:pt x="967345" y="130401"/>
                  <a:pt x="882371" y="78990"/>
                  <a:pt x="976532" y="114300"/>
                </a:cubicBezTo>
                <a:cubicBezTo>
                  <a:pt x="987251" y="118320"/>
                  <a:pt x="994868" y="128230"/>
                  <a:pt x="1005107" y="133350"/>
                </a:cubicBezTo>
                <a:cubicBezTo>
                  <a:pt x="1083937" y="172765"/>
                  <a:pt x="972680" y="102464"/>
                  <a:pt x="1071782" y="161925"/>
                </a:cubicBezTo>
                <a:cubicBezTo>
                  <a:pt x="1091415" y="173705"/>
                  <a:pt x="1109882" y="187325"/>
                  <a:pt x="1128932" y="200025"/>
                </a:cubicBezTo>
                <a:cubicBezTo>
                  <a:pt x="1138457" y="206375"/>
                  <a:pt x="1147268" y="213955"/>
                  <a:pt x="1157507" y="219075"/>
                </a:cubicBezTo>
                <a:cubicBezTo>
                  <a:pt x="1170207" y="225425"/>
                  <a:pt x="1184053" y="229872"/>
                  <a:pt x="1195607" y="238125"/>
                </a:cubicBezTo>
                <a:cubicBezTo>
                  <a:pt x="1285709" y="302484"/>
                  <a:pt x="1157862" y="233540"/>
                  <a:pt x="1262282" y="285750"/>
                </a:cubicBezTo>
                <a:cubicBezTo>
                  <a:pt x="1268632" y="295275"/>
                  <a:pt x="1272393" y="307174"/>
                  <a:pt x="1281332" y="314325"/>
                </a:cubicBezTo>
                <a:cubicBezTo>
                  <a:pt x="1289172" y="320597"/>
                  <a:pt x="1302807" y="316750"/>
                  <a:pt x="1309907" y="323850"/>
                </a:cubicBezTo>
                <a:cubicBezTo>
                  <a:pt x="1317007" y="330950"/>
                  <a:pt x="1313268" y="344500"/>
                  <a:pt x="1319432" y="352425"/>
                </a:cubicBezTo>
                <a:cubicBezTo>
                  <a:pt x="1335972" y="373691"/>
                  <a:pt x="1376582" y="409575"/>
                  <a:pt x="1376582" y="409575"/>
                </a:cubicBezTo>
                <a:cubicBezTo>
                  <a:pt x="1408094" y="504110"/>
                  <a:pt x="1355224" y="359701"/>
                  <a:pt x="1414682" y="466725"/>
                </a:cubicBezTo>
                <a:cubicBezTo>
                  <a:pt x="1476734" y="578419"/>
                  <a:pt x="1400142" y="482263"/>
                  <a:pt x="1452782" y="552450"/>
                </a:cubicBezTo>
                <a:cubicBezTo>
                  <a:pt x="1455476" y="556042"/>
                  <a:pt x="1459132" y="558800"/>
                  <a:pt x="1462307" y="561975"/>
                </a:cubicBezTo>
              </a:path>
            </a:pathLst>
          </a:custGeom>
          <a:noFill/>
          <a:ln w="76200">
            <a:solidFill>
              <a:srgbClr val="A5002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857658" y="2171700"/>
            <a:ext cx="1714842" cy="2038350"/>
          </a:xfrm>
          <a:custGeom>
            <a:avLst/>
            <a:gdLst>
              <a:gd name="connsiteX0" fmla="*/ 57492 w 1714842"/>
              <a:gd name="connsiteY0" fmla="*/ 1905000 h 2038350"/>
              <a:gd name="connsiteX1" fmla="*/ 162267 w 1714842"/>
              <a:gd name="connsiteY1" fmla="*/ 1971675 h 2038350"/>
              <a:gd name="connsiteX2" fmla="*/ 190842 w 1714842"/>
              <a:gd name="connsiteY2" fmla="*/ 1990725 h 2038350"/>
              <a:gd name="connsiteX3" fmla="*/ 219417 w 1714842"/>
              <a:gd name="connsiteY3" fmla="*/ 2000250 h 2038350"/>
              <a:gd name="connsiteX4" fmla="*/ 247992 w 1714842"/>
              <a:gd name="connsiteY4" fmla="*/ 2019300 h 2038350"/>
              <a:gd name="connsiteX5" fmla="*/ 286092 w 1714842"/>
              <a:gd name="connsiteY5" fmla="*/ 2028825 h 2038350"/>
              <a:gd name="connsiteX6" fmla="*/ 314667 w 1714842"/>
              <a:gd name="connsiteY6" fmla="*/ 2038350 h 2038350"/>
              <a:gd name="connsiteX7" fmla="*/ 819492 w 1714842"/>
              <a:gd name="connsiteY7" fmla="*/ 2028825 h 2038350"/>
              <a:gd name="connsiteX8" fmla="*/ 914742 w 1714842"/>
              <a:gd name="connsiteY8" fmla="*/ 2009775 h 2038350"/>
              <a:gd name="connsiteX9" fmla="*/ 990942 w 1714842"/>
              <a:gd name="connsiteY9" fmla="*/ 1981200 h 2038350"/>
              <a:gd name="connsiteX10" fmla="*/ 1019517 w 1714842"/>
              <a:gd name="connsiteY10" fmla="*/ 1962150 h 2038350"/>
              <a:gd name="connsiteX11" fmla="*/ 1057617 w 1714842"/>
              <a:gd name="connsiteY11" fmla="*/ 1943100 h 2038350"/>
              <a:gd name="connsiteX12" fmla="*/ 1124292 w 1714842"/>
              <a:gd name="connsiteY12" fmla="*/ 1905000 h 2038350"/>
              <a:gd name="connsiteX13" fmla="*/ 1162392 w 1714842"/>
              <a:gd name="connsiteY13" fmla="*/ 1876425 h 2038350"/>
              <a:gd name="connsiteX14" fmla="*/ 1219542 w 1714842"/>
              <a:gd name="connsiteY14" fmla="*/ 1857375 h 2038350"/>
              <a:gd name="connsiteX15" fmla="*/ 1257642 w 1714842"/>
              <a:gd name="connsiteY15" fmla="*/ 1828800 h 2038350"/>
              <a:gd name="connsiteX16" fmla="*/ 1286217 w 1714842"/>
              <a:gd name="connsiteY16" fmla="*/ 1809750 h 2038350"/>
              <a:gd name="connsiteX17" fmla="*/ 1352892 w 1714842"/>
              <a:gd name="connsiteY17" fmla="*/ 1743075 h 2038350"/>
              <a:gd name="connsiteX18" fmla="*/ 1390992 w 1714842"/>
              <a:gd name="connsiteY18" fmla="*/ 1704975 h 2038350"/>
              <a:gd name="connsiteX19" fmla="*/ 1438617 w 1714842"/>
              <a:gd name="connsiteY19" fmla="*/ 1666875 h 2038350"/>
              <a:gd name="connsiteX20" fmla="*/ 1448142 w 1714842"/>
              <a:gd name="connsiteY20" fmla="*/ 1638300 h 2038350"/>
              <a:gd name="connsiteX21" fmla="*/ 1505292 w 1714842"/>
              <a:gd name="connsiteY21" fmla="*/ 1571625 h 2038350"/>
              <a:gd name="connsiteX22" fmla="*/ 1514817 w 1714842"/>
              <a:gd name="connsiteY22" fmla="*/ 1543050 h 2038350"/>
              <a:gd name="connsiteX23" fmla="*/ 1543392 w 1714842"/>
              <a:gd name="connsiteY23" fmla="*/ 1485900 h 2038350"/>
              <a:gd name="connsiteX24" fmla="*/ 1552917 w 1714842"/>
              <a:gd name="connsiteY24" fmla="*/ 1457325 h 2038350"/>
              <a:gd name="connsiteX25" fmla="*/ 1571967 w 1714842"/>
              <a:gd name="connsiteY25" fmla="*/ 1419225 h 2038350"/>
              <a:gd name="connsiteX26" fmla="*/ 1581492 w 1714842"/>
              <a:gd name="connsiteY26" fmla="*/ 1390650 h 2038350"/>
              <a:gd name="connsiteX27" fmla="*/ 1600542 w 1714842"/>
              <a:gd name="connsiteY27" fmla="*/ 1343025 h 2038350"/>
              <a:gd name="connsiteX28" fmla="*/ 1610067 w 1714842"/>
              <a:gd name="connsiteY28" fmla="*/ 1295400 h 2038350"/>
              <a:gd name="connsiteX29" fmla="*/ 1648167 w 1714842"/>
              <a:gd name="connsiteY29" fmla="*/ 1219200 h 2038350"/>
              <a:gd name="connsiteX30" fmla="*/ 1667217 w 1714842"/>
              <a:gd name="connsiteY30" fmla="*/ 1181100 h 2038350"/>
              <a:gd name="connsiteX31" fmla="*/ 1695792 w 1714842"/>
              <a:gd name="connsiteY31" fmla="*/ 1095375 h 2038350"/>
              <a:gd name="connsiteX32" fmla="*/ 1714842 w 1714842"/>
              <a:gd name="connsiteY32" fmla="*/ 1000125 h 2038350"/>
              <a:gd name="connsiteX33" fmla="*/ 1705317 w 1714842"/>
              <a:gd name="connsiteY33" fmla="*/ 723900 h 2038350"/>
              <a:gd name="connsiteX34" fmla="*/ 1686267 w 1714842"/>
              <a:gd name="connsiteY34" fmla="*/ 676275 h 2038350"/>
              <a:gd name="connsiteX35" fmla="*/ 1676742 w 1714842"/>
              <a:gd name="connsiteY35" fmla="*/ 609600 h 2038350"/>
              <a:gd name="connsiteX36" fmla="*/ 1648167 w 1714842"/>
              <a:gd name="connsiteY36" fmla="*/ 571500 h 2038350"/>
              <a:gd name="connsiteX37" fmla="*/ 1629117 w 1714842"/>
              <a:gd name="connsiteY37" fmla="*/ 533400 h 2038350"/>
              <a:gd name="connsiteX38" fmla="*/ 1571967 w 1714842"/>
              <a:gd name="connsiteY38" fmla="*/ 447675 h 2038350"/>
              <a:gd name="connsiteX39" fmla="*/ 1533867 w 1714842"/>
              <a:gd name="connsiteY39" fmla="*/ 361950 h 2038350"/>
              <a:gd name="connsiteX40" fmla="*/ 1495767 w 1714842"/>
              <a:gd name="connsiteY40" fmla="*/ 333375 h 2038350"/>
              <a:gd name="connsiteX41" fmla="*/ 1448142 w 1714842"/>
              <a:gd name="connsiteY41" fmla="*/ 295275 h 2038350"/>
              <a:gd name="connsiteX42" fmla="*/ 1371942 w 1714842"/>
              <a:gd name="connsiteY42" fmla="*/ 238125 h 2038350"/>
              <a:gd name="connsiteX43" fmla="*/ 1333842 w 1714842"/>
              <a:gd name="connsiteY43" fmla="*/ 200025 h 2038350"/>
              <a:gd name="connsiteX44" fmla="*/ 1305267 w 1714842"/>
              <a:gd name="connsiteY44" fmla="*/ 190500 h 2038350"/>
              <a:gd name="connsiteX45" fmla="*/ 1190967 w 1714842"/>
              <a:gd name="connsiteY45" fmla="*/ 123825 h 2038350"/>
              <a:gd name="connsiteX46" fmla="*/ 1152867 w 1714842"/>
              <a:gd name="connsiteY46" fmla="*/ 114300 h 2038350"/>
              <a:gd name="connsiteX47" fmla="*/ 1076667 w 1714842"/>
              <a:gd name="connsiteY47" fmla="*/ 76200 h 2038350"/>
              <a:gd name="connsiteX48" fmla="*/ 1048092 w 1714842"/>
              <a:gd name="connsiteY48" fmla="*/ 57150 h 2038350"/>
              <a:gd name="connsiteX49" fmla="*/ 981417 w 1714842"/>
              <a:gd name="connsiteY49" fmla="*/ 38100 h 2038350"/>
              <a:gd name="connsiteX50" fmla="*/ 943317 w 1714842"/>
              <a:gd name="connsiteY50" fmla="*/ 19050 h 2038350"/>
              <a:gd name="connsiteX51" fmla="*/ 790917 w 1714842"/>
              <a:gd name="connsiteY51" fmla="*/ 0 h 2038350"/>
              <a:gd name="connsiteX52" fmla="*/ 590892 w 1714842"/>
              <a:gd name="connsiteY52" fmla="*/ 9525 h 2038350"/>
              <a:gd name="connsiteX53" fmla="*/ 543267 w 1714842"/>
              <a:gd name="connsiteY53" fmla="*/ 28575 h 2038350"/>
              <a:gd name="connsiteX54" fmla="*/ 505167 w 1714842"/>
              <a:gd name="connsiteY54" fmla="*/ 38100 h 2038350"/>
              <a:gd name="connsiteX55" fmla="*/ 476592 w 1714842"/>
              <a:gd name="connsiteY55" fmla="*/ 57150 h 2038350"/>
              <a:gd name="connsiteX56" fmla="*/ 438492 w 1714842"/>
              <a:gd name="connsiteY56" fmla="*/ 66675 h 2038350"/>
              <a:gd name="connsiteX57" fmla="*/ 362292 w 1714842"/>
              <a:gd name="connsiteY57" fmla="*/ 123825 h 2038350"/>
              <a:gd name="connsiteX58" fmla="*/ 276567 w 1714842"/>
              <a:gd name="connsiteY58" fmla="*/ 180975 h 2038350"/>
              <a:gd name="connsiteX59" fmla="*/ 209892 w 1714842"/>
              <a:gd name="connsiteY59" fmla="*/ 228600 h 2038350"/>
              <a:gd name="connsiteX60" fmla="*/ 152742 w 1714842"/>
              <a:gd name="connsiteY60" fmla="*/ 285750 h 2038350"/>
              <a:gd name="connsiteX61" fmla="*/ 133692 w 1714842"/>
              <a:gd name="connsiteY61" fmla="*/ 314325 h 2038350"/>
              <a:gd name="connsiteX62" fmla="*/ 105117 w 1714842"/>
              <a:gd name="connsiteY62" fmla="*/ 333375 h 2038350"/>
              <a:gd name="connsiteX63" fmla="*/ 67017 w 1714842"/>
              <a:gd name="connsiteY63" fmla="*/ 390525 h 2038350"/>
              <a:gd name="connsiteX64" fmla="*/ 47967 w 1714842"/>
              <a:gd name="connsiteY64" fmla="*/ 419100 h 2038350"/>
              <a:gd name="connsiteX65" fmla="*/ 28917 w 1714842"/>
              <a:gd name="connsiteY65" fmla="*/ 476250 h 2038350"/>
              <a:gd name="connsiteX66" fmla="*/ 342 w 1714842"/>
              <a:gd name="connsiteY66" fmla="*/ 533400 h 2038350"/>
              <a:gd name="connsiteX67" fmla="*/ 342 w 1714842"/>
              <a:gd name="connsiteY67" fmla="*/ 542925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14842" h="2038350">
                <a:moveTo>
                  <a:pt x="57492" y="1905000"/>
                </a:moveTo>
                <a:cubicBezTo>
                  <a:pt x="124750" y="1945355"/>
                  <a:pt x="89713" y="1923306"/>
                  <a:pt x="162267" y="1971675"/>
                </a:cubicBezTo>
                <a:cubicBezTo>
                  <a:pt x="171792" y="1978025"/>
                  <a:pt x="179982" y="1987105"/>
                  <a:pt x="190842" y="1990725"/>
                </a:cubicBezTo>
                <a:cubicBezTo>
                  <a:pt x="200367" y="1993900"/>
                  <a:pt x="210437" y="1995760"/>
                  <a:pt x="219417" y="2000250"/>
                </a:cubicBezTo>
                <a:cubicBezTo>
                  <a:pt x="229656" y="2005370"/>
                  <a:pt x="237470" y="2014791"/>
                  <a:pt x="247992" y="2019300"/>
                </a:cubicBezTo>
                <a:cubicBezTo>
                  <a:pt x="260024" y="2024457"/>
                  <a:pt x="273505" y="2025229"/>
                  <a:pt x="286092" y="2028825"/>
                </a:cubicBezTo>
                <a:cubicBezTo>
                  <a:pt x="295746" y="2031583"/>
                  <a:pt x="305142" y="2035175"/>
                  <a:pt x="314667" y="2038350"/>
                </a:cubicBezTo>
                <a:cubicBezTo>
                  <a:pt x="482942" y="2035175"/>
                  <a:pt x="651378" y="2036830"/>
                  <a:pt x="819492" y="2028825"/>
                </a:cubicBezTo>
                <a:cubicBezTo>
                  <a:pt x="851834" y="2027285"/>
                  <a:pt x="914742" y="2009775"/>
                  <a:pt x="914742" y="2009775"/>
                </a:cubicBezTo>
                <a:cubicBezTo>
                  <a:pt x="981755" y="1965099"/>
                  <a:pt x="896781" y="2016510"/>
                  <a:pt x="990942" y="1981200"/>
                </a:cubicBezTo>
                <a:cubicBezTo>
                  <a:pt x="1001661" y="1977180"/>
                  <a:pt x="1009578" y="1967830"/>
                  <a:pt x="1019517" y="1962150"/>
                </a:cubicBezTo>
                <a:cubicBezTo>
                  <a:pt x="1031845" y="1955105"/>
                  <a:pt x="1045576" y="1950625"/>
                  <a:pt x="1057617" y="1943100"/>
                </a:cubicBezTo>
                <a:cubicBezTo>
                  <a:pt x="1123520" y="1901911"/>
                  <a:pt x="1068152" y="1923713"/>
                  <a:pt x="1124292" y="1905000"/>
                </a:cubicBezTo>
                <a:cubicBezTo>
                  <a:pt x="1136992" y="1895475"/>
                  <a:pt x="1148193" y="1883525"/>
                  <a:pt x="1162392" y="1876425"/>
                </a:cubicBezTo>
                <a:cubicBezTo>
                  <a:pt x="1180353" y="1867445"/>
                  <a:pt x="1201581" y="1866355"/>
                  <a:pt x="1219542" y="1857375"/>
                </a:cubicBezTo>
                <a:cubicBezTo>
                  <a:pt x="1233741" y="1850275"/>
                  <a:pt x="1244724" y="1838027"/>
                  <a:pt x="1257642" y="1828800"/>
                </a:cubicBezTo>
                <a:cubicBezTo>
                  <a:pt x="1266957" y="1822146"/>
                  <a:pt x="1277708" y="1817408"/>
                  <a:pt x="1286217" y="1809750"/>
                </a:cubicBezTo>
                <a:cubicBezTo>
                  <a:pt x="1309579" y="1788724"/>
                  <a:pt x="1330667" y="1765300"/>
                  <a:pt x="1352892" y="1743075"/>
                </a:cubicBezTo>
                <a:cubicBezTo>
                  <a:pt x="1365592" y="1730375"/>
                  <a:pt x="1376967" y="1716195"/>
                  <a:pt x="1390992" y="1704975"/>
                </a:cubicBezTo>
                <a:lnTo>
                  <a:pt x="1438617" y="1666875"/>
                </a:lnTo>
                <a:cubicBezTo>
                  <a:pt x="1441792" y="1657350"/>
                  <a:pt x="1442306" y="1646470"/>
                  <a:pt x="1448142" y="1638300"/>
                </a:cubicBezTo>
                <a:cubicBezTo>
                  <a:pt x="1487201" y="1583618"/>
                  <a:pt x="1480828" y="1620554"/>
                  <a:pt x="1505292" y="1571625"/>
                </a:cubicBezTo>
                <a:cubicBezTo>
                  <a:pt x="1509782" y="1562645"/>
                  <a:pt x="1510739" y="1552225"/>
                  <a:pt x="1514817" y="1543050"/>
                </a:cubicBezTo>
                <a:cubicBezTo>
                  <a:pt x="1523467" y="1523587"/>
                  <a:pt x="1534742" y="1505363"/>
                  <a:pt x="1543392" y="1485900"/>
                </a:cubicBezTo>
                <a:cubicBezTo>
                  <a:pt x="1547470" y="1476725"/>
                  <a:pt x="1548962" y="1466553"/>
                  <a:pt x="1552917" y="1457325"/>
                </a:cubicBezTo>
                <a:cubicBezTo>
                  <a:pt x="1558510" y="1444274"/>
                  <a:pt x="1566374" y="1432276"/>
                  <a:pt x="1571967" y="1419225"/>
                </a:cubicBezTo>
                <a:cubicBezTo>
                  <a:pt x="1575922" y="1409997"/>
                  <a:pt x="1577967" y="1400051"/>
                  <a:pt x="1581492" y="1390650"/>
                </a:cubicBezTo>
                <a:cubicBezTo>
                  <a:pt x="1587495" y="1374641"/>
                  <a:pt x="1595629" y="1359402"/>
                  <a:pt x="1600542" y="1343025"/>
                </a:cubicBezTo>
                <a:cubicBezTo>
                  <a:pt x="1605194" y="1327518"/>
                  <a:pt x="1604255" y="1310510"/>
                  <a:pt x="1610067" y="1295400"/>
                </a:cubicBezTo>
                <a:cubicBezTo>
                  <a:pt x="1620261" y="1268895"/>
                  <a:pt x="1635467" y="1244600"/>
                  <a:pt x="1648167" y="1219200"/>
                </a:cubicBezTo>
                <a:cubicBezTo>
                  <a:pt x="1654517" y="1206500"/>
                  <a:pt x="1663773" y="1194875"/>
                  <a:pt x="1667217" y="1181100"/>
                </a:cubicBezTo>
                <a:cubicBezTo>
                  <a:pt x="1690043" y="1089797"/>
                  <a:pt x="1659924" y="1202978"/>
                  <a:pt x="1695792" y="1095375"/>
                </a:cubicBezTo>
                <a:cubicBezTo>
                  <a:pt x="1705265" y="1066957"/>
                  <a:pt x="1710152" y="1028263"/>
                  <a:pt x="1714842" y="1000125"/>
                </a:cubicBezTo>
                <a:cubicBezTo>
                  <a:pt x="1711667" y="908050"/>
                  <a:pt x="1713415" y="815673"/>
                  <a:pt x="1705317" y="723900"/>
                </a:cubicBezTo>
                <a:cubicBezTo>
                  <a:pt x="1703814" y="706868"/>
                  <a:pt x="1690414" y="692862"/>
                  <a:pt x="1686267" y="676275"/>
                </a:cubicBezTo>
                <a:cubicBezTo>
                  <a:pt x="1680822" y="654495"/>
                  <a:pt x="1684414" y="630699"/>
                  <a:pt x="1676742" y="609600"/>
                </a:cubicBezTo>
                <a:cubicBezTo>
                  <a:pt x="1671317" y="594681"/>
                  <a:pt x="1656581" y="584962"/>
                  <a:pt x="1648167" y="571500"/>
                </a:cubicBezTo>
                <a:cubicBezTo>
                  <a:pt x="1640642" y="559459"/>
                  <a:pt x="1636642" y="545441"/>
                  <a:pt x="1629117" y="533400"/>
                </a:cubicBezTo>
                <a:cubicBezTo>
                  <a:pt x="1589234" y="469587"/>
                  <a:pt x="1608943" y="521626"/>
                  <a:pt x="1571967" y="447675"/>
                </a:cubicBezTo>
                <a:cubicBezTo>
                  <a:pt x="1565196" y="434134"/>
                  <a:pt x="1545987" y="376090"/>
                  <a:pt x="1533867" y="361950"/>
                </a:cubicBezTo>
                <a:cubicBezTo>
                  <a:pt x="1523536" y="349897"/>
                  <a:pt x="1506992" y="344600"/>
                  <a:pt x="1495767" y="333375"/>
                </a:cubicBezTo>
                <a:cubicBezTo>
                  <a:pt x="1452683" y="290291"/>
                  <a:pt x="1503772" y="313818"/>
                  <a:pt x="1448142" y="295275"/>
                </a:cubicBezTo>
                <a:cubicBezTo>
                  <a:pt x="1331489" y="178622"/>
                  <a:pt x="1480271" y="319372"/>
                  <a:pt x="1371942" y="238125"/>
                </a:cubicBezTo>
                <a:cubicBezTo>
                  <a:pt x="1357574" y="227349"/>
                  <a:pt x="1348457" y="210464"/>
                  <a:pt x="1333842" y="200025"/>
                </a:cubicBezTo>
                <a:cubicBezTo>
                  <a:pt x="1325672" y="194189"/>
                  <a:pt x="1314081" y="195308"/>
                  <a:pt x="1305267" y="190500"/>
                </a:cubicBezTo>
                <a:cubicBezTo>
                  <a:pt x="1276231" y="174662"/>
                  <a:pt x="1227792" y="137634"/>
                  <a:pt x="1190967" y="123825"/>
                </a:cubicBezTo>
                <a:cubicBezTo>
                  <a:pt x="1178710" y="119228"/>
                  <a:pt x="1164951" y="119335"/>
                  <a:pt x="1152867" y="114300"/>
                </a:cubicBezTo>
                <a:cubicBezTo>
                  <a:pt x="1126653" y="103378"/>
                  <a:pt x="1100296" y="91952"/>
                  <a:pt x="1076667" y="76200"/>
                </a:cubicBezTo>
                <a:cubicBezTo>
                  <a:pt x="1067142" y="69850"/>
                  <a:pt x="1058721" y="61402"/>
                  <a:pt x="1048092" y="57150"/>
                </a:cubicBezTo>
                <a:cubicBezTo>
                  <a:pt x="1026631" y="48566"/>
                  <a:pt x="1003140" y="45999"/>
                  <a:pt x="981417" y="38100"/>
                </a:cubicBezTo>
                <a:cubicBezTo>
                  <a:pt x="968073" y="33248"/>
                  <a:pt x="957016" y="22786"/>
                  <a:pt x="943317" y="19050"/>
                </a:cubicBezTo>
                <a:cubicBezTo>
                  <a:pt x="924629" y="13953"/>
                  <a:pt x="801052" y="1126"/>
                  <a:pt x="790917" y="0"/>
                </a:cubicBezTo>
                <a:cubicBezTo>
                  <a:pt x="724242" y="3175"/>
                  <a:pt x="657203" y="1874"/>
                  <a:pt x="590892" y="9525"/>
                </a:cubicBezTo>
                <a:cubicBezTo>
                  <a:pt x="573907" y="11485"/>
                  <a:pt x="559487" y="23168"/>
                  <a:pt x="543267" y="28575"/>
                </a:cubicBezTo>
                <a:cubicBezTo>
                  <a:pt x="530848" y="32715"/>
                  <a:pt x="517867" y="34925"/>
                  <a:pt x="505167" y="38100"/>
                </a:cubicBezTo>
                <a:cubicBezTo>
                  <a:pt x="495642" y="44450"/>
                  <a:pt x="487114" y="52641"/>
                  <a:pt x="476592" y="57150"/>
                </a:cubicBezTo>
                <a:cubicBezTo>
                  <a:pt x="464560" y="62307"/>
                  <a:pt x="449800" y="60079"/>
                  <a:pt x="438492" y="66675"/>
                </a:cubicBezTo>
                <a:cubicBezTo>
                  <a:pt x="411067" y="82673"/>
                  <a:pt x="388710" y="106213"/>
                  <a:pt x="362292" y="123825"/>
                </a:cubicBezTo>
                <a:lnTo>
                  <a:pt x="276567" y="180975"/>
                </a:lnTo>
                <a:cubicBezTo>
                  <a:pt x="256691" y="194226"/>
                  <a:pt x="226770" y="213410"/>
                  <a:pt x="209892" y="228600"/>
                </a:cubicBezTo>
                <a:cubicBezTo>
                  <a:pt x="189867" y="246622"/>
                  <a:pt x="167686" y="263334"/>
                  <a:pt x="152742" y="285750"/>
                </a:cubicBezTo>
                <a:cubicBezTo>
                  <a:pt x="146392" y="295275"/>
                  <a:pt x="141787" y="306230"/>
                  <a:pt x="133692" y="314325"/>
                </a:cubicBezTo>
                <a:cubicBezTo>
                  <a:pt x="125597" y="322420"/>
                  <a:pt x="114642" y="327025"/>
                  <a:pt x="105117" y="333375"/>
                </a:cubicBezTo>
                <a:lnTo>
                  <a:pt x="67017" y="390525"/>
                </a:lnTo>
                <a:cubicBezTo>
                  <a:pt x="60667" y="400050"/>
                  <a:pt x="51587" y="408240"/>
                  <a:pt x="47967" y="419100"/>
                </a:cubicBezTo>
                <a:cubicBezTo>
                  <a:pt x="41617" y="438150"/>
                  <a:pt x="40056" y="459542"/>
                  <a:pt x="28917" y="476250"/>
                </a:cubicBezTo>
                <a:cubicBezTo>
                  <a:pt x="10293" y="504186"/>
                  <a:pt x="8229" y="501852"/>
                  <a:pt x="342" y="533400"/>
                </a:cubicBezTo>
                <a:cubicBezTo>
                  <a:pt x="-428" y="536480"/>
                  <a:pt x="342" y="539750"/>
                  <a:pt x="342" y="542925"/>
                </a:cubicBezTo>
              </a:path>
            </a:pathLst>
          </a:custGeom>
          <a:noFill/>
          <a:ln w="76200">
            <a:solidFill>
              <a:srgbClr val="A5002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914650" y="1857375"/>
            <a:ext cx="3295650" cy="723900"/>
          </a:xfrm>
          <a:custGeom>
            <a:avLst/>
            <a:gdLst>
              <a:gd name="connsiteX0" fmla="*/ 0 w 3295650"/>
              <a:gd name="connsiteY0" fmla="*/ 723900 h 723900"/>
              <a:gd name="connsiteX1" fmla="*/ 57150 w 3295650"/>
              <a:gd name="connsiteY1" fmla="*/ 638175 h 723900"/>
              <a:gd name="connsiteX2" fmla="*/ 152400 w 3295650"/>
              <a:gd name="connsiteY2" fmla="*/ 552450 h 723900"/>
              <a:gd name="connsiteX3" fmla="*/ 180975 w 3295650"/>
              <a:gd name="connsiteY3" fmla="*/ 533400 h 723900"/>
              <a:gd name="connsiteX4" fmla="*/ 219075 w 3295650"/>
              <a:gd name="connsiteY4" fmla="*/ 514350 h 723900"/>
              <a:gd name="connsiteX5" fmla="*/ 266700 w 3295650"/>
              <a:gd name="connsiteY5" fmla="*/ 495300 h 723900"/>
              <a:gd name="connsiteX6" fmla="*/ 304800 w 3295650"/>
              <a:gd name="connsiteY6" fmla="*/ 466725 h 723900"/>
              <a:gd name="connsiteX7" fmla="*/ 333375 w 3295650"/>
              <a:gd name="connsiteY7" fmla="*/ 457200 h 723900"/>
              <a:gd name="connsiteX8" fmla="*/ 400050 w 3295650"/>
              <a:gd name="connsiteY8" fmla="*/ 409575 h 723900"/>
              <a:gd name="connsiteX9" fmla="*/ 438150 w 3295650"/>
              <a:gd name="connsiteY9" fmla="*/ 390525 h 723900"/>
              <a:gd name="connsiteX10" fmla="*/ 466725 w 3295650"/>
              <a:gd name="connsiteY10" fmla="*/ 371475 h 723900"/>
              <a:gd name="connsiteX11" fmla="*/ 514350 w 3295650"/>
              <a:gd name="connsiteY11" fmla="*/ 352425 h 723900"/>
              <a:gd name="connsiteX12" fmla="*/ 552450 w 3295650"/>
              <a:gd name="connsiteY12" fmla="*/ 323850 h 723900"/>
              <a:gd name="connsiteX13" fmla="*/ 590550 w 3295650"/>
              <a:gd name="connsiteY13" fmla="*/ 304800 h 723900"/>
              <a:gd name="connsiteX14" fmla="*/ 638175 w 3295650"/>
              <a:gd name="connsiteY14" fmla="*/ 276225 h 723900"/>
              <a:gd name="connsiteX15" fmla="*/ 733425 w 3295650"/>
              <a:gd name="connsiteY15" fmla="*/ 238125 h 723900"/>
              <a:gd name="connsiteX16" fmla="*/ 762000 w 3295650"/>
              <a:gd name="connsiteY16" fmla="*/ 219075 h 723900"/>
              <a:gd name="connsiteX17" fmla="*/ 838200 w 3295650"/>
              <a:gd name="connsiteY17" fmla="*/ 180975 h 723900"/>
              <a:gd name="connsiteX18" fmla="*/ 876300 w 3295650"/>
              <a:gd name="connsiteY18" fmla="*/ 161925 h 723900"/>
              <a:gd name="connsiteX19" fmla="*/ 933450 w 3295650"/>
              <a:gd name="connsiteY19" fmla="*/ 142875 h 723900"/>
              <a:gd name="connsiteX20" fmla="*/ 962025 w 3295650"/>
              <a:gd name="connsiteY20" fmla="*/ 133350 h 723900"/>
              <a:gd name="connsiteX21" fmla="*/ 1009650 w 3295650"/>
              <a:gd name="connsiteY21" fmla="*/ 114300 h 723900"/>
              <a:gd name="connsiteX22" fmla="*/ 1076325 w 3295650"/>
              <a:gd name="connsiteY22" fmla="*/ 104775 h 723900"/>
              <a:gd name="connsiteX23" fmla="*/ 1114425 w 3295650"/>
              <a:gd name="connsiteY23" fmla="*/ 76200 h 723900"/>
              <a:gd name="connsiteX24" fmla="*/ 1181100 w 3295650"/>
              <a:gd name="connsiteY24" fmla="*/ 66675 h 723900"/>
              <a:gd name="connsiteX25" fmla="*/ 1209675 w 3295650"/>
              <a:gd name="connsiteY25" fmla="*/ 57150 h 723900"/>
              <a:gd name="connsiteX26" fmla="*/ 1247775 w 3295650"/>
              <a:gd name="connsiteY26" fmla="*/ 47625 h 723900"/>
              <a:gd name="connsiteX27" fmla="*/ 1390650 w 3295650"/>
              <a:gd name="connsiteY27" fmla="*/ 28575 h 723900"/>
              <a:gd name="connsiteX28" fmla="*/ 1533525 w 3295650"/>
              <a:gd name="connsiteY28" fmla="*/ 9525 h 723900"/>
              <a:gd name="connsiteX29" fmla="*/ 1771650 w 3295650"/>
              <a:gd name="connsiteY29" fmla="*/ 0 h 723900"/>
              <a:gd name="connsiteX30" fmla="*/ 2238375 w 3295650"/>
              <a:gd name="connsiteY30" fmla="*/ 19050 h 723900"/>
              <a:gd name="connsiteX31" fmla="*/ 2409825 w 3295650"/>
              <a:gd name="connsiteY31" fmla="*/ 38100 h 723900"/>
              <a:gd name="connsiteX32" fmla="*/ 2447925 w 3295650"/>
              <a:gd name="connsiteY32" fmla="*/ 47625 h 723900"/>
              <a:gd name="connsiteX33" fmla="*/ 2571750 w 3295650"/>
              <a:gd name="connsiteY33" fmla="*/ 95250 h 723900"/>
              <a:gd name="connsiteX34" fmla="*/ 2609850 w 3295650"/>
              <a:gd name="connsiteY34" fmla="*/ 104775 h 723900"/>
              <a:gd name="connsiteX35" fmla="*/ 2705100 w 3295650"/>
              <a:gd name="connsiteY35" fmla="*/ 142875 h 723900"/>
              <a:gd name="connsiteX36" fmla="*/ 2733675 w 3295650"/>
              <a:gd name="connsiteY36" fmla="*/ 161925 h 723900"/>
              <a:gd name="connsiteX37" fmla="*/ 2809875 w 3295650"/>
              <a:gd name="connsiteY37" fmla="*/ 200025 h 723900"/>
              <a:gd name="connsiteX38" fmla="*/ 2838450 w 3295650"/>
              <a:gd name="connsiteY38" fmla="*/ 219075 h 723900"/>
              <a:gd name="connsiteX39" fmla="*/ 2867025 w 3295650"/>
              <a:gd name="connsiteY39" fmla="*/ 247650 h 723900"/>
              <a:gd name="connsiteX40" fmla="*/ 2895600 w 3295650"/>
              <a:gd name="connsiteY40" fmla="*/ 257175 h 723900"/>
              <a:gd name="connsiteX41" fmla="*/ 2962275 w 3295650"/>
              <a:gd name="connsiteY41" fmla="*/ 314325 h 723900"/>
              <a:gd name="connsiteX42" fmla="*/ 2990850 w 3295650"/>
              <a:gd name="connsiteY42" fmla="*/ 333375 h 723900"/>
              <a:gd name="connsiteX43" fmla="*/ 3028950 w 3295650"/>
              <a:gd name="connsiteY43" fmla="*/ 342900 h 723900"/>
              <a:gd name="connsiteX44" fmla="*/ 3057525 w 3295650"/>
              <a:gd name="connsiteY44" fmla="*/ 371475 h 723900"/>
              <a:gd name="connsiteX45" fmla="*/ 3105150 w 3295650"/>
              <a:gd name="connsiteY45" fmla="*/ 438150 h 723900"/>
              <a:gd name="connsiteX46" fmla="*/ 3162300 w 3295650"/>
              <a:gd name="connsiteY46" fmla="*/ 495300 h 723900"/>
              <a:gd name="connsiteX47" fmla="*/ 3171825 w 3295650"/>
              <a:gd name="connsiteY47" fmla="*/ 523875 h 723900"/>
              <a:gd name="connsiteX48" fmla="*/ 3238500 w 3295650"/>
              <a:gd name="connsiteY48" fmla="*/ 609600 h 723900"/>
              <a:gd name="connsiteX49" fmla="*/ 3248025 w 3295650"/>
              <a:gd name="connsiteY49" fmla="*/ 638175 h 723900"/>
              <a:gd name="connsiteX50" fmla="*/ 3295650 w 3295650"/>
              <a:gd name="connsiteY50" fmla="*/ 70485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95650" h="723900">
                <a:moveTo>
                  <a:pt x="0" y="723900"/>
                </a:moveTo>
                <a:cubicBezTo>
                  <a:pt x="18231" y="693514"/>
                  <a:pt x="33340" y="664630"/>
                  <a:pt x="57150" y="638175"/>
                </a:cubicBezTo>
                <a:cubicBezTo>
                  <a:pt x="97269" y="593598"/>
                  <a:pt x="109397" y="583166"/>
                  <a:pt x="152400" y="552450"/>
                </a:cubicBezTo>
                <a:cubicBezTo>
                  <a:pt x="161715" y="545796"/>
                  <a:pt x="171036" y="539080"/>
                  <a:pt x="180975" y="533400"/>
                </a:cubicBezTo>
                <a:cubicBezTo>
                  <a:pt x="193303" y="526355"/>
                  <a:pt x="206100" y="520117"/>
                  <a:pt x="219075" y="514350"/>
                </a:cubicBezTo>
                <a:cubicBezTo>
                  <a:pt x="234699" y="507406"/>
                  <a:pt x="251754" y="503603"/>
                  <a:pt x="266700" y="495300"/>
                </a:cubicBezTo>
                <a:cubicBezTo>
                  <a:pt x="280577" y="487590"/>
                  <a:pt x="291017" y="474601"/>
                  <a:pt x="304800" y="466725"/>
                </a:cubicBezTo>
                <a:cubicBezTo>
                  <a:pt x="313517" y="461744"/>
                  <a:pt x="324395" y="461690"/>
                  <a:pt x="333375" y="457200"/>
                </a:cubicBezTo>
                <a:cubicBezTo>
                  <a:pt x="353525" y="447125"/>
                  <a:pt x="382792" y="420361"/>
                  <a:pt x="400050" y="409575"/>
                </a:cubicBezTo>
                <a:cubicBezTo>
                  <a:pt x="412091" y="402050"/>
                  <a:pt x="425822" y="397570"/>
                  <a:pt x="438150" y="390525"/>
                </a:cubicBezTo>
                <a:cubicBezTo>
                  <a:pt x="448089" y="384845"/>
                  <a:pt x="456486" y="376595"/>
                  <a:pt x="466725" y="371475"/>
                </a:cubicBezTo>
                <a:cubicBezTo>
                  <a:pt x="482018" y="363829"/>
                  <a:pt x="499404" y="360728"/>
                  <a:pt x="514350" y="352425"/>
                </a:cubicBezTo>
                <a:cubicBezTo>
                  <a:pt x="528227" y="344715"/>
                  <a:pt x="538988" y="332264"/>
                  <a:pt x="552450" y="323850"/>
                </a:cubicBezTo>
                <a:cubicBezTo>
                  <a:pt x="564491" y="316325"/>
                  <a:pt x="578138" y="311696"/>
                  <a:pt x="590550" y="304800"/>
                </a:cubicBezTo>
                <a:cubicBezTo>
                  <a:pt x="606734" y="295809"/>
                  <a:pt x="621321" y="283886"/>
                  <a:pt x="638175" y="276225"/>
                </a:cubicBezTo>
                <a:cubicBezTo>
                  <a:pt x="733582" y="232858"/>
                  <a:pt x="659838" y="280175"/>
                  <a:pt x="733425" y="238125"/>
                </a:cubicBezTo>
                <a:cubicBezTo>
                  <a:pt x="743364" y="232445"/>
                  <a:pt x="751950" y="224557"/>
                  <a:pt x="762000" y="219075"/>
                </a:cubicBezTo>
                <a:cubicBezTo>
                  <a:pt x="786931" y="205477"/>
                  <a:pt x="812800" y="193675"/>
                  <a:pt x="838200" y="180975"/>
                </a:cubicBezTo>
                <a:cubicBezTo>
                  <a:pt x="850900" y="174625"/>
                  <a:pt x="862830" y="166415"/>
                  <a:pt x="876300" y="161925"/>
                </a:cubicBezTo>
                <a:lnTo>
                  <a:pt x="933450" y="142875"/>
                </a:lnTo>
                <a:cubicBezTo>
                  <a:pt x="942975" y="139700"/>
                  <a:pt x="952703" y="137079"/>
                  <a:pt x="962025" y="133350"/>
                </a:cubicBezTo>
                <a:cubicBezTo>
                  <a:pt x="977900" y="127000"/>
                  <a:pt x="993063" y="118447"/>
                  <a:pt x="1009650" y="114300"/>
                </a:cubicBezTo>
                <a:cubicBezTo>
                  <a:pt x="1031430" y="108855"/>
                  <a:pt x="1054100" y="107950"/>
                  <a:pt x="1076325" y="104775"/>
                </a:cubicBezTo>
                <a:cubicBezTo>
                  <a:pt x="1089025" y="95250"/>
                  <a:pt x="1099506" y="81625"/>
                  <a:pt x="1114425" y="76200"/>
                </a:cubicBezTo>
                <a:cubicBezTo>
                  <a:pt x="1135524" y="68528"/>
                  <a:pt x="1159085" y="71078"/>
                  <a:pt x="1181100" y="66675"/>
                </a:cubicBezTo>
                <a:cubicBezTo>
                  <a:pt x="1190945" y="64706"/>
                  <a:pt x="1200021" y="59908"/>
                  <a:pt x="1209675" y="57150"/>
                </a:cubicBezTo>
                <a:cubicBezTo>
                  <a:pt x="1222262" y="53554"/>
                  <a:pt x="1234996" y="50465"/>
                  <a:pt x="1247775" y="47625"/>
                </a:cubicBezTo>
                <a:cubicBezTo>
                  <a:pt x="1328148" y="29764"/>
                  <a:pt x="1276415" y="43806"/>
                  <a:pt x="1390650" y="28575"/>
                </a:cubicBezTo>
                <a:cubicBezTo>
                  <a:pt x="1506832" y="13084"/>
                  <a:pt x="1348713" y="20086"/>
                  <a:pt x="1533525" y="9525"/>
                </a:cubicBezTo>
                <a:cubicBezTo>
                  <a:pt x="1612834" y="4993"/>
                  <a:pt x="1692275" y="3175"/>
                  <a:pt x="1771650" y="0"/>
                </a:cubicBezTo>
                <a:cubicBezTo>
                  <a:pt x="1951734" y="6003"/>
                  <a:pt x="2067475" y="8024"/>
                  <a:pt x="2238375" y="19050"/>
                </a:cubicBezTo>
                <a:cubicBezTo>
                  <a:pt x="2307170" y="23488"/>
                  <a:pt x="2347672" y="25669"/>
                  <a:pt x="2409825" y="38100"/>
                </a:cubicBezTo>
                <a:cubicBezTo>
                  <a:pt x="2422662" y="40667"/>
                  <a:pt x="2435597" y="43222"/>
                  <a:pt x="2447925" y="47625"/>
                </a:cubicBezTo>
                <a:cubicBezTo>
                  <a:pt x="2476698" y="57901"/>
                  <a:pt x="2532989" y="84176"/>
                  <a:pt x="2571750" y="95250"/>
                </a:cubicBezTo>
                <a:cubicBezTo>
                  <a:pt x="2584337" y="98846"/>
                  <a:pt x="2597311" y="101013"/>
                  <a:pt x="2609850" y="104775"/>
                </a:cubicBezTo>
                <a:cubicBezTo>
                  <a:pt x="2650934" y="117100"/>
                  <a:pt x="2669925" y="122775"/>
                  <a:pt x="2705100" y="142875"/>
                </a:cubicBezTo>
                <a:cubicBezTo>
                  <a:pt x="2715039" y="148555"/>
                  <a:pt x="2723625" y="156443"/>
                  <a:pt x="2733675" y="161925"/>
                </a:cubicBezTo>
                <a:cubicBezTo>
                  <a:pt x="2758606" y="175523"/>
                  <a:pt x="2786246" y="184273"/>
                  <a:pt x="2809875" y="200025"/>
                </a:cubicBezTo>
                <a:cubicBezTo>
                  <a:pt x="2819400" y="206375"/>
                  <a:pt x="2829656" y="211746"/>
                  <a:pt x="2838450" y="219075"/>
                </a:cubicBezTo>
                <a:cubicBezTo>
                  <a:pt x="2848798" y="227699"/>
                  <a:pt x="2855817" y="240178"/>
                  <a:pt x="2867025" y="247650"/>
                </a:cubicBezTo>
                <a:cubicBezTo>
                  <a:pt x="2875379" y="253219"/>
                  <a:pt x="2886075" y="254000"/>
                  <a:pt x="2895600" y="257175"/>
                </a:cubicBezTo>
                <a:cubicBezTo>
                  <a:pt x="2930216" y="291791"/>
                  <a:pt x="2919508" y="283777"/>
                  <a:pt x="2962275" y="314325"/>
                </a:cubicBezTo>
                <a:cubicBezTo>
                  <a:pt x="2971590" y="320979"/>
                  <a:pt x="2980328" y="328866"/>
                  <a:pt x="2990850" y="333375"/>
                </a:cubicBezTo>
                <a:cubicBezTo>
                  <a:pt x="3002882" y="338532"/>
                  <a:pt x="3016250" y="339725"/>
                  <a:pt x="3028950" y="342900"/>
                </a:cubicBezTo>
                <a:cubicBezTo>
                  <a:pt x="3038475" y="352425"/>
                  <a:pt x="3048901" y="361127"/>
                  <a:pt x="3057525" y="371475"/>
                </a:cubicBezTo>
                <a:cubicBezTo>
                  <a:pt x="3115498" y="441042"/>
                  <a:pt x="3027942" y="352363"/>
                  <a:pt x="3105150" y="438150"/>
                </a:cubicBezTo>
                <a:cubicBezTo>
                  <a:pt x="3123172" y="458175"/>
                  <a:pt x="3162300" y="495300"/>
                  <a:pt x="3162300" y="495300"/>
                </a:cubicBezTo>
                <a:cubicBezTo>
                  <a:pt x="3165475" y="504825"/>
                  <a:pt x="3166256" y="515521"/>
                  <a:pt x="3171825" y="523875"/>
                </a:cubicBezTo>
                <a:cubicBezTo>
                  <a:pt x="3204699" y="573185"/>
                  <a:pt x="3213138" y="533515"/>
                  <a:pt x="3238500" y="609600"/>
                </a:cubicBezTo>
                <a:cubicBezTo>
                  <a:pt x="3241675" y="619125"/>
                  <a:pt x="3243149" y="629398"/>
                  <a:pt x="3248025" y="638175"/>
                </a:cubicBezTo>
                <a:cubicBezTo>
                  <a:pt x="3273394" y="683840"/>
                  <a:pt x="3272921" y="682121"/>
                  <a:pt x="3295650" y="704850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009900" y="4219233"/>
            <a:ext cx="3133725" cy="476592"/>
          </a:xfrm>
          <a:custGeom>
            <a:avLst/>
            <a:gdLst>
              <a:gd name="connsiteX0" fmla="*/ 3133725 w 3133725"/>
              <a:gd name="connsiteY0" fmla="*/ 19392 h 476592"/>
              <a:gd name="connsiteX1" fmla="*/ 3076575 w 3133725"/>
              <a:gd name="connsiteY1" fmla="*/ 67017 h 476592"/>
              <a:gd name="connsiteX2" fmla="*/ 3048000 w 3133725"/>
              <a:gd name="connsiteY2" fmla="*/ 76542 h 476592"/>
              <a:gd name="connsiteX3" fmla="*/ 3000375 w 3133725"/>
              <a:gd name="connsiteY3" fmla="*/ 105117 h 476592"/>
              <a:gd name="connsiteX4" fmla="*/ 2933700 w 3133725"/>
              <a:gd name="connsiteY4" fmla="*/ 143217 h 476592"/>
              <a:gd name="connsiteX5" fmla="*/ 2867025 w 3133725"/>
              <a:gd name="connsiteY5" fmla="*/ 190842 h 476592"/>
              <a:gd name="connsiteX6" fmla="*/ 2838450 w 3133725"/>
              <a:gd name="connsiteY6" fmla="*/ 200367 h 476592"/>
              <a:gd name="connsiteX7" fmla="*/ 2790825 w 3133725"/>
              <a:gd name="connsiteY7" fmla="*/ 219417 h 476592"/>
              <a:gd name="connsiteX8" fmla="*/ 2695575 w 3133725"/>
              <a:gd name="connsiteY8" fmla="*/ 257517 h 476592"/>
              <a:gd name="connsiteX9" fmla="*/ 2667000 w 3133725"/>
              <a:gd name="connsiteY9" fmla="*/ 276567 h 476592"/>
              <a:gd name="connsiteX10" fmla="*/ 2619375 w 3133725"/>
              <a:gd name="connsiteY10" fmla="*/ 286092 h 476592"/>
              <a:gd name="connsiteX11" fmla="*/ 2543175 w 3133725"/>
              <a:gd name="connsiteY11" fmla="*/ 305142 h 476592"/>
              <a:gd name="connsiteX12" fmla="*/ 2447925 w 3133725"/>
              <a:gd name="connsiteY12" fmla="*/ 333717 h 476592"/>
              <a:gd name="connsiteX13" fmla="*/ 2362200 w 3133725"/>
              <a:gd name="connsiteY13" fmla="*/ 362292 h 476592"/>
              <a:gd name="connsiteX14" fmla="*/ 2305050 w 3133725"/>
              <a:gd name="connsiteY14" fmla="*/ 381342 h 476592"/>
              <a:gd name="connsiteX15" fmla="*/ 2190750 w 3133725"/>
              <a:gd name="connsiteY15" fmla="*/ 409917 h 476592"/>
              <a:gd name="connsiteX16" fmla="*/ 2085975 w 3133725"/>
              <a:gd name="connsiteY16" fmla="*/ 438492 h 476592"/>
              <a:gd name="connsiteX17" fmla="*/ 2028825 w 3133725"/>
              <a:gd name="connsiteY17" fmla="*/ 448017 h 476592"/>
              <a:gd name="connsiteX18" fmla="*/ 1981200 w 3133725"/>
              <a:gd name="connsiteY18" fmla="*/ 457542 h 476592"/>
              <a:gd name="connsiteX19" fmla="*/ 1781175 w 3133725"/>
              <a:gd name="connsiteY19" fmla="*/ 476592 h 476592"/>
              <a:gd name="connsiteX20" fmla="*/ 1066800 w 3133725"/>
              <a:gd name="connsiteY20" fmla="*/ 467067 h 476592"/>
              <a:gd name="connsiteX21" fmla="*/ 942975 w 3133725"/>
              <a:gd name="connsiteY21" fmla="*/ 448017 h 476592"/>
              <a:gd name="connsiteX22" fmla="*/ 752475 w 3133725"/>
              <a:gd name="connsiteY22" fmla="*/ 419442 h 476592"/>
              <a:gd name="connsiteX23" fmla="*/ 714375 w 3133725"/>
              <a:gd name="connsiteY23" fmla="*/ 409917 h 476592"/>
              <a:gd name="connsiteX24" fmla="*/ 638175 w 3133725"/>
              <a:gd name="connsiteY24" fmla="*/ 371817 h 476592"/>
              <a:gd name="connsiteX25" fmla="*/ 561975 w 3133725"/>
              <a:gd name="connsiteY25" fmla="*/ 352767 h 476592"/>
              <a:gd name="connsiteX26" fmla="*/ 523875 w 3133725"/>
              <a:gd name="connsiteY26" fmla="*/ 314667 h 476592"/>
              <a:gd name="connsiteX27" fmla="*/ 466725 w 3133725"/>
              <a:gd name="connsiteY27" fmla="*/ 295617 h 476592"/>
              <a:gd name="connsiteX28" fmla="*/ 428625 w 3133725"/>
              <a:gd name="connsiteY28" fmla="*/ 267042 h 476592"/>
              <a:gd name="connsiteX29" fmla="*/ 371475 w 3133725"/>
              <a:gd name="connsiteY29" fmla="*/ 247992 h 476592"/>
              <a:gd name="connsiteX30" fmla="*/ 314325 w 3133725"/>
              <a:gd name="connsiteY30" fmla="*/ 219417 h 476592"/>
              <a:gd name="connsiteX31" fmla="*/ 238125 w 3133725"/>
              <a:gd name="connsiteY31" fmla="*/ 171792 h 476592"/>
              <a:gd name="connsiteX32" fmla="*/ 200025 w 3133725"/>
              <a:gd name="connsiteY32" fmla="*/ 143217 h 476592"/>
              <a:gd name="connsiteX33" fmla="*/ 123825 w 3133725"/>
              <a:gd name="connsiteY33" fmla="*/ 105117 h 476592"/>
              <a:gd name="connsiteX34" fmla="*/ 57150 w 3133725"/>
              <a:gd name="connsiteY34" fmla="*/ 38442 h 476592"/>
              <a:gd name="connsiteX35" fmla="*/ 9525 w 3133725"/>
              <a:gd name="connsiteY35" fmla="*/ 342 h 476592"/>
              <a:gd name="connsiteX36" fmla="*/ 0 w 3133725"/>
              <a:gd name="connsiteY36" fmla="*/ 342 h 47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133725" h="476592">
                <a:moveTo>
                  <a:pt x="3133725" y="19392"/>
                </a:moveTo>
                <a:cubicBezTo>
                  <a:pt x="3114675" y="35267"/>
                  <a:pt x="3097208" y="53262"/>
                  <a:pt x="3076575" y="67017"/>
                </a:cubicBezTo>
                <a:cubicBezTo>
                  <a:pt x="3068221" y="72586"/>
                  <a:pt x="3056980" y="72052"/>
                  <a:pt x="3048000" y="76542"/>
                </a:cubicBezTo>
                <a:cubicBezTo>
                  <a:pt x="3031441" y="84821"/>
                  <a:pt x="3015779" y="94848"/>
                  <a:pt x="3000375" y="105117"/>
                </a:cubicBezTo>
                <a:cubicBezTo>
                  <a:pt x="2942710" y="143560"/>
                  <a:pt x="2984629" y="126241"/>
                  <a:pt x="2933700" y="143217"/>
                </a:cubicBezTo>
                <a:cubicBezTo>
                  <a:pt x="2925071" y="149689"/>
                  <a:pt x="2880953" y="183878"/>
                  <a:pt x="2867025" y="190842"/>
                </a:cubicBezTo>
                <a:cubicBezTo>
                  <a:pt x="2858045" y="195332"/>
                  <a:pt x="2847851" y="196842"/>
                  <a:pt x="2838450" y="200367"/>
                </a:cubicBezTo>
                <a:cubicBezTo>
                  <a:pt x="2822441" y="206370"/>
                  <a:pt x="2806390" y="212342"/>
                  <a:pt x="2790825" y="219417"/>
                </a:cubicBezTo>
                <a:cubicBezTo>
                  <a:pt x="2706664" y="257672"/>
                  <a:pt x="2763743" y="240475"/>
                  <a:pt x="2695575" y="257517"/>
                </a:cubicBezTo>
                <a:cubicBezTo>
                  <a:pt x="2686050" y="263867"/>
                  <a:pt x="2677719" y="272547"/>
                  <a:pt x="2667000" y="276567"/>
                </a:cubicBezTo>
                <a:cubicBezTo>
                  <a:pt x="2651841" y="282251"/>
                  <a:pt x="2635150" y="282452"/>
                  <a:pt x="2619375" y="286092"/>
                </a:cubicBezTo>
                <a:cubicBezTo>
                  <a:pt x="2593864" y="291979"/>
                  <a:pt x="2568013" y="296863"/>
                  <a:pt x="2543175" y="305142"/>
                </a:cubicBezTo>
                <a:cubicBezTo>
                  <a:pt x="2432427" y="342058"/>
                  <a:pt x="2594397" y="309305"/>
                  <a:pt x="2447925" y="333717"/>
                </a:cubicBezTo>
                <a:cubicBezTo>
                  <a:pt x="2352432" y="371914"/>
                  <a:pt x="2444231" y="337683"/>
                  <a:pt x="2362200" y="362292"/>
                </a:cubicBezTo>
                <a:cubicBezTo>
                  <a:pt x="2342966" y="368062"/>
                  <a:pt x="2324398" y="375968"/>
                  <a:pt x="2305050" y="381342"/>
                </a:cubicBezTo>
                <a:cubicBezTo>
                  <a:pt x="2267210" y="391853"/>
                  <a:pt x="2190750" y="409917"/>
                  <a:pt x="2190750" y="409917"/>
                </a:cubicBezTo>
                <a:cubicBezTo>
                  <a:pt x="2139542" y="444056"/>
                  <a:pt x="2176519" y="425557"/>
                  <a:pt x="2085975" y="438492"/>
                </a:cubicBezTo>
                <a:cubicBezTo>
                  <a:pt x="2066856" y="441223"/>
                  <a:pt x="2047826" y="444562"/>
                  <a:pt x="2028825" y="448017"/>
                </a:cubicBezTo>
                <a:cubicBezTo>
                  <a:pt x="2012897" y="450913"/>
                  <a:pt x="1997283" y="455686"/>
                  <a:pt x="1981200" y="457542"/>
                </a:cubicBezTo>
                <a:cubicBezTo>
                  <a:pt x="1914665" y="465219"/>
                  <a:pt x="1781175" y="476592"/>
                  <a:pt x="1781175" y="476592"/>
                </a:cubicBezTo>
                <a:lnTo>
                  <a:pt x="1066800" y="467067"/>
                </a:lnTo>
                <a:cubicBezTo>
                  <a:pt x="1048274" y="466615"/>
                  <a:pt x="964404" y="451078"/>
                  <a:pt x="942975" y="448017"/>
                </a:cubicBezTo>
                <a:cubicBezTo>
                  <a:pt x="881290" y="439205"/>
                  <a:pt x="812289" y="434395"/>
                  <a:pt x="752475" y="419442"/>
                </a:cubicBezTo>
                <a:cubicBezTo>
                  <a:pt x="739775" y="416267"/>
                  <a:pt x="726459" y="414952"/>
                  <a:pt x="714375" y="409917"/>
                </a:cubicBezTo>
                <a:cubicBezTo>
                  <a:pt x="688161" y="398995"/>
                  <a:pt x="665725" y="378705"/>
                  <a:pt x="638175" y="371817"/>
                </a:cubicBezTo>
                <a:lnTo>
                  <a:pt x="561975" y="352767"/>
                </a:lnTo>
                <a:cubicBezTo>
                  <a:pt x="549275" y="340067"/>
                  <a:pt x="539276" y="323908"/>
                  <a:pt x="523875" y="314667"/>
                </a:cubicBezTo>
                <a:cubicBezTo>
                  <a:pt x="506656" y="304336"/>
                  <a:pt x="466725" y="295617"/>
                  <a:pt x="466725" y="295617"/>
                </a:cubicBezTo>
                <a:cubicBezTo>
                  <a:pt x="454025" y="286092"/>
                  <a:pt x="442824" y="274142"/>
                  <a:pt x="428625" y="267042"/>
                </a:cubicBezTo>
                <a:cubicBezTo>
                  <a:pt x="410664" y="258062"/>
                  <a:pt x="388183" y="259131"/>
                  <a:pt x="371475" y="247992"/>
                </a:cubicBezTo>
                <a:cubicBezTo>
                  <a:pt x="334546" y="223373"/>
                  <a:pt x="353760" y="232562"/>
                  <a:pt x="314325" y="219417"/>
                </a:cubicBezTo>
                <a:cubicBezTo>
                  <a:pt x="206394" y="138469"/>
                  <a:pt x="342723" y="237166"/>
                  <a:pt x="238125" y="171792"/>
                </a:cubicBezTo>
                <a:cubicBezTo>
                  <a:pt x="224663" y="163378"/>
                  <a:pt x="213737" y="151216"/>
                  <a:pt x="200025" y="143217"/>
                </a:cubicBezTo>
                <a:cubicBezTo>
                  <a:pt x="175495" y="128908"/>
                  <a:pt x="123825" y="105117"/>
                  <a:pt x="123825" y="105117"/>
                </a:cubicBezTo>
                <a:cubicBezTo>
                  <a:pt x="80156" y="39613"/>
                  <a:pt x="107445" y="55207"/>
                  <a:pt x="57150" y="38442"/>
                </a:cubicBezTo>
                <a:cubicBezTo>
                  <a:pt x="35528" y="6009"/>
                  <a:pt x="46331" y="9544"/>
                  <a:pt x="9525" y="342"/>
                </a:cubicBezTo>
                <a:cubicBezTo>
                  <a:pt x="6445" y="-428"/>
                  <a:pt x="3175" y="342"/>
                  <a:pt x="0" y="342"/>
                </a:cubicBezTo>
              </a:path>
            </a:pathLst>
          </a:custGeom>
          <a:noFill/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4800" y="1295400"/>
            <a:ext cx="123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solidFill>
                  <a:srgbClr val="0000FF"/>
                </a:solidFill>
              </a:rPr>
              <a:t>α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j←i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</a:rPr>
              <a:t>K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i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4724400"/>
            <a:ext cx="123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solidFill>
                  <a:srgbClr val="0000FF"/>
                </a:solidFill>
              </a:rPr>
              <a:t>α</a:t>
            </a:r>
            <a:r>
              <a:rPr lang="en-US" sz="2400" b="1" i="1" baseline="-25000" dirty="0" err="1" smtClean="0">
                <a:solidFill>
                  <a:srgbClr val="0000FF"/>
                </a:solidFill>
              </a:rPr>
              <a:t>i←j</a:t>
            </a:r>
            <a:r>
              <a:rPr lang="en-US" sz="2400" b="1" i="1" baseline="-25000" dirty="0" smtClean="0">
                <a:solidFill>
                  <a:srgbClr val="0000FF"/>
                </a:solidFill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</a:rPr>
              <a:t>K</a:t>
            </a:r>
            <a:r>
              <a:rPr lang="en-US" sz="2400" b="1" baseline="-25000" dirty="0" err="1" smtClean="0">
                <a:solidFill>
                  <a:srgbClr val="0000FF"/>
                </a:solidFill>
              </a:rPr>
              <a:t>j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5079" y="4262735"/>
            <a:ext cx="123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solidFill>
                  <a:srgbClr val="C00000"/>
                </a:solidFill>
              </a:rPr>
              <a:t>α</a:t>
            </a:r>
            <a:r>
              <a:rPr lang="en-US" sz="2400" b="1" i="1" baseline="-25000" dirty="0" err="1" smtClean="0">
                <a:solidFill>
                  <a:srgbClr val="C00000"/>
                </a:solidFill>
              </a:rPr>
              <a:t>j←j</a:t>
            </a:r>
            <a:r>
              <a:rPr lang="en-US" sz="2400" b="1" i="1" baseline="-25000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K</a:t>
            </a:r>
            <a:r>
              <a:rPr lang="en-US" sz="2400" b="1" baseline="-25000" dirty="0" err="1" smtClean="0">
                <a:solidFill>
                  <a:srgbClr val="C00000"/>
                </a:solidFill>
              </a:rPr>
              <a:t>j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457529"/>
            <a:ext cx="123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solidFill>
                  <a:srgbClr val="C00000"/>
                </a:solidFill>
              </a:rPr>
              <a:t>α</a:t>
            </a:r>
            <a:r>
              <a:rPr lang="en-US" sz="2400" b="1" i="1" baseline="-25000" dirty="0" err="1" smtClean="0">
                <a:solidFill>
                  <a:srgbClr val="C00000"/>
                </a:solidFill>
              </a:rPr>
              <a:t>i←i</a:t>
            </a:r>
            <a:r>
              <a:rPr lang="en-US" sz="2400" b="1" i="1" baseline="-25000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</a:rPr>
              <a:t>K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583066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Anytime:  </a:t>
            </a:r>
          </a:p>
          <a:p>
            <a:pPr algn="ctr"/>
            <a:r>
              <a:rPr lang="el-GR" b="1" i="1" dirty="0" smtClean="0"/>
              <a:t>α</a:t>
            </a:r>
            <a:r>
              <a:rPr lang="en-US" b="1" i="1" baseline="-25000" dirty="0" err="1" smtClean="0"/>
              <a:t>i←i</a:t>
            </a:r>
            <a:r>
              <a:rPr lang="en-US" b="1" i="1" baseline="-25000" dirty="0" smtClean="0"/>
              <a:t> </a:t>
            </a:r>
            <a:r>
              <a:rPr lang="en-US" b="1" i="1" dirty="0" smtClean="0"/>
              <a:t>K</a:t>
            </a:r>
            <a:r>
              <a:rPr lang="en-US" b="1" baseline="-25000" dirty="0" smtClean="0"/>
              <a:t>i</a:t>
            </a:r>
            <a:r>
              <a:rPr lang="en-US" b="1" dirty="0"/>
              <a:t> </a:t>
            </a:r>
            <a:r>
              <a:rPr lang="en-US" b="1" dirty="0" smtClean="0"/>
              <a:t>&gt; </a:t>
            </a:r>
            <a:r>
              <a:rPr lang="el-GR" b="1" i="1" dirty="0" smtClean="0"/>
              <a:t>α</a:t>
            </a:r>
            <a:r>
              <a:rPr lang="en-US" b="1" i="1" baseline="-25000" dirty="0" err="1" smtClean="0"/>
              <a:t>i←j</a:t>
            </a:r>
            <a:r>
              <a:rPr lang="en-US" b="1" i="1" baseline="-25000" dirty="0" smtClean="0"/>
              <a:t> </a:t>
            </a:r>
            <a:r>
              <a:rPr lang="en-US" b="1" i="1" dirty="0" err="1" smtClean="0"/>
              <a:t>K</a:t>
            </a:r>
            <a:r>
              <a:rPr lang="en-US" b="1" baseline="-25000" dirty="0" err="1" smtClean="0"/>
              <a:t>j</a:t>
            </a:r>
            <a:r>
              <a:rPr lang="en-US" b="1" dirty="0" smtClean="0"/>
              <a:t>   and  </a:t>
            </a:r>
            <a:r>
              <a:rPr lang="el-GR" b="1" i="1" dirty="0" smtClean="0"/>
              <a:t>α</a:t>
            </a:r>
            <a:r>
              <a:rPr lang="en-US" b="1" i="1" baseline="-25000" dirty="0" err="1" smtClean="0"/>
              <a:t>j←j</a:t>
            </a:r>
            <a:r>
              <a:rPr lang="en-US" b="1" i="1" baseline="-25000" dirty="0" smtClean="0"/>
              <a:t> </a:t>
            </a:r>
            <a:r>
              <a:rPr lang="en-US" b="1" i="1" dirty="0" err="1" smtClean="0"/>
              <a:t>K</a:t>
            </a:r>
            <a:r>
              <a:rPr lang="en-US" b="1" baseline="-25000" dirty="0" err="1" smtClean="0"/>
              <a:t>j</a:t>
            </a:r>
            <a:r>
              <a:rPr lang="en-US" b="1" dirty="0" smtClean="0"/>
              <a:t> &gt; </a:t>
            </a:r>
            <a:r>
              <a:rPr lang="el-GR" b="1" i="1" dirty="0" smtClean="0"/>
              <a:t>α</a:t>
            </a:r>
            <a:r>
              <a:rPr lang="en-US" b="1" i="1" baseline="-25000" dirty="0" err="1" smtClean="0"/>
              <a:t>j←i</a:t>
            </a:r>
            <a:r>
              <a:rPr lang="en-US" b="1" i="1" baseline="-25000" dirty="0" smtClean="0"/>
              <a:t> </a:t>
            </a:r>
            <a:r>
              <a:rPr lang="en-US" b="1" i="1" dirty="0" smtClean="0"/>
              <a:t>K</a:t>
            </a:r>
            <a:r>
              <a:rPr lang="en-US" b="1" baseline="-25000" dirty="0" smtClean="0"/>
              <a:t>i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234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0325" y="304800"/>
            <a:ext cx="9083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When this occurs:</a:t>
            </a:r>
            <a:endParaRPr lang="en-US" sz="2400" b="1" dirty="0">
              <a:sym typeface="Mathematica1" pitchFamily="2" charset="2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5257800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/>
              <a:t>Species 1 and Species 2 coexist with equilibrium densities: </a:t>
            </a:r>
          </a:p>
        </p:txBody>
      </p:sp>
      <p:pic>
        <p:nvPicPr>
          <p:cNvPr id="3072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966912"/>
            <a:ext cx="43243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5410200" y="2805112"/>
            <a:ext cx="871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99"/>
                </a:solidFill>
              </a:rPr>
              <a:t>Species 1</a:t>
            </a:r>
          </a:p>
        </p:txBody>
      </p:sp>
      <p:sp>
        <p:nvSpPr>
          <p:cNvPr id="30727" name="Text Box 13"/>
          <p:cNvSpPr txBox="1">
            <a:spLocks noChangeArrowheads="1"/>
          </p:cNvSpPr>
          <p:nvPr/>
        </p:nvSpPr>
        <p:spPr bwMode="auto">
          <a:xfrm>
            <a:off x="5562600" y="3719512"/>
            <a:ext cx="871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993366"/>
                </a:solidFill>
              </a:rPr>
              <a:t>Species 2</a:t>
            </a:r>
          </a:p>
        </p:txBody>
      </p:sp>
      <p:sp>
        <p:nvSpPr>
          <p:cNvPr id="30728" name="Text Box 14"/>
          <p:cNvSpPr txBox="1">
            <a:spLocks noChangeArrowheads="1"/>
          </p:cNvSpPr>
          <p:nvPr/>
        </p:nvSpPr>
        <p:spPr bwMode="auto">
          <a:xfrm>
            <a:off x="4351338" y="4572000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Time</a:t>
            </a:r>
          </a:p>
        </p:txBody>
      </p:sp>
      <p:sp>
        <p:nvSpPr>
          <p:cNvPr id="30729" name="Text Box 15"/>
          <p:cNvSpPr txBox="1">
            <a:spLocks noChangeArrowheads="1"/>
          </p:cNvSpPr>
          <p:nvPr/>
        </p:nvSpPr>
        <p:spPr bwMode="auto">
          <a:xfrm rot="-5400000">
            <a:off x="1475582" y="3048793"/>
            <a:ext cx="1663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Population size</a:t>
            </a:r>
          </a:p>
        </p:txBody>
      </p:sp>
      <p:sp>
        <p:nvSpPr>
          <p:cNvPr id="30734" name="Rectangle 20"/>
          <p:cNvSpPr>
            <a:spLocks noChangeArrowheads="1"/>
          </p:cNvSpPr>
          <p:nvPr/>
        </p:nvSpPr>
        <p:spPr bwMode="auto">
          <a:xfrm>
            <a:off x="0" y="1524000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ym typeface="Wingdings" pitchFamily="2" charset="2"/>
              </a:rPr>
              <a:t> intraspecific competition exceeds interspecific competition</a:t>
            </a:r>
            <a:endParaRPr lang="en-US" b="1">
              <a:sym typeface="Mathematica1" pitchFamily="2" charset="2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385109"/>
              </p:ext>
            </p:extLst>
          </p:nvPr>
        </p:nvGraphicFramePr>
        <p:xfrm>
          <a:off x="1981200" y="5832474"/>
          <a:ext cx="212725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2" name="Equation" r:id="rId4" imgW="1384300" imgH="431800" progId="Equation.3">
                  <p:embed/>
                </p:oleObj>
              </mc:Choice>
              <mc:Fallback>
                <p:oleObj name="Equation" r:id="rId4" imgW="1384300" imgH="4318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832474"/>
                        <a:ext cx="2127250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198642"/>
              </p:ext>
            </p:extLst>
          </p:nvPr>
        </p:nvGraphicFramePr>
        <p:xfrm>
          <a:off x="5105400" y="5808662"/>
          <a:ext cx="234156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3" name="Equation" r:id="rId6" imgW="1435100" imgH="431800" progId="Equation.3">
                  <p:embed/>
                </p:oleObj>
              </mc:Choice>
              <mc:Fallback>
                <p:oleObj name="Equation" r:id="rId6" imgW="1435100" imgH="4318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808662"/>
                        <a:ext cx="2341562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349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What favors coexistence?</a:t>
            </a:r>
            <a:endParaRPr lang="en-US" sz="3200" dirty="0"/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914400" y="6064250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dirty="0"/>
              <a:t>The more similar two species are </a:t>
            </a:r>
            <a:r>
              <a:rPr lang="en-US" b="1" dirty="0" smtClean="0"/>
              <a:t>ecologically, the more they impact one another and the less likely is coexistence</a:t>
            </a:r>
            <a:endParaRPr lang="en-US" b="1" dirty="0"/>
          </a:p>
        </p:txBody>
      </p:sp>
      <p:sp>
        <p:nvSpPr>
          <p:cNvPr id="18" name="Freeform 17"/>
          <p:cNvSpPr/>
          <p:nvPr/>
        </p:nvSpPr>
        <p:spPr>
          <a:xfrm>
            <a:off x="710053" y="2602518"/>
            <a:ext cx="679301" cy="1118564"/>
          </a:xfrm>
          <a:custGeom>
            <a:avLst/>
            <a:gdLst>
              <a:gd name="connsiteX0" fmla="*/ 1576607 w 1576607"/>
              <a:gd name="connsiteY0" fmla="*/ 1981200 h 2181225"/>
              <a:gd name="connsiteX1" fmla="*/ 1500407 w 1576607"/>
              <a:gd name="connsiteY1" fmla="*/ 2019300 h 2181225"/>
              <a:gd name="connsiteX2" fmla="*/ 1433732 w 1576607"/>
              <a:gd name="connsiteY2" fmla="*/ 2057400 h 2181225"/>
              <a:gd name="connsiteX3" fmla="*/ 1376582 w 1576607"/>
              <a:gd name="connsiteY3" fmla="*/ 2105025 h 2181225"/>
              <a:gd name="connsiteX4" fmla="*/ 1290857 w 1576607"/>
              <a:gd name="connsiteY4" fmla="*/ 2133600 h 2181225"/>
              <a:gd name="connsiteX5" fmla="*/ 1262282 w 1576607"/>
              <a:gd name="connsiteY5" fmla="*/ 2143125 h 2181225"/>
              <a:gd name="connsiteX6" fmla="*/ 1233707 w 1576607"/>
              <a:gd name="connsiteY6" fmla="*/ 2162175 h 2181225"/>
              <a:gd name="connsiteX7" fmla="*/ 1128932 w 1576607"/>
              <a:gd name="connsiteY7" fmla="*/ 2181225 h 2181225"/>
              <a:gd name="connsiteX8" fmla="*/ 728882 w 1576607"/>
              <a:gd name="connsiteY8" fmla="*/ 2162175 h 2181225"/>
              <a:gd name="connsiteX9" fmla="*/ 700307 w 1576607"/>
              <a:gd name="connsiteY9" fmla="*/ 2152650 h 2181225"/>
              <a:gd name="connsiteX10" fmla="*/ 662207 w 1576607"/>
              <a:gd name="connsiteY10" fmla="*/ 2143125 h 2181225"/>
              <a:gd name="connsiteX11" fmla="*/ 605057 w 1576607"/>
              <a:gd name="connsiteY11" fmla="*/ 2133600 h 2181225"/>
              <a:gd name="connsiteX12" fmla="*/ 509807 w 1576607"/>
              <a:gd name="connsiteY12" fmla="*/ 2114550 h 2181225"/>
              <a:gd name="connsiteX13" fmla="*/ 414557 w 1576607"/>
              <a:gd name="connsiteY13" fmla="*/ 2095500 h 2181225"/>
              <a:gd name="connsiteX14" fmla="*/ 385982 w 1576607"/>
              <a:gd name="connsiteY14" fmla="*/ 2085975 h 2181225"/>
              <a:gd name="connsiteX15" fmla="*/ 319307 w 1576607"/>
              <a:gd name="connsiteY15" fmla="*/ 2038350 h 2181225"/>
              <a:gd name="connsiteX16" fmla="*/ 252632 w 1576607"/>
              <a:gd name="connsiteY16" fmla="*/ 2009775 h 2181225"/>
              <a:gd name="connsiteX17" fmla="*/ 224057 w 1576607"/>
              <a:gd name="connsiteY17" fmla="*/ 1971675 h 2181225"/>
              <a:gd name="connsiteX18" fmla="*/ 195482 w 1576607"/>
              <a:gd name="connsiteY18" fmla="*/ 1952625 h 2181225"/>
              <a:gd name="connsiteX19" fmla="*/ 157382 w 1576607"/>
              <a:gd name="connsiteY19" fmla="*/ 1914525 h 2181225"/>
              <a:gd name="connsiteX20" fmla="*/ 128807 w 1576607"/>
              <a:gd name="connsiteY20" fmla="*/ 1857375 h 2181225"/>
              <a:gd name="connsiteX21" fmla="*/ 109757 w 1576607"/>
              <a:gd name="connsiteY21" fmla="*/ 1828800 h 2181225"/>
              <a:gd name="connsiteX22" fmla="*/ 90707 w 1576607"/>
              <a:gd name="connsiteY22" fmla="*/ 1781175 h 2181225"/>
              <a:gd name="connsiteX23" fmla="*/ 71657 w 1576607"/>
              <a:gd name="connsiteY23" fmla="*/ 1743075 h 2181225"/>
              <a:gd name="connsiteX24" fmla="*/ 43082 w 1576607"/>
              <a:gd name="connsiteY24" fmla="*/ 1666875 h 2181225"/>
              <a:gd name="connsiteX25" fmla="*/ 33557 w 1576607"/>
              <a:gd name="connsiteY25" fmla="*/ 1600200 h 2181225"/>
              <a:gd name="connsiteX26" fmla="*/ 24032 w 1576607"/>
              <a:gd name="connsiteY26" fmla="*/ 1571625 h 2181225"/>
              <a:gd name="connsiteX27" fmla="*/ 14507 w 1576607"/>
              <a:gd name="connsiteY27" fmla="*/ 1514475 h 2181225"/>
              <a:gd name="connsiteX28" fmla="*/ 14507 w 1576607"/>
              <a:gd name="connsiteY28" fmla="*/ 847725 h 2181225"/>
              <a:gd name="connsiteX29" fmla="*/ 33557 w 1576607"/>
              <a:gd name="connsiteY29" fmla="*/ 771525 h 2181225"/>
              <a:gd name="connsiteX30" fmla="*/ 43082 w 1576607"/>
              <a:gd name="connsiteY30" fmla="*/ 666750 h 2181225"/>
              <a:gd name="connsiteX31" fmla="*/ 81182 w 1576607"/>
              <a:gd name="connsiteY31" fmla="*/ 571500 h 2181225"/>
              <a:gd name="connsiteX32" fmla="*/ 100232 w 1576607"/>
              <a:gd name="connsiteY32" fmla="*/ 514350 h 2181225"/>
              <a:gd name="connsiteX33" fmla="*/ 128807 w 1576607"/>
              <a:gd name="connsiteY33" fmla="*/ 466725 h 2181225"/>
              <a:gd name="connsiteX34" fmla="*/ 157382 w 1576607"/>
              <a:gd name="connsiteY34" fmla="*/ 381000 h 2181225"/>
              <a:gd name="connsiteX35" fmla="*/ 214532 w 1576607"/>
              <a:gd name="connsiteY35" fmla="*/ 276225 h 2181225"/>
              <a:gd name="connsiteX36" fmla="*/ 262157 w 1576607"/>
              <a:gd name="connsiteY36" fmla="*/ 190500 h 2181225"/>
              <a:gd name="connsiteX37" fmla="*/ 319307 w 1576607"/>
              <a:gd name="connsiteY37" fmla="*/ 133350 h 2181225"/>
              <a:gd name="connsiteX38" fmla="*/ 338357 w 1576607"/>
              <a:gd name="connsiteY38" fmla="*/ 104775 h 2181225"/>
              <a:gd name="connsiteX39" fmla="*/ 366932 w 1576607"/>
              <a:gd name="connsiteY39" fmla="*/ 85725 h 2181225"/>
              <a:gd name="connsiteX40" fmla="*/ 443132 w 1576607"/>
              <a:gd name="connsiteY40" fmla="*/ 57150 h 2181225"/>
              <a:gd name="connsiteX41" fmla="*/ 471707 w 1576607"/>
              <a:gd name="connsiteY41" fmla="*/ 38100 h 2181225"/>
              <a:gd name="connsiteX42" fmla="*/ 528857 w 1576607"/>
              <a:gd name="connsiteY42" fmla="*/ 19050 h 2181225"/>
              <a:gd name="connsiteX43" fmla="*/ 605057 w 1576607"/>
              <a:gd name="connsiteY43" fmla="*/ 0 h 2181225"/>
              <a:gd name="connsiteX44" fmla="*/ 700307 w 1576607"/>
              <a:gd name="connsiteY44" fmla="*/ 9525 h 2181225"/>
              <a:gd name="connsiteX45" fmla="*/ 776507 w 1576607"/>
              <a:gd name="connsiteY45" fmla="*/ 38100 h 2181225"/>
              <a:gd name="connsiteX46" fmla="*/ 833657 w 1576607"/>
              <a:gd name="connsiteY46" fmla="*/ 57150 h 2181225"/>
              <a:gd name="connsiteX47" fmla="*/ 900332 w 1576607"/>
              <a:gd name="connsiteY47" fmla="*/ 85725 h 2181225"/>
              <a:gd name="connsiteX48" fmla="*/ 976532 w 1576607"/>
              <a:gd name="connsiteY48" fmla="*/ 114300 h 2181225"/>
              <a:gd name="connsiteX49" fmla="*/ 1005107 w 1576607"/>
              <a:gd name="connsiteY49" fmla="*/ 133350 h 2181225"/>
              <a:gd name="connsiteX50" fmla="*/ 1071782 w 1576607"/>
              <a:gd name="connsiteY50" fmla="*/ 161925 h 2181225"/>
              <a:gd name="connsiteX51" fmla="*/ 1128932 w 1576607"/>
              <a:gd name="connsiteY51" fmla="*/ 200025 h 2181225"/>
              <a:gd name="connsiteX52" fmla="*/ 1157507 w 1576607"/>
              <a:gd name="connsiteY52" fmla="*/ 219075 h 2181225"/>
              <a:gd name="connsiteX53" fmla="*/ 1195607 w 1576607"/>
              <a:gd name="connsiteY53" fmla="*/ 238125 h 2181225"/>
              <a:gd name="connsiteX54" fmla="*/ 1262282 w 1576607"/>
              <a:gd name="connsiteY54" fmla="*/ 285750 h 2181225"/>
              <a:gd name="connsiteX55" fmla="*/ 1281332 w 1576607"/>
              <a:gd name="connsiteY55" fmla="*/ 314325 h 2181225"/>
              <a:gd name="connsiteX56" fmla="*/ 1309907 w 1576607"/>
              <a:gd name="connsiteY56" fmla="*/ 323850 h 2181225"/>
              <a:gd name="connsiteX57" fmla="*/ 1319432 w 1576607"/>
              <a:gd name="connsiteY57" fmla="*/ 352425 h 2181225"/>
              <a:gd name="connsiteX58" fmla="*/ 1376582 w 1576607"/>
              <a:gd name="connsiteY58" fmla="*/ 409575 h 2181225"/>
              <a:gd name="connsiteX59" fmla="*/ 1414682 w 1576607"/>
              <a:gd name="connsiteY59" fmla="*/ 466725 h 2181225"/>
              <a:gd name="connsiteX60" fmla="*/ 1452782 w 1576607"/>
              <a:gd name="connsiteY60" fmla="*/ 552450 h 2181225"/>
              <a:gd name="connsiteX61" fmla="*/ 1462307 w 1576607"/>
              <a:gd name="connsiteY61" fmla="*/ 561975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576607" h="2181225">
                <a:moveTo>
                  <a:pt x="1576607" y="1981200"/>
                </a:moveTo>
                <a:cubicBezTo>
                  <a:pt x="1482838" y="2018708"/>
                  <a:pt x="1566987" y="1981254"/>
                  <a:pt x="1500407" y="2019300"/>
                </a:cubicBezTo>
                <a:cubicBezTo>
                  <a:pt x="1470764" y="2036239"/>
                  <a:pt x="1459048" y="2036303"/>
                  <a:pt x="1433732" y="2057400"/>
                </a:cubicBezTo>
                <a:cubicBezTo>
                  <a:pt x="1408097" y="2078763"/>
                  <a:pt x="1406988" y="2091511"/>
                  <a:pt x="1376582" y="2105025"/>
                </a:cubicBezTo>
                <a:lnTo>
                  <a:pt x="1290857" y="2133600"/>
                </a:lnTo>
                <a:cubicBezTo>
                  <a:pt x="1281332" y="2136775"/>
                  <a:pt x="1270636" y="2137556"/>
                  <a:pt x="1262282" y="2143125"/>
                </a:cubicBezTo>
                <a:cubicBezTo>
                  <a:pt x="1252757" y="2149475"/>
                  <a:pt x="1244229" y="2157666"/>
                  <a:pt x="1233707" y="2162175"/>
                </a:cubicBezTo>
                <a:cubicBezTo>
                  <a:pt x="1211252" y="2171799"/>
                  <a:pt x="1144383" y="2179018"/>
                  <a:pt x="1128932" y="2181225"/>
                </a:cubicBezTo>
                <a:cubicBezTo>
                  <a:pt x="1070428" y="2179058"/>
                  <a:pt x="820270" y="2172329"/>
                  <a:pt x="728882" y="2162175"/>
                </a:cubicBezTo>
                <a:cubicBezTo>
                  <a:pt x="718903" y="2161066"/>
                  <a:pt x="709961" y="2155408"/>
                  <a:pt x="700307" y="2152650"/>
                </a:cubicBezTo>
                <a:cubicBezTo>
                  <a:pt x="687720" y="2149054"/>
                  <a:pt x="675044" y="2145692"/>
                  <a:pt x="662207" y="2143125"/>
                </a:cubicBezTo>
                <a:cubicBezTo>
                  <a:pt x="643269" y="2139337"/>
                  <a:pt x="624039" y="2137159"/>
                  <a:pt x="605057" y="2133600"/>
                </a:cubicBezTo>
                <a:cubicBezTo>
                  <a:pt x="573233" y="2127633"/>
                  <a:pt x="541631" y="2120517"/>
                  <a:pt x="509807" y="2114550"/>
                </a:cubicBezTo>
                <a:cubicBezTo>
                  <a:pt x="455373" y="2104344"/>
                  <a:pt x="460799" y="2108712"/>
                  <a:pt x="414557" y="2095500"/>
                </a:cubicBezTo>
                <a:cubicBezTo>
                  <a:pt x="404903" y="2092742"/>
                  <a:pt x="394962" y="2090465"/>
                  <a:pt x="385982" y="2085975"/>
                </a:cubicBezTo>
                <a:cubicBezTo>
                  <a:pt x="365832" y="2075900"/>
                  <a:pt x="336565" y="2049136"/>
                  <a:pt x="319307" y="2038350"/>
                </a:cubicBezTo>
                <a:cubicBezTo>
                  <a:pt x="292404" y="2021536"/>
                  <a:pt x="280410" y="2019034"/>
                  <a:pt x="252632" y="2009775"/>
                </a:cubicBezTo>
                <a:cubicBezTo>
                  <a:pt x="243107" y="1997075"/>
                  <a:pt x="235282" y="1982900"/>
                  <a:pt x="224057" y="1971675"/>
                </a:cubicBezTo>
                <a:cubicBezTo>
                  <a:pt x="215962" y="1963580"/>
                  <a:pt x="204174" y="1960075"/>
                  <a:pt x="195482" y="1952625"/>
                </a:cubicBezTo>
                <a:cubicBezTo>
                  <a:pt x="181845" y="1940936"/>
                  <a:pt x="169071" y="1928162"/>
                  <a:pt x="157382" y="1914525"/>
                </a:cubicBezTo>
                <a:cubicBezTo>
                  <a:pt x="124625" y="1876309"/>
                  <a:pt x="149089" y="1897939"/>
                  <a:pt x="128807" y="1857375"/>
                </a:cubicBezTo>
                <a:cubicBezTo>
                  <a:pt x="123687" y="1847136"/>
                  <a:pt x="114877" y="1839039"/>
                  <a:pt x="109757" y="1828800"/>
                </a:cubicBezTo>
                <a:cubicBezTo>
                  <a:pt x="102111" y="1813507"/>
                  <a:pt x="97651" y="1796799"/>
                  <a:pt x="90707" y="1781175"/>
                </a:cubicBezTo>
                <a:cubicBezTo>
                  <a:pt x="84940" y="1768200"/>
                  <a:pt x="77424" y="1756050"/>
                  <a:pt x="71657" y="1743075"/>
                </a:cubicBezTo>
                <a:cubicBezTo>
                  <a:pt x="56471" y="1708907"/>
                  <a:pt x="53555" y="1698294"/>
                  <a:pt x="43082" y="1666875"/>
                </a:cubicBezTo>
                <a:cubicBezTo>
                  <a:pt x="39907" y="1644650"/>
                  <a:pt x="37960" y="1622215"/>
                  <a:pt x="33557" y="1600200"/>
                </a:cubicBezTo>
                <a:cubicBezTo>
                  <a:pt x="31588" y="1590355"/>
                  <a:pt x="26210" y="1581426"/>
                  <a:pt x="24032" y="1571625"/>
                </a:cubicBezTo>
                <a:cubicBezTo>
                  <a:pt x="19842" y="1552772"/>
                  <a:pt x="17682" y="1533525"/>
                  <a:pt x="14507" y="1514475"/>
                </a:cubicBezTo>
                <a:cubicBezTo>
                  <a:pt x="-3953" y="1237569"/>
                  <a:pt x="-5701" y="1272093"/>
                  <a:pt x="14507" y="847725"/>
                </a:cubicBezTo>
                <a:cubicBezTo>
                  <a:pt x="15752" y="821573"/>
                  <a:pt x="33557" y="771525"/>
                  <a:pt x="33557" y="771525"/>
                </a:cubicBezTo>
                <a:cubicBezTo>
                  <a:pt x="36732" y="736600"/>
                  <a:pt x="34959" y="700865"/>
                  <a:pt x="43082" y="666750"/>
                </a:cubicBezTo>
                <a:cubicBezTo>
                  <a:pt x="51002" y="633484"/>
                  <a:pt x="70368" y="603941"/>
                  <a:pt x="81182" y="571500"/>
                </a:cubicBezTo>
                <a:cubicBezTo>
                  <a:pt x="87532" y="552450"/>
                  <a:pt x="89901" y="531569"/>
                  <a:pt x="100232" y="514350"/>
                </a:cubicBezTo>
                <a:cubicBezTo>
                  <a:pt x="109757" y="498475"/>
                  <a:pt x="121514" y="483741"/>
                  <a:pt x="128807" y="466725"/>
                </a:cubicBezTo>
                <a:cubicBezTo>
                  <a:pt x="140672" y="439040"/>
                  <a:pt x="143912" y="407941"/>
                  <a:pt x="157382" y="381000"/>
                </a:cubicBezTo>
                <a:cubicBezTo>
                  <a:pt x="239717" y="216330"/>
                  <a:pt x="135466" y="421179"/>
                  <a:pt x="214532" y="276225"/>
                </a:cubicBezTo>
                <a:cubicBezTo>
                  <a:pt x="225754" y="255652"/>
                  <a:pt x="243371" y="211634"/>
                  <a:pt x="262157" y="190500"/>
                </a:cubicBezTo>
                <a:cubicBezTo>
                  <a:pt x="280055" y="170364"/>
                  <a:pt x="304363" y="155766"/>
                  <a:pt x="319307" y="133350"/>
                </a:cubicBezTo>
                <a:cubicBezTo>
                  <a:pt x="325657" y="123825"/>
                  <a:pt x="330262" y="112870"/>
                  <a:pt x="338357" y="104775"/>
                </a:cubicBezTo>
                <a:cubicBezTo>
                  <a:pt x="346452" y="96680"/>
                  <a:pt x="356993" y="91405"/>
                  <a:pt x="366932" y="85725"/>
                </a:cubicBezTo>
                <a:cubicBezTo>
                  <a:pt x="405672" y="63588"/>
                  <a:pt x="401462" y="67568"/>
                  <a:pt x="443132" y="57150"/>
                </a:cubicBezTo>
                <a:cubicBezTo>
                  <a:pt x="452657" y="50800"/>
                  <a:pt x="461246" y="42749"/>
                  <a:pt x="471707" y="38100"/>
                </a:cubicBezTo>
                <a:cubicBezTo>
                  <a:pt x="490057" y="29945"/>
                  <a:pt x="509807" y="25400"/>
                  <a:pt x="528857" y="19050"/>
                </a:cubicBezTo>
                <a:cubicBezTo>
                  <a:pt x="572791" y="4405"/>
                  <a:pt x="547587" y="11494"/>
                  <a:pt x="605057" y="0"/>
                </a:cubicBezTo>
                <a:cubicBezTo>
                  <a:pt x="636807" y="3175"/>
                  <a:pt x="668770" y="4673"/>
                  <a:pt x="700307" y="9525"/>
                </a:cubicBezTo>
                <a:cubicBezTo>
                  <a:pt x="712574" y="11412"/>
                  <a:pt x="774954" y="37535"/>
                  <a:pt x="776507" y="38100"/>
                </a:cubicBezTo>
                <a:cubicBezTo>
                  <a:pt x="795378" y="44962"/>
                  <a:pt x="816949" y="46011"/>
                  <a:pt x="833657" y="57150"/>
                </a:cubicBezTo>
                <a:cubicBezTo>
                  <a:pt x="873124" y="83462"/>
                  <a:pt x="851126" y="73424"/>
                  <a:pt x="900332" y="85725"/>
                </a:cubicBezTo>
                <a:cubicBezTo>
                  <a:pt x="967345" y="130401"/>
                  <a:pt x="882371" y="78990"/>
                  <a:pt x="976532" y="114300"/>
                </a:cubicBezTo>
                <a:cubicBezTo>
                  <a:pt x="987251" y="118320"/>
                  <a:pt x="994868" y="128230"/>
                  <a:pt x="1005107" y="133350"/>
                </a:cubicBezTo>
                <a:cubicBezTo>
                  <a:pt x="1083937" y="172765"/>
                  <a:pt x="972680" y="102464"/>
                  <a:pt x="1071782" y="161925"/>
                </a:cubicBezTo>
                <a:cubicBezTo>
                  <a:pt x="1091415" y="173705"/>
                  <a:pt x="1109882" y="187325"/>
                  <a:pt x="1128932" y="200025"/>
                </a:cubicBezTo>
                <a:cubicBezTo>
                  <a:pt x="1138457" y="206375"/>
                  <a:pt x="1147268" y="213955"/>
                  <a:pt x="1157507" y="219075"/>
                </a:cubicBezTo>
                <a:cubicBezTo>
                  <a:pt x="1170207" y="225425"/>
                  <a:pt x="1184053" y="229872"/>
                  <a:pt x="1195607" y="238125"/>
                </a:cubicBezTo>
                <a:cubicBezTo>
                  <a:pt x="1285709" y="302484"/>
                  <a:pt x="1157862" y="233540"/>
                  <a:pt x="1262282" y="285750"/>
                </a:cubicBezTo>
                <a:cubicBezTo>
                  <a:pt x="1268632" y="295275"/>
                  <a:pt x="1272393" y="307174"/>
                  <a:pt x="1281332" y="314325"/>
                </a:cubicBezTo>
                <a:cubicBezTo>
                  <a:pt x="1289172" y="320597"/>
                  <a:pt x="1302807" y="316750"/>
                  <a:pt x="1309907" y="323850"/>
                </a:cubicBezTo>
                <a:cubicBezTo>
                  <a:pt x="1317007" y="330950"/>
                  <a:pt x="1313268" y="344500"/>
                  <a:pt x="1319432" y="352425"/>
                </a:cubicBezTo>
                <a:cubicBezTo>
                  <a:pt x="1335972" y="373691"/>
                  <a:pt x="1376582" y="409575"/>
                  <a:pt x="1376582" y="409575"/>
                </a:cubicBezTo>
                <a:cubicBezTo>
                  <a:pt x="1408094" y="504110"/>
                  <a:pt x="1355224" y="359701"/>
                  <a:pt x="1414682" y="466725"/>
                </a:cubicBezTo>
                <a:cubicBezTo>
                  <a:pt x="1476734" y="578419"/>
                  <a:pt x="1400142" y="482263"/>
                  <a:pt x="1452782" y="552450"/>
                </a:cubicBezTo>
                <a:cubicBezTo>
                  <a:pt x="1455476" y="556042"/>
                  <a:pt x="1459132" y="558800"/>
                  <a:pt x="1462307" y="561975"/>
                </a:cubicBezTo>
              </a:path>
            </a:pathLst>
          </a:custGeom>
          <a:noFill/>
          <a:ln w="57150">
            <a:solidFill>
              <a:srgbClr val="A5002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9" name="Freeform 18"/>
          <p:cNvSpPr/>
          <p:nvPr/>
        </p:nvSpPr>
        <p:spPr>
          <a:xfrm>
            <a:off x="3367317" y="2582979"/>
            <a:ext cx="738861" cy="1045296"/>
          </a:xfrm>
          <a:custGeom>
            <a:avLst/>
            <a:gdLst>
              <a:gd name="connsiteX0" fmla="*/ 57492 w 1714842"/>
              <a:gd name="connsiteY0" fmla="*/ 1905000 h 2038350"/>
              <a:gd name="connsiteX1" fmla="*/ 162267 w 1714842"/>
              <a:gd name="connsiteY1" fmla="*/ 1971675 h 2038350"/>
              <a:gd name="connsiteX2" fmla="*/ 190842 w 1714842"/>
              <a:gd name="connsiteY2" fmla="*/ 1990725 h 2038350"/>
              <a:gd name="connsiteX3" fmla="*/ 219417 w 1714842"/>
              <a:gd name="connsiteY3" fmla="*/ 2000250 h 2038350"/>
              <a:gd name="connsiteX4" fmla="*/ 247992 w 1714842"/>
              <a:gd name="connsiteY4" fmla="*/ 2019300 h 2038350"/>
              <a:gd name="connsiteX5" fmla="*/ 286092 w 1714842"/>
              <a:gd name="connsiteY5" fmla="*/ 2028825 h 2038350"/>
              <a:gd name="connsiteX6" fmla="*/ 314667 w 1714842"/>
              <a:gd name="connsiteY6" fmla="*/ 2038350 h 2038350"/>
              <a:gd name="connsiteX7" fmla="*/ 819492 w 1714842"/>
              <a:gd name="connsiteY7" fmla="*/ 2028825 h 2038350"/>
              <a:gd name="connsiteX8" fmla="*/ 914742 w 1714842"/>
              <a:gd name="connsiteY8" fmla="*/ 2009775 h 2038350"/>
              <a:gd name="connsiteX9" fmla="*/ 990942 w 1714842"/>
              <a:gd name="connsiteY9" fmla="*/ 1981200 h 2038350"/>
              <a:gd name="connsiteX10" fmla="*/ 1019517 w 1714842"/>
              <a:gd name="connsiteY10" fmla="*/ 1962150 h 2038350"/>
              <a:gd name="connsiteX11" fmla="*/ 1057617 w 1714842"/>
              <a:gd name="connsiteY11" fmla="*/ 1943100 h 2038350"/>
              <a:gd name="connsiteX12" fmla="*/ 1124292 w 1714842"/>
              <a:gd name="connsiteY12" fmla="*/ 1905000 h 2038350"/>
              <a:gd name="connsiteX13" fmla="*/ 1162392 w 1714842"/>
              <a:gd name="connsiteY13" fmla="*/ 1876425 h 2038350"/>
              <a:gd name="connsiteX14" fmla="*/ 1219542 w 1714842"/>
              <a:gd name="connsiteY14" fmla="*/ 1857375 h 2038350"/>
              <a:gd name="connsiteX15" fmla="*/ 1257642 w 1714842"/>
              <a:gd name="connsiteY15" fmla="*/ 1828800 h 2038350"/>
              <a:gd name="connsiteX16" fmla="*/ 1286217 w 1714842"/>
              <a:gd name="connsiteY16" fmla="*/ 1809750 h 2038350"/>
              <a:gd name="connsiteX17" fmla="*/ 1352892 w 1714842"/>
              <a:gd name="connsiteY17" fmla="*/ 1743075 h 2038350"/>
              <a:gd name="connsiteX18" fmla="*/ 1390992 w 1714842"/>
              <a:gd name="connsiteY18" fmla="*/ 1704975 h 2038350"/>
              <a:gd name="connsiteX19" fmla="*/ 1438617 w 1714842"/>
              <a:gd name="connsiteY19" fmla="*/ 1666875 h 2038350"/>
              <a:gd name="connsiteX20" fmla="*/ 1448142 w 1714842"/>
              <a:gd name="connsiteY20" fmla="*/ 1638300 h 2038350"/>
              <a:gd name="connsiteX21" fmla="*/ 1505292 w 1714842"/>
              <a:gd name="connsiteY21" fmla="*/ 1571625 h 2038350"/>
              <a:gd name="connsiteX22" fmla="*/ 1514817 w 1714842"/>
              <a:gd name="connsiteY22" fmla="*/ 1543050 h 2038350"/>
              <a:gd name="connsiteX23" fmla="*/ 1543392 w 1714842"/>
              <a:gd name="connsiteY23" fmla="*/ 1485900 h 2038350"/>
              <a:gd name="connsiteX24" fmla="*/ 1552917 w 1714842"/>
              <a:gd name="connsiteY24" fmla="*/ 1457325 h 2038350"/>
              <a:gd name="connsiteX25" fmla="*/ 1571967 w 1714842"/>
              <a:gd name="connsiteY25" fmla="*/ 1419225 h 2038350"/>
              <a:gd name="connsiteX26" fmla="*/ 1581492 w 1714842"/>
              <a:gd name="connsiteY26" fmla="*/ 1390650 h 2038350"/>
              <a:gd name="connsiteX27" fmla="*/ 1600542 w 1714842"/>
              <a:gd name="connsiteY27" fmla="*/ 1343025 h 2038350"/>
              <a:gd name="connsiteX28" fmla="*/ 1610067 w 1714842"/>
              <a:gd name="connsiteY28" fmla="*/ 1295400 h 2038350"/>
              <a:gd name="connsiteX29" fmla="*/ 1648167 w 1714842"/>
              <a:gd name="connsiteY29" fmla="*/ 1219200 h 2038350"/>
              <a:gd name="connsiteX30" fmla="*/ 1667217 w 1714842"/>
              <a:gd name="connsiteY30" fmla="*/ 1181100 h 2038350"/>
              <a:gd name="connsiteX31" fmla="*/ 1695792 w 1714842"/>
              <a:gd name="connsiteY31" fmla="*/ 1095375 h 2038350"/>
              <a:gd name="connsiteX32" fmla="*/ 1714842 w 1714842"/>
              <a:gd name="connsiteY32" fmla="*/ 1000125 h 2038350"/>
              <a:gd name="connsiteX33" fmla="*/ 1705317 w 1714842"/>
              <a:gd name="connsiteY33" fmla="*/ 723900 h 2038350"/>
              <a:gd name="connsiteX34" fmla="*/ 1686267 w 1714842"/>
              <a:gd name="connsiteY34" fmla="*/ 676275 h 2038350"/>
              <a:gd name="connsiteX35" fmla="*/ 1676742 w 1714842"/>
              <a:gd name="connsiteY35" fmla="*/ 609600 h 2038350"/>
              <a:gd name="connsiteX36" fmla="*/ 1648167 w 1714842"/>
              <a:gd name="connsiteY36" fmla="*/ 571500 h 2038350"/>
              <a:gd name="connsiteX37" fmla="*/ 1629117 w 1714842"/>
              <a:gd name="connsiteY37" fmla="*/ 533400 h 2038350"/>
              <a:gd name="connsiteX38" fmla="*/ 1571967 w 1714842"/>
              <a:gd name="connsiteY38" fmla="*/ 447675 h 2038350"/>
              <a:gd name="connsiteX39" fmla="*/ 1533867 w 1714842"/>
              <a:gd name="connsiteY39" fmla="*/ 361950 h 2038350"/>
              <a:gd name="connsiteX40" fmla="*/ 1495767 w 1714842"/>
              <a:gd name="connsiteY40" fmla="*/ 333375 h 2038350"/>
              <a:gd name="connsiteX41" fmla="*/ 1448142 w 1714842"/>
              <a:gd name="connsiteY41" fmla="*/ 295275 h 2038350"/>
              <a:gd name="connsiteX42" fmla="*/ 1371942 w 1714842"/>
              <a:gd name="connsiteY42" fmla="*/ 238125 h 2038350"/>
              <a:gd name="connsiteX43" fmla="*/ 1333842 w 1714842"/>
              <a:gd name="connsiteY43" fmla="*/ 200025 h 2038350"/>
              <a:gd name="connsiteX44" fmla="*/ 1305267 w 1714842"/>
              <a:gd name="connsiteY44" fmla="*/ 190500 h 2038350"/>
              <a:gd name="connsiteX45" fmla="*/ 1190967 w 1714842"/>
              <a:gd name="connsiteY45" fmla="*/ 123825 h 2038350"/>
              <a:gd name="connsiteX46" fmla="*/ 1152867 w 1714842"/>
              <a:gd name="connsiteY46" fmla="*/ 114300 h 2038350"/>
              <a:gd name="connsiteX47" fmla="*/ 1076667 w 1714842"/>
              <a:gd name="connsiteY47" fmla="*/ 76200 h 2038350"/>
              <a:gd name="connsiteX48" fmla="*/ 1048092 w 1714842"/>
              <a:gd name="connsiteY48" fmla="*/ 57150 h 2038350"/>
              <a:gd name="connsiteX49" fmla="*/ 981417 w 1714842"/>
              <a:gd name="connsiteY49" fmla="*/ 38100 h 2038350"/>
              <a:gd name="connsiteX50" fmla="*/ 943317 w 1714842"/>
              <a:gd name="connsiteY50" fmla="*/ 19050 h 2038350"/>
              <a:gd name="connsiteX51" fmla="*/ 790917 w 1714842"/>
              <a:gd name="connsiteY51" fmla="*/ 0 h 2038350"/>
              <a:gd name="connsiteX52" fmla="*/ 590892 w 1714842"/>
              <a:gd name="connsiteY52" fmla="*/ 9525 h 2038350"/>
              <a:gd name="connsiteX53" fmla="*/ 543267 w 1714842"/>
              <a:gd name="connsiteY53" fmla="*/ 28575 h 2038350"/>
              <a:gd name="connsiteX54" fmla="*/ 505167 w 1714842"/>
              <a:gd name="connsiteY54" fmla="*/ 38100 h 2038350"/>
              <a:gd name="connsiteX55" fmla="*/ 476592 w 1714842"/>
              <a:gd name="connsiteY55" fmla="*/ 57150 h 2038350"/>
              <a:gd name="connsiteX56" fmla="*/ 438492 w 1714842"/>
              <a:gd name="connsiteY56" fmla="*/ 66675 h 2038350"/>
              <a:gd name="connsiteX57" fmla="*/ 362292 w 1714842"/>
              <a:gd name="connsiteY57" fmla="*/ 123825 h 2038350"/>
              <a:gd name="connsiteX58" fmla="*/ 276567 w 1714842"/>
              <a:gd name="connsiteY58" fmla="*/ 180975 h 2038350"/>
              <a:gd name="connsiteX59" fmla="*/ 209892 w 1714842"/>
              <a:gd name="connsiteY59" fmla="*/ 228600 h 2038350"/>
              <a:gd name="connsiteX60" fmla="*/ 152742 w 1714842"/>
              <a:gd name="connsiteY60" fmla="*/ 285750 h 2038350"/>
              <a:gd name="connsiteX61" fmla="*/ 133692 w 1714842"/>
              <a:gd name="connsiteY61" fmla="*/ 314325 h 2038350"/>
              <a:gd name="connsiteX62" fmla="*/ 105117 w 1714842"/>
              <a:gd name="connsiteY62" fmla="*/ 333375 h 2038350"/>
              <a:gd name="connsiteX63" fmla="*/ 67017 w 1714842"/>
              <a:gd name="connsiteY63" fmla="*/ 390525 h 2038350"/>
              <a:gd name="connsiteX64" fmla="*/ 47967 w 1714842"/>
              <a:gd name="connsiteY64" fmla="*/ 419100 h 2038350"/>
              <a:gd name="connsiteX65" fmla="*/ 28917 w 1714842"/>
              <a:gd name="connsiteY65" fmla="*/ 476250 h 2038350"/>
              <a:gd name="connsiteX66" fmla="*/ 342 w 1714842"/>
              <a:gd name="connsiteY66" fmla="*/ 533400 h 2038350"/>
              <a:gd name="connsiteX67" fmla="*/ 342 w 1714842"/>
              <a:gd name="connsiteY67" fmla="*/ 542925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14842" h="2038350">
                <a:moveTo>
                  <a:pt x="57492" y="1905000"/>
                </a:moveTo>
                <a:cubicBezTo>
                  <a:pt x="124750" y="1945355"/>
                  <a:pt x="89713" y="1923306"/>
                  <a:pt x="162267" y="1971675"/>
                </a:cubicBezTo>
                <a:cubicBezTo>
                  <a:pt x="171792" y="1978025"/>
                  <a:pt x="179982" y="1987105"/>
                  <a:pt x="190842" y="1990725"/>
                </a:cubicBezTo>
                <a:cubicBezTo>
                  <a:pt x="200367" y="1993900"/>
                  <a:pt x="210437" y="1995760"/>
                  <a:pt x="219417" y="2000250"/>
                </a:cubicBezTo>
                <a:cubicBezTo>
                  <a:pt x="229656" y="2005370"/>
                  <a:pt x="237470" y="2014791"/>
                  <a:pt x="247992" y="2019300"/>
                </a:cubicBezTo>
                <a:cubicBezTo>
                  <a:pt x="260024" y="2024457"/>
                  <a:pt x="273505" y="2025229"/>
                  <a:pt x="286092" y="2028825"/>
                </a:cubicBezTo>
                <a:cubicBezTo>
                  <a:pt x="295746" y="2031583"/>
                  <a:pt x="305142" y="2035175"/>
                  <a:pt x="314667" y="2038350"/>
                </a:cubicBezTo>
                <a:cubicBezTo>
                  <a:pt x="482942" y="2035175"/>
                  <a:pt x="651378" y="2036830"/>
                  <a:pt x="819492" y="2028825"/>
                </a:cubicBezTo>
                <a:cubicBezTo>
                  <a:pt x="851834" y="2027285"/>
                  <a:pt x="914742" y="2009775"/>
                  <a:pt x="914742" y="2009775"/>
                </a:cubicBezTo>
                <a:cubicBezTo>
                  <a:pt x="981755" y="1965099"/>
                  <a:pt x="896781" y="2016510"/>
                  <a:pt x="990942" y="1981200"/>
                </a:cubicBezTo>
                <a:cubicBezTo>
                  <a:pt x="1001661" y="1977180"/>
                  <a:pt x="1009578" y="1967830"/>
                  <a:pt x="1019517" y="1962150"/>
                </a:cubicBezTo>
                <a:cubicBezTo>
                  <a:pt x="1031845" y="1955105"/>
                  <a:pt x="1045576" y="1950625"/>
                  <a:pt x="1057617" y="1943100"/>
                </a:cubicBezTo>
                <a:cubicBezTo>
                  <a:pt x="1123520" y="1901911"/>
                  <a:pt x="1068152" y="1923713"/>
                  <a:pt x="1124292" y="1905000"/>
                </a:cubicBezTo>
                <a:cubicBezTo>
                  <a:pt x="1136992" y="1895475"/>
                  <a:pt x="1148193" y="1883525"/>
                  <a:pt x="1162392" y="1876425"/>
                </a:cubicBezTo>
                <a:cubicBezTo>
                  <a:pt x="1180353" y="1867445"/>
                  <a:pt x="1201581" y="1866355"/>
                  <a:pt x="1219542" y="1857375"/>
                </a:cubicBezTo>
                <a:cubicBezTo>
                  <a:pt x="1233741" y="1850275"/>
                  <a:pt x="1244724" y="1838027"/>
                  <a:pt x="1257642" y="1828800"/>
                </a:cubicBezTo>
                <a:cubicBezTo>
                  <a:pt x="1266957" y="1822146"/>
                  <a:pt x="1277708" y="1817408"/>
                  <a:pt x="1286217" y="1809750"/>
                </a:cubicBezTo>
                <a:cubicBezTo>
                  <a:pt x="1309579" y="1788724"/>
                  <a:pt x="1330667" y="1765300"/>
                  <a:pt x="1352892" y="1743075"/>
                </a:cubicBezTo>
                <a:cubicBezTo>
                  <a:pt x="1365592" y="1730375"/>
                  <a:pt x="1376967" y="1716195"/>
                  <a:pt x="1390992" y="1704975"/>
                </a:cubicBezTo>
                <a:lnTo>
                  <a:pt x="1438617" y="1666875"/>
                </a:lnTo>
                <a:cubicBezTo>
                  <a:pt x="1441792" y="1657350"/>
                  <a:pt x="1442306" y="1646470"/>
                  <a:pt x="1448142" y="1638300"/>
                </a:cubicBezTo>
                <a:cubicBezTo>
                  <a:pt x="1487201" y="1583618"/>
                  <a:pt x="1480828" y="1620554"/>
                  <a:pt x="1505292" y="1571625"/>
                </a:cubicBezTo>
                <a:cubicBezTo>
                  <a:pt x="1509782" y="1562645"/>
                  <a:pt x="1510739" y="1552225"/>
                  <a:pt x="1514817" y="1543050"/>
                </a:cubicBezTo>
                <a:cubicBezTo>
                  <a:pt x="1523467" y="1523587"/>
                  <a:pt x="1534742" y="1505363"/>
                  <a:pt x="1543392" y="1485900"/>
                </a:cubicBezTo>
                <a:cubicBezTo>
                  <a:pt x="1547470" y="1476725"/>
                  <a:pt x="1548962" y="1466553"/>
                  <a:pt x="1552917" y="1457325"/>
                </a:cubicBezTo>
                <a:cubicBezTo>
                  <a:pt x="1558510" y="1444274"/>
                  <a:pt x="1566374" y="1432276"/>
                  <a:pt x="1571967" y="1419225"/>
                </a:cubicBezTo>
                <a:cubicBezTo>
                  <a:pt x="1575922" y="1409997"/>
                  <a:pt x="1577967" y="1400051"/>
                  <a:pt x="1581492" y="1390650"/>
                </a:cubicBezTo>
                <a:cubicBezTo>
                  <a:pt x="1587495" y="1374641"/>
                  <a:pt x="1595629" y="1359402"/>
                  <a:pt x="1600542" y="1343025"/>
                </a:cubicBezTo>
                <a:cubicBezTo>
                  <a:pt x="1605194" y="1327518"/>
                  <a:pt x="1604255" y="1310510"/>
                  <a:pt x="1610067" y="1295400"/>
                </a:cubicBezTo>
                <a:cubicBezTo>
                  <a:pt x="1620261" y="1268895"/>
                  <a:pt x="1635467" y="1244600"/>
                  <a:pt x="1648167" y="1219200"/>
                </a:cubicBezTo>
                <a:cubicBezTo>
                  <a:pt x="1654517" y="1206500"/>
                  <a:pt x="1663773" y="1194875"/>
                  <a:pt x="1667217" y="1181100"/>
                </a:cubicBezTo>
                <a:cubicBezTo>
                  <a:pt x="1690043" y="1089797"/>
                  <a:pt x="1659924" y="1202978"/>
                  <a:pt x="1695792" y="1095375"/>
                </a:cubicBezTo>
                <a:cubicBezTo>
                  <a:pt x="1705265" y="1066957"/>
                  <a:pt x="1710152" y="1028263"/>
                  <a:pt x="1714842" y="1000125"/>
                </a:cubicBezTo>
                <a:cubicBezTo>
                  <a:pt x="1711667" y="908050"/>
                  <a:pt x="1713415" y="815673"/>
                  <a:pt x="1705317" y="723900"/>
                </a:cubicBezTo>
                <a:cubicBezTo>
                  <a:pt x="1703814" y="706868"/>
                  <a:pt x="1690414" y="692862"/>
                  <a:pt x="1686267" y="676275"/>
                </a:cubicBezTo>
                <a:cubicBezTo>
                  <a:pt x="1680822" y="654495"/>
                  <a:pt x="1684414" y="630699"/>
                  <a:pt x="1676742" y="609600"/>
                </a:cubicBezTo>
                <a:cubicBezTo>
                  <a:pt x="1671317" y="594681"/>
                  <a:pt x="1656581" y="584962"/>
                  <a:pt x="1648167" y="571500"/>
                </a:cubicBezTo>
                <a:cubicBezTo>
                  <a:pt x="1640642" y="559459"/>
                  <a:pt x="1636642" y="545441"/>
                  <a:pt x="1629117" y="533400"/>
                </a:cubicBezTo>
                <a:cubicBezTo>
                  <a:pt x="1589234" y="469587"/>
                  <a:pt x="1608943" y="521626"/>
                  <a:pt x="1571967" y="447675"/>
                </a:cubicBezTo>
                <a:cubicBezTo>
                  <a:pt x="1565196" y="434134"/>
                  <a:pt x="1545987" y="376090"/>
                  <a:pt x="1533867" y="361950"/>
                </a:cubicBezTo>
                <a:cubicBezTo>
                  <a:pt x="1523536" y="349897"/>
                  <a:pt x="1506992" y="344600"/>
                  <a:pt x="1495767" y="333375"/>
                </a:cubicBezTo>
                <a:cubicBezTo>
                  <a:pt x="1452683" y="290291"/>
                  <a:pt x="1503772" y="313818"/>
                  <a:pt x="1448142" y="295275"/>
                </a:cubicBezTo>
                <a:cubicBezTo>
                  <a:pt x="1331489" y="178622"/>
                  <a:pt x="1480271" y="319372"/>
                  <a:pt x="1371942" y="238125"/>
                </a:cubicBezTo>
                <a:cubicBezTo>
                  <a:pt x="1357574" y="227349"/>
                  <a:pt x="1348457" y="210464"/>
                  <a:pt x="1333842" y="200025"/>
                </a:cubicBezTo>
                <a:cubicBezTo>
                  <a:pt x="1325672" y="194189"/>
                  <a:pt x="1314081" y="195308"/>
                  <a:pt x="1305267" y="190500"/>
                </a:cubicBezTo>
                <a:cubicBezTo>
                  <a:pt x="1276231" y="174662"/>
                  <a:pt x="1227792" y="137634"/>
                  <a:pt x="1190967" y="123825"/>
                </a:cubicBezTo>
                <a:cubicBezTo>
                  <a:pt x="1178710" y="119228"/>
                  <a:pt x="1164951" y="119335"/>
                  <a:pt x="1152867" y="114300"/>
                </a:cubicBezTo>
                <a:cubicBezTo>
                  <a:pt x="1126653" y="103378"/>
                  <a:pt x="1100296" y="91952"/>
                  <a:pt x="1076667" y="76200"/>
                </a:cubicBezTo>
                <a:cubicBezTo>
                  <a:pt x="1067142" y="69850"/>
                  <a:pt x="1058721" y="61402"/>
                  <a:pt x="1048092" y="57150"/>
                </a:cubicBezTo>
                <a:cubicBezTo>
                  <a:pt x="1026631" y="48566"/>
                  <a:pt x="1003140" y="45999"/>
                  <a:pt x="981417" y="38100"/>
                </a:cubicBezTo>
                <a:cubicBezTo>
                  <a:pt x="968073" y="33248"/>
                  <a:pt x="957016" y="22786"/>
                  <a:pt x="943317" y="19050"/>
                </a:cubicBezTo>
                <a:cubicBezTo>
                  <a:pt x="924629" y="13953"/>
                  <a:pt x="801052" y="1126"/>
                  <a:pt x="790917" y="0"/>
                </a:cubicBezTo>
                <a:cubicBezTo>
                  <a:pt x="724242" y="3175"/>
                  <a:pt x="657203" y="1874"/>
                  <a:pt x="590892" y="9525"/>
                </a:cubicBezTo>
                <a:cubicBezTo>
                  <a:pt x="573907" y="11485"/>
                  <a:pt x="559487" y="23168"/>
                  <a:pt x="543267" y="28575"/>
                </a:cubicBezTo>
                <a:cubicBezTo>
                  <a:pt x="530848" y="32715"/>
                  <a:pt x="517867" y="34925"/>
                  <a:pt x="505167" y="38100"/>
                </a:cubicBezTo>
                <a:cubicBezTo>
                  <a:pt x="495642" y="44450"/>
                  <a:pt x="487114" y="52641"/>
                  <a:pt x="476592" y="57150"/>
                </a:cubicBezTo>
                <a:cubicBezTo>
                  <a:pt x="464560" y="62307"/>
                  <a:pt x="449800" y="60079"/>
                  <a:pt x="438492" y="66675"/>
                </a:cubicBezTo>
                <a:cubicBezTo>
                  <a:pt x="411067" y="82673"/>
                  <a:pt x="388710" y="106213"/>
                  <a:pt x="362292" y="123825"/>
                </a:cubicBezTo>
                <a:lnTo>
                  <a:pt x="276567" y="180975"/>
                </a:lnTo>
                <a:cubicBezTo>
                  <a:pt x="256691" y="194226"/>
                  <a:pt x="226770" y="213410"/>
                  <a:pt x="209892" y="228600"/>
                </a:cubicBezTo>
                <a:cubicBezTo>
                  <a:pt x="189867" y="246622"/>
                  <a:pt x="167686" y="263334"/>
                  <a:pt x="152742" y="285750"/>
                </a:cubicBezTo>
                <a:cubicBezTo>
                  <a:pt x="146392" y="295275"/>
                  <a:pt x="141787" y="306230"/>
                  <a:pt x="133692" y="314325"/>
                </a:cubicBezTo>
                <a:cubicBezTo>
                  <a:pt x="125597" y="322420"/>
                  <a:pt x="114642" y="327025"/>
                  <a:pt x="105117" y="333375"/>
                </a:cubicBezTo>
                <a:lnTo>
                  <a:pt x="67017" y="390525"/>
                </a:lnTo>
                <a:cubicBezTo>
                  <a:pt x="60667" y="400050"/>
                  <a:pt x="51587" y="408240"/>
                  <a:pt x="47967" y="419100"/>
                </a:cubicBezTo>
                <a:cubicBezTo>
                  <a:pt x="41617" y="438150"/>
                  <a:pt x="40056" y="459542"/>
                  <a:pt x="28917" y="476250"/>
                </a:cubicBezTo>
                <a:cubicBezTo>
                  <a:pt x="10293" y="504186"/>
                  <a:pt x="8229" y="501852"/>
                  <a:pt x="342" y="533400"/>
                </a:cubicBezTo>
                <a:cubicBezTo>
                  <a:pt x="-428" y="536480"/>
                  <a:pt x="342" y="539750"/>
                  <a:pt x="342" y="542925"/>
                </a:cubicBezTo>
              </a:path>
            </a:pathLst>
          </a:custGeom>
          <a:noFill/>
          <a:ln w="57150">
            <a:solidFill>
              <a:srgbClr val="A5002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0" name="Freeform 19"/>
          <p:cNvSpPr/>
          <p:nvPr/>
        </p:nvSpPr>
        <p:spPr>
          <a:xfrm>
            <a:off x="1668423" y="2421789"/>
            <a:ext cx="1419972" cy="371227"/>
          </a:xfrm>
          <a:custGeom>
            <a:avLst/>
            <a:gdLst>
              <a:gd name="connsiteX0" fmla="*/ 0 w 3295650"/>
              <a:gd name="connsiteY0" fmla="*/ 723900 h 723900"/>
              <a:gd name="connsiteX1" fmla="*/ 57150 w 3295650"/>
              <a:gd name="connsiteY1" fmla="*/ 638175 h 723900"/>
              <a:gd name="connsiteX2" fmla="*/ 152400 w 3295650"/>
              <a:gd name="connsiteY2" fmla="*/ 552450 h 723900"/>
              <a:gd name="connsiteX3" fmla="*/ 180975 w 3295650"/>
              <a:gd name="connsiteY3" fmla="*/ 533400 h 723900"/>
              <a:gd name="connsiteX4" fmla="*/ 219075 w 3295650"/>
              <a:gd name="connsiteY4" fmla="*/ 514350 h 723900"/>
              <a:gd name="connsiteX5" fmla="*/ 266700 w 3295650"/>
              <a:gd name="connsiteY5" fmla="*/ 495300 h 723900"/>
              <a:gd name="connsiteX6" fmla="*/ 304800 w 3295650"/>
              <a:gd name="connsiteY6" fmla="*/ 466725 h 723900"/>
              <a:gd name="connsiteX7" fmla="*/ 333375 w 3295650"/>
              <a:gd name="connsiteY7" fmla="*/ 457200 h 723900"/>
              <a:gd name="connsiteX8" fmla="*/ 400050 w 3295650"/>
              <a:gd name="connsiteY8" fmla="*/ 409575 h 723900"/>
              <a:gd name="connsiteX9" fmla="*/ 438150 w 3295650"/>
              <a:gd name="connsiteY9" fmla="*/ 390525 h 723900"/>
              <a:gd name="connsiteX10" fmla="*/ 466725 w 3295650"/>
              <a:gd name="connsiteY10" fmla="*/ 371475 h 723900"/>
              <a:gd name="connsiteX11" fmla="*/ 514350 w 3295650"/>
              <a:gd name="connsiteY11" fmla="*/ 352425 h 723900"/>
              <a:gd name="connsiteX12" fmla="*/ 552450 w 3295650"/>
              <a:gd name="connsiteY12" fmla="*/ 323850 h 723900"/>
              <a:gd name="connsiteX13" fmla="*/ 590550 w 3295650"/>
              <a:gd name="connsiteY13" fmla="*/ 304800 h 723900"/>
              <a:gd name="connsiteX14" fmla="*/ 638175 w 3295650"/>
              <a:gd name="connsiteY14" fmla="*/ 276225 h 723900"/>
              <a:gd name="connsiteX15" fmla="*/ 733425 w 3295650"/>
              <a:gd name="connsiteY15" fmla="*/ 238125 h 723900"/>
              <a:gd name="connsiteX16" fmla="*/ 762000 w 3295650"/>
              <a:gd name="connsiteY16" fmla="*/ 219075 h 723900"/>
              <a:gd name="connsiteX17" fmla="*/ 838200 w 3295650"/>
              <a:gd name="connsiteY17" fmla="*/ 180975 h 723900"/>
              <a:gd name="connsiteX18" fmla="*/ 876300 w 3295650"/>
              <a:gd name="connsiteY18" fmla="*/ 161925 h 723900"/>
              <a:gd name="connsiteX19" fmla="*/ 933450 w 3295650"/>
              <a:gd name="connsiteY19" fmla="*/ 142875 h 723900"/>
              <a:gd name="connsiteX20" fmla="*/ 962025 w 3295650"/>
              <a:gd name="connsiteY20" fmla="*/ 133350 h 723900"/>
              <a:gd name="connsiteX21" fmla="*/ 1009650 w 3295650"/>
              <a:gd name="connsiteY21" fmla="*/ 114300 h 723900"/>
              <a:gd name="connsiteX22" fmla="*/ 1076325 w 3295650"/>
              <a:gd name="connsiteY22" fmla="*/ 104775 h 723900"/>
              <a:gd name="connsiteX23" fmla="*/ 1114425 w 3295650"/>
              <a:gd name="connsiteY23" fmla="*/ 76200 h 723900"/>
              <a:gd name="connsiteX24" fmla="*/ 1181100 w 3295650"/>
              <a:gd name="connsiteY24" fmla="*/ 66675 h 723900"/>
              <a:gd name="connsiteX25" fmla="*/ 1209675 w 3295650"/>
              <a:gd name="connsiteY25" fmla="*/ 57150 h 723900"/>
              <a:gd name="connsiteX26" fmla="*/ 1247775 w 3295650"/>
              <a:gd name="connsiteY26" fmla="*/ 47625 h 723900"/>
              <a:gd name="connsiteX27" fmla="*/ 1390650 w 3295650"/>
              <a:gd name="connsiteY27" fmla="*/ 28575 h 723900"/>
              <a:gd name="connsiteX28" fmla="*/ 1533525 w 3295650"/>
              <a:gd name="connsiteY28" fmla="*/ 9525 h 723900"/>
              <a:gd name="connsiteX29" fmla="*/ 1771650 w 3295650"/>
              <a:gd name="connsiteY29" fmla="*/ 0 h 723900"/>
              <a:gd name="connsiteX30" fmla="*/ 2238375 w 3295650"/>
              <a:gd name="connsiteY30" fmla="*/ 19050 h 723900"/>
              <a:gd name="connsiteX31" fmla="*/ 2409825 w 3295650"/>
              <a:gd name="connsiteY31" fmla="*/ 38100 h 723900"/>
              <a:gd name="connsiteX32" fmla="*/ 2447925 w 3295650"/>
              <a:gd name="connsiteY32" fmla="*/ 47625 h 723900"/>
              <a:gd name="connsiteX33" fmla="*/ 2571750 w 3295650"/>
              <a:gd name="connsiteY33" fmla="*/ 95250 h 723900"/>
              <a:gd name="connsiteX34" fmla="*/ 2609850 w 3295650"/>
              <a:gd name="connsiteY34" fmla="*/ 104775 h 723900"/>
              <a:gd name="connsiteX35" fmla="*/ 2705100 w 3295650"/>
              <a:gd name="connsiteY35" fmla="*/ 142875 h 723900"/>
              <a:gd name="connsiteX36" fmla="*/ 2733675 w 3295650"/>
              <a:gd name="connsiteY36" fmla="*/ 161925 h 723900"/>
              <a:gd name="connsiteX37" fmla="*/ 2809875 w 3295650"/>
              <a:gd name="connsiteY37" fmla="*/ 200025 h 723900"/>
              <a:gd name="connsiteX38" fmla="*/ 2838450 w 3295650"/>
              <a:gd name="connsiteY38" fmla="*/ 219075 h 723900"/>
              <a:gd name="connsiteX39" fmla="*/ 2867025 w 3295650"/>
              <a:gd name="connsiteY39" fmla="*/ 247650 h 723900"/>
              <a:gd name="connsiteX40" fmla="*/ 2895600 w 3295650"/>
              <a:gd name="connsiteY40" fmla="*/ 257175 h 723900"/>
              <a:gd name="connsiteX41" fmla="*/ 2962275 w 3295650"/>
              <a:gd name="connsiteY41" fmla="*/ 314325 h 723900"/>
              <a:gd name="connsiteX42" fmla="*/ 2990850 w 3295650"/>
              <a:gd name="connsiteY42" fmla="*/ 333375 h 723900"/>
              <a:gd name="connsiteX43" fmla="*/ 3028950 w 3295650"/>
              <a:gd name="connsiteY43" fmla="*/ 342900 h 723900"/>
              <a:gd name="connsiteX44" fmla="*/ 3057525 w 3295650"/>
              <a:gd name="connsiteY44" fmla="*/ 371475 h 723900"/>
              <a:gd name="connsiteX45" fmla="*/ 3105150 w 3295650"/>
              <a:gd name="connsiteY45" fmla="*/ 438150 h 723900"/>
              <a:gd name="connsiteX46" fmla="*/ 3162300 w 3295650"/>
              <a:gd name="connsiteY46" fmla="*/ 495300 h 723900"/>
              <a:gd name="connsiteX47" fmla="*/ 3171825 w 3295650"/>
              <a:gd name="connsiteY47" fmla="*/ 523875 h 723900"/>
              <a:gd name="connsiteX48" fmla="*/ 3238500 w 3295650"/>
              <a:gd name="connsiteY48" fmla="*/ 609600 h 723900"/>
              <a:gd name="connsiteX49" fmla="*/ 3248025 w 3295650"/>
              <a:gd name="connsiteY49" fmla="*/ 638175 h 723900"/>
              <a:gd name="connsiteX50" fmla="*/ 3295650 w 3295650"/>
              <a:gd name="connsiteY50" fmla="*/ 70485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95650" h="723900">
                <a:moveTo>
                  <a:pt x="0" y="723900"/>
                </a:moveTo>
                <a:cubicBezTo>
                  <a:pt x="18231" y="693514"/>
                  <a:pt x="33340" y="664630"/>
                  <a:pt x="57150" y="638175"/>
                </a:cubicBezTo>
                <a:cubicBezTo>
                  <a:pt x="97269" y="593598"/>
                  <a:pt x="109397" y="583166"/>
                  <a:pt x="152400" y="552450"/>
                </a:cubicBezTo>
                <a:cubicBezTo>
                  <a:pt x="161715" y="545796"/>
                  <a:pt x="171036" y="539080"/>
                  <a:pt x="180975" y="533400"/>
                </a:cubicBezTo>
                <a:cubicBezTo>
                  <a:pt x="193303" y="526355"/>
                  <a:pt x="206100" y="520117"/>
                  <a:pt x="219075" y="514350"/>
                </a:cubicBezTo>
                <a:cubicBezTo>
                  <a:pt x="234699" y="507406"/>
                  <a:pt x="251754" y="503603"/>
                  <a:pt x="266700" y="495300"/>
                </a:cubicBezTo>
                <a:cubicBezTo>
                  <a:pt x="280577" y="487590"/>
                  <a:pt x="291017" y="474601"/>
                  <a:pt x="304800" y="466725"/>
                </a:cubicBezTo>
                <a:cubicBezTo>
                  <a:pt x="313517" y="461744"/>
                  <a:pt x="324395" y="461690"/>
                  <a:pt x="333375" y="457200"/>
                </a:cubicBezTo>
                <a:cubicBezTo>
                  <a:pt x="353525" y="447125"/>
                  <a:pt x="382792" y="420361"/>
                  <a:pt x="400050" y="409575"/>
                </a:cubicBezTo>
                <a:cubicBezTo>
                  <a:pt x="412091" y="402050"/>
                  <a:pt x="425822" y="397570"/>
                  <a:pt x="438150" y="390525"/>
                </a:cubicBezTo>
                <a:cubicBezTo>
                  <a:pt x="448089" y="384845"/>
                  <a:pt x="456486" y="376595"/>
                  <a:pt x="466725" y="371475"/>
                </a:cubicBezTo>
                <a:cubicBezTo>
                  <a:pt x="482018" y="363829"/>
                  <a:pt x="499404" y="360728"/>
                  <a:pt x="514350" y="352425"/>
                </a:cubicBezTo>
                <a:cubicBezTo>
                  <a:pt x="528227" y="344715"/>
                  <a:pt x="538988" y="332264"/>
                  <a:pt x="552450" y="323850"/>
                </a:cubicBezTo>
                <a:cubicBezTo>
                  <a:pt x="564491" y="316325"/>
                  <a:pt x="578138" y="311696"/>
                  <a:pt x="590550" y="304800"/>
                </a:cubicBezTo>
                <a:cubicBezTo>
                  <a:pt x="606734" y="295809"/>
                  <a:pt x="621321" y="283886"/>
                  <a:pt x="638175" y="276225"/>
                </a:cubicBezTo>
                <a:cubicBezTo>
                  <a:pt x="733582" y="232858"/>
                  <a:pt x="659838" y="280175"/>
                  <a:pt x="733425" y="238125"/>
                </a:cubicBezTo>
                <a:cubicBezTo>
                  <a:pt x="743364" y="232445"/>
                  <a:pt x="751950" y="224557"/>
                  <a:pt x="762000" y="219075"/>
                </a:cubicBezTo>
                <a:cubicBezTo>
                  <a:pt x="786931" y="205477"/>
                  <a:pt x="812800" y="193675"/>
                  <a:pt x="838200" y="180975"/>
                </a:cubicBezTo>
                <a:cubicBezTo>
                  <a:pt x="850900" y="174625"/>
                  <a:pt x="862830" y="166415"/>
                  <a:pt x="876300" y="161925"/>
                </a:cubicBezTo>
                <a:lnTo>
                  <a:pt x="933450" y="142875"/>
                </a:lnTo>
                <a:cubicBezTo>
                  <a:pt x="942975" y="139700"/>
                  <a:pt x="952703" y="137079"/>
                  <a:pt x="962025" y="133350"/>
                </a:cubicBezTo>
                <a:cubicBezTo>
                  <a:pt x="977900" y="127000"/>
                  <a:pt x="993063" y="118447"/>
                  <a:pt x="1009650" y="114300"/>
                </a:cubicBezTo>
                <a:cubicBezTo>
                  <a:pt x="1031430" y="108855"/>
                  <a:pt x="1054100" y="107950"/>
                  <a:pt x="1076325" y="104775"/>
                </a:cubicBezTo>
                <a:cubicBezTo>
                  <a:pt x="1089025" y="95250"/>
                  <a:pt x="1099506" y="81625"/>
                  <a:pt x="1114425" y="76200"/>
                </a:cubicBezTo>
                <a:cubicBezTo>
                  <a:pt x="1135524" y="68528"/>
                  <a:pt x="1159085" y="71078"/>
                  <a:pt x="1181100" y="66675"/>
                </a:cubicBezTo>
                <a:cubicBezTo>
                  <a:pt x="1190945" y="64706"/>
                  <a:pt x="1200021" y="59908"/>
                  <a:pt x="1209675" y="57150"/>
                </a:cubicBezTo>
                <a:cubicBezTo>
                  <a:pt x="1222262" y="53554"/>
                  <a:pt x="1234996" y="50465"/>
                  <a:pt x="1247775" y="47625"/>
                </a:cubicBezTo>
                <a:cubicBezTo>
                  <a:pt x="1328148" y="29764"/>
                  <a:pt x="1276415" y="43806"/>
                  <a:pt x="1390650" y="28575"/>
                </a:cubicBezTo>
                <a:cubicBezTo>
                  <a:pt x="1506832" y="13084"/>
                  <a:pt x="1348713" y="20086"/>
                  <a:pt x="1533525" y="9525"/>
                </a:cubicBezTo>
                <a:cubicBezTo>
                  <a:pt x="1612834" y="4993"/>
                  <a:pt x="1692275" y="3175"/>
                  <a:pt x="1771650" y="0"/>
                </a:cubicBezTo>
                <a:cubicBezTo>
                  <a:pt x="1951734" y="6003"/>
                  <a:pt x="2067475" y="8024"/>
                  <a:pt x="2238375" y="19050"/>
                </a:cubicBezTo>
                <a:cubicBezTo>
                  <a:pt x="2307170" y="23488"/>
                  <a:pt x="2347672" y="25669"/>
                  <a:pt x="2409825" y="38100"/>
                </a:cubicBezTo>
                <a:cubicBezTo>
                  <a:pt x="2422662" y="40667"/>
                  <a:pt x="2435597" y="43222"/>
                  <a:pt x="2447925" y="47625"/>
                </a:cubicBezTo>
                <a:cubicBezTo>
                  <a:pt x="2476698" y="57901"/>
                  <a:pt x="2532989" y="84176"/>
                  <a:pt x="2571750" y="95250"/>
                </a:cubicBezTo>
                <a:cubicBezTo>
                  <a:pt x="2584337" y="98846"/>
                  <a:pt x="2597311" y="101013"/>
                  <a:pt x="2609850" y="104775"/>
                </a:cubicBezTo>
                <a:cubicBezTo>
                  <a:pt x="2650934" y="117100"/>
                  <a:pt x="2669925" y="122775"/>
                  <a:pt x="2705100" y="142875"/>
                </a:cubicBezTo>
                <a:cubicBezTo>
                  <a:pt x="2715039" y="148555"/>
                  <a:pt x="2723625" y="156443"/>
                  <a:pt x="2733675" y="161925"/>
                </a:cubicBezTo>
                <a:cubicBezTo>
                  <a:pt x="2758606" y="175523"/>
                  <a:pt x="2786246" y="184273"/>
                  <a:pt x="2809875" y="200025"/>
                </a:cubicBezTo>
                <a:cubicBezTo>
                  <a:pt x="2819400" y="206375"/>
                  <a:pt x="2829656" y="211746"/>
                  <a:pt x="2838450" y="219075"/>
                </a:cubicBezTo>
                <a:cubicBezTo>
                  <a:pt x="2848798" y="227699"/>
                  <a:pt x="2855817" y="240178"/>
                  <a:pt x="2867025" y="247650"/>
                </a:cubicBezTo>
                <a:cubicBezTo>
                  <a:pt x="2875379" y="253219"/>
                  <a:pt x="2886075" y="254000"/>
                  <a:pt x="2895600" y="257175"/>
                </a:cubicBezTo>
                <a:cubicBezTo>
                  <a:pt x="2930216" y="291791"/>
                  <a:pt x="2919508" y="283777"/>
                  <a:pt x="2962275" y="314325"/>
                </a:cubicBezTo>
                <a:cubicBezTo>
                  <a:pt x="2971590" y="320979"/>
                  <a:pt x="2980328" y="328866"/>
                  <a:pt x="2990850" y="333375"/>
                </a:cubicBezTo>
                <a:cubicBezTo>
                  <a:pt x="3002882" y="338532"/>
                  <a:pt x="3016250" y="339725"/>
                  <a:pt x="3028950" y="342900"/>
                </a:cubicBezTo>
                <a:cubicBezTo>
                  <a:pt x="3038475" y="352425"/>
                  <a:pt x="3048901" y="361127"/>
                  <a:pt x="3057525" y="371475"/>
                </a:cubicBezTo>
                <a:cubicBezTo>
                  <a:pt x="3115498" y="441042"/>
                  <a:pt x="3027942" y="352363"/>
                  <a:pt x="3105150" y="438150"/>
                </a:cubicBezTo>
                <a:cubicBezTo>
                  <a:pt x="3123172" y="458175"/>
                  <a:pt x="3162300" y="495300"/>
                  <a:pt x="3162300" y="495300"/>
                </a:cubicBezTo>
                <a:cubicBezTo>
                  <a:pt x="3165475" y="504825"/>
                  <a:pt x="3166256" y="515521"/>
                  <a:pt x="3171825" y="523875"/>
                </a:cubicBezTo>
                <a:cubicBezTo>
                  <a:pt x="3204699" y="573185"/>
                  <a:pt x="3213138" y="533515"/>
                  <a:pt x="3238500" y="609600"/>
                </a:cubicBezTo>
                <a:cubicBezTo>
                  <a:pt x="3241675" y="619125"/>
                  <a:pt x="3243149" y="629398"/>
                  <a:pt x="3248025" y="638175"/>
                </a:cubicBezTo>
                <a:cubicBezTo>
                  <a:pt x="3273394" y="683840"/>
                  <a:pt x="3272921" y="682121"/>
                  <a:pt x="3295650" y="704850"/>
                </a:cubicBezTo>
              </a:path>
            </a:pathLst>
          </a:custGeom>
          <a:noFill/>
          <a:ln w="762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1" name="Freeform 20"/>
          <p:cNvSpPr/>
          <p:nvPr/>
        </p:nvSpPr>
        <p:spPr>
          <a:xfrm>
            <a:off x="1709462" y="3632984"/>
            <a:ext cx="1350204" cy="244403"/>
          </a:xfrm>
          <a:custGeom>
            <a:avLst/>
            <a:gdLst>
              <a:gd name="connsiteX0" fmla="*/ 3133725 w 3133725"/>
              <a:gd name="connsiteY0" fmla="*/ 19392 h 476592"/>
              <a:gd name="connsiteX1" fmla="*/ 3076575 w 3133725"/>
              <a:gd name="connsiteY1" fmla="*/ 67017 h 476592"/>
              <a:gd name="connsiteX2" fmla="*/ 3048000 w 3133725"/>
              <a:gd name="connsiteY2" fmla="*/ 76542 h 476592"/>
              <a:gd name="connsiteX3" fmla="*/ 3000375 w 3133725"/>
              <a:gd name="connsiteY3" fmla="*/ 105117 h 476592"/>
              <a:gd name="connsiteX4" fmla="*/ 2933700 w 3133725"/>
              <a:gd name="connsiteY4" fmla="*/ 143217 h 476592"/>
              <a:gd name="connsiteX5" fmla="*/ 2867025 w 3133725"/>
              <a:gd name="connsiteY5" fmla="*/ 190842 h 476592"/>
              <a:gd name="connsiteX6" fmla="*/ 2838450 w 3133725"/>
              <a:gd name="connsiteY6" fmla="*/ 200367 h 476592"/>
              <a:gd name="connsiteX7" fmla="*/ 2790825 w 3133725"/>
              <a:gd name="connsiteY7" fmla="*/ 219417 h 476592"/>
              <a:gd name="connsiteX8" fmla="*/ 2695575 w 3133725"/>
              <a:gd name="connsiteY8" fmla="*/ 257517 h 476592"/>
              <a:gd name="connsiteX9" fmla="*/ 2667000 w 3133725"/>
              <a:gd name="connsiteY9" fmla="*/ 276567 h 476592"/>
              <a:gd name="connsiteX10" fmla="*/ 2619375 w 3133725"/>
              <a:gd name="connsiteY10" fmla="*/ 286092 h 476592"/>
              <a:gd name="connsiteX11" fmla="*/ 2543175 w 3133725"/>
              <a:gd name="connsiteY11" fmla="*/ 305142 h 476592"/>
              <a:gd name="connsiteX12" fmla="*/ 2447925 w 3133725"/>
              <a:gd name="connsiteY12" fmla="*/ 333717 h 476592"/>
              <a:gd name="connsiteX13" fmla="*/ 2362200 w 3133725"/>
              <a:gd name="connsiteY13" fmla="*/ 362292 h 476592"/>
              <a:gd name="connsiteX14" fmla="*/ 2305050 w 3133725"/>
              <a:gd name="connsiteY14" fmla="*/ 381342 h 476592"/>
              <a:gd name="connsiteX15" fmla="*/ 2190750 w 3133725"/>
              <a:gd name="connsiteY15" fmla="*/ 409917 h 476592"/>
              <a:gd name="connsiteX16" fmla="*/ 2085975 w 3133725"/>
              <a:gd name="connsiteY16" fmla="*/ 438492 h 476592"/>
              <a:gd name="connsiteX17" fmla="*/ 2028825 w 3133725"/>
              <a:gd name="connsiteY17" fmla="*/ 448017 h 476592"/>
              <a:gd name="connsiteX18" fmla="*/ 1981200 w 3133725"/>
              <a:gd name="connsiteY18" fmla="*/ 457542 h 476592"/>
              <a:gd name="connsiteX19" fmla="*/ 1781175 w 3133725"/>
              <a:gd name="connsiteY19" fmla="*/ 476592 h 476592"/>
              <a:gd name="connsiteX20" fmla="*/ 1066800 w 3133725"/>
              <a:gd name="connsiteY20" fmla="*/ 467067 h 476592"/>
              <a:gd name="connsiteX21" fmla="*/ 942975 w 3133725"/>
              <a:gd name="connsiteY21" fmla="*/ 448017 h 476592"/>
              <a:gd name="connsiteX22" fmla="*/ 752475 w 3133725"/>
              <a:gd name="connsiteY22" fmla="*/ 419442 h 476592"/>
              <a:gd name="connsiteX23" fmla="*/ 714375 w 3133725"/>
              <a:gd name="connsiteY23" fmla="*/ 409917 h 476592"/>
              <a:gd name="connsiteX24" fmla="*/ 638175 w 3133725"/>
              <a:gd name="connsiteY24" fmla="*/ 371817 h 476592"/>
              <a:gd name="connsiteX25" fmla="*/ 561975 w 3133725"/>
              <a:gd name="connsiteY25" fmla="*/ 352767 h 476592"/>
              <a:gd name="connsiteX26" fmla="*/ 523875 w 3133725"/>
              <a:gd name="connsiteY26" fmla="*/ 314667 h 476592"/>
              <a:gd name="connsiteX27" fmla="*/ 466725 w 3133725"/>
              <a:gd name="connsiteY27" fmla="*/ 295617 h 476592"/>
              <a:gd name="connsiteX28" fmla="*/ 428625 w 3133725"/>
              <a:gd name="connsiteY28" fmla="*/ 267042 h 476592"/>
              <a:gd name="connsiteX29" fmla="*/ 371475 w 3133725"/>
              <a:gd name="connsiteY29" fmla="*/ 247992 h 476592"/>
              <a:gd name="connsiteX30" fmla="*/ 314325 w 3133725"/>
              <a:gd name="connsiteY30" fmla="*/ 219417 h 476592"/>
              <a:gd name="connsiteX31" fmla="*/ 238125 w 3133725"/>
              <a:gd name="connsiteY31" fmla="*/ 171792 h 476592"/>
              <a:gd name="connsiteX32" fmla="*/ 200025 w 3133725"/>
              <a:gd name="connsiteY32" fmla="*/ 143217 h 476592"/>
              <a:gd name="connsiteX33" fmla="*/ 123825 w 3133725"/>
              <a:gd name="connsiteY33" fmla="*/ 105117 h 476592"/>
              <a:gd name="connsiteX34" fmla="*/ 57150 w 3133725"/>
              <a:gd name="connsiteY34" fmla="*/ 38442 h 476592"/>
              <a:gd name="connsiteX35" fmla="*/ 9525 w 3133725"/>
              <a:gd name="connsiteY35" fmla="*/ 342 h 476592"/>
              <a:gd name="connsiteX36" fmla="*/ 0 w 3133725"/>
              <a:gd name="connsiteY36" fmla="*/ 342 h 47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133725" h="476592">
                <a:moveTo>
                  <a:pt x="3133725" y="19392"/>
                </a:moveTo>
                <a:cubicBezTo>
                  <a:pt x="3114675" y="35267"/>
                  <a:pt x="3097208" y="53262"/>
                  <a:pt x="3076575" y="67017"/>
                </a:cubicBezTo>
                <a:cubicBezTo>
                  <a:pt x="3068221" y="72586"/>
                  <a:pt x="3056980" y="72052"/>
                  <a:pt x="3048000" y="76542"/>
                </a:cubicBezTo>
                <a:cubicBezTo>
                  <a:pt x="3031441" y="84821"/>
                  <a:pt x="3015779" y="94848"/>
                  <a:pt x="3000375" y="105117"/>
                </a:cubicBezTo>
                <a:cubicBezTo>
                  <a:pt x="2942710" y="143560"/>
                  <a:pt x="2984629" y="126241"/>
                  <a:pt x="2933700" y="143217"/>
                </a:cubicBezTo>
                <a:cubicBezTo>
                  <a:pt x="2925071" y="149689"/>
                  <a:pt x="2880953" y="183878"/>
                  <a:pt x="2867025" y="190842"/>
                </a:cubicBezTo>
                <a:cubicBezTo>
                  <a:pt x="2858045" y="195332"/>
                  <a:pt x="2847851" y="196842"/>
                  <a:pt x="2838450" y="200367"/>
                </a:cubicBezTo>
                <a:cubicBezTo>
                  <a:pt x="2822441" y="206370"/>
                  <a:pt x="2806390" y="212342"/>
                  <a:pt x="2790825" y="219417"/>
                </a:cubicBezTo>
                <a:cubicBezTo>
                  <a:pt x="2706664" y="257672"/>
                  <a:pt x="2763743" y="240475"/>
                  <a:pt x="2695575" y="257517"/>
                </a:cubicBezTo>
                <a:cubicBezTo>
                  <a:pt x="2686050" y="263867"/>
                  <a:pt x="2677719" y="272547"/>
                  <a:pt x="2667000" y="276567"/>
                </a:cubicBezTo>
                <a:cubicBezTo>
                  <a:pt x="2651841" y="282251"/>
                  <a:pt x="2635150" y="282452"/>
                  <a:pt x="2619375" y="286092"/>
                </a:cubicBezTo>
                <a:cubicBezTo>
                  <a:pt x="2593864" y="291979"/>
                  <a:pt x="2568013" y="296863"/>
                  <a:pt x="2543175" y="305142"/>
                </a:cubicBezTo>
                <a:cubicBezTo>
                  <a:pt x="2432427" y="342058"/>
                  <a:pt x="2594397" y="309305"/>
                  <a:pt x="2447925" y="333717"/>
                </a:cubicBezTo>
                <a:cubicBezTo>
                  <a:pt x="2352432" y="371914"/>
                  <a:pt x="2444231" y="337683"/>
                  <a:pt x="2362200" y="362292"/>
                </a:cubicBezTo>
                <a:cubicBezTo>
                  <a:pt x="2342966" y="368062"/>
                  <a:pt x="2324398" y="375968"/>
                  <a:pt x="2305050" y="381342"/>
                </a:cubicBezTo>
                <a:cubicBezTo>
                  <a:pt x="2267210" y="391853"/>
                  <a:pt x="2190750" y="409917"/>
                  <a:pt x="2190750" y="409917"/>
                </a:cubicBezTo>
                <a:cubicBezTo>
                  <a:pt x="2139542" y="444056"/>
                  <a:pt x="2176519" y="425557"/>
                  <a:pt x="2085975" y="438492"/>
                </a:cubicBezTo>
                <a:cubicBezTo>
                  <a:pt x="2066856" y="441223"/>
                  <a:pt x="2047826" y="444562"/>
                  <a:pt x="2028825" y="448017"/>
                </a:cubicBezTo>
                <a:cubicBezTo>
                  <a:pt x="2012897" y="450913"/>
                  <a:pt x="1997283" y="455686"/>
                  <a:pt x="1981200" y="457542"/>
                </a:cubicBezTo>
                <a:cubicBezTo>
                  <a:pt x="1914665" y="465219"/>
                  <a:pt x="1781175" y="476592"/>
                  <a:pt x="1781175" y="476592"/>
                </a:cubicBezTo>
                <a:lnTo>
                  <a:pt x="1066800" y="467067"/>
                </a:lnTo>
                <a:cubicBezTo>
                  <a:pt x="1048274" y="466615"/>
                  <a:pt x="964404" y="451078"/>
                  <a:pt x="942975" y="448017"/>
                </a:cubicBezTo>
                <a:cubicBezTo>
                  <a:pt x="881290" y="439205"/>
                  <a:pt x="812289" y="434395"/>
                  <a:pt x="752475" y="419442"/>
                </a:cubicBezTo>
                <a:cubicBezTo>
                  <a:pt x="739775" y="416267"/>
                  <a:pt x="726459" y="414952"/>
                  <a:pt x="714375" y="409917"/>
                </a:cubicBezTo>
                <a:cubicBezTo>
                  <a:pt x="688161" y="398995"/>
                  <a:pt x="665725" y="378705"/>
                  <a:pt x="638175" y="371817"/>
                </a:cubicBezTo>
                <a:lnTo>
                  <a:pt x="561975" y="352767"/>
                </a:lnTo>
                <a:cubicBezTo>
                  <a:pt x="549275" y="340067"/>
                  <a:pt x="539276" y="323908"/>
                  <a:pt x="523875" y="314667"/>
                </a:cubicBezTo>
                <a:cubicBezTo>
                  <a:pt x="506656" y="304336"/>
                  <a:pt x="466725" y="295617"/>
                  <a:pt x="466725" y="295617"/>
                </a:cubicBezTo>
                <a:cubicBezTo>
                  <a:pt x="454025" y="286092"/>
                  <a:pt x="442824" y="274142"/>
                  <a:pt x="428625" y="267042"/>
                </a:cubicBezTo>
                <a:cubicBezTo>
                  <a:pt x="410664" y="258062"/>
                  <a:pt x="388183" y="259131"/>
                  <a:pt x="371475" y="247992"/>
                </a:cubicBezTo>
                <a:cubicBezTo>
                  <a:pt x="334546" y="223373"/>
                  <a:pt x="353760" y="232562"/>
                  <a:pt x="314325" y="219417"/>
                </a:cubicBezTo>
                <a:cubicBezTo>
                  <a:pt x="206394" y="138469"/>
                  <a:pt x="342723" y="237166"/>
                  <a:pt x="238125" y="171792"/>
                </a:cubicBezTo>
                <a:cubicBezTo>
                  <a:pt x="224663" y="163378"/>
                  <a:pt x="213737" y="151216"/>
                  <a:pt x="200025" y="143217"/>
                </a:cubicBezTo>
                <a:cubicBezTo>
                  <a:pt x="175495" y="128908"/>
                  <a:pt x="123825" y="105117"/>
                  <a:pt x="123825" y="105117"/>
                </a:cubicBezTo>
                <a:cubicBezTo>
                  <a:pt x="80156" y="39613"/>
                  <a:pt x="107445" y="55207"/>
                  <a:pt x="57150" y="38442"/>
                </a:cubicBezTo>
                <a:cubicBezTo>
                  <a:pt x="35528" y="6009"/>
                  <a:pt x="46331" y="9544"/>
                  <a:pt x="9525" y="342"/>
                </a:cubicBezTo>
                <a:cubicBezTo>
                  <a:pt x="6445" y="-428"/>
                  <a:pt x="3175" y="342"/>
                  <a:pt x="0" y="342"/>
                </a:cubicBezTo>
              </a:path>
            </a:pathLst>
          </a:custGeom>
          <a:noFill/>
          <a:ln w="762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22" name="TextBox 21"/>
          <p:cNvSpPr txBox="1"/>
          <p:nvPr/>
        </p:nvSpPr>
        <p:spPr>
          <a:xfrm>
            <a:off x="2185522" y="2133600"/>
            <a:ext cx="68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b="1" i="1" dirty="0" smtClean="0">
                <a:solidFill>
                  <a:srgbClr val="0000FF"/>
                </a:solidFill>
              </a:rPr>
              <a:t>α</a:t>
            </a:r>
            <a:r>
              <a:rPr lang="en-US" sz="1050" b="1" i="1" baseline="-25000" dirty="0" err="1" smtClean="0">
                <a:solidFill>
                  <a:srgbClr val="0000FF"/>
                </a:solidFill>
              </a:rPr>
              <a:t>j←i</a:t>
            </a:r>
            <a:r>
              <a:rPr lang="en-US" sz="1050" b="1" i="1" baseline="-25000" dirty="0" smtClean="0">
                <a:solidFill>
                  <a:srgbClr val="0000FF"/>
                </a:solidFill>
              </a:rPr>
              <a:t> </a:t>
            </a:r>
            <a:r>
              <a:rPr lang="en-US" sz="1050" b="1" i="1" dirty="0" smtClean="0">
                <a:solidFill>
                  <a:srgbClr val="0000FF"/>
                </a:solidFill>
              </a:rPr>
              <a:t>K</a:t>
            </a:r>
            <a:r>
              <a:rPr lang="en-US" sz="1050" b="1" baseline="-25000" dirty="0" smtClean="0">
                <a:solidFill>
                  <a:srgbClr val="0000FF"/>
                </a:solidFill>
              </a:rPr>
              <a:t>i</a:t>
            </a:r>
            <a:endParaRPr lang="en-US" sz="1050" b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85522" y="389204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1" dirty="0" smtClean="0">
                <a:solidFill>
                  <a:srgbClr val="0000FF"/>
                </a:solidFill>
              </a:rPr>
              <a:t>α</a:t>
            </a:r>
            <a:r>
              <a:rPr lang="en-US" sz="1200" b="1" i="1" baseline="-25000" dirty="0" err="1" smtClean="0">
                <a:solidFill>
                  <a:srgbClr val="0000FF"/>
                </a:solidFill>
              </a:rPr>
              <a:t>i←j</a:t>
            </a:r>
            <a:r>
              <a:rPr lang="en-US" sz="1200" b="1" i="1" baseline="-25000" dirty="0" smtClean="0">
                <a:solidFill>
                  <a:srgbClr val="0000FF"/>
                </a:solidFill>
              </a:rPr>
              <a:t> </a:t>
            </a:r>
            <a:r>
              <a:rPr lang="en-US" sz="1200" b="1" i="1" dirty="0" err="1" smtClean="0">
                <a:solidFill>
                  <a:srgbClr val="0000FF"/>
                </a:solidFill>
              </a:rPr>
              <a:t>K</a:t>
            </a:r>
            <a:r>
              <a:rPr lang="en-US" sz="1200" b="1" baseline="-25000" dirty="0" err="1" smtClean="0">
                <a:solidFill>
                  <a:srgbClr val="0000FF"/>
                </a:solidFill>
              </a:rPr>
              <a:t>j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36747" y="3655293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1" dirty="0" smtClean="0">
                <a:solidFill>
                  <a:srgbClr val="C00000"/>
                </a:solidFill>
              </a:rPr>
              <a:t>α</a:t>
            </a:r>
            <a:r>
              <a:rPr lang="en-US" sz="1200" b="1" i="1" baseline="-25000" dirty="0" err="1" smtClean="0">
                <a:solidFill>
                  <a:srgbClr val="C00000"/>
                </a:solidFill>
              </a:rPr>
              <a:t>j←j</a:t>
            </a:r>
            <a:r>
              <a:rPr lang="en-US" sz="1200" b="1" i="1" baseline="-25000" dirty="0" smtClean="0">
                <a:solidFill>
                  <a:srgbClr val="C00000"/>
                </a:solidFill>
              </a:rPr>
              <a:t> </a:t>
            </a:r>
            <a:r>
              <a:rPr lang="en-US" sz="1200" b="1" i="1" dirty="0" err="1" smtClean="0">
                <a:solidFill>
                  <a:srgbClr val="C00000"/>
                </a:solidFill>
              </a:rPr>
              <a:t>K</a:t>
            </a:r>
            <a:r>
              <a:rPr lang="en-US" sz="1200" b="1" baseline="-25000" dirty="0" err="1" smtClean="0">
                <a:solidFill>
                  <a:srgbClr val="C00000"/>
                </a:solidFill>
              </a:rPr>
              <a:t>j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3755185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i="1" dirty="0" smtClean="0">
                <a:solidFill>
                  <a:srgbClr val="C00000"/>
                </a:solidFill>
              </a:rPr>
              <a:t>α</a:t>
            </a:r>
            <a:r>
              <a:rPr lang="en-US" sz="1200" b="1" i="1" baseline="-25000" dirty="0" err="1" smtClean="0">
                <a:solidFill>
                  <a:srgbClr val="C00000"/>
                </a:solidFill>
              </a:rPr>
              <a:t>i←i</a:t>
            </a:r>
            <a:r>
              <a:rPr lang="en-US" sz="1200" b="1" i="1" baseline="-25000" dirty="0" smtClean="0">
                <a:solidFill>
                  <a:srgbClr val="C00000"/>
                </a:solidFill>
              </a:rPr>
              <a:t> </a:t>
            </a:r>
            <a:r>
              <a:rPr lang="en-US" sz="1200" b="1" i="1" dirty="0" smtClean="0">
                <a:solidFill>
                  <a:srgbClr val="C00000"/>
                </a:solidFill>
              </a:rPr>
              <a:t>K</a:t>
            </a:r>
            <a:r>
              <a:rPr lang="en-US" sz="1200" b="1" baseline="-25000" dirty="0" smtClean="0">
                <a:solidFill>
                  <a:srgbClr val="C00000"/>
                </a:solidFill>
              </a:rPr>
              <a:t>i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585010" y="2800330"/>
            <a:ext cx="943912" cy="825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Species i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059375" y="2927329"/>
            <a:ext cx="941625" cy="6203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Species j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053453" y="2609833"/>
            <a:ext cx="679301" cy="1118564"/>
          </a:xfrm>
          <a:custGeom>
            <a:avLst/>
            <a:gdLst>
              <a:gd name="connsiteX0" fmla="*/ 1576607 w 1576607"/>
              <a:gd name="connsiteY0" fmla="*/ 1981200 h 2181225"/>
              <a:gd name="connsiteX1" fmla="*/ 1500407 w 1576607"/>
              <a:gd name="connsiteY1" fmla="*/ 2019300 h 2181225"/>
              <a:gd name="connsiteX2" fmla="*/ 1433732 w 1576607"/>
              <a:gd name="connsiteY2" fmla="*/ 2057400 h 2181225"/>
              <a:gd name="connsiteX3" fmla="*/ 1376582 w 1576607"/>
              <a:gd name="connsiteY3" fmla="*/ 2105025 h 2181225"/>
              <a:gd name="connsiteX4" fmla="*/ 1290857 w 1576607"/>
              <a:gd name="connsiteY4" fmla="*/ 2133600 h 2181225"/>
              <a:gd name="connsiteX5" fmla="*/ 1262282 w 1576607"/>
              <a:gd name="connsiteY5" fmla="*/ 2143125 h 2181225"/>
              <a:gd name="connsiteX6" fmla="*/ 1233707 w 1576607"/>
              <a:gd name="connsiteY6" fmla="*/ 2162175 h 2181225"/>
              <a:gd name="connsiteX7" fmla="*/ 1128932 w 1576607"/>
              <a:gd name="connsiteY7" fmla="*/ 2181225 h 2181225"/>
              <a:gd name="connsiteX8" fmla="*/ 728882 w 1576607"/>
              <a:gd name="connsiteY8" fmla="*/ 2162175 h 2181225"/>
              <a:gd name="connsiteX9" fmla="*/ 700307 w 1576607"/>
              <a:gd name="connsiteY9" fmla="*/ 2152650 h 2181225"/>
              <a:gd name="connsiteX10" fmla="*/ 662207 w 1576607"/>
              <a:gd name="connsiteY10" fmla="*/ 2143125 h 2181225"/>
              <a:gd name="connsiteX11" fmla="*/ 605057 w 1576607"/>
              <a:gd name="connsiteY11" fmla="*/ 2133600 h 2181225"/>
              <a:gd name="connsiteX12" fmla="*/ 509807 w 1576607"/>
              <a:gd name="connsiteY12" fmla="*/ 2114550 h 2181225"/>
              <a:gd name="connsiteX13" fmla="*/ 414557 w 1576607"/>
              <a:gd name="connsiteY13" fmla="*/ 2095500 h 2181225"/>
              <a:gd name="connsiteX14" fmla="*/ 385982 w 1576607"/>
              <a:gd name="connsiteY14" fmla="*/ 2085975 h 2181225"/>
              <a:gd name="connsiteX15" fmla="*/ 319307 w 1576607"/>
              <a:gd name="connsiteY15" fmla="*/ 2038350 h 2181225"/>
              <a:gd name="connsiteX16" fmla="*/ 252632 w 1576607"/>
              <a:gd name="connsiteY16" fmla="*/ 2009775 h 2181225"/>
              <a:gd name="connsiteX17" fmla="*/ 224057 w 1576607"/>
              <a:gd name="connsiteY17" fmla="*/ 1971675 h 2181225"/>
              <a:gd name="connsiteX18" fmla="*/ 195482 w 1576607"/>
              <a:gd name="connsiteY18" fmla="*/ 1952625 h 2181225"/>
              <a:gd name="connsiteX19" fmla="*/ 157382 w 1576607"/>
              <a:gd name="connsiteY19" fmla="*/ 1914525 h 2181225"/>
              <a:gd name="connsiteX20" fmla="*/ 128807 w 1576607"/>
              <a:gd name="connsiteY20" fmla="*/ 1857375 h 2181225"/>
              <a:gd name="connsiteX21" fmla="*/ 109757 w 1576607"/>
              <a:gd name="connsiteY21" fmla="*/ 1828800 h 2181225"/>
              <a:gd name="connsiteX22" fmla="*/ 90707 w 1576607"/>
              <a:gd name="connsiteY22" fmla="*/ 1781175 h 2181225"/>
              <a:gd name="connsiteX23" fmla="*/ 71657 w 1576607"/>
              <a:gd name="connsiteY23" fmla="*/ 1743075 h 2181225"/>
              <a:gd name="connsiteX24" fmla="*/ 43082 w 1576607"/>
              <a:gd name="connsiteY24" fmla="*/ 1666875 h 2181225"/>
              <a:gd name="connsiteX25" fmla="*/ 33557 w 1576607"/>
              <a:gd name="connsiteY25" fmla="*/ 1600200 h 2181225"/>
              <a:gd name="connsiteX26" fmla="*/ 24032 w 1576607"/>
              <a:gd name="connsiteY26" fmla="*/ 1571625 h 2181225"/>
              <a:gd name="connsiteX27" fmla="*/ 14507 w 1576607"/>
              <a:gd name="connsiteY27" fmla="*/ 1514475 h 2181225"/>
              <a:gd name="connsiteX28" fmla="*/ 14507 w 1576607"/>
              <a:gd name="connsiteY28" fmla="*/ 847725 h 2181225"/>
              <a:gd name="connsiteX29" fmla="*/ 33557 w 1576607"/>
              <a:gd name="connsiteY29" fmla="*/ 771525 h 2181225"/>
              <a:gd name="connsiteX30" fmla="*/ 43082 w 1576607"/>
              <a:gd name="connsiteY30" fmla="*/ 666750 h 2181225"/>
              <a:gd name="connsiteX31" fmla="*/ 81182 w 1576607"/>
              <a:gd name="connsiteY31" fmla="*/ 571500 h 2181225"/>
              <a:gd name="connsiteX32" fmla="*/ 100232 w 1576607"/>
              <a:gd name="connsiteY32" fmla="*/ 514350 h 2181225"/>
              <a:gd name="connsiteX33" fmla="*/ 128807 w 1576607"/>
              <a:gd name="connsiteY33" fmla="*/ 466725 h 2181225"/>
              <a:gd name="connsiteX34" fmla="*/ 157382 w 1576607"/>
              <a:gd name="connsiteY34" fmla="*/ 381000 h 2181225"/>
              <a:gd name="connsiteX35" fmla="*/ 214532 w 1576607"/>
              <a:gd name="connsiteY35" fmla="*/ 276225 h 2181225"/>
              <a:gd name="connsiteX36" fmla="*/ 262157 w 1576607"/>
              <a:gd name="connsiteY36" fmla="*/ 190500 h 2181225"/>
              <a:gd name="connsiteX37" fmla="*/ 319307 w 1576607"/>
              <a:gd name="connsiteY37" fmla="*/ 133350 h 2181225"/>
              <a:gd name="connsiteX38" fmla="*/ 338357 w 1576607"/>
              <a:gd name="connsiteY38" fmla="*/ 104775 h 2181225"/>
              <a:gd name="connsiteX39" fmla="*/ 366932 w 1576607"/>
              <a:gd name="connsiteY39" fmla="*/ 85725 h 2181225"/>
              <a:gd name="connsiteX40" fmla="*/ 443132 w 1576607"/>
              <a:gd name="connsiteY40" fmla="*/ 57150 h 2181225"/>
              <a:gd name="connsiteX41" fmla="*/ 471707 w 1576607"/>
              <a:gd name="connsiteY41" fmla="*/ 38100 h 2181225"/>
              <a:gd name="connsiteX42" fmla="*/ 528857 w 1576607"/>
              <a:gd name="connsiteY42" fmla="*/ 19050 h 2181225"/>
              <a:gd name="connsiteX43" fmla="*/ 605057 w 1576607"/>
              <a:gd name="connsiteY43" fmla="*/ 0 h 2181225"/>
              <a:gd name="connsiteX44" fmla="*/ 700307 w 1576607"/>
              <a:gd name="connsiteY44" fmla="*/ 9525 h 2181225"/>
              <a:gd name="connsiteX45" fmla="*/ 776507 w 1576607"/>
              <a:gd name="connsiteY45" fmla="*/ 38100 h 2181225"/>
              <a:gd name="connsiteX46" fmla="*/ 833657 w 1576607"/>
              <a:gd name="connsiteY46" fmla="*/ 57150 h 2181225"/>
              <a:gd name="connsiteX47" fmla="*/ 900332 w 1576607"/>
              <a:gd name="connsiteY47" fmla="*/ 85725 h 2181225"/>
              <a:gd name="connsiteX48" fmla="*/ 976532 w 1576607"/>
              <a:gd name="connsiteY48" fmla="*/ 114300 h 2181225"/>
              <a:gd name="connsiteX49" fmla="*/ 1005107 w 1576607"/>
              <a:gd name="connsiteY49" fmla="*/ 133350 h 2181225"/>
              <a:gd name="connsiteX50" fmla="*/ 1071782 w 1576607"/>
              <a:gd name="connsiteY50" fmla="*/ 161925 h 2181225"/>
              <a:gd name="connsiteX51" fmla="*/ 1128932 w 1576607"/>
              <a:gd name="connsiteY51" fmla="*/ 200025 h 2181225"/>
              <a:gd name="connsiteX52" fmla="*/ 1157507 w 1576607"/>
              <a:gd name="connsiteY52" fmla="*/ 219075 h 2181225"/>
              <a:gd name="connsiteX53" fmla="*/ 1195607 w 1576607"/>
              <a:gd name="connsiteY53" fmla="*/ 238125 h 2181225"/>
              <a:gd name="connsiteX54" fmla="*/ 1262282 w 1576607"/>
              <a:gd name="connsiteY54" fmla="*/ 285750 h 2181225"/>
              <a:gd name="connsiteX55" fmla="*/ 1281332 w 1576607"/>
              <a:gd name="connsiteY55" fmla="*/ 314325 h 2181225"/>
              <a:gd name="connsiteX56" fmla="*/ 1309907 w 1576607"/>
              <a:gd name="connsiteY56" fmla="*/ 323850 h 2181225"/>
              <a:gd name="connsiteX57" fmla="*/ 1319432 w 1576607"/>
              <a:gd name="connsiteY57" fmla="*/ 352425 h 2181225"/>
              <a:gd name="connsiteX58" fmla="*/ 1376582 w 1576607"/>
              <a:gd name="connsiteY58" fmla="*/ 409575 h 2181225"/>
              <a:gd name="connsiteX59" fmla="*/ 1414682 w 1576607"/>
              <a:gd name="connsiteY59" fmla="*/ 466725 h 2181225"/>
              <a:gd name="connsiteX60" fmla="*/ 1452782 w 1576607"/>
              <a:gd name="connsiteY60" fmla="*/ 552450 h 2181225"/>
              <a:gd name="connsiteX61" fmla="*/ 1462307 w 1576607"/>
              <a:gd name="connsiteY61" fmla="*/ 561975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576607" h="2181225">
                <a:moveTo>
                  <a:pt x="1576607" y="1981200"/>
                </a:moveTo>
                <a:cubicBezTo>
                  <a:pt x="1482838" y="2018708"/>
                  <a:pt x="1566987" y="1981254"/>
                  <a:pt x="1500407" y="2019300"/>
                </a:cubicBezTo>
                <a:cubicBezTo>
                  <a:pt x="1470764" y="2036239"/>
                  <a:pt x="1459048" y="2036303"/>
                  <a:pt x="1433732" y="2057400"/>
                </a:cubicBezTo>
                <a:cubicBezTo>
                  <a:pt x="1408097" y="2078763"/>
                  <a:pt x="1406988" y="2091511"/>
                  <a:pt x="1376582" y="2105025"/>
                </a:cubicBezTo>
                <a:lnTo>
                  <a:pt x="1290857" y="2133600"/>
                </a:lnTo>
                <a:cubicBezTo>
                  <a:pt x="1281332" y="2136775"/>
                  <a:pt x="1270636" y="2137556"/>
                  <a:pt x="1262282" y="2143125"/>
                </a:cubicBezTo>
                <a:cubicBezTo>
                  <a:pt x="1252757" y="2149475"/>
                  <a:pt x="1244229" y="2157666"/>
                  <a:pt x="1233707" y="2162175"/>
                </a:cubicBezTo>
                <a:cubicBezTo>
                  <a:pt x="1211252" y="2171799"/>
                  <a:pt x="1144383" y="2179018"/>
                  <a:pt x="1128932" y="2181225"/>
                </a:cubicBezTo>
                <a:cubicBezTo>
                  <a:pt x="1070428" y="2179058"/>
                  <a:pt x="820270" y="2172329"/>
                  <a:pt x="728882" y="2162175"/>
                </a:cubicBezTo>
                <a:cubicBezTo>
                  <a:pt x="718903" y="2161066"/>
                  <a:pt x="709961" y="2155408"/>
                  <a:pt x="700307" y="2152650"/>
                </a:cubicBezTo>
                <a:cubicBezTo>
                  <a:pt x="687720" y="2149054"/>
                  <a:pt x="675044" y="2145692"/>
                  <a:pt x="662207" y="2143125"/>
                </a:cubicBezTo>
                <a:cubicBezTo>
                  <a:pt x="643269" y="2139337"/>
                  <a:pt x="624039" y="2137159"/>
                  <a:pt x="605057" y="2133600"/>
                </a:cubicBezTo>
                <a:cubicBezTo>
                  <a:pt x="573233" y="2127633"/>
                  <a:pt x="541631" y="2120517"/>
                  <a:pt x="509807" y="2114550"/>
                </a:cubicBezTo>
                <a:cubicBezTo>
                  <a:pt x="455373" y="2104344"/>
                  <a:pt x="460799" y="2108712"/>
                  <a:pt x="414557" y="2095500"/>
                </a:cubicBezTo>
                <a:cubicBezTo>
                  <a:pt x="404903" y="2092742"/>
                  <a:pt x="394962" y="2090465"/>
                  <a:pt x="385982" y="2085975"/>
                </a:cubicBezTo>
                <a:cubicBezTo>
                  <a:pt x="365832" y="2075900"/>
                  <a:pt x="336565" y="2049136"/>
                  <a:pt x="319307" y="2038350"/>
                </a:cubicBezTo>
                <a:cubicBezTo>
                  <a:pt x="292404" y="2021536"/>
                  <a:pt x="280410" y="2019034"/>
                  <a:pt x="252632" y="2009775"/>
                </a:cubicBezTo>
                <a:cubicBezTo>
                  <a:pt x="243107" y="1997075"/>
                  <a:pt x="235282" y="1982900"/>
                  <a:pt x="224057" y="1971675"/>
                </a:cubicBezTo>
                <a:cubicBezTo>
                  <a:pt x="215962" y="1963580"/>
                  <a:pt x="204174" y="1960075"/>
                  <a:pt x="195482" y="1952625"/>
                </a:cubicBezTo>
                <a:cubicBezTo>
                  <a:pt x="181845" y="1940936"/>
                  <a:pt x="169071" y="1928162"/>
                  <a:pt x="157382" y="1914525"/>
                </a:cubicBezTo>
                <a:cubicBezTo>
                  <a:pt x="124625" y="1876309"/>
                  <a:pt x="149089" y="1897939"/>
                  <a:pt x="128807" y="1857375"/>
                </a:cubicBezTo>
                <a:cubicBezTo>
                  <a:pt x="123687" y="1847136"/>
                  <a:pt x="114877" y="1839039"/>
                  <a:pt x="109757" y="1828800"/>
                </a:cubicBezTo>
                <a:cubicBezTo>
                  <a:pt x="102111" y="1813507"/>
                  <a:pt x="97651" y="1796799"/>
                  <a:pt x="90707" y="1781175"/>
                </a:cubicBezTo>
                <a:cubicBezTo>
                  <a:pt x="84940" y="1768200"/>
                  <a:pt x="77424" y="1756050"/>
                  <a:pt x="71657" y="1743075"/>
                </a:cubicBezTo>
                <a:cubicBezTo>
                  <a:pt x="56471" y="1708907"/>
                  <a:pt x="53555" y="1698294"/>
                  <a:pt x="43082" y="1666875"/>
                </a:cubicBezTo>
                <a:cubicBezTo>
                  <a:pt x="39907" y="1644650"/>
                  <a:pt x="37960" y="1622215"/>
                  <a:pt x="33557" y="1600200"/>
                </a:cubicBezTo>
                <a:cubicBezTo>
                  <a:pt x="31588" y="1590355"/>
                  <a:pt x="26210" y="1581426"/>
                  <a:pt x="24032" y="1571625"/>
                </a:cubicBezTo>
                <a:cubicBezTo>
                  <a:pt x="19842" y="1552772"/>
                  <a:pt x="17682" y="1533525"/>
                  <a:pt x="14507" y="1514475"/>
                </a:cubicBezTo>
                <a:cubicBezTo>
                  <a:pt x="-3953" y="1237569"/>
                  <a:pt x="-5701" y="1272093"/>
                  <a:pt x="14507" y="847725"/>
                </a:cubicBezTo>
                <a:cubicBezTo>
                  <a:pt x="15752" y="821573"/>
                  <a:pt x="33557" y="771525"/>
                  <a:pt x="33557" y="771525"/>
                </a:cubicBezTo>
                <a:cubicBezTo>
                  <a:pt x="36732" y="736600"/>
                  <a:pt x="34959" y="700865"/>
                  <a:pt x="43082" y="666750"/>
                </a:cubicBezTo>
                <a:cubicBezTo>
                  <a:pt x="51002" y="633484"/>
                  <a:pt x="70368" y="603941"/>
                  <a:pt x="81182" y="571500"/>
                </a:cubicBezTo>
                <a:cubicBezTo>
                  <a:pt x="87532" y="552450"/>
                  <a:pt x="89901" y="531569"/>
                  <a:pt x="100232" y="514350"/>
                </a:cubicBezTo>
                <a:cubicBezTo>
                  <a:pt x="109757" y="498475"/>
                  <a:pt x="121514" y="483741"/>
                  <a:pt x="128807" y="466725"/>
                </a:cubicBezTo>
                <a:cubicBezTo>
                  <a:pt x="140672" y="439040"/>
                  <a:pt x="143912" y="407941"/>
                  <a:pt x="157382" y="381000"/>
                </a:cubicBezTo>
                <a:cubicBezTo>
                  <a:pt x="239717" y="216330"/>
                  <a:pt x="135466" y="421179"/>
                  <a:pt x="214532" y="276225"/>
                </a:cubicBezTo>
                <a:cubicBezTo>
                  <a:pt x="225754" y="255652"/>
                  <a:pt x="243371" y="211634"/>
                  <a:pt x="262157" y="190500"/>
                </a:cubicBezTo>
                <a:cubicBezTo>
                  <a:pt x="280055" y="170364"/>
                  <a:pt x="304363" y="155766"/>
                  <a:pt x="319307" y="133350"/>
                </a:cubicBezTo>
                <a:cubicBezTo>
                  <a:pt x="325657" y="123825"/>
                  <a:pt x="330262" y="112870"/>
                  <a:pt x="338357" y="104775"/>
                </a:cubicBezTo>
                <a:cubicBezTo>
                  <a:pt x="346452" y="96680"/>
                  <a:pt x="356993" y="91405"/>
                  <a:pt x="366932" y="85725"/>
                </a:cubicBezTo>
                <a:cubicBezTo>
                  <a:pt x="405672" y="63588"/>
                  <a:pt x="401462" y="67568"/>
                  <a:pt x="443132" y="57150"/>
                </a:cubicBezTo>
                <a:cubicBezTo>
                  <a:pt x="452657" y="50800"/>
                  <a:pt x="461246" y="42749"/>
                  <a:pt x="471707" y="38100"/>
                </a:cubicBezTo>
                <a:cubicBezTo>
                  <a:pt x="490057" y="29945"/>
                  <a:pt x="509807" y="25400"/>
                  <a:pt x="528857" y="19050"/>
                </a:cubicBezTo>
                <a:cubicBezTo>
                  <a:pt x="572791" y="4405"/>
                  <a:pt x="547587" y="11494"/>
                  <a:pt x="605057" y="0"/>
                </a:cubicBezTo>
                <a:cubicBezTo>
                  <a:pt x="636807" y="3175"/>
                  <a:pt x="668770" y="4673"/>
                  <a:pt x="700307" y="9525"/>
                </a:cubicBezTo>
                <a:cubicBezTo>
                  <a:pt x="712574" y="11412"/>
                  <a:pt x="774954" y="37535"/>
                  <a:pt x="776507" y="38100"/>
                </a:cubicBezTo>
                <a:cubicBezTo>
                  <a:pt x="795378" y="44962"/>
                  <a:pt x="816949" y="46011"/>
                  <a:pt x="833657" y="57150"/>
                </a:cubicBezTo>
                <a:cubicBezTo>
                  <a:pt x="873124" y="83462"/>
                  <a:pt x="851126" y="73424"/>
                  <a:pt x="900332" y="85725"/>
                </a:cubicBezTo>
                <a:cubicBezTo>
                  <a:pt x="967345" y="130401"/>
                  <a:pt x="882371" y="78990"/>
                  <a:pt x="976532" y="114300"/>
                </a:cubicBezTo>
                <a:cubicBezTo>
                  <a:pt x="987251" y="118320"/>
                  <a:pt x="994868" y="128230"/>
                  <a:pt x="1005107" y="133350"/>
                </a:cubicBezTo>
                <a:cubicBezTo>
                  <a:pt x="1083937" y="172765"/>
                  <a:pt x="972680" y="102464"/>
                  <a:pt x="1071782" y="161925"/>
                </a:cubicBezTo>
                <a:cubicBezTo>
                  <a:pt x="1091415" y="173705"/>
                  <a:pt x="1109882" y="187325"/>
                  <a:pt x="1128932" y="200025"/>
                </a:cubicBezTo>
                <a:cubicBezTo>
                  <a:pt x="1138457" y="206375"/>
                  <a:pt x="1147268" y="213955"/>
                  <a:pt x="1157507" y="219075"/>
                </a:cubicBezTo>
                <a:cubicBezTo>
                  <a:pt x="1170207" y="225425"/>
                  <a:pt x="1184053" y="229872"/>
                  <a:pt x="1195607" y="238125"/>
                </a:cubicBezTo>
                <a:cubicBezTo>
                  <a:pt x="1285709" y="302484"/>
                  <a:pt x="1157862" y="233540"/>
                  <a:pt x="1262282" y="285750"/>
                </a:cubicBezTo>
                <a:cubicBezTo>
                  <a:pt x="1268632" y="295275"/>
                  <a:pt x="1272393" y="307174"/>
                  <a:pt x="1281332" y="314325"/>
                </a:cubicBezTo>
                <a:cubicBezTo>
                  <a:pt x="1289172" y="320597"/>
                  <a:pt x="1302807" y="316750"/>
                  <a:pt x="1309907" y="323850"/>
                </a:cubicBezTo>
                <a:cubicBezTo>
                  <a:pt x="1317007" y="330950"/>
                  <a:pt x="1313268" y="344500"/>
                  <a:pt x="1319432" y="352425"/>
                </a:cubicBezTo>
                <a:cubicBezTo>
                  <a:pt x="1335972" y="373691"/>
                  <a:pt x="1376582" y="409575"/>
                  <a:pt x="1376582" y="409575"/>
                </a:cubicBezTo>
                <a:cubicBezTo>
                  <a:pt x="1408094" y="504110"/>
                  <a:pt x="1355224" y="359701"/>
                  <a:pt x="1414682" y="466725"/>
                </a:cubicBezTo>
                <a:cubicBezTo>
                  <a:pt x="1476734" y="578419"/>
                  <a:pt x="1400142" y="482263"/>
                  <a:pt x="1452782" y="552450"/>
                </a:cubicBezTo>
                <a:cubicBezTo>
                  <a:pt x="1455476" y="556042"/>
                  <a:pt x="1459132" y="558800"/>
                  <a:pt x="1462307" y="561975"/>
                </a:cubicBezTo>
              </a:path>
            </a:pathLst>
          </a:custGeom>
          <a:noFill/>
          <a:ln w="57150">
            <a:solidFill>
              <a:srgbClr val="A5002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2" name="Freeform 31"/>
          <p:cNvSpPr/>
          <p:nvPr/>
        </p:nvSpPr>
        <p:spPr>
          <a:xfrm>
            <a:off x="7710717" y="2590294"/>
            <a:ext cx="738861" cy="1045296"/>
          </a:xfrm>
          <a:custGeom>
            <a:avLst/>
            <a:gdLst>
              <a:gd name="connsiteX0" fmla="*/ 57492 w 1714842"/>
              <a:gd name="connsiteY0" fmla="*/ 1905000 h 2038350"/>
              <a:gd name="connsiteX1" fmla="*/ 162267 w 1714842"/>
              <a:gd name="connsiteY1" fmla="*/ 1971675 h 2038350"/>
              <a:gd name="connsiteX2" fmla="*/ 190842 w 1714842"/>
              <a:gd name="connsiteY2" fmla="*/ 1990725 h 2038350"/>
              <a:gd name="connsiteX3" fmla="*/ 219417 w 1714842"/>
              <a:gd name="connsiteY3" fmla="*/ 2000250 h 2038350"/>
              <a:gd name="connsiteX4" fmla="*/ 247992 w 1714842"/>
              <a:gd name="connsiteY4" fmla="*/ 2019300 h 2038350"/>
              <a:gd name="connsiteX5" fmla="*/ 286092 w 1714842"/>
              <a:gd name="connsiteY5" fmla="*/ 2028825 h 2038350"/>
              <a:gd name="connsiteX6" fmla="*/ 314667 w 1714842"/>
              <a:gd name="connsiteY6" fmla="*/ 2038350 h 2038350"/>
              <a:gd name="connsiteX7" fmla="*/ 819492 w 1714842"/>
              <a:gd name="connsiteY7" fmla="*/ 2028825 h 2038350"/>
              <a:gd name="connsiteX8" fmla="*/ 914742 w 1714842"/>
              <a:gd name="connsiteY8" fmla="*/ 2009775 h 2038350"/>
              <a:gd name="connsiteX9" fmla="*/ 990942 w 1714842"/>
              <a:gd name="connsiteY9" fmla="*/ 1981200 h 2038350"/>
              <a:gd name="connsiteX10" fmla="*/ 1019517 w 1714842"/>
              <a:gd name="connsiteY10" fmla="*/ 1962150 h 2038350"/>
              <a:gd name="connsiteX11" fmla="*/ 1057617 w 1714842"/>
              <a:gd name="connsiteY11" fmla="*/ 1943100 h 2038350"/>
              <a:gd name="connsiteX12" fmla="*/ 1124292 w 1714842"/>
              <a:gd name="connsiteY12" fmla="*/ 1905000 h 2038350"/>
              <a:gd name="connsiteX13" fmla="*/ 1162392 w 1714842"/>
              <a:gd name="connsiteY13" fmla="*/ 1876425 h 2038350"/>
              <a:gd name="connsiteX14" fmla="*/ 1219542 w 1714842"/>
              <a:gd name="connsiteY14" fmla="*/ 1857375 h 2038350"/>
              <a:gd name="connsiteX15" fmla="*/ 1257642 w 1714842"/>
              <a:gd name="connsiteY15" fmla="*/ 1828800 h 2038350"/>
              <a:gd name="connsiteX16" fmla="*/ 1286217 w 1714842"/>
              <a:gd name="connsiteY16" fmla="*/ 1809750 h 2038350"/>
              <a:gd name="connsiteX17" fmla="*/ 1352892 w 1714842"/>
              <a:gd name="connsiteY17" fmla="*/ 1743075 h 2038350"/>
              <a:gd name="connsiteX18" fmla="*/ 1390992 w 1714842"/>
              <a:gd name="connsiteY18" fmla="*/ 1704975 h 2038350"/>
              <a:gd name="connsiteX19" fmla="*/ 1438617 w 1714842"/>
              <a:gd name="connsiteY19" fmla="*/ 1666875 h 2038350"/>
              <a:gd name="connsiteX20" fmla="*/ 1448142 w 1714842"/>
              <a:gd name="connsiteY20" fmla="*/ 1638300 h 2038350"/>
              <a:gd name="connsiteX21" fmla="*/ 1505292 w 1714842"/>
              <a:gd name="connsiteY21" fmla="*/ 1571625 h 2038350"/>
              <a:gd name="connsiteX22" fmla="*/ 1514817 w 1714842"/>
              <a:gd name="connsiteY22" fmla="*/ 1543050 h 2038350"/>
              <a:gd name="connsiteX23" fmla="*/ 1543392 w 1714842"/>
              <a:gd name="connsiteY23" fmla="*/ 1485900 h 2038350"/>
              <a:gd name="connsiteX24" fmla="*/ 1552917 w 1714842"/>
              <a:gd name="connsiteY24" fmla="*/ 1457325 h 2038350"/>
              <a:gd name="connsiteX25" fmla="*/ 1571967 w 1714842"/>
              <a:gd name="connsiteY25" fmla="*/ 1419225 h 2038350"/>
              <a:gd name="connsiteX26" fmla="*/ 1581492 w 1714842"/>
              <a:gd name="connsiteY26" fmla="*/ 1390650 h 2038350"/>
              <a:gd name="connsiteX27" fmla="*/ 1600542 w 1714842"/>
              <a:gd name="connsiteY27" fmla="*/ 1343025 h 2038350"/>
              <a:gd name="connsiteX28" fmla="*/ 1610067 w 1714842"/>
              <a:gd name="connsiteY28" fmla="*/ 1295400 h 2038350"/>
              <a:gd name="connsiteX29" fmla="*/ 1648167 w 1714842"/>
              <a:gd name="connsiteY29" fmla="*/ 1219200 h 2038350"/>
              <a:gd name="connsiteX30" fmla="*/ 1667217 w 1714842"/>
              <a:gd name="connsiteY30" fmla="*/ 1181100 h 2038350"/>
              <a:gd name="connsiteX31" fmla="*/ 1695792 w 1714842"/>
              <a:gd name="connsiteY31" fmla="*/ 1095375 h 2038350"/>
              <a:gd name="connsiteX32" fmla="*/ 1714842 w 1714842"/>
              <a:gd name="connsiteY32" fmla="*/ 1000125 h 2038350"/>
              <a:gd name="connsiteX33" fmla="*/ 1705317 w 1714842"/>
              <a:gd name="connsiteY33" fmla="*/ 723900 h 2038350"/>
              <a:gd name="connsiteX34" fmla="*/ 1686267 w 1714842"/>
              <a:gd name="connsiteY34" fmla="*/ 676275 h 2038350"/>
              <a:gd name="connsiteX35" fmla="*/ 1676742 w 1714842"/>
              <a:gd name="connsiteY35" fmla="*/ 609600 h 2038350"/>
              <a:gd name="connsiteX36" fmla="*/ 1648167 w 1714842"/>
              <a:gd name="connsiteY36" fmla="*/ 571500 h 2038350"/>
              <a:gd name="connsiteX37" fmla="*/ 1629117 w 1714842"/>
              <a:gd name="connsiteY37" fmla="*/ 533400 h 2038350"/>
              <a:gd name="connsiteX38" fmla="*/ 1571967 w 1714842"/>
              <a:gd name="connsiteY38" fmla="*/ 447675 h 2038350"/>
              <a:gd name="connsiteX39" fmla="*/ 1533867 w 1714842"/>
              <a:gd name="connsiteY39" fmla="*/ 361950 h 2038350"/>
              <a:gd name="connsiteX40" fmla="*/ 1495767 w 1714842"/>
              <a:gd name="connsiteY40" fmla="*/ 333375 h 2038350"/>
              <a:gd name="connsiteX41" fmla="*/ 1448142 w 1714842"/>
              <a:gd name="connsiteY41" fmla="*/ 295275 h 2038350"/>
              <a:gd name="connsiteX42" fmla="*/ 1371942 w 1714842"/>
              <a:gd name="connsiteY42" fmla="*/ 238125 h 2038350"/>
              <a:gd name="connsiteX43" fmla="*/ 1333842 w 1714842"/>
              <a:gd name="connsiteY43" fmla="*/ 200025 h 2038350"/>
              <a:gd name="connsiteX44" fmla="*/ 1305267 w 1714842"/>
              <a:gd name="connsiteY44" fmla="*/ 190500 h 2038350"/>
              <a:gd name="connsiteX45" fmla="*/ 1190967 w 1714842"/>
              <a:gd name="connsiteY45" fmla="*/ 123825 h 2038350"/>
              <a:gd name="connsiteX46" fmla="*/ 1152867 w 1714842"/>
              <a:gd name="connsiteY46" fmla="*/ 114300 h 2038350"/>
              <a:gd name="connsiteX47" fmla="*/ 1076667 w 1714842"/>
              <a:gd name="connsiteY47" fmla="*/ 76200 h 2038350"/>
              <a:gd name="connsiteX48" fmla="*/ 1048092 w 1714842"/>
              <a:gd name="connsiteY48" fmla="*/ 57150 h 2038350"/>
              <a:gd name="connsiteX49" fmla="*/ 981417 w 1714842"/>
              <a:gd name="connsiteY49" fmla="*/ 38100 h 2038350"/>
              <a:gd name="connsiteX50" fmla="*/ 943317 w 1714842"/>
              <a:gd name="connsiteY50" fmla="*/ 19050 h 2038350"/>
              <a:gd name="connsiteX51" fmla="*/ 790917 w 1714842"/>
              <a:gd name="connsiteY51" fmla="*/ 0 h 2038350"/>
              <a:gd name="connsiteX52" fmla="*/ 590892 w 1714842"/>
              <a:gd name="connsiteY52" fmla="*/ 9525 h 2038350"/>
              <a:gd name="connsiteX53" fmla="*/ 543267 w 1714842"/>
              <a:gd name="connsiteY53" fmla="*/ 28575 h 2038350"/>
              <a:gd name="connsiteX54" fmla="*/ 505167 w 1714842"/>
              <a:gd name="connsiteY54" fmla="*/ 38100 h 2038350"/>
              <a:gd name="connsiteX55" fmla="*/ 476592 w 1714842"/>
              <a:gd name="connsiteY55" fmla="*/ 57150 h 2038350"/>
              <a:gd name="connsiteX56" fmla="*/ 438492 w 1714842"/>
              <a:gd name="connsiteY56" fmla="*/ 66675 h 2038350"/>
              <a:gd name="connsiteX57" fmla="*/ 362292 w 1714842"/>
              <a:gd name="connsiteY57" fmla="*/ 123825 h 2038350"/>
              <a:gd name="connsiteX58" fmla="*/ 276567 w 1714842"/>
              <a:gd name="connsiteY58" fmla="*/ 180975 h 2038350"/>
              <a:gd name="connsiteX59" fmla="*/ 209892 w 1714842"/>
              <a:gd name="connsiteY59" fmla="*/ 228600 h 2038350"/>
              <a:gd name="connsiteX60" fmla="*/ 152742 w 1714842"/>
              <a:gd name="connsiteY60" fmla="*/ 285750 h 2038350"/>
              <a:gd name="connsiteX61" fmla="*/ 133692 w 1714842"/>
              <a:gd name="connsiteY61" fmla="*/ 314325 h 2038350"/>
              <a:gd name="connsiteX62" fmla="*/ 105117 w 1714842"/>
              <a:gd name="connsiteY62" fmla="*/ 333375 h 2038350"/>
              <a:gd name="connsiteX63" fmla="*/ 67017 w 1714842"/>
              <a:gd name="connsiteY63" fmla="*/ 390525 h 2038350"/>
              <a:gd name="connsiteX64" fmla="*/ 47967 w 1714842"/>
              <a:gd name="connsiteY64" fmla="*/ 419100 h 2038350"/>
              <a:gd name="connsiteX65" fmla="*/ 28917 w 1714842"/>
              <a:gd name="connsiteY65" fmla="*/ 476250 h 2038350"/>
              <a:gd name="connsiteX66" fmla="*/ 342 w 1714842"/>
              <a:gd name="connsiteY66" fmla="*/ 533400 h 2038350"/>
              <a:gd name="connsiteX67" fmla="*/ 342 w 1714842"/>
              <a:gd name="connsiteY67" fmla="*/ 542925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714842" h="2038350">
                <a:moveTo>
                  <a:pt x="57492" y="1905000"/>
                </a:moveTo>
                <a:cubicBezTo>
                  <a:pt x="124750" y="1945355"/>
                  <a:pt x="89713" y="1923306"/>
                  <a:pt x="162267" y="1971675"/>
                </a:cubicBezTo>
                <a:cubicBezTo>
                  <a:pt x="171792" y="1978025"/>
                  <a:pt x="179982" y="1987105"/>
                  <a:pt x="190842" y="1990725"/>
                </a:cubicBezTo>
                <a:cubicBezTo>
                  <a:pt x="200367" y="1993900"/>
                  <a:pt x="210437" y="1995760"/>
                  <a:pt x="219417" y="2000250"/>
                </a:cubicBezTo>
                <a:cubicBezTo>
                  <a:pt x="229656" y="2005370"/>
                  <a:pt x="237470" y="2014791"/>
                  <a:pt x="247992" y="2019300"/>
                </a:cubicBezTo>
                <a:cubicBezTo>
                  <a:pt x="260024" y="2024457"/>
                  <a:pt x="273505" y="2025229"/>
                  <a:pt x="286092" y="2028825"/>
                </a:cubicBezTo>
                <a:cubicBezTo>
                  <a:pt x="295746" y="2031583"/>
                  <a:pt x="305142" y="2035175"/>
                  <a:pt x="314667" y="2038350"/>
                </a:cubicBezTo>
                <a:cubicBezTo>
                  <a:pt x="482942" y="2035175"/>
                  <a:pt x="651378" y="2036830"/>
                  <a:pt x="819492" y="2028825"/>
                </a:cubicBezTo>
                <a:cubicBezTo>
                  <a:pt x="851834" y="2027285"/>
                  <a:pt x="914742" y="2009775"/>
                  <a:pt x="914742" y="2009775"/>
                </a:cubicBezTo>
                <a:cubicBezTo>
                  <a:pt x="981755" y="1965099"/>
                  <a:pt x="896781" y="2016510"/>
                  <a:pt x="990942" y="1981200"/>
                </a:cubicBezTo>
                <a:cubicBezTo>
                  <a:pt x="1001661" y="1977180"/>
                  <a:pt x="1009578" y="1967830"/>
                  <a:pt x="1019517" y="1962150"/>
                </a:cubicBezTo>
                <a:cubicBezTo>
                  <a:pt x="1031845" y="1955105"/>
                  <a:pt x="1045576" y="1950625"/>
                  <a:pt x="1057617" y="1943100"/>
                </a:cubicBezTo>
                <a:cubicBezTo>
                  <a:pt x="1123520" y="1901911"/>
                  <a:pt x="1068152" y="1923713"/>
                  <a:pt x="1124292" y="1905000"/>
                </a:cubicBezTo>
                <a:cubicBezTo>
                  <a:pt x="1136992" y="1895475"/>
                  <a:pt x="1148193" y="1883525"/>
                  <a:pt x="1162392" y="1876425"/>
                </a:cubicBezTo>
                <a:cubicBezTo>
                  <a:pt x="1180353" y="1867445"/>
                  <a:pt x="1201581" y="1866355"/>
                  <a:pt x="1219542" y="1857375"/>
                </a:cubicBezTo>
                <a:cubicBezTo>
                  <a:pt x="1233741" y="1850275"/>
                  <a:pt x="1244724" y="1838027"/>
                  <a:pt x="1257642" y="1828800"/>
                </a:cubicBezTo>
                <a:cubicBezTo>
                  <a:pt x="1266957" y="1822146"/>
                  <a:pt x="1277708" y="1817408"/>
                  <a:pt x="1286217" y="1809750"/>
                </a:cubicBezTo>
                <a:cubicBezTo>
                  <a:pt x="1309579" y="1788724"/>
                  <a:pt x="1330667" y="1765300"/>
                  <a:pt x="1352892" y="1743075"/>
                </a:cubicBezTo>
                <a:cubicBezTo>
                  <a:pt x="1365592" y="1730375"/>
                  <a:pt x="1376967" y="1716195"/>
                  <a:pt x="1390992" y="1704975"/>
                </a:cubicBezTo>
                <a:lnTo>
                  <a:pt x="1438617" y="1666875"/>
                </a:lnTo>
                <a:cubicBezTo>
                  <a:pt x="1441792" y="1657350"/>
                  <a:pt x="1442306" y="1646470"/>
                  <a:pt x="1448142" y="1638300"/>
                </a:cubicBezTo>
                <a:cubicBezTo>
                  <a:pt x="1487201" y="1583618"/>
                  <a:pt x="1480828" y="1620554"/>
                  <a:pt x="1505292" y="1571625"/>
                </a:cubicBezTo>
                <a:cubicBezTo>
                  <a:pt x="1509782" y="1562645"/>
                  <a:pt x="1510739" y="1552225"/>
                  <a:pt x="1514817" y="1543050"/>
                </a:cubicBezTo>
                <a:cubicBezTo>
                  <a:pt x="1523467" y="1523587"/>
                  <a:pt x="1534742" y="1505363"/>
                  <a:pt x="1543392" y="1485900"/>
                </a:cubicBezTo>
                <a:cubicBezTo>
                  <a:pt x="1547470" y="1476725"/>
                  <a:pt x="1548962" y="1466553"/>
                  <a:pt x="1552917" y="1457325"/>
                </a:cubicBezTo>
                <a:cubicBezTo>
                  <a:pt x="1558510" y="1444274"/>
                  <a:pt x="1566374" y="1432276"/>
                  <a:pt x="1571967" y="1419225"/>
                </a:cubicBezTo>
                <a:cubicBezTo>
                  <a:pt x="1575922" y="1409997"/>
                  <a:pt x="1577967" y="1400051"/>
                  <a:pt x="1581492" y="1390650"/>
                </a:cubicBezTo>
                <a:cubicBezTo>
                  <a:pt x="1587495" y="1374641"/>
                  <a:pt x="1595629" y="1359402"/>
                  <a:pt x="1600542" y="1343025"/>
                </a:cubicBezTo>
                <a:cubicBezTo>
                  <a:pt x="1605194" y="1327518"/>
                  <a:pt x="1604255" y="1310510"/>
                  <a:pt x="1610067" y="1295400"/>
                </a:cubicBezTo>
                <a:cubicBezTo>
                  <a:pt x="1620261" y="1268895"/>
                  <a:pt x="1635467" y="1244600"/>
                  <a:pt x="1648167" y="1219200"/>
                </a:cubicBezTo>
                <a:cubicBezTo>
                  <a:pt x="1654517" y="1206500"/>
                  <a:pt x="1663773" y="1194875"/>
                  <a:pt x="1667217" y="1181100"/>
                </a:cubicBezTo>
                <a:cubicBezTo>
                  <a:pt x="1690043" y="1089797"/>
                  <a:pt x="1659924" y="1202978"/>
                  <a:pt x="1695792" y="1095375"/>
                </a:cubicBezTo>
                <a:cubicBezTo>
                  <a:pt x="1705265" y="1066957"/>
                  <a:pt x="1710152" y="1028263"/>
                  <a:pt x="1714842" y="1000125"/>
                </a:cubicBezTo>
                <a:cubicBezTo>
                  <a:pt x="1711667" y="908050"/>
                  <a:pt x="1713415" y="815673"/>
                  <a:pt x="1705317" y="723900"/>
                </a:cubicBezTo>
                <a:cubicBezTo>
                  <a:pt x="1703814" y="706868"/>
                  <a:pt x="1690414" y="692862"/>
                  <a:pt x="1686267" y="676275"/>
                </a:cubicBezTo>
                <a:cubicBezTo>
                  <a:pt x="1680822" y="654495"/>
                  <a:pt x="1684414" y="630699"/>
                  <a:pt x="1676742" y="609600"/>
                </a:cubicBezTo>
                <a:cubicBezTo>
                  <a:pt x="1671317" y="594681"/>
                  <a:pt x="1656581" y="584962"/>
                  <a:pt x="1648167" y="571500"/>
                </a:cubicBezTo>
                <a:cubicBezTo>
                  <a:pt x="1640642" y="559459"/>
                  <a:pt x="1636642" y="545441"/>
                  <a:pt x="1629117" y="533400"/>
                </a:cubicBezTo>
                <a:cubicBezTo>
                  <a:pt x="1589234" y="469587"/>
                  <a:pt x="1608943" y="521626"/>
                  <a:pt x="1571967" y="447675"/>
                </a:cubicBezTo>
                <a:cubicBezTo>
                  <a:pt x="1565196" y="434134"/>
                  <a:pt x="1545987" y="376090"/>
                  <a:pt x="1533867" y="361950"/>
                </a:cubicBezTo>
                <a:cubicBezTo>
                  <a:pt x="1523536" y="349897"/>
                  <a:pt x="1506992" y="344600"/>
                  <a:pt x="1495767" y="333375"/>
                </a:cubicBezTo>
                <a:cubicBezTo>
                  <a:pt x="1452683" y="290291"/>
                  <a:pt x="1503772" y="313818"/>
                  <a:pt x="1448142" y="295275"/>
                </a:cubicBezTo>
                <a:cubicBezTo>
                  <a:pt x="1331489" y="178622"/>
                  <a:pt x="1480271" y="319372"/>
                  <a:pt x="1371942" y="238125"/>
                </a:cubicBezTo>
                <a:cubicBezTo>
                  <a:pt x="1357574" y="227349"/>
                  <a:pt x="1348457" y="210464"/>
                  <a:pt x="1333842" y="200025"/>
                </a:cubicBezTo>
                <a:cubicBezTo>
                  <a:pt x="1325672" y="194189"/>
                  <a:pt x="1314081" y="195308"/>
                  <a:pt x="1305267" y="190500"/>
                </a:cubicBezTo>
                <a:cubicBezTo>
                  <a:pt x="1276231" y="174662"/>
                  <a:pt x="1227792" y="137634"/>
                  <a:pt x="1190967" y="123825"/>
                </a:cubicBezTo>
                <a:cubicBezTo>
                  <a:pt x="1178710" y="119228"/>
                  <a:pt x="1164951" y="119335"/>
                  <a:pt x="1152867" y="114300"/>
                </a:cubicBezTo>
                <a:cubicBezTo>
                  <a:pt x="1126653" y="103378"/>
                  <a:pt x="1100296" y="91952"/>
                  <a:pt x="1076667" y="76200"/>
                </a:cubicBezTo>
                <a:cubicBezTo>
                  <a:pt x="1067142" y="69850"/>
                  <a:pt x="1058721" y="61402"/>
                  <a:pt x="1048092" y="57150"/>
                </a:cubicBezTo>
                <a:cubicBezTo>
                  <a:pt x="1026631" y="48566"/>
                  <a:pt x="1003140" y="45999"/>
                  <a:pt x="981417" y="38100"/>
                </a:cubicBezTo>
                <a:cubicBezTo>
                  <a:pt x="968073" y="33248"/>
                  <a:pt x="957016" y="22786"/>
                  <a:pt x="943317" y="19050"/>
                </a:cubicBezTo>
                <a:cubicBezTo>
                  <a:pt x="924629" y="13953"/>
                  <a:pt x="801052" y="1126"/>
                  <a:pt x="790917" y="0"/>
                </a:cubicBezTo>
                <a:cubicBezTo>
                  <a:pt x="724242" y="3175"/>
                  <a:pt x="657203" y="1874"/>
                  <a:pt x="590892" y="9525"/>
                </a:cubicBezTo>
                <a:cubicBezTo>
                  <a:pt x="573907" y="11485"/>
                  <a:pt x="559487" y="23168"/>
                  <a:pt x="543267" y="28575"/>
                </a:cubicBezTo>
                <a:cubicBezTo>
                  <a:pt x="530848" y="32715"/>
                  <a:pt x="517867" y="34925"/>
                  <a:pt x="505167" y="38100"/>
                </a:cubicBezTo>
                <a:cubicBezTo>
                  <a:pt x="495642" y="44450"/>
                  <a:pt x="487114" y="52641"/>
                  <a:pt x="476592" y="57150"/>
                </a:cubicBezTo>
                <a:cubicBezTo>
                  <a:pt x="464560" y="62307"/>
                  <a:pt x="449800" y="60079"/>
                  <a:pt x="438492" y="66675"/>
                </a:cubicBezTo>
                <a:cubicBezTo>
                  <a:pt x="411067" y="82673"/>
                  <a:pt x="388710" y="106213"/>
                  <a:pt x="362292" y="123825"/>
                </a:cubicBezTo>
                <a:lnTo>
                  <a:pt x="276567" y="180975"/>
                </a:lnTo>
                <a:cubicBezTo>
                  <a:pt x="256691" y="194226"/>
                  <a:pt x="226770" y="213410"/>
                  <a:pt x="209892" y="228600"/>
                </a:cubicBezTo>
                <a:cubicBezTo>
                  <a:pt x="189867" y="246622"/>
                  <a:pt x="167686" y="263334"/>
                  <a:pt x="152742" y="285750"/>
                </a:cubicBezTo>
                <a:cubicBezTo>
                  <a:pt x="146392" y="295275"/>
                  <a:pt x="141787" y="306230"/>
                  <a:pt x="133692" y="314325"/>
                </a:cubicBezTo>
                <a:cubicBezTo>
                  <a:pt x="125597" y="322420"/>
                  <a:pt x="114642" y="327025"/>
                  <a:pt x="105117" y="333375"/>
                </a:cubicBezTo>
                <a:lnTo>
                  <a:pt x="67017" y="390525"/>
                </a:lnTo>
                <a:cubicBezTo>
                  <a:pt x="60667" y="400050"/>
                  <a:pt x="51587" y="408240"/>
                  <a:pt x="47967" y="419100"/>
                </a:cubicBezTo>
                <a:cubicBezTo>
                  <a:pt x="41617" y="438150"/>
                  <a:pt x="40056" y="459542"/>
                  <a:pt x="28917" y="476250"/>
                </a:cubicBezTo>
                <a:cubicBezTo>
                  <a:pt x="10293" y="504186"/>
                  <a:pt x="8229" y="501852"/>
                  <a:pt x="342" y="533400"/>
                </a:cubicBezTo>
                <a:cubicBezTo>
                  <a:pt x="-428" y="536480"/>
                  <a:pt x="342" y="539750"/>
                  <a:pt x="342" y="542925"/>
                </a:cubicBezTo>
              </a:path>
            </a:pathLst>
          </a:custGeom>
          <a:noFill/>
          <a:ln w="57150">
            <a:solidFill>
              <a:srgbClr val="A5002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3" name="Freeform 32"/>
          <p:cNvSpPr/>
          <p:nvPr/>
        </p:nvSpPr>
        <p:spPr>
          <a:xfrm>
            <a:off x="6011823" y="2429104"/>
            <a:ext cx="1419972" cy="371227"/>
          </a:xfrm>
          <a:custGeom>
            <a:avLst/>
            <a:gdLst>
              <a:gd name="connsiteX0" fmla="*/ 0 w 3295650"/>
              <a:gd name="connsiteY0" fmla="*/ 723900 h 723900"/>
              <a:gd name="connsiteX1" fmla="*/ 57150 w 3295650"/>
              <a:gd name="connsiteY1" fmla="*/ 638175 h 723900"/>
              <a:gd name="connsiteX2" fmla="*/ 152400 w 3295650"/>
              <a:gd name="connsiteY2" fmla="*/ 552450 h 723900"/>
              <a:gd name="connsiteX3" fmla="*/ 180975 w 3295650"/>
              <a:gd name="connsiteY3" fmla="*/ 533400 h 723900"/>
              <a:gd name="connsiteX4" fmla="*/ 219075 w 3295650"/>
              <a:gd name="connsiteY4" fmla="*/ 514350 h 723900"/>
              <a:gd name="connsiteX5" fmla="*/ 266700 w 3295650"/>
              <a:gd name="connsiteY5" fmla="*/ 495300 h 723900"/>
              <a:gd name="connsiteX6" fmla="*/ 304800 w 3295650"/>
              <a:gd name="connsiteY6" fmla="*/ 466725 h 723900"/>
              <a:gd name="connsiteX7" fmla="*/ 333375 w 3295650"/>
              <a:gd name="connsiteY7" fmla="*/ 457200 h 723900"/>
              <a:gd name="connsiteX8" fmla="*/ 400050 w 3295650"/>
              <a:gd name="connsiteY8" fmla="*/ 409575 h 723900"/>
              <a:gd name="connsiteX9" fmla="*/ 438150 w 3295650"/>
              <a:gd name="connsiteY9" fmla="*/ 390525 h 723900"/>
              <a:gd name="connsiteX10" fmla="*/ 466725 w 3295650"/>
              <a:gd name="connsiteY10" fmla="*/ 371475 h 723900"/>
              <a:gd name="connsiteX11" fmla="*/ 514350 w 3295650"/>
              <a:gd name="connsiteY11" fmla="*/ 352425 h 723900"/>
              <a:gd name="connsiteX12" fmla="*/ 552450 w 3295650"/>
              <a:gd name="connsiteY12" fmla="*/ 323850 h 723900"/>
              <a:gd name="connsiteX13" fmla="*/ 590550 w 3295650"/>
              <a:gd name="connsiteY13" fmla="*/ 304800 h 723900"/>
              <a:gd name="connsiteX14" fmla="*/ 638175 w 3295650"/>
              <a:gd name="connsiteY14" fmla="*/ 276225 h 723900"/>
              <a:gd name="connsiteX15" fmla="*/ 733425 w 3295650"/>
              <a:gd name="connsiteY15" fmla="*/ 238125 h 723900"/>
              <a:gd name="connsiteX16" fmla="*/ 762000 w 3295650"/>
              <a:gd name="connsiteY16" fmla="*/ 219075 h 723900"/>
              <a:gd name="connsiteX17" fmla="*/ 838200 w 3295650"/>
              <a:gd name="connsiteY17" fmla="*/ 180975 h 723900"/>
              <a:gd name="connsiteX18" fmla="*/ 876300 w 3295650"/>
              <a:gd name="connsiteY18" fmla="*/ 161925 h 723900"/>
              <a:gd name="connsiteX19" fmla="*/ 933450 w 3295650"/>
              <a:gd name="connsiteY19" fmla="*/ 142875 h 723900"/>
              <a:gd name="connsiteX20" fmla="*/ 962025 w 3295650"/>
              <a:gd name="connsiteY20" fmla="*/ 133350 h 723900"/>
              <a:gd name="connsiteX21" fmla="*/ 1009650 w 3295650"/>
              <a:gd name="connsiteY21" fmla="*/ 114300 h 723900"/>
              <a:gd name="connsiteX22" fmla="*/ 1076325 w 3295650"/>
              <a:gd name="connsiteY22" fmla="*/ 104775 h 723900"/>
              <a:gd name="connsiteX23" fmla="*/ 1114425 w 3295650"/>
              <a:gd name="connsiteY23" fmla="*/ 76200 h 723900"/>
              <a:gd name="connsiteX24" fmla="*/ 1181100 w 3295650"/>
              <a:gd name="connsiteY24" fmla="*/ 66675 h 723900"/>
              <a:gd name="connsiteX25" fmla="*/ 1209675 w 3295650"/>
              <a:gd name="connsiteY25" fmla="*/ 57150 h 723900"/>
              <a:gd name="connsiteX26" fmla="*/ 1247775 w 3295650"/>
              <a:gd name="connsiteY26" fmla="*/ 47625 h 723900"/>
              <a:gd name="connsiteX27" fmla="*/ 1390650 w 3295650"/>
              <a:gd name="connsiteY27" fmla="*/ 28575 h 723900"/>
              <a:gd name="connsiteX28" fmla="*/ 1533525 w 3295650"/>
              <a:gd name="connsiteY28" fmla="*/ 9525 h 723900"/>
              <a:gd name="connsiteX29" fmla="*/ 1771650 w 3295650"/>
              <a:gd name="connsiteY29" fmla="*/ 0 h 723900"/>
              <a:gd name="connsiteX30" fmla="*/ 2238375 w 3295650"/>
              <a:gd name="connsiteY30" fmla="*/ 19050 h 723900"/>
              <a:gd name="connsiteX31" fmla="*/ 2409825 w 3295650"/>
              <a:gd name="connsiteY31" fmla="*/ 38100 h 723900"/>
              <a:gd name="connsiteX32" fmla="*/ 2447925 w 3295650"/>
              <a:gd name="connsiteY32" fmla="*/ 47625 h 723900"/>
              <a:gd name="connsiteX33" fmla="*/ 2571750 w 3295650"/>
              <a:gd name="connsiteY33" fmla="*/ 95250 h 723900"/>
              <a:gd name="connsiteX34" fmla="*/ 2609850 w 3295650"/>
              <a:gd name="connsiteY34" fmla="*/ 104775 h 723900"/>
              <a:gd name="connsiteX35" fmla="*/ 2705100 w 3295650"/>
              <a:gd name="connsiteY35" fmla="*/ 142875 h 723900"/>
              <a:gd name="connsiteX36" fmla="*/ 2733675 w 3295650"/>
              <a:gd name="connsiteY36" fmla="*/ 161925 h 723900"/>
              <a:gd name="connsiteX37" fmla="*/ 2809875 w 3295650"/>
              <a:gd name="connsiteY37" fmla="*/ 200025 h 723900"/>
              <a:gd name="connsiteX38" fmla="*/ 2838450 w 3295650"/>
              <a:gd name="connsiteY38" fmla="*/ 219075 h 723900"/>
              <a:gd name="connsiteX39" fmla="*/ 2867025 w 3295650"/>
              <a:gd name="connsiteY39" fmla="*/ 247650 h 723900"/>
              <a:gd name="connsiteX40" fmla="*/ 2895600 w 3295650"/>
              <a:gd name="connsiteY40" fmla="*/ 257175 h 723900"/>
              <a:gd name="connsiteX41" fmla="*/ 2962275 w 3295650"/>
              <a:gd name="connsiteY41" fmla="*/ 314325 h 723900"/>
              <a:gd name="connsiteX42" fmla="*/ 2990850 w 3295650"/>
              <a:gd name="connsiteY42" fmla="*/ 333375 h 723900"/>
              <a:gd name="connsiteX43" fmla="*/ 3028950 w 3295650"/>
              <a:gd name="connsiteY43" fmla="*/ 342900 h 723900"/>
              <a:gd name="connsiteX44" fmla="*/ 3057525 w 3295650"/>
              <a:gd name="connsiteY44" fmla="*/ 371475 h 723900"/>
              <a:gd name="connsiteX45" fmla="*/ 3105150 w 3295650"/>
              <a:gd name="connsiteY45" fmla="*/ 438150 h 723900"/>
              <a:gd name="connsiteX46" fmla="*/ 3162300 w 3295650"/>
              <a:gd name="connsiteY46" fmla="*/ 495300 h 723900"/>
              <a:gd name="connsiteX47" fmla="*/ 3171825 w 3295650"/>
              <a:gd name="connsiteY47" fmla="*/ 523875 h 723900"/>
              <a:gd name="connsiteX48" fmla="*/ 3238500 w 3295650"/>
              <a:gd name="connsiteY48" fmla="*/ 609600 h 723900"/>
              <a:gd name="connsiteX49" fmla="*/ 3248025 w 3295650"/>
              <a:gd name="connsiteY49" fmla="*/ 638175 h 723900"/>
              <a:gd name="connsiteX50" fmla="*/ 3295650 w 3295650"/>
              <a:gd name="connsiteY50" fmla="*/ 70485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95650" h="723900">
                <a:moveTo>
                  <a:pt x="0" y="723900"/>
                </a:moveTo>
                <a:cubicBezTo>
                  <a:pt x="18231" y="693514"/>
                  <a:pt x="33340" y="664630"/>
                  <a:pt x="57150" y="638175"/>
                </a:cubicBezTo>
                <a:cubicBezTo>
                  <a:pt x="97269" y="593598"/>
                  <a:pt x="109397" y="583166"/>
                  <a:pt x="152400" y="552450"/>
                </a:cubicBezTo>
                <a:cubicBezTo>
                  <a:pt x="161715" y="545796"/>
                  <a:pt x="171036" y="539080"/>
                  <a:pt x="180975" y="533400"/>
                </a:cubicBezTo>
                <a:cubicBezTo>
                  <a:pt x="193303" y="526355"/>
                  <a:pt x="206100" y="520117"/>
                  <a:pt x="219075" y="514350"/>
                </a:cubicBezTo>
                <a:cubicBezTo>
                  <a:pt x="234699" y="507406"/>
                  <a:pt x="251754" y="503603"/>
                  <a:pt x="266700" y="495300"/>
                </a:cubicBezTo>
                <a:cubicBezTo>
                  <a:pt x="280577" y="487590"/>
                  <a:pt x="291017" y="474601"/>
                  <a:pt x="304800" y="466725"/>
                </a:cubicBezTo>
                <a:cubicBezTo>
                  <a:pt x="313517" y="461744"/>
                  <a:pt x="324395" y="461690"/>
                  <a:pt x="333375" y="457200"/>
                </a:cubicBezTo>
                <a:cubicBezTo>
                  <a:pt x="353525" y="447125"/>
                  <a:pt x="382792" y="420361"/>
                  <a:pt x="400050" y="409575"/>
                </a:cubicBezTo>
                <a:cubicBezTo>
                  <a:pt x="412091" y="402050"/>
                  <a:pt x="425822" y="397570"/>
                  <a:pt x="438150" y="390525"/>
                </a:cubicBezTo>
                <a:cubicBezTo>
                  <a:pt x="448089" y="384845"/>
                  <a:pt x="456486" y="376595"/>
                  <a:pt x="466725" y="371475"/>
                </a:cubicBezTo>
                <a:cubicBezTo>
                  <a:pt x="482018" y="363829"/>
                  <a:pt x="499404" y="360728"/>
                  <a:pt x="514350" y="352425"/>
                </a:cubicBezTo>
                <a:cubicBezTo>
                  <a:pt x="528227" y="344715"/>
                  <a:pt x="538988" y="332264"/>
                  <a:pt x="552450" y="323850"/>
                </a:cubicBezTo>
                <a:cubicBezTo>
                  <a:pt x="564491" y="316325"/>
                  <a:pt x="578138" y="311696"/>
                  <a:pt x="590550" y="304800"/>
                </a:cubicBezTo>
                <a:cubicBezTo>
                  <a:pt x="606734" y="295809"/>
                  <a:pt x="621321" y="283886"/>
                  <a:pt x="638175" y="276225"/>
                </a:cubicBezTo>
                <a:cubicBezTo>
                  <a:pt x="733582" y="232858"/>
                  <a:pt x="659838" y="280175"/>
                  <a:pt x="733425" y="238125"/>
                </a:cubicBezTo>
                <a:cubicBezTo>
                  <a:pt x="743364" y="232445"/>
                  <a:pt x="751950" y="224557"/>
                  <a:pt x="762000" y="219075"/>
                </a:cubicBezTo>
                <a:cubicBezTo>
                  <a:pt x="786931" y="205477"/>
                  <a:pt x="812800" y="193675"/>
                  <a:pt x="838200" y="180975"/>
                </a:cubicBezTo>
                <a:cubicBezTo>
                  <a:pt x="850900" y="174625"/>
                  <a:pt x="862830" y="166415"/>
                  <a:pt x="876300" y="161925"/>
                </a:cubicBezTo>
                <a:lnTo>
                  <a:pt x="933450" y="142875"/>
                </a:lnTo>
                <a:cubicBezTo>
                  <a:pt x="942975" y="139700"/>
                  <a:pt x="952703" y="137079"/>
                  <a:pt x="962025" y="133350"/>
                </a:cubicBezTo>
                <a:cubicBezTo>
                  <a:pt x="977900" y="127000"/>
                  <a:pt x="993063" y="118447"/>
                  <a:pt x="1009650" y="114300"/>
                </a:cubicBezTo>
                <a:cubicBezTo>
                  <a:pt x="1031430" y="108855"/>
                  <a:pt x="1054100" y="107950"/>
                  <a:pt x="1076325" y="104775"/>
                </a:cubicBezTo>
                <a:cubicBezTo>
                  <a:pt x="1089025" y="95250"/>
                  <a:pt x="1099506" y="81625"/>
                  <a:pt x="1114425" y="76200"/>
                </a:cubicBezTo>
                <a:cubicBezTo>
                  <a:pt x="1135524" y="68528"/>
                  <a:pt x="1159085" y="71078"/>
                  <a:pt x="1181100" y="66675"/>
                </a:cubicBezTo>
                <a:cubicBezTo>
                  <a:pt x="1190945" y="64706"/>
                  <a:pt x="1200021" y="59908"/>
                  <a:pt x="1209675" y="57150"/>
                </a:cubicBezTo>
                <a:cubicBezTo>
                  <a:pt x="1222262" y="53554"/>
                  <a:pt x="1234996" y="50465"/>
                  <a:pt x="1247775" y="47625"/>
                </a:cubicBezTo>
                <a:cubicBezTo>
                  <a:pt x="1328148" y="29764"/>
                  <a:pt x="1276415" y="43806"/>
                  <a:pt x="1390650" y="28575"/>
                </a:cubicBezTo>
                <a:cubicBezTo>
                  <a:pt x="1506832" y="13084"/>
                  <a:pt x="1348713" y="20086"/>
                  <a:pt x="1533525" y="9525"/>
                </a:cubicBezTo>
                <a:cubicBezTo>
                  <a:pt x="1612834" y="4993"/>
                  <a:pt x="1692275" y="3175"/>
                  <a:pt x="1771650" y="0"/>
                </a:cubicBezTo>
                <a:cubicBezTo>
                  <a:pt x="1951734" y="6003"/>
                  <a:pt x="2067475" y="8024"/>
                  <a:pt x="2238375" y="19050"/>
                </a:cubicBezTo>
                <a:cubicBezTo>
                  <a:pt x="2307170" y="23488"/>
                  <a:pt x="2347672" y="25669"/>
                  <a:pt x="2409825" y="38100"/>
                </a:cubicBezTo>
                <a:cubicBezTo>
                  <a:pt x="2422662" y="40667"/>
                  <a:pt x="2435597" y="43222"/>
                  <a:pt x="2447925" y="47625"/>
                </a:cubicBezTo>
                <a:cubicBezTo>
                  <a:pt x="2476698" y="57901"/>
                  <a:pt x="2532989" y="84176"/>
                  <a:pt x="2571750" y="95250"/>
                </a:cubicBezTo>
                <a:cubicBezTo>
                  <a:pt x="2584337" y="98846"/>
                  <a:pt x="2597311" y="101013"/>
                  <a:pt x="2609850" y="104775"/>
                </a:cubicBezTo>
                <a:cubicBezTo>
                  <a:pt x="2650934" y="117100"/>
                  <a:pt x="2669925" y="122775"/>
                  <a:pt x="2705100" y="142875"/>
                </a:cubicBezTo>
                <a:cubicBezTo>
                  <a:pt x="2715039" y="148555"/>
                  <a:pt x="2723625" y="156443"/>
                  <a:pt x="2733675" y="161925"/>
                </a:cubicBezTo>
                <a:cubicBezTo>
                  <a:pt x="2758606" y="175523"/>
                  <a:pt x="2786246" y="184273"/>
                  <a:pt x="2809875" y="200025"/>
                </a:cubicBezTo>
                <a:cubicBezTo>
                  <a:pt x="2819400" y="206375"/>
                  <a:pt x="2829656" y="211746"/>
                  <a:pt x="2838450" y="219075"/>
                </a:cubicBezTo>
                <a:cubicBezTo>
                  <a:pt x="2848798" y="227699"/>
                  <a:pt x="2855817" y="240178"/>
                  <a:pt x="2867025" y="247650"/>
                </a:cubicBezTo>
                <a:cubicBezTo>
                  <a:pt x="2875379" y="253219"/>
                  <a:pt x="2886075" y="254000"/>
                  <a:pt x="2895600" y="257175"/>
                </a:cubicBezTo>
                <a:cubicBezTo>
                  <a:pt x="2930216" y="291791"/>
                  <a:pt x="2919508" y="283777"/>
                  <a:pt x="2962275" y="314325"/>
                </a:cubicBezTo>
                <a:cubicBezTo>
                  <a:pt x="2971590" y="320979"/>
                  <a:pt x="2980328" y="328866"/>
                  <a:pt x="2990850" y="333375"/>
                </a:cubicBezTo>
                <a:cubicBezTo>
                  <a:pt x="3002882" y="338532"/>
                  <a:pt x="3016250" y="339725"/>
                  <a:pt x="3028950" y="342900"/>
                </a:cubicBezTo>
                <a:cubicBezTo>
                  <a:pt x="3038475" y="352425"/>
                  <a:pt x="3048901" y="361127"/>
                  <a:pt x="3057525" y="371475"/>
                </a:cubicBezTo>
                <a:cubicBezTo>
                  <a:pt x="3115498" y="441042"/>
                  <a:pt x="3027942" y="352363"/>
                  <a:pt x="3105150" y="438150"/>
                </a:cubicBezTo>
                <a:cubicBezTo>
                  <a:pt x="3123172" y="458175"/>
                  <a:pt x="3162300" y="495300"/>
                  <a:pt x="3162300" y="495300"/>
                </a:cubicBezTo>
                <a:cubicBezTo>
                  <a:pt x="3165475" y="504825"/>
                  <a:pt x="3166256" y="515521"/>
                  <a:pt x="3171825" y="523875"/>
                </a:cubicBezTo>
                <a:cubicBezTo>
                  <a:pt x="3204699" y="573185"/>
                  <a:pt x="3213138" y="533515"/>
                  <a:pt x="3238500" y="609600"/>
                </a:cubicBezTo>
                <a:cubicBezTo>
                  <a:pt x="3241675" y="619125"/>
                  <a:pt x="3243149" y="629398"/>
                  <a:pt x="3248025" y="638175"/>
                </a:cubicBezTo>
                <a:cubicBezTo>
                  <a:pt x="3273394" y="683840"/>
                  <a:pt x="3272921" y="682121"/>
                  <a:pt x="3295650" y="704850"/>
                </a:cubicBezTo>
              </a:path>
            </a:pathLst>
          </a:custGeom>
          <a:noFill/>
          <a:ln w="190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4" name="Freeform 33"/>
          <p:cNvSpPr/>
          <p:nvPr/>
        </p:nvSpPr>
        <p:spPr>
          <a:xfrm>
            <a:off x="6052862" y="3640299"/>
            <a:ext cx="1350204" cy="244403"/>
          </a:xfrm>
          <a:custGeom>
            <a:avLst/>
            <a:gdLst>
              <a:gd name="connsiteX0" fmla="*/ 3133725 w 3133725"/>
              <a:gd name="connsiteY0" fmla="*/ 19392 h 476592"/>
              <a:gd name="connsiteX1" fmla="*/ 3076575 w 3133725"/>
              <a:gd name="connsiteY1" fmla="*/ 67017 h 476592"/>
              <a:gd name="connsiteX2" fmla="*/ 3048000 w 3133725"/>
              <a:gd name="connsiteY2" fmla="*/ 76542 h 476592"/>
              <a:gd name="connsiteX3" fmla="*/ 3000375 w 3133725"/>
              <a:gd name="connsiteY3" fmla="*/ 105117 h 476592"/>
              <a:gd name="connsiteX4" fmla="*/ 2933700 w 3133725"/>
              <a:gd name="connsiteY4" fmla="*/ 143217 h 476592"/>
              <a:gd name="connsiteX5" fmla="*/ 2867025 w 3133725"/>
              <a:gd name="connsiteY5" fmla="*/ 190842 h 476592"/>
              <a:gd name="connsiteX6" fmla="*/ 2838450 w 3133725"/>
              <a:gd name="connsiteY6" fmla="*/ 200367 h 476592"/>
              <a:gd name="connsiteX7" fmla="*/ 2790825 w 3133725"/>
              <a:gd name="connsiteY7" fmla="*/ 219417 h 476592"/>
              <a:gd name="connsiteX8" fmla="*/ 2695575 w 3133725"/>
              <a:gd name="connsiteY8" fmla="*/ 257517 h 476592"/>
              <a:gd name="connsiteX9" fmla="*/ 2667000 w 3133725"/>
              <a:gd name="connsiteY9" fmla="*/ 276567 h 476592"/>
              <a:gd name="connsiteX10" fmla="*/ 2619375 w 3133725"/>
              <a:gd name="connsiteY10" fmla="*/ 286092 h 476592"/>
              <a:gd name="connsiteX11" fmla="*/ 2543175 w 3133725"/>
              <a:gd name="connsiteY11" fmla="*/ 305142 h 476592"/>
              <a:gd name="connsiteX12" fmla="*/ 2447925 w 3133725"/>
              <a:gd name="connsiteY12" fmla="*/ 333717 h 476592"/>
              <a:gd name="connsiteX13" fmla="*/ 2362200 w 3133725"/>
              <a:gd name="connsiteY13" fmla="*/ 362292 h 476592"/>
              <a:gd name="connsiteX14" fmla="*/ 2305050 w 3133725"/>
              <a:gd name="connsiteY14" fmla="*/ 381342 h 476592"/>
              <a:gd name="connsiteX15" fmla="*/ 2190750 w 3133725"/>
              <a:gd name="connsiteY15" fmla="*/ 409917 h 476592"/>
              <a:gd name="connsiteX16" fmla="*/ 2085975 w 3133725"/>
              <a:gd name="connsiteY16" fmla="*/ 438492 h 476592"/>
              <a:gd name="connsiteX17" fmla="*/ 2028825 w 3133725"/>
              <a:gd name="connsiteY17" fmla="*/ 448017 h 476592"/>
              <a:gd name="connsiteX18" fmla="*/ 1981200 w 3133725"/>
              <a:gd name="connsiteY18" fmla="*/ 457542 h 476592"/>
              <a:gd name="connsiteX19" fmla="*/ 1781175 w 3133725"/>
              <a:gd name="connsiteY19" fmla="*/ 476592 h 476592"/>
              <a:gd name="connsiteX20" fmla="*/ 1066800 w 3133725"/>
              <a:gd name="connsiteY20" fmla="*/ 467067 h 476592"/>
              <a:gd name="connsiteX21" fmla="*/ 942975 w 3133725"/>
              <a:gd name="connsiteY21" fmla="*/ 448017 h 476592"/>
              <a:gd name="connsiteX22" fmla="*/ 752475 w 3133725"/>
              <a:gd name="connsiteY22" fmla="*/ 419442 h 476592"/>
              <a:gd name="connsiteX23" fmla="*/ 714375 w 3133725"/>
              <a:gd name="connsiteY23" fmla="*/ 409917 h 476592"/>
              <a:gd name="connsiteX24" fmla="*/ 638175 w 3133725"/>
              <a:gd name="connsiteY24" fmla="*/ 371817 h 476592"/>
              <a:gd name="connsiteX25" fmla="*/ 561975 w 3133725"/>
              <a:gd name="connsiteY25" fmla="*/ 352767 h 476592"/>
              <a:gd name="connsiteX26" fmla="*/ 523875 w 3133725"/>
              <a:gd name="connsiteY26" fmla="*/ 314667 h 476592"/>
              <a:gd name="connsiteX27" fmla="*/ 466725 w 3133725"/>
              <a:gd name="connsiteY27" fmla="*/ 295617 h 476592"/>
              <a:gd name="connsiteX28" fmla="*/ 428625 w 3133725"/>
              <a:gd name="connsiteY28" fmla="*/ 267042 h 476592"/>
              <a:gd name="connsiteX29" fmla="*/ 371475 w 3133725"/>
              <a:gd name="connsiteY29" fmla="*/ 247992 h 476592"/>
              <a:gd name="connsiteX30" fmla="*/ 314325 w 3133725"/>
              <a:gd name="connsiteY30" fmla="*/ 219417 h 476592"/>
              <a:gd name="connsiteX31" fmla="*/ 238125 w 3133725"/>
              <a:gd name="connsiteY31" fmla="*/ 171792 h 476592"/>
              <a:gd name="connsiteX32" fmla="*/ 200025 w 3133725"/>
              <a:gd name="connsiteY32" fmla="*/ 143217 h 476592"/>
              <a:gd name="connsiteX33" fmla="*/ 123825 w 3133725"/>
              <a:gd name="connsiteY33" fmla="*/ 105117 h 476592"/>
              <a:gd name="connsiteX34" fmla="*/ 57150 w 3133725"/>
              <a:gd name="connsiteY34" fmla="*/ 38442 h 476592"/>
              <a:gd name="connsiteX35" fmla="*/ 9525 w 3133725"/>
              <a:gd name="connsiteY35" fmla="*/ 342 h 476592"/>
              <a:gd name="connsiteX36" fmla="*/ 0 w 3133725"/>
              <a:gd name="connsiteY36" fmla="*/ 342 h 47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133725" h="476592">
                <a:moveTo>
                  <a:pt x="3133725" y="19392"/>
                </a:moveTo>
                <a:cubicBezTo>
                  <a:pt x="3114675" y="35267"/>
                  <a:pt x="3097208" y="53262"/>
                  <a:pt x="3076575" y="67017"/>
                </a:cubicBezTo>
                <a:cubicBezTo>
                  <a:pt x="3068221" y="72586"/>
                  <a:pt x="3056980" y="72052"/>
                  <a:pt x="3048000" y="76542"/>
                </a:cubicBezTo>
                <a:cubicBezTo>
                  <a:pt x="3031441" y="84821"/>
                  <a:pt x="3015779" y="94848"/>
                  <a:pt x="3000375" y="105117"/>
                </a:cubicBezTo>
                <a:cubicBezTo>
                  <a:pt x="2942710" y="143560"/>
                  <a:pt x="2984629" y="126241"/>
                  <a:pt x="2933700" y="143217"/>
                </a:cubicBezTo>
                <a:cubicBezTo>
                  <a:pt x="2925071" y="149689"/>
                  <a:pt x="2880953" y="183878"/>
                  <a:pt x="2867025" y="190842"/>
                </a:cubicBezTo>
                <a:cubicBezTo>
                  <a:pt x="2858045" y="195332"/>
                  <a:pt x="2847851" y="196842"/>
                  <a:pt x="2838450" y="200367"/>
                </a:cubicBezTo>
                <a:cubicBezTo>
                  <a:pt x="2822441" y="206370"/>
                  <a:pt x="2806390" y="212342"/>
                  <a:pt x="2790825" y="219417"/>
                </a:cubicBezTo>
                <a:cubicBezTo>
                  <a:pt x="2706664" y="257672"/>
                  <a:pt x="2763743" y="240475"/>
                  <a:pt x="2695575" y="257517"/>
                </a:cubicBezTo>
                <a:cubicBezTo>
                  <a:pt x="2686050" y="263867"/>
                  <a:pt x="2677719" y="272547"/>
                  <a:pt x="2667000" y="276567"/>
                </a:cubicBezTo>
                <a:cubicBezTo>
                  <a:pt x="2651841" y="282251"/>
                  <a:pt x="2635150" y="282452"/>
                  <a:pt x="2619375" y="286092"/>
                </a:cubicBezTo>
                <a:cubicBezTo>
                  <a:pt x="2593864" y="291979"/>
                  <a:pt x="2568013" y="296863"/>
                  <a:pt x="2543175" y="305142"/>
                </a:cubicBezTo>
                <a:cubicBezTo>
                  <a:pt x="2432427" y="342058"/>
                  <a:pt x="2594397" y="309305"/>
                  <a:pt x="2447925" y="333717"/>
                </a:cubicBezTo>
                <a:cubicBezTo>
                  <a:pt x="2352432" y="371914"/>
                  <a:pt x="2444231" y="337683"/>
                  <a:pt x="2362200" y="362292"/>
                </a:cubicBezTo>
                <a:cubicBezTo>
                  <a:pt x="2342966" y="368062"/>
                  <a:pt x="2324398" y="375968"/>
                  <a:pt x="2305050" y="381342"/>
                </a:cubicBezTo>
                <a:cubicBezTo>
                  <a:pt x="2267210" y="391853"/>
                  <a:pt x="2190750" y="409917"/>
                  <a:pt x="2190750" y="409917"/>
                </a:cubicBezTo>
                <a:cubicBezTo>
                  <a:pt x="2139542" y="444056"/>
                  <a:pt x="2176519" y="425557"/>
                  <a:pt x="2085975" y="438492"/>
                </a:cubicBezTo>
                <a:cubicBezTo>
                  <a:pt x="2066856" y="441223"/>
                  <a:pt x="2047826" y="444562"/>
                  <a:pt x="2028825" y="448017"/>
                </a:cubicBezTo>
                <a:cubicBezTo>
                  <a:pt x="2012897" y="450913"/>
                  <a:pt x="1997283" y="455686"/>
                  <a:pt x="1981200" y="457542"/>
                </a:cubicBezTo>
                <a:cubicBezTo>
                  <a:pt x="1914665" y="465219"/>
                  <a:pt x="1781175" y="476592"/>
                  <a:pt x="1781175" y="476592"/>
                </a:cubicBezTo>
                <a:lnTo>
                  <a:pt x="1066800" y="467067"/>
                </a:lnTo>
                <a:cubicBezTo>
                  <a:pt x="1048274" y="466615"/>
                  <a:pt x="964404" y="451078"/>
                  <a:pt x="942975" y="448017"/>
                </a:cubicBezTo>
                <a:cubicBezTo>
                  <a:pt x="881290" y="439205"/>
                  <a:pt x="812289" y="434395"/>
                  <a:pt x="752475" y="419442"/>
                </a:cubicBezTo>
                <a:cubicBezTo>
                  <a:pt x="739775" y="416267"/>
                  <a:pt x="726459" y="414952"/>
                  <a:pt x="714375" y="409917"/>
                </a:cubicBezTo>
                <a:cubicBezTo>
                  <a:pt x="688161" y="398995"/>
                  <a:pt x="665725" y="378705"/>
                  <a:pt x="638175" y="371817"/>
                </a:cubicBezTo>
                <a:lnTo>
                  <a:pt x="561975" y="352767"/>
                </a:lnTo>
                <a:cubicBezTo>
                  <a:pt x="549275" y="340067"/>
                  <a:pt x="539276" y="323908"/>
                  <a:pt x="523875" y="314667"/>
                </a:cubicBezTo>
                <a:cubicBezTo>
                  <a:pt x="506656" y="304336"/>
                  <a:pt x="466725" y="295617"/>
                  <a:pt x="466725" y="295617"/>
                </a:cubicBezTo>
                <a:cubicBezTo>
                  <a:pt x="454025" y="286092"/>
                  <a:pt x="442824" y="274142"/>
                  <a:pt x="428625" y="267042"/>
                </a:cubicBezTo>
                <a:cubicBezTo>
                  <a:pt x="410664" y="258062"/>
                  <a:pt x="388183" y="259131"/>
                  <a:pt x="371475" y="247992"/>
                </a:cubicBezTo>
                <a:cubicBezTo>
                  <a:pt x="334546" y="223373"/>
                  <a:pt x="353760" y="232562"/>
                  <a:pt x="314325" y="219417"/>
                </a:cubicBezTo>
                <a:cubicBezTo>
                  <a:pt x="206394" y="138469"/>
                  <a:pt x="342723" y="237166"/>
                  <a:pt x="238125" y="171792"/>
                </a:cubicBezTo>
                <a:cubicBezTo>
                  <a:pt x="224663" y="163378"/>
                  <a:pt x="213737" y="151216"/>
                  <a:pt x="200025" y="143217"/>
                </a:cubicBezTo>
                <a:cubicBezTo>
                  <a:pt x="175495" y="128908"/>
                  <a:pt x="123825" y="105117"/>
                  <a:pt x="123825" y="105117"/>
                </a:cubicBezTo>
                <a:cubicBezTo>
                  <a:pt x="80156" y="39613"/>
                  <a:pt x="107445" y="55207"/>
                  <a:pt x="57150" y="38442"/>
                </a:cubicBezTo>
                <a:cubicBezTo>
                  <a:pt x="35528" y="6009"/>
                  <a:pt x="46331" y="9544"/>
                  <a:pt x="9525" y="342"/>
                </a:cubicBezTo>
                <a:cubicBezTo>
                  <a:pt x="6445" y="-428"/>
                  <a:pt x="3175" y="342"/>
                  <a:pt x="0" y="342"/>
                </a:cubicBezTo>
              </a:path>
            </a:pathLst>
          </a:custGeom>
          <a:noFill/>
          <a:ln w="190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5" name="TextBox 34"/>
          <p:cNvSpPr txBox="1"/>
          <p:nvPr/>
        </p:nvSpPr>
        <p:spPr>
          <a:xfrm>
            <a:off x="6528922" y="2140915"/>
            <a:ext cx="6320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b="1" i="1" dirty="0" smtClean="0">
                <a:solidFill>
                  <a:srgbClr val="0000FF"/>
                </a:solidFill>
              </a:rPr>
              <a:t>α</a:t>
            </a:r>
            <a:r>
              <a:rPr lang="en-US" sz="1050" b="1" i="1" baseline="-25000" dirty="0" err="1" smtClean="0">
                <a:solidFill>
                  <a:srgbClr val="0000FF"/>
                </a:solidFill>
              </a:rPr>
              <a:t>j←i</a:t>
            </a:r>
            <a:r>
              <a:rPr lang="en-US" sz="1050" b="1" i="1" baseline="-25000" dirty="0" smtClean="0">
                <a:solidFill>
                  <a:srgbClr val="0000FF"/>
                </a:solidFill>
              </a:rPr>
              <a:t> </a:t>
            </a:r>
            <a:r>
              <a:rPr lang="en-US" sz="1050" b="1" i="1" dirty="0" smtClean="0">
                <a:solidFill>
                  <a:srgbClr val="0000FF"/>
                </a:solidFill>
              </a:rPr>
              <a:t>K</a:t>
            </a:r>
            <a:r>
              <a:rPr lang="en-US" sz="1050" b="1" baseline="-25000" dirty="0" smtClean="0">
                <a:solidFill>
                  <a:srgbClr val="0000FF"/>
                </a:solidFill>
              </a:rPr>
              <a:t>i</a:t>
            </a:r>
            <a:endParaRPr lang="en-US" sz="1050" b="1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62737" y="3899356"/>
            <a:ext cx="6320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b="1" i="1" dirty="0" smtClean="0">
                <a:solidFill>
                  <a:srgbClr val="0000FF"/>
                </a:solidFill>
              </a:rPr>
              <a:t>α</a:t>
            </a:r>
            <a:r>
              <a:rPr lang="en-US" sz="1050" b="1" i="1" baseline="-25000" dirty="0" err="1" smtClean="0">
                <a:solidFill>
                  <a:srgbClr val="0000FF"/>
                </a:solidFill>
              </a:rPr>
              <a:t>i←j</a:t>
            </a:r>
            <a:r>
              <a:rPr lang="en-US" sz="1050" b="1" i="1" baseline="-25000" dirty="0" smtClean="0">
                <a:solidFill>
                  <a:srgbClr val="0000FF"/>
                </a:solidFill>
              </a:rPr>
              <a:t> </a:t>
            </a:r>
            <a:r>
              <a:rPr lang="en-US" sz="1050" b="1" i="1" dirty="0" err="1" smtClean="0">
                <a:solidFill>
                  <a:srgbClr val="0000FF"/>
                </a:solidFill>
              </a:rPr>
              <a:t>K</a:t>
            </a:r>
            <a:r>
              <a:rPr lang="en-US" sz="1050" b="1" baseline="-25000" dirty="0" err="1" smtClean="0">
                <a:solidFill>
                  <a:srgbClr val="0000FF"/>
                </a:solidFill>
              </a:rPr>
              <a:t>j</a:t>
            </a:r>
            <a:endParaRPr lang="en-US" sz="1050" b="1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80147" y="3662608"/>
            <a:ext cx="6320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b="1" i="1" dirty="0" smtClean="0">
                <a:solidFill>
                  <a:srgbClr val="C00000"/>
                </a:solidFill>
              </a:rPr>
              <a:t>α</a:t>
            </a:r>
            <a:r>
              <a:rPr lang="en-US" sz="1050" b="1" i="1" baseline="-25000" dirty="0" err="1" smtClean="0">
                <a:solidFill>
                  <a:srgbClr val="C00000"/>
                </a:solidFill>
              </a:rPr>
              <a:t>j←j</a:t>
            </a:r>
            <a:r>
              <a:rPr lang="en-US" sz="1050" b="1" i="1" baseline="-25000" dirty="0" smtClean="0">
                <a:solidFill>
                  <a:srgbClr val="C00000"/>
                </a:solidFill>
              </a:rPr>
              <a:t> </a:t>
            </a:r>
            <a:r>
              <a:rPr lang="en-US" sz="1050" b="1" i="1" dirty="0" err="1" smtClean="0">
                <a:solidFill>
                  <a:srgbClr val="C00000"/>
                </a:solidFill>
              </a:rPr>
              <a:t>K</a:t>
            </a:r>
            <a:r>
              <a:rPr lang="en-US" sz="1050" b="1" baseline="-25000" dirty="0" err="1" smtClean="0">
                <a:solidFill>
                  <a:srgbClr val="C00000"/>
                </a:solidFill>
              </a:rPr>
              <a:t>j</a:t>
            </a:r>
            <a:endParaRPr lang="en-US" sz="1050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53000" y="3762500"/>
            <a:ext cx="6320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b="1" i="1" dirty="0" smtClean="0">
                <a:solidFill>
                  <a:srgbClr val="C00000"/>
                </a:solidFill>
              </a:rPr>
              <a:t>α</a:t>
            </a:r>
            <a:r>
              <a:rPr lang="en-US" sz="1050" b="1" i="1" baseline="-25000" dirty="0" err="1" smtClean="0">
                <a:solidFill>
                  <a:srgbClr val="C00000"/>
                </a:solidFill>
              </a:rPr>
              <a:t>i←i</a:t>
            </a:r>
            <a:r>
              <a:rPr lang="en-US" sz="1050" b="1" i="1" baseline="-25000" dirty="0" smtClean="0">
                <a:solidFill>
                  <a:srgbClr val="C00000"/>
                </a:solidFill>
              </a:rPr>
              <a:t> </a:t>
            </a:r>
            <a:r>
              <a:rPr lang="en-US" sz="1050" b="1" i="1" dirty="0" smtClean="0">
                <a:solidFill>
                  <a:srgbClr val="C00000"/>
                </a:solidFill>
              </a:rPr>
              <a:t>K</a:t>
            </a:r>
            <a:r>
              <a:rPr lang="en-US" sz="1050" b="1" baseline="-25000" dirty="0" smtClean="0">
                <a:solidFill>
                  <a:srgbClr val="C00000"/>
                </a:solidFill>
              </a:rPr>
              <a:t>i</a:t>
            </a:r>
            <a:endParaRPr lang="en-US" sz="1050" b="1" dirty="0">
              <a:solidFill>
                <a:srgbClr val="C0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1165410" y="2819400"/>
            <a:ext cx="943912" cy="825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Species i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639775" y="2946399"/>
            <a:ext cx="941625" cy="6203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Species j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8681" y="1535668"/>
            <a:ext cx="286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Ecologically similar species</a:t>
            </a:r>
            <a:endParaRPr lang="en-US" b="1" u="sng" dirty="0"/>
          </a:p>
        </p:txBody>
      </p:sp>
      <p:sp>
        <p:nvSpPr>
          <p:cNvPr id="42" name="TextBox 41"/>
          <p:cNvSpPr txBox="1"/>
          <p:nvPr/>
        </p:nvSpPr>
        <p:spPr>
          <a:xfrm>
            <a:off x="5105400" y="1535668"/>
            <a:ext cx="314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Ecologically dissimilar species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389354" y="4648200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Coexistence unlikely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900631" y="4648200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Coexistence likely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The competitive exclusion principle</a:t>
            </a:r>
            <a:endParaRPr lang="en-US" sz="320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050925" y="2374900"/>
            <a:ext cx="74072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If two competing species coexist in a stable environment, then they do so as a result of niche differentiation. If, however, there is no such differentiation, then one competing species will eliminate or exclude the other.    </a:t>
            </a:r>
          </a:p>
          <a:p>
            <a:pPr eaLnBrk="1" hangingPunct="1"/>
            <a:endParaRPr lang="en-US" b="1"/>
          </a:p>
          <a:p>
            <a:pPr eaLnBrk="1" hangingPunct="1"/>
            <a:r>
              <a:rPr lang="en-US" b="1"/>
              <a:t>					– Begon et. al. 1996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The competitive exclusion principle</a:t>
            </a:r>
            <a:endParaRPr lang="en-US" sz="4800" b="1"/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1052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41052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4038600" y="5715000"/>
            <a:ext cx="108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Resource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 rot="-5400000">
            <a:off x="2137569" y="4499769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Use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 rot="-5400000">
            <a:off x="2137569" y="2372519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Use</a:t>
            </a: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6480175" y="2247900"/>
            <a:ext cx="233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/>
              <a:t>Competitive exclusion</a:t>
            </a:r>
          </a:p>
          <a:p>
            <a:pPr algn="ctr" eaLnBrk="1" hangingPunct="1"/>
            <a:r>
              <a:rPr lang="en-US" b="1"/>
              <a:t>occurs</a:t>
            </a:r>
          </a:p>
        </p:txBody>
      </p: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6388100" y="4387850"/>
            <a:ext cx="2527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/>
              <a:t>Competitive coexistence</a:t>
            </a:r>
          </a:p>
          <a:p>
            <a:pPr algn="ctr" eaLnBrk="1" hangingPunct="1"/>
            <a:r>
              <a:rPr lang="en-US" b="1"/>
              <a:t>occurs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Evidence for the importance of competition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066800" y="2171700"/>
            <a:ext cx="71024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1. Character displacement – Increased ecological differences between species in regions where they occur together</a:t>
            </a:r>
          </a:p>
          <a:p>
            <a:pPr eaLnBrk="1" hangingPunct="1"/>
            <a:endParaRPr lang="en-US" b="1"/>
          </a:p>
          <a:p>
            <a:pPr eaLnBrk="1" hangingPunct="1"/>
            <a:endParaRPr lang="en-US" b="1"/>
          </a:p>
          <a:p>
            <a:pPr eaLnBrk="1" hangingPunct="1"/>
            <a:endParaRPr lang="en-US" b="1"/>
          </a:p>
          <a:p>
            <a:pPr eaLnBrk="1" hangingPunct="1"/>
            <a:endParaRPr lang="en-US" b="1"/>
          </a:p>
          <a:p>
            <a:pPr eaLnBrk="1" hangingPunct="1"/>
            <a:r>
              <a:rPr lang="en-US" b="1"/>
              <a:t>2. Ecological release – The expansion of a species niche under conditions where the other species is absent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Character displacement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1052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41052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04800" y="2209800"/>
            <a:ext cx="40544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/>
              <a:t> When two species occur in sympatry natural selection should favor the evolution of mechanisms that reduce competition</a:t>
            </a:r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endParaRPr lang="en-US"/>
          </a:p>
          <a:p>
            <a:pPr eaLnBrk="1" hangingPunct="1">
              <a:buFontTx/>
              <a:buChar char="•"/>
            </a:pPr>
            <a:r>
              <a:rPr lang="en-US"/>
              <a:t> This often takes the form of </a:t>
            </a:r>
            <a:r>
              <a:rPr lang="en-US" i="1"/>
              <a:t>character displacement</a:t>
            </a:r>
            <a:r>
              <a:rPr lang="en-US"/>
              <a:t>, where the two competing species diverge in a trait that reduces the strength of interspecific competition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 rot="-5400000">
            <a:off x="4318794" y="2423319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Use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 rot="-5400000">
            <a:off x="4333082" y="4575968"/>
            <a:ext cx="53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Use</a:t>
            </a: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6229350" y="5805488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Resource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Interspecific</a:t>
            </a:r>
            <a:r>
              <a:rPr lang="en-US"/>
              <a:t> </a:t>
            </a:r>
            <a:r>
              <a:rPr lang="en-US" sz="3200" b="1"/>
              <a:t>Competition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81000" y="3455988"/>
            <a:ext cx="876300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u="sng"/>
              <a:t>Two types of competition:</a:t>
            </a:r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b="1"/>
              <a:t>1.</a:t>
            </a:r>
            <a:r>
              <a:rPr lang="en-US"/>
              <a:t> </a:t>
            </a:r>
            <a:r>
              <a:rPr lang="en-US" b="1" i="1"/>
              <a:t>Exploitation</a:t>
            </a:r>
            <a:r>
              <a:rPr lang="en-US"/>
              <a:t> – Individuals of one species inhibit individuals of another species </a:t>
            </a:r>
            <a:r>
              <a:rPr lang="en-US" b="1" i="1"/>
              <a:t>INDIRECTLY</a:t>
            </a:r>
            <a:r>
              <a:rPr lang="en-US"/>
              <a:t> through the consumption of a shared resource.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 b="1"/>
              <a:t>2.</a:t>
            </a:r>
            <a:r>
              <a:rPr lang="en-US"/>
              <a:t> </a:t>
            </a:r>
            <a:r>
              <a:rPr lang="en-US" b="1" i="1"/>
              <a:t>Interference</a:t>
            </a:r>
            <a:r>
              <a:rPr lang="en-US"/>
              <a:t> – Individuals of one species inhibit individuals of another species </a:t>
            </a:r>
            <a:r>
              <a:rPr lang="en-US" b="1" i="1"/>
              <a:t>DIRECTLY </a:t>
            </a:r>
            <a:r>
              <a:rPr lang="en-US"/>
              <a:t>by preventing their consumption of a shared resource.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41325" y="1790700"/>
            <a:ext cx="87026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/>
              <a:t>Interspecific competition</a:t>
            </a:r>
            <a:r>
              <a:rPr lang="en-US" b="1"/>
              <a:t> – </a:t>
            </a:r>
            <a:r>
              <a:rPr lang="en-US"/>
              <a:t>Individuals of one species suffer a reduction in fecundity, survivorship, or growth as a result of resource </a:t>
            </a:r>
            <a:r>
              <a:rPr lang="en-US" b="1" i="1">
                <a:solidFill>
                  <a:srgbClr val="0000FF"/>
                </a:solidFill>
              </a:rPr>
              <a:t>exploitation</a:t>
            </a:r>
            <a:r>
              <a:rPr lang="en-US"/>
              <a:t> or </a:t>
            </a:r>
            <a:r>
              <a:rPr lang="en-US" b="1" i="1">
                <a:solidFill>
                  <a:srgbClr val="0000FF"/>
                </a:solidFill>
              </a:rPr>
              <a:t>interference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/>
              <a:t>by individuals of another species.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/>
              <a:t>Character </a:t>
            </a:r>
            <a:r>
              <a:rPr lang="en-US" sz="3200" b="1" dirty="0" smtClean="0"/>
              <a:t>displacement</a:t>
            </a:r>
            <a:r>
              <a:rPr lang="en-US" sz="3200" b="1" dirty="0"/>
              <a:t> </a:t>
            </a:r>
            <a:r>
              <a:rPr lang="en-US" sz="3200" b="1" dirty="0" smtClean="0"/>
              <a:t>in </a:t>
            </a:r>
            <a:r>
              <a:rPr lang="en-US" sz="3200" b="1" i="1" dirty="0" err="1" smtClean="0"/>
              <a:t>Mimulus</a:t>
            </a:r>
            <a:endParaRPr lang="en-US" sz="3200" b="1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1175812"/>
            <a:ext cx="4167187" cy="47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1255038"/>
            <a:ext cx="3000375" cy="456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879167"/>
            <a:ext cx="4267200" cy="97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48250" y="5539122"/>
            <a:ext cx="742949" cy="731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/>
              <a:t>Character </a:t>
            </a:r>
            <a:r>
              <a:rPr lang="en-US" sz="3200" b="1" dirty="0" smtClean="0"/>
              <a:t>displacement</a:t>
            </a:r>
            <a:r>
              <a:rPr lang="en-US" sz="3200" b="1" dirty="0"/>
              <a:t> </a:t>
            </a:r>
            <a:r>
              <a:rPr lang="en-US" sz="3200" b="1" dirty="0" smtClean="0"/>
              <a:t>in </a:t>
            </a:r>
            <a:r>
              <a:rPr lang="en-US" sz="3200" b="1" i="1" dirty="0" err="1" smtClean="0"/>
              <a:t>Mimulus</a:t>
            </a:r>
            <a:r>
              <a:rPr lang="en-US" sz="3200" b="1" i="1" dirty="0" smtClean="0"/>
              <a:t> bicolor</a:t>
            </a:r>
            <a:endParaRPr lang="en-US" sz="3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81"/>
          <a:stretch/>
        </p:blipFill>
        <p:spPr bwMode="auto">
          <a:xfrm>
            <a:off x="228600" y="2133600"/>
            <a:ext cx="4167187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30" y="1581150"/>
            <a:ext cx="27336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9" t="6253" r="7200" b="70955"/>
          <a:stretch/>
        </p:blipFill>
        <p:spPr bwMode="auto">
          <a:xfrm>
            <a:off x="5241130" y="2457450"/>
            <a:ext cx="990600" cy="107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2184" y="5715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frequency of the white/divergent morph is greater when </a:t>
            </a:r>
            <a:r>
              <a:rPr lang="en-US" b="1" i="1" dirty="0" smtClean="0"/>
              <a:t>M</a:t>
            </a:r>
            <a:r>
              <a:rPr lang="en-US" b="1" dirty="0" smtClean="0"/>
              <a:t>. </a:t>
            </a:r>
            <a:r>
              <a:rPr lang="en-US" b="1" i="1" dirty="0" smtClean="0"/>
              <a:t>bicolor</a:t>
            </a:r>
            <a:r>
              <a:rPr lang="en-US" b="1" dirty="0" smtClean="0"/>
              <a:t> occurs in </a:t>
            </a:r>
            <a:r>
              <a:rPr lang="en-US" b="1" dirty="0" err="1" smtClean="0"/>
              <a:t>sympatry</a:t>
            </a:r>
            <a:r>
              <a:rPr lang="en-US" b="1" dirty="0" smtClean="0"/>
              <a:t> with </a:t>
            </a:r>
            <a:r>
              <a:rPr lang="en-US" b="1" i="1" dirty="0" smtClean="0"/>
              <a:t>M</a:t>
            </a:r>
            <a:r>
              <a:rPr lang="en-US" b="1" dirty="0" smtClean="0"/>
              <a:t>. </a:t>
            </a:r>
            <a:r>
              <a:rPr lang="en-US" b="1" i="1" dirty="0" err="1" smtClean="0"/>
              <a:t>guttatus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670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/>
              <a:t>Character </a:t>
            </a:r>
            <a:r>
              <a:rPr lang="en-US" sz="3200" b="1" dirty="0" smtClean="0"/>
              <a:t>displacement</a:t>
            </a:r>
            <a:r>
              <a:rPr lang="en-US" sz="3200" b="1" dirty="0"/>
              <a:t> </a:t>
            </a:r>
            <a:r>
              <a:rPr lang="en-US" sz="3200" b="1" dirty="0" smtClean="0"/>
              <a:t>in </a:t>
            </a:r>
            <a:r>
              <a:rPr lang="en-US" sz="3200" b="1" i="1" dirty="0" err="1" smtClean="0"/>
              <a:t>Mimulus</a:t>
            </a:r>
            <a:r>
              <a:rPr lang="en-US" sz="3200" b="1" i="1" dirty="0" smtClean="0"/>
              <a:t> bicolor</a:t>
            </a:r>
            <a:endParaRPr lang="en-US" sz="3200" b="1" dirty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1" b="47568"/>
          <a:stretch/>
        </p:blipFill>
        <p:spPr bwMode="auto">
          <a:xfrm>
            <a:off x="3922537" y="1981200"/>
            <a:ext cx="516607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2751715" cy="482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9" t="6253" r="7200" b="70955"/>
          <a:stretch/>
        </p:blipFill>
        <p:spPr bwMode="auto">
          <a:xfrm>
            <a:off x="5352685" y="3040884"/>
            <a:ext cx="308903" cy="33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8" t="6454" r="31885" b="70955"/>
          <a:stretch/>
        </p:blipFill>
        <p:spPr bwMode="auto">
          <a:xfrm>
            <a:off x="5710348" y="3546789"/>
            <a:ext cx="326459" cy="32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5870246"/>
            <a:ext cx="5554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Suggests that competition for pollinators drives character displacement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337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Ecological release</a:t>
            </a:r>
          </a:p>
        </p:txBody>
      </p:sp>
      <p:sp>
        <p:nvSpPr>
          <p:cNvPr id="38925" name="Oval 10"/>
          <p:cNvSpPr>
            <a:spLocks noChangeArrowheads="1"/>
          </p:cNvSpPr>
          <p:nvPr/>
        </p:nvSpPr>
        <p:spPr bwMode="auto">
          <a:xfrm>
            <a:off x="228600" y="1524000"/>
            <a:ext cx="3200400" cy="28956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Oval 11"/>
          <p:cNvSpPr>
            <a:spLocks noChangeArrowheads="1"/>
          </p:cNvSpPr>
          <p:nvPr/>
        </p:nvSpPr>
        <p:spPr bwMode="auto">
          <a:xfrm>
            <a:off x="548481" y="1852612"/>
            <a:ext cx="2667000" cy="1066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Oval 12"/>
          <p:cNvSpPr>
            <a:spLocks noChangeArrowheads="1"/>
          </p:cNvSpPr>
          <p:nvPr/>
        </p:nvSpPr>
        <p:spPr bwMode="auto">
          <a:xfrm>
            <a:off x="800100" y="2933700"/>
            <a:ext cx="2133600" cy="1143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Line 13"/>
          <p:cNvSpPr>
            <a:spLocks noChangeShapeType="1"/>
          </p:cNvSpPr>
          <p:nvPr/>
        </p:nvSpPr>
        <p:spPr bwMode="auto">
          <a:xfrm>
            <a:off x="3352800" y="3657600"/>
            <a:ext cx="16002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Text Box 14"/>
          <p:cNvSpPr txBox="1">
            <a:spLocks noChangeArrowheads="1"/>
          </p:cNvSpPr>
          <p:nvPr/>
        </p:nvSpPr>
        <p:spPr bwMode="auto">
          <a:xfrm>
            <a:off x="1143000" y="2057400"/>
            <a:ext cx="14779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600" b="1" dirty="0"/>
              <a:t>Realized Niche</a:t>
            </a:r>
          </a:p>
          <a:p>
            <a:pPr algn="ctr" eaLnBrk="1" hangingPunct="1"/>
            <a:r>
              <a:rPr lang="en-US" sz="1600" b="1" dirty="0"/>
              <a:t>of Species 1</a:t>
            </a:r>
          </a:p>
        </p:txBody>
      </p:sp>
      <p:sp>
        <p:nvSpPr>
          <p:cNvPr id="38919" name="Text Box 15"/>
          <p:cNvSpPr txBox="1">
            <a:spLocks noChangeArrowheads="1"/>
          </p:cNvSpPr>
          <p:nvPr/>
        </p:nvSpPr>
        <p:spPr bwMode="auto">
          <a:xfrm>
            <a:off x="1143000" y="3124200"/>
            <a:ext cx="14779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600" b="1"/>
              <a:t>Realized Niche</a:t>
            </a:r>
          </a:p>
          <a:p>
            <a:pPr algn="ctr" eaLnBrk="1" hangingPunct="1"/>
            <a:r>
              <a:rPr lang="en-US" sz="1600" b="1"/>
              <a:t>of Species 2</a:t>
            </a:r>
          </a:p>
        </p:txBody>
      </p:sp>
      <p:grpSp>
        <p:nvGrpSpPr>
          <p:cNvPr id="38920" name="Group 16"/>
          <p:cNvGrpSpPr>
            <a:grpSpLocks/>
          </p:cNvGrpSpPr>
          <p:nvPr/>
        </p:nvGrpSpPr>
        <p:grpSpPr bwMode="auto">
          <a:xfrm>
            <a:off x="4876800" y="3581400"/>
            <a:ext cx="3200400" cy="2895600"/>
            <a:chOff x="240" y="1392"/>
            <a:chExt cx="2016" cy="1824"/>
          </a:xfrm>
        </p:grpSpPr>
        <p:sp>
          <p:nvSpPr>
            <p:cNvPr id="38923" name="Oval 17"/>
            <p:cNvSpPr>
              <a:spLocks noChangeArrowheads="1"/>
            </p:cNvSpPr>
            <p:nvPr/>
          </p:nvSpPr>
          <p:spPr bwMode="auto">
            <a:xfrm>
              <a:off x="240" y="1392"/>
              <a:ext cx="2016" cy="1824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Oval 18"/>
            <p:cNvSpPr>
              <a:spLocks noChangeArrowheads="1"/>
            </p:cNvSpPr>
            <p:nvPr/>
          </p:nvSpPr>
          <p:spPr bwMode="auto">
            <a:xfrm>
              <a:off x="432" y="1536"/>
              <a:ext cx="1680" cy="1488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21" name="Text Box 19"/>
          <p:cNvSpPr txBox="1">
            <a:spLocks noChangeArrowheads="1"/>
          </p:cNvSpPr>
          <p:nvPr/>
        </p:nvSpPr>
        <p:spPr bwMode="auto">
          <a:xfrm>
            <a:off x="5592763" y="4724400"/>
            <a:ext cx="17986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 b="1"/>
              <a:t>Realized Niche</a:t>
            </a:r>
          </a:p>
          <a:p>
            <a:pPr algn="ctr" eaLnBrk="1" hangingPunct="1"/>
            <a:r>
              <a:rPr lang="en-US" sz="2000" b="1"/>
              <a:t>of Species 1</a:t>
            </a:r>
          </a:p>
        </p:txBody>
      </p:sp>
      <p:sp>
        <p:nvSpPr>
          <p:cNvPr id="38922" name="TextBox 13"/>
          <p:cNvSpPr txBox="1">
            <a:spLocks noChangeArrowheads="1"/>
          </p:cNvSpPr>
          <p:nvPr/>
        </p:nvSpPr>
        <p:spPr bwMode="auto">
          <a:xfrm>
            <a:off x="3810000" y="3048000"/>
            <a:ext cx="1373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1"/>
              <a:t>Species 2</a:t>
            </a:r>
          </a:p>
          <a:p>
            <a:pPr eaLnBrk="1" hangingPunct="1"/>
            <a:r>
              <a:rPr lang="en-US" sz="2400" b="1"/>
              <a:t>removed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/>
              <a:t>Ecological release: </a:t>
            </a:r>
            <a:endParaRPr lang="en-US" sz="3200" b="1" dirty="0" smtClean="0"/>
          </a:p>
          <a:p>
            <a:pPr algn="ctr" eaLnBrk="1" hangingPunct="1"/>
            <a:r>
              <a:rPr lang="en-US" sz="3200" b="1" dirty="0" smtClean="0"/>
              <a:t>Interactions between wolves and coyotes</a:t>
            </a:r>
            <a:endParaRPr lang="en-US" sz="3200" b="1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4" y="1481138"/>
            <a:ext cx="3694176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1" t="12440"/>
          <a:stretch/>
        </p:blipFill>
        <p:spPr bwMode="auto">
          <a:xfrm>
            <a:off x="5438150" y="1481138"/>
            <a:ext cx="27914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0316" y="3406259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Canis</a:t>
            </a:r>
            <a:r>
              <a:rPr lang="en-US" i="1" dirty="0" smtClean="0"/>
              <a:t> lupus</a:t>
            </a:r>
            <a:endParaRPr lang="en-US" i="1" dirty="0"/>
          </a:p>
          <a:p>
            <a:pPr algn="ctr"/>
            <a:r>
              <a:rPr lang="en-US" dirty="0" smtClean="0"/>
              <a:t>≈ 95lbs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84992" y="3406259"/>
            <a:ext cx="1435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err="1" smtClean="0"/>
              <a:t>Canis</a:t>
            </a:r>
            <a:r>
              <a:rPr lang="en-US" i="1" dirty="0" smtClean="0"/>
              <a:t> </a:t>
            </a:r>
            <a:r>
              <a:rPr lang="en-US" i="1" dirty="0" err="1" smtClean="0"/>
              <a:t>latrins</a:t>
            </a:r>
            <a:endParaRPr lang="en-US" i="1" dirty="0"/>
          </a:p>
          <a:p>
            <a:pPr algn="ctr"/>
            <a:r>
              <a:rPr lang="en-US" dirty="0"/>
              <a:t>≈ </a:t>
            </a:r>
            <a:r>
              <a:rPr lang="en-US" dirty="0" smtClean="0"/>
              <a:t>35lbs</a:t>
            </a:r>
            <a:endParaRPr lang="en-US" dirty="0"/>
          </a:p>
          <a:p>
            <a:pPr algn="ctr"/>
            <a:endParaRPr lang="en-US" i="1" dirty="0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9" b="10307"/>
          <a:stretch/>
        </p:blipFill>
        <p:spPr bwMode="auto">
          <a:xfrm>
            <a:off x="573024" y="4391025"/>
            <a:ext cx="4227576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53000"/>
            <a:ext cx="3962400" cy="62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1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/>
              <a:t>Ecological release: </a:t>
            </a:r>
            <a:endParaRPr lang="en-US" sz="3200" b="1" dirty="0" smtClean="0"/>
          </a:p>
          <a:p>
            <a:pPr algn="ctr" eaLnBrk="1" hangingPunct="1"/>
            <a:r>
              <a:rPr lang="en-US" sz="3200" b="1" dirty="0" smtClean="0"/>
              <a:t>Interactions between wolves and coyotes</a:t>
            </a:r>
            <a:endParaRPr lang="en-US" sz="3200" b="1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821566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676400"/>
            <a:ext cx="34194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5814536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Suggests wolves competitively exclude coyotes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Absence of wolves results in ecological release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6435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 smtClean="0"/>
              <a:t>Practice problem</a:t>
            </a:r>
            <a:endParaRPr lang="en-US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536851"/>
              </p:ext>
            </p:extLst>
          </p:nvPr>
        </p:nvGraphicFramePr>
        <p:xfrm>
          <a:off x="457200" y="1052314"/>
          <a:ext cx="3581400" cy="52722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/>
                <a:gridCol w="762000"/>
                <a:gridCol w="1219200"/>
              </a:tblGrid>
              <a:tr h="43823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Site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Wolves Present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Coyotes/km</a:t>
                      </a:r>
                      <a:r>
                        <a:rPr lang="en-US" sz="1200" b="1" baseline="30000" dirty="0" smtClean="0"/>
                        <a:t>2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2629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Lamar River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0.499</a:t>
                      </a:r>
                      <a:endParaRPr lang="en-US" sz="1200" dirty="0"/>
                    </a:p>
                  </a:txBody>
                  <a:tcPr/>
                </a:tc>
              </a:tr>
              <a:tr h="262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Lamar 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0.636</a:t>
                      </a:r>
                      <a:endParaRPr lang="en-US" sz="1200" dirty="0"/>
                    </a:p>
                  </a:txBody>
                  <a:tcPr/>
                </a:tc>
              </a:tr>
              <a:tr h="262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Lamar 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0.694</a:t>
                      </a:r>
                      <a:endParaRPr lang="en-US" sz="1200" dirty="0"/>
                    </a:p>
                  </a:txBody>
                  <a:tcPr/>
                </a:tc>
              </a:tr>
              <a:tr h="262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Lamar 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0.726</a:t>
                      </a:r>
                      <a:endParaRPr lang="en-US" sz="1200" dirty="0"/>
                    </a:p>
                  </a:txBody>
                  <a:tcPr/>
                </a:tc>
              </a:tr>
              <a:tr h="2754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Antelope</a:t>
                      </a:r>
                      <a:r>
                        <a:rPr lang="en-US" sz="1200" baseline="0" dirty="0" smtClean="0"/>
                        <a:t> Flats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0.345</a:t>
                      </a:r>
                      <a:endParaRPr lang="en-US" sz="1200" dirty="0"/>
                    </a:p>
                  </a:txBody>
                  <a:tcPr/>
                </a:tc>
              </a:tr>
              <a:tr h="2754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Antelope</a:t>
                      </a:r>
                      <a:r>
                        <a:rPr lang="en-US" sz="1200" baseline="0" dirty="0" smtClean="0"/>
                        <a:t> Flats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0.479</a:t>
                      </a:r>
                      <a:endParaRPr lang="en-US" sz="1200" dirty="0"/>
                    </a:p>
                  </a:txBody>
                  <a:tcPr/>
                </a:tc>
              </a:tr>
              <a:tr h="2754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Antelope</a:t>
                      </a:r>
                      <a:r>
                        <a:rPr lang="en-US" sz="1200" baseline="0" dirty="0" smtClean="0"/>
                        <a:t> Flats 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0.394</a:t>
                      </a:r>
                      <a:endParaRPr lang="en-US" sz="1200" dirty="0"/>
                    </a:p>
                  </a:txBody>
                  <a:tcPr/>
                </a:tc>
              </a:tr>
              <a:tr h="2629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Lamar</a:t>
                      </a:r>
                      <a:r>
                        <a:rPr lang="en-US" sz="1200" baseline="0" dirty="0" smtClean="0"/>
                        <a:t> River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0.477</a:t>
                      </a:r>
                      <a:endParaRPr lang="en-US" sz="1200" dirty="0"/>
                    </a:p>
                  </a:txBody>
                  <a:tcPr/>
                </a:tc>
              </a:tr>
              <a:tr h="262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Lamar</a:t>
                      </a:r>
                      <a:r>
                        <a:rPr lang="en-US" sz="1200" baseline="0" dirty="0" smtClean="0"/>
                        <a:t> River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0.332</a:t>
                      </a:r>
                      <a:endParaRPr lang="en-US" sz="1200" dirty="0"/>
                    </a:p>
                  </a:txBody>
                  <a:tcPr/>
                </a:tc>
              </a:tr>
              <a:tr h="262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Lamar</a:t>
                      </a:r>
                      <a:r>
                        <a:rPr lang="en-US" sz="1200" baseline="0" dirty="0" smtClean="0"/>
                        <a:t> River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0.477</a:t>
                      </a:r>
                      <a:endParaRPr lang="en-US" sz="1200" dirty="0"/>
                    </a:p>
                  </a:txBody>
                  <a:tcPr/>
                </a:tc>
              </a:tr>
              <a:tr h="262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Lamar</a:t>
                      </a:r>
                      <a:r>
                        <a:rPr lang="en-US" sz="1200" baseline="0" dirty="0" smtClean="0"/>
                        <a:t> River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0.270</a:t>
                      </a:r>
                      <a:endParaRPr lang="en-US" sz="1200" dirty="0"/>
                    </a:p>
                  </a:txBody>
                  <a:tcPr/>
                </a:tc>
              </a:tr>
              <a:tr h="2629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Elk Ranch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0.279</a:t>
                      </a:r>
                      <a:endParaRPr lang="en-US" sz="1200" dirty="0"/>
                    </a:p>
                  </a:txBody>
                  <a:tcPr/>
                </a:tc>
              </a:tr>
              <a:tr h="262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Elk 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0.308</a:t>
                      </a:r>
                      <a:endParaRPr lang="en-US" sz="1200" dirty="0"/>
                    </a:p>
                  </a:txBody>
                  <a:tcPr/>
                </a:tc>
              </a:tr>
              <a:tr h="262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Elk 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0.215</a:t>
                      </a:r>
                      <a:endParaRPr lang="en-US" sz="1200" dirty="0"/>
                    </a:p>
                  </a:txBody>
                  <a:tcPr/>
                </a:tc>
              </a:tr>
              <a:tr h="2629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Gros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Ventre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0.312</a:t>
                      </a:r>
                      <a:endParaRPr lang="en-US" sz="1200" dirty="0"/>
                    </a:p>
                  </a:txBody>
                  <a:tcPr/>
                </a:tc>
              </a:tr>
              <a:tr h="262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Gros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Ventre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0.247</a:t>
                      </a:r>
                      <a:endParaRPr lang="en-US" sz="1200" dirty="0"/>
                    </a:p>
                  </a:txBody>
                  <a:tcPr/>
                </a:tc>
              </a:tr>
              <a:tr h="4224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Northern Madison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0.194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95800" y="1401417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Does this data support the hypothesis of ecological release in Coyotes?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95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Interspecific competition: summary</a:t>
            </a:r>
          </a:p>
        </p:txBody>
      </p:sp>
      <p:sp>
        <p:nvSpPr>
          <p:cNvPr id="41987" name="Text Box 47"/>
          <p:cNvSpPr txBox="1">
            <a:spLocks noChangeArrowheads="1"/>
          </p:cNvSpPr>
          <p:nvPr/>
        </p:nvSpPr>
        <p:spPr bwMode="auto">
          <a:xfrm>
            <a:off x="1050925" y="1676400"/>
            <a:ext cx="74072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b="1" dirty="0"/>
              <a:t> Interspecific competition occurs when multiple species overlap in resource use</a:t>
            </a:r>
          </a:p>
          <a:p>
            <a:pPr eaLnBrk="1" hangingPunct="1">
              <a:buFontTx/>
              <a:buChar char="•"/>
            </a:pPr>
            <a:endParaRPr lang="en-US" b="1" dirty="0"/>
          </a:p>
          <a:p>
            <a:pPr eaLnBrk="1" hangingPunct="1">
              <a:buFontTx/>
              <a:buChar char="•"/>
            </a:pPr>
            <a:endParaRPr lang="en-US" b="1" dirty="0"/>
          </a:p>
          <a:p>
            <a:pPr eaLnBrk="1" hangingPunct="1">
              <a:buFontTx/>
              <a:buChar char="•"/>
            </a:pPr>
            <a:r>
              <a:rPr lang="en-US" b="1" dirty="0"/>
              <a:t> The ecological outcome of competition can be stable coexistence or competitive exclusion</a:t>
            </a:r>
          </a:p>
          <a:p>
            <a:pPr eaLnBrk="1" hangingPunct="1">
              <a:buFontTx/>
              <a:buChar char="•"/>
            </a:pPr>
            <a:endParaRPr lang="en-US" b="1" dirty="0"/>
          </a:p>
          <a:p>
            <a:pPr eaLnBrk="1" hangingPunct="1">
              <a:buFontTx/>
              <a:buChar char="•"/>
            </a:pPr>
            <a:endParaRPr lang="en-US" b="1" dirty="0"/>
          </a:p>
          <a:p>
            <a:pPr eaLnBrk="1" hangingPunct="1">
              <a:buFontTx/>
              <a:buChar char="•"/>
            </a:pPr>
            <a:r>
              <a:rPr lang="en-US" b="1" dirty="0"/>
              <a:t> Competitive exclusion becomes increasingly likely as niche overlap increases</a:t>
            </a:r>
          </a:p>
          <a:p>
            <a:pPr eaLnBrk="1" hangingPunct="1">
              <a:buFontTx/>
              <a:buChar char="•"/>
            </a:pPr>
            <a:endParaRPr lang="en-US" b="1" dirty="0"/>
          </a:p>
          <a:p>
            <a:pPr eaLnBrk="1" hangingPunct="1">
              <a:buFontTx/>
              <a:buChar char="•"/>
            </a:pPr>
            <a:endParaRPr lang="en-US" b="1" dirty="0"/>
          </a:p>
          <a:p>
            <a:pPr eaLnBrk="1" hangingPunct="1">
              <a:buFontTx/>
              <a:buChar char="•"/>
            </a:pPr>
            <a:r>
              <a:rPr lang="en-US" b="1" dirty="0"/>
              <a:t> The evolutionary outcome of competition is often ecological character displacement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705600" cy="4318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Exam 2 Results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2209800"/>
            <a:ext cx="2920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Average: 142 points or 89%</a:t>
            </a:r>
          </a:p>
        </p:txBody>
      </p:sp>
    </p:spTree>
    <p:extLst>
      <p:ext uri="{BB962C8B-B14F-4D97-AF65-F5344CB8AC3E}">
        <p14:creationId xmlns:p14="http://schemas.microsoft.com/office/powerpoint/2010/main" val="13006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Exploitation competition: </a:t>
            </a:r>
            <a:r>
              <a:rPr lang="en-US" sz="3200" b="1" i="1"/>
              <a:t>Paramecia</a:t>
            </a:r>
          </a:p>
        </p:txBody>
      </p:sp>
      <p:pic>
        <p:nvPicPr>
          <p:cNvPr id="6147" name="Picture 6" descr="parameciumdrop9_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28575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1295400" y="3657600"/>
            <a:ext cx="2120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/>
              <a:t>Paramecium aurelia</a:t>
            </a:r>
          </a:p>
        </p:txBody>
      </p:sp>
      <p:pic>
        <p:nvPicPr>
          <p:cNvPr id="6149" name="Picture 9" descr="paramecium%20caudatu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2819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0"/>
          <p:cNvSpPr txBox="1">
            <a:spLocks noChangeArrowheads="1"/>
          </p:cNvSpPr>
          <p:nvPr/>
        </p:nvSpPr>
        <p:spPr bwMode="auto">
          <a:xfrm>
            <a:off x="5918200" y="6186488"/>
            <a:ext cx="2387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/>
              <a:t>Paramecium caudatum</a:t>
            </a:r>
          </a:p>
        </p:txBody>
      </p:sp>
      <p:pic>
        <p:nvPicPr>
          <p:cNvPr id="6151" name="Picture 12" descr="paramecium_bursari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11288"/>
            <a:ext cx="266700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4953000" y="3429000"/>
            <a:ext cx="2247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 i="1"/>
              <a:t>Paramecium bursaria</a:t>
            </a:r>
          </a:p>
        </p:txBody>
      </p:sp>
      <p:pic>
        <p:nvPicPr>
          <p:cNvPr id="6153" name="Picture 14" descr="14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4191000"/>
            <a:ext cx="13319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Line 15"/>
          <p:cNvSpPr>
            <a:spLocks noChangeShapeType="1"/>
          </p:cNvSpPr>
          <p:nvPr/>
        </p:nvSpPr>
        <p:spPr bwMode="auto">
          <a:xfrm>
            <a:off x="1106488" y="5191125"/>
            <a:ext cx="9144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Text Box 16"/>
          <p:cNvSpPr txBox="1">
            <a:spLocks noChangeArrowheads="1"/>
          </p:cNvSpPr>
          <p:nvPr/>
        </p:nvSpPr>
        <p:spPr bwMode="auto">
          <a:xfrm>
            <a:off x="381000" y="4824413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Oatmeal</a:t>
            </a:r>
          </a:p>
        </p:txBody>
      </p:sp>
      <p:sp>
        <p:nvSpPr>
          <p:cNvPr id="6156" name="Line 17"/>
          <p:cNvSpPr>
            <a:spLocks noChangeShapeType="1"/>
          </p:cNvSpPr>
          <p:nvPr/>
        </p:nvSpPr>
        <p:spPr bwMode="auto">
          <a:xfrm>
            <a:off x="1106488" y="5876925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Text Box 18"/>
          <p:cNvSpPr txBox="1">
            <a:spLocks noChangeArrowheads="1"/>
          </p:cNvSpPr>
          <p:nvPr/>
        </p:nvSpPr>
        <p:spPr bwMode="auto">
          <a:xfrm>
            <a:off x="344488" y="5662613"/>
            <a:ext cx="73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Yeast</a:t>
            </a:r>
          </a:p>
        </p:txBody>
      </p:sp>
      <p:sp>
        <p:nvSpPr>
          <p:cNvPr id="6158" name="Text Box 19"/>
          <p:cNvSpPr txBox="1">
            <a:spLocks noChangeArrowheads="1"/>
          </p:cNvSpPr>
          <p:nvPr/>
        </p:nvSpPr>
        <p:spPr bwMode="auto">
          <a:xfrm>
            <a:off x="927100" y="6415088"/>
            <a:ext cx="2578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G.F. Gause  (1934, 1935)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Exploitation</a:t>
            </a:r>
            <a:r>
              <a:rPr lang="en-US"/>
              <a:t> </a:t>
            </a:r>
            <a:r>
              <a:rPr lang="en-US" sz="3200" b="1"/>
              <a:t>competition</a:t>
            </a:r>
          </a:p>
        </p:txBody>
      </p:sp>
      <p:grpSp>
        <p:nvGrpSpPr>
          <p:cNvPr id="7171" name="Group 22"/>
          <p:cNvGrpSpPr>
            <a:grpSpLocks/>
          </p:cNvGrpSpPr>
          <p:nvPr/>
        </p:nvGrpSpPr>
        <p:grpSpPr bwMode="auto">
          <a:xfrm>
            <a:off x="914400" y="1981200"/>
            <a:ext cx="1524000" cy="1736725"/>
            <a:chOff x="384" y="720"/>
            <a:chExt cx="960" cy="1094"/>
          </a:xfrm>
        </p:grpSpPr>
        <p:pic>
          <p:nvPicPr>
            <p:cNvPr id="7183" name="Picture 3" descr="parameciumdrop9_3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720"/>
              <a:ext cx="960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4" name="Text Box 4"/>
            <p:cNvSpPr txBox="1">
              <a:spLocks noChangeArrowheads="1"/>
            </p:cNvSpPr>
            <p:nvPr/>
          </p:nvSpPr>
          <p:spPr bwMode="auto">
            <a:xfrm>
              <a:off x="527" y="1488"/>
              <a:ext cx="70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400" b="1" i="1"/>
                <a:t>Paramecium</a:t>
              </a:r>
            </a:p>
            <a:p>
              <a:pPr algn="ctr" eaLnBrk="1" hangingPunct="1"/>
              <a:r>
                <a:rPr lang="en-US" sz="1400" b="1" i="1"/>
                <a:t>aurelia</a:t>
              </a:r>
            </a:p>
          </p:txBody>
        </p:sp>
      </p:grpSp>
      <p:grpSp>
        <p:nvGrpSpPr>
          <p:cNvPr id="7172" name="Group 23"/>
          <p:cNvGrpSpPr>
            <a:grpSpLocks/>
          </p:cNvGrpSpPr>
          <p:nvPr/>
        </p:nvGrpSpPr>
        <p:grpSpPr bwMode="auto">
          <a:xfrm>
            <a:off x="3810000" y="1981200"/>
            <a:ext cx="1600200" cy="1676400"/>
            <a:chOff x="384" y="1968"/>
            <a:chExt cx="1008" cy="1056"/>
          </a:xfrm>
        </p:grpSpPr>
        <p:pic>
          <p:nvPicPr>
            <p:cNvPr id="7181" name="Picture 5" descr="paramecium%20caudatum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968"/>
              <a:ext cx="1008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2" name="Text Box 6"/>
            <p:cNvSpPr txBox="1">
              <a:spLocks noChangeArrowheads="1"/>
            </p:cNvSpPr>
            <p:nvPr/>
          </p:nvSpPr>
          <p:spPr bwMode="auto">
            <a:xfrm>
              <a:off x="528" y="2698"/>
              <a:ext cx="70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400" b="1" i="1"/>
                <a:t>Paramecium</a:t>
              </a:r>
            </a:p>
            <a:p>
              <a:pPr algn="ctr" eaLnBrk="1" hangingPunct="1"/>
              <a:r>
                <a:rPr lang="en-US" sz="1400" b="1" i="1"/>
                <a:t>caudatum</a:t>
              </a:r>
            </a:p>
          </p:txBody>
        </p:sp>
      </p:grpSp>
      <p:grpSp>
        <p:nvGrpSpPr>
          <p:cNvPr id="7173" name="Group 24"/>
          <p:cNvGrpSpPr>
            <a:grpSpLocks/>
          </p:cNvGrpSpPr>
          <p:nvPr/>
        </p:nvGrpSpPr>
        <p:grpSpPr bwMode="auto">
          <a:xfrm>
            <a:off x="6705600" y="1981200"/>
            <a:ext cx="1600200" cy="1660525"/>
            <a:chOff x="384" y="3168"/>
            <a:chExt cx="1008" cy="1046"/>
          </a:xfrm>
        </p:grpSpPr>
        <p:pic>
          <p:nvPicPr>
            <p:cNvPr id="7179" name="Picture 7" descr="paramecium_bursaria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168"/>
              <a:ext cx="1008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0" name="Text Box 8"/>
            <p:cNvSpPr txBox="1">
              <a:spLocks noChangeArrowheads="1"/>
            </p:cNvSpPr>
            <p:nvPr/>
          </p:nvSpPr>
          <p:spPr bwMode="auto">
            <a:xfrm>
              <a:off x="541" y="3888"/>
              <a:ext cx="70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400" b="1" i="1"/>
                <a:t>Paramecium</a:t>
              </a:r>
            </a:p>
            <a:p>
              <a:pPr algn="ctr" eaLnBrk="1" hangingPunct="1"/>
              <a:r>
                <a:rPr lang="en-US" sz="1400" b="1" i="1"/>
                <a:t>bursaria</a:t>
              </a:r>
            </a:p>
          </p:txBody>
        </p:sp>
      </p:grpSp>
      <p:pic>
        <p:nvPicPr>
          <p:cNvPr id="7174" name="Picture 9" descr="14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952875"/>
            <a:ext cx="952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 descr="14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52875"/>
            <a:ext cx="952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1" descr="14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52875"/>
            <a:ext cx="952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25"/>
          <p:cNvSpPr txBox="1">
            <a:spLocks noChangeArrowheads="1"/>
          </p:cNvSpPr>
          <p:nvPr/>
        </p:nvSpPr>
        <p:spPr bwMode="auto">
          <a:xfrm>
            <a:off x="3270250" y="61864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G.F. Gause (1934, 1935)</a:t>
            </a:r>
          </a:p>
        </p:txBody>
      </p:sp>
      <p:sp>
        <p:nvSpPr>
          <p:cNvPr id="7178" name="Text Box 26"/>
          <p:cNvSpPr txBox="1">
            <a:spLocks noChangeArrowheads="1"/>
          </p:cNvSpPr>
          <p:nvPr/>
        </p:nvSpPr>
        <p:spPr bwMode="auto">
          <a:xfrm>
            <a:off x="593725" y="1157288"/>
            <a:ext cx="5089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b="1"/>
              <a:t> Gause began by growing each species in isolation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Exploitation competition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914400" y="1844675"/>
            <a:ext cx="1524000" cy="1736725"/>
            <a:chOff x="384" y="720"/>
            <a:chExt cx="960" cy="1094"/>
          </a:xfrm>
        </p:grpSpPr>
        <p:pic>
          <p:nvPicPr>
            <p:cNvPr id="8205" name="Picture 4" descr="parameciumdrop9_3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720"/>
              <a:ext cx="960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6" name="Text Box 5"/>
            <p:cNvSpPr txBox="1">
              <a:spLocks noChangeArrowheads="1"/>
            </p:cNvSpPr>
            <p:nvPr/>
          </p:nvSpPr>
          <p:spPr bwMode="auto">
            <a:xfrm>
              <a:off x="527" y="1488"/>
              <a:ext cx="70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400" b="1" i="1"/>
                <a:t>Paramecium</a:t>
              </a:r>
            </a:p>
            <a:p>
              <a:pPr algn="ctr" eaLnBrk="1" hangingPunct="1"/>
              <a:r>
                <a:rPr lang="en-US" sz="1400" b="1" i="1"/>
                <a:t>aurelia</a:t>
              </a:r>
            </a:p>
          </p:txBody>
        </p:sp>
      </p:grpSp>
      <p:grpSp>
        <p:nvGrpSpPr>
          <p:cNvPr id="8196" name="Group 6"/>
          <p:cNvGrpSpPr>
            <a:grpSpLocks/>
          </p:cNvGrpSpPr>
          <p:nvPr/>
        </p:nvGrpSpPr>
        <p:grpSpPr bwMode="auto">
          <a:xfrm>
            <a:off x="3810000" y="1844675"/>
            <a:ext cx="1600200" cy="1676400"/>
            <a:chOff x="384" y="1968"/>
            <a:chExt cx="1008" cy="1056"/>
          </a:xfrm>
        </p:grpSpPr>
        <p:pic>
          <p:nvPicPr>
            <p:cNvPr id="8203" name="Picture 7" descr="paramecium%20caudatum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968"/>
              <a:ext cx="1008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Text Box 8"/>
            <p:cNvSpPr txBox="1">
              <a:spLocks noChangeArrowheads="1"/>
            </p:cNvSpPr>
            <p:nvPr/>
          </p:nvSpPr>
          <p:spPr bwMode="auto">
            <a:xfrm>
              <a:off x="528" y="2698"/>
              <a:ext cx="70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400" b="1" i="1"/>
                <a:t>Paramecium</a:t>
              </a:r>
            </a:p>
            <a:p>
              <a:pPr algn="ctr" eaLnBrk="1" hangingPunct="1"/>
              <a:r>
                <a:rPr lang="en-US" sz="1400" b="1" i="1"/>
                <a:t>caudatum</a:t>
              </a:r>
            </a:p>
          </p:txBody>
        </p:sp>
      </p:grpSp>
      <p:grpSp>
        <p:nvGrpSpPr>
          <p:cNvPr id="8197" name="Group 9"/>
          <p:cNvGrpSpPr>
            <a:grpSpLocks/>
          </p:cNvGrpSpPr>
          <p:nvPr/>
        </p:nvGrpSpPr>
        <p:grpSpPr bwMode="auto">
          <a:xfrm>
            <a:off x="6705600" y="1844675"/>
            <a:ext cx="1600200" cy="1660525"/>
            <a:chOff x="384" y="3168"/>
            <a:chExt cx="1008" cy="1046"/>
          </a:xfrm>
        </p:grpSpPr>
        <p:pic>
          <p:nvPicPr>
            <p:cNvPr id="8201" name="Picture 10" descr="paramecium_bursaria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168"/>
              <a:ext cx="1008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2" name="Text Box 11"/>
            <p:cNvSpPr txBox="1">
              <a:spLocks noChangeArrowheads="1"/>
            </p:cNvSpPr>
            <p:nvPr/>
          </p:nvSpPr>
          <p:spPr bwMode="auto">
            <a:xfrm>
              <a:off x="541" y="3888"/>
              <a:ext cx="70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400" b="1" i="1"/>
                <a:t>Paramecium</a:t>
              </a:r>
            </a:p>
            <a:p>
              <a:pPr algn="ctr" eaLnBrk="1" hangingPunct="1"/>
              <a:r>
                <a:rPr lang="en-US" sz="1400" b="1" i="1"/>
                <a:t>bursaria</a:t>
              </a:r>
            </a:p>
          </p:txBody>
        </p:sp>
      </p:grpSp>
      <p:sp>
        <p:nvSpPr>
          <p:cNvPr id="8198" name="Text Box 15"/>
          <p:cNvSpPr txBox="1">
            <a:spLocks noChangeArrowheads="1"/>
          </p:cNvSpPr>
          <p:nvPr/>
        </p:nvSpPr>
        <p:spPr bwMode="auto">
          <a:xfrm>
            <a:off x="3270250" y="61864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G.F. Gause (1934, 1935)</a:t>
            </a:r>
          </a:p>
        </p:txBody>
      </p:sp>
      <p:pic>
        <p:nvPicPr>
          <p:cNvPr id="8199" name="Picture 17" descr="scan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792538"/>
            <a:ext cx="8466137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18"/>
          <p:cNvSpPr txBox="1">
            <a:spLocks noChangeArrowheads="1"/>
          </p:cNvSpPr>
          <p:nvPr/>
        </p:nvSpPr>
        <p:spPr bwMode="auto">
          <a:xfrm>
            <a:off x="593725" y="1066800"/>
            <a:ext cx="4346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b="1"/>
              <a:t> In isolation, each species grew logistically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Exploitation competition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457200" y="2209800"/>
            <a:ext cx="1524000" cy="1736725"/>
            <a:chOff x="384" y="720"/>
            <a:chExt cx="960" cy="1094"/>
          </a:xfrm>
        </p:grpSpPr>
        <p:pic>
          <p:nvPicPr>
            <p:cNvPr id="9237" name="Picture 4" descr="parameciumdrop9_3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720"/>
              <a:ext cx="960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8" name="Text Box 5"/>
            <p:cNvSpPr txBox="1">
              <a:spLocks noChangeArrowheads="1"/>
            </p:cNvSpPr>
            <p:nvPr/>
          </p:nvSpPr>
          <p:spPr bwMode="auto">
            <a:xfrm>
              <a:off x="527" y="1488"/>
              <a:ext cx="70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400" b="1" i="1"/>
                <a:t>Paramecium</a:t>
              </a:r>
            </a:p>
            <a:p>
              <a:pPr algn="ctr" eaLnBrk="1" hangingPunct="1"/>
              <a:r>
                <a:rPr lang="en-US" sz="1400" b="1" i="1"/>
                <a:t>aurelia</a:t>
              </a:r>
            </a:p>
          </p:txBody>
        </p:sp>
      </p:grpSp>
      <p:grpSp>
        <p:nvGrpSpPr>
          <p:cNvPr id="9220" name="Group 6"/>
          <p:cNvGrpSpPr>
            <a:grpSpLocks/>
          </p:cNvGrpSpPr>
          <p:nvPr/>
        </p:nvGrpSpPr>
        <p:grpSpPr bwMode="auto">
          <a:xfrm>
            <a:off x="5105400" y="2270125"/>
            <a:ext cx="1600200" cy="1676400"/>
            <a:chOff x="384" y="1968"/>
            <a:chExt cx="1008" cy="1056"/>
          </a:xfrm>
        </p:grpSpPr>
        <p:pic>
          <p:nvPicPr>
            <p:cNvPr id="9235" name="Picture 7" descr="paramecium%20caudatum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968"/>
              <a:ext cx="1008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Text Box 8"/>
            <p:cNvSpPr txBox="1">
              <a:spLocks noChangeArrowheads="1"/>
            </p:cNvSpPr>
            <p:nvPr/>
          </p:nvSpPr>
          <p:spPr bwMode="auto">
            <a:xfrm>
              <a:off x="528" y="2698"/>
              <a:ext cx="70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400" b="1" i="1"/>
                <a:t>Paramecium</a:t>
              </a:r>
            </a:p>
            <a:p>
              <a:pPr algn="ctr" eaLnBrk="1" hangingPunct="1"/>
              <a:r>
                <a:rPr lang="en-US" sz="1400" b="1" i="1"/>
                <a:t>caudatum</a:t>
              </a:r>
            </a:p>
          </p:txBody>
        </p:sp>
      </p:grpSp>
      <p:grpSp>
        <p:nvGrpSpPr>
          <p:cNvPr id="9221" name="Group 9"/>
          <p:cNvGrpSpPr>
            <a:grpSpLocks/>
          </p:cNvGrpSpPr>
          <p:nvPr/>
        </p:nvGrpSpPr>
        <p:grpSpPr bwMode="auto">
          <a:xfrm>
            <a:off x="7162800" y="2286000"/>
            <a:ext cx="1600200" cy="1660525"/>
            <a:chOff x="384" y="3168"/>
            <a:chExt cx="1008" cy="1046"/>
          </a:xfrm>
        </p:grpSpPr>
        <p:pic>
          <p:nvPicPr>
            <p:cNvPr id="9233" name="Picture 10" descr="paramecium_bursaria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168"/>
              <a:ext cx="1008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4" name="Text Box 11"/>
            <p:cNvSpPr txBox="1">
              <a:spLocks noChangeArrowheads="1"/>
            </p:cNvSpPr>
            <p:nvPr/>
          </p:nvSpPr>
          <p:spPr bwMode="auto">
            <a:xfrm>
              <a:off x="541" y="3888"/>
              <a:ext cx="70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400" b="1" i="1"/>
                <a:t>Paramecium</a:t>
              </a:r>
            </a:p>
            <a:p>
              <a:pPr algn="ctr" eaLnBrk="1" hangingPunct="1"/>
              <a:r>
                <a:rPr lang="en-US" sz="1400" b="1" i="1"/>
                <a:t>bursaria</a:t>
              </a:r>
            </a:p>
          </p:txBody>
        </p:sp>
      </p:grpSp>
      <p:pic>
        <p:nvPicPr>
          <p:cNvPr id="9222" name="Picture 12" descr="14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181475"/>
            <a:ext cx="952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4" descr="14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81475"/>
            <a:ext cx="9525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15"/>
          <p:cNvSpPr txBox="1">
            <a:spLocks noChangeArrowheads="1"/>
          </p:cNvSpPr>
          <p:nvPr/>
        </p:nvSpPr>
        <p:spPr bwMode="auto">
          <a:xfrm>
            <a:off x="3270250" y="61864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G.F. Gause (1934, 1935)</a:t>
            </a:r>
          </a:p>
        </p:txBody>
      </p:sp>
      <p:grpSp>
        <p:nvGrpSpPr>
          <p:cNvPr id="9225" name="Group 16"/>
          <p:cNvGrpSpPr>
            <a:grpSpLocks/>
          </p:cNvGrpSpPr>
          <p:nvPr/>
        </p:nvGrpSpPr>
        <p:grpSpPr bwMode="auto">
          <a:xfrm>
            <a:off x="2514600" y="2270125"/>
            <a:ext cx="1600200" cy="1676400"/>
            <a:chOff x="384" y="1968"/>
            <a:chExt cx="1008" cy="1056"/>
          </a:xfrm>
        </p:grpSpPr>
        <p:pic>
          <p:nvPicPr>
            <p:cNvPr id="9231" name="Picture 17" descr="paramecium%20caudatum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968"/>
              <a:ext cx="1008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Text Box 18"/>
            <p:cNvSpPr txBox="1">
              <a:spLocks noChangeArrowheads="1"/>
            </p:cNvSpPr>
            <p:nvPr/>
          </p:nvSpPr>
          <p:spPr bwMode="auto">
            <a:xfrm>
              <a:off x="528" y="2698"/>
              <a:ext cx="70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400" b="1" i="1"/>
                <a:t>Paramecium</a:t>
              </a:r>
            </a:p>
            <a:p>
              <a:pPr algn="ctr" eaLnBrk="1" hangingPunct="1"/>
              <a:r>
                <a:rPr lang="en-US" sz="1400" b="1" i="1"/>
                <a:t>caudatum</a:t>
              </a:r>
            </a:p>
          </p:txBody>
        </p:sp>
      </p:grpSp>
      <p:sp>
        <p:nvSpPr>
          <p:cNvPr id="9226" name="Line 19"/>
          <p:cNvSpPr>
            <a:spLocks noChangeShapeType="1"/>
          </p:cNvSpPr>
          <p:nvPr/>
        </p:nvSpPr>
        <p:spPr bwMode="auto">
          <a:xfrm>
            <a:off x="1905000" y="3581400"/>
            <a:ext cx="228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20"/>
          <p:cNvSpPr>
            <a:spLocks noChangeShapeType="1"/>
          </p:cNvSpPr>
          <p:nvPr/>
        </p:nvSpPr>
        <p:spPr bwMode="auto">
          <a:xfrm flipH="1">
            <a:off x="2362200" y="3581400"/>
            <a:ext cx="228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21"/>
          <p:cNvSpPr>
            <a:spLocks noChangeShapeType="1"/>
          </p:cNvSpPr>
          <p:nvPr/>
        </p:nvSpPr>
        <p:spPr bwMode="auto">
          <a:xfrm>
            <a:off x="6629400" y="3581400"/>
            <a:ext cx="228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22"/>
          <p:cNvSpPr>
            <a:spLocks noChangeShapeType="1"/>
          </p:cNvSpPr>
          <p:nvPr/>
        </p:nvSpPr>
        <p:spPr bwMode="auto">
          <a:xfrm flipH="1">
            <a:off x="7086600" y="3581400"/>
            <a:ext cx="228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Text Box 23"/>
          <p:cNvSpPr txBox="1">
            <a:spLocks noChangeArrowheads="1"/>
          </p:cNvSpPr>
          <p:nvPr/>
        </p:nvSpPr>
        <p:spPr bwMode="auto">
          <a:xfrm>
            <a:off x="593725" y="1157288"/>
            <a:ext cx="553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b="1"/>
              <a:t> Gause then placed pairs of species in the same beaker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Exploitation competition</a:t>
            </a:r>
          </a:p>
        </p:txBody>
      </p:sp>
      <p:sp>
        <p:nvSpPr>
          <p:cNvPr id="10243" name="Text Box 14"/>
          <p:cNvSpPr txBox="1">
            <a:spLocks noChangeArrowheads="1"/>
          </p:cNvSpPr>
          <p:nvPr/>
        </p:nvSpPr>
        <p:spPr bwMode="auto">
          <a:xfrm>
            <a:off x="3270250" y="6338888"/>
            <a:ext cx="2520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G.F. Gause (1934, 1935)</a:t>
            </a:r>
          </a:p>
        </p:txBody>
      </p:sp>
      <p:pic>
        <p:nvPicPr>
          <p:cNvPr id="10244" name="Picture 23" descr="scan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78275"/>
            <a:ext cx="85344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Group 24"/>
          <p:cNvGrpSpPr>
            <a:grpSpLocks/>
          </p:cNvGrpSpPr>
          <p:nvPr/>
        </p:nvGrpSpPr>
        <p:grpSpPr bwMode="auto">
          <a:xfrm>
            <a:off x="457200" y="1920875"/>
            <a:ext cx="1524000" cy="1736725"/>
            <a:chOff x="384" y="720"/>
            <a:chExt cx="960" cy="1094"/>
          </a:xfrm>
        </p:grpSpPr>
        <p:pic>
          <p:nvPicPr>
            <p:cNvPr id="10256" name="Picture 25" descr="parameciumdrop9_3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720"/>
              <a:ext cx="960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7" name="Text Box 26"/>
            <p:cNvSpPr txBox="1">
              <a:spLocks noChangeArrowheads="1"/>
            </p:cNvSpPr>
            <p:nvPr/>
          </p:nvSpPr>
          <p:spPr bwMode="auto">
            <a:xfrm>
              <a:off x="527" y="1488"/>
              <a:ext cx="70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400" b="1" i="1"/>
                <a:t>Paramecium</a:t>
              </a:r>
            </a:p>
            <a:p>
              <a:pPr algn="ctr" eaLnBrk="1" hangingPunct="1"/>
              <a:r>
                <a:rPr lang="en-US" sz="1400" b="1" i="1"/>
                <a:t>aurelia</a:t>
              </a:r>
            </a:p>
          </p:txBody>
        </p:sp>
      </p:grpSp>
      <p:grpSp>
        <p:nvGrpSpPr>
          <p:cNvPr id="10246" name="Group 27"/>
          <p:cNvGrpSpPr>
            <a:grpSpLocks/>
          </p:cNvGrpSpPr>
          <p:nvPr/>
        </p:nvGrpSpPr>
        <p:grpSpPr bwMode="auto">
          <a:xfrm>
            <a:off x="5105400" y="1981200"/>
            <a:ext cx="1600200" cy="1676400"/>
            <a:chOff x="384" y="1968"/>
            <a:chExt cx="1008" cy="1056"/>
          </a:xfrm>
        </p:grpSpPr>
        <p:pic>
          <p:nvPicPr>
            <p:cNvPr id="10254" name="Picture 28" descr="paramecium%20caudatum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968"/>
              <a:ext cx="1008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5" name="Text Box 29"/>
            <p:cNvSpPr txBox="1">
              <a:spLocks noChangeArrowheads="1"/>
            </p:cNvSpPr>
            <p:nvPr/>
          </p:nvSpPr>
          <p:spPr bwMode="auto">
            <a:xfrm>
              <a:off x="528" y="2698"/>
              <a:ext cx="70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400" b="1" i="1"/>
                <a:t>Paramecium</a:t>
              </a:r>
            </a:p>
            <a:p>
              <a:pPr algn="ctr" eaLnBrk="1" hangingPunct="1"/>
              <a:r>
                <a:rPr lang="en-US" sz="1400" b="1" i="1"/>
                <a:t>caudatum</a:t>
              </a:r>
            </a:p>
          </p:txBody>
        </p:sp>
      </p:grpSp>
      <p:grpSp>
        <p:nvGrpSpPr>
          <p:cNvPr id="10247" name="Group 30"/>
          <p:cNvGrpSpPr>
            <a:grpSpLocks/>
          </p:cNvGrpSpPr>
          <p:nvPr/>
        </p:nvGrpSpPr>
        <p:grpSpPr bwMode="auto">
          <a:xfrm>
            <a:off x="7162800" y="1997075"/>
            <a:ext cx="1600200" cy="1660525"/>
            <a:chOff x="384" y="3168"/>
            <a:chExt cx="1008" cy="1046"/>
          </a:xfrm>
        </p:grpSpPr>
        <p:pic>
          <p:nvPicPr>
            <p:cNvPr id="10252" name="Picture 31" descr="paramecium_bursaria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168"/>
              <a:ext cx="1008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Text Box 32"/>
            <p:cNvSpPr txBox="1">
              <a:spLocks noChangeArrowheads="1"/>
            </p:cNvSpPr>
            <p:nvPr/>
          </p:nvSpPr>
          <p:spPr bwMode="auto">
            <a:xfrm>
              <a:off x="541" y="3888"/>
              <a:ext cx="70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400" b="1" i="1"/>
                <a:t>Paramecium</a:t>
              </a:r>
            </a:p>
            <a:p>
              <a:pPr algn="ctr" eaLnBrk="1" hangingPunct="1"/>
              <a:r>
                <a:rPr lang="en-US" sz="1400" b="1" i="1"/>
                <a:t>bursaria</a:t>
              </a:r>
            </a:p>
          </p:txBody>
        </p:sp>
      </p:grpSp>
      <p:grpSp>
        <p:nvGrpSpPr>
          <p:cNvPr id="10248" name="Group 33"/>
          <p:cNvGrpSpPr>
            <a:grpSpLocks/>
          </p:cNvGrpSpPr>
          <p:nvPr/>
        </p:nvGrpSpPr>
        <p:grpSpPr bwMode="auto">
          <a:xfrm>
            <a:off x="2514600" y="1981200"/>
            <a:ext cx="1600200" cy="1676400"/>
            <a:chOff x="384" y="1968"/>
            <a:chExt cx="1008" cy="1056"/>
          </a:xfrm>
        </p:grpSpPr>
        <p:pic>
          <p:nvPicPr>
            <p:cNvPr id="10250" name="Picture 34" descr="paramecium%20caudatum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968"/>
              <a:ext cx="1008" cy="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" name="Text Box 35"/>
            <p:cNvSpPr txBox="1">
              <a:spLocks noChangeArrowheads="1"/>
            </p:cNvSpPr>
            <p:nvPr/>
          </p:nvSpPr>
          <p:spPr bwMode="auto">
            <a:xfrm>
              <a:off x="528" y="2698"/>
              <a:ext cx="70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400" b="1" i="1"/>
                <a:t>Paramecium</a:t>
              </a:r>
            </a:p>
            <a:p>
              <a:pPr algn="ctr" eaLnBrk="1" hangingPunct="1"/>
              <a:r>
                <a:rPr lang="en-US" sz="1400" b="1" i="1"/>
                <a:t>caudatum</a:t>
              </a:r>
            </a:p>
          </p:txBody>
        </p:sp>
      </p:grpSp>
      <p:sp>
        <p:nvSpPr>
          <p:cNvPr id="10249" name="Text Box 37"/>
          <p:cNvSpPr txBox="1">
            <a:spLocks noChangeArrowheads="1"/>
          </p:cNvSpPr>
          <p:nvPr/>
        </p:nvSpPr>
        <p:spPr bwMode="auto">
          <a:xfrm>
            <a:off x="381000" y="1157288"/>
            <a:ext cx="8499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b="1"/>
              <a:t> Gause found that the species had very different growth curves when grown 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/>
              <a:t>Exploitation competition</a:t>
            </a:r>
          </a:p>
        </p:txBody>
      </p:sp>
      <p:pic>
        <p:nvPicPr>
          <p:cNvPr id="11267" name="Picture 4" descr="scan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24325"/>
            <a:ext cx="73914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7" descr="scan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1534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8"/>
          <p:cNvSpPr txBox="1">
            <a:spLocks noChangeArrowheads="1"/>
          </p:cNvSpPr>
          <p:nvPr/>
        </p:nvSpPr>
        <p:spPr bwMode="auto">
          <a:xfrm>
            <a:off x="3336925" y="990600"/>
            <a:ext cx="2705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Species grown in isolation</a:t>
            </a:r>
          </a:p>
        </p:txBody>
      </p:sp>
      <p:sp>
        <p:nvSpPr>
          <p:cNvPr id="11270" name="Text Box 19"/>
          <p:cNvSpPr txBox="1">
            <a:spLocks noChangeArrowheads="1"/>
          </p:cNvSpPr>
          <p:nvPr/>
        </p:nvSpPr>
        <p:spPr bwMode="auto">
          <a:xfrm>
            <a:off x="3124200" y="3748088"/>
            <a:ext cx="3035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Species grown in competition</a:t>
            </a:r>
          </a:p>
        </p:txBody>
      </p:sp>
      <p:sp>
        <p:nvSpPr>
          <p:cNvPr id="11271" name="Text Box 20"/>
          <p:cNvSpPr txBox="1">
            <a:spLocks noChangeArrowheads="1"/>
          </p:cNvSpPr>
          <p:nvPr/>
        </p:nvSpPr>
        <p:spPr bwMode="auto">
          <a:xfrm>
            <a:off x="0" y="62865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/>
              <a:t>Exploitation competition depresses population sizes and can lead to extinction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3267</TotalTime>
  <Words>1356</Words>
  <Application>Microsoft Office PowerPoint</Application>
  <PresentationFormat>On-screen Show (4:3)</PresentationFormat>
  <Paragraphs>341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Biological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Nuismer</dc:creator>
  <cp:lastModifiedBy>Nuismer</cp:lastModifiedBy>
  <cp:revision>461</cp:revision>
  <dcterms:created xsi:type="dcterms:W3CDTF">2004-02-10T02:01:49Z</dcterms:created>
  <dcterms:modified xsi:type="dcterms:W3CDTF">2015-03-10T17:37:07Z</dcterms:modified>
</cp:coreProperties>
</file>