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8" r:id="rId2"/>
    <p:sldId id="378" r:id="rId3"/>
    <p:sldId id="379" r:id="rId4"/>
    <p:sldId id="345" r:id="rId5"/>
    <p:sldId id="346" r:id="rId6"/>
    <p:sldId id="344" r:id="rId7"/>
    <p:sldId id="302" r:id="rId8"/>
    <p:sldId id="363" r:id="rId9"/>
    <p:sldId id="347" r:id="rId10"/>
    <p:sldId id="348" r:id="rId11"/>
    <p:sldId id="303" r:id="rId12"/>
    <p:sldId id="304" r:id="rId13"/>
    <p:sldId id="349" r:id="rId14"/>
    <p:sldId id="364" r:id="rId15"/>
    <p:sldId id="350" r:id="rId16"/>
    <p:sldId id="305" r:id="rId17"/>
    <p:sldId id="356" r:id="rId18"/>
    <p:sldId id="306" r:id="rId19"/>
    <p:sldId id="380" r:id="rId20"/>
    <p:sldId id="351" r:id="rId21"/>
    <p:sldId id="307" r:id="rId22"/>
    <p:sldId id="308" r:id="rId23"/>
    <p:sldId id="309" r:id="rId24"/>
    <p:sldId id="359" r:id="rId25"/>
    <p:sldId id="361" r:id="rId26"/>
    <p:sldId id="360" r:id="rId27"/>
    <p:sldId id="310" r:id="rId28"/>
    <p:sldId id="376" r:id="rId29"/>
    <p:sldId id="388" r:id="rId30"/>
    <p:sldId id="381" r:id="rId31"/>
    <p:sldId id="385" r:id="rId32"/>
    <p:sldId id="386" r:id="rId33"/>
    <p:sldId id="382" r:id="rId34"/>
    <p:sldId id="383" r:id="rId35"/>
    <p:sldId id="384" r:id="rId36"/>
    <p:sldId id="387"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CCCCFF"/>
    <a:srgbClr val="800000"/>
    <a:srgbClr val="FF6600"/>
    <a:srgbClr val="FF0000"/>
    <a:srgbClr val="FFFF00"/>
    <a:srgbClr val="66FF33"/>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68" autoAdjust="0"/>
    <p:restoredTop sz="93835" autoAdjust="0"/>
  </p:normalViewPr>
  <p:slideViewPr>
    <p:cSldViewPr>
      <p:cViewPr>
        <p:scale>
          <a:sx n="98" d="100"/>
          <a:sy n="98" d="100"/>
        </p:scale>
        <p:origin x="-1920" y="-60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image" Target="../media/image18.wmf"/><Relationship Id="rId7" Type="http://schemas.openxmlformats.org/officeDocument/2006/relationships/image" Target="../media/image22.wmf"/><Relationship Id="rId2" Type="http://schemas.openxmlformats.org/officeDocument/2006/relationships/image" Target="../media/image17.wmf"/><Relationship Id="rId1" Type="http://schemas.openxmlformats.org/officeDocument/2006/relationships/image" Target="../media/image16.wmf"/><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28.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DF730D-166A-4757-9D92-B520584D0B3B}" type="slidenum">
              <a:rPr lang="en-US"/>
              <a:pPr>
                <a:defRPr/>
              </a:pPr>
              <a:t>‹#›</a:t>
            </a:fld>
            <a:endParaRPr lang="en-US"/>
          </a:p>
        </p:txBody>
      </p:sp>
    </p:spTree>
    <p:extLst>
      <p:ext uri="{BB962C8B-B14F-4D97-AF65-F5344CB8AC3E}">
        <p14:creationId xmlns:p14="http://schemas.microsoft.com/office/powerpoint/2010/main" val="2262486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7F273F-BB98-406D-8682-87D83CF18976}" type="slidenum">
              <a:rPr lang="en-US"/>
              <a:pPr>
                <a:defRPr/>
              </a:pPr>
              <a:t>‹#›</a:t>
            </a:fld>
            <a:endParaRPr lang="en-US"/>
          </a:p>
        </p:txBody>
      </p:sp>
    </p:spTree>
    <p:extLst>
      <p:ext uri="{BB962C8B-B14F-4D97-AF65-F5344CB8AC3E}">
        <p14:creationId xmlns:p14="http://schemas.microsoft.com/office/powerpoint/2010/main" val="1506441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24FB3C-EEC7-4603-9D86-C73A0253D0BE}" type="slidenum">
              <a:rPr lang="en-US"/>
              <a:pPr>
                <a:defRPr/>
              </a:pPr>
              <a:t>‹#›</a:t>
            </a:fld>
            <a:endParaRPr lang="en-US"/>
          </a:p>
        </p:txBody>
      </p:sp>
    </p:spTree>
    <p:extLst>
      <p:ext uri="{BB962C8B-B14F-4D97-AF65-F5344CB8AC3E}">
        <p14:creationId xmlns:p14="http://schemas.microsoft.com/office/powerpoint/2010/main" val="61529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02F030-200F-40DE-9EB6-09E4459D2355}" type="slidenum">
              <a:rPr lang="en-US"/>
              <a:pPr>
                <a:defRPr/>
              </a:pPr>
              <a:t>‹#›</a:t>
            </a:fld>
            <a:endParaRPr lang="en-US"/>
          </a:p>
        </p:txBody>
      </p:sp>
    </p:spTree>
    <p:extLst>
      <p:ext uri="{BB962C8B-B14F-4D97-AF65-F5344CB8AC3E}">
        <p14:creationId xmlns:p14="http://schemas.microsoft.com/office/powerpoint/2010/main" val="784022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1FCA44-F48A-4BFC-8E0C-909F886A369E}" type="slidenum">
              <a:rPr lang="en-US"/>
              <a:pPr>
                <a:defRPr/>
              </a:pPr>
              <a:t>‹#›</a:t>
            </a:fld>
            <a:endParaRPr lang="en-US"/>
          </a:p>
        </p:txBody>
      </p:sp>
    </p:spTree>
    <p:extLst>
      <p:ext uri="{BB962C8B-B14F-4D97-AF65-F5344CB8AC3E}">
        <p14:creationId xmlns:p14="http://schemas.microsoft.com/office/powerpoint/2010/main" val="4044956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57F2312-E308-4073-8198-EE544BDE9256}" type="slidenum">
              <a:rPr lang="en-US"/>
              <a:pPr>
                <a:defRPr/>
              </a:pPr>
              <a:t>‹#›</a:t>
            </a:fld>
            <a:endParaRPr lang="en-US"/>
          </a:p>
        </p:txBody>
      </p:sp>
    </p:spTree>
    <p:extLst>
      <p:ext uri="{BB962C8B-B14F-4D97-AF65-F5344CB8AC3E}">
        <p14:creationId xmlns:p14="http://schemas.microsoft.com/office/powerpoint/2010/main" val="2494956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0F8DC91-0815-4397-91A7-F88D7D72D174}" type="slidenum">
              <a:rPr lang="en-US"/>
              <a:pPr>
                <a:defRPr/>
              </a:pPr>
              <a:t>‹#›</a:t>
            </a:fld>
            <a:endParaRPr lang="en-US"/>
          </a:p>
        </p:txBody>
      </p:sp>
    </p:spTree>
    <p:extLst>
      <p:ext uri="{BB962C8B-B14F-4D97-AF65-F5344CB8AC3E}">
        <p14:creationId xmlns:p14="http://schemas.microsoft.com/office/powerpoint/2010/main" val="127212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43BAAF1-F098-4424-A0E2-95079CE2E3EE}" type="slidenum">
              <a:rPr lang="en-US"/>
              <a:pPr>
                <a:defRPr/>
              </a:pPr>
              <a:t>‹#›</a:t>
            </a:fld>
            <a:endParaRPr lang="en-US"/>
          </a:p>
        </p:txBody>
      </p:sp>
    </p:spTree>
    <p:extLst>
      <p:ext uri="{BB962C8B-B14F-4D97-AF65-F5344CB8AC3E}">
        <p14:creationId xmlns:p14="http://schemas.microsoft.com/office/powerpoint/2010/main" val="1202197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1F4C2D6-6618-491D-B13B-849D3E5A7EA8}" type="slidenum">
              <a:rPr lang="en-US"/>
              <a:pPr>
                <a:defRPr/>
              </a:pPr>
              <a:t>‹#›</a:t>
            </a:fld>
            <a:endParaRPr lang="en-US"/>
          </a:p>
        </p:txBody>
      </p:sp>
    </p:spTree>
    <p:extLst>
      <p:ext uri="{BB962C8B-B14F-4D97-AF65-F5344CB8AC3E}">
        <p14:creationId xmlns:p14="http://schemas.microsoft.com/office/powerpoint/2010/main" val="2352955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82B4A9C-9731-4165-A8C1-65FF800A5A7A}" type="slidenum">
              <a:rPr lang="en-US"/>
              <a:pPr>
                <a:defRPr/>
              </a:pPr>
              <a:t>‹#›</a:t>
            </a:fld>
            <a:endParaRPr lang="en-US"/>
          </a:p>
        </p:txBody>
      </p:sp>
    </p:spTree>
    <p:extLst>
      <p:ext uri="{BB962C8B-B14F-4D97-AF65-F5344CB8AC3E}">
        <p14:creationId xmlns:p14="http://schemas.microsoft.com/office/powerpoint/2010/main" val="179079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D759E85-2ED2-491C-B9DA-76D595F56714}" type="slidenum">
              <a:rPr lang="en-US"/>
              <a:pPr>
                <a:defRPr/>
              </a:pPr>
              <a:t>‹#›</a:t>
            </a:fld>
            <a:endParaRPr lang="en-US"/>
          </a:p>
        </p:txBody>
      </p:sp>
    </p:spTree>
    <p:extLst>
      <p:ext uri="{BB962C8B-B14F-4D97-AF65-F5344CB8AC3E}">
        <p14:creationId xmlns:p14="http://schemas.microsoft.com/office/powerpoint/2010/main" val="1935044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6D6646CE-8960-4AF3-B3B2-C2FFEDD32D4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8.wmf"/><Relationship Id="rId13" Type="http://schemas.openxmlformats.org/officeDocument/2006/relationships/oleObject" Target="../embeddings/oleObject8.bin"/><Relationship Id="rId18" Type="http://schemas.openxmlformats.org/officeDocument/2006/relationships/image" Target="../media/image23.wmf"/><Relationship Id="rId3" Type="http://schemas.openxmlformats.org/officeDocument/2006/relationships/oleObject" Target="../embeddings/oleObject3.bin"/><Relationship Id="rId7" Type="http://schemas.openxmlformats.org/officeDocument/2006/relationships/oleObject" Target="../embeddings/oleObject5.bin"/><Relationship Id="rId12" Type="http://schemas.openxmlformats.org/officeDocument/2006/relationships/image" Target="../media/image20.wmf"/><Relationship Id="rId17" Type="http://schemas.openxmlformats.org/officeDocument/2006/relationships/oleObject" Target="../embeddings/oleObject10.bin"/><Relationship Id="rId2" Type="http://schemas.openxmlformats.org/officeDocument/2006/relationships/slideLayout" Target="../slideLayouts/slideLayout7.xml"/><Relationship Id="rId16" Type="http://schemas.openxmlformats.org/officeDocument/2006/relationships/image" Target="../media/image22.wmf"/><Relationship Id="rId1" Type="http://schemas.openxmlformats.org/officeDocument/2006/relationships/vmlDrawing" Target="../drawings/vmlDrawing2.vml"/><Relationship Id="rId6" Type="http://schemas.openxmlformats.org/officeDocument/2006/relationships/image" Target="../media/image17.wmf"/><Relationship Id="rId11" Type="http://schemas.openxmlformats.org/officeDocument/2006/relationships/oleObject" Target="../embeddings/oleObject7.bin"/><Relationship Id="rId5" Type="http://schemas.openxmlformats.org/officeDocument/2006/relationships/oleObject" Target="../embeddings/oleObject4.bin"/><Relationship Id="rId15" Type="http://schemas.openxmlformats.org/officeDocument/2006/relationships/oleObject" Target="../embeddings/oleObject9.bin"/><Relationship Id="rId10" Type="http://schemas.openxmlformats.org/officeDocument/2006/relationships/image" Target="../media/image19.wmf"/><Relationship Id="rId4" Type="http://schemas.openxmlformats.org/officeDocument/2006/relationships/image" Target="../media/image16.wmf"/><Relationship Id="rId9" Type="http://schemas.openxmlformats.org/officeDocument/2006/relationships/oleObject" Target="../embeddings/oleObject6.bin"/><Relationship Id="rId14" Type="http://schemas.openxmlformats.org/officeDocument/2006/relationships/image" Target="../media/image21.wmf"/></Relationships>
</file>

<file path=ppt/slides/_rels/slide11.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slideLayout" Target="../slideLayouts/slideLayout7.xml"/><Relationship Id="rId5" Type="http://schemas.openxmlformats.org/officeDocument/2006/relationships/image" Target="../media/image27.wmf"/><Relationship Id="rId4" Type="http://schemas.openxmlformats.org/officeDocument/2006/relationships/image" Target="../media/image26.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5.wmf"/><Relationship Id="rId5" Type="http://schemas.openxmlformats.org/officeDocument/2006/relationships/oleObject" Target="../embeddings/oleObject12.bin"/><Relationship Id="rId4" Type="http://schemas.openxmlformats.org/officeDocument/2006/relationships/image" Target="../media/image28.wmf"/></Relationships>
</file>

<file path=ppt/slides/_rels/slide16.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slideLayout" Target="../slideLayouts/slideLayout7.xml"/><Relationship Id="rId5" Type="http://schemas.openxmlformats.org/officeDocument/2006/relationships/image" Target="../media/image32.wmf"/><Relationship Id="rId4" Type="http://schemas.openxmlformats.org/officeDocument/2006/relationships/image" Target="../media/image31.wmf"/></Relationships>
</file>

<file path=ppt/slides/_rels/slide17.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0.w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enature.com/fieldguide/showSpecies_LI.asp?imageID=18843"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33.w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7.wmf"/><Relationship Id="rId7" Type="http://schemas.openxmlformats.org/officeDocument/2006/relationships/image" Target="../media/image41.wmf"/><Relationship Id="rId2" Type="http://schemas.openxmlformats.org/officeDocument/2006/relationships/image" Target="../media/image36.wmf"/><Relationship Id="rId1" Type="http://schemas.openxmlformats.org/officeDocument/2006/relationships/slideLayout" Target="../slideLayouts/slideLayout7.xml"/><Relationship Id="rId6" Type="http://schemas.openxmlformats.org/officeDocument/2006/relationships/image" Target="../media/image40.wmf"/><Relationship Id="rId5" Type="http://schemas.openxmlformats.org/officeDocument/2006/relationships/image" Target="../media/image39.wmf"/><Relationship Id="rId4" Type="http://schemas.openxmlformats.org/officeDocument/2006/relationships/image" Target="../media/image38.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9.wmf"/><Relationship Id="rId7" Type="http://schemas.openxmlformats.org/officeDocument/2006/relationships/image" Target="../media/image44.wmf"/><Relationship Id="rId2" Type="http://schemas.openxmlformats.org/officeDocument/2006/relationships/image" Target="../media/image38.wmf"/><Relationship Id="rId1" Type="http://schemas.openxmlformats.org/officeDocument/2006/relationships/slideLayout" Target="../slideLayouts/slideLayout7.xml"/><Relationship Id="rId6" Type="http://schemas.openxmlformats.org/officeDocument/2006/relationships/image" Target="../media/image43.wmf"/><Relationship Id="rId5" Type="http://schemas.openxmlformats.org/officeDocument/2006/relationships/image" Target="../media/image42.wmf"/><Relationship Id="rId4" Type="http://schemas.openxmlformats.org/officeDocument/2006/relationships/image" Target="../media/image40.wmf"/></Relationships>
</file>

<file path=ppt/slides/_rels/slide25.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0.wmf"/><Relationship Id="rId1" Type="http://schemas.openxmlformats.org/officeDocument/2006/relationships/slideLayout" Target="../slideLayouts/slideLayout7.xml"/><Relationship Id="rId5" Type="http://schemas.openxmlformats.org/officeDocument/2006/relationships/image" Target="../media/image47.wmf"/><Relationship Id="rId4" Type="http://schemas.openxmlformats.org/officeDocument/2006/relationships/image" Target="../media/image46.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w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png"/><Relationship Id="rId1" Type="http://schemas.openxmlformats.org/officeDocument/2006/relationships/slideLayout" Target="../slideLayouts/slideLayout7.xml"/><Relationship Id="rId4" Type="http://schemas.openxmlformats.org/officeDocument/2006/relationships/image" Target="../media/image52.emf"/></Relationships>
</file>

<file path=ppt/slides/_rels/slide33.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5.wmf"/><Relationship Id="rId5" Type="http://schemas.openxmlformats.org/officeDocument/2006/relationships/oleObject" Target="../embeddings/oleObject2.bin"/><Relationship Id="rId4" Type="http://schemas.openxmlformats.org/officeDocument/2006/relationships/image" Target="../media/image1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b="1" dirty="0" smtClean="0"/>
              <a:t>Interactions between predators and prey</a:t>
            </a:r>
            <a:endParaRPr lang="en-US" sz="3200" b="1" dirty="0"/>
          </a:p>
        </p:txBody>
      </p:sp>
      <p:pic>
        <p:nvPicPr>
          <p:cNvPr id="2051" name="Picture 3" descr="Mwambashi%20ki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600200"/>
            <a:ext cx="5648325"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b="1"/>
              <a:t>What are the equilibria?</a:t>
            </a:r>
          </a:p>
        </p:txBody>
      </p:sp>
      <p:graphicFrame>
        <p:nvGraphicFramePr>
          <p:cNvPr id="16387" name="Object 3"/>
          <p:cNvGraphicFramePr>
            <a:graphicFrameLocks noChangeAspect="1"/>
          </p:cNvGraphicFramePr>
          <p:nvPr/>
        </p:nvGraphicFramePr>
        <p:xfrm>
          <a:off x="1582738" y="2182813"/>
          <a:ext cx="1635125" cy="331787"/>
        </p:xfrm>
        <a:graphic>
          <a:graphicData uri="http://schemas.openxmlformats.org/presentationml/2006/ole">
            <mc:AlternateContent xmlns:mc="http://schemas.openxmlformats.org/markup-compatibility/2006">
              <mc:Choice xmlns:v="urn:schemas-microsoft-com:vml" Requires="v">
                <p:oleObj spid="_x0000_s16705" name="Equation" r:id="rId3" imgW="875920" imgH="177723" progId="Equation.3">
                  <p:embed/>
                </p:oleObj>
              </mc:Choice>
              <mc:Fallback>
                <p:oleObj name="Equation" r:id="rId3" imgW="875920" imgH="177723"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2738" y="2182813"/>
                        <a:ext cx="1635125" cy="331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388" name="Text Box 4"/>
          <p:cNvSpPr txBox="1">
            <a:spLocks noChangeArrowheads="1"/>
          </p:cNvSpPr>
          <p:nvPr/>
        </p:nvSpPr>
        <p:spPr bwMode="auto">
          <a:xfrm>
            <a:off x="1949450" y="1371600"/>
            <a:ext cx="692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000" b="1" u="sng"/>
              <a:t>Prey</a:t>
            </a:r>
          </a:p>
        </p:txBody>
      </p:sp>
      <p:sp>
        <p:nvSpPr>
          <p:cNvPr id="16389" name="Text Box 5"/>
          <p:cNvSpPr txBox="1">
            <a:spLocks noChangeArrowheads="1"/>
          </p:cNvSpPr>
          <p:nvPr/>
        </p:nvSpPr>
        <p:spPr bwMode="auto">
          <a:xfrm>
            <a:off x="6330950" y="1371600"/>
            <a:ext cx="1157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000" b="1" u="sng"/>
              <a:t>Predator</a:t>
            </a:r>
          </a:p>
        </p:txBody>
      </p:sp>
      <p:graphicFrame>
        <p:nvGraphicFramePr>
          <p:cNvPr id="16390" name="Object 6"/>
          <p:cNvGraphicFramePr>
            <a:graphicFrameLocks noChangeAspect="1"/>
          </p:cNvGraphicFramePr>
          <p:nvPr/>
        </p:nvGraphicFramePr>
        <p:xfrm>
          <a:off x="6015038" y="2182813"/>
          <a:ext cx="1636712" cy="379412"/>
        </p:xfrm>
        <a:graphic>
          <a:graphicData uri="http://schemas.openxmlformats.org/presentationml/2006/ole">
            <mc:AlternateContent xmlns:mc="http://schemas.openxmlformats.org/markup-compatibility/2006">
              <mc:Choice xmlns:v="urn:schemas-microsoft-com:vml" Requires="v">
                <p:oleObj spid="_x0000_s16706" name="Equation" r:id="rId5" imgW="876300" imgH="203200" progId="Equation.3">
                  <p:embed/>
                </p:oleObj>
              </mc:Choice>
              <mc:Fallback>
                <p:oleObj name="Equation" r:id="rId5" imgW="876300" imgH="2032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5038" y="2182813"/>
                        <a:ext cx="1636712" cy="379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91" name="Object 10"/>
          <p:cNvGraphicFramePr>
            <a:graphicFrameLocks noChangeAspect="1"/>
          </p:cNvGraphicFramePr>
          <p:nvPr/>
        </p:nvGraphicFramePr>
        <p:xfrm>
          <a:off x="1570038" y="2813050"/>
          <a:ext cx="1658937" cy="377825"/>
        </p:xfrm>
        <a:graphic>
          <a:graphicData uri="http://schemas.openxmlformats.org/presentationml/2006/ole">
            <mc:AlternateContent xmlns:mc="http://schemas.openxmlformats.org/markup-compatibility/2006">
              <mc:Choice xmlns:v="urn:schemas-microsoft-com:vml" Requires="v">
                <p:oleObj spid="_x0000_s16707" name="Equation" r:id="rId7" imgW="888614" imgH="203112" progId="Equation.3">
                  <p:embed/>
                </p:oleObj>
              </mc:Choice>
              <mc:Fallback>
                <p:oleObj name="Equation" r:id="rId7" imgW="888614" imgH="203112" progId="Equation.3">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70038" y="2813050"/>
                        <a:ext cx="1658937" cy="377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92" name="Object 11"/>
          <p:cNvGraphicFramePr>
            <a:graphicFrameLocks noChangeAspect="1"/>
          </p:cNvGraphicFramePr>
          <p:nvPr/>
        </p:nvGraphicFramePr>
        <p:xfrm>
          <a:off x="1973263" y="4429125"/>
          <a:ext cx="852487" cy="330200"/>
        </p:xfrm>
        <a:graphic>
          <a:graphicData uri="http://schemas.openxmlformats.org/presentationml/2006/ole">
            <mc:AlternateContent xmlns:mc="http://schemas.openxmlformats.org/markup-compatibility/2006">
              <mc:Choice xmlns:v="urn:schemas-microsoft-com:vml" Requires="v">
                <p:oleObj spid="_x0000_s16708" name="Equation" r:id="rId9" imgW="457002" imgH="177723" progId="Equation.3">
                  <p:embed/>
                </p:oleObj>
              </mc:Choice>
              <mc:Fallback>
                <p:oleObj name="Equation" r:id="rId9" imgW="457002" imgH="177723" progId="Equation.3">
                  <p:embed/>
                  <p:pic>
                    <p:nvPicPr>
                      <p:cNvPr id="0"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73263" y="4429125"/>
                        <a:ext cx="852487"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93" name="Object 12"/>
          <p:cNvGraphicFramePr>
            <a:graphicFrameLocks noChangeAspect="1"/>
          </p:cNvGraphicFramePr>
          <p:nvPr/>
        </p:nvGraphicFramePr>
        <p:xfrm>
          <a:off x="1997075" y="5059363"/>
          <a:ext cx="806450" cy="731837"/>
        </p:xfrm>
        <a:graphic>
          <a:graphicData uri="http://schemas.openxmlformats.org/presentationml/2006/ole">
            <mc:AlternateContent xmlns:mc="http://schemas.openxmlformats.org/markup-compatibility/2006">
              <mc:Choice xmlns:v="urn:schemas-microsoft-com:vml" Requires="v">
                <p:oleObj spid="_x0000_s16709" name="Equation" r:id="rId11" imgW="431613" imgH="393529" progId="Equation.3">
                  <p:embed/>
                </p:oleObj>
              </mc:Choice>
              <mc:Fallback>
                <p:oleObj name="Equation" r:id="rId11" imgW="431613" imgH="393529" progId="Equation.3">
                  <p:embed/>
                  <p:pic>
                    <p:nvPicPr>
                      <p:cNvPr id="0"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97075" y="5059363"/>
                        <a:ext cx="806450" cy="731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94" name="Object 13"/>
          <p:cNvGraphicFramePr>
            <a:graphicFrameLocks noChangeAspect="1"/>
          </p:cNvGraphicFramePr>
          <p:nvPr/>
        </p:nvGraphicFramePr>
        <p:xfrm>
          <a:off x="5991225" y="2822575"/>
          <a:ext cx="1682750" cy="379413"/>
        </p:xfrm>
        <a:graphic>
          <a:graphicData uri="http://schemas.openxmlformats.org/presentationml/2006/ole">
            <mc:AlternateContent xmlns:mc="http://schemas.openxmlformats.org/markup-compatibility/2006">
              <mc:Choice xmlns:v="urn:schemas-microsoft-com:vml" Requires="v">
                <p:oleObj spid="_x0000_s16710" name="Equation" r:id="rId13" imgW="901309" imgH="203112" progId="Equation.3">
                  <p:embed/>
                </p:oleObj>
              </mc:Choice>
              <mc:Fallback>
                <p:oleObj name="Equation" r:id="rId13" imgW="901309" imgH="203112" progId="Equation.3">
                  <p:embed/>
                  <p:pic>
                    <p:nvPicPr>
                      <p:cNvPr id="0" name="Object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91225" y="2822575"/>
                        <a:ext cx="1682750" cy="379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95" name="Object 14"/>
          <p:cNvGraphicFramePr>
            <a:graphicFrameLocks noChangeAspect="1"/>
          </p:cNvGraphicFramePr>
          <p:nvPr/>
        </p:nvGraphicFramePr>
        <p:xfrm>
          <a:off x="6370638" y="4367213"/>
          <a:ext cx="923925" cy="379412"/>
        </p:xfrm>
        <a:graphic>
          <a:graphicData uri="http://schemas.openxmlformats.org/presentationml/2006/ole">
            <mc:AlternateContent xmlns:mc="http://schemas.openxmlformats.org/markup-compatibility/2006">
              <mc:Choice xmlns:v="urn:schemas-microsoft-com:vml" Requires="v">
                <p:oleObj spid="_x0000_s16711" name="Equation" r:id="rId15" imgW="494870" imgH="203024" progId="Equation.3">
                  <p:embed/>
                </p:oleObj>
              </mc:Choice>
              <mc:Fallback>
                <p:oleObj name="Equation" r:id="rId15" imgW="494870" imgH="203024" progId="Equation.3">
                  <p:embed/>
                  <p:pic>
                    <p:nvPicPr>
                      <p:cNvPr id="0" name="Object 1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370638" y="4367213"/>
                        <a:ext cx="923925" cy="379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96" name="Object 15"/>
          <p:cNvGraphicFramePr>
            <a:graphicFrameLocks noChangeAspect="1"/>
          </p:cNvGraphicFramePr>
          <p:nvPr/>
        </p:nvGraphicFramePr>
        <p:xfrm>
          <a:off x="6405563" y="5008563"/>
          <a:ext cx="852487" cy="782637"/>
        </p:xfrm>
        <a:graphic>
          <a:graphicData uri="http://schemas.openxmlformats.org/presentationml/2006/ole">
            <mc:AlternateContent xmlns:mc="http://schemas.openxmlformats.org/markup-compatibility/2006">
              <mc:Choice xmlns:v="urn:schemas-microsoft-com:vml" Requires="v">
                <p:oleObj spid="_x0000_s16712" name="Equation" r:id="rId17" imgW="457200" imgH="419100" progId="Equation.3">
                  <p:embed/>
                </p:oleObj>
              </mc:Choice>
              <mc:Fallback>
                <p:oleObj name="Equation" r:id="rId17" imgW="457200" imgH="419100" progId="Equation.3">
                  <p:embed/>
                  <p:pic>
                    <p:nvPicPr>
                      <p:cNvPr id="0" name="Object 1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405563" y="5008563"/>
                        <a:ext cx="852487" cy="782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397" name="Text Box 16"/>
          <p:cNvSpPr txBox="1">
            <a:spLocks noChangeArrowheads="1"/>
          </p:cNvSpPr>
          <p:nvPr/>
        </p:nvSpPr>
        <p:spPr bwMode="auto">
          <a:xfrm>
            <a:off x="304800" y="3489325"/>
            <a:ext cx="4191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b="1">
                <a:solidFill>
                  <a:srgbClr val="FF0000"/>
                </a:solidFill>
              </a:rPr>
              <a:t>Here we see that </a:t>
            </a:r>
            <a:r>
              <a:rPr lang="en-US" b="1" i="1">
                <a:solidFill>
                  <a:srgbClr val="FF0000"/>
                </a:solidFill>
              </a:rPr>
              <a:t>N</a:t>
            </a:r>
            <a:r>
              <a:rPr lang="en-US" b="1">
                <a:solidFill>
                  <a:srgbClr val="FF0000"/>
                </a:solidFill>
              </a:rPr>
              <a:t> = 0 is one equilibrium, but there is also another:</a:t>
            </a:r>
          </a:p>
        </p:txBody>
      </p:sp>
      <p:sp>
        <p:nvSpPr>
          <p:cNvPr id="16398" name="Text Box 17"/>
          <p:cNvSpPr txBox="1">
            <a:spLocks noChangeArrowheads="1"/>
          </p:cNvSpPr>
          <p:nvPr/>
        </p:nvSpPr>
        <p:spPr bwMode="auto">
          <a:xfrm>
            <a:off x="4826000" y="3463925"/>
            <a:ext cx="4013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b="1">
                <a:solidFill>
                  <a:srgbClr val="FF0000"/>
                </a:solidFill>
              </a:rPr>
              <a:t>Here we see that </a:t>
            </a:r>
            <a:r>
              <a:rPr lang="en-US" b="1" i="1">
                <a:solidFill>
                  <a:srgbClr val="FF0000"/>
                </a:solidFill>
              </a:rPr>
              <a:t>P</a:t>
            </a:r>
            <a:r>
              <a:rPr lang="en-US" b="1">
                <a:solidFill>
                  <a:srgbClr val="FF0000"/>
                </a:solidFill>
              </a:rPr>
              <a:t> = 0 is one equilibrium, but there is also another:</a:t>
            </a:r>
          </a:p>
        </p:txBody>
      </p:sp>
      <p:sp>
        <p:nvSpPr>
          <p:cNvPr id="16399" name="Text Box 18"/>
          <p:cNvSpPr txBox="1">
            <a:spLocks noChangeArrowheads="1"/>
          </p:cNvSpPr>
          <p:nvPr/>
        </p:nvSpPr>
        <p:spPr bwMode="auto">
          <a:xfrm>
            <a:off x="677863" y="5791200"/>
            <a:ext cx="34448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b="1">
                <a:solidFill>
                  <a:srgbClr val="FF0000"/>
                </a:solidFill>
              </a:rPr>
              <a:t>Solving for the prey equilibrium actually gives us an answer in terms of the predator!</a:t>
            </a:r>
          </a:p>
        </p:txBody>
      </p:sp>
      <p:sp>
        <p:nvSpPr>
          <p:cNvPr id="16400" name="Text Box 19"/>
          <p:cNvSpPr txBox="1">
            <a:spLocks noChangeArrowheads="1"/>
          </p:cNvSpPr>
          <p:nvPr/>
        </p:nvSpPr>
        <p:spPr bwMode="auto">
          <a:xfrm>
            <a:off x="5110163" y="5791200"/>
            <a:ext cx="34448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b="1">
                <a:solidFill>
                  <a:srgbClr val="FF0000"/>
                </a:solidFill>
              </a:rPr>
              <a:t>Solving for the predator equilibrium actually gives us an answer in terms of the prey!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0" y="76200"/>
            <a:ext cx="91440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2800" b="1"/>
              <a:t>Are these equilibria ever reached?</a:t>
            </a:r>
          </a:p>
          <a:p>
            <a:pPr algn="ctr" eaLnBrk="1" hangingPunct="1"/>
            <a:r>
              <a:rPr lang="en-US" b="1"/>
              <a:t>(in this example, </a:t>
            </a:r>
            <a:r>
              <a:rPr lang="en-US" b="1" i="1"/>
              <a:t>r</a:t>
            </a:r>
            <a:r>
              <a:rPr lang="en-US" b="1"/>
              <a:t> = </a:t>
            </a:r>
            <a:r>
              <a:rPr lang="en-US" b="1">
                <a:sym typeface="Mathematica1" pitchFamily="2" charset="2"/>
              </a:rPr>
              <a:t> and </a:t>
            </a:r>
            <a:r>
              <a:rPr lang="en-US" b="1" i="1">
                <a:sym typeface="Mathematica1" pitchFamily="2" charset="2"/>
              </a:rPr>
              <a:t>q</a:t>
            </a:r>
            <a:r>
              <a:rPr lang="en-US" b="1">
                <a:sym typeface="Mathematica1" pitchFamily="2" charset="2"/>
              </a:rPr>
              <a:t> = )</a:t>
            </a:r>
          </a:p>
        </p:txBody>
      </p:sp>
      <p:pic>
        <p:nvPicPr>
          <p:cNvPr id="1741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095375"/>
            <a:ext cx="4257675"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3075" y="1095375"/>
            <a:ext cx="3209925"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925" y="3381375"/>
            <a:ext cx="4257675"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3550" y="3381375"/>
            <a:ext cx="3209925"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Text Box 9"/>
          <p:cNvSpPr txBox="1">
            <a:spLocks noChangeArrowheads="1"/>
          </p:cNvSpPr>
          <p:nvPr/>
        </p:nvSpPr>
        <p:spPr bwMode="auto">
          <a:xfrm>
            <a:off x="2362200" y="5705475"/>
            <a:ext cx="692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Time</a:t>
            </a:r>
          </a:p>
        </p:txBody>
      </p:sp>
      <p:sp>
        <p:nvSpPr>
          <p:cNvPr id="17416" name="Text Box 10"/>
          <p:cNvSpPr txBox="1">
            <a:spLocks noChangeArrowheads="1"/>
          </p:cNvSpPr>
          <p:nvPr/>
        </p:nvSpPr>
        <p:spPr bwMode="auto">
          <a:xfrm>
            <a:off x="6543675" y="5729288"/>
            <a:ext cx="1397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Prey density</a:t>
            </a:r>
          </a:p>
        </p:txBody>
      </p:sp>
      <p:sp>
        <p:nvSpPr>
          <p:cNvPr id="17417" name="Text Box 11"/>
          <p:cNvSpPr txBox="1">
            <a:spLocks noChangeArrowheads="1"/>
          </p:cNvSpPr>
          <p:nvPr/>
        </p:nvSpPr>
        <p:spPr bwMode="auto">
          <a:xfrm rot="-5400000">
            <a:off x="4523582" y="2072481"/>
            <a:ext cx="1816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Predator density</a:t>
            </a:r>
          </a:p>
        </p:txBody>
      </p:sp>
      <p:sp>
        <p:nvSpPr>
          <p:cNvPr id="17418" name="Text Box 12"/>
          <p:cNvSpPr txBox="1">
            <a:spLocks noChangeArrowheads="1"/>
          </p:cNvSpPr>
          <p:nvPr/>
        </p:nvSpPr>
        <p:spPr bwMode="auto">
          <a:xfrm rot="-5400000">
            <a:off x="4523582" y="4294981"/>
            <a:ext cx="1816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Predator density</a:t>
            </a:r>
          </a:p>
        </p:txBody>
      </p:sp>
      <p:sp>
        <p:nvSpPr>
          <p:cNvPr id="17419" name="Text Box 13"/>
          <p:cNvSpPr txBox="1">
            <a:spLocks noChangeArrowheads="1"/>
          </p:cNvSpPr>
          <p:nvPr/>
        </p:nvSpPr>
        <p:spPr bwMode="auto">
          <a:xfrm rot="-5400000">
            <a:off x="-591343" y="2015331"/>
            <a:ext cx="2006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Population density</a:t>
            </a:r>
          </a:p>
        </p:txBody>
      </p:sp>
      <p:sp>
        <p:nvSpPr>
          <p:cNvPr id="17420" name="Text Box 14"/>
          <p:cNvSpPr txBox="1">
            <a:spLocks noChangeArrowheads="1"/>
          </p:cNvSpPr>
          <p:nvPr/>
        </p:nvSpPr>
        <p:spPr bwMode="auto">
          <a:xfrm rot="-5400000">
            <a:off x="-591343" y="4352131"/>
            <a:ext cx="2006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Population density</a:t>
            </a:r>
          </a:p>
        </p:txBody>
      </p:sp>
      <p:sp>
        <p:nvSpPr>
          <p:cNvPr id="17421" name="Text Box 15"/>
          <p:cNvSpPr txBox="1">
            <a:spLocks noChangeArrowheads="1"/>
          </p:cNvSpPr>
          <p:nvPr/>
        </p:nvSpPr>
        <p:spPr bwMode="auto">
          <a:xfrm>
            <a:off x="2590800" y="3786188"/>
            <a:ext cx="641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solidFill>
                  <a:srgbClr val="00FFFF"/>
                </a:solidFill>
              </a:rPr>
              <a:t>Prey</a:t>
            </a:r>
          </a:p>
        </p:txBody>
      </p:sp>
      <p:sp>
        <p:nvSpPr>
          <p:cNvPr id="17422" name="Text Box 16"/>
          <p:cNvSpPr txBox="1">
            <a:spLocks noChangeArrowheads="1"/>
          </p:cNvSpPr>
          <p:nvPr/>
        </p:nvSpPr>
        <p:spPr bwMode="auto">
          <a:xfrm>
            <a:off x="2819400" y="1576388"/>
            <a:ext cx="641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solidFill>
                  <a:srgbClr val="00FFFF"/>
                </a:solidFill>
              </a:rPr>
              <a:t>Prey</a:t>
            </a:r>
          </a:p>
        </p:txBody>
      </p:sp>
      <p:sp>
        <p:nvSpPr>
          <p:cNvPr id="17423" name="Text Box 17"/>
          <p:cNvSpPr txBox="1">
            <a:spLocks noChangeArrowheads="1"/>
          </p:cNvSpPr>
          <p:nvPr/>
        </p:nvSpPr>
        <p:spPr bwMode="auto">
          <a:xfrm>
            <a:off x="3124200" y="5005388"/>
            <a:ext cx="1060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solidFill>
                  <a:srgbClr val="66FF33"/>
                </a:solidFill>
              </a:rPr>
              <a:t>Predator</a:t>
            </a:r>
          </a:p>
        </p:txBody>
      </p:sp>
      <p:sp>
        <p:nvSpPr>
          <p:cNvPr id="17424" name="Text Box 18"/>
          <p:cNvSpPr txBox="1">
            <a:spLocks noChangeArrowheads="1"/>
          </p:cNvSpPr>
          <p:nvPr/>
        </p:nvSpPr>
        <p:spPr bwMode="auto">
          <a:xfrm>
            <a:off x="2819400" y="2490788"/>
            <a:ext cx="1060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solidFill>
                  <a:srgbClr val="66FF33"/>
                </a:solidFill>
              </a:rPr>
              <a:t>Predator</a:t>
            </a:r>
          </a:p>
        </p:txBody>
      </p:sp>
      <p:sp>
        <p:nvSpPr>
          <p:cNvPr id="17425" name="Oval 19"/>
          <p:cNvSpPr>
            <a:spLocks noChangeArrowheads="1"/>
          </p:cNvSpPr>
          <p:nvPr/>
        </p:nvSpPr>
        <p:spPr bwMode="auto">
          <a:xfrm>
            <a:off x="7219950" y="2198688"/>
            <a:ext cx="76200" cy="76200"/>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426" name="Oval 20"/>
          <p:cNvSpPr>
            <a:spLocks noChangeArrowheads="1"/>
          </p:cNvSpPr>
          <p:nvPr/>
        </p:nvSpPr>
        <p:spPr bwMode="auto">
          <a:xfrm>
            <a:off x="7213600" y="4491038"/>
            <a:ext cx="76200" cy="76200"/>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427" name="Line 21"/>
          <p:cNvSpPr>
            <a:spLocks noChangeShapeType="1"/>
          </p:cNvSpPr>
          <p:nvPr/>
        </p:nvSpPr>
        <p:spPr bwMode="auto">
          <a:xfrm>
            <a:off x="5994400" y="4516438"/>
            <a:ext cx="2482850"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8" name="Line 22"/>
          <p:cNvSpPr>
            <a:spLocks noChangeShapeType="1"/>
          </p:cNvSpPr>
          <p:nvPr/>
        </p:nvSpPr>
        <p:spPr bwMode="auto">
          <a:xfrm rot="-5400000">
            <a:off x="6369050" y="4545013"/>
            <a:ext cx="1765300"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7429" name="Group 25"/>
          <p:cNvGrpSpPr>
            <a:grpSpLocks/>
          </p:cNvGrpSpPr>
          <p:nvPr/>
        </p:nvGrpSpPr>
        <p:grpSpPr bwMode="auto">
          <a:xfrm>
            <a:off x="6000750" y="1373188"/>
            <a:ext cx="2482850" cy="1765300"/>
            <a:chOff x="3764" y="1056"/>
            <a:chExt cx="1564" cy="1112"/>
          </a:xfrm>
        </p:grpSpPr>
        <p:sp>
          <p:nvSpPr>
            <p:cNvPr id="17443" name="Line 23"/>
            <p:cNvSpPr>
              <a:spLocks noChangeShapeType="1"/>
            </p:cNvSpPr>
            <p:nvPr/>
          </p:nvSpPr>
          <p:spPr bwMode="auto">
            <a:xfrm>
              <a:off x="3764" y="1594"/>
              <a:ext cx="1564"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4" name="Line 24"/>
            <p:cNvSpPr>
              <a:spLocks noChangeShapeType="1"/>
            </p:cNvSpPr>
            <p:nvPr/>
          </p:nvSpPr>
          <p:spPr bwMode="auto">
            <a:xfrm rot="-5400000">
              <a:off x="4000" y="1612"/>
              <a:ext cx="1112"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7430" name="Line 26"/>
          <p:cNvSpPr>
            <a:spLocks noChangeShapeType="1"/>
          </p:cNvSpPr>
          <p:nvPr/>
        </p:nvSpPr>
        <p:spPr bwMode="auto">
          <a:xfrm>
            <a:off x="996950" y="2224088"/>
            <a:ext cx="3479800"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1" name="Line 27"/>
          <p:cNvSpPr>
            <a:spLocks noChangeShapeType="1"/>
          </p:cNvSpPr>
          <p:nvPr/>
        </p:nvSpPr>
        <p:spPr bwMode="auto">
          <a:xfrm>
            <a:off x="1003300" y="4516438"/>
            <a:ext cx="3479800"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2" name="Text Box 30"/>
          <p:cNvSpPr txBox="1">
            <a:spLocks noChangeArrowheads="1"/>
          </p:cNvSpPr>
          <p:nvPr/>
        </p:nvSpPr>
        <p:spPr bwMode="auto">
          <a:xfrm>
            <a:off x="228600" y="6338888"/>
            <a:ext cx="8686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b="1"/>
              <a:t>The model always produces cycles in population densities!</a:t>
            </a:r>
          </a:p>
        </p:txBody>
      </p:sp>
      <p:sp>
        <p:nvSpPr>
          <p:cNvPr id="17433" name="Text Box 31"/>
          <p:cNvSpPr txBox="1">
            <a:spLocks noChangeArrowheads="1"/>
          </p:cNvSpPr>
          <p:nvPr/>
        </p:nvSpPr>
        <p:spPr bwMode="auto">
          <a:xfrm>
            <a:off x="6096000" y="1447800"/>
            <a:ext cx="11207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1400" b="1">
                <a:solidFill>
                  <a:srgbClr val="FFFF00"/>
                </a:solidFill>
              </a:rPr>
              <a:t>Equilibrium</a:t>
            </a:r>
          </a:p>
        </p:txBody>
      </p:sp>
      <p:sp>
        <p:nvSpPr>
          <p:cNvPr id="17434" name="Text Box 32"/>
          <p:cNvSpPr txBox="1">
            <a:spLocks noChangeArrowheads="1"/>
          </p:cNvSpPr>
          <p:nvPr/>
        </p:nvSpPr>
        <p:spPr bwMode="auto">
          <a:xfrm>
            <a:off x="1066800" y="1447800"/>
            <a:ext cx="11207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1400" b="1">
                <a:solidFill>
                  <a:srgbClr val="FFFF00"/>
                </a:solidFill>
              </a:rPr>
              <a:t>Equilibrium</a:t>
            </a:r>
          </a:p>
        </p:txBody>
      </p:sp>
      <p:sp>
        <p:nvSpPr>
          <p:cNvPr id="17435" name="Text Box 33"/>
          <p:cNvSpPr txBox="1">
            <a:spLocks noChangeArrowheads="1"/>
          </p:cNvSpPr>
          <p:nvPr/>
        </p:nvSpPr>
        <p:spPr bwMode="auto">
          <a:xfrm>
            <a:off x="1066800" y="5029200"/>
            <a:ext cx="11207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1400" b="1">
                <a:solidFill>
                  <a:srgbClr val="FFFF00"/>
                </a:solidFill>
              </a:rPr>
              <a:t>Equilibrium</a:t>
            </a:r>
          </a:p>
        </p:txBody>
      </p:sp>
      <p:sp>
        <p:nvSpPr>
          <p:cNvPr id="17436" name="Line 34"/>
          <p:cNvSpPr>
            <a:spLocks noChangeShapeType="1"/>
          </p:cNvSpPr>
          <p:nvPr/>
        </p:nvSpPr>
        <p:spPr bwMode="auto">
          <a:xfrm flipV="1">
            <a:off x="1600200" y="4562475"/>
            <a:ext cx="0" cy="542925"/>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37" name="Line 35"/>
          <p:cNvSpPr>
            <a:spLocks noChangeShapeType="1"/>
          </p:cNvSpPr>
          <p:nvPr/>
        </p:nvSpPr>
        <p:spPr bwMode="auto">
          <a:xfrm>
            <a:off x="1600200" y="1752600"/>
            <a:ext cx="0" cy="447675"/>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38" name="Line 36"/>
          <p:cNvSpPr>
            <a:spLocks noChangeShapeType="1"/>
          </p:cNvSpPr>
          <p:nvPr/>
        </p:nvSpPr>
        <p:spPr bwMode="auto">
          <a:xfrm>
            <a:off x="6705600" y="1752600"/>
            <a:ext cx="457200" cy="381000"/>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39" name="Text Box 37"/>
          <p:cNvSpPr txBox="1">
            <a:spLocks noChangeArrowheads="1"/>
          </p:cNvSpPr>
          <p:nvPr/>
        </p:nvSpPr>
        <p:spPr bwMode="auto">
          <a:xfrm>
            <a:off x="5962650" y="3629025"/>
            <a:ext cx="11207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1400" b="1">
                <a:solidFill>
                  <a:srgbClr val="FFFF00"/>
                </a:solidFill>
              </a:rPr>
              <a:t>Equilibrium</a:t>
            </a:r>
          </a:p>
        </p:txBody>
      </p:sp>
      <p:sp>
        <p:nvSpPr>
          <p:cNvPr id="17440" name="Line 38"/>
          <p:cNvSpPr>
            <a:spLocks noChangeShapeType="1"/>
          </p:cNvSpPr>
          <p:nvPr/>
        </p:nvSpPr>
        <p:spPr bwMode="auto">
          <a:xfrm>
            <a:off x="6572250" y="3933825"/>
            <a:ext cx="590550" cy="485775"/>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41" name="Text Box 39"/>
          <p:cNvSpPr txBox="1">
            <a:spLocks noChangeArrowheads="1"/>
          </p:cNvSpPr>
          <p:nvPr/>
        </p:nvSpPr>
        <p:spPr bwMode="auto">
          <a:xfrm>
            <a:off x="1771650" y="952500"/>
            <a:ext cx="1822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u="sng"/>
              <a:t>Time series plots</a:t>
            </a:r>
          </a:p>
        </p:txBody>
      </p:sp>
      <p:sp>
        <p:nvSpPr>
          <p:cNvPr id="17442" name="Text Box 40"/>
          <p:cNvSpPr txBox="1">
            <a:spLocks noChangeArrowheads="1"/>
          </p:cNvSpPr>
          <p:nvPr/>
        </p:nvSpPr>
        <p:spPr bwMode="auto">
          <a:xfrm>
            <a:off x="6565900" y="952500"/>
            <a:ext cx="1282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u="sng"/>
              <a:t>Phase plots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b="1"/>
              <a:t>Summary of the Lotka-Volterra predation model</a:t>
            </a:r>
          </a:p>
        </p:txBody>
      </p:sp>
      <p:sp>
        <p:nvSpPr>
          <p:cNvPr id="20483" name="Text Box 3"/>
          <p:cNvSpPr txBox="1">
            <a:spLocks noChangeArrowheads="1"/>
          </p:cNvSpPr>
          <p:nvPr/>
        </p:nvSpPr>
        <p:spPr bwMode="auto">
          <a:xfrm>
            <a:off x="1853148" y="1600200"/>
            <a:ext cx="543809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2000" b="1" dirty="0" smtClean="0"/>
              <a:t>The </a:t>
            </a:r>
            <a:r>
              <a:rPr lang="en-US" sz="2000" b="1" dirty="0"/>
              <a:t>only possible behavior is population </a:t>
            </a:r>
            <a:r>
              <a:rPr lang="en-US" sz="2000" b="1" dirty="0" smtClean="0"/>
              <a:t>cycles</a:t>
            </a:r>
          </a:p>
          <a:p>
            <a:pPr algn="ctr" eaLnBrk="1" hangingPunct="1"/>
            <a:r>
              <a:rPr lang="en-US" sz="2000" b="1" dirty="0"/>
              <a:t> </a:t>
            </a:r>
            <a:r>
              <a:rPr lang="en-US" sz="2000" b="1" dirty="0" smtClean="0"/>
              <a:t>Stable </a:t>
            </a:r>
            <a:r>
              <a:rPr lang="en-US" sz="2000" b="1" dirty="0"/>
              <a:t>equilibria are not </a:t>
            </a:r>
            <a:r>
              <a:rPr lang="en-US" sz="2000" b="1" dirty="0" smtClean="0"/>
              <a:t>possible</a:t>
            </a:r>
            <a:endParaRPr lang="en-US" sz="2000" b="1" dirty="0">
              <a:solidFill>
                <a:srgbClr val="FF0000"/>
              </a:solidFill>
            </a:endParaRPr>
          </a:p>
        </p:txBody>
      </p:sp>
      <p:sp>
        <p:nvSpPr>
          <p:cNvPr id="3" name="TextBox 2"/>
          <p:cNvSpPr txBox="1"/>
          <p:nvPr/>
        </p:nvSpPr>
        <p:spPr>
          <a:xfrm>
            <a:off x="1295400" y="3124200"/>
            <a:ext cx="6231193" cy="1200329"/>
          </a:xfrm>
          <a:prstGeom prst="rect">
            <a:avLst/>
          </a:prstGeom>
          <a:noFill/>
        </p:spPr>
        <p:txBody>
          <a:bodyPr wrap="none" rtlCol="0">
            <a:spAutoFit/>
          </a:bodyPr>
          <a:lstStyle/>
          <a:p>
            <a:pPr marL="285750" indent="-285750">
              <a:buFont typeface="Wingdings"/>
              <a:buChar char="è"/>
            </a:pPr>
            <a:r>
              <a:rPr lang="en-US" dirty="0" smtClean="0">
                <a:sym typeface="Wingdings" panose="05000000000000000000" pitchFamily="2" charset="2"/>
              </a:rPr>
              <a:t>Direct impacts of predation could explain the lynx-hare cycles</a:t>
            </a:r>
          </a:p>
          <a:p>
            <a:pPr marL="285750" indent="-285750">
              <a:buFont typeface="Wingdings"/>
              <a:buChar char="è"/>
            </a:pPr>
            <a:endParaRPr lang="en-US" dirty="0">
              <a:sym typeface="Wingdings" panose="05000000000000000000" pitchFamily="2" charset="2"/>
            </a:endParaRPr>
          </a:p>
          <a:p>
            <a:pPr marL="285750" indent="-285750">
              <a:buFont typeface="Wingdings"/>
              <a:buChar char="è"/>
            </a:pPr>
            <a:endParaRPr lang="en-US" dirty="0" smtClean="0">
              <a:sym typeface="Wingdings" panose="05000000000000000000" pitchFamily="2" charset="2"/>
            </a:endParaRPr>
          </a:p>
          <a:p>
            <a:pPr marL="285750" indent="-285750">
              <a:buFont typeface="Wingdings"/>
              <a:buChar char="è"/>
            </a:pPr>
            <a:r>
              <a:rPr lang="en-US" dirty="0" smtClean="0">
                <a:sym typeface="Wingdings" panose="05000000000000000000" pitchFamily="2" charset="2"/>
              </a:rPr>
              <a:t>But not other predator-prey interactions that do not cycle</a:t>
            </a:r>
            <a:endParaRPr lang="en-US" dirty="0"/>
          </a:p>
        </p:txBody>
      </p:sp>
      <p:sp>
        <p:nvSpPr>
          <p:cNvPr id="4" name="TextBox 3"/>
          <p:cNvSpPr txBox="1"/>
          <p:nvPr/>
        </p:nvSpPr>
        <p:spPr>
          <a:xfrm>
            <a:off x="1295400" y="5791200"/>
            <a:ext cx="6628738" cy="369332"/>
          </a:xfrm>
          <a:prstGeom prst="rect">
            <a:avLst/>
          </a:prstGeom>
          <a:noFill/>
        </p:spPr>
        <p:txBody>
          <a:bodyPr wrap="none" rtlCol="0">
            <a:spAutoFit/>
          </a:bodyPr>
          <a:lstStyle/>
          <a:p>
            <a:r>
              <a:rPr lang="en-US" dirty="0" smtClean="0"/>
              <a:t>Does our model make important assumptions that limit its generality?</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b="1"/>
              <a:t>Model assumptions</a:t>
            </a:r>
          </a:p>
        </p:txBody>
      </p:sp>
      <p:sp>
        <p:nvSpPr>
          <p:cNvPr id="23555" name="Text Box 3"/>
          <p:cNvSpPr txBox="1">
            <a:spLocks noChangeArrowheads="1"/>
          </p:cNvSpPr>
          <p:nvPr/>
        </p:nvSpPr>
        <p:spPr bwMode="auto">
          <a:xfrm>
            <a:off x="838200" y="1219200"/>
            <a:ext cx="75438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buFontTx/>
              <a:buChar char="•"/>
            </a:pPr>
            <a:r>
              <a:rPr lang="en-US" sz="2000" b="1" dirty="0"/>
              <a:t> </a:t>
            </a:r>
            <a:r>
              <a:rPr lang="en-US" sz="2000" b="1" dirty="0">
                <a:solidFill>
                  <a:srgbClr val="0000FF"/>
                </a:solidFill>
              </a:rPr>
              <a:t>Growth of the prey is limited only by predation (i.e., no </a:t>
            </a:r>
            <a:r>
              <a:rPr lang="en-US" sz="2000" b="1" i="1" dirty="0">
                <a:solidFill>
                  <a:srgbClr val="0000FF"/>
                </a:solidFill>
              </a:rPr>
              <a:t>K</a:t>
            </a:r>
            <a:r>
              <a:rPr lang="en-US" sz="2000" b="1" dirty="0">
                <a:solidFill>
                  <a:srgbClr val="0000FF"/>
                </a:solidFill>
              </a:rPr>
              <a:t>)</a:t>
            </a:r>
          </a:p>
          <a:p>
            <a:pPr eaLnBrk="1" hangingPunct="1">
              <a:buFontTx/>
              <a:buChar char="•"/>
            </a:pPr>
            <a:endParaRPr lang="en-US" sz="2000" b="1" dirty="0">
              <a:solidFill>
                <a:srgbClr val="0000FF"/>
              </a:solidFill>
            </a:endParaRPr>
          </a:p>
          <a:p>
            <a:pPr eaLnBrk="1" hangingPunct="1">
              <a:buFontTx/>
              <a:buChar char="•"/>
            </a:pPr>
            <a:endParaRPr lang="en-US" sz="2000" b="1" dirty="0"/>
          </a:p>
          <a:p>
            <a:pPr eaLnBrk="1" hangingPunct="1">
              <a:buFontTx/>
              <a:buChar char="•"/>
            </a:pPr>
            <a:r>
              <a:rPr lang="en-US" sz="2000" b="1" dirty="0"/>
              <a:t> The predator is a specialist that can persist only in the presence of this single prey item</a:t>
            </a:r>
          </a:p>
          <a:p>
            <a:pPr eaLnBrk="1" hangingPunct="1">
              <a:buFontTx/>
              <a:buChar char="•"/>
            </a:pPr>
            <a:endParaRPr lang="en-US" sz="2000" b="1" dirty="0"/>
          </a:p>
          <a:p>
            <a:pPr eaLnBrk="1" hangingPunct="1">
              <a:buFontTx/>
              <a:buChar char="•"/>
            </a:pPr>
            <a:endParaRPr lang="en-US" sz="2000" b="1" dirty="0"/>
          </a:p>
          <a:p>
            <a:pPr eaLnBrk="1" hangingPunct="1">
              <a:buFontTx/>
              <a:buChar char="•"/>
            </a:pPr>
            <a:r>
              <a:rPr lang="en-US" sz="2000" b="1" dirty="0"/>
              <a:t> </a:t>
            </a:r>
            <a:r>
              <a:rPr lang="en-US" sz="2000" b="1" dirty="0">
                <a:solidFill>
                  <a:srgbClr val="0000FF"/>
                </a:solidFill>
              </a:rPr>
              <a:t>Individual predators can consume an infinite # of prey</a:t>
            </a:r>
          </a:p>
          <a:p>
            <a:pPr eaLnBrk="1" hangingPunct="1">
              <a:buFontTx/>
              <a:buChar char="•"/>
            </a:pPr>
            <a:endParaRPr lang="en-US" sz="2000" b="1" dirty="0"/>
          </a:p>
          <a:p>
            <a:pPr eaLnBrk="1" hangingPunct="1">
              <a:buFontTx/>
              <a:buChar char="•"/>
            </a:pPr>
            <a:endParaRPr lang="en-US" sz="2000" b="1" dirty="0"/>
          </a:p>
          <a:p>
            <a:pPr eaLnBrk="1" hangingPunct="1">
              <a:buFontTx/>
              <a:buChar char="•"/>
            </a:pPr>
            <a:r>
              <a:rPr lang="en-US" sz="2000" b="1" dirty="0"/>
              <a:t> Predator and prey encounter one another at random (N*P terms</a:t>
            </a:r>
            <a:r>
              <a:rPr lang="en-US" sz="2000" b="1" dirty="0" smtClean="0"/>
              <a:t>)</a:t>
            </a:r>
          </a:p>
          <a:p>
            <a:pPr eaLnBrk="1" hangingPunct="1">
              <a:buFontTx/>
              <a:buChar char="•"/>
            </a:pPr>
            <a:endParaRPr lang="en-US" sz="2000" b="1" dirty="0"/>
          </a:p>
          <a:p>
            <a:pPr eaLnBrk="1" hangingPunct="1">
              <a:buFontTx/>
              <a:buChar char="•"/>
            </a:pPr>
            <a:endParaRPr lang="en-US" sz="2000" b="1" dirty="0" smtClean="0"/>
          </a:p>
          <a:p>
            <a:pPr eaLnBrk="1" hangingPunct="1">
              <a:buFontTx/>
              <a:buChar char="•"/>
            </a:pPr>
            <a:r>
              <a:rPr lang="en-US" sz="2000" b="1" dirty="0"/>
              <a:t> </a:t>
            </a:r>
            <a:r>
              <a:rPr lang="en-US" sz="2000" b="1" dirty="0" smtClean="0"/>
              <a:t>Predation causes additive rather than compensatory mortality</a:t>
            </a:r>
            <a:endParaRPr lang="en-US" sz="2000" b="1" dirty="0"/>
          </a:p>
        </p:txBody>
      </p:sp>
      <p:sp>
        <p:nvSpPr>
          <p:cNvPr id="2" name="TextBox 1"/>
          <p:cNvSpPr txBox="1"/>
          <p:nvPr/>
        </p:nvSpPr>
        <p:spPr>
          <a:xfrm>
            <a:off x="1066800" y="6172200"/>
            <a:ext cx="7116115" cy="369332"/>
          </a:xfrm>
          <a:prstGeom prst="rect">
            <a:avLst/>
          </a:prstGeom>
          <a:noFill/>
        </p:spPr>
        <p:txBody>
          <a:bodyPr wrap="none" rtlCol="0">
            <a:spAutoFit/>
          </a:bodyPr>
          <a:lstStyle/>
          <a:p>
            <a:r>
              <a:rPr lang="en-US" b="1" dirty="0" smtClean="0"/>
              <a:t>Now let’s modify the model to relax the blue assumptions one at a time</a:t>
            </a:r>
            <a:endParaRPr lang="en-US"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0" y="2286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b="1"/>
              <a:t>How could we add intraspecific competition?</a:t>
            </a:r>
          </a:p>
        </p:txBody>
      </p:sp>
      <p:sp>
        <p:nvSpPr>
          <p:cNvPr id="24579" name="TextBox 4"/>
          <p:cNvSpPr txBox="1">
            <a:spLocks noChangeArrowheads="1"/>
          </p:cNvSpPr>
          <p:nvPr/>
        </p:nvSpPr>
        <p:spPr bwMode="auto">
          <a:xfrm>
            <a:off x="4171950" y="2667000"/>
            <a:ext cx="8001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9600" b="1"/>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b="1"/>
              <a:t>Adding prey density dependence</a:t>
            </a:r>
          </a:p>
        </p:txBody>
      </p:sp>
      <p:graphicFrame>
        <p:nvGraphicFramePr>
          <p:cNvPr id="25603" name="Object 4"/>
          <p:cNvGraphicFramePr>
            <a:graphicFrameLocks noChangeAspect="1"/>
          </p:cNvGraphicFramePr>
          <p:nvPr/>
        </p:nvGraphicFramePr>
        <p:xfrm>
          <a:off x="930275" y="2860675"/>
          <a:ext cx="2797175" cy="804863"/>
        </p:xfrm>
        <a:graphic>
          <a:graphicData uri="http://schemas.openxmlformats.org/presentationml/2006/ole">
            <mc:AlternateContent xmlns:mc="http://schemas.openxmlformats.org/markup-compatibility/2006">
              <mc:Choice xmlns:v="urn:schemas-microsoft-com:vml" Requires="v">
                <p:oleObj spid="_x0000_s25686" name="Equation" r:id="rId3" imgW="1497950" imgH="431613" progId="Equation.3">
                  <p:embed/>
                </p:oleObj>
              </mc:Choice>
              <mc:Fallback>
                <p:oleObj name="Equation" r:id="rId3" imgW="1497950" imgH="431613"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275" y="2860675"/>
                        <a:ext cx="2797175" cy="804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604" name="Text Box 5"/>
          <p:cNvSpPr txBox="1">
            <a:spLocks noChangeArrowheads="1"/>
          </p:cNvSpPr>
          <p:nvPr/>
        </p:nvSpPr>
        <p:spPr bwMode="auto">
          <a:xfrm>
            <a:off x="1949450" y="1995488"/>
            <a:ext cx="692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000" b="1" u="sng"/>
              <a:t>Prey</a:t>
            </a:r>
          </a:p>
        </p:txBody>
      </p:sp>
      <p:sp>
        <p:nvSpPr>
          <p:cNvPr id="25605" name="Text Box 6"/>
          <p:cNvSpPr txBox="1">
            <a:spLocks noChangeArrowheads="1"/>
          </p:cNvSpPr>
          <p:nvPr/>
        </p:nvSpPr>
        <p:spPr bwMode="auto">
          <a:xfrm>
            <a:off x="6330950" y="1995488"/>
            <a:ext cx="1157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000" b="1" u="sng"/>
              <a:t>Predator</a:t>
            </a:r>
          </a:p>
        </p:txBody>
      </p:sp>
      <p:graphicFrame>
        <p:nvGraphicFramePr>
          <p:cNvPr id="25606" name="Object 7"/>
          <p:cNvGraphicFramePr>
            <a:graphicFrameLocks noChangeAspect="1"/>
          </p:cNvGraphicFramePr>
          <p:nvPr/>
        </p:nvGraphicFramePr>
        <p:xfrm>
          <a:off x="5999163" y="2895600"/>
          <a:ext cx="1849437" cy="735013"/>
        </p:xfrm>
        <a:graphic>
          <a:graphicData uri="http://schemas.openxmlformats.org/presentationml/2006/ole">
            <mc:AlternateContent xmlns:mc="http://schemas.openxmlformats.org/markup-compatibility/2006">
              <mc:Choice xmlns:v="urn:schemas-microsoft-com:vml" Requires="v">
                <p:oleObj spid="_x0000_s25687" name="Equation" r:id="rId5" imgW="990170" imgH="393529" progId="Equation.3">
                  <p:embed/>
                </p:oleObj>
              </mc:Choice>
              <mc:Fallback>
                <p:oleObj name="Equation" r:id="rId5" imgW="990170" imgH="393529"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99163" y="2895600"/>
                        <a:ext cx="1849437" cy="735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607" name="Rectangle 11"/>
          <p:cNvSpPr>
            <a:spLocks noChangeArrowheads="1"/>
          </p:cNvSpPr>
          <p:nvPr/>
        </p:nvSpPr>
        <p:spPr bwMode="auto">
          <a:xfrm>
            <a:off x="1981200" y="2819400"/>
            <a:ext cx="933450" cy="838200"/>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08" name="Text Box 12"/>
          <p:cNvSpPr txBox="1">
            <a:spLocks noChangeArrowheads="1"/>
          </p:cNvSpPr>
          <p:nvPr/>
        </p:nvSpPr>
        <p:spPr bwMode="auto">
          <a:xfrm>
            <a:off x="784225" y="4533900"/>
            <a:ext cx="1397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b="1">
                <a:solidFill>
                  <a:srgbClr val="FF0000"/>
                </a:solidFill>
              </a:rPr>
              <a:t>Prey density</a:t>
            </a:r>
          </a:p>
          <a:p>
            <a:pPr algn="ctr" eaLnBrk="1" hangingPunct="1"/>
            <a:r>
              <a:rPr lang="en-US" b="1">
                <a:solidFill>
                  <a:srgbClr val="FF0000"/>
                </a:solidFill>
              </a:rPr>
              <a:t>dependence</a:t>
            </a:r>
          </a:p>
        </p:txBody>
      </p:sp>
      <p:sp>
        <p:nvSpPr>
          <p:cNvPr id="25609" name="Line 13"/>
          <p:cNvSpPr>
            <a:spLocks noChangeShapeType="1"/>
          </p:cNvSpPr>
          <p:nvPr/>
        </p:nvSpPr>
        <p:spPr bwMode="auto">
          <a:xfrm flipV="1">
            <a:off x="1752600" y="3733800"/>
            <a:ext cx="533400" cy="6858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b="1"/>
              <a:t>What is the effect of incorporating prey </a:t>
            </a:r>
            <a:r>
              <a:rPr lang="en-US" sz="3200" b="1" i="1"/>
              <a:t>K</a:t>
            </a:r>
            <a:r>
              <a:rPr lang="en-US" sz="3200" b="1"/>
              <a:t>?</a:t>
            </a:r>
          </a:p>
        </p:txBody>
      </p:sp>
      <p:pic>
        <p:nvPicPr>
          <p:cNvPr id="2662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143000"/>
            <a:ext cx="3971925"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143000"/>
            <a:ext cx="2809875"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505200"/>
            <a:ext cx="3971925"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7325" y="3505200"/>
            <a:ext cx="2809875"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Text Box 9"/>
          <p:cNvSpPr txBox="1">
            <a:spLocks noChangeArrowheads="1"/>
          </p:cNvSpPr>
          <p:nvPr/>
        </p:nvSpPr>
        <p:spPr bwMode="auto">
          <a:xfrm>
            <a:off x="2508250" y="5729288"/>
            <a:ext cx="692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Time</a:t>
            </a:r>
          </a:p>
        </p:txBody>
      </p:sp>
      <p:sp>
        <p:nvSpPr>
          <p:cNvPr id="26632" name="Text Box 10"/>
          <p:cNvSpPr txBox="1">
            <a:spLocks noChangeArrowheads="1"/>
          </p:cNvSpPr>
          <p:nvPr/>
        </p:nvSpPr>
        <p:spPr bwMode="auto">
          <a:xfrm>
            <a:off x="6070600" y="5729288"/>
            <a:ext cx="1397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Prey density</a:t>
            </a:r>
          </a:p>
        </p:txBody>
      </p:sp>
      <p:sp>
        <p:nvSpPr>
          <p:cNvPr id="26633" name="Text Box 11"/>
          <p:cNvSpPr txBox="1">
            <a:spLocks noChangeArrowheads="1"/>
          </p:cNvSpPr>
          <p:nvPr/>
        </p:nvSpPr>
        <p:spPr bwMode="auto">
          <a:xfrm rot="-5400000">
            <a:off x="4304507" y="2096293"/>
            <a:ext cx="1816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Predator density</a:t>
            </a:r>
          </a:p>
        </p:txBody>
      </p:sp>
      <p:sp>
        <p:nvSpPr>
          <p:cNvPr id="26634" name="Text Box 12"/>
          <p:cNvSpPr txBox="1">
            <a:spLocks noChangeArrowheads="1"/>
          </p:cNvSpPr>
          <p:nvPr/>
        </p:nvSpPr>
        <p:spPr bwMode="auto">
          <a:xfrm rot="-5400000">
            <a:off x="4304507" y="4458493"/>
            <a:ext cx="1816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Predator density</a:t>
            </a:r>
          </a:p>
        </p:txBody>
      </p:sp>
      <p:sp>
        <p:nvSpPr>
          <p:cNvPr id="26635" name="Text Box 13"/>
          <p:cNvSpPr txBox="1">
            <a:spLocks noChangeArrowheads="1"/>
          </p:cNvSpPr>
          <p:nvPr/>
        </p:nvSpPr>
        <p:spPr bwMode="auto">
          <a:xfrm rot="-5400000">
            <a:off x="-348456" y="2115344"/>
            <a:ext cx="2006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Population density</a:t>
            </a:r>
          </a:p>
        </p:txBody>
      </p:sp>
      <p:sp>
        <p:nvSpPr>
          <p:cNvPr id="26636" name="Text Box 14"/>
          <p:cNvSpPr txBox="1">
            <a:spLocks noChangeArrowheads="1"/>
          </p:cNvSpPr>
          <p:nvPr/>
        </p:nvSpPr>
        <p:spPr bwMode="auto">
          <a:xfrm rot="-5400000">
            <a:off x="-348456" y="4452144"/>
            <a:ext cx="2006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Population density</a:t>
            </a:r>
          </a:p>
        </p:txBody>
      </p:sp>
      <p:sp>
        <p:nvSpPr>
          <p:cNvPr id="26637" name="Text Box 15"/>
          <p:cNvSpPr txBox="1">
            <a:spLocks noChangeArrowheads="1"/>
          </p:cNvSpPr>
          <p:nvPr/>
        </p:nvSpPr>
        <p:spPr bwMode="auto">
          <a:xfrm>
            <a:off x="3724275" y="5153025"/>
            <a:ext cx="641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solidFill>
                  <a:srgbClr val="00FFFF"/>
                </a:solidFill>
              </a:rPr>
              <a:t>Prey</a:t>
            </a:r>
          </a:p>
        </p:txBody>
      </p:sp>
      <p:sp>
        <p:nvSpPr>
          <p:cNvPr id="26638" name="Text Box 16"/>
          <p:cNvSpPr txBox="1">
            <a:spLocks noChangeArrowheads="1"/>
          </p:cNvSpPr>
          <p:nvPr/>
        </p:nvSpPr>
        <p:spPr bwMode="auto">
          <a:xfrm>
            <a:off x="2819400" y="1957388"/>
            <a:ext cx="641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solidFill>
                  <a:srgbClr val="00FFFF"/>
                </a:solidFill>
              </a:rPr>
              <a:t>Prey</a:t>
            </a:r>
          </a:p>
        </p:txBody>
      </p:sp>
      <p:sp>
        <p:nvSpPr>
          <p:cNvPr id="26639" name="Text Box 17"/>
          <p:cNvSpPr txBox="1">
            <a:spLocks noChangeArrowheads="1"/>
          </p:cNvSpPr>
          <p:nvPr/>
        </p:nvSpPr>
        <p:spPr bwMode="auto">
          <a:xfrm>
            <a:off x="3124200" y="4419600"/>
            <a:ext cx="1060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solidFill>
                  <a:srgbClr val="66FF33"/>
                </a:solidFill>
              </a:rPr>
              <a:t>Predator</a:t>
            </a:r>
          </a:p>
        </p:txBody>
      </p:sp>
      <p:sp>
        <p:nvSpPr>
          <p:cNvPr id="26640" name="Text Box 18"/>
          <p:cNvSpPr txBox="1">
            <a:spLocks noChangeArrowheads="1"/>
          </p:cNvSpPr>
          <p:nvPr/>
        </p:nvSpPr>
        <p:spPr bwMode="auto">
          <a:xfrm>
            <a:off x="3048000" y="2743200"/>
            <a:ext cx="1060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solidFill>
                  <a:srgbClr val="66FF33"/>
                </a:solidFill>
              </a:rPr>
              <a:t>Predator</a:t>
            </a:r>
          </a:p>
        </p:txBody>
      </p:sp>
      <p:sp>
        <p:nvSpPr>
          <p:cNvPr id="26641" name="Text Box 19"/>
          <p:cNvSpPr txBox="1">
            <a:spLocks noChangeArrowheads="1"/>
          </p:cNvSpPr>
          <p:nvPr/>
        </p:nvSpPr>
        <p:spPr bwMode="auto">
          <a:xfrm>
            <a:off x="0" y="6286500"/>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b="1"/>
              <a:t>A stable equilibrium population size is always reached!</a:t>
            </a:r>
          </a:p>
        </p:txBody>
      </p:sp>
      <p:sp>
        <p:nvSpPr>
          <p:cNvPr id="26642" name="Text Box 20"/>
          <p:cNvSpPr txBox="1">
            <a:spLocks noChangeArrowheads="1"/>
          </p:cNvSpPr>
          <p:nvPr/>
        </p:nvSpPr>
        <p:spPr bwMode="auto">
          <a:xfrm>
            <a:off x="3733800" y="1447800"/>
            <a:ext cx="720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solidFill>
                  <a:srgbClr val="FF6600"/>
                </a:solidFill>
              </a:rPr>
              <a:t>K=10</a:t>
            </a:r>
          </a:p>
        </p:txBody>
      </p:sp>
      <p:sp>
        <p:nvSpPr>
          <p:cNvPr id="26643" name="Text Box 21"/>
          <p:cNvSpPr txBox="1">
            <a:spLocks noChangeArrowheads="1"/>
          </p:cNvSpPr>
          <p:nvPr/>
        </p:nvSpPr>
        <p:spPr bwMode="auto">
          <a:xfrm>
            <a:off x="3733800" y="3824288"/>
            <a:ext cx="720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solidFill>
                  <a:srgbClr val="FF6600"/>
                </a:solidFill>
              </a:rPr>
              <a:t>K=10</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b="1"/>
              <a:t>Results of adding prey density dependence</a:t>
            </a:r>
          </a:p>
        </p:txBody>
      </p:sp>
      <p:sp>
        <p:nvSpPr>
          <p:cNvPr id="27651" name="Text Box 20"/>
          <p:cNvSpPr txBox="1">
            <a:spLocks noChangeArrowheads="1"/>
          </p:cNvSpPr>
          <p:nvPr/>
        </p:nvSpPr>
        <p:spPr bwMode="auto">
          <a:xfrm>
            <a:off x="685800" y="1905000"/>
            <a:ext cx="4587875"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buFontTx/>
              <a:buChar char="•"/>
            </a:pPr>
            <a:r>
              <a:rPr lang="en-US" b="1"/>
              <a:t> Population cycles are no longer neutrally stable</a:t>
            </a:r>
          </a:p>
          <a:p>
            <a:pPr eaLnBrk="1" hangingPunct="1">
              <a:buFontTx/>
              <a:buChar char="•"/>
            </a:pPr>
            <a:endParaRPr lang="en-US" b="1"/>
          </a:p>
          <a:p>
            <a:pPr eaLnBrk="1" hangingPunct="1">
              <a:buFontTx/>
              <a:buChar char="•"/>
            </a:pPr>
            <a:r>
              <a:rPr lang="en-US" b="1"/>
              <a:t> Populations always evolve to a single stable equilibrium</a:t>
            </a:r>
          </a:p>
          <a:p>
            <a:pPr eaLnBrk="1" hangingPunct="1">
              <a:buFontTx/>
              <a:buChar char="•"/>
            </a:pPr>
            <a:endParaRPr lang="en-US" b="1"/>
          </a:p>
          <a:p>
            <a:pPr eaLnBrk="1" hangingPunct="1">
              <a:buFontTx/>
              <a:buChar char="•"/>
            </a:pPr>
            <a:r>
              <a:rPr lang="en-US" b="1"/>
              <a:t> This equilibrium is characterized by a prey population density well below carrying capacity</a:t>
            </a:r>
          </a:p>
          <a:p>
            <a:pPr eaLnBrk="1" hangingPunct="1">
              <a:buFontTx/>
              <a:buChar char="•"/>
            </a:pPr>
            <a:endParaRPr lang="en-US" b="1"/>
          </a:p>
          <a:p>
            <a:pPr eaLnBrk="1" hangingPunct="1">
              <a:buFontTx/>
              <a:buChar char="•"/>
            </a:pPr>
            <a:r>
              <a:rPr lang="en-US" b="1"/>
              <a:t> Suggests that predators could be effective at regulating prey density</a:t>
            </a:r>
          </a:p>
        </p:txBody>
      </p:sp>
      <p:pic>
        <p:nvPicPr>
          <p:cNvPr id="27652"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219200"/>
            <a:ext cx="2809875"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3125" y="3581400"/>
            <a:ext cx="2809875"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Text Box 23"/>
          <p:cNvSpPr txBox="1">
            <a:spLocks noChangeArrowheads="1"/>
          </p:cNvSpPr>
          <p:nvPr/>
        </p:nvSpPr>
        <p:spPr bwMode="auto">
          <a:xfrm>
            <a:off x="6756400" y="5805488"/>
            <a:ext cx="1397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Prey density</a:t>
            </a:r>
          </a:p>
        </p:txBody>
      </p:sp>
      <p:sp>
        <p:nvSpPr>
          <p:cNvPr id="27655" name="Text Box 24"/>
          <p:cNvSpPr txBox="1">
            <a:spLocks noChangeArrowheads="1"/>
          </p:cNvSpPr>
          <p:nvPr/>
        </p:nvSpPr>
        <p:spPr bwMode="auto">
          <a:xfrm rot="-5400000">
            <a:off x="4990307" y="2172493"/>
            <a:ext cx="1816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Predator density</a:t>
            </a:r>
          </a:p>
        </p:txBody>
      </p:sp>
      <p:sp>
        <p:nvSpPr>
          <p:cNvPr id="27656" name="Text Box 25"/>
          <p:cNvSpPr txBox="1">
            <a:spLocks noChangeArrowheads="1"/>
          </p:cNvSpPr>
          <p:nvPr/>
        </p:nvSpPr>
        <p:spPr bwMode="auto">
          <a:xfrm rot="-5400000">
            <a:off x="4990307" y="4534693"/>
            <a:ext cx="1816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Predator density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b="1"/>
              <a:t>Adding limits to predator consumption</a:t>
            </a:r>
          </a:p>
        </p:txBody>
      </p:sp>
      <p:sp>
        <p:nvSpPr>
          <p:cNvPr id="28675" name="Text Box 5"/>
          <p:cNvSpPr txBox="1">
            <a:spLocks noChangeArrowheads="1"/>
          </p:cNvSpPr>
          <p:nvPr/>
        </p:nvSpPr>
        <p:spPr bwMode="auto">
          <a:xfrm rot="-5400000">
            <a:off x="316707" y="3202781"/>
            <a:ext cx="2933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 of prey eaten per predator</a:t>
            </a:r>
          </a:p>
        </p:txBody>
      </p:sp>
      <p:sp>
        <p:nvSpPr>
          <p:cNvPr id="28677" name="Text Box 8"/>
          <p:cNvSpPr txBox="1">
            <a:spLocks noChangeArrowheads="1"/>
          </p:cNvSpPr>
          <p:nvPr/>
        </p:nvSpPr>
        <p:spPr bwMode="auto">
          <a:xfrm>
            <a:off x="2662238" y="2268538"/>
            <a:ext cx="14525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b="1" dirty="0">
                <a:solidFill>
                  <a:srgbClr val="000099"/>
                </a:solidFill>
                <a:sym typeface="Mathematica1" pitchFamily="2" charset="2"/>
              </a:rPr>
              <a:t> is the slope</a:t>
            </a:r>
          </a:p>
          <a:p>
            <a:pPr algn="ctr" eaLnBrk="1" hangingPunct="1"/>
            <a:r>
              <a:rPr lang="en-US" b="1" dirty="0">
                <a:solidFill>
                  <a:srgbClr val="000099"/>
                </a:solidFill>
                <a:sym typeface="Mathematica1" pitchFamily="2" charset="2"/>
              </a:rPr>
              <a:t>of this line</a:t>
            </a:r>
          </a:p>
        </p:txBody>
      </p:sp>
      <p:sp>
        <p:nvSpPr>
          <p:cNvPr id="28678" name="Line 9"/>
          <p:cNvSpPr>
            <a:spLocks noChangeShapeType="1"/>
          </p:cNvSpPr>
          <p:nvPr/>
        </p:nvSpPr>
        <p:spPr bwMode="auto">
          <a:xfrm>
            <a:off x="4038600" y="2605088"/>
            <a:ext cx="609600" cy="0"/>
          </a:xfrm>
          <a:prstGeom prst="line">
            <a:avLst/>
          </a:prstGeom>
          <a:noFill/>
          <a:ln w="28575">
            <a:solidFill>
              <a:srgbClr val="0000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79" name="Text Box 10"/>
          <p:cNvSpPr txBox="1">
            <a:spLocks noChangeArrowheads="1"/>
          </p:cNvSpPr>
          <p:nvPr/>
        </p:nvSpPr>
        <p:spPr bwMode="auto">
          <a:xfrm>
            <a:off x="3886200" y="4967288"/>
            <a:ext cx="1397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Prey density</a:t>
            </a:r>
          </a:p>
        </p:txBody>
      </p:sp>
      <p:sp>
        <p:nvSpPr>
          <p:cNvPr id="28680" name="Text Box 11"/>
          <p:cNvSpPr txBox="1">
            <a:spLocks noChangeArrowheads="1"/>
          </p:cNvSpPr>
          <p:nvPr/>
        </p:nvSpPr>
        <p:spPr bwMode="auto">
          <a:xfrm>
            <a:off x="0" y="6134100"/>
            <a:ext cx="914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2000" b="1" dirty="0" smtClean="0"/>
              <a:t>This assumes each predator can potentially consume an infinite </a:t>
            </a:r>
            <a:r>
              <a:rPr lang="en-US" sz="2000" b="1" dirty="0"/>
              <a:t># of prey!</a:t>
            </a:r>
          </a:p>
        </p:txBody>
      </p:sp>
      <p:sp>
        <p:nvSpPr>
          <p:cNvPr id="28681" name="Text Box 12"/>
          <p:cNvSpPr txBox="1">
            <a:spLocks noChangeArrowheads="1"/>
          </p:cNvSpPr>
          <p:nvPr/>
        </p:nvSpPr>
        <p:spPr bwMode="auto">
          <a:xfrm>
            <a:off x="838200" y="1181100"/>
            <a:ext cx="7556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The original Lotka-Volterra model assumes a ‘Type I Functional Response’</a:t>
            </a:r>
          </a:p>
        </p:txBody>
      </p:sp>
      <p:grpSp>
        <p:nvGrpSpPr>
          <p:cNvPr id="3" name="Group 2"/>
          <p:cNvGrpSpPr/>
          <p:nvPr/>
        </p:nvGrpSpPr>
        <p:grpSpPr>
          <a:xfrm>
            <a:off x="1981200" y="1895475"/>
            <a:ext cx="4991100" cy="3248025"/>
            <a:chOff x="1981200" y="1895475"/>
            <a:chExt cx="4991100" cy="3248025"/>
          </a:xfrm>
        </p:grpSpPr>
        <p:pic>
          <p:nvPicPr>
            <p:cNvPr id="2867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895475"/>
              <a:ext cx="4991100"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409428" y="2169528"/>
              <a:ext cx="4318192" cy="244767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 name="Straight Connector 4"/>
          <p:cNvCxnSpPr/>
          <p:nvPr/>
        </p:nvCxnSpPr>
        <p:spPr>
          <a:xfrm flipV="1">
            <a:off x="2447671" y="2197341"/>
            <a:ext cx="3973990" cy="239552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0" name="Text Box 8"/>
          <p:cNvSpPr txBox="1">
            <a:spLocks noChangeArrowheads="1"/>
          </p:cNvSpPr>
          <p:nvPr/>
        </p:nvSpPr>
        <p:spPr bwMode="auto">
          <a:xfrm>
            <a:off x="2814638" y="2420938"/>
            <a:ext cx="14525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b="1" dirty="0">
                <a:solidFill>
                  <a:srgbClr val="0070C0"/>
                </a:solidFill>
                <a:sym typeface="Mathematica1" pitchFamily="2" charset="2"/>
              </a:rPr>
              <a:t> is the slope</a:t>
            </a:r>
          </a:p>
          <a:p>
            <a:pPr algn="ctr" eaLnBrk="1" hangingPunct="1"/>
            <a:r>
              <a:rPr lang="en-US" b="1" dirty="0">
                <a:solidFill>
                  <a:srgbClr val="0070C0"/>
                </a:solidFill>
                <a:sym typeface="Mathematica1" pitchFamily="2" charset="2"/>
              </a:rPr>
              <a:t>of this line</a:t>
            </a:r>
          </a:p>
        </p:txBody>
      </p:sp>
      <p:sp>
        <p:nvSpPr>
          <p:cNvPr id="21" name="Line 9"/>
          <p:cNvSpPr>
            <a:spLocks noChangeShapeType="1"/>
          </p:cNvSpPr>
          <p:nvPr/>
        </p:nvSpPr>
        <p:spPr bwMode="auto">
          <a:xfrm>
            <a:off x="4191000" y="2757488"/>
            <a:ext cx="609600" cy="0"/>
          </a:xfrm>
          <a:prstGeom prst="line">
            <a:avLst/>
          </a:prstGeom>
          <a:noFill/>
          <a:ln w="28575">
            <a:solidFill>
              <a:srgbClr val="0070C0"/>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70C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b="1" dirty="0" smtClean="0"/>
              <a:t>Wolves and Moose on Isle Royal</a:t>
            </a:r>
            <a:endParaRPr lang="en-US" sz="3200" b="1" dirty="0"/>
          </a:p>
        </p:txBody>
      </p:sp>
      <p:sp>
        <p:nvSpPr>
          <p:cNvPr id="28680" name="Text Box 11"/>
          <p:cNvSpPr txBox="1">
            <a:spLocks noChangeArrowheads="1"/>
          </p:cNvSpPr>
          <p:nvPr/>
        </p:nvSpPr>
        <p:spPr bwMode="auto">
          <a:xfrm>
            <a:off x="0" y="6248400"/>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2000" b="1" dirty="0"/>
              <a:t>W</a:t>
            </a:r>
            <a:r>
              <a:rPr lang="en-US" sz="2000" b="1" dirty="0" smtClean="0"/>
              <a:t>olf </a:t>
            </a:r>
            <a:r>
              <a:rPr lang="en-US" sz="2000" b="1" dirty="0"/>
              <a:t>predation rate </a:t>
            </a:r>
            <a:r>
              <a:rPr lang="en-US" sz="2000" b="1" dirty="0" smtClean="0"/>
              <a:t>does not increase linearly with moose population size</a:t>
            </a:r>
            <a:endParaRPr lang="en-US" sz="2000" b="1" dirty="0"/>
          </a:p>
          <a:p>
            <a:pPr algn="ctr" eaLnBrk="1" hangingPunct="1"/>
            <a:endParaRPr lang="en-US" sz="2000" b="1" dirty="0"/>
          </a:p>
        </p:txBody>
      </p:sp>
      <p:grpSp>
        <p:nvGrpSpPr>
          <p:cNvPr id="2" name="Group 1"/>
          <p:cNvGrpSpPr/>
          <p:nvPr/>
        </p:nvGrpSpPr>
        <p:grpSpPr>
          <a:xfrm>
            <a:off x="4114800" y="1836676"/>
            <a:ext cx="4724400" cy="3629025"/>
            <a:chOff x="1828800" y="1676400"/>
            <a:chExt cx="5318579" cy="3962400"/>
          </a:xfrm>
        </p:grpSpPr>
        <p:pic>
          <p:nvPicPr>
            <p:cNvPr id="266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7170"/>
            <a:stretch/>
          </p:blipFill>
          <p:spPr bwMode="auto">
            <a:xfrm>
              <a:off x="1828800" y="1676400"/>
              <a:ext cx="5318579"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426" t="55057" r="83148" b="6578"/>
            <a:stretch/>
          </p:blipFill>
          <p:spPr bwMode="auto">
            <a:xfrm>
              <a:off x="2209800" y="1752600"/>
              <a:ext cx="457200" cy="2935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66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00200"/>
            <a:ext cx="3657600" cy="2292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638800" y="1451127"/>
            <a:ext cx="2240998" cy="369332"/>
          </a:xfrm>
          <a:prstGeom prst="rect">
            <a:avLst/>
          </a:prstGeom>
          <a:noFill/>
        </p:spPr>
        <p:txBody>
          <a:bodyPr wrap="none" rtlCol="0">
            <a:spAutoFit/>
          </a:bodyPr>
          <a:lstStyle/>
          <a:p>
            <a:r>
              <a:rPr lang="en-US" b="1" dirty="0" err="1" smtClean="0"/>
              <a:t>Vucetich</a:t>
            </a:r>
            <a:r>
              <a:rPr lang="en-US" b="1" dirty="0" smtClean="0"/>
              <a:t> et al. (2002)</a:t>
            </a:r>
            <a:endParaRPr lang="en-US" b="1" dirty="0"/>
          </a:p>
        </p:txBody>
      </p:sp>
    </p:spTree>
    <p:extLst>
      <p:ext uri="{BB962C8B-B14F-4D97-AF65-F5344CB8AC3E}">
        <p14:creationId xmlns:p14="http://schemas.microsoft.com/office/powerpoint/2010/main" val="9570520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b="1" dirty="0" smtClean="0"/>
              <a:t>What is a predator?</a:t>
            </a:r>
            <a:endParaRPr lang="en-US" sz="3200" b="1" dirty="0"/>
          </a:p>
        </p:txBody>
      </p:sp>
      <p:pic>
        <p:nvPicPr>
          <p:cNvPr id="4" name="Picture 8" descr="mtliondd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49487"/>
            <a:ext cx="241141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MA0164_1m">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971800"/>
            <a:ext cx="25908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1"/>
          <p:cNvSpPr>
            <a:spLocks noChangeArrowheads="1"/>
          </p:cNvSpPr>
          <p:nvPr/>
        </p:nvSpPr>
        <p:spPr bwMode="auto">
          <a:xfrm>
            <a:off x="3810000" y="4692650"/>
            <a:ext cx="1644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ltLang="en-US" b="1"/>
              <a:t>Masked Shrew</a:t>
            </a:r>
            <a:br>
              <a:rPr lang="en-US" altLang="en-US" b="1"/>
            </a:br>
            <a:r>
              <a:rPr lang="en-US" altLang="en-US" b="1" i="1"/>
              <a:t>Sorex cinereus</a:t>
            </a:r>
            <a:r>
              <a:rPr lang="en-US" altLang="en-US" b="1"/>
              <a:t> </a:t>
            </a:r>
          </a:p>
        </p:txBody>
      </p:sp>
      <p:sp>
        <p:nvSpPr>
          <p:cNvPr id="7" name="Text Box 12"/>
          <p:cNvSpPr txBox="1">
            <a:spLocks noChangeArrowheads="1"/>
          </p:cNvSpPr>
          <p:nvPr/>
        </p:nvSpPr>
        <p:spPr bwMode="auto">
          <a:xfrm>
            <a:off x="863600" y="5907087"/>
            <a:ext cx="16398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ltLang="en-US" b="1"/>
              <a:t>Mountain lion</a:t>
            </a:r>
          </a:p>
          <a:p>
            <a:pPr eaLnBrk="1" hangingPunct="1"/>
            <a:r>
              <a:rPr lang="en-US" altLang="en-US" b="1" i="1"/>
              <a:t>Puma concolor</a:t>
            </a:r>
          </a:p>
        </p:txBody>
      </p:sp>
      <p:pic>
        <p:nvPicPr>
          <p:cNvPr id="8" name="Picture 16" descr="fontina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2200" y="1447800"/>
            <a:ext cx="2514600" cy="174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7"/>
          <p:cNvSpPr>
            <a:spLocks noChangeArrowheads="1"/>
          </p:cNvSpPr>
          <p:nvPr/>
        </p:nvSpPr>
        <p:spPr bwMode="auto">
          <a:xfrm>
            <a:off x="6400800" y="3168650"/>
            <a:ext cx="21780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altLang="en-US" b="1"/>
              <a:t>Brook Trout</a:t>
            </a:r>
          </a:p>
          <a:p>
            <a:pPr algn="ctr" eaLnBrk="1" hangingPunct="1"/>
            <a:r>
              <a:rPr lang="en-US" altLang="en-US" b="1" i="1"/>
              <a:t>Salvelinus fontinalis</a:t>
            </a:r>
            <a:r>
              <a:rPr lang="en-US" altLang="en-US" b="1"/>
              <a:t> </a:t>
            </a:r>
          </a:p>
        </p:txBody>
      </p:sp>
      <p:pic>
        <p:nvPicPr>
          <p:cNvPr id="10" name="Picture 19" descr="Diples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4267200"/>
            <a:ext cx="2443163"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21"/>
          <p:cNvSpPr txBox="1">
            <a:spLocks noChangeArrowheads="1"/>
          </p:cNvSpPr>
          <p:nvPr/>
        </p:nvSpPr>
        <p:spPr bwMode="auto">
          <a:xfrm>
            <a:off x="6530975" y="6134100"/>
            <a:ext cx="19685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altLang="en-US" b="1"/>
              <a:t>Dragonfly</a:t>
            </a:r>
          </a:p>
          <a:p>
            <a:pPr algn="ctr" eaLnBrk="1" hangingPunct="1"/>
            <a:r>
              <a:rPr lang="en-US" altLang="en-US" b="1" i="1"/>
              <a:t>Diphlebia lestoides</a:t>
            </a:r>
          </a:p>
        </p:txBody>
      </p:sp>
      <p:sp>
        <p:nvSpPr>
          <p:cNvPr id="2" name="Rectangle 1"/>
          <p:cNvSpPr/>
          <p:nvPr/>
        </p:nvSpPr>
        <p:spPr>
          <a:xfrm>
            <a:off x="381000" y="1106269"/>
            <a:ext cx="5638800" cy="923330"/>
          </a:xfrm>
          <a:prstGeom prst="rect">
            <a:avLst/>
          </a:prstGeom>
        </p:spPr>
        <p:txBody>
          <a:bodyPr wrap="square">
            <a:spAutoFit/>
          </a:bodyPr>
          <a:lstStyle/>
          <a:p>
            <a:pPr eaLnBrk="1" hangingPunct="1"/>
            <a:r>
              <a:rPr lang="en-US" altLang="en-US" b="1" dirty="0" smtClean="0"/>
              <a:t>Predator</a:t>
            </a:r>
            <a:r>
              <a:rPr lang="en-US" altLang="en-US" dirty="0" smtClean="0"/>
              <a:t> </a:t>
            </a:r>
            <a:r>
              <a:rPr lang="en-US" altLang="en-US" dirty="0"/>
              <a:t>– </a:t>
            </a:r>
            <a:r>
              <a:rPr lang="en-US" altLang="en-US" dirty="0" smtClean="0"/>
              <a:t>An organism that consumes other organisms and inevitably kills them. Predators attack </a:t>
            </a:r>
            <a:r>
              <a:rPr lang="en-US" altLang="en-US" dirty="0"/>
              <a:t>and kill many different prey </a:t>
            </a:r>
            <a:r>
              <a:rPr lang="en-US" altLang="en-US" dirty="0" smtClean="0"/>
              <a:t>individuals over their lifetimes</a:t>
            </a:r>
            <a:endParaRPr lang="en-US" altLang="en-US" dirty="0"/>
          </a:p>
        </p:txBody>
      </p:sp>
    </p:spTree>
    <p:extLst>
      <p:ext uri="{BB962C8B-B14F-4D97-AF65-F5344CB8AC3E}">
        <p14:creationId xmlns:p14="http://schemas.microsoft.com/office/powerpoint/2010/main" val="21640892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b="1" dirty="0" smtClean="0"/>
              <a:t>Suggests a </a:t>
            </a:r>
            <a:r>
              <a:rPr lang="en-US" sz="3200" b="1" dirty="0"/>
              <a:t>Type II Functional Response</a:t>
            </a:r>
          </a:p>
        </p:txBody>
      </p:sp>
      <p:sp>
        <p:nvSpPr>
          <p:cNvPr id="29699" name="Text Box 3"/>
          <p:cNvSpPr txBox="1">
            <a:spLocks noChangeArrowheads="1"/>
          </p:cNvSpPr>
          <p:nvPr/>
        </p:nvSpPr>
        <p:spPr bwMode="auto">
          <a:xfrm rot="-5400000">
            <a:off x="431007" y="2983706"/>
            <a:ext cx="2933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 of prey eaten per predator</a:t>
            </a:r>
          </a:p>
        </p:txBody>
      </p:sp>
      <p:pic>
        <p:nvPicPr>
          <p:cNvPr id="297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0" y="1676400"/>
            <a:ext cx="4991100"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 Box 5"/>
          <p:cNvSpPr txBox="1">
            <a:spLocks noChangeArrowheads="1"/>
          </p:cNvSpPr>
          <p:nvPr/>
        </p:nvSpPr>
        <p:spPr bwMode="auto">
          <a:xfrm>
            <a:off x="3270250" y="2190750"/>
            <a:ext cx="825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b="1">
                <a:solidFill>
                  <a:srgbClr val="000099"/>
                </a:solidFill>
                <a:sym typeface="Mathematica1" pitchFamily="2" charset="2"/>
              </a:rPr>
              <a:t>Type I</a:t>
            </a:r>
          </a:p>
        </p:txBody>
      </p:sp>
      <p:sp>
        <p:nvSpPr>
          <p:cNvPr id="29702" name="Line 6"/>
          <p:cNvSpPr>
            <a:spLocks noChangeShapeType="1"/>
          </p:cNvSpPr>
          <p:nvPr/>
        </p:nvSpPr>
        <p:spPr bwMode="auto">
          <a:xfrm>
            <a:off x="4152900" y="2386013"/>
            <a:ext cx="609600" cy="0"/>
          </a:xfrm>
          <a:prstGeom prst="line">
            <a:avLst/>
          </a:prstGeom>
          <a:noFill/>
          <a:ln w="28575">
            <a:solidFill>
              <a:srgbClr val="0000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03" name="Text Box 7"/>
          <p:cNvSpPr txBox="1">
            <a:spLocks noChangeArrowheads="1"/>
          </p:cNvSpPr>
          <p:nvPr/>
        </p:nvSpPr>
        <p:spPr bwMode="auto">
          <a:xfrm>
            <a:off x="4000500" y="4748213"/>
            <a:ext cx="1397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Prey density</a:t>
            </a:r>
          </a:p>
        </p:txBody>
      </p:sp>
      <p:sp>
        <p:nvSpPr>
          <p:cNvPr id="29704" name="Text Box 9"/>
          <p:cNvSpPr txBox="1">
            <a:spLocks noChangeArrowheads="1"/>
          </p:cNvSpPr>
          <p:nvPr/>
        </p:nvSpPr>
        <p:spPr bwMode="auto">
          <a:xfrm>
            <a:off x="4946650" y="3443288"/>
            <a:ext cx="91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b="1">
                <a:solidFill>
                  <a:srgbClr val="800000"/>
                </a:solidFill>
                <a:sym typeface="Mathematica1" pitchFamily="2" charset="2"/>
              </a:rPr>
              <a:t>Type II</a:t>
            </a:r>
          </a:p>
        </p:txBody>
      </p:sp>
      <p:sp>
        <p:nvSpPr>
          <p:cNvPr id="29705" name="Line 10"/>
          <p:cNvSpPr>
            <a:spLocks noChangeShapeType="1"/>
          </p:cNvSpPr>
          <p:nvPr/>
        </p:nvSpPr>
        <p:spPr bwMode="auto">
          <a:xfrm flipV="1">
            <a:off x="5438775" y="3219450"/>
            <a:ext cx="0" cy="304800"/>
          </a:xfrm>
          <a:prstGeom prst="line">
            <a:avLst/>
          </a:prstGeom>
          <a:noFill/>
          <a:ln w="28575">
            <a:solidFill>
              <a:srgbClr val="8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06" name="Text Box 11"/>
          <p:cNvSpPr txBox="1">
            <a:spLocks noChangeArrowheads="1"/>
          </p:cNvSpPr>
          <p:nvPr/>
        </p:nvSpPr>
        <p:spPr bwMode="auto">
          <a:xfrm>
            <a:off x="0" y="5881688"/>
            <a:ext cx="914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b="1" dirty="0"/>
              <a:t>The Type II Functional Response assumes that predators get full!</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b="1"/>
              <a:t>Dynamics with non-linear functional responses</a:t>
            </a:r>
          </a:p>
        </p:txBody>
      </p:sp>
      <p:sp>
        <p:nvSpPr>
          <p:cNvPr id="31747" name="Text Box 3"/>
          <p:cNvSpPr txBox="1">
            <a:spLocks noChangeArrowheads="1"/>
          </p:cNvSpPr>
          <p:nvPr/>
        </p:nvSpPr>
        <p:spPr bwMode="auto">
          <a:xfrm rot="-5400000">
            <a:off x="-142875" y="2157413"/>
            <a:ext cx="1625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b="1"/>
              <a:t># of prey eaten</a:t>
            </a:r>
          </a:p>
          <a:p>
            <a:pPr algn="ctr" eaLnBrk="1" hangingPunct="1"/>
            <a:r>
              <a:rPr lang="en-US" b="1"/>
              <a:t>per predator</a:t>
            </a:r>
          </a:p>
        </p:txBody>
      </p:sp>
      <p:pic>
        <p:nvPicPr>
          <p:cNvPr id="317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309688"/>
            <a:ext cx="3886200" cy="252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ext Box 5"/>
          <p:cNvSpPr txBox="1">
            <a:spLocks noChangeArrowheads="1"/>
          </p:cNvSpPr>
          <p:nvPr/>
        </p:nvSpPr>
        <p:spPr bwMode="auto">
          <a:xfrm>
            <a:off x="1447800" y="1614488"/>
            <a:ext cx="825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b="1">
                <a:solidFill>
                  <a:srgbClr val="000099"/>
                </a:solidFill>
                <a:sym typeface="Mathematica1" pitchFamily="2" charset="2"/>
              </a:rPr>
              <a:t>Type I</a:t>
            </a:r>
          </a:p>
        </p:txBody>
      </p:sp>
      <p:sp>
        <p:nvSpPr>
          <p:cNvPr id="31750" name="Line 6"/>
          <p:cNvSpPr>
            <a:spLocks noChangeShapeType="1"/>
          </p:cNvSpPr>
          <p:nvPr/>
        </p:nvSpPr>
        <p:spPr bwMode="auto">
          <a:xfrm>
            <a:off x="2330450" y="1809750"/>
            <a:ext cx="609600" cy="0"/>
          </a:xfrm>
          <a:prstGeom prst="line">
            <a:avLst/>
          </a:prstGeom>
          <a:noFill/>
          <a:ln w="28575">
            <a:solidFill>
              <a:srgbClr val="0000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51" name="Text Box 7"/>
          <p:cNvSpPr txBox="1">
            <a:spLocks noChangeArrowheads="1"/>
          </p:cNvSpPr>
          <p:nvPr/>
        </p:nvSpPr>
        <p:spPr bwMode="auto">
          <a:xfrm>
            <a:off x="2133600" y="3748088"/>
            <a:ext cx="1397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Prey density</a:t>
            </a:r>
          </a:p>
        </p:txBody>
      </p:sp>
      <p:sp>
        <p:nvSpPr>
          <p:cNvPr id="31752" name="Text Box 8"/>
          <p:cNvSpPr txBox="1">
            <a:spLocks noChangeArrowheads="1"/>
          </p:cNvSpPr>
          <p:nvPr/>
        </p:nvSpPr>
        <p:spPr bwMode="auto">
          <a:xfrm>
            <a:off x="3429000" y="2695575"/>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b="1">
                <a:solidFill>
                  <a:srgbClr val="800000"/>
                </a:solidFill>
                <a:sym typeface="Mathematica1" pitchFamily="2" charset="2"/>
              </a:rPr>
              <a:t>Type II</a:t>
            </a:r>
          </a:p>
        </p:txBody>
      </p:sp>
      <p:sp>
        <p:nvSpPr>
          <p:cNvPr id="31753" name="Line 9"/>
          <p:cNvSpPr>
            <a:spLocks noChangeShapeType="1"/>
          </p:cNvSpPr>
          <p:nvPr/>
        </p:nvSpPr>
        <p:spPr bwMode="auto">
          <a:xfrm flipV="1">
            <a:off x="3921125" y="2471738"/>
            <a:ext cx="0" cy="304800"/>
          </a:xfrm>
          <a:prstGeom prst="line">
            <a:avLst/>
          </a:prstGeom>
          <a:noFill/>
          <a:ln w="28575">
            <a:solidFill>
              <a:srgbClr val="8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3175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0675" y="3733800"/>
            <a:ext cx="3209925"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5" name="Text Box 11"/>
          <p:cNvSpPr txBox="1">
            <a:spLocks noChangeArrowheads="1"/>
          </p:cNvSpPr>
          <p:nvPr/>
        </p:nvSpPr>
        <p:spPr bwMode="auto">
          <a:xfrm>
            <a:off x="6400800" y="6081713"/>
            <a:ext cx="1397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Prey density</a:t>
            </a:r>
          </a:p>
        </p:txBody>
      </p:sp>
      <p:sp>
        <p:nvSpPr>
          <p:cNvPr id="31756" name="Text Box 12"/>
          <p:cNvSpPr txBox="1">
            <a:spLocks noChangeArrowheads="1"/>
          </p:cNvSpPr>
          <p:nvPr/>
        </p:nvSpPr>
        <p:spPr bwMode="auto">
          <a:xfrm rot="-5400000">
            <a:off x="4380707" y="4647406"/>
            <a:ext cx="1816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Predator density</a:t>
            </a:r>
          </a:p>
        </p:txBody>
      </p:sp>
      <p:sp>
        <p:nvSpPr>
          <p:cNvPr id="31757" name="Text Box 16"/>
          <p:cNvSpPr txBox="1">
            <a:spLocks noChangeArrowheads="1"/>
          </p:cNvSpPr>
          <p:nvPr/>
        </p:nvSpPr>
        <p:spPr bwMode="auto">
          <a:xfrm>
            <a:off x="6223000" y="3467100"/>
            <a:ext cx="1809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Type I dynamics</a:t>
            </a:r>
          </a:p>
        </p:txBody>
      </p:sp>
      <p:sp>
        <p:nvSpPr>
          <p:cNvPr id="31758" name="Freeform 17"/>
          <p:cNvSpPr>
            <a:spLocks/>
          </p:cNvSpPr>
          <p:nvPr/>
        </p:nvSpPr>
        <p:spPr bwMode="auto">
          <a:xfrm>
            <a:off x="3505200" y="1676400"/>
            <a:ext cx="3505200" cy="1752600"/>
          </a:xfrm>
          <a:custGeom>
            <a:avLst/>
            <a:gdLst>
              <a:gd name="T0" fmla="*/ 0 w 2208"/>
              <a:gd name="T1" fmla="*/ 0 h 1104"/>
              <a:gd name="T2" fmla="*/ 2147483647 w 2208"/>
              <a:gd name="T3" fmla="*/ 2147483647 h 1104"/>
              <a:gd name="T4" fmla="*/ 2147483647 w 2208"/>
              <a:gd name="T5" fmla="*/ 2147483647 h 1104"/>
              <a:gd name="T6" fmla="*/ 0 60000 65536"/>
              <a:gd name="T7" fmla="*/ 0 60000 65536"/>
              <a:gd name="T8" fmla="*/ 0 60000 65536"/>
              <a:gd name="T9" fmla="*/ 0 w 2208"/>
              <a:gd name="T10" fmla="*/ 0 h 1104"/>
              <a:gd name="T11" fmla="*/ 2208 w 2208"/>
              <a:gd name="T12" fmla="*/ 1104 h 1104"/>
            </a:gdLst>
            <a:ahLst/>
            <a:cxnLst>
              <a:cxn ang="T6">
                <a:pos x="T0" y="T1"/>
              </a:cxn>
              <a:cxn ang="T7">
                <a:pos x="T2" y="T3"/>
              </a:cxn>
              <a:cxn ang="T8">
                <a:pos x="T4" y="T5"/>
              </a:cxn>
            </a:cxnLst>
            <a:rect l="T9" t="T10" r="T11" b="T12"/>
            <a:pathLst>
              <a:path w="2208" h="1104">
                <a:moveTo>
                  <a:pt x="0" y="0"/>
                </a:moveTo>
                <a:cubicBezTo>
                  <a:pt x="728" y="4"/>
                  <a:pt x="1456" y="8"/>
                  <a:pt x="1824" y="192"/>
                </a:cubicBezTo>
                <a:cubicBezTo>
                  <a:pt x="2192" y="376"/>
                  <a:pt x="2200" y="740"/>
                  <a:pt x="2208" y="1104"/>
                </a:cubicBezTo>
              </a:path>
            </a:pathLst>
          </a:custGeom>
          <a:noFill/>
          <a:ln w="28575">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b="1"/>
              <a:t>Type II Dynamics</a:t>
            </a:r>
          </a:p>
        </p:txBody>
      </p:sp>
      <p:pic>
        <p:nvPicPr>
          <p:cNvPr id="3277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066800"/>
            <a:ext cx="3609975"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828925"/>
            <a:ext cx="3609975"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2857500"/>
            <a:ext cx="2200275"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066800"/>
            <a:ext cx="2200275"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4648200"/>
            <a:ext cx="2200275"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7200" y="4648200"/>
            <a:ext cx="3609975"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7" name="Text Box 14"/>
          <p:cNvSpPr txBox="1">
            <a:spLocks noChangeArrowheads="1"/>
          </p:cNvSpPr>
          <p:nvPr/>
        </p:nvSpPr>
        <p:spPr bwMode="auto">
          <a:xfrm>
            <a:off x="6477000" y="1352550"/>
            <a:ext cx="590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1600" b="1">
                <a:solidFill>
                  <a:srgbClr val="00FFFF"/>
                </a:solidFill>
              </a:rPr>
              <a:t>Prey</a:t>
            </a:r>
          </a:p>
        </p:txBody>
      </p:sp>
      <p:sp>
        <p:nvSpPr>
          <p:cNvPr id="32778" name="Text Box 15"/>
          <p:cNvSpPr txBox="1">
            <a:spLocks noChangeArrowheads="1"/>
          </p:cNvSpPr>
          <p:nvPr/>
        </p:nvSpPr>
        <p:spPr bwMode="auto">
          <a:xfrm>
            <a:off x="6477000" y="1676400"/>
            <a:ext cx="9636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1600" b="1">
                <a:solidFill>
                  <a:srgbClr val="66FF33"/>
                </a:solidFill>
              </a:rPr>
              <a:t>Predator</a:t>
            </a:r>
          </a:p>
        </p:txBody>
      </p:sp>
      <p:sp>
        <p:nvSpPr>
          <p:cNvPr id="32779" name="Text Box 20"/>
          <p:cNvSpPr txBox="1">
            <a:spLocks noChangeArrowheads="1"/>
          </p:cNvSpPr>
          <p:nvPr/>
        </p:nvSpPr>
        <p:spPr bwMode="auto">
          <a:xfrm>
            <a:off x="5821363" y="6488113"/>
            <a:ext cx="5794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1400" b="1"/>
              <a:t>Time</a:t>
            </a:r>
          </a:p>
        </p:txBody>
      </p:sp>
      <p:sp>
        <p:nvSpPr>
          <p:cNvPr id="32780" name="Text Box 21"/>
          <p:cNvSpPr txBox="1">
            <a:spLocks noChangeArrowheads="1"/>
          </p:cNvSpPr>
          <p:nvPr/>
        </p:nvSpPr>
        <p:spPr bwMode="auto">
          <a:xfrm rot="-5400000">
            <a:off x="3639344" y="1705769"/>
            <a:ext cx="101123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1400" b="1"/>
              <a:t>Population</a:t>
            </a:r>
          </a:p>
          <a:p>
            <a:pPr algn="ctr" eaLnBrk="1" hangingPunct="1"/>
            <a:r>
              <a:rPr lang="en-US" sz="1400" b="1"/>
              <a:t>density</a:t>
            </a:r>
          </a:p>
        </p:txBody>
      </p:sp>
      <p:sp>
        <p:nvSpPr>
          <p:cNvPr id="32781" name="Text Box 22"/>
          <p:cNvSpPr txBox="1">
            <a:spLocks noChangeArrowheads="1"/>
          </p:cNvSpPr>
          <p:nvPr/>
        </p:nvSpPr>
        <p:spPr bwMode="auto">
          <a:xfrm rot="-5400000">
            <a:off x="3639344" y="3502819"/>
            <a:ext cx="101123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1400" b="1"/>
              <a:t>Population</a:t>
            </a:r>
          </a:p>
          <a:p>
            <a:pPr algn="ctr" eaLnBrk="1" hangingPunct="1"/>
            <a:r>
              <a:rPr lang="en-US" sz="1400" b="1"/>
              <a:t>density</a:t>
            </a:r>
          </a:p>
        </p:txBody>
      </p:sp>
      <p:sp>
        <p:nvSpPr>
          <p:cNvPr id="32782" name="Text Box 23"/>
          <p:cNvSpPr txBox="1">
            <a:spLocks noChangeArrowheads="1"/>
          </p:cNvSpPr>
          <p:nvPr/>
        </p:nvSpPr>
        <p:spPr bwMode="auto">
          <a:xfrm rot="-5400000">
            <a:off x="3639344" y="5331619"/>
            <a:ext cx="101123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1400" b="1"/>
              <a:t>Population</a:t>
            </a:r>
          </a:p>
          <a:p>
            <a:pPr algn="ctr" eaLnBrk="1" hangingPunct="1"/>
            <a:r>
              <a:rPr lang="en-US" sz="1400" b="1"/>
              <a:t>density</a:t>
            </a:r>
          </a:p>
        </p:txBody>
      </p:sp>
      <p:sp>
        <p:nvSpPr>
          <p:cNvPr id="32783" name="Text Box 24"/>
          <p:cNvSpPr txBox="1">
            <a:spLocks noChangeArrowheads="1"/>
          </p:cNvSpPr>
          <p:nvPr/>
        </p:nvSpPr>
        <p:spPr bwMode="auto">
          <a:xfrm>
            <a:off x="1905000" y="6477000"/>
            <a:ext cx="1127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1400" b="1"/>
              <a:t>Prey density</a:t>
            </a:r>
          </a:p>
        </p:txBody>
      </p:sp>
      <p:sp>
        <p:nvSpPr>
          <p:cNvPr id="32784" name="Text Box 25"/>
          <p:cNvSpPr txBox="1">
            <a:spLocks noChangeArrowheads="1"/>
          </p:cNvSpPr>
          <p:nvPr/>
        </p:nvSpPr>
        <p:spPr bwMode="auto">
          <a:xfrm rot="-5400000">
            <a:off x="594519" y="1677194"/>
            <a:ext cx="115728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1400" b="1"/>
              <a:t>Prey eaten</a:t>
            </a:r>
          </a:p>
          <a:p>
            <a:pPr algn="ctr" eaLnBrk="1" hangingPunct="1"/>
            <a:r>
              <a:rPr lang="en-US" sz="1400" b="1"/>
              <a:t>per predator</a:t>
            </a:r>
          </a:p>
        </p:txBody>
      </p:sp>
      <p:sp>
        <p:nvSpPr>
          <p:cNvPr id="32785" name="Text Box 26"/>
          <p:cNvSpPr txBox="1">
            <a:spLocks noChangeArrowheads="1"/>
          </p:cNvSpPr>
          <p:nvPr/>
        </p:nvSpPr>
        <p:spPr bwMode="auto">
          <a:xfrm rot="-5400000">
            <a:off x="594519" y="3505994"/>
            <a:ext cx="115728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1400" b="1"/>
              <a:t>Prey eaten</a:t>
            </a:r>
          </a:p>
          <a:p>
            <a:pPr algn="ctr" eaLnBrk="1" hangingPunct="1"/>
            <a:r>
              <a:rPr lang="en-US" sz="1400" b="1"/>
              <a:t>per predator</a:t>
            </a:r>
          </a:p>
        </p:txBody>
      </p:sp>
      <p:sp>
        <p:nvSpPr>
          <p:cNvPr id="32786" name="Text Box 27"/>
          <p:cNvSpPr txBox="1">
            <a:spLocks noChangeArrowheads="1"/>
          </p:cNvSpPr>
          <p:nvPr/>
        </p:nvSpPr>
        <p:spPr bwMode="auto">
          <a:xfrm rot="-5400000">
            <a:off x="610394" y="5334794"/>
            <a:ext cx="115728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1400" b="1"/>
              <a:t>Prey eaten</a:t>
            </a:r>
          </a:p>
          <a:p>
            <a:pPr algn="ctr" eaLnBrk="1" hangingPunct="1"/>
            <a:r>
              <a:rPr lang="en-US" sz="1400" b="1"/>
              <a:t>per predator</a:t>
            </a:r>
          </a:p>
        </p:txBody>
      </p:sp>
      <p:sp>
        <p:nvSpPr>
          <p:cNvPr id="32787" name="Line 28"/>
          <p:cNvSpPr>
            <a:spLocks noChangeShapeType="1"/>
          </p:cNvSpPr>
          <p:nvPr/>
        </p:nvSpPr>
        <p:spPr bwMode="auto">
          <a:xfrm>
            <a:off x="533400" y="1219200"/>
            <a:ext cx="0" cy="51339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788" name="Text Box 29"/>
          <p:cNvSpPr txBox="1">
            <a:spLocks noChangeArrowheads="1"/>
          </p:cNvSpPr>
          <p:nvPr/>
        </p:nvSpPr>
        <p:spPr bwMode="auto">
          <a:xfrm rot="-5400000">
            <a:off x="-1337468" y="3699668"/>
            <a:ext cx="3194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Increasing predator saturation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b="1"/>
              <a:t>Impacts of saturating functional response</a:t>
            </a:r>
          </a:p>
        </p:txBody>
      </p:sp>
      <p:sp>
        <p:nvSpPr>
          <p:cNvPr id="33795" name="Text Box 3"/>
          <p:cNvSpPr txBox="1">
            <a:spLocks noChangeArrowheads="1"/>
          </p:cNvSpPr>
          <p:nvPr/>
        </p:nvSpPr>
        <p:spPr bwMode="auto">
          <a:xfrm>
            <a:off x="974725" y="1916113"/>
            <a:ext cx="7559675" cy="311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buFontTx/>
              <a:buChar char="•"/>
            </a:pPr>
            <a:r>
              <a:rPr lang="en-US" b="1"/>
              <a:t> Decreases the predators ability to effectively control the prey population</a:t>
            </a:r>
          </a:p>
          <a:p>
            <a:pPr eaLnBrk="1" hangingPunct="1">
              <a:buFontTx/>
              <a:buChar char="•"/>
            </a:pPr>
            <a:endParaRPr lang="en-US" b="1"/>
          </a:p>
          <a:p>
            <a:pPr eaLnBrk="1" hangingPunct="1">
              <a:buFontTx/>
              <a:buChar char="•"/>
            </a:pPr>
            <a:endParaRPr lang="en-US" b="1"/>
          </a:p>
          <a:p>
            <a:pPr eaLnBrk="1" hangingPunct="1">
              <a:buFontTx/>
              <a:buChar char="•"/>
            </a:pPr>
            <a:r>
              <a:rPr lang="en-US" b="1"/>
              <a:t> Leads to periodic ‘outbreaks’ in prey population density</a:t>
            </a:r>
          </a:p>
          <a:p>
            <a:pPr eaLnBrk="1" hangingPunct="1">
              <a:buFontTx/>
              <a:buChar char="•"/>
            </a:pPr>
            <a:endParaRPr lang="en-US" b="1"/>
          </a:p>
          <a:p>
            <a:pPr eaLnBrk="1" hangingPunct="1">
              <a:buFontTx/>
              <a:buChar char="•"/>
            </a:pPr>
            <a:endParaRPr lang="en-US" b="1"/>
          </a:p>
          <a:p>
            <a:pPr eaLnBrk="1" hangingPunct="1">
              <a:buFontTx/>
              <a:buChar char="•"/>
            </a:pPr>
            <a:r>
              <a:rPr lang="en-US" b="1"/>
              <a:t> Prey outbreaks lead to predator outbreaks</a:t>
            </a:r>
          </a:p>
          <a:p>
            <a:pPr eaLnBrk="1" hangingPunct="1">
              <a:buFontTx/>
              <a:buChar char="•"/>
            </a:pPr>
            <a:endParaRPr lang="en-US" b="1"/>
          </a:p>
          <a:p>
            <a:pPr eaLnBrk="1" hangingPunct="1">
              <a:buFontTx/>
              <a:buChar char="•"/>
            </a:pPr>
            <a:endParaRPr lang="en-US" b="1"/>
          </a:p>
          <a:p>
            <a:pPr eaLnBrk="1" hangingPunct="1">
              <a:buFontTx/>
              <a:buChar char="•"/>
            </a:pPr>
            <a:r>
              <a:rPr lang="en-US" b="1"/>
              <a:t> The result can be repeated population outbreaks and crashes, ultimately leading to the extinction of both species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0" y="2286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2800" b="1"/>
              <a:t>Combining prey </a:t>
            </a:r>
            <a:r>
              <a:rPr lang="en-US" sz="2800" b="1" i="1"/>
              <a:t>K</a:t>
            </a:r>
            <a:r>
              <a:rPr lang="en-US" sz="2800" b="1"/>
              <a:t> with the Type II functional response</a:t>
            </a:r>
          </a:p>
        </p:txBody>
      </p:sp>
      <p:pic>
        <p:nvPicPr>
          <p:cNvPr id="3481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857500"/>
            <a:ext cx="2200275"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066800"/>
            <a:ext cx="2200275"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4648200"/>
            <a:ext cx="2200275"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1066800"/>
            <a:ext cx="3609975"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2862263"/>
            <a:ext cx="3609975"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3400" y="4657725"/>
            <a:ext cx="3609975"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5" name="Text Box 18"/>
          <p:cNvSpPr txBox="1">
            <a:spLocks noChangeArrowheads="1"/>
          </p:cNvSpPr>
          <p:nvPr/>
        </p:nvSpPr>
        <p:spPr bwMode="auto">
          <a:xfrm>
            <a:off x="6858000" y="1371600"/>
            <a:ext cx="720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solidFill>
                  <a:srgbClr val="FF0000"/>
                </a:solidFill>
              </a:rPr>
              <a:t>K=10</a:t>
            </a:r>
          </a:p>
        </p:txBody>
      </p:sp>
      <p:sp>
        <p:nvSpPr>
          <p:cNvPr id="34826" name="Text Box 19"/>
          <p:cNvSpPr txBox="1">
            <a:spLocks noChangeArrowheads="1"/>
          </p:cNvSpPr>
          <p:nvPr/>
        </p:nvSpPr>
        <p:spPr bwMode="auto">
          <a:xfrm>
            <a:off x="6858000" y="4953000"/>
            <a:ext cx="720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solidFill>
                  <a:srgbClr val="FF0000"/>
                </a:solidFill>
              </a:rPr>
              <a:t>K=10</a:t>
            </a:r>
          </a:p>
        </p:txBody>
      </p:sp>
      <p:sp>
        <p:nvSpPr>
          <p:cNvPr id="34827" name="Text Box 20"/>
          <p:cNvSpPr txBox="1">
            <a:spLocks noChangeArrowheads="1"/>
          </p:cNvSpPr>
          <p:nvPr/>
        </p:nvSpPr>
        <p:spPr bwMode="auto">
          <a:xfrm>
            <a:off x="6858000" y="3138488"/>
            <a:ext cx="720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solidFill>
                  <a:srgbClr val="FF0000"/>
                </a:solidFill>
              </a:rPr>
              <a:t>K=10</a:t>
            </a:r>
          </a:p>
        </p:txBody>
      </p:sp>
      <p:sp>
        <p:nvSpPr>
          <p:cNvPr id="34828" name="Text Box 21"/>
          <p:cNvSpPr txBox="1">
            <a:spLocks noChangeArrowheads="1"/>
          </p:cNvSpPr>
          <p:nvPr/>
        </p:nvSpPr>
        <p:spPr bwMode="auto">
          <a:xfrm>
            <a:off x="1508125" y="876300"/>
            <a:ext cx="2019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t>Functional response</a:t>
            </a:r>
          </a:p>
        </p:txBody>
      </p:sp>
      <p:sp>
        <p:nvSpPr>
          <p:cNvPr id="34829" name="Text Box 22"/>
          <p:cNvSpPr txBox="1">
            <a:spLocks noChangeArrowheads="1"/>
          </p:cNvSpPr>
          <p:nvPr/>
        </p:nvSpPr>
        <p:spPr bwMode="auto">
          <a:xfrm>
            <a:off x="5295900" y="852488"/>
            <a:ext cx="2108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t>Population dynamics</a:t>
            </a:r>
          </a:p>
        </p:txBody>
      </p:sp>
      <p:sp>
        <p:nvSpPr>
          <p:cNvPr id="34830" name="Text Box 23"/>
          <p:cNvSpPr txBox="1">
            <a:spLocks noChangeArrowheads="1"/>
          </p:cNvSpPr>
          <p:nvPr/>
        </p:nvSpPr>
        <p:spPr bwMode="auto">
          <a:xfrm>
            <a:off x="5897563" y="6488113"/>
            <a:ext cx="5794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1400" b="1"/>
              <a:t>Time</a:t>
            </a:r>
          </a:p>
        </p:txBody>
      </p:sp>
      <p:sp>
        <p:nvSpPr>
          <p:cNvPr id="34831" name="Text Box 24"/>
          <p:cNvSpPr txBox="1">
            <a:spLocks noChangeArrowheads="1"/>
          </p:cNvSpPr>
          <p:nvPr/>
        </p:nvSpPr>
        <p:spPr bwMode="auto">
          <a:xfrm rot="-5400000">
            <a:off x="3791744" y="1705769"/>
            <a:ext cx="101123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1400" b="1"/>
              <a:t>Population</a:t>
            </a:r>
          </a:p>
          <a:p>
            <a:pPr algn="ctr" eaLnBrk="1" hangingPunct="1"/>
            <a:r>
              <a:rPr lang="en-US" sz="1400" b="1"/>
              <a:t>density</a:t>
            </a:r>
          </a:p>
        </p:txBody>
      </p:sp>
      <p:sp>
        <p:nvSpPr>
          <p:cNvPr id="34832" name="Text Box 25"/>
          <p:cNvSpPr txBox="1">
            <a:spLocks noChangeArrowheads="1"/>
          </p:cNvSpPr>
          <p:nvPr/>
        </p:nvSpPr>
        <p:spPr bwMode="auto">
          <a:xfrm rot="-5400000">
            <a:off x="3791744" y="3502819"/>
            <a:ext cx="101123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1400" b="1"/>
              <a:t>Population</a:t>
            </a:r>
          </a:p>
          <a:p>
            <a:pPr algn="ctr" eaLnBrk="1" hangingPunct="1"/>
            <a:r>
              <a:rPr lang="en-US" sz="1400" b="1"/>
              <a:t>density</a:t>
            </a:r>
          </a:p>
        </p:txBody>
      </p:sp>
      <p:sp>
        <p:nvSpPr>
          <p:cNvPr id="34833" name="Text Box 26"/>
          <p:cNvSpPr txBox="1">
            <a:spLocks noChangeArrowheads="1"/>
          </p:cNvSpPr>
          <p:nvPr/>
        </p:nvSpPr>
        <p:spPr bwMode="auto">
          <a:xfrm rot="-5400000">
            <a:off x="3791744" y="5331619"/>
            <a:ext cx="101123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1400" b="1"/>
              <a:t>Population</a:t>
            </a:r>
          </a:p>
          <a:p>
            <a:pPr algn="ctr" eaLnBrk="1" hangingPunct="1"/>
            <a:r>
              <a:rPr lang="en-US" sz="1400" b="1"/>
              <a:t>density</a:t>
            </a:r>
          </a:p>
        </p:txBody>
      </p:sp>
      <p:sp>
        <p:nvSpPr>
          <p:cNvPr id="34834" name="Text Box 27"/>
          <p:cNvSpPr txBox="1">
            <a:spLocks noChangeArrowheads="1"/>
          </p:cNvSpPr>
          <p:nvPr/>
        </p:nvSpPr>
        <p:spPr bwMode="auto">
          <a:xfrm>
            <a:off x="1997075" y="6477000"/>
            <a:ext cx="1127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1400" b="1"/>
              <a:t>Prey density</a:t>
            </a:r>
          </a:p>
        </p:txBody>
      </p:sp>
      <p:sp>
        <p:nvSpPr>
          <p:cNvPr id="34835" name="Text Box 28"/>
          <p:cNvSpPr txBox="1">
            <a:spLocks noChangeArrowheads="1"/>
          </p:cNvSpPr>
          <p:nvPr/>
        </p:nvSpPr>
        <p:spPr bwMode="auto">
          <a:xfrm rot="-5400000">
            <a:off x="594519" y="1677194"/>
            <a:ext cx="115728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1400" b="1"/>
              <a:t>Prey eaten</a:t>
            </a:r>
          </a:p>
          <a:p>
            <a:pPr algn="ctr" eaLnBrk="1" hangingPunct="1"/>
            <a:r>
              <a:rPr lang="en-US" sz="1400" b="1"/>
              <a:t>per predator</a:t>
            </a:r>
          </a:p>
        </p:txBody>
      </p:sp>
      <p:sp>
        <p:nvSpPr>
          <p:cNvPr id="34836" name="Text Box 29"/>
          <p:cNvSpPr txBox="1">
            <a:spLocks noChangeArrowheads="1"/>
          </p:cNvSpPr>
          <p:nvPr/>
        </p:nvSpPr>
        <p:spPr bwMode="auto">
          <a:xfrm rot="-5400000">
            <a:off x="594519" y="3505994"/>
            <a:ext cx="115728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1400" b="1"/>
              <a:t>Prey eaten</a:t>
            </a:r>
          </a:p>
          <a:p>
            <a:pPr algn="ctr" eaLnBrk="1" hangingPunct="1"/>
            <a:r>
              <a:rPr lang="en-US" sz="1400" b="1"/>
              <a:t>per predator</a:t>
            </a:r>
          </a:p>
        </p:txBody>
      </p:sp>
      <p:sp>
        <p:nvSpPr>
          <p:cNvPr id="34837" name="Text Box 30"/>
          <p:cNvSpPr txBox="1">
            <a:spLocks noChangeArrowheads="1"/>
          </p:cNvSpPr>
          <p:nvPr/>
        </p:nvSpPr>
        <p:spPr bwMode="auto">
          <a:xfrm rot="-5400000">
            <a:off x="610394" y="5334794"/>
            <a:ext cx="115728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1400" b="1"/>
              <a:t>Prey eaten</a:t>
            </a:r>
          </a:p>
          <a:p>
            <a:pPr algn="ctr" eaLnBrk="1" hangingPunct="1"/>
            <a:r>
              <a:rPr lang="en-US" sz="1400" b="1"/>
              <a:t>per predator</a:t>
            </a:r>
          </a:p>
        </p:txBody>
      </p:sp>
      <p:sp>
        <p:nvSpPr>
          <p:cNvPr id="34838" name="Text Box 31"/>
          <p:cNvSpPr txBox="1">
            <a:spLocks noChangeArrowheads="1"/>
          </p:cNvSpPr>
          <p:nvPr/>
        </p:nvSpPr>
        <p:spPr bwMode="auto">
          <a:xfrm>
            <a:off x="4800600" y="1447800"/>
            <a:ext cx="590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1600" b="1">
                <a:solidFill>
                  <a:srgbClr val="00FFFF"/>
                </a:solidFill>
              </a:rPr>
              <a:t>Prey</a:t>
            </a:r>
          </a:p>
        </p:txBody>
      </p:sp>
      <p:sp>
        <p:nvSpPr>
          <p:cNvPr id="34839" name="Text Box 32"/>
          <p:cNvSpPr txBox="1">
            <a:spLocks noChangeArrowheads="1"/>
          </p:cNvSpPr>
          <p:nvPr/>
        </p:nvSpPr>
        <p:spPr bwMode="auto">
          <a:xfrm>
            <a:off x="4800600" y="1676400"/>
            <a:ext cx="9636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1600" b="1">
                <a:solidFill>
                  <a:srgbClr val="66FF33"/>
                </a:solidFill>
              </a:rPr>
              <a:t>Predator</a:t>
            </a:r>
          </a:p>
        </p:txBody>
      </p:sp>
      <p:sp>
        <p:nvSpPr>
          <p:cNvPr id="34840" name="Line 37"/>
          <p:cNvSpPr>
            <a:spLocks noChangeShapeType="1"/>
          </p:cNvSpPr>
          <p:nvPr/>
        </p:nvSpPr>
        <p:spPr bwMode="auto">
          <a:xfrm>
            <a:off x="533400" y="1219200"/>
            <a:ext cx="0" cy="51339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41" name="Text Box 38"/>
          <p:cNvSpPr txBox="1">
            <a:spLocks noChangeArrowheads="1"/>
          </p:cNvSpPr>
          <p:nvPr/>
        </p:nvSpPr>
        <p:spPr bwMode="auto">
          <a:xfrm rot="-5400000">
            <a:off x="-1337468" y="3699668"/>
            <a:ext cx="3194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Increasing predator saturation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4505325"/>
            <a:ext cx="2200275"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4667250"/>
            <a:ext cx="2200275"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828925"/>
            <a:ext cx="2200275"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000125"/>
            <a:ext cx="2200275"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0125" y="990600"/>
            <a:ext cx="3038475"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Text Box 18"/>
          <p:cNvSpPr txBox="1">
            <a:spLocks noChangeArrowheads="1"/>
          </p:cNvSpPr>
          <p:nvPr/>
        </p:nvSpPr>
        <p:spPr bwMode="auto">
          <a:xfrm>
            <a:off x="5257800" y="1295400"/>
            <a:ext cx="720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solidFill>
                  <a:srgbClr val="FF0000"/>
                </a:solidFill>
              </a:rPr>
              <a:t>K=25</a:t>
            </a:r>
          </a:p>
        </p:txBody>
      </p:sp>
      <p:pic>
        <p:nvPicPr>
          <p:cNvPr id="35848"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0125" y="2819400"/>
            <a:ext cx="3038475"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9" name="Text Box 20"/>
          <p:cNvSpPr txBox="1">
            <a:spLocks noChangeArrowheads="1"/>
          </p:cNvSpPr>
          <p:nvPr/>
        </p:nvSpPr>
        <p:spPr bwMode="auto">
          <a:xfrm>
            <a:off x="5257800" y="3124200"/>
            <a:ext cx="720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solidFill>
                  <a:srgbClr val="FF0000"/>
                </a:solidFill>
              </a:rPr>
              <a:t>K=20</a:t>
            </a:r>
          </a:p>
        </p:txBody>
      </p:sp>
      <p:pic>
        <p:nvPicPr>
          <p:cNvPr id="35850"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0125" y="4648200"/>
            <a:ext cx="3038475"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1" name="Text Box 22"/>
          <p:cNvSpPr txBox="1">
            <a:spLocks noChangeArrowheads="1"/>
          </p:cNvSpPr>
          <p:nvPr/>
        </p:nvSpPr>
        <p:spPr bwMode="auto">
          <a:xfrm>
            <a:off x="5257800" y="4953000"/>
            <a:ext cx="720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solidFill>
                  <a:srgbClr val="FF0000"/>
                </a:solidFill>
              </a:rPr>
              <a:t>K=15</a:t>
            </a:r>
          </a:p>
        </p:txBody>
      </p:sp>
      <p:sp>
        <p:nvSpPr>
          <p:cNvPr id="35852" name="Text Box 23"/>
          <p:cNvSpPr txBox="1">
            <a:spLocks noChangeArrowheads="1"/>
          </p:cNvSpPr>
          <p:nvPr/>
        </p:nvSpPr>
        <p:spPr bwMode="auto">
          <a:xfrm>
            <a:off x="1508125" y="876300"/>
            <a:ext cx="2019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t>Functional response</a:t>
            </a:r>
          </a:p>
        </p:txBody>
      </p:sp>
      <p:sp>
        <p:nvSpPr>
          <p:cNvPr id="35853" name="Text Box 24"/>
          <p:cNvSpPr txBox="1">
            <a:spLocks noChangeArrowheads="1"/>
          </p:cNvSpPr>
          <p:nvPr/>
        </p:nvSpPr>
        <p:spPr bwMode="auto">
          <a:xfrm>
            <a:off x="5295900" y="852488"/>
            <a:ext cx="2108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t>Population dynamics</a:t>
            </a:r>
          </a:p>
        </p:txBody>
      </p:sp>
      <p:sp>
        <p:nvSpPr>
          <p:cNvPr id="35854" name="Text Box 25"/>
          <p:cNvSpPr txBox="1">
            <a:spLocks noChangeArrowheads="1"/>
          </p:cNvSpPr>
          <p:nvPr/>
        </p:nvSpPr>
        <p:spPr bwMode="auto">
          <a:xfrm>
            <a:off x="6096000" y="6488113"/>
            <a:ext cx="5794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1400" b="1"/>
              <a:t>Time</a:t>
            </a:r>
          </a:p>
        </p:txBody>
      </p:sp>
      <p:sp>
        <p:nvSpPr>
          <p:cNvPr id="35855" name="Text Box 26"/>
          <p:cNvSpPr txBox="1">
            <a:spLocks noChangeArrowheads="1"/>
          </p:cNvSpPr>
          <p:nvPr/>
        </p:nvSpPr>
        <p:spPr bwMode="auto">
          <a:xfrm rot="-5400000">
            <a:off x="4172744" y="1705769"/>
            <a:ext cx="101123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1400" b="1"/>
              <a:t>Population</a:t>
            </a:r>
          </a:p>
          <a:p>
            <a:pPr algn="ctr" eaLnBrk="1" hangingPunct="1"/>
            <a:r>
              <a:rPr lang="en-US" sz="1400" b="1"/>
              <a:t>density</a:t>
            </a:r>
          </a:p>
        </p:txBody>
      </p:sp>
      <p:sp>
        <p:nvSpPr>
          <p:cNvPr id="35856" name="Text Box 27"/>
          <p:cNvSpPr txBox="1">
            <a:spLocks noChangeArrowheads="1"/>
          </p:cNvSpPr>
          <p:nvPr/>
        </p:nvSpPr>
        <p:spPr bwMode="auto">
          <a:xfrm rot="-5400000">
            <a:off x="4172744" y="3502819"/>
            <a:ext cx="101123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1400" b="1"/>
              <a:t>Population</a:t>
            </a:r>
          </a:p>
          <a:p>
            <a:pPr algn="ctr" eaLnBrk="1" hangingPunct="1"/>
            <a:r>
              <a:rPr lang="en-US" sz="1400" b="1"/>
              <a:t>density</a:t>
            </a:r>
          </a:p>
        </p:txBody>
      </p:sp>
      <p:sp>
        <p:nvSpPr>
          <p:cNvPr id="35857" name="Text Box 28"/>
          <p:cNvSpPr txBox="1">
            <a:spLocks noChangeArrowheads="1"/>
          </p:cNvSpPr>
          <p:nvPr/>
        </p:nvSpPr>
        <p:spPr bwMode="auto">
          <a:xfrm rot="-5400000">
            <a:off x="4172744" y="5331619"/>
            <a:ext cx="101123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1400" b="1"/>
              <a:t>Population</a:t>
            </a:r>
          </a:p>
          <a:p>
            <a:pPr algn="ctr" eaLnBrk="1" hangingPunct="1"/>
            <a:r>
              <a:rPr lang="en-US" sz="1400" b="1"/>
              <a:t>density</a:t>
            </a:r>
          </a:p>
        </p:txBody>
      </p:sp>
      <p:sp>
        <p:nvSpPr>
          <p:cNvPr id="35858" name="Text Box 29"/>
          <p:cNvSpPr txBox="1">
            <a:spLocks noChangeArrowheads="1"/>
          </p:cNvSpPr>
          <p:nvPr/>
        </p:nvSpPr>
        <p:spPr bwMode="auto">
          <a:xfrm>
            <a:off x="1997075" y="6477000"/>
            <a:ext cx="1127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1400" b="1"/>
              <a:t>Prey density</a:t>
            </a:r>
          </a:p>
        </p:txBody>
      </p:sp>
      <p:sp>
        <p:nvSpPr>
          <p:cNvPr id="35859" name="Text Box 30"/>
          <p:cNvSpPr txBox="1">
            <a:spLocks noChangeArrowheads="1"/>
          </p:cNvSpPr>
          <p:nvPr/>
        </p:nvSpPr>
        <p:spPr bwMode="auto">
          <a:xfrm rot="-5400000">
            <a:off x="670719" y="1677194"/>
            <a:ext cx="115728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1400" b="1"/>
              <a:t>Prey eaten</a:t>
            </a:r>
          </a:p>
          <a:p>
            <a:pPr algn="ctr" eaLnBrk="1" hangingPunct="1"/>
            <a:r>
              <a:rPr lang="en-US" sz="1400" b="1"/>
              <a:t>per predator</a:t>
            </a:r>
          </a:p>
        </p:txBody>
      </p:sp>
      <p:sp>
        <p:nvSpPr>
          <p:cNvPr id="35860" name="Text Box 31"/>
          <p:cNvSpPr txBox="1">
            <a:spLocks noChangeArrowheads="1"/>
          </p:cNvSpPr>
          <p:nvPr/>
        </p:nvSpPr>
        <p:spPr bwMode="auto">
          <a:xfrm rot="-5400000">
            <a:off x="670719" y="3505994"/>
            <a:ext cx="115728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1400" b="1"/>
              <a:t>Prey eaten</a:t>
            </a:r>
          </a:p>
          <a:p>
            <a:pPr algn="ctr" eaLnBrk="1" hangingPunct="1"/>
            <a:r>
              <a:rPr lang="en-US" sz="1400" b="1"/>
              <a:t>per predator</a:t>
            </a:r>
          </a:p>
        </p:txBody>
      </p:sp>
      <p:sp>
        <p:nvSpPr>
          <p:cNvPr id="35861" name="Text Box 32"/>
          <p:cNvSpPr txBox="1">
            <a:spLocks noChangeArrowheads="1"/>
          </p:cNvSpPr>
          <p:nvPr/>
        </p:nvSpPr>
        <p:spPr bwMode="auto">
          <a:xfrm rot="-5400000">
            <a:off x="686594" y="5334794"/>
            <a:ext cx="115728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1400" b="1"/>
              <a:t>Prey eaten</a:t>
            </a:r>
          </a:p>
          <a:p>
            <a:pPr algn="ctr" eaLnBrk="1" hangingPunct="1"/>
            <a:r>
              <a:rPr lang="en-US" sz="1400" b="1"/>
              <a:t>per predator</a:t>
            </a:r>
          </a:p>
        </p:txBody>
      </p:sp>
      <p:sp>
        <p:nvSpPr>
          <p:cNvPr id="35862" name="Text Box 37"/>
          <p:cNvSpPr txBox="1">
            <a:spLocks noChangeArrowheads="1"/>
          </p:cNvSpPr>
          <p:nvPr/>
        </p:nvSpPr>
        <p:spPr bwMode="auto">
          <a:xfrm>
            <a:off x="6248400" y="5257800"/>
            <a:ext cx="590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1600" b="1">
                <a:solidFill>
                  <a:srgbClr val="00FFFF"/>
                </a:solidFill>
              </a:rPr>
              <a:t>Prey</a:t>
            </a:r>
          </a:p>
        </p:txBody>
      </p:sp>
      <p:sp>
        <p:nvSpPr>
          <p:cNvPr id="35863" name="Text Box 38"/>
          <p:cNvSpPr txBox="1">
            <a:spLocks noChangeArrowheads="1"/>
          </p:cNvSpPr>
          <p:nvPr/>
        </p:nvSpPr>
        <p:spPr bwMode="auto">
          <a:xfrm>
            <a:off x="6254750" y="4991100"/>
            <a:ext cx="9636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1600" b="1">
                <a:solidFill>
                  <a:srgbClr val="66FF33"/>
                </a:solidFill>
              </a:rPr>
              <a:t>Predator</a:t>
            </a:r>
          </a:p>
        </p:txBody>
      </p:sp>
      <p:sp>
        <p:nvSpPr>
          <p:cNvPr id="35864" name="Text Box 39"/>
          <p:cNvSpPr txBox="1">
            <a:spLocks noChangeArrowheads="1"/>
          </p:cNvSpPr>
          <p:nvPr/>
        </p:nvSpPr>
        <p:spPr bwMode="auto">
          <a:xfrm>
            <a:off x="0" y="166688"/>
            <a:ext cx="9144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2800" b="1"/>
              <a:t>Combining prey </a:t>
            </a:r>
            <a:r>
              <a:rPr lang="en-US" sz="2800" b="1" i="1"/>
              <a:t>K</a:t>
            </a:r>
            <a:r>
              <a:rPr lang="en-US" sz="2800" b="1"/>
              <a:t> with the Type II functional response</a:t>
            </a:r>
          </a:p>
        </p:txBody>
      </p:sp>
      <p:sp>
        <p:nvSpPr>
          <p:cNvPr id="35865" name="Line 40"/>
          <p:cNvSpPr>
            <a:spLocks noChangeShapeType="1"/>
          </p:cNvSpPr>
          <p:nvPr/>
        </p:nvSpPr>
        <p:spPr bwMode="auto">
          <a:xfrm>
            <a:off x="8382000" y="1219200"/>
            <a:ext cx="0" cy="51339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66" name="Text Box 41"/>
          <p:cNvSpPr txBox="1">
            <a:spLocks noChangeArrowheads="1"/>
          </p:cNvSpPr>
          <p:nvPr/>
        </p:nvSpPr>
        <p:spPr bwMode="auto">
          <a:xfrm rot="5400000">
            <a:off x="6861969" y="3744119"/>
            <a:ext cx="3587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Decreasing  prey carrying capacity</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0" y="228600"/>
            <a:ext cx="9144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2800" b="1"/>
              <a:t>Summarizing the interaction between prey </a:t>
            </a:r>
            <a:r>
              <a:rPr lang="en-US" sz="2800" b="1" i="1"/>
              <a:t>K</a:t>
            </a:r>
            <a:r>
              <a:rPr lang="en-US" sz="2800" b="1"/>
              <a:t> and saturating predator functional response</a:t>
            </a:r>
          </a:p>
        </p:txBody>
      </p:sp>
      <p:sp>
        <p:nvSpPr>
          <p:cNvPr id="36867" name="Text Box 3"/>
          <p:cNvSpPr txBox="1">
            <a:spLocks noChangeArrowheads="1"/>
          </p:cNvSpPr>
          <p:nvPr/>
        </p:nvSpPr>
        <p:spPr bwMode="auto">
          <a:xfrm>
            <a:off x="441325" y="1916113"/>
            <a:ext cx="8550275"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buFontTx/>
              <a:buChar char="•"/>
            </a:pPr>
            <a:r>
              <a:rPr lang="en-US" b="1" dirty="0"/>
              <a:t> Rapidly saturating predator functional responses destabilize population densities</a:t>
            </a:r>
          </a:p>
          <a:p>
            <a:pPr eaLnBrk="1" hangingPunct="1">
              <a:buFontTx/>
              <a:buChar char="•"/>
            </a:pPr>
            <a:endParaRPr lang="en-US" b="1" dirty="0"/>
          </a:p>
          <a:p>
            <a:pPr eaLnBrk="1" hangingPunct="1">
              <a:buFontTx/>
              <a:buChar char="•"/>
            </a:pPr>
            <a:endParaRPr lang="en-US" b="1" dirty="0"/>
          </a:p>
          <a:p>
            <a:pPr eaLnBrk="1" hangingPunct="1">
              <a:buFontTx/>
              <a:buChar char="•"/>
            </a:pPr>
            <a:r>
              <a:rPr lang="en-US" b="1" dirty="0"/>
              <a:t> Prey density dependence stabilizes population densities</a:t>
            </a:r>
          </a:p>
          <a:p>
            <a:pPr eaLnBrk="1" hangingPunct="1">
              <a:buFontTx/>
              <a:buChar char="•"/>
            </a:pPr>
            <a:endParaRPr lang="en-US" b="1" dirty="0"/>
          </a:p>
          <a:p>
            <a:pPr eaLnBrk="1" hangingPunct="1">
              <a:buFontTx/>
              <a:buChar char="•"/>
            </a:pPr>
            <a:endParaRPr lang="en-US" b="1" dirty="0"/>
          </a:p>
          <a:p>
            <a:pPr eaLnBrk="1" hangingPunct="1">
              <a:buFontTx/>
              <a:buChar char="•"/>
            </a:pPr>
            <a:r>
              <a:rPr lang="en-US" b="1" dirty="0"/>
              <a:t> Whether predator-prey interactions are stable depends on the relative strengths of:</a:t>
            </a:r>
          </a:p>
          <a:p>
            <a:pPr eaLnBrk="1" hangingPunct="1">
              <a:buFontTx/>
              <a:buChar char="•"/>
            </a:pPr>
            <a:endParaRPr lang="en-US" b="1" dirty="0"/>
          </a:p>
          <a:p>
            <a:pPr lvl="1" eaLnBrk="1" hangingPunct="1"/>
            <a:r>
              <a:rPr lang="en-US" b="1" dirty="0"/>
              <a:t>- Prey density dependence</a:t>
            </a:r>
          </a:p>
          <a:p>
            <a:pPr lvl="1" eaLnBrk="1" hangingPunct="1"/>
            <a:r>
              <a:rPr lang="en-US" b="1" dirty="0"/>
              <a:t>- Predator saturating response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0" y="228600"/>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2400" b="1"/>
              <a:t>The “paradox of enrichment” results from the interaction of prey </a:t>
            </a:r>
            <a:r>
              <a:rPr lang="en-US" sz="2400" b="1" i="1"/>
              <a:t>K</a:t>
            </a:r>
            <a:r>
              <a:rPr lang="en-US" sz="2400" b="1"/>
              <a:t> and a saturating predator functional response</a:t>
            </a:r>
          </a:p>
        </p:txBody>
      </p:sp>
      <p:sp>
        <p:nvSpPr>
          <p:cNvPr id="37891" name="Text Box 6"/>
          <p:cNvSpPr txBox="1">
            <a:spLocks noChangeArrowheads="1"/>
          </p:cNvSpPr>
          <p:nvPr/>
        </p:nvSpPr>
        <p:spPr bwMode="auto">
          <a:xfrm>
            <a:off x="3027363" y="4967288"/>
            <a:ext cx="692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Time</a:t>
            </a:r>
          </a:p>
        </p:txBody>
      </p:sp>
      <p:pic>
        <p:nvPicPr>
          <p:cNvPr id="3789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788" y="1828800"/>
            <a:ext cx="5495925"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Text Box 8"/>
          <p:cNvSpPr txBox="1">
            <a:spLocks noChangeArrowheads="1"/>
          </p:cNvSpPr>
          <p:nvPr/>
        </p:nvSpPr>
        <p:spPr bwMode="auto">
          <a:xfrm>
            <a:off x="1662113" y="2759075"/>
            <a:ext cx="15621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1400" b="1">
                <a:solidFill>
                  <a:srgbClr val="FF0000"/>
                </a:solidFill>
              </a:rPr>
              <a:t>Carrying capacity</a:t>
            </a:r>
          </a:p>
          <a:p>
            <a:pPr algn="ctr" eaLnBrk="1" hangingPunct="1"/>
            <a:r>
              <a:rPr lang="en-US" sz="1400" b="1">
                <a:solidFill>
                  <a:srgbClr val="FF0000"/>
                </a:solidFill>
              </a:rPr>
              <a:t>increased</a:t>
            </a:r>
          </a:p>
        </p:txBody>
      </p:sp>
      <p:sp>
        <p:nvSpPr>
          <p:cNvPr id="37894" name="Line 9"/>
          <p:cNvSpPr>
            <a:spLocks noChangeShapeType="1"/>
          </p:cNvSpPr>
          <p:nvPr/>
        </p:nvSpPr>
        <p:spPr bwMode="auto">
          <a:xfrm>
            <a:off x="2576513" y="3276600"/>
            <a:ext cx="190500" cy="6096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895" name="Text Box 10"/>
          <p:cNvSpPr txBox="1">
            <a:spLocks noChangeArrowheads="1"/>
          </p:cNvSpPr>
          <p:nvPr/>
        </p:nvSpPr>
        <p:spPr bwMode="auto">
          <a:xfrm rot="-5400000">
            <a:off x="-515143" y="3182143"/>
            <a:ext cx="2006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Population density</a:t>
            </a:r>
          </a:p>
        </p:txBody>
      </p:sp>
      <p:sp>
        <p:nvSpPr>
          <p:cNvPr id="37896" name="Text Box 11"/>
          <p:cNvSpPr txBox="1">
            <a:spLocks noChangeArrowheads="1"/>
          </p:cNvSpPr>
          <p:nvPr/>
        </p:nvSpPr>
        <p:spPr bwMode="auto">
          <a:xfrm>
            <a:off x="492125" y="5676900"/>
            <a:ext cx="8077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b="1"/>
              <a:t>Increasing the carrying capacity of the prey, say through winter feeding, actually</a:t>
            </a:r>
          </a:p>
          <a:p>
            <a:pPr algn="ctr" eaLnBrk="1" hangingPunct="1"/>
            <a:r>
              <a:rPr lang="en-US" b="1"/>
              <a:t>destabilizes the system!</a:t>
            </a:r>
          </a:p>
        </p:txBody>
      </p:sp>
      <p:pic>
        <p:nvPicPr>
          <p:cNvPr id="37897" name="Picture 13" descr="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362200"/>
            <a:ext cx="2857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b="1" dirty="0" smtClean="0"/>
              <a:t>Summarizing direct impacts of predators</a:t>
            </a:r>
            <a:endParaRPr lang="en-US" sz="3200" b="1" dirty="0"/>
          </a:p>
        </p:txBody>
      </p:sp>
      <p:sp>
        <p:nvSpPr>
          <p:cNvPr id="38915" name="Text Box 3"/>
          <p:cNvSpPr txBox="1">
            <a:spLocks noChangeArrowheads="1"/>
          </p:cNvSpPr>
          <p:nvPr/>
        </p:nvSpPr>
        <p:spPr bwMode="auto">
          <a:xfrm>
            <a:off x="859445" y="1600200"/>
            <a:ext cx="742511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buFontTx/>
              <a:buChar char="•"/>
            </a:pPr>
            <a:r>
              <a:rPr lang="en-US" b="1" dirty="0"/>
              <a:t> Predators can control prey population densities</a:t>
            </a:r>
          </a:p>
          <a:p>
            <a:pPr eaLnBrk="1" hangingPunct="1">
              <a:buFontTx/>
              <a:buChar char="•"/>
            </a:pPr>
            <a:endParaRPr lang="en-US" b="1" dirty="0"/>
          </a:p>
          <a:p>
            <a:pPr eaLnBrk="1" hangingPunct="1">
              <a:buFontTx/>
              <a:buChar char="•"/>
            </a:pPr>
            <a:endParaRPr lang="en-US" b="1" dirty="0"/>
          </a:p>
          <a:p>
            <a:pPr eaLnBrk="1" hangingPunct="1">
              <a:buFontTx/>
              <a:buChar char="•"/>
            </a:pPr>
            <a:r>
              <a:rPr lang="en-US" b="1" dirty="0"/>
              <a:t> </a:t>
            </a:r>
            <a:r>
              <a:rPr lang="en-US" b="1" dirty="0" smtClean="0"/>
              <a:t>Population dynamics are stabilized </a:t>
            </a:r>
            <a:r>
              <a:rPr lang="en-US" b="1" dirty="0"/>
              <a:t>by strong prey density dependence</a:t>
            </a:r>
          </a:p>
          <a:p>
            <a:pPr eaLnBrk="1" hangingPunct="1">
              <a:buFontTx/>
              <a:buChar char="•"/>
            </a:pPr>
            <a:endParaRPr lang="en-US" b="1" dirty="0"/>
          </a:p>
          <a:p>
            <a:pPr eaLnBrk="1" hangingPunct="1">
              <a:buFontTx/>
              <a:buChar char="•"/>
            </a:pPr>
            <a:endParaRPr lang="en-US" b="1" dirty="0"/>
          </a:p>
          <a:p>
            <a:pPr eaLnBrk="1" hangingPunct="1">
              <a:buFontTx/>
              <a:buChar char="•"/>
            </a:pPr>
            <a:r>
              <a:rPr lang="en-US" b="1" dirty="0"/>
              <a:t> Population dynamics are destabilized by saturating functional responses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0" y="0"/>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b="1" dirty="0" smtClean="0"/>
              <a:t>Practice problem</a:t>
            </a:r>
            <a:endParaRPr lang="en-US" sz="3200" b="1" dirty="0"/>
          </a:p>
        </p:txBody>
      </p:sp>
      <p:graphicFrame>
        <p:nvGraphicFramePr>
          <p:cNvPr id="3" name="Table 2"/>
          <p:cNvGraphicFramePr>
            <a:graphicFrameLocks noGrp="1"/>
          </p:cNvGraphicFramePr>
          <p:nvPr>
            <p:extLst>
              <p:ext uri="{D42A27DB-BD31-4B8C-83A1-F6EECF244321}">
                <p14:modId xmlns:p14="http://schemas.microsoft.com/office/powerpoint/2010/main" val="3170756796"/>
              </p:ext>
            </p:extLst>
          </p:nvPr>
        </p:nvGraphicFramePr>
        <p:xfrm>
          <a:off x="457200" y="1052314"/>
          <a:ext cx="3581400" cy="5272286"/>
        </p:xfrm>
        <a:graphic>
          <a:graphicData uri="http://schemas.openxmlformats.org/drawingml/2006/table">
            <a:tbl>
              <a:tblPr firstRow="1" bandRow="1">
                <a:tableStyleId>{5940675A-B579-460E-94D1-54222C63F5DA}</a:tableStyleId>
              </a:tblPr>
              <a:tblGrid>
                <a:gridCol w="1600200"/>
                <a:gridCol w="762000"/>
                <a:gridCol w="1219200"/>
              </a:tblGrid>
              <a:tr h="438236">
                <a:tc>
                  <a:txBody>
                    <a:bodyPr/>
                    <a:lstStyle/>
                    <a:p>
                      <a:pPr algn="ctr"/>
                      <a:r>
                        <a:rPr lang="en-US" sz="1200" b="1" dirty="0" smtClean="0"/>
                        <a:t>Site</a:t>
                      </a:r>
                      <a:endParaRPr lang="en-US" sz="1200" b="1" dirty="0"/>
                    </a:p>
                  </a:txBody>
                  <a:tcPr anchor="ctr"/>
                </a:tc>
                <a:tc>
                  <a:txBody>
                    <a:bodyPr/>
                    <a:lstStyle/>
                    <a:p>
                      <a:pPr algn="ctr"/>
                      <a:r>
                        <a:rPr lang="en-US" sz="1200" b="1" dirty="0" smtClean="0"/>
                        <a:t>Wolves Present</a:t>
                      </a:r>
                      <a:endParaRPr lang="en-US" sz="1200" b="1" dirty="0"/>
                    </a:p>
                  </a:txBody>
                  <a:tcPr anchor="ctr"/>
                </a:tc>
                <a:tc>
                  <a:txBody>
                    <a:bodyPr/>
                    <a:lstStyle/>
                    <a:p>
                      <a:pPr algn="ctr"/>
                      <a:r>
                        <a:rPr lang="en-US" sz="1200" b="1" dirty="0" smtClean="0"/>
                        <a:t>Coyotes/km</a:t>
                      </a:r>
                      <a:r>
                        <a:rPr lang="en-US" sz="1200" b="1" baseline="30000" dirty="0" smtClean="0"/>
                        <a:t>2</a:t>
                      </a:r>
                      <a:endParaRPr lang="en-US" sz="1200" b="1" dirty="0"/>
                    </a:p>
                  </a:txBody>
                  <a:tcPr anchor="ctr"/>
                </a:tc>
              </a:tr>
              <a:tr h="262941">
                <a:tc>
                  <a:txBody>
                    <a:bodyPr/>
                    <a:lstStyle/>
                    <a:p>
                      <a:pPr algn="ctr"/>
                      <a:r>
                        <a:rPr lang="en-US" sz="1200" dirty="0" smtClean="0"/>
                        <a:t>Lamar River</a:t>
                      </a:r>
                      <a:endParaRPr lang="en-US" sz="1200" dirty="0"/>
                    </a:p>
                  </a:txBody>
                  <a:tcPr/>
                </a:tc>
                <a:tc>
                  <a:txBody>
                    <a:bodyPr/>
                    <a:lstStyle/>
                    <a:p>
                      <a:pPr algn="ctr"/>
                      <a:r>
                        <a:rPr lang="en-US" sz="1200" dirty="0" smtClean="0"/>
                        <a:t>0</a:t>
                      </a:r>
                      <a:endParaRPr lang="en-US" sz="1200" dirty="0"/>
                    </a:p>
                  </a:txBody>
                  <a:tcPr/>
                </a:tc>
                <a:tc>
                  <a:txBody>
                    <a:bodyPr/>
                    <a:lstStyle/>
                    <a:p>
                      <a:pPr algn="ctr"/>
                      <a:r>
                        <a:rPr lang="en-US" sz="1200" dirty="0" smtClean="0"/>
                        <a:t>0.499</a:t>
                      </a:r>
                      <a:endParaRPr lang="en-US" sz="1200" dirty="0"/>
                    </a:p>
                  </a:txBody>
                  <a:tcPr/>
                </a:tc>
              </a:tr>
              <a:tr h="26294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Lamar River</a:t>
                      </a:r>
                    </a:p>
                  </a:txBody>
                  <a:tcPr/>
                </a:tc>
                <a:tc>
                  <a:txBody>
                    <a:bodyPr/>
                    <a:lstStyle/>
                    <a:p>
                      <a:pPr algn="ctr"/>
                      <a:r>
                        <a:rPr lang="en-US" sz="1200" dirty="0" smtClean="0"/>
                        <a:t>0</a:t>
                      </a:r>
                      <a:endParaRPr lang="en-US" sz="1200" dirty="0"/>
                    </a:p>
                  </a:txBody>
                  <a:tcPr/>
                </a:tc>
                <a:tc>
                  <a:txBody>
                    <a:bodyPr/>
                    <a:lstStyle/>
                    <a:p>
                      <a:pPr algn="ctr"/>
                      <a:r>
                        <a:rPr lang="en-US" sz="1200" dirty="0" smtClean="0"/>
                        <a:t>0.636</a:t>
                      </a:r>
                      <a:endParaRPr lang="en-US" sz="1200" dirty="0"/>
                    </a:p>
                  </a:txBody>
                  <a:tcPr/>
                </a:tc>
              </a:tr>
              <a:tr h="26294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Lamar River</a:t>
                      </a:r>
                    </a:p>
                  </a:txBody>
                  <a:tcPr/>
                </a:tc>
                <a:tc>
                  <a:txBody>
                    <a:bodyPr/>
                    <a:lstStyle/>
                    <a:p>
                      <a:pPr algn="ctr"/>
                      <a:r>
                        <a:rPr lang="en-US" sz="1200" dirty="0" smtClean="0"/>
                        <a:t>0</a:t>
                      </a:r>
                      <a:endParaRPr lang="en-US" sz="1200" dirty="0"/>
                    </a:p>
                  </a:txBody>
                  <a:tcPr/>
                </a:tc>
                <a:tc>
                  <a:txBody>
                    <a:bodyPr/>
                    <a:lstStyle/>
                    <a:p>
                      <a:pPr algn="ctr"/>
                      <a:r>
                        <a:rPr lang="en-US" sz="1200" dirty="0" smtClean="0"/>
                        <a:t>0.694</a:t>
                      </a:r>
                      <a:endParaRPr lang="en-US" sz="1200" dirty="0"/>
                    </a:p>
                  </a:txBody>
                  <a:tcPr/>
                </a:tc>
              </a:tr>
              <a:tr h="26294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Lamar River</a:t>
                      </a:r>
                    </a:p>
                  </a:txBody>
                  <a:tcPr/>
                </a:tc>
                <a:tc>
                  <a:txBody>
                    <a:bodyPr/>
                    <a:lstStyle/>
                    <a:p>
                      <a:pPr algn="ctr"/>
                      <a:r>
                        <a:rPr lang="en-US" sz="1200" dirty="0" smtClean="0"/>
                        <a:t>0</a:t>
                      </a:r>
                      <a:endParaRPr lang="en-US" sz="1200" dirty="0"/>
                    </a:p>
                  </a:txBody>
                  <a:tcPr/>
                </a:tc>
                <a:tc>
                  <a:txBody>
                    <a:bodyPr/>
                    <a:lstStyle/>
                    <a:p>
                      <a:pPr algn="ctr"/>
                      <a:r>
                        <a:rPr lang="en-US" sz="1200" dirty="0" smtClean="0"/>
                        <a:t>0.726</a:t>
                      </a:r>
                      <a:endParaRPr lang="en-US" sz="1200" dirty="0"/>
                    </a:p>
                  </a:txBody>
                  <a:tcPr/>
                </a:tc>
              </a:tr>
              <a:tr h="275485">
                <a:tc>
                  <a:txBody>
                    <a:bodyPr/>
                    <a:lstStyle/>
                    <a:p>
                      <a:pPr algn="ctr"/>
                      <a:r>
                        <a:rPr lang="en-US" sz="1200" dirty="0" smtClean="0"/>
                        <a:t>Antelope</a:t>
                      </a:r>
                      <a:r>
                        <a:rPr lang="en-US" sz="1200" baseline="0" dirty="0" smtClean="0"/>
                        <a:t> Flats</a:t>
                      </a:r>
                      <a:endParaRPr lang="en-US" sz="1200" dirty="0"/>
                    </a:p>
                  </a:txBody>
                  <a:tcPr/>
                </a:tc>
                <a:tc>
                  <a:txBody>
                    <a:bodyPr/>
                    <a:lstStyle/>
                    <a:p>
                      <a:pPr algn="ctr"/>
                      <a:r>
                        <a:rPr lang="en-US" sz="1200" dirty="0" smtClean="0"/>
                        <a:t>0</a:t>
                      </a:r>
                      <a:endParaRPr lang="en-US" sz="1200" dirty="0"/>
                    </a:p>
                  </a:txBody>
                  <a:tcPr/>
                </a:tc>
                <a:tc>
                  <a:txBody>
                    <a:bodyPr/>
                    <a:lstStyle/>
                    <a:p>
                      <a:pPr algn="ctr"/>
                      <a:r>
                        <a:rPr lang="en-US" sz="1200" dirty="0" smtClean="0"/>
                        <a:t>0.345</a:t>
                      </a:r>
                      <a:endParaRPr lang="en-US" sz="1200" dirty="0"/>
                    </a:p>
                  </a:txBody>
                  <a:tcPr/>
                </a:tc>
              </a:tr>
              <a:tr h="27548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Antelope</a:t>
                      </a:r>
                      <a:r>
                        <a:rPr lang="en-US" sz="1200" baseline="0" dirty="0" smtClean="0"/>
                        <a:t> Flats</a:t>
                      </a:r>
                      <a:endParaRPr lang="en-US" sz="1200" dirty="0" smtClean="0"/>
                    </a:p>
                  </a:txBody>
                  <a:tcPr/>
                </a:tc>
                <a:tc>
                  <a:txBody>
                    <a:bodyPr/>
                    <a:lstStyle/>
                    <a:p>
                      <a:pPr algn="ctr"/>
                      <a:r>
                        <a:rPr lang="en-US" sz="1200" dirty="0" smtClean="0"/>
                        <a:t>0</a:t>
                      </a:r>
                      <a:endParaRPr lang="en-US" sz="1200" dirty="0"/>
                    </a:p>
                  </a:txBody>
                  <a:tcPr/>
                </a:tc>
                <a:tc>
                  <a:txBody>
                    <a:bodyPr/>
                    <a:lstStyle/>
                    <a:p>
                      <a:pPr algn="ctr"/>
                      <a:r>
                        <a:rPr lang="en-US" sz="1200" dirty="0" smtClean="0"/>
                        <a:t>0.479</a:t>
                      </a:r>
                      <a:endParaRPr lang="en-US" sz="1200" dirty="0"/>
                    </a:p>
                  </a:txBody>
                  <a:tcPr/>
                </a:tc>
              </a:tr>
              <a:tr h="27548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Antelope</a:t>
                      </a:r>
                      <a:r>
                        <a:rPr lang="en-US" sz="1200" baseline="0" dirty="0" smtClean="0"/>
                        <a:t> Flats </a:t>
                      </a:r>
                      <a:endParaRPr lang="en-US" sz="1200" dirty="0" smtClean="0"/>
                    </a:p>
                  </a:txBody>
                  <a:tcPr/>
                </a:tc>
                <a:tc>
                  <a:txBody>
                    <a:bodyPr/>
                    <a:lstStyle/>
                    <a:p>
                      <a:pPr algn="ctr"/>
                      <a:r>
                        <a:rPr lang="en-US" sz="1200" dirty="0" smtClean="0"/>
                        <a:t>0</a:t>
                      </a:r>
                      <a:endParaRPr lang="en-US" sz="1200" dirty="0"/>
                    </a:p>
                  </a:txBody>
                  <a:tcPr/>
                </a:tc>
                <a:tc>
                  <a:txBody>
                    <a:bodyPr/>
                    <a:lstStyle/>
                    <a:p>
                      <a:pPr algn="ctr"/>
                      <a:r>
                        <a:rPr lang="en-US" sz="1200" dirty="0" smtClean="0"/>
                        <a:t>0.394</a:t>
                      </a:r>
                      <a:endParaRPr lang="en-US" sz="1200" dirty="0"/>
                    </a:p>
                  </a:txBody>
                  <a:tcPr/>
                </a:tc>
              </a:tr>
              <a:tr h="262941">
                <a:tc>
                  <a:txBody>
                    <a:bodyPr/>
                    <a:lstStyle/>
                    <a:p>
                      <a:pPr algn="ctr"/>
                      <a:r>
                        <a:rPr lang="en-US" sz="1200" dirty="0" smtClean="0"/>
                        <a:t>Lamar</a:t>
                      </a:r>
                      <a:r>
                        <a:rPr lang="en-US" sz="1200" baseline="0" dirty="0" smtClean="0"/>
                        <a:t> River</a:t>
                      </a:r>
                      <a:endParaRPr lang="en-US" sz="1200" dirty="0"/>
                    </a:p>
                  </a:txBody>
                  <a:tcPr/>
                </a:tc>
                <a:tc>
                  <a:txBody>
                    <a:bodyPr/>
                    <a:lstStyle/>
                    <a:p>
                      <a:pPr algn="ctr"/>
                      <a:r>
                        <a:rPr lang="en-US" sz="1200" dirty="0" smtClean="0"/>
                        <a:t>1</a:t>
                      </a:r>
                      <a:endParaRPr lang="en-US" sz="1200" dirty="0"/>
                    </a:p>
                  </a:txBody>
                  <a:tcPr/>
                </a:tc>
                <a:tc>
                  <a:txBody>
                    <a:bodyPr/>
                    <a:lstStyle/>
                    <a:p>
                      <a:pPr algn="ctr"/>
                      <a:r>
                        <a:rPr lang="en-US" sz="1200" dirty="0" smtClean="0"/>
                        <a:t>0.477</a:t>
                      </a:r>
                      <a:endParaRPr lang="en-US" sz="1200" dirty="0"/>
                    </a:p>
                  </a:txBody>
                  <a:tcPr/>
                </a:tc>
              </a:tr>
              <a:tr h="26294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Lamar</a:t>
                      </a:r>
                      <a:r>
                        <a:rPr lang="en-US" sz="1200" baseline="0" dirty="0" smtClean="0"/>
                        <a:t> River</a:t>
                      </a:r>
                      <a:endParaRPr lang="en-US" sz="1200" dirty="0" smtClean="0"/>
                    </a:p>
                  </a:txBody>
                  <a:tcPr/>
                </a:tc>
                <a:tc>
                  <a:txBody>
                    <a:bodyPr/>
                    <a:lstStyle/>
                    <a:p>
                      <a:pPr algn="ctr"/>
                      <a:r>
                        <a:rPr lang="en-US" sz="1200" dirty="0" smtClean="0"/>
                        <a:t>1</a:t>
                      </a:r>
                      <a:endParaRPr lang="en-US" sz="1200" dirty="0"/>
                    </a:p>
                  </a:txBody>
                  <a:tcPr/>
                </a:tc>
                <a:tc>
                  <a:txBody>
                    <a:bodyPr/>
                    <a:lstStyle/>
                    <a:p>
                      <a:pPr algn="ctr"/>
                      <a:r>
                        <a:rPr lang="en-US" sz="1200" dirty="0" smtClean="0"/>
                        <a:t>0.332</a:t>
                      </a:r>
                      <a:endParaRPr lang="en-US" sz="1200" dirty="0"/>
                    </a:p>
                  </a:txBody>
                  <a:tcPr/>
                </a:tc>
              </a:tr>
              <a:tr h="26294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Lamar</a:t>
                      </a:r>
                      <a:r>
                        <a:rPr lang="en-US" sz="1200" baseline="0" dirty="0" smtClean="0"/>
                        <a:t> River</a:t>
                      </a:r>
                      <a:endParaRPr lang="en-US" sz="1200" dirty="0" smtClean="0"/>
                    </a:p>
                  </a:txBody>
                  <a:tcPr/>
                </a:tc>
                <a:tc>
                  <a:txBody>
                    <a:bodyPr/>
                    <a:lstStyle/>
                    <a:p>
                      <a:pPr algn="ctr"/>
                      <a:r>
                        <a:rPr lang="en-US" sz="1200" dirty="0" smtClean="0"/>
                        <a:t>1</a:t>
                      </a:r>
                      <a:endParaRPr lang="en-US" sz="1200" dirty="0"/>
                    </a:p>
                  </a:txBody>
                  <a:tcPr/>
                </a:tc>
                <a:tc>
                  <a:txBody>
                    <a:bodyPr/>
                    <a:lstStyle/>
                    <a:p>
                      <a:pPr algn="ctr"/>
                      <a:r>
                        <a:rPr lang="en-US" sz="1200" dirty="0" smtClean="0"/>
                        <a:t>0.477</a:t>
                      </a:r>
                      <a:endParaRPr lang="en-US" sz="1200" dirty="0"/>
                    </a:p>
                  </a:txBody>
                  <a:tcPr/>
                </a:tc>
              </a:tr>
              <a:tr h="26294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Lamar</a:t>
                      </a:r>
                      <a:r>
                        <a:rPr lang="en-US" sz="1200" baseline="0" dirty="0" smtClean="0"/>
                        <a:t> River</a:t>
                      </a:r>
                      <a:endParaRPr lang="en-US" sz="1200" dirty="0" smtClean="0"/>
                    </a:p>
                  </a:txBody>
                  <a:tcPr/>
                </a:tc>
                <a:tc>
                  <a:txBody>
                    <a:bodyPr/>
                    <a:lstStyle/>
                    <a:p>
                      <a:pPr algn="ctr"/>
                      <a:r>
                        <a:rPr lang="en-US" sz="1200" dirty="0" smtClean="0"/>
                        <a:t>1</a:t>
                      </a:r>
                      <a:endParaRPr lang="en-US" sz="1200" dirty="0"/>
                    </a:p>
                  </a:txBody>
                  <a:tcPr/>
                </a:tc>
                <a:tc>
                  <a:txBody>
                    <a:bodyPr/>
                    <a:lstStyle/>
                    <a:p>
                      <a:pPr algn="ctr"/>
                      <a:r>
                        <a:rPr lang="en-US" sz="1200" dirty="0" smtClean="0"/>
                        <a:t>0.270</a:t>
                      </a:r>
                      <a:endParaRPr lang="en-US" sz="1200" dirty="0"/>
                    </a:p>
                  </a:txBody>
                  <a:tcPr/>
                </a:tc>
              </a:tr>
              <a:tr h="262941">
                <a:tc>
                  <a:txBody>
                    <a:bodyPr/>
                    <a:lstStyle/>
                    <a:p>
                      <a:pPr algn="ctr"/>
                      <a:r>
                        <a:rPr lang="en-US" sz="1200" dirty="0" smtClean="0"/>
                        <a:t>Elk Ranch</a:t>
                      </a:r>
                      <a:endParaRPr lang="en-US" sz="1200" dirty="0"/>
                    </a:p>
                  </a:txBody>
                  <a:tcPr/>
                </a:tc>
                <a:tc>
                  <a:txBody>
                    <a:bodyPr/>
                    <a:lstStyle/>
                    <a:p>
                      <a:pPr algn="ctr"/>
                      <a:r>
                        <a:rPr lang="en-US" sz="1200" dirty="0" smtClean="0"/>
                        <a:t>1</a:t>
                      </a:r>
                      <a:endParaRPr lang="en-US" sz="1200" dirty="0"/>
                    </a:p>
                  </a:txBody>
                  <a:tcPr/>
                </a:tc>
                <a:tc>
                  <a:txBody>
                    <a:bodyPr/>
                    <a:lstStyle/>
                    <a:p>
                      <a:pPr algn="ctr"/>
                      <a:r>
                        <a:rPr lang="en-US" sz="1200" dirty="0" smtClean="0"/>
                        <a:t>0.279</a:t>
                      </a:r>
                      <a:endParaRPr lang="en-US" sz="1200" dirty="0"/>
                    </a:p>
                  </a:txBody>
                  <a:tcPr/>
                </a:tc>
              </a:tr>
              <a:tr h="26294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Elk Ranch</a:t>
                      </a:r>
                    </a:p>
                  </a:txBody>
                  <a:tcPr/>
                </a:tc>
                <a:tc>
                  <a:txBody>
                    <a:bodyPr/>
                    <a:lstStyle/>
                    <a:p>
                      <a:pPr algn="ctr"/>
                      <a:r>
                        <a:rPr lang="en-US" sz="1200" dirty="0" smtClean="0"/>
                        <a:t>1</a:t>
                      </a:r>
                      <a:endParaRPr lang="en-US" sz="1200" dirty="0"/>
                    </a:p>
                  </a:txBody>
                  <a:tcPr/>
                </a:tc>
                <a:tc>
                  <a:txBody>
                    <a:bodyPr/>
                    <a:lstStyle/>
                    <a:p>
                      <a:pPr algn="ctr"/>
                      <a:r>
                        <a:rPr lang="en-US" sz="1200" dirty="0" smtClean="0"/>
                        <a:t>0.308</a:t>
                      </a:r>
                      <a:endParaRPr lang="en-US" sz="1200" dirty="0"/>
                    </a:p>
                  </a:txBody>
                  <a:tcPr/>
                </a:tc>
              </a:tr>
              <a:tr h="26294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Elk Ranch</a:t>
                      </a:r>
                    </a:p>
                  </a:txBody>
                  <a:tcPr/>
                </a:tc>
                <a:tc>
                  <a:txBody>
                    <a:bodyPr/>
                    <a:lstStyle/>
                    <a:p>
                      <a:pPr algn="ctr"/>
                      <a:r>
                        <a:rPr lang="en-US" sz="1200" dirty="0" smtClean="0"/>
                        <a:t>1</a:t>
                      </a:r>
                      <a:endParaRPr lang="en-US" sz="1200" dirty="0"/>
                    </a:p>
                  </a:txBody>
                  <a:tcPr/>
                </a:tc>
                <a:tc>
                  <a:txBody>
                    <a:bodyPr/>
                    <a:lstStyle/>
                    <a:p>
                      <a:pPr algn="ctr"/>
                      <a:r>
                        <a:rPr lang="en-US" sz="1200" dirty="0" smtClean="0"/>
                        <a:t>0.215</a:t>
                      </a:r>
                      <a:endParaRPr lang="en-US" sz="1200" dirty="0"/>
                    </a:p>
                  </a:txBody>
                  <a:tcPr/>
                </a:tc>
              </a:tr>
              <a:tr h="262941">
                <a:tc>
                  <a:txBody>
                    <a:bodyPr/>
                    <a:lstStyle/>
                    <a:p>
                      <a:pPr algn="ctr"/>
                      <a:r>
                        <a:rPr lang="en-US" sz="1200" dirty="0" err="1" smtClean="0"/>
                        <a:t>Gros</a:t>
                      </a:r>
                      <a:r>
                        <a:rPr lang="en-US" sz="1200" dirty="0" smtClean="0"/>
                        <a:t> </a:t>
                      </a:r>
                      <a:r>
                        <a:rPr lang="en-US" sz="1200" dirty="0" err="1" smtClean="0"/>
                        <a:t>Ventre</a:t>
                      </a:r>
                      <a:endParaRPr lang="en-US" sz="1200" dirty="0"/>
                    </a:p>
                  </a:txBody>
                  <a:tcPr/>
                </a:tc>
                <a:tc>
                  <a:txBody>
                    <a:bodyPr/>
                    <a:lstStyle/>
                    <a:p>
                      <a:pPr algn="ctr"/>
                      <a:r>
                        <a:rPr lang="en-US" sz="1200" dirty="0" smtClean="0"/>
                        <a:t>1</a:t>
                      </a:r>
                      <a:endParaRPr lang="en-US" sz="1200" dirty="0"/>
                    </a:p>
                  </a:txBody>
                  <a:tcPr/>
                </a:tc>
                <a:tc>
                  <a:txBody>
                    <a:bodyPr/>
                    <a:lstStyle/>
                    <a:p>
                      <a:pPr algn="ctr"/>
                      <a:r>
                        <a:rPr lang="en-US" sz="1200" dirty="0" smtClean="0"/>
                        <a:t>0.312</a:t>
                      </a:r>
                      <a:endParaRPr lang="en-US" sz="1200" dirty="0"/>
                    </a:p>
                  </a:txBody>
                  <a:tcPr/>
                </a:tc>
              </a:tr>
              <a:tr h="26294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err="1" smtClean="0"/>
                        <a:t>Gros</a:t>
                      </a:r>
                      <a:r>
                        <a:rPr lang="en-US" sz="1200" dirty="0" smtClean="0"/>
                        <a:t> </a:t>
                      </a:r>
                      <a:r>
                        <a:rPr lang="en-US" sz="1200" dirty="0" err="1" smtClean="0"/>
                        <a:t>Ventre</a:t>
                      </a:r>
                      <a:endParaRPr lang="en-US" sz="1200" dirty="0" smtClean="0"/>
                    </a:p>
                  </a:txBody>
                  <a:tcPr/>
                </a:tc>
                <a:tc>
                  <a:txBody>
                    <a:bodyPr/>
                    <a:lstStyle/>
                    <a:p>
                      <a:pPr algn="ctr"/>
                      <a:r>
                        <a:rPr lang="en-US" sz="1200" dirty="0" smtClean="0"/>
                        <a:t>1</a:t>
                      </a:r>
                      <a:endParaRPr lang="en-US" sz="1200" dirty="0"/>
                    </a:p>
                  </a:txBody>
                  <a:tcPr/>
                </a:tc>
                <a:tc>
                  <a:txBody>
                    <a:bodyPr/>
                    <a:lstStyle/>
                    <a:p>
                      <a:pPr algn="ctr"/>
                      <a:r>
                        <a:rPr lang="en-US" sz="1200" dirty="0" smtClean="0"/>
                        <a:t>0.247</a:t>
                      </a:r>
                      <a:endParaRPr lang="en-US" sz="1200" dirty="0"/>
                    </a:p>
                  </a:txBody>
                  <a:tcPr/>
                </a:tc>
              </a:tr>
              <a:tr h="422471">
                <a:tc>
                  <a:txBody>
                    <a:bodyPr/>
                    <a:lstStyle/>
                    <a:p>
                      <a:pPr algn="ctr"/>
                      <a:r>
                        <a:rPr lang="en-US" sz="1200" dirty="0" smtClean="0"/>
                        <a:t>Northern Madison</a:t>
                      </a:r>
                      <a:endParaRPr lang="en-US" sz="1200" dirty="0"/>
                    </a:p>
                  </a:txBody>
                  <a:tcPr/>
                </a:tc>
                <a:tc>
                  <a:txBody>
                    <a:bodyPr/>
                    <a:lstStyle/>
                    <a:p>
                      <a:pPr algn="ctr"/>
                      <a:r>
                        <a:rPr lang="en-US" sz="1200" dirty="0" smtClean="0"/>
                        <a:t>1</a:t>
                      </a:r>
                      <a:endParaRPr lang="en-US" sz="1200" dirty="0"/>
                    </a:p>
                  </a:txBody>
                  <a:tcPr/>
                </a:tc>
                <a:tc>
                  <a:txBody>
                    <a:bodyPr/>
                    <a:lstStyle/>
                    <a:p>
                      <a:pPr algn="ctr"/>
                      <a:r>
                        <a:rPr lang="en-US" sz="1200" dirty="0" smtClean="0"/>
                        <a:t>0.194</a:t>
                      </a:r>
                      <a:endParaRPr lang="en-US" sz="1200" dirty="0"/>
                    </a:p>
                  </a:txBody>
                  <a:tcPr/>
                </a:tc>
              </a:tr>
            </a:tbl>
          </a:graphicData>
        </a:graphic>
      </p:graphicFrame>
      <p:sp>
        <p:nvSpPr>
          <p:cNvPr id="4" name="TextBox 3"/>
          <p:cNvSpPr txBox="1"/>
          <p:nvPr/>
        </p:nvSpPr>
        <p:spPr>
          <a:xfrm>
            <a:off x="4495800" y="990600"/>
            <a:ext cx="4038600" cy="646331"/>
          </a:xfrm>
          <a:prstGeom prst="rect">
            <a:avLst/>
          </a:prstGeom>
          <a:noFill/>
        </p:spPr>
        <p:txBody>
          <a:bodyPr wrap="square" rtlCol="0">
            <a:spAutoFit/>
          </a:bodyPr>
          <a:lstStyle/>
          <a:p>
            <a:pPr algn="ctr"/>
            <a:r>
              <a:rPr lang="en-US" b="1" dirty="0" smtClean="0"/>
              <a:t>Does this data support the hypothesis of ecological release in Coyotes?</a:t>
            </a:r>
            <a:endParaRPr lang="en-US" b="1" dirty="0"/>
          </a:p>
        </p:txBody>
      </p:sp>
      <p:sp>
        <p:nvSpPr>
          <p:cNvPr id="2" name="TextBox 1"/>
          <p:cNvSpPr txBox="1"/>
          <p:nvPr/>
        </p:nvSpPr>
        <p:spPr>
          <a:xfrm>
            <a:off x="4343400" y="1752600"/>
            <a:ext cx="3436390" cy="646331"/>
          </a:xfrm>
          <a:prstGeom prst="rect">
            <a:avLst/>
          </a:prstGeom>
          <a:noFill/>
        </p:spPr>
        <p:txBody>
          <a:bodyPr wrap="none" rtlCol="0">
            <a:spAutoFit/>
          </a:bodyPr>
          <a:lstStyle/>
          <a:p>
            <a:r>
              <a:rPr lang="en-US" dirty="0" smtClean="0"/>
              <a:t>Mean in absence of Wolves: 0.539</a:t>
            </a:r>
          </a:p>
          <a:p>
            <a:r>
              <a:rPr lang="en-US" dirty="0"/>
              <a:t>Mean in </a:t>
            </a:r>
            <a:r>
              <a:rPr lang="en-US" dirty="0" smtClean="0"/>
              <a:t>presence of </a:t>
            </a:r>
            <a:r>
              <a:rPr lang="en-US" dirty="0"/>
              <a:t>Wolves: </a:t>
            </a:r>
            <a:r>
              <a:rPr lang="en-US" dirty="0" smtClean="0"/>
              <a:t>0.311</a:t>
            </a:r>
            <a:endParaRPr lang="en-US" dirty="0"/>
          </a:p>
        </p:txBody>
      </p:sp>
      <p:sp>
        <p:nvSpPr>
          <p:cNvPr id="6" name="TextBox 5"/>
          <p:cNvSpPr txBox="1"/>
          <p:nvPr/>
        </p:nvSpPr>
        <p:spPr>
          <a:xfrm>
            <a:off x="4343400" y="2544417"/>
            <a:ext cx="4682500" cy="646331"/>
          </a:xfrm>
          <a:prstGeom prst="rect">
            <a:avLst/>
          </a:prstGeom>
          <a:noFill/>
        </p:spPr>
        <p:txBody>
          <a:bodyPr wrap="none" rtlCol="0">
            <a:spAutoFit/>
          </a:bodyPr>
          <a:lstStyle/>
          <a:p>
            <a:r>
              <a:rPr lang="en-US" dirty="0" smtClean="0"/>
              <a:t>Sample variance in absence of  Wolves: 0.02204</a:t>
            </a:r>
          </a:p>
          <a:p>
            <a:r>
              <a:rPr lang="en-US" dirty="0" smtClean="0"/>
              <a:t>Sample variance </a:t>
            </a:r>
            <a:r>
              <a:rPr lang="en-US" dirty="0"/>
              <a:t>in </a:t>
            </a:r>
            <a:r>
              <a:rPr lang="en-US" dirty="0" smtClean="0"/>
              <a:t>presence of </a:t>
            </a:r>
            <a:r>
              <a:rPr lang="en-US" dirty="0"/>
              <a:t>Wolves: </a:t>
            </a:r>
            <a:r>
              <a:rPr lang="en-US" dirty="0" smtClean="0"/>
              <a:t>0.00947</a:t>
            </a:r>
            <a:endParaRPr lang="en-US" dirty="0"/>
          </a:p>
        </p:txBody>
      </p:sp>
      <p:sp>
        <p:nvSpPr>
          <p:cNvPr id="7" name="TextBox 6"/>
          <p:cNvSpPr txBox="1"/>
          <p:nvPr/>
        </p:nvSpPr>
        <p:spPr>
          <a:xfrm>
            <a:off x="4343400" y="3306417"/>
            <a:ext cx="1128835" cy="369332"/>
          </a:xfrm>
          <a:prstGeom prst="rect">
            <a:avLst/>
          </a:prstGeom>
          <a:noFill/>
        </p:spPr>
        <p:txBody>
          <a:bodyPr wrap="none" rtlCol="0">
            <a:spAutoFit/>
          </a:bodyPr>
          <a:lstStyle/>
          <a:p>
            <a:r>
              <a:rPr lang="en-US" dirty="0" smtClean="0"/>
              <a:t>t = 3.8402</a:t>
            </a:r>
            <a:endParaRPr lang="en-US" dirty="0"/>
          </a:p>
        </p:txBody>
      </p:sp>
      <p:sp>
        <p:nvSpPr>
          <p:cNvPr id="8" name="TextBox 7"/>
          <p:cNvSpPr txBox="1"/>
          <p:nvPr/>
        </p:nvSpPr>
        <p:spPr>
          <a:xfrm>
            <a:off x="4343400" y="3659616"/>
            <a:ext cx="1475084" cy="369332"/>
          </a:xfrm>
          <a:prstGeom prst="rect">
            <a:avLst/>
          </a:prstGeom>
          <a:noFill/>
        </p:spPr>
        <p:txBody>
          <a:bodyPr wrap="none" rtlCol="0">
            <a:spAutoFit/>
          </a:bodyPr>
          <a:lstStyle/>
          <a:p>
            <a:r>
              <a:rPr lang="en-US" dirty="0" smtClean="0"/>
              <a:t>t</a:t>
            </a:r>
            <a:r>
              <a:rPr lang="en-US" baseline="-25000" dirty="0" smtClean="0"/>
              <a:t>.025,15</a:t>
            </a:r>
            <a:r>
              <a:rPr lang="en-US" dirty="0" smtClean="0"/>
              <a:t> = 2.131</a:t>
            </a:r>
            <a:endParaRPr lang="en-US" dirty="0"/>
          </a:p>
        </p:txBody>
      </p:sp>
      <p:sp>
        <p:nvSpPr>
          <p:cNvPr id="9" name="TextBox 8"/>
          <p:cNvSpPr txBox="1"/>
          <p:nvPr/>
        </p:nvSpPr>
        <p:spPr>
          <a:xfrm>
            <a:off x="4343400" y="4144617"/>
            <a:ext cx="4495800" cy="2585323"/>
          </a:xfrm>
          <a:prstGeom prst="rect">
            <a:avLst/>
          </a:prstGeom>
          <a:noFill/>
        </p:spPr>
        <p:txBody>
          <a:bodyPr wrap="square" rtlCol="0">
            <a:spAutoFit/>
          </a:bodyPr>
          <a:lstStyle/>
          <a:p>
            <a:r>
              <a:rPr lang="en-US" dirty="0" smtClean="0"/>
              <a:t>Because the value of our test statistic, 3.8402, exceeds the critical value from the table, 2.131, we can reject the null hypothesis that coyote density is equal in the presence and absence of wolves.</a:t>
            </a:r>
          </a:p>
          <a:p>
            <a:endParaRPr lang="en-US" dirty="0"/>
          </a:p>
          <a:p>
            <a:r>
              <a:rPr lang="en-US" dirty="0" smtClean="0"/>
              <a:t>This supports ecological release in coyotes since it appears the density of coyotes increases in the absence of wolves</a:t>
            </a:r>
            <a:endParaRPr lang="en-US" dirty="0"/>
          </a:p>
        </p:txBody>
      </p:sp>
    </p:spTree>
    <p:extLst>
      <p:ext uri="{BB962C8B-B14F-4D97-AF65-F5344CB8AC3E}">
        <p14:creationId xmlns:p14="http://schemas.microsoft.com/office/powerpoint/2010/main" val="35467148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b="1" dirty="0" smtClean="0"/>
              <a:t>How do predators impact prey populations?</a:t>
            </a:r>
            <a:endParaRPr lang="en-US" sz="3200" b="1" dirty="0"/>
          </a:p>
        </p:txBody>
      </p:sp>
      <p:sp>
        <p:nvSpPr>
          <p:cNvPr id="6" name="TextBox 5"/>
          <p:cNvSpPr txBox="1"/>
          <p:nvPr/>
        </p:nvSpPr>
        <p:spPr>
          <a:xfrm>
            <a:off x="1066800" y="1532930"/>
            <a:ext cx="1911934" cy="1200329"/>
          </a:xfrm>
          <a:prstGeom prst="rect">
            <a:avLst/>
          </a:prstGeom>
          <a:noFill/>
        </p:spPr>
        <p:txBody>
          <a:bodyPr wrap="none" rtlCol="0">
            <a:spAutoFit/>
          </a:bodyPr>
          <a:lstStyle/>
          <a:p>
            <a:r>
              <a:rPr lang="en-US" sz="2400" b="1" dirty="0" smtClean="0"/>
              <a:t>Direct effects</a:t>
            </a:r>
          </a:p>
          <a:p>
            <a:endParaRPr lang="en-US" sz="2400" b="1" dirty="0"/>
          </a:p>
          <a:p>
            <a:endParaRPr lang="en-US" sz="2400" b="1" dirty="0" smtClean="0"/>
          </a:p>
        </p:txBody>
      </p:sp>
      <p:sp>
        <p:nvSpPr>
          <p:cNvPr id="8" name="TextBox 7"/>
          <p:cNvSpPr txBox="1"/>
          <p:nvPr/>
        </p:nvSpPr>
        <p:spPr>
          <a:xfrm>
            <a:off x="5437044" y="1559824"/>
            <a:ext cx="2152384" cy="461665"/>
          </a:xfrm>
          <a:prstGeom prst="rect">
            <a:avLst/>
          </a:prstGeom>
          <a:noFill/>
        </p:spPr>
        <p:txBody>
          <a:bodyPr wrap="none" rtlCol="0">
            <a:spAutoFit/>
          </a:bodyPr>
          <a:lstStyle/>
          <a:p>
            <a:r>
              <a:rPr lang="en-US" sz="2400" b="1" dirty="0" smtClean="0"/>
              <a:t>Indirect effects</a:t>
            </a:r>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066330"/>
            <a:ext cx="2612977" cy="2810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066330"/>
            <a:ext cx="4559011" cy="2228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78810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b="1" dirty="0" smtClean="0"/>
              <a:t>Understanding indirect impacts of predation</a:t>
            </a:r>
            <a:endParaRPr lang="en-US" sz="3200" b="1" dirty="0"/>
          </a:p>
        </p:txBody>
      </p:sp>
      <p:sp>
        <p:nvSpPr>
          <p:cNvPr id="3" name="Rounded Rectangle 2"/>
          <p:cNvSpPr/>
          <p:nvPr/>
        </p:nvSpPr>
        <p:spPr>
          <a:xfrm>
            <a:off x="3581400" y="1371600"/>
            <a:ext cx="1981200" cy="9144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Predator</a:t>
            </a:r>
            <a:endParaRPr lang="en-US" b="1" dirty="0">
              <a:solidFill>
                <a:schemeClr val="tx1"/>
              </a:solidFill>
            </a:endParaRPr>
          </a:p>
        </p:txBody>
      </p:sp>
      <p:sp>
        <p:nvSpPr>
          <p:cNvPr id="7" name="Rounded Rectangle 6"/>
          <p:cNvSpPr/>
          <p:nvPr/>
        </p:nvSpPr>
        <p:spPr>
          <a:xfrm>
            <a:off x="2819400" y="3048000"/>
            <a:ext cx="3505200" cy="13716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Altered prey behavior</a:t>
            </a:r>
          </a:p>
          <a:p>
            <a:pPr algn="ctr"/>
            <a:r>
              <a:rPr lang="en-US" b="1" dirty="0" smtClean="0">
                <a:solidFill>
                  <a:schemeClr val="tx1"/>
                </a:solidFill>
              </a:rPr>
              <a:t>(e.g., grouping, altered habitat use, increased vigilance)</a:t>
            </a:r>
            <a:endParaRPr lang="en-US" b="1" dirty="0">
              <a:solidFill>
                <a:schemeClr val="tx1"/>
              </a:solidFill>
            </a:endParaRPr>
          </a:p>
        </p:txBody>
      </p:sp>
      <p:sp>
        <p:nvSpPr>
          <p:cNvPr id="8" name="Rounded Rectangle 7"/>
          <p:cNvSpPr/>
          <p:nvPr/>
        </p:nvSpPr>
        <p:spPr>
          <a:xfrm>
            <a:off x="152400" y="5257800"/>
            <a:ext cx="2743200" cy="9144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Reduced survival</a:t>
            </a:r>
            <a:endParaRPr lang="en-US" b="1" dirty="0">
              <a:solidFill>
                <a:schemeClr val="tx1"/>
              </a:solidFill>
            </a:endParaRPr>
          </a:p>
        </p:txBody>
      </p:sp>
      <p:sp>
        <p:nvSpPr>
          <p:cNvPr id="9" name="Rounded Rectangle 8"/>
          <p:cNvSpPr/>
          <p:nvPr/>
        </p:nvSpPr>
        <p:spPr>
          <a:xfrm>
            <a:off x="3200400" y="5257800"/>
            <a:ext cx="2743200" cy="9144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Reduced growth</a:t>
            </a:r>
            <a:endParaRPr lang="en-US" b="1" dirty="0">
              <a:solidFill>
                <a:schemeClr val="tx1"/>
              </a:solidFill>
            </a:endParaRPr>
          </a:p>
        </p:txBody>
      </p:sp>
      <p:sp>
        <p:nvSpPr>
          <p:cNvPr id="10" name="Rounded Rectangle 9"/>
          <p:cNvSpPr/>
          <p:nvPr/>
        </p:nvSpPr>
        <p:spPr>
          <a:xfrm>
            <a:off x="6248400" y="5257800"/>
            <a:ext cx="2743200" cy="9144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Reduced reproduction</a:t>
            </a:r>
            <a:endParaRPr lang="en-US" b="1" dirty="0">
              <a:solidFill>
                <a:schemeClr val="tx1"/>
              </a:solidFill>
            </a:endParaRPr>
          </a:p>
        </p:txBody>
      </p:sp>
      <p:sp>
        <p:nvSpPr>
          <p:cNvPr id="5" name="Down Arrow 4"/>
          <p:cNvSpPr/>
          <p:nvPr/>
        </p:nvSpPr>
        <p:spPr>
          <a:xfrm>
            <a:off x="4343400" y="2438400"/>
            <a:ext cx="457200" cy="489204"/>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4343400" y="4616196"/>
            <a:ext cx="457200" cy="489204"/>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rot="19446528">
            <a:off x="6224606" y="4583375"/>
            <a:ext cx="457200" cy="489204"/>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rot="2506641">
            <a:off x="2390840" y="4585910"/>
            <a:ext cx="457200" cy="489204"/>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09244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b="1" dirty="0"/>
              <a:t>I</a:t>
            </a:r>
            <a:r>
              <a:rPr lang="en-US" sz="3200" b="1" dirty="0" smtClean="0"/>
              <a:t>ndirect impacts of wolf predation</a:t>
            </a:r>
            <a:endParaRPr lang="en-US" sz="3200" b="1" dirty="0"/>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013" y="1219199"/>
            <a:ext cx="4343400" cy="818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037779"/>
            <a:ext cx="4876800" cy="4236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029200" y="1219199"/>
            <a:ext cx="3962400" cy="4247317"/>
          </a:xfrm>
          <a:prstGeom prst="rect">
            <a:avLst/>
          </a:prstGeom>
          <a:noFill/>
        </p:spPr>
        <p:txBody>
          <a:bodyPr wrap="square" rtlCol="0">
            <a:spAutoFit/>
          </a:bodyPr>
          <a:lstStyle/>
          <a:p>
            <a:pPr marL="285750" indent="-285750">
              <a:buFont typeface="Arial" panose="020B0604020202020204" pitchFamily="34" charset="0"/>
              <a:buChar char="•"/>
            </a:pPr>
            <a:r>
              <a:rPr lang="en-US" dirty="0" smtClean="0"/>
              <a:t>Since wolf reintroduction elk populations have declined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This is strange because:</a:t>
            </a:r>
          </a:p>
          <a:p>
            <a:pPr marL="285750" indent="-285750">
              <a:buFont typeface="Arial" panose="020B0604020202020204" pitchFamily="34" charset="0"/>
              <a:buChar char="•"/>
            </a:pPr>
            <a:endParaRPr lang="en-US" dirty="0"/>
          </a:p>
          <a:p>
            <a:pPr marL="800100" lvl="1" indent="-342900">
              <a:buAutoNum type="arabicPeriod"/>
            </a:pPr>
            <a:r>
              <a:rPr lang="en-US" dirty="0" smtClean="0"/>
              <a:t>Wolf predation is largely compensatory due to focus on individuals with low reproductive value</a:t>
            </a:r>
          </a:p>
          <a:p>
            <a:pPr marL="800100" lvl="1" indent="-342900">
              <a:buAutoNum type="arabicPeriod"/>
            </a:pPr>
            <a:endParaRPr lang="en-US" dirty="0"/>
          </a:p>
          <a:p>
            <a:pPr marL="800100" lvl="1" indent="-342900">
              <a:buAutoNum type="arabicPeriod"/>
            </a:pPr>
            <a:r>
              <a:rPr lang="en-US" dirty="0" smtClean="0"/>
              <a:t>Even if wolf predation were perfectly additive, it can explain at most 52% of the decline in elk populations</a:t>
            </a:r>
          </a:p>
          <a:p>
            <a:pPr marL="800100" lvl="1" indent="-342900">
              <a:buAutoNum type="arabicPeriod"/>
            </a:pPr>
            <a:endParaRPr lang="en-US" dirty="0" smtClean="0"/>
          </a:p>
        </p:txBody>
      </p:sp>
    </p:spTree>
    <p:extLst>
      <p:ext uri="{BB962C8B-B14F-4D97-AF65-F5344CB8AC3E}">
        <p14:creationId xmlns:p14="http://schemas.microsoft.com/office/powerpoint/2010/main" val="6386701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b="1" dirty="0"/>
              <a:t>I</a:t>
            </a:r>
            <a:r>
              <a:rPr lang="en-US" sz="3200" b="1" dirty="0" smtClean="0"/>
              <a:t>ndirect impacts of wolf predation</a:t>
            </a:r>
            <a:endParaRPr lang="en-US" sz="3200" b="1" dirty="0"/>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013" y="1219199"/>
            <a:ext cx="4343400" cy="818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037779"/>
            <a:ext cx="4876800" cy="4236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4868" y="2037780"/>
            <a:ext cx="3595051" cy="4282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181600" y="1219199"/>
            <a:ext cx="3657600" cy="646331"/>
          </a:xfrm>
          <a:prstGeom prst="rect">
            <a:avLst/>
          </a:prstGeom>
          <a:noFill/>
        </p:spPr>
        <p:txBody>
          <a:bodyPr wrap="square" rtlCol="0">
            <a:spAutoFit/>
          </a:bodyPr>
          <a:lstStyle/>
          <a:p>
            <a:pPr algn="ctr"/>
            <a:r>
              <a:rPr lang="en-US" b="1" dirty="0" smtClean="0"/>
              <a:t>It appears that wolves reduce elk fertility</a:t>
            </a:r>
            <a:endParaRPr lang="en-US" b="1" dirty="0"/>
          </a:p>
        </p:txBody>
      </p:sp>
      <p:sp>
        <p:nvSpPr>
          <p:cNvPr id="4" name="TextBox 3"/>
          <p:cNvSpPr txBox="1"/>
          <p:nvPr/>
        </p:nvSpPr>
        <p:spPr>
          <a:xfrm>
            <a:off x="5181599" y="5486400"/>
            <a:ext cx="3733801" cy="923330"/>
          </a:xfrm>
          <a:prstGeom prst="rect">
            <a:avLst/>
          </a:prstGeom>
          <a:solidFill>
            <a:schemeClr val="bg1"/>
          </a:solidFill>
        </p:spPr>
        <p:txBody>
          <a:bodyPr wrap="square" rtlCol="0">
            <a:spAutoFit/>
          </a:bodyPr>
          <a:lstStyle/>
          <a:p>
            <a:pPr algn="ctr"/>
            <a:endParaRPr lang="en-US" dirty="0" smtClean="0"/>
          </a:p>
          <a:p>
            <a:pPr algn="ctr"/>
            <a:r>
              <a:rPr lang="en-US" dirty="0" smtClean="0"/>
              <a:t>Why might this be the case?</a:t>
            </a:r>
          </a:p>
          <a:p>
            <a:pPr algn="ctr"/>
            <a:endParaRPr lang="en-US" dirty="0"/>
          </a:p>
        </p:txBody>
      </p:sp>
    </p:spTree>
    <p:extLst>
      <p:ext uri="{BB962C8B-B14F-4D97-AF65-F5344CB8AC3E}">
        <p14:creationId xmlns:p14="http://schemas.microsoft.com/office/powerpoint/2010/main" val="6189174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b="1" dirty="0"/>
              <a:t>I</a:t>
            </a:r>
            <a:r>
              <a:rPr lang="en-US" sz="3200" b="1" dirty="0" smtClean="0"/>
              <a:t>ndirect impacts of wolf predation</a:t>
            </a:r>
            <a:endParaRPr lang="en-US" sz="3200" b="1" dirty="0"/>
          </a:p>
        </p:txBody>
      </p:sp>
      <p:pic>
        <p:nvPicPr>
          <p:cNvPr id="2867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 y="1219200"/>
            <a:ext cx="4605337" cy="63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267200" y="2751140"/>
            <a:ext cx="4648200" cy="1477328"/>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Studied elk habitat selection  in the presence and absence of wolves</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smtClean="0"/>
              <a:t>When wolves are present elk prefer coniferous forest to grass</a:t>
            </a:r>
            <a:endParaRPr lang="en-US" b="1" dirty="0"/>
          </a:p>
        </p:txBody>
      </p:sp>
      <p:grpSp>
        <p:nvGrpSpPr>
          <p:cNvPr id="12" name="Group 11"/>
          <p:cNvGrpSpPr/>
          <p:nvPr/>
        </p:nvGrpSpPr>
        <p:grpSpPr>
          <a:xfrm>
            <a:off x="923672" y="1913437"/>
            <a:ext cx="2649243" cy="4357688"/>
            <a:chOff x="5562600" y="1761037"/>
            <a:chExt cx="2649243" cy="4357688"/>
          </a:xfrm>
        </p:grpSpPr>
        <p:pic>
          <p:nvPicPr>
            <p:cNvPr id="286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761037"/>
              <a:ext cx="2649243" cy="435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6019800" y="3815042"/>
              <a:ext cx="888460" cy="2496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248400" y="1905000"/>
              <a:ext cx="225357" cy="15629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315200" y="1905000"/>
              <a:ext cx="225357" cy="15629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7277911" y="3733800"/>
              <a:ext cx="225357" cy="14234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260926" y="3738552"/>
              <a:ext cx="225357" cy="14234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344211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b="1" dirty="0"/>
              <a:t>I</a:t>
            </a:r>
            <a:r>
              <a:rPr lang="en-US" sz="3200" b="1" dirty="0" smtClean="0"/>
              <a:t>ndirect impacts of wolf predation</a:t>
            </a:r>
            <a:endParaRPr lang="en-US" sz="3200" b="1" dirty="0"/>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1" y="1371600"/>
            <a:ext cx="4114799" cy="863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099" y="2229242"/>
            <a:ext cx="4323101" cy="241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724400" y="2438400"/>
            <a:ext cx="4267200" cy="1477328"/>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 Subsequent work revealed this anti-predator behavior is costly</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smtClean="0"/>
              <a:t> The greater the risk of wolf predation, the lower rates of elk reproduction </a:t>
            </a:r>
            <a:endParaRPr lang="en-US" b="1" dirty="0"/>
          </a:p>
        </p:txBody>
      </p:sp>
      <p:sp>
        <p:nvSpPr>
          <p:cNvPr id="4" name="TextBox 3"/>
          <p:cNvSpPr txBox="1"/>
          <p:nvPr/>
        </p:nvSpPr>
        <p:spPr>
          <a:xfrm>
            <a:off x="533400" y="4459069"/>
            <a:ext cx="970778" cy="646331"/>
          </a:xfrm>
          <a:prstGeom prst="rect">
            <a:avLst/>
          </a:prstGeom>
          <a:noFill/>
        </p:spPr>
        <p:txBody>
          <a:bodyPr wrap="square" rtlCol="0">
            <a:spAutoFit/>
          </a:bodyPr>
          <a:lstStyle/>
          <a:p>
            <a:pPr algn="ctr"/>
            <a:r>
              <a:rPr lang="en-US" sz="1200" dirty="0" smtClean="0"/>
              <a:t>High </a:t>
            </a:r>
            <a:r>
              <a:rPr lang="en-US" sz="1200" dirty="0" smtClean="0"/>
              <a:t>predation risk</a:t>
            </a:r>
            <a:endParaRPr lang="en-US" sz="1200" dirty="0"/>
          </a:p>
        </p:txBody>
      </p:sp>
      <p:sp>
        <p:nvSpPr>
          <p:cNvPr id="9" name="TextBox 8"/>
          <p:cNvSpPr txBox="1"/>
          <p:nvPr/>
        </p:nvSpPr>
        <p:spPr>
          <a:xfrm>
            <a:off x="3677422" y="4459069"/>
            <a:ext cx="970778" cy="646331"/>
          </a:xfrm>
          <a:prstGeom prst="rect">
            <a:avLst/>
          </a:prstGeom>
          <a:noFill/>
        </p:spPr>
        <p:txBody>
          <a:bodyPr wrap="square" rtlCol="0">
            <a:spAutoFit/>
          </a:bodyPr>
          <a:lstStyle/>
          <a:p>
            <a:pPr algn="ctr"/>
            <a:r>
              <a:rPr lang="en-US" sz="1200" dirty="0" smtClean="0"/>
              <a:t>Low </a:t>
            </a:r>
            <a:r>
              <a:rPr lang="en-US" sz="1200" dirty="0" smtClean="0"/>
              <a:t>predation risk</a:t>
            </a:r>
            <a:endParaRPr lang="en-US" sz="1200" dirty="0"/>
          </a:p>
        </p:txBody>
      </p:sp>
    </p:spTree>
    <p:extLst>
      <p:ext uri="{BB962C8B-B14F-4D97-AF65-F5344CB8AC3E}">
        <p14:creationId xmlns:p14="http://schemas.microsoft.com/office/powerpoint/2010/main" val="1597846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3352" y="2667000"/>
            <a:ext cx="4448248" cy="3656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295400"/>
            <a:ext cx="3701415"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2"/>
          <p:cNvSpPr txBox="1">
            <a:spLocks noChangeArrowheads="1"/>
          </p:cNvSpPr>
          <p:nvPr/>
        </p:nvSpPr>
        <p:spPr bwMode="auto">
          <a:xfrm>
            <a:off x="0" y="228600"/>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b="1" dirty="0"/>
              <a:t>I</a:t>
            </a:r>
            <a:r>
              <a:rPr lang="en-US" sz="3200" b="1" dirty="0" smtClean="0"/>
              <a:t>ndirect impacts are common</a:t>
            </a:r>
            <a:endParaRPr lang="en-US" sz="3200" b="1" dirty="0"/>
          </a:p>
        </p:txBody>
      </p:sp>
      <p:pic>
        <p:nvPicPr>
          <p:cNvPr id="307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017" y="1524000"/>
            <a:ext cx="3846983" cy="2566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67817" y="4267200"/>
            <a:ext cx="3733800" cy="923330"/>
          </a:xfrm>
          <a:prstGeom prst="rect">
            <a:avLst/>
          </a:prstGeom>
          <a:noFill/>
        </p:spPr>
        <p:txBody>
          <a:bodyPr wrap="square" rtlCol="0">
            <a:spAutoFit/>
          </a:bodyPr>
          <a:lstStyle/>
          <a:p>
            <a:pPr algn="ctr"/>
            <a:r>
              <a:rPr lang="en-US" dirty="0" smtClean="0"/>
              <a:t>Studied how proximity of lions influenced zebra diet quality in Hwange National Park Zimbabwe</a:t>
            </a:r>
            <a:endParaRPr lang="en-US" dirty="0"/>
          </a:p>
        </p:txBody>
      </p:sp>
      <p:sp>
        <p:nvSpPr>
          <p:cNvPr id="5" name="TextBox 4"/>
          <p:cNvSpPr txBox="1"/>
          <p:nvPr/>
        </p:nvSpPr>
        <p:spPr>
          <a:xfrm>
            <a:off x="457200" y="5791200"/>
            <a:ext cx="3886200"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Just having lions nearby reduced protein consumption</a:t>
            </a:r>
            <a:endParaRPr lang="en-US" dirty="0"/>
          </a:p>
        </p:txBody>
      </p:sp>
    </p:spTree>
    <p:extLst>
      <p:ext uri="{BB962C8B-B14F-4D97-AF65-F5344CB8AC3E}">
        <p14:creationId xmlns:p14="http://schemas.microsoft.com/office/powerpoint/2010/main" val="17606673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0" y="228600"/>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b="1" dirty="0" smtClean="0"/>
              <a:t>Summary of Predation</a:t>
            </a:r>
            <a:endParaRPr lang="en-US" sz="3200" b="1" dirty="0"/>
          </a:p>
        </p:txBody>
      </p:sp>
      <p:sp>
        <p:nvSpPr>
          <p:cNvPr id="2" name="TextBox 1"/>
          <p:cNvSpPr txBox="1"/>
          <p:nvPr/>
        </p:nvSpPr>
        <p:spPr>
          <a:xfrm>
            <a:off x="1219200" y="1752599"/>
            <a:ext cx="4903907" cy="1200329"/>
          </a:xfrm>
          <a:prstGeom prst="rect">
            <a:avLst/>
          </a:prstGeom>
          <a:noFill/>
        </p:spPr>
        <p:txBody>
          <a:bodyPr wrap="none" rtlCol="0">
            <a:spAutoFit/>
          </a:bodyPr>
          <a:lstStyle/>
          <a:p>
            <a:pPr marL="285750" indent="-285750">
              <a:buFont typeface="Arial" panose="020B0604020202020204" pitchFamily="34" charset="0"/>
              <a:buChar char="•"/>
            </a:pPr>
            <a:r>
              <a:rPr lang="en-US" dirty="0" smtClean="0"/>
              <a:t>Predators can regulate prey population densities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This may occur through direct or indirect effects</a:t>
            </a:r>
            <a:endParaRPr lang="en-US" dirty="0"/>
          </a:p>
        </p:txBody>
      </p:sp>
    </p:spTree>
    <p:extLst>
      <p:ext uri="{BB962C8B-B14F-4D97-AF65-F5344CB8AC3E}">
        <p14:creationId xmlns:p14="http://schemas.microsoft.com/office/powerpoint/2010/main" val="42749579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0" y="228600"/>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b="1" dirty="0" smtClean="0"/>
              <a:t>Understanding direct impacts of predation</a:t>
            </a:r>
            <a:endParaRPr lang="en-US" sz="3200" b="1" dirty="0"/>
          </a:p>
        </p:txBody>
      </p:sp>
      <p:pic>
        <p:nvPicPr>
          <p:cNvPr id="10243" name="Picture 5" descr="lyn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133600"/>
            <a:ext cx="3352800" cy="268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9" descr="ha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438400"/>
            <a:ext cx="274320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10"/>
          <p:cNvSpPr txBox="1">
            <a:spLocks noChangeArrowheads="1"/>
          </p:cNvSpPr>
          <p:nvPr/>
        </p:nvSpPr>
        <p:spPr bwMode="auto">
          <a:xfrm>
            <a:off x="6096000" y="4419600"/>
            <a:ext cx="19177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b="1" i="1"/>
              <a:t>Lepus americanus</a:t>
            </a:r>
          </a:p>
          <a:p>
            <a:pPr algn="ctr" eaLnBrk="1" hangingPunct="1"/>
            <a:r>
              <a:rPr lang="en-US" b="1"/>
              <a:t>(Snowshoe hare)</a:t>
            </a:r>
          </a:p>
        </p:txBody>
      </p:sp>
      <p:sp>
        <p:nvSpPr>
          <p:cNvPr id="10246" name="Text Box 11"/>
          <p:cNvSpPr txBox="1">
            <a:spLocks noChangeArrowheads="1"/>
          </p:cNvSpPr>
          <p:nvPr/>
        </p:nvSpPr>
        <p:spPr bwMode="auto">
          <a:xfrm>
            <a:off x="1676400" y="4876800"/>
            <a:ext cx="17653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b="1" i="1"/>
              <a:t>Lynx canadensis</a:t>
            </a:r>
          </a:p>
          <a:p>
            <a:pPr algn="ctr" eaLnBrk="1" hangingPunct="1"/>
            <a:r>
              <a:rPr lang="en-US" b="1"/>
              <a:t>(Lynx)</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0" y="22860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b="1"/>
              <a:t>What role does predation play in regulating population densities?</a:t>
            </a:r>
          </a:p>
        </p:txBody>
      </p:sp>
      <p:pic>
        <p:nvPicPr>
          <p:cNvPr id="11267" name="Picture 8" descr="052123%20Lynx%20carrying%20snowshoe%20h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209800"/>
            <a:ext cx="5238750"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b="1"/>
              <a:t>Population cycles of Lynx and Hare</a:t>
            </a:r>
          </a:p>
        </p:txBody>
      </p:sp>
      <p:pic>
        <p:nvPicPr>
          <p:cNvPr id="12291" name="Picture 15" descr="scan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447800"/>
            <a:ext cx="7162800"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 Box 16"/>
          <p:cNvSpPr txBox="1">
            <a:spLocks noChangeArrowheads="1"/>
          </p:cNvSpPr>
          <p:nvPr/>
        </p:nvSpPr>
        <p:spPr bwMode="auto">
          <a:xfrm>
            <a:off x="2270125" y="4695825"/>
            <a:ext cx="4845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b="1"/>
              <a:t>Data from Hudson’s Bay Company pelt records</a:t>
            </a:r>
          </a:p>
        </p:txBody>
      </p:sp>
      <p:sp>
        <p:nvSpPr>
          <p:cNvPr id="12293" name="Text Box 19"/>
          <p:cNvSpPr txBox="1">
            <a:spLocks noChangeArrowheads="1"/>
          </p:cNvSpPr>
          <p:nvPr/>
        </p:nvSpPr>
        <p:spPr bwMode="auto">
          <a:xfrm>
            <a:off x="0" y="6019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2400" b="1"/>
              <a:t>Are these cycles in lynx and hare densities the product of predation?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b="1"/>
              <a:t>The Lotka-Volterra Predation Model</a:t>
            </a:r>
          </a:p>
        </p:txBody>
      </p:sp>
      <p:pic>
        <p:nvPicPr>
          <p:cNvPr id="13315" name="Picture 3" descr="Lotk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981200"/>
            <a:ext cx="19145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descr="Volter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981200"/>
            <a:ext cx="19431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5"/>
          <p:cNvSpPr>
            <a:spLocks noChangeArrowheads="1"/>
          </p:cNvSpPr>
          <p:nvPr/>
        </p:nvSpPr>
        <p:spPr bwMode="auto">
          <a:xfrm>
            <a:off x="2151063" y="4876800"/>
            <a:ext cx="147955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r>
              <a:rPr lang="en-US" sz="1200" b="1"/>
              <a:t>Alfred James Lotka</a:t>
            </a:r>
            <a:br>
              <a:rPr lang="en-US" sz="1200" b="1"/>
            </a:br>
            <a:r>
              <a:rPr lang="en-US" sz="1200" b="1"/>
              <a:t>(1880 - 1949)</a:t>
            </a:r>
            <a:br>
              <a:rPr lang="en-US" sz="1200" b="1"/>
            </a:br>
            <a:endParaRPr lang="en-US" sz="1200" b="1"/>
          </a:p>
        </p:txBody>
      </p:sp>
      <p:sp>
        <p:nvSpPr>
          <p:cNvPr id="13318" name="Rectangle 6"/>
          <p:cNvSpPr>
            <a:spLocks noChangeArrowheads="1"/>
          </p:cNvSpPr>
          <p:nvPr/>
        </p:nvSpPr>
        <p:spPr bwMode="auto">
          <a:xfrm>
            <a:off x="5702300" y="4876800"/>
            <a:ext cx="10620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r>
              <a:rPr lang="en-US" sz="1200" b="1"/>
              <a:t>Vito Volterra</a:t>
            </a:r>
            <a:br>
              <a:rPr lang="en-US" sz="1200" b="1"/>
            </a:br>
            <a:r>
              <a:rPr lang="en-US" sz="1200" b="1"/>
              <a:t>(1860-1940)</a:t>
            </a:r>
            <a:r>
              <a:rPr lang="en-US" sz="1200"/>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b="1"/>
              <a:t>The Lotka-Volterra Predation Model</a:t>
            </a:r>
          </a:p>
        </p:txBody>
      </p:sp>
      <p:sp>
        <p:nvSpPr>
          <p:cNvPr id="14339" name="TextBox 1"/>
          <p:cNvSpPr txBox="1">
            <a:spLocks noChangeArrowheads="1"/>
          </p:cNvSpPr>
          <p:nvPr/>
        </p:nvSpPr>
        <p:spPr bwMode="auto">
          <a:xfrm>
            <a:off x="4171950" y="2667000"/>
            <a:ext cx="8001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9600" b="1"/>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0" y="228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sz="3200" b="1"/>
              <a:t>The Lotka-Volterra Predation Model</a:t>
            </a:r>
          </a:p>
        </p:txBody>
      </p:sp>
      <p:graphicFrame>
        <p:nvGraphicFramePr>
          <p:cNvPr id="15363" name="Object 7"/>
          <p:cNvGraphicFramePr>
            <a:graphicFrameLocks noChangeAspect="1"/>
          </p:cNvGraphicFramePr>
          <p:nvPr/>
        </p:nvGraphicFramePr>
        <p:xfrm>
          <a:off x="1379538" y="2728913"/>
          <a:ext cx="1897062" cy="735012"/>
        </p:xfrm>
        <a:graphic>
          <a:graphicData uri="http://schemas.openxmlformats.org/presentationml/2006/ole">
            <mc:AlternateContent xmlns:mc="http://schemas.openxmlformats.org/markup-compatibility/2006">
              <mc:Choice xmlns:v="urn:schemas-microsoft-com:vml" Requires="v">
                <p:oleObj spid="_x0000_s15449" name="Equation" r:id="rId3" imgW="1016000" imgH="393700" progId="Equation.3">
                  <p:embed/>
                </p:oleObj>
              </mc:Choice>
              <mc:Fallback>
                <p:oleObj name="Equation" r:id="rId3" imgW="1016000" imgH="393700"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9538" y="2728913"/>
                        <a:ext cx="1897062" cy="735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64" name="Text Box 8"/>
          <p:cNvSpPr txBox="1">
            <a:spLocks noChangeArrowheads="1"/>
          </p:cNvSpPr>
          <p:nvPr/>
        </p:nvSpPr>
        <p:spPr bwMode="auto">
          <a:xfrm>
            <a:off x="1949450" y="1828800"/>
            <a:ext cx="692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000" b="1" u="sng"/>
              <a:t>Prey</a:t>
            </a:r>
          </a:p>
        </p:txBody>
      </p:sp>
      <p:sp>
        <p:nvSpPr>
          <p:cNvPr id="15365" name="Text Box 9"/>
          <p:cNvSpPr txBox="1">
            <a:spLocks noChangeArrowheads="1"/>
          </p:cNvSpPr>
          <p:nvPr/>
        </p:nvSpPr>
        <p:spPr bwMode="auto">
          <a:xfrm>
            <a:off x="6330950" y="1828800"/>
            <a:ext cx="1157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000" b="1" u="sng"/>
              <a:t>Predator</a:t>
            </a:r>
          </a:p>
        </p:txBody>
      </p:sp>
      <p:graphicFrame>
        <p:nvGraphicFramePr>
          <p:cNvPr id="15366" name="Object 10"/>
          <p:cNvGraphicFramePr>
            <a:graphicFrameLocks noChangeAspect="1"/>
          </p:cNvGraphicFramePr>
          <p:nvPr/>
        </p:nvGraphicFramePr>
        <p:xfrm>
          <a:off x="5999163" y="2728913"/>
          <a:ext cx="1849437" cy="735012"/>
        </p:xfrm>
        <a:graphic>
          <a:graphicData uri="http://schemas.openxmlformats.org/presentationml/2006/ole">
            <mc:AlternateContent xmlns:mc="http://schemas.openxmlformats.org/markup-compatibility/2006">
              <mc:Choice xmlns:v="urn:schemas-microsoft-com:vml" Requires="v">
                <p:oleObj spid="_x0000_s15450" name="Equation" r:id="rId5" imgW="990170" imgH="393529" progId="Equation.3">
                  <p:embed/>
                </p:oleObj>
              </mc:Choice>
              <mc:Fallback>
                <p:oleObj name="Equation" r:id="rId5" imgW="990170" imgH="393529" progId="Equation.3">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99163" y="2728913"/>
                        <a:ext cx="1849437" cy="735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67" name="Text Box 11"/>
          <p:cNvSpPr txBox="1">
            <a:spLocks noChangeArrowheads="1"/>
          </p:cNvSpPr>
          <p:nvPr/>
        </p:nvSpPr>
        <p:spPr bwMode="auto">
          <a:xfrm>
            <a:off x="381000" y="4191000"/>
            <a:ext cx="22098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a:sym typeface="Mathematica1" pitchFamily="2" charset="2"/>
              </a:rPr>
              <a:t> is the </a:t>
            </a:r>
            <a:r>
              <a:rPr lang="en-US" i="1">
                <a:sym typeface="Mathematica1" pitchFamily="2" charset="2"/>
              </a:rPr>
              <a:t>per capita</a:t>
            </a:r>
            <a:r>
              <a:rPr lang="en-US">
                <a:sym typeface="Mathematica1" pitchFamily="2" charset="2"/>
              </a:rPr>
              <a:t> impact of the predator on the prey</a:t>
            </a:r>
          </a:p>
          <a:p>
            <a:pPr algn="ctr" eaLnBrk="1" hangingPunct="1"/>
            <a:r>
              <a:rPr lang="en-US" b="1">
                <a:solidFill>
                  <a:srgbClr val="FF0000"/>
                </a:solidFill>
                <a:sym typeface="Mathematica1" pitchFamily="2" charset="2"/>
              </a:rPr>
              <a:t>(-)</a:t>
            </a:r>
          </a:p>
        </p:txBody>
      </p:sp>
      <p:sp>
        <p:nvSpPr>
          <p:cNvPr id="15368" name="Text Box 16"/>
          <p:cNvSpPr txBox="1">
            <a:spLocks noChangeArrowheads="1"/>
          </p:cNvSpPr>
          <p:nvPr/>
        </p:nvSpPr>
        <p:spPr bwMode="auto">
          <a:xfrm>
            <a:off x="3276600" y="4191000"/>
            <a:ext cx="2438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a:sym typeface="Mathematica1" pitchFamily="2" charset="2"/>
              </a:rPr>
              <a:t> is the </a:t>
            </a:r>
            <a:r>
              <a:rPr lang="en-US" i="1">
                <a:sym typeface="Mathematica1" pitchFamily="2" charset="2"/>
              </a:rPr>
              <a:t>per capita</a:t>
            </a:r>
            <a:r>
              <a:rPr lang="en-US">
                <a:sym typeface="Mathematica1" pitchFamily="2" charset="2"/>
              </a:rPr>
              <a:t> impact of the prey on the predator</a:t>
            </a:r>
          </a:p>
          <a:p>
            <a:pPr algn="ctr" eaLnBrk="1" hangingPunct="1"/>
            <a:r>
              <a:rPr lang="en-US" b="1">
                <a:solidFill>
                  <a:srgbClr val="FF0000"/>
                </a:solidFill>
                <a:sym typeface="Mathematica1" pitchFamily="2" charset="2"/>
              </a:rPr>
              <a:t>(+)</a:t>
            </a:r>
          </a:p>
        </p:txBody>
      </p:sp>
      <p:sp>
        <p:nvSpPr>
          <p:cNvPr id="15369" name="Text Box 17"/>
          <p:cNvSpPr txBox="1">
            <a:spLocks noChangeArrowheads="1"/>
          </p:cNvSpPr>
          <p:nvPr/>
        </p:nvSpPr>
        <p:spPr bwMode="auto">
          <a:xfrm>
            <a:off x="5867400" y="4191000"/>
            <a:ext cx="3124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i="1">
                <a:sym typeface="Mathematica1" pitchFamily="2" charset="2"/>
              </a:rPr>
              <a:t>q</a:t>
            </a:r>
            <a:r>
              <a:rPr lang="en-US">
                <a:sym typeface="Mathematica1" pitchFamily="2" charset="2"/>
              </a:rPr>
              <a:t> is the predator death rate</a:t>
            </a:r>
          </a:p>
          <a:p>
            <a:pPr algn="ctr" eaLnBrk="1" hangingPunct="1"/>
            <a:r>
              <a:rPr lang="en-US">
                <a:sym typeface="Mathematica1" pitchFamily="2" charset="2"/>
              </a:rPr>
              <a:t>(assumes a specialist predator)</a:t>
            </a:r>
          </a:p>
        </p:txBody>
      </p:sp>
      <p:sp>
        <p:nvSpPr>
          <p:cNvPr id="15370" name="Line 18"/>
          <p:cNvSpPr>
            <a:spLocks noChangeShapeType="1"/>
          </p:cNvSpPr>
          <p:nvPr/>
        </p:nvSpPr>
        <p:spPr bwMode="auto">
          <a:xfrm flipV="1">
            <a:off x="800100" y="3248025"/>
            <a:ext cx="1857375" cy="100965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71" name="Freeform 20"/>
          <p:cNvSpPr>
            <a:spLocks/>
          </p:cNvSpPr>
          <p:nvPr/>
        </p:nvSpPr>
        <p:spPr bwMode="auto">
          <a:xfrm>
            <a:off x="3810000" y="3276600"/>
            <a:ext cx="2971800" cy="914400"/>
          </a:xfrm>
          <a:custGeom>
            <a:avLst/>
            <a:gdLst>
              <a:gd name="T0" fmla="*/ 0 w 1872"/>
              <a:gd name="T1" fmla="*/ 2147483647 h 576"/>
              <a:gd name="T2" fmla="*/ 2147483647 w 1872"/>
              <a:gd name="T3" fmla="*/ 2147483647 h 576"/>
              <a:gd name="T4" fmla="*/ 2147483647 w 1872"/>
              <a:gd name="T5" fmla="*/ 0 h 576"/>
              <a:gd name="T6" fmla="*/ 0 60000 65536"/>
              <a:gd name="T7" fmla="*/ 0 60000 65536"/>
              <a:gd name="T8" fmla="*/ 0 60000 65536"/>
              <a:gd name="T9" fmla="*/ 0 w 1872"/>
              <a:gd name="T10" fmla="*/ 0 h 576"/>
              <a:gd name="T11" fmla="*/ 1872 w 1872"/>
              <a:gd name="T12" fmla="*/ 576 h 576"/>
            </a:gdLst>
            <a:ahLst/>
            <a:cxnLst>
              <a:cxn ang="T6">
                <a:pos x="T0" y="T1"/>
              </a:cxn>
              <a:cxn ang="T7">
                <a:pos x="T2" y="T3"/>
              </a:cxn>
              <a:cxn ang="T8">
                <a:pos x="T4" y="T5"/>
              </a:cxn>
            </a:cxnLst>
            <a:rect l="T9" t="T10" r="T11" b="T12"/>
            <a:pathLst>
              <a:path w="1872" h="576">
                <a:moveTo>
                  <a:pt x="0" y="576"/>
                </a:moveTo>
                <a:cubicBezTo>
                  <a:pt x="564" y="504"/>
                  <a:pt x="1128" y="432"/>
                  <a:pt x="1440" y="336"/>
                </a:cubicBezTo>
                <a:cubicBezTo>
                  <a:pt x="1752" y="240"/>
                  <a:pt x="1812" y="120"/>
                  <a:pt x="1872" y="0"/>
                </a:cubicBezTo>
              </a:path>
            </a:pathLst>
          </a:custGeom>
          <a:noFill/>
          <a:ln w="28575">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72" name="Line 21"/>
          <p:cNvSpPr>
            <a:spLocks noChangeShapeType="1"/>
          </p:cNvSpPr>
          <p:nvPr/>
        </p:nvSpPr>
        <p:spPr bwMode="auto">
          <a:xfrm flipV="1">
            <a:off x="6324600" y="3276600"/>
            <a:ext cx="1143000" cy="9906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4218</TotalTime>
  <Words>1327</Words>
  <Application>Microsoft Office PowerPoint</Application>
  <PresentationFormat>On-screen Show (4:3)</PresentationFormat>
  <Paragraphs>347</Paragraphs>
  <Slides>36</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38" baseType="lpstr">
      <vt:lpstr>Default Design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Biological Sciences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Scott Nuismer</dc:creator>
  <cp:lastModifiedBy>Nuismer</cp:lastModifiedBy>
  <cp:revision>524</cp:revision>
  <dcterms:created xsi:type="dcterms:W3CDTF">2004-02-10T02:01:49Z</dcterms:created>
  <dcterms:modified xsi:type="dcterms:W3CDTF">2015-03-12T18:59:50Z</dcterms:modified>
</cp:coreProperties>
</file>