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80" r:id="rId3"/>
    <p:sldId id="343" r:id="rId4"/>
    <p:sldId id="381" r:id="rId5"/>
    <p:sldId id="382" r:id="rId6"/>
    <p:sldId id="383" r:id="rId7"/>
    <p:sldId id="384" r:id="rId8"/>
    <p:sldId id="387" r:id="rId9"/>
    <p:sldId id="388" r:id="rId10"/>
    <p:sldId id="389" r:id="rId11"/>
    <p:sldId id="390" r:id="rId12"/>
    <p:sldId id="391" r:id="rId13"/>
    <p:sldId id="392" r:id="rId14"/>
    <p:sldId id="344" r:id="rId15"/>
    <p:sldId id="345" r:id="rId16"/>
    <p:sldId id="393" r:id="rId17"/>
    <p:sldId id="394" r:id="rId18"/>
    <p:sldId id="404" r:id="rId19"/>
    <p:sldId id="397" r:id="rId20"/>
    <p:sldId id="346" r:id="rId21"/>
    <p:sldId id="405" r:id="rId22"/>
    <p:sldId id="398" r:id="rId23"/>
    <p:sldId id="400" r:id="rId24"/>
    <p:sldId id="410" r:id="rId25"/>
    <p:sldId id="411" r:id="rId26"/>
    <p:sldId id="412" r:id="rId27"/>
    <p:sldId id="413" r:id="rId28"/>
    <p:sldId id="415" r:id="rId29"/>
    <p:sldId id="416" r:id="rId30"/>
    <p:sldId id="418" r:id="rId31"/>
    <p:sldId id="419" r:id="rId32"/>
    <p:sldId id="420" r:id="rId33"/>
    <p:sldId id="421" r:id="rId34"/>
    <p:sldId id="422" r:id="rId35"/>
    <p:sldId id="423" r:id="rId36"/>
    <p:sldId id="424" r:id="rId37"/>
    <p:sldId id="425" r:id="rId38"/>
    <p:sldId id="406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800000"/>
    <a:srgbClr val="FF6600"/>
    <a:srgbClr val="FF0000"/>
    <a:srgbClr val="FFFF00"/>
    <a:srgbClr val="00FFFF"/>
    <a:srgbClr val="FFFF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268" autoAdjust="0"/>
    <p:restoredTop sz="93880" autoAdjust="0"/>
  </p:normalViewPr>
  <p:slideViewPr>
    <p:cSldViewPr>
      <p:cViewPr>
        <p:scale>
          <a:sx n="91" d="100"/>
          <a:sy n="91" d="100"/>
        </p:scale>
        <p:origin x="-2130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1C2C0-AB83-400C-888D-94898B4D2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5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11187-B3DB-4ECB-841F-8D86D9072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263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036FD-2999-45C3-926A-23A062FA7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A9AEA9-3869-425F-9CAC-4E283F38F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8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6FC4D-4F78-4519-958F-90589F44C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69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F734E-317E-407D-930C-18E0302AA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6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2EA1A-7FF9-4138-8123-A35244193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3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E344B-C8F4-444F-9C66-A0A104218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3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5D0B5-3100-425C-8589-1424810AF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2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8AA46-D7F7-4CAF-BDD6-7317A49283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0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78A7B-4DAA-44E9-9461-17853D6E6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4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18397BB9-E080-4E22-95FC-29FC1E4BDE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Grazing and Top Down vs. Bottom Up Regulation</a:t>
            </a:r>
          </a:p>
        </p:txBody>
      </p:sp>
      <p:pic>
        <p:nvPicPr>
          <p:cNvPr id="2051" name="Picture 6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A reasonable model of plant-grazer interactions</a:t>
            </a:r>
          </a:p>
        </p:txBody>
      </p:sp>
      <p:sp>
        <p:nvSpPr>
          <p:cNvPr id="14339" name="Text Box 74"/>
          <p:cNvSpPr txBox="1">
            <a:spLocks noChangeArrowheads="1"/>
          </p:cNvSpPr>
          <p:nvPr/>
        </p:nvSpPr>
        <p:spPr bwMode="auto">
          <a:xfrm>
            <a:off x="400050" y="1169988"/>
            <a:ext cx="8235950" cy="433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400" b="1" u="sng"/>
              <a:t>A Lotka-Volterra model with the following changes:</a:t>
            </a:r>
            <a:endParaRPr lang="en-US" altLang="en-US" sz="2400"/>
          </a:p>
          <a:p>
            <a:pPr eaLnBrk="1" hangingPunct="1"/>
            <a:endParaRPr lang="en-US" altLang="en-US" sz="2000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 b="1"/>
              <a:t>1. Prey (plant) biomass changes in response to grazing, but prey (plant) population</a:t>
            </a:r>
          </a:p>
          <a:p>
            <a:pPr eaLnBrk="1" hangingPunct="1"/>
            <a:r>
              <a:rPr lang="en-US" altLang="en-US" b="1"/>
              <a:t>density does not.</a:t>
            </a:r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2. Prey (plant) biomass increases in a ‘re-growth’ rather than logistic fashion.</a:t>
            </a:r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/>
            <a:r>
              <a:rPr lang="en-US" altLang="en-US" b="1"/>
              <a:t>3. A Type II functional response</a:t>
            </a:r>
            <a:endParaRPr lang="en-US" altLang="en-US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3238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What does the model tell us?</a:t>
            </a:r>
          </a:p>
        </p:txBody>
      </p:sp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36099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752600"/>
            <a:ext cx="360997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304800" y="4457700"/>
            <a:ext cx="87534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b="1"/>
              <a:t> Interactions between grazers and plants limit plant biomass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Interactions between grazers and plants limit grazer population densities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Interactions between grazers and plants lead to stable equilibria, not permanent cycles</a:t>
            </a:r>
          </a:p>
        </p:txBody>
      </p:sp>
      <p:sp>
        <p:nvSpPr>
          <p:cNvPr id="15366" name="Text Box 9"/>
          <p:cNvSpPr txBox="1">
            <a:spLocks noChangeArrowheads="1"/>
          </p:cNvSpPr>
          <p:nvPr/>
        </p:nvSpPr>
        <p:spPr bwMode="auto">
          <a:xfrm>
            <a:off x="1965325" y="2476500"/>
            <a:ext cx="162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FFFF"/>
                </a:solidFill>
              </a:rPr>
              <a:t>Graze biomass</a:t>
            </a:r>
          </a:p>
        </p:txBody>
      </p:sp>
      <p:sp>
        <p:nvSpPr>
          <p:cNvPr id="15367" name="Text Box 10"/>
          <p:cNvSpPr txBox="1">
            <a:spLocks noChangeArrowheads="1"/>
          </p:cNvSpPr>
          <p:nvPr/>
        </p:nvSpPr>
        <p:spPr bwMode="auto">
          <a:xfrm>
            <a:off x="5105400" y="2057400"/>
            <a:ext cx="154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FFFF"/>
                </a:solidFill>
              </a:rPr>
              <a:t>Plant biomass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5105400" y="2300288"/>
            <a:ext cx="2749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Grazer population density</a:t>
            </a:r>
          </a:p>
        </p:txBody>
      </p:sp>
      <p:sp>
        <p:nvSpPr>
          <p:cNvPr id="15369" name="Text Box 12"/>
          <p:cNvSpPr txBox="1">
            <a:spLocks noChangeArrowheads="1"/>
          </p:cNvSpPr>
          <p:nvPr/>
        </p:nvSpPr>
        <p:spPr bwMode="auto">
          <a:xfrm>
            <a:off x="2044700" y="1638300"/>
            <a:ext cx="130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No Grazers</a:t>
            </a:r>
          </a:p>
        </p:txBody>
      </p:sp>
      <p:sp>
        <p:nvSpPr>
          <p:cNvPr id="15370" name="Text Box 13"/>
          <p:cNvSpPr txBox="1">
            <a:spLocks noChangeArrowheads="1"/>
          </p:cNvSpPr>
          <p:nvPr/>
        </p:nvSpPr>
        <p:spPr bwMode="auto">
          <a:xfrm>
            <a:off x="5943600" y="1638300"/>
            <a:ext cx="97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Grazers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32385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A comparison of interactions</a:t>
            </a:r>
          </a:p>
        </p:txBody>
      </p:sp>
      <p:sp>
        <p:nvSpPr>
          <p:cNvPr id="16387" name="Text Box 9"/>
          <p:cNvSpPr txBox="1">
            <a:spLocks noChangeArrowheads="1"/>
          </p:cNvSpPr>
          <p:nvPr/>
        </p:nvSpPr>
        <p:spPr bwMode="auto">
          <a:xfrm>
            <a:off x="1868488" y="1344613"/>
            <a:ext cx="1255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Predation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5907088" y="1330325"/>
            <a:ext cx="1071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Grazing</a:t>
            </a:r>
          </a:p>
        </p:txBody>
      </p:sp>
      <p:sp>
        <p:nvSpPr>
          <p:cNvPr id="16389" name="Text Box 11"/>
          <p:cNvSpPr txBox="1">
            <a:spLocks noChangeArrowheads="1"/>
          </p:cNvSpPr>
          <p:nvPr/>
        </p:nvSpPr>
        <p:spPr bwMode="auto">
          <a:xfrm>
            <a:off x="1066800" y="1978025"/>
            <a:ext cx="32004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dirty="0"/>
              <a:t> Predators can control prey population density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Prey density can control predator density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</a:t>
            </a:r>
            <a:r>
              <a:rPr lang="en-US" altLang="en-US" dirty="0" smtClean="0"/>
              <a:t>Can c</a:t>
            </a:r>
            <a:r>
              <a:rPr lang="en-US" altLang="en-US" dirty="0" smtClean="0"/>
              <a:t>ause cycles</a:t>
            </a:r>
            <a:endParaRPr lang="en-US" altLang="en-US" dirty="0"/>
          </a:p>
        </p:txBody>
      </p:sp>
      <p:sp>
        <p:nvSpPr>
          <p:cNvPr id="16390" name="Text Box 12"/>
          <p:cNvSpPr txBox="1">
            <a:spLocks noChangeArrowheads="1"/>
          </p:cNvSpPr>
          <p:nvPr/>
        </p:nvSpPr>
        <p:spPr bwMode="auto">
          <a:xfrm>
            <a:off x="4876800" y="1978025"/>
            <a:ext cx="371792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dirty="0"/>
              <a:t> Grazers can control plant biomass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Plant biomass can control grazer population density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Generally does not </a:t>
            </a:r>
            <a:r>
              <a:rPr lang="en-US" altLang="en-US" dirty="0" smtClean="0"/>
              <a:t>cause cycles</a:t>
            </a:r>
            <a:endParaRPr lang="en-US" altLang="en-US" dirty="0"/>
          </a:p>
        </p:txBody>
      </p:sp>
      <p:pic>
        <p:nvPicPr>
          <p:cNvPr id="16391" name="Picture 13" descr="Lynx&amp;H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686300"/>
            <a:ext cx="2895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686300"/>
            <a:ext cx="2819400" cy="187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762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Top down vs. bottom up regulation</a:t>
            </a:r>
          </a:p>
        </p:txBody>
      </p:sp>
      <p:pic>
        <p:nvPicPr>
          <p:cNvPr id="18435" name="Picture 3" descr="Snowshoe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070350"/>
            <a:ext cx="175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lyn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89150"/>
            <a:ext cx="1828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2743200" y="361315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8" name="Picture 6" descr="Snowshoe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057400"/>
            <a:ext cx="175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ECBetulaglandulo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86200"/>
            <a:ext cx="952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Line 8"/>
          <p:cNvSpPr>
            <a:spLocks noChangeShapeType="1"/>
          </p:cNvSpPr>
          <p:nvPr/>
        </p:nvSpPr>
        <p:spPr bwMode="auto">
          <a:xfrm flipV="1">
            <a:off x="6400800" y="34671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133600" y="1508125"/>
            <a:ext cx="1279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Top down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65800" y="1508125"/>
            <a:ext cx="1333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Bottom up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0" y="61722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Mathematically, both can work… But what about real data?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Another look at snowshoe hare cycles</a:t>
            </a:r>
          </a:p>
        </p:txBody>
      </p:sp>
      <p:pic>
        <p:nvPicPr>
          <p:cNvPr id="19459" name="Picture 4" descr="sca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28788"/>
            <a:ext cx="7162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5"/>
          <p:cNvSpPr txBox="1">
            <a:spLocks noChangeArrowheads="1"/>
          </p:cNvSpPr>
          <p:nvPr/>
        </p:nvSpPr>
        <p:spPr bwMode="auto">
          <a:xfrm>
            <a:off x="4362450" y="4814888"/>
            <a:ext cx="666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Year</a:t>
            </a:r>
          </a:p>
        </p:txBody>
      </p:sp>
      <p:sp>
        <p:nvSpPr>
          <p:cNvPr id="19461" name="Text Box 7"/>
          <p:cNvSpPr txBox="1">
            <a:spLocks noChangeArrowheads="1"/>
          </p:cNvSpPr>
          <p:nvPr/>
        </p:nvSpPr>
        <p:spPr bwMode="auto">
          <a:xfrm>
            <a:off x="1203325" y="59055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593725" y="5562600"/>
            <a:ext cx="7712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The strong cyclical nature of this data would seem to be more compatible with top down regulation. However the simple re-growth model considers only graze quantity and ignores graze quality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An alternative hypothesis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914400" y="4267200"/>
            <a:ext cx="80772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b="1"/>
              <a:t> Hare population density is regulated from the bottom up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This bottom up regulation is due to both graze biomass and graze </a:t>
            </a:r>
            <a:r>
              <a:rPr lang="en-US" altLang="en-US" b="1">
                <a:solidFill>
                  <a:srgbClr val="FF0000"/>
                </a:solidFill>
              </a:rPr>
              <a:t>quality</a:t>
            </a:r>
            <a:r>
              <a:rPr lang="en-US" altLang="en-US" b="1"/>
              <a:t> </a:t>
            </a:r>
          </a:p>
          <a:p>
            <a:pPr eaLnBrk="1" hangingPunct="1"/>
            <a:endParaRPr lang="en-US" altLang="en-US" b="1"/>
          </a:p>
          <a:p>
            <a:pPr eaLnBrk="1" hangingPunct="1"/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Lynx density simply tracks hare density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62075"/>
            <a:ext cx="3657600" cy="242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Interactions between the hare and its food plants</a:t>
            </a:r>
          </a:p>
        </p:txBody>
      </p:sp>
      <p:grpSp>
        <p:nvGrpSpPr>
          <p:cNvPr id="21507" name="Group 22"/>
          <p:cNvGrpSpPr>
            <a:grpSpLocks/>
          </p:cNvGrpSpPr>
          <p:nvPr/>
        </p:nvGrpSpPr>
        <p:grpSpPr bwMode="auto">
          <a:xfrm>
            <a:off x="457200" y="3825875"/>
            <a:ext cx="1828800" cy="2955925"/>
            <a:chOff x="288" y="778"/>
            <a:chExt cx="1152" cy="1862"/>
          </a:xfrm>
        </p:grpSpPr>
        <p:pic>
          <p:nvPicPr>
            <p:cNvPr id="21518" name="Picture 6" descr="pollard_grey_willow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778"/>
              <a:ext cx="1152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9" name="Text Box 7"/>
            <p:cNvSpPr txBox="1">
              <a:spLocks noChangeArrowheads="1"/>
            </p:cNvSpPr>
            <p:nvPr/>
          </p:nvSpPr>
          <p:spPr bwMode="auto">
            <a:xfrm>
              <a:off x="498" y="2314"/>
              <a:ext cx="72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 b="1"/>
                <a:t>Grey willow</a:t>
              </a:r>
            </a:p>
            <a:p>
              <a:pPr algn="ctr" eaLnBrk="1" hangingPunct="1"/>
              <a:r>
                <a:rPr lang="en-US" altLang="en-US" sz="1400" b="1" i="1"/>
                <a:t>Salix cinerea</a:t>
              </a:r>
            </a:p>
          </p:txBody>
        </p:sp>
      </p:grpSp>
      <p:grpSp>
        <p:nvGrpSpPr>
          <p:cNvPr id="21508" name="Group 20"/>
          <p:cNvGrpSpPr>
            <a:grpSpLocks/>
          </p:cNvGrpSpPr>
          <p:nvPr/>
        </p:nvGrpSpPr>
        <p:grpSpPr bwMode="auto">
          <a:xfrm>
            <a:off x="6858000" y="3733800"/>
            <a:ext cx="1792288" cy="2908300"/>
            <a:chOff x="1824" y="808"/>
            <a:chExt cx="1129" cy="1832"/>
          </a:xfrm>
        </p:grpSpPr>
        <p:pic>
          <p:nvPicPr>
            <p:cNvPr id="21516" name="Picture 9" descr="bogbirch185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808"/>
              <a:ext cx="1129" cy="1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7" name="Text Box 10"/>
            <p:cNvSpPr txBox="1">
              <a:spLocks noChangeArrowheads="1"/>
            </p:cNvSpPr>
            <p:nvPr/>
          </p:nvSpPr>
          <p:spPr bwMode="auto">
            <a:xfrm>
              <a:off x="1872" y="2314"/>
              <a:ext cx="104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 b="1"/>
                <a:t>Bog birch</a:t>
              </a:r>
            </a:p>
            <a:p>
              <a:pPr algn="ctr" eaLnBrk="1" hangingPunct="1"/>
              <a:r>
                <a:rPr lang="en-US" altLang="en-US" sz="1400" b="1" i="1"/>
                <a:t>Betula glandulifera</a:t>
              </a:r>
              <a:r>
                <a:rPr lang="en-US" altLang="en-US" sz="1400" b="1"/>
                <a:t> </a:t>
              </a:r>
            </a:p>
          </p:txBody>
        </p:sp>
      </p:grpSp>
      <p:grpSp>
        <p:nvGrpSpPr>
          <p:cNvPr id="21509" name="Group 21"/>
          <p:cNvGrpSpPr>
            <a:grpSpLocks/>
          </p:cNvGrpSpPr>
          <p:nvPr/>
        </p:nvGrpSpPr>
        <p:grpSpPr bwMode="auto">
          <a:xfrm>
            <a:off x="3276600" y="4114800"/>
            <a:ext cx="2590800" cy="2471738"/>
            <a:chOff x="768" y="2736"/>
            <a:chExt cx="1632" cy="1557"/>
          </a:xfrm>
        </p:grpSpPr>
        <p:pic>
          <p:nvPicPr>
            <p:cNvPr id="21514" name="Picture 12" descr="Buffaloberry-Soapberry-030807-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2736"/>
              <a:ext cx="1632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5" name="Text Box 13"/>
            <p:cNvSpPr txBox="1">
              <a:spLocks noChangeArrowheads="1"/>
            </p:cNvSpPr>
            <p:nvPr/>
          </p:nvSpPr>
          <p:spPr bwMode="auto">
            <a:xfrm>
              <a:off x="1010" y="3967"/>
              <a:ext cx="115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 b="1"/>
                <a:t>Soapberry</a:t>
              </a:r>
            </a:p>
            <a:p>
              <a:pPr algn="ctr" eaLnBrk="1" hangingPunct="1"/>
              <a:r>
                <a:rPr lang="en-US" altLang="en-US" sz="1400" b="1" i="1"/>
                <a:t>Sheperdia canadensis</a:t>
              </a:r>
              <a:r>
                <a:rPr lang="en-US" altLang="en-US" sz="1400" b="1"/>
                <a:t> </a:t>
              </a:r>
            </a:p>
          </p:txBody>
        </p:sp>
      </p:grp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002" y="995362"/>
            <a:ext cx="3811998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23"/>
          <p:cNvSpPr>
            <a:spLocks noChangeShapeType="1"/>
          </p:cNvSpPr>
          <p:nvPr/>
        </p:nvSpPr>
        <p:spPr bwMode="auto">
          <a:xfrm flipH="1">
            <a:off x="1676400" y="2895600"/>
            <a:ext cx="2057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4191000" y="3048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4572000" y="2895600"/>
            <a:ext cx="29718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Evidence for importance of vegetation (Quantity)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127125" y="2095500"/>
            <a:ext cx="65690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Pease et. al. 1979</a:t>
            </a:r>
          </a:p>
          <a:p>
            <a:pPr eaLnBrk="1" hangingPunct="1"/>
            <a:endParaRPr lang="en-US" altLang="en-US" sz="2000" b="1" u="sng"/>
          </a:p>
          <a:p>
            <a:pPr eaLnBrk="1" hangingPunct="1">
              <a:buFontTx/>
              <a:buChar char="•"/>
            </a:pPr>
            <a:r>
              <a:rPr lang="en-US" altLang="en-US" b="1"/>
              <a:t> Studied a population of hares in Alberta from the peak of the cycle to its trough (1970-1975)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Measured food availability to hares during these years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Results showed that in the peak years of 1970 and 1971 food plant biomass was too low to support observed hare population densities</a:t>
            </a:r>
            <a:endParaRPr lang="en-US" altLang="en-US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Evidence for importance of vegetation (Quality)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9600" y="1752600"/>
            <a:ext cx="80168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Bryant et. al. 1979</a:t>
            </a:r>
          </a:p>
          <a:p>
            <a:pPr eaLnBrk="1" hangingPunct="1"/>
            <a:endParaRPr lang="en-US" altLang="en-US" sz="2000" b="1" u="sng"/>
          </a:p>
          <a:p>
            <a:pPr eaLnBrk="1" hangingPunct="1">
              <a:buFontTx/>
              <a:buChar char="•"/>
            </a:pPr>
            <a:r>
              <a:rPr lang="en-US" altLang="en-US" b="1"/>
              <a:t> Studied the chemical composition of plants used by hares as food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Found that secondary shoots (produced after intense hare grazing) had significantly greater concentrations of toxic chemicals that deter feeding by snowshoe hares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These results suggested that hare population cycles might be driven by fluctuations in the level of plant defenses</a:t>
            </a:r>
            <a:endParaRPr lang="en-US" altLang="en-US" b="1" u="sn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This led to a new hypothesis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990600" y="2019300"/>
            <a:ext cx="7254875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1. Hare population density increases, causing increased removal of plant tissues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/>
            <a:r>
              <a:rPr lang="en-US" altLang="en-US" b="1"/>
              <a:t>2. As a result, plant biomass decreases, plant quality decreases, and plants become increasingly well defended with toxic chemicals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/>
            <a:r>
              <a:rPr lang="en-US" altLang="en-US" b="1"/>
              <a:t>3. Consequently, hare population begins to decline due to a shortage of food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/>
            <a:r>
              <a:rPr lang="en-US" altLang="en-US" b="1"/>
              <a:t>4. As hare population density decreases, plant biomass increases and the concentration of toxic chemicals is reduced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/>
            <a:r>
              <a:rPr lang="en-US" altLang="en-US" b="1"/>
              <a:t>5. Lynx do nothing but track the density of the hare population</a:t>
            </a:r>
          </a:p>
        </p:txBody>
      </p:sp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974725" y="1385888"/>
            <a:ext cx="5173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The ‘bottom up’ or ‘food shortage’ hypothesis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Grazers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381000" y="1219200"/>
            <a:ext cx="652938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000" b="1"/>
              <a:t>  Generally herbivores</a:t>
            </a:r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r>
              <a:rPr lang="en-US" altLang="en-US" sz="2000" b="1"/>
              <a:t>  Remove tissue from a large number of ‘prey’ individuals</a:t>
            </a:r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endParaRPr lang="en-US" altLang="en-US" sz="2000" b="1"/>
          </a:p>
          <a:p>
            <a:pPr eaLnBrk="1" hangingPunct="1">
              <a:buFontTx/>
              <a:buChar char="•"/>
            </a:pPr>
            <a:r>
              <a:rPr lang="en-US" altLang="en-US" sz="2000" b="1"/>
              <a:t>  Are rarely lethal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0" y="6308725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What limits grazer population density?</a:t>
            </a:r>
          </a:p>
        </p:txBody>
      </p:sp>
      <p:pic>
        <p:nvPicPr>
          <p:cNvPr id="6149" name="Picture 6" descr="mech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1905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huemul_32_r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959225"/>
            <a:ext cx="2362200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Comparison of the two hypotheses</a:t>
            </a:r>
          </a:p>
        </p:txBody>
      </p:sp>
      <p:pic>
        <p:nvPicPr>
          <p:cNvPr id="25603" name="Picture 3" descr="scan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09700"/>
            <a:ext cx="777240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0" y="59055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b="1"/>
              <a:t>Which is correct?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2600325"/>
            <a:ext cx="7239000" cy="485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0600" y="3629025"/>
            <a:ext cx="73914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Kluane studies (Krebs et. al.)</a:t>
            </a:r>
          </a:p>
        </p:txBody>
      </p:sp>
      <p:pic>
        <p:nvPicPr>
          <p:cNvPr id="26627" name="Picture 24" descr="s909001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30413"/>
            <a:ext cx="4038600" cy="302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25"/>
          <p:cNvSpPr txBox="1">
            <a:spLocks noChangeArrowheads="1"/>
          </p:cNvSpPr>
          <p:nvPr/>
        </p:nvSpPr>
        <p:spPr bwMode="auto">
          <a:xfrm>
            <a:off x="5241925" y="1866900"/>
            <a:ext cx="35972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dirty="0"/>
              <a:t> Studied an entire lynx-hare cycle from 1986-1994 in the Canadian Yukon</a:t>
            </a:r>
          </a:p>
          <a:p>
            <a:pPr eaLnBrk="1" hangingPunct="1">
              <a:buFontTx/>
              <a:buChar char="•"/>
            </a:pPr>
            <a:endParaRPr lang="en-US" altLang="en-US" dirty="0" smtClean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Experimentally manipulated both predation and food supply</a:t>
            </a:r>
          </a:p>
          <a:p>
            <a:pPr eaLnBrk="1" hangingPunct="1">
              <a:buFontTx/>
              <a:buChar char="•"/>
            </a:pPr>
            <a:endParaRPr lang="en-US" altLang="en-US" dirty="0" smtClean="0"/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>
              <a:buFontTx/>
              <a:buChar char="•"/>
            </a:pPr>
            <a:r>
              <a:rPr lang="en-US" altLang="en-US" dirty="0"/>
              <a:t> Followed lynx and hare densities within 1km square enclosures </a:t>
            </a:r>
          </a:p>
          <a:p>
            <a:pPr eaLnBrk="1" hangingPunct="1">
              <a:buFontTx/>
              <a:buChar char="•"/>
            </a:pP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Design of the Kluane study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990600" y="1066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990600" y="2971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990600" y="4876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3657600" y="1066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5" name="Rectangle 7"/>
          <p:cNvSpPr>
            <a:spLocks noChangeArrowheads="1"/>
          </p:cNvSpPr>
          <p:nvPr/>
        </p:nvSpPr>
        <p:spPr bwMode="auto">
          <a:xfrm>
            <a:off x="3657600" y="2971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3657600" y="4876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1416050" y="17145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Control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416050" y="3595688"/>
            <a:ext cx="946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Control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1416050" y="5562600"/>
            <a:ext cx="946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Control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3864935" y="1758434"/>
            <a:ext cx="1345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dirty="0"/>
              <a:t>Food </a:t>
            </a:r>
            <a:r>
              <a:rPr lang="en-US" altLang="en-US" b="1" dirty="0" smtClean="0"/>
              <a:t>added</a:t>
            </a:r>
            <a:endParaRPr lang="en-US" altLang="en-US" b="1" dirty="0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886200" y="3595688"/>
            <a:ext cx="1333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Food added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4032250" y="5454650"/>
            <a:ext cx="114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Predators</a:t>
            </a:r>
          </a:p>
          <a:p>
            <a:pPr eaLnBrk="1" hangingPunct="1"/>
            <a:r>
              <a:rPr lang="en-US" altLang="en-US" b="1"/>
              <a:t>excluded</a:t>
            </a:r>
          </a:p>
        </p:txBody>
      </p:sp>
      <p:sp>
        <p:nvSpPr>
          <p:cNvPr id="27663" name="Rectangle 16"/>
          <p:cNvSpPr>
            <a:spLocks noChangeArrowheads="1"/>
          </p:cNvSpPr>
          <p:nvPr/>
        </p:nvSpPr>
        <p:spPr bwMode="auto">
          <a:xfrm>
            <a:off x="6248400" y="1066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4" name="Rectangle 17"/>
          <p:cNvSpPr>
            <a:spLocks noChangeArrowheads="1"/>
          </p:cNvSpPr>
          <p:nvPr/>
        </p:nvSpPr>
        <p:spPr bwMode="auto">
          <a:xfrm>
            <a:off x="6248400" y="2971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5" name="Rectangle 18"/>
          <p:cNvSpPr>
            <a:spLocks noChangeArrowheads="1"/>
          </p:cNvSpPr>
          <p:nvPr/>
        </p:nvSpPr>
        <p:spPr bwMode="auto">
          <a:xfrm>
            <a:off x="6248400" y="4876800"/>
            <a:ext cx="1752600" cy="17526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7666" name="Text Box 19"/>
          <p:cNvSpPr txBox="1">
            <a:spLocks noChangeArrowheads="1"/>
          </p:cNvSpPr>
          <p:nvPr/>
        </p:nvSpPr>
        <p:spPr bwMode="auto">
          <a:xfrm>
            <a:off x="6477000" y="1400175"/>
            <a:ext cx="1333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Food added</a:t>
            </a:r>
          </a:p>
          <a:p>
            <a:pPr algn="ctr" eaLnBrk="1" hangingPunct="1"/>
            <a:r>
              <a:rPr lang="en-US" altLang="en-US" b="1"/>
              <a:t>and</a:t>
            </a:r>
          </a:p>
          <a:p>
            <a:pPr algn="ctr" eaLnBrk="1" hangingPunct="1"/>
            <a:r>
              <a:rPr lang="en-US" altLang="en-US" b="1"/>
              <a:t>Predators </a:t>
            </a:r>
          </a:p>
          <a:p>
            <a:pPr algn="ctr" eaLnBrk="1" hangingPunct="1"/>
            <a:r>
              <a:rPr lang="en-US" altLang="en-US" b="1"/>
              <a:t>excluded</a:t>
            </a:r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6248400" y="3595688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/>
              <a:t>Fertilizer added</a:t>
            </a:r>
          </a:p>
          <a:p>
            <a:pPr algn="ctr" eaLnBrk="1" hangingPunct="1"/>
            <a:r>
              <a:rPr lang="en-US" altLang="en-US" b="1"/>
              <a:t>(by plane!)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6248400" y="5454650"/>
            <a:ext cx="175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Fertilizer added</a:t>
            </a:r>
          </a:p>
        </p:txBody>
      </p:sp>
      <p:sp>
        <p:nvSpPr>
          <p:cNvPr id="27669" name="Line 22"/>
          <p:cNvSpPr>
            <a:spLocks noChangeShapeType="1"/>
          </p:cNvSpPr>
          <p:nvPr/>
        </p:nvSpPr>
        <p:spPr bwMode="auto">
          <a:xfrm>
            <a:off x="685800" y="1066800"/>
            <a:ext cx="0" cy="1752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70" name="Text Box 23"/>
          <p:cNvSpPr txBox="1">
            <a:spLocks noChangeArrowheads="1"/>
          </p:cNvSpPr>
          <p:nvPr/>
        </p:nvSpPr>
        <p:spPr bwMode="auto">
          <a:xfrm>
            <a:off x="60325" y="1690688"/>
            <a:ext cx="59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1km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Results of the Kluane study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431925" y="1838325"/>
            <a:ext cx="29876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 u="sng"/>
              <a:t>Food added</a:t>
            </a:r>
          </a:p>
          <a:p>
            <a:pPr algn="ctr" eaLnBrk="1" hangingPunct="1"/>
            <a:endParaRPr lang="en-US" altLang="en-US" sz="2000" b="1" u="sng"/>
          </a:p>
          <a:p>
            <a:pPr algn="ctr" eaLnBrk="1" hangingPunct="1"/>
            <a:r>
              <a:rPr lang="en-US" altLang="en-US" b="1"/>
              <a:t>Hare density was tripled during peak years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632325" y="1828800"/>
            <a:ext cx="29876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 u="sng"/>
              <a:t>Predators excluded</a:t>
            </a:r>
          </a:p>
          <a:p>
            <a:pPr algn="ctr" eaLnBrk="1" hangingPunct="1"/>
            <a:endParaRPr lang="en-US" altLang="en-US" sz="2000" b="1" u="sng"/>
          </a:p>
          <a:p>
            <a:pPr algn="ctr" eaLnBrk="1" hangingPunct="1"/>
            <a:r>
              <a:rPr lang="en-US" altLang="en-US" b="1"/>
              <a:t>Hare density was doubled during peak years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2514600" y="4114800"/>
            <a:ext cx="3962400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 u="sng"/>
              <a:t>Predators excluded &amp; Food added</a:t>
            </a:r>
          </a:p>
          <a:p>
            <a:pPr algn="ctr" eaLnBrk="1" hangingPunct="1"/>
            <a:endParaRPr lang="en-US" altLang="en-US" sz="2000" b="1" u="sng"/>
          </a:p>
          <a:p>
            <a:pPr algn="ctr" eaLnBrk="1" hangingPunct="1"/>
            <a:r>
              <a:rPr lang="en-US" altLang="en-US" b="1"/>
              <a:t>Hare density was increased eleven fold during peak years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974725" y="5943600"/>
            <a:ext cx="7483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rgbClr val="FF0000"/>
                </a:solidFill>
              </a:rPr>
              <a:t>Both food supply and predators play a role in regulating hare population density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What about other systems? </a:t>
            </a:r>
          </a:p>
          <a:p>
            <a:pPr algn="ctr" eaLnBrk="1" hangingPunct="1"/>
            <a:r>
              <a:rPr lang="en-US" altLang="en-US" sz="2000" b="1"/>
              <a:t>(An example from the diverse mammal community of the Serengeti)</a:t>
            </a:r>
          </a:p>
        </p:txBody>
      </p:sp>
      <p:pic>
        <p:nvPicPr>
          <p:cNvPr id="29699" name="Picture 10" descr="Golden%20Jackal_2005-01-14-02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5027613"/>
            <a:ext cx="16668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412750" y="6400800"/>
            <a:ext cx="1274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Golden Jackal</a:t>
            </a:r>
          </a:p>
        </p:txBody>
      </p:sp>
      <p:pic>
        <p:nvPicPr>
          <p:cNvPr id="29701" name="Picture 13" descr="serva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103563"/>
            <a:ext cx="1295400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14"/>
          <p:cNvSpPr txBox="1">
            <a:spLocks noChangeArrowheads="1"/>
          </p:cNvSpPr>
          <p:nvPr/>
        </p:nvSpPr>
        <p:spPr bwMode="auto">
          <a:xfrm>
            <a:off x="7785100" y="4203700"/>
            <a:ext cx="668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Serval</a:t>
            </a:r>
          </a:p>
        </p:txBody>
      </p:sp>
      <p:pic>
        <p:nvPicPr>
          <p:cNvPr id="29703" name="Picture 16" descr="Leopard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274763"/>
            <a:ext cx="192405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7"/>
          <p:cNvSpPr txBox="1">
            <a:spLocks noChangeArrowheads="1"/>
          </p:cNvSpPr>
          <p:nvPr/>
        </p:nvSpPr>
        <p:spPr bwMode="auto">
          <a:xfrm>
            <a:off x="7105650" y="2486025"/>
            <a:ext cx="836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Leopard</a:t>
            </a:r>
          </a:p>
        </p:txBody>
      </p:sp>
      <p:pic>
        <p:nvPicPr>
          <p:cNvPr id="29705" name="Picture 19" descr="High%20Velocity,%20Cheeta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89063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 Box 20"/>
          <p:cNvSpPr txBox="1">
            <a:spLocks noChangeArrowheads="1"/>
          </p:cNvSpPr>
          <p:nvPr/>
        </p:nvSpPr>
        <p:spPr bwMode="auto">
          <a:xfrm>
            <a:off x="660400" y="2590800"/>
            <a:ext cx="815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Cheetah</a:t>
            </a:r>
          </a:p>
        </p:txBody>
      </p:sp>
      <p:pic>
        <p:nvPicPr>
          <p:cNvPr id="29707" name="Picture 22" descr="3989-09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932113"/>
            <a:ext cx="11493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 Box 23"/>
          <p:cNvSpPr txBox="1">
            <a:spLocks noChangeArrowheads="1"/>
          </p:cNvSpPr>
          <p:nvPr/>
        </p:nvSpPr>
        <p:spPr bwMode="auto">
          <a:xfrm>
            <a:off x="2765425" y="4648200"/>
            <a:ext cx="776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Hyenah</a:t>
            </a:r>
          </a:p>
        </p:txBody>
      </p:sp>
      <p:pic>
        <p:nvPicPr>
          <p:cNvPr id="29709" name="Picture 25" descr="javala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56163"/>
            <a:ext cx="1954213" cy="131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Text Box 26"/>
          <p:cNvSpPr txBox="1">
            <a:spLocks noChangeArrowheads="1"/>
          </p:cNvSpPr>
          <p:nvPr/>
        </p:nvSpPr>
        <p:spPr bwMode="auto">
          <a:xfrm>
            <a:off x="7572375" y="6172200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Lion</a:t>
            </a:r>
          </a:p>
        </p:txBody>
      </p:sp>
      <p:pic>
        <p:nvPicPr>
          <p:cNvPr id="29711" name="Picture 28" descr="orib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1322388"/>
            <a:ext cx="1030288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2" name="Text Box 29"/>
          <p:cNvSpPr txBox="1">
            <a:spLocks noChangeArrowheads="1"/>
          </p:cNvSpPr>
          <p:nvPr/>
        </p:nvSpPr>
        <p:spPr bwMode="auto">
          <a:xfrm>
            <a:off x="4660900" y="2876550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Oribi</a:t>
            </a:r>
          </a:p>
        </p:txBody>
      </p:sp>
      <p:pic>
        <p:nvPicPr>
          <p:cNvPr id="29713" name="Picture 31" descr="Impala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3675063"/>
            <a:ext cx="1190625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Text Box 32"/>
          <p:cNvSpPr txBox="1">
            <a:spLocks noChangeArrowheads="1"/>
          </p:cNvSpPr>
          <p:nvPr/>
        </p:nvSpPr>
        <p:spPr bwMode="auto">
          <a:xfrm>
            <a:off x="4251325" y="4772025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Impala</a:t>
            </a:r>
          </a:p>
        </p:txBody>
      </p:sp>
      <p:pic>
        <p:nvPicPr>
          <p:cNvPr id="29715" name="Picture 34" descr="Wildabees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389563"/>
            <a:ext cx="14859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6" name="Text Box 35"/>
          <p:cNvSpPr txBox="1">
            <a:spLocks noChangeArrowheads="1"/>
          </p:cNvSpPr>
          <p:nvPr/>
        </p:nvSpPr>
        <p:spPr bwMode="auto">
          <a:xfrm>
            <a:off x="2727325" y="6391275"/>
            <a:ext cx="1033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Wildabeest</a:t>
            </a:r>
          </a:p>
        </p:txBody>
      </p:sp>
      <p:pic>
        <p:nvPicPr>
          <p:cNvPr id="29717" name="Picture 37" descr="zebra_mountai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5322888"/>
            <a:ext cx="13049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8" name="Text Box 38"/>
          <p:cNvSpPr txBox="1">
            <a:spLocks noChangeArrowheads="1"/>
          </p:cNvSpPr>
          <p:nvPr/>
        </p:nvSpPr>
        <p:spPr bwMode="auto">
          <a:xfrm>
            <a:off x="5099050" y="6296025"/>
            <a:ext cx="649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Zebra</a:t>
            </a:r>
          </a:p>
        </p:txBody>
      </p:sp>
      <p:pic>
        <p:nvPicPr>
          <p:cNvPr id="29719" name="Picture 40" descr="BLACK%20RHINO%20HEA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25" y="3179763"/>
            <a:ext cx="151447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0" name="Text Box 41"/>
          <p:cNvSpPr txBox="1">
            <a:spLocks noChangeArrowheads="1"/>
          </p:cNvSpPr>
          <p:nvPr/>
        </p:nvSpPr>
        <p:spPr bwMode="auto">
          <a:xfrm>
            <a:off x="5718175" y="4229100"/>
            <a:ext cx="1127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Black Rhino</a:t>
            </a:r>
          </a:p>
        </p:txBody>
      </p:sp>
      <p:pic>
        <p:nvPicPr>
          <p:cNvPr id="29721" name="Picture 43" descr="167%20hipp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113088"/>
            <a:ext cx="17335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2" name="Text Box 44"/>
          <p:cNvSpPr txBox="1">
            <a:spLocks noChangeArrowheads="1"/>
          </p:cNvSpPr>
          <p:nvPr/>
        </p:nvSpPr>
        <p:spPr bwMode="auto">
          <a:xfrm>
            <a:off x="708025" y="4429125"/>
            <a:ext cx="657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Hippo</a:t>
            </a:r>
          </a:p>
        </p:txBody>
      </p:sp>
      <p:pic>
        <p:nvPicPr>
          <p:cNvPr id="29723" name="Picture 46" descr="elebabtl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5" y="1427163"/>
            <a:ext cx="14382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24" name="Text Box 47"/>
          <p:cNvSpPr txBox="1">
            <a:spLocks noChangeArrowheads="1"/>
          </p:cNvSpPr>
          <p:nvPr/>
        </p:nvSpPr>
        <p:spPr bwMode="auto">
          <a:xfrm>
            <a:off x="2784475" y="2400300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Elephant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Predator species differ in the size of prey they consume</a:t>
            </a:r>
          </a:p>
          <a:p>
            <a:pPr algn="ctr" eaLnBrk="1" hangingPunct="1"/>
            <a:r>
              <a:rPr lang="en-US" altLang="en-US" b="1"/>
              <a:t>(Sinclair et. al. 2003. </a:t>
            </a:r>
            <a:r>
              <a:rPr lang="en-US" altLang="en-US" b="1" i="1"/>
              <a:t>Nature</a:t>
            </a:r>
            <a:r>
              <a:rPr lang="en-US" altLang="en-US" b="1"/>
              <a:t> 425:288-290)</a:t>
            </a:r>
            <a:r>
              <a:rPr lang="en-US" altLang="en-US" sz="2800" b="1"/>
              <a:t> </a:t>
            </a:r>
          </a:p>
        </p:txBody>
      </p:sp>
      <p:pic>
        <p:nvPicPr>
          <p:cNvPr id="3072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0"/>
            <a:ext cx="59436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ym typeface="Wingdings" pitchFamily="2" charset="2"/>
              </a:rPr>
              <a:t>Therefore,</a:t>
            </a:r>
            <a:r>
              <a:rPr lang="en-US" altLang="en-US" sz="2800" b="1" dirty="0"/>
              <a:t> prey species differ in their # of predators </a:t>
            </a:r>
          </a:p>
          <a:p>
            <a:pPr algn="ctr" eaLnBrk="1" hangingPunct="1"/>
            <a:r>
              <a:rPr lang="en-US" altLang="en-US" b="1" dirty="0"/>
              <a:t>(Sinclair et. al. 2003. </a:t>
            </a:r>
            <a:r>
              <a:rPr lang="en-US" altLang="en-US" b="1" i="1" dirty="0"/>
              <a:t>Nature</a:t>
            </a:r>
            <a:r>
              <a:rPr lang="en-US" altLang="en-US" b="1" dirty="0"/>
              <a:t> 425:288-290)</a:t>
            </a:r>
            <a:r>
              <a:rPr lang="en-US" altLang="en-US" sz="2800" b="1" dirty="0"/>
              <a:t>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7913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As a result, some prey species experience more predation</a:t>
            </a:r>
          </a:p>
          <a:p>
            <a:pPr algn="ctr" eaLnBrk="1" hangingPunct="1"/>
            <a:r>
              <a:rPr lang="en-US" altLang="en-US" b="1"/>
              <a:t>(Sinclair et. al. 2003. </a:t>
            </a:r>
            <a:r>
              <a:rPr lang="en-US" altLang="en-US" b="1" i="1"/>
              <a:t>Nature</a:t>
            </a:r>
            <a:r>
              <a:rPr lang="en-US" altLang="en-US" b="1"/>
              <a:t> 425:288-290)</a:t>
            </a:r>
            <a:r>
              <a:rPr lang="en-US" altLang="en-US" sz="2800" b="1"/>
              <a:t> </a:t>
            </a:r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47800"/>
            <a:ext cx="56483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5" descr="orib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794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6"/>
          <p:cNvSpPr txBox="1">
            <a:spLocks noChangeArrowheads="1"/>
          </p:cNvSpPr>
          <p:nvPr/>
        </p:nvSpPr>
        <p:spPr bwMode="auto">
          <a:xfrm>
            <a:off x="1641475" y="2316163"/>
            <a:ext cx="598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Oribi</a:t>
            </a:r>
          </a:p>
        </p:txBody>
      </p:sp>
      <p:pic>
        <p:nvPicPr>
          <p:cNvPr id="32774" name="Picture 7" descr="elebabt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124200"/>
            <a:ext cx="14382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8"/>
          <p:cNvSpPr txBox="1">
            <a:spLocks noChangeArrowheads="1"/>
          </p:cNvSpPr>
          <p:nvPr/>
        </p:nvSpPr>
        <p:spPr bwMode="auto">
          <a:xfrm>
            <a:off x="7423150" y="4097338"/>
            <a:ext cx="874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400" b="1"/>
              <a:t>Elephant</a:t>
            </a:r>
          </a:p>
        </p:txBody>
      </p:sp>
      <p:sp>
        <p:nvSpPr>
          <p:cNvPr id="32776" name="Oval 9"/>
          <p:cNvSpPr>
            <a:spLocks noChangeArrowheads="1"/>
          </p:cNvSpPr>
          <p:nvPr/>
        </p:nvSpPr>
        <p:spPr bwMode="auto">
          <a:xfrm>
            <a:off x="3314700" y="1676400"/>
            <a:ext cx="1695450" cy="8763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7" name="Oval 10"/>
          <p:cNvSpPr>
            <a:spLocks noChangeArrowheads="1"/>
          </p:cNvSpPr>
          <p:nvPr/>
        </p:nvSpPr>
        <p:spPr bwMode="auto">
          <a:xfrm>
            <a:off x="4800600" y="3733800"/>
            <a:ext cx="1838325" cy="59055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4943475" y="1552575"/>
            <a:ext cx="10429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008000"/>
                </a:solidFill>
              </a:rPr>
              <a:t>Predation</a:t>
            </a:r>
          </a:p>
          <a:p>
            <a:pPr algn="ctr" eaLnBrk="1" hangingPunct="1"/>
            <a:r>
              <a:rPr lang="en-US" altLang="en-US" sz="1600" b="1">
                <a:solidFill>
                  <a:srgbClr val="008000"/>
                </a:solidFill>
              </a:rPr>
              <a:t>limited</a:t>
            </a:r>
          </a:p>
        </p:txBody>
      </p:sp>
      <p:sp>
        <p:nvSpPr>
          <p:cNvPr id="32779" name="Text Box 12"/>
          <p:cNvSpPr txBox="1">
            <a:spLocks noChangeArrowheads="1"/>
          </p:cNvSpPr>
          <p:nvPr/>
        </p:nvSpPr>
        <p:spPr bwMode="auto">
          <a:xfrm>
            <a:off x="5715000" y="3124200"/>
            <a:ext cx="796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800000"/>
                </a:solidFill>
              </a:rPr>
              <a:t>Food</a:t>
            </a:r>
          </a:p>
          <a:p>
            <a:pPr algn="ctr" eaLnBrk="1" hangingPunct="1"/>
            <a:r>
              <a:rPr lang="en-US" altLang="en-US" sz="1600" b="1">
                <a:solidFill>
                  <a:srgbClr val="800000"/>
                </a:solidFill>
              </a:rPr>
              <a:t>limited</a:t>
            </a:r>
          </a:p>
        </p:txBody>
      </p:sp>
      <p:sp>
        <p:nvSpPr>
          <p:cNvPr id="32780" name="Line 14"/>
          <p:cNvSpPr>
            <a:spLocks noChangeShapeType="1"/>
          </p:cNvSpPr>
          <p:nvPr/>
        </p:nvSpPr>
        <p:spPr bwMode="auto">
          <a:xfrm>
            <a:off x="2590800" y="4953000"/>
            <a:ext cx="4267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/>
          <a:lstStyle/>
          <a:p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Moose and Wolves on Isle Royale</a:t>
            </a:r>
          </a:p>
        </p:txBody>
      </p:sp>
      <p:pic>
        <p:nvPicPr>
          <p:cNvPr id="33795" name="Picture 2" descr="w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1600200"/>
            <a:ext cx="721360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Isle Royale National Park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t="3137" r="2197" b="13753"/>
          <a:stretch/>
        </p:blipFill>
        <p:spPr bwMode="auto">
          <a:xfrm>
            <a:off x="333375" y="3733800"/>
            <a:ext cx="832355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7" t="37419" r="11322" b="29359"/>
          <a:stretch/>
        </p:blipFill>
        <p:spPr bwMode="auto">
          <a:xfrm>
            <a:off x="330604" y="878264"/>
            <a:ext cx="8323201" cy="262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258763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/>
              <a:t>Top down vs. bottom up regulation</a:t>
            </a:r>
          </a:p>
        </p:txBody>
      </p:sp>
      <p:pic>
        <p:nvPicPr>
          <p:cNvPr id="7171" name="Picture 4" descr="Snowshoe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4070350"/>
            <a:ext cx="175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lyn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89150"/>
            <a:ext cx="1828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Line 11"/>
          <p:cNvSpPr>
            <a:spLocks noChangeShapeType="1"/>
          </p:cNvSpPr>
          <p:nvPr/>
        </p:nvSpPr>
        <p:spPr bwMode="auto">
          <a:xfrm>
            <a:off x="2743200" y="361315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174" name="Picture 13" descr="Snowshoe1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2057400"/>
            <a:ext cx="175260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5" descr="ECBetulaglandulo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3886200"/>
            <a:ext cx="952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Line 17"/>
          <p:cNvSpPr>
            <a:spLocks noChangeShapeType="1"/>
          </p:cNvSpPr>
          <p:nvPr/>
        </p:nvSpPr>
        <p:spPr bwMode="auto">
          <a:xfrm flipV="1">
            <a:off x="6400800" y="34671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7" name="Text Box 18"/>
          <p:cNvSpPr txBox="1">
            <a:spLocks noChangeArrowheads="1"/>
          </p:cNvSpPr>
          <p:nvPr/>
        </p:nvSpPr>
        <p:spPr bwMode="auto">
          <a:xfrm>
            <a:off x="2133600" y="1508125"/>
            <a:ext cx="12795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Top down</a:t>
            </a:r>
          </a:p>
        </p:txBody>
      </p:sp>
      <p:sp>
        <p:nvSpPr>
          <p:cNvPr id="7178" name="Text Box 19"/>
          <p:cNvSpPr txBox="1">
            <a:spLocks noChangeArrowheads="1"/>
          </p:cNvSpPr>
          <p:nvPr/>
        </p:nvSpPr>
        <p:spPr bwMode="auto">
          <a:xfrm>
            <a:off x="5765800" y="1508125"/>
            <a:ext cx="1333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Bottom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Moose on Isle Royale</a:t>
            </a:r>
          </a:p>
        </p:txBody>
      </p:sp>
      <p:sp>
        <p:nvSpPr>
          <p:cNvPr id="36867" name="Content Placeholder 10"/>
          <p:cNvSpPr>
            <a:spLocks noGrp="1"/>
          </p:cNvSpPr>
          <p:nvPr>
            <p:ph idx="1"/>
          </p:nvPr>
        </p:nvSpPr>
        <p:spPr>
          <a:xfrm>
            <a:off x="4724400" y="2179637"/>
            <a:ext cx="4191000" cy="4525963"/>
          </a:xfrm>
        </p:spPr>
        <p:txBody>
          <a:bodyPr/>
          <a:lstStyle/>
          <a:p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Colonized island around 1890</a:t>
            </a:r>
          </a:p>
          <a:p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Initially rapid population increase</a:t>
            </a:r>
          </a:p>
          <a:p>
            <a:endParaRPr lang="en-US" altLang="en-US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Experience repeated die offs and</a:t>
            </a:r>
          </a:p>
          <a:p>
            <a:pPr marL="0" indent="0">
              <a:buNone/>
            </a:pPr>
            <a:r>
              <a:rPr lang="en-US" altLang="en-US" sz="2000" b="1" dirty="0" smtClean="0">
                <a:latin typeface="Times New Roman" pitchFamily="18" charset="0"/>
                <a:cs typeface="Times New Roman" pitchFamily="18" charset="0"/>
              </a:rPr>
              <a:t>      population fluctuations</a:t>
            </a:r>
            <a:endParaRPr lang="en-US" alt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None/>
            </a:pPr>
            <a:endParaRPr lang="en-US" alt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4" r="5503"/>
          <a:stretch/>
        </p:blipFill>
        <p:spPr bwMode="auto">
          <a:xfrm>
            <a:off x="173420" y="1828800"/>
            <a:ext cx="4246180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Enter Wolves</a:t>
            </a:r>
          </a:p>
        </p:txBody>
      </p:sp>
      <p:sp>
        <p:nvSpPr>
          <p:cNvPr id="378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400" b="1" smtClean="0">
                <a:latin typeface="Times New Roman" pitchFamily="18" charset="0"/>
                <a:cs typeface="Times New Roman" pitchFamily="18" charset="0"/>
              </a:rPr>
              <a:t>Arrive on Island in late 1940s</a:t>
            </a:r>
          </a:p>
          <a:p>
            <a:endParaRPr lang="en-US" altLang="en-US" sz="2400" b="1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2" name="Picture 5" descr="skull_tr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7089775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Population Trends of Wolves and Moose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6858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What Regulates Moose Population Growth?</a:t>
            </a:r>
            <a:endParaRPr lang="en-US" alt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858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2484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Could we use this data to find out?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44196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152400" y="1905000"/>
            <a:ext cx="2363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/>
              <a:t>Wilmers, C. et al. 2006</a:t>
            </a:r>
          </a:p>
          <a:p>
            <a:pPr eaLnBrk="1" hangingPunct="1"/>
            <a:r>
              <a:rPr lang="en-US" altLang="en-US"/>
              <a:t>Ecology Letters 9, 383-</a:t>
            </a:r>
          </a:p>
          <a:p>
            <a:pPr eaLnBrk="1" hangingPunct="1"/>
            <a:r>
              <a:rPr lang="en-US" altLang="en-US"/>
              <a:t>389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6934200" y="630238"/>
            <a:ext cx="18716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Before Parvovirus</a:t>
            </a:r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outbreak</a:t>
            </a:r>
          </a:p>
        </p:txBody>
      </p:sp>
      <p:sp>
        <p:nvSpPr>
          <p:cNvPr id="40965" name="TextBox 4"/>
          <p:cNvSpPr txBox="1">
            <a:spLocks noChangeArrowheads="1"/>
          </p:cNvSpPr>
          <p:nvPr/>
        </p:nvSpPr>
        <p:spPr bwMode="auto">
          <a:xfrm>
            <a:off x="6934200" y="1611313"/>
            <a:ext cx="1981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000099"/>
                </a:solidFill>
              </a:rPr>
              <a:t>After Parvovirus outbreak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Statistical Model 1: Moose, Food, and Wolves</a:t>
            </a: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73152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2800" b="1" smtClean="0">
                <a:latin typeface="Times New Roman" pitchFamily="18" charset="0"/>
                <a:cs typeface="Times New Roman" pitchFamily="18" charset="0"/>
              </a:rPr>
              <a:t>Statistical Model 2: Moose, Food, Wolves, and Climate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447800"/>
            <a:ext cx="71628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 sz="2800" b="1" dirty="0" smtClean="0">
                <a:latin typeface="Times New Roman" pitchFamily="18" charset="0"/>
                <a:cs typeface="Times New Roman" pitchFamily="18" charset="0"/>
              </a:rPr>
              <a:t>Summary of wolf moose interactions</a:t>
            </a:r>
          </a:p>
        </p:txBody>
      </p:sp>
      <p:sp>
        <p:nvSpPr>
          <p:cNvPr id="44035" name="TextBox 4"/>
          <p:cNvSpPr txBox="1">
            <a:spLocks noChangeArrowheads="1"/>
          </p:cNvSpPr>
          <p:nvPr/>
        </p:nvSpPr>
        <p:spPr bwMode="auto">
          <a:xfrm>
            <a:off x="1143000" y="1676400"/>
            <a:ext cx="748506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/>
              <a:t> Prior to 1980, wolves regulated moose population densities</a:t>
            </a:r>
          </a:p>
          <a:p>
            <a:pPr eaLnBrk="1" hangingPunct="1"/>
            <a:r>
              <a:rPr lang="en-US" altLang="en-US"/>
              <a:t>	</a:t>
            </a:r>
            <a:r>
              <a:rPr lang="en-US" altLang="en-US">
                <a:sym typeface="Wingdings" pitchFamily="2" charset="2"/>
              </a:rPr>
              <a:t> </a:t>
            </a:r>
            <a:r>
              <a:rPr lang="en-US" altLang="en-US"/>
              <a:t>“Top-down” regulation</a:t>
            </a:r>
          </a:p>
          <a:p>
            <a:pPr eaLnBrk="1" hangingPunct="1">
              <a:buFont typeface="Arial" charset="0"/>
              <a:buChar char="•"/>
            </a:pPr>
            <a:endParaRPr lang="en-US" altLang="en-US"/>
          </a:p>
          <a:p>
            <a:pPr eaLnBrk="1" hangingPunct="1">
              <a:buFont typeface="Arial" charset="0"/>
              <a:buChar char="•"/>
            </a:pPr>
            <a:endParaRPr lang="en-US" altLang="en-US"/>
          </a:p>
          <a:p>
            <a:pPr eaLnBrk="1" hangingPunct="1">
              <a:buFont typeface="Arial" charset="0"/>
              <a:buChar char="•"/>
            </a:pPr>
            <a:endParaRPr lang="en-US" altLang="en-US"/>
          </a:p>
          <a:p>
            <a:pPr eaLnBrk="1" hangingPunct="1">
              <a:buFont typeface="Arial" charset="0"/>
              <a:buChar char="•"/>
            </a:pPr>
            <a:r>
              <a:rPr lang="en-US" altLang="en-US"/>
              <a:t> After 1980, moose population densities were regulated by availability of food</a:t>
            </a:r>
          </a:p>
          <a:p>
            <a:pPr lvl="2" eaLnBrk="1" hangingPunct="1"/>
            <a:r>
              <a:rPr lang="en-US" altLang="en-US">
                <a:sym typeface="Wingdings" pitchFamily="2" charset="2"/>
              </a:rPr>
              <a:t> “Bottom-up” regulation</a:t>
            </a:r>
            <a:r>
              <a:rPr lang="en-US" altLang="en-US"/>
              <a:t> 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Summary: Grazing and Top Down vs. Bottom Up Regulation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822325" y="1790700"/>
            <a:ext cx="7331075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b="1" dirty="0"/>
              <a:t> Interactions between grazers and plants can control both the density of grazers and plants</a:t>
            </a:r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r>
              <a:rPr lang="en-US" altLang="en-US" b="1" dirty="0"/>
              <a:t> Plant-grazer interactions are less likely to cycle than are predator-prey interactions</a:t>
            </a:r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r>
              <a:rPr lang="en-US" altLang="en-US" b="1" dirty="0"/>
              <a:t> Mathematical models show that both bottom up and top down population regulation are possible and not mutually exclusive</a:t>
            </a:r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r>
              <a:rPr lang="en-US" altLang="en-US" b="1" dirty="0"/>
              <a:t> Empirical studies show that prey density is regulated by both predators and food </a:t>
            </a:r>
            <a:r>
              <a:rPr lang="en-US" altLang="en-US" b="1" dirty="0" smtClean="0"/>
              <a:t>supply. The relative importance of each depends on species, location, and point in time.</a:t>
            </a:r>
            <a:endParaRPr lang="en-US" altLang="en-US" b="1" dirty="0"/>
          </a:p>
          <a:p>
            <a:pPr eaLnBrk="1" hangingPunct="1">
              <a:buFontTx/>
              <a:buChar char="•"/>
            </a:pPr>
            <a:endParaRPr lang="en-US" altLang="en-US" b="1" dirty="0"/>
          </a:p>
          <a:p>
            <a:pPr eaLnBrk="1" hangingPunct="1">
              <a:buFontTx/>
              <a:buChar char="•"/>
            </a:pP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We have already seen that predators can control prey densities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913930"/>
            <a:ext cx="1911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Direct effects</a:t>
            </a:r>
          </a:p>
          <a:p>
            <a:endParaRPr lang="en-US" sz="2400" b="1" dirty="0"/>
          </a:p>
          <a:p>
            <a:endParaRPr lang="en-US" sz="24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297633" y="1940824"/>
            <a:ext cx="2152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Indirect effects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447330"/>
            <a:ext cx="2612977" cy="28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789" y="2447330"/>
            <a:ext cx="4559011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But can plant abundance also control grazer densities?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0" y="61341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400" b="1"/>
              <a:t>How can we answer this question?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725852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7369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We could apply the Lotka-Volterra model…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1600200" y="1752600"/>
            <a:ext cx="1600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Prey (Plants)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5867400" y="1752600"/>
            <a:ext cx="21637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 b="1" u="sng"/>
              <a:t>Predator (Grazer)</a:t>
            </a:r>
          </a:p>
        </p:txBody>
      </p:sp>
      <p:sp>
        <p:nvSpPr>
          <p:cNvPr id="10245" name="Text Box 8"/>
          <p:cNvSpPr txBox="1">
            <a:spLocks noChangeArrowheads="1"/>
          </p:cNvSpPr>
          <p:nvPr/>
        </p:nvSpPr>
        <p:spPr bwMode="auto">
          <a:xfrm>
            <a:off x="1355725" y="4191000"/>
            <a:ext cx="5024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ym typeface="Mathematica1" pitchFamily="2" charset="2"/>
              </a:rPr>
              <a:t> is the </a:t>
            </a:r>
            <a:r>
              <a:rPr lang="en-US" altLang="en-US" i="1">
                <a:sym typeface="Mathematica1" pitchFamily="2" charset="2"/>
              </a:rPr>
              <a:t>per capita</a:t>
            </a:r>
            <a:r>
              <a:rPr lang="en-US" altLang="en-US">
                <a:sym typeface="Mathematica1" pitchFamily="2" charset="2"/>
              </a:rPr>
              <a:t> impact of the predator on the prey</a:t>
            </a: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1363663" y="4776788"/>
            <a:ext cx="5005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>
                <a:sym typeface="Mathematica1" pitchFamily="2" charset="2"/>
              </a:rPr>
              <a:t> is the </a:t>
            </a:r>
            <a:r>
              <a:rPr lang="en-US" altLang="en-US" i="1">
                <a:sym typeface="Mathematica1" pitchFamily="2" charset="2"/>
              </a:rPr>
              <a:t>per capita</a:t>
            </a:r>
            <a:r>
              <a:rPr lang="en-US" altLang="en-US">
                <a:sym typeface="Mathematica1" pitchFamily="2" charset="2"/>
              </a:rPr>
              <a:t> impact of the prey on the predator</a:t>
            </a:r>
            <a:endParaRPr lang="en-US" altLang="en-US" i="1">
              <a:sym typeface="Mathematica1" pitchFamily="2" charset="2"/>
            </a:endParaRPr>
          </a:p>
        </p:txBody>
      </p:sp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1371600" y="5310188"/>
            <a:ext cx="2616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i="1">
                <a:sym typeface="Mathematica1" pitchFamily="2" charset="2"/>
              </a:rPr>
              <a:t>q</a:t>
            </a:r>
            <a:r>
              <a:rPr lang="en-US" altLang="en-US">
                <a:sym typeface="Mathematica1" pitchFamily="2" charset="2"/>
              </a:rPr>
              <a:t> is the predator death rate</a:t>
            </a:r>
            <a:endParaRPr lang="en-US" altLang="en-US" i="1">
              <a:sym typeface="Mathematica1" pitchFamily="2" charset="2"/>
            </a:endParaRPr>
          </a:p>
        </p:txBody>
      </p:sp>
      <p:graphicFrame>
        <p:nvGraphicFramePr>
          <p:cNvPr id="10248" name="Object 13"/>
          <p:cNvGraphicFramePr>
            <a:graphicFrameLocks noChangeAspect="1"/>
          </p:cNvGraphicFramePr>
          <p:nvPr/>
        </p:nvGraphicFramePr>
        <p:xfrm>
          <a:off x="1531938" y="2644775"/>
          <a:ext cx="1897062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3" imgW="1016000" imgH="393700" progId="Equation.3">
                  <p:embed/>
                </p:oleObj>
              </mc:Choice>
              <mc:Fallback>
                <p:oleObj name="Equation" r:id="rId3" imgW="1016000" imgH="3937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2644775"/>
                        <a:ext cx="1897062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9" name="Object 14"/>
          <p:cNvGraphicFramePr>
            <a:graphicFrameLocks noChangeAspect="1"/>
          </p:cNvGraphicFramePr>
          <p:nvPr/>
        </p:nvGraphicFramePr>
        <p:xfrm>
          <a:off x="6151563" y="2644775"/>
          <a:ext cx="1849437" cy="735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Equation" r:id="rId5" imgW="990170" imgH="393529" progId="Equation.3">
                  <p:embed/>
                </p:oleObj>
              </mc:Choice>
              <mc:Fallback>
                <p:oleObj name="Equation" r:id="rId5" imgW="990170" imgH="393529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1563" y="2644775"/>
                        <a:ext cx="1849437" cy="735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Text Box 15"/>
          <p:cNvSpPr txBox="1">
            <a:spLocks noChangeArrowheads="1"/>
          </p:cNvSpPr>
          <p:nvPr/>
        </p:nvSpPr>
        <p:spPr bwMode="auto">
          <a:xfrm>
            <a:off x="0" y="62103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/>
              <a:t>But this implies that grazers kill ‘prey’ individuals outright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But by definition, grazers do not kill ‘prey’ individuals</a:t>
            </a:r>
          </a:p>
        </p:txBody>
      </p:sp>
      <p:sp>
        <p:nvSpPr>
          <p:cNvPr id="11267" name="Rectangle 17" descr="70%"/>
          <p:cNvSpPr>
            <a:spLocks noChangeArrowheads="1"/>
          </p:cNvSpPr>
          <p:nvPr/>
        </p:nvSpPr>
        <p:spPr bwMode="auto">
          <a:xfrm>
            <a:off x="3429000" y="5334000"/>
            <a:ext cx="2590800" cy="1143000"/>
          </a:xfrm>
          <a:prstGeom prst="rect">
            <a:avLst/>
          </a:prstGeom>
          <a:pattFill prst="pct70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1268" name="Group 18"/>
          <p:cNvGrpSpPr>
            <a:grpSpLocks/>
          </p:cNvGrpSpPr>
          <p:nvPr/>
        </p:nvGrpSpPr>
        <p:grpSpPr bwMode="auto">
          <a:xfrm>
            <a:off x="3486150" y="3810000"/>
            <a:ext cx="2457450" cy="2667000"/>
            <a:chOff x="564" y="1413"/>
            <a:chExt cx="1074" cy="1311"/>
          </a:xfrm>
        </p:grpSpPr>
        <p:grpSp>
          <p:nvGrpSpPr>
            <p:cNvPr id="11272" name="Group 19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1278" name="Oval 20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79" name="Oval 21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280" name="Line 22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AutoShape 23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1273" name="Freeform 24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Freeform 25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Freeform 26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Freeform 27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Freeform 28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71" name="Text Box 31"/>
          <p:cNvSpPr txBox="1">
            <a:spLocks noChangeArrowheads="1"/>
          </p:cNvSpPr>
          <p:nvPr/>
        </p:nvSpPr>
        <p:spPr bwMode="auto">
          <a:xfrm>
            <a:off x="228600" y="1295400"/>
            <a:ext cx="7661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b="1"/>
              <a:t> Plant parts differ in nutritional quality, so only some parts are eaten</a:t>
            </a:r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endParaRPr lang="en-US" altLang="en-US" b="1"/>
          </a:p>
          <a:p>
            <a:pPr eaLnBrk="1" hangingPunct="1">
              <a:buFontTx/>
              <a:buChar char="•"/>
            </a:pPr>
            <a:r>
              <a:rPr lang="en-US" altLang="en-US" b="1"/>
              <a:t> Plant parts differ in levels of chemical defense, so only some parts are eaten</a:t>
            </a:r>
          </a:p>
        </p:txBody>
      </p:sp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654188"/>
            <a:ext cx="2366707" cy="157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reeform 30"/>
          <p:cNvSpPr>
            <a:spLocks/>
          </p:cNvSpPr>
          <p:nvPr/>
        </p:nvSpPr>
        <p:spPr bwMode="auto">
          <a:xfrm>
            <a:off x="5105400" y="4114800"/>
            <a:ext cx="1905000" cy="762000"/>
          </a:xfrm>
          <a:custGeom>
            <a:avLst/>
            <a:gdLst>
              <a:gd name="T0" fmla="*/ 2147483647 w 1248"/>
              <a:gd name="T1" fmla="*/ 2147483647 h 384"/>
              <a:gd name="T2" fmla="*/ 2147483647 w 1248"/>
              <a:gd name="T3" fmla="*/ 2147483647 h 384"/>
              <a:gd name="T4" fmla="*/ 0 w 1248"/>
              <a:gd name="T5" fmla="*/ 2147483647 h 384"/>
              <a:gd name="T6" fmla="*/ 0 60000 65536"/>
              <a:gd name="T7" fmla="*/ 0 60000 65536"/>
              <a:gd name="T8" fmla="*/ 0 60000 65536"/>
              <a:gd name="T9" fmla="*/ 0 w 1248"/>
              <a:gd name="T10" fmla="*/ 0 h 384"/>
              <a:gd name="T11" fmla="*/ 1248 w 12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384">
                <a:moveTo>
                  <a:pt x="1248" y="96"/>
                </a:moveTo>
                <a:cubicBezTo>
                  <a:pt x="896" y="48"/>
                  <a:pt x="544" y="0"/>
                  <a:pt x="336" y="48"/>
                </a:cubicBezTo>
                <a:cubicBezTo>
                  <a:pt x="128" y="96"/>
                  <a:pt x="64" y="240"/>
                  <a:pt x="0" y="384"/>
                </a:cubicBezTo>
              </a:path>
            </a:pathLst>
          </a:custGeom>
          <a:noFill/>
          <a:ln w="28575">
            <a:solidFill>
              <a:schemeClr val="folHlink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As a result, graze biomass changes, but population density does not</a:t>
            </a:r>
          </a:p>
        </p:txBody>
      </p:sp>
      <p:sp>
        <p:nvSpPr>
          <p:cNvPr id="12291" name="Rectangle 15" descr="70%"/>
          <p:cNvSpPr>
            <a:spLocks noChangeArrowheads="1"/>
          </p:cNvSpPr>
          <p:nvPr/>
        </p:nvSpPr>
        <p:spPr bwMode="auto">
          <a:xfrm>
            <a:off x="0" y="4343400"/>
            <a:ext cx="3810000" cy="2590800"/>
          </a:xfrm>
          <a:prstGeom prst="rect">
            <a:avLst/>
          </a:prstGeom>
          <a:pattFill prst="pct70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292" name="Group 128"/>
          <p:cNvGrpSpPr>
            <a:grpSpLocks/>
          </p:cNvGrpSpPr>
          <p:nvPr/>
        </p:nvGrpSpPr>
        <p:grpSpPr bwMode="auto">
          <a:xfrm>
            <a:off x="0" y="3352800"/>
            <a:ext cx="1390650" cy="1752600"/>
            <a:chOff x="564" y="1413"/>
            <a:chExt cx="1074" cy="1311"/>
          </a:xfrm>
        </p:grpSpPr>
        <p:grpSp>
          <p:nvGrpSpPr>
            <p:cNvPr id="12345" name="Group 129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2351" name="Oval 130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52" name="Oval 131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53" name="Line 132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54" name="AutoShape 133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2346" name="Freeform 134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Freeform 135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Freeform 136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Freeform 137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Freeform 138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3" name="Group 139"/>
          <p:cNvGrpSpPr>
            <a:grpSpLocks/>
          </p:cNvGrpSpPr>
          <p:nvPr/>
        </p:nvGrpSpPr>
        <p:grpSpPr bwMode="auto">
          <a:xfrm>
            <a:off x="1123950" y="3352800"/>
            <a:ext cx="1390650" cy="1752600"/>
            <a:chOff x="564" y="1413"/>
            <a:chExt cx="1074" cy="1311"/>
          </a:xfrm>
        </p:grpSpPr>
        <p:grpSp>
          <p:nvGrpSpPr>
            <p:cNvPr id="12335" name="Group 140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2341" name="Oval 141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2" name="Oval 142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43" name="Line 143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44" name="AutoShape 144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2336" name="Freeform 145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Freeform 146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Freeform 147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Freeform 148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Freeform 149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4" name="Group 150"/>
          <p:cNvGrpSpPr>
            <a:grpSpLocks/>
          </p:cNvGrpSpPr>
          <p:nvPr/>
        </p:nvGrpSpPr>
        <p:grpSpPr bwMode="auto">
          <a:xfrm>
            <a:off x="2362200" y="3352800"/>
            <a:ext cx="1390650" cy="1752600"/>
            <a:chOff x="564" y="1413"/>
            <a:chExt cx="1074" cy="1311"/>
          </a:xfrm>
        </p:grpSpPr>
        <p:grpSp>
          <p:nvGrpSpPr>
            <p:cNvPr id="12325" name="Group 151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2331" name="Oval 152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32" name="Oval 153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333" name="Line 154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334" name="AutoShape 155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2326" name="Freeform 156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Freeform 157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Freeform 158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Freeform 159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Freeform 160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5" name="Rectangle 161" descr="70%"/>
          <p:cNvSpPr>
            <a:spLocks noChangeArrowheads="1"/>
          </p:cNvSpPr>
          <p:nvPr/>
        </p:nvSpPr>
        <p:spPr bwMode="auto">
          <a:xfrm>
            <a:off x="5334000" y="4343400"/>
            <a:ext cx="3810000" cy="2590800"/>
          </a:xfrm>
          <a:prstGeom prst="rect">
            <a:avLst/>
          </a:prstGeom>
          <a:pattFill prst="pct70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2296" name="Group 162"/>
          <p:cNvGrpSpPr>
            <a:grpSpLocks/>
          </p:cNvGrpSpPr>
          <p:nvPr/>
        </p:nvGrpSpPr>
        <p:grpSpPr bwMode="auto">
          <a:xfrm>
            <a:off x="5543550" y="3429000"/>
            <a:ext cx="1238250" cy="1600200"/>
            <a:chOff x="4164" y="2160"/>
            <a:chExt cx="780" cy="1008"/>
          </a:xfrm>
        </p:grpSpPr>
        <p:sp>
          <p:nvSpPr>
            <p:cNvPr id="12317" name="Oval 163"/>
            <p:cNvSpPr>
              <a:spLocks noChangeArrowheads="1"/>
            </p:cNvSpPr>
            <p:nvPr/>
          </p:nvSpPr>
          <p:spPr bwMode="auto">
            <a:xfrm rot="-3358839">
              <a:off x="4415" y="2543"/>
              <a:ext cx="76" cy="211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8" name="Line 164"/>
            <p:cNvSpPr>
              <a:spLocks noChangeShapeType="1"/>
            </p:cNvSpPr>
            <p:nvPr/>
          </p:nvSpPr>
          <p:spPr bwMode="auto">
            <a:xfrm>
              <a:off x="4541" y="2353"/>
              <a:ext cx="0" cy="34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AutoShape 165"/>
            <p:cNvSpPr>
              <a:spLocks noChangeArrowheads="1"/>
            </p:cNvSpPr>
            <p:nvPr/>
          </p:nvSpPr>
          <p:spPr bwMode="auto">
            <a:xfrm>
              <a:off x="4417" y="2160"/>
              <a:ext cx="248" cy="29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2320" name="Freeform 166"/>
            <p:cNvSpPr>
              <a:spLocks/>
            </p:cNvSpPr>
            <p:nvPr/>
          </p:nvSpPr>
          <p:spPr bwMode="auto">
            <a:xfrm>
              <a:off x="4347" y="2716"/>
              <a:ext cx="187" cy="397"/>
            </a:xfrm>
            <a:custGeom>
              <a:avLst/>
              <a:gdLst>
                <a:gd name="T0" fmla="*/ 14 w 258"/>
                <a:gd name="T1" fmla="*/ 0 h 516"/>
                <a:gd name="T2" fmla="*/ 9 w 258"/>
                <a:gd name="T3" fmla="*/ 5 h 516"/>
                <a:gd name="T4" fmla="*/ 7 w 258"/>
                <a:gd name="T5" fmla="*/ 22 h 516"/>
                <a:gd name="T6" fmla="*/ 4 w 258"/>
                <a:gd name="T7" fmla="*/ 29 h 516"/>
                <a:gd name="T8" fmla="*/ 3 w 258"/>
                <a:gd name="T9" fmla="*/ 39 h 516"/>
                <a:gd name="T10" fmla="*/ 1 w 258"/>
                <a:gd name="T11" fmla="*/ 46 h 516"/>
                <a:gd name="T12" fmla="*/ 0 w 258"/>
                <a:gd name="T13" fmla="*/ 48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Freeform 167"/>
            <p:cNvSpPr>
              <a:spLocks/>
            </p:cNvSpPr>
            <p:nvPr/>
          </p:nvSpPr>
          <p:spPr bwMode="auto">
            <a:xfrm>
              <a:off x="4478" y="2716"/>
              <a:ext cx="81" cy="410"/>
            </a:xfrm>
            <a:custGeom>
              <a:avLst/>
              <a:gdLst>
                <a:gd name="T0" fmla="*/ 4 w 112"/>
                <a:gd name="T1" fmla="*/ 0 h 534"/>
                <a:gd name="T2" fmla="*/ 5 w 112"/>
                <a:gd name="T3" fmla="*/ 9 h 534"/>
                <a:gd name="T4" fmla="*/ 4 w 112"/>
                <a:gd name="T5" fmla="*/ 12 h 534"/>
                <a:gd name="T6" fmla="*/ 3 w 112"/>
                <a:gd name="T7" fmla="*/ 21 h 534"/>
                <a:gd name="T8" fmla="*/ 1 w 112"/>
                <a:gd name="T9" fmla="*/ 35 h 534"/>
                <a:gd name="T10" fmla="*/ 1 w 112"/>
                <a:gd name="T11" fmla="*/ 42 h 534"/>
                <a:gd name="T12" fmla="*/ 1 w 112"/>
                <a:gd name="T13" fmla="*/ 44 h 534"/>
                <a:gd name="T14" fmla="*/ 0 w 112"/>
                <a:gd name="T15" fmla="*/ 49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Freeform 168"/>
            <p:cNvSpPr>
              <a:spLocks/>
            </p:cNvSpPr>
            <p:nvPr/>
          </p:nvSpPr>
          <p:spPr bwMode="auto">
            <a:xfrm>
              <a:off x="4547" y="2721"/>
              <a:ext cx="131" cy="378"/>
            </a:xfrm>
            <a:custGeom>
              <a:avLst/>
              <a:gdLst>
                <a:gd name="T0" fmla="*/ 0 w 180"/>
                <a:gd name="T1" fmla="*/ 0 h 492"/>
                <a:gd name="T2" fmla="*/ 7 w 180"/>
                <a:gd name="T3" fmla="*/ 8 h 492"/>
                <a:gd name="T4" fmla="*/ 7 w 180"/>
                <a:gd name="T5" fmla="*/ 21 h 492"/>
                <a:gd name="T6" fmla="*/ 5 w 180"/>
                <a:gd name="T7" fmla="*/ 27 h 492"/>
                <a:gd name="T8" fmla="*/ 9 w 180"/>
                <a:gd name="T9" fmla="*/ 39 h 492"/>
                <a:gd name="T10" fmla="*/ 10 w 180"/>
                <a:gd name="T11" fmla="*/ 46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Freeform 169"/>
            <p:cNvSpPr>
              <a:spLocks/>
            </p:cNvSpPr>
            <p:nvPr/>
          </p:nvSpPr>
          <p:spPr bwMode="auto">
            <a:xfrm>
              <a:off x="4565" y="2730"/>
              <a:ext cx="379" cy="392"/>
            </a:xfrm>
            <a:custGeom>
              <a:avLst/>
              <a:gdLst>
                <a:gd name="T0" fmla="*/ 0 w 522"/>
                <a:gd name="T1" fmla="*/ 0 h 510"/>
                <a:gd name="T2" fmla="*/ 5 w 522"/>
                <a:gd name="T3" fmla="*/ 2 h 510"/>
                <a:gd name="T4" fmla="*/ 8 w 522"/>
                <a:gd name="T5" fmla="*/ 5 h 510"/>
                <a:gd name="T6" fmla="*/ 12 w 522"/>
                <a:gd name="T7" fmla="*/ 13 h 510"/>
                <a:gd name="T8" fmla="*/ 12 w 522"/>
                <a:gd name="T9" fmla="*/ 19 h 510"/>
                <a:gd name="T10" fmla="*/ 15 w 522"/>
                <a:gd name="T11" fmla="*/ 25 h 510"/>
                <a:gd name="T12" fmla="*/ 16 w 522"/>
                <a:gd name="T13" fmla="*/ 27 h 510"/>
                <a:gd name="T14" fmla="*/ 18 w 522"/>
                <a:gd name="T15" fmla="*/ 28 h 510"/>
                <a:gd name="T16" fmla="*/ 21 w 522"/>
                <a:gd name="T17" fmla="*/ 35 h 510"/>
                <a:gd name="T18" fmla="*/ 23 w 522"/>
                <a:gd name="T19" fmla="*/ 40 h 510"/>
                <a:gd name="T20" fmla="*/ 25 w 522"/>
                <a:gd name="T21" fmla="*/ 45 h 510"/>
                <a:gd name="T22" fmla="*/ 29 w 522"/>
                <a:gd name="T23" fmla="*/ 48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Freeform 170"/>
            <p:cNvSpPr>
              <a:spLocks/>
            </p:cNvSpPr>
            <p:nvPr/>
          </p:nvSpPr>
          <p:spPr bwMode="auto">
            <a:xfrm>
              <a:off x="4164" y="2730"/>
              <a:ext cx="336" cy="438"/>
            </a:xfrm>
            <a:custGeom>
              <a:avLst/>
              <a:gdLst>
                <a:gd name="T0" fmla="*/ 26 w 462"/>
                <a:gd name="T1" fmla="*/ 0 h 570"/>
                <a:gd name="T2" fmla="*/ 20 w 462"/>
                <a:gd name="T3" fmla="*/ 2 h 570"/>
                <a:gd name="T4" fmla="*/ 14 w 462"/>
                <a:gd name="T5" fmla="*/ 16 h 570"/>
                <a:gd name="T6" fmla="*/ 9 w 462"/>
                <a:gd name="T7" fmla="*/ 22 h 570"/>
                <a:gd name="T8" fmla="*/ 9 w 462"/>
                <a:gd name="T9" fmla="*/ 33 h 570"/>
                <a:gd name="T10" fmla="*/ 7 w 462"/>
                <a:gd name="T11" fmla="*/ 42 h 570"/>
                <a:gd name="T12" fmla="*/ 4 w 462"/>
                <a:gd name="T13" fmla="*/ 48 h 570"/>
                <a:gd name="T14" fmla="*/ 0 w 462"/>
                <a:gd name="T15" fmla="*/ 54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7" name="Group 171"/>
          <p:cNvGrpSpPr>
            <a:grpSpLocks/>
          </p:cNvGrpSpPr>
          <p:nvPr/>
        </p:nvGrpSpPr>
        <p:grpSpPr bwMode="auto">
          <a:xfrm>
            <a:off x="6781800" y="3429000"/>
            <a:ext cx="1238250" cy="1600200"/>
            <a:chOff x="4164" y="2160"/>
            <a:chExt cx="780" cy="1008"/>
          </a:xfrm>
        </p:grpSpPr>
        <p:sp>
          <p:nvSpPr>
            <p:cNvPr id="12309" name="Oval 172"/>
            <p:cNvSpPr>
              <a:spLocks noChangeArrowheads="1"/>
            </p:cNvSpPr>
            <p:nvPr/>
          </p:nvSpPr>
          <p:spPr bwMode="auto">
            <a:xfrm rot="-3358839">
              <a:off x="4415" y="2543"/>
              <a:ext cx="76" cy="211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10" name="Line 173"/>
            <p:cNvSpPr>
              <a:spLocks noChangeShapeType="1"/>
            </p:cNvSpPr>
            <p:nvPr/>
          </p:nvSpPr>
          <p:spPr bwMode="auto">
            <a:xfrm>
              <a:off x="4541" y="2353"/>
              <a:ext cx="0" cy="34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AutoShape 174"/>
            <p:cNvSpPr>
              <a:spLocks noChangeArrowheads="1"/>
            </p:cNvSpPr>
            <p:nvPr/>
          </p:nvSpPr>
          <p:spPr bwMode="auto">
            <a:xfrm>
              <a:off x="4417" y="2160"/>
              <a:ext cx="248" cy="29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2312" name="Freeform 175"/>
            <p:cNvSpPr>
              <a:spLocks/>
            </p:cNvSpPr>
            <p:nvPr/>
          </p:nvSpPr>
          <p:spPr bwMode="auto">
            <a:xfrm>
              <a:off x="4347" y="2716"/>
              <a:ext cx="187" cy="397"/>
            </a:xfrm>
            <a:custGeom>
              <a:avLst/>
              <a:gdLst>
                <a:gd name="T0" fmla="*/ 14 w 258"/>
                <a:gd name="T1" fmla="*/ 0 h 516"/>
                <a:gd name="T2" fmla="*/ 9 w 258"/>
                <a:gd name="T3" fmla="*/ 5 h 516"/>
                <a:gd name="T4" fmla="*/ 7 w 258"/>
                <a:gd name="T5" fmla="*/ 22 h 516"/>
                <a:gd name="T6" fmla="*/ 4 w 258"/>
                <a:gd name="T7" fmla="*/ 29 h 516"/>
                <a:gd name="T8" fmla="*/ 3 w 258"/>
                <a:gd name="T9" fmla="*/ 39 h 516"/>
                <a:gd name="T10" fmla="*/ 1 w 258"/>
                <a:gd name="T11" fmla="*/ 46 h 516"/>
                <a:gd name="T12" fmla="*/ 0 w 258"/>
                <a:gd name="T13" fmla="*/ 48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Freeform 176"/>
            <p:cNvSpPr>
              <a:spLocks/>
            </p:cNvSpPr>
            <p:nvPr/>
          </p:nvSpPr>
          <p:spPr bwMode="auto">
            <a:xfrm>
              <a:off x="4478" y="2716"/>
              <a:ext cx="81" cy="410"/>
            </a:xfrm>
            <a:custGeom>
              <a:avLst/>
              <a:gdLst>
                <a:gd name="T0" fmla="*/ 4 w 112"/>
                <a:gd name="T1" fmla="*/ 0 h 534"/>
                <a:gd name="T2" fmla="*/ 5 w 112"/>
                <a:gd name="T3" fmla="*/ 9 h 534"/>
                <a:gd name="T4" fmla="*/ 4 w 112"/>
                <a:gd name="T5" fmla="*/ 12 h 534"/>
                <a:gd name="T6" fmla="*/ 3 w 112"/>
                <a:gd name="T7" fmla="*/ 21 h 534"/>
                <a:gd name="T8" fmla="*/ 1 w 112"/>
                <a:gd name="T9" fmla="*/ 35 h 534"/>
                <a:gd name="T10" fmla="*/ 1 w 112"/>
                <a:gd name="T11" fmla="*/ 42 h 534"/>
                <a:gd name="T12" fmla="*/ 1 w 112"/>
                <a:gd name="T13" fmla="*/ 44 h 534"/>
                <a:gd name="T14" fmla="*/ 0 w 112"/>
                <a:gd name="T15" fmla="*/ 49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177"/>
            <p:cNvSpPr>
              <a:spLocks/>
            </p:cNvSpPr>
            <p:nvPr/>
          </p:nvSpPr>
          <p:spPr bwMode="auto">
            <a:xfrm>
              <a:off x="4547" y="2721"/>
              <a:ext cx="131" cy="378"/>
            </a:xfrm>
            <a:custGeom>
              <a:avLst/>
              <a:gdLst>
                <a:gd name="T0" fmla="*/ 0 w 180"/>
                <a:gd name="T1" fmla="*/ 0 h 492"/>
                <a:gd name="T2" fmla="*/ 7 w 180"/>
                <a:gd name="T3" fmla="*/ 8 h 492"/>
                <a:gd name="T4" fmla="*/ 7 w 180"/>
                <a:gd name="T5" fmla="*/ 21 h 492"/>
                <a:gd name="T6" fmla="*/ 5 w 180"/>
                <a:gd name="T7" fmla="*/ 27 h 492"/>
                <a:gd name="T8" fmla="*/ 9 w 180"/>
                <a:gd name="T9" fmla="*/ 39 h 492"/>
                <a:gd name="T10" fmla="*/ 10 w 180"/>
                <a:gd name="T11" fmla="*/ 46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178"/>
            <p:cNvSpPr>
              <a:spLocks/>
            </p:cNvSpPr>
            <p:nvPr/>
          </p:nvSpPr>
          <p:spPr bwMode="auto">
            <a:xfrm>
              <a:off x="4565" y="2730"/>
              <a:ext cx="379" cy="392"/>
            </a:xfrm>
            <a:custGeom>
              <a:avLst/>
              <a:gdLst>
                <a:gd name="T0" fmla="*/ 0 w 522"/>
                <a:gd name="T1" fmla="*/ 0 h 510"/>
                <a:gd name="T2" fmla="*/ 5 w 522"/>
                <a:gd name="T3" fmla="*/ 2 h 510"/>
                <a:gd name="T4" fmla="*/ 8 w 522"/>
                <a:gd name="T5" fmla="*/ 5 h 510"/>
                <a:gd name="T6" fmla="*/ 12 w 522"/>
                <a:gd name="T7" fmla="*/ 13 h 510"/>
                <a:gd name="T8" fmla="*/ 12 w 522"/>
                <a:gd name="T9" fmla="*/ 19 h 510"/>
                <a:gd name="T10" fmla="*/ 15 w 522"/>
                <a:gd name="T11" fmla="*/ 25 h 510"/>
                <a:gd name="T12" fmla="*/ 16 w 522"/>
                <a:gd name="T13" fmla="*/ 27 h 510"/>
                <a:gd name="T14" fmla="*/ 18 w 522"/>
                <a:gd name="T15" fmla="*/ 28 h 510"/>
                <a:gd name="T16" fmla="*/ 21 w 522"/>
                <a:gd name="T17" fmla="*/ 35 h 510"/>
                <a:gd name="T18" fmla="*/ 23 w 522"/>
                <a:gd name="T19" fmla="*/ 40 h 510"/>
                <a:gd name="T20" fmla="*/ 25 w 522"/>
                <a:gd name="T21" fmla="*/ 45 h 510"/>
                <a:gd name="T22" fmla="*/ 29 w 522"/>
                <a:gd name="T23" fmla="*/ 48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179"/>
            <p:cNvSpPr>
              <a:spLocks/>
            </p:cNvSpPr>
            <p:nvPr/>
          </p:nvSpPr>
          <p:spPr bwMode="auto">
            <a:xfrm>
              <a:off x="4164" y="2730"/>
              <a:ext cx="336" cy="438"/>
            </a:xfrm>
            <a:custGeom>
              <a:avLst/>
              <a:gdLst>
                <a:gd name="T0" fmla="*/ 26 w 462"/>
                <a:gd name="T1" fmla="*/ 0 h 570"/>
                <a:gd name="T2" fmla="*/ 20 w 462"/>
                <a:gd name="T3" fmla="*/ 2 h 570"/>
                <a:gd name="T4" fmla="*/ 14 w 462"/>
                <a:gd name="T5" fmla="*/ 16 h 570"/>
                <a:gd name="T6" fmla="*/ 9 w 462"/>
                <a:gd name="T7" fmla="*/ 22 h 570"/>
                <a:gd name="T8" fmla="*/ 9 w 462"/>
                <a:gd name="T9" fmla="*/ 33 h 570"/>
                <a:gd name="T10" fmla="*/ 7 w 462"/>
                <a:gd name="T11" fmla="*/ 42 h 570"/>
                <a:gd name="T12" fmla="*/ 4 w 462"/>
                <a:gd name="T13" fmla="*/ 48 h 570"/>
                <a:gd name="T14" fmla="*/ 0 w 462"/>
                <a:gd name="T15" fmla="*/ 54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298" name="Group 180"/>
          <p:cNvGrpSpPr>
            <a:grpSpLocks/>
          </p:cNvGrpSpPr>
          <p:nvPr/>
        </p:nvGrpSpPr>
        <p:grpSpPr bwMode="auto">
          <a:xfrm>
            <a:off x="7894638" y="3429000"/>
            <a:ext cx="1238250" cy="1600200"/>
            <a:chOff x="4164" y="2160"/>
            <a:chExt cx="780" cy="1008"/>
          </a:xfrm>
        </p:grpSpPr>
        <p:sp>
          <p:nvSpPr>
            <p:cNvPr id="12301" name="Oval 181"/>
            <p:cNvSpPr>
              <a:spLocks noChangeArrowheads="1"/>
            </p:cNvSpPr>
            <p:nvPr/>
          </p:nvSpPr>
          <p:spPr bwMode="auto">
            <a:xfrm rot="-3358839">
              <a:off x="4415" y="2543"/>
              <a:ext cx="76" cy="211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302" name="Line 182"/>
            <p:cNvSpPr>
              <a:spLocks noChangeShapeType="1"/>
            </p:cNvSpPr>
            <p:nvPr/>
          </p:nvSpPr>
          <p:spPr bwMode="auto">
            <a:xfrm>
              <a:off x="4541" y="2353"/>
              <a:ext cx="0" cy="34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AutoShape 183"/>
            <p:cNvSpPr>
              <a:spLocks noChangeArrowheads="1"/>
            </p:cNvSpPr>
            <p:nvPr/>
          </p:nvSpPr>
          <p:spPr bwMode="auto">
            <a:xfrm>
              <a:off x="4417" y="2160"/>
              <a:ext cx="248" cy="29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2304" name="Freeform 184"/>
            <p:cNvSpPr>
              <a:spLocks/>
            </p:cNvSpPr>
            <p:nvPr/>
          </p:nvSpPr>
          <p:spPr bwMode="auto">
            <a:xfrm>
              <a:off x="4347" y="2716"/>
              <a:ext cx="187" cy="397"/>
            </a:xfrm>
            <a:custGeom>
              <a:avLst/>
              <a:gdLst>
                <a:gd name="T0" fmla="*/ 14 w 258"/>
                <a:gd name="T1" fmla="*/ 0 h 516"/>
                <a:gd name="T2" fmla="*/ 9 w 258"/>
                <a:gd name="T3" fmla="*/ 5 h 516"/>
                <a:gd name="T4" fmla="*/ 7 w 258"/>
                <a:gd name="T5" fmla="*/ 22 h 516"/>
                <a:gd name="T6" fmla="*/ 4 w 258"/>
                <a:gd name="T7" fmla="*/ 29 h 516"/>
                <a:gd name="T8" fmla="*/ 3 w 258"/>
                <a:gd name="T9" fmla="*/ 39 h 516"/>
                <a:gd name="T10" fmla="*/ 1 w 258"/>
                <a:gd name="T11" fmla="*/ 46 h 516"/>
                <a:gd name="T12" fmla="*/ 0 w 258"/>
                <a:gd name="T13" fmla="*/ 48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185"/>
            <p:cNvSpPr>
              <a:spLocks/>
            </p:cNvSpPr>
            <p:nvPr/>
          </p:nvSpPr>
          <p:spPr bwMode="auto">
            <a:xfrm>
              <a:off x="4478" y="2716"/>
              <a:ext cx="81" cy="410"/>
            </a:xfrm>
            <a:custGeom>
              <a:avLst/>
              <a:gdLst>
                <a:gd name="T0" fmla="*/ 4 w 112"/>
                <a:gd name="T1" fmla="*/ 0 h 534"/>
                <a:gd name="T2" fmla="*/ 5 w 112"/>
                <a:gd name="T3" fmla="*/ 9 h 534"/>
                <a:gd name="T4" fmla="*/ 4 w 112"/>
                <a:gd name="T5" fmla="*/ 12 h 534"/>
                <a:gd name="T6" fmla="*/ 3 w 112"/>
                <a:gd name="T7" fmla="*/ 21 h 534"/>
                <a:gd name="T8" fmla="*/ 1 w 112"/>
                <a:gd name="T9" fmla="*/ 35 h 534"/>
                <a:gd name="T10" fmla="*/ 1 w 112"/>
                <a:gd name="T11" fmla="*/ 42 h 534"/>
                <a:gd name="T12" fmla="*/ 1 w 112"/>
                <a:gd name="T13" fmla="*/ 44 h 534"/>
                <a:gd name="T14" fmla="*/ 0 w 112"/>
                <a:gd name="T15" fmla="*/ 49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186"/>
            <p:cNvSpPr>
              <a:spLocks/>
            </p:cNvSpPr>
            <p:nvPr/>
          </p:nvSpPr>
          <p:spPr bwMode="auto">
            <a:xfrm>
              <a:off x="4547" y="2721"/>
              <a:ext cx="131" cy="378"/>
            </a:xfrm>
            <a:custGeom>
              <a:avLst/>
              <a:gdLst>
                <a:gd name="T0" fmla="*/ 0 w 180"/>
                <a:gd name="T1" fmla="*/ 0 h 492"/>
                <a:gd name="T2" fmla="*/ 7 w 180"/>
                <a:gd name="T3" fmla="*/ 8 h 492"/>
                <a:gd name="T4" fmla="*/ 7 w 180"/>
                <a:gd name="T5" fmla="*/ 21 h 492"/>
                <a:gd name="T6" fmla="*/ 5 w 180"/>
                <a:gd name="T7" fmla="*/ 27 h 492"/>
                <a:gd name="T8" fmla="*/ 9 w 180"/>
                <a:gd name="T9" fmla="*/ 39 h 492"/>
                <a:gd name="T10" fmla="*/ 10 w 180"/>
                <a:gd name="T11" fmla="*/ 46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187"/>
            <p:cNvSpPr>
              <a:spLocks/>
            </p:cNvSpPr>
            <p:nvPr/>
          </p:nvSpPr>
          <p:spPr bwMode="auto">
            <a:xfrm>
              <a:off x="4565" y="2730"/>
              <a:ext cx="379" cy="392"/>
            </a:xfrm>
            <a:custGeom>
              <a:avLst/>
              <a:gdLst>
                <a:gd name="T0" fmla="*/ 0 w 522"/>
                <a:gd name="T1" fmla="*/ 0 h 510"/>
                <a:gd name="T2" fmla="*/ 5 w 522"/>
                <a:gd name="T3" fmla="*/ 2 h 510"/>
                <a:gd name="T4" fmla="*/ 8 w 522"/>
                <a:gd name="T5" fmla="*/ 5 h 510"/>
                <a:gd name="T6" fmla="*/ 12 w 522"/>
                <a:gd name="T7" fmla="*/ 13 h 510"/>
                <a:gd name="T8" fmla="*/ 12 w 522"/>
                <a:gd name="T9" fmla="*/ 19 h 510"/>
                <a:gd name="T10" fmla="*/ 15 w 522"/>
                <a:gd name="T11" fmla="*/ 25 h 510"/>
                <a:gd name="T12" fmla="*/ 16 w 522"/>
                <a:gd name="T13" fmla="*/ 27 h 510"/>
                <a:gd name="T14" fmla="*/ 18 w 522"/>
                <a:gd name="T15" fmla="*/ 28 h 510"/>
                <a:gd name="T16" fmla="*/ 21 w 522"/>
                <a:gd name="T17" fmla="*/ 35 h 510"/>
                <a:gd name="T18" fmla="*/ 23 w 522"/>
                <a:gd name="T19" fmla="*/ 40 h 510"/>
                <a:gd name="T20" fmla="*/ 25 w 522"/>
                <a:gd name="T21" fmla="*/ 45 h 510"/>
                <a:gd name="T22" fmla="*/ 29 w 522"/>
                <a:gd name="T23" fmla="*/ 48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188"/>
            <p:cNvSpPr>
              <a:spLocks/>
            </p:cNvSpPr>
            <p:nvPr/>
          </p:nvSpPr>
          <p:spPr bwMode="auto">
            <a:xfrm>
              <a:off x="4164" y="2730"/>
              <a:ext cx="336" cy="438"/>
            </a:xfrm>
            <a:custGeom>
              <a:avLst/>
              <a:gdLst>
                <a:gd name="T0" fmla="*/ 26 w 462"/>
                <a:gd name="T1" fmla="*/ 0 h 570"/>
                <a:gd name="T2" fmla="*/ 20 w 462"/>
                <a:gd name="T3" fmla="*/ 2 h 570"/>
                <a:gd name="T4" fmla="*/ 14 w 462"/>
                <a:gd name="T5" fmla="*/ 16 h 570"/>
                <a:gd name="T6" fmla="*/ 9 w 462"/>
                <a:gd name="T7" fmla="*/ 22 h 570"/>
                <a:gd name="T8" fmla="*/ 9 w 462"/>
                <a:gd name="T9" fmla="*/ 33 h 570"/>
                <a:gd name="T10" fmla="*/ 7 w 462"/>
                <a:gd name="T11" fmla="*/ 42 h 570"/>
                <a:gd name="T12" fmla="*/ 4 w 462"/>
                <a:gd name="T13" fmla="*/ 48 h 570"/>
                <a:gd name="T14" fmla="*/ 0 w 462"/>
                <a:gd name="T15" fmla="*/ 54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299" name="Text Box 189"/>
          <p:cNvSpPr txBox="1">
            <a:spLocks noChangeArrowheads="1"/>
          </p:cNvSpPr>
          <p:nvPr/>
        </p:nvSpPr>
        <p:spPr bwMode="auto">
          <a:xfrm>
            <a:off x="974725" y="2476500"/>
            <a:ext cx="1625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u="sng"/>
              <a:t>Before grazing</a:t>
            </a:r>
          </a:p>
        </p:txBody>
      </p:sp>
      <p:sp>
        <p:nvSpPr>
          <p:cNvPr id="12300" name="Text Box 190"/>
          <p:cNvSpPr txBox="1">
            <a:spLocks noChangeArrowheads="1"/>
          </p:cNvSpPr>
          <p:nvPr/>
        </p:nvSpPr>
        <p:spPr bwMode="auto">
          <a:xfrm>
            <a:off x="6553200" y="24384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 u="sng"/>
              <a:t>After grazing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228600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 b="1"/>
              <a:t>The re-growth of graze biomass should not be logistic</a:t>
            </a:r>
          </a:p>
        </p:txBody>
      </p:sp>
      <p:sp>
        <p:nvSpPr>
          <p:cNvPr id="13315" name="Rectangle 4" descr="70%"/>
          <p:cNvSpPr>
            <a:spLocks noChangeArrowheads="1"/>
          </p:cNvSpPr>
          <p:nvPr/>
        </p:nvSpPr>
        <p:spPr bwMode="auto">
          <a:xfrm>
            <a:off x="0" y="5410200"/>
            <a:ext cx="3810000" cy="2590800"/>
          </a:xfrm>
          <a:prstGeom prst="rect">
            <a:avLst/>
          </a:prstGeom>
          <a:pattFill prst="pct70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3316" name="Group 5"/>
          <p:cNvGrpSpPr>
            <a:grpSpLocks/>
          </p:cNvGrpSpPr>
          <p:nvPr/>
        </p:nvGrpSpPr>
        <p:grpSpPr bwMode="auto">
          <a:xfrm>
            <a:off x="209550" y="4495800"/>
            <a:ext cx="1238250" cy="1600200"/>
            <a:chOff x="4164" y="2160"/>
            <a:chExt cx="780" cy="1008"/>
          </a:xfrm>
        </p:grpSpPr>
        <p:sp>
          <p:nvSpPr>
            <p:cNvPr id="13376" name="Oval 6"/>
            <p:cNvSpPr>
              <a:spLocks noChangeArrowheads="1"/>
            </p:cNvSpPr>
            <p:nvPr/>
          </p:nvSpPr>
          <p:spPr bwMode="auto">
            <a:xfrm rot="-3358839">
              <a:off x="4415" y="2543"/>
              <a:ext cx="76" cy="211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77" name="Line 7"/>
            <p:cNvSpPr>
              <a:spLocks noChangeShapeType="1"/>
            </p:cNvSpPr>
            <p:nvPr/>
          </p:nvSpPr>
          <p:spPr bwMode="auto">
            <a:xfrm>
              <a:off x="4541" y="2353"/>
              <a:ext cx="0" cy="34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AutoShape 8"/>
            <p:cNvSpPr>
              <a:spLocks noChangeArrowheads="1"/>
            </p:cNvSpPr>
            <p:nvPr/>
          </p:nvSpPr>
          <p:spPr bwMode="auto">
            <a:xfrm>
              <a:off x="4417" y="2160"/>
              <a:ext cx="248" cy="29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3379" name="Freeform 9"/>
            <p:cNvSpPr>
              <a:spLocks/>
            </p:cNvSpPr>
            <p:nvPr/>
          </p:nvSpPr>
          <p:spPr bwMode="auto">
            <a:xfrm>
              <a:off x="4347" y="2716"/>
              <a:ext cx="187" cy="397"/>
            </a:xfrm>
            <a:custGeom>
              <a:avLst/>
              <a:gdLst>
                <a:gd name="T0" fmla="*/ 14 w 258"/>
                <a:gd name="T1" fmla="*/ 0 h 516"/>
                <a:gd name="T2" fmla="*/ 9 w 258"/>
                <a:gd name="T3" fmla="*/ 5 h 516"/>
                <a:gd name="T4" fmla="*/ 7 w 258"/>
                <a:gd name="T5" fmla="*/ 22 h 516"/>
                <a:gd name="T6" fmla="*/ 4 w 258"/>
                <a:gd name="T7" fmla="*/ 29 h 516"/>
                <a:gd name="T8" fmla="*/ 3 w 258"/>
                <a:gd name="T9" fmla="*/ 39 h 516"/>
                <a:gd name="T10" fmla="*/ 1 w 258"/>
                <a:gd name="T11" fmla="*/ 46 h 516"/>
                <a:gd name="T12" fmla="*/ 0 w 258"/>
                <a:gd name="T13" fmla="*/ 48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Freeform 10"/>
            <p:cNvSpPr>
              <a:spLocks/>
            </p:cNvSpPr>
            <p:nvPr/>
          </p:nvSpPr>
          <p:spPr bwMode="auto">
            <a:xfrm>
              <a:off x="4478" y="2716"/>
              <a:ext cx="81" cy="410"/>
            </a:xfrm>
            <a:custGeom>
              <a:avLst/>
              <a:gdLst>
                <a:gd name="T0" fmla="*/ 4 w 112"/>
                <a:gd name="T1" fmla="*/ 0 h 534"/>
                <a:gd name="T2" fmla="*/ 5 w 112"/>
                <a:gd name="T3" fmla="*/ 9 h 534"/>
                <a:gd name="T4" fmla="*/ 4 w 112"/>
                <a:gd name="T5" fmla="*/ 12 h 534"/>
                <a:gd name="T6" fmla="*/ 3 w 112"/>
                <a:gd name="T7" fmla="*/ 21 h 534"/>
                <a:gd name="T8" fmla="*/ 1 w 112"/>
                <a:gd name="T9" fmla="*/ 35 h 534"/>
                <a:gd name="T10" fmla="*/ 1 w 112"/>
                <a:gd name="T11" fmla="*/ 42 h 534"/>
                <a:gd name="T12" fmla="*/ 1 w 112"/>
                <a:gd name="T13" fmla="*/ 44 h 534"/>
                <a:gd name="T14" fmla="*/ 0 w 112"/>
                <a:gd name="T15" fmla="*/ 49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Freeform 11"/>
            <p:cNvSpPr>
              <a:spLocks/>
            </p:cNvSpPr>
            <p:nvPr/>
          </p:nvSpPr>
          <p:spPr bwMode="auto">
            <a:xfrm>
              <a:off x="4547" y="2721"/>
              <a:ext cx="131" cy="378"/>
            </a:xfrm>
            <a:custGeom>
              <a:avLst/>
              <a:gdLst>
                <a:gd name="T0" fmla="*/ 0 w 180"/>
                <a:gd name="T1" fmla="*/ 0 h 492"/>
                <a:gd name="T2" fmla="*/ 7 w 180"/>
                <a:gd name="T3" fmla="*/ 8 h 492"/>
                <a:gd name="T4" fmla="*/ 7 w 180"/>
                <a:gd name="T5" fmla="*/ 21 h 492"/>
                <a:gd name="T6" fmla="*/ 5 w 180"/>
                <a:gd name="T7" fmla="*/ 27 h 492"/>
                <a:gd name="T8" fmla="*/ 9 w 180"/>
                <a:gd name="T9" fmla="*/ 39 h 492"/>
                <a:gd name="T10" fmla="*/ 10 w 180"/>
                <a:gd name="T11" fmla="*/ 46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Freeform 12"/>
            <p:cNvSpPr>
              <a:spLocks/>
            </p:cNvSpPr>
            <p:nvPr/>
          </p:nvSpPr>
          <p:spPr bwMode="auto">
            <a:xfrm>
              <a:off x="4565" y="2730"/>
              <a:ext cx="379" cy="392"/>
            </a:xfrm>
            <a:custGeom>
              <a:avLst/>
              <a:gdLst>
                <a:gd name="T0" fmla="*/ 0 w 522"/>
                <a:gd name="T1" fmla="*/ 0 h 510"/>
                <a:gd name="T2" fmla="*/ 5 w 522"/>
                <a:gd name="T3" fmla="*/ 2 h 510"/>
                <a:gd name="T4" fmla="*/ 8 w 522"/>
                <a:gd name="T5" fmla="*/ 5 h 510"/>
                <a:gd name="T6" fmla="*/ 12 w 522"/>
                <a:gd name="T7" fmla="*/ 13 h 510"/>
                <a:gd name="T8" fmla="*/ 12 w 522"/>
                <a:gd name="T9" fmla="*/ 19 h 510"/>
                <a:gd name="T10" fmla="*/ 15 w 522"/>
                <a:gd name="T11" fmla="*/ 25 h 510"/>
                <a:gd name="T12" fmla="*/ 16 w 522"/>
                <a:gd name="T13" fmla="*/ 27 h 510"/>
                <a:gd name="T14" fmla="*/ 18 w 522"/>
                <a:gd name="T15" fmla="*/ 28 h 510"/>
                <a:gd name="T16" fmla="*/ 21 w 522"/>
                <a:gd name="T17" fmla="*/ 35 h 510"/>
                <a:gd name="T18" fmla="*/ 23 w 522"/>
                <a:gd name="T19" fmla="*/ 40 h 510"/>
                <a:gd name="T20" fmla="*/ 25 w 522"/>
                <a:gd name="T21" fmla="*/ 45 h 510"/>
                <a:gd name="T22" fmla="*/ 29 w 522"/>
                <a:gd name="T23" fmla="*/ 48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Freeform 13"/>
            <p:cNvSpPr>
              <a:spLocks/>
            </p:cNvSpPr>
            <p:nvPr/>
          </p:nvSpPr>
          <p:spPr bwMode="auto">
            <a:xfrm>
              <a:off x="4164" y="2730"/>
              <a:ext cx="336" cy="438"/>
            </a:xfrm>
            <a:custGeom>
              <a:avLst/>
              <a:gdLst>
                <a:gd name="T0" fmla="*/ 26 w 462"/>
                <a:gd name="T1" fmla="*/ 0 h 570"/>
                <a:gd name="T2" fmla="*/ 20 w 462"/>
                <a:gd name="T3" fmla="*/ 2 h 570"/>
                <a:gd name="T4" fmla="*/ 14 w 462"/>
                <a:gd name="T5" fmla="*/ 16 h 570"/>
                <a:gd name="T6" fmla="*/ 9 w 462"/>
                <a:gd name="T7" fmla="*/ 22 h 570"/>
                <a:gd name="T8" fmla="*/ 9 w 462"/>
                <a:gd name="T9" fmla="*/ 33 h 570"/>
                <a:gd name="T10" fmla="*/ 7 w 462"/>
                <a:gd name="T11" fmla="*/ 42 h 570"/>
                <a:gd name="T12" fmla="*/ 4 w 462"/>
                <a:gd name="T13" fmla="*/ 48 h 570"/>
                <a:gd name="T14" fmla="*/ 0 w 462"/>
                <a:gd name="T15" fmla="*/ 54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7" name="Group 14"/>
          <p:cNvGrpSpPr>
            <a:grpSpLocks/>
          </p:cNvGrpSpPr>
          <p:nvPr/>
        </p:nvGrpSpPr>
        <p:grpSpPr bwMode="auto">
          <a:xfrm>
            <a:off x="1447800" y="4495800"/>
            <a:ext cx="1238250" cy="1600200"/>
            <a:chOff x="4164" y="2160"/>
            <a:chExt cx="780" cy="1008"/>
          </a:xfrm>
        </p:grpSpPr>
        <p:sp>
          <p:nvSpPr>
            <p:cNvPr id="13368" name="Oval 15"/>
            <p:cNvSpPr>
              <a:spLocks noChangeArrowheads="1"/>
            </p:cNvSpPr>
            <p:nvPr/>
          </p:nvSpPr>
          <p:spPr bwMode="auto">
            <a:xfrm rot="-3358839">
              <a:off x="4415" y="2543"/>
              <a:ext cx="76" cy="211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9" name="Line 16"/>
            <p:cNvSpPr>
              <a:spLocks noChangeShapeType="1"/>
            </p:cNvSpPr>
            <p:nvPr/>
          </p:nvSpPr>
          <p:spPr bwMode="auto">
            <a:xfrm>
              <a:off x="4541" y="2353"/>
              <a:ext cx="0" cy="34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AutoShape 17"/>
            <p:cNvSpPr>
              <a:spLocks noChangeArrowheads="1"/>
            </p:cNvSpPr>
            <p:nvPr/>
          </p:nvSpPr>
          <p:spPr bwMode="auto">
            <a:xfrm>
              <a:off x="4417" y="2160"/>
              <a:ext cx="248" cy="29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3371" name="Freeform 18"/>
            <p:cNvSpPr>
              <a:spLocks/>
            </p:cNvSpPr>
            <p:nvPr/>
          </p:nvSpPr>
          <p:spPr bwMode="auto">
            <a:xfrm>
              <a:off x="4347" y="2716"/>
              <a:ext cx="187" cy="397"/>
            </a:xfrm>
            <a:custGeom>
              <a:avLst/>
              <a:gdLst>
                <a:gd name="T0" fmla="*/ 14 w 258"/>
                <a:gd name="T1" fmla="*/ 0 h 516"/>
                <a:gd name="T2" fmla="*/ 9 w 258"/>
                <a:gd name="T3" fmla="*/ 5 h 516"/>
                <a:gd name="T4" fmla="*/ 7 w 258"/>
                <a:gd name="T5" fmla="*/ 22 h 516"/>
                <a:gd name="T6" fmla="*/ 4 w 258"/>
                <a:gd name="T7" fmla="*/ 29 h 516"/>
                <a:gd name="T8" fmla="*/ 3 w 258"/>
                <a:gd name="T9" fmla="*/ 39 h 516"/>
                <a:gd name="T10" fmla="*/ 1 w 258"/>
                <a:gd name="T11" fmla="*/ 46 h 516"/>
                <a:gd name="T12" fmla="*/ 0 w 258"/>
                <a:gd name="T13" fmla="*/ 48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Freeform 19"/>
            <p:cNvSpPr>
              <a:spLocks/>
            </p:cNvSpPr>
            <p:nvPr/>
          </p:nvSpPr>
          <p:spPr bwMode="auto">
            <a:xfrm>
              <a:off x="4478" y="2716"/>
              <a:ext cx="81" cy="410"/>
            </a:xfrm>
            <a:custGeom>
              <a:avLst/>
              <a:gdLst>
                <a:gd name="T0" fmla="*/ 4 w 112"/>
                <a:gd name="T1" fmla="*/ 0 h 534"/>
                <a:gd name="T2" fmla="*/ 5 w 112"/>
                <a:gd name="T3" fmla="*/ 9 h 534"/>
                <a:gd name="T4" fmla="*/ 4 w 112"/>
                <a:gd name="T5" fmla="*/ 12 h 534"/>
                <a:gd name="T6" fmla="*/ 3 w 112"/>
                <a:gd name="T7" fmla="*/ 21 h 534"/>
                <a:gd name="T8" fmla="*/ 1 w 112"/>
                <a:gd name="T9" fmla="*/ 35 h 534"/>
                <a:gd name="T10" fmla="*/ 1 w 112"/>
                <a:gd name="T11" fmla="*/ 42 h 534"/>
                <a:gd name="T12" fmla="*/ 1 w 112"/>
                <a:gd name="T13" fmla="*/ 44 h 534"/>
                <a:gd name="T14" fmla="*/ 0 w 112"/>
                <a:gd name="T15" fmla="*/ 49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Freeform 20"/>
            <p:cNvSpPr>
              <a:spLocks/>
            </p:cNvSpPr>
            <p:nvPr/>
          </p:nvSpPr>
          <p:spPr bwMode="auto">
            <a:xfrm>
              <a:off x="4547" y="2721"/>
              <a:ext cx="131" cy="378"/>
            </a:xfrm>
            <a:custGeom>
              <a:avLst/>
              <a:gdLst>
                <a:gd name="T0" fmla="*/ 0 w 180"/>
                <a:gd name="T1" fmla="*/ 0 h 492"/>
                <a:gd name="T2" fmla="*/ 7 w 180"/>
                <a:gd name="T3" fmla="*/ 8 h 492"/>
                <a:gd name="T4" fmla="*/ 7 w 180"/>
                <a:gd name="T5" fmla="*/ 21 h 492"/>
                <a:gd name="T6" fmla="*/ 5 w 180"/>
                <a:gd name="T7" fmla="*/ 27 h 492"/>
                <a:gd name="T8" fmla="*/ 9 w 180"/>
                <a:gd name="T9" fmla="*/ 39 h 492"/>
                <a:gd name="T10" fmla="*/ 10 w 180"/>
                <a:gd name="T11" fmla="*/ 46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Freeform 21"/>
            <p:cNvSpPr>
              <a:spLocks/>
            </p:cNvSpPr>
            <p:nvPr/>
          </p:nvSpPr>
          <p:spPr bwMode="auto">
            <a:xfrm>
              <a:off x="4565" y="2730"/>
              <a:ext cx="379" cy="392"/>
            </a:xfrm>
            <a:custGeom>
              <a:avLst/>
              <a:gdLst>
                <a:gd name="T0" fmla="*/ 0 w 522"/>
                <a:gd name="T1" fmla="*/ 0 h 510"/>
                <a:gd name="T2" fmla="*/ 5 w 522"/>
                <a:gd name="T3" fmla="*/ 2 h 510"/>
                <a:gd name="T4" fmla="*/ 8 w 522"/>
                <a:gd name="T5" fmla="*/ 5 h 510"/>
                <a:gd name="T6" fmla="*/ 12 w 522"/>
                <a:gd name="T7" fmla="*/ 13 h 510"/>
                <a:gd name="T8" fmla="*/ 12 w 522"/>
                <a:gd name="T9" fmla="*/ 19 h 510"/>
                <a:gd name="T10" fmla="*/ 15 w 522"/>
                <a:gd name="T11" fmla="*/ 25 h 510"/>
                <a:gd name="T12" fmla="*/ 16 w 522"/>
                <a:gd name="T13" fmla="*/ 27 h 510"/>
                <a:gd name="T14" fmla="*/ 18 w 522"/>
                <a:gd name="T15" fmla="*/ 28 h 510"/>
                <a:gd name="T16" fmla="*/ 21 w 522"/>
                <a:gd name="T17" fmla="*/ 35 h 510"/>
                <a:gd name="T18" fmla="*/ 23 w 522"/>
                <a:gd name="T19" fmla="*/ 40 h 510"/>
                <a:gd name="T20" fmla="*/ 25 w 522"/>
                <a:gd name="T21" fmla="*/ 45 h 510"/>
                <a:gd name="T22" fmla="*/ 29 w 522"/>
                <a:gd name="T23" fmla="*/ 48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Freeform 22"/>
            <p:cNvSpPr>
              <a:spLocks/>
            </p:cNvSpPr>
            <p:nvPr/>
          </p:nvSpPr>
          <p:spPr bwMode="auto">
            <a:xfrm>
              <a:off x="4164" y="2730"/>
              <a:ext cx="336" cy="438"/>
            </a:xfrm>
            <a:custGeom>
              <a:avLst/>
              <a:gdLst>
                <a:gd name="T0" fmla="*/ 26 w 462"/>
                <a:gd name="T1" fmla="*/ 0 h 570"/>
                <a:gd name="T2" fmla="*/ 20 w 462"/>
                <a:gd name="T3" fmla="*/ 2 h 570"/>
                <a:gd name="T4" fmla="*/ 14 w 462"/>
                <a:gd name="T5" fmla="*/ 16 h 570"/>
                <a:gd name="T6" fmla="*/ 9 w 462"/>
                <a:gd name="T7" fmla="*/ 22 h 570"/>
                <a:gd name="T8" fmla="*/ 9 w 462"/>
                <a:gd name="T9" fmla="*/ 33 h 570"/>
                <a:gd name="T10" fmla="*/ 7 w 462"/>
                <a:gd name="T11" fmla="*/ 42 h 570"/>
                <a:gd name="T12" fmla="*/ 4 w 462"/>
                <a:gd name="T13" fmla="*/ 48 h 570"/>
                <a:gd name="T14" fmla="*/ 0 w 462"/>
                <a:gd name="T15" fmla="*/ 54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18" name="Group 23"/>
          <p:cNvGrpSpPr>
            <a:grpSpLocks/>
          </p:cNvGrpSpPr>
          <p:nvPr/>
        </p:nvGrpSpPr>
        <p:grpSpPr bwMode="auto">
          <a:xfrm>
            <a:off x="2560638" y="4495800"/>
            <a:ext cx="1238250" cy="1600200"/>
            <a:chOff x="4164" y="2160"/>
            <a:chExt cx="780" cy="1008"/>
          </a:xfrm>
        </p:grpSpPr>
        <p:sp>
          <p:nvSpPr>
            <p:cNvPr id="13360" name="Oval 24"/>
            <p:cNvSpPr>
              <a:spLocks noChangeArrowheads="1"/>
            </p:cNvSpPr>
            <p:nvPr/>
          </p:nvSpPr>
          <p:spPr bwMode="auto">
            <a:xfrm rot="-3358839">
              <a:off x="4415" y="2543"/>
              <a:ext cx="76" cy="211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361" name="Line 25"/>
            <p:cNvSpPr>
              <a:spLocks noChangeShapeType="1"/>
            </p:cNvSpPr>
            <p:nvPr/>
          </p:nvSpPr>
          <p:spPr bwMode="auto">
            <a:xfrm>
              <a:off x="4541" y="2353"/>
              <a:ext cx="0" cy="344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2" name="AutoShape 26"/>
            <p:cNvSpPr>
              <a:spLocks noChangeArrowheads="1"/>
            </p:cNvSpPr>
            <p:nvPr/>
          </p:nvSpPr>
          <p:spPr bwMode="auto">
            <a:xfrm>
              <a:off x="4417" y="2160"/>
              <a:ext cx="248" cy="298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13363" name="Freeform 27"/>
            <p:cNvSpPr>
              <a:spLocks/>
            </p:cNvSpPr>
            <p:nvPr/>
          </p:nvSpPr>
          <p:spPr bwMode="auto">
            <a:xfrm>
              <a:off x="4347" y="2716"/>
              <a:ext cx="187" cy="397"/>
            </a:xfrm>
            <a:custGeom>
              <a:avLst/>
              <a:gdLst>
                <a:gd name="T0" fmla="*/ 14 w 258"/>
                <a:gd name="T1" fmla="*/ 0 h 516"/>
                <a:gd name="T2" fmla="*/ 9 w 258"/>
                <a:gd name="T3" fmla="*/ 5 h 516"/>
                <a:gd name="T4" fmla="*/ 7 w 258"/>
                <a:gd name="T5" fmla="*/ 22 h 516"/>
                <a:gd name="T6" fmla="*/ 4 w 258"/>
                <a:gd name="T7" fmla="*/ 29 h 516"/>
                <a:gd name="T8" fmla="*/ 3 w 258"/>
                <a:gd name="T9" fmla="*/ 39 h 516"/>
                <a:gd name="T10" fmla="*/ 1 w 258"/>
                <a:gd name="T11" fmla="*/ 46 h 516"/>
                <a:gd name="T12" fmla="*/ 0 w 258"/>
                <a:gd name="T13" fmla="*/ 48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Freeform 28"/>
            <p:cNvSpPr>
              <a:spLocks/>
            </p:cNvSpPr>
            <p:nvPr/>
          </p:nvSpPr>
          <p:spPr bwMode="auto">
            <a:xfrm>
              <a:off x="4478" y="2716"/>
              <a:ext cx="81" cy="410"/>
            </a:xfrm>
            <a:custGeom>
              <a:avLst/>
              <a:gdLst>
                <a:gd name="T0" fmla="*/ 4 w 112"/>
                <a:gd name="T1" fmla="*/ 0 h 534"/>
                <a:gd name="T2" fmla="*/ 5 w 112"/>
                <a:gd name="T3" fmla="*/ 9 h 534"/>
                <a:gd name="T4" fmla="*/ 4 w 112"/>
                <a:gd name="T5" fmla="*/ 12 h 534"/>
                <a:gd name="T6" fmla="*/ 3 w 112"/>
                <a:gd name="T7" fmla="*/ 21 h 534"/>
                <a:gd name="T8" fmla="*/ 1 w 112"/>
                <a:gd name="T9" fmla="*/ 35 h 534"/>
                <a:gd name="T10" fmla="*/ 1 w 112"/>
                <a:gd name="T11" fmla="*/ 42 h 534"/>
                <a:gd name="T12" fmla="*/ 1 w 112"/>
                <a:gd name="T13" fmla="*/ 44 h 534"/>
                <a:gd name="T14" fmla="*/ 0 w 112"/>
                <a:gd name="T15" fmla="*/ 49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5" name="Freeform 29"/>
            <p:cNvSpPr>
              <a:spLocks/>
            </p:cNvSpPr>
            <p:nvPr/>
          </p:nvSpPr>
          <p:spPr bwMode="auto">
            <a:xfrm>
              <a:off x="4547" y="2721"/>
              <a:ext cx="131" cy="378"/>
            </a:xfrm>
            <a:custGeom>
              <a:avLst/>
              <a:gdLst>
                <a:gd name="T0" fmla="*/ 0 w 180"/>
                <a:gd name="T1" fmla="*/ 0 h 492"/>
                <a:gd name="T2" fmla="*/ 7 w 180"/>
                <a:gd name="T3" fmla="*/ 8 h 492"/>
                <a:gd name="T4" fmla="*/ 7 w 180"/>
                <a:gd name="T5" fmla="*/ 21 h 492"/>
                <a:gd name="T6" fmla="*/ 5 w 180"/>
                <a:gd name="T7" fmla="*/ 27 h 492"/>
                <a:gd name="T8" fmla="*/ 9 w 180"/>
                <a:gd name="T9" fmla="*/ 39 h 492"/>
                <a:gd name="T10" fmla="*/ 10 w 180"/>
                <a:gd name="T11" fmla="*/ 46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Freeform 30"/>
            <p:cNvSpPr>
              <a:spLocks/>
            </p:cNvSpPr>
            <p:nvPr/>
          </p:nvSpPr>
          <p:spPr bwMode="auto">
            <a:xfrm>
              <a:off x="4565" y="2730"/>
              <a:ext cx="379" cy="392"/>
            </a:xfrm>
            <a:custGeom>
              <a:avLst/>
              <a:gdLst>
                <a:gd name="T0" fmla="*/ 0 w 522"/>
                <a:gd name="T1" fmla="*/ 0 h 510"/>
                <a:gd name="T2" fmla="*/ 5 w 522"/>
                <a:gd name="T3" fmla="*/ 2 h 510"/>
                <a:gd name="T4" fmla="*/ 8 w 522"/>
                <a:gd name="T5" fmla="*/ 5 h 510"/>
                <a:gd name="T6" fmla="*/ 12 w 522"/>
                <a:gd name="T7" fmla="*/ 13 h 510"/>
                <a:gd name="T8" fmla="*/ 12 w 522"/>
                <a:gd name="T9" fmla="*/ 19 h 510"/>
                <a:gd name="T10" fmla="*/ 15 w 522"/>
                <a:gd name="T11" fmla="*/ 25 h 510"/>
                <a:gd name="T12" fmla="*/ 16 w 522"/>
                <a:gd name="T13" fmla="*/ 27 h 510"/>
                <a:gd name="T14" fmla="*/ 18 w 522"/>
                <a:gd name="T15" fmla="*/ 28 h 510"/>
                <a:gd name="T16" fmla="*/ 21 w 522"/>
                <a:gd name="T17" fmla="*/ 35 h 510"/>
                <a:gd name="T18" fmla="*/ 23 w 522"/>
                <a:gd name="T19" fmla="*/ 40 h 510"/>
                <a:gd name="T20" fmla="*/ 25 w 522"/>
                <a:gd name="T21" fmla="*/ 45 h 510"/>
                <a:gd name="T22" fmla="*/ 29 w 522"/>
                <a:gd name="T23" fmla="*/ 48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Freeform 31"/>
            <p:cNvSpPr>
              <a:spLocks/>
            </p:cNvSpPr>
            <p:nvPr/>
          </p:nvSpPr>
          <p:spPr bwMode="auto">
            <a:xfrm>
              <a:off x="4164" y="2730"/>
              <a:ext cx="336" cy="438"/>
            </a:xfrm>
            <a:custGeom>
              <a:avLst/>
              <a:gdLst>
                <a:gd name="T0" fmla="*/ 26 w 462"/>
                <a:gd name="T1" fmla="*/ 0 h 570"/>
                <a:gd name="T2" fmla="*/ 20 w 462"/>
                <a:gd name="T3" fmla="*/ 2 h 570"/>
                <a:gd name="T4" fmla="*/ 14 w 462"/>
                <a:gd name="T5" fmla="*/ 16 h 570"/>
                <a:gd name="T6" fmla="*/ 9 w 462"/>
                <a:gd name="T7" fmla="*/ 22 h 570"/>
                <a:gd name="T8" fmla="*/ 9 w 462"/>
                <a:gd name="T9" fmla="*/ 33 h 570"/>
                <a:gd name="T10" fmla="*/ 7 w 462"/>
                <a:gd name="T11" fmla="*/ 42 h 570"/>
                <a:gd name="T12" fmla="*/ 4 w 462"/>
                <a:gd name="T13" fmla="*/ 48 h 570"/>
                <a:gd name="T14" fmla="*/ 0 w 462"/>
                <a:gd name="T15" fmla="*/ 54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9" name="Rectangle 32" descr="70%"/>
          <p:cNvSpPr>
            <a:spLocks noChangeArrowheads="1"/>
          </p:cNvSpPr>
          <p:nvPr/>
        </p:nvSpPr>
        <p:spPr bwMode="auto">
          <a:xfrm>
            <a:off x="5334000" y="5410200"/>
            <a:ext cx="3810000" cy="2590800"/>
          </a:xfrm>
          <a:prstGeom prst="rect">
            <a:avLst/>
          </a:prstGeom>
          <a:pattFill prst="pct70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13320" name="Group 33"/>
          <p:cNvGrpSpPr>
            <a:grpSpLocks/>
          </p:cNvGrpSpPr>
          <p:nvPr/>
        </p:nvGrpSpPr>
        <p:grpSpPr bwMode="auto">
          <a:xfrm>
            <a:off x="5334000" y="4419600"/>
            <a:ext cx="1390650" cy="1752600"/>
            <a:chOff x="564" y="1413"/>
            <a:chExt cx="1074" cy="1311"/>
          </a:xfrm>
        </p:grpSpPr>
        <p:grpSp>
          <p:nvGrpSpPr>
            <p:cNvPr id="13350" name="Group 34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3356" name="Oval 35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57" name="Oval 36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58" name="Line 37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59" name="AutoShape 38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3351" name="Freeform 39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2" name="Freeform 40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Freeform 41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Freeform 42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5" name="Freeform 43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1" name="Group 44"/>
          <p:cNvGrpSpPr>
            <a:grpSpLocks/>
          </p:cNvGrpSpPr>
          <p:nvPr/>
        </p:nvGrpSpPr>
        <p:grpSpPr bwMode="auto">
          <a:xfrm>
            <a:off x="6457950" y="4419600"/>
            <a:ext cx="1390650" cy="1752600"/>
            <a:chOff x="564" y="1413"/>
            <a:chExt cx="1074" cy="1311"/>
          </a:xfrm>
        </p:grpSpPr>
        <p:grpSp>
          <p:nvGrpSpPr>
            <p:cNvPr id="13340" name="Group 45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3346" name="Oval 46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47" name="Oval 47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48" name="Line 48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49" name="AutoShape 49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3341" name="Freeform 50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Freeform 51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Freeform 52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Freeform 53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Freeform 54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22" name="Group 55"/>
          <p:cNvGrpSpPr>
            <a:grpSpLocks/>
          </p:cNvGrpSpPr>
          <p:nvPr/>
        </p:nvGrpSpPr>
        <p:grpSpPr bwMode="auto">
          <a:xfrm>
            <a:off x="7696200" y="4419600"/>
            <a:ext cx="1390650" cy="1752600"/>
            <a:chOff x="564" y="1413"/>
            <a:chExt cx="1074" cy="1311"/>
          </a:xfrm>
        </p:grpSpPr>
        <p:grpSp>
          <p:nvGrpSpPr>
            <p:cNvPr id="13330" name="Group 56"/>
            <p:cNvGrpSpPr>
              <a:grpSpLocks/>
            </p:cNvGrpSpPr>
            <p:nvPr/>
          </p:nvGrpSpPr>
          <p:grpSpPr bwMode="auto">
            <a:xfrm>
              <a:off x="816" y="1413"/>
              <a:ext cx="534" cy="699"/>
              <a:chOff x="3120" y="1008"/>
              <a:chExt cx="336" cy="339"/>
            </a:xfrm>
          </p:grpSpPr>
          <p:sp>
            <p:nvSpPr>
              <p:cNvPr id="13336" name="Oval 57"/>
              <p:cNvSpPr>
                <a:spLocks noChangeArrowheads="1"/>
              </p:cNvSpPr>
              <p:nvPr/>
            </p:nvSpPr>
            <p:spPr bwMode="auto">
              <a:xfrm rot="-3358839">
                <a:off x="3188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37" name="Oval 58"/>
              <p:cNvSpPr>
                <a:spLocks noChangeArrowheads="1"/>
              </p:cNvSpPr>
              <p:nvPr/>
            </p:nvSpPr>
            <p:spPr bwMode="auto">
              <a:xfrm rot="3358083">
                <a:off x="3341" y="1225"/>
                <a:ext cx="48" cy="183"/>
              </a:xfrm>
              <a:prstGeom prst="ellipse">
                <a:avLst/>
              </a:pr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338" name="Line 59"/>
              <p:cNvSpPr>
                <a:spLocks noChangeShapeType="1"/>
              </p:cNvSpPr>
              <p:nvPr/>
            </p:nvSpPr>
            <p:spPr bwMode="auto">
              <a:xfrm>
                <a:off x="3288" y="1130"/>
                <a:ext cx="0" cy="217"/>
              </a:xfrm>
              <a:prstGeom prst="line">
                <a:avLst/>
              </a:prstGeom>
              <a:noFill/>
              <a:ln w="38100">
                <a:solidFill>
                  <a:srgbClr val="00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39" name="AutoShape 60"/>
              <p:cNvSpPr>
                <a:spLocks noChangeArrowheads="1"/>
              </p:cNvSpPr>
              <p:nvPr/>
            </p:nvSpPr>
            <p:spPr bwMode="auto">
              <a:xfrm>
                <a:off x="3181" y="1008"/>
                <a:ext cx="214" cy="188"/>
              </a:xfrm>
              <a:prstGeom prst="irregularSeal1">
                <a:avLst/>
              </a:prstGeom>
              <a:solidFill>
                <a:srgbClr val="FFFF00"/>
              </a:solidFill>
              <a:ln w="9525">
                <a:solidFill>
                  <a:srgbClr val="FFCC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eaLnBrk="1" hangingPunct="1"/>
                <a:endParaRPr lang="en-US" altLang="en-US"/>
              </a:p>
            </p:txBody>
          </p:sp>
        </p:grpSp>
        <p:sp>
          <p:nvSpPr>
            <p:cNvPr id="13331" name="Freeform 61"/>
            <p:cNvSpPr>
              <a:spLocks/>
            </p:cNvSpPr>
            <p:nvPr/>
          </p:nvSpPr>
          <p:spPr bwMode="auto">
            <a:xfrm>
              <a:off x="816" y="2136"/>
              <a:ext cx="258" cy="516"/>
            </a:xfrm>
            <a:custGeom>
              <a:avLst/>
              <a:gdLst>
                <a:gd name="T0" fmla="*/ 258 w 258"/>
                <a:gd name="T1" fmla="*/ 0 h 516"/>
                <a:gd name="T2" fmla="*/ 168 w 258"/>
                <a:gd name="T3" fmla="*/ 54 h 516"/>
                <a:gd name="T4" fmla="*/ 132 w 258"/>
                <a:gd name="T5" fmla="*/ 234 h 516"/>
                <a:gd name="T6" fmla="*/ 66 w 258"/>
                <a:gd name="T7" fmla="*/ 312 h 516"/>
                <a:gd name="T8" fmla="*/ 48 w 258"/>
                <a:gd name="T9" fmla="*/ 414 h 516"/>
                <a:gd name="T10" fmla="*/ 6 w 258"/>
                <a:gd name="T11" fmla="*/ 492 h 516"/>
                <a:gd name="T12" fmla="*/ 0 w 258"/>
                <a:gd name="T13" fmla="*/ 516 h 5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8"/>
                <a:gd name="T22" fmla="*/ 0 h 516"/>
                <a:gd name="T23" fmla="*/ 258 w 258"/>
                <a:gd name="T24" fmla="*/ 516 h 5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8" h="516">
                  <a:moveTo>
                    <a:pt x="258" y="0"/>
                  </a:moveTo>
                  <a:cubicBezTo>
                    <a:pt x="225" y="13"/>
                    <a:pt x="193" y="29"/>
                    <a:pt x="168" y="54"/>
                  </a:cubicBezTo>
                  <a:cubicBezTo>
                    <a:pt x="165" y="121"/>
                    <a:pt x="191" y="195"/>
                    <a:pt x="132" y="234"/>
                  </a:cubicBezTo>
                  <a:cubicBezTo>
                    <a:pt x="108" y="281"/>
                    <a:pt x="107" y="284"/>
                    <a:pt x="66" y="312"/>
                  </a:cubicBezTo>
                  <a:cubicBezTo>
                    <a:pt x="36" y="357"/>
                    <a:pt x="64" y="309"/>
                    <a:pt x="48" y="414"/>
                  </a:cubicBezTo>
                  <a:cubicBezTo>
                    <a:pt x="43" y="446"/>
                    <a:pt x="25" y="467"/>
                    <a:pt x="6" y="492"/>
                  </a:cubicBezTo>
                  <a:cubicBezTo>
                    <a:pt x="4" y="500"/>
                    <a:pt x="0" y="516"/>
                    <a:pt x="0" y="51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62"/>
            <p:cNvSpPr>
              <a:spLocks/>
            </p:cNvSpPr>
            <p:nvPr/>
          </p:nvSpPr>
          <p:spPr bwMode="auto">
            <a:xfrm>
              <a:off x="996" y="2136"/>
              <a:ext cx="112" cy="534"/>
            </a:xfrm>
            <a:custGeom>
              <a:avLst/>
              <a:gdLst>
                <a:gd name="T0" fmla="*/ 72 w 112"/>
                <a:gd name="T1" fmla="*/ 0 h 534"/>
                <a:gd name="T2" fmla="*/ 96 w 112"/>
                <a:gd name="T3" fmla="*/ 96 h 534"/>
                <a:gd name="T4" fmla="*/ 72 w 112"/>
                <a:gd name="T5" fmla="*/ 132 h 534"/>
                <a:gd name="T6" fmla="*/ 48 w 112"/>
                <a:gd name="T7" fmla="*/ 234 h 534"/>
                <a:gd name="T8" fmla="*/ 6 w 112"/>
                <a:gd name="T9" fmla="*/ 378 h 534"/>
                <a:gd name="T10" fmla="*/ 12 w 112"/>
                <a:gd name="T11" fmla="*/ 450 h 534"/>
                <a:gd name="T12" fmla="*/ 18 w 112"/>
                <a:gd name="T13" fmla="*/ 468 h 534"/>
                <a:gd name="T14" fmla="*/ 0 w 112"/>
                <a:gd name="T15" fmla="*/ 534 h 5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2"/>
                <a:gd name="T25" fmla="*/ 0 h 534"/>
                <a:gd name="T26" fmla="*/ 112 w 112"/>
                <a:gd name="T27" fmla="*/ 534 h 5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2" h="534">
                  <a:moveTo>
                    <a:pt x="72" y="0"/>
                  </a:moveTo>
                  <a:cubicBezTo>
                    <a:pt x="90" y="36"/>
                    <a:pt x="112" y="54"/>
                    <a:pt x="96" y="96"/>
                  </a:cubicBezTo>
                  <a:cubicBezTo>
                    <a:pt x="91" y="109"/>
                    <a:pt x="72" y="132"/>
                    <a:pt x="72" y="132"/>
                  </a:cubicBezTo>
                  <a:cubicBezTo>
                    <a:pt x="63" y="166"/>
                    <a:pt x="52" y="199"/>
                    <a:pt x="48" y="234"/>
                  </a:cubicBezTo>
                  <a:cubicBezTo>
                    <a:pt x="42" y="290"/>
                    <a:pt x="37" y="332"/>
                    <a:pt x="6" y="378"/>
                  </a:cubicBezTo>
                  <a:cubicBezTo>
                    <a:pt x="8" y="402"/>
                    <a:pt x="9" y="426"/>
                    <a:pt x="12" y="450"/>
                  </a:cubicBezTo>
                  <a:cubicBezTo>
                    <a:pt x="13" y="456"/>
                    <a:pt x="18" y="462"/>
                    <a:pt x="18" y="468"/>
                  </a:cubicBezTo>
                  <a:cubicBezTo>
                    <a:pt x="18" y="490"/>
                    <a:pt x="0" y="512"/>
                    <a:pt x="0" y="534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Freeform 63"/>
            <p:cNvSpPr>
              <a:spLocks/>
            </p:cNvSpPr>
            <p:nvPr/>
          </p:nvSpPr>
          <p:spPr bwMode="auto">
            <a:xfrm>
              <a:off x="1092" y="2142"/>
              <a:ext cx="180" cy="492"/>
            </a:xfrm>
            <a:custGeom>
              <a:avLst/>
              <a:gdLst>
                <a:gd name="T0" fmla="*/ 0 w 180"/>
                <a:gd name="T1" fmla="*/ 0 h 492"/>
                <a:gd name="T2" fmla="*/ 126 w 180"/>
                <a:gd name="T3" fmla="*/ 84 h 492"/>
                <a:gd name="T4" fmla="*/ 114 w 180"/>
                <a:gd name="T5" fmla="*/ 216 h 492"/>
                <a:gd name="T6" fmla="*/ 90 w 180"/>
                <a:gd name="T7" fmla="*/ 282 h 492"/>
                <a:gd name="T8" fmla="*/ 162 w 180"/>
                <a:gd name="T9" fmla="*/ 420 h 492"/>
                <a:gd name="T10" fmla="*/ 180 w 180"/>
                <a:gd name="T11" fmla="*/ 492 h 49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80"/>
                <a:gd name="T19" fmla="*/ 0 h 492"/>
                <a:gd name="T20" fmla="*/ 180 w 180"/>
                <a:gd name="T21" fmla="*/ 492 h 49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80" h="492">
                  <a:moveTo>
                    <a:pt x="0" y="0"/>
                  </a:moveTo>
                  <a:cubicBezTo>
                    <a:pt x="38" y="27"/>
                    <a:pt x="83" y="62"/>
                    <a:pt x="126" y="84"/>
                  </a:cubicBezTo>
                  <a:cubicBezTo>
                    <a:pt x="150" y="131"/>
                    <a:pt x="143" y="172"/>
                    <a:pt x="114" y="216"/>
                  </a:cubicBezTo>
                  <a:cubicBezTo>
                    <a:pt x="108" y="241"/>
                    <a:pt x="96" y="257"/>
                    <a:pt x="90" y="282"/>
                  </a:cubicBezTo>
                  <a:cubicBezTo>
                    <a:pt x="96" y="339"/>
                    <a:pt x="98" y="399"/>
                    <a:pt x="162" y="420"/>
                  </a:cubicBezTo>
                  <a:cubicBezTo>
                    <a:pt x="179" y="445"/>
                    <a:pt x="180" y="462"/>
                    <a:pt x="180" y="492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Freeform 64"/>
            <p:cNvSpPr>
              <a:spLocks/>
            </p:cNvSpPr>
            <p:nvPr/>
          </p:nvSpPr>
          <p:spPr bwMode="auto">
            <a:xfrm>
              <a:off x="1116" y="2154"/>
              <a:ext cx="522" cy="510"/>
            </a:xfrm>
            <a:custGeom>
              <a:avLst/>
              <a:gdLst>
                <a:gd name="T0" fmla="*/ 0 w 522"/>
                <a:gd name="T1" fmla="*/ 0 h 510"/>
                <a:gd name="T2" fmla="*/ 78 w 522"/>
                <a:gd name="T3" fmla="*/ 24 h 510"/>
                <a:gd name="T4" fmla="*/ 144 w 522"/>
                <a:gd name="T5" fmla="*/ 60 h 510"/>
                <a:gd name="T6" fmla="*/ 204 w 522"/>
                <a:gd name="T7" fmla="*/ 138 h 510"/>
                <a:gd name="T8" fmla="*/ 210 w 522"/>
                <a:gd name="T9" fmla="*/ 210 h 510"/>
                <a:gd name="T10" fmla="*/ 270 w 522"/>
                <a:gd name="T11" fmla="*/ 264 h 510"/>
                <a:gd name="T12" fmla="*/ 288 w 522"/>
                <a:gd name="T13" fmla="*/ 288 h 510"/>
                <a:gd name="T14" fmla="*/ 324 w 522"/>
                <a:gd name="T15" fmla="*/ 300 h 510"/>
                <a:gd name="T16" fmla="*/ 378 w 522"/>
                <a:gd name="T17" fmla="*/ 360 h 510"/>
                <a:gd name="T18" fmla="*/ 420 w 522"/>
                <a:gd name="T19" fmla="*/ 426 h 510"/>
                <a:gd name="T20" fmla="*/ 456 w 522"/>
                <a:gd name="T21" fmla="*/ 480 h 510"/>
                <a:gd name="T22" fmla="*/ 522 w 522"/>
                <a:gd name="T23" fmla="*/ 510 h 51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22"/>
                <a:gd name="T37" fmla="*/ 0 h 510"/>
                <a:gd name="T38" fmla="*/ 522 w 522"/>
                <a:gd name="T39" fmla="*/ 510 h 51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22" h="510">
                  <a:moveTo>
                    <a:pt x="0" y="0"/>
                  </a:moveTo>
                  <a:cubicBezTo>
                    <a:pt x="30" y="5"/>
                    <a:pt x="50" y="15"/>
                    <a:pt x="78" y="24"/>
                  </a:cubicBezTo>
                  <a:cubicBezTo>
                    <a:pt x="103" y="49"/>
                    <a:pt x="119" y="40"/>
                    <a:pt x="144" y="60"/>
                  </a:cubicBezTo>
                  <a:cubicBezTo>
                    <a:pt x="173" y="84"/>
                    <a:pt x="193" y="104"/>
                    <a:pt x="204" y="138"/>
                  </a:cubicBezTo>
                  <a:cubicBezTo>
                    <a:pt x="206" y="162"/>
                    <a:pt x="204" y="187"/>
                    <a:pt x="210" y="210"/>
                  </a:cubicBezTo>
                  <a:cubicBezTo>
                    <a:pt x="217" y="237"/>
                    <a:pt x="253" y="244"/>
                    <a:pt x="270" y="264"/>
                  </a:cubicBezTo>
                  <a:cubicBezTo>
                    <a:pt x="277" y="272"/>
                    <a:pt x="280" y="282"/>
                    <a:pt x="288" y="288"/>
                  </a:cubicBezTo>
                  <a:cubicBezTo>
                    <a:pt x="299" y="295"/>
                    <a:pt x="324" y="300"/>
                    <a:pt x="324" y="300"/>
                  </a:cubicBezTo>
                  <a:cubicBezTo>
                    <a:pt x="349" y="319"/>
                    <a:pt x="356" y="338"/>
                    <a:pt x="378" y="360"/>
                  </a:cubicBezTo>
                  <a:cubicBezTo>
                    <a:pt x="388" y="389"/>
                    <a:pt x="398" y="404"/>
                    <a:pt x="420" y="426"/>
                  </a:cubicBezTo>
                  <a:cubicBezTo>
                    <a:pt x="426" y="445"/>
                    <a:pt x="437" y="469"/>
                    <a:pt x="456" y="480"/>
                  </a:cubicBezTo>
                  <a:cubicBezTo>
                    <a:pt x="479" y="493"/>
                    <a:pt x="503" y="491"/>
                    <a:pt x="522" y="51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5" name="Freeform 65"/>
            <p:cNvSpPr>
              <a:spLocks/>
            </p:cNvSpPr>
            <p:nvPr/>
          </p:nvSpPr>
          <p:spPr bwMode="auto">
            <a:xfrm>
              <a:off x="564" y="2154"/>
              <a:ext cx="462" cy="570"/>
            </a:xfrm>
            <a:custGeom>
              <a:avLst/>
              <a:gdLst>
                <a:gd name="T0" fmla="*/ 462 w 462"/>
                <a:gd name="T1" fmla="*/ 0 h 570"/>
                <a:gd name="T2" fmla="*/ 354 w 462"/>
                <a:gd name="T3" fmla="*/ 18 h 570"/>
                <a:gd name="T4" fmla="*/ 246 w 462"/>
                <a:gd name="T5" fmla="*/ 168 h 570"/>
                <a:gd name="T6" fmla="*/ 168 w 462"/>
                <a:gd name="T7" fmla="*/ 234 h 570"/>
                <a:gd name="T8" fmla="*/ 150 w 462"/>
                <a:gd name="T9" fmla="*/ 354 h 570"/>
                <a:gd name="T10" fmla="*/ 108 w 462"/>
                <a:gd name="T11" fmla="*/ 450 h 570"/>
                <a:gd name="T12" fmla="*/ 60 w 462"/>
                <a:gd name="T13" fmla="*/ 516 h 570"/>
                <a:gd name="T14" fmla="*/ 0 w 462"/>
                <a:gd name="T15" fmla="*/ 570 h 5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62"/>
                <a:gd name="T25" fmla="*/ 0 h 570"/>
                <a:gd name="T26" fmla="*/ 462 w 462"/>
                <a:gd name="T27" fmla="*/ 570 h 5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62" h="570">
                  <a:moveTo>
                    <a:pt x="462" y="0"/>
                  </a:moveTo>
                  <a:cubicBezTo>
                    <a:pt x="425" y="5"/>
                    <a:pt x="390" y="9"/>
                    <a:pt x="354" y="18"/>
                  </a:cubicBezTo>
                  <a:cubicBezTo>
                    <a:pt x="322" y="82"/>
                    <a:pt x="323" y="142"/>
                    <a:pt x="246" y="168"/>
                  </a:cubicBezTo>
                  <a:cubicBezTo>
                    <a:pt x="225" y="196"/>
                    <a:pt x="203" y="222"/>
                    <a:pt x="168" y="234"/>
                  </a:cubicBezTo>
                  <a:cubicBezTo>
                    <a:pt x="141" y="315"/>
                    <a:pt x="171" y="216"/>
                    <a:pt x="150" y="354"/>
                  </a:cubicBezTo>
                  <a:cubicBezTo>
                    <a:pt x="145" y="384"/>
                    <a:pt x="124" y="425"/>
                    <a:pt x="108" y="450"/>
                  </a:cubicBezTo>
                  <a:cubicBezTo>
                    <a:pt x="93" y="473"/>
                    <a:pt x="79" y="497"/>
                    <a:pt x="60" y="516"/>
                  </a:cubicBezTo>
                  <a:cubicBezTo>
                    <a:pt x="41" y="535"/>
                    <a:pt x="12" y="546"/>
                    <a:pt x="0" y="57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323" name="Picture 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1295400"/>
            <a:ext cx="40862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72"/>
          <p:cNvSpPr txBox="1">
            <a:spLocks noChangeArrowheads="1"/>
          </p:cNvSpPr>
          <p:nvPr/>
        </p:nvSpPr>
        <p:spPr bwMode="auto">
          <a:xfrm rot="-5400000">
            <a:off x="1834357" y="2289968"/>
            <a:ext cx="996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Biomass</a:t>
            </a:r>
          </a:p>
        </p:txBody>
      </p:sp>
      <p:sp>
        <p:nvSpPr>
          <p:cNvPr id="13325" name="Text Box 73"/>
          <p:cNvSpPr txBox="1">
            <a:spLocks noChangeArrowheads="1"/>
          </p:cNvSpPr>
          <p:nvPr/>
        </p:nvSpPr>
        <p:spPr bwMode="auto">
          <a:xfrm>
            <a:off x="4191000" y="36576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/>
              <a:t>Time</a:t>
            </a:r>
          </a:p>
        </p:txBody>
      </p:sp>
      <p:sp>
        <p:nvSpPr>
          <p:cNvPr id="13326" name="Text Box 74"/>
          <p:cNvSpPr txBox="1">
            <a:spLocks noChangeArrowheads="1"/>
          </p:cNvSpPr>
          <p:nvPr/>
        </p:nvSpPr>
        <p:spPr bwMode="auto">
          <a:xfrm>
            <a:off x="4632325" y="2552700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FFFF"/>
                </a:solidFill>
              </a:rPr>
              <a:t>Logistic</a:t>
            </a:r>
          </a:p>
        </p:txBody>
      </p:sp>
      <p:sp>
        <p:nvSpPr>
          <p:cNvPr id="13327" name="Text Box 75"/>
          <p:cNvSpPr txBox="1">
            <a:spLocks noChangeArrowheads="1"/>
          </p:cNvSpPr>
          <p:nvPr/>
        </p:nvSpPr>
        <p:spPr bwMode="auto">
          <a:xfrm>
            <a:off x="3260725" y="209550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FF00"/>
                </a:solidFill>
              </a:rPr>
              <a:t>Regrowth</a:t>
            </a:r>
          </a:p>
        </p:txBody>
      </p:sp>
      <p:sp>
        <p:nvSpPr>
          <p:cNvPr id="13328" name="Line 76"/>
          <p:cNvSpPr>
            <a:spLocks noChangeShapeType="1"/>
          </p:cNvSpPr>
          <p:nvPr/>
        </p:nvSpPr>
        <p:spPr bwMode="auto">
          <a:xfrm flipV="1">
            <a:off x="1819275" y="2647950"/>
            <a:ext cx="1228725" cy="628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Text Box 77"/>
          <p:cNvSpPr txBox="1">
            <a:spLocks noChangeArrowheads="1"/>
          </p:cNvSpPr>
          <p:nvPr/>
        </p:nvSpPr>
        <p:spPr bwMode="auto">
          <a:xfrm>
            <a:off x="517525" y="3238500"/>
            <a:ext cx="23780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folHlink"/>
                </a:solidFill>
              </a:rPr>
              <a:t>re-growth should be more rapid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4379</TotalTime>
  <Words>1147</Words>
  <Application>Microsoft Office PowerPoint</Application>
  <PresentationFormat>On-screen Show (4:3)</PresentationFormat>
  <Paragraphs>247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Moose and Wolves on Isle Royale</vt:lpstr>
      <vt:lpstr>Isle Royale National Park</vt:lpstr>
      <vt:lpstr>Moose on Isle Royale</vt:lpstr>
      <vt:lpstr>Enter Wolves</vt:lpstr>
      <vt:lpstr>Population Trends of Wolves and Moose</vt:lpstr>
      <vt:lpstr>What Regulates Moose Population Growth?</vt:lpstr>
      <vt:lpstr>PowerPoint Presentation</vt:lpstr>
      <vt:lpstr>Statistical Model 1: Moose, Food, and Wolves</vt:lpstr>
      <vt:lpstr>Statistical Model 2: Moose, Food, Wolves, and Climate</vt:lpstr>
      <vt:lpstr>Summary of wolf moose interactions</vt:lpstr>
      <vt:lpstr>PowerPoint Presentation</vt:lpstr>
    </vt:vector>
  </TitlesOfParts>
  <Company>Biological Sciences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Nuismer</dc:creator>
  <cp:lastModifiedBy>Nuismer</cp:lastModifiedBy>
  <cp:revision>589</cp:revision>
  <dcterms:created xsi:type="dcterms:W3CDTF">2004-02-10T02:01:49Z</dcterms:created>
  <dcterms:modified xsi:type="dcterms:W3CDTF">2015-03-24T16:44:54Z</dcterms:modified>
</cp:coreProperties>
</file>