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8" r:id="rId2"/>
    <p:sldId id="340" r:id="rId3"/>
    <p:sldId id="345" r:id="rId4"/>
    <p:sldId id="344" r:id="rId5"/>
    <p:sldId id="346" r:id="rId6"/>
    <p:sldId id="341" r:id="rId7"/>
    <p:sldId id="347" r:id="rId8"/>
    <p:sldId id="354" r:id="rId9"/>
    <p:sldId id="348" r:id="rId10"/>
    <p:sldId id="355" r:id="rId11"/>
    <p:sldId id="376" r:id="rId12"/>
    <p:sldId id="356" r:id="rId13"/>
    <p:sldId id="358" r:id="rId14"/>
    <p:sldId id="360" r:id="rId15"/>
    <p:sldId id="359" r:id="rId16"/>
    <p:sldId id="361" r:id="rId17"/>
    <p:sldId id="357" r:id="rId18"/>
    <p:sldId id="352" r:id="rId19"/>
    <p:sldId id="353" r:id="rId20"/>
    <p:sldId id="362" r:id="rId21"/>
    <p:sldId id="363" r:id="rId22"/>
    <p:sldId id="364" r:id="rId23"/>
    <p:sldId id="365" r:id="rId24"/>
    <p:sldId id="366" r:id="rId25"/>
    <p:sldId id="367" r:id="rId26"/>
    <p:sldId id="380" r:id="rId27"/>
    <p:sldId id="381" r:id="rId28"/>
    <p:sldId id="382" r:id="rId29"/>
    <p:sldId id="371" r:id="rId30"/>
    <p:sldId id="368" r:id="rId31"/>
    <p:sldId id="374" r:id="rId32"/>
    <p:sldId id="379" r:id="rId33"/>
    <p:sldId id="369" r:id="rId34"/>
    <p:sldId id="370" r:id="rId35"/>
    <p:sldId id="373" r:id="rId36"/>
    <p:sldId id="377" r:id="rId37"/>
    <p:sldId id="378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0099"/>
    <a:srgbClr val="FF6600"/>
    <a:srgbClr val="FF0000"/>
    <a:srgbClr val="FFFF00"/>
    <a:srgbClr val="00FFFF"/>
    <a:srgbClr val="FFFF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68" autoAdjust="0"/>
    <p:restoredTop sz="93835" autoAdjust="0"/>
  </p:normalViewPr>
  <p:slideViewPr>
    <p:cSldViewPr>
      <p:cViewPr>
        <p:scale>
          <a:sx n="100" d="100"/>
          <a:sy n="100" d="100"/>
        </p:scale>
        <p:origin x="-1860" y="-5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4E809-7F98-461B-8389-576316D56F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387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84525-38C1-4F13-924D-1A66DBE86D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88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BF17C-2C4E-45DF-B6E5-D952D03AB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81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D5668-5D7F-49AC-9CE1-445B418014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09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9E6F1-65EE-493E-BC26-8ECDDD688E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685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CB599-1DFD-4435-B6B9-E06F497E4F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877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C9122-C13E-4412-B397-6B371AF6BE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443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C9006-E962-4123-B732-B82B5E63B0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610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30CC2-67A4-41B5-991C-BDEBBDC58B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09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DECB9-07E5-4B33-8ADA-843EEE4758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2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941F1-D2EC-4380-9C84-56742630D9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852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9E071F79-26BB-480E-873C-CF3BFDE3D1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8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8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31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3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3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10" Type="http://schemas.openxmlformats.org/officeDocument/2006/relationships/image" Target="../media/image43.wmf"/><Relationship Id="rId4" Type="http://schemas.openxmlformats.org/officeDocument/2006/relationships/image" Target="../media/image41.wmf"/><Relationship Id="rId9" Type="http://schemas.openxmlformats.org/officeDocument/2006/relationships/oleObject" Target="../embeddings/oleObject16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42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46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49.jpeg"/><Relationship Id="rId4" Type="http://schemas.openxmlformats.org/officeDocument/2006/relationships/image" Target="../media/image48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0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wmf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Parasitism</a:t>
            </a:r>
          </a:p>
        </p:txBody>
      </p:sp>
      <p:pic>
        <p:nvPicPr>
          <p:cNvPr id="2051" name="Picture 12" descr="Warble fly: pupa and ad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1295400"/>
            <a:ext cx="29527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4" descr="Warble fly larvae emerging from b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0"/>
            <a:ext cx="30194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6" descr="[warbles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724400"/>
            <a:ext cx="27432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17"/>
          <p:cNvSpPr>
            <a:spLocks noChangeArrowheads="1"/>
          </p:cNvSpPr>
          <p:nvPr/>
        </p:nvSpPr>
        <p:spPr bwMode="auto">
          <a:xfrm>
            <a:off x="771525" y="3133725"/>
            <a:ext cx="203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b="1" i="1"/>
              <a:t>Hypoderma tarandi</a:t>
            </a:r>
            <a:endParaRPr lang="en-US" altLang="en-US" b="1"/>
          </a:p>
          <a:p>
            <a:pPr algn="ctr" eaLnBrk="1" hangingPunct="1"/>
            <a:r>
              <a:rPr lang="en-US" altLang="en-US" b="1"/>
              <a:t>(Warble fly)</a:t>
            </a:r>
          </a:p>
        </p:txBody>
      </p:sp>
      <p:pic>
        <p:nvPicPr>
          <p:cNvPr id="2055" name="Picture 19" descr="caribo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43000"/>
            <a:ext cx="1798638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20"/>
          <p:cNvSpPr txBox="1">
            <a:spLocks noChangeArrowheads="1"/>
          </p:cNvSpPr>
          <p:nvPr/>
        </p:nvSpPr>
        <p:spPr bwMode="auto">
          <a:xfrm>
            <a:off x="6324600" y="3581400"/>
            <a:ext cx="920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/>
              <a:t>Caribou</a:t>
            </a:r>
          </a:p>
        </p:txBody>
      </p:sp>
      <p:sp>
        <p:nvSpPr>
          <p:cNvPr id="2057" name="Line 21"/>
          <p:cNvSpPr>
            <a:spLocks noChangeShapeType="1"/>
          </p:cNvSpPr>
          <p:nvPr/>
        </p:nvSpPr>
        <p:spPr bwMode="auto">
          <a:xfrm>
            <a:off x="3505200" y="2286000"/>
            <a:ext cx="1981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" name="Line 22"/>
          <p:cNvSpPr>
            <a:spLocks noChangeShapeType="1"/>
          </p:cNvSpPr>
          <p:nvPr/>
        </p:nvSpPr>
        <p:spPr bwMode="auto">
          <a:xfrm>
            <a:off x="6781800" y="403860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9" name="Line 23"/>
          <p:cNvSpPr>
            <a:spLocks noChangeShapeType="1"/>
          </p:cNvSpPr>
          <p:nvPr/>
        </p:nvSpPr>
        <p:spPr bwMode="auto">
          <a:xfrm flipH="1">
            <a:off x="3962400" y="5486400"/>
            <a:ext cx="1219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Line 24"/>
          <p:cNvSpPr>
            <a:spLocks noChangeShapeType="1"/>
          </p:cNvSpPr>
          <p:nvPr/>
        </p:nvSpPr>
        <p:spPr bwMode="auto">
          <a:xfrm flipV="1">
            <a:off x="1981200" y="38100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Red grouse and nematode parasites</a:t>
            </a:r>
          </a:p>
        </p:txBody>
      </p:sp>
      <p:pic>
        <p:nvPicPr>
          <p:cNvPr id="12291" name="Picture 5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249988" cy="409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88900" y="6057900"/>
            <a:ext cx="9055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b="1"/>
              <a:t>Could observed fluctuations in grouse density be due to the parasite?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800" b="1"/>
              <a:t>Evidence suggests that the parasite has strong negative effects</a:t>
            </a:r>
            <a:endParaRPr lang="en-US" altLang="en-US" b="1"/>
          </a:p>
        </p:txBody>
      </p:sp>
      <p:pic>
        <p:nvPicPr>
          <p:cNvPr id="13315" name="Picture 7" descr="scan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4005263" cy="574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8" descr="red-grou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47800"/>
            <a:ext cx="26670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9" descr="Taxeism.jpg (8551 bytes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14800"/>
            <a:ext cx="2514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 Box 10"/>
          <p:cNvSpPr txBox="1">
            <a:spLocks noChangeArrowheads="1"/>
          </p:cNvSpPr>
          <p:nvPr/>
        </p:nvSpPr>
        <p:spPr bwMode="auto">
          <a:xfrm>
            <a:off x="4343400" y="5943600"/>
            <a:ext cx="43592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b="1"/>
              <a:t>But do these negative effects regulate grouse population densities?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An experimental test </a:t>
            </a:r>
          </a:p>
          <a:p>
            <a:pPr algn="ctr" eaLnBrk="1" hangingPunct="1"/>
            <a:r>
              <a:rPr lang="en-US" altLang="en-US" sz="1400" b="1"/>
              <a:t>(Hudson et. al. 1998)</a:t>
            </a:r>
          </a:p>
        </p:txBody>
      </p:sp>
      <p:pic>
        <p:nvPicPr>
          <p:cNvPr id="14339" name="Picture 5" descr="t26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62388"/>
            <a:ext cx="36195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1295400" y="6110288"/>
            <a:ext cx="1562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/>
              <a:t>Scottish Moor</a:t>
            </a:r>
          </a:p>
        </p:txBody>
      </p:sp>
      <p:pic>
        <p:nvPicPr>
          <p:cNvPr id="14341" name="Picture 7" descr="red-grou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14438"/>
            <a:ext cx="3603625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8"/>
          <p:cNvSpPr txBox="1">
            <a:spLocks noChangeArrowheads="1"/>
          </p:cNvSpPr>
          <p:nvPr/>
        </p:nvSpPr>
        <p:spPr bwMode="auto">
          <a:xfrm>
            <a:off x="4419600" y="1978025"/>
            <a:ext cx="435927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b="1"/>
              <a:t> Selected 6 independently managed moors</a:t>
            </a:r>
          </a:p>
          <a:p>
            <a:pPr eaLnBrk="1" hangingPunct="1">
              <a:buFontTx/>
              <a:buChar char="•"/>
            </a:pPr>
            <a:endParaRPr lang="en-US" altLang="en-US" b="1"/>
          </a:p>
          <a:p>
            <a:pPr eaLnBrk="1" hangingPunct="1">
              <a:buFontTx/>
              <a:buChar char="•"/>
            </a:pPr>
            <a:r>
              <a:rPr lang="en-US" altLang="en-US" b="1"/>
              <a:t> 2 untreated controls</a:t>
            </a:r>
          </a:p>
          <a:p>
            <a:pPr eaLnBrk="1" hangingPunct="1">
              <a:buFontTx/>
              <a:buChar char="•"/>
            </a:pPr>
            <a:endParaRPr lang="en-US" altLang="en-US" b="1"/>
          </a:p>
          <a:p>
            <a:pPr eaLnBrk="1" hangingPunct="1">
              <a:buFontTx/>
              <a:buChar char="•"/>
            </a:pPr>
            <a:r>
              <a:rPr lang="en-US" altLang="en-US" b="1"/>
              <a:t> 2 treated with anti-parasite drugs in 1989</a:t>
            </a:r>
          </a:p>
          <a:p>
            <a:pPr eaLnBrk="1" hangingPunct="1">
              <a:buFontTx/>
              <a:buChar char="•"/>
            </a:pPr>
            <a:endParaRPr lang="en-US" altLang="en-US" b="1"/>
          </a:p>
          <a:p>
            <a:pPr eaLnBrk="1" hangingPunct="1">
              <a:buFontTx/>
              <a:buChar char="•"/>
            </a:pPr>
            <a:r>
              <a:rPr lang="en-US" altLang="en-US" b="1"/>
              <a:t> 2 treated with anti-parasite drugs in 1989  </a:t>
            </a:r>
          </a:p>
          <a:p>
            <a:pPr eaLnBrk="1" hangingPunct="1"/>
            <a:r>
              <a:rPr lang="en-US" altLang="en-US" b="1"/>
              <a:t>  and 1993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Experimental results</a:t>
            </a:r>
          </a:p>
        </p:txBody>
      </p:sp>
      <p:pic>
        <p:nvPicPr>
          <p:cNvPr id="15363" name="Picture 7" descr="scan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1066800"/>
            <a:ext cx="3173412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9"/>
          <p:cNvSpPr txBox="1">
            <a:spLocks noChangeArrowheads="1"/>
          </p:cNvSpPr>
          <p:nvPr/>
        </p:nvSpPr>
        <p:spPr bwMode="auto">
          <a:xfrm>
            <a:off x="4343400" y="2022475"/>
            <a:ext cx="4359275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/>
              <a:t> Cycles were decreased in treated   </a:t>
            </a:r>
          </a:p>
          <a:p>
            <a:pPr eaLnBrk="1" hangingPunct="1"/>
            <a:r>
              <a:rPr lang="en-US" altLang="en-US"/>
              <a:t>   populations</a:t>
            </a:r>
          </a:p>
          <a:p>
            <a:pPr eaLnBrk="1" hangingPunct="1">
              <a:buFontTx/>
              <a:buChar char="•"/>
            </a:pPr>
            <a:endParaRPr lang="en-US" altLang="en-US"/>
          </a:p>
          <a:p>
            <a:pPr eaLnBrk="1" hangingPunct="1">
              <a:buFontTx/>
              <a:buChar char="•"/>
            </a:pPr>
            <a:endParaRPr lang="en-US" altLang="en-US"/>
          </a:p>
          <a:p>
            <a:pPr eaLnBrk="1" hangingPunct="1">
              <a:buFontTx/>
              <a:buChar char="•"/>
            </a:pPr>
            <a:r>
              <a:rPr lang="en-US" altLang="en-US"/>
              <a:t> Cycle amplitude decreased with increasing</a:t>
            </a:r>
          </a:p>
          <a:p>
            <a:pPr eaLnBrk="1" hangingPunct="1"/>
            <a:r>
              <a:rPr lang="en-US" altLang="en-US"/>
              <a:t>   application of anti-nematode drugs</a:t>
            </a:r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>
              <a:buFontTx/>
              <a:buChar char="•"/>
            </a:pPr>
            <a:r>
              <a:rPr lang="en-US" altLang="en-US"/>
              <a:t> Suggests that nematode parasites shape </a:t>
            </a:r>
          </a:p>
          <a:p>
            <a:pPr eaLnBrk="1" hangingPunct="1"/>
            <a:r>
              <a:rPr lang="en-US" altLang="en-US"/>
              <a:t>  grouse population densities</a:t>
            </a:r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Can parasites regulate host population density?</a:t>
            </a:r>
          </a:p>
          <a:p>
            <a:pPr algn="ctr" eaLnBrk="1" hangingPunct="1"/>
            <a:r>
              <a:rPr lang="en-US" altLang="en-US" sz="2000" b="1"/>
              <a:t>The American Chestnut</a:t>
            </a:r>
          </a:p>
        </p:txBody>
      </p:sp>
      <p:pic>
        <p:nvPicPr>
          <p:cNvPr id="16387" name="Picture 5" descr="chesran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207645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7" descr="American_Chestnut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50" y="1219200"/>
            <a:ext cx="36004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8"/>
          <p:cNvSpPr>
            <a:spLocks noChangeArrowheads="1"/>
          </p:cNvSpPr>
          <p:nvPr/>
        </p:nvSpPr>
        <p:spPr bwMode="auto">
          <a:xfrm>
            <a:off x="4749800" y="6019800"/>
            <a:ext cx="2184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b="1" i="1"/>
              <a:t>Castanea dentata</a:t>
            </a:r>
            <a:endParaRPr lang="en-US" altLang="en-US" b="1"/>
          </a:p>
          <a:p>
            <a:pPr algn="ctr" eaLnBrk="1" hangingPunct="1"/>
            <a:r>
              <a:rPr lang="en-US" altLang="en-US" b="1"/>
              <a:t>(American chestnut)</a:t>
            </a:r>
          </a:p>
        </p:txBody>
      </p:sp>
      <p:sp>
        <p:nvSpPr>
          <p:cNvPr id="16390" name="Rectangle 9"/>
          <p:cNvSpPr>
            <a:spLocks noChangeArrowheads="1"/>
          </p:cNvSpPr>
          <p:nvPr/>
        </p:nvSpPr>
        <p:spPr bwMode="auto">
          <a:xfrm>
            <a:off x="76200" y="5103813"/>
            <a:ext cx="32766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b="1"/>
              <a:t>Geographic range of </a:t>
            </a:r>
          </a:p>
          <a:p>
            <a:pPr algn="ctr" eaLnBrk="1" hangingPunct="1"/>
            <a:r>
              <a:rPr lang="en-US" altLang="en-US" b="1" i="1"/>
              <a:t>Castanea dentata </a:t>
            </a:r>
            <a:r>
              <a:rPr lang="en-US" altLang="en-US" b="1"/>
              <a:t>in the early 1900’s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Can parasites regulate host population density?</a:t>
            </a:r>
          </a:p>
        </p:txBody>
      </p:sp>
      <p:pic>
        <p:nvPicPr>
          <p:cNvPr id="17411" name="Picture 9" descr="bl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23622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16"/>
          <p:cNvSpPr>
            <a:spLocks noChangeArrowheads="1"/>
          </p:cNvSpPr>
          <p:nvPr/>
        </p:nvSpPr>
        <p:spPr bwMode="auto">
          <a:xfrm>
            <a:off x="1347788" y="4813300"/>
            <a:ext cx="230981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1600" b="1" i="1"/>
              <a:t>Cryphonectria parasitica</a:t>
            </a:r>
          </a:p>
          <a:p>
            <a:pPr algn="ctr" eaLnBrk="1" hangingPunct="1"/>
            <a:r>
              <a:rPr lang="en-US" altLang="en-US" sz="1600" b="1"/>
              <a:t>(Chestnut blight fungus)</a:t>
            </a:r>
          </a:p>
          <a:p>
            <a:pPr algn="ctr" eaLnBrk="1" hangingPunct="1"/>
            <a:r>
              <a:rPr lang="en-US" altLang="en-US" sz="1600" b="1"/>
              <a:t> </a:t>
            </a:r>
          </a:p>
        </p:txBody>
      </p:sp>
      <p:pic>
        <p:nvPicPr>
          <p:cNvPr id="17413" name="Picture 20" descr="Blight Canker2.jpg (17474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05000"/>
            <a:ext cx="14097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 Box 21"/>
          <p:cNvSpPr txBox="1">
            <a:spLocks noChangeArrowheads="1"/>
          </p:cNvSpPr>
          <p:nvPr/>
        </p:nvSpPr>
        <p:spPr bwMode="auto">
          <a:xfrm>
            <a:off x="4800600" y="1828800"/>
            <a:ext cx="40386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/>
              <a:t> Parasite was introduced around 1904 from nursery stock imported from China</a:t>
            </a:r>
          </a:p>
          <a:p>
            <a:pPr eaLnBrk="1" hangingPunct="1">
              <a:buFontTx/>
              <a:buChar char="•"/>
            </a:pPr>
            <a:endParaRPr lang="en-US" altLang="en-US"/>
          </a:p>
          <a:p>
            <a:pPr eaLnBrk="1" hangingPunct="1">
              <a:buFontTx/>
              <a:buChar char="•"/>
            </a:pPr>
            <a:r>
              <a:rPr lang="en-US" altLang="en-US"/>
              <a:t> Parasite is not virulent on its normal hosts</a:t>
            </a:r>
          </a:p>
          <a:p>
            <a:pPr eaLnBrk="1" hangingPunct="1">
              <a:buFontTx/>
              <a:buChar char="•"/>
            </a:pPr>
            <a:endParaRPr lang="en-US" altLang="en-US"/>
          </a:p>
          <a:p>
            <a:pPr eaLnBrk="1" hangingPunct="1">
              <a:buFontTx/>
              <a:buChar char="•"/>
            </a:pPr>
            <a:r>
              <a:rPr lang="en-US" altLang="en-US"/>
              <a:t> It is, however, highly virulent on American Chestnut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Can parasites regulate host population density?</a:t>
            </a:r>
          </a:p>
        </p:txBody>
      </p:sp>
      <p:grpSp>
        <p:nvGrpSpPr>
          <p:cNvPr id="18435" name="Group 7"/>
          <p:cNvGrpSpPr>
            <a:grpSpLocks/>
          </p:cNvGrpSpPr>
          <p:nvPr/>
        </p:nvGrpSpPr>
        <p:grpSpPr bwMode="auto">
          <a:xfrm>
            <a:off x="381000" y="762000"/>
            <a:ext cx="6629400" cy="4968875"/>
            <a:chOff x="864" y="720"/>
            <a:chExt cx="4176" cy="3130"/>
          </a:xfrm>
        </p:grpSpPr>
        <p:pic>
          <p:nvPicPr>
            <p:cNvPr id="18437" name="Picture 4" descr="scan00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720"/>
              <a:ext cx="4176" cy="3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38" name="Rectangle 5"/>
            <p:cNvSpPr>
              <a:spLocks noChangeArrowheads="1"/>
            </p:cNvSpPr>
            <p:nvPr/>
          </p:nvSpPr>
          <p:spPr bwMode="auto">
            <a:xfrm>
              <a:off x="2784" y="2352"/>
              <a:ext cx="1824" cy="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439" name="Rectangle 6"/>
            <p:cNvSpPr>
              <a:spLocks noChangeArrowheads="1"/>
            </p:cNvSpPr>
            <p:nvPr/>
          </p:nvSpPr>
          <p:spPr bwMode="auto">
            <a:xfrm>
              <a:off x="1530" y="744"/>
              <a:ext cx="1824" cy="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8436" name="Text Box 8"/>
          <p:cNvSpPr txBox="1">
            <a:spLocks noChangeArrowheads="1"/>
          </p:cNvSpPr>
          <p:nvPr/>
        </p:nvSpPr>
        <p:spPr bwMode="auto">
          <a:xfrm>
            <a:off x="5165725" y="2019300"/>
            <a:ext cx="3673475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/>
              <a:t> The parasite rapidly reduced the population density of its host</a:t>
            </a:r>
          </a:p>
          <a:p>
            <a:pPr eaLnBrk="1" hangingPunct="1">
              <a:buFontTx/>
              <a:buChar char="•"/>
            </a:pPr>
            <a:endParaRPr lang="en-US" altLang="en-US"/>
          </a:p>
          <a:p>
            <a:pPr eaLnBrk="1" hangingPunct="1">
              <a:buFontTx/>
              <a:buChar char="•"/>
            </a:pPr>
            <a:endParaRPr lang="en-US" altLang="en-US"/>
          </a:p>
          <a:p>
            <a:pPr eaLnBrk="1" hangingPunct="1">
              <a:buFontTx/>
              <a:buChar char="•"/>
            </a:pPr>
            <a:endParaRPr lang="en-US" altLang="en-US"/>
          </a:p>
          <a:p>
            <a:pPr eaLnBrk="1" hangingPunct="1">
              <a:buFontTx/>
              <a:buChar char="•"/>
            </a:pPr>
            <a:r>
              <a:rPr lang="en-US" altLang="en-US"/>
              <a:t> Today there are no longer any commercially viable populations of American Chestnut</a:t>
            </a:r>
          </a:p>
          <a:p>
            <a:pPr eaLnBrk="1" hangingPunct="1">
              <a:buFontTx/>
              <a:buChar char="•"/>
            </a:pPr>
            <a:endParaRPr lang="en-US" altLang="en-US"/>
          </a:p>
          <a:p>
            <a:pPr eaLnBrk="1" hangingPunct="1">
              <a:buFontTx/>
              <a:buChar char="•"/>
            </a:pPr>
            <a:endParaRPr lang="en-US" altLang="en-US"/>
          </a:p>
          <a:p>
            <a:pPr eaLnBrk="1" hangingPunct="1">
              <a:buFontTx/>
              <a:buChar char="•"/>
            </a:pPr>
            <a:r>
              <a:rPr lang="en-US" altLang="en-US"/>
              <a:t> Suggests that parasites can, in some cases, virtually eradicate their host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7131050" y="6488113"/>
            <a:ext cx="15446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400" b="1"/>
              <a:t>From Stiling 2002</a:t>
            </a:r>
          </a:p>
        </p:txBody>
      </p:sp>
      <p:grpSp>
        <p:nvGrpSpPr>
          <p:cNvPr id="19459" name="Group 9"/>
          <p:cNvGrpSpPr>
            <a:grpSpLocks/>
          </p:cNvGrpSpPr>
          <p:nvPr/>
        </p:nvGrpSpPr>
        <p:grpSpPr bwMode="auto">
          <a:xfrm>
            <a:off x="152400" y="762000"/>
            <a:ext cx="8839200" cy="4111625"/>
            <a:chOff x="96" y="864"/>
            <a:chExt cx="5568" cy="2590"/>
          </a:xfrm>
        </p:grpSpPr>
        <p:pic>
          <p:nvPicPr>
            <p:cNvPr id="19462" name="Picture 6" descr="Picture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866"/>
              <a:ext cx="5376" cy="2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3" name="Rectangle 7"/>
            <p:cNvSpPr>
              <a:spLocks noChangeArrowheads="1"/>
            </p:cNvSpPr>
            <p:nvPr/>
          </p:nvSpPr>
          <p:spPr bwMode="auto">
            <a:xfrm>
              <a:off x="96" y="864"/>
              <a:ext cx="5568" cy="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19460" name="Text Box 10"/>
          <p:cNvSpPr txBox="1">
            <a:spLocks noChangeArrowheads="1"/>
          </p:cNvSpPr>
          <p:nvPr/>
        </p:nvSpPr>
        <p:spPr bwMode="auto">
          <a:xfrm>
            <a:off x="381000" y="5524500"/>
            <a:ext cx="8594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400" b="1"/>
              <a:t>Why do some parasites cause so many more deaths than others?</a:t>
            </a:r>
          </a:p>
        </p:txBody>
      </p:sp>
      <p:sp>
        <p:nvSpPr>
          <p:cNvPr id="19461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Can parasites regulate host population density?</a:t>
            </a:r>
          </a:p>
          <a:p>
            <a:pPr algn="ctr" eaLnBrk="1" hangingPunct="1"/>
            <a:r>
              <a:rPr lang="en-US" altLang="en-US" sz="2000" b="1"/>
              <a:t>Human diseases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Part of the answer lies in the degree of spread</a:t>
            </a:r>
          </a:p>
        </p:txBody>
      </p:sp>
      <p:sp>
        <p:nvSpPr>
          <p:cNvPr id="20483" name="Text Box 17"/>
          <p:cNvSpPr txBox="1">
            <a:spLocks noChangeArrowheads="1"/>
          </p:cNvSpPr>
          <p:nvPr/>
        </p:nvSpPr>
        <p:spPr bwMode="auto">
          <a:xfrm>
            <a:off x="1050925" y="1943100"/>
            <a:ext cx="7331075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dirty="0"/>
              <a:t> In 1918-1919 Influenza killed more than 20 million people; more than  </a:t>
            </a:r>
          </a:p>
          <a:p>
            <a:pPr eaLnBrk="1" hangingPunct="1"/>
            <a:r>
              <a:rPr lang="en-US" altLang="en-US" dirty="0"/>
              <a:t>World War I</a:t>
            </a:r>
          </a:p>
          <a:p>
            <a:pPr eaLnBrk="1" hangingPunct="1"/>
            <a:r>
              <a:rPr lang="en-US" altLang="en-US" dirty="0"/>
              <a:t>   </a:t>
            </a:r>
          </a:p>
          <a:p>
            <a:pPr eaLnBrk="1" hangingPunct="1"/>
            <a:endParaRPr lang="en-US" altLang="en-US" dirty="0"/>
          </a:p>
          <a:p>
            <a:pPr eaLnBrk="1" hangingPunct="1">
              <a:buFontTx/>
              <a:buChar char="•"/>
            </a:pPr>
            <a:r>
              <a:rPr lang="en-US" altLang="en-US" dirty="0"/>
              <a:t> This strain of influenza spread rapidly around the globe becoming a pandemic</a:t>
            </a:r>
          </a:p>
          <a:p>
            <a:pPr eaLnBrk="1" hangingPunct="1">
              <a:buFontTx/>
              <a:buChar char="•"/>
            </a:pPr>
            <a:endParaRPr lang="en-US" altLang="en-US" dirty="0"/>
          </a:p>
          <a:p>
            <a:pPr eaLnBrk="1" hangingPunct="1">
              <a:buFontTx/>
              <a:buChar char="•"/>
            </a:pPr>
            <a:endParaRPr lang="en-US" altLang="en-US" dirty="0"/>
          </a:p>
          <a:p>
            <a:pPr eaLnBrk="1" hangingPunct="1">
              <a:buFontTx/>
              <a:buChar char="•"/>
            </a:pPr>
            <a:r>
              <a:rPr lang="en-US" altLang="en-US" dirty="0"/>
              <a:t> Compare this to something like Ebola virus, which rarely manages to spread beyond a local scale before dying </a:t>
            </a:r>
            <a:r>
              <a:rPr lang="en-US" altLang="en-US" dirty="0" smtClean="0"/>
              <a:t>out (until this past year anyway!)</a:t>
            </a:r>
            <a:endParaRPr lang="en-US" altLang="en-US" dirty="0"/>
          </a:p>
          <a:p>
            <a:pPr eaLnBrk="1" hangingPunct="1"/>
            <a:endParaRPr lang="en-US" altLang="en-US" dirty="0"/>
          </a:p>
        </p:txBody>
      </p:sp>
      <p:sp>
        <p:nvSpPr>
          <p:cNvPr id="20484" name="Text Box 18"/>
          <p:cNvSpPr txBox="1">
            <a:spLocks noChangeArrowheads="1"/>
          </p:cNvSpPr>
          <p:nvPr/>
        </p:nvSpPr>
        <p:spPr bwMode="auto">
          <a:xfrm>
            <a:off x="0" y="594360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800" b="1"/>
              <a:t>What determines whether an epidemic arises?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A simple mathematical model</a:t>
            </a:r>
          </a:p>
        </p:txBody>
      </p:sp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820738" y="2071688"/>
            <a:ext cx="7785100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000" b="1"/>
              <a:t>Divide the population into three classes of individuals: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	1. Susceptible 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	2. Infected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	3. Recovered and Immune</a:t>
            </a:r>
          </a:p>
          <a:p>
            <a:pPr eaLnBrk="1" hangingPunct="1"/>
            <a:endParaRPr lang="en-US" altLang="en-US" b="1"/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sz="2000" b="1"/>
              <a:t>Don’t bother to follow the actual number of parasites (microparasites)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The world is full of parasites</a:t>
            </a:r>
          </a:p>
        </p:txBody>
      </p:sp>
      <p:pic>
        <p:nvPicPr>
          <p:cNvPr id="4099" name="Picture 37" descr="Influenz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240982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38"/>
          <p:cNvSpPr txBox="1">
            <a:spLocks noChangeArrowheads="1"/>
          </p:cNvSpPr>
          <p:nvPr/>
        </p:nvSpPr>
        <p:spPr bwMode="auto">
          <a:xfrm>
            <a:off x="1584325" y="3924300"/>
            <a:ext cx="1098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 i="1"/>
              <a:t>Influenza</a:t>
            </a:r>
          </a:p>
        </p:txBody>
      </p:sp>
      <p:pic>
        <p:nvPicPr>
          <p:cNvPr id="4101" name="Picture 40" descr="man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67000"/>
            <a:ext cx="2752725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Rectangle 41"/>
          <p:cNvSpPr>
            <a:spLocks noChangeArrowheads="1"/>
          </p:cNvSpPr>
          <p:nvPr/>
        </p:nvSpPr>
        <p:spPr bwMode="auto">
          <a:xfrm>
            <a:off x="5334000" y="5791200"/>
            <a:ext cx="2470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 i="1"/>
              <a:t>Streptococcus pyogenes</a:t>
            </a:r>
            <a:r>
              <a:rPr lang="en-US" altLang="en-US" b="1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The SIR model</a:t>
            </a: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228600" y="2095500"/>
            <a:ext cx="86487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/>
              <a:t>So the total number of host individuals in the population, </a:t>
            </a:r>
            <a:r>
              <a:rPr lang="en-US" altLang="en-US" b="1" i="1"/>
              <a:t>N</a:t>
            </a:r>
            <a:r>
              <a:rPr lang="en-US" altLang="en-US" b="1"/>
              <a:t>, is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 i="1"/>
              <a:t>N = S + I + R</a:t>
            </a:r>
          </a:p>
          <a:p>
            <a:pPr eaLnBrk="1" hangingPunct="1"/>
            <a:endParaRPr lang="en-US" altLang="en-US" b="1" i="1"/>
          </a:p>
          <a:p>
            <a:pPr eaLnBrk="1" hangingPunct="1"/>
            <a:r>
              <a:rPr lang="en-US" altLang="en-US" b="1"/>
              <a:t>where: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 i="1"/>
              <a:t>S</a:t>
            </a:r>
            <a:r>
              <a:rPr lang="en-US" altLang="en-US" b="1"/>
              <a:t> is the number of susceptible individuals who can potentially become infected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 i="1"/>
              <a:t>I</a:t>
            </a:r>
            <a:r>
              <a:rPr lang="en-US" altLang="en-US" b="1"/>
              <a:t> is the number of infected individuals who can potentially pass the parasite/disease on</a:t>
            </a:r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 i="1"/>
              <a:t>R</a:t>
            </a:r>
            <a:r>
              <a:rPr lang="en-US" altLang="en-US" b="1"/>
              <a:t> is the number of resistant individuals who can no longer be infected due to immunity</a:t>
            </a:r>
            <a:endParaRPr lang="en-US" altLang="en-US" b="1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The SIR model</a:t>
            </a: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898525" y="1487488"/>
            <a:ext cx="7635875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 dirty="0"/>
              <a:t>If we assume that individuals encounter one another at random, the number of encounters between susceptible individuals and infected individuals is equal to:</a:t>
            </a:r>
          </a:p>
          <a:p>
            <a:pPr eaLnBrk="1" hangingPunct="1"/>
            <a:endParaRPr lang="en-US" altLang="en-US" b="1" dirty="0"/>
          </a:p>
          <a:p>
            <a:pPr eaLnBrk="1" hangingPunct="1"/>
            <a:r>
              <a:rPr lang="en-US" altLang="en-US" b="1" i="1" dirty="0"/>
              <a:t>SI</a:t>
            </a:r>
            <a:endParaRPr lang="en-US" altLang="en-US" b="1" dirty="0"/>
          </a:p>
          <a:p>
            <a:pPr eaLnBrk="1" hangingPunct="1"/>
            <a:endParaRPr lang="en-US" altLang="en-US" b="1" dirty="0"/>
          </a:p>
          <a:p>
            <a:pPr eaLnBrk="1" hangingPunct="1"/>
            <a:r>
              <a:rPr lang="en-US" altLang="en-US" b="1" dirty="0"/>
              <a:t>If the probability that the disease is transmitted during an encounter is equal to </a:t>
            </a:r>
            <a:r>
              <a:rPr lang="en-US" altLang="en-US" b="1" dirty="0">
                <a:sym typeface="Mathematica1" pitchFamily="2" charset="2"/>
              </a:rPr>
              <a:t>, the number of infected individuals at any point in time increases by an amount equal to:</a:t>
            </a:r>
          </a:p>
          <a:p>
            <a:pPr eaLnBrk="1" hangingPunct="1"/>
            <a:endParaRPr lang="en-US" altLang="en-US" b="1" dirty="0">
              <a:sym typeface="Mathematica1" pitchFamily="2" charset="2"/>
            </a:endParaRPr>
          </a:p>
          <a:p>
            <a:pPr eaLnBrk="1" hangingPunct="1"/>
            <a:r>
              <a:rPr lang="en-US" altLang="en-US" b="1" dirty="0">
                <a:sym typeface="Mathematica1" pitchFamily="2" charset="2"/>
              </a:rPr>
              <a:t></a:t>
            </a:r>
            <a:r>
              <a:rPr lang="en-US" altLang="en-US" b="1" i="1" dirty="0"/>
              <a:t>SI</a:t>
            </a:r>
          </a:p>
          <a:p>
            <a:pPr eaLnBrk="1" hangingPunct="1"/>
            <a:endParaRPr lang="en-US" altLang="en-US" b="1" i="1" dirty="0"/>
          </a:p>
          <a:p>
            <a:pPr eaLnBrk="1" hangingPunct="1"/>
            <a:r>
              <a:rPr lang="en-US" altLang="en-US" b="1" dirty="0"/>
              <a:t>If infected individuals recover </a:t>
            </a:r>
            <a:r>
              <a:rPr lang="en-US" altLang="en-US" b="1" dirty="0" smtClean="0"/>
              <a:t>(die) and </a:t>
            </a:r>
            <a:r>
              <a:rPr lang="en-US" altLang="en-US" b="1" dirty="0"/>
              <a:t>become resistant </a:t>
            </a:r>
            <a:r>
              <a:rPr lang="en-US" altLang="en-US" b="1" dirty="0" smtClean="0"/>
              <a:t>(removed) at </a:t>
            </a:r>
            <a:r>
              <a:rPr lang="en-US" altLang="en-US" b="1" dirty="0"/>
              <a:t>a rate </a:t>
            </a:r>
            <a:r>
              <a:rPr lang="el-GR" altLang="en-US" b="1" i="1" dirty="0">
                <a:cs typeface="Times New Roman" pitchFamily="18" charset="0"/>
              </a:rPr>
              <a:t>γ</a:t>
            </a:r>
            <a:r>
              <a:rPr lang="en-US" altLang="en-US" b="1" i="1" dirty="0">
                <a:cs typeface="Times New Roman" pitchFamily="18" charset="0"/>
              </a:rPr>
              <a:t>,</a:t>
            </a:r>
            <a:r>
              <a:rPr lang="en-US" altLang="en-US" b="1" dirty="0">
                <a:cs typeface="Times New Roman" pitchFamily="18" charset="0"/>
              </a:rPr>
              <a:t> the number of infected individuals decreases at any point in time, by an amount equal to:</a:t>
            </a:r>
          </a:p>
          <a:p>
            <a:pPr eaLnBrk="1" hangingPunct="1"/>
            <a:endParaRPr lang="en-US" altLang="en-US" b="1" dirty="0">
              <a:cs typeface="Times New Roman" pitchFamily="18" charset="0"/>
            </a:endParaRPr>
          </a:p>
          <a:p>
            <a:pPr eaLnBrk="1" hangingPunct="1"/>
            <a:r>
              <a:rPr lang="el-GR" altLang="en-US" b="1" i="1" dirty="0"/>
              <a:t>γ</a:t>
            </a:r>
            <a:r>
              <a:rPr lang="en-US" altLang="en-US" b="1" i="1" dirty="0"/>
              <a:t>I</a:t>
            </a:r>
            <a:endParaRPr lang="el-GR" altLang="en-US" b="1" i="1" dirty="0">
              <a:cs typeface="Times New Roman" pitchFamily="18" charset="0"/>
            </a:endParaRPr>
          </a:p>
          <a:p>
            <a:pPr eaLnBrk="1" hangingPunct="1"/>
            <a:endParaRPr lang="en-US" altLang="en-US" b="1" dirty="0">
              <a:sym typeface="Mathematica1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The SIR model</a:t>
            </a: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381000" y="1333500"/>
            <a:ext cx="8667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/>
              <a:t>We can now write down a series of three differential equations that describe the spread</a:t>
            </a:r>
          </a:p>
          <a:p>
            <a:pPr eaLnBrk="1" hangingPunct="1"/>
            <a:r>
              <a:rPr lang="en-US" altLang="en-US" b="1"/>
              <a:t>of the parasite/disease:</a:t>
            </a:r>
          </a:p>
        </p:txBody>
      </p:sp>
      <p:graphicFrame>
        <p:nvGraphicFramePr>
          <p:cNvPr id="25604" name="Object 5"/>
          <p:cNvGraphicFramePr>
            <a:graphicFrameLocks noChangeAspect="1"/>
          </p:cNvGraphicFramePr>
          <p:nvPr/>
        </p:nvGraphicFramePr>
        <p:xfrm>
          <a:off x="3429000" y="2590800"/>
          <a:ext cx="1498600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0" name="Equation" r:id="rId3" imgW="710891" imgH="393529" progId="Equation.3">
                  <p:embed/>
                </p:oleObj>
              </mc:Choice>
              <mc:Fallback>
                <p:oleObj name="Equation" r:id="rId3" imgW="710891" imgH="39352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2590800"/>
                        <a:ext cx="1498600" cy="83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5" name="Object 6"/>
          <p:cNvGraphicFramePr>
            <a:graphicFrameLocks noChangeAspect="1"/>
          </p:cNvGraphicFramePr>
          <p:nvPr/>
        </p:nvGraphicFramePr>
        <p:xfrm>
          <a:off x="3438525" y="3810000"/>
          <a:ext cx="1819275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1" name="Equation" r:id="rId5" imgW="863225" imgH="393529" progId="Equation.3">
                  <p:embed/>
                </p:oleObj>
              </mc:Choice>
              <mc:Fallback>
                <p:oleObj name="Equation" r:id="rId5" imgW="863225" imgH="393529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8525" y="3810000"/>
                        <a:ext cx="1819275" cy="83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6" name="Object 7"/>
          <p:cNvGraphicFramePr>
            <a:graphicFrameLocks noChangeAspect="1"/>
          </p:cNvGraphicFramePr>
          <p:nvPr/>
        </p:nvGraphicFramePr>
        <p:xfrm>
          <a:off x="3403600" y="4960938"/>
          <a:ext cx="1095375" cy="83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2" name="Equation" r:id="rId7" imgW="520474" imgH="393529" progId="Equation.3">
                  <p:embed/>
                </p:oleObj>
              </mc:Choice>
              <mc:Fallback>
                <p:oleObj name="Equation" r:id="rId7" imgW="520474" imgH="393529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3600" y="4960938"/>
                        <a:ext cx="1095375" cy="830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The SIR model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0" y="1333500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 b="1"/>
              <a:t>What conditions are required for the disease/parasite to spread?</a:t>
            </a:r>
          </a:p>
        </p:txBody>
      </p:sp>
      <p:graphicFrame>
        <p:nvGraphicFramePr>
          <p:cNvPr id="26628" name="Object 7"/>
          <p:cNvGraphicFramePr>
            <a:graphicFrameLocks noChangeAspect="1"/>
          </p:cNvGraphicFramePr>
          <p:nvPr/>
        </p:nvGraphicFramePr>
        <p:xfrm>
          <a:off x="3733800" y="2209800"/>
          <a:ext cx="1498600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94" name="Equation" r:id="rId3" imgW="710891" imgH="393529" progId="Equation.3">
                  <p:embed/>
                </p:oleObj>
              </mc:Choice>
              <mc:Fallback>
                <p:oleObj name="Equation" r:id="rId3" imgW="710891" imgH="393529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2209800"/>
                        <a:ext cx="1498600" cy="83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9" name="Object 8"/>
          <p:cNvGraphicFramePr>
            <a:graphicFrameLocks noChangeAspect="1"/>
          </p:cNvGraphicFramePr>
          <p:nvPr/>
        </p:nvGraphicFramePr>
        <p:xfrm>
          <a:off x="3743325" y="3429000"/>
          <a:ext cx="1819275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95" name="Equation" r:id="rId5" imgW="863225" imgH="393529" progId="Equation.3">
                  <p:embed/>
                </p:oleObj>
              </mc:Choice>
              <mc:Fallback>
                <p:oleObj name="Equation" r:id="rId5" imgW="863225" imgH="393529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3325" y="3429000"/>
                        <a:ext cx="1819275" cy="83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0" name="Object 9"/>
          <p:cNvGraphicFramePr>
            <a:graphicFrameLocks noChangeAspect="1"/>
          </p:cNvGraphicFramePr>
          <p:nvPr/>
        </p:nvGraphicFramePr>
        <p:xfrm>
          <a:off x="3708400" y="4579938"/>
          <a:ext cx="1095375" cy="83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96" name="Equation" r:id="rId7" imgW="520474" imgH="393529" progId="Equation.3">
                  <p:embed/>
                </p:oleObj>
              </mc:Choice>
              <mc:Fallback>
                <p:oleObj name="Equation" r:id="rId7" imgW="520474" imgH="393529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8400" y="4579938"/>
                        <a:ext cx="1095375" cy="830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The SIR model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0" y="1333500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 b="1"/>
              <a:t>The number of infected individuals must be increasing…</a:t>
            </a:r>
          </a:p>
        </p:txBody>
      </p:sp>
      <p:graphicFrame>
        <p:nvGraphicFramePr>
          <p:cNvPr id="27652" name="Object 5"/>
          <p:cNvGraphicFramePr>
            <a:graphicFrameLocks noChangeAspect="1"/>
          </p:cNvGraphicFramePr>
          <p:nvPr/>
        </p:nvGraphicFramePr>
        <p:xfrm>
          <a:off x="3413125" y="2057400"/>
          <a:ext cx="2301875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20" name="Equation" r:id="rId3" imgW="1091726" imgH="393529" progId="Equation.3">
                  <p:embed/>
                </p:oleObj>
              </mc:Choice>
              <mc:Fallback>
                <p:oleObj name="Equation" r:id="rId3" imgW="1091726" imgH="39352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3125" y="2057400"/>
                        <a:ext cx="2301875" cy="83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3" name="Object 7"/>
          <p:cNvGraphicFramePr>
            <a:graphicFrameLocks noChangeAspect="1"/>
          </p:cNvGraphicFramePr>
          <p:nvPr/>
        </p:nvGraphicFramePr>
        <p:xfrm>
          <a:off x="3854450" y="4114800"/>
          <a:ext cx="1419225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21" name="Equation" r:id="rId5" imgW="672808" imgH="203112" progId="Equation.3">
                  <p:embed/>
                </p:oleObj>
              </mc:Choice>
              <mc:Fallback>
                <p:oleObj name="Equation" r:id="rId5" imgW="672808" imgH="203112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4450" y="4114800"/>
                        <a:ext cx="1419225" cy="427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4" name="Text Box 8"/>
          <p:cNvSpPr txBox="1">
            <a:spLocks noChangeArrowheads="1"/>
          </p:cNvSpPr>
          <p:nvPr/>
        </p:nvSpPr>
        <p:spPr bwMode="auto">
          <a:xfrm>
            <a:off x="4343400" y="3314700"/>
            <a:ext cx="38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/>
              <a:t>so</a:t>
            </a:r>
          </a:p>
        </p:txBody>
      </p:sp>
      <p:sp>
        <p:nvSpPr>
          <p:cNvPr id="27655" name="Text Box 9"/>
          <p:cNvSpPr txBox="1">
            <a:spLocks noChangeArrowheads="1"/>
          </p:cNvSpPr>
          <p:nvPr/>
        </p:nvSpPr>
        <p:spPr bwMode="auto">
          <a:xfrm>
            <a:off x="4403725" y="4876800"/>
            <a:ext cx="400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/>
              <a:t>or</a:t>
            </a:r>
          </a:p>
        </p:txBody>
      </p:sp>
      <p:graphicFrame>
        <p:nvGraphicFramePr>
          <p:cNvPr id="27656" name="Object 10"/>
          <p:cNvGraphicFramePr>
            <a:graphicFrameLocks noChangeAspect="1"/>
          </p:cNvGraphicFramePr>
          <p:nvPr/>
        </p:nvGraphicFramePr>
        <p:xfrm>
          <a:off x="4113213" y="5508625"/>
          <a:ext cx="963612" cy="88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22" name="Equation" r:id="rId7" imgW="457200" imgH="419100" progId="Equation.3">
                  <p:embed/>
                </p:oleObj>
              </mc:Choice>
              <mc:Fallback>
                <p:oleObj name="Equation" r:id="rId7" imgW="457200" imgH="4191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3213" y="5508625"/>
                        <a:ext cx="963612" cy="881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The SIR model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0" y="1333500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 b="1"/>
              <a:t>How can we verbally interpret this result?</a:t>
            </a:r>
          </a:p>
        </p:txBody>
      </p:sp>
      <p:graphicFrame>
        <p:nvGraphicFramePr>
          <p:cNvPr id="28676" name="Object 8"/>
          <p:cNvGraphicFramePr>
            <a:graphicFrameLocks noChangeAspect="1"/>
          </p:cNvGraphicFramePr>
          <p:nvPr/>
        </p:nvGraphicFramePr>
        <p:xfrm>
          <a:off x="4113213" y="2209800"/>
          <a:ext cx="963612" cy="88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9" name="Equation" r:id="rId3" imgW="457200" imgH="419100" progId="Equation.3">
                  <p:embed/>
                </p:oleObj>
              </mc:Choice>
              <mc:Fallback>
                <p:oleObj name="Equation" r:id="rId3" imgW="457200" imgH="4191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3213" y="2209800"/>
                        <a:ext cx="963612" cy="881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7" name="Text Box 9"/>
          <p:cNvSpPr txBox="1">
            <a:spLocks noChangeArrowheads="1"/>
          </p:cNvSpPr>
          <p:nvPr/>
        </p:nvSpPr>
        <p:spPr bwMode="auto">
          <a:xfrm>
            <a:off x="1050925" y="3429000"/>
            <a:ext cx="717867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dirty="0">
                <a:sym typeface="Mathematica1" pitchFamily="2" charset="2"/>
              </a:rPr>
              <a:t></a:t>
            </a:r>
            <a:r>
              <a:rPr lang="en-US" altLang="en-US" i="1" dirty="0">
                <a:sym typeface="Mathematica1" pitchFamily="2" charset="2"/>
              </a:rPr>
              <a:t>S </a:t>
            </a:r>
            <a:r>
              <a:rPr lang="en-US" altLang="en-US" dirty="0">
                <a:sym typeface="Mathematica1" pitchFamily="2" charset="2"/>
              </a:rPr>
              <a:t>is the number of susceptible individuals infected by each infected individual per unit time</a:t>
            </a:r>
          </a:p>
          <a:p>
            <a:pPr eaLnBrk="1" hangingPunct="1"/>
            <a:endParaRPr lang="en-US" altLang="en-US" dirty="0">
              <a:sym typeface="Mathematica1" pitchFamily="2" charset="2"/>
            </a:endParaRPr>
          </a:p>
          <a:p>
            <a:pPr eaLnBrk="1" hangingPunct="1"/>
            <a:r>
              <a:rPr lang="en-US" altLang="en-US" dirty="0">
                <a:cs typeface="Times New Roman" pitchFamily="18" charset="0"/>
                <a:sym typeface="Mathematica1" pitchFamily="2" charset="2"/>
              </a:rPr>
              <a:t>1/</a:t>
            </a:r>
            <a:r>
              <a:rPr lang="el-GR" altLang="en-US" dirty="0">
                <a:cs typeface="Times New Roman" pitchFamily="18" charset="0"/>
                <a:sym typeface="Mathematica1" pitchFamily="2" charset="2"/>
              </a:rPr>
              <a:t>γ</a:t>
            </a:r>
            <a:r>
              <a:rPr lang="en-US" altLang="en-US" dirty="0">
                <a:cs typeface="Times New Roman" pitchFamily="18" charset="0"/>
                <a:sym typeface="Mathematica1" pitchFamily="2" charset="2"/>
              </a:rPr>
              <a:t> is the average time an infected individual remains infectious</a:t>
            </a:r>
          </a:p>
          <a:p>
            <a:pPr eaLnBrk="1" hangingPunct="1"/>
            <a:endParaRPr lang="en-US" altLang="en-US" dirty="0">
              <a:cs typeface="Times New Roman" pitchFamily="18" charset="0"/>
              <a:sym typeface="Mathematica1" pitchFamily="2" charset="2"/>
            </a:endParaRPr>
          </a:p>
          <a:p>
            <a:pPr eaLnBrk="1" hangingPunct="1"/>
            <a:r>
              <a:rPr lang="en-US" altLang="en-US" dirty="0">
                <a:cs typeface="Times New Roman" pitchFamily="18" charset="0"/>
                <a:sym typeface="Mathematica1" pitchFamily="2" charset="2"/>
              </a:rPr>
              <a:t>so the quantity </a:t>
            </a:r>
            <a:r>
              <a:rPr lang="en-US" altLang="en-US" dirty="0">
                <a:sym typeface="Mathematica1" pitchFamily="2" charset="2"/>
              </a:rPr>
              <a:t></a:t>
            </a:r>
            <a:r>
              <a:rPr lang="en-US" altLang="en-US" i="1" dirty="0">
                <a:sym typeface="Mathematica1" pitchFamily="2" charset="2"/>
              </a:rPr>
              <a:t>S</a:t>
            </a:r>
            <a:r>
              <a:rPr lang="en-US" altLang="en-US" dirty="0">
                <a:sym typeface="Mathematica1" pitchFamily="2" charset="2"/>
              </a:rPr>
              <a:t>/</a:t>
            </a:r>
            <a:r>
              <a:rPr lang="el-GR" altLang="en-US" dirty="0">
                <a:sym typeface="Mathematica1" pitchFamily="2" charset="2"/>
              </a:rPr>
              <a:t>γ</a:t>
            </a:r>
            <a:r>
              <a:rPr lang="en-US" altLang="en-US" dirty="0">
                <a:sym typeface="Mathematica1" pitchFamily="2" charset="2"/>
              </a:rPr>
              <a:t> is simply the average number of new infections caused by each infected individual!</a:t>
            </a:r>
          </a:p>
          <a:p>
            <a:pPr eaLnBrk="1" hangingPunct="1"/>
            <a:endParaRPr lang="en-US" altLang="en-US" dirty="0">
              <a:sym typeface="Mathematica1" pitchFamily="2" charset="2"/>
            </a:endParaRPr>
          </a:p>
          <a:p>
            <a:pPr eaLnBrk="1" hangingPunct="1"/>
            <a:r>
              <a:rPr lang="en-US" altLang="en-US" dirty="0">
                <a:sym typeface="Mathematica1" pitchFamily="2" charset="2"/>
              </a:rPr>
              <a:t>We call this </a:t>
            </a:r>
            <a:r>
              <a:rPr lang="en-US" altLang="en-US" dirty="0" smtClean="0">
                <a:sym typeface="Mathematica1" pitchFamily="2" charset="2"/>
              </a:rPr>
              <a:t>number, </a:t>
            </a:r>
            <a:r>
              <a:rPr lang="en-US" altLang="en-US" dirty="0">
                <a:sym typeface="Mathematica1" pitchFamily="2" charset="2"/>
              </a:rPr>
              <a:t></a:t>
            </a:r>
            <a:r>
              <a:rPr lang="en-US" altLang="en-US" i="1" dirty="0">
                <a:sym typeface="Mathematica1" pitchFamily="2" charset="2"/>
              </a:rPr>
              <a:t>S</a:t>
            </a:r>
            <a:r>
              <a:rPr lang="en-US" altLang="en-US" dirty="0">
                <a:sym typeface="Mathematica1" pitchFamily="2" charset="2"/>
              </a:rPr>
              <a:t>/</a:t>
            </a:r>
            <a:r>
              <a:rPr lang="el-GR" altLang="en-US" dirty="0" smtClean="0">
                <a:sym typeface="Mathematica1" pitchFamily="2" charset="2"/>
              </a:rPr>
              <a:t>γ</a:t>
            </a:r>
            <a:r>
              <a:rPr lang="en-US" altLang="en-US" dirty="0" smtClean="0">
                <a:sym typeface="Mathematica1" pitchFamily="2" charset="2"/>
              </a:rPr>
              <a:t>, </a:t>
            </a:r>
            <a:r>
              <a:rPr lang="en-US" altLang="en-US" dirty="0">
                <a:sym typeface="Mathematica1" pitchFamily="2" charset="2"/>
              </a:rPr>
              <a:t>the reproductive number of the disease and often denote it by </a:t>
            </a:r>
            <a:r>
              <a:rPr lang="en-US" altLang="en-US" i="1" dirty="0">
                <a:sym typeface="Mathematica1" pitchFamily="2" charset="2"/>
              </a:rPr>
              <a:t>R</a:t>
            </a:r>
            <a:r>
              <a:rPr lang="en-US" altLang="en-US" baseline="-25000" dirty="0">
                <a:sym typeface="Mathematica1" pitchFamily="2" charset="2"/>
              </a:rPr>
              <a:t>0</a:t>
            </a:r>
            <a:r>
              <a:rPr lang="en-US" altLang="en-US" dirty="0">
                <a:sym typeface="Mathematica1" pitchFamily="2" charset="2"/>
              </a:rPr>
              <a:t>. </a:t>
            </a:r>
            <a:endParaRPr lang="el-GR" altLang="en-US" dirty="0">
              <a:sym typeface="Mathematica1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The SIR model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0" y="1203325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 b="1" dirty="0" smtClean="0"/>
              <a:t>If R</a:t>
            </a:r>
            <a:r>
              <a:rPr lang="en-US" altLang="en-US" sz="2000" b="1" baseline="-25000" dirty="0" smtClean="0"/>
              <a:t>0</a:t>
            </a:r>
            <a:r>
              <a:rPr lang="en-US" altLang="en-US" sz="2000" b="1" dirty="0" smtClean="0"/>
              <a:t> &gt; 1 an outbreak occurs</a:t>
            </a:r>
            <a:endParaRPr lang="en-US" alt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030285"/>
            <a:ext cx="5219700" cy="322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2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 dirty="0" smtClean="0"/>
              <a:t>What does this look like in the real world?</a:t>
            </a:r>
            <a:endParaRPr lang="en-US" altLang="en-US" sz="3200" b="1" dirty="0"/>
          </a:p>
        </p:txBody>
      </p:sp>
      <p:pic>
        <p:nvPicPr>
          <p:cNvPr id="4" name="Picture 6" descr="http://apps.who.int/ebola/sites/default/files/thumbnails/image/SITREP_CASECOUNT_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52" y="12954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52600" y="5791200"/>
            <a:ext cx="5867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http://www.nejm.org/action/showMediaPlayer?doi=10.1056%2FNEJMoa1411100&amp;aid=NEJMoa1411100_attach_1&amp;area=</a:t>
            </a:r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051" y="1314450"/>
            <a:ext cx="3733349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 dirty="0" smtClean="0"/>
              <a:t>What does this look like in the real world?</a:t>
            </a:r>
            <a:endParaRPr lang="en-US" altLang="en-US" sz="3200" b="1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7" t="27069" r="10864" b="36465"/>
          <a:stretch/>
        </p:blipFill>
        <p:spPr bwMode="auto">
          <a:xfrm>
            <a:off x="1815594" y="914400"/>
            <a:ext cx="551281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7" t="27069" r="12250" b="33333"/>
          <a:stretch/>
        </p:blipFill>
        <p:spPr bwMode="auto">
          <a:xfrm>
            <a:off x="1901026" y="2903538"/>
            <a:ext cx="526177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0" t="31334" r="12249" b="31333"/>
          <a:stretch/>
        </p:blipFill>
        <p:spPr bwMode="auto">
          <a:xfrm>
            <a:off x="1975940" y="4876800"/>
            <a:ext cx="5352466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41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 dirty="0" smtClean="0"/>
              <a:t>Using the SIR model to answer key questions</a:t>
            </a:r>
            <a:endParaRPr lang="en-US" altLang="en-US" sz="3200" b="1" dirty="0"/>
          </a:p>
        </p:txBody>
      </p:sp>
      <p:sp>
        <p:nvSpPr>
          <p:cNvPr id="29699" name="Text Box 10"/>
          <p:cNvSpPr txBox="1">
            <a:spLocks noChangeArrowheads="1"/>
          </p:cNvSpPr>
          <p:nvPr/>
        </p:nvSpPr>
        <p:spPr bwMode="auto">
          <a:xfrm>
            <a:off x="1058862" y="2095499"/>
            <a:ext cx="7026275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 dirty="0"/>
              <a:t>1. Is there a critical threshold population density of </a:t>
            </a:r>
            <a:r>
              <a:rPr lang="en-US" altLang="en-US" b="1" dirty="0" smtClean="0"/>
              <a:t>susceptible hosts </a:t>
            </a:r>
            <a:r>
              <a:rPr lang="en-US" altLang="en-US" b="1" dirty="0"/>
              <a:t>necessary for the parasite/disease to spread?</a:t>
            </a:r>
          </a:p>
          <a:p>
            <a:pPr eaLnBrk="1" hangingPunct="1"/>
            <a:endParaRPr lang="en-US" altLang="en-US" b="1" dirty="0" smtClean="0"/>
          </a:p>
          <a:p>
            <a:pPr eaLnBrk="1" hangingPunct="1"/>
            <a:endParaRPr lang="en-US" altLang="en-US" b="1" dirty="0"/>
          </a:p>
          <a:p>
            <a:pPr eaLnBrk="1" hangingPunct="1"/>
            <a:endParaRPr lang="en-US" altLang="en-US" b="1" dirty="0"/>
          </a:p>
          <a:p>
            <a:pPr eaLnBrk="1" hangingPunct="1"/>
            <a:endParaRPr lang="en-US" altLang="en-US" b="1" dirty="0"/>
          </a:p>
          <a:p>
            <a:pPr eaLnBrk="1" hangingPunct="1"/>
            <a:endParaRPr lang="en-US" altLang="en-US" b="1" dirty="0"/>
          </a:p>
          <a:p>
            <a:pPr eaLnBrk="1" hangingPunct="1"/>
            <a:r>
              <a:rPr lang="en-US" altLang="en-US" b="1" dirty="0"/>
              <a:t>2. What proportion of a population needs to be vaccinated to prevent the spread of a disease/parasite?</a:t>
            </a:r>
          </a:p>
          <a:p>
            <a:pPr eaLnBrk="1" hangingPunct="1"/>
            <a:endParaRPr lang="en-US" altLang="en-US" b="1" dirty="0"/>
          </a:p>
          <a:p>
            <a:pPr eaLnBrk="1" hangingPunct="1"/>
            <a:endParaRPr lang="en-US" altLang="en-US" b="1" dirty="0"/>
          </a:p>
          <a:p>
            <a:pPr eaLnBrk="1" hangingPunct="1"/>
            <a:endParaRPr lang="en-US" altLang="en-US" b="1" dirty="0"/>
          </a:p>
          <a:p>
            <a:pPr eaLnBrk="1" hangingPunct="1"/>
            <a:endParaRPr lang="en-US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The world is full of parasites</a:t>
            </a:r>
          </a:p>
        </p:txBody>
      </p:sp>
      <p:pic>
        <p:nvPicPr>
          <p:cNvPr id="5123" name="Picture 9" descr="pipadult1 low r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65225"/>
            <a:ext cx="51054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" descr="pip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221163"/>
            <a:ext cx="3416300" cy="244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11"/>
          <p:cNvSpPr txBox="1">
            <a:spLocks noChangeArrowheads="1"/>
          </p:cNvSpPr>
          <p:nvPr/>
        </p:nvSpPr>
        <p:spPr bwMode="auto">
          <a:xfrm>
            <a:off x="1866900" y="5524500"/>
            <a:ext cx="1638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 i="1"/>
              <a:t>Greya piperella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Is there a threshold population size/density?</a:t>
            </a:r>
          </a:p>
        </p:txBody>
      </p:sp>
      <p:graphicFrame>
        <p:nvGraphicFramePr>
          <p:cNvPr id="30723" name="Object 4"/>
          <p:cNvGraphicFramePr>
            <a:graphicFrameLocks noChangeAspect="1"/>
          </p:cNvGraphicFramePr>
          <p:nvPr/>
        </p:nvGraphicFramePr>
        <p:xfrm>
          <a:off x="4113213" y="1371600"/>
          <a:ext cx="963612" cy="88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2" name="Equation" r:id="rId3" imgW="457200" imgH="419100" progId="Equation.3">
                  <p:embed/>
                </p:oleObj>
              </mc:Choice>
              <mc:Fallback>
                <p:oleObj name="Equation" r:id="rId3" imgW="457200" imgH="4191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3213" y="1371600"/>
                        <a:ext cx="963612" cy="881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1050925" y="2362200"/>
            <a:ext cx="78644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/>
              <a:t>At the beginning of any potential epidemic, all individuals within the host population are likely to be susceptible, so we can rewrite this equation as:</a:t>
            </a:r>
          </a:p>
        </p:txBody>
      </p:sp>
      <p:graphicFrame>
        <p:nvGraphicFramePr>
          <p:cNvPr id="30725" name="Object 7"/>
          <p:cNvGraphicFramePr>
            <a:graphicFrameLocks noChangeAspect="1"/>
          </p:cNvGraphicFramePr>
          <p:nvPr/>
        </p:nvGraphicFramePr>
        <p:xfrm>
          <a:off x="4087813" y="3276600"/>
          <a:ext cx="1017587" cy="88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3" name="Equation" r:id="rId5" imgW="482391" imgH="418918" progId="Equation.3">
                  <p:embed/>
                </p:oleObj>
              </mc:Choice>
              <mc:Fallback>
                <p:oleObj name="Equation" r:id="rId5" imgW="482391" imgH="418918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7813" y="3276600"/>
                        <a:ext cx="1017587" cy="881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6" name="Text Box 8"/>
          <p:cNvSpPr txBox="1">
            <a:spLocks noChangeArrowheads="1"/>
          </p:cNvSpPr>
          <p:nvPr/>
        </p:nvSpPr>
        <p:spPr bwMode="auto">
          <a:xfrm>
            <a:off x="1050925" y="4419600"/>
            <a:ext cx="72548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/>
              <a:t>Since </a:t>
            </a:r>
            <a:r>
              <a:rPr lang="en-US" altLang="en-US">
                <a:sym typeface="Mathematica1" pitchFamily="2" charset="2"/>
              </a:rPr>
              <a:t> and </a:t>
            </a:r>
            <a:r>
              <a:rPr lang="el-GR" altLang="en-US">
                <a:cs typeface="Times New Roman" pitchFamily="18" charset="0"/>
                <a:sym typeface="Mathematica1" pitchFamily="2" charset="2"/>
              </a:rPr>
              <a:t>γ</a:t>
            </a:r>
            <a:r>
              <a:rPr lang="en-US" altLang="en-US">
                <a:cs typeface="Times New Roman" pitchFamily="18" charset="0"/>
                <a:sym typeface="Mathematica1" pitchFamily="2" charset="2"/>
              </a:rPr>
              <a:t> are considered fixed, there is a </a:t>
            </a:r>
            <a:r>
              <a:rPr lang="en-US" altLang="en-US" i="1">
                <a:cs typeface="Times New Roman" pitchFamily="18" charset="0"/>
                <a:sym typeface="Mathematica1" pitchFamily="2" charset="2"/>
              </a:rPr>
              <a:t>minimum population size </a:t>
            </a:r>
            <a:r>
              <a:rPr lang="en-US" altLang="en-US">
                <a:cs typeface="Times New Roman" pitchFamily="18" charset="0"/>
                <a:sym typeface="Mathematica1" pitchFamily="2" charset="2"/>
              </a:rPr>
              <a:t>required for the spread of a parasite or disease:</a:t>
            </a:r>
            <a:endParaRPr lang="el-GR" altLang="en-US">
              <a:cs typeface="Times New Roman" pitchFamily="18" charset="0"/>
              <a:sym typeface="Mathematica1" pitchFamily="2" charset="2"/>
            </a:endParaRPr>
          </a:p>
        </p:txBody>
      </p:sp>
      <p:graphicFrame>
        <p:nvGraphicFramePr>
          <p:cNvPr id="30727" name="Object 9"/>
          <p:cNvGraphicFramePr>
            <a:graphicFrameLocks noChangeAspect="1"/>
          </p:cNvGraphicFramePr>
          <p:nvPr/>
        </p:nvGraphicFramePr>
        <p:xfrm>
          <a:off x="3886200" y="5181600"/>
          <a:ext cx="1258888" cy="88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4" name="Equation" r:id="rId7" imgW="596900" imgH="419100" progId="Equation.3">
                  <p:embed/>
                </p:oleObj>
              </mc:Choice>
              <mc:Fallback>
                <p:oleObj name="Equation" r:id="rId7" imgW="596900" imgH="4191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5181600"/>
                        <a:ext cx="1258888" cy="881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8" name="Rectangle 10"/>
          <p:cNvSpPr>
            <a:spLocks noChangeArrowheads="1"/>
          </p:cNvSpPr>
          <p:nvPr/>
        </p:nvSpPr>
        <p:spPr bwMode="auto">
          <a:xfrm>
            <a:off x="838200" y="4343400"/>
            <a:ext cx="7467600" cy="1828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8"/>
          <p:cNvGraphicFramePr>
            <a:graphicFrameLocks noChangeAspect="1"/>
          </p:cNvGraphicFramePr>
          <p:nvPr/>
        </p:nvGraphicFramePr>
        <p:xfrm>
          <a:off x="3886200" y="838200"/>
          <a:ext cx="1258888" cy="88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5" name="Equation" r:id="rId3" imgW="596900" imgH="419100" progId="Equation.3">
                  <p:embed/>
                </p:oleObj>
              </mc:Choice>
              <mc:Fallback>
                <p:oleObj name="Equation" r:id="rId3" imgW="596900" imgH="4191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838200"/>
                        <a:ext cx="1258888" cy="881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7" name="Text Box 10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Is there a threshold population size/density?</a:t>
            </a:r>
          </a:p>
        </p:txBody>
      </p:sp>
      <p:pic>
        <p:nvPicPr>
          <p:cNvPr id="31748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76400"/>
            <a:ext cx="394335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914775"/>
            <a:ext cx="394335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1750" name="Object 13"/>
          <p:cNvGraphicFramePr>
            <a:graphicFrameLocks noChangeAspect="1"/>
          </p:cNvGraphicFramePr>
          <p:nvPr/>
        </p:nvGraphicFramePr>
        <p:xfrm>
          <a:off x="6875463" y="2362200"/>
          <a:ext cx="1071562" cy="88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6" name="Equation" r:id="rId7" imgW="508000" imgH="419100" progId="Equation.3">
                  <p:embed/>
                </p:oleObj>
              </mc:Choice>
              <mc:Fallback>
                <p:oleObj name="Equation" r:id="rId7" imgW="508000" imgH="4191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5463" y="2362200"/>
                        <a:ext cx="1071562" cy="881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1" name="Object 14"/>
          <p:cNvGraphicFramePr>
            <a:graphicFrameLocks noChangeAspect="1"/>
          </p:cNvGraphicFramePr>
          <p:nvPr/>
        </p:nvGraphicFramePr>
        <p:xfrm>
          <a:off x="6875463" y="4529138"/>
          <a:ext cx="1071562" cy="88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7" name="Equation" r:id="rId9" imgW="508000" imgH="419100" progId="Equation.3">
                  <p:embed/>
                </p:oleObj>
              </mc:Choice>
              <mc:Fallback>
                <p:oleObj name="Equation" r:id="rId9" imgW="508000" imgH="4191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5463" y="4529138"/>
                        <a:ext cx="1071562" cy="881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10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Is there a threshold population size/density?</a:t>
            </a:r>
          </a:p>
        </p:txBody>
      </p:sp>
      <p:graphicFrame>
        <p:nvGraphicFramePr>
          <p:cNvPr id="31750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1409382"/>
              </p:ext>
            </p:extLst>
          </p:nvPr>
        </p:nvGraphicFramePr>
        <p:xfrm>
          <a:off x="1447800" y="1785937"/>
          <a:ext cx="1071562" cy="88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2" name="Equation" r:id="rId3" imgW="508000" imgH="419100" progId="Equation.3">
                  <p:embed/>
                </p:oleObj>
              </mc:Choice>
              <mc:Fallback>
                <p:oleObj name="Equation" r:id="rId3" imgW="5080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785937"/>
                        <a:ext cx="1071562" cy="881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1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5808809"/>
              </p:ext>
            </p:extLst>
          </p:nvPr>
        </p:nvGraphicFramePr>
        <p:xfrm>
          <a:off x="1447800" y="3995738"/>
          <a:ext cx="1071562" cy="88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3" name="Equation" r:id="rId5" imgW="508000" imgH="419100" progId="Equation.3">
                  <p:embed/>
                </p:oleObj>
              </mc:Choice>
              <mc:Fallback>
                <p:oleObj name="Equation" r:id="rId5" imgW="5080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3995738"/>
                        <a:ext cx="1071562" cy="881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3048000" y="1602939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In previous outbreaks within equatorial Africa, </a:t>
            </a:r>
            <a:r>
              <a:rPr lang="en-US" dirty="0"/>
              <a:t>Ebola was largely confined to remote rural areas, with just a few scattered cases detected in cities.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 contrast, the outbreak of 2014 occurred within West Africa and </a:t>
            </a:r>
            <a:r>
              <a:rPr lang="en-US" dirty="0"/>
              <a:t>cities – including the capitals of all three countries – have been </a:t>
            </a:r>
            <a:r>
              <a:rPr lang="en-US" dirty="0" err="1"/>
              <a:t>epicentres</a:t>
            </a:r>
            <a:r>
              <a:rPr lang="en-US" dirty="0"/>
              <a:t> of intense virus transmission. The West African outbreaks demonstrated how swiftly the virus could move once it reached urban settings and densely populated slums.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91000" y="6324600"/>
            <a:ext cx="4027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2014 WHO Report on the Ebola outbreak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35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What proportion of a population needs to be vaccinated?</a:t>
            </a:r>
          </a:p>
        </p:txBody>
      </p:sp>
      <p:graphicFrame>
        <p:nvGraphicFramePr>
          <p:cNvPr id="32771" name="Object 8"/>
          <p:cNvGraphicFramePr>
            <a:graphicFrameLocks noChangeAspect="1"/>
          </p:cNvGraphicFramePr>
          <p:nvPr/>
        </p:nvGraphicFramePr>
        <p:xfrm>
          <a:off x="3886200" y="2395538"/>
          <a:ext cx="1258888" cy="88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20" name="Equation" r:id="rId3" imgW="596900" imgH="419100" progId="Equation.3">
                  <p:embed/>
                </p:oleObj>
              </mc:Choice>
              <mc:Fallback>
                <p:oleObj name="Equation" r:id="rId3" imgW="596900" imgH="4191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2395538"/>
                        <a:ext cx="1258888" cy="881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2" name="Text Box 10"/>
          <p:cNvSpPr txBox="1">
            <a:spLocks noChangeArrowheads="1"/>
          </p:cNvSpPr>
          <p:nvPr/>
        </p:nvSpPr>
        <p:spPr bwMode="auto">
          <a:xfrm>
            <a:off x="1127125" y="1866900"/>
            <a:ext cx="74072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/>
              <a:t>For a disease/parasite to spread there must be a critical number of susceptible host individuals:</a:t>
            </a:r>
          </a:p>
        </p:txBody>
      </p:sp>
      <p:sp>
        <p:nvSpPr>
          <p:cNvPr id="32773" name="Text Box 11"/>
          <p:cNvSpPr txBox="1">
            <a:spLocks noChangeArrowheads="1"/>
          </p:cNvSpPr>
          <p:nvPr/>
        </p:nvSpPr>
        <p:spPr bwMode="auto">
          <a:xfrm>
            <a:off x="1143000" y="3467100"/>
            <a:ext cx="77120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/>
              <a:t>So to prevent an epidemic, we need to vaccinate enough individuals so that the # of susceptible individuals is below this critical value:</a:t>
            </a:r>
          </a:p>
        </p:txBody>
      </p:sp>
      <p:graphicFrame>
        <p:nvGraphicFramePr>
          <p:cNvPr id="32774" name="Object 12"/>
          <p:cNvGraphicFramePr>
            <a:graphicFrameLocks noChangeAspect="1"/>
          </p:cNvGraphicFramePr>
          <p:nvPr/>
        </p:nvGraphicFramePr>
        <p:xfrm>
          <a:off x="590550" y="4654550"/>
          <a:ext cx="7850188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21" name="Equation" r:id="rId5" imgW="3721100" imgH="431800" progId="Equation.3">
                  <p:embed/>
                </p:oleObj>
              </mc:Choice>
              <mc:Fallback>
                <p:oleObj name="Equation" r:id="rId5" imgW="3721100" imgH="4318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550" y="4654550"/>
                        <a:ext cx="7850188" cy="90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5" name="Rectangle 13"/>
          <p:cNvSpPr>
            <a:spLocks noChangeArrowheads="1"/>
          </p:cNvSpPr>
          <p:nvPr/>
        </p:nvSpPr>
        <p:spPr bwMode="auto">
          <a:xfrm>
            <a:off x="304800" y="4419600"/>
            <a:ext cx="8534400" cy="1828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776" name="Text Box 14"/>
          <p:cNvSpPr txBox="1">
            <a:spLocks noChangeArrowheads="1"/>
          </p:cNvSpPr>
          <p:nvPr/>
        </p:nvSpPr>
        <p:spPr bwMode="auto">
          <a:xfrm>
            <a:off x="0" y="572928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b="1"/>
              <a:t>An epidemic can be prevented without vaccinating the entire population!</a:t>
            </a:r>
          </a:p>
        </p:txBody>
      </p:sp>
      <p:sp>
        <p:nvSpPr>
          <p:cNvPr id="32777" name="Text Box 16"/>
          <p:cNvSpPr txBox="1">
            <a:spLocks noChangeArrowheads="1"/>
          </p:cNvSpPr>
          <p:nvPr/>
        </p:nvSpPr>
        <p:spPr bwMode="auto">
          <a:xfrm>
            <a:off x="1143000" y="6362700"/>
            <a:ext cx="690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/>
              <a:t>Where </a:t>
            </a:r>
            <a:r>
              <a:rPr lang="en-US" altLang="en-US" b="1" i="1"/>
              <a:t>p</a:t>
            </a:r>
            <a:r>
              <a:rPr lang="en-US" altLang="en-US" b="1" i="1" baseline="-25000"/>
              <a:t>V</a:t>
            </a:r>
            <a:r>
              <a:rPr lang="en-US" altLang="en-US" b="1" i="1"/>
              <a:t> </a:t>
            </a:r>
            <a:r>
              <a:rPr lang="en-US" altLang="en-US" b="1"/>
              <a:t>is the proportion of the population that must be vaccinated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What proportion of a population needs to be vaccinated?</a:t>
            </a:r>
          </a:p>
        </p:txBody>
      </p:sp>
      <p:graphicFrame>
        <p:nvGraphicFramePr>
          <p:cNvPr id="33795" name="Object 6"/>
          <p:cNvGraphicFramePr>
            <a:graphicFrameLocks noChangeAspect="1"/>
          </p:cNvGraphicFramePr>
          <p:nvPr/>
        </p:nvGraphicFramePr>
        <p:xfrm>
          <a:off x="3738563" y="1758950"/>
          <a:ext cx="1554162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9" name="Equation" r:id="rId3" imgW="736600" imgH="431800" progId="Equation.3">
                  <p:embed/>
                </p:oleObj>
              </mc:Choice>
              <mc:Fallback>
                <p:oleObj name="Equation" r:id="rId3" imgW="736600" imgH="4318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8563" y="1758950"/>
                        <a:ext cx="1554162" cy="90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3796" name="Group 20"/>
          <p:cNvGrpSpPr>
            <a:grpSpLocks/>
          </p:cNvGrpSpPr>
          <p:nvPr/>
        </p:nvGrpSpPr>
        <p:grpSpPr bwMode="auto">
          <a:xfrm>
            <a:off x="2057400" y="2362200"/>
            <a:ext cx="5562600" cy="4343400"/>
            <a:chOff x="1104" y="1488"/>
            <a:chExt cx="3504" cy="2736"/>
          </a:xfrm>
        </p:grpSpPr>
        <p:grpSp>
          <p:nvGrpSpPr>
            <p:cNvPr id="33802" name="Group 19"/>
            <p:cNvGrpSpPr>
              <a:grpSpLocks/>
            </p:cNvGrpSpPr>
            <p:nvPr/>
          </p:nvGrpSpPr>
          <p:grpSpPr bwMode="auto">
            <a:xfrm>
              <a:off x="1104" y="1488"/>
              <a:ext cx="3504" cy="2736"/>
              <a:chOff x="1104" y="1488"/>
              <a:chExt cx="3504" cy="2736"/>
            </a:xfrm>
          </p:grpSpPr>
          <p:grpSp>
            <p:nvGrpSpPr>
              <p:cNvPr id="33804" name="Group 18"/>
              <p:cNvGrpSpPr>
                <a:grpSpLocks/>
              </p:cNvGrpSpPr>
              <p:nvPr/>
            </p:nvGrpSpPr>
            <p:grpSpPr bwMode="auto">
              <a:xfrm>
                <a:off x="1244" y="1488"/>
                <a:ext cx="3364" cy="2688"/>
                <a:chOff x="1244" y="1488"/>
                <a:chExt cx="3364" cy="2688"/>
              </a:xfrm>
            </p:grpSpPr>
            <p:pic>
              <p:nvPicPr>
                <p:cNvPr id="33806" name="Picture 12" descr="Picture3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44" y="1816"/>
                  <a:ext cx="3272" cy="22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3807" name="Rectangle 14"/>
                <p:cNvSpPr>
                  <a:spLocks noChangeArrowheads="1"/>
                </p:cNvSpPr>
                <p:nvPr/>
              </p:nvSpPr>
              <p:spPr bwMode="auto">
                <a:xfrm>
                  <a:off x="4176" y="1488"/>
                  <a:ext cx="432" cy="26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33805" name="Rectangle 15"/>
              <p:cNvSpPr>
                <a:spLocks noChangeArrowheads="1"/>
              </p:cNvSpPr>
              <p:nvPr/>
            </p:nvSpPr>
            <p:spPr bwMode="auto">
              <a:xfrm>
                <a:off x="1104" y="3888"/>
                <a:ext cx="3216" cy="3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33803" name="Text Box 16"/>
            <p:cNvSpPr txBox="1">
              <a:spLocks noChangeArrowheads="1"/>
            </p:cNvSpPr>
            <p:nvPr/>
          </p:nvSpPr>
          <p:spPr bwMode="auto">
            <a:xfrm>
              <a:off x="1248" y="2700"/>
              <a:ext cx="252" cy="2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b="1" i="1"/>
                <a:t>p</a:t>
              </a:r>
              <a:r>
                <a:rPr lang="en-US" altLang="en-US" b="1" i="1" baseline="-25000"/>
                <a:t>V</a:t>
              </a:r>
              <a:endParaRPr lang="en-US" altLang="en-US" b="1" i="1"/>
            </a:p>
          </p:txBody>
        </p:sp>
      </p:grpSp>
      <p:sp>
        <p:nvSpPr>
          <p:cNvPr id="33797" name="Freeform 21"/>
          <p:cNvSpPr>
            <a:spLocks/>
          </p:cNvSpPr>
          <p:nvPr/>
        </p:nvSpPr>
        <p:spPr bwMode="auto">
          <a:xfrm>
            <a:off x="4267200" y="2743200"/>
            <a:ext cx="3314700" cy="1727200"/>
          </a:xfrm>
          <a:custGeom>
            <a:avLst/>
            <a:gdLst>
              <a:gd name="T0" fmla="*/ 2147483647 w 2088"/>
              <a:gd name="T1" fmla="*/ 0 h 1088"/>
              <a:gd name="T2" fmla="*/ 2147483647 w 2088"/>
              <a:gd name="T3" fmla="*/ 2147483647 h 1088"/>
              <a:gd name="T4" fmla="*/ 0 w 2088"/>
              <a:gd name="T5" fmla="*/ 2147483647 h 1088"/>
              <a:gd name="T6" fmla="*/ 0 60000 65536"/>
              <a:gd name="T7" fmla="*/ 0 60000 65536"/>
              <a:gd name="T8" fmla="*/ 0 60000 65536"/>
              <a:gd name="T9" fmla="*/ 0 w 2088"/>
              <a:gd name="T10" fmla="*/ 0 h 1088"/>
              <a:gd name="T11" fmla="*/ 2088 w 2088"/>
              <a:gd name="T12" fmla="*/ 1088 h 10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88" h="1088">
                <a:moveTo>
                  <a:pt x="1872" y="0"/>
                </a:moveTo>
                <a:cubicBezTo>
                  <a:pt x="1980" y="368"/>
                  <a:pt x="2088" y="736"/>
                  <a:pt x="1776" y="912"/>
                </a:cubicBezTo>
                <a:cubicBezTo>
                  <a:pt x="1464" y="1088"/>
                  <a:pt x="732" y="1072"/>
                  <a:pt x="0" y="1056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8" name="Text Box 22"/>
          <p:cNvSpPr txBox="1">
            <a:spLocks noChangeArrowheads="1"/>
          </p:cNvSpPr>
          <p:nvPr/>
        </p:nvSpPr>
        <p:spPr bwMode="auto">
          <a:xfrm>
            <a:off x="5921375" y="1852613"/>
            <a:ext cx="27654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1600"/>
              <a:t>This is the only disease listed</a:t>
            </a:r>
          </a:p>
          <a:p>
            <a:pPr algn="ctr" eaLnBrk="1" hangingPunct="1"/>
            <a:r>
              <a:rPr lang="en-US" altLang="en-US" sz="1600"/>
              <a:t>that has been successfully</a:t>
            </a:r>
          </a:p>
          <a:p>
            <a:pPr algn="ctr" eaLnBrk="1" hangingPunct="1"/>
            <a:r>
              <a:rPr lang="en-US" altLang="en-US" sz="1600"/>
              <a:t>eradicated through vaccination!</a:t>
            </a:r>
          </a:p>
        </p:txBody>
      </p:sp>
      <p:sp>
        <p:nvSpPr>
          <p:cNvPr id="33799" name="Line 23"/>
          <p:cNvSpPr>
            <a:spLocks noChangeShapeType="1"/>
          </p:cNvSpPr>
          <p:nvPr/>
        </p:nvSpPr>
        <p:spPr bwMode="auto">
          <a:xfrm>
            <a:off x="2971800" y="3962400"/>
            <a:ext cx="3810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0" name="Line 24"/>
          <p:cNvSpPr>
            <a:spLocks noChangeShapeType="1"/>
          </p:cNvSpPr>
          <p:nvPr/>
        </p:nvSpPr>
        <p:spPr bwMode="auto">
          <a:xfrm>
            <a:off x="2971800" y="3657600"/>
            <a:ext cx="6858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1" name="Line 25"/>
          <p:cNvSpPr>
            <a:spLocks noChangeShapeType="1"/>
          </p:cNvSpPr>
          <p:nvPr/>
        </p:nvSpPr>
        <p:spPr bwMode="auto">
          <a:xfrm>
            <a:off x="2952750" y="3409950"/>
            <a:ext cx="18288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Summary of parasites</a:t>
            </a:r>
          </a:p>
        </p:txBody>
      </p:sp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1508125" y="1447800"/>
            <a:ext cx="6721475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dirty="0"/>
              <a:t> Parasites are generally highly specialized, using only one or two host species</a:t>
            </a:r>
          </a:p>
          <a:p>
            <a:pPr eaLnBrk="1" hangingPunct="1">
              <a:buFontTx/>
              <a:buChar char="•"/>
            </a:pPr>
            <a:endParaRPr lang="en-US" altLang="en-US" dirty="0"/>
          </a:p>
          <a:p>
            <a:pPr eaLnBrk="1" hangingPunct="1">
              <a:buFontTx/>
              <a:buChar char="•"/>
            </a:pPr>
            <a:endParaRPr lang="en-US" altLang="en-US" dirty="0"/>
          </a:p>
          <a:p>
            <a:pPr eaLnBrk="1" hangingPunct="1">
              <a:buFontTx/>
              <a:buChar char="•"/>
            </a:pPr>
            <a:r>
              <a:rPr lang="en-US" altLang="en-US" dirty="0"/>
              <a:t> Parasites can be very effective regulators of host population density</a:t>
            </a:r>
          </a:p>
          <a:p>
            <a:pPr eaLnBrk="1" hangingPunct="1">
              <a:buFontTx/>
              <a:buChar char="•"/>
            </a:pPr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>
              <a:buFontTx/>
              <a:buChar char="•"/>
            </a:pPr>
            <a:endParaRPr lang="en-US" altLang="en-US" dirty="0"/>
          </a:p>
          <a:p>
            <a:pPr eaLnBrk="1" hangingPunct="1">
              <a:buFontTx/>
              <a:buChar char="•"/>
            </a:pPr>
            <a:r>
              <a:rPr lang="en-US" altLang="en-US" dirty="0"/>
              <a:t> There is a minimum host population size required for the spread of a parasite/disease</a:t>
            </a:r>
          </a:p>
          <a:p>
            <a:pPr eaLnBrk="1" hangingPunct="1">
              <a:buFontTx/>
              <a:buChar char="•"/>
            </a:pPr>
            <a:endParaRPr lang="en-US" altLang="en-US" dirty="0"/>
          </a:p>
          <a:p>
            <a:pPr eaLnBrk="1" hangingPunct="1">
              <a:buFontTx/>
              <a:buChar char="•"/>
            </a:pPr>
            <a:endParaRPr lang="en-US" altLang="en-US" dirty="0"/>
          </a:p>
          <a:p>
            <a:pPr eaLnBrk="1" hangingPunct="1">
              <a:buFontTx/>
              <a:buChar char="•"/>
            </a:pPr>
            <a:r>
              <a:rPr lang="en-US" altLang="en-US" dirty="0"/>
              <a:t> The entire host population need not be immunized to prevent the spread of a parasite or disease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1897063" y="990600"/>
          <a:ext cx="5494337" cy="5307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9" name="Document" r:id="rId3" imgW="5494170" imgH="5306903" progId="Word.Document.12">
                  <p:embed/>
                </p:oleObj>
              </mc:Choice>
              <mc:Fallback>
                <p:oleObj name="Document" r:id="rId3" imgW="5494170" imgH="5306903" progId="Word.Document.1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7063" y="990600"/>
                        <a:ext cx="5494337" cy="5307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7" name="TextBox 2"/>
          <p:cNvSpPr txBox="1">
            <a:spLocks noChangeArrowheads="1"/>
          </p:cNvSpPr>
          <p:nvPr/>
        </p:nvSpPr>
        <p:spPr bwMode="auto">
          <a:xfrm>
            <a:off x="0" y="762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Practice Problem: Applying the SIR model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Box 2"/>
          <p:cNvSpPr txBox="1">
            <a:spLocks noChangeArrowheads="1"/>
          </p:cNvSpPr>
          <p:nvPr/>
        </p:nvSpPr>
        <p:spPr bwMode="auto">
          <a:xfrm>
            <a:off x="0" y="762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 dirty="0"/>
              <a:t>Practice </a:t>
            </a:r>
            <a:r>
              <a:rPr lang="en-US" altLang="en-US" sz="3200" b="1" dirty="0" smtClean="0"/>
              <a:t>Problem</a:t>
            </a:r>
            <a:endParaRPr lang="en-US" altLang="en-US" sz="3200" b="1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659437"/>
              </p:ext>
            </p:extLst>
          </p:nvPr>
        </p:nvGraphicFramePr>
        <p:xfrm>
          <a:off x="1524000" y="1397000"/>
          <a:ext cx="6096000" cy="4348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Wolf Growth Rate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Wolf Inbreeding Coefficient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2002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2.02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Verdana"/>
                        </a:rPr>
                        <a:t>0.09</a:t>
                      </a: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2003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1.65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effectLst/>
                          <a:latin typeface="Verdana"/>
                        </a:rPr>
                        <a:t>0.109</a:t>
                      </a: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2004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1.38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effectLst/>
                          <a:latin typeface="Verdana"/>
                        </a:rPr>
                        <a:t>0.136</a:t>
                      </a: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2005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0.99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effectLst/>
                          <a:latin typeface="Verdana"/>
                        </a:rPr>
                        <a:t>0.161</a:t>
                      </a: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2006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0.83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effectLst/>
                          <a:latin typeface="Verdana"/>
                        </a:rPr>
                        <a:t>0.173</a:t>
                      </a: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2007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0.71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effectLst/>
                          <a:latin typeface="Verdana"/>
                        </a:rPr>
                        <a:t>0.233</a:t>
                      </a: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2008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1.19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Verdana"/>
                        </a:rPr>
                        <a:t>0.261</a:t>
                      </a: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2009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0.97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Verdana"/>
                        </a:rPr>
                        <a:t>0.285</a:t>
                      </a: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2010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0.94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Verdana"/>
                        </a:rPr>
                        <a:t>0.309</a:t>
                      </a: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2011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0.95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effectLst/>
                          <a:latin typeface="Verdana"/>
                        </a:rPr>
                        <a:t>0.332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62484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from the Isle Royale Wolf Project: http://www.isleroyalewolf.org/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84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The world is full of parasites</a:t>
            </a:r>
          </a:p>
        </p:txBody>
      </p:sp>
      <p:pic>
        <p:nvPicPr>
          <p:cNvPr id="6147" name="Picture 9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43000"/>
            <a:ext cx="3084513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10"/>
          <p:cNvSpPr>
            <a:spLocks noChangeArrowheads="1"/>
          </p:cNvSpPr>
          <p:nvPr/>
        </p:nvSpPr>
        <p:spPr bwMode="auto">
          <a:xfrm>
            <a:off x="3536950" y="5911850"/>
            <a:ext cx="2178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b="1" i="1"/>
              <a:t>Castilleja miniata</a:t>
            </a:r>
          </a:p>
          <a:p>
            <a:pPr algn="ctr" eaLnBrk="1" hangingPunct="1"/>
            <a:r>
              <a:rPr lang="en-US" altLang="en-US" b="1"/>
              <a:t>(Indian paintbrush)</a:t>
            </a:r>
            <a:r>
              <a:rPr lang="en-US" altLang="en-US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The world is full of parasites</a:t>
            </a:r>
          </a:p>
        </p:txBody>
      </p:sp>
      <p:sp>
        <p:nvSpPr>
          <p:cNvPr id="7171" name="Text Box 7"/>
          <p:cNvSpPr txBox="1">
            <a:spLocks noChangeArrowheads="1"/>
          </p:cNvSpPr>
          <p:nvPr/>
        </p:nvSpPr>
        <p:spPr bwMode="auto">
          <a:xfrm>
            <a:off x="1295400" y="5105400"/>
            <a:ext cx="2609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b="1" i="1">
                <a:solidFill>
                  <a:schemeClr val="tx2"/>
                </a:solidFill>
              </a:rPr>
              <a:t>Arceuthobium abietinum</a:t>
            </a:r>
            <a:r>
              <a:rPr lang="en-US" altLang="en-US" b="1"/>
              <a:t> </a:t>
            </a:r>
          </a:p>
          <a:p>
            <a:pPr algn="ctr" eaLnBrk="1" hangingPunct="1"/>
            <a:r>
              <a:rPr lang="en-US" altLang="en-US" b="1"/>
              <a:t>Dwarf mistletoe</a:t>
            </a:r>
          </a:p>
        </p:txBody>
      </p:sp>
      <p:pic>
        <p:nvPicPr>
          <p:cNvPr id="7172" name="Picture 8" descr="AB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42672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0" descr="Dwarf Mistleto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714500"/>
            <a:ext cx="19558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11"/>
          <p:cNvSpPr txBox="1">
            <a:spLocks noChangeArrowheads="1"/>
          </p:cNvSpPr>
          <p:nvPr/>
        </p:nvSpPr>
        <p:spPr bwMode="auto">
          <a:xfrm>
            <a:off x="5867400" y="4686300"/>
            <a:ext cx="1841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b="1"/>
              <a:t>Witches’ brooms</a:t>
            </a:r>
          </a:p>
          <a:p>
            <a:pPr algn="ctr" eaLnBrk="1" hangingPunct="1"/>
            <a:r>
              <a:rPr lang="en-US" altLang="en-US" b="1"/>
              <a:t>(fungus)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Parasites come in two flavors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669925" y="1600200"/>
            <a:ext cx="7559675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000" b="1"/>
              <a:t>Microparasites</a:t>
            </a:r>
            <a:r>
              <a:rPr lang="en-US" altLang="en-US" b="1"/>
              <a:t> – Generally single celled, extremely numerous, and multiply directly within the host. Because most are intracellular they become deeply caught up in the intimacies of cell metabolism and antibody reactions.</a:t>
            </a:r>
          </a:p>
          <a:p>
            <a:pPr eaLnBrk="1" hangingPunct="1"/>
            <a:r>
              <a:rPr lang="en-US" altLang="en-US" b="1"/>
              <a:t>	</a:t>
            </a:r>
            <a:r>
              <a:rPr lang="en-US" altLang="en-US" sz="1600" b="1"/>
              <a:t>- Viruses</a:t>
            </a:r>
          </a:p>
          <a:p>
            <a:pPr eaLnBrk="1" hangingPunct="1"/>
            <a:r>
              <a:rPr lang="en-US" altLang="en-US" sz="1600" b="1"/>
              <a:t>	- Bacteria</a:t>
            </a:r>
          </a:p>
          <a:p>
            <a:pPr eaLnBrk="1" hangingPunct="1"/>
            <a:r>
              <a:rPr lang="en-US" altLang="en-US" sz="1600" b="1"/>
              <a:t>	- Protozoans</a:t>
            </a:r>
          </a:p>
          <a:p>
            <a:pPr eaLnBrk="1" hangingPunct="1"/>
            <a:endParaRPr lang="en-US" altLang="en-US" sz="1600" b="1"/>
          </a:p>
          <a:p>
            <a:pPr eaLnBrk="1" hangingPunct="1">
              <a:buFontTx/>
              <a:buChar char="•"/>
            </a:pPr>
            <a:endParaRPr lang="en-US" altLang="en-US" sz="1600" b="1"/>
          </a:p>
          <a:p>
            <a:pPr eaLnBrk="1" hangingPunct="1"/>
            <a:r>
              <a:rPr lang="en-US" altLang="en-US" sz="2000" b="1"/>
              <a:t>Macroparasites</a:t>
            </a:r>
            <a:r>
              <a:rPr lang="en-US" altLang="en-US" b="1"/>
              <a:t> – Generally multicellular, less numerous than microparasites, and grow and multiply outside of the host. Most are extracellular.</a:t>
            </a:r>
          </a:p>
          <a:p>
            <a:pPr eaLnBrk="1" hangingPunct="1"/>
            <a:r>
              <a:rPr lang="en-US" altLang="en-US" b="1"/>
              <a:t>	- </a:t>
            </a:r>
            <a:r>
              <a:rPr lang="en-US" altLang="en-US" sz="1600" b="1"/>
              <a:t>Fungi</a:t>
            </a:r>
          </a:p>
          <a:p>
            <a:pPr eaLnBrk="1" hangingPunct="1"/>
            <a:r>
              <a:rPr lang="en-US" altLang="en-US" sz="1600" b="1"/>
              <a:t>	- Helminth worms</a:t>
            </a:r>
          </a:p>
          <a:p>
            <a:pPr eaLnBrk="1" hangingPunct="1"/>
            <a:r>
              <a:rPr lang="en-US" altLang="en-US" sz="1600" b="1"/>
              <a:t>	- Phytophagous insects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Parasites are generally highly specialized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990600" y="1812925"/>
            <a:ext cx="7026275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2000" b="1"/>
              <a:t> The majority of parasites have a very narrow ecological niche using only one or two host species</a:t>
            </a:r>
          </a:p>
          <a:p>
            <a:pPr eaLnBrk="1" hangingPunct="1">
              <a:buFontTx/>
              <a:buChar char="•"/>
            </a:pPr>
            <a:endParaRPr lang="en-US" altLang="en-US" sz="2000" b="1"/>
          </a:p>
          <a:p>
            <a:pPr eaLnBrk="1" hangingPunct="1">
              <a:buFontTx/>
              <a:buChar char="•"/>
            </a:pPr>
            <a:endParaRPr lang="en-US" altLang="en-US" sz="2000" b="1"/>
          </a:p>
          <a:p>
            <a:pPr eaLnBrk="1" hangingPunct="1">
              <a:buFontTx/>
              <a:buChar char="•"/>
            </a:pPr>
            <a:endParaRPr lang="en-US" altLang="en-US" sz="2000" b="1"/>
          </a:p>
          <a:p>
            <a:pPr eaLnBrk="1" hangingPunct="1">
              <a:buFontTx/>
              <a:buChar char="•"/>
            </a:pPr>
            <a:endParaRPr lang="en-US" altLang="en-US" sz="2000" b="1"/>
          </a:p>
          <a:p>
            <a:pPr eaLnBrk="1" hangingPunct="1">
              <a:buFontTx/>
              <a:buChar char="•"/>
            </a:pPr>
            <a:endParaRPr lang="en-US" altLang="en-US" sz="2000" b="1"/>
          </a:p>
          <a:p>
            <a:pPr eaLnBrk="1" hangingPunct="1">
              <a:buFontTx/>
              <a:buChar char="•"/>
            </a:pPr>
            <a:endParaRPr lang="en-US" altLang="en-US" sz="2000" b="1"/>
          </a:p>
          <a:p>
            <a:pPr eaLnBrk="1" hangingPunct="1">
              <a:buFontTx/>
              <a:buChar char="•"/>
            </a:pPr>
            <a:r>
              <a:rPr lang="en-US" altLang="en-US" sz="2000" b="1"/>
              <a:t> This extreme specialization occurs because of the inherent difficulties of being a parasite</a:t>
            </a:r>
          </a:p>
          <a:p>
            <a:pPr eaLnBrk="1" hangingPunct="1"/>
            <a:endParaRPr lang="en-US" altLang="en-US" sz="2000" b="1"/>
          </a:p>
          <a:p>
            <a:pPr eaLnBrk="1" hangingPunct="1"/>
            <a:endParaRPr lang="en-US" altLang="en-US" sz="2000" b="1"/>
          </a:p>
          <a:p>
            <a:pPr eaLnBrk="1" hangingPunct="1"/>
            <a:endParaRPr lang="en-US" altLang="en-US" sz="2000" b="1"/>
          </a:p>
          <a:p>
            <a:pPr eaLnBrk="1" hangingPunct="1"/>
            <a:endParaRPr lang="en-US" altLang="en-US" sz="2000" b="1"/>
          </a:p>
          <a:p>
            <a:pPr eaLnBrk="1" hangingPunct="1"/>
            <a:endParaRPr lang="en-US" altLang="en-US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Gpol Larvae on Gros SR 2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91000"/>
            <a:ext cx="3124200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5" descr="Pol_Ovi_Heu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2625725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09600"/>
            <a:ext cx="347821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25938"/>
            <a:ext cx="3352800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 Box 15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The inherent difficulties of being a parasite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Can parasites regulate host population density?</a:t>
            </a:r>
          </a:p>
          <a:p>
            <a:pPr algn="ctr" eaLnBrk="1" hangingPunct="1"/>
            <a:r>
              <a:rPr lang="en-US" altLang="en-US" sz="2000" b="1"/>
              <a:t>A case study in Red Grouse in Scotland</a:t>
            </a:r>
          </a:p>
        </p:txBody>
      </p:sp>
      <p:pic>
        <p:nvPicPr>
          <p:cNvPr id="11267" name="Picture 6" descr="red-gro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82750"/>
            <a:ext cx="47625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8" descr="Taxeism.jpg (8551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343400"/>
            <a:ext cx="2514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9"/>
          <p:cNvSpPr txBox="1">
            <a:spLocks noChangeArrowheads="1"/>
          </p:cNvSpPr>
          <p:nvPr/>
        </p:nvSpPr>
        <p:spPr bwMode="auto">
          <a:xfrm>
            <a:off x="1803400" y="5073650"/>
            <a:ext cx="2597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b="1" i="1"/>
              <a:t>Lagopus lagopus scoticus</a:t>
            </a:r>
          </a:p>
          <a:p>
            <a:pPr algn="ctr" eaLnBrk="1" hangingPunct="1"/>
            <a:r>
              <a:rPr lang="en-US" altLang="en-US" b="1"/>
              <a:t>(Red Grouse)</a:t>
            </a:r>
          </a:p>
        </p:txBody>
      </p:sp>
      <p:sp>
        <p:nvSpPr>
          <p:cNvPr id="11270" name="Text Box 10"/>
          <p:cNvSpPr txBox="1">
            <a:spLocks noChangeArrowheads="1"/>
          </p:cNvSpPr>
          <p:nvPr/>
        </p:nvSpPr>
        <p:spPr bwMode="auto">
          <a:xfrm>
            <a:off x="6032500" y="5981700"/>
            <a:ext cx="25019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b="1"/>
              <a:t>Trichostrongylus tenuis</a:t>
            </a:r>
          </a:p>
          <a:p>
            <a:pPr algn="ctr" eaLnBrk="1" hangingPunct="1"/>
            <a:r>
              <a:rPr lang="en-US" altLang="en-US" b="1"/>
              <a:t>(nematode)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5040</TotalTime>
  <Words>1256</Words>
  <Application>Microsoft Office PowerPoint</Application>
  <PresentationFormat>On-screen Show (4:3)</PresentationFormat>
  <Paragraphs>248</Paragraphs>
  <Slides>37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Default Design</vt:lpstr>
      <vt:lpstr>Equation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Biological Sciences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Scott Nuismer</dc:creator>
  <cp:lastModifiedBy>Nuismer</cp:lastModifiedBy>
  <cp:revision>643</cp:revision>
  <dcterms:created xsi:type="dcterms:W3CDTF">2004-02-10T02:01:49Z</dcterms:created>
  <dcterms:modified xsi:type="dcterms:W3CDTF">2015-03-26T17:41:49Z</dcterms:modified>
</cp:coreProperties>
</file>