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3" r:id="rId2"/>
    <p:sldId id="377" r:id="rId3"/>
    <p:sldId id="373" r:id="rId4"/>
    <p:sldId id="378" r:id="rId5"/>
    <p:sldId id="379" r:id="rId6"/>
    <p:sldId id="380" r:id="rId7"/>
    <p:sldId id="381" r:id="rId8"/>
    <p:sldId id="383" r:id="rId9"/>
    <p:sldId id="382" r:id="rId10"/>
    <p:sldId id="384" r:id="rId11"/>
    <p:sldId id="344" r:id="rId12"/>
    <p:sldId id="386" r:id="rId13"/>
    <p:sldId id="385" r:id="rId14"/>
    <p:sldId id="387" r:id="rId15"/>
    <p:sldId id="374" r:id="rId16"/>
    <p:sldId id="389" r:id="rId17"/>
    <p:sldId id="391" r:id="rId18"/>
    <p:sldId id="390" r:id="rId19"/>
    <p:sldId id="392" r:id="rId20"/>
    <p:sldId id="393" r:id="rId21"/>
    <p:sldId id="400" r:id="rId22"/>
    <p:sldId id="402" r:id="rId23"/>
    <p:sldId id="403" r:id="rId24"/>
    <p:sldId id="376" r:id="rId25"/>
    <p:sldId id="394" r:id="rId26"/>
    <p:sldId id="395" r:id="rId27"/>
    <p:sldId id="396" r:id="rId28"/>
    <p:sldId id="397" r:id="rId29"/>
    <p:sldId id="398" r:id="rId30"/>
    <p:sldId id="345" r:id="rId31"/>
    <p:sldId id="346" r:id="rId32"/>
    <p:sldId id="399" r:id="rId33"/>
    <p:sldId id="347" r:id="rId34"/>
    <p:sldId id="349" r:id="rId35"/>
    <p:sldId id="401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00"/>
    <a:srgbClr val="000099"/>
    <a:srgbClr val="FF6600"/>
    <a:srgbClr val="FFFF00"/>
    <a:srgbClr val="00FFFF"/>
    <a:srgbClr val="FFFF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907" autoAdjust="0"/>
  </p:normalViewPr>
  <p:slideViewPr>
    <p:cSldViewPr>
      <p:cViewPr>
        <p:scale>
          <a:sx n="91" d="100"/>
          <a:sy n="91" d="100"/>
        </p:scale>
        <p:origin x="-2136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1B545-225B-4E7E-B182-8E10936A9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0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AA2A7-1AEC-48D4-893E-B517D897C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1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34873-E5C7-44D1-AEEF-373178351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57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2CA7-15D8-42B2-9BF7-256F72BF5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4C7E28-D174-4170-B741-0F5D3FBE4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0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53286-B867-4F03-9EA9-70B11D4F8F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2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FF2D4-8184-42B7-90D1-F494705FA3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1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4AA1C-F722-436B-A9FD-5F4914AC3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05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D4F2A-7457-4695-B597-CDA96DD2F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0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17B7C-EC21-4E9C-A5AD-9E89DD8113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926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BEC9D-A1AB-4650-B7CA-43E161E523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D66E903-E5D8-40C1-973D-6A26453CD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anny.oz.au/travel/new-zealand/p/1891-duck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Wild_rabbit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en.wikipedia.org/wiki/Image:Rabbit-erosion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mage:Wild_rabbit.jpg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www.burlington.mec.edu/bsc/rabbi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9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evolution of infectious disease</a:t>
            </a:r>
          </a:p>
        </p:txBody>
      </p:sp>
      <p:pic>
        <p:nvPicPr>
          <p:cNvPr id="2051" name="Picture 9" descr="slide25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981200"/>
            <a:ext cx="56483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Summary of Fitch et. al. (1991)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>
            <a:off x="228600" y="1752600"/>
            <a:ext cx="3733800" cy="3505200"/>
            <a:chOff x="768" y="624"/>
            <a:chExt cx="3840" cy="3792"/>
          </a:xfrm>
        </p:grpSpPr>
        <p:pic>
          <p:nvPicPr>
            <p:cNvPr id="11269" name="Picture 4" descr="FG13_04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624"/>
              <a:ext cx="3743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Rectangle 5"/>
            <p:cNvSpPr>
              <a:spLocks noChangeArrowheads="1"/>
            </p:cNvSpPr>
            <p:nvPr/>
          </p:nvSpPr>
          <p:spPr bwMode="auto">
            <a:xfrm>
              <a:off x="768" y="4260"/>
              <a:ext cx="384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4343400" y="1676400"/>
            <a:ext cx="4419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DNA sequence of the hemagglutinin gene has diverged over time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This divergence has occurred at a </a:t>
            </a:r>
            <a:r>
              <a:rPr lang="en-US" altLang="en-US" b="1"/>
              <a:t>rate which is too rapid to be explained by genetic drift</a:t>
            </a:r>
            <a:r>
              <a:rPr lang="en-US" altLang="en-US"/>
              <a:t> (Bush et. al. 1999)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Suggests that </a:t>
            </a:r>
            <a:r>
              <a:rPr lang="en-US" altLang="en-US">
                <a:solidFill>
                  <a:srgbClr val="FF0000"/>
                </a:solidFill>
              </a:rPr>
              <a:t>genetic divergence of the hemagglutinin gene has been driven by natural selection for immune evasion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FG13_0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167063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Summary of Fitch et. al. (1991)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4022725" y="1641475"/>
            <a:ext cx="474027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A novel strain of influenza emerges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Hosts develop immunity, reducing the number of susceptible hosts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This creates strong selection for new mutant strains not recognized by the host immune system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Ultimately, this generates a historical pattern of sustained molecular divergence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Applications to vaccine development</a:t>
            </a:r>
          </a:p>
        </p:txBody>
      </p:sp>
      <p:sp>
        <p:nvSpPr>
          <p:cNvPr id="13315" name="Text Box 6"/>
          <p:cNvSpPr txBox="1">
            <a:spLocks noChangeArrowheads="1"/>
          </p:cNvSpPr>
          <p:nvPr/>
        </p:nvSpPr>
        <p:spPr bwMode="auto">
          <a:xfrm>
            <a:off x="898525" y="1427163"/>
            <a:ext cx="7559675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Flu vaccine works by exposing potential hosts to dead virus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Even though the virus is dead, its protein coat elicits an immune response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This creates a ‘memory’ of the protein coat that allows the host to mount a rapid immune response when exposed to live virus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This immune response is specific to the strain used as the vaccine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Production of large quantities of vaccine takes months</a:t>
            </a: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60198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US" altLang="en-US" sz="2000" b="1">
                <a:solidFill>
                  <a:srgbClr val="FF0000"/>
                </a:solidFill>
              </a:rPr>
              <a:t>Forecasting the next years strain is critical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Can we use the results from the evolutionary studies to forecast?</a:t>
            </a: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1279525" y="1524000"/>
            <a:ext cx="68738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Bush et. al. (1999):</a:t>
            </a:r>
          </a:p>
          <a:p>
            <a:pPr eaLnBrk="1" hangingPunct="1"/>
            <a:endParaRPr lang="en-US" altLang="en-US" b="1" u="sng"/>
          </a:p>
          <a:p>
            <a:pPr eaLnBrk="1" hangingPunct="1">
              <a:buFontTx/>
              <a:buChar char="•"/>
            </a:pPr>
            <a:r>
              <a:rPr lang="en-US" altLang="en-US"/>
              <a:t> Reasoned that the surviving strain will be the one with the most mutations in the Hemagglutinin gene (the gene under selection by the human immune system)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Tested this idea for the previous 11 flu seasons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Accurately predicted the surviving strain 9/11 times!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Allows an appropriate vaccine to be developed in time for the next years flu season</a:t>
            </a:r>
          </a:p>
          <a:p>
            <a:pPr eaLnBrk="1" hangingPunct="1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What causes pandemics?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279525" y="1919288"/>
            <a:ext cx="70262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/>
              <a:t>Three major pandemics have been recorded in recent history:</a:t>
            </a:r>
          </a:p>
          <a:p>
            <a:pPr eaLnBrk="1" hangingPunct="1"/>
            <a:r>
              <a:rPr lang="en-US" altLang="en-US"/>
              <a:t>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 1918 ‘Spanish flu’ 500,000 deaths in the United States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1957 ‘Asian flu’ 70,000 deaths in the United States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1968 ‘Hong Kong flu’ 34,000 deaths in the United States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2009 ‘Swine Origin Influenza Virus’ &gt; 18,000 deaths worldwide in first   </a:t>
            </a:r>
          </a:p>
          <a:p>
            <a:pPr eaLnBrk="1" hangingPunct="1"/>
            <a:r>
              <a:rPr lang="en-US" altLang="en-US"/>
              <a:t>            year and had infected more than 43,000,000 people within the U.S.  </a:t>
            </a:r>
          </a:p>
          <a:p>
            <a:pPr eaLnBrk="1" hangingPunct="1"/>
            <a:r>
              <a:rPr lang="en-US" altLang="en-US"/>
              <a:t>            alone by April 2010	</a:t>
            </a:r>
          </a:p>
          <a:p>
            <a:pPr eaLnBrk="1" hangingPunct="1">
              <a:buFontTx/>
              <a:buChar char="•"/>
            </a:pPr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New mutations?</a:t>
            </a:r>
          </a:p>
        </p:txBody>
      </p:sp>
      <p:sp>
        <p:nvSpPr>
          <p:cNvPr id="16387" name="Text Box 19"/>
          <p:cNvSpPr txBox="1">
            <a:spLocks noChangeArrowheads="1"/>
          </p:cNvSpPr>
          <p:nvPr/>
        </p:nvSpPr>
        <p:spPr bwMode="auto">
          <a:xfrm>
            <a:off x="5045075" y="3962400"/>
            <a:ext cx="266065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ACGTCAATTTGGGATC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GGG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TC</a:t>
            </a:r>
          </a:p>
        </p:txBody>
      </p:sp>
      <p:sp>
        <p:nvSpPr>
          <p:cNvPr id="16388" name="Text Box 20"/>
          <p:cNvSpPr txBox="1">
            <a:spLocks noChangeArrowheads="1"/>
          </p:cNvSpPr>
          <p:nvPr/>
        </p:nvSpPr>
        <p:spPr bwMode="auto">
          <a:xfrm>
            <a:off x="4359275" y="1371600"/>
            <a:ext cx="48609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New mutations generally have small effects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New mutant strains will not be sufficiently different to evade immune recognition altogether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Suggests that pandemics may arise from a process other than mutation</a:t>
            </a:r>
          </a:p>
          <a:p>
            <a:pPr eaLnBrk="1" hangingPunct="1">
              <a:buFontTx/>
              <a:buChar char="•"/>
            </a:pPr>
            <a:endParaRPr lang="en-US" altLang="en-US"/>
          </a:p>
        </p:txBody>
      </p:sp>
      <p:sp>
        <p:nvSpPr>
          <p:cNvPr id="16389" name="Line 21"/>
          <p:cNvSpPr>
            <a:spLocks noChangeShapeType="1"/>
          </p:cNvSpPr>
          <p:nvPr/>
        </p:nvSpPr>
        <p:spPr bwMode="auto">
          <a:xfrm>
            <a:off x="4968875" y="4000500"/>
            <a:ext cx="0" cy="1981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0" name="Text Box 22"/>
          <p:cNvSpPr txBox="1">
            <a:spLocks noChangeArrowheads="1"/>
          </p:cNvSpPr>
          <p:nvPr/>
        </p:nvSpPr>
        <p:spPr bwMode="auto">
          <a:xfrm rot="-5400000">
            <a:off x="4325144" y="4810919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Time</a:t>
            </a:r>
          </a:p>
        </p:txBody>
      </p:sp>
      <p:pic>
        <p:nvPicPr>
          <p:cNvPr id="16391" name="Picture 23" descr="FG13_04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3167063" cy="556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Line 27"/>
          <p:cNvSpPr>
            <a:spLocks noChangeShapeType="1"/>
          </p:cNvSpPr>
          <p:nvPr/>
        </p:nvSpPr>
        <p:spPr bwMode="auto">
          <a:xfrm flipH="1">
            <a:off x="1828800" y="3886200"/>
            <a:ext cx="1828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Line 28"/>
          <p:cNvSpPr>
            <a:spLocks noChangeShapeType="1"/>
          </p:cNvSpPr>
          <p:nvPr/>
        </p:nvSpPr>
        <p:spPr bwMode="auto">
          <a:xfrm>
            <a:off x="3657600" y="2514600"/>
            <a:ext cx="0" cy="1371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Text Box 29"/>
          <p:cNvSpPr txBox="1">
            <a:spLocks noChangeArrowheads="1"/>
          </p:cNvSpPr>
          <p:nvPr/>
        </p:nvSpPr>
        <p:spPr bwMode="auto">
          <a:xfrm>
            <a:off x="3154363" y="2033588"/>
            <a:ext cx="1023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200" b="1">
                <a:solidFill>
                  <a:srgbClr val="FF0000"/>
                </a:solidFill>
              </a:rPr>
              <a:t>Hypothetical</a:t>
            </a:r>
          </a:p>
          <a:p>
            <a:pPr algn="ctr" eaLnBrk="1" hangingPunct="1"/>
            <a:r>
              <a:rPr lang="en-US" altLang="en-US" sz="1200" b="1">
                <a:solidFill>
                  <a:srgbClr val="FF0000"/>
                </a:solidFill>
              </a:rPr>
              <a:t>pandemic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1825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Reassortment?</a:t>
            </a:r>
          </a:p>
        </p:txBody>
      </p:sp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203325" y="1042988"/>
            <a:ext cx="1549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Human strain</a:t>
            </a:r>
          </a:p>
        </p:txBody>
      </p:sp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6140450" y="1004888"/>
            <a:ext cx="13970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Avian strain</a:t>
            </a:r>
          </a:p>
        </p:txBody>
      </p:sp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838200" y="1538288"/>
            <a:ext cx="27178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ACGTCAA 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99FF"/>
                </a:solidFill>
              </a:rPr>
              <a:t>T</a:t>
            </a:r>
            <a:r>
              <a:rPr lang="en-US" altLang="en-US"/>
              <a:t>CGTCAA 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99FF"/>
                </a:solidFill>
              </a:rPr>
              <a:t>T</a:t>
            </a:r>
            <a:r>
              <a:rPr lang="en-US" altLang="en-US"/>
              <a:t>CG</a:t>
            </a:r>
            <a:r>
              <a:rPr lang="en-US" altLang="en-US">
                <a:solidFill>
                  <a:srgbClr val="0099FF"/>
                </a:solidFill>
              </a:rPr>
              <a:t>A</a:t>
            </a:r>
            <a:r>
              <a:rPr lang="en-US" altLang="en-US"/>
              <a:t>CAA 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99FF"/>
                </a:solidFill>
              </a:rPr>
              <a:t>T</a:t>
            </a:r>
            <a:r>
              <a:rPr lang="en-US" altLang="en-US"/>
              <a:t>CG</a:t>
            </a:r>
            <a:r>
              <a:rPr lang="en-US" altLang="en-US">
                <a:solidFill>
                  <a:srgbClr val="0099FF"/>
                </a:solidFill>
              </a:rPr>
              <a:t>A</a:t>
            </a:r>
            <a:r>
              <a:rPr lang="en-US" altLang="en-US"/>
              <a:t>CAA TTTGGG</a:t>
            </a:r>
            <a:r>
              <a:rPr lang="en-US" altLang="en-US">
                <a:solidFill>
                  <a:srgbClr val="0099FF"/>
                </a:solidFill>
              </a:rPr>
              <a:t>G</a:t>
            </a:r>
            <a:r>
              <a:rPr lang="en-US" altLang="en-US"/>
              <a:t>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>
                <a:solidFill>
                  <a:srgbClr val="0099FF"/>
                </a:solidFill>
              </a:rPr>
              <a:t>T</a:t>
            </a:r>
            <a:r>
              <a:rPr lang="en-US" altLang="en-US"/>
              <a:t>CG</a:t>
            </a:r>
            <a:r>
              <a:rPr lang="en-US" altLang="en-US">
                <a:solidFill>
                  <a:srgbClr val="0099FF"/>
                </a:solidFill>
              </a:rPr>
              <a:t>A</a:t>
            </a:r>
            <a:r>
              <a:rPr lang="en-US" altLang="en-US"/>
              <a:t>C</a:t>
            </a:r>
            <a:r>
              <a:rPr lang="en-US" altLang="en-US">
                <a:solidFill>
                  <a:srgbClr val="0099FF"/>
                </a:solidFill>
              </a:rPr>
              <a:t>C</a:t>
            </a:r>
            <a:r>
              <a:rPr lang="en-US" altLang="en-US"/>
              <a:t>A TTTGGG</a:t>
            </a:r>
            <a:r>
              <a:rPr lang="en-US" altLang="en-US">
                <a:solidFill>
                  <a:srgbClr val="0099FF"/>
                </a:solidFill>
              </a:rPr>
              <a:t>G</a:t>
            </a:r>
            <a:r>
              <a:rPr lang="en-US" altLang="en-US"/>
              <a:t>TC</a:t>
            </a:r>
          </a:p>
        </p:txBody>
      </p:sp>
      <p:sp>
        <p:nvSpPr>
          <p:cNvPr id="17414" name="Line 13"/>
          <p:cNvSpPr>
            <a:spLocks noChangeShapeType="1"/>
          </p:cNvSpPr>
          <p:nvPr/>
        </p:nvSpPr>
        <p:spPr bwMode="auto">
          <a:xfrm flipH="1">
            <a:off x="5410200" y="1576388"/>
            <a:ext cx="6350" cy="2476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Text Box 14"/>
          <p:cNvSpPr txBox="1">
            <a:spLocks noChangeArrowheads="1"/>
          </p:cNvSpPr>
          <p:nvPr/>
        </p:nvSpPr>
        <p:spPr bwMode="auto">
          <a:xfrm rot="-5400000">
            <a:off x="4772819" y="2685257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Time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5511800" y="1538288"/>
            <a:ext cx="2717800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ACGTCAA 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 TTTGGGATC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 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GGGATC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 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GGG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TC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ACGTC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A 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G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TC</a:t>
            </a:r>
          </a:p>
        </p:txBody>
      </p:sp>
      <p:sp>
        <p:nvSpPr>
          <p:cNvPr id="17417" name="Line 16"/>
          <p:cNvSpPr>
            <a:spLocks noChangeShapeType="1"/>
          </p:cNvSpPr>
          <p:nvPr/>
        </p:nvSpPr>
        <p:spPr bwMode="auto">
          <a:xfrm flipH="1">
            <a:off x="762000" y="1576388"/>
            <a:ext cx="6350" cy="2476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Text Box 17"/>
          <p:cNvSpPr txBox="1">
            <a:spLocks noChangeArrowheads="1"/>
          </p:cNvSpPr>
          <p:nvPr/>
        </p:nvSpPr>
        <p:spPr bwMode="auto">
          <a:xfrm rot="-5400000">
            <a:off x="124619" y="2685257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Time</a:t>
            </a:r>
          </a:p>
        </p:txBody>
      </p:sp>
      <p:sp>
        <p:nvSpPr>
          <p:cNvPr id="17419" name="AutoShape 20"/>
          <p:cNvSpPr>
            <a:spLocks/>
          </p:cNvSpPr>
          <p:nvPr/>
        </p:nvSpPr>
        <p:spPr bwMode="auto">
          <a:xfrm rot="-5400000">
            <a:off x="6743700" y="2947988"/>
            <a:ext cx="228600" cy="2590800"/>
          </a:xfrm>
          <a:prstGeom prst="leftBrace">
            <a:avLst>
              <a:gd name="adj1" fmla="val 9444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0" name="AutoShape 21"/>
          <p:cNvSpPr>
            <a:spLocks/>
          </p:cNvSpPr>
          <p:nvPr/>
        </p:nvSpPr>
        <p:spPr bwMode="auto">
          <a:xfrm rot="-5400000">
            <a:off x="2095500" y="2947988"/>
            <a:ext cx="228600" cy="2590800"/>
          </a:xfrm>
          <a:prstGeom prst="leftBrace">
            <a:avLst>
              <a:gd name="adj1" fmla="val 94444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21" name="Line 22"/>
          <p:cNvSpPr>
            <a:spLocks noChangeShapeType="1"/>
          </p:cNvSpPr>
          <p:nvPr/>
        </p:nvSpPr>
        <p:spPr bwMode="auto">
          <a:xfrm flipH="1">
            <a:off x="5791200" y="4357688"/>
            <a:ext cx="1066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23"/>
          <p:cNvSpPr>
            <a:spLocks noChangeShapeType="1"/>
          </p:cNvSpPr>
          <p:nvPr/>
        </p:nvSpPr>
        <p:spPr bwMode="auto">
          <a:xfrm>
            <a:off x="2209800" y="4357688"/>
            <a:ext cx="9906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Rectangle 24"/>
          <p:cNvSpPr>
            <a:spLocks noChangeArrowheads="1"/>
          </p:cNvSpPr>
          <p:nvPr/>
        </p:nvSpPr>
        <p:spPr bwMode="auto">
          <a:xfrm>
            <a:off x="3194050" y="5348288"/>
            <a:ext cx="2749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99FF"/>
                </a:solidFill>
              </a:rPr>
              <a:t>T</a:t>
            </a:r>
            <a:r>
              <a:rPr lang="en-US" altLang="en-US"/>
              <a:t>CG</a:t>
            </a:r>
            <a:r>
              <a:rPr lang="en-US" altLang="en-US">
                <a:solidFill>
                  <a:srgbClr val="0099FF"/>
                </a:solidFill>
              </a:rPr>
              <a:t>A</a:t>
            </a:r>
            <a:r>
              <a:rPr lang="en-US" altLang="en-US"/>
              <a:t>C</a:t>
            </a:r>
            <a:r>
              <a:rPr lang="en-US" altLang="en-US">
                <a:solidFill>
                  <a:srgbClr val="0099FF"/>
                </a:solidFill>
              </a:rPr>
              <a:t>C</a:t>
            </a:r>
            <a:r>
              <a:rPr lang="en-US" altLang="en-US"/>
              <a:t>A  TT</a:t>
            </a:r>
            <a:r>
              <a:rPr lang="en-US" altLang="en-US">
                <a:solidFill>
                  <a:srgbClr val="FF0000"/>
                </a:solidFill>
              </a:rPr>
              <a:t>G</a:t>
            </a:r>
            <a:r>
              <a:rPr lang="en-US" altLang="en-US"/>
              <a:t>G</a:t>
            </a:r>
            <a:r>
              <a:rPr lang="en-US" altLang="en-US">
                <a:solidFill>
                  <a:srgbClr val="FF0000"/>
                </a:solidFill>
              </a:rPr>
              <a:t>T</a:t>
            </a:r>
            <a:r>
              <a:rPr lang="en-US" altLang="en-US"/>
              <a:t>G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TC</a:t>
            </a:r>
          </a:p>
        </p:txBody>
      </p:sp>
      <p:sp>
        <p:nvSpPr>
          <p:cNvPr id="17424" name="Text Box 25"/>
          <p:cNvSpPr txBox="1">
            <a:spLocks noChangeArrowheads="1"/>
          </p:cNvSpPr>
          <p:nvPr/>
        </p:nvSpPr>
        <p:spPr bwMode="auto">
          <a:xfrm>
            <a:off x="215900" y="6248400"/>
            <a:ext cx="8775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This new recombinant differs from any other human strain at 3 positions all in one step!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0" y="1825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Reassortment?</a:t>
            </a:r>
          </a:p>
        </p:txBody>
      </p:sp>
      <p:sp>
        <p:nvSpPr>
          <p:cNvPr id="18435" name="Text Box 18"/>
          <p:cNvSpPr txBox="1">
            <a:spLocks noChangeArrowheads="1"/>
          </p:cNvSpPr>
          <p:nvPr/>
        </p:nvSpPr>
        <p:spPr bwMode="auto">
          <a:xfrm>
            <a:off x="822325" y="1733550"/>
            <a:ext cx="67976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Reassortment can create new virus genotypes that differ radically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These novel strains (genotypes) may be so divergent that they are not readily recognized by the host immune system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As a result, these novel strains may lead to pandemics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How could this occur?</a:t>
            </a:r>
          </a:p>
        </p:txBody>
      </p:sp>
      <p:pic>
        <p:nvPicPr>
          <p:cNvPr id="19459" name="Picture 3" descr="p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2743200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5" descr="1891-duck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162877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Dr. Barrie Robis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1143000"/>
            <a:ext cx="1941512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1371600" y="33528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H="1">
            <a:off x="3276600" y="33528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800600" y="1219200"/>
            <a:ext cx="434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Human Influenza requires receptors found only in human respiratory cells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Avian Influenza requires receptors found only in intestinal cells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Pigs have both types of receptors in their trachea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Pigs serve as ‘mixing vessels’ where coinfection of individual host cells can occur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Thus, pigs enable reassortment of avian and human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Is there evidence that this has occurred?</a:t>
            </a:r>
          </a:p>
          <a:p>
            <a:pPr algn="ctr" eaLnBrk="1" hangingPunct="1"/>
            <a:r>
              <a:rPr lang="en-US" altLang="en-US" sz="1400" b="1"/>
              <a:t>Gorman et. al. (1992) &amp; Bean et. al. (1992)</a:t>
            </a:r>
          </a:p>
        </p:txBody>
      </p:sp>
      <p:pic>
        <p:nvPicPr>
          <p:cNvPr id="20483" name="Picture 18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28750"/>
            <a:ext cx="2681287" cy="525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9" descr="scan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963" y="1638300"/>
            <a:ext cx="5126037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20"/>
          <p:cNvSpPr txBox="1">
            <a:spLocks noChangeArrowheads="1"/>
          </p:cNvSpPr>
          <p:nvPr/>
        </p:nvSpPr>
        <p:spPr bwMode="auto">
          <a:xfrm>
            <a:off x="4687888" y="1066800"/>
            <a:ext cx="3467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Based on hemagglutinin sequence</a:t>
            </a:r>
          </a:p>
        </p:txBody>
      </p:sp>
      <p:sp>
        <p:nvSpPr>
          <p:cNvPr id="20486" name="Text Box 21"/>
          <p:cNvSpPr txBox="1">
            <a:spLocks noChangeArrowheads="1"/>
          </p:cNvSpPr>
          <p:nvPr/>
        </p:nvSpPr>
        <p:spPr bwMode="auto">
          <a:xfrm>
            <a:off x="398463" y="1066800"/>
            <a:ext cx="3403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 u="sng"/>
              <a:t>Based on nucleoprotein sequence</a:t>
            </a:r>
          </a:p>
        </p:txBody>
      </p:sp>
      <p:sp>
        <p:nvSpPr>
          <p:cNvPr id="20487" name="Text Box 22"/>
          <p:cNvSpPr txBox="1">
            <a:spLocks noChangeArrowheads="1"/>
          </p:cNvSpPr>
          <p:nvPr/>
        </p:nvSpPr>
        <p:spPr bwMode="auto">
          <a:xfrm>
            <a:off x="3733800" y="5143500"/>
            <a:ext cx="54864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Nucleoprotein sequences cluster together by host group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Hemagglutinin sequences do not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The gene phylogenies are not congruent!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Influenza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685800" y="1473200"/>
            <a:ext cx="76073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We generally think of the flu as nothing more than a minor annoyance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In an average year, however, the flu kills 20,000 Americans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Occasional global pandemics are much more severe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	- The ‘Spanish flu’ of 1918 sickened 20% of the world’s population</a:t>
            </a:r>
          </a:p>
          <a:p>
            <a:pPr eaLnBrk="1" hangingPunct="1"/>
            <a:r>
              <a:rPr lang="en-US" altLang="en-US" b="1"/>
              <a:t>	   and killed between 20-100 million people</a:t>
            </a:r>
          </a:p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	- Other highly lethal pandemics occurred in 1957 and 1968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0" y="106363"/>
            <a:ext cx="914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Summary of Influenza evolution</a:t>
            </a:r>
          </a:p>
        </p:txBody>
      </p:sp>
      <p:sp>
        <p:nvSpPr>
          <p:cNvPr id="21507" name="Text Box 8"/>
          <p:cNvSpPr txBox="1">
            <a:spLocks noChangeArrowheads="1"/>
          </p:cNvSpPr>
          <p:nvPr/>
        </p:nvSpPr>
        <p:spPr bwMode="auto">
          <a:xfrm>
            <a:off x="762000" y="1565275"/>
            <a:ext cx="79406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Influenza evolution seems to be driven by natural selection for host immune system evasion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Most of the time, this occurs through the origin of novel mutant strains which increase in frequency and do not lead to pandemics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Occasional pandemics appear to be caused by reassortment of different virus strains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1897063" y="990600"/>
          <a:ext cx="5494337" cy="530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Document" r:id="rId3" imgW="5494170" imgH="5306903" progId="Word.Document.12">
                  <p:embed/>
                </p:oleObj>
              </mc:Choice>
              <mc:Fallback>
                <p:oleObj name="Document" r:id="rId3" imgW="5494170" imgH="5306903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063" y="990600"/>
                        <a:ext cx="5494337" cy="530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Problem: Applying the SIR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 dirty="0"/>
              <a:t>Practice </a:t>
            </a:r>
            <a:r>
              <a:rPr lang="en-US" altLang="en-US" sz="3200" b="1" dirty="0" smtClean="0"/>
              <a:t>Problem</a:t>
            </a:r>
            <a:endParaRPr lang="en-US" altLang="en-US" sz="32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849690"/>
              </p:ext>
            </p:extLst>
          </p:nvPr>
        </p:nvGraphicFramePr>
        <p:xfrm>
          <a:off x="1524000" y="1397000"/>
          <a:ext cx="6096000" cy="4348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Wolf Growth 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Wolf Inbreeding Coefficient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2002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2.02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Verdana"/>
                        </a:rPr>
                        <a:t>0.09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2003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1.65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Verdana"/>
                        </a:rPr>
                        <a:t>0.109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2004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1.38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Verdana"/>
                        </a:rPr>
                        <a:t>0.136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Verdana"/>
                        </a:rPr>
                        <a:t>0.161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Verdana"/>
                        </a:rPr>
                        <a:t>0.173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Verdana"/>
                        </a:rPr>
                        <a:t>0.233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1.19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Verdana"/>
                        </a:rPr>
                        <a:t>0.261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2009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Verdana"/>
                        </a:rPr>
                        <a:t>0.285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2010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effectLst/>
                          <a:latin typeface="Arial"/>
                        </a:rPr>
                        <a:t>0.94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Verdana"/>
                        </a:rPr>
                        <a:t>0.309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2011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Arial"/>
                        </a:rPr>
                        <a:t>0.95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effectLst/>
                          <a:latin typeface="Verdana"/>
                        </a:rPr>
                        <a:t>0.332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6248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from the Isle Royale Wolf Project: http://www.isleroyalewolf.org/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89" y="587376"/>
            <a:ext cx="3807811" cy="225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33400"/>
            <a:ext cx="3657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3124200"/>
            <a:ext cx="3512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there a significant correlation?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3657600"/>
            <a:ext cx="4995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Covariance[Growth Rate, Inbreeding] = -0.0218867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405026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SD[Growth Rate] = 0.38702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4431268"/>
            <a:ext cx="262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SD[Inbreeding] = 0.08202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725214" y="4736068"/>
                <a:ext cx="6583854" cy="5432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Correlation[Growth Rate, Inbreeding]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 smtClean="0"/>
                          <m:t>-0.0218867 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 smtClean="0"/>
                          <m:t>0.38702</m:t>
                        </m:r>
                        <m:r>
                          <a:rPr lang="en-US" b="0" i="1" dirty="0" smtClean="0">
                            <a:latin typeface="Cambria Math"/>
                          </a:rPr>
                          <m:t>∗</m:t>
                        </m:r>
                        <m:r>
                          <m:rPr>
                            <m:nor/>
                          </m:rPr>
                          <a:rPr lang="en-US" dirty="0" smtClean="0"/>
                          <m:t>0.08202 </m:t>
                        </m:r>
                      </m:den>
                    </m:f>
                    <m:r>
                      <a:rPr lang="en-US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dirty="0" smtClean="0"/>
                  <a:t> -0.6895</a:t>
                </a:r>
                <a:endParaRPr lang="en-US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214" y="4736068"/>
                <a:ext cx="6583854" cy="543290"/>
              </a:xfrm>
              <a:prstGeom prst="rect">
                <a:avLst/>
              </a:prstGeom>
              <a:blipFill rotWithShape="1">
                <a:blip r:embed="rId4"/>
                <a:stretch>
                  <a:fillRect l="-833" b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762000" y="5562600"/>
                <a:ext cx="3534044" cy="9330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𝑡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nor/>
                      </m:rPr>
                      <a:rPr lang="en-US" dirty="0" smtClean="0"/>
                      <m:t>-0.6895</m:t>
                    </m:r>
                    <m:r>
                      <m:rPr>
                        <m:nor/>
                      </m:rPr>
                      <a:rPr lang="en-US" b="0" i="0" dirty="0" smtClean="0"/>
                      <m:t>*</m:t>
                    </m:r>
                    <m:rad>
                      <m:radPr>
                        <m:degHide m:val="on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/>
                              </a:rPr>
                              <m:t>8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b="0" i="1" dirty="0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dirty="0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nor/>
                                      </m:rPr>
                                      <a:rPr lang="en-US" dirty="0" smtClean="0"/>
                                      <m:t>−0.6895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dirty="0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 = -2.69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5562600"/>
                <a:ext cx="3534044" cy="933012"/>
              </a:xfrm>
              <a:prstGeom prst="rect">
                <a:avLst/>
              </a:prstGeom>
              <a:blipFill rotWithShape="1">
                <a:blip r:embed="rId5"/>
                <a:stretch>
                  <a:fillRect r="-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771418" y="6336268"/>
                <a:ext cx="1514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𝑐𝑟𝑖𝑡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=2.306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418" y="6336268"/>
                <a:ext cx="1514582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876800" y="5715000"/>
            <a:ext cx="3962400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ym typeface="Wingdings" panose="05000000000000000000" pitchFamily="2" charset="2"/>
              </a:rPr>
              <a:t>We can reject the null hypothesis that inbreeding and growth rate are independent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63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evolution of disease virulence</a:t>
            </a:r>
            <a:r>
              <a:rPr lang="en-US" altLang="en-US" sz="3200" b="1" baseline="30000"/>
              <a:t>*</a:t>
            </a:r>
          </a:p>
        </p:txBody>
      </p:sp>
      <p:pic>
        <p:nvPicPr>
          <p:cNvPr id="23555" name="Picture 6" descr="austra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524000"/>
            <a:ext cx="4629150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8"/>
          <p:cNvSpPr txBox="1">
            <a:spLocks noChangeArrowheads="1"/>
          </p:cNvSpPr>
          <p:nvPr/>
        </p:nvSpPr>
        <p:spPr bwMode="auto">
          <a:xfrm>
            <a:off x="990600" y="3733800"/>
            <a:ext cx="18161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European rabbit</a:t>
            </a:r>
          </a:p>
        </p:txBody>
      </p:sp>
      <p:sp>
        <p:nvSpPr>
          <p:cNvPr id="23557" name="Text Box 10"/>
          <p:cNvSpPr txBox="1">
            <a:spLocks noChangeArrowheads="1"/>
          </p:cNvSpPr>
          <p:nvPr/>
        </p:nvSpPr>
        <p:spPr bwMode="auto">
          <a:xfrm>
            <a:off x="0" y="64008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baseline="30000"/>
              <a:t>*</a:t>
            </a:r>
            <a:r>
              <a:rPr lang="en-US" altLang="en-US" b="1"/>
              <a:t>Virulence is the extent to which a disease lowers host fitness</a:t>
            </a:r>
          </a:p>
        </p:txBody>
      </p:sp>
      <p:sp>
        <p:nvSpPr>
          <p:cNvPr id="23558" name="Text Box 11"/>
          <p:cNvSpPr txBox="1">
            <a:spLocks noChangeArrowheads="1"/>
          </p:cNvSpPr>
          <p:nvPr/>
        </p:nvSpPr>
        <p:spPr bwMode="auto">
          <a:xfrm>
            <a:off x="266700" y="4997450"/>
            <a:ext cx="3314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Introduced to Australia in 1859 </a:t>
            </a:r>
          </a:p>
          <a:p>
            <a:pPr algn="ctr" eaLnBrk="1" hangingPunct="1"/>
            <a:r>
              <a:rPr lang="en-US" altLang="en-US" b="1"/>
              <a:t>as game for hunting</a:t>
            </a:r>
          </a:p>
        </p:txBody>
      </p:sp>
      <p:pic>
        <p:nvPicPr>
          <p:cNvPr id="23559" name="Picture 13" descr="A European Rabbit in Australia">
            <a:hlinkClick r:id="rId3" tooltip="A European Rabbit in Austral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780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Freeform 14"/>
          <p:cNvSpPr>
            <a:spLocks/>
          </p:cNvSpPr>
          <p:nvPr/>
        </p:nvSpPr>
        <p:spPr bwMode="auto">
          <a:xfrm>
            <a:off x="2819400" y="3962400"/>
            <a:ext cx="2667000" cy="469900"/>
          </a:xfrm>
          <a:custGeom>
            <a:avLst/>
            <a:gdLst>
              <a:gd name="T0" fmla="*/ 0 w 1864"/>
              <a:gd name="T1" fmla="*/ 2147483647 h 464"/>
              <a:gd name="T2" fmla="*/ 2147483647 w 1864"/>
              <a:gd name="T3" fmla="*/ 2147483647 h 464"/>
              <a:gd name="T4" fmla="*/ 2147483647 w 1864"/>
              <a:gd name="T5" fmla="*/ 2147483647 h 464"/>
              <a:gd name="T6" fmla="*/ 2147483647 w 1864"/>
              <a:gd name="T7" fmla="*/ 2147483647 h 464"/>
              <a:gd name="T8" fmla="*/ 0 60000 65536"/>
              <a:gd name="T9" fmla="*/ 0 60000 65536"/>
              <a:gd name="T10" fmla="*/ 0 60000 65536"/>
              <a:gd name="T11" fmla="*/ 0 60000 65536"/>
              <a:gd name="T12" fmla="*/ 0 w 1864"/>
              <a:gd name="T13" fmla="*/ 0 h 464"/>
              <a:gd name="T14" fmla="*/ 1864 w 1864"/>
              <a:gd name="T15" fmla="*/ 464 h 46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64" h="464">
                <a:moveTo>
                  <a:pt x="0" y="24"/>
                </a:moveTo>
                <a:cubicBezTo>
                  <a:pt x="360" y="236"/>
                  <a:pt x="720" y="448"/>
                  <a:pt x="1008" y="456"/>
                </a:cubicBezTo>
                <a:cubicBezTo>
                  <a:pt x="1296" y="464"/>
                  <a:pt x="1592" y="144"/>
                  <a:pt x="1728" y="72"/>
                </a:cubicBezTo>
                <a:cubicBezTo>
                  <a:pt x="1864" y="0"/>
                  <a:pt x="1844" y="12"/>
                  <a:pt x="1824" y="24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evolution of disease virulence</a:t>
            </a:r>
          </a:p>
        </p:txBody>
      </p:sp>
      <p:sp>
        <p:nvSpPr>
          <p:cNvPr id="24579" name="Text Box 8"/>
          <p:cNvSpPr txBox="1">
            <a:spLocks noChangeArrowheads="1"/>
          </p:cNvSpPr>
          <p:nvPr/>
        </p:nvSpPr>
        <p:spPr bwMode="auto">
          <a:xfrm>
            <a:off x="4343400" y="1887538"/>
            <a:ext cx="45116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Rabbits became rangeland pests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In an effort to control rabbit density, myxoma virus was introduced into the rabbit population in 1950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Initially this virus was highly virulent, killing almost 99.9% of infected rabbits within 6-10 days</a:t>
            </a:r>
          </a:p>
        </p:txBody>
      </p:sp>
      <p:pic>
        <p:nvPicPr>
          <p:cNvPr id="24580" name="Picture 12" descr="An erosion gully in South Australia created by rabbits.">
            <a:hlinkClick r:id="rId2" tooltip="An erosion gully in South Australia created by rabbits.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4713"/>
            <a:ext cx="3429000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 descr="scan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0"/>
          <a:stretch>
            <a:fillRect/>
          </a:stretch>
        </p:blipFill>
        <p:spPr bwMode="auto">
          <a:xfrm>
            <a:off x="4446588" y="1676400"/>
            <a:ext cx="405288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Over time, decreased virulence evolved</a:t>
            </a:r>
          </a:p>
        </p:txBody>
      </p:sp>
      <p:sp>
        <p:nvSpPr>
          <p:cNvPr id="25604" name="Text Box 9"/>
          <p:cNvSpPr txBox="1">
            <a:spLocks noChangeArrowheads="1"/>
          </p:cNvSpPr>
          <p:nvPr/>
        </p:nvSpPr>
        <p:spPr bwMode="auto">
          <a:xfrm>
            <a:off x="4933950" y="55626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High</a:t>
            </a:r>
          </a:p>
          <a:p>
            <a:pPr algn="ctr" eaLnBrk="1" hangingPunct="1"/>
            <a:r>
              <a:rPr lang="en-US" altLang="en-US" b="1"/>
              <a:t>virulence</a:t>
            </a:r>
          </a:p>
        </p:txBody>
      </p:sp>
      <p:sp>
        <p:nvSpPr>
          <p:cNvPr id="25605" name="Text Box 10"/>
          <p:cNvSpPr txBox="1">
            <a:spLocks noChangeArrowheads="1"/>
          </p:cNvSpPr>
          <p:nvPr/>
        </p:nvSpPr>
        <p:spPr bwMode="auto">
          <a:xfrm>
            <a:off x="7448550" y="5562600"/>
            <a:ext cx="1085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Low</a:t>
            </a:r>
          </a:p>
          <a:p>
            <a:pPr algn="ctr" eaLnBrk="1" hangingPunct="1"/>
            <a:r>
              <a:rPr lang="en-US" altLang="en-US" b="1"/>
              <a:t>virulence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0" y="63246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800" b="1"/>
              <a:t>Why?</a:t>
            </a:r>
          </a:p>
        </p:txBody>
      </p:sp>
      <p:pic>
        <p:nvPicPr>
          <p:cNvPr id="25607" name="Picture 12" descr="A European Rabbit in Australia">
            <a:hlinkClick r:id="rId3" tooltip="A European Rabbit in Australia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2857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trade-off hypothesis</a:t>
            </a:r>
          </a:p>
        </p:txBody>
      </p:sp>
      <p:sp>
        <p:nvSpPr>
          <p:cNvPr id="26627" name="Text Box 9"/>
          <p:cNvSpPr txBox="1">
            <a:spLocks noChangeArrowheads="1"/>
          </p:cNvSpPr>
          <p:nvPr/>
        </p:nvSpPr>
        <p:spPr bwMode="auto">
          <a:xfrm>
            <a:off x="974725" y="1790700"/>
            <a:ext cx="76358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A pathogen cannot reproduce inside the host without doing some harm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/>
            <a:r>
              <a:rPr lang="en-US" altLang="en-US"/>
              <a:t>	- At the very least, host resources must be ‘stolen’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All else being equal, those </a:t>
            </a:r>
            <a:r>
              <a:rPr lang="en-US" altLang="en-US">
                <a:solidFill>
                  <a:srgbClr val="FF0000"/>
                </a:solidFill>
              </a:rPr>
              <a:t>pathogens with a higher rate of within host reproduction should be more likely to be transmitted</a:t>
            </a:r>
            <a:r>
              <a:rPr lang="en-US" altLang="en-US"/>
              <a:t> to a new host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Because reproducing faster within the host causes greater harm, however, too great a rate of pathogen reproduction may debilitate the host sufficiently for transmission to a new host to be curtailed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trade-off hypothesis</a:t>
            </a:r>
          </a:p>
        </p:txBody>
      </p:sp>
      <p:pic>
        <p:nvPicPr>
          <p:cNvPr id="27651" name="Picture 5" descr="rabbi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44625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Line 7"/>
          <p:cNvSpPr>
            <a:spLocks noChangeShapeType="1"/>
          </p:cNvSpPr>
          <p:nvPr/>
        </p:nvSpPr>
        <p:spPr bwMode="auto">
          <a:xfrm>
            <a:off x="1524000" y="1752600"/>
            <a:ext cx="60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3" name="Line 9"/>
          <p:cNvSpPr>
            <a:spLocks noChangeShapeType="1"/>
          </p:cNvSpPr>
          <p:nvPr/>
        </p:nvSpPr>
        <p:spPr bwMode="auto">
          <a:xfrm>
            <a:off x="1600200" y="3432175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54" name="Picture 13" descr="head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954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15" descr="rabbi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7375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16" descr="head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749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7" descr="rabbi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70375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8" name="Line 18"/>
          <p:cNvSpPr>
            <a:spLocks noChangeShapeType="1"/>
          </p:cNvSpPr>
          <p:nvPr/>
        </p:nvSpPr>
        <p:spPr bwMode="auto">
          <a:xfrm>
            <a:off x="2743200" y="3508375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659" name="Line 19"/>
          <p:cNvSpPr>
            <a:spLocks noChangeShapeType="1"/>
          </p:cNvSpPr>
          <p:nvPr/>
        </p:nvSpPr>
        <p:spPr bwMode="auto">
          <a:xfrm>
            <a:off x="3276600" y="4575175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0" name="Picture 20" descr="head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79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Line 21"/>
          <p:cNvSpPr>
            <a:spLocks noChangeShapeType="1"/>
          </p:cNvSpPr>
          <p:nvPr/>
        </p:nvSpPr>
        <p:spPr bwMode="auto">
          <a:xfrm>
            <a:off x="4191000" y="4651375"/>
            <a:ext cx="0" cy="68580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2" name="Picture 22" descr="rabbit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416550"/>
            <a:ext cx="9144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3" name="Line 23"/>
          <p:cNvSpPr>
            <a:spLocks noChangeShapeType="1"/>
          </p:cNvSpPr>
          <p:nvPr/>
        </p:nvSpPr>
        <p:spPr bwMode="auto">
          <a:xfrm>
            <a:off x="4724400" y="5715000"/>
            <a:ext cx="1600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664" name="Picture 24" descr="headsto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25780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5" name="Text Box 25"/>
          <p:cNvSpPr txBox="1">
            <a:spLocks noChangeArrowheads="1"/>
          </p:cNvSpPr>
          <p:nvPr/>
        </p:nvSpPr>
        <p:spPr bwMode="auto">
          <a:xfrm>
            <a:off x="3581400" y="1371600"/>
            <a:ext cx="41021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Disease kills its host before transmission</a:t>
            </a:r>
          </a:p>
          <a:p>
            <a:pPr algn="ctr" eaLnBrk="1" hangingPunct="1"/>
            <a:r>
              <a:rPr lang="en-US" altLang="en-US" b="1"/>
              <a:t>(virulence too great)</a:t>
            </a:r>
          </a:p>
        </p:txBody>
      </p:sp>
      <p:sp>
        <p:nvSpPr>
          <p:cNvPr id="27666" name="Text Box 26"/>
          <p:cNvSpPr txBox="1">
            <a:spLocks noChangeArrowheads="1"/>
          </p:cNvSpPr>
          <p:nvPr/>
        </p:nvSpPr>
        <p:spPr bwMode="auto">
          <a:xfrm>
            <a:off x="4400550" y="3048000"/>
            <a:ext cx="414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Disease is transmitted before killing host</a:t>
            </a:r>
          </a:p>
          <a:p>
            <a:pPr algn="ctr" eaLnBrk="1" hangingPunct="1"/>
            <a:r>
              <a:rPr lang="en-US" altLang="en-US" b="1"/>
              <a:t>(virulence not too great)</a:t>
            </a:r>
          </a:p>
        </p:txBody>
      </p:sp>
      <p:sp>
        <p:nvSpPr>
          <p:cNvPr id="27667" name="Text Box 27"/>
          <p:cNvSpPr txBox="1">
            <a:spLocks noChangeArrowheads="1"/>
          </p:cNvSpPr>
          <p:nvPr/>
        </p:nvSpPr>
        <p:spPr bwMode="auto">
          <a:xfrm>
            <a:off x="0" y="6362700"/>
            <a:ext cx="914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Virulence is largely determined by how frequently opportunities for transmission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trade-off hypothesis: an experimental test</a:t>
            </a:r>
          </a:p>
          <a:p>
            <a:pPr algn="ctr" eaLnBrk="1" hangingPunct="1"/>
            <a:r>
              <a:rPr lang="en-US" altLang="en-US" sz="1600" b="1"/>
              <a:t>(Messenger et. al. 1999)</a:t>
            </a:r>
          </a:p>
        </p:txBody>
      </p:sp>
      <p:sp>
        <p:nvSpPr>
          <p:cNvPr id="28675" name="Text Box 19"/>
          <p:cNvSpPr txBox="1">
            <a:spLocks noChangeArrowheads="1"/>
          </p:cNvSpPr>
          <p:nvPr/>
        </p:nvSpPr>
        <p:spPr bwMode="auto">
          <a:xfrm>
            <a:off x="593725" y="2095500"/>
            <a:ext cx="8093075" cy="338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/>
              <a:t> Bacteriophage f1 infects bacterial cells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f1 can be transmitted </a:t>
            </a:r>
            <a:r>
              <a:rPr lang="en-US" altLang="en-US" b="1" i="1"/>
              <a:t>horizontally</a:t>
            </a:r>
            <a:r>
              <a:rPr lang="en-US" altLang="en-US" b="1"/>
              <a:t> </a:t>
            </a:r>
            <a:r>
              <a:rPr lang="en-US" altLang="en-US"/>
              <a:t>or</a:t>
            </a:r>
            <a:r>
              <a:rPr lang="en-US" altLang="en-US" b="1"/>
              <a:t> </a:t>
            </a:r>
            <a:r>
              <a:rPr lang="en-US" altLang="en-US" b="1" i="1"/>
              <a:t>vertically</a:t>
            </a:r>
          </a:p>
          <a:p>
            <a:pPr eaLnBrk="1" hangingPunct="1">
              <a:buFontTx/>
              <a:buChar char="•"/>
            </a:pPr>
            <a:endParaRPr lang="en-US" altLang="en-US" b="1" i="1"/>
          </a:p>
          <a:p>
            <a:pPr eaLnBrk="1" hangingPunct="1">
              <a:buFontTx/>
              <a:buChar char="•"/>
            </a:pPr>
            <a:endParaRPr lang="en-US" altLang="en-US" b="1" i="1"/>
          </a:p>
          <a:p>
            <a:pPr eaLnBrk="1" hangingPunct="1">
              <a:buFontTx/>
              <a:buChar char="•"/>
            </a:pPr>
            <a:r>
              <a:rPr lang="en-US" altLang="en-US" b="1" i="1"/>
              <a:t> </a:t>
            </a:r>
            <a:r>
              <a:rPr lang="en-US" altLang="en-US"/>
              <a:t>Predicted that horizontally transmitted phage would be more virulent than vertically transmitted phage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Predicted that those phage with the greatest rate of within host reproduction would be the most virulent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What is Influenza?</a:t>
            </a:r>
          </a:p>
        </p:txBody>
      </p:sp>
      <p:pic>
        <p:nvPicPr>
          <p:cNvPr id="4099" name="Picture 4" descr="FG13_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63" y="2057400"/>
            <a:ext cx="3208337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4419600" y="1676400"/>
            <a:ext cx="4098925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RNA virus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Genome composed of 8 RNA strands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These encode 10 proteins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The predominant coat protein is called</a:t>
            </a:r>
          </a:p>
          <a:p>
            <a:pPr eaLnBrk="1" hangingPunct="1"/>
            <a:r>
              <a:rPr lang="en-US" altLang="en-US" b="1"/>
              <a:t>  hemagglutanin</a:t>
            </a:r>
          </a:p>
          <a:p>
            <a:pPr eaLnBrk="1" hangingPunct="1"/>
            <a:endParaRPr lang="en-US" altLang="en-US" b="1"/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Hemagglutinin is responsible for</a:t>
            </a:r>
          </a:p>
          <a:p>
            <a:pPr eaLnBrk="1" hangingPunct="1"/>
            <a:r>
              <a:rPr lang="en-US" altLang="en-US" b="1"/>
              <a:t>  binding to host cells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7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trade-off hypothesis: an experimental test</a:t>
            </a:r>
          </a:p>
          <a:p>
            <a:pPr algn="ctr" eaLnBrk="1" hangingPunct="1"/>
            <a:r>
              <a:rPr lang="en-US" altLang="en-US" sz="1600" b="1"/>
              <a:t>(Messenger et. al. 1999)</a:t>
            </a:r>
          </a:p>
        </p:txBody>
      </p:sp>
      <p:grpSp>
        <p:nvGrpSpPr>
          <p:cNvPr id="29699" name="Group 10"/>
          <p:cNvGrpSpPr>
            <a:grpSpLocks/>
          </p:cNvGrpSpPr>
          <p:nvPr/>
        </p:nvGrpSpPr>
        <p:grpSpPr bwMode="auto">
          <a:xfrm>
            <a:off x="228600" y="1722438"/>
            <a:ext cx="4953000" cy="4678362"/>
            <a:chOff x="1344" y="989"/>
            <a:chExt cx="3120" cy="2947"/>
          </a:xfrm>
        </p:grpSpPr>
        <p:pic>
          <p:nvPicPr>
            <p:cNvPr id="29701" name="Picture 4" descr="FG13_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4" y="989"/>
              <a:ext cx="3120" cy="2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2" name="Text Box 8"/>
            <p:cNvSpPr txBox="1">
              <a:spLocks noChangeArrowheads="1"/>
            </p:cNvSpPr>
            <p:nvPr/>
          </p:nvSpPr>
          <p:spPr bwMode="auto">
            <a:xfrm>
              <a:off x="3360" y="1776"/>
              <a:ext cx="96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Mostly horizontal</a:t>
              </a:r>
            </a:p>
            <a:p>
              <a:pPr algn="ctr" eaLnBrk="1" hangingPunct="1"/>
              <a:r>
                <a:rPr lang="en-US" altLang="en-US" sz="1400" b="1"/>
                <a:t>transmission</a:t>
              </a:r>
            </a:p>
          </p:txBody>
        </p: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1920" y="2544"/>
              <a:ext cx="895" cy="3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en-US" altLang="en-US" sz="1400" b="1"/>
                <a:t>Mostly vertical</a:t>
              </a:r>
            </a:p>
            <a:p>
              <a:pPr algn="ctr" eaLnBrk="1" hangingPunct="1"/>
              <a:r>
                <a:rPr lang="en-US" altLang="en-US" sz="1400" b="1"/>
                <a:t>transmission</a:t>
              </a:r>
            </a:p>
          </p:txBody>
        </p:sp>
      </p:grp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5410200" y="1676400"/>
            <a:ext cx="33686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Horizontal transmission led to increased virulence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Phage with the greatest rate of within host reproduction were the most virulent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trade-off hypothesis and human health</a:t>
            </a:r>
          </a:p>
          <a:p>
            <a:pPr algn="ctr" eaLnBrk="1" hangingPunct="1"/>
            <a:r>
              <a:rPr lang="en-US" altLang="en-US" sz="1600" b="1"/>
              <a:t>Ewald (1993, 1994)</a:t>
            </a:r>
          </a:p>
        </p:txBody>
      </p:sp>
      <p:sp>
        <p:nvSpPr>
          <p:cNvPr id="30723" name="Text Box 7"/>
          <p:cNvSpPr txBox="1">
            <a:spLocks noChangeArrowheads="1"/>
          </p:cNvSpPr>
          <p:nvPr/>
        </p:nvSpPr>
        <p:spPr bwMode="auto">
          <a:xfrm>
            <a:off x="3886200" y="1295400"/>
            <a:ext cx="4724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u="sng" dirty="0"/>
              <a:t>Two predictions:</a:t>
            </a:r>
          </a:p>
          <a:p>
            <a:pPr eaLnBrk="1" hangingPunct="1"/>
            <a:endParaRPr lang="en-US" altLang="en-US" sz="2000" b="1" u="sng" dirty="0"/>
          </a:p>
          <a:p>
            <a:pPr eaLnBrk="1" hangingPunct="1"/>
            <a:r>
              <a:rPr lang="en-US" altLang="en-US" b="1" dirty="0"/>
              <a:t>1. Vector borne diseases will be more virulent than directly transmitted diseases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/>
              <a:t>directly transmitted diseases require a mobile host able to encounter other </a:t>
            </a:r>
            <a:r>
              <a:rPr lang="en-US" altLang="en-US" dirty="0" smtClean="0"/>
              <a:t>potential </a:t>
            </a:r>
            <a:r>
              <a:rPr lang="en-US" altLang="en-US" dirty="0"/>
              <a:t>hosts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/>
              <a:t>Vector born diseases may be (more) efficiently transmitted by immobile very </a:t>
            </a:r>
            <a:r>
              <a:rPr lang="en-US" altLang="en-US" dirty="0" smtClean="0"/>
              <a:t>ill </a:t>
            </a:r>
            <a:r>
              <a:rPr lang="en-US" altLang="en-US" dirty="0"/>
              <a:t>hosts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b="1" dirty="0"/>
              <a:t>2. Diseases that cause diarrhea will be more virulent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smtClean="0"/>
              <a:t>- </a:t>
            </a:r>
            <a:r>
              <a:rPr lang="en-US" altLang="en-US" dirty="0"/>
              <a:t>Diarrheal diseases can be transmitted (potentially better) even by very sick 	hosts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09700"/>
            <a:ext cx="3124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Are vector borne diseases more virulent?</a:t>
            </a:r>
          </a:p>
        </p:txBody>
      </p:sp>
      <p:pic>
        <p:nvPicPr>
          <p:cNvPr id="31747" name="Picture 3" descr="FG13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133600"/>
            <a:ext cx="4138613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10"/>
          <p:cNvSpPr txBox="1">
            <a:spLocks noChangeArrowheads="1"/>
          </p:cNvSpPr>
          <p:nvPr/>
        </p:nvSpPr>
        <p:spPr bwMode="auto">
          <a:xfrm>
            <a:off x="0" y="5372100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Vector borne pathogens are more likely to be virulent!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Are diarrheal diseases more virulent?</a:t>
            </a:r>
          </a:p>
        </p:txBody>
      </p:sp>
      <p:pic>
        <p:nvPicPr>
          <p:cNvPr id="32771" name="Picture 3" descr="FG13_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00200"/>
            <a:ext cx="5586413" cy="38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5775325"/>
            <a:ext cx="9144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2000" b="1"/>
              <a:t>Pathogens transmitted through diarrhea are more likely to be virulent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The evolution of infectious disease: summary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305800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1. Pathogen populations are under constant pressure from the immune system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2. Mutant pathogen strains that can elude the immune system are selectively favored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3. Recombinant pathogens can elude the host immune system entirely, potentially leading to pandemics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4. Levels of pathogen virulence evolve in response to opportunities for transmission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5. Indirectly transmitted pathogens should be more virulent than directly transmitted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838200"/>
            <a:ext cx="4568825" cy="585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0" y="76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Practice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Influenza infection</a:t>
            </a:r>
          </a:p>
        </p:txBody>
      </p:sp>
      <p:pic>
        <p:nvPicPr>
          <p:cNvPr id="5123" name="Picture 6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02895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895600" y="3810000"/>
            <a:ext cx="9588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b="1">
                <a:solidFill>
                  <a:schemeClr val="accent2"/>
                </a:solidFill>
              </a:rPr>
              <a:t>Sialic acid</a:t>
            </a:r>
          </a:p>
        </p:txBody>
      </p:sp>
      <p:sp>
        <p:nvSpPr>
          <p:cNvPr id="5125" name="Line 8"/>
          <p:cNvSpPr>
            <a:spLocks noChangeShapeType="1"/>
          </p:cNvSpPr>
          <p:nvPr/>
        </p:nvSpPr>
        <p:spPr bwMode="auto">
          <a:xfrm flipH="1">
            <a:off x="2705100" y="3971925"/>
            <a:ext cx="2286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6" name="Line 9"/>
          <p:cNvSpPr>
            <a:spLocks noChangeShapeType="1"/>
          </p:cNvSpPr>
          <p:nvPr/>
        </p:nvSpPr>
        <p:spPr bwMode="auto">
          <a:xfrm flipH="1">
            <a:off x="2447925" y="4048125"/>
            <a:ext cx="504825" cy="952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2628900" y="5424488"/>
            <a:ext cx="1028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Host cell</a:t>
            </a:r>
          </a:p>
        </p:txBody>
      </p:sp>
      <p:sp>
        <p:nvSpPr>
          <p:cNvPr id="5128" name="Text Box 11"/>
          <p:cNvSpPr txBox="1">
            <a:spLocks noChangeArrowheads="1"/>
          </p:cNvSpPr>
          <p:nvPr/>
        </p:nvSpPr>
        <p:spPr bwMode="auto">
          <a:xfrm>
            <a:off x="4784725" y="1866900"/>
            <a:ext cx="405447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b="1"/>
              <a:t> Hemagglutinin binds to sialic acid on the host cell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This allows the virus to enter the host cell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Hemagglutanin is also the primary protein recognized by the host immune system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Hosts that have been previously infected </a:t>
            </a:r>
            <a:r>
              <a:rPr lang="en-US" altLang="en-US" b="1">
                <a:solidFill>
                  <a:srgbClr val="FF0000"/>
                </a:solidFill>
              </a:rPr>
              <a:t>cannot be reinfected by the same </a:t>
            </a:r>
            <a:r>
              <a:rPr lang="en-US" altLang="en-US" b="1" i="1">
                <a:solidFill>
                  <a:srgbClr val="FF0000"/>
                </a:solidFill>
              </a:rPr>
              <a:t>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How, then, can we be infected multiple times?</a:t>
            </a:r>
          </a:p>
        </p:txBody>
      </p:sp>
      <p:graphicFrame>
        <p:nvGraphicFramePr>
          <p:cNvPr id="6147" name="Object 9"/>
          <p:cNvGraphicFramePr>
            <a:graphicFrameLocks noChangeAspect="1"/>
          </p:cNvGraphicFramePr>
          <p:nvPr/>
        </p:nvGraphicFramePr>
        <p:xfrm>
          <a:off x="330200" y="2209800"/>
          <a:ext cx="14986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3" imgW="710891" imgH="393529" progId="Equation.3">
                  <p:embed/>
                </p:oleObj>
              </mc:Choice>
              <mc:Fallback>
                <p:oleObj name="Equation" r:id="rId3" imgW="710891" imgH="393529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2209800"/>
                        <a:ext cx="149860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10"/>
          <p:cNvGraphicFramePr>
            <a:graphicFrameLocks noChangeAspect="1"/>
          </p:cNvGraphicFramePr>
          <p:nvPr/>
        </p:nvGraphicFramePr>
        <p:xfrm>
          <a:off x="339725" y="3429000"/>
          <a:ext cx="18192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5" imgW="863225" imgH="393529" progId="Equation.3">
                  <p:embed/>
                </p:oleObj>
              </mc:Choice>
              <mc:Fallback>
                <p:oleObj name="Equation" r:id="rId5" imgW="863225" imgH="393529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" y="3429000"/>
                        <a:ext cx="18192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11"/>
          <p:cNvGraphicFramePr>
            <a:graphicFrameLocks noChangeAspect="1"/>
          </p:cNvGraphicFramePr>
          <p:nvPr/>
        </p:nvGraphicFramePr>
        <p:xfrm>
          <a:off x="304800" y="4579938"/>
          <a:ext cx="1095375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7" imgW="520474" imgH="393529" progId="Equation.3">
                  <p:embed/>
                </p:oleObj>
              </mc:Choice>
              <mc:Fallback>
                <p:oleObj name="Equation" r:id="rId7" imgW="520474" imgH="393529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579938"/>
                        <a:ext cx="1095375" cy="830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50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6025" y="2362200"/>
            <a:ext cx="51625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6264275" y="5043488"/>
            <a:ext cx="692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Time</a:t>
            </a:r>
          </a:p>
        </p:txBody>
      </p:sp>
      <p:sp>
        <p:nvSpPr>
          <p:cNvPr id="6152" name="Text Box 14"/>
          <p:cNvSpPr txBox="1">
            <a:spLocks noChangeArrowheads="1"/>
          </p:cNvSpPr>
          <p:nvPr/>
        </p:nvSpPr>
        <p:spPr bwMode="auto">
          <a:xfrm>
            <a:off x="2438400" y="3200400"/>
            <a:ext cx="15462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% of host</a:t>
            </a:r>
          </a:p>
          <a:p>
            <a:pPr algn="ctr" eaLnBrk="1" hangingPunct="1"/>
            <a:r>
              <a:rPr lang="en-US" altLang="en-US" b="1"/>
              <a:t>population</a:t>
            </a:r>
          </a:p>
          <a:p>
            <a:pPr algn="ctr" eaLnBrk="1" hangingPunct="1"/>
            <a:r>
              <a:rPr lang="en-US" altLang="en-US" b="1"/>
              <a:t>in the three classes</a:t>
            </a:r>
          </a:p>
        </p:txBody>
      </p:sp>
      <p:sp>
        <p:nvSpPr>
          <p:cNvPr id="6153" name="Text Box 15"/>
          <p:cNvSpPr txBox="1">
            <a:spLocks noChangeArrowheads="1"/>
          </p:cNvSpPr>
          <p:nvPr/>
        </p:nvSpPr>
        <p:spPr bwMode="auto">
          <a:xfrm>
            <a:off x="6788150" y="3086100"/>
            <a:ext cx="1085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FF00"/>
                </a:solidFill>
              </a:rPr>
              <a:t>Resistant</a:t>
            </a:r>
          </a:p>
        </p:txBody>
      </p:sp>
      <p:sp>
        <p:nvSpPr>
          <p:cNvPr id="6154" name="Text Box 16"/>
          <p:cNvSpPr txBox="1">
            <a:spLocks noChangeArrowheads="1"/>
          </p:cNvSpPr>
          <p:nvPr/>
        </p:nvSpPr>
        <p:spPr bwMode="auto">
          <a:xfrm>
            <a:off x="7337425" y="4114800"/>
            <a:ext cx="128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FFFF"/>
                </a:solidFill>
              </a:rPr>
              <a:t>Susceptible</a:t>
            </a:r>
          </a:p>
        </p:txBody>
      </p:sp>
      <p:sp>
        <p:nvSpPr>
          <p:cNvPr id="6155" name="Text Box 17"/>
          <p:cNvSpPr txBox="1">
            <a:spLocks noChangeArrowheads="1"/>
          </p:cNvSpPr>
          <p:nvPr/>
        </p:nvSpPr>
        <p:spPr bwMode="auto">
          <a:xfrm>
            <a:off x="4600575" y="3886200"/>
            <a:ext cx="984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FF0000"/>
                </a:solidFill>
              </a:rPr>
              <a:t>Infected</a:t>
            </a:r>
          </a:p>
        </p:txBody>
      </p:sp>
      <p:sp>
        <p:nvSpPr>
          <p:cNvPr id="6156" name="Text Box 18"/>
          <p:cNvSpPr txBox="1">
            <a:spLocks noChangeArrowheads="1"/>
          </p:cNvSpPr>
          <p:nvPr/>
        </p:nvSpPr>
        <p:spPr bwMode="auto">
          <a:xfrm>
            <a:off x="685800" y="1219200"/>
            <a:ext cx="7759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As a strain of influenza spreads, it uses up its finite supply of susceptible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Where do new susceptible hosts come from?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822325" y="1524000"/>
            <a:ext cx="7483475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400" b="1" u="sng"/>
              <a:t>An evolutionary hypothesis:</a:t>
            </a:r>
          </a:p>
          <a:p>
            <a:pPr eaLnBrk="1" hangingPunct="1"/>
            <a:endParaRPr lang="en-US" altLang="en-US" sz="2400" b="1" u="sng"/>
          </a:p>
          <a:p>
            <a:pPr eaLnBrk="1" hangingPunct="1">
              <a:buFontTx/>
              <a:buChar char="•"/>
            </a:pPr>
            <a:r>
              <a:rPr lang="en-US" altLang="en-US"/>
              <a:t> New mutations arise in the Influenza hemagglutinin gene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Some of these mutations generate hemagglutinin molecules not recognized by the host immune system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These mutant strains enjoy a renewed supply of susceptible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Testing the evolutionary hypothesis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22325" y="1143000"/>
            <a:ext cx="755332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 b="1" u="sng"/>
              <a:t>Fitch et. al. 1991:</a:t>
            </a:r>
            <a:r>
              <a:rPr lang="en-US" altLang="en-US" b="1"/>
              <a:t> </a:t>
            </a:r>
          </a:p>
          <a:p>
            <a:pPr eaLnBrk="1" hangingPunct="1"/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/>
              <a:t> Collected DNA from human Influenza samples that had been stored in freezers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This collection spanned the years 1968-1987</a:t>
            </a:r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endParaRPr lang="en-US" altLang="en-US"/>
          </a:p>
          <a:p>
            <a:pPr eaLnBrk="1" hangingPunct="1">
              <a:buFontTx/>
              <a:buChar char="•"/>
            </a:pPr>
            <a:r>
              <a:rPr lang="en-US" altLang="en-US"/>
              <a:t> Sequenced the </a:t>
            </a:r>
            <a:r>
              <a:rPr lang="en-US" altLang="en-US" b="1"/>
              <a:t>Antigenic sites</a:t>
            </a:r>
            <a:r>
              <a:rPr lang="en-US" altLang="en-US" b="1" baseline="30000"/>
              <a:t>*</a:t>
            </a:r>
            <a:r>
              <a:rPr lang="en-US" altLang="en-US" b="1"/>
              <a:t> </a:t>
            </a:r>
            <a:r>
              <a:rPr lang="en-US" altLang="en-US"/>
              <a:t>of the hemagglutinin gene</a:t>
            </a:r>
            <a:r>
              <a:rPr lang="en-US" altLang="en-US" b="1"/>
              <a:t> </a:t>
            </a:r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endParaRPr lang="en-US" altLang="en-US" b="1"/>
          </a:p>
          <a:p>
            <a:pPr eaLnBrk="1" hangingPunct="1">
              <a:buFontTx/>
              <a:buChar char="•"/>
            </a:pPr>
            <a:r>
              <a:rPr lang="en-US" altLang="en-US" b="1"/>
              <a:t> </a:t>
            </a:r>
            <a:r>
              <a:rPr lang="en-US" altLang="en-US"/>
              <a:t>Measured the </a:t>
            </a:r>
            <a:r>
              <a:rPr lang="en-US" altLang="en-US" b="1"/>
              <a:t>genetic distance </a:t>
            </a:r>
            <a:r>
              <a:rPr lang="en-US" altLang="en-US"/>
              <a:t>between samples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3400" y="5943600"/>
            <a:ext cx="80867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600" baseline="30000"/>
              <a:t>*</a:t>
            </a:r>
            <a:r>
              <a:rPr lang="en-US" altLang="en-US" sz="1600"/>
              <a:t> Antigenic sites are the specific parts of the protein recognized and remembered by the immune system</a:t>
            </a:r>
            <a:endParaRPr lang="en-US" altLang="en-US" sz="16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 A caricature of measuring genetic distance…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09600" y="1728788"/>
            <a:ext cx="61483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1968 hemagglutinin gene sequence: …GCAUGCAAAUGGC…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609600" y="2452688"/>
            <a:ext cx="6135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1969 hemagglutinin gene sequence: …GCAU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CAAAUGGC…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609600" y="3214688"/>
            <a:ext cx="6083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1970 hemagglutinin gene sequence: …GCAU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CAA</a:t>
            </a: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UGGC…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609600" y="3900488"/>
            <a:ext cx="6121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/>
              <a:t>1971 hemagglutinin gene sequence: …GCAU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/>
              <a:t>CAA</a:t>
            </a:r>
            <a:r>
              <a:rPr lang="en-US" altLang="en-US">
                <a:solidFill>
                  <a:srgbClr val="FF0000"/>
                </a:solidFill>
              </a:rPr>
              <a:t>U</a:t>
            </a:r>
            <a:r>
              <a:rPr lang="en-US" altLang="en-US"/>
              <a:t>UG</a:t>
            </a:r>
            <a:r>
              <a:rPr lang="en-US" altLang="en-US">
                <a:solidFill>
                  <a:srgbClr val="FF0000"/>
                </a:solidFill>
              </a:rPr>
              <a:t>AA</a:t>
            </a:r>
            <a:r>
              <a:rPr lang="en-US" altLang="en-US"/>
              <a:t>…</a:t>
            </a:r>
          </a:p>
        </p:txBody>
      </p:sp>
      <p:sp>
        <p:nvSpPr>
          <p:cNvPr id="9223" name="AutoShape 9"/>
          <p:cNvSpPr>
            <a:spLocks/>
          </p:cNvSpPr>
          <p:nvPr/>
        </p:nvSpPr>
        <p:spPr bwMode="auto">
          <a:xfrm>
            <a:off x="6858000" y="18288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4" name="AutoShape 10"/>
          <p:cNvSpPr>
            <a:spLocks/>
          </p:cNvSpPr>
          <p:nvPr/>
        </p:nvSpPr>
        <p:spPr bwMode="auto">
          <a:xfrm>
            <a:off x="7543800" y="1828800"/>
            <a:ext cx="76200" cy="1600200"/>
          </a:xfrm>
          <a:prstGeom prst="rightBrace">
            <a:avLst>
              <a:gd name="adj1" fmla="val 17500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5" name="AutoShape 11"/>
          <p:cNvSpPr>
            <a:spLocks/>
          </p:cNvSpPr>
          <p:nvPr/>
        </p:nvSpPr>
        <p:spPr bwMode="auto">
          <a:xfrm>
            <a:off x="8305800" y="1828800"/>
            <a:ext cx="76200" cy="2209800"/>
          </a:xfrm>
          <a:prstGeom prst="rightBrace">
            <a:avLst>
              <a:gd name="adj1" fmla="val 241667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0" y="5829300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/>
              <a:t>This hypothetical scenario is consistent with the hypothesis that mutant strains of influenza are at a selective advantage</a:t>
            </a:r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6918325" y="2095500"/>
            <a:ext cx="592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D=1</a:t>
            </a:r>
            <a:endParaRPr lang="el-GR" altLang="en-US">
              <a:cs typeface="Times New Roman" pitchFamily="18" charset="0"/>
            </a:endParaRPr>
          </a:p>
        </p:txBody>
      </p:sp>
      <p:sp>
        <p:nvSpPr>
          <p:cNvPr id="9228" name="Text Box 14"/>
          <p:cNvSpPr txBox="1">
            <a:spLocks noChangeArrowheads="1"/>
          </p:cNvSpPr>
          <p:nvPr/>
        </p:nvSpPr>
        <p:spPr bwMode="auto">
          <a:xfrm>
            <a:off x="7620000" y="2452688"/>
            <a:ext cx="592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D=2</a:t>
            </a:r>
            <a:endParaRPr lang="el-GR" altLang="en-US">
              <a:cs typeface="Times New Roman" pitchFamily="18" charset="0"/>
            </a:endParaRPr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8399463" y="2757488"/>
            <a:ext cx="5921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>
                <a:cs typeface="Times New Roman" pitchFamily="18" charset="0"/>
              </a:rPr>
              <a:t>D=4</a:t>
            </a:r>
            <a:endParaRPr lang="el-GR" altLang="en-US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200" b="1"/>
              <a:t>So what did Fitch et. al. (1991) find?</a:t>
            </a:r>
          </a:p>
        </p:txBody>
      </p:sp>
      <p:grpSp>
        <p:nvGrpSpPr>
          <p:cNvPr id="10243" name="Group 5"/>
          <p:cNvGrpSpPr>
            <a:grpSpLocks/>
          </p:cNvGrpSpPr>
          <p:nvPr/>
        </p:nvGrpSpPr>
        <p:grpSpPr bwMode="auto">
          <a:xfrm>
            <a:off x="1447800" y="1143000"/>
            <a:ext cx="5715000" cy="5181600"/>
            <a:chOff x="768" y="624"/>
            <a:chExt cx="3840" cy="3792"/>
          </a:xfrm>
        </p:grpSpPr>
        <p:pic>
          <p:nvPicPr>
            <p:cNvPr id="10245" name="Picture 3" descr="FG13_04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" y="624"/>
              <a:ext cx="3743" cy="3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Rectangle 4"/>
            <p:cNvSpPr>
              <a:spLocks noChangeArrowheads="1"/>
            </p:cNvSpPr>
            <p:nvPr/>
          </p:nvSpPr>
          <p:spPr bwMode="auto">
            <a:xfrm>
              <a:off x="768" y="4260"/>
              <a:ext cx="3840" cy="1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0" y="6297613"/>
            <a:ext cx="91440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/>
              <a:t>What does this pattern suggest?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4905</TotalTime>
  <Words>1615</Words>
  <Application>Microsoft Office PowerPoint</Application>
  <PresentationFormat>On-screen Show (4:3)</PresentationFormat>
  <Paragraphs>368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Times New Roman</vt:lpstr>
      <vt:lpstr>Arial</vt:lpstr>
      <vt:lpstr>Calibri</vt:lpstr>
      <vt:lpstr>Wingdings</vt:lpstr>
      <vt:lpstr>Default Design</vt:lpstr>
      <vt:lpstr>Microsoft Equation 3.0</vt:lpstr>
      <vt:lpstr>Microsoft Office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Biological Sciences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Nuismer</dc:creator>
  <cp:lastModifiedBy>Nuismer</cp:lastModifiedBy>
  <cp:revision>648</cp:revision>
  <cp:lastPrinted>2015-03-31T16:31:35Z</cp:lastPrinted>
  <dcterms:created xsi:type="dcterms:W3CDTF">2004-02-10T02:01:49Z</dcterms:created>
  <dcterms:modified xsi:type="dcterms:W3CDTF">2015-03-31T17:31:00Z</dcterms:modified>
</cp:coreProperties>
</file>