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91" r:id="rId2"/>
    <p:sldId id="343" r:id="rId3"/>
    <p:sldId id="346" r:id="rId4"/>
    <p:sldId id="347" r:id="rId5"/>
    <p:sldId id="345" r:id="rId6"/>
    <p:sldId id="348" r:id="rId7"/>
    <p:sldId id="349" r:id="rId8"/>
    <p:sldId id="351" r:id="rId9"/>
    <p:sldId id="353" r:id="rId10"/>
    <p:sldId id="352" r:id="rId11"/>
    <p:sldId id="354" r:id="rId12"/>
    <p:sldId id="368" r:id="rId13"/>
    <p:sldId id="355" r:id="rId14"/>
    <p:sldId id="385" r:id="rId15"/>
    <p:sldId id="392" r:id="rId16"/>
    <p:sldId id="386" r:id="rId17"/>
    <p:sldId id="387" r:id="rId18"/>
    <p:sldId id="389" r:id="rId19"/>
    <p:sldId id="390" r:id="rId20"/>
    <p:sldId id="357" r:id="rId21"/>
    <p:sldId id="358" r:id="rId22"/>
    <p:sldId id="359" r:id="rId23"/>
    <p:sldId id="364" r:id="rId24"/>
    <p:sldId id="365" r:id="rId25"/>
    <p:sldId id="360" r:id="rId26"/>
    <p:sldId id="361" r:id="rId27"/>
    <p:sldId id="366" r:id="rId28"/>
    <p:sldId id="383" r:id="rId29"/>
    <p:sldId id="378" r:id="rId30"/>
    <p:sldId id="379" r:id="rId31"/>
    <p:sldId id="380" r:id="rId32"/>
    <p:sldId id="382" r:id="rId33"/>
    <p:sldId id="381" r:id="rId34"/>
    <p:sldId id="372" r:id="rId35"/>
    <p:sldId id="374" r:id="rId36"/>
    <p:sldId id="376" r:id="rId37"/>
    <p:sldId id="377" r:id="rId38"/>
    <p:sldId id="373" r:id="rId39"/>
    <p:sldId id="384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800000"/>
    <a:srgbClr val="000099"/>
    <a:srgbClr val="FF6600"/>
    <a:srgbClr val="FF0000"/>
    <a:srgbClr val="00FFFF"/>
    <a:srgbClr val="FFFF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8" autoAdjust="0"/>
    <p:restoredTop sz="93835" autoAdjust="0"/>
  </p:normalViewPr>
  <p:slideViewPr>
    <p:cSldViewPr>
      <p:cViewPr>
        <p:scale>
          <a:sx n="124" d="100"/>
          <a:sy n="124" d="100"/>
        </p:scale>
        <p:origin x="-11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10AF6-9FA0-494C-922F-B481593E374C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4E0E8-BC42-4E0C-973C-89E55FF7A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76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4E0E8-BC42-4E0C-973C-89E55FF7A04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3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84F4B-9B15-47C3-B89F-2C71E2DE1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33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C0492-8C98-4185-8268-4F7B49099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16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2ECB5-61A2-442F-BD43-C08CC1963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4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328A6-11F3-4D09-8EEE-33666111A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48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F1B70-5C52-4CE6-A042-E3FDD4FD4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74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4CEDE-5F47-49DF-9663-380116E69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08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2D1C2-447C-437E-B1D3-5D6C6DC26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12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CC3DE-3233-474D-96B6-01DA118C0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19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0B5B9-195A-4D24-9955-C58CB974C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5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C8015-21A7-45F4-A68A-3AC6A0028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73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E17CB-949B-4815-AA93-1EB603FA8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56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EC4F69E0-0973-40F0-896A-DA0E7E8DC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nt.edb.miyakyo-u.ac.jp/INTRODUCTION/Gakken79/Page_16/fig7L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rdersview.com/gallery/gallery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rdersview.com/gallery/gallery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1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chemeClr val="bg1"/>
                </a:solidFill>
              </a:rPr>
              <a:t>Mutualism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09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Change to structure of Exam 3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905000"/>
            <a:ext cx="78406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Equations you do not need to memorize will now be included as an Appendix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Equations will no longer be included within the question in which they are used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34290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does this mean for you?</a:t>
            </a:r>
          </a:p>
          <a:p>
            <a:endParaRPr lang="en-US" dirty="0"/>
          </a:p>
          <a:p>
            <a:pPr marL="285750" indent="-285750">
              <a:buFont typeface="Wingdings"/>
              <a:buChar char="è"/>
            </a:pPr>
            <a:r>
              <a:rPr lang="en-US" dirty="0" smtClean="0">
                <a:sym typeface="Wingdings" panose="05000000000000000000" pitchFamily="2" charset="2"/>
              </a:rPr>
              <a:t>You need to be able to recognize which equation you should use for each type of </a:t>
            </a:r>
          </a:p>
          <a:p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  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51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/>
              <a:t>Protection mutualisms</a:t>
            </a:r>
          </a:p>
        </p:txBody>
      </p:sp>
      <p:pic>
        <p:nvPicPr>
          <p:cNvPr id="10243" name="Picture 4" descr="Stipular spines of Acacia cornig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34290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914400" y="3673475"/>
            <a:ext cx="2552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 i="1"/>
              <a:t>Acacia cornigera</a:t>
            </a:r>
          </a:p>
          <a:p>
            <a:pPr algn="ctr"/>
            <a:r>
              <a:rPr lang="en-US" b="1"/>
              <a:t>(Swollen Thorn Acacia) </a:t>
            </a:r>
          </a:p>
        </p:txBody>
      </p:sp>
      <p:pic>
        <p:nvPicPr>
          <p:cNvPr id="10245" name="Picture 7" descr="negoci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32004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10"/>
          <p:cNvSpPr>
            <a:spLocks noChangeArrowheads="1"/>
          </p:cNvSpPr>
          <p:nvPr/>
        </p:nvSpPr>
        <p:spPr bwMode="auto">
          <a:xfrm>
            <a:off x="5257800" y="6172200"/>
            <a:ext cx="2692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/>
              <a:t>Pseudomyrmex ferruginea</a:t>
            </a:r>
          </a:p>
        </p:txBody>
      </p:sp>
      <p:sp>
        <p:nvSpPr>
          <p:cNvPr id="10247" name="Freeform 11"/>
          <p:cNvSpPr>
            <a:spLocks/>
          </p:cNvSpPr>
          <p:nvPr/>
        </p:nvSpPr>
        <p:spPr bwMode="auto">
          <a:xfrm>
            <a:off x="6705600" y="3200400"/>
            <a:ext cx="1930400" cy="3048000"/>
          </a:xfrm>
          <a:custGeom>
            <a:avLst/>
            <a:gdLst>
              <a:gd name="T0" fmla="*/ 0 w 1216"/>
              <a:gd name="T1" fmla="*/ 2147483647 h 1920"/>
              <a:gd name="T2" fmla="*/ 2147483647 w 1216"/>
              <a:gd name="T3" fmla="*/ 2147483647 h 1920"/>
              <a:gd name="T4" fmla="*/ 2147483647 w 1216"/>
              <a:gd name="T5" fmla="*/ 0 h 1920"/>
              <a:gd name="T6" fmla="*/ 0 60000 65536"/>
              <a:gd name="T7" fmla="*/ 0 60000 65536"/>
              <a:gd name="T8" fmla="*/ 0 60000 65536"/>
              <a:gd name="T9" fmla="*/ 0 w 1216"/>
              <a:gd name="T10" fmla="*/ 0 h 1920"/>
              <a:gd name="T11" fmla="*/ 1216 w 1216"/>
              <a:gd name="T12" fmla="*/ 1920 h 19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16" h="1920">
                <a:moveTo>
                  <a:pt x="0" y="1920"/>
                </a:moveTo>
                <a:cubicBezTo>
                  <a:pt x="496" y="1480"/>
                  <a:pt x="992" y="1040"/>
                  <a:pt x="1104" y="720"/>
                </a:cubicBezTo>
                <a:cubicBezTo>
                  <a:pt x="1216" y="400"/>
                  <a:pt x="944" y="200"/>
                  <a:pt x="672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Text Box 12"/>
          <p:cNvSpPr txBox="1">
            <a:spLocks noChangeArrowheads="1"/>
          </p:cNvSpPr>
          <p:nvPr/>
        </p:nvSpPr>
        <p:spPr bwMode="auto">
          <a:xfrm>
            <a:off x="365125" y="4686300"/>
            <a:ext cx="35718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/>
              <a:t> Plants provide ants with nectar </a:t>
            </a:r>
          </a:p>
          <a:p>
            <a:pPr eaLnBrk="1" hangingPunct="1"/>
            <a:r>
              <a:rPr lang="en-US"/>
              <a:t>and other resources</a:t>
            </a:r>
          </a:p>
          <a:p>
            <a:pPr eaLnBrk="1" hangingPunct="1"/>
            <a:endParaRPr lang="en-US"/>
          </a:p>
          <a:p>
            <a:pPr eaLnBrk="1" hangingPunct="1">
              <a:buFontTx/>
              <a:buChar char="•"/>
            </a:pPr>
            <a:r>
              <a:rPr lang="en-US"/>
              <a:t> Ants protect plants from herbivores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267200" y="1447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https://www.youtube.com/watch?v=KiAEzfF2y0M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/>
              <a:t>Protection mutualisms: </a:t>
            </a:r>
            <a:r>
              <a:rPr lang="en-US" sz="3200" b="1" i="1"/>
              <a:t>lycaenid </a:t>
            </a:r>
            <a:r>
              <a:rPr lang="en-US" sz="3200" b="1"/>
              <a:t>butterflies</a:t>
            </a:r>
          </a:p>
        </p:txBody>
      </p:sp>
      <p:pic>
        <p:nvPicPr>
          <p:cNvPr id="11267" name="Picture 4" descr="acmon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38100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1447800" y="47244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/>
              <a:t>Plebejus acmon</a:t>
            </a:r>
          </a:p>
        </p:txBody>
      </p:sp>
      <p:pic>
        <p:nvPicPr>
          <p:cNvPr id="11269" name="Picture 7" descr="fig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09800"/>
            <a:ext cx="2038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5241925" y="4610100"/>
            <a:ext cx="390207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/>
              <a:t> Butterfly larvae produce ‘honeydew’ that the ants eat</a:t>
            </a:r>
          </a:p>
          <a:p>
            <a:pPr eaLnBrk="1" hangingPunct="1">
              <a:buFontTx/>
              <a:buChar char="•"/>
            </a:pPr>
            <a:endParaRPr lang="en-US"/>
          </a:p>
          <a:p>
            <a:pPr eaLnBrk="1" hangingPunct="1">
              <a:buFontTx/>
              <a:buChar char="•"/>
            </a:pPr>
            <a:r>
              <a:rPr lang="en-US"/>
              <a:t> The ants protect the larvae from predation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/>
              <a:t>Protection mutualisms: </a:t>
            </a:r>
            <a:r>
              <a:rPr lang="en-US" sz="3200" b="1" i="1"/>
              <a:t>Heliconius </a:t>
            </a:r>
            <a:r>
              <a:rPr lang="en-US" sz="3200" b="1"/>
              <a:t>butterflies</a:t>
            </a:r>
          </a:p>
        </p:txBody>
      </p:sp>
      <p:pic>
        <p:nvPicPr>
          <p:cNvPr id="12291" name="Picture 9" descr="Mimicry_in_Heliconi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3924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5013325" y="1562100"/>
            <a:ext cx="38258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/>
              <a:t> Both species are distasteful to avian predators (</a:t>
            </a:r>
            <a:r>
              <a:rPr lang="en-US" i="1"/>
              <a:t>Mullerian mimicry</a:t>
            </a:r>
            <a:r>
              <a:rPr lang="en-US"/>
              <a:t>)</a:t>
            </a:r>
          </a:p>
          <a:p>
            <a:pPr eaLnBrk="1" hangingPunct="1">
              <a:buFontTx/>
              <a:buChar char="•"/>
            </a:pPr>
            <a:endParaRPr lang="en-US"/>
          </a:p>
          <a:p>
            <a:pPr eaLnBrk="1" hangingPunct="1">
              <a:buFontTx/>
              <a:buChar char="•"/>
            </a:pPr>
            <a:endParaRPr lang="en-US"/>
          </a:p>
          <a:p>
            <a:pPr eaLnBrk="1" hangingPunct="1">
              <a:buFontTx/>
              <a:buChar char="•"/>
            </a:pPr>
            <a:r>
              <a:rPr lang="en-US"/>
              <a:t> Predators learn to avoid color patterns more rapidly when color patterns are prevalent</a:t>
            </a:r>
          </a:p>
          <a:p>
            <a:pPr eaLnBrk="1" hangingPunct="1">
              <a:buFontTx/>
              <a:buChar char="•"/>
            </a:pPr>
            <a:endParaRPr lang="en-US"/>
          </a:p>
          <a:p>
            <a:pPr eaLnBrk="1" hangingPunct="1">
              <a:buFontTx/>
              <a:buChar char="•"/>
            </a:pPr>
            <a:endParaRPr lang="en-US"/>
          </a:p>
          <a:p>
            <a:pPr eaLnBrk="1" hangingPunct="1">
              <a:buFontTx/>
              <a:buChar char="•"/>
            </a:pPr>
            <a:r>
              <a:rPr lang="en-US"/>
              <a:t> Mimicry decreases the likelihood of predation for each species in this mutualism!</a:t>
            </a:r>
          </a:p>
          <a:p>
            <a:pPr eaLnBrk="1" hangingPunct="1">
              <a:buFontTx/>
              <a:buChar char="•"/>
            </a:pPr>
            <a:endParaRPr lang="en-US"/>
          </a:p>
          <a:p>
            <a:pPr eaLnBrk="1" hangingPunct="1">
              <a:buFontTx/>
              <a:buChar char="•"/>
            </a:pPr>
            <a:endParaRPr lang="en-US"/>
          </a:p>
          <a:p>
            <a:pPr eaLnBrk="1" hangingPunct="1">
              <a:buFontTx/>
              <a:buChar char="•"/>
            </a:pPr>
            <a:r>
              <a:rPr lang="en-US"/>
              <a:t>Strong convergence of color pattern within populations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/>
              <a:t>Nutrient acquisition mutualisms</a:t>
            </a:r>
          </a:p>
        </p:txBody>
      </p:sp>
      <p:pic>
        <p:nvPicPr>
          <p:cNvPr id="13315" name="Picture 4" descr="rhizob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0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3543300" y="3930650"/>
            <a:ext cx="2019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 i="1"/>
              <a:t>Rhizobium</a:t>
            </a:r>
            <a:r>
              <a:rPr lang="en-US" b="1"/>
              <a:t> nodules</a:t>
            </a:r>
          </a:p>
          <a:p>
            <a:pPr algn="ctr"/>
            <a:r>
              <a:rPr lang="en-US" b="1"/>
              <a:t>(Bacteria) </a:t>
            </a:r>
          </a:p>
        </p:txBody>
      </p:sp>
      <p:sp>
        <p:nvSpPr>
          <p:cNvPr id="13317" name="Line 6"/>
          <p:cNvSpPr>
            <a:spLocks noChangeShapeType="1"/>
          </p:cNvSpPr>
          <p:nvPr/>
        </p:nvSpPr>
        <p:spPr bwMode="auto">
          <a:xfrm flipV="1">
            <a:off x="4572000" y="2362200"/>
            <a:ext cx="0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762000" y="4876800"/>
            <a:ext cx="79248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>
              <a:buFontTx/>
              <a:buChar char="•"/>
            </a:pPr>
            <a:r>
              <a:rPr lang="en-US" b="1"/>
              <a:t> The plant (legumes) supplies energy to the bacteria from photosynthesis</a:t>
            </a:r>
          </a:p>
          <a:p>
            <a:pPr algn="just"/>
            <a:endParaRPr lang="en-US" b="1"/>
          </a:p>
          <a:p>
            <a:pPr algn="just">
              <a:buFontTx/>
              <a:buChar char="•"/>
            </a:pPr>
            <a:r>
              <a:rPr lang="en-US" b="1"/>
              <a:t> The bacteria ‘fix’ nitrogen for the plant (convert atmospheric N2 gas to ammonium (NH4+) in the nodules</a:t>
            </a:r>
          </a:p>
          <a:p>
            <a:pPr algn="just">
              <a:buFontTx/>
              <a:buChar char="•"/>
            </a:pPr>
            <a:endParaRPr lang="en-US" b="1"/>
          </a:p>
          <a:p>
            <a:pPr algn="just">
              <a:buFontTx/>
              <a:buChar char="•"/>
            </a:pPr>
            <a:r>
              <a:rPr lang="en-US" b="1"/>
              <a:t> Economically very important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 smtClean="0"/>
              <a:t>Do mutualisms regulate population sizes?</a:t>
            </a:r>
            <a:endParaRPr lang="en-US" sz="3200" b="1" dirty="0"/>
          </a:p>
        </p:txBody>
      </p:sp>
      <p:pic>
        <p:nvPicPr>
          <p:cNvPr id="8" name="Picture 10" descr="291WildNutm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0" r="29759" b="23003"/>
          <a:stretch/>
        </p:blipFill>
        <p:spPr bwMode="auto">
          <a:xfrm>
            <a:off x="2362200" y="2743200"/>
            <a:ext cx="1219200" cy="132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5" descr="swainson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18203" r="16870" b="19612"/>
          <a:stretch/>
        </p:blipFill>
        <p:spPr bwMode="auto">
          <a:xfrm>
            <a:off x="4419600" y="2682866"/>
            <a:ext cx="19516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rved Left Arrow 2"/>
          <p:cNvSpPr/>
          <p:nvPr/>
        </p:nvSpPr>
        <p:spPr>
          <a:xfrm rot="16200000">
            <a:off x="3733801" y="609599"/>
            <a:ext cx="1066799" cy="2895602"/>
          </a:xfrm>
          <a:prstGeom prst="curvedLeftArrow">
            <a:avLst>
              <a:gd name="adj1" fmla="val 16268"/>
              <a:gd name="adj2" fmla="val 50000"/>
              <a:gd name="adj3" fmla="val 23281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Left Arrow 12"/>
          <p:cNvSpPr/>
          <p:nvPr/>
        </p:nvSpPr>
        <p:spPr>
          <a:xfrm rot="5400000">
            <a:off x="3657602" y="3352799"/>
            <a:ext cx="1066799" cy="2895602"/>
          </a:xfrm>
          <a:prstGeom prst="curvedLeftArrow">
            <a:avLst>
              <a:gd name="adj1" fmla="val 16268"/>
              <a:gd name="adj2" fmla="val 50000"/>
              <a:gd name="adj3" fmla="val 23281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03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 smtClean="0"/>
              <a:t>Do mutualisms regulate population sizes?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01924" y="1905000"/>
                <a:ext cx="3051476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𝑋𝑌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924" y="1905000"/>
                <a:ext cx="3051476" cy="7146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01924" y="2790517"/>
                <a:ext cx="3051476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𝑑𝑌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𝑌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𝑋𝑌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𝑌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𝑌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𝑌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924" y="2790517"/>
                <a:ext cx="3051476" cy="7146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146805" y="12954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Model</a:t>
            </a:r>
            <a:endParaRPr lang="en-US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1992868"/>
            <a:ext cx="432137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Two </a:t>
            </a:r>
            <a:r>
              <a:rPr lang="en-US" dirty="0" smtClean="0"/>
              <a:t>mutualists with </a:t>
            </a:r>
            <a:r>
              <a:rPr lang="en-US" dirty="0" smtClean="0"/>
              <a:t>abundances X and 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Interactions increase growth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Obligate interactions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Density dependent growth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673501" y="1295400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Assumptions</a:t>
            </a:r>
          </a:p>
        </p:txBody>
      </p:sp>
    </p:spTree>
    <p:extLst>
      <p:ext uri="{BB962C8B-B14F-4D97-AF65-F5344CB8AC3E}">
        <p14:creationId xmlns:p14="http://schemas.microsoft.com/office/powerpoint/2010/main" val="335314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 smtClean="0"/>
              <a:t>Do mutualisms regulate population sizes?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45773"/>
            <a:ext cx="3045877" cy="5467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4800" y="1524000"/>
            <a:ext cx="48005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Mutualisms sustain viable populations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Mutualisms can be sensitive to disturbance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One extinction can lead to another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65519" y="2926336"/>
            <a:ext cx="1407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Mild disturbance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063823"/>
            <a:ext cx="1277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 disturbance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4797623"/>
            <a:ext cx="1547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Severe disturbance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916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 smtClean="0"/>
              <a:t>Do mutualisms regulate population sizes?</a:t>
            </a:r>
            <a:endParaRPr lang="en-US" sz="32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95400"/>
            <a:ext cx="2914649" cy="2181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34000" y="3415066"/>
            <a:ext cx="2845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i="1" dirty="0" err="1" smtClean="0"/>
              <a:t>Cneorum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tricoccon</a:t>
            </a:r>
            <a:endParaRPr lang="en-US" sz="1600" b="1" i="1" dirty="0"/>
          </a:p>
          <a:p>
            <a:pPr algn="ctr"/>
            <a:r>
              <a:rPr lang="en-US" sz="1600" b="1" dirty="0" smtClean="0"/>
              <a:t>(Mediterranean Spurge Olive)</a:t>
            </a:r>
            <a:endParaRPr lang="en-US" sz="1600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6" t="20833" r="22533" b="21942"/>
          <a:stretch/>
        </p:blipFill>
        <p:spPr bwMode="auto">
          <a:xfrm>
            <a:off x="256134" y="2590800"/>
            <a:ext cx="3553866" cy="283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3810000" cy="1246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973" y="5712242"/>
            <a:ext cx="2292894" cy="91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584228" y="5663989"/>
            <a:ext cx="1217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err="1" smtClean="0">
                <a:solidFill>
                  <a:schemeClr val="bg1"/>
                </a:solidFill>
              </a:rPr>
              <a:t>Podarcis</a:t>
            </a:r>
            <a:r>
              <a:rPr lang="en-US" sz="1200" b="1" i="1" dirty="0" smtClean="0">
                <a:solidFill>
                  <a:schemeClr val="bg1"/>
                </a:solidFill>
              </a:rPr>
              <a:t> </a:t>
            </a:r>
            <a:r>
              <a:rPr lang="en-US" sz="1200" b="1" i="1" dirty="0" err="1" smtClean="0">
                <a:solidFill>
                  <a:schemeClr val="bg1"/>
                </a:solidFill>
              </a:rPr>
              <a:t>lilfordi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214" y="4569388"/>
            <a:ext cx="1488383" cy="99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920548" y="4500872"/>
            <a:ext cx="1471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err="1" smtClean="0">
                <a:solidFill>
                  <a:schemeClr val="bg1"/>
                </a:solidFill>
              </a:rPr>
              <a:t>Podarcis</a:t>
            </a:r>
            <a:r>
              <a:rPr lang="en-US" sz="1200" b="1" i="1" dirty="0" smtClean="0">
                <a:solidFill>
                  <a:schemeClr val="bg1"/>
                </a:solidFill>
              </a:rPr>
              <a:t> </a:t>
            </a:r>
            <a:r>
              <a:rPr lang="en-US" sz="1200" b="1" i="1" dirty="0" err="1" smtClean="0">
                <a:solidFill>
                  <a:schemeClr val="bg1"/>
                </a:solidFill>
              </a:rPr>
              <a:t>pityusensis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20" r="20230" b="28828"/>
          <a:stretch/>
        </p:blipFill>
        <p:spPr bwMode="auto">
          <a:xfrm>
            <a:off x="6889047" y="5712882"/>
            <a:ext cx="1898307" cy="91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843746" y="5659240"/>
            <a:ext cx="1223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err="1" smtClean="0">
                <a:solidFill>
                  <a:schemeClr val="bg1"/>
                </a:solidFill>
              </a:rPr>
              <a:t>Podarcis</a:t>
            </a:r>
            <a:r>
              <a:rPr lang="en-US" sz="1200" b="1" i="1" dirty="0" smtClean="0">
                <a:solidFill>
                  <a:schemeClr val="bg1"/>
                </a:solidFill>
              </a:rPr>
              <a:t> </a:t>
            </a:r>
            <a:r>
              <a:rPr lang="en-US" sz="1200" b="1" i="1" dirty="0" err="1" smtClean="0">
                <a:solidFill>
                  <a:schemeClr val="bg1"/>
                </a:solidFill>
              </a:rPr>
              <a:t>siculus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5791200"/>
            <a:ext cx="355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Historically, this plant was dispersed by lizards in the genus </a:t>
            </a:r>
            <a:r>
              <a:rPr lang="en-US" i="1" dirty="0" err="1" smtClean="0"/>
              <a:t>Podarcis</a:t>
            </a:r>
            <a:r>
              <a:rPr lang="en-US" i="1" dirty="0" smtClean="0"/>
              <a:t> </a:t>
            </a:r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1436914" y="2850776"/>
            <a:ext cx="1982481" cy="1905641"/>
          </a:xfrm>
          <a:custGeom>
            <a:avLst/>
            <a:gdLst>
              <a:gd name="connsiteX0" fmla="*/ 1882589 w 1982481"/>
              <a:gd name="connsiteY0" fmla="*/ 361150 h 1905641"/>
              <a:gd name="connsiteX1" fmla="*/ 1874904 w 1982481"/>
              <a:gd name="connsiteY1" fmla="*/ 176733 h 1905641"/>
              <a:gd name="connsiteX2" fmla="*/ 1859536 w 1982481"/>
              <a:gd name="connsiteY2" fmla="*/ 130629 h 1905641"/>
              <a:gd name="connsiteX3" fmla="*/ 1851852 w 1982481"/>
              <a:gd name="connsiteY3" fmla="*/ 107577 h 1905641"/>
              <a:gd name="connsiteX4" fmla="*/ 1828800 w 1982481"/>
              <a:gd name="connsiteY4" fmla="*/ 61473 h 1905641"/>
              <a:gd name="connsiteX5" fmla="*/ 1751960 w 1982481"/>
              <a:gd name="connsiteY5" fmla="*/ 23053 h 1905641"/>
              <a:gd name="connsiteX6" fmla="*/ 1698172 w 1982481"/>
              <a:gd name="connsiteY6" fmla="*/ 7685 h 1905641"/>
              <a:gd name="connsiteX7" fmla="*/ 1590595 w 1982481"/>
              <a:gd name="connsiteY7" fmla="*/ 0 h 1905641"/>
              <a:gd name="connsiteX8" fmla="*/ 1475335 w 1982481"/>
              <a:gd name="connsiteY8" fmla="*/ 7685 h 1905641"/>
              <a:gd name="connsiteX9" fmla="*/ 1367758 w 1982481"/>
              <a:gd name="connsiteY9" fmla="*/ 23053 h 1905641"/>
              <a:gd name="connsiteX10" fmla="*/ 1313970 w 1982481"/>
              <a:gd name="connsiteY10" fmla="*/ 38421 h 1905641"/>
              <a:gd name="connsiteX11" fmla="*/ 1275550 w 1982481"/>
              <a:gd name="connsiteY11" fmla="*/ 84525 h 1905641"/>
              <a:gd name="connsiteX12" fmla="*/ 1252498 w 1982481"/>
              <a:gd name="connsiteY12" fmla="*/ 107577 h 1905641"/>
              <a:gd name="connsiteX13" fmla="*/ 1237130 w 1982481"/>
              <a:gd name="connsiteY13" fmla="*/ 130629 h 1905641"/>
              <a:gd name="connsiteX14" fmla="*/ 1214078 w 1982481"/>
              <a:gd name="connsiteY14" fmla="*/ 153681 h 1905641"/>
              <a:gd name="connsiteX15" fmla="*/ 1198710 w 1982481"/>
              <a:gd name="connsiteY15" fmla="*/ 176733 h 1905641"/>
              <a:gd name="connsiteX16" fmla="*/ 1183341 w 1982481"/>
              <a:gd name="connsiteY16" fmla="*/ 192101 h 1905641"/>
              <a:gd name="connsiteX17" fmla="*/ 1152605 w 1982481"/>
              <a:gd name="connsiteY17" fmla="*/ 238206 h 1905641"/>
              <a:gd name="connsiteX18" fmla="*/ 1137237 w 1982481"/>
              <a:gd name="connsiteY18" fmla="*/ 261258 h 1905641"/>
              <a:gd name="connsiteX19" fmla="*/ 1106501 w 1982481"/>
              <a:gd name="connsiteY19" fmla="*/ 315046 h 1905641"/>
              <a:gd name="connsiteX20" fmla="*/ 1091133 w 1982481"/>
              <a:gd name="connsiteY20" fmla="*/ 361150 h 1905641"/>
              <a:gd name="connsiteX21" fmla="*/ 1075765 w 1982481"/>
              <a:gd name="connsiteY21" fmla="*/ 384202 h 1905641"/>
              <a:gd name="connsiteX22" fmla="*/ 1068081 w 1982481"/>
              <a:gd name="connsiteY22" fmla="*/ 407254 h 1905641"/>
              <a:gd name="connsiteX23" fmla="*/ 1052713 w 1982481"/>
              <a:gd name="connsiteY23" fmla="*/ 430306 h 1905641"/>
              <a:gd name="connsiteX24" fmla="*/ 1037345 w 1982481"/>
              <a:gd name="connsiteY24" fmla="*/ 461042 h 1905641"/>
              <a:gd name="connsiteX25" fmla="*/ 1006609 w 1982481"/>
              <a:gd name="connsiteY25" fmla="*/ 507147 h 1905641"/>
              <a:gd name="connsiteX26" fmla="*/ 975873 w 1982481"/>
              <a:gd name="connsiteY26" fmla="*/ 553251 h 1905641"/>
              <a:gd name="connsiteX27" fmla="*/ 960504 w 1982481"/>
              <a:gd name="connsiteY27" fmla="*/ 576303 h 1905641"/>
              <a:gd name="connsiteX28" fmla="*/ 891348 w 1982481"/>
              <a:gd name="connsiteY28" fmla="*/ 637775 h 1905641"/>
              <a:gd name="connsiteX29" fmla="*/ 852928 w 1982481"/>
              <a:gd name="connsiteY29" fmla="*/ 676195 h 1905641"/>
              <a:gd name="connsiteX30" fmla="*/ 806824 w 1982481"/>
              <a:gd name="connsiteY30" fmla="*/ 714616 h 1905641"/>
              <a:gd name="connsiteX31" fmla="*/ 776088 w 1982481"/>
              <a:gd name="connsiteY31" fmla="*/ 745352 h 1905641"/>
              <a:gd name="connsiteX32" fmla="*/ 768404 w 1982481"/>
              <a:gd name="connsiteY32" fmla="*/ 768404 h 1905641"/>
              <a:gd name="connsiteX33" fmla="*/ 737668 w 1982481"/>
              <a:gd name="connsiteY33" fmla="*/ 814508 h 1905641"/>
              <a:gd name="connsiteX34" fmla="*/ 722299 w 1982481"/>
              <a:gd name="connsiteY34" fmla="*/ 837560 h 1905641"/>
              <a:gd name="connsiteX35" fmla="*/ 714615 w 1982481"/>
              <a:gd name="connsiteY35" fmla="*/ 868296 h 1905641"/>
              <a:gd name="connsiteX36" fmla="*/ 676195 w 1982481"/>
              <a:gd name="connsiteY36" fmla="*/ 914400 h 1905641"/>
              <a:gd name="connsiteX37" fmla="*/ 668511 w 1982481"/>
              <a:gd name="connsiteY37" fmla="*/ 937453 h 1905641"/>
              <a:gd name="connsiteX38" fmla="*/ 637775 w 1982481"/>
              <a:gd name="connsiteY38" fmla="*/ 983557 h 1905641"/>
              <a:gd name="connsiteX39" fmla="*/ 630091 w 1982481"/>
              <a:gd name="connsiteY39" fmla="*/ 1006609 h 1905641"/>
              <a:gd name="connsiteX40" fmla="*/ 599355 w 1982481"/>
              <a:gd name="connsiteY40" fmla="*/ 1052713 h 1905641"/>
              <a:gd name="connsiteX41" fmla="*/ 583987 w 1982481"/>
              <a:gd name="connsiteY41" fmla="*/ 1075765 h 1905641"/>
              <a:gd name="connsiteX42" fmla="*/ 560935 w 1982481"/>
              <a:gd name="connsiteY42" fmla="*/ 1121869 h 1905641"/>
              <a:gd name="connsiteX43" fmla="*/ 530199 w 1982481"/>
              <a:gd name="connsiteY43" fmla="*/ 1160290 h 1905641"/>
              <a:gd name="connsiteX44" fmla="*/ 522515 w 1982481"/>
              <a:gd name="connsiteY44" fmla="*/ 1183342 h 1905641"/>
              <a:gd name="connsiteX45" fmla="*/ 491778 w 1982481"/>
              <a:gd name="connsiteY45" fmla="*/ 1229446 h 1905641"/>
              <a:gd name="connsiteX46" fmla="*/ 461042 w 1982481"/>
              <a:gd name="connsiteY46" fmla="*/ 1267866 h 1905641"/>
              <a:gd name="connsiteX47" fmla="*/ 437990 w 1982481"/>
              <a:gd name="connsiteY47" fmla="*/ 1313970 h 1905641"/>
              <a:gd name="connsiteX48" fmla="*/ 391886 w 1982481"/>
              <a:gd name="connsiteY48" fmla="*/ 1344706 h 1905641"/>
              <a:gd name="connsiteX49" fmla="*/ 368834 w 1982481"/>
              <a:gd name="connsiteY49" fmla="*/ 1360074 h 1905641"/>
              <a:gd name="connsiteX50" fmla="*/ 345782 w 1982481"/>
              <a:gd name="connsiteY50" fmla="*/ 1383127 h 1905641"/>
              <a:gd name="connsiteX51" fmla="*/ 330414 w 1982481"/>
              <a:gd name="connsiteY51" fmla="*/ 1406179 h 1905641"/>
              <a:gd name="connsiteX52" fmla="*/ 307362 w 1982481"/>
              <a:gd name="connsiteY52" fmla="*/ 1413863 h 1905641"/>
              <a:gd name="connsiteX53" fmla="*/ 238205 w 1982481"/>
              <a:gd name="connsiteY53" fmla="*/ 1467651 h 1905641"/>
              <a:gd name="connsiteX54" fmla="*/ 192101 w 1982481"/>
              <a:gd name="connsiteY54" fmla="*/ 1490703 h 1905641"/>
              <a:gd name="connsiteX55" fmla="*/ 145997 w 1982481"/>
              <a:gd name="connsiteY55" fmla="*/ 1529123 h 1905641"/>
              <a:gd name="connsiteX56" fmla="*/ 115261 w 1982481"/>
              <a:gd name="connsiteY56" fmla="*/ 1544491 h 1905641"/>
              <a:gd name="connsiteX57" fmla="*/ 92209 w 1982481"/>
              <a:gd name="connsiteY57" fmla="*/ 1567543 h 1905641"/>
              <a:gd name="connsiteX58" fmla="*/ 61473 w 1982481"/>
              <a:gd name="connsiteY58" fmla="*/ 1590595 h 1905641"/>
              <a:gd name="connsiteX59" fmla="*/ 46104 w 1982481"/>
              <a:gd name="connsiteY59" fmla="*/ 1613648 h 1905641"/>
              <a:gd name="connsiteX60" fmla="*/ 23052 w 1982481"/>
              <a:gd name="connsiteY60" fmla="*/ 1636700 h 1905641"/>
              <a:gd name="connsiteX61" fmla="*/ 7684 w 1982481"/>
              <a:gd name="connsiteY61" fmla="*/ 1682804 h 1905641"/>
              <a:gd name="connsiteX62" fmla="*/ 0 w 1982481"/>
              <a:gd name="connsiteY62" fmla="*/ 1705856 h 1905641"/>
              <a:gd name="connsiteX63" fmla="*/ 7684 w 1982481"/>
              <a:gd name="connsiteY63" fmla="*/ 1821116 h 1905641"/>
              <a:gd name="connsiteX64" fmla="*/ 15368 w 1982481"/>
              <a:gd name="connsiteY64" fmla="*/ 1844169 h 1905641"/>
              <a:gd name="connsiteX65" fmla="*/ 69157 w 1982481"/>
              <a:gd name="connsiteY65" fmla="*/ 1897957 h 1905641"/>
              <a:gd name="connsiteX66" fmla="*/ 499462 w 1982481"/>
              <a:gd name="connsiteY66" fmla="*/ 1905641 h 1905641"/>
              <a:gd name="connsiteX67" fmla="*/ 645459 w 1982481"/>
              <a:gd name="connsiteY67" fmla="*/ 1897957 h 1905641"/>
              <a:gd name="connsiteX68" fmla="*/ 668511 w 1982481"/>
              <a:gd name="connsiteY68" fmla="*/ 1890273 h 1905641"/>
              <a:gd name="connsiteX69" fmla="*/ 714615 w 1982481"/>
              <a:gd name="connsiteY69" fmla="*/ 1851853 h 1905641"/>
              <a:gd name="connsiteX70" fmla="*/ 729983 w 1982481"/>
              <a:gd name="connsiteY70" fmla="*/ 1828800 h 1905641"/>
              <a:gd name="connsiteX71" fmla="*/ 745352 w 1982481"/>
              <a:gd name="connsiteY71" fmla="*/ 1813432 h 1905641"/>
              <a:gd name="connsiteX72" fmla="*/ 776088 w 1982481"/>
              <a:gd name="connsiteY72" fmla="*/ 1767328 h 1905641"/>
              <a:gd name="connsiteX73" fmla="*/ 791456 w 1982481"/>
              <a:gd name="connsiteY73" fmla="*/ 1744276 h 1905641"/>
              <a:gd name="connsiteX74" fmla="*/ 883664 w 1982481"/>
              <a:gd name="connsiteY74" fmla="*/ 1667436 h 1905641"/>
              <a:gd name="connsiteX75" fmla="*/ 906716 w 1982481"/>
              <a:gd name="connsiteY75" fmla="*/ 1659752 h 1905641"/>
              <a:gd name="connsiteX76" fmla="*/ 960504 w 1982481"/>
              <a:gd name="connsiteY76" fmla="*/ 1621332 h 1905641"/>
              <a:gd name="connsiteX77" fmla="*/ 991241 w 1982481"/>
              <a:gd name="connsiteY77" fmla="*/ 1605963 h 1905641"/>
              <a:gd name="connsiteX78" fmla="*/ 1037345 w 1982481"/>
              <a:gd name="connsiteY78" fmla="*/ 1590595 h 1905641"/>
              <a:gd name="connsiteX79" fmla="*/ 1060397 w 1982481"/>
              <a:gd name="connsiteY79" fmla="*/ 1575227 h 1905641"/>
              <a:gd name="connsiteX80" fmla="*/ 1137237 w 1982481"/>
              <a:gd name="connsiteY80" fmla="*/ 1552175 h 1905641"/>
              <a:gd name="connsiteX81" fmla="*/ 1183341 w 1982481"/>
              <a:gd name="connsiteY81" fmla="*/ 1529123 h 1905641"/>
              <a:gd name="connsiteX82" fmla="*/ 1244814 w 1982481"/>
              <a:gd name="connsiteY82" fmla="*/ 1498387 h 1905641"/>
              <a:gd name="connsiteX83" fmla="*/ 1313970 w 1982481"/>
              <a:gd name="connsiteY83" fmla="*/ 1475335 h 1905641"/>
              <a:gd name="connsiteX84" fmla="*/ 1344706 w 1982481"/>
              <a:gd name="connsiteY84" fmla="*/ 1459967 h 1905641"/>
              <a:gd name="connsiteX85" fmla="*/ 1390810 w 1982481"/>
              <a:gd name="connsiteY85" fmla="*/ 1444599 h 1905641"/>
              <a:gd name="connsiteX86" fmla="*/ 1436915 w 1982481"/>
              <a:gd name="connsiteY86" fmla="*/ 1413863 h 1905641"/>
              <a:gd name="connsiteX87" fmla="*/ 1513755 w 1982481"/>
              <a:gd name="connsiteY87" fmla="*/ 1390811 h 1905641"/>
              <a:gd name="connsiteX88" fmla="*/ 1590595 w 1982481"/>
              <a:gd name="connsiteY88" fmla="*/ 1344706 h 1905641"/>
              <a:gd name="connsiteX89" fmla="*/ 1613647 w 1982481"/>
              <a:gd name="connsiteY89" fmla="*/ 1329338 h 1905641"/>
              <a:gd name="connsiteX90" fmla="*/ 1636699 w 1982481"/>
              <a:gd name="connsiteY90" fmla="*/ 1321654 h 1905641"/>
              <a:gd name="connsiteX91" fmla="*/ 1682804 w 1982481"/>
              <a:gd name="connsiteY91" fmla="*/ 1290918 h 1905641"/>
              <a:gd name="connsiteX92" fmla="*/ 1705856 w 1982481"/>
              <a:gd name="connsiteY92" fmla="*/ 1283234 h 1905641"/>
              <a:gd name="connsiteX93" fmla="*/ 1759644 w 1982481"/>
              <a:gd name="connsiteY93" fmla="*/ 1260182 h 1905641"/>
              <a:gd name="connsiteX94" fmla="*/ 1805748 w 1982481"/>
              <a:gd name="connsiteY94" fmla="*/ 1221762 h 1905641"/>
              <a:gd name="connsiteX95" fmla="*/ 1828800 w 1982481"/>
              <a:gd name="connsiteY95" fmla="*/ 1214078 h 1905641"/>
              <a:gd name="connsiteX96" fmla="*/ 1859536 w 1982481"/>
              <a:gd name="connsiteY96" fmla="*/ 1191026 h 1905641"/>
              <a:gd name="connsiteX97" fmla="*/ 1874904 w 1982481"/>
              <a:gd name="connsiteY97" fmla="*/ 1167974 h 1905641"/>
              <a:gd name="connsiteX98" fmla="*/ 1890273 w 1982481"/>
              <a:gd name="connsiteY98" fmla="*/ 1152606 h 1905641"/>
              <a:gd name="connsiteX99" fmla="*/ 1897957 w 1982481"/>
              <a:gd name="connsiteY99" fmla="*/ 1129553 h 1905641"/>
              <a:gd name="connsiteX100" fmla="*/ 1928693 w 1982481"/>
              <a:gd name="connsiteY100" fmla="*/ 1083449 h 1905641"/>
              <a:gd name="connsiteX101" fmla="*/ 1951745 w 1982481"/>
              <a:gd name="connsiteY101" fmla="*/ 1037345 h 1905641"/>
              <a:gd name="connsiteX102" fmla="*/ 1974797 w 1982481"/>
              <a:gd name="connsiteY102" fmla="*/ 960505 h 1905641"/>
              <a:gd name="connsiteX103" fmla="*/ 1982481 w 1982481"/>
              <a:gd name="connsiteY103" fmla="*/ 937453 h 1905641"/>
              <a:gd name="connsiteX104" fmla="*/ 1974797 w 1982481"/>
              <a:gd name="connsiteY104" fmla="*/ 760720 h 1905641"/>
              <a:gd name="connsiteX105" fmla="*/ 1951745 w 1982481"/>
              <a:gd name="connsiteY105" fmla="*/ 683879 h 1905641"/>
              <a:gd name="connsiteX106" fmla="*/ 1936377 w 1982481"/>
              <a:gd name="connsiteY106" fmla="*/ 622407 h 1905641"/>
              <a:gd name="connsiteX107" fmla="*/ 1928693 w 1982481"/>
              <a:gd name="connsiteY107" fmla="*/ 599355 h 1905641"/>
              <a:gd name="connsiteX108" fmla="*/ 1913325 w 1982481"/>
              <a:gd name="connsiteY108" fmla="*/ 537883 h 1905641"/>
              <a:gd name="connsiteX109" fmla="*/ 1897957 w 1982481"/>
              <a:gd name="connsiteY109" fmla="*/ 453358 h 1905641"/>
              <a:gd name="connsiteX110" fmla="*/ 1882589 w 1982481"/>
              <a:gd name="connsiteY110" fmla="*/ 361150 h 1905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982481" h="1905641">
                <a:moveTo>
                  <a:pt x="1882589" y="361150"/>
                </a:moveTo>
                <a:cubicBezTo>
                  <a:pt x="1878747" y="315046"/>
                  <a:pt x="1881026" y="237953"/>
                  <a:pt x="1874904" y="176733"/>
                </a:cubicBezTo>
                <a:cubicBezTo>
                  <a:pt x="1873292" y="160614"/>
                  <a:pt x="1864659" y="145997"/>
                  <a:pt x="1859536" y="130629"/>
                </a:cubicBezTo>
                <a:lnTo>
                  <a:pt x="1851852" y="107577"/>
                </a:lnTo>
                <a:cubicBezTo>
                  <a:pt x="1846371" y="91134"/>
                  <a:pt x="1842819" y="73740"/>
                  <a:pt x="1828800" y="61473"/>
                </a:cubicBezTo>
                <a:cubicBezTo>
                  <a:pt x="1788158" y="25911"/>
                  <a:pt x="1792468" y="34627"/>
                  <a:pt x="1751960" y="23053"/>
                </a:cubicBezTo>
                <a:cubicBezTo>
                  <a:pt x="1733415" y="17754"/>
                  <a:pt x="1717827" y="9869"/>
                  <a:pt x="1698172" y="7685"/>
                </a:cubicBezTo>
                <a:cubicBezTo>
                  <a:pt x="1662442" y="3715"/>
                  <a:pt x="1626454" y="2562"/>
                  <a:pt x="1590595" y="0"/>
                </a:cubicBezTo>
                <a:cubicBezTo>
                  <a:pt x="1552175" y="2562"/>
                  <a:pt x="1513696" y="4349"/>
                  <a:pt x="1475335" y="7685"/>
                </a:cubicBezTo>
                <a:cubicBezTo>
                  <a:pt x="1450271" y="9865"/>
                  <a:pt x="1395099" y="17585"/>
                  <a:pt x="1367758" y="23053"/>
                </a:cubicBezTo>
                <a:cubicBezTo>
                  <a:pt x="1343637" y="27877"/>
                  <a:pt x="1335941" y="31097"/>
                  <a:pt x="1313970" y="38421"/>
                </a:cubicBezTo>
                <a:cubicBezTo>
                  <a:pt x="1246623" y="105768"/>
                  <a:pt x="1329040" y="20338"/>
                  <a:pt x="1275550" y="84525"/>
                </a:cubicBezTo>
                <a:cubicBezTo>
                  <a:pt x="1268593" y="92873"/>
                  <a:pt x="1259455" y="99229"/>
                  <a:pt x="1252498" y="107577"/>
                </a:cubicBezTo>
                <a:cubicBezTo>
                  <a:pt x="1246586" y="114672"/>
                  <a:pt x="1243042" y="123534"/>
                  <a:pt x="1237130" y="130629"/>
                </a:cubicBezTo>
                <a:cubicBezTo>
                  <a:pt x="1230173" y="138977"/>
                  <a:pt x="1221035" y="145333"/>
                  <a:pt x="1214078" y="153681"/>
                </a:cubicBezTo>
                <a:cubicBezTo>
                  <a:pt x="1208166" y="160776"/>
                  <a:pt x="1204479" y="169522"/>
                  <a:pt x="1198710" y="176733"/>
                </a:cubicBezTo>
                <a:cubicBezTo>
                  <a:pt x="1194184" y="182390"/>
                  <a:pt x="1187688" y="186305"/>
                  <a:pt x="1183341" y="192101"/>
                </a:cubicBezTo>
                <a:cubicBezTo>
                  <a:pt x="1172259" y="206877"/>
                  <a:pt x="1162850" y="222838"/>
                  <a:pt x="1152605" y="238206"/>
                </a:cubicBezTo>
                <a:lnTo>
                  <a:pt x="1137237" y="261258"/>
                </a:lnTo>
                <a:cubicBezTo>
                  <a:pt x="1116132" y="345678"/>
                  <a:pt x="1148119" y="240134"/>
                  <a:pt x="1106501" y="315046"/>
                </a:cubicBezTo>
                <a:cubicBezTo>
                  <a:pt x="1098634" y="329207"/>
                  <a:pt x="1100119" y="347671"/>
                  <a:pt x="1091133" y="361150"/>
                </a:cubicBezTo>
                <a:cubicBezTo>
                  <a:pt x="1086010" y="368834"/>
                  <a:pt x="1079895" y="375942"/>
                  <a:pt x="1075765" y="384202"/>
                </a:cubicBezTo>
                <a:cubicBezTo>
                  <a:pt x="1072143" y="391447"/>
                  <a:pt x="1071703" y="400009"/>
                  <a:pt x="1068081" y="407254"/>
                </a:cubicBezTo>
                <a:cubicBezTo>
                  <a:pt x="1063951" y="415514"/>
                  <a:pt x="1057295" y="422288"/>
                  <a:pt x="1052713" y="430306"/>
                </a:cubicBezTo>
                <a:cubicBezTo>
                  <a:pt x="1047030" y="440251"/>
                  <a:pt x="1043238" y="451220"/>
                  <a:pt x="1037345" y="461042"/>
                </a:cubicBezTo>
                <a:cubicBezTo>
                  <a:pt x="1027842" y="476880"/>
                  <a:pt x="1012450" y="489625"/>
                  <a:pt x="1006609" y="507147"/>
                </a:cubicBezTo>
                <a:cubicBezTo>
                  <a:pt x="993106" y="547657"/>
                  <a:pt x="1007849" y="514880"/>
                  <a:pt x="975873" y="553251"/>
                </a:cubicBezTo>
                <a:cubicBezTo>
                  <a:pt x="969961" y="560346"/>
                  <a:pt x="966640" y="569401"/>
                  <a:pt x="960504" y="576303"/>
                </a:cubicBezTo>
                <a:cubicBezTo>
                  <a:pt x="922223" y="619368"/>
                  <a:pt x="926385" y="614417"/>
                  <a:pt x="891348" y="637775"/>
                </a:cubicBezTo>
                <a:cubicBezTo>
                  <a:pt x="863172" y="680039"/>
                  <a:pt x="891349" y="644176"/>
                  <a:pt x="852928" y="676195"/>
                </a:cubicBezTo>
                <a:cubicBezTo>
                  <a:pt x="793764" y="725500"/>
                  <a:pt x="864057" y="676460"/>
                  <a:pt x="806824" y="714616"/>
                </a:cubicBezTo>
                <a:cubicBezTo>
                  <a:pt x="786333" y="776088"/>
                  <a:pt x="817069" y="704371"/>
                  <a:pt x="776088" y="745352"/>
                </a:cubicBezTo>
                <a:cubicBezTo>
                  <a:pt x="770361" y="751079"/>
                  <a:pt x="772338" y="761324"/>
                  <a:pt x="768404" y="768404"/>
                </a:cubicBezTo>
                <a:cubicBezTo>
                  <a:pt x="759434" y="784550"/>
                  <a:pt x="747913" y="799140"/>
                  <a:pt x="737668" y="814508"/>
                </a:cubicBezTo>
                <a:lnTo>
                  <a:pt x="722299" y="837560"/>
                </a:lnTo>
                <a:cubicBezTo>
                  <a:pt x="719738" y="847805"/>
                  <a:pt x="718775" y="858589"/>
                  <a:pt x="714615" y="868296"/>
                </a:cubicBezTo>
                <a:cubicBezTo>
                  <a:pt x="706592" y="887017"/>
                  <a:pt x="690042" y="900553"/>
                  <a:pt x="676195" y="914400"/>
                </a:cubicBezTo>
                <a:cubicBezTo>
                  <a:pt x="673634" y="922084"/>
                  <a:pt x="672445" y="930372"/>
                  <a:pt x="668511" y="937453"/>
                </a:cubicBezTo>
                <a:cubicBezTo>
                  <a:pt x="659541" y="953599"/>
                  <a:pt x="643616" y="966035"/>
                  <a:pt x="637775" y="983557"/>
                </a:cubicBezTo>
                <a:cubicBezTo>
                  <a:pt x="635214" y="991241"/>
                  <a:pt x="634025" y="999529"/>
                  <a:pt x="630091" y="1006609"/>
                </a:cubicBezTo>
                <a:cubicBezTo>
                  <a:pt x="621121" y="1022755"/>
                  <a:pt x="609600" y="1037345"/>
                  <a:pt x="599355" y="1052713"/>
                </a:cubicBezTo>
                <a:lnTo>
                  <a:pt x="583987" y="1075765"/>
                </a:lnTo>
                <a:cubicBezTo>
                  <a:pt x="539944" y="1141829"/>
                  <a:pt x="592748" y="1058243"/>
                  <a:pt x="560935" y="1121869"/>
                </a:cubicBezTo>
                <a:cubicBezTo>
                  <a:pt x="551242" y="1141254"/>
                  <a:pt x="544492" y="1145996"/>
                  <a:pt x="530199" y="1160290"/>
                </a:cubicBezTo>
                <a:cubicBezTo>
                  <a:pt x="527638" y="1167974"/>
                  <a:pt x="526449" y="1176262"/>
                  <a:pt x="522515" y="1183342"/>
                </a:cubicBezTo>
                <a:cubicBezTo>
                  <a:pt x="513545" y="1199488"/>
                  <a:pt x="491778" y="1229446"/>
                  <a:pt x="491778" y="1229446"/>
                </a:cubicBezTo>
                <a:cubicBezTo>
                  <a:pt x="472464" y="1287388"/>
                  <a:pt x="500764" y="1218214"/>
                  <a:pt x="461042" y="1267866"/>
                </a:cubicBezTo>
                <a:cubicBezTo>
                  <a:pt x="429982" y="1306690"/>
                  <a:pt x="481173" y="1276185"/>
                  <a:pt x="437990" y="1313970"/>
                </a:cubicBezTo>
                <a:cubicBezTo>
                  <a:pt x="424090" y="1326133"/>
                  <a:pt x="407254" y="1334461"/>
                  <a:pt x="391886" y="1344706"/>
                </a:cubicBezTo>
                <a:cubicBezTo>
                  <a:pt x="384202" y="1349829"/>
                  <a:pt x="375364" y="1353544"/>
                  <a:pt x="368834" y="1360074"/>
                </a:cubicBezTo>
                <a:cubicBezTo>
                  <a:pt x="361150" y="1367758"/>
                  <a:pt x="352739" y="1374779"/>
                  <a:pt x="345782" y="1383127"/>
                </a:cubicBezTo>
                <a:cubicBezTo>
                  <a:pt x="339870" y="1390222"/>
                  <a:pt x="337625" y="1400410"/>
                  <a:pt x="330414" y="1406179"/>
                </a:cubicBezTo>
                <a:cubicBezTo>
                  <a:pt x="324089" y="1411239"/>
                  <a:pt x="315046" y="1411302"/>
                  <a:pt x="307362" y="1413863"/>
                </a:cubicBezTo>
                <a:cubicBezTo>
                  <a:pt x="271249" y="1449976"/>
                  <a:pt x="293353" y="1430886"/>
                  <a:pt x="238205" y="1467651"/>
                </a:cubicBezTo>
                <a:cubicBezTo>
                  <a:pt x="208413" y="1487512"/>
                  <a:pt x="223915" y="1480098"/>
                  <a:pt x="192101" y="1490703"/>
                </a:cubicBezTo>
                <a:cubicBezTo>
                  <a:pt x="170911" y="1511893"/>
                  <a:pt x="170959" y="1514859"/>
                  <a:pt x="145997" y="1529123"/>
                </a:cubicBezTo>
                <a:cubicBezTo>
                  <a:pt x="136052" y="1534806"/>
                  <a:pt x="124582" y="1537833"/>
                  <a:pt x="115261" y="1544491"/>
                </a:cubicBezTo>
                <a:cubicBezTo>
                  <a:pt x="106418" y="1550807"/>
                  <a:pt x="100460" y="1560471"/>
                  <a:pt x="92209" y="1567543"/>
                </a:cubicBezTo>
                <a:cubicBezTo>
                  <a:pt x="82485" y="1575877"/>
                  <a:pt x="70529" y="1581539"/>
                  <a:pt x="61473" y="1590595"/>
                </a:cubicBezTo>
                <a:cubicBezTo>
                  <a:pt x="54943" y="1597125"/>
                  <a:pt x="52016" y="1606553"/>
                  <a:pt x="46104" y="1613648"/>
                </a:cubicBezTo>
                <a:cubicBezTo>
                  <a:pt x="39147" y="1621996"/>
                  <a:pt x="30736" y="1629016"/>
                  <a:pt x="23052" y="1636700"/>
                </a:cubicBezTo>
                <a:lnTo>
                  <a:pt x="7684" y="1682804"/>
                </a:lnTo>
                <a:lnTo>
                  <a:pt x="0" y="1705856"/>
                </a:lnTo>
                <a:cubicBezTo>
                  <a:pt x="2561" y="1744276"/>
                  <a:pt x="3432" y="1782846"/>
                  <a:pt x="7684" y="1821116"/>
                </a:cubicBezTo>
                <a:cubicBezTo>
                  <a:pt x="8578" y="1829166"/>
                  <a:pt x="11434" y="1837088"/>
                  <a:pt x="15368" y="1844169"/>
                </a:cubicBezTo>
                <a:cubicBezTo>
                  <a:pt x="28927" y="1868575"/>
                  <a:pt x="38085" y="1896904"/>
                  <a:pt x="69157" y="1897957"/>
                </a:cubicBezTo>
                <a:cubicBezTo>
                  <a:pt x="212533" y="1902817"/>
                  <a:pt x="356027" y="1903080"/>
                  <a:pt x="499462" y="1905641"/>
                </a:cubicBezTo>
                <a:cubicBezTo>
                  <a:pt x="548128" y="1903080"/>
                  <a:pt x="596926" y="1902369"/>
                  <a:pt x="645459" y="1897957"/>
                </a:cubicBezTo>
                <a:cubicBezTo>
                  <a:pt x="653525" y="1897224"/>
                  <a:pt x="661266" y="1893895"/>
                  <a:pt x="668511" y="1890273"/>
                </a:cubicBezTo>
                <a:cubicBezTo>
                  <a:pt x="685780" y="1881638"/>
                  <a:pt x="702477" y="1866419"/>
                  <a:pt x="714615" y="1851853"/>
                </a:cubicBezTo>
                <a:cubicBezTo>
                  <a:pt x="720527" y="1844758"/>
                  <a:pt x="724214" y="1836012"/>
                  <a:pt x="729983" y="1828800"/>
                </a:cubicBezTo>
                <a:cubicBezTo>
                  <a:pt x="734509" y="1823143"/>
                  <a:pt x="740229" y="1818555"/>
                  <a:pt x="745352" y="1813432"/>
                </a:cubicBezTo>
                <a:cubicBezTo>
                  <a:pt x="758856" y="1772921"/>
                  <a:pt x="744111" y="1805700"/>
                  <a:pt x="776088" y="1767328"/>
                </a:cubicBezTo>
                <a:cubicBezTo>
                  <a:pt x="782000" y="1760233"/>
                  <a:pt x="785321" y="1751178"/>
                  <a:pt x="791456" y="1744276"/>
                </a:cubicBezTo>
                <a:cubicBezTo>
                  <a:pt x="809477" y="1724003"/>
                  <a:pt x="854442" y="1677177"/>
                  <a:pt x="883664" y="1667436"/>
                </a:cubicBezTo>
                <a:cubicBezTo>
                  <a:pt x="891348" y="1664875"/>
                  <a:pt x="899471" y="1663374"/>
                  <a:pt x="906716" y="1659752"/>
                </a:cubicBezTo>
                <a:cubicBezTo>
                  <a:pt x="922971" y="1651624"/>
                  <a:pt x="946582" y="1630033"/>
                  <a:pt x="960504" y="1621332"/>
                </a:cubicBezTo>
                <a:cubicBezTo>
                  <a:pt x="970218" y="1615261"/>
                  <a:pt x="980605" y="1610217"/>
                  <a:pt x="991241" y="1605963"/>
                </a:cubicBezTo>
                <a:cubicBezTo>
                  <a:pt x="1006282" y="1599947"/>
                  <a:pt x="1023866" y="1599581"/>
                  <a:pt x="1037345" y="1590595"/>
                </a:cubicBezTo>
                <a:cubicBezTo>
                  <a:pt x="1045029" y="1585472"/>
                  <a:pt x="1051909" y="1578865"/>
                  <a:pt x="1060397" y="1575227"/>
                </a:cubicBezTo>
                <a:cubicBezTo>
                  <a:pt x="1090465" y="1562341"/>
                  <a:pt x="1106246" y="1572836"/>
                  <a:pt x="1137237" y="1552175"/>
                </a:cubicBezTo>
                <a:cubicBezTo>
                  <a:pt x="1187754" y="1518497"/>
                  <a:pt x="1133350" y="1551846"/>
                  <a:pt x="1183341" y="1529123"/>
                </a:cubicBezTo>
                <a:cubicBezTo>
                  <a:pt x="1204197" y="1519643"/>
                  <a:pt x="1222588" y="1503943"/>
                  <a:pt x="1244814" y="1498387"/>
                </a:cubicBezTo>
                <a:cubicBezTo>
                  <a:pt x="1280492" y="1489468"/>
                  <a:pt x="1276768" y="1491869"/>
                  <a:pt x="1313970" y="1475335"/>
                </a:cubicBezTo>
                <a:cubicBezTo>
                  <a:pt x="1324437" y="1470683"/>
                  <a:pt x="1334071" y="1464221"/>
                  <a:pt x="1344706" y="1459967"/>
                </a:cubicBezTo>
                <a:cubicBezTo>
                  <a:pt x="1359747" y="1453951"/>
                  <a:pt x="1377331" y="1453585"/>
                  <a:pt x="1390810" y="1444599"/>
                </a:cubicBezTo>
                <a:cubicBezTo>
                  <a:pt x="1406178" y="1434354"/>
                  <a:pt x="1419393" y="1419704"/>
                  <a:pt x="1436915" y="1413863"/>
                </a:cubicBezTo>
                <a:cubicBezTo>
                  <a:pt x="1493038" y="1395155"/>
                  <a:pt x="1467303" y="1402424"/>
                  <a:pt x="1513755" y="1390811"/>
                </a:cubicBezTo>
                <a:cubicBezTo>
                  <a:pt x="1626526" y="1315628"/>
                  <a:pt x="1507905" y="1391958"/>
                  <a:pt x="1590595" y="1344706"/>
                </a:cubicBezTo>
                <a:cubicBezTo>
                  <a:pt x="1598613" y="1340124"/>
                  <a:pt x="1605387" y="1333468"/>
                  <a:pt x="1613647" y="1329338"/>
                </a:cubicBezTo>
                <a:cubicBezTo>
                  <a:pt x="1620892" y="1325716"/>
                  <a:pt x="1629619" y="1325587"/>
                  <a:pt x="1636699" y="1321654"/>
                </a:cubicBezTo>
                <a:cubicBezTo>
                  <a:pt x="1652845" y="1312684"/>
                  <a:pt x="1665282" y="1296759"/>
                  <a:pt x="1682804" y="1290918"/>
                </a:cubicBezTo>
                <a:cubicBezTo>
                  <a:pt x="1690488" y="1288357"/>
                  <a:pt x="1698411" y="1286425"/>
                  <a:pt x="1705856" y="1283234"/>
                </a:cubicBezTo>
                <a:cubicBezTo>
                  <a:pt x="1772322" y="1254749"/>
                  <a:pt x="1705583" y="1278202"/>
                  <a:pt x="1759644" y="1260182"/>
                </a:cubicBezTo>
                <a:cubicBezTo>
                  <a:pt x="1776638" y="1243188"/>
                  <a:pt x="1784352" y="1232460"/>
                  <a:pt x="1805748" y="1221762"/>
                </a:cubicBezTo>
                <a:cubicBezTo>
                  <a:pt x="1812993" y="1218140"/>
                  <a:pt x="1821116" y="1216639"/>
                  <a:pt x="1828800" y="1214078"/>
                </a:cubicBezTo>
                <a:cubicBezTo>
                  <a:pt x="1839045" y="1206394"/>
                  <a:pt x="1850480" y="1200082"/>
                  <a:pt x="1859536" y="1191026"/>
                </a:cubicBezTo>
                <a:cubicBezTo>
                  <a:pt x="1866066" y="1184496"/>
                  <a:pt x="1869135" y="1175185"/>
                  <a:pt x="1874904" y="1167974"/>
                </a:cubicBezTo>
                <a:cubicBezTo>
                  <a:pt x="1879430" y="1162317"/>
                  <a:pt x="1885150" y="1157729"/>
                  <a:pt x="1890273" y="1152606"/>
                </a:cubicBezTo>
                <a:cubicBezTo>
                  <a:pt x="1892834" y="1144922"/>
                  <a:pt x="1894023" y="1136634"/>
                  <a:pt x="1897957" y="1129553"/>
                </a:cubicBezTo>
                <a:cubicBezTo>
                  <a:pt x="1906927" y="1113407"/>
                  <a:pt x="1922852" y="1100971"/>
                  <a:pt x="1928693" y="1083449"/>
                </a:cubicBezTo>
                <a:cubicBezTo>
                  <a:pt x="1939297" y="1051636"/>
                  <a:pt x="1931884" y="1067136"/>
                  <a:pt x="1951745" y="1037345"/>
                </a:cubicBezTo>
                <a:cubicBezTo>
                  <a:pt x="1963358" y="990893"/>
                  <a:pt x="1956089" y="1016628"/>
                  <a:pt x="1974797" y="960505"/>
                </a:cubicBezTo>
                <a:lnTo>
                  <a:pt x="1982481" y="937453"/>
                </a:lnTo>
                <a:cubicBezTo>
                  <a:pt x="1979920" y="878542"/>
                  <a:pt x="1979153" y="819526"/>
                  <a:pt x="1974797" y="760720"/>
                </a:cubicBezTo>
                <a:cubicBezTo>
                  <a:pt x="1973513" y="743391"/>
                  <a:pt x="1954608" y="695330"/>
                  <a:pt x="1951745" y="683879"/>
                </a:cubicBezTo>
                <a:cubicBezTo>
                  <a:pt x="1946622" y="663388"/>
                  <a:pt x="1943056" y="642444"/>
                  <a:pt x="1936377" y="622407"/>
                </a:cubicBezTo>
                <a:cubicBezTo>
                  <a:pt x="1933816" y="614723"/>
                  <a:pt x="1930824" y="607169"/>
                  <a:pt x="1928693" y="599355"/>
                </a:cubicBezTo>
                <a:cubicBezTo>
                  <a:pt x="1923136" y="578978"/>
                  <a:pt x="1916312" y="558792"/>
                  <a:pt x="1913325" y="537883"/>
                </a:cubicBezTo>
                <a:cubicBezTo>
                  <a:pt x="1904147" y="473640"/>
                  <a:pt x="1910034" y="501666"/>
                  <a:pt x="1897957" y="453358"/>
                </a:cubicBezTo>
                <a:cubicBezTo>
                  <a:pt x="1889254" y="366324"/>
                  <a:pt x="1886431" y="407254"/>
                  <a:pt x="1882589" y="36115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9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 smtClean="0"/>
              <a:t>Do mutualisms regulate population sizes?</a:t>
            </a:r>
            <a:endParaRPr lang="en-US" sz="32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2914649" cy="2181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38200" y="5853466"/>
            <a:ext cx="1822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/>
              <a:t>Cneorum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tricoccon</a:t>
            </a:r>
            <a:endParaRPr lang="en-US" sz="16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267200" y="1062942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some populations, lizards have gone extinct and been replaced by alien carnivores (some of which </a:t>
            </a:r>
            <a:r>
              <a:rPr lang="en-US" dirty="0" smtClean="0"/>
              <a:t>also disperse)</a:t>
            </a: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350042"/>
            <a:ext cx="2292894" cy="91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136855" y="3301789"/>
            <a:ext cx="1217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err="1" smtClean="0">
                <a:solidFill>
                  <a:schemeClr val="bg1"/>
                </a:solidFill>
              </a:rPr>
              <a:t>Podarcis</a:t>
            </a:r>
            <a:r>
              <a:rPr lang="en-US" sz="1200" b="1" i="1" dirty="0" smtClean="0">
                <a:solidFill>
                  <a:schemeClr val="bg1"/>
                </a:solidFill>
              </a:rPr>
              <a:t> </a:t>
            </a:r>
            <a:r>
              <a:rPr lang="en-US" sz="1200" b="1" i="1" dirty="0" err="1" smtClean="0">
                <a:solidFill>
                  <a:schemeClr val="bg1"/>
                </a:solidFill>
              </a:rPr>
              <a:t>lilfordi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841" y="2207188"/>
            <a:ext cx="1488383" cy="99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473175" y="2138672"/>
            <a:ext cx="1471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err="1" smtClean="0">
                <a:solidFill>
                  <a:schemeClr val="bg1"/>
                </a:solidFill>
              </a:rPr>
              <a:t>Podarcis</a:t>
            </a:r>
            <a:r>
              <a:rPr lang="en-US" sz="1200" b="1" i="1" dirty="0" smtClean="0">
                <a:solidFill>
                  <a:schemeClr val="bg1"/>
                </a:solidFill>
              </a:rPr>
              <a:t> </a:t>
            </a:r>
            <a:r>
              <a:rPr lang="en-US" sz="1200" b="1" i="1" dirty="0" err="1" smtClean="0">
                <a:solidFill>
                  <a:schemeClr val="bg1"/>
                </a:solidFill>
              </a:rPr>
              <a:t>pityusensis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20" r="20230" b="28828"/>
          <a:stretch/>
        </p:blipFill>
        <p:spPr bwMode="auto">
          <a:xfrm>
            <a:off x="6441674" y="3350682"/>
            <a:ext cx="1898307" cy="91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396373" y="3297040"/>
            <a:ext cx="1223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err="1" smtClean="0">
                <a:solidFill>
                  <a:schemeClr val="bg1"/>
                </a:solidFill>
              </a:rPr>
              <a:t>Podarcis</a:t>
            </a:r>
            <a:r>
              <a:rPr lang="en-US" sz="1200" b="1" i="1" dirty="0" smtClean="0">
                <a:solidFill>
                  <a:schemeClr val="bg1"/>
                </a:solidFill>
              </a:rPr>
              <a:t> </a:t>
            </a:r>
            <a:r>
              <a:rPr lang="en-US" sz="1200" b="1" i="1" dirty="0" err="1" smtClean="0">
                <a:solidFill>
                  <a:schemeClr val="bg1"/>
                </a:solidFill>
              </a:rPr>
              <a:t>siculus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6" t="20833" r="22533" b="21942"/>
          <a:stretch/>
        </p:blipFill>
        <p:spPr bwMode="auto">
          <a:xfrm>
            <a:off x="228600" y="1050110"/>
            <a:ext cx="2859643" cy="228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Freeform 22"/>
          <p:cNvSpPr/>
          <p:nvPr/>
        </p:nvSpPr>
        <p:spPr>
          <a:xfrm>
            <a:off x="1219200" y="1295400"/>
            <a:ext cx="1507097" cy="1531190"/>
          </a:xfrm>
          <a:custGeom>
            <a:avLst/>
            <a:gdLst>
              <a:gd name="connsiteX0" fmla="*/ 1882589 w 1982481"/>
              <a:gd name="connsiteY0" fmla="*/ 361150 h 1905641"/>
              <a:gd name="connsiteX1" fmla="*/ 1874904 w 1982481"/>
              <a:gd name="connsiteY1" fmla="*/ 176733 h 1905641"/>
              <a:gd name="connsiteX2" fmla="*/ 1859536 w 1982481"/>
              <a:gd name="connsiteY2" fmla="*/ 130629 h 1905641"/>
              <a:gd name="connsiteX3" fmla="*/ 1851852 w 1982481"/>
              <a:gd name="connsiteY3" fmla="*/ 107577 h 1905641"/>
              <a:gd name="connsiteX4" fmla="*/ 1828800 w 1982481"/>
              <a:gd name="connsiteY4" fmla="*/ 61473 h 1905641"/>
              <a:gd name="connsiteX5" fmla="*/ 1751960 w 1982481"/>
              <a:gd name="connsiteY5" fmla="*/ 23053 h 1905641"/>
              <a:gd name="connsiteX6" fmla="*/ 1698172 w 1982481"/>
              <a:gd name="connsiteY6" fmla="*/ 7685 h 1905641"/>
              <a:gd name="connsiteX7" fmla="*/ 1590595 w 1982481"/>
              <a:gd name="connsiteY7" fmla="*/ 0 h 1905641"/>
              <a:gd name="connsiteX8" fmla="*/ 1475335 w 1982481"/>
              <a:gd name="connsiteY8" fmla="*/ 7685 h 1905641"/>
              <a:gd name="connsiteX9" fmla="*/ 1367758 w 1982481"/>
              <a:gd name="connsiteY9" fmla="*/ 23053 h 1905641"/>
              <a:gd name="connsiteX10" fmla="*/ 1313970 w 1982481"/>
              <a:gd name="connsiteY10" fmla="*/ 38421 h 1905641"/>
              <a:gd name="connsiteX11" fmla="*/ 1275550 w 1982481"/>
              <a:gd name="connsiteY11" fmla="*/ 84525 h 1905641"/>
              <a:gd name="connsiteX12" fmla="*/ 1252498 w 1982481"/>
              <a:gd name="connsiteY12" fmla="*/ 107577 h 1905641"/>
              <a:gd name="connsiteX13" fmla="*/ 1237130 w 1982481"/>
              <a:gd name="connsiteY13" fmla="*/ 130629 h 1905641"/>
              <a:gd name="connsiteX14" fmla="*/ 1214078 w 1982481"/>
              <a:gd name="connsiteY14" fmla="*/ 153681 h 1905641"/>
              <a:gd name="connsiteX15" fmla="*/ 1198710 w 1982481"/>
              <a:gd name="connsiteY15" fmla="*/ 176733 h 1905641"/>
              <a:gd name="connsiteX16" fmla="*/ 1183341 w 1982481"/>
              <a:gd name="connsiteY16" fmla="*/ 192101 h 1905641"/>
              <a:gd name="connsiteX17" fmla="*/ 1152605 w 1982481"/>
              <a:gd name="connsiteY17" fmla="*/ 238206 h 1905641"/>
              <a:gd name="connsiteX18" fmla="*/ 1137237 w 1982481"/>
              <a:gd name="connsiteY18" fmla="*/ 261258 h 1905641"/>
              <a:gd name="connsiteX19" fmla="*/ 1106501 w 1982481"/>
              <a:gd name="connsiteY19" fmla="*/ 315046 h 1905641"/>
              <a:gd name="connsiteX20" fmla="*/ 1091133 w 1982481"/>
              <a:gd name="connsiteY20" fmla="*/ 361150 h 1905641"/>
              <a:gd name="connsiteX21" fmla="*/ 1075765 w 1982481"/>
              <a:gd name="connsiteY21" fmla="*/ 384202 h 1905641"/>
              <a:gd name="connsiteX22" fmla="*/ 1068081 w 1982481"/>
              <a:gd name="connsiteY22" fmla="*/ 407254 h 1905641"/>
              <a:gd name="connsiteX23" fmla="*/ 1052713 w 1982481"/>
              <a:gd name="connsiteY23" fmla="*/ 430306 h 1905641"/>
              <a:gd name="connsiteX24" fmla="*/ 1037345 w 1982481"/>
              <a:gd name="connsiteY24" fmla="*/ 461042 h 1905641"/>
              <a:gd name="connsiteX25" fmla="*/ 1006609 w 1982481"/>
              <a:gd name="connsiteY25" fmla="*/ 507147 h 1905641"/>
              <a:gd name="connsiteX26" fmla="*/ 975873 w 1982481"/>
              <a:gd name="connsiteY26" fmla="*/ 553251 h 1905641"/>
              <a:gd name="connsiteX27" fmla="*/ 960504 w 1982481"/>
              <a:gd name="connsiteY27" fmla="*/ 576303 h 1905641"/>
              <a:gd name="connsiteX28" fmla="*/ 891348 w 1982481"/>
              <a:gd name="connsiteY28" fmla="*/ 637775 h 1905641"/>
              <a:gd name="connsiteX29" fmla="*/ 852928 w 1982481"/>
              <a:gd name="connsiteY29" fmla="*/ 676195 h 1905641"/>
              <a:gd name="connsiteX30" fmla="*/ 806824 w 1982481"/>
              <a:gd name="connsiteY30" fmla="*/ 714616 h 1905641"/>
              <a:gd name="connsiteX31" fmla="*/ 776088 w 1982481"/>
              <a:gd name="connsiteY31" fmla="*/ 745352 h 1905641"/>
              <a:gd name="connsiteX32" fmla="*/ 768404 w 1982481"/>
              <a:gd name="connsiteY32" fmla="*/ 768404 h 1905641"/>
              <a:gd name="connsiteX33" fmla="*/ 737668 w 1982481"/>
              <a:gd name="connsiteY33" fmla="*/ 814508 h 1905641"/>
              <a:gd name="connsiteX34" fmla="*/ 722299 w 1982481"/>
              <a:gd name="connsiteY34" fmla="*/ 837560 h 1905641"/>
              <a:gd name="connsiteX35" fmla="*/ 714615 w 1982481"/>
              <a:gd name="connsiteY35" fmla="*/ 868296 h 1905641"/>
              <a:gd name="connsiteX36" fmla="*/ 676195 w 1982481"/>
              <a:gd name="connsiteY36" fmla="*/ 914400 h 1905641"/>
              <a:gd name="connsiteX37" fmla="*/ 668511 w 1982481"/>
              <a:gd name="connsiteY37" fmla="*/ 937453 h 1905641"/>
              <a:gd name="connsiteX38" fmla="*/ 637775 w 1982481"/>
              <a:gd name="connsiteY38" fmla="*/ 983557 h 1905641"/>
              <a:gd name="connsiteX39" fmla="*/ 630091 w 1982481"/>
              <a:gd name="connsiteY39" fmla="*/ 1006609 h 1905641"/>
              <a:gd name="connsiteX40" fmla="*/ 599355 w 1982481"/>
              <a:gd name="connsiteY40" fmla="*/ 1052713 h 1905641"/>
              <a:gd name="connsiteX41" fmla="*/ 583987 w 1982481"/>
              <a:gd name="connsiteY41" fmla="*/ 1075765 h 1905641"/>
              <a:gd name="connsiteX42" fmla="*/ 560935 w 1982481"/>
              <a:gd name="connsiteY42" fmla="*/ 1121869 h 1905641"/>
              <a:gd name="connsiteX43" fmla="*/ 530199 w 1982481"/>
              <a:gd name="connsiteY43" fmla="*/ 1160290 h 1905641"/>
              <a:gd name="connsiteX44" fmla="*/ 522515 w 1982481"/>
              <a:gd name="connsiteY44" fmla="*/ 1183342 h 1905641"/>
              <a:gd name="connsiteX45" fmla="*/ 491778 w 1982481"/>
              <a:gd name="connsiteY45" fmla="*/ 1229446 h 1905641"/>
              <a:gd name="connsiteX46" fmla="*/ 461042 w 1982481"/>
              <a:gd name="connsiteY46" fmla="*/ 1267866 h 1905641"/>
              <a:gd name="connsiteX47" fmla="*/ 437990 w 1982481"/>
              <a:gd name="connsiteY47" fmla="*/ 1313970 h 1905641"/>
              <a:gd name="connsiteX48" fmla="*/ 391886 w 1982481"/>
              <a:gd name="connsiteY48" fmla="*/ 1344706 h 1905641"/>
              <a:gd name="connsiteX49" fmla="*/ 368834 w 1982481"/>
              <a:gd name="connsiteY49" fmla="*/ 1360074 h 1905641"/>
              <a:gd name="connsiteX50" fmla="*/ 345782 w 1982481"/>
              <a:gd name="connsiteY50" fmla="*/ 1383127 h 1905641"/>
              <a:gd name="connsiteX51" fmla="*/ 330414 w 1982481"/>
              <a:gd name="connsiteY51" fmla="*/ 1406179 h 1905641"/>
              <a:gd name="connsiteX52" fmla="*/ 307362 w 1982481"/>
              <a:gd name="connsiteY52" fmla="*/ 1413863 h 1905641"/>
              <a:gd name="connsiteX53" fmla="*/ 238205 w 1982481"/>
              <a:gd name="connsiteY53" fmla="*/ 1467651 h 1905641"/>
              <a:gd name="connsiteX54" fmla="*/ 192101 w 1982481"/>
              <a:gd name="connsiteY54" fmla="*/ 1490703 h 1905641"/>
              <a:gd name="connsiteX55" fmla="*/ 145997 w 1982481"/>
              <a:gd name="connsiteY55" fmla="*/ 1529123 h 1905641"/>
              <a:gd name="connsiteX56" fmla="*/ 115261 w 1982481"/>
              <a:gd name="connsiteY56" fmla="*/ 1544491 h 1905641"/>
              <a:gd name="connsiteX57" fmla="*/ 92209 w 1982481"/>
              <a:gd name="connsiteY57" fmla="*/ 1567543 h 1905641"/>
              <a:gd name="connsiteX58" fmla="*/ 61473 w 1982481"/>
              <a:gd name="connsiteY58" fmla="*/ 1590595 h 1905641"/>
              <a:gd name="connsiteX59" fmla="*/ 46104 w 1982481"/>
              <a:gd name="connsiteY59" fmla="*/ 1613648 h 1905641"/>
              <a:gd name="connsiteX60" fmla="*/ 23052 w 1982481"/>
              <a:gd name="connsiteY60" fmla="*/ 1636700 h 1905641"/>
              <a:gd name="connsiteX61" fmla="*/ 7684 w 1982481"/>
              <a:gd name="connsiteY61" fmla="*/ 1682804 h 1905641"/>
              <a:gd name="connsiteX62" fmla="*/ 0 w 1982481"/>
              <a:gd name="connsiteY62" fmla="*/ 1705856 h 1905641"/>
              <a:gd name="connsiteX63" fmla="*/ 7684 w 1982481"/>
              <a:gd name="connsiteY63" fmla="*/ 1821116 h 1905641"/>
              <a:gd name="connsiteX64" fmla="*/ 15368 w 1982481"/>
              <a:gd name="connsiteY64" fmla="*/ 1844169 h 1905641"/>
              <a:gd name="connsiteX65" fmla="*/ 69157 w 1982481"/>
              <a:gd name="connsiteY65" fmla="*/ 1897957 h 1905641"/>
              <a:gd name="connsiteX66" fmla="*/ 499462 w 1982481"/>
              <a:gd name="connsiteY66" fmla="*/ 1905641 h 1905641"/>
              <a:gd name="connsiteX67" fmla="*/ 645459 w 1982481"/>
              <a:gd name="connsiteY67" fmla="*/ 1897957 h 1905641"/>
              <a:gd name="connsiteX68" fmla="*/ 668511 w 1982481"/>
              <a:gd name="connsiteY68" fmla="*/ 1890273 h 1905641"/>
              <a:gd name="connsiteX69" fmla="*/ 714615 w 1982481"/>
              <a:gd name="connsiteY69" fmla="*/ 1851853 h 1905641"/>
              <a:gd name="connsiteX70" fmla="*/ 729983 w 1982481"/>
              <a:gd name="connsiteY70" fmla="*/ 1828800 h 1905641"/>
              <a:gd name="connsiteX71" fmla="*/ 745352 w 1982481"/>
              <a:gd name="connsiteY71" fmla="*/ 1813432 h 1905641"/>
              <a:gd name="connsiteX72" fmla="*/ 776088 w 1982481"/>
              <a:gd name="connsiteY72" fmla="*/ 1767328 h 1905641"/>
              <a:gd name="connsiteX73" fmla="*/ 791456 w 1982481"/>
              <a:gd name="connsiteY73" fmla="*/ 1744276 h 1905641"/>
              <a:gd name="connsiteX74" fmla="*/ 883664 w 1982481"/>
              <a:gd name="connsiteY74" fmla="*/ 1667436 h 1905641"/>
              <a:gd name="connsiteX75" fmla="*/ 906716 w 1982481"/>
              <a:gd name="connsiteY75" fmla="*/ 1659752 h 1905641"/>
              <a:gd name="connsiteX76" fmla="*/ 960504 w 1982481"/>
              <a:gd name="connsiteY76" fmla="*/ 1621332 h 1905641"/>
              <a:gd name="connsiteX77" fmla="*/ 991241 w 1982481"/>
              <a:gd name="connsiteY77" fmla="*/ 1605963 h 1905641"/>
              <a:gd name="connsiteX78" fmla="*/ 1037345 w 1982481"/>
              <a:gd name="connsiteY78" fmla="*/ 1590595 h 1905641"/>
              <a:gd name="connsiteX79" fmla="*/ 1060397 w 1982481"/>
              <a:gd name="connsiteY79" fmla="*/ 1575227 h 1905641"/>
              <a:gd name="connsiteX80" fmla="*/ 1137237 w 1982481"/>
              <a:gd name="connsiteY80" fmla="*/ 1552175 h 1905641"/>
              <a:gd name="connsiteX81" fmla="*/ 1183341 w 1982481"/>
              <a:gd name="connsiteY81" fmla="*/ 1529123 h 1905641"/>
              <a:gd name="connsiteX82" fmla="*/ 1244814 w 1982481"/>
              <a:gd name="connsiteY82" fmla="*/ 1498387 h 1905641"/>
              <a:gd name="connsiteX83" fmla="*/ 1313970 w 1982481"/>
              <a:gd name="connsiteY83" fmla="*/ 1475335 h 1905641"/>
              <a:gd name="connsiteX84" fmla="*/ 1344706 w 1982481"/>
              <a:gd name="connsiteY84" fmla="*/ 1459967 h 1905641"/>
              <a:gd name="connsiteX85" fmla="*/ 1390810 w 1982481"/>
              <a:gd name="connsiteY85" fmla="*/ 1444599 h 1905641"/>
              <a:gd name="connsiteX86" fmla="*/ 1436915 w 1982481"/>
              <a:gd name="connsiteY86" fmla="*/ 1413863 h 1905641"/>
              <a:gd name="connsiteX87" fmla="*/ 1513755 w 1982481"/>
              <a:gd name="connsiteY87" fmla="*/ 1390811 h 1905641"/>
              <a:gd name="connsiteX88" fmla="*/ 1590595 w 1982481"/>
              <a:gd name="connsiteY88" fmla="*/ 1344706 h 1905641"/>
              <a:gd name="connsiteX89" fmla="*/ 1613647 w 1982481"/>
              <a:gd name="connsiteY89" fmla="*/ 1329338 h 1905641"/>
              <a:gd name="connsiteX90" fmla="*/ 1636699 w 1982481"/>
              <a:gd name="connsiteY90" fmla="*/ 1321654 h 1905641"/>
              <a:gd name="connsiteX91" fmla="*/ 1682804 w 1982481"/>
              <a:gd name="connsiteY91" fmla="*/ 1290918 h 1905641"/>
              <a:gd name="connsiteX92" fmla="*/ 1705856 w 1982481"/>
              <a:gd name="connsiteY92" fmla="*/ 1283234 h 1905641"/>
              <a:gd name="connsiteX93" fmla="*/ 1759644 w 1982481"/>
              <a:gd name="connsiteY93" fmla="*/ 1260182 h 1905641"/>
              <a:gd name="connsiteX94" fmla="*/ 1805748 w 1982481"/>
              <a:gd name="connsiteY94" fmla="*/ 1221762 h 1905641"/>
              <a:gd name="connsiteX95" fmla="*/ 1828800 w 1982481"/>
              <a:gd name="connsiteY95" fmla="*/ 1214078 h 1905641"/>
              <a:gd name="connsiteX96" fmla="*/ 1859536 w 1982481"/>
              <a:gd name="connsiteY96" fmla="*/ 1191026 h 1905641"/>
              <a:gd name="connsiteX97" fmla="*/ 1874904 w 1982481"/>
              <a:gd name="connsiteY97" fmla="*/ 1167974 h 1905641"/>
              <a:gd name="connsiteX98" fmla="*/ 1890273 w 1982481"/>
              <a:gd name="connsiteY98" fmla="*/ 1152606 h 1905641"/>
              <a:gd name="connsiteX99" fmla="*/ 1897957 w 1982481"/>
              <a:gd name="connsiteY99" fmla="*/ 1129553 h 1905641"/>
              <a:gd name="connsiteX100" fmla="*/ 1928693 w 1982481"/>
              <a:gd name="connsiteY100" fmla="*/ 1083449 h 1905641"/>
              <a:gd name="connsiteX101" fmla="*/ 1951745 w 1982481"/>
              <a:gd name="connsiteY101" fmla="*/ 1037345 h 1905641"/>
              <a:gd name="connsiteX102" fmla="*/ 1974797 w 1982481"/>
              <a:gd name="connsiteY102" fmla="*/ 960505 h 1905641"/>
              <a:gd name="connsiteX103" fmla="*/ 1982481 w 1982481"/>
              <a:gd name="connsiteY103" fmla="*/ 937453 h 1905641"/>
              <a:gd name="connsiteX104" fmla="*/ 1974797 w 1982481"/>
              <a:gd name="connsiteY104" fmla="*/ 760720 h 1905641"/>
              <a:gd name="connsiteX105" fmla="*/ 1951745 w 1982481"/>
              <a:gd name="connsiteY105" fmla="*/ 683879 h 1905641"/>
              <a:gd name="connsiteX106" fmla="*/ 1936377 w 1982481"/>
              <a:gd name="connsiteY106" fmla="*/ 622407 h 1905641"/>
              <a:gd name="connsiteX107" fmla="*/ 1928693 w 1982481"/>
              <a:gd name="connsiteY107" fmla="*/ 599355 h 1905641"/>
              <a:gd name="connsiteX108" fmla="*/ 1913325 w 1982481"/>
              <a:gd name="connsiteY108" fmla="*/ 537883 h 1905641"/>
              <a:gd name="connsiteX109" fmla="*/ 1897957 w 1982481"/>
              <a:gd name="connsiteY109" fmla="*/ 453358 h 1905641"/>
              <a:gd name="connsiteX110" fmla="*/ 1882589 w 1982481"/>
              <a:gd name="connsiteY110" fmla="*/ 361150 h 1905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982481" h="1905641">
                <a:moveTo>
                  <a:pt x="1882589" y="361150"/>
                </a:moveTo>
                <a:cubicBezTo>
                  <a:pt x="1878747" y="315046"/>
                  <a:pt x="1881026" y="237953"/>
                  <a:pt x="1874904" y="176733"/>
                </a:cubicBezTo>
                <a:cubicBezTo>
                  <a:pt x="1873292" y="160614"/>
                  <a:pt x="1864659" y="145997"/>
                  <a:pt x="1859536" y="130629"/>
                </a:cubicBezTo>
                <a:lnTo>
                  <a:pt x="1851852" y="107577"/>
                </a:lnTo>
                <a:cubicBezTo>
                  <a:pt x="1846371" y="91134"/>
                  <a:pt x="1842819" y="73740"/>
                  <a:pt x="1828800" y="61473"/>
                </a:cubicBezTo>
                <a:cubicBezTo>
                  <a:pt x="1788158" y="25911"/>
                  <a:pt x="1792468" y="34627"/>
                  <a:pt x="1751960" y="23053"/>
                </a:cubicBezTo>
                <a:cubicBezTo>
                  <a:pt x="1733415" y="17754"/>
                  <a:pt x="1717827" y="9869"/>
                  <a:pt x="1698172" y="7685"/>
                </a:cubicBezTo>
                <a:cubicBezTo>
                  <a:pt x="1662442" y="3715"/>
                  <a:pt x="1626454" y="2562"/>
                  <a:pt x="1590595" y="0"/>
                </a:cubicBezTo>
                <a:cubicBezTo>
                  <a:pt x="1552175" y="2562"/>
                  <a:pt x="1513696" y="4349"/>
                  <a:pt x="1475335" y="7685"/>
                </a:cubicBezTo>
                <a:cubicBezTo>
                  <a:pt x="1450271" y="9865"/>
                  <a:pt x="1395099" y="17585"/>
                  <a:pt x="1367758" y="23053"/>
                </a:cubicBezTo>
                <a:cubicBezTo>
                  <a:pt x="1343637" y="27877"/>
                  <a:pt x="1335941" y="31097"/>
                  <a:pt x="1313970" y="38421"/>
                </a:cubicBezTo>
                <a:cubicBezTo>
                  <a:pt x="1246623" y="105768"/>
                  <a:pt x="1329040" y="20338"/>
                  <a:pt x="1275550" y="84525"/>
                </a:cubicBezTo>
                <a:cubicBezTo>
                  <a:pt x="1268593" y="92873"/>
                  <a:pt x="1259455" y="99229"/>
                  <a:pt x="1252498" y="107577"/>
                </a:cubicBezTo>
                <a:cubicBezTo>
                  <a:pt x="1246586" y="114672"/>
                  <a:pt x="1243042" y="123534"/>
                  <a:pt x="1237130" y="130629"/>
                </a:cubicBezTo>
                <a:cubicBezTo>
                  <a:pt x="1230173" y="138977"/>
                  <a:pt x="1221035" y="145333"/>
                  <a:pt x="1214078" y="153681"/>
                </a:cubicBezTo>
                <a:cubicBezTo>
                  <a:pt x="1208166" y="160776"/>
                  <a:pt x="1204479" y="169522"/>
                  <a:pt x="1198710" y="176733"/>
                </a:cubicBezTo>
                <a:cubicBezTo>
                  <a:pt x="1194184" y="182390"/>
                  <a:pt x="1187688" y="186305"/>
                  <a:pt x="1183341" y="192101"/>
                </a:cubicBezTo>
                <a:cubicBezTo>
                  <a:pt x="1172259" y="206877"/>
                  <a:pt x="1162850" y="222838"/>
                  <a:pt x="1152605" y="238206"/>
                </a:cubicBezTo>
                <a:lnTo>
                  <a:pt x="1137237" y="261258"/>
                </a:lnTo>
                <a:cubicBezTo>
                  <a:pt x="1116132" y="345678"/>
                  <a:pt x="1148119" y="240134"/>
                  <a:pt x="1106501" y="315046"/>
                </a:cubicBezTo>
                <a:cubicBezTo>
                  <a:pt x="1098634" y="329207"/>
                  <a:pt x="1100119" y="347671"/>
                  <a:pt x="1091133" y="361150"/>
                </a:cubicBezTo>
                <a:cubicBezTo>
                  <a:pt x="1086010" y="368834"/>
                  <a:pt x="1079895" y="375942"/>
                  <a:pt x="1075765" y="384202"/>
                </a:cubicBezTo>
                <a:cubicBezTo>
                  <a:pt x="1072143" y="391447"/>
                  <a:pt x="1071703" y="400009"/>
                  <a:pt x="1068081" y="407254"/>
                </a:cubicBezTo>
                <a:cubicBezTo>
                  <a:pt x="1063951" y="415514"/>
                  <a:pt x="1057295" y="422288"/>
                  <a:pt x="1052713" y="430306"/>
                </a:cubicBezTo>
                <a:cubicBezTo>
                  <a:pt x="1047030" y="440251"/>
                  <a:pt x="1043238" y="451220"/>
                  <a:pt x="1037345" y="461042"/>
                </a:cubicBezTo>
                <a:cubicBezTo>
                  <a:pt x="1027842" y="476880"/>
                  <a:pt x="1012450" y="489625"/>
                  <a:pt x="1006609" y="507147"/>
                </a:cubicBezTo>
                <a:cubicBezTo>
                  <a:pt x="993106" y="547657"/>
                  <a:pt x="1007849" y="514880"/>
                  <a:pt x="975873" y="553251"/>
                </a:cubicBezTo>
                <a:cubicBezTo>
                  <a:pt x="969961" y="560346"/>
                  <a:pt x="966640" y="569401"/>
                  <a:pt x="960504" y="576303"/>
                </a:cubicBezTo>
                <a:cubicBezTo>
                  <a:pt x="922223" y="619368"/>
                  <a:pt x="926385" y="614417"/>
                  <a:pt x="891348" y="637775"/>
                </a:cubicBezTo>
                <a:cubicBezTo>
                  <a:pt x="863172" y="680039"/>
                  <a:pt x="891349" y="644176"/>
                  <a:pt x="852928" y="676195"/>
                </a:cubicBezTo>
                <a:cubicBezTo>
                  <a:pt x="793764" y="725500"/>
                  <a:pt x="864057" y="676460"/>
                  <a:pt x="806824" y="714616"/>
                </a:cubicBezTo>
                <a:cubicBezTo>
                  <a:pt x="786333" y="776088"/>
                  <a:pt x="817069" y="704371"/>
                  <a:pt x="776088" y="745352"/>
                </a:cubicBezTo>
                <a:cubicBezTo>
                  <a:pt x="770361" y="751079"/>
                  <a:pt x="772338" y="761324"/>
                  <a:pt x="768404" y="768404"/>
                </a:cubicBezTo>
                <a:cubicBezTo>
                  <a:pt x="759434" y="784550"/>
                  <a:pt x="747913" y="799140"/>
                  <a:pt x="737668" y="814508"/>
                </a:cubicBezTo>
                <a:lnTo>
                  <a:pt x="722299" y="837560"/>
                </a:lnTo>
                <a:cubicBezTo>
                  <a:pt x="719738" y="847805"/>
                  <a:pt x="718775" y="858589"/>
                  <a:pt x="714615" y="868296"/>
                </a:cubicBezTo>
                <a:cubicBezTo>
                  <a:pt x="706592" y="887017"/>
                  <a:pt x="690042" y="900553"/>
                  <a:pt x="676195" y="914400"/>
                </a:cubicBezTo>
                <a:cubicBezTo>
                  <a:pt x="673634" y="922084"/>
                  <a:pt x="672445" y="930372"/>
                  <a:pt x="668511" y="937453"/>
                </a:cubicBezTo>
                <a:cubicBezTo>
                  <a:pt x="659541" y="953599"/>
                  <a:pt x="643616" y="966035"/>
                  <a:pt x="637775" y="983557"/>
                </a:cubicBezTo>
                <a:cubicBezTo>
                  <a:pt x="635214" y="991241"/>
                  <a:pt x="634025" y="999529"/>
                  <a:pt x="630091" y="1006609"/>
                </a:cubicBezTo>
                <a:cubicBezTo>
                  <a:pt x="621121" y="1022755"/>
                  <a:pt x="609600" y="1037345"/>
                  <a:pt x="599355" y="1052713"/>
                </a:cubicBezTo>
                <a:lnTo>
                  <a:pt x="583987" y="1075765"/>
                </a:lnTo>
                <a:cubicBezTo>
                  <a:pt x="539944" y="1141829"/>
                  <a:pt x="592748" y="1058243"/>
                  <a:pt x="560935" y="1121869"/>
                </a:cubicBezTo>
                <a:cubicBezTo>
                  <a:pt x="551242" y="1141254"/>
                  <a:pt x="544492" y="1145996"/>
                  <a:pt x="530199" y="1160290"/>
                </a:cubicBezTo>
                <a:cubicBezTo>
                  <a:pt x="527638" y="1167974"/>
                  <a:pt x="526449" y="1176262"/>
                  <a:pt x="522515" y="1183342"/>
                </a:cubicBezTo>
                <a:cubicBezTo>
                  <a:pt x="513545" y="1199488"/>
                  <a:pt x="491778" y="1229446"/>
                  <a:pt x="491778" y="1229446"/>
                </a:cubicBezTo>
                <a:cubicBezTo>
                  <a:pt x="472464" y="1287388"/>
                  <a:pt x="500764" y="1218214"/>
                  <a:pt x="461042" y="1267866"/>
                </a:cubicBezTo>
                <a:cubicBezTo>
                  <a:pt x="429982" y="1306690"/>
                  <a:pt x="481173" y="1276185"/>
                  <a:pt x="437990" y="1313970"/>
                </a:cubicBezTo>
                <a:cubicBezTo>
                  <a:pt x="424090" y="1326133"/>
                  <a:pt x="407254" y="1334461"/>
                  <a:pt x="391886" y="1344706"/>
                </a:cubicBezTo>
                <a:cubicBezTo>
                  <a:pt x="384202" y="1349829"/>
                  <a:pt x="375364" y="1353544"/>
                  <a:pt x="368834" y="1360074"/>
                </a:cubicBezTo>
                <a:cubicBezTo>
                  <a:pt x="361150" y="1367758"/>
                  <a:pt x="352739" y="1374779"/>
                  <a:pt x="345782" y="1383127"/>
                </a:cubicBezTo>
                <a:cubicBezTo>
                  <a:pt x="339870" y="1390222"/>
                  <a:pt x="337625" y="1400410"/>
                  <a:pt x="330414" y="1406179"/>
                </a:cubicBezTo>
                <a:cubicBezTo>
                  <a:pt x="324089" y="1411239"/>
                  <a:pt x="315046" y="1411302"/>
                  <a:pt x="307362" y="1413863"/>
                </a:cubicBezTo>
                <a:cubicBezTo>
                  <a:pt x="271249" y="1449976"/>
                  <a:pt x="293353" y="1430886"/>
                  <a:pt x="238205" y="1467651"/>
                </a:cubicBezTo>
                <a:cubicBezTo>
                  <a:pt x="208413" y="1487512"/>
                  <a:pt x="223915" y="1480098"/>
                  <a:pt x="192101" y="1490703"/>
                </a:cubicBezTo>
                <a:cubicBezTo>
                  <a:pt x="170911" y="1511893"/>
                  <a:pt x="170959" y="1514859"/>
                  <a:pt x="145997" y="1529123"/>
                </a:cubicBezTo>
                <a:cubicBezTo>
                  <a:pt x="136052" y="1534806"/>
                  <a:pt x="124582" y="1537833"/>
                  <a:pt x="115261" y="1544491"/>
                </a:cubicBezTo>
                <a:cubicBezTo>
                  <a:pt x="106418" y="1550807"/>
                  <a:pt x="100460" y="1560471"/>
                  <a:pt x="92209" y="1567543"/>
                </a:cubicBezTo>
                <a:cubicBezTo>
                  <a:pt x="82485" y="1575877"/>
                  <a:pt x="70529" y="1581539"/>
                  <a:pt x="61473" y="1590595"/>
                </a:cubicBezTo>
                <a:cubicBezTo>
                  <a:pt x="54943" y="1597125"/>
                  <a:pt x="52016" y="1606553"/>
                  <a:pt x="46104" y="1613648"/>
                </a:cubicBezTo>
                <a:cubicBezTo>
                  <a:pt x="39147" y="1621996"/>
                  <a:pt x="30736" y="1629016"/>
                  <a:pt x="23052" y="1636700"/>
                </a:cubicBezTo>
                <a:lnTo>
                  <a:pt x="7684" y="1682804"/>
                </a:lnTo>
                <a:lnTo>
                  <a:pt x="0" y="1705856"/>
                </a:lnTo>
                <a:cubicBezTo>
                  <a:pt x="2561" y="1744276"/>
                  <a:pt x="3432" y="1782846"/>
                  <a:pt x="7684" y="1821116"/>
                </a:cubicBezTo>
                <a:cubicBezTo>
                  <a:pt x="8578" y="1829166"/>
                  <a:pt x="11434" y="1837088"/>
                  <a:pt x="15368" y="1844169"/>
                </a:cubicBezTo>
                <a:cubicBezTo>
                  <a:pt x="28927" y="1868575"/>
                  <a:pt x="38085" y="1896904"/>
                  <a:pt x="69157" y="1897957"/>
                </a:cubicBezTo>
                <a:cubicBezTo>
                  <a:pt x="212533" y="1902817"/>
                  <a:pt x="356027" y="1903080"/>
                  <a:pt x="499462" y="1905641"/>
                </a:cubicBezTo>
                <a:cubicBezTo>
                  <a:pt x="548128" y="1903080"/>
                  <a:pt x="596926" y="1902369"/>
                  <a:pt x="645459" y="1897957"/>
                </a:cubicBezTo>
                <a:cubicBezTo>
                  <a:pt x="653525" y="1897224"/>
                  <a:pt x="661266" y="1893895"/>
                  <a:pt x="668511" y="1890273"/>
                </a:cubicBezTo>
                <a:cubicBezTo>
                  <a:pt x="685780" y="1881638"/>
                  <a:pt x="702477" y="1866419"/>
                  <a:pt x="714615" y="1851853"/>
                </a:cubicBezTo>
                <a:cubicBezTo>
                  <a:pt x="720527" y="1844758"/>
                  <a:pt x="724214" y="1836012"/>
                  <a:pt x="729983" y="1828800"/>
                </a:cubicBezTo>
                <a:cubicBezTo>
                  <a:pt x="734509" y="1823143"/>
                  <a:pt x="740229" y="1818555"/>
                  <a:pt x="745352" y="1813432"/>
                </a:cubicBezTo>
                <a:cubicBezTo>
                  <a:pt x="758856" y="1772921"/>
                  <a:pt x="744111" y="1805700"/>
                  <a:pt x="776088" y="1767328"/>
                </a:cubicBezTo>
                <a:cubicBezTo>
                  <a:pt x="782000" y="1760233"/>
                  <a:pt x="785321" y="1751178"/>
                  <a:pt x="791456" y="1744276"/>
                </a:cubicBezTo>
                <a:cubicBezTo>
                  <a:pt x="809477" y="1724003"/>
                  <a:pt x="854442" y="1677177"/>
                  <a:pt x="883664" y="1667436"/>
                </a:cubicBezTo>
                <a:cubicBezTo>
                  <a:pt x="891348" y="1664875"/>
                  <a:pt x="899471" y="1663374"/>
                  <a:pt x="906716" y="1659752"/>
                </a:cubicBezTo>
                <a:cubicBezTo>
                  <a:pt x="922971" y="1651624"/>
                  <a:pt x="946582" y="1630033"/>
                  <a:pt x="960504" y="1621332"/>
                </a:cubicBezTo>
                <a:cubicBezTo>
                  <a:pt x="970218" y="1615261"/>
                  <a:pt x="980605" y="1610217"/>
                  <a:pt x="991241" y="1605963"/>
                </a:cubicBezTo>
                <a:cubicBezTo>
                  <a:pt x="1006282" y="1599947"/>
                  <a:pt x="1023866" y="1599581"/>
                  <a:pt x="1037345" y="1590595"/>
                </a:cubicBezTo>
                <a:cubicBezTo>
                  <a:pt x="1045029" y="1585472"/>
                  <a:pt x="1051909" y="1578865"/>
                  <a:pt x="1060397" y="1575227"/>
                </a:cubicBezTo>
                <a:cubicBezTo>
                  <a:pt x="1090465" y="1562341"/>
                  <a:pt x="1106246" y="1572836"/>
                  <a:pt x="1137237" y="1552175"/>
                </a:cubicBezTo>
                <a:cubicBezTo>
                  <a:pt x="1187754" y="1518497"/>
                  <a:pt x="1133350" y="1551846"/>
                  <a:pt x="1183341" y="1529123"/>
                </a:cubicBezTo>
                <a:cubicBezTo>
                  <a:pt x="1204197" y="1519643"/>
                  <a:pt x="1222588" y="1503943"/>
                  <a:pt x="1244814" y="1498387"/>
                </a:cubicBezTo>
                <a:cubicBezTo>
                  <a:pt x="1280492" y="1489468"/>
                  <a:pt x="1276768" y="1491869"/>
                  <a:pt x="1313970" y="1475335"/>
                </a:cubicBezTo>
                <a:cubicBezTo>
                  <a:pt x="1324437" y="1470683"/>
                  <a:pt x="1334071" y="1464221"/>
                  <a:pt x="1344706" y="1459967"/>
                </a:cubicBezTo>
                <a:cubicBezTo>
                  <a:pt x="1359747" y="1453951"/>
                  <a:pt x="1377331" y="1453585"/>
                  <a:pt x="1390810" y="1444599"/>
                </a:cubicBezTo>
                <a:cubicBezTo>
                  <a:pt x="1406178" y="1434354"/>
                  <a:pt x="1419393" y="1419704"/>
                  <a:pt x="1436915" y="1413863"/>
                </a:cubicBezTo>
                <a:cubicBezTo>
                  <a:pt x="1493038" y="1395155"/>
                  <a:pt x="1467303" y="1402424"/>
                  <a:pt x="1513755" y="1390811"/>
                </a:cubicBezTo>
                <a:cubicBezTo>
                  <a:pt x="1626526" y="1315628"/>
                  <a:pt x="1507905" y="1391958"/>
                  <a:pt x="1590595" y="1344706"/>
                </a:cubicBezTo>
                <a:cubicBezTo>
                  <a:pt x="1598613" y="1340124"/>
                  <a:pt x="1605387" y="1333468"/>
                  <a:pt x="1613647" y="1329338"/>
                </a:cubicBezTo>
                <a:cubicBezTo>
                  <a:pt x="1620892" y="1325716"/>
                  <a:pt x="1629619" y="1325587"/>
                  <a:pt x="1636699" y="1321654"/>
                </a:cubicBezTo>
                <a:cubicBezTo>
                  <a:pt x="1652845" y="1312684"/>
                  <a:pt x="1665282" y="1296759"/>
                  <a:pt x="1682804" y="1290918"/>
                </a:cubicBezTo>
                <a:cubicBezTo>
                  <a:pt x="1690488" y="1288357"/>
                  <a:pt x="1698411" y="1286425"/>
                  <a:pt x="1705856" y="1283234"/>
                </a:cubicBezTo>
                <a:cubicBezTo>
                  <a:pt x="1772322" y="1254749"/>
                  <a:pt x="1705583" y="1278202"/>
                  <a:pt x="1759644" y="1260182"/>
                </a:cubicBezTo>
                <a:cubicBezTo>
                  <a:pt x="1776638" y="1243188"/>
                  <a:pt x="1784352" y="1232460"/>
                  <a:pt x="1805748" y="1221762"/>
                </a:cubicBezTo>
                <a:cubicBezTo>
                  <a:pt x="1812993" y="1218140"/>
                  <a:pt x="1821116" y="1216639"/>
                  <a:pt x="1828800" y="1214078"/>
                </a:cubicBezTo>
                <a:cubicBezTo>
                  <a:pt x="1839045" y="1206394"/>
                  <a:pt x="1850480" y="1200082"/>
                  <a:pt x="1859536" y="1191026"/>
                </a:cubicBezTo>
                <a:cubicBezTo>
                  <a:pt x="1866066" y="1184496"/>
                  <a:pt x="1869135" y="1175185"/>
                  <a:pt x="1874904" y="1167974"/>
                </a:cubicBezTo>
                <a:cubicBezTo>
                  <a:pt x="1879430" y="1162317"/>
                  <a:pt x="1885150" y="1157729"/>
                  <a:pt x="1890273" y="1152606"/>
                </a:cubicBezTo>
                <a:cubicBezTo>
                  <a:pt x="1892834" y="1144922"/>
                  <a:pt x="1894023" y="1136634"/>
                  <a:pt x="1897957" y="1129553"/>
                </a:cubicBezTo>
                <a:cubicBezTo>
                  <a:pt x="1906927" y="1113407"/>
                  <a:pt x="1922852" y="1100971"/>
                  <a:pt x="1928693" y="1083449"/>
                </a:cubicBezTo>
                <a:cubicBezTo>
                  <a:pt x="1939297" y="1051636"/>
                  <a:pt x="1931884" y="1067136"/>
                  <a:pt x="1951745" y="1037345"/>
                </a:cubicBezTo>
                <a:cubicBezTo>
                  <a:pt x="1963358" y="990893"/>
                  <a:pt x="1956089" y="1016628"/>
                  <a:pt x="1974797" y="960505"/>
                </a:cubicBezTo>
                <a:lnTo>
                  <a:pt x="1982481" y="937453"/>
                </a:lnTo>
                <a:cubicBezTo>
                  <a:pt x="1979920" y="878542"/>
                  <a:pt x="1979153" y="819526"/>
                  <a:pt x="1974797" y="760720"/>
                </a:cubicBezTo>
                <a:cubicBezTo>
                  <a:pt x="1973513" y="743391"/>
                  <a:pt x="1954608" y="695330"/>
                  <a:pt x="1951745" y="683879"/>
                </a:cubicBezTo>
                <a:cubicBezTo>
                  <a:pt x="1946622" y="663388"/>
                  <a:pt x="1943056" y="642444"/>
                  <a:pt x="1936377" y="622407"/>
                </a:cubicBezTo>
                <a:cubicBezTo>
                  <a:pt x="1933816" y="614723"/>
                  <a:pt x="1930824" y="607169"/>
                  <a:pt x="1928693" y="599355"/>
                </a:cubicBezTo>
                <a:cubicBezTo>
                  <a:pt x="1923136" y="578978"/>
                  <a:pt x="1916312" y="558792"/>
                  <a:pt x="1913325" y="537883"/>
                </a:cubicBezTo>
                <a:cubicBezTo>
                  <a:pt x="1904147" y="473640"/>
                  <a:pt x="1910034" y="501666"/>
                  <a:pt x="1897957" y="453358"/>
                </a:cubicBezTo>
                <a:cubicBezTo>
                  <a:pt x="1889254" y="366324"/>
                  <a:pt x="1886431" y="407254"/>
                  <a:pt x="1882589" y="36115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6144768" y="4419600"/>
            <a:ext cx="484632" cy="6858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608439" y="6367046"/>
            <a:ext cx="1402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/>
              <a:t>Martes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martes</a:t>
            </a:r>
            <a:endParaRPr lang="en-US" sz="1600" b="1" i="1" dirty="0"/>
          </a:p>
        </p:txBody>
      </p:sp>
      <p:pic>
        <p:nvPicPr>
          <p:cNvPr id="2053" name="Picture 5" descr="http://i.telegraph.co.uk/multimedia/archive/01916/pine-marten_1916551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212" y="5188621"/>
            <a:ext cx="1837252" cy="122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806" y="5192804"/>
            <a:ext cx="1820394" cy="121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849587" y="6367046"/>
            <a:ext cx="1515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/>
              <a:t>Genetta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genetta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133591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 smtClean="0"/>
              <a:t>Do mutualisms regulate population sizes?</a:t>
            </a:r>
            <a:endParaRPr lang="en-US" sz="32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4844962" y="2126472"/>
            <a:ext cx="4603838" cy="4807728"/>
            <a:chOff x="252413" y="911659"/>
            <a:chExt cx="5207614" cy="5127191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58"/>
            <a:stretch/>
          </p:blipFill>
          <p:spPr bwMode="auto">
            <a:xfrm>
              <a:off x="1447800" y="914400"/>
              <a:ext cx="4012227" cy="5124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22"/>
            <a:stretch/>
          </p:blipFill>
          <p:spPr bwMode="auto">
            <a:xfrm>
              <a:off x="252413" y="911659"/>
              <a:ext cx="1207553" cy="5124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5" name="Picture 5" descr="http://i.telegraph.co.uk/multimedia/archive/01916/pine-marten_1916551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280361"/>
            <a:ext cx="1059083" cy="705486"/>
          </a:xfrm>
          <a:prstGeom prst="rect">
            <a:avLst/>
          </a:prstGeom>
          <a:noFill/>
          <a:ln w="76200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80361"/>
            <a:ext cx="1044568" cy="69569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2527280"/>
            <a:ext cx="4724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Studied populations with and without lizards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Estimated components of population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Growth rates lower in populations lacking lizards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Suggests the mutualism promotes population growth</a:t>
            </a:r>
            <a:endParaRPr lang="en-US" dirty="0"/>
          </a:p>
        </p:txBody>
      </p:sp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3810000" cy="1246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12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Bombus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-7938"/>
            <a:ext cx="10371138" cy="689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1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chemeClr val="bg1"/>
                </a:solidFill>
              </a:rPr>
              <a:t>Mutualism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/>
              <a:t>The evolutionary origins of mutualism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8153400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The fundamental mystery of mutualism is why one species has apparently evolved to help another…</a:t>
            </a:r>
          </a:p>
          <a:p>
            <a:pPr eaLnBrk="1" hangingPunct="1"/>
            <a:endParaRPr lang="en-US" b="1"/>
          </a:p>
          <a:p>
            <a:pPr eaLnBrk="1" hangingPunct="1"/>
            <a:endParaRPr lang="en-US" b="1"/>
          </a:p>
          <a:p>
            <a:pPr eaLnBrk="1" hangingPunct="1"/>
            <a:r>
              <a:rPr lang="en-US" b="1"/>
              <a:t>“for such could not have been produced through natural selection”</a:t>
            </a:r>
          </a:p>
          <a:p>
            <a:pPr eaLnBrk="1" hangingPunct="1"/>
            <a:r>
              <a:rPr lang="en-US" b="1"/>
              <a:t>		</a:t>
            </a:r>
          </a:p>
          <a:p>
            <a:pPr eaLnBrk="1" hangingPunct="1"/>
            <a:r>
              <a:rPr lang="en-US" b="1"/>
              <a:t>					– Charles Darwin  </a:t>
            </a:r>
          </a:p>
          <a:p>
            <a:pPr eaLnBrk="1" hangingPunct="1"/>
            <a:endParaRPr lang="en-US" b="1"/>
          </a:p>
          <a:p>
            <a:pPr eaLnBrk="1" hangingPunct="1"/>
            <a:endParaRPr lang="en-US" b="1"/>
          </a:p>
          <a:p>
            <a:pPr eaLnBrk="1" hangingPunct="1"/>
            <a:endParaRPr lang="en-US" b="1"/>
          </a:p>
          <a:p>
            <a:pPr eaLnBrk="1" hangingPunct="1"/>
            <a:endParaRPr lang="en-US" b="1"/>
          </a:p>
          <a:p>
            <a:pPr eaLnBrk="1" hangingPunct="1"/>
            <a:endParaRPr lang="en-US" b="1"/>
          </a:p>
          <a:p>
            <a:pPr eaLnBrk="1" hangingPunct="1"/>
            <a:endParaRPr lang="en-US" b="1"/>
          </a:p>
          <a:p>
            <a:pPr eaLnBrk="1" hangingPunct="1"/>
            <a:endParaRPr lang="en-US" b="1"/>
          </a:p>
          <a:p>
            <a:pPr eaLnBrk="1" hangingPunct="1"/>
            <a:endParaRPr lang="en-US" b="1"/>
          </a:p>
          <a:p>
            <a:pPr eaLnBrk="1" hangingPunct="1"/>
            <a:r>
              <a:rPr lang="en-US" b="1"/>
              <a:t>The answer, of course, is that each species “helps the other” only for the sake of benefits that it itself accrues.</a:t>
            </a:r>
          </a:p>
        </p:txBody>
      </p:sp>
      <p:pic>
        <p:nvPicPr>
          <p:cNvPr id="14340" name="Picture 4" descr="darwi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9588"/>
            <a:ext cx="1452563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965200" y="6438900"/>
            <a:ext cx="726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Most mutualisms probably evolved from originally parasitic interactions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/>
              <a:t>The evolutionary origins of mutualism</a:t>
            </a:r>
          </a:p>
        </p:txBody>
      </p:sp>
      <p:sp>
        <p:nvSpPr>
          <p:cNvPr id="15363" name="Text Box 13"/>
          <p:cNvSpPr txBox="1">
            <a:spLocks noChangeArrowheads="1"/>
          </p:cNvSpPr>
          <p:nvPr/>
        </p:nvSpPr>
        <p:spPr bwMode="auto">
          <a:xfrm>
            <a:off x="3200400" y="1828800"/>
            <a:ext cx="544512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b="1"/>
              <a:t> Moths lay eggs inside the flower capsule of the yucca</a:t>
            </a:r>
          </a:p>
          <a:p>
            <a:pPr eaLnBrk="1" hangingPunct="1">
              <a:buFontTx/>
              <a:buChar char="•"/>
            </a:pPr>
            <a:endParaRPr lang="en-US" b="1"/>
          </a:p>
          <a:p>
            <a:pPr eaLnBrk="1" hangingPunct="1">
              <a:buFontTx/>
              <a:buChar char="•"/>
            </a:pPr>
            <a:r>
              <a:rPr lang="en-US" b="1"/>
              <a:t> Moth larvae eat some of the plants developing seeds</a:t>
            </a:r>
          </a:p>
          <a:p>
            <a:pPr eaLnBrk="1" hangingPunct="1">
              <a:buFontTx/>
              <a:buChar char="•"/>
            </a:pPr>
            <a:endParaRPr lang="en-US" b="1"/>
          </a:p>
          <a:p>
            <a:pPr eaLnBrk="1" hangingPunct="1">
              <a:buFontTx/>
              <a:buChar char="•"/>
            </a:pPr>
            <a:r>
              <a:rPr lang="en-US" b="1"/>
              <a:t> So what does the plant get from this mutualism?</a:t>
            </a:r>
          </a:p>
        </p:txBody>
      </p:sp>
      <p:pic>
        <p:nvPicPr>
          <p:cNvPr id="15364" name="Picture 15" descr="inter_yucca_mot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657600"/>
            <a:ext cx="23145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7" descr="yuc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21907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18"/>
          <p:cNvSpPr txBox="1">
            <a:spLocks noChangeArrowheads="1"/>
          </p:cNvSpPr>
          <p:nvPr/>
        </p:nvSpPr>
        <p:spPr bwMode="auto">
          <a:xfrm>
            <a:off x="974725" y="5295900"/>
            <a:ext cx="76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1"/>
              <a:t>Yucca</a:t>
            </a:r>
          </a:p>
        </p:txBody>
      </p:sp>
      <p:pic>
        <p:nvPicPr>
          <p:cNvPr id="15367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95800"/>
            <a:ext cx="2590800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 Box 20"/>
          <p:cNvSpPr txBox="1">
            <a:spLocks noChangeArrowheads="1"/>
          </p:cNvSpPr>
          <p:nvPr/>
        </p:nvSpPr>
        <p:spPr bwMode="auto">
          <a:xfrm>
            <a:off x="3413125" y="6210300"/>
            <a:ext cx="1308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1"/>
              <a:t>Yucca moth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/>
              <a:t>The evolutionary origins of mutualism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4724400" y="2286000"/>
            <a:ext cx="36417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b="1"/>
              <a:t> Moths pollinate the plant</a:t>
            </a:r>
          </a:p>
          <a:p>
            <a:pPr eaLnBrk="1" hangingPunct="1">
              <a:buFontTx/>
              <a:buChar char="•"/>
            </a:pPr>
            <a:endParaRPr lang="en-US" b="1"/>
          </a:p>
          <a:p>
            <a:pPr eaLnBrk="1" hangingPunct="1">
              <a:buFontTx/>
              <a:buChar char="•"/>
            </a:pPr>
            <a:endParaRPr lang="en-US" b="1"/>
          </a:p>
          <a:p>
            <a:pPr eaLnBrk="1" hangingPunct="1">
              <a:buFontTx/>
              <a:buChar char="•"/>
            </a:pPr>
            <a:r>
              <a:rPr lang="en-US" b="1"/>
              <a:t> The plant has no other pollinators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4419600" y="6324600"/>
            <a:ext cx="445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So how might this mutualism have evolved?</a:t>
            </a:r>
          </a:p>
        </p:txBody>
      </p:sp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22907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8" descr="tentac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648200"/>
            <a:ext cx="16383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28600" y="1066800"/>
            <a:ext cx="343058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altLang="en-US" sz="2400" b="1"/>
              <a:t>Phylogeny of Prodoxidae</a:t>
            </a:r>
          </a:p>
          <a:p>
            <a:pPr eaLnBrk="0" hangingPunct="0"/>
            <a:r>
              <a:rPr lang="en-US" altLang="en-US" sz="2400" b="1"/>
              <a:t>	 (mtDNA)</a:t>
            </a:r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1524000" y="858838"/>
            <a:ext cx="5391150" cy="5846762"/>
            <a:chOff x="960" y="432"/>
            <a:chExt cx="3396" cy="3683"/>
          </a:xfrm>
        </p:grpSpPr>
        <p:sp>
          <p:nvSpPr>
            <p:cNvPr id="17415" name="Line 4"/>
            <p:cNvSpPr>
              <a:spLocks noChangeShapeType="1"/>
            </p:cNvSpPr>
            <p:nvPr/>
          </p:nvSpPr>
          <p:spPr bwMode="auto">
            <a:xfrm>
              <a:off x="960" y="2077"/>
              <a:ext cx="2280" cy="19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6" name="Line 5"/>
            <p:cNvSpPr>
              <a:spLocks noChangeShapeType="1"/>
            </p:cNvSpPr>
            <p:nvPr/>
          </p:nvSpPr>
          <p:spPr bwMode="auto">
            <a:xfrm flipV="1">
              <a:off x="1075" y="580"/>
              <a:ext cx="2148" cy="15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7" name="Line 6"/>
            <p:cNvSpPr>
              <a:spLocks noChangeShapeType="1"/>
            </p:cNvSpPr>
            <p:nvPr/>
          </p:nvSpPr>
          <p:spPr bwMode="auto">
            <a:xfrm flipV="1">
              <a:off x="1356" y="1018"/>
              <a:ext cx="1883" cy="139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8" name="Line 7"/>
            <p:cNvSpPr>
              <a:spLocks noChangeShapeType="1"/>
            </p:cNvSpPr>
            <p:nvPr/>
          </p:nvSpPr>
          <p:spPr bwMode="auto">
            <a:xfrm flipV="1">
              <a:off x="1864" y="1823"/>
              <a:ext cx="1343" cy="1009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9" name="Line 8"/>
            <p:cNvSpPr>
              <a:spLocks noChangeShapeType="1"/>
            </p:cNvSpPr>
            <p:nvPr/>
          </p:nvSpPr>
          <p:spPr bwMode="auto">
            <a:xfrm>
              <a:off x="3034" y="1187"/>
              <a:ext cx="195" cy="15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0" name="Line 9"/>
            <p:cNvSpPr>
              <a:spLocks noChangeShapeType="1"/>
            </p:cNvSpPr>
            <p:nvPr/>
          </p:nvSpPr>
          <p:spPr bwMode="auto">
            <a:xfrm flipV="1">
              <a:off x="2237" y="2415"/>
              <a:ext cx="976" cy="73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1" name="Line 10"/>
            <p:cNvSpPr>
              <a:spLocks noChangeShapeType="1"/>
            </p:cNvSpPr>
            <p:nvPr/>
          </p:nvSpPr>
          <p:spPr bwMode="auto">
            <a:xfrm flipV="1">
              <a:off x="2604" y="2986"/>
              <a:ext cx="636" cy="49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2" name="Line 11"/>
            <p:cNvSpPr>
              <a:spLocks noChangeShapeType="1"/>
            </p:cNvSpPr>
            <p:nvPr/>
          </p:nvSpPr>
          <p:spPr bwMode="auto">
            <a:xfrm>
              <a:off x="3037" y="3155"/>
              <a:ext cx="197" cy="15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3" name="Rectangle 12"/>
            <p:cNvSpPr>
              <a:spLocks noChangeArrowheads="1"/>
            </p:cNvSpPr>
            <p:nvPr/>
          </p:nvSpPr>
          <p:spPr bwMode="auto">
            <a:xfrm>
              <a:off x="3378" y="432"/>
              <a:ext cx="85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 altLang="en-US" b="1" i="1"/>
                <a:t>Prodoxoides</a:t>
              </a:r>
            </a:p>
          </p:txBody>
        </p:sp>
        <p:sp>
          <p:nvSpPr>
            <p:cNvPr id="17424" name="Rectangle 13"/>
            <p:cNvSpPr>
              <a:spLocks noChangeArrowheads="1"/>
            </p:cNvSpPr>
            <p:nvPr/>
          </p:nvSpPr>
          <p:spPr bwMode="auto">
            <a:xfrm>
              <a:off x="3378" y="901"/>
              <a:ext cx="778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 altLang="en-US" b="1" i="1"/>
                <a:t>Lampronia</a:t>
              </a:r>
            </a:p>
          </p:txBody>
        </p:sp>
        <p:sp>
          <p:nvSpPr>
            <p:cNvPr id="17425" name="Rectangle 14"/>
            <p:cNvSpPr>
              <a:spLocks noChangeArrowheads="1"/>
            </p:cNvSpPr>
            <p:nvPr/>
          </p:nvSpPr>
          <p:spPr bwMode="auto">
            <a:xfrm>
              <a:off x="3378" y="1235"/>
              <a:ext cx="69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 altLang="en-US" b="1" i="1"/>
                <a:t>Tetragma</a:t>
              </a:r>
            </a:p>
          </p:txBody>
        </p:sp>
        <p:sp>
          <p:nvSpPr>
            <p:cNvPr id="17426" name="Rectangle 15"/>
            <p:cNvSpPr>
              <a:spLocks noChangeArrowheads="1"/>
            </p:cNvSpPr>
            <p:nvPr/>
          </p:nvSpPr>
          <p:spPr bwMode="auto">
            <a:xfrm>
              <a:off x="3378" y="1678"/>
              <a:ext cx="47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 altLang="en-US" b="1" i="1"/>
                <a:t>Greya</a:t>
              </a:r>
            </a:p>
          </p:txBody>
        </p:sp>
        <p:sp>
          <p:nvSpPr>
            <p:cNvPr id="17427" name="Rectangle 16"/>
            <p:cNvSpPr>
              <a:spLocks noChangeArrowheads="1"/>
            </p:cNvSpPr>
            <p:nvPr/>
          </p:nvSpPr>
          <p:spPr bwMode="auto">
            <a:xfrm>
              <a:off x="3378" y="2276"/>
              <a:ext cx="72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 altLang="en-US" b="1" i="1"/>
                <a:t>Mesepiola</a:t>
              </a:r>
            </a:p>
          </p:txBody>
        </p:sp>
        <p:sp>
          <p:nvSpPr>
            <p:cNvPr id="17428" name="Rectangle 17"/>
            <p:cNvSpPr>
              <a:spLocks noChangeArrowheads="1"/>
            </p:cNvSpPr>
            <p:nvPr/>
          </p:nvSpPr>
          <p:spPr bwMode="auto">
            <a:xfrm>
              <a:off x="3378" y="2852"/>
              <a:ext cx="738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 altLang="en-US" b="1" i="1"/>
                <a:t>Tegeticula</a:t>
              </a:r>
            </a:p>
          </p:txBody>
        </p:sp>
        <p:sp>
          <p:nvSpPr>
            <p:cNvPr id="17429" name="Rectangle 18"/>
            <p:cNvSpPr>
              <a:spLocks noChangeArrowheads="1"/>
            </p:cNvSpPr>
            <p:nvPr/>
          </p:nvSpPr>
          <p:spPr bwMode="auto">
            <a:xfrm>
              <a:off x="3378" y="3203"/>
              <a:ext cx="978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 altLang="en-US" b="1" i="1"/>
                <a:t>Parategeticula</a:t>
              </a:r>
            </a:p>
          </p:txBody>
        </p:sp>
        <p:sp>
          <p:nvSpPr>
            <p:cNvPr id="17430" name="Rectangle 19"/>
            <p:cNvSpPr>
              <a:spLocks noChangeArrowheads="1"/>
            </p:cNvSpPr>
            <p:nvPr/>
          </p:nvSpPr>
          <p:spPr bwMode="auto">
            <a:xfrm>
              <a:off x="3378" y="3886"/>
              <a:ext cx="68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 altLang="en-US" b="1" i="1"/>
                <a:t>Prodoxus</a:t>
              </a:r>
            </a:p>
          </p:txBody>
        </p:sp>
      </p:grpSp>
      <p:pic>
        <p:nvPicPr>
          <p:cNvPr id="17412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532063"/>
            <a:ext cx="1295400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5" y="4475163"/>
            <a:ext cx="1190625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22"/>
          <p:cNvSpPr>
            <a:spLocks noChangeArrowheads="1"/>
          </p:cNvSpPr>
          <p:nvPr/>
        </p:nvSpPr>
        <p:spPr bwMode="auto">
          <a:xfrm>
            <a:off x="0" y="-7620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/>
          <a:p>
            <a:pPr algn="ctr"/>
            <a:r>
              <a:rPr lang="en-US" sz="3200" b="1"/>
              <a:t>The evolutionary origins of mutualism</a:t>
            </a:r>
            <a:endParaRPr lang="en-US" altLang="en-US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319713" y="1889125"/>
            <a:ext cx="2905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endParaRPr lang="en-US" altLang="en-US" sz="2400"/>
          </a:p>
          <a:p>
            <a:pPr>
              <a:buFontTx/>
              <a:buChar char="•"/>
            </a:pPr>
            <a:endParaRPr lang="en-US" altLang="en-US" sz="2400"/>
          </a:p>
          <a:p>
            <a:pPr>
              <a:buFontTx/>
              <a:buChar char="•"/>
            </a:pPr>
            <a:endParaRPr lang="en-US" altLang="en-US" sz="2400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421313" y="2593975"/>
            <a:ext cx="3494087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400" b="1"/>
              <a:t> Moth pollinates plant</a:t>
            </a:r>
          </a:p>
          <a:p>
            <a:endParaRPr lang="en-US" altLang="en-US" sz="2400" b="1"/>
          </a:p>
          <a:p>
            <a:pPr>
              <a:buFontTx/>
              <a:buChar char="•"/>
            </a:pPr>
            <a:r>
              <a:rPr lang="en-US" altLang="en-US" sz="2400" b="1"/>
              <a:t> Larvae eat seeds</a:t>
            </a:r>
          </a:p>
          <a:p>
            <a:pPr>
              <a:buFontTx/>
              <a:buChar char="•"/>
            </a:pPr>
            <a:endParaRPr lang="en-US" altLang="en-US" sz="2400" b="1"/>
          </a:p>
          <a:p>
            <a:pPr>
              <a:buFontTx/>
              <a:buChar char="•"/>
            </a:pPr>
            <a:r>
              <a:rPr lang="en-US" altLang="en-US" sz="2400" b="1"/>
              <a:t> Co-pollinators</a:t>
            </a:r>
          </a:p>
          <a:p>
            <a:pPr>
              <a:buFontTx/>
              <a:buChar char="•"/>
            </a:pPr>
            <a:endParaRPr lang="en-US" altLang="en-US" sz="2400" b="1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44663"/>
            <a:ext cx="45720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0" y="258763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200" b="1" i="1"/>
              <a:t>Greya politella </a:t>
            </a:r>
            <a:r>
              <a:rPr lang="en-US" altLang="en-US" sz="3200" b="1"/>
              <a:t>and </a:t>
            </a:r>
            <a:r>
              <a:rPr lang="en-US" altLang="en-US" sz="3200" b="1" i="1"/>
              <a:t>Lithophragma parviflorum</a:t>
            </a:r>
            <a:endParaRPr lang="en-US" altLang="en-US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/>
              <a:t>The evolutionary origins of mutualism: Yuccas and Yucca moths</a:t>
            </a:r>
          </a:p>
        </p:txBody>
      </p:sp>
      <p:sp>
        <p:nvSpPr>
          <p:cNvPr id="19459" name="Oval 4" descr="25%"/>
          <p:cNvSpPr>
            <a:spLocks noChangeArrowheads="1"/>
          </p:cNvSpPr>
          <p:nvPr/>
        </p:nvSpPr>
        <p:spPr bwMode="auto">
          <a:xfrm>
            <a:off x="1447800" y="1371600"/>
            <a:ext cx="1447800" cy="1676400"/>
          </a:xfrm>
          <a:prstGeom prst="ellipse">
            <a:avLst/>
          </a:prstGeom>
          <a:pattFill prst="pct25">
            <a:fgClr>
              <a:srgbClr val="FF0000"/>
            </a:fgClr>
            <a:bgClr>
              <a:srgbClr val="FFFFFF"/>
            </a:bgClr>
          </a:patt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altLang="en-US" sz="2400"/>
          </a:p>
        </p:txBody>
      </p:sp>
      <p:sp>
        <p:nvSpPr>
          <p:cNvPr id="19460" name="Oval 5" descr="25%"/>
          <p:cNvSpPr>
            <a:spLocks noChangeArrowheads="1"/>
          </p:cNvSpPr>
          <p:nvPr/>
        </p:nvSpPr>
        <p:spPr bwMode="auto">
          <a:xfrm>
            <a:off x="762000" y="4267200"/>
            <a:ext cx="1295400" cy="1066800"/>
          </a:xfrm>
          <a:prstGeom prst="ellipse">
            <a:avLst/>
          </a:prstGeom>
          <a:pattFill prst="pct25">
            <a:fgClr>
              <a:srgbClr val="0000CC"/>
            </a:fgClr>
            <a:bgClr>
              <a:srgbClr val="FFFFFF"/>
            </a:bgClr>
          </a:patt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altLang="en-US" sz="2400"/>
          </a:p>
        </p:txBody>
      </p:sp>
      <p:sp>
        <p:nvSpPr>
          <p:cNvPr id="19461" name="Oval 6" descr="25%"/>
          <p:cNvSpPr>
            <a:spLocks noChangeArrowheads="1"/>
          </p:cNvSpPr>
          <p:nvPr/>
        </p:nvSpPr>
        <p:spPr bwMode="auto">
          <a:xfrm>
            <a:off x="2971800" y="2667000"/>
            <a:ext cx="1676400" cy="2057400"/>
          </a:xfrm>
          <a:prstGeom prst="ellipse">
            <a:avLst/>
          </a:prstGeom>
          <a:pattFill prst="pct25">
            <a:fgClr>
              <a:srgbClr val="FF0000"/>
            </a:fgClr>
            <a:bgClr>
              <a:srgbClr val="FFFFFF"/>
            </a:bgClr>
          </a:patt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altLang="en-US" sz="2400"/>
          </a:p>
        </p:txBody>
      </p:sp>
      <p:sp>
        <p:nvSpPr>
          <p:cNvPr id="19462" name="Oval 7" descr="50%"/>
          <p:cNvSpPr>
            <a:spLocks noChangeArrowheads="1"/>
          </p:cNvSpPr>
          <p:nvPr/>
        </p:nvSpPr>
        <p:spPr bwMode="auto">
          <a:xfrm>
            <a:off x="5105400" y="4114800"/>
            <a:ext cx="3429000" cy="2133600"/>
          </a:xfrm>
          <a:prstGeom prst="ellipse">
            <a:avLst/>
          </a:prstGeom>
          <a:pattFill prst="pct50">
            <a:fgClr>
              <a:srgbClr val="000080"/>
            </a:fgClr>
            <a:bgClr>
              <a:schemeClr val="bg1"/>
            </a:bgClr>
          </a:patt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altLang="en-US" sz="2400"/>
          </a:p>
        </p:txBody>
      </p:sp>
      <p:sp>
        <p:nvSpPr>
          <p:cNvPr id="19463" name="Oval 8" descr="50%"/>
          <p:cNvSpPr>
            <a:spLocks noChangeArrowheads="1"/>
          </p:cNvSpPr>
          <p:nvPr/>
        </p:nvSpPr>
        <p:spPr bwMode="auto">
          <a:xfrm>
            <a:off x="5105400" y="1905000"/>
            <a:ext cx="3124200" cy="990600"/>
          </a:xfrm>
          <a:prstGeom prst="ellipse">
            <a:avLst/>
          </a:prstGeom>
          <a:pattFill prst="pct50">
            <a:fgClr>
              <a:srgbClr val="FF0000"/>
            </a:fgClr>
            <a:bgClr>
              <a:srgbClr val="FFFFFF"/>
            </a:bgClr>
          </a:patt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altLang="en-US" sz="2400"/>
          </a:p>
        </p:txBody>
      </p:sp>
      <p:sp>
        <p:nvSpPr>
          <p:cNvPr id="19464" name="Line 9"/>
          <p:cNvSpPr>
            <a:spLocks noChangeShapeType="1"/>
          </p:cNvSpPr>
          <p:nvPr/>
        </p:nvSpPr>
        <p:spPr bwMode="auto">
          <a:xfrm>
            <a:off x="6781800" y="29718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Line 10"/>
          <p:cNvSpPr>
            <a:spLocks noChangeShapeType="1"/>
          </p:cNvSpPr>
          <p:nvPr/>
        </p:nvSpPr>
        <p:spPr bwMode="auto">
          <a:xfrm flipV="1">
            <a:off x="2209800" y="4572000"/>
            <a:ext cx="914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Line 11"/>
          <p:cNvSpPr>
            <a:spLocks noChangeShapeType="1"/>
          </p:cNvSpPr>
          <p:nvPr/>
        </p:nvSpPr>
        <p:spPr bwMode="auto">
          <a:xfrm>
            <a:off x="2819400" y="2743200"/>
            <a:ext cx="304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Line 12"/>
          <p:cNvSpPr>
            <a:spLocks noChangeShapeType="1"/>
          </p:cNvSpPr>
          <p:nvPr/>
        </p:nvSpPr>
        <p:spPr bwMode="auto">
          <a:xfrm flipH="1">
            <a:off x="1600200" y="3048000"/>
            <a:ext cx="3810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Line 13"/>
          <p:cNvSpPr>
            <a:spLocks noChangeShapeType="1"/>
          </p:cNvSpPr>
          <p:nvPr/>
        </p:nvSpPr>
        <p:spPr bwMode="auto">
          <a:xfrm flipV="1">
            <a:off x="1371600" y="3048000"/>
            <a:ext cx="3810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Line 14"/>
          <p:cNvSpPr>
            <a:spLocks noChangeShapeType="1"/>
          </p:cNvSpPr>
          <p:nvPr/>
        </p:nvSpPr>
        <p:spPr bwMode="auto">
          <a:xfrm>
            <a:off x="2971800" y="2057400"/>
            <a:ext cx="2133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Line 15"/>
          <p:cNvSpPr>
            <a:spLocks noChangeShapeType="1"/>
          </p:cNvSpPr>
          <p:nvPr/>
        </p:nvSpPr>
        <p:spPr bwMode="auto">
          <a:xfrm flipH="1" flipV="1">
            <a:off x="2971800" y="2286000"/>
            <a:ext cx="2057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Line 16"/>
          <p:cNvSpPr>
            <a:spLocks noChangeShapeType="1"/>
          </p:cNvSpPr>
          <p:nvPr/>
        </p:nvSpPr>
        <p:spPr bwMode="auto">
          <a:xfrm flipH="1">
            <a:off x="2057400" y="4267200"/>
            <a:ext cx="914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Text Box 28"/>
          <p:cNvSpPr txBox="1">
            <a:spLocks noChangeArrowheads="1"/>
          </p:cNvSpPr>
          <p:nvPr/>
        </p:nvSpPr>
        <p:spPr bwMode="auto">
          <a:xfrm>
            <a:off x="6248400" y="5053013"/>
            <a:ext cx="1136650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/>
              <a:t>Mutualism</a:t>
            </a:r>
          </a:p>
          <a:p>
            <a:pPr eaLnBrk="1" hangingPunct="1"/>
            <a:r>
              <a:rPr lang="en-US" sz="1600" b="1"/>
              <a:t>Low C.P.’s</a:t>
            </a:r>
          </a:p>
        </p:txBody>
      </p:sp>
      <p:sp>
        <p:nvSpPr>
          <p:cNvPr id="19473" name="Text Box 29"/>
          <p:cNvSpPr txBox="1">
            <a:spLocks noChangeArrowheads="1"/>
          </p:cNvSpPr>
          <p:nvPr/>
        </p:nvSpPr>
        <p:spPr bwMode="auto">
          <a:xfrm>
            <a:off x="838200" y="4487863"/>
            <a:ext cx="1135063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/>
              <a:t>Mutualism</a:t>
            </a:r>
          </a:p>
          <a:p>
            <a:pPr eaLnBrk="1" hangingPunct="1"/>
            <a:r>
              <a:rPr lang="en-US" sz="1600" b="1"/>
              <a:t>Low C.P.’s</a:t>
            </a:r>
          </a:p>
        </p:txBody>
      </p:sp>
      <p:sp>
        <p:nvSpPr>
          <p:cNvPr id="19474" name="Text Box 30"/>
          <p:cNvSpPr txBox="1">
            <a:spLocks noChangeArrowheads="1"/>
          </p:cNvSpPr>
          <p:nvPr/>
        </p:nvSpPr>
        <p:spPr bwMode="auto">
          <a:xfrm>
            <a:off x="6032500" y="2139950"/>
            <a:ext cx="1235075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/>
              <a:t>Antagonism</a:t>
            </a:r>
          </a:p>
          <a:p>
            <a:pPr eaLnBrk="1" hangingPunct="1"/>
            <a:r>
              <a:rPr lang="en-US" sz="1600" b="1"/>
              <a:t>Hi C.P.’s</a:t>
            </a:r>
          </a:p>
        </p:txBody>
      </p:sp>
      <p:sp>
        <p:nvSpPr>
          <p:cNvPr id="19475" name="Text Box 31"/>
          <p:cNvSpPr txBox="1">
            <a:spLocks noChangeArrowheads="1"/>
          </p:cNvSpPr>
          <p:nvPr/>
        </p:nvSpPr>
        <p:spPr bwMode="auto">
          <a:xfrm>
            <a:off x="1560513" y="1938338"/>
            <a:ext cx="1235075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/>
              <a:t>Antagonism</a:t>
            </a:r>
          </a:p>
          <a:p>
            <a:pPr eaLnBrk="1" hangingPunct="1"/>
            <a:r>
              <a:rPr lang="en-US" sz="1600" b="1"/>
              <a:t>Hi C.P.’s</a:t>
            </a:r>
          </a:p>
        </p:txBody>
      </p:sp>
      <p:sp>
        <p:nvSpPr>
          <p:cNvPr id="19476" name="Text Box 32"/>
          <p:cNvSpPr txBox="1">
            <a:spLocks noChangeArrowheads="1"/>
          </p:cNvSpPr>
          <p:nvPr/>
        </p:nvSpPr>
        <p:spPr bwMode="auto">
          <a:xfrm>
            <a:off x="3209925" y="3430588"/>
            <a:ext cx="1235075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1"/>
              <a:t>Antagonism</a:t>
            </a:r>
          </a:p>
          <a:p>
            <a:pPr eaLnBrk="1" hangingPunct="1"/>
            <a:r>
              <a:rPr lang="en-US" sz="1600" b="1"/>
              <a:t>Hi C.P.’s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/>
              <a:t>The evolutionary origins of mutualism: Yuccas and Yucca moths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8" y="1568450"/>
            <a:ext cx="30003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74863"/>
            <a:ext cx="3276600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5" name="Group 6"/>
          <p:cNvGrpSpPr>
            <a:grpSpLocks/>
          </p:cNvGrpSpPr>
          <p:nvPr/>
        </p:nvGrpSpPr>
        <p:grpSpPr bwMode="auto">
          <a:xfrm>
            <a:off x="3810000" y="3030538"/>
            <a:ext cx="1524000" cy="519112"/>
            <a:chOff x="2400" y="1833"/>
            <a:chExt cx="960" cy="327"/>
          </a:xfrm>
        </p:grpSpPr>
        <p:sp>
          <p:nvSpPr>
            <p:cNvPr id="20486" name="Line 7"/>
            <p:cNvSpPr>
              <a:spLocks noChangeShapeType="1"/>
            </p:cNvSpPr>
            <p:nvPr/>
          </p:nvSpPr>
          <p:spPr bwMode="auto">
            <a:xfrm>
              <a:off x="2400" y="2160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7" name="Text Box 8"/>
            <p:cNvSpPr txBox="1">
              <a:spLocks noChangeArrowheads="1"/>
            </p:cNvSpPr>
            <p:nvPr/>
          </p:nvSpPr>
          <p:spPr bwMode="auto">
            <a:xfrm>
              <a:off x="2640" y="1833"/>
              <a:ext cx="45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2800" b="1"/>
                <a:t>???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/>
              <a:t>The evolutionary origins of mutualism: Yuccas and Yucca moths</a:t>
            </a:r>
          </a:p>
        </p:txBody>
      </p:sp>
      <p:sp>
        <p:nvSpPr>
          <p:cNvPr id="21507" name="Text Box 9"/>
          <p:cNvSpPr txBox="1">
            <a:spLocks noChangeArrowheads="1"/>
          </p:cNvSpPr>
          <p:nvPr/>
        </p:nvSpPr>
        <p:spPr bwMode="auto">
          <a:xfrm>
            <a:off x="381000" y="2116138"/>
            <a:ext cx="8499475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u="sng"/>
              <a:t>Summary:</a:t>
            </a:r>
          </a:p>
          <a:p>
            <a:pPr eaLnBrk="1" hangingPunct="1"/>
            <a:endParaRPr lang="en-US" b="1" u="sng"/>
          </a:p>
          <a:p>
            <a:pPr eaLnBrk="1" hangingPunct="1">
              <a:buFontTx/>
              <a:buChar char="•"/>
            </a:pPr>
            <a:r>
              <a:rPr lang="en-US"/>
              <a:t> Yuccas and Yucca moths form an </a:t>
            </a:r>
            <a:r>
              <a:rPr lang="en-US" b="1" i="1"/>
              <a:t>obligate </a:t>
            </a:r>
            <a:r>
              <a:rPr lang="en-US"/>
              <a:t> mutualism. Each species needs the other</a:t>
            </a:r>
          </a:p>
          <a:p>
            <a:pPr eaLnBrk="1" hangingPunct="1">
              <a:buFontTx/>
              <a:buChar char="•"/>
            </a:pPr>
            <a:endParaRPr lang="en-US"/>
          </a:p>
          <a:p>
            <a:pPr eaLnBrk="1" hangingPunct="1">
              <a:buFontTx/>
              <a:buChar char="•"/>
            </a:pPr>
            <a:endParaRPr lang="en-US"/>
          </a:p>
          <a:p>
            <a:pPr eaLnBrk="1" hangingPunct="1">
              <a:buFontTx/>
              <a:buChar char="•"/>
            </a:pPr>
            <a:r>
              <a:rPr lang="en-US"/>
              <a:t> A group of closely related species, the </a:t>
            </a:r>
            <a:r>
              <a:rPr lang="en-US" i="1"/>
              <a:t>Greya</a:t>
            </a:r>
            <a:r>
              <a:rPr lang="en-US"/>
              <a:t> moths, can be either parasitic or mutualistic</a:t>
            </a:r>
          </a:p>
          <a:p>
            <a:pPr eaLnBrk="1" hangingPunct="1">
              <a:buFontTx/>
              <a:buChar char="•"/>
            </a:pPr>
            <a:endParaRPr lang="en-US"/>
          </a:p>
          <a:p>
            <a:pPr eaLnBrk="1" hangingPunct="1">
              <a:buFontTx/>
              <a:buChar char="•"/>
            </a:pPr>
            <a:endParaRPr lang="en-US"/>
          </a:p>
          <a:p>
            <a:pPr eaLnBrk="1" hangingPunct="1">
              <a:buFontTx/>
              <a:buChar char="•"/>
            </a:pPr>
            <a:r>
              <a:rPr lang="en-US"/>
              <a:t> Yucca moths may have evolved under conditions of limited co-pollinator availability</a:t>
            </a:r>
            <a:r>
              <a:rPr lang="en-US" i="1"/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0" y="2286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/>
              <a:t>Practice Problem</a:t>
            </a:r>
          </a:p>
        </p:txBody>
      </p:sp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838200"/>
            <a:ext cx="4568825" cy="585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/>
              <a:t>But even established mutualisms can be invaded by ‘cheaters’</a:t>
            </a:r>
          </a:p>
        </p:txBody>
      </p:sp>
      <p:pic>
        <p:nvPicPr>
          <p:cNvPr id="23555" name="Picture 5" descr="tentac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257425"/>
            <a:ext cx="16383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2819400" y="1962150"/>
            <a:ext cx="57150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/>
              <a:t> What if a mutant moth emerged that did not bother to pollinate the plant?</a:t>
            </a:r>
          </a:p>
          <a:p>
            <a:pPr eaLnBrk="1" hangingPunct="1">
              <a:buFontTx/>
              <a:buChar char="•"/>
            </a:pPr>
            <a:endParaRPr lang="en-US"/>
          </a:p>
          <a:p>
            <a:pPr eaLnBrk="1" hangingPunct="1">
              <a:buFontTx/>
              <a:buChar char="•"/>
            </a:pPr>
            <a:endParaRPr lang="en-US"/>
          </a:p>
          <a:p>
            <a:pPr eaLnBrk="1" hangingPunct="1">
              <a:buFontTx/>
              <a:buChar char="•"/>
            </a:pPr>
            <a:r>
              <a:rPr lang="en-US"/>
              <a:t> The new mutant would receive the benefit from the plant, but not pay the cost of pollination.</a:t>
            </a:r>
          </a:p>
          <a:p>
            <a:pPr eaLnBrk="1" hangingPunct="1">
              <a:buFontTx/>
              <a:buChar char="•"/>
            </a:pPr>
            <a:endParaRPr lang="en-US"/>
          </a:p>
          <a:p>
            <a:pPr eaLnBrk="1" hangingPunct="1">
              <a:buFontTx/>
              <a:buChar char="•"/>
            </a:pPr>
            <a:endParaRPr lang="en-US"/>
          </a:p>
          <a:p>
            <a:pPr eaLnBrk="1" hangingPunct="1">
              <a:buFontTx/>
              <a:buChar char="•"/>
            </a:pPr>
            <a:r>
              <a:rPr lang="en-US"/>
              <a:t> Would such a ‘cheating’ genotype be able to invade a cooperative population?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/>
              <a:t>Types of interactions between species</a:t>
            </a:r>
          </a:p>
        </p:txBody>
      </p:sp>
      <p:graphicFrame>
        <p:nvGraphicFramePr>
          <p:cNvPr id="463899" name="Group 27"/>
          <p:cNvGraphicFramePr>
            <a:graphicFrameLocks noGrp="1"/>
          </p:cNvGraphicFramePr>
          <p:nvPr/>
        </p:nvGraphicFramePr>
        <p:xfrm>
          <a:off x="1524000" y="2540000"/>
          <a:ext cx="6096000" cy="1651000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Interaction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Effect on Species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Effect on Species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Competition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Antagonism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Mutualism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/>
              <a:t>A theoretical framework: the prisoners dilemna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838200" y="998538"/>
            <a:ext cx="7924800" cy="618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/>
              <a:t> Two haploid species (e.g., moth and plant)</a:t>
            </a:r>
          </a:p>
          <a:p>
            <a:pPr eaLnBrk="1" hangingPunct="1">
              <a:buFontTx/>
              <a:buChar char="•"/>
            </a:pPr>
            <a:endParaRPr lang="en-US"/>
          </a:p>
          <a:p>
            <a:pPr eaLnBrk="1" hangingPunct="1">
              <a:buFontTx/>
              <a:buChar char="•"/>
            </a:pPr>
            <a:endParaRPr lang="en-US"/>
          </a:p>
          <a:p>
            <a:pPr eaLnBrk="1" hangingPunct="1">
              <a:buFontTx/>
              <a:buChar char="•"/>
            </a:pPr>
            <a:r>
              <a:rPr lang="en-US"/>
              <a:t> Two genotypes in each species: </a:t>
            </a:r>
          </a:p>
          <a:p>
            <a:pPr lvl="1" eaLnBrk="1" hangingPunct="1"/>
            <a:r>
              <a:rPr lang="en-US"/>
              <a:t> </a:t>
            </a:r>
            <a:r>
              <a:rPr lang="en-US" u="sng"/>
              <a:t>Species 1 (e.g., moth)</a:t>
            </a:r>
          </a:p>
          <a:p>
            <a:pPr lvl="1" eaLnBrk="1" hangingPunct="1"/>
            <a:r>
              <a:rPr lang="en-US"/>
              <a:t>	-- Cheating genotype 	(A)	(does not pollinate)</a:t>
            </a:r>
          </a:p>
          <a:p>
            <a:pPr lvl="1" eaLnBrk="1" hangingPunct="1"/>
            <a:r>
              <a:rPr lang="en-US"/>
              <a:t>	-- Cooperative genotype 	(a) 	(pollinates)</a:t>
            </a:r>
          </a:p>
          <a:p>
            <a:pPr lvl="1" eaLnBrk="1" hangingPunct="1"/>
            <a:r>
              <a:rPr lang="en-US" u="sng"/>
              <a:t>Species 2 (e.g., plant)</a:t>
            </a:r>
          </a:p>
          <a:p>
            <a:pPr lvl="1" eaLnBrk="1" hangingPunct="1"/>
            <a:r>
              <a:rPr lang="en-US"/>
              <a:t>	-- Cheating genotype	(D)	(kills moth larvae)</a:t>
            </a:r>
          </a:p>
          <a:p>
            <a:pPr lvl="1" eaLnBrk="1" hangingPunct="1"/>
            <a:r>
              <a:rPr lang="en-US"/>
              <a:t>	-- Cooperative genotype	(d)	(does not kill moth larvae)</a:t>
            </a:r>
          </a:p>
          <a:p>
            <a:pPr eaLnBrk="1" hangingPunct="1">
              <a:buFontTx/>
              <a:buChar char="•"/>
            </a:pPr>
            <a:endParaRPr lang="en-US"/>
          </a:p>
          <a:p>
            <a:pPr eaLnBrk="1" hangingPunct="1">
              <a:buFontTx/>
              <a:buChar char="•"/>
            </a:pPr>
            <a:r>
              <a:rPr lang="en-US"/>
              <a:t> If two cooperative genotypes meet (e.g., a</a:t>
            </a:r>
            <a:r>
              <a:rPr lang="en-US">
                <a:sym typeface="Wingdings" pitchFamily="2" charset="2"/>
              </a:rPr>
              <a:t>d)</a:t>
            </a:r>
            <a:r>
              <a:rPr lang="en-US"/>
              <a:t>, each receives a benefit </a:t>
            </a:r>
            <a:r>
              <a:rPr lang="en-US" i="1"/>
              <a:t>b </a:t>
            </a:r>
            <a:r>
              <a:rPr lang="en-US"/>
              <a:t>and pays a cost, </a:t>
            </a:r>
            <a:r>
              <a:rPr lang="en-US" i="1"/>
              <a:t>c</a:t>
            </a:r>
          </a:p>
          <a:p>
            <a:pPr eaLnBrk="1" hangingPunct="1">
              <a:buFontTx/>
              <a:buChar char="•"/>
            </a:pPr>
            <a:endParaRPr lang="en-US" i="1"/>
          </a:p>
          <a:p>
            <a:pPr eaLnBrk="1" hangingPunct="1">
              <a:buFontTx/>
              <a:buChar char="•"/>
            </a:pPr>
            <a:endParaRPr lang="en-US" i="1"/>
          </a:p>
          <a:p>
            <a:pPr eaLnBrk="1" hangingPunct="1">
              <a:buFontTx/>
              <a:buChar char="•"/>
            </a:pPr>
            <a:r>
              <a:rPr lang="en-US" i="1"/>
              <a:t> </a:t>
            </a:r>
            <a:r>
              <a:rPr lang="en-US"/>
              <a:t>If a cooperative genotype meets a cheating genotype (e.g., a</a:t>
            </a:r>
            <a:r>
              <a:rPr lang="en-US">
                <a:sym typeface="Wingdings" pitchFamily="2" charset="2"/>
              </a:rPr>
              <a:t>D)</a:t>
            </a:r>
            <a:r>
              <a:rPr lang="en-US"/>
              <a:t>  the cheater receives a benefit </a:t>
            </a:r>
            <a:r>
              <a:rPr lang="en-US" i="1"/>
              <a:t>b, </a:t>
            </a:r>
            <a:r>
              <a:rPr lang="en-US"/>
              <a:t>but the cooperator suffers a cost </a:t>
            </a:r>
            <a:r>
              <a:rPr lang="en-US" i="1"/>
              <a:t>c</a:t>
            </a:r>
            <a:r>
              <a:rPr lang="en-US"/>
              <a:t>.</a:t>
            </a:r>
          </a:p>
          <a:p>
            <a:pPr eaLnBrk="1" hangingPunct="1">
              <a:buFontTx/>
              <a:buChar char="•"/>
            </a:pPr>
            <a:endParaRPr lang="en-US"/>
          </a:p>
          <a:p>
            <a:pPr eaLnBrk="1" hangingPunct="1">
              <a:buFontTx/>
              <a:buChar char="•"/>
            </a:pPr>
            <a:endParaRPr lang="en-US"/>
          </a:p>
          <a:p>
            <a:pPr eaLnBrk="1" hangingPunct="1">
              <a:buFontTx/>
              <a:buChar char="•"/>
            </a:pPr>
            <a:r>
              <a:rPr lang="en-US"/>
              <a:t> If two cheating genotypes (e.g., A</a:t>
            </a:r>
            <a:r>
              <a:rPr lang="en-US">
                <a:sym typeface="Wingdings" pitchFamily="2" charset="2"/>
              </a:rPr>
              <a:t>D) </a:t>
            </a:r>
            <a:r>
              <a:rPr lang="en-US"/>
              <a:t>meet neither receives a benefit or a cost</a:t>
            </a:r>
          </a:p>
          <a:p>
            <a:pPr eaLnBrk="1" hangingPunct="1">
              <a:buFontTx/>
              <a:buChar char="•"/>
            </a:pPr>
            <a:endParaRPr lang="en-US"/>
          </a:p>
          <a:p>
            <a:pPr eaLnBrk="1" hangingPunct="1">
              <a:buFontTx/>
              <a:buChar char="•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/>
              <a:t>This leads to the following fitness matrices</a:t>
            </a:r>
          </a:p>
        </p:txBody>
      </p:sp>
      <p:graphicFrame>
        <p:nvGraphicFramePr>
          <p:cNvPr id="501809" name="Group 49"/>
          <p:cNvGraphicFramePr>
            <a:graphicFrameLocks noGrp="1"/>
          </p:cNvGraphicFramePr>
          <p:nvPr/>
        </p:nvGraphicFramePr>
        <p:xfrm>
          <a:off x="2667000" y="2068513"/>
          <a:ext cx="4191000" cy="1193801"/>
        </p:xfrm>
        <a:graphic>
          <a:graphicData uri="http://schemas.openxmlformats.org/drawingml/2006/table">
            <a:tbl>
              <a:tblPr/>
              <a:tblGrid>
                <a:gridCol w="1447800"/>
                <a:gridCol w="1244600"/>
                <a:gridCol w="1498600"/>
              </a:tblGrid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Cheat (D)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Cooperate (d)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Cheat (A)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Cooperate (a)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b-c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4114800" y="1688068"/>
            <a:ext cx="27558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dirty="0"/>
              <a:t>Species 2 </a:t>
            </a:r>
            <a:r>
              <a:rPr lang="en-US" b="1" dirty="0" smtClean="0"/>
              <a:t>genotype (Plant)</a:t>
            </a:r>
            <a:endParaRPr lang="en-US" b="1" dirty="0"/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1352550" y="2362200"/>
            <a:ext cx="113364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b="1" dirty="0"/>
              <a:t>Species 1</a:t>
            </a:r>
          </a:p>
          <a:p>
            <a:pPr algn="ctr" eaLnBrk="1" hangingPunct="1"/>
            <a:r>
              <a:rPr lang="en-US" b="1" dirty="0" smtClean="0"/>
              <a:t>Genotype</a:t>
            </a:r>
          </a:p>
          <a:p>
            <a:pPr algn="ctr" eaLnBrk="1" hangingPunct="1"/>
            <a:r>
              <a:rPr lang="en-US" b="1" dirty="0" smtClean="0"/>
              <a:t>(Moth)</a:t>
            </a:r>
            <a:endParaRPr lang="en-US" b="1" dirty="0"/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762000" y="1295400"/>
            <a:ext cx="41122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 dirty="0"/>
              <a:t>Fitness matrix for Species </a:t>
            </a:r>
            <a:r>
              <a:rPr lang="en-US" sz="2000" b="1" dirty="0" smtClean="0"/>
              <a:t>1 (Moth):</a:t>
            </a:r>
            <a:endParaRPr lang="en-US" sz="2000" b="1" dirty="0"/>
          </a:p>
        </p:txBody>
      </p:sp>
      <p:graphicFrame>
        <p:nvGraphicFramePr>
          <p:cNvPr id="501815" name="Group 55"/>
          <p:cNvGraphicFramePr>
            <a:graphicFrameLocks noGrp="1"/>
          </p:cNvGraphicFramePr>
          <p:nvPr/>
        </p:nvGraphicFramePr>
        <p:xfrm>
          <a:off x="2667000" y="4659313"/>
          <a:ext cx="4314825" cy="1193801"/>
        </p:xfrm>
        <a:graphic>
          <a:graphicData uri="http://schemas.openxmlformats.org/drawingml/2006/table">
            <a:tbl>
              <a:tblPr/>
              <a:tblGrid>
                <a:gridCol w="1541463"/>
                <a:gridCol w="1335087"/>
                <a:gridCol w="1438275"/>
              </a:tblGrid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Cheat (A)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Cooperate (a)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Cheat (D)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Cooperate (d)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b-c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42" name="Text Box 42"/>
          <p:cNvSpPr txBox="1">
            <a:spLocks noChangeArrowheads="1"/>
          </p:cNvSpPr>
          <p:nvPr/>
        </p:nvSpPr>
        <p:spPr bwMode="auto">
          <a:xfrm>
            <a:off x="4191000" y="4267200"/>
            <a:ext cx="27687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dirty="0"/>
              <a:t>Species 1 </a:t>
            </a:r>
            <a:r>
              <a:rPr lang="en-US" b="1" dirty="0" smtClean="0"/>
              <a:t>genotype (Moth)</a:t>
            </a:r>
            <a:endParaRPr lang="en-US" b="1" dirty="0"/>
          </a:p>
        </p:txBody>
      </p:sp>
      <p:sp>
        <p:nvSpPr>
          <p:cNvPr id="25643" name="Text Box 43"/>
          <p:cNvSpPr txBox="1">
            <a:spLocks noChangeArrowheads="1"/>
          </p:cNvSpPr>
          <p:nvPr/>
        </p:nvSpPr>
        <p:spPr bwMode="auto">
          <a:xfrm>
            <a:off x="1352550" y="4953000"/>
            <a:ext cx="113364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b="1" dirty="0"/>
              <a:t>Species 2</a:t>
            </a:r>
          </a:p>
          <a:p>
            <a:pPr algn="ctr" eaLnBrk="1" hangingPunct="1"/>
            <a:r>
              <a:rPr lang="en-US" b="1" dirty="0" smtClean="0"/>
              <a:t>Genotype</a:t>
            </a:r>
          </a:p>
          <a:p>
            <a:pPr algn="ctr" eaLnBrk="1" hangingPunct="1"/>
            <a:r>
              <a:rPr lang="en-US" b="1" dirty="0" smtClean="0"/>
              <a:t>(Plant)</a:t>
            </a:r>
            <a:endParaRPr lang="en-US" b="1" dirty="0"/>
          </a:p>
        </p:txBody>
      </p:sp>
      <p:sp>
        <p:nvSpPr>
          <p:cNvPr id="25644" name="Text Box 44"/>
          <p:cNvSpPr txBox="1">
            <a:spLocks noChangeArrowheads="1"/>
          </p:cNvSpPr>
          <p:nvPr/>
        </p:nvSpPr>
        <p:spPr bwMode="auto">
          <a:xfrm>
            <a:off x="762000" y="3870325"/>
            <a:ext cx="4097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 dirty="0"/>
              <a:t>Fitness matrix for Species </a:t>
            </a:r>
            <a:r>
              <a:rPr lang="en-US" sz="2000" b="1" dirty="0" smtClean="0"/>
              <a:t>2 (Plant):</a:t>
            </a:r>
            <a:endParaRPr lang="en-US" sz="2000" b="1" dirty="0"/>
          </a:p>
        </p:txBody>
      </p:sp>
      <p:sp>
        <p:nvSpPr>
          <p:cNvPr id="25645" name="Text Box 45"/>
          <p:cNvSpPr txBox="1">
            <a:spLocks noChangeArrowheads="1"/>
          </p:cNvSpPr>
          <p:nvPr/>
        </p:nvSpPr>
        <p:spPr bwMode="auto">
          <a:xfrm>
            <a:off x="533400" y="6286500"/>
            <a:ext cx="815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Under these conditions, can a cheating genotype invade a cooperative population?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/>
              <a:t>If individuals encounter one another at random:</a:t>
            </a:r>
          </a:p>
        </p:txBody>
      </p:sp>
      <p:sp>
        <p:nvSpPr>
          <p:cNvPr id="26627" name="Text Box 46"/>
          <p:cNvSpPr txBox="1">
            <a:spLocks noChangeArrowheads="1"/>
          </p:cNvSpPr>
          <p:nvPr/>
        </p:nvSpPr>
        <p:spPr bwMode="auto">
          <a:xfrm>
            <a:off x="822325" y="990600"/>
            <a:ext cx="8169275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u="sng" dirty="0"/>
              <a:t>Species 1 </a:t>
            </a:r>
            <a:r>
              <a:rPr lang="en-US" b="1" u="sng" dirty="0" smtClean="0"/>
              <a:t>(Moth) expected </a:t>
            </a:r>
            <a:r>
              <a:rPr lang="en-US" b="1" u="sng" dirty="0"/>
              <a:t>genotypic </a:t>
            </a:r>
            <a:r>
              <a:rPr lang="en-US" b="1" u="sng" dirty="0" err="1"/>
              <a:t>fitnesses</a:t>
            </a:r>
            <a:r>
              <a:rPr lang="en-US" b="1" u="sng" dirty="0"/>
              <a:t>:</a:t>
            </a:r>
          </a:p>
          <a:p>
            <a:pPr eaLnBrk="1" hangingPunct="1"/>
            <a:endParaRPr lang="en-US" b="1" u="sng" dirty="0"/>
          </a:p>
          <a:p>
            <a:pPr eaLnBrk="1" hangingPunct="1"/>
            <a:r>
              <a:rPr lang="en-US" dirty="0" smtClean="0"/>
              <a:t>Cheater Fitness:		W</a:t>
            </a:r>
            <a:r>
              <a:rPr lang="en-US" baseline="-25000" dirty="0" smtClean="0"/>
              <a:t>A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i="1" dirty="0" err="1"/>
              <a:t>p</a:t>
            </a:r>
            <a:r>
              <a:rPr lang="en-US" baseline="-25000" dirty="0" err="1"/>
              <a:t>D</a:t>
            </a:r>
            <a:r>
              <a:rPr lang="en-US" dirty="0"/>
              <a:t>(0)+(1-p</a:t>
            </a:r>
            <a:r>
              <a:rPr lang="en-US" baseline="-25000" dirty="0"/>
              <a:t>D</a:t>
            </a:r>
            <a:r>
              <a:rPr lang="en-US" dirty="0"/>
              <a:t>)(</a:t>
            </a:r>
            <a:r>
              <a:rPr lang="en-US" i="1" dirty="0"/>
              <a:t>b</a:t>
            </a:r>
            <a:r>
              <a:rPr lang="en-US" dirty="0"/>
              <a:t>)	= </a:t>
            </a:r>
            <a:r>
              <a:rPr lang="en-US" i="1" dirty="0"/>
              <a:t>b</a:t>
            </a:r>
            <a:r>
              <a:rPr lang="en-US" dirty="0"/>
              <a:t>(1-p</a:t>
            </a:r>
            <a:r>
              <a:rPr lang="en-US" baseline="-25000" dirty="0"/>
              <a:t>D</a:t>
            </a:r>
            <a:r>
              <a:rPr lang="en-US" dirty="0"/>
              <a:t>)</a:t>
            </a:r>
            <a:r>
              <a:rPr lang="en-US" baseline="-25000" dirty="0"/>
              <a:t>	</a:t>
            </a:r>
            <a:endParaRPr lang="en-US" dirty="0"/>
          </a:p>
          <a:p>
            <a:pPr eaLnBrk="1" hangingPunct="1"/>
            <a:r>
              <a:rPr lang="en-US" dirty="0" smtClean="0"/>
              <a:t>Cooperator Fitness:		</a:t>
            </a:r>
            <a:r>
              <a:rPr lang="en-US" dirty="0" err="1" smtClean="0"/>
              <a:t>W</a:t>
            </a:r>
            <a:r>
              <a:rPr lang="en-US" baseline="-25000" dirty="0" err="1" smtClean="0"/>
              <a:t>a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i="1" dirty="0" err="1"/>
              <a:t>p</a:t>
            </a:r>
            <a:r>
              <a:rPr lang="en-US" baseline="-25000" dirty="0" err="1"/>
              <a:t>D</a:t>
            </a:r>
            <a:r>
              <a:rPr lang="en-US" dirty="0"/>
              <a:t>(-</a:t>
            </a:r>
            <a:r>
              <a:rPr lang="en-US" i="1" dirty="0"/>
              <a:t>c</a:t>
            </a:r>
            <a:r>
              <a:rPr lang="en-US" dirty="0"/>
              <a:t>)+(1-p</a:t>
            </a:r>
            <a:r>
              <a:rPr lang="en-US" baseline="-25000" dirty="0"/>
              <a:t>D</a:t>
            </a:r>
            <a:r>
              <a:rPr lang="en-US" dirty="0"/>
              <a:t>)(</a:t>
            </a:r>
            <a:r>
              <a:rPr lang="en-US" i="1" dirty="0"/>
              <a:t>b</a:t>
            </a:r>
            <a:r>
              <a:rPr lang="en-US" dirty="0"/>
              <a:t>-</a:t>
            </a:r>
            <a:r>
              <a:rPr lang="en-US" i="1" dirty="0"/>
              <a:t>c</a:t>
            </a:r>
            <a:r>
              <a:rPr lang="en-US" dirty="0"/>
              <a:t>)	= </a:t>
            </a:r>
            <a:r>
              <a:rPr lang="en-US" i="1" dirty="0"/>
              <a:t>b</a:t>
            </a:r>
            <a:r>
              <a:rPr lang="en-US" dirty="0"/>
              <a:t>(1-p</a:t>
            </a:r>
            <a:r>
              <a:rPr lang="en-US" baseline="-25000" dirty="0"/>
              <a:t>D</a:t>
            </a:r>
            <a:r>
              <a:rPr lang="en-US" dirty="0"/>
              <a:t>)-</a:t>
            </a:r>
            <a:r>
              <a:rPr lang="en-US" i="1" dirty="0"/>
              <a:t>c</a:t>
            </a:r>
            <a:r>
              <a:rPr lang="en-US" dirty="0"/>
              <a:t>	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sz="1600" dirty="0"/>
              <a:t>Where </a:t>
            </a:r>
            <a:r>
              <a:rPr lang="en-US" sz="1600" i="1" dirty="0" err="1"/>
              <a:t>p</a:t>
            </a:r>
            <a:r>
              <a:rPr lang="en-US" sz="1600" baseline="-25000" dirty="0" err="1"/>
              <a:t>D</a:t>
            </a:r>
            <a:r>
              <a:rPr lang="en-US" sz="1600" dirty="0"/>
              <a:t> is the frequency of the cheating allele in species </a:t>
            </a:r>
            <a:r>
              <a:rPr lang="en-US" sz="1600" dirty="0" smtClean="0"/>
              <a:t>2 (Plant)</a:t>
            </a:r>
            <a:endParaRPr lang="en-US" sz="1600" dirty="0"/>
          </a:p>
          <a:p>
            <a:pPr eaLnBrk="1" hangingPunct="1"/>
            <a:endParaRPr lang="en-US" dirty="0"/>
          </a:p>
        </p:txBody>
      </p:sp>
      <p:sp>
        <p:nvSpPr>
          <p:cNvPr id="26628" name="Text Box 47"/>
          <p:cNvSpPr txBox="1">
            <a:spLocks noChangeArrowheads="1"/>
          </p:cNvSpPr>
          <p:nvPr/>
        </p:nvSpPr>
        <p:spPr bwMode="auto">
          <a:xfrm>
            <a:off x="809625" y="2895600"/>
            <a:ext cx="770275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u="sng" dirty="0"/>
              <a:t>Species 2 </a:t>
            </a:r>
            <a:r>
              <a:rPr lang="en-US" b="1" u="sng" dirty="0" smtClean="0"/>
              <a:t>(Plant) expected </a:t>
            </a:r>
            <a:r>
              <a:rPr lang="en-US" b="1" u="sng" dirty="0"/>
              <a:t>genotypic </a:t>
            </a:r>
            <a:r>
              <a:rPr lang="en-US" b="1" u="sng" dirty="0" err="1"/>
              <a:t>fitnesses</a:t>
            </a:r>
            <a:r>
              <a:rPr lang="en-US" b="1" u="sng" dirty="0"/>
              <a:t>:</a:t>
            </a:r>
          </a:p>
          <a:p>
            <a:pPr eaLnBrk="1" hangingPunct="1"/>
            <a:endParaRPr lang="en-US" b="1" u="sng" dirty="0"/>
          </a:p>
          <a:p>
            <a:pPr eaLnBrk="1" hangingPunct="1"/>
            <a:r>
              <a:rPr lang="en-US" dirty="0"/>
              <a:t>Cheater Fitness:	</a:t>
            </a:r>
            <a:r>
              <a:rPr lang="en-US" dirty="0" smtClean="0"/>
              <a:t>	W</a:t>
            </a:r>
            <a:r>
              <a:rPr lang="en-US" baseline="-25000" dirty="0" smtClean="0"/>
              <a:t>D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i="1" dirty="0" err="1"/>
              <a:t>p</a:t>
            </a:r>
            <a:r>
              <a:rPr lang="en-US" baseline="-25000" dirty="0" err="1"/>
              <a:t>A</a:t>
            </a:r>
            <a:r>
              <a:rPr lang="en-US" dirty="0"/>
              <a:t>(0)+(1-p</a:t>
            </a:r>
            <a:r>
              <a:rPr lang="en-US" baseline="-25000" dirty="0"/>
              <a:t>A</a:t>
            </a:r>
            <a:r>
              <a:rPr lang="en-US" dirty="0"/>
              <a:t>)(</a:t>
            </a:r>
            <a:r>
              <a:rPr lang="en-US" i="1" dirty="0"/>
              <a:t>b</a:t>
            </a:r>
            <a:r>
              <a:rPr lang="en-US" dirty="0"/>
              <a:t>)	= </a:t>
            </a:r>
            <a:r>
              <a:rPr lang="en-US" i="1" dirty="0"/>
              <a:t>b</a:t>
            </a:r>
            <a:r>
              <a:rPr lang="en-US" dirty="0"/>
              <a:t>(1-p</a:t>
            </a:r>
            <a:r>
              <a:rPr lang="en-US" baseline="-25000" dirty="0"/>
              <a:t>A</a:t>
            </a:r>
            <a:r>
              <a:rPr lang="en-US" dirty="0"/>
              <a:t>)</a:t>
            </a:r>
            <a:r>
              <a:rPr lang="en-US" baseline="-25000" dirty="0"/>
              <a:t>		</a:t>
            </a:r>
            <a:endParaRPr lang="en-US" dirty="0"/>
          </a:p>
          <a:p>
            <a:pPr eaLnBrk="1" hangingPunct="1"/>
            <a:r>
              <a:rPr lang="en-US" dirty="0"/>
              <a:t>Cooperator Fitness:		</a:t>
            </a:r>
            <a:r>
              <a:rPr lang="en-US" dirty="0" err="1" smtClean="0"/>
              <a:t>W</a:t>
            </a:r>
            <a:r>
              <a:rPr lang="en-US" baseline="-25000" dirty="0" err="1" smtClean="0"/>
              <a:t>d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i="1" dirty="0" err="1"/>
              <a:t>p</a:t>
            </a:r>
            <a:r>
              <a:rPr lang="en-US" baseline="-25000" dirty="0" err="1"/>
              <a:t>A</a:t>
            </a:r>
            <a:r>
              <a:rPr lang="en-US" dirty="0"/>
              <a:t>(-</a:t>
            </a:r>
            <a:r>
              <a:rPr lang="en-US" i="1" dirty="0"/>
              <a:t>c</a:t>
            </a:r>
            <a:r>
              <a:rPr lang="en-US" dirty="0"/>
              <a:t>)+(1-p</a:t>
            </a:r>
            <a:r>
              <a:rPr lang="en-US" baseline="-25000" dirty="0"/>
              <a:t>A</a:t>
            </a:r>
            <a:r>
              <a:rPr lang="en-US" dirty="0"/>
              <a:t>)(</a:t>
            </a:r>
            <a:r>
              <a:rPr lang="en-US" i="1" dirty="0"/>
              <a:t>b</a:t>
            </a:r>
            <a:r>
              <a:rPr lang="en-US" dirty="0"/>
              <a:t>-</a:t>
            </a:r>
            <a:r>
              <a:rPr lang="en-US" i="1" dirty="0"/>
              <a:t>c</a:t>
            </a:r>
            <a:r>
              <a:rPr lang="en-US" dirty="0"/>
              <a:t>)	= </a:t>
            </a:r>
            <a:r>
              <a:rPr lang="en-US" i="1" dirty="0"/>
              <a:t>b</a:t>
            </a:r>
            <a:r>
              <a:rPr lang="en-US" dirty="0"/>
              <a:t>(1-p</a:t>
            </a:r>
            <a:r>
              <a:rPr lang="en-US" baseline="-25000" dirty="0"/>
              <a:t>A</a:t>
            </a:r>
            <a:r>
              <a:rPr lang="en-US" dirty="0"/>
              <a:t>)-</a:t>
            </a:r>
            <a:r>
              <a:rPr lang="en-US" i="1" dirty="0"/>
              <a:t>c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sz="1600" dirty="0"/>
              <a:t>Where </a:t>
            </a:r>
            <a:r>
              <a:rPr lang="en-US" sz="1600" i="1" dirty="0" err="1"/>
              <a:t>p</a:t>
            </a:r>
            <a:r>
              <a:rPr lang="en-US" sz="1600" baseline="-25000" dirty="0" err="1"/>
              <a:t>A</a:t>
            </a:r>
            <a:r>
              <a:rPr lang="en-US" sz="1600" dirty="0"/>
              <a:t> is the frequency of the cheating allele in species </a:t>
            </a:r>
            <a:r>
              <a:rPr lang="en-US" sz="1600" dirty="0" smtClean="0"/>
              <a:t>1 (Moth)</a:t>
            </a:r>
            <a:endParaRPr lang="en-US" sz="1600" dirty="0"/>
          </a:p>
          <a:p>
            <a:pPr eaLnBrk="1" hangingPunct="1"/>
            <a:endParaRPr lang="en-US" dirty="0"/>
          </a:p>
        </p:txBody>
      </p:sp>
      <p:sp>
        <p:nvSpPr>
          <p:cNvPr id="26629" name="Text Box 49"/>
          <p:cNvSpPr txBox="1">
            <a:spLocks noChangeArrowheads="1"/>
          </p:cNvSpPr>
          <p:nvPr/>
        </p:nvSpPr>
        <p:spPr bwMode="auto">
          <a:xfrm>
            <a:off x="152400" y="6362700"/>
            <a:ext cx="889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Since we do observe mutualisms, however, something must prevent cheating from evolving???</a:t>
            </a:r>
          </a:p>
        </p:txBody>
      </p:sp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3200400" y="5410200"/>
            <a:ext cx="2570163" cy="3698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Which strategy evolves?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/>
              <a:t>What factors can prevent the evolution of cheating?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57200" y="2019300"/>
            <a:ext cx="80772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1. Repeated encounters – Provides an opportunity to retaliate against non-cooperators</a:t>
            </a:r>
          </a:p>
          <a:p>
            <a:pPr eaLnBrk="1" hangingPunct="1"/>
            <a:endParaRPr lang="en-US" b="1"/>
          </a:p>
          <a:p>
            <a:pPr eaLnBrk="1" hangingPunct="1"/>
            <a:endParaRPr lang="en-US" b="1"/>
          </a:p>
          <a:p>
            <a:pPr eaLnBrk="1" hangingPunct="1"/>
            <a:endParaRPr lang="en-US" b="1"/>
          </a:p>
          <a:p>
            <a:pPr eaLnBrk="1" hangingPunct="1"/>
            <a:r>
              <a:rPr lang="en-US" b="1"/>
              <a:t>2. Spatial structure – The same individuals are likely to interact time and time again</a:t>
            </a:r>
          </a:p>
          <a:p>
            <a:pPr eaLnBrk="1" hangingPunct="1"/>
            <a:endParaRPr lang="en-US" b="1"/>
          </a:p>
          <a:p>
            <a:pPr eaLnBrk="1" hangingPunct="1"/>
            <a:endParaRPr lang="en-US" b="1"/>
          </a:p>
          <a:p>
            <a:pPr eaLnBrk="1" hangingPunct="1"/>
            <a:endParaRPr lang="en-US" b="1"/>
          </a:p>
          <a:p>
            <a:pPr eaLnBrk="1" hangingPunct="1"/>
            <a:r>
              <a:rPr lang="en-US" b="1"/>
              <a:t>3. Partner choice – Individuals can choose who they are going to interact with and so punish genotypes or individuals that ‘cheat’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 dirty="0"/>
              <a:t>What mechanisms regulate </a:t>
            </a:r>
            <a:r>
              <a:rPr lang="en-US" sz="2800" b="1" dirty="0" smtClean="0"/>
              <a:t>cheating yucca moths?</a:t>
            </a:r>
            <a:endParaRPr lang="en-US" sz="2800" b="1" dirty="0"/>
          </a:p>
        </p:txBody>
      </p:sp>
      <p:sp>
        <p:nvSpPr>
          <p:cNvPr id="29699" name="Text Box 7"/>
          <p:cNvSpPr txBox="1">
            <a:spLocks noChangeArrowheads="1"/>
          </p:cNvSpPr>
          <p:nvPr/>
        </p:nvSpPr>
        <p:spPr bwMode="auto">
          <a:xfrm>
            <a:off x="669925" y="1779588"/>
            <a:ext cx="80930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 u="sng" dirty="0"/>
              <a:t>The selective abortion hypothesis:</a:t>
            </a:r>
          </a:p>
          <a:p>
            <a:pPr eaLnBrk="1" hangingPunct="1"/>
            <a:endParaRPr lang="en-US" sz="2000" b="1" u="sng" dirty="0"/>
          </a:p>
          <a:p>
            <a:pPr eaLnBrk="1" hangingPunct="1">
              <a:buFontTx/>
              <a:buChar char="•"/>
            </a:pPr>
            <a:r>
              <a:rPr lang="en-US" dirty="0"/>
              <a:t> Some moth genotypes will ‘cheat’ by laying too many eggs</a:t>
            </a:r>
          </a:p>
          <a:p>
            <a:pPr eaLnBrk="1" hangingPunct="1">
              <a:buFontTx/>
              <a:buChar char="•"/>
            </a:pPr>
            <a:endParaRPr lang="en-US" dirty="0"/>
          </a:p>
          <a:p>
            <a:pPr eaLnBrk="1" hangingPunct="1">
              <a:buFontTx/>
              <a:buChar char="•"/>
            </a:pPr>
            <a:endParaRPr lang="en-US" dirty="0"/>
          </a:p>
          <a:p>
            <a:pPr eaLnBrk="1" hangingPunct="1">
              <a:buFontTx/>
              <a:buChar char="•"/>
            </a:pPr>
            <a:r>
              <a:rPr lang="en-US" dirty="0"/>
              <a:t> In order to stabilize this mutualism, the plant must posses a mechanism whereby moth genotypes that ‘cheat’ are penalized</a:t>
            </a:r>
          </a:p>
          <a:p>
            <a:pPr eaLnBrk="1" hangingPunct="1">
              <a:buFontTx/>
              <a:buChar char="•"/>
            </a:pPr>
            <a:endParaRPr lang="en-US" dirty="0"/>
          </a:p>
          <a:p>
            <a:pPr eaLnBrk="1" hangingPunct="1">
              <a:buFontTx/>
              <a:buChar char="•"/>
            </a:pPr>
            <a:endParaRPr lang="en-US" dirty="0"/>
          </a:p>
          <a:p>
            <a:pPr eaLnBrk="1" hangingPunct="1">
              <a:buFontTx/>
              <a:buChar char="•"/>
            </a:pPr>
            <a:r>
              <a:rPr lang="en-US" dirty="0"/>
              <a:t> Selective abortion of seed capsules </a:t>
            </a:r>
            <a:r>
              <a:rPr lang="en-US" dirty="0" smtClean="0"/>
              <a:t>with </a:t>
            </a:r>
            <a:r>
              <a:rPr lang="en-US" dirty="0"/>
              <a:t>high numbers of larvae could be such a mechanism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/>
              <a:t>A test of the selective abortion hypothesis</a:t>
            </a: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365125" y="1638300"/>
            <a:ext cx="443547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u="sng"/>
              <a:t>Pellmyr and Huth (1994):</a:t>
            </a:r>
            <a:endParaRPr lang="en-US"/>
          </a:p>
          <a:p>
            <a:pPr eaLnBrk="1" hangingPunct="1"/>
            <a:endParaRPr lang="en-US"/>
          </a:p>
          <a:p>
            <a:pPr eaLnBrk="1" hangingPunct="1">
              <a:buFontTx/>
              <a:buChar char="•"/>
            </a:pPr>
            <a:r>
              <a:rPr lang="en-US"/>
              <a:t> Both aborted and retained fruit was collected from 10 naturally pollinated yucca inflorescences</a:t>
            </a:r>
          </a:p>
          <a:p>
            <a:pPr eaLnBrk="1" hangingPunct="1">
              <a:buFontTx/>
              <a:buChar char="•"/>
            </a:pPr>
            <a:endParaRPr lang="en-US"/>
          </a:p>
          <a:p>
            <a:pPr eaLnBrk="1" hangingPunct="1">
              <a:buFontTx/>
              <a:buChar char="•"/>
            </a:pPr>
            <a:endParaRPr lang="en-US"/>
          </a:p>
          <a:p>
            <a:pPr eaLnBrk="1" hangingPunct="1">
              <a:buFontTx/>
              <a:buChar char="•"/>
            </a:pPr>
            <a:r>
              <a:rPr lang="en-US"/>
              <a:t> Fruit was dissected and the number of moth oviposition scars</a:t>
            </a:r>
            <a:r>
              <a:rPr lang="en-US" baseline="30000"/>
              <a:t>*</a:t>
            </a:r>
            <a:r>
              <a:rPr lang="en-US"/>
              <a:t> and larvae were determined</a:t>
            </a:r>
          </a:p>
          <a:p>
            <a:pPr eaLnBrk="1" hangingPunct="1">
              <a:buFontTx/>
              <a:buChar char="•"/>
            </a:pPr>
            <a:endParaRPr lang="en-US"/>
          </a:p>
          <a:p>
            <a:pPr eaLnBrk="1" hangingPunct="1">
              <a:buFontTx/>
              <a:buChar char="•"/>
            </a:pPr>
            <a:endParaRPr lang="en-US"/>
          </a:p>
          <a:p>
            <a:pPr eaLnBrk="1" hangingPunct="1">
              <a:buFontTx/>
              <a:buChar char="•"/>
            </a:pPr>
            <a:endParaRPr lang="en-US"/>
          </a:p>
          <a:p>
            <a:pPr eaLnBrk="1" hangingPunct="1"/>
            <a:r>
              <a:rPr lang="en-US" b="1" baseline="30000"/>
              <a:t>* </a:t>
            </a:r>
            <a:r>
              <a:rPr lang="en-US" sz="1600"/>
              <a:t>Not all oviposition attempts are successful, but    </a:t>
            </a:r>
          </a:p>
          <a:p>
            <a:pPr eaLnBrk="1" hangingPunct="1"/>
            <a:r>
              <a:rPr lang="en-US" sz="1600"/>
              <a:t>  female moths are no less likely to pollinate even  </a:t>
            </a:r>
          </a:p>
          <a:p>
            <a:pPr eaLnBrk="1" hangingPunct="1"/>
            <a:r>
              <a:rPr lang="en-US" sz="1600"/>
              <a:t>  when oviposition is unsuccessful, so scars are a </a:t>
            </a:r>
          </a:p>
          <a:p>
            <a:pPr eaLnBrk="1" hangingPunct="1"/>
            <a:r>
              <a:rPr lang="en-US" sz="1600"/>
              <a:t>  good measure of pollination</a:t>
            </a:r>
          </a:p>
          <a:p>
            <a:pPr eaLnBrk="1" hangingPunct="1"/>
            <a:endParaRPr lang="en-US" sz="1600" b="1"/>
          </a:p>
          <a:p>
            <a:pPr eaLnBrk="1" hangingPunct="1"/>
            <a:endParaRPr lang="en-US" b="1"/>
          </a:p>
        </p:txBody>
      </p:sp>
      <p:pic>
        <p:nvPicPr>
          <p:cNvPr id="30724" name="Picture 7" descr="yucca_filamentosa_f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0"/>
            <a:ext cx="19907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9" descr="yucca_filamentosa_fru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95800"/>
            <a:ext cx="19907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 Box 10"/>
          <p:cNvSpPr txBox="1">
            <a:spLocks noChangeArrowheads="1"/>
          </p:cNvSpPr>
          <p:nvPr/>
        </p:nvSpPr>
        <p:spPr bwMode="auto">
          <a:xfrm>
            <a:off x="5994400" y="3657600"/>
            <a:ext cx="193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1"/>
              <a:t>Yucca filamentosa</a:t>
            </a:r>
          </a:p>
        </p:txBody>
      </p:sp>
      <p:sp>
        <p:nvSpPr>
          <p:cNvPr id="30727" name="Text Box 11"/>
          <p:cNvSpPr txBox="1">
            <a:spLocks noChangeArrowheads="1"/>
          </p:cNvSpPr>
          <p:nvPr/>
        </p:nvSpPr>
        <p:spPr bwMode="auto">
          <a:xfrm>
            <a:off x="6553200" y="6110288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Fruit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/>
              <a:t>Results I</a:t>
            </a:r>
          </a:p>
        </p:txBody>
      </p:sp>
      <p:pic>
        <p:nvPicPr>
          <p:cNvPr id="31747" name="Picture 3" descr="scan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63" y="1524000"/>
            <a:ext cx="320833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04800" y="2298700"/>
            <a:ext cx="443547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u="sng"/>
              <a:t>Pellmyr and Huth (1994):</a:t>
            </a:r>
            <a:endParaRPr lang="en-US"/>
          </a:p>
          <a:p>
            <a:pPr eaLnBrk="1" hangingPunct="1"/>
            <a:endParaRPr lang="en-US"/>
          </a:p>
          <a:p>
            <a:pPr eaLnBrk="1" hangingPunct="1">
              <a:buFontTx/>
              <a:buChar char="•"/>
            </a:pPr>
            <a:r>
              <a:rPr lang="en-US"/>
              <a:t> The greater the number of eggs per fruit, the lower the probability a fruit was retained</a:t>
            </a:r>
            <a:endParaRPr lang="en-US" b="1"/>
          </a:p>
          <a:p>
            <a:pPr eaLnBrk="1" hangingPunct="1"/>
            <a:endParaRPr lang="en-US" b="1"/>
          </a:p>
        </p:txBody>
      </p:sp>
      <p:sp>
        <p:nvSpPr>
          <p:cNvPr id="31749" name="Line 6"/>
          <p:cNvSpPr>
            <a:spLocks noChangeShapeType="1"/>
          </p:cNvSpPr>
          <p:nvPr/>
        </p:nvSpPr>
        <p:spPr bwMode="auto">
          <a:xfrm flipV="1">
            <a:off x="4191000" y="3124200"/>
            <a:ext cx="144780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/>
              <a:t>Results II</a:t>
            </a: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228600" y="1717675"/>
            <a:ext cx="443547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u="sng"/>
              <a:t>Pellmyr and Huth (1994):</a:t>
            </a:r>
            <a:endParaRPr lang="en-US"/>
          </a:p>
          <a:p>
            <a:pPr eaLnBrk="1" hangingPunct="1"/>
            <a:endParaRPr lang="en-US"/>
          </a:p>
          <a:p>
            <a:pPr eaLnBrk="1" hangingPunct="1">
              <a:buFontTx/>
              <a:buChar char="•"/>
            </a:pPr>
            <a:r>
              <a:rPr lang="en-US"/>
              <a:t> The greater the ratio of eggs (cost) to scars (benefit) the less likely a fruit is to be retained.</a:t>
            </a:r>
          </a:p>
          <a:p>
            <a:pPr eaLnBrk="1" hangingPunct="1">
              <a:buFontTx/>
              <a:buChar char="•"/>
            </a:pPr>
            <a:endParaRPr lang="en-US"/>
          </a:p>
          <a:p>
            <a:pPr eaLnBrk="1" hangingPunct="1">
              <a:buFontTx/>
              <a:buChar char="•"/>
            </a:pPr>
            <a:r>
              <a:rPr lang="en-US"/>
              <a:t> The greater the ratio of scars (benefit) to eggs (cost), the more likely a fruit is to be retained.</a:t>
            </a:r>
          </a:p>
          <a:p>
            <a:pPr eaLnBrk="1" hangingPunct="1">
              <a:buFontTx/>
              <a:buChar char="•"/>
            </a:pPr>
            <a:endParaRPr lang="en-US"/>
          </a:p>
          <a:p>
            <a:pPr eaLnBrk="1" hangingPunct="1">
              <a:buFontTx/>
              <a:buChar char="•"/>
            </a:pPr>
            <a:r>
              <a:rPr lang="en-US"/>
              <a:t> Together, this evidence seems to support the selective abortion hypothesis </a:t>
            </a:r>
            <a:endParaRPr lang="en-US" b="1"/>
          </a:p>
        </p:txBody>
      </p:sp>
      <p:grpSp>
        <p:nvGrpSpPr>
          <p:cNvPr id="32772" name="Group 5"/>
          <p:cNvGrpSpPr>
            <a:grpSpLocks/>
          </p:cNvGrpSpPr>
          <p:nvPr/>
        </p:nvGrpSpPr>
        <p:grpSpPr bwMode="auto">
          <a:xfrm>
            <a:off x="4800600" y="1793875"/>
            <a:ext cx="4191000" cy="3136900"/>
            <a:chOff x="3024" y="944"/>
            <a:chExt cx="2640" cy="1976"/>
          </a:xfrm>
        </p:grpSpPr>
        <p:pic>
          <p:nvPicPr>
            <p:cNvPr id="32773" name="Picture 6" descr="scan00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944"/>
              <a:ext cx="2544" cy="1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4" name="Text Box 7"/>
            <p:cNvSpPr txBox="1">
              <a:spLocks noChangeArrowheads="1"/>
            </p:cNvSpPr>
            <p:nvPr/>
          </p:nvSpPr>
          <p:spPr bwMode="auto">
            <a:xfrm>
              <a:off x="4368" y="2400"/>
              <a:ext cx="129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600" b="1"/>
                <a:t>White region – High probability of flower retention</a:t>
              </a:r>
            </a:p>
          </p:txBody>
        </p:sp>
        <p:sp>
          <p:nvSpPr>
            <p:cNvPr id="32775" name="Text Box 8"/>
            <p:cNvSpPr txBox="1">
              <a:spLocks noChangeArrowheads="1"/>
            </p:cNvSpPr>
            <p:nvPr/>
          </p:nvSpPr>
          <p:spPr bwMode="auto">
            <a:xfrm>
              <a:off x="3168" y="2400"/>
              <a:ext cx="1200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600" b="1"/>
                <a:t>Black region – Low probability of flower retention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/>
              <a:t>Summary of mutualisms</a:t>
            </a:r>
          </a:p>
        </p:txBody>
      </p:sp>
      <p:sp>
        <p:nvSpPr>
          <p:cNvPr id="33795" name="Text Box 8"/>
          <p:cNvSpPr txBox="1">
            <a:spLocks noChangeArrowheads="1"/>
          </p:cNvSpPr>
          <p:nvPr/>
        </p:nvSpPr>
        <p:spPr bwMode="auto">
          <a:xfrm>
            <a:off x="669925" y="1866900"/>
            <a:ext cx="778827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000" b="1" dirty="0" smtClean="0"/>
              <a:t>Mutualisms </a:t>
            </a:r>
            <a:r>
              <a:rPr lang="en-US" sz="2000" b="1" dirty="0"/>
              <a:t>comprise a wide array of types of interactions and taxonomic groups</a:t>
            </a:r>
            <a:r>
              <a:rPr lang="en-US" sz="2000" b="1" dirty="0" smtClean="0"/>
              <a:t>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000" b="1" dirty="0" smtClean="0"/>
              <a:t>Mutualisms regulate population sizes</a:t>
            </a:r>
            <a:endParaRPr lang="en-US" sz="2000" b="1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000" b="1" dirty="0" smtClean="0"/>
              <a:t>Most </a:t>
            </a:r>
            <a:r>
              <a:rPr lang="en-US" sz="2000" b="1" dirty="0"/>
              <a:t>mutualisms probably evolved from initially parasitic interactions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000" b="1" dirty="0" smtClean="0"/>
              <a:t>Mutualisms </a:t>
            </a:r>
            <a:r>
              <a:rPr lang="en-US" sz="2000" b="1" dirty="0"/>
              <a:t>are susceptible to invasion by ‘cheaters’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0" y="-762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/>
              <a:t>Practice Problem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736013" cy="4599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/>
              <a:t>Mutualisms are pervasive</a:t>
            </a:r>
          </a:p>
        </p:txBody>
      </p:sp>
      <p:sp>
        <p:nvSpPr>
          <p:cNvPr id="4099" name="Text Box 25"/>
          <p:cNvSpPr txBox="1">
            <a:spLocks noChangeArrowheads="1"/>
          </p:cNvSpPr>
          <p:nvPr/>
        </p:nvSpPr>
        <p:spPr bwMode="auto">
          <a:xfrm>
            <a:off x="1524000" y="1728788"/>
            <a:ext cx="3670300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 u="sng"/>
              <a:t>Important types of mutualisms:</a:t>
            </a:r>
            <a:r>
              <a:rPr lang="en-US" b="1"/>
              <a:t> </a:t>
            </a:r>
          </a:p>
          <a:p>
            <a:pPr eaLnBrk="1" hangingPunct="1"/>
            <a:endParaRPr lang="en-US" b="1"/>
          </a:p>
          <a:p>
            <a:pPr eaLnBrk="1" hangingPunct="1">
              <a:buFontTx/>
              <a:buChar char="•"/>
            </a:pPr>
            <a:r>
              <a:rPr lang="en-US" b="1"/>
              <a:t> Pollination mutualisms</a:t>
            </a:r>
          </a:p>
          <a:p>
            <a:pPr eaLnBrk="1" hangingPunct="1">
              <a:buFontTx/>
              <a:buChar char="•"/>
            </a:pPr>
            <a:endParaRPr lang="en-US" b="1"/>
          </a:p>
          <a:p>
            <a:pPr eaLnBrk="1" hangingPunct="1">
              <a:buFontTx/>
              <a:buChar char="•"/>
            </a:pPr>
            <a:endParaRPr lang="en-US" b="1"/>
          </a:p>
          <a:p>
            <a:pPr eaLnBrk="1" hangingPunct="1">
              <a:buFontTx/>
              <a:buChar char="•"/>
            </a:pPr>
            <a:r>
              <a:rPr lang="en-US" b="1"/>
              <a:t> Dispersal mutualisms</a:t>
            </a:r>
          </a:p>
          <a:p>
            <a:pPr eaLnBrk="1" hangingPunct="1">
              <a:buFontTx/>
              <a:buChar char="•"/>
            </a:pPr>
            <a:endParaRPr lang="en-US" b="1"/>
          </a:p>
          <a:p>
            <a:pPr eaLnBrk="1" hangingPunct="1">
              <a:buFontTx/>
              <a:buChar char="•"/>
            </a:pPr>
            <a:endParaRPr lang="en-US" b="1"/>
          </a:p>
          <a:p>
            <a:pPr eaLnBrk="1" hangingPunct="1">
              <a:buFontTx/>
              <a:buChar char="•"/>
            </a:pPr>
            <a:r>
              <a:rPr lang="en-US" b="1"/>
              <a:t> Protection mutualisms</a:t>
            </a:r>
          </a:p>
          <a:p>
            <a:pPr eaLnBrk="1" hangingPunct="1">
              <a:buFontTx/>
              <a:buChar char="•"/>
            </a:pPr>
            <a:endParaRPr lang="en-US" b="1"/>
          </a:p>
          <a:p>
            <a:pPr eaLnBrk="1" hangingPunct="1">
              <a:buFontTx/>
              <a:buChar char="•"/>
            </a:pPr>
            <a:endParaRPr lang="en-US" b="1"/>
          </a:p>
          <a:p>
            <a:pPr eaLnBrk="1" hangingPunct="1">
              <a:buFontTx/>
              <a:buChar char="•"/>
            </a:pPr>
            <a:r>
              <a:rPr lang="en-US" b="1"/>
              <a:t> Nutrient acquisition mutualisms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/>
              <a:t>Pollination mutualisms</a:t>
            </a:r>
          </a:p>
        </p:txBody>
      </p:sp>
      <p:pic>
        <p:nvPicPr>
          <p:cNvPr id="5123" name="Picture 5" descr="Angraecum_arachnitesK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363855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Sphingi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38100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5943600" y="3962400"/>
            <a:ext cx="1276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Hawkmoth</a:t>
            </a:r>
          </a:p>
        </p:txBody>
      </p:sp>
      <p:sp>
        <p:nvSpPr>
          <p:cNvPr id="5126" name="Text Box 11"/>
          <p:cNvSpPr txBox="1">
            <a:spLocks noChangeArrowheads="1"/>
          </p:cNvSpPr>
          <p:nvPr/>
        </p:nvSpPr>
        <p:spPr bwMode="auto">
          <a:xfrm>
            <a:off x="1317625" y="5791200"/>
            <a:ext cx="233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b="1" i="1"/>
              <a:t>Angraecum arachnites</a:t>
            </a:r>
          </a:p>
          <a:p>
            <a:pPr algn="ctr" eaLnBrk="1" hangingPunct="1"/>
            <a:r>
              <a:rPr lang="en-US" b="1"/>
              <a:t>(Madagascan orchid)</a:t>
            </a:r>
          </a:p>
        </p:txBody>
      </p:sp>
      <p:sp>
        <p:nvSpPr>
          <p:cNvPr id="5127" name="Text Box 16"/>
          <p:cNvSpPr txBox="1">
            <a:spLocks noChangeArrowheads="1"/>
          </p:cNvSpPr>
          <p:nvPr/>
        </p:nvSpPr>
        <p:spPr bwMode="auto">
          <a:xfrm>
            <a:off x="4800600" y="4722813"/>
            <a:ext cx="38385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b="1"/>
              <a:t> Plants get ovules fertilized</a:t>
            </a:r>
          </a:p>
          <a:p>
            <a:pPr eaLnBrk="1" hangingPunct="1">
              <a:buFontTx/>
              <a:buChar char="•"/>
            </a:pPr>
            <a:endParaRPr lang="en-US" b="1"/>
          </a:p>
          <a:p>
            <a:pPr eaLnBrk="1" hangingPunct="1">
              <a:buFontTx/>
              <a:buChar char="•"/>
            </a:pPr>
            <a:r>
              <a:rPr lang="en-US" b="1"/>
              <a:t> Animals get pollen or nectar as food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/>
              <a:t>Pollination mutualisms</a:t>
            </a:r>
          </a:p>
        </p:txBody>
      </p:sp>
      <p:pic>
        <p:nvPicPr>
          <p:cNvPr id="6147" name="Picture 7" descr="allensF10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37528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8" descr="pollina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00400"/>
            <a:ext cx="47625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/>
              <a:t>Pollination mutualisms</a:t>
            </a:r>
          </a:p>
        </p:txBody>
      </p:sp>
      <p:pic>
        <p:nvPicPr>
          <p:cNvPr id="7171" name="Picture 6" descr="f-batg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35052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8" descr="f-bat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686300"/>
            <a:ext cx="388620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A Marcgravia evenia plant with flower bud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47800"/>
            <a:ext cx="3040063" cy="441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1"/>
          <p:cNvSpPr>
            <a:spLocks noChangeArrowheads="1"/>
          </p:cNvSpPr>
          <p:nvPr/>
        </p:nvSpPr>
        <p:spPr bwMode="auto">
          <a:xfrm>
            <a:off x="5410200" y="5865813"/>
            <a:ext cx="30400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 b="1" i="1" dirty="0" err="1"/>
              <a:t>Marcgravia</a:t>
            </a:r>
            <a:r>
              <a:rPr lang="en-US" sz="1200" b="1" i="1" dirty="0"/>
              <a:t> </a:t>
            </a:r>
            <a:r>
              <a:rPr lang="en-US" sz="1200" b="1" i="1" dirty="0" err="1"/>
              <a:t>evenia</a:t>
            </a:r>
            <a:r>
              <a:rPr lang="en-US" sz="1200" b="1" dirty="0"/>
              <a:t> has leaves that act like satellite dishes.</a:t>
            </a:r>
          </a:p>
          <a:p>
            <a:pPr algn="ctr"/>
            <a:r>
              <a:rPr lang="en-US" sz="1200" i="1" dirty="0"/>
              <a:t>Photograph courtesy </a:t>
            </a:r>
            <a:r>
              <a:rPr lang="en-US" sz="1200" i="1" dirty="0" err="1"/>
              <a:t>Corinna</a:t>
            </a:r>
            <a:r>
              <a:rPr lang="en-US" sz="1200" i="1" dirty="0"/>
              <a:t> U. Koch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/>
              <a:t>Seed dispersal mutualisms</a:t>
            </a:r>
          </a:p>
        </p:txBody>
      </p:sp>
      <p:pic>
        <p:nvPicPr>
          <p:cNvPr id="8195" name="Picture 4" descr="f-bat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1200"/>
            <a:ext cx="22479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f-bat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905000"/>
            <a:ext cx="13874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5181600" y="1066800"/>
            <a:ext cx="3460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 i="1"/>
              <a:t>Epomophorous wahlbergi</a:t>
            </a:r>
            <a:r>
              <a:rPr lang="en-US" b="1"/>
              <a:t> </a:t>
            </a:r>
          </a:p>
          <a:p>
            <a:pPr algn="ctr"/>
            <a:r>
              <a:rPr lang="en-US" b="1"/>
              <a:t>Whalberg's Epauletted Fruit Bat </a:t>
            </a:r>
          </a:p>
        </p:txBody>
      </p:sp>
      <p:pic>
        <p:nvPicPr>
          <p:cNvPr id="8198" name="Picture 9" descr="f-batg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95800"/>
            <a:ext cx="11334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1" descr="f-batg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19600"/>
            <a:ext cx="13430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12"/>
          <p:cNvSpPr txBox="1">
            <a:spLocks noChangeArrowheads="1"/>
          </p:cNvSpPr>
          <p:nvPr/>
        </p:nvSpPr>
        <p:spPr bwMode="auto">
          <a:xfrm>
            <a:off x="457200" y="1676400"/>
            <a:ext cx="29622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/>
              <a:t> Plant gets its seeds dispersed</a:t>
            </a:r>
          </a:p>
          <a:p>
            <a:pPr eaLnBrk="1" hangingPunct="1">
              <a:buFontTx/>
              <a:buChar char="•"/>
            </a:pPr>
            <a:endParaRPr lang="en-US"/>
          </a:p>
          <a:p>
            <a:pPr eaLnBrk="1" hangingPunct="1">
              <a:buFontTx/>
              <a:buChar char="•"/>
            </a:pPr>
            <a:r>
              <a:rPr lang="en-US"/>
              <a:t> Animal gets food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/>
              <a:t>Seed dispersal mutualisms</a:t>
            </a:r>
          </a:p>
        </p:txBody>
      </p:sp>
      <p:pic>
        <p:nvPicPr>
          <p:cNvPr id="9219" name="Picture 10" descr="291WildNutm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63750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11"/>
          <p:cNvSpPr txBox="1">
            <a:spLocks noChangeArrowheads="1"/>
          </p:cNvSpPr>
          <p:nvPr/>
        </p:nvSpPr>
        <p:spPr bwMode="auto">
          <a:xfrm>
            <a:off x="952500" y="4768850"/>
            <a:ext cx="2095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b="1" i="1"/>
              <a:t>Virola surinamensis</a:t>
            </a:r>
            <a:endParaRPr lang="en-US" b="1"/>
          </a:p>
          <a:p>
            <a:pPr algn="ctr" eaLnBrk="1" hangingPunct="1"/>
            <a:r>
              <a:rPr lang="en-US" b="1"/>
              <a:t>(Wild nutmeg)</a:t>
            </a:r>
            <a:endParaRPr lang="en-US" b="1" i="1"/>
          </a:p>
        </p:txBody>
      </p:sp>
      <p:pic>
        <p:nvPicPr>
          <p:cNvPr id="9221" name="Picture 15" descr="swainso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52600"/>
            <a:ext cx="4038600" cy="337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16"/>
          <p:cNvSpPr>
            <a:spLocks noChangeArrowheads="1"/>
          </p:cNvSpPr>
          <p:nvPr/>
        </p:nvSpPr>
        <p:spPr bwMode="auto">
          <a:xfrm>
            <a:off x="5384800" y="5257800"/>
            <a:ext cx="233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i="1"/>
              <a:t>ramphastos swainsonii</a:t>
            </a:r>
          </a:p>
          <a:p>
            <a:pPr algn="ctr"/>
            <a:r>
              <a:rPr lang="en-US" b="1"/>
              <a:t>(Toucan)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5725</TotalTime>
  <Words>1382</Words>
  <Application>Microsoft Office PowerPoint</Application>
  <PresentationFormat>On-screen Show (4:3)</PresentationFormat>
  <Paragraphs>350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Biological Sciences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Nuismer</dc:creator>
  <cp:lastModifiedBy>Nuismer</cp:lastModifiedBy>
  <cp:revision>759</cp:revision>
  <dcterms:created xsi:type="dcterms:W3CDTF">2004-02-10T02:01:49Z</dcterms:created>
  <dcterms:modified xsi:type="dcterms:W3CDTF">2015-04-02T17:22:17Z</dcterms:modified>
</cp:coreProperties>
</file>