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9" r:id="rId2"/>
    <p:sldId id="378" r:id="rId3"/>
    <p:sldId id="421" r:id="rId4"/>
    <p:sldId id="382" r:id="rId5"/>
    <p:sldId id="383" r:id="rId6"/>
    <p:sldId id="384" r:id="rId7"/>
    <p:sldId id="385" r:id="rId8"/>
    <p:sldId id="415" r:id="rId9"/>
    <p:sldId id="386" r:id="rId10"/>
    <p:sldId id="387" r:id="rId11"/>
    <p:sldId id="388" r:id="rId12"/>
    <p:sldId id="389" r:id="rId13"/>
    <p:sldId id="390" r:id="rId14"/>
    <p:sldId id="391" r:id="rId15"/>
    <p:sldId id="392" r:id="rId16"/>
    <p:sldId id="395" r:id="rId17"/>
    <p:sldId id="420" r:id="rId18"/>
    <p:sldId id="394" r:id="rId19"/>
    <p:sldId id="396" r:id="rId20"/>
    <p:sldId id="405" r:id="rId21"/>
    <p:sldId id="399" r:id="rId22"/>
    <p:sldId id="404" r:id="rId23"/>
    <p:sldId id="397" r:id="rId24"/>
    <p:sldId id="400" r:id="rId25"/>
    <p:sldId id="407" r:id="rId26"/>
    <p:sldId id="409" r:id="rId27"/>
    <p:sldId id="412" r:id="rId28"/>
    <p:sldId id="413" r:id="rId29"/>
    <p:sldId id="408" r:id="rId30"/>
    <p:sldId id="410" r:id="rId31"/>
    <p:sldId id="411" r:id="rId32"/>
    <p:sldId id="398" r:id="rId33"/>
    <p:sldId id="406" r:id="rId34"/>
    <p:sldId id="401" r:id="rId35"/>
    <p:sldId id="414"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99"/>
    <a:srgbClr val="FF6600"/>
    <a:srgbClr val="FF0000"/>
    <a:srgbClr val="FFFF00"/>
    <a:srgbClr val="00FFFF"/>
    <a:srgbClr val="00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93711" autoAdjust="0"/>
  </p:normalViewPr>
  <p:slideViewPr>
    <p:cSldViewPr>
      <p:cViewPr>
        <p:scale>
          <a:sx n="100" d="100"/>
          <a:sy n="100" d="100"/>
        </p:scale>
        <p:origin x="-1860" y="-5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AB4C90-D650-4DC1-A940-423F3D23FEEE}" type="slidenum">
              <a:rPr lang="en-US"/>
              <a:pPr>
                <a:defRPr/>
              </a:pPr>
              <a:t>‹#›</a:t>
            </a:fld>
            <a:endParaRPr lang="en-US"/>
          </a:p>
        </p:txBody>
      </p:sp>
    </p:spTree>
    <p:extLst>
      <p:ext uri="{BB962C8B-B14F-4D97-AF65-F5344CB8AC3E}">
        <p14:creationId xmlns:p14="http://schemas.microsoft.com/office/powerpoint/2010/main" val="311817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B7E85D-EBF6-4006-924E-0FC023BB0B7A}" type="slidenum">
              <a:rPr lang="en-US"/>
              <a:pPr>
                <a:defRPr/>
              </a:pPr>
              <a:t>‹#›</a:t>
            </a:fld>
            <a:endParaRPr lang="en-US"/>
          </a:p>
        </p:txBody>
      </p:sp>
    </p:spTree>
    <p:extLst>
      <p:ext uri="{BB962C8B-B14F-4D97-AF65-F5344CB8AC3E}">
        <p14:creationId xmlns:p14="http://schemas.microsoft.com/office/powerpoint/2010/main" val="36819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ADA328-E71D-4537-87C4-CDA483C274B2}" type="slidenum">
              <a:rPr lang="en-US"/>
              <a:pPr>
                <a:defRPr/>
              </a:pPr>
              <a:t>‹#›</a:t>
            </a:fld>
            <a:endParaRPr lang="en-US"/>
          </a:p>
        </p:txBody>
      </p:sp>
    </p:spTree>
    <p:extLst>
      <p:ext uri="{BB962C8B-B14F-4D97-AF65-F5344CB8AC3E}">
        <p14:creationId xmlns:p14="http://schemas.microsoft.com/office/powerpoint/2010/main" val="28134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F19610-26C4-46AA-8FE9-AC796BB76D7A}" type="slidenum">
              <a:rPr lang="en-US"/>
              <a:pPr>
                <a:defRPr/>
              </a:pPr>
              <a:t>‹#›</a:t>
            </a:fld>
            <a:endParaRPr lang="en-US"/>
          </a:p>
        </p:txBody>
      </p:sp>
    </p:spTree>
    <p:extLst>
      <p:ext uri="{BB962C8B-B14F-4D97-AF65-F5344CB8AC3E}">
        <p14:creationId xmlns:p14="http://schemas.microsoft.com/office/powerpoint/2010/main" val="250296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455181-45D5-4FA2-91D7-587DE57ACC3F}" type="slidenum">
              <a:rPr lang="en-US"/>
              <a:pPr>
                <a:defRPr/>
              </a:pPr>
              <a:t>‹#›</a:t>
            </a:fld>
            <a:endParaRPr lang="en-US"/>
          </a:p>
        </p:txBody>
      </p:sp>
    </p:spTree>
    <p:extLst>
      <p:ext uri="{BB962C8B-B14F-4D97-AF65-F5344CB8AC3E}">
        <p14:creationId xmlns:p14="http://schemas.microsoft.com/office/powerpoint/2010/main" val="368392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97E301-114E-49F4-AF36-79A14A9D84A9}" type="slidenum">
              <a:rPr lang="en-US"/>
              <a:pPr>
                <a:defRPr/>
              </a:pPr>
              <a:t>‹#›</a:t>
            </a:fld>
            <a:endParaRPr lang="en-US"/>
          </a:p>
        </p:txBody>
      </p:sp>
    </p:spTree>
    <p:extLst>
      <p:ext uri="{BB962C8B-B14F-4D97-AF65-F5344CB8AC3E}">
        <p14:creationId xmlns:p14="http://schemas.microsoft.com/office/powerpoint/2010/main" val="65322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F2246-CC16-4348-AAA1-E492B363C53C}" type="slidenum">
              <a:rPr lang="en-US"/>
              <a:pPr>
                <a:defRPr/>
              </a:pPr>
              <a:t>‹#›</a:t>
            </a:fld>
            <a:endParaRPr lang="en-US"/>
          </a:p>
        </p:txBody>
      </p:sp>
    </p:spTree>
    <p:extLst>
      <p:ext uri="{BB962C8B-B14F-4D97-AF65-F5344CB8AC3E}">
        <p14:creationId xmlns:p14="http://schemas.microsoft.com/office/powerpoint/2010/main" val="126059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654CDB-E02A-41A4-81BD-F1FCCAC4B798}" type="slidenum">
              <a:rPr lang="en-US"/>
              <a:pPr>
                <a:defRPr/>
              </a:pPr>
              <a:t>‹#›</a:t>
            </a:fld>
            <a:endParaRPr lang="en-US"/>
          </a:p>
        </p:txBody>
      </p:sp>
    </p:spTree>
    <p:extLst>
      <p:ext uri="{BB962C8B-B14F-4D97-AF65-F5344CB8AC3E}">
        <p14:creationId xmlns:p14="http://schemas.microsoft.com/office/powerpoint/2010/main" val="139493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990062-B314-49FD-8C56-74C40E8558F5}" type="slidenum">
              <a:rPr lang="en-US"/>
              <a:pPr>
                <a:defRPr/>
              </a:pPr>
              <a:t>‹#›</a:t>
            </a:fld>
            <a:endParaRPr lang="en-US"/>
          </a:p>
        </p:txBody>
      </p:sp>
    </p:spTree>
    <p:extLst>
      <p:ext uri="{BB962C8B-B14F-4D97-AF65-F5344CB8AC3E}">
        <p14:creationId xmlns:p14="http://schemas.microsoft.com/office/powerpoint/2010/main" val="348449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4FFB9B-03BF-41B5-8D7D-B64BF5E432E1}" type="slidenum">
              <a:rPr lang="en-US"/>
              <a:pPr>
                <a:defRPr/>
              </a:pPr>
              <a:t>‹#›</a:t>
            </a:fld>
            <a:endParaRPr lang="en-US"/>
          </a:p>
        </p:txBody>
      </p:sp>
    </p:spTree>
    <p:extLst>
      <p:ext uri="{BB962C8B-B14F-4D97-AF65-F5344CB8AC3E}">
        <p14:creationId xmlns:p14="http://schemas.microsoft.com/office/powerpoint/2010/main" val="466944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977E34-F622-4A7E-AF26-23B37A8FD3F9}" type="slidenum">
              <a:rPr lang="en-US"/>
              <a:pPr>
                <a:defRPr/>
              </a:pPr>
              <a:t>‹#›</a:t>
            </a:fld>
            <a:endParaRPr lang="en-US"/>
          </a:p>
        </p:txBody>
      </p:sp>
    </p:spTree>
    <p:extLst>
      <p:ext uri="{BB962C8B-B14F-4D97-AF65-F5344CB8AC3E}">
        <p14:creationId xmlns:p14="http://schemas.microsoft.com/office/powerpoint/2010/main" val="248457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3FA8837-95C0-4607-83D0-F0E720FB80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mediterranea.org/cae/divulgac/peces/espinoso.htm" TargetMode="Externa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m/imgres?imgurl=www.lni.wa.gov/sharp/derm/images/Phyto%20wild%20parsnip.jpg&amp;imgrefurl=http://www.lni.wa.gov/sharp/derm/phytoslides/slides3.htm&amp;h=1178&amp;w=1784&amp;sz=55&amp;tbnid=rV3Ma-8kuq8J:&amp;tbnh=98&amp;tbnw=149&amp;prev=/images?q=wild+parsnip&amp;hl=en&amp;lr=&amp;ie=UTF-8&amp;oe=UTF-8" TargetMode="External"/><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images.google.com/imgres?imgurl=www.lni.wa.gov/sharp/derm/images/Phyto%20wild%20parsnip.jpg&amp;imgrefurl=http://www.lni.wa.gov/sharp/derm/phytoslides/slides3.htm&amp;h=1178&amp;w=1784&amp;sz=55&amp;tbnid=rV3Ma-8kuq8J:&amp;tbnh=98&amp;tbnw=149&amp;prev=/images?q=wild+parsnip&amp;hl=en&amp;lr=&amp;ie=UTF-8&amp;oe=UTF-8" TargetMode="Externa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3"/>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solidFill>
                  <a:schemeClr val="bg1"/>
                </a:solidFill>
              </a:rPr>
              <a:t>Mutualism</a:t>
            </a:r>
          </a:p>
        </p:txBody>
      </p:sp>
      <p:sp>
        <p:nvSpPr>
          <p:cNvPr id="2" name="TextBox 1"/>
          <p:cNvSpPr txBox="1"/>
          <p:nvPr/>
        </p:nvSpPr>
        <p:spPr>
          <a:xfrm>
            <a:off x="0" y="609600"/>
            <a:ext cx="9144000" cy="584775"/>
          </a:xfrm>
          <a:prstGeom prst="rect">
            <a:avLst/>
          </a:prstGeom>
          <a:noFill/>
        </p:spPr>
        <p:txBody>
          <a:bodyPr wrap="square" rtlCol="0">
            <a:spAutoFit/>
          </a:bodyPr>
          <a:lstStyle/>
          <a:p>
            <a:pPr algn="ctr"/>
            <a:r>
              <a:rPr lang="en-US" sz="3200" b="1" dirty="0" smtClean="0"/>
              <a:t>Change to structure of Exam 3</a:t>
            </a:r>
            <a:endParaRPr lang="en-US" sz="3200" b="1" dirty="0"/>
          </a:p>
        </p:txBody>
      </p:sp>
      <p:sp>
        <p:nvSpPr>
          <p:cNvPr id="3" name="TextBox 2"/>
          <p:cNvSpPr txBox="1"/>
          <p:nvPr/>
        </p:nvSpPr>
        <p:spPr>
          <a:xfrm>
            <a:off x="381000" y="1905000"/>
            <a:ext cx="7840608"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t>Equations you do not need to memorize will now be included as an Appendix</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Equations will no longer be included within the question in which they are used</a:t>
            </a:r>
          </a:p>
          <a:p>
            <a:endParaRPr lang="en-US" dirty="0"/>
          </a:p>
        </p:txBody>
      </p:sp>
      <p:sp>
        <p:nvSpPr>
          <p:cNvPr id="4" name="TextBox 3"/>
          <p:cNvSpPr txBox="1"/>
          <p:nvPr/>
        </p:nvSpPr>
        <p:spPr>
          <a:xfrm>
            <a:off x="609600" y="3429000"/>
            <a:ext cx="8382000" cy="1200329"/>
          </a:xfrm>
          <a:prstGeom prst="rect">
            <a:avLst/>
          </a:prstGeom>
          <a:noFill/>
        </p:spPr>
        <p:txBody>
          <a:bodyPr wrap="square" rtlCol="0">
            <a:spAutoFit/>
          </a:bodyPr>
          <a:lstStyle/>
          <a:p>
            <a:r>
              <a:rPr lang="en-US" b="1" dirty="0" smtClean="0"/>
              <a:t>What does this mean for you?</a:t>
            </a:r>
          </a:p>
          <a:p>
            <a:endParaRPr lang="en-US" dirty="0"/>
          </a:p>
          <a:p>
            <a:pPr marL="285750" indent="-285750">
              <a:buFont typeface="Wingdings"/>
              <a:buChar char="è"/>
            </a:pPr>
            <a:r>
              <a:rPr lang="en-US" dirty="0" smtClean="0">
                <a:sym typeface="Wingdings" panose="05000000000000000000" pitchFamily="2" charset="2"/>
              </a:rPr>
              <a:t>You need to be able to recognize which equation you should use for each type of </a:t>
            </a:r>
          </a:p>
          <a:p>
            <a:r>
              <a:rPr lang="en-US" dirty="0">
                <a:sym typeface="Wingdings" panose="05000000000000000000" pitchFamily="2" charset="2"/>
              </a:rPr>
              <a:t> </a:t>
            </a:r>
            <a:r>
              <a:rPr lang="en-US" dirty="0" smtClean="0">
                <a:sym typeface="Wingdings" panose="05000000000000000000" pitchFamily="2" charset="2"/>
              </a:rPr>
              <a:t>    question</a:t>
            </a:r>
            <a:endParaRPr lang="en-US" dirty="0"/>
          </a:p>
        </p:txBody>
      </p:sp>
    </p:spTree>
    <p:extLst>
      <p:ext uri="{BB962C8B-B14F-4D97-AF65-F5344CB8AC3E}">
        <p14:creationId xmlns:p14="http://schemas.microsoft.com/office/powerpoint/2010/main" val="312906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228600"/>
            <a:ext cx="9144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Is there genetic variation for insect resistance?</a:t>
            </a:r>
          </a:p>
          <a:p>
            <a:pPr algn="ctr" eaLnBrk="1" hangingPunct="1"/>
            <a:r>
              <a:rPr lang="en-US" b="1" i="1">
                <a:solidFill>
                  <a:srgbClr val="0066FF"/>
                </a:solidFill>
              </a:rPr>
              <a:t>h</a:t>
            </a:r>
            <a:r>
              <a:rPr lang="en-US" b="1" i="1" baseline="30000">
                <a:solidFill>
                  <a:srgbClr val="0066FF"/>
                </a:solidFill>
              </a:rPr>
              <a:t>2</a:t>
            </a:r>
            <a:r>
              <a:rPr lang="en-US" b="1" i="1">
                <a:solidFill>
                  <a:srgbClr val="0066FF"/>
                </a:solidFill>
              </a:rPr>
              <a:t> </a:t>
            </a:r>
            <a:r>
              <a:rPr lang="en-US" b="1">
                <a:solidFill>
                  <a:srgbClr val="0066FF"/>
                </a:solidFill>
              </a:rPr>
              <a:t>&gt; 0?</a:t>
            </a:r>
            <a:endParaRPr lang="en-US" sz="3200" b="1"/>
          </a:p>
        </p:txBody>
      </p:sp>
      <p:sp>
        <p:nvSpPr>
          <p:cNvPr id="10243" name="Text Box 3"/>
          <p:cNvSpPr txBox="1">
            <a:spLocks noChangeArrowheads="1"/>
          </p:cNvSpPr>
          <p:nvPr/>
        </p:nvSpPr>
        <p:spPr bwMode="auto">
          <a:xfrm>
            <a:off x="533400" y="1447800"/>
            <a:ext cx="4587875"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a:t>Berenbaum and Zangerl (1992):</a:t>
            </a:r>
            <a:r>
              <a:rPr lang="en-US"/>
              <a:t> </a:t>
            </a:r>
          </a:p>
          <a:p>
            <a:pPr eaLnBrk="1" hangingPunct="1"/>
            <a:endParaRPr lang="en-US"/>
          </a:p>
          <a:p>
            <a:pPr eaLnBrk="1" hangingPunct="1">
              <a:buFontTx/>
              <a:buChar char="•"/>
            </a:pPr>
            <a:r>
              <a:rPr lang="en-US"/>
              <a:t>Dissected guts out of larvae from 6 different families</a:t>
            </a:r>
          </a:p>
          <a:p>
            <a:pPr eaLnBrk="1" hangingPunct="1">
              <a:buFontTx/>
              <a:buChar char="•"/>
            </a:pPr>
            <a:endParaRPr lang="en-US"/>
          </a:p>
          <a:p>
            <a:pPr eaLnBrk="1" hangingPunct="1">
              <a:buFontTx/>
              <a:buChar char="•"/>
            </a:pPr>
            <a:endParaRPr lang="en-US"/>
          </a:p>
          <a:p>
            <a:pPr eaLnBrk="1" hangingPunct="1">
              <a:buFontTx/>
              <a:buChar char="•"/>
            </a:pPr>
            <a:r>
              <a:rPr lang="en-US"/>
              <a:t> Measured the rate at which these guts metabolized furanocoumarins</a:t>
            </a:r>
          </a:p>
          <a:p>
            <a:pPr eaLnBrk="1" hangingPunct="1">
              <a:buFontTx/>
              <a:buChar char="•"/>
            </a:pPr>
            <a:endParaRPr lang="en-US"/>
          </a:p>
          <a:p>
            <a:pPr eaLnBrk="1" hangingPunct="1">
              <a:buFontTx/>
              <a:buChar char="•"/>
            </a:pPr>
            <a:endParaRPr lang="en-US"/>
          </a:p>
          <a:p>
            <a:pPr eaLnBrk="1" hangingPunct="1">
              <a:buFontTx/>
              <a:buChar char="•"/>
            </a:pPr>
            <a:r>
              <a:rPr lang="en-US"/>
              <a:t> Used this data to estimate </a:t>
            </a:r>
            <a:r>
              <a:rPr lang="en-US" b="1" i="1"/>
              <a:t>heritabilities</a:t>
            </a:r>
            <a:r>
              <a:rPr lang="en-US"/>
              <a:t> for metabolism of furanocoumarins</a:t>
            </a:r>
          </a:p>
          <a:p>
            <a:pPr eaLnBrk="1" hangingPunct="1">
              <a:buFontTx/>
              <a:buChar char="•"/>
            </a:pPr>
            <a:endParaRPr lang="en-US"/>
          </a:p>
          <a:p>
            <a:pPr eaLnBrk="1" hangingPunct="1">
              <a:buFontTx/>
              <a:buChar char="•"/>
            </a:pPr>
            <a:endParaRPr lang="en-US"/>
          </a:p>
          <a:p>
            <a:pPr eaLnBrk="1" hangingPunct="1">
              <a:buFontTx/>
              <a:buChar char="•"/>
            </a:pPr>
            <a:r>
              <a:rPr lang="en-US"/>
              <a:t> Found substantial genetic variation for furanocoumarin metabolism</a:t>
            </a:r>
          </a:p>
        </p:txBody>
      </p:sp>
      <p:graphicFrame>
        <p:nvGraphicFramePr>
          <p:cNvPr id="507931" name="Group 27"/>
          <p:cNvGraphicFramePr>
            <a:graphicFrameLocks noGrp="1"/>
          </p:cNvGraphicFramePr>
          <p:nvPr/>
        </p:nvGraphicFramePr>
        <p:xfrm>
          <a:off x="5791200" y="2819400"/>
          <a:ext cx="2438400" cy="1371600"/>
        </p:xfrm>
        <a:graphic>
          <a:graphicData uri="http://schemas.openxmlformats.org/drawingml/2006/table">
            <a:tbl>
              <a:tblPr/>
              <a:tblGrid>
                <a:gridCol w="1219200"/>
                <a:gridCol w="1219200"/>
              </a:tblGrid>
              <a:tr h="361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Trait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itchFamily="18" charset="0"/>
                        </a:rPr>
                        <a:t>h</a:t>
                      </a:r>
                      <a:r>
                        <a:rPr kumimoji="0" lang="en-US" sz="1600" b="0" i="0" u="none" strike="noStrike" cap="none" normalizeH="0" baseline="30000" smtClean="0">
                          <a:ln>
                            <a:noFill/>
                          </a:ln>
                          <a:solidFill>
                            <a:schemeClr val="tx1"/>
                          </a:solidFill>
                          <a:effectLst/>
                          <a:latin typeface="Times New Roman" pitchFamily="18" charset="0"/>
                        </a:rPr>
                        <a:t>2</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Bergaptin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.326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Xanthotoxin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.450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Sphondin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61" name="Text Box 29"/>
          <p:cNvSpPr txBox="1">
            <a:spLocks noChangeArrowheads="1"/>
          </p:cNvSpPr>
          <p:nvPr/>
        </p:nvSpPr>
        <p:spPr bwMode="auto">
          <a:xfrm>
            <a:off x="5867400" y="21717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Heritabilities for P450 metabolism furanocoumarins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228600"/>
            <a:ext cx="9144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Is there selection for increased plant toxicity?</a:t>
            </a:r>
          </a:p>
          <a:p>
            <a:pPr algn="ctr" eaLnBrk="1" hangingPunct="1"/>
            <a:r>
              <a:rPr lang="en-US" b="1" i="1">
                <a:solidFill>
                  <a:srgbClr val="FF0000"/>
                </a:solidFill>
              </a:rPr>
              <a:t>S</a:t>
            </a:r>
            <a:r>
              <a:rPr lang="en-US" b="1" baseline="-25000">
                <a:solidFill>
                  <a:srgbClr val="FF0000"/>
                </a:solidFill>
              </a:rPr>
              <a:t>1</a:t>
            </a:r>
            <a:r>
              <a:rPr lang="en-US" b="1">
                <a:solidFill>
                  <a:srgbClr val="FF0000"/>
                </a:solidFill>
              </a:rPr>
              <a:t>(</a:t>
            </a:r>
            <a:r>
              <a:rPr lang="en-US" b="1">
                <a:solidFill>
                  <a:srgbClr val="FF0000"/>
                </a:solidFill>
                <a:sym typeface="Mathematica1" pitchFamily="2" charset="2"/>
              </a:rPr>
              <a:t></a:t>
            </a:r>
            <a:r>
              <a:rPr lang="en-US" b="1" baseline="-25000">
                <a:solidFill>
                  <a:srgbClr val="FF0000"/>
                </a:solidFill>
                <a:sym typeface="Mathematica1" pitchFamily="2" charset="2"/>
              </a:rPr>
              <a:t>2</a:t>
            </a:r>
            <a:r>
              <a:rPr lang="en-US" b="1">
                <a:solidFill>
                  <a:srgbClr val="FF0000"/>
                </a:solidFill>
                <a:sym typeface="Mathematica1" pitchFamily="2" charset="2"/>
              </a:rPr>
              <a:t>)?</a:t>
            </a:r>
            <a:endParaRPr lang="en-US" b="1" i="1">
              <a:solidFill>
                <a:srgbClr val="FF0000"/>
              </a:solidFill>
              <a:sym typeface="Mathematica1" pitchFamily="2" charset="2"/>
            </a:endParaRPr>
          </a:p>
        </p:txBody>
      </p:sp>
      <p:graphicFrame>
        <p:nvGraphicFramePr>
          <p:cNvPr id="508931" name="Group 3"/>
          <p:cNvGraphicFramePr>
            <a:graphicFrameLocks noGrp="1"/>
          </p:cNvGraphicFramePr>
          <p:nvPr/>
        </p:nvGraphicFramePr>
        <p:xfrm>
          <a:off x="5943600" y="2971800"/>
          <a:ext cx="2438400" cy="1371600"/>
        </p:xfrm>
        <a:graphic>
          <a:graphicData uri="http://schemas.openxmlformats.org/drawingml/2006/table">
            <a:tbl>
              <a:tblPr/>
              <a:tblGrid>
                <a:gridCol w="1219200"/>
                <a:gridCol w="1219200"/>
              </a:tblGrid>
              <a:tr h="361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Trait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itchFamily="18" charset="0"/>
                        </a:rPr>
                        <a:t>S</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Bergaptin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.0107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Xanthotoxin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Sphondin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.0106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84" name="Text Box 20"/>
          <p:cNvSpPr txBox="1">
            <a:spLocks noChangeArrowheads="1"/>
          </p:cNvSpPr>
          <p:nvPr/>
        </p:nvSpPr>
        <p:spPr bwMode="auto">
          <a:xfrm>
            <a:off x="6000750" y="2324100"/>
            <a:ext cx="2362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Selection differentials for seed furanocoumarin concentration</a:t>
            </a:r>
          </a:p>
        </p:txBody>
      </p:sp>
      <p:sp>
        <p:nvSpPr>
          <p:cNvPr id="11285" name="Text Box 21"/>
          <p:cNvSpPr txBox="1">
            <a:spLocks noChangeArrowheads="1"/>
          </p:cNvSpPr>
          <p:nvPr/>
        </p:nvSpPr>
        <p:spPr bwMode="auto">
          <a:xfrm>
            <a:off x="669925" y="1905000"/>
            <a:ext cx="458787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a:t>Berenbaum et. al. (1986):</a:t>
            </a:r>
          </a:p>
          <a:p>
            <a:pPr eaLnBrk="1" hangingPunct="1"/>
            <a:endParaRPr lang="en-US" sz="2000" b="1" u="sng"/>
          </a:p>
          <a:p>
            <a:pPr eaLnBrk="1" hangingPunct="1">
              <a:buFontTx/>
              <a:buChar char="•"/>
            </a:pPr>
            <a:r>
              <a:rPr lang="en-US"/>
              <a:t> Measured concentrations of toxic furanocoumarins in plants grown in the field</a:t>
            </a:r>
          </a:p>
          <a:p>
            <a:pPr eaLnBrk="1" hangingPunct="1">
              <a:buFontTx/>
              <a:buChar char="•"/>
            </a:pPr>
            <a:endParaRPr lang="en-US"/>
          </a:p>
          <a:p>
            <a:pPr eaLnBrk="1" hangingPunct="1">
              <a:buFontTx/>
              <a:buChar char="•"/>
            </a:pPr>
            <a:r>
              <a:rPr lang="en-US"/>
              <a:t> Measured the seed set of each plant at the end of the study</a:t>
            </a:r>
          </a:p>
          <a:p>
            <a:pPr eaLnBrk="1" hangingPunct="1">
              <a:buFontTx/>
              <a:buChar char="•"/>
            </a:pPr>
            <a:endParaRPr lang="en-US"/>
          </a:p>
          <a:p>
            <a:pPr eaLnBrk="1" hangingPunct="1">
              <a:buFontTx/>
              <a:buChar char="•"/>
            </a:pPr>
            <a:r>
              <a:rPr lang="en-US"/>
              <a:t> Used this data to estimate </a:t>
            </a:r>
            <a:r>
              <a:rPr lang="en-US" i="1"/>
              <a:t>Selection differentials</a:t>
            </a:r>
            <a:r>
              <a:rPr lang="en-US"/>
              <a:t> for furanocoumarin concentration</a:t>
            </a:r>
          </a:p>
          <a:p>
            <a:pPr eaLnBrk="1" hangingPunct="1">
              <a:buFontTx/>
              <a:buChar char="•"/>
            </a:pPr>
            <a:endParaRPr lang="en-US"/>
          </a:p>
          <a:p>
            <a:pPr eaLnBrk="1" hangingPunct="1">
              <a:buFontTx/>
              <a:buChar char="•"/>
            </a:pPr>
            <a:r>
              <a:rPr lang="en-US"/>
              <a:t> Found statistically significant selection acting on the concentration of Bergaptin</a:t>
            </a:r>
          </a:p>
          <a:p>
            <a:pPr eaLnBrk="1" hangingPunct="1">
              <a:buFontTx/>
              <a:buChar cha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228600"/>
            <a:ext cx="9144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Is there selection for increased insect resistance?</a:t>
            </a:r>
          </a:p>
          <a:p>
            <a:pPr algn="ctr" eaLnBrk="1" hangingPunct="1"/>
            <a:r>
              <a:rPr lang="en-US" b="1" i="1">
                <a:solidFill>
                  <a:srgbClr val="FF0000"/>
                </a:solidFill>
              </a:rPr>
              <a:t>S</a:t>
            </a:r>
            <a:r>
              <a:rPr lang="en-US" b="1" baseline="-25000">
                <a:solidFill>
                  <a:srgbClr val="FF0000"/>
                </a:solidFill>
              </a:rPr>
              <a:t>2</a:t>
            </a:r>
            <a:r>
              <a:rPr lang="en-US" b="1">
                <a:solidFill>
                  <a:srgbClr val="FF0000"/>
                </a:solidFill>
              </a:rPr>
              <a:t>(</a:t>
            </a:r>
            <a:r>
              <a:rPr lang="en-US" b="1">
                <a:solidFill>
                  <a:srgbClr val="FF0000"/>
                </a:solidFill>
                <a:sym typeface="Mathematica1" pitchFamily="2" charset="2"/>
              </a:rPr>
              <a:t></a:t>
            </a:r>
            <a:r>
              <a:rPr lang="en-US" b="1" baseline="-25000">
                <a:solidFill>
                  <a:srgbClr val="FF0000"/>
                </a:solidFill>
                <a:sym typeface="Mathematica1" pitchFamily="2" charset="2"/>
              </a:rPr>
              <a:t>1</a:t>
            </a:r>
            <a:r>
              <a:rPr lang="en-US" b="1">
                <a:solidFill>
                  <a:srgbClr val="FF0000"/>
                </a:solidFill>
                <a:sym typeface="Mathematica1" pitchFamily="2" charset="2"/>
              </a:rPr>
              <a:t>)?</a:t>
            </a:r>
            <a:endParaRPr lang="en-US" sz="3200" b="1"/>
          </a:p>
        </p:txBody>
      </p:sp>
      <p:sp>
        <p:nvSpPr>
          <p:cNvPr id="12291" name="Text Box 3"/>
          <p:cNvSpPr txBox="1">
            <a:spLocks noChangeArrowheads="1"/>
          </p:cNvSpPr>
          <p:nvPr/>
        </p:nvSpPr>
        <p:spPr bwMode="auto">
          <a:xfrm>
            <a:off x="669925" y="1905000"/>
            <a:ext cx="458787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a:t>Zangerl and Berenbaum (1993):</a:t>
            </a:r>
          </a:p>
          <a:p>
            <a:pPr eaLnBrk="1" hangingPunct="1"/>
            <a:endParaRPr lang="en-US" sz="2000" b="1" u="sng"/>
          </a:p>
          <a:p>
            <a:pPr eaLnBrk="1" hangingPunct="1">
              <a:buFontTx/>
              <a:buChar char="•"/>
            </a:pPr>
            <a:r>
              <a:rPr lang="en-US"/>
              <a:t> Measured concentrations of toxic furanocoumarins in plants</a:t>
            </a:r>
          </a:p>
          <a:p>
            <a:pPr eaLnBrk="1" hangingPunct="1">
              <a:buFontTx/>
              <a:buChar char="•"/>
            </a:pPr>
            <a:endParaRPr lang="en-US"/>
          </a:p>
          <a:p>
            <a:pPr eaLnBrk="1" hangingPunct="1">
              <a:buFontTx/>
              <a:buChar char="•"/>
            </a:pPr>
            <a:r>
              <a:rPr lang="en-US"/>
              <a:t> Measured the growth rate of larvae on each plant</a:t>
            </a:r>
          </a:p>
          <a:p>
            <a:pPr eaLnBrk="1" hangingPunct="1">
              <a:buFontTx/>
              <a:buChar char="•"/>
            </a:pPr>
            <a:endParaRPr lang="en-US"/>
          </a:p>
          <a:p>
            <a:pPr eaLnBrk="1" hangingPunct="1">
              <a:buFontTx/>
              <a:buChar char="•"/>
            </a:pPr>
            <a:r>
              <a:rPr lang="en-US"/>
              <a:t> Measured the rate of larval metabolism for furanocoumarins</a:t>
            </a:r>
          </a:p>
          <a:p>
            <a:pPr eaLnBrk="1" hangingPunct="1">
              <a:buFontTx/>
              <a:buChar char="•"/>
            </a:pPr>
            <a:endParaRPr lang="en-US"/>
          </a:p>
          <a:p>
            <a:pPr eaLnBrk="1" hangingPunct="1">
              <a:buFontTx/>
              <a:buChar char="•"/>
            </a:pPr>
            <a:r>
              <a:rPr lang="en-US"/>
              <a:t> Found that larvae with a high metabolic rate grew faster on highly toxic plants</a:t>
            </a:r>
          </a:p>
          <a:p>
            <a:pPr eaLnBrk="1" hangingPunct="1">
              <a:buFontTx/>
              <a:buChar char="•"/>
            </a:pPr>
            <a:endParaRPr lang="en-US"/>
          </a:p>
        </p:txBody>
      </p:sp>
      <p:pic>
        <p:nvPicPr>
          <p:cNvPr id="12292" name="Picture 6" descr="webbing.JPG (102783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09800"/>
            <a:ext cx="2119313"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sym typeface="Wingdings" pitchFamily="2" charset="2"/>
              </a:rPr>
              <a:t> This</a:t>
            </a:r>
            <a:r>
              <a:rPr lang="en-US" sz="2800" b="1"/>
              <a:t> interaction meets all the criteria for coevolution</a:t>
            </a:r>
          </a:p>
        </p:txBody>
      </p:sp>
      <p:sp>
        <p:nvSpPr>
          <p:cNvPr id="13315" name="Text Box 3"/>
          <p:cNvSpPr txBox="1">
            <a:spLocks noChangeArrowheads="1"/>
          </p:cNvSpPr>
          <p:nvPr/>
        </p:nvSpPr>
        <p:spPr bwMode="auto">
          <a:xfrm>
            <a:off x="304800" y="2038350"/>
            <a:ext cx="86137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a:t>
            </a:r>
            <a:r>
              <a:rPr lang="en-US" b="1">
                <a:solidFill>
                  <a:srgbClr val="0066FF"/>
                </a:solidFill>
              </a:rPr>
              <a:t>Genetic variation</a:t>
            </a:r>
            <a:r>
              <a:rPr lang="en-US" b="1"/>
              <a:t> exists for plant production of furanocoumarins</a:t>
            </a:r>
          </a:p>
          <a:p>
            <a:pPr eaLnBrk="1" hangingPunct="1">
              <a:buFontTx/>
              <a:buChar char="•"/>
            </a:pPr>
            <a:endParaRPr lang="en-US" b="1"/>
          </a:p>
          <a:p>
            <a:pPr eaLnBrk="1" hangingPunct="1">
              <a:buFontTx/>
              <a:buChar char="•"/>
            </a:pPr>
            <a:endParaRPr lang="en-US" b="1"/>
          </a:p>
          <a:p>
            <a:pPr eaLnBrk="1" hangingPunct="1">
              <a:buFontTx/>
              <a:buChar char="•"/>
            </a:pPr>
            <a:r>
              <a:rPr lang="en-US" b="1"/>
              <a:t> </a:t>
            </a:r>
            <a:r>
              <a:rPr lang="en-US" b="1">
                <a:solidFill>
                  <a:srgbClr val="0066FF"/>
                </a:solidFill>
              </a:rPr>
              <a:t>Genetic variation</a:t>
            </a:r>
            <a:r>
              <a:rPr lang="en-US" b="1"/>
              <a:t> exists for furanocoumarin metabolism in the moth</a:t>
            </a:r>
          </a:p>
          <a:p>
            <a:pPr eaLnBrk="1" hangingPunct="1">
              <a:buFontTx/>
              <a:buChar char="•"/>
            </a:pPr>
            <a:endParaRPr lang="en-US" b="1"/>
          </a:p>
          <a:p>
            <a:pPr eaLnBrk="1" hangingPunct="1">
              <a:buFontTx/>
              <a:buChar char="•"/>
            </a:pPr>
            <a:endParaRPr lang="en-US" b="1"/>
          </a:p>
          <a:p>
            <a:pPr eaLnBrk="1" hangingPunct="1">
              <a:buFontTx/>
              <a:buChar char="•"/>
            </a:pPr>
            <a:r>
              <a:rPr lang="en-US" b="1"/>
              <a:t> </a:t>
            </a:r>
            <a:r>
              <a:rPr lang="en-US" b="1">
                <a:solidFill>
                  <a:srgbClr val="FF0000"/>
                </a:solidFill>
              </a:rPr>
              <a:t>Natural selection</a:t>
            </a:r>
            <a:r>
              <a:rPr lang="en-US" b="1"/>
              <a:t> favors plants with greater concentrations of furanocoumarins</a:t>
            </a:r>
          </a:p>
          <a:p>
            <a:pPr eaLnBrk="1" hangingPunct="1">
              <a:buFontTx/>
              <a:buChar char="•"/>
            </a:pPr>
            <a:endParaRPr lang="en-US" b="1"/>
          </a:p>
          <a:p>
            <a:pPr eaLnBrk="1" hangingPunct="1">
              <a:buFontTx/>
              <a:buChar char="•"/>
            </a:pPr>
            <a:endParaRPr lang="en-US" b="1"/>
          </a:p>
          <a:p>
            <a:pPr eaLnBrk="1" hangingPunct="1">
              <a:buFontTx/>
              <a:buChar char="•"/>
            </a:pPr>
            <a:r>
              <a:rPr lang="en-US" b="1"/>
              <a:t> </a:t>
            </a:r>
            <a:r>
              <a:rPr lang="en-US" b="1">
                <a:solidFill>
                  <a:srgbClr val="FF0000"/>
                </a:solidFill>
              </a:rPr>
              <a:t>Natural selection</a:t>
            </a:r>
            <a:r>
              <a:rPr lang="en-US" b="1"/>
              <a:t> favors moths with an increased rate of furanocoumarin metabolism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Have the webworm and parsnip coevolved?</a:t>
            </a:r>
          </a:p>
        </p:txBody>
      </p:sp>
      <p:pic>
        <p:nvPicPr>
          <p:cNvPr id="14339" name="Picture 6" descr="matching.jpg (70304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52600"/>
            <a:ext cx="2605088"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7"/>
          <p:cNvSpPr txBox="1">
            <a:spLocks noChangeArrowheads="1"/>
          </p:cNvSpPr>
          <p:nvPr/>
        </p:nvSpPr>
        <p:spPr bwMode="auto">
          <a:xfrm>
            <a:off x="822325" y="1943100"/>
            <a:ext cx="47402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a:t>Spatial data (Berenbaum and Zangerl, 1998):</a:t>
            </a:r>
          </a:p>
          <a:p>
            <a:pPr eaLnBrk="1" hangingPunct="1"/>
            <a:endParaRPr lang="en-US" b="1" u="sng"/>
          </a:p>
          <a:p>
            <a:pPr eaLnBrk="1" hangingPunct="1">
              <a:buFontTx/>
              <a:buChar char="•"/>
            </a:pPr>
            <a:r>
              <a:rPr lang="en-US"/>
              <a:t> Concentrations of plant furanocoumarins were measured in four different populations</a:t>
            </a:r>
          </a:p>
          <a:p>
            <a:pPr eaLnBrk="1" hangingPunct="1">
              <a:buFontTx/>
              <a:buChar char="•"/>
            </a:pPr>
            <a:endParaRPr lang="en-US"/>
          </a:p>
          <a:p>
            <a:pPr eaLnBrk="1" hangingPunct="1">
              <a:buFontTx/>
              <a:buChar char="•"/>
            </a:pPr>
            <a:r>
              <a:rPr lang="en-US"/>
              <a:t> Moth furanocoumarin metabolic rates were measured within these same populations</a:t>
            </a:r>
          </a:p>
          <a:p>
            <a:pPr eaLnBrk="1" hangingPunct="1">
              <a:buFontTx/>
              <a:buChar char="•"/>
            </a:pPr>
            <a:endParaRPr lang="en-US"/>
          </a:p>
          <a:p>
            <a:pPr eaLnBrk="1" hangingPunct="1">
              <a:buFontTx/>
              <a:buChar char="•"/>
            </a:pPr>
            <a:r>
              <a:rPr lang="en-US"/>
              <a:t> There is a striking amount of phenotypic matching between species</a:t>
            </a:r>
          </a:p>
          <a:p>
            <a:pPr eaLnBrk="1" hangingPunct="1">
              <a:buFontTx/>
              <a:buChar char="•"/>
            </a:pPr>
            <a:endParaRPr lang="en-US"/>
          </a:p>
          <a:p>
            <a:pPr eaLnBrk="1" hangingPunct="1">
              <a:buFontTx/>
              <a:buChar char="•"/>
            </a:pPr>
            <a:r>
              <a:rPr lang="en-US"/>
              <a:t> Is this evidence for coevolution?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Have the webworm and parsnip coevolved?</a:t>
            </a:r>
          </a:p>
        </p:txBody>
      </p:sp>
      <p:sp>
        <p:nvSpPr>
          <p:cNvPr id="15363" name="Text Box 3"/>
          <p:cNvSpPr txBox="1">
            <a:spLocks noChangeArrowheads="1"/>
          </p:cNvSpPr>
          <p:nvPr/>
        </p:nvSpPr>
        <p:spPr bwMode="auto">
          <a:xfrm>
            <a:off x="457200" y="1943100"/>
            <a:ext cx="50292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a:t>Temporal data (Berenbaum and Zangerl, 1998):</a:t>
            </a:r>
          </a:p>
          <a:p>
            <a:pPr eaLnBrk="1" hangingPunct="1"/>
            <a:endParaRPr lang="en-US" b="1" u="sng"/>
          </a:p>
          <a:p>
            <a:pPr eaLnBrk="1" hangingPunct="1">
              <a:buFontTx/>
              <a:buChar char="•"/>
            </a:pPr>
            <a:r>
              <a:rPr lang="en-US"/>
              <a:t> Concentrations of plant furanocoumarins were measured in herbarium samples</a:t>
            </a:r>
          </a:p>
          <a:p>
            <a:pPr eaLnBrk="1" hangingPunct="1">
              <a:buFontTx/>
              <a:buChar char="•"/>
            </a:pPr>
            <a:endParaRPr lang="en-US"/>
          </a:p>
          <a:p>
            <a:pPr eaLnBrk="1" hangingPunct="1">
              <a:buFontTx/>
              <a:buChar char="•"/>
            </a:pPr>
            <a:r>
              <a:rPr lang="en-US"/>
              <a:t> Concentrations in herbarium samples and present day populations were compared</a:t>
            </a:r>
          </a:p>
          <a:p>
            <a:pPr eaLnBrk="1" hangingPunct="1">
              <a:buFontTx/>
              <a:buChar char="•"/>
            </a:pPr>
            <a:endParaRPr lang="en-US"/>
          </a:p>
          <a:p>
            <a:pPr eaLnBrk="1" hangingPunct="1">
              <a:buFontTx/>
              <a:buChar char="•"/>
            </a:pPr>
            <a:r>
              <a:rPr lang="en-US"/>
              <a:t> It appears that the concentration of the furanocoumarin Sphondin has increased over time</a:t>
            </a:r>
          </a:p>
          <a:p>
            <a:pPr eaLnBrk="1" hangingPunct="1">
              <a:buFontTx/>
              <a:buChar char="•"/>
            </a:pPr>
            <a:endParaRPr lang="en-US"/>
          </a:p>
          <a:p>
            <a:pPr eaLnBrk="1" hangingPunct="1">
              <a:buFontTx/>
              <a:buChar char="•"/>
            </a:pPr>
            <a:r>
              <a:rPr lang="en-US"/>
              <a:t> Is this evidence for coevolution?</a:t>
            </a:r>
          </a:p>
        </p:txBody>
      </p:sp>
      <p:pic>
        <p:nvPicPr>
          <p:cNvPr id="15364" name="Picture 4" descr="scan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362200"/>
            <a:ext cx="30908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p:cNvSpPr txBox="1">
            <a:spLocks noChangeArrowheads="1"/>
          </p:cNvSpPr>
          <p:nvPr/>
        </p:nvSpPr>
        <p:spPr bwMode="auto">
          <a:xfrm>
            <a:off x="4356100" y="57150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Present day samples</a:t>
            </a:r>
          </a:p>
        </p:txBody>
      </p:sp>
      <p:sp>
        <p:nvSpPr>
          <p:cNvPr id="15366" name="Text Box 6"/>
          <p:cNvSpPr txBox="1">
            <a:spLocks noChangeArrowheads="1"/>
          </p:cNvSpPr>
          <p:nvPr/>
        </p:nvSpPr>
        <p:spPr bwMode="auto">
          <a:xfrm>
            <a:off x="4343400" y="6096000"/>
            <a:ext cx="1968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Herbarium samples</a:t>
            </a:r>
          </a:p>
        </p:txBody>
      </p:sp>
      <p:sp>
        <p:nvSpPr>
          <p:cNvPr id="15367" name="Oval 7"/>
          <p:cNvSpPr>
            <a:spLocks noChangeArrowheads="1"/>
          </p:cNvSpPr>
          <p:nvPr/>
        </p:nvSpPr>
        <p:spPr bwMode="auto">
          <a:xfrm flipH="1">
            <a:off x="6477000" y="5876925"/>
            <a:ext cx="76200" cy="76200"/>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8" name="Oval 8"/>
          <p:cNvSpPr>
            <a:spLocks noChangeArrowheads="1"/>
          </p:cNvSpPr>
          <p:nvPr/>
        </p:nvSpPr>
        <p:spPr bwMode="auto">
          <a:xfrm flipH="1">
            <a:off x="6477000" y="6267450"/>
            <a:ext cx="76200" cy="76200"/>
          </a:xfrm>
          <a:prstGeom prst="ellipse">
            <a:avLst/>
          </a:prstGeom>
          <a:solidFill>
            <a:schemeClr val="tx1"/>
          </a:solidFill>
          <a:ln w="1587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Summary for wild parsnip and parsnip webworm</a:t>
            </a:r>
          </a:p>
        </p:txBody>
      </p:sp>
      <p:sp>
        <p:nvSpPr>
          <p:cNvPr id="16387" name="Text Box 3"/>
          <p:cNvSpPr txBox="1">
            <a:spLocks noChangeArrowheads="1"/>
          </p:cNvSpPr>
          <p:nvPr/>
        </p:nvSpPr>
        <p:spPr bwMode="auto">
          <a:xfrm>
            <a:off x="304800" y="1371600"/>
            <a:ext cx="86137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a:t>
            </a:r>
            <a:r>
              <a:rPr lang="en-US" b="1">
                <a:solidFill>
                  <a:srgbClr val="0066FF"/>
                </a:solidFill>
              </a:rPr>
              <a:t>Genetic variation</a:t>
            </a:r>
            <a:r>
              <a:rPr lang="en-US" b="1"/>
              <a:t> exists for plant production of furanocoumarins</a:t>
            </a:r>
          </a:p>
          <a:p>
            <a:pPr eaLnBrk="1" hangingPunct="1">
              <a:buFontTx/>
              <a:buChar char="•"/>
            </a:pPr>
            <a:endParaRPr lang="en-US" b="1"/>
          </a:p>
          <a:p>
            <a:pPr eaLnBrk="1" hangingPunct="1">
              <a:buFontTx/>
              <a:buChar char="•"/>
            </a:pPr>
            <a:endParaRPr lang="en-US" b="1"/>
          </a:p>
          <a:p>
            <a:pPr eaLnBrk="1" hangingPunct="1">
              <a:buFontTx/>
              <a:buChar char="•"/>
            </a:pPr>
            <a:r>
              <a:rPr lang="en-US" b="1"/>
              <a:t> </a:t>
            </a:r>
            <a:r>
              <a:rPr lang="en-US" b="1">
                <a:solidFill>
                  <a:srgbClr val="0066FF"/>
                </a:solidFill>
              </a:rPr>
              <a:t>Genetic variation</a:t>
            </a:r>
            <a:r>
              <a:rPr lang="en-US" b="1"/>
              <a:t> exists for furanocoumarin metabolism in the moth</a:t>
            </a:r>
          </a:p>
          <a:p>
            <a:pPr eaLnBrk="1" hangingPunct="1">
              <a:buFontTx/>
              <a:buChar char="•"/>
            </a:pPr>
            <a:endParaRPr lang="en-US" b="1"/>
          </a:p>
          <a:p>
            <a:pPr eaLnBrk="1" hangingPunct="1">
              <a:buFontTx/>
              <a:buChar char="•"/>
            </a:pPr>
            <a:endParaRPr lang="en-US" b="1"/>
          </a:p>
          <a:p>
            <a:pPr eaLnBrk="1" hangingPunct="1">
              <a:buFontTx/>
              <a:buChar char="•"/>
            </a:pPr>
            <a:r>
              <a:rPr lang="en-US" b="1"/>
              <a:t> </a:t>
            </a:r>
            <a:r>
              <a:rPr lang="en-US" b="1">
                <a:solidFill>
                  <a:srgbClr val="FF0000"/>
                </a:solidFill>
              </a:rPr>
              <a:t>Natural selection</a:t>
            </a:r>
            <a:r>
              <a:rPr lang="en-US" b="1"/>
              <a:t> favors plants with greater concentrations of furanocoumarins</a:t>
            </a:r>
          </a:p>
          <a:p>
            <a:pPr eaLnBrk="1" hangingPunct="1">
              <a:buFontTx/>
              <a:buChar char="•"/>
            </a:pPr>
            <a:endParaRPr lang="en-US" b="1"/>
          </a:p>
          <a:p>
            <a:pPr eaLnBrk="1" hangingPunct="1">
              <a:buFontTx/>
              <a:buChar char="•"/>
            </a:pPr>
            <a:endParaRPr lang="en-US" b="1"/>
          </a:p>
          <a:p>
            <a:pPr eaLnBrk="1" hangingPunct="1">
              <a:buFontTx/>
              <a:buChar char="•"/>
            </a:pPr>
            <a:r>
              <a:rPr lang="en-US" b="1"/>
              <a:t> </a:t>
            </a:r>
            <a:r>
              <a:rPr lang="en-US" b="1">
                <a:solidFill>
                  <a:srgbClr val="FF0000"/>
                </a:solidFill>
              </a:rPr>
              <a:t>Natural selection</a:t>
            </a:r>
            <a:r>
              <a:rPr lang="en-US" b="1"/>
              <a:t> favors moths with an increased rate of furanocoumarin metabolism</a:t>
            </a:r>
          </a:p>
          <a:p>
            <a:pPr eaLnBrk="1" hangingPunct="1">
              <a:buFontTx/>
              <a:buChar char="•"/>
            </a:pPr>
            <a:endParaRPr lang="en-US" b="1"/>
          </a:p>
          <a:p>
            <a:pPr eaLnBrk="1" hangingPunct="1">
              <a:buFontTx/>
              <a:buChar char="•"/>
            </a:pPr>
            <a:endParaRPr lang="en-US" b="1"/>
          </a:p>
          <a:p>
            <a:pPr eaLnBrk="1" hangingPunct="1">
              <a:buFontTx/>
              <a:buChar char="•"/>
            </a:pPr>
            <a:r>
              <a:rPr lang="en-US" b="1"/>
              <a:t> Phenotypic matching occurs between moth and plant in most populations</a:t>
            </a:r>
          </a:p>
          <a:p>
            <a:pPr eaLnBrk="1" hangingPunct="1">
              <a:buFontTx/>
              <a:buChar char="•"/>
            </a:pPr>
            <a:endParaRPr lang="en-US" b="1"/>
          </a:p>
          <a:p>
            <a:pPr eaLnBrk="1" hangingPunct="1">
              <a:buFontTx/>
              <a:buChar char="•"/>
            </a:pPr>
            <a:endParaRPr lang="en-US" b="1"/>
          </a:p>
          <a:p>
            <a:pPr eaLnBrk="1" hangingPunct="1">
              <a:buFontTx/>
              <a:buChar char="•"/>
            </a:pPr>
            <a:r>
              <a:rPr lang="en-US" b="1"/>
              <a:t> Plant furanocoumarin concentrations may be increasing over time</a:t>
            </a:r>
          </a:p>
        </p:txBody>
      </p:sp>
      <p:sp>
        <p:nvSpPr>
          <p:cNvPr id="16388" name="Text Box 4"/>
          <p:cNvSpPr txBox="1">
            <a:spLocks noChangeArrowheads="1"/>
          </p:cNvSpPr>
          <p:nvPr/>
        </p:nvSpPr>
        <p:spPr bwMode="auto">
          <a:xfrm>
            <a:off x="2514600" y="6210300"/>
            <a:ext cx="406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What about other types of interactions?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0" y="-76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Practice Problem</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219200"/>
            <a:ext cx="7736013" cy="459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270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Types of coevolutionary interaction</a:t>
            </a:r>
          </a:p>
        </p:txBody>
      </p:sp>
      <p:graphicFrame>
        <p:nvGraphicFramePr>
          <p:cNvPr id="515076" name="Group 4"/>
          <p:cNvGraphicFramePr>
            <a:graphicFrameLocks noGrp="1"/>
          </p:cNvGraphicFramePr>
          <p:nvPr/>
        </p:nvGraphicFramePr>
        <p:xfrm>
          <a:off x="1524000" y="2540000"/>
          <a:ext cx="6096000" cy="1651000"/>
        </p:xfrm>
        <a:graphic>
          <a:graphicData uri="http://schemas.openxmlformats.org/drawingml/2006/table">
            <a:tbl>
              <a:tblPr/>
              <a:tblGrid>
                <a:gridCol w="2032000"/>
                <a:gridCol w="2032000"/>
                <a:gridCol w="2032000"/>
              </a:tblGrid>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Interaction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Effect on Species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Effect on Species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Competition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Antagonism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99FF"/>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Mutualism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99FF"/>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99FF"/>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57" name="Text Box 26"/>
          <p:cNvSpPr txBox="1">
            <a:spLocks noChangeArrowheads="1"/>
          </p:cNvSpPr>
          <p:nvPr/>
        </p:nvSpPr>
        <p:spPr bwMode="auto">
          <a:xfrm>
            <a:off x="1847850" y="5562600"/>
            <a:ext cx="554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The interactions differ in the form of </a:t>
            </a:r>
            <a:r>
              <a:rPr lang="en-US" b="1" i="1"/>
              <a:t>Reciprocal Selection</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Coevolution in competitive interactions</a:t>
            </a:r>
          </a:p>
        </p:txBody>
      </p:sp>
      <p:pic>
        <p:nvPicPr>
          <p:cNvPr id="19459"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2667000"/>
            <a:ext cx="4105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28"/>
          <p:cNvSpPr txBox="1">
            <a:spLocks noChangeArrowheads="1"/>
          </p:cNvSpPr>
          <p:nvPr/>
        </p:nvSpPr>
        <p:spPr bwMode="auto">
          <a:xfrm>
            <a:off x="1981200" y="4814888"/>
            <a:ext cx="1663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Phenotype</a:t>
            </a:r>
          </a:p>
          <a:p>
            <a:pPr algn="ctr" eaLnBrk="1" hangingPunct="1"/>
            <a:r>
              <a:rPr lang="en-US" b="1"/>
              <a:t>(e.g., beak size)</a:t>
            </a:r>
          </a:p>
        </p:txBody>
      </p:sp>
      <p:sp>
        <p:nvSpPr>
          <p:cNvPr id="19461" name="Text Box 30"/>
          <p:cNvSpPr txBox="1">
            <a:spLocks noChangeArrowheads="1"/>
          </p:cNvSpPr>
          <p:nvPr/>
        </p:nvSpPr>
        <p:spPr bwMode="auto">
          <a:xfrm rot="-5400000">
            <a:off x="-124618" y="3553618"/>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Frequency</a:t>
            </a:r>
          </a:p>
        </p:txBody>
      </p:sp>
      <p:sp>
        <p:nvSpPr>
          <p:cNvPr id="19462" name="Text Box 31"/>
          <p:cNvSpPr txBox="1">
            <a:spLocks noChangeArrowheads="1"/>
          </p:cNvSpPr>
          <p:nvPr/>
        </p:nvSpPr>
        <p:spPr bwMode="auto">
          <a:xfrm>
            <a:off x="4953000" y="2095500"/>
            <a:ext cx="3978275"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a:t>Reciprocal Selection:</a:t>
            </a:r>
          </a:p>
          <a:p>
            <a:pPr eaLnBrk="1" hangingPunct="1"/>
            <a:endParaRPr lang="en-US" b="1" u="sng"/>
          </a:p>
          <a:p>
            <a:pPr eaLnBrk="1" hangingPunct="1">
              <a:buFontTx/>
              <a:buChar char="•"/>
            </a:pPr>
            <a:r>
              <a:rPr lang="en-US"/>
              <a:t> The fitness of Species 1 individuals is decreased by interacting with Species 2</a:t>
            </a:r>
          </a:p>
          <a:p>
            <a:pPr eaLnBrk="1" hangingPunct="1">
              <a:buFontTx/>
              <a:buChar char="•"/>
            </a:pPr>
            <a:endParaRPr lang="en-US"/>
          </a:p>
          <a:p>
            <a:pPr eaLnBrk="1" hangingPunct="1">
              <a:buFontTx/>
              <a:buChar char="•"/>
            </a:pPr>
            <a:r>
              <a:rPr lang="en-US"/>
              <a:t> The fitness of Species 2 individuals is decreased by interacting with Species 1</a:t>
            </a:r>
          </a:p>
          <a:p>
            <a:pPr eaLnBrk="1" hangingPunct="1">
              <a:buFontTx/>
              <a:buChar char="•"/>
            </a:pPr>
            <a:endParaRPr lang="en-US"/>
          </a:p>
          <a:p>
            <a:pPr eaLnBrk="1" hangingPunct="1">
              <a:buFontTx/>
              <a:buChar char="•"/>
            </a:pPr>
            <a:r>
              <a:rPr lang="en-US"/>
              <a:t> Reciprocal selection favors traits in each species that reduce the efficacy or frequency of the interaction</a:t>
            </a:r>
          </a:p>
        </p:txBody>
      </p:sp>
      <p:sp>
        <p:nvSpPr>
          <p:cNvPr id="19463" name="Line 32"/>
          <p:cNvSpPr>
            <a:spLocks noChangeShapeType="1"/>
          </p:cNvSpPr>
          <p:nvPr/>
        </p:nvSpPr>
        <p:spPr bwMode="auto">
          <a:xfrm>
            <a:off x="3733800" y="32766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4" name="Line 33"/>
          <p:cNvSpPr>
            <a:spLocks noChangeShapeType="1"/>
          </p:cNvSpPr>
          <p:nvPr/>
        </p:nvSpPr>
        <p:spPr bwMode="auto">
          <a:xfrm flipH="1">
            <a:off x="1371600" y="32766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19383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81400"/>
            <a:ext cx="3962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7" descr="potamo%20cr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95400"/>
            <a:ext cx="20574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8" descr="fluk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1752600"/>
            <a:ext cx="1524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9" descr="webbing.JPG (102783 byt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733800"/>
            <a:ext cx="17208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smtClean="0"/>
              <a:t>Coevolution</a:t>
            </a:r>
            <a:endParaRPr lang="en-US" sz="3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If there is genetic variation in both species…</a:t>
            </a:r>
          </a:p>
        </p:txBody>
      </p:sp>
      <p:sp>
        <p:nvSpPr>
          <p:cNvPr id="20483" name="Text Box 4"/>
          <p:cNvSpPr txBox="1">
            <a:spLocks noChangeArrowheads="1"/>
          </p:cNvSpPr>
          <p:nvPr/>
        </p:nvSpPr>
        <p:spPr bwMode="auto">
          <a:xfrm>
            <a:off x="1981200" y="5911850"/>
            <a:ext cx="1663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Phenotype</a:t>
            </a:r>
          </a:p>
          <a:p>
            <a:pPr algn="ctr" eaLnBrk="1" hangingPunct="1"/>
            <a:r>
              <a:rPr lang="en-US" b="1"/>
              <a:t>(e.g., beak size)</a:t>
            </a:r>
          </a:p>
        </p:txBody>
      </p:sp>
      <p:sp>
        <p:nvSpPr>
          <p:cNvPr id="20484" name="Text Box 5"/>
          <p:cNvSpPr txBox="1">
            <a:spLocks noChangeArrowheads="1"/>
          </p:cNvSpPr>
          <p:nvPr/>
        </p:nvSpPr>
        <p:spPr bwMode="auto">
          <a:xfrm rot="-5400000">
            <a:off x="-124618" y="3553618"/>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Frequency</a:t>
            </a:r>
          </a:p>
        </p:txBody>
      </p:sp>
      <p:sp>
        <p:nvSpPr>
          <p:cNvPr id="20485" name="Text Box 6"/>
          <p:cNvSpPr txBox="1">
            <a:spLocks noChangeArrowheads="1"/>
          </p:cNvSpPr>
          <p:nvPr/>
        </p:nvSpPr>
        <p:spPr bwMode="auto">
          <a:xfrm>
            <a:off x="5638800" y="1676400"/>
            <a:ext cx="329247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a:t>Coevolutionary dynamics:</a:t>
            </a:r>
            <a:endParaRPr lang="en-US"/>
          </a:p>
          <a:p>
            <a:pPr eaLnBrk="1" hangingPunct="1"/>
            <a:endParaRPr lang="en-US" b="1" u="sng"/>
          </a:p>
          <a:p>
            <a:pPr eaLnBrk="1" hangingPunct="1">
              <a:buFontTx/>
              <a:buChar char="•"/>
            </a:pPr>
            <a:r>
              <a:rPr lang="en-US"/>
              <a:t> Divergence in traits mediating the interaction (i.e., character displacement)</a:t>
            </a:r>
          </a:p>
          <a:p>
            <a:pPr eaLnBrk="1" hangingPunct="1"/>
            <a:endParaRPr lang="en-US"/>
          </a:p>
          <a:p>
            <a:pPr eaLnBrk="1" hangingPunct="1"/>
            <a:endParaRPr lang="en-US"/>
          </a:p>
        </p:txBody>
      </p:sp>
      <p:pic>
        <p:nvPicPr>
          <p:cNvPr id="2048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4105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81400"/>
            <a:ext cx="4105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Line 11"/>
          <p:cNvSpPr>
            <a:spLocks noChangeShapeType="1"/>
          </p:cNvSpPr>
          <p:nvPr/>
        </p:nvSpPr>
        <p:spPr bwMode="auto">
          <a:xfrm>
            <a:off x="4800600" y="1828800"/>
            <a:ext cx="0" cy="3429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9" name="Text Box 12"/>
          <p:cNvSpPr txBox="1">
            <a:spLocks noChangeArrowheads="1"/>
          </p:cNvSpPr>
          <p:nvPr/>
        </p:nvSpPr>
        <p:spPr bwMode="auto">
          <a:xfrm rot="5400000">
            <a:off x="4790282" y="3439318"/>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Time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An example from fish</a:t>
            </a:r>
          </a:p>
        </p:txBody>
      </p:sp>
      <p:pic>
        <p:nvPicPr>
          <p:cNvPr id="21507" name="Picture 4" descr="gasterosteus_18x2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39243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838200" y="388620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b="1" i="1"/>
              <a:t>Gasterosteus aculeatus</a:t>
            </a:r>
          </a:p>
          <a:p>
            <a:pPr algn="ctr"/>
            <a:r>
              <a:rPr lang="en-US" b="1"/>
              <a:t>(Three spined stickleback) </a:t>
            </a:r>
          </a:p>
        </p:txBody>
      </p:sp>
      <p:pic>
        <p:nvPicPr>
          <p:cNvPr id="21509" name="Picture 7" descr="Limnetic stickleb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876800"/>
            <a:ext cx="1838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8"/>
          <p:cNvSpPr txBox="1">
            <a:spLocks noChangeArrowheads="1"/>
          </p:cNvSpPr>
          <p:nvPr/>
        </p:nvSpPr>
        <p:spPr bwMode="auto">
          <a:xfrm>
            <a:off x="1085850" y="5272088"/>
            <a:ext cx="249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Limnetic (shallow water)</a:t>
            </a:r>
          </a:p>
        </p:txBody>
      </p:sp>
      <p:pic>
        <p:nvPicPr>
          <p:cNvPr id="21511" name="Picture 10" descr="Benthic stickleb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5805488"/>
            <a:ext cx="1914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11"/>
          <p:cNvSpPr txBox="1">
            <a:spLocks noChangeArrowheads="1"/>
          </p:cNvSpPr>
          <p:nvPr/>
        </p:nvSpPr>
        <p:spPr bwMode="auto">
          <a:xfrm>
            <a:off x="1295400" y="62626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Benthic (deep water) </a:t>
            </a:r>
          </a:p>
        </p:txBody>
      </p:sp>
      <p:pic>
        <p:nvPicPr>
          <p:cNvPr id="21513" name="Picture 13" descr="Map of central Strait of Georgia, British Columbia, Ca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676400"/>
            <a:ext cx="371792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Box 12"/>
          <p:cNvSpPr txBox="1">
            <a:spLocks noChangeArrowheads="1"/>
          </p:cNvSpPr>
          <p:nvPr/>
        </p:nvSpPr>
        <p:spPr bwMode="auto">
          <a:xfrm>
            <a:off x="5080000" y="6096000"/>
            <a:ext cx="345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Studied interactions in lakes in BC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An example from fish</a:t>
            </a:r>
          </a:p>
        </p:txBody>
      </p:sp>
      <p:pic>
        <p:nvPicPr>
          <p:cNvPr id="22531" name="Picture 5" descr="Limnetic stickle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2438400"/>
            <a:ext cx="1838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6"/>
          <p:cNvSpPr txBox="1">
            <a:spLocks noChangeArrowheads="1"/>
          </p:cNvSpPr>
          <p:nvPr/>
        </p:nvSpPr>
        <p:spPr bwMode="auto">
          <a:xfrm>
            <a:off x="609600" y="2833688"/>
            <a:ext cx="249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Limnetic (shallow water)</a:t>
            </a:r>
          </a:p>
        </p:txBody>
      </p:sp>
      <p:pic>
        <p:nvPicPr>
          <p:cNvPr id="22533" name="Picture 7" descr="Benthic stickle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3367088"/>
            <a:ext cx="1914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8"/>
          <p:cNvSpPr txBox="1">
            <a:spLocks noChangeArrowheads="1"/>
          </p:cNvSpPr>
          <p:nvPr/>
        </p:nvSpPr>
        <p:spPr bwMode="auto">
          <a:xfrm>
            <a:off x="819150" y="38242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Benthic (deep water) </a:t>
            </a:r>
          </a:p>
        </p:txBody>
      </p:sp>
      <p:sp>
        <p:nvSpPr>
          <p:cNvPr id="22535" name="Text Box 10"/>
          <p:cNvSpPr txBox="1">
            <a:spLocks noChangeArrowheads="1"/>
          </p:cNvSpPr>
          <p:nvPr/>
        </p:nvSpPr>
        <p:spPr bwMode="auto">
          <a:xfrm>
            <a:off x="4327525" y="1714500"/>
            <a:ext cx="4435475"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Individuals with body sizes more similar to the alternate species/morph have lower fitness</a:t>
            </a:r>
          </a:p>
          <a:p>
            <a:pPr eaLnBrk="1" hangingPunct="1">
              <a:buFontTx/>
              <a:buChar char="•"/>
            </a:pPr>
            <a:endParaRPr lang="en-US"/>
          </a:p>
          <a:p>
            <a:pPr eaLnBrk="1" hangingPunct="1">
              <a:buFontTx/>
              <a:buChar char="•"/>
            </a:pPr>
            <a:endParaRPr lang="en-US"/>
          </a:p>
          <a:p>
            <a:pPr eaLnBrk="1" hangingPunct="1">
              <a:buFontTx/>
              <a:buChar char="•"/>
            </a:pPr>
            <a:r>
              <a:rPr lang="en-US"/>
              <a:t> Generates reciprocal selection for divergence in body size</a:t>
            </a:r>
          </a:p>
          <a:p>
            <a:pPr eaLnBrk="1" hangingPunct="1">
              <a:buFontTx/>
              <a:buChar char="•"/>
            </a:pPr>
            <a:endParaRPr lang="en-US"/>
          </a:p>
          <a:p>
            <a:pPr eaLnBrk="1" hangingPunct="1">
              <a:buFontTx/>
              <a:buChar char="•"/>
            </a:pPr>
            <a:endParaRPr lang="en-US"/>
          </a:p>
          <a:p>
            <a:pPr eaLnBrk="1" hangingPunct="1">
              <a:buFontTx/>
              <a:buChar char="•"/>
            </a:pPr>
            <a:r>
              <a:rPr lang="en-US"/>
              <a:t> Measure body size of the two forms where they occur allopatrically vs sympatrically</a:t>
            </a:r>
          </a:p>
          <a:p>
            <a:pPr eaLnBrk="1" hangingPunct="1">
              <a:buFontTx/>
              <a:buChar char="•"/>
            </a:pPr>
            <a:endParaRPr lang="en-US"/>
          </a:p>
          <a:p>
            <a:pPr eaLnBrk="1" hangingPunct="1">
              <a:buFontTx/>
              <a:buChar char="•"/>
            </a:pPr>
            <a:endParaRPr lang="en-US"/>
          </a:p>
          <a:p>
            <a:pPr eaLnBrk="1" hangingPunct="1">
              <a:buFontTx/>
              <a:buChar char="•"/>
            </a:pPr>
            <a:r>
              <a:rPr lang="en-US"/>
              <a:t> The ratio of the trait means (body size and shape) for the two species are exaggerated in sympatry </a:t>
            </a:r>
            <a:r>
              <a:rPr lang="en-US">
                <a:sym typeface="Wingdings" pitchFamily="2" charset="2"/>
              </a:rPr>
              <a:t>(i.e., character displacement)</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Coevolution in antagonistic interactions</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0"/>
            <a:ext cx="4105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1752600" y="4814888"/>
            <a:ext cx="2171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Phenotype</a:t>
            </a:r>
          </a:p>
          <a:p>
            <a:pPr algn="ctr" eaLnBrk="1" hangingPunct="1"/>
            <a:r>
              <a:rPr lang="en-US" b="1"/>
              <a:t>(e.g., running speed)</a:t>
            </a:r>
          </a:p>
        </p:txBody>
      </p:sp>
      <p:sp>
        <p:nvSpPr>
          <p:cNvPr id="23557" name="Text Box 5"/>
          <p:cNvSpPr txBox="1">
            <a:spLocks noChangeArrowheads="1"/>
          </p:cNvSpPr>
          <p:nvPr/>
        </p:nvSpPr>
        <p:spPr bwMode="auto">
          <a:xfrm rot="-5400000">
            <a:off x="-124618" y="3553618"/>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Frequency</a:t>
            </a:r>
          </a:p>
        </p:txBody>
      </p:sp>
      <p:sp>
        <p:nvSpPr>
          <p:cNvPr id="23558" name="Text Box 6"/>
          <p:cNvSpPr txBox="1">
            <a:spLocks noChangeArrowheads="1"/>
          </p:cNvSpPr>
          <p:nvPr/>
        </p:nvSpPr>
        <p:spPr bwMode="auto">
          <a:xfrm>
            <a:off x="4953000" y="2095500"/>
            <a:ext cx="397827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a:t>Reciprocal Selection:</a:t>
            </a:r>
          </a:p>
          <a:p>
            <a:pPr eaLnBrk="1" hangingPunct="1"/>
            <a:endParaRPr lang="en-US" b="1" u="sng"/>
          </a:p>
          <a:p>
            <a:pPr eaLnBrk="1" hangingPunct="1">
              <a:buFontTx/>
              <a:buChar char="•"/>
            </a:pPr>
            <a:r>
              <a:rPr lang="en-US"/>
              <a:t> The fitness of victim individuals is increased by not interacting</a:t>
            </a:r>
          </a:p>
          <a:p>
            <a:pPr eaLnBrk="1" hangingPunct="1">
              <a:buFontTx/>
              <a:buChar char="•"/>
            </a:pPr>
            <a:endParaRPr lang="en-US"/>
          </a:p>
          <a:p>
            <a:pPr eaLnBrk="1" hangingPunct="1">
              <a:buFontTx/>
              <a:buChar char="•"/>
            </a:pPr>
            <a:r>
              <a:rPr lang="en-US"/>
              <a:t> The fitness of exploiter individuals is increased by interacting</a:t>
            </a:r>
          </a:p>
          <a:p>
            <a:pPr eaLnBrk="1" hangingPunct="1">
              <a:buFontTx/>
              <a:buChar char="•"/>
            </a:pPr>
            <a:endParaRPr lang="en-US"/>
          </a:p>
          <a:p>
            <a:pPr eaLnBrk="1" hangingPunct="1">
              <a:buFontTx/>
              <a:buChar char="•"/>
            </a:pPr>
            <a:r>
              <a:rPr lang="en-US"/>
              <a:t> Reciprocal selection favors victim traits that decrease the efficacy or frequency of interaction, but exploiter traits that increase the efficacy or frequency of the interaction</a:t>
            </a:r>
          </a:p>
        </p:txBody>
      </p:sp>
      <p:sp>
        <p:nvSpPr>
          <p:cNvPr id="23559" name="Line 7"/>
          <p:cNvSpPr>
            <a:spLocks noChangeShapeType="1"/>
          </p:cNvSpPr>
          <p:nvPr/>
        </p:nvSpPr>
        <p:spPr bwMode="auto">
          <a:xfrm>
            <a:off x="3733800" y="32766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0" name="Line 8"/>
          <p:cNvSpPr>
            <a:spLocks noChangeShapeType="1"/>
          </p:cNvSpPr>
          <p:nvPr/>
        </p:nvSpPr>
        <p:spPr bwMode="auto">
          <a:xfrm>
            <a:off x="2476500" y="32766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1" name="Text Box 9"/>
          <p:cNvSpPr txBox="1">
            <a:spLocks noChangeArrowheads="1"/>
          </p:cNvSpPr>
          <p:nvPr/>
        </p:nvSpPr>
        <p:spPr bwMode="auto">
          <a:xfrm>
            <a:off x="3048000" y="4124325"/>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solidFill>
                  <a:srgbClr val="006600"/>
                </a:solidFill>
              </a:rPr>
              <a:t>Victim</a:t>
            </a:r>
          </a:p>
        </p:txBody>
      </p:sp>
      <p:sp>
        <p:nvSpPr>
          <p:cNvPr id="23562" name="Text Box 10"/>
          <p:cNvSpPr txBox="1">
            <a:spLocks noChangeArrowheads="1"/>
          </p:cNvSpPr>
          <p:nvPr/>
        </p:nvSpPr>
        <p:spPr bwMode="auto">
          <a:xfrm>
            <a:off x="1752600" y="4129088"/>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solidFill>
                  <a:srgbClr val="000099"/>
                </a:solidFill>
              </a:rPr>
              <a:t>Exploiter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Antagonistic interactions can be further divided</a:t>
            </a:r>
          </a:p>
        </p:txBody>
      </p:sp>
      <p:sp>
        <p:nvSpPr>
          <p:cNvPr id="24579" name="Text Box 3"/>
          <p:cNvSpPr txBox="1">
            <a:spLocks noChangeArrowheads="1"/>
          </p:cNvSpPr>
          <p:nvPr/>
        </p:nvSpPr>
        <p:spPr bwMode="auto">
          <a:xfrm>
            <a:off x="914400" y="2224088"/>
            <a:ext cx="76358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sz="2000" b="1"/>
              <a:t> Coevolutionary escalation – </a:t>
            </a:r>
            <a:r>
              <a:rPr lang="en-US" sz="2000"/>
              <a:t>Reciprocal selection favors increased (or decreased) phenotypes in both victim and exploiter (this is the case for the parsnip and parsnip webworm)</a:t>
            </a:r>
          </a:p>
          <a:p>
            <a:pPr eaLnBrk="1" hangingPunct="1">
              <a:buFontTx/>
              <a:buChar char="•"/>
            </a:pPr>
            <a:endParaRPr lang="en-US" sz="2000" b="1"/>
          </a:p>
          <a:p>
            <a:pPr eaLnBrk="1" hangingPunct="1">
              <a:buFontTx/>
              <a:buChar char="•"/>
            </a:pPr>
            <a:endParaRPr lang="en-US" sz="2000" b="1"/>
          </a:p>
          <a:p>
            <a:pPr eaLnBrk="1" hangingPunct="1">
              <a:buFontTx/>
              <a:buChar char="•"/>
            </a:pPr>
            <a:endParaRPr lang="en-US" sz="2000" b="1"/>
          </a:p>
          <a:p>
            <a:pPr eaLnBrk="1" hangingPunct="1">
              <a:buFontTx/>
              <a:buChar char="•"/>
            </a:pPr>
            <a:endParaRPr lang="en-US" sz="2000" b="1"/>
          </a:p>
          <a:p>
            <a:pPr eaLnBrk="1" hangingPunct="1">
              <a:buFontTx/>
              <a:buChar char="•"/>
            </a:pPr>
            <a:r>
              <a:rPr lang="en-US" sz="2000" b="1"/>
              <a:t> Coevolutionary matching – </a:t>
            </a:r>
            <a:r>
              <a:rPr lang="en-US" sz="2000"/>
              <a:t>Reciprocal selection favors exploiters that match the phenotype of the victim, but victims that mismatch the phenotype of the exploiter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Coevolutionary escalation</a:t>
            </a:r>
          </a:p>
        </p:txBody>
      </p:sp>
      <p:sp>
        <p:nvSpPr>
          <p:cNvPr id="25603" name="Text Box 17"/>
          <p:cNvSpPr txBox="1">
            <a:spLocks noChangeArrowheads="1"/>
          </p:cNvSpPr>
          <p:nvPr/>
        </p:nvSpPr>
        <p:spPr bwMode="auto">
          <a:xfrm>
            <a:off x="5029200" y="4478338"/>
            <a:ext cx="382587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a:t>For example:</a:t>
            </a:r>
          </a:p>
          <a:p>
            <a:pPr eaLnBrk="1" hangingPunct="1"/>
            <a:endParaRPr lang="en-US" sz="2000"/>
          </a:p>
          <a:p>
            <a:pPr eaLnBrk="1" hangingPunct="1">
              <a:buFontTx/>
              <a:buChar char="•"/>
            </a:pPr>
            <a:r>
              <a:rPr lang="en-US"/>
              <a:t> Concentration of plant defensive compounds</a:t>
            </a:r>
          </a:p>
          <a:p>
            <a:pPr eaLnBrk="1" hangingPunct="1"/>
            <a:endParaRPr lang="en-US"/>
          </a:p>
          <a:p>
            <a:pPr eaLnBrk="1" hangingPunct="1">
              <a:buFontTx/>
              <a:buChar char="•"/>
            </a:pPr>
            <a:r>
              <a:rPr lang="en-US"/>
              <a:t> Concentration of insect detoxification enzymes</a:t>
            </a:r>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1404938"/>
            <a:ext cx="4011613"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8"/>
          <p:cNvSpPr txBox="1">
            <a:spLocks noChangeArrowheads="1"/>
          </p:cNvSpPr>
          <p:nvPr/>
        </p:nvSpPr>
        <p:spPr bwMode="auto">
          <a:xfrm>
            <a:off x="444500" y="3457575"/>
            <a:ext cx="1335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Parasite trait </a:t>
            </a:r>
            <a:r>
              <a:rPr lang="en-US" sz="1400" b="1" i="1"/>
              <a:t>z</a:t>
            </a:r>
            <a:r>
              <a:rPr lang="en-US" sz="1400" b="1" baseline="-25000"/>
              <a:t>P</a:t>
            </a:r>
            <a:endParaRPr lang="en-US" sz="1400" b="1"/>
          </a:p>
        </p:txBody>
      </p:sp>
      <p:sp>
        <p:nvSpPr>
          <p:cNvPr id="25606" name="Text Box 9"/>
          <p:cNvSpPr txBox="1">
            <a:spLocks noChangeArrowheads="1"/>
          </p:cNvSpPr>
          <p:nvPr/>
        </p:nvSpPr>
        <p:spPr bwMode="auto">
          <a:xfrm>
            <a:off x="3929063" y="3457575"/>
            <a:ext cx="1093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Host trait </a:t>
            </a:r>
            <a:r>
              <a:rPr lang="en-US" sz="1400" b="1" i="1"/>
              <a:t>z</a:t>
            </a:r>
            <a:r>
              <a:rPr lang="en-US" sz="1400" b="1" baseline="-25000"/>
              <a:t>H</a:t>
            </a:r>
            <a:endParaRPr lang="en-US" sz="1400" b="1"/>
          </a:p>
        </p:txBody>
      </p:sp>
      <p:sp>
        <p:nvSpPr>
          <p:cNvPr id="25607" name="Text Box 13"/>
          <p:cNvSpPr txBox="1">
            <a:spLocks noChangeArrowheads="1"/>
          </p:cNvSpPr>
          <p:nvPr/>
        </p:nvSpPr>
        <p:spPr bwMode="auto">
          <a:xfrm>
            <a:off x="4545013" y="2882900"/>
            <a:ext cx="5603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200" b="1"/>
              <a:t>Large</a:t>
            </a:r>
          </a:p>
        </p:txBody>
      </p:sp>
      <p:sp>
        <p:nvSpPr>
          <p:cNvPr id="25608" name="Text Box 14"/>
          <p:cNvSpPr txBox="1">
            <a:spLocks noChangeArrowheads="1"/>
          </p:cNvSpPr>
          <p:nvPr/>
        </p:nvSpPr>
        <p:spPr bwMode="auto">
          <a:xfrm>
            <a:off x="2847975" y="3867150"/>
            <a:ext cx="542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200" b="1"/>
              <a:t>Small</a:t>
            </a:r>
          </a:p>
        </p:txBody>
      </p:sp>
      <p:sp>
        <p:nvSpPr>
          <p:cNvPr id="25609" name="Text Box 15"/>
          <p:cNvSpPr txBox="1">
            <a:spLocks noChangeArrowheads="1"/>
          </p:cNvSpPr>
          <p:nvPr/>
        </p:nvSpPr>
        <p:spPr bwMode="auto">
          <a:xfrm>
            <a:off x="2220913" y="3868738"/>
            <a:ext cx="5429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200" b="1"/>
              <a:t>Small</a:t>
            </a:r>
          </a:p>
        </p:txBody>
      </p:sp>
      <p:sp>
        <p:nvSpPr>
          <p:cNvPr id="25610" name="Text Box 16"/>
          <p:cNvSpPr txBox="1">
            <a:spLocks noChangeArrowheads="1"/>
          </p:cNvSpPr>
          <p:nvPr/>
        </p:nvSpPr>
        <p:spPr bwMode="auto">
          <a:xfrm>
            <a:off x="688975" y="2974975"/>
            <a:ext cx="560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200" b="1"/>
              <a:t>Large</a:t>
            </a:r>
          </a:p>
        </p:txBody>
      </p:sp>
      <p:sp>
        <p:nvSpPr>
          <p:cNvPr id="25611" name="Text Box 17"/>
          <p:cNvSpPr txBox="1">
            <a:spLocks noChangeArrowheads="1"/>
          </p:cNvSpPr>
          <p:nvPr/>
        </p:nvSpPr>
        <p:spPr bwMode="auto">
          <a:xfrm rot="-5400000">
            <a:off x="-496094" y="2455070"/>
            <a:ext cx="15716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Probability of attack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rot="-5400000">
            <a:off x="-34131" y="34012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Frequency</a:t>
            </a:r>
          </a:p>
        </p:txBody>
      </p:sp>
      <p:sp>
        <p:nvSpPr>
          <p:cNvPr id="26627" name="Text Box 5"/>
          <p:cNvSpPr txBox="1">
            <a:spLocks noChangeArrowheads="1"/>
          </p:cNvSpPr>
          <p:nvPr/>
        </p:nvSpPr>
        <p:spPr bwMode="auto">
          <a:xfrm>
            <a:off x="5638800" y="1676400"/>
            <a:ext cx="329247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a:t>Coevolutionary dynamics:</a:t>
            </a:r>
            <a:endParaRPr lang="en-US"/>
          </a:p>
          <a:p>
            <a:pPr eaLnBrk="1" hangingPunct="1"/>
            <a:endParaRPr lang="en-US" b="1" u="sng"/>
          </a:p>
          <a:p>
            <a:pPr eaLnBrk="1" hangingPunct="1">
              <a:buFontTx/>
              <a:buChar char="•"/>
            </a:pPr>
            <a:r>
              <a:rPr lang="en-US"/>
              <a:t> Endless escalation of phenotypes</a:t>
            </a:r>
          </a:p>
          <a:p>
            <a:pPr eaLnBrk="1" hangingPunct="1">
              <a:buFontTx/>
              <a:buChar char="•"/>
            </a:pPr>
            <a:endParaRPr lang="en-US"/>
          </a:p>
          <a:p>
            <a:pPr eaLnBrk="1" hangingPunct="1">
              <a:buFontTx/>
              <a:buChar char="•"/>
            </a:pPr>
            <a:r>
              <a:rPr lang="en-US"/>
              <a:t> The ‘winner’ is the species with greatest response to selection, </a:t>
            </a:r>
            <a:r>
              <a:rPr lang="en-US" i="1"/>
              <a:t>R</a:t>
            </a:r>
          </a:p>
          <a:p>
            <a:pPr eaLnBrk="1" hangingPunct="1"/>
            <a:endParaRPr lang="en-US"/>
          </a:p>
          <a:p>
            <a:pPr eaLnBrk="1" hangingPunct="1"/>
            <a:endParaRPr lang="en-US"/>
          </a:p>
        </p:txBody>
      </p:sp>
      <p:sp>
        <p:nvSpPr>
          <p:cNvPr id="26628" name="Line 8"/>
          <p:cNvSpPr>
            <a:spLocks noChangeShapeType="1"/>
          </p:cNvSpPr>
          <p:nvPr/>
        </p:nvSpPr>
        <p:spPr bwMode="auto">
          <a:xfrm>
            <a:off x="4800600" y="1905000"/>
            <a:ext cx="0" cy="3429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29" name="Text Box 9"/>
          <p:cNvSpPr txBox="1">
            <a:spLocks noChangeArrowheads="1"/>
          </p:cNvSpPr>
          <p:nvPr/>
        </p:nvSpPr>
        <p:spPr bwMode="auto">
          <a:xfrm rot="5400000">
            <a:off x="4714082" y="3515518"/>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Time</a:t>
            </a:r>
          </a:p>
        </p:txBody>
      </p:sp>
      <p:pic>
        <p:nvPicPr>
          <p:cNvPr id="26630"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40767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14600"/>
            <a:ext cx="40767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4343400"/>
            <a:ext cx="40767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20"/>
          <p:cNvSpPr txBox="1">
            <a:spLocks noChangeArrowheads="1"/>
          </p:cNvSpPr>
          <p:nvPr/>
        </p:nvSpPr>
        <p:spPr bwMode="auto">
          <a:xfrm>
            <a:off x="2216150" y="6477000"/>
            <a:ext cx="121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Phenotype</a:t>
            </a:r>
          </a:p>
        </p:txBody>
      </p:sp>
      <p:sp>
        <p:nvSpPr>
          <p:cNvPr id="26634" name="Text Box 21"/>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If there is genetic variation in both species…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An example from toxic newts and garter snakes</a:t>
            </a:r>
          </a:p>
        </p:txBody>
      </p:sp>
      <p:pic>
        <p:nvPicPr>
          <p:cNvPr id="27651" name="Picture 4" descr="granulos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7720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5"/>
          <p:cNvSpPr txBox="1">
            <a:spLocks noChangeArrowheads="1"/>
          </p:cNvSpPr>
          <p:nvPr/>
        </p:nvSpPr>
        <p:spPr bwMode="auto">
          <a:xfrm>
            <a:off x="1562100" y="4357688"/>
            <a:ext cx="194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i="1"/>
              <a:t>Taricha granulosa</a:t>
            </a:r>
          </a:p>
        </p:txBody>
      </p:sp>
      <p:sp>
        <p:nvSpPr>
          <p:cNvPr id="27653" name="Text Box 6"/>
          <p:cNvSpPr txBox="1">
            <a:spLocks noChangeArrowheads="1"/>
          </p:cNvSpPr>
          <p:nvPr/>
        </p:nvSpPr>
        <p:spPr bwMode="auto">
          <a:xfrm>
            <a:off x="5334000" y="1520825"/>
            <a:ext cx="35210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Newts produce tetrodotoxin (TTX)</a:t>
            </a:r>
          </a:p>
          <a:p>
            <a:pPr eaLnBrk="1" hangingPunct="1"/>
            <a:endParaRPr lang="en-US"/>
          </a:p>
          <a:p>
            <a:pPr eaLnBrk="1" hangingPunct="1">
              <a:buFontTx/>
              <a:buChar char="•"/>
            </a:pPr>
            <a:r>
              <a:rPr lang="en-US"/>
              <a:t> Newts that produce more TTX are less likely to be eaten by snakes</a:t>
            </a:r>
          </a:p>
          <a:p>
            <a:pPr eaLnBrk="1" hangingPunct="1">
              <a:buFontTx/>
              <a:buChar char="•"/>
            </a:pPr>
            <a:endParaRPr lang="en-US"/>
          </a:p>
          <a:p>
            <a:pPr eaLnBrk="1" hangingPunct="1">
              <a:buFontTx/>
              <a:buChar char="•"/>
            </a:pPr>
            <a:r>
              <a:rPr lang="en-US"/>
              <a:t> Snakes that are more resistant to TTX are better able to eat newts</a:t>
            </a:r>
          </a:p>
        </p:txBody>
      </p:sp>
      <p:pic>
        <p:nvPicPr>
          <p:cNvPr id="27654" name="Picture 8" descr="t_sirta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165600"/>
            <a:ext cx="20574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9"/>
          <p:cNvSpPr txBox="1">
            <a:spLocks noChangeArrowheads="1"/>
          </p:cNvSpPr>
          <p:nvPr/>
        </p:nvSpPr>
        <p:spPr bwMode="auto">
          <a:xfrm>
            <a:off x="5867400" y="60960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i="1"/>
              <a:t>Thamnophus sirtalis</a:t>
            </a:r>
          </a:p>
          <a:p>
            <a:pPr algn="ctr" eaLnBrk="1" hangingPunct="1"/>
            <a:r>
              <a:rPr lang="en-US" b="1"/>
              <a:t>(Garter snake)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81088"/>
            <a:ext cx="3433763"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5"/>
          <p:cNvSpPr>
            <a:spLocks noChangeArrowheads="1"/>
          </p:cNvSpPr>
          <p:nvPr/>
        </p:nvSpPr>
        <p:spPr bwMode="auto">
          <a:xfrm>
            <a:off x="304800" y="3062288"/>
            <a:ext cx="9906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6" name="Text Box 6"/>
          <p:cNvSpPr txBox="1">
            <a:spLocks noChangeArrowheads="1"/>
          </p:cNvSpPr>
          <p:nvPr/>
        </p:nvSpPr>
        <p:spPr bwMode="auto">
          <a:xfrm>
            <a:off x="1320800" y="6400800"/>
            <a:ext cx="187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Brodie et. al. 2002</a:t>
            </a:r>
          </a:p>
        </p:txBody>
      </p:sp>
      <p:sp>
        <p:nvSpPr>
          <p:cNvPr id="28677" name="Text Box 7"/>
          <p:cNvSpPr txBox="1">
            <a:spLocks noChangeArrowheads="1"/>
          </p:cNvSpPr>
          <p:nvPr/>
        </p:nvSpPr>
        <p:spPr bwMode="auto">
          <a:xfrm>
            <a:off x="304800" y="890588"/>
            <a:ext cx="433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Geographic distribution of TTX resistance</a:t>
            </a:r>
          </a:p>
        </p:txBody>
      </p:sp>
      <p:sp>
        <p:nvSpPr>
          <p:cNvPr id="28678" name="Text Box 8"/>
          <p:cNvSpPr txBox="1">
            <a:spLocks noChangeArrowheads="1"/>
          </p:cNvSpPr>
          <p:nvPr/>
        </p:nvSpPr>
        <p:spPr bwMode="auto">
          <a:xfrm>
            <a:off x="4419600" y="5029200"/>
            <a:ext cx="4572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Some Garter snake populations have dramatically increased TTX resistance</a:t>
            </a:r>
          </a:p>
          <a:p>
            <a:pPr eaLnBrk="1" hangingPunct="1">
              <a:buFontTx/>
              <a:buChar char="•"/>
            </a:pPr>
            <a:endParaRPr lang="en-US" b="1"/>
          </a:p>
          <a:p>
            <a:pPr eaLnBrk="1" hangingPunct="1">
              <a:buFontTx/>
              <a:buChar char="•"/>
            </a:pPr>
            <a:r>
              <a:rPr lang="en-US" b="1"/>
              <a:t> Suggests the existence of coevolutionary hot spots where escalation has occured</a:t>
            </a:r>
          </a:p>
        </p:txBody>
      </p:sp>
      <p:pic>
        <p:nvPicPr>
          <p:cNvPr id="2867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33718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10"/>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Is there evidence for coevolutionary escalation?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Coevolutionary matching</a:t>
            </a:r>
          </a:p>
        </p:txBody>
      </p:sp>
      <p:sp>
        <p:nvSpPr>
          <p:cNvPr id="29699" name="Text Box 18"/>
          <p:cNvSpPr txBox="1">
            <a:spLocks noChangeArrowheads="1"/>
          </p:cNvSpPr>
          <p:nvPr/>
        </p:nvSpPr>
        <p:spPr bwMode="auto">
          <a:xfrm>
            <a:off x="5089525" y="4648200"/>
            <a:ext cx="382587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dirty="0"/>
              <a:t>For example:</a:t>
            </a:r>
          </a:p>
          <a:p>
            <a:pPr eaLnBrk="1" hangingPunct="1"/>
            <a:endParaRPr lang="en-US" sz="2000" dirty="0"/>
          </a:p>
          <a:p>
            <a:pPr eaLnBrk="1" hangingPunct="1">
              <a:buFontTx/>
              <a:buChar char="•"/>
            </a:pPr>
            <a:r>
              <a:rPr lang="en-US" dirty="0"/>
              <a:t> </a:t>
            </a:r>
            <a:r>
              <a:rPr lang="en-US" dirty="0" smtClean="0"/>
              <a:t>Cuckoo egg coloration</a:t>
            </a:r>
            <a:endParaRPr lang="en-US" dirty="0"/>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38" y="1530350"/>
            <a:ext cx="401002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18"/>
          <p:cNvSpPr txBox="1">
            <a:spLocks noChangeArrowheads="1"/>
          </p:cNvSpPr>
          <p:nvPr/>
        </p:nvSpPr>
        <p:spPr bwMode="auto">
          <a:xfrm rot="-5400000">
            <a:off x="-490537" y="2509838"/>
            <a:ext cx="157321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Probability of attack</a:t>
            </a:r>
          </a:p>
        </p:txBody>
      </p:sp>
      <p:sp>
        <p:nvSpPr>
          <p:cNvPr id="29702" name="Text Box 19"/>
          <p:cNvSpPr txBox="1">
            <a:spLocks noChangeArrowheads="1"/>
          </p:cNvSpPr>
          <p:nvPr/>
        </p:nvSpPr>
        <p:spPr bwMode="auto">
          <a:xfrm>
            <a:off x="444500" y="3609975"/>
            <a:ext cx="133508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Parasite trait </a:t>
            </a:r>
            <a:r>
              <a:rPr lang="en-US" sz="1400" b="1" i="1"/>
              <a:t>z</a:t>
            </a:r>
            <a:r>
              <a:rPr lang="en-US" sz="1400" b="1" baseline="-25000"/>
              <a:t>P</a:t>
            </a:r>
            <a:endParaRPr lang="en-US" sz="1400" b="1"/>
          </a:p>
        </p:txBody>
      </p:sp>
      <p:sp>
        <p:nvSpPr>
          <p:cNvPr id="29703" name="Text Box 20"/>
          <p:cNvSpPr txBox="1">
            <a:spLocks noChangeArrowheads="1"/>
          </p:cNvSpPr>
          <p:nvPr/>
        </p:nvSpPr>
        <p:spPr bwMode="auto">
          <a:xfrm>
            <a:off x="3929063" y="3609975"/>
            <a:ext cx="10937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Host trait </a:t>
            </a:r>
            <a:r>
              <a:rPr lang="en-US" sz="1400" b="1" i="1"/>
              <a:t>z</a:t>
            </a:r>
            <a:r>
              <a:rPr lang="en-US" sz="1400" b="1" baseline="-25000"/>
              <a:t>H</a:t>
            </a:r>
            <a:endParaRPr lang="en-US" sz="1400" b="1"/>
          </a:p>
        </p:txBody>
      </p:sp>
      <p:sp>
        <p:nvSpPr>
          <p:cNvPr id="29704" name="Text Box 21"/>
          <p:cNvSpPr txBox="1">
            <a:spLocks noChangeArrowheads="1"/>
          </p:cNvSpPr>
          <p:nvPr/>
        </p:nvSpPr>
        <p:spPr bwMode="auto">
          <a:xfrm>
            <a:off x="4545013" y="3035300"/>
            <a:ext cx="560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200" b="1"/>
              <a:t>Large</a:t>
            </a:r>
          </a:p>
        </p:txBody>
      </p:sp>
      <p:sp>
        <p:nvSpPr>
          <p:cNvPr id="29705" name="Text Box 22"/>
          <p:cNvSpPr txBox="1">
            <a:spLocks noChangeArrowheads="1"/>
          </p:cNvSpPr>
          <p:nvPr/>
        </p:nvSpPr>
        <p:spPr bwMode="auto">
          <a:xfrm>
            <a:off x="2847975" y="4017963"/>
            <a:ext cx="542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200" b="1"/>
              <a:t>Small</a:t>
            </a:r>
          </a:p>
        </p:txBody>
      </p:sp>
      <p:sp>
        <p:nvSpPr>
          <p:cNvPr id="29706" name="Text Box 23"/>
          <p:cNvSpPr txBox="1">
            <a:spLocks noChangeArrowheads="1"/>
          </p:cNvSpPr>
          <p:nvPr/>
        </p:nvSpPr>
        <p:spPr bwMode="auto">
          <a:xfrm>
            <a:off x="2220913" y="4019550"/>
            <a:ext cx="542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200" b="1"/>
              <a:t>Small</a:t>
            </a:r>
          </a:p>
        </p:txBody>
      </p:sp>
      <p:sp>
        <p:nvSpPr>
          <p:cNvPr id="29707" name="Text Box 24"/>
          <p:cNvSpPr txBox="1">
            <a:spLocks noChangeArrowheads="1"/>
          </p:cNvSpPr>
          <p:nvPr/>
        </p:nvSpPr>
        <p:spPr bwMode="auto">
          <a:xfrm>
            <a:off x="688975" y="3125788"/>
            <a:ext cx="560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200" b="1"/>
              <a:t>Large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327150"/>
            <a:ext cx="27559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6"/>
          <p:cNvSpPr>
            <a:spLocks noChangeArrowheads="1"/>
          </p:cNvSpPr>
          <p:nvPr/>
        </p:nvSpPr>
        <p:spPr bwMode="auto">
          <a:xfrm>
            <a:off x="76200" y="5105400"/>
            <a:ext cx="4343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altLang="en-US" sz="1400" b="1" i="1">
                <a:latin typeface="Calibri" pitchFamily="34" charset="0"/>
                <a:cs typeface="Times New Roman" pitchFamily="18" charset="0"/>
              </a:rPr>
              <a:t>"</a:t>
            </a:r>
            <a:r>
              <a:rPr lang="en-US" altLang="en-US" sz="1400" b="1" i="1">
                <a:solidFill>
                  <a:srgbClr val="333333"/>
                </a:solidFill>
                <a:latin typeface="Calibri" pitchFamily="34" charset="0"/>
                <a:cs typeface="Times New Roman" pitchFamily="18" charset="0"/>
              </a:rPr>
              <a:t>Thus I can understand how a flower and a bee might slowly become, either simultaneously or one after the other, modified and adapted to each other in the most perfect manner, by the continued preservation of all the individuals which presented slight deviations of structure mutually favourable to each other."</a:t>
            </a:r>
            <a:r>
              <a:rPr lang="en-US" altLang="en-US" sz="1400" b="1">
                <a:solidFill>
                  <a:srgbClr val="333333"/>
                </a:solidFill>
                <a:latin typeface="Calibri" pitchFamily="34" charset="0"/>
                <a:cs typeface="Times New Roman" pitchFamily="18" charset="0"/>
              </a:rPr>
              <a:t> </a:t>
            </a:r>
          </a:p>
          <a:p>
            <a:pPr algn="just" eaLnBrk="1" hangingPunct="1"/>
            <a:r>
              <a:rPr lang="en-US" altLang="en-US" sz="1400" b="1" i="1">
                <a:solidFill>
                  <a:srgbClr val="333333"/>
                </a:solidFill>
                <a:latin typeface="Calibri" pitchFamily="34" charset="0"/>
                <a:cs typeface="Times New Roman" pitchFamily="18" charset="0"/>
              </a:rPr>
              <a:t>— Charles Darwin, The Origin of Species </a:t>
            </a:r>
            <a:endParaRPr lang="en-US" altLang="en-US" sz="2000" b="1">
              <a:latin typeface="Calibri" pitchFamily="34" charset="0"/>
            </a:endParaRPr>
          </a:p>
        </p:txBody>
      </p:sp>
      <p:sp>
        <p:nvSpPr>
          <p:cNvPr id="14341" name="TextBox 7"/>
          <p:cNvSpPr txBox="1">
            <a:spLocks noChangeArrowheads="1"/>
          </p:cNvSpPr>
          <p:nvPr/>
        </p:nvSpPr>
        <p:spPr bwMode="auto">
          <a:xfrm>
            <a:off x="4648200" y="3276600"/>
            <a:ext cx="449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b="1" dirty="0">
                <a:latin typeface="Times New Roman" panose="02020603050405020304" pitchFamily="18" charset="0"/>
                <a:cs typeface="Times New Roman" panose="02020603050405020304" pitchFamily="18" charset="0"/>
              </a:rPr>
              <a:t>Coevolution: </a:t>
            </a:r>
            <a:r>
              <a:rPr lang="en-US" altLang="en-US" sz="2000" dirty="0">
                <a:latin typeface="Times New Roman" panose="02020603050405020304" pitchFamily="18" charset="0"/>
                <a:cs typeface="Times New Roman" panose="02020603050405020304" pitchFamily="18" charset="0"/>
              </a:rPr>
              <a:t>Reciprocal evolutionary change in interacting species </a:t>
            </a:r>
          </a:p>
          <a:p>
            <a:pPr eaLnBrk="1" hangingPunct="1"/>
            <a:r>
              <a:rPr lang="en-US" altLang="en-US" sz="2000" dirty="0">
                <a:latin typeface="Times New Roman" panose="02020603050405020304" pitchFamily="18" charset="0"/>
                <a:cs typeface="Times New Roman" panose="02020603050405020304" pitchFamily="18" charset="0"/>
              </a:rPr>
              <a:t>(Janzen, 1980)</a:t>
            </a:r>
          </a:p>
        </p:txBody>
      </p:sp>
      <p:grpSp>
        <p:nvGrpSpPr>
          <p:cNvPr id="14342" name="Group 8"/>
          <p:cNvGrpSpPr>
            <a:grpSpLocks/>
          </p:cNvGrpSpPr>
          <p:nvPr/>
        </p:nvGrpSpPr>
        <p:grpSpPr bwMode="auto">
          <a:xfrm>
            <a:off x="5105400" y="1371600"/>
            <a:ext cx="2819400" cy="1676400"/>
            <a:chOff x="2362200" y="2895600"/>
            <a:chExt cx="4419600" cy="2209800"/>
          </a:xfrm>
        </p:grpSpPr>
        <p:sp>
          <p:nvSpPr>
            <p:cNvPr id="11" name="Curved Left Arrow 10"/>
            <p:cNvSpPr/>
            <p:nvPr/>
          </p:nvSpPr>
          <p:spPr>
            <a:xfrm rot="10800000">
              <a:off x="2362200" y="2895600"/>
              <a:ext cx="1353751" cy="2071688"/>
            </a:xfrm>
            <a:prstGeom prst="curvedLeftArrow">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Curved Left Arrow 11"/>
            <p:cNvSpPr/>
            <p:nvPr/>
          </p:nvSpPr>
          <p:spPr>
            <a:xfrm>
              <a:off x="5428049" y="3033713"/>
              <a:ext cx="1353751" cy="2071688"/>
            </a:xfrm>
            <a:prstGeom prst="curvedLeftArrow">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345" name="TextBox 8"/>
            <p:cNvSpPr txBox="1">
              <a:spLocks noChangeArrowheads="1"/>
            </p:cNvSpPr>
            <p:nvPr/>
          </p:nvSpPr>
          <p:spPr bwMode="auto">
            <a:xfrm>
              <a:off x="3767139" y="2971800"/>
              <a:ext cx="1794653"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a:latin typeface="Comic Sans MS" pitchFamily="66" charset="0"/>
                </a:rPr>
                <a:t>Species 1</a:t>
              </a:r>
            </a:p>
          </p:txBody>
        </p:sp>
        <p:sp>
          <p:nvSpPr>
            <p:cNvPr id="14346" name="TextBox 9"/>
            <p:cNvSpPr txBox="1">
              <a:spLocks noChangeArrowheads="1"/>
            </p:cNvSpPr>
            <p:nvPr/>
          </p:nvSpPr>
          <p:spPr bwMode="auto">
            <a:xfrm>
              <a:off x="3767139" y="4567238"/>
              <a:ext cx="1794653"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a:latin typeface="Comic Sans MS" pitchFamily="66" charset="0"/>
                </a:rPr>
                <a:t>Species 2</a:t>
              </a:r>
            </a:p>
          </p:txBody>
        </p:sp>
      </p:grpSp>
      <p:sp>
        <p:nvSpPr>
          <p:cNvPr id="13"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a:t>What is Coevolution?</a:t>
            </a:r>
          </a:p>
        </p:txBody>
      </p:sp>
    </p:spTree>
    <p:extLst>
      <p:ext uri="{BB962C8B-B14F-4D97-AF65-F5344CB8AC3E}">
        <p14:creationId xmlns:p14="http://schemas.microsoft.com/office/powerpoint/2010/main" val="1583722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If there is genetic variation in both species…</a:t>
            </a:r>
          </a:p>
        </p:txBody>
      </p:sp>
      <p:sp>
        <p:nvSpPr>
          <p:cNvPr id="30723" name="Text Box 5"/>
          <p:cNvSpPr txBox="1">
            <a:spLocks noChangeArrowheads="1"/>
          </p:cNvSpPr>
          <p:nvPr/>
        </p:nvSpPr>
        <p:spPr bwMode="auto">
          <a:xfrm>
            <a:off x="5638800" y="1676400"/>
            <a:ext cx="329247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a:t>Coevolutionary dynamics:</a:t>
            </a:r>
            <a:endParaRPr lang="en-US"/>
          </a:p>
          <a:p>
            <a:pPr eaLnBrk="1" hangingPunct="1"/>
            <a:endParaRPr lang="en-US" b="1" u="sng"/>
          </a:p>
          <a:p>
            <a:pPr eaLnBrk="1" hangingPunct="1">
              <a:buFontTx/>
              <a:buChar char="•"/>
            </a:pPr>
            <a:r>
              <a:rPr lang="en-US"/>
              <a:t> Phenotypes cycle endlessly</a:t>
            </a:r>
          </a:p>
          <a:p>
            <a:pPr eaLnBrk="1" hangingPunct="1">
              <a:buFontTx/>
              <a:buChar char="•"/>
            </a:pPr>
            <a:endParaRPr lang="en-US"/>
          </a:p>
          <a:p>
            <a:pPr eaLnBrk="1" hangingPunct="1">
              <a:buFontTx/>
              <a:buChar char="•"/>
            </a:pPr>
            <a:r>
              <a:rPr lang="en-US"/>
              <a:t> Exploiter adapts to common victim phenotypes</a:t>
            </a:r>
          </a:p>
          <a:p>
            <a:pPr eaLnBrk="1" hangingPunct="1">
              <a:buFontTx/>
              <a:buChar char="•"/>
            </a:pPr>
            <a:endParaRPr lang="en-US"/>
          </a:p>
          <a:p>
            <a:pPr eaLnBrk="1" hangingPunct="1">
              <a:buFontTx/>
              <a:buChar char="•"/>
            </a:pPr>
            <a:r>
              <a:rPr lang="en-US"/>
              <a:t> Should produce an advantage for rare victim phenotypes</a:t>
            </a:r>
          </a:p>
        </p:txBody>
      </p:sp>
      <p:pic>
        <p:nvPicPr>
          <p:cNvPr id="307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1371600"/>
            <a:ext cx="31337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5" name="Group 4"/>
          <p:cNvGrpSpPr>
            <a:grpSpLocks/>
          </p:cNvGrpSpPr>
          <p:nvPr/>
        </p:nvGrpSpPr>
        <p:grpSpPr bwMode="auto">
          <a:xfrm rot="-5400000">
            <a:off x="129382" y="2347118"/>
            <a:ext cx="1371600" cy="430213"/>
            <a:chOff x="1488" y="5152"/>
            <a:chExt cx="864" cy="271"/>
          </a:xfrm>
        </p:grpSpPr>
        <p:sp>
          <p:nvSpPr>
            <p:cNvPr id="30735" name="Text Box 5"/>
            <p:cNvSpPr txBox="1">
              <a:spLocks noChangeArrowheads="1"/>
            </p:cNvSpPr>
            <p:nvPr/>
          </p:nvSpPr>
          <p:spPr bwMode="auto">
            <a:xfrm>
              <a:off x="1488" y="5231"/>
              <a:ext cx="8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Trait means (</a:t>
              </a:r>
              <a:r>
                <a:rPr lang="en-US" sz="1400" b="1" i="1"/>
                <a:t>z</a:t>
              </a:r>
              <a:r>
                <a:rPr lang="en-US" sz="1400" b="1" baseline="-25000"/>
                <a:t>i</a:t>
              </a:r>
              <a:r>
                <a:rPr lang="en-US" sz="1400" b="1"/>
                <a:t>)</a:t>
              </a:r>
            </a:p>
          </p:txBody>
        </p:sp>
        <p:sp>
          <p:nvSpPr>
            <p:cNvPr id="30736" name="Text Box 6"/>
            <p:cNvSpPr txBox="1">
              <a:spLocks noChangeArrowheads="1"/>
            </p:cNvSpPr>
            <p:nvPr/>
          </p:nvSpPr>
          <p:spPr bwMode="auto">
            <a:xfrm>
              <a:off x="2147" y="5152"/>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a:t>
              </a:r>
            </a:p>
          </p:txBody>
        </p:sp>
      </p:grpSp>
      <p:sp>
        <p:nvSpPr>
          <p:cNvPr id="30726" name="Line 7"/>
          <p:cNvSpPr>
            <a:spLocks noChangeShapeType="1"/>
          </p:cNvSpPr>
          <p:nvPr/>
        </p:nvSpPr>
        <p:spPr bwMode="auto">
          <a:xfrm>
            <a:off x="1471613" y="1816100"/>
            <a:ext cx="25400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7" name="Line 8"/>
          <p:cNvSpPr>
            <a:spLocks noChangeShapeType="1"/>
          </p:cNvSpPr>
          <p:nvPr/>
        </p:nvSpPr>
        <p:spPr bwMode="auto">
          <a:xfrm>
            <a:off x="1471613" y="1998663"/>
            <a:ext cx="25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8" name="Text Box 9"/>
          <p:cNvSpPr txBox="1">
            <a:spLocks noChangeArrowheads="1"/>
          </p:cNvSpPr>
          <p:nvPr/>
        </p:nvSpPr>
        <p:spPr bwMode="auto">
          <a:xfrm>
            <a:off x="1776413" y="1857375"/>
            <a:ext cx="623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200" b="1"/>
              <a:t>Victim</a:t>
            </a:r>
          </a:p>
        </p:txBody>
      </p:sp>
      <p:sp>
        <p:nvSpPr>
          <p:cNvPr id="30729" name="Text Box 10"/>
          <p:cNvSpPr txBox="1">
            <a:spLocks noChangeArrowheads="1"/>
          </p:cNvSpPr>
          <p:nvPr/>
        </p:nvSpPr>
        <p:spPr bwMode="auto">
          <a:xfrm>
            <a:off x="1776413" y="1657350"/>
            <a:ext cx="801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200" b="1"/>
              <a:t>Exploiter</a:t>
            </a:r>
          </a:p>
        </p:txBody>
      </p:sp>
      <p:pic>
        <p:nvPicPr>
          <p:cNvPr id="30730"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3638550"/>
            <a:ext cx="31908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1" name="Group 31"/>
          <p:cNvGrpSpPr>
            <a:grpSpLocks/>
          </p:cNvGrpSpPr>
          <p:nvPr/>
        </p:nvGrpSpPr>
        <p:grpSpPr bwMode="auto">
          <a:xfrm rot="-5400000">
            <a:off x="129382" y="4599781"/>
            <a:ext cx="1371600" cy="430213"/>
            <a:chOff x="1488" y="5152"/>
            <a:chExt cx="864" cy="271"/>
          </a:xfrm>
        </p:grpSpPr>
        <p:sp>
          <p:nvSpPr>
            <p:cNvPr id="30733" name="Text Box 32"/>
            <p:cNvSpPr txBox="1">
              <a:spLocks noChangeArrowheads="1"/>
            </p:cNvSpPr>
            <p:nvPr/>
          </p:nvSpPr>
          <p:spPr bwMode="auto">
            <a:xfrm>
              <a:off x="1488" y="5231"/>
              <a:ext cx="8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Trait means (</a:t>
              </a:r>
              <a:r>
                <a:rPr lang="en-US" sz="1400" b="1" i="1"/>
                <a:t>z</a:t>
              </a:r>
              <a:r>
                <a:rPr lang="en-US" sz="1400" b="1" baseline="-25000"/>
                <a:t>i</a:t>
              </a:r>
              <a:r>
                <a:rPr lang="en-US" sz="1400" b="1"/>
                <a:t>)</a:t>
              </a:r>
            </a:p>
          </p:txBody>
        </p:sp>
        <p:sp>
          <p:nvSpPr>
            <p:cNvPr id="30734" name="Text Box 33"/>
            <p:cNvSpPr txBox="1">
              <a:spLocks noChangeArrowheads="1"/>
            </p:cNvSpPr>
            <p:nvPr/>
          </p:nvSpPr>
          <p:spPr bwMode="auto">
            <a:xfrm>
              <a:off x="2147" y="5152"/>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a:t>
              </a:r>
            </a:p>
          </p:txBody>
        </p:sp>
      </p:grpSp>
      <p:sp>
        <p:nvSpPr>
          <p:cNvPr id="30732" name="Text Box 34"/>
          <p:cNvSpPr txBox="1">
            <a:spLocks noChangeArrowheads="1"/>
          </p:cNvSpPr>
          <p:nvPr/>
        </p:nvSpPr>
        <p:spPr bwMode="auto">
          <a:xfrm>
            <a:off x="2014538" y="6019800"/>
            <a:ext cx="1042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Generation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An example from snails and castrating trematodes</a:t>
            </a:r>
          </a:p>
        </p:txBody>
      </p:sp>
      <p:pic>
        <p:nvPicPr>
          <p:cNvPr id="317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429000"/>
            <a:ext cx="44862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8" descr="potamo%20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23622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9"/>
          <p:cNvSpPr>
            <a:spLocks noChangeArrowheads="1"/>
          </p:cNvSpPr>
          <p:nvPr/>
        </p:nvSpPr>
        <p:spPr bwMode="auto">
          <a:xfrm>
            <a:off x="457200" y="30480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i="1"/>
              <a:t>Potamopyrgus antipodarum</a:t>
            </a:r>
            <a:endParaRPr lang="en-US" b="1"/>
          </a:p>
        </p:txBody>
      </p:sp>
      <p:pic>
        <p:nvPicPr>
          <p:cNvPr id="31750" name="Picture 10" descr="flu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733800"/>
            <a:ext cx="2667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11"/>
          <p:cNvSpPr txBox="1">
            <a:spLocks noChangeArrowheads="1"/>
          </p:cNvSpPr>
          <p:nvPr/>
        </p:nvSpPr>
        <p:spPr bwMode="auto">
          <a:xfrm>
            <a:off x="755650" y="5791200"/>
            <a:ext cx="244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A castrating trematode</a:t>
            </a:r>
          </a:p>
        </p:txBody>
      </p:sp>
      <p:sp>
        <p:nvSpPr>
          <p:cNvPr id="31752" name="Text Box 13"/>
          <p:cNvSpPr txBox="1">
            <a:spLocks noChangeArrowheads="1"/>
          </p:cNvSpPr>
          <p:nvPr/>
        </p:nvSpPr>
        <p:spPr bwMode="auto">
          <a:xfrm>
            <a:off x="3810000" y="1143000"/>
            <a:ext cx="53340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dirty="0"/>
              <a:t>Hypothesized that (Dybdahl and Lively 1998):</a:t>
            </a:r>
          </a:p>
          <a:p>
            <a:pPr eaLnBrk="1" hangingPunct="1">
              <a:buFontTx/>
              <a:buChar char="•"/>
            </a:pPr>
            <a:endParaRPr lang="en-US" sz="2000" b="1" u="sng" dirty="0"/>
          </a:p>
          <a:p>
            <a:pPr eaLnBrk="1" hangingPunct="1">
              <a:buFontTx/>
              <a:buChar char="•"/>
            </a:pPr>
            <a:r>
              <a:rPr lang="en-US" dirty="0"/>
              <a:t> Trematode phenotypes can only infect snails with specific “matching” </a:t>
            </a:r>
            <a:r>
              <a:rPr lang="en-US" dirty="0" smtClean="0"/>
              <a:t>genotype/phenotypes</a:t>
            </a:r>
            <a:endParaRPr lang="en-US" dirty="0"/>
          </a:p>
          <a:p>
            <a:pPr eaLnBrk="1" hangingPunct="1"/>
            <a:endParaRPr lang="en-US" dirty="0"/>
          </a:p>
          <a:p>
            <a:pPr eaLnBrk="1" hangingPunct="1">
              <a:buFontTx/>
              <a:buChar char="•"/>
            </a:pPr>
            <a:r>
              <a:rPr lang="en-US" dirty="0"/>
              <a:t> If true, rare snail </a:t>
            </a:r>
            <a:r>
              <a:rPr lang="en-US" dirty="0" smtClean="0"/>
              <a:t>genotypes/phenotypes </a:t>
            </a:r>
            <a:r>
              <a:rPr lang="en-US" dirty="0"/>
              <a:t>should be less frequently infected than common snail </a:t>
            </a:r>
            <a:r>
              <a:rPr lang="en-US" dirty="0" smtClean="0"/>
              <a:t>phenotypes/genotypes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Coevolution in mutualistic interactions</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0"/>
            <a:ext cx="4105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p:cNvSpPr txBox="1">
            <a:spLocks noChangeArrowheads="1"/>
          </p:cNvSpPr>
          <p:nvPr/>
        </p:nvSpPr>
        <p:spPr bwMode="auto">
          <a:xfrm>
            <a:off x="2092325" y="4814888"/>
            <a:ext cx="1492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Phenotype</a:t>
            </a:r>
          </a:p>
          <a:p>
            <a:pPr algn="ctr" eaLnBrk="1" hangingPunct="1"/>
            <a:r>
              <a:rPr lang="en-US" b="1"/>
              <a:t>(e.g., Timing)</a:t>
            </a:r>
          </a:p>
        </p:txBody>
      </p:sp>
      <p:sp>
        <p:nvSpPr>
          <p:cNvPr id="32773" name="Text Box 5"/>
          <p:cNvSpPr txBox="1">
            <a:spLocks noChangeArrowheads="1"/>
          </p:cNvSpPr>
          <p:nvPr/>
        </p:nvSpPr>
        <p:spPr bwMode="auto">
          <a:xfrm rot="-5400000">
            <a:off x="-124618" y="3553618"/>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Frequency</a:t>
            </a:r>
          </a:p>
        </p:txBody>
      </p:sp>
      <p:sp>
        <p:nvSpPr>
          <p:cNvPr id="32774" name="Text Box 6"/>
          <p:cNvSpPr txBox="1">
            <a:spLocks noChangeArrowheads="1"/>
          </p:cNvSpPr>
          <p:nvPr/>
        </p:nvSpPr>
        <p:spPr bwMode="auto">
          <a:xfrm>
            <a:off x="4953000" y="2095500"/>
            <a:ext cx="397827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a:t>Reciprocal Selection:</a:t>
            </a:r>
          </a:p>
          <a:p>
            <a:pPr eaLnBrk="1" hangingPunct="1"/>
            <a:endParaRPr lang="en-US" b="1" u="sng"/>
          </a:p>
          <a:p>
            <a:pPr eaLnBrk="1" hangingPunct="1">
              <a:buFontTx/>
              <a:buChar char="•"/>
            </a:pPr>
            <a:r>
              <a:rPr lang="en-US"/>
              <a:t> The fitness of Species 1 individuals is increased by interacting with Species 2 individuals</a:t>
            </a:r>
          </a:p>
          <a:p>
            <a:pPr eaLnBrk="1" hangingPunct="1">
              <a:buFontTx/>
              <a:buChar char="•"/>
            </a:pPr>
            <a:endParaRPr lang="en-US"/>
          </a:p>
          <a:p>
            <a:pPr eaLnBrk="1" hangingPunct="1">
              <a:buFontTx/>
              <a:buChar char="•"/>
            </a:pPr>
            <a:r>
              <a:rPr lang="en-US"/>
              <a:t> The fitness of Species 2 individuals is increased by interacting with Species 1 individuals</a:t>
            </a:r>
          </a:p>
          <a:p>
            <a:pPr eaLnBrk="1" hangingPunct="1">
              <a:buFontTx/>
              <a:buChar char="•"/>
            </a:pPr>
            <a:endParaRPr lang="en-US"/>
          </a:p>
          <a:p>
            <a:pPr eaLnBrk="1" hangingPunct="1">
              <a:buFontTx/>
              <a:buChar char="•"/>
            </a:pPr>
            <a:r>
              <a:rPr lang="en-US"/>
              <a:t> Reciprocal selection favors traits in both species that increase the efficacy or frequency of the interaction</a:t>
            </a:r>
          </a:p>
        </p:txBody>
      </p:sp>
      <p:sp>
        <p:nvSpPr>
          <p:cNvPr id="32775" name="Line 7"/>
          <p:cNvSpPr>
            <a:spLocks noChangeShapeType="1"/>
          </p:cNvSpPr>
          <p:nvPr/>
        </p:nvSpPr>
        <p:spPr bwMode="auto">
          <a:xfrm flipH="1">
            <a:off x="2590800" y="34290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6" name="Line 8"/>
          <p:cNvSpPr>
            <a:spLocks noChangeShapeType="1"/>
          </p:cNvSpPr>
          <p:nvPr/>
        </p:nvSpPr>
        <p:spPr bwMode="auto">
          <a:xfrm>
            <a:off x="2476500" y="32766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If there is genetic variation in both species…</a:t>
            </a:r>
          </a:p>
        </p:txBody>
      </p:sp>
      <p:sp>
        <p:nvSpPr>
          <p:cNvPr id="33795" name="Text Box 3"/>
          <p:cNvSpPr txBox="1">
            <a:spLocks noChangeArrowheads="1"/>
          </p:cNvSpPr>
          <p:nvPr/>
        </p:nvSpPr>
        <p:spPr bwMode="auto">
          <a:xfrm>
            <a:off x="2066925" y="5791200"/>
            <a:ext cx="1492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Phenotype</a:t>
            </a:r>
          </a:p>
          <a:p>
            <a:pPr algn="ctr" eaLnBrk="1" hangingPunct="1"/>
            <a:r>
              <a:rPr lang="en-US" b="1"/>
              <a:t>(e.g., Timing)</a:t>
            </a:r>
          </a:p>
        </p:txBody>
      </p:sp>
      <p:sp>
        <p:nvSpPr>
          <p:cNvPr id="33796" name="Text Box 4"/>
          <p:cNvSpPr txBox="1">
            <a:spLocks noChangeArrowheads="1"/>
          </p:cNvSpPr>
          <p:nvPr/>
        </p:nvSpPr>
        <p:spPr bwMode="auto">
          <a:xfrm rot="-5400000">
            <a:off x="-124618" y="3553618"/>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Frequency</a:t>
            </a:r>
          </a:p>
        </p:txBody>
      </p:sp>
      <p:sp>
        <p:nvSpPr>
          <p:cNvPr id="33797" name="Text Box 5"/>
          <p:cNvSpPr txBox="1">
            <a:spLocks noChangeArrowheads="1"/>
          </p:cNvSpPr>
          <p:nvPr/>
        </p:nvSpPr>
        <p:spPr bwMode="auto">
          <a:xfrm>
            <a:off x="5638800" y="1676400"/>
            <a:ext cx="32924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a:t>Coevolutionary dynamics:</a:t>
            </a:r>
            <a:endParaRPr lang="en-US"/>
          </a:p>
          <a:p>
            <a:pPr eaLnBrk="1" hangingPunct="1"/>
            <a:endParaRPr lang="en-US" b="1" u="sng"/>
          </a:p>
          <a:p>
            <a:pPr eaLnBrk="1" hangingPunct="1">
              <a:buFontTx/>
              <a:buChar char="•"/>
            </a:pPr>
            <a:r>
              <a:rPr lang="en-US"/>
              <a:t> Convergence of traits mediating the interaction</a:t>
            </a:r>
          </a:p>
          <a:p>
            <a:pPr eaLnBrk="1" hangingPunct="1"/>
            <a:endParaRPr lang="en-US"/>
          </a:p>
          <a:p>
            <a:pPr eaLnBrk="1" hangingPunct="1"/>
            <a:endParaRPr lang="en-US"/>
          </a:p>
        </p:txBody>
      </p:sp>
      <p:pic>
        <p:nvPicPr>
          <p:cNvPr id="337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81400"/>
            <a:ext cx="4105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4105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Line 8"/>
          <p:cNvSpPr>
            <a:spLocks noChangeShapeType="1"/>
          </p:cNvSpPr>
          <p:nvPr/>
        </p:nvSpPr>
        <p:spPr bwMode="auto">
          <a:xfrm>
            <a:off x="4800600" y="1905000"/>
            <a:ext cx="0" cy="3429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1" name="Text Box 9"/>
          <p:cNvSpPr txBox="1">
            <a:spLocks noChangeArrowheads="1"/>
          </p:cNvSpPr>
          <p:nvPr/>
        </p:nvSpPr>
        <p:spPr bwMode="auto">
          <a:xfrm rot="5400000">
            <a:off x="4714082" y="3515518"/>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Time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An example from plant-insect interactions</a:t>
            </a: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5653088"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p:cNvSpPr txBox="1">
            <a:spLocks noChangeArrowheads="1"/>
          </p:cNvSpPr>
          <p:nvPr/>
        </p:nvSpPr>
        <p:spPr bwMode="auto">
          <a:xfrm>
            <a:off x="1133475" y="6096000"/>
            <a:ext cx="244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(Steiner and Whitehead 1990)</a:t>
            </a:r>
          </a:p>
        </p:txBody>
      </p:sp>
      <p:pic>
        <p:nvPicPr>
          <p:cNvPr id="348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40862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7"/>
          <p:cNvSpPr txBox="1">
            <a:spLocks noChangeArrowheads="1"/>
          </p:cNvSpPr>
          <p:nvPr/>
        </p:nvSpPr>
        <p:spPr bwMode="auto">
          <a:xfrm>
            <a:off x="4876800" y="5676900"/>
            <a:ext cx="426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Data are consistent with coevolutionary  </a:t>
            </a:r>
          </a:p>
          <a:p>
            <a:pPr eaLnBrk="1" hangingPunct="1"/>
            <a:r>
              <a:rPr lang="en-US" b="1"/>
              <a:t>  convergence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Conclusions for coevolution</a:t>
            </a:r>
          </a:p>
        </p:txBody>
      </p:sp>
      <p:sp>
        <p:nvSpPr>
          <p:cNvPr id="35843" name="Text Box 7"/>
          <p:cNvSpPr txBox="1">
            <a:spLocks noChangeArrowheads="1"/>
          </p:cNvSpPr>
          <p:nvPr/>
        </p:nvSpPr>
        <p:spPr bwMode="auto">
          <a:xfrm>
            <a:off x="822325" y="1385888"/>
            <a:ext cx="7315200"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sz="2000"/>
              <a:t> </a:t>
            </a:r>
            <a:r>
              <a:rPr lang="en-US" sz="2000" b="1"/>
              <a:t>Coevolution is likely any time interacting species:</a:t>
            </a:r>
          </a:p>
          <a:p>
            <a:pPr eaLnBrk="1" hangingPunct="1">
              <a:buFontTx/>
              <a:buChar char="•"/>
            </a:pPr>
            <a:endParaRPr lang="en-US" sz="2000" b="1"/>
          </a:p>
          <a:p>
            <a:pPr eaLnBrk="1" hangingPunct="1"/>
            <a:r>
              <a:rPr lang="en-US"/>
              <a:t>	- Exert reciprocal selection on one another</a:t>
            </a:r>
          </a:p>
          <a:p>
            <a:pPr eaLnBrk="1" hangingPunct="1"/>
            <a:endParaRPr lang="en-US"/>
          </a:p>
          <a:p>
            <a:pPr eaLnBrk="1" hangingPunct="1"/>
            <a:r>
              <a:rPr lang="en-US"/>
              <a:t>	- Possess genetic variation for traits mediating the interaction</a:t>
            </a:r>
          </a:p>
          <a:p>
            <a:pPr eaLnBrk="1" hangingPunct="1"/>
            <a:endParaRPr lang="en-US"/>
          </a:p>
          <a:p>
            <a:pPr eaLnBrk="1" hangingPunct="1">
              <a:buFontTx/>
              <a:buChar char="•"/>
            </a:pPr>
            <a:r>
              <a:rPr lang="en-US"/>
              <a:t> </a:t>
            </a:r>
            <a:r>
              <a:rPr lang="en-US" sz="2000" b="1"/>
              <a:t>The dynamics of coevolution differ across types of interactions:</a:t>
            </a:r>
          </a:p>
          <a:p>
            <a:pPr eaLnBrk="1" hangingPunct="1">
              <a:buFontTx/>
              <a:buChar char="•"/>
            </a:pPr>
            <a:endParaRPr lang="en-US" sz="2000" b="1"/>
          </a:p>
          <a:p>
            <a:pPr lvl="2" eaLnBrk="1" hangingPunct="1"/>
            <a:r>
              <a:rPr lang="en-US" sz="2000" b="1"/>
              <a:t>- </a:t>
            </a:r>
            <a:r>
              <a:rPr lang="en-US"/>
              <a:t>Competitive interactions cause coevolutionary divergence</a:t>
            </a:r>
          </a:p>
          <a:p>
            <a:pPr lvl="2" eaLnBrk="1" hangingPunct="1"/>
            <a:endParaRPr lang="en-US"/>
          </a:p>
          <a:p>
            <a:pPr lvl="2" eaLnBrk="1" hangingPunct="1"/>
            <a:r>
              <a:rPr lang="en-US"/>
              <a:t>- Mutualistic interactions cause coevolutionary convergence</a:t>
            </a:r>
          </a:p>
          <a:p>
            <a:pPr lvl="2" eaLnBrk="1" hangingPunct="1"/>
            <a:endParaRPr lang="en-US"/>
          </a:p>
          <a:p>
            <a:pPr lvl="2" eaLnBrk="1" hangingPunct="1"/>
            <a:r>
              <a:rPr lang="en-US"/>
              <a:t>- Antagonistic interactions cause either coevolutionary escalation or</a:t>
            </a:r>
          </a:p>
          <a:p>
            <a:pPr lvl="2" eaLnBrk="1" hangingPunct="1"/>
            <a:r>
              <a:rPr lang="en-US"/>
              <a:t>  coevolutionary cycles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Prerequisites for Coevolution</a:t>
            </a:r>
          </a:p>
        </p:txBody>
      </p:sp>
      <p:sp>
        <p:nvSpPr>
          <p:cNvPr id="4099" name="Text Box 3"/>
          <p:cNvSpPr txBox="1">
            <a:spLocks noChangeArrowheads="1"/>
          </p:cNvSpPr>
          <p:nvPr/>
        </p:nvSpPr>
        <p:spPr bwMode="auto">
          <a:xfrm>
            <a:off x="762000" y="1524000"/>
            <a:ext cx="7597775"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u="sng"/>
              <a:t>For coevolution to occur:</a:t>
            </a:r>
          </a:p>
          <a:p>
            <a:pPr eaLnBrk="1" hangingPunct="1"/>
            <a:endParaRPr lang="en-US" sz="2800" b="1" u="sng"/>
          </a:p>
          <a:p>
            <a:pPr eaLnBrk="1" hangingPunct="1">
              <a:buFontTx/>
              <a:buChar char="•"/>
            </a:pPr>
            <a:r>
              <a:rPr lang="en-US" sz="2000" b="1"/>
              <a:t> There must be </a:t>
            </a:r>
            <a:r>
              <a:rPr lang="en-US" sz="2000" b="1">
                <a:solidFill>
                  <a:srgbClr val="0066FF"/>
                </a:solidFill>
              </a:rPr>
              <a:t>genetic variation</a:t>
            </a:r>
            <a:r>
              <a:rPr lang="en-US" sz="2000" b="1"/>
              <a:t> for traits mediating the interaction</a:t>
            </a:r>
          </a:p>
          <a:p>
            <a:pPr eaLnBrk="1" hangingPunct="1">
              <a:buFontTx/>
              <a:buChar char="•"/>
            </a:pPr>
            <a:endParaRPr lang="en-US" sz="2000" b="1"/>
          </a:p>
          <a:p>
            <a:pPr eaLnBrk="1" hangingPunct="1">
              <a:buFontTx/>
              <a:buChar char="•"/>
            </a:pPr>
            <a:endParaRPr lang="en-US" sz="2000" b="1"/>
          </a:p>
          <a:p>
            <a:pPr eaLnBrk="1" hangingPunct="1">
              <a:buFontTx/>
              <a:buChar char="•"/>
            </a:pPr>
            <a:endParaRPr lang="en-US" sz="2000" b="1"/>
          </a:p>
          <a:p>
            <a:pPr eaLnBrk="1" hangingPunct="1">
              <a:buFontTx/>
              <a:buChar char="•"/>
            </a:pPr>
            <a:r>
              <a:rPr lang="en-US" sz="2000" b="1"/>
              <a:t> There must be </a:t>
            </a:r>
            <a:r>
              <a:rPr lang="en-US" sz="2000" b="1">
                <a:solidFill>
                  <a:srgbClr val="FF0000"/>
                </a:solidFill>
              </a:rPr>
              <a:t>reciprocal natural selection</a:t>
            </a:r>
          </a:p>
        </p:txBody>
      </p:sp>
      <p:graphicFrame>
        <p:nvGraphicFramePr>
          <p:cNvPr id="4100" name="Object 4"/>
          <p:cNvGraphicFramePr>
            <a:graphicFrameLocks noChangeAspect="1"/>
          </p:cNvGraphicFramePr>
          <p:nvPr/>
        </p:nvGraphicFramePr>
        <p:xfrm>
          <a:off x="3429000" y="4419600"/>
          <a:ext cx="2286000" cy="614363"/>
        </p:xfrm>
        <a:graphic>
          <a:graphicData uri="http://schemas.openxmlformats.org/presentationml/2006/ole">
            <mc:AlternateContent xmlns:mc="http://schemas.openxmlformats.org/markup-compatibility/2006">
              <mc:Choice xmlns:v="urn:schemas-microsoft-com:vml" Requires="v">
                <p:oleObj spid="_x0000_s4135" name="Equation" r:id="rId3" imgW="850900" imgH="228600" progId="Equation.3">
                  <p:embed/>
                </p:oleObj>
              </mc:Choice>
              <mc:Fallback>
                <p:oleObj name="Equation" r:id="rId3" imgW="8509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419600"/>
                        <a:ext cx="2286000" cy="61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6"/>
          <p:cNvGraphicFramePr>
            <a:graphicFrameLocks noChangeAspect="1"/>
          </p:cNvGraphicFramePr>
          <p:nvPr/>
        </p:nvGraphicFramePr>
        <p:xfrm>
          <a:off x="3394075" y="5253038"/>
          <a:ext cx="2320925" cy="614362"/>
        </p:xfrm>
        <a:graphic>
          <a:graphicData uri="http://schemas.openxmlformats.org/presentationml/2006/ole">
            <mc:AlternateContent xmlns:mc="http://schemas.openxmlformats.org/markup-compatibility/2006">
              <mc:Choice xmlns:v="urn:schemas-microsoft-com:vml" Requires="v">
                <p:oleObj spid="_x0000_s4136" name="Equation" r:id="rId5" imgW="863225" imgH="228501" progId="Equation.3">
                  <p:embed/>
                </p:oleObj>
              </mc:Choice>
              <mc:Fallback>
                <p:oleObj name="Equation" r:id="rId5" imgW="863225" imgH="228501"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4075" y="5253038"/>
                        <a:ext cx="2320925"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2" name="Line 9"/>
          <p:cNvSpPr>
            <a:spLocks noChangeShapeType="1"/>
          </p:cNvSpPr>
          <p:nvPr/>
        </p:nvSpPr>
        <p:spPr bwMode="auto">
          <a:xfrm>
            <a:off x="4648200" y="5029200"/>
            <a:ext cx="914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 name="Line 10"/>
          <p:cNvSpPr>
            <a:spLocks noChangeShapeType="1"/>
          </p:cNvSpPr>
          <p:nvPr/>
        </p:nvSpPr>
        <p:spPr bwMode="auto">
          <a:xfrm>
            <a:off x="4667250" y="5876925"/>
            <a:ext cx="914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 name="Line 11"/>
          <p:cNvSpPr>
            <a:spLocks noChangeShapeType="1"/>
          </p:cNvSpPr>
          <p:nvPr/>
        </p:nvSpPr>
        <p:spPr bwMode="auto">
          <a:xfrm>
            <a:off x="4267200" y="5029200"/>
            <a:ext cx="304800"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 name="Line 12"/>
          <p:cNvSpPr>
            <a:spLocks noChangeShapeType="1"/>
          </p:cNvSpPr>
          <p:nvPr/>
        </p:nvSpPr>
        <p:spPr bwMode="auto">
          <a:xfrm>
            <a:off x="4267200" y="5876925"/>
            <a:ext cx="304800"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 name="Text Box 13"/>
          <p:cNvSpPr txBox="1">
            <a:spLocks noChangeArrowheads="1"/>
          </p:cNvSpPr>
          <p:nvPr/>
        </p:nvSpPr>
        <p:spPr bwMode="auto">
          <a:xfrm>
            <a:off x="0" y="6262688"/>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sym typeface="Mathematica1" pitchFamily="2" charset="2"/>
              </a:rPr>
              <a:t></a:t>
            </a:r>
            <a:r>
              <a:rPr lang="en-US" b="1" baseline="-25000">
                <a:sym typeface="Mathematica1" pitchFamily="2" charset="2"/>
              </a:rPr>
              <a:t>i</a:t>
            </a:r>
            <a:r>
              <a:rPr lang="en-US" b="1">
                <a:sym typeface="Mathematica1" pitchFamily="2" charset="2"/>
              </a:rPr>
              <a:t> is the genotypic or phenotypic distribution of species 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An example from wild parsnip and webworms</a:t>
            </a:r>
          </a:p>
        </p:txBody>
      </p:sp>
      <p:sp>
        <p:nvSpPr>
          <p:cNvPr id="5123" name="Text Box 5"/>
          <p:cNvSpPr txBox="1">
            <a:spLocks noChangeArrowheads="1"/>
          </p:cNvSpPr>
          <p:nvPr/>
        </p:nvSpPr>
        <p:spPr bwMode="auto">
          <a:xfrm>
            <a:off x="1219200" y="5486400"/>
            <a:ext cx="1714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i="1"/>
              <a:t>Pastinaca sativa</a:t>
            </a:r>
          </a:p>
          <a:p>
            <a:pPr algn="ctr" eaLnBrk="1" hangingPunct="1"/>
            <a:r>
              <a:rPr lang="en-US" b="1"/>
              <a:t>(Wild parsnip)</a:t>
            </a:r>
          </a:p>
        </p:txBody>
      </p:sp>
      <p:pic>
        <p:nvPicPr>
          <p:cNvPr id="5124" name="Picture 7" descr="Photograph of Pastinaca sativa L.">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26098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Phyto%2520wild%2520parsni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876800"/>
            <a:ext cx="14192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0"/>
          <p:cNvSpPr txBox="1">
            <a:spLocks noChangeArrowheads="1"/>
          </p:cNvSpPr>
          <p:nvPr/>
        </p:nvSpPr>
        <p:spPr bwMode="auto">
          <a:xfrm>
            <a:off x="4267200" y="1827213"/>
            <a:ext cx="457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Introduced to the United States</a:t>
            </a:r>
          </a:p>
          <a:p>
            <a:pPr eaLnBrk="1" hangingPunct="1">
              <a:buFontTx/>
              <a:buChar char="•"/>
            </a:pPr>
            <a:endParaRPr lang="en-US" b="1"/>
          </a:p>
          <a:p>
            <a:pPr eaLnBrk="1" hangingPunct="1">
              <a:buFontTx/>
              <a:buChar char="•"/>
            </a:pPr>
            <a:r>
              <a:rPr lang="en-US" b="1"/>
              <a:t> Contains phototoxic furanocoumarins  </a:t>
            </a:r>
          </a:p>
          <a:p>
            <a:pPr eaLnBrk="1" hangingPunct="1"/>
            <a:r>
              <a:rPr lang="en-US" b="1"/>
              <a:t>  (secondary plant defensive compounds)</a:t>
            </a:r>
          </a:p>
        </p:txBody>
      </p:sp>
      <p:pic>
        <p:nvPicPr>
          <p:cNvPr id="5127" name="Picture 12" descr="Ouch! A run-in with wild parsnip can cause blisters and discoloration of the skin. © David J. Eag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038600"/>
            <a:ext cx="1619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An example from wild parsnip and webworms</a:t>
            </a:r>
          </a:p>
        </p:txBody>
      </p:sp>
      <p:pic>
        <p:nvPicPr>
          <p:cNvPr id="6147" name="Picture 9" descr="Depressaria pastinacella (Ad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01750"/>
            <a:ext cx="34766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14"/>
          <p:cNvSpPr txBox="1">
            <a:spLocks noChangeArrowheads="1"/>
          </p:cNvSpPr>
          <p:nvPr/>
        </p:nvSpPr>
        <p:spPr bwMode="auto">
          <a:xfrm>
            <a:off x="838200" y="3625850"/>
            <a:ext cx="2559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i="1"/>
              <a:t>Depressaria pastinacella</a:t>
            </a:r>
            <a:r>
              <a:rPr lang="en-US" b="1"/>
              <a:t> </a:t>
            </a:r>
          </a:p>
          <a:p>
            <a:pPr algn="ctr" eaLnBrk="1" hangingPunct="1"/>
            <a:r>
              <a:rPr lang="en-US" b="1"/>
              <a:t>(Parsnip webworm)</a:t>
            </a:r>
            <a:r>
              <a:rPr lang="en-US" b="1" i="1"/>
              <a:t> </a:t>
            </a:r>
          </a:p>
        </p:txBody>
      </p:sp>
      <p:sp>
        <p:nvSpPr>
          <p:cNvPr id="6149" name="Text Box 15"/>
          <p:cNvSpPr txBox="1">
            <a:spLocks noChangeArrowheads="1"/>
          </p:cNvSpPr>
          <p:nvPr/>
        </p:nvSpPr>
        <p:spPr bwMode="auto">
          <a:xfrm>
            <a:off x="669925" y="4838700"/>
            <a:ext cx="22447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a:t> Feed on wild parsnip</a:t>
            </a:r>
          </a:p>
          <a:p>
            <a:pPr eaLnBrk="1" hangingPunct="1">
              <a:buFontTx/>
              <a:buChar char="•"/>
            </a:pPr>
            <a:endParaRPr lang="en-US"/>
          </a:p>
          <a:p>
            <a:pPr eaLnBrk="1" hangingPunct="1">
              <a:buFontTx/>
              <a:buChar char="•"/>
            </a:pPr>
            <a:r>
              <a:rPr lang="en-US"/>
              <a:t> Eat seeds (how?)</a:t>
            </a:r>
          </a:p>
        </p:txBody>
      </p:sp>
      <p:pic>
        <p:nvPicPr>
          <p:cNvPr id="6150" name="Picture 17" descr="webbing.JPG (102783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2119313"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An example from wild parsnip and webworms</a:t>
            </a:r>
          </a:p>
        </p:txBody>
      </p:sp>
      <p:pic>
        <p:nvPicPr>
          <p:cNvPr id="7171" name="Picture 6" descr="webbing.JPG (102783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2057400"/>
            <a:ext cx="2119312"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7"/>
          <p:cNvSpPr txBox="1">
            <a:spLocks noChangeArrowheads="1"/>
          </p:cNvSpPr>
          <p:nvPr/>
        </p:nvSpPr>
        <p:spPr bwMode="auto">
          <a:xfrm>
            <a:off x="152400" y="1295400"/>
            <a:ext cx="424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How is it that these insects are able to eat </a:t>
            </a:r>
          </a:p>
          <a:p>
            <a:pPr algn="ctr" eaLnBrk="1" hangingPunct="1"/>
            <a:r>
              <a:rPr lang="en-US" b="1"/>
              <a:t>such toxic plants?</a:t>
            </a:r>
          </a:p>
        </p:txBody>
      </p:sp>
      <p:pic>
        <p:nvPicPr>
          <p:cNvPr id="7173" name="Picture 8" descr="Phyto%2520wild%2520parsni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486400"/>
            <a:ext cx="14192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descr="seedmet.JPG (81749 by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514600"/>
            <a:ext cx="25431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11"/>
          <p:cNvSpPr txBox="1">
            <a:spLocks noChangeArrowheads="1"/>
          </p:cNvSpPr>
          <p:nvPr/>
        </p:nvSpPr>
        <p:spPr bwMode="auto">
          <a:xfrm rot="-5400000">
            <a:off x="4046538" y="3497262"/>
            <a:ext cx="19050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000"/>
              <a:t>PERCENT REMAINING</a:t>
            </a:r>
          </a:p>
        </p:txBody>
      </p:sp>
      <p:sp>
        <p:nvSpPr>
          <p:cNvPr id="7176" name="Text Box 12"/>
          <p:cNvSpPr txBox="1">
            <a:spLocks noChangeArrowheads="1"/>
          </p:cNvSpPr>
          <p:nvPr/>
        </p:nvSpPr>
        <p:spPr bwMode="auto">
          <a:xfrm>
            <a:off x="4632325" y="5029200"/>
            <a:ext cx="3368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The larvae can metabolize the toxic furanocoumarins using cytochrome P450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Are the pre-requisites for coevolution met in this system?</a:t>
            </a:r>
          </a:p>
        </p:txBody>
      </p:sp>
      <p:pic>
        <p:nvPicPr>
          <p:cNvPr id="8195" name="Picture 3" descr="webbing.JPG (102783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352800"/>
            <a:ext cx="2119313"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9"/>
          <p:cNvSpPr txBox="1">
            <a:spLocks noChangeArrowheads="1"/>
          </p:cNvSpPr>
          <p:nvPr/>
        </p:nvSpPr>
        <p:spPr bwMode="auto">
          <a:xfrm>
            <a:off x="762000" y="1524000"/>
            <a:ext cx="7597775"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u="sng"/>
              <a:t>Remember, for coevolution to occur:</a:t>
            </a:r>
          </a:p>
          <a:p>
            <a:pPr eaLnBrk="1" hangingPunct="1"/>
            <a:endParaRPr lang="en-US" sz="2800" b="1" u="sng"/>
          </a:p>
          <a:p>
            <a:pPr eaLnBrk="1" hangingPunct="1">
              <a:buFontTx/>
              <a:buChar char="•"/>
            </a:pPr>
            <a:r>
              <a:rPr lang="en-US" sz="2000" b="1"/>
              <a:t> There must be </a:t>
            </a:r>
            <a:r>
              <a:rPr lang="en-US" sz="2000" b="1">
                <a:solidFill>
                  <a:srgbClr val="0066FF"/>
                </a:solidFill>
              </a:rPr>
              <a:t>genetic variation</a:t>
            </a:r>
            <a:r>
              <a:rPr lang="en-US" sz="2000" b="1"/>
              <a:t> for traits mediating the interaction</a:t>
            </a:r>
          </a:p>
          <a:p>
            <a:pPr eaLnBrk="1" hangingPunct="1">
              <a:buFontTx/>
              <a:buChar char="•"/>
            </a:pPr>
            <a:endParaRPr lang="en-US" sz="2000" b="1"/>
          </a:p>
          <a:p>
            <a:pPr eaLnBrk="1" hangingPunct="1">
              <a:buFontTx/>
              <a:buChar char="•"/>
            </a:pPr>
            <a:endParaRPr lang="en-US" sz="2000" b="1"/>
          </a:p>
          <a:p>
            <a:pPr eaLnBrk="1" hangingPunct="1">
              <a:buFontTx/>
              <a:buChar char="•"/>
            </a:pPr>
            <a:endParaRPr lang="en-US" sz="2000" b="1"/>
          </a:p>
          <a:p>
            <a:pPr eaLnBrk="1" hangingPunct="1">
              <a:buFontTx/>
              <a:buChar char="•"/>
            </a:pPr>
            <a:r>
              <a:rPr lang="en-US" sz="2000" b="1"/>
              <a:t> There must be </a:t>
            </a:r>
            <a:r>
              <a:rPr lang="en-US" sz="2000" b="1">
                <a:solidFill>
                  <a:srgbClr val="FF0000"/>
                </a:solidFill>
              </a:rPr>
              <a:t>reciprocal natural selection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228600"/>
            <a:ext cx="9144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Is there genetic variation for plant toxicity?</a:t>
            </a:r>
          </a:p>
          <a:p>
            <a:pPr algn="ctr" eaLnBrk="1" hangingPunct="1"/>
            <a:r>
              <a:rPr lang="en-US" b="1" i="1">
                <a:solidFill>
                  <a:srgbClr val="0066FF"/>
                </a:solidFill>
              </a:rPr>
              <a:t>h</a:t>
            </a:r>
            <a:r>
              <a:rPr lang="en-US" b="1" i="1" baseline="30000">
                <a:solidFill>
                  <a:srgbClr val="0066FF"/>
                </a:solidFill>
              </a:rPr>
              <a:t>2 </a:t>
            </a:r>
            <a:r>
              <a:rPr lang="en-US" b="1">
                <a:solidFill>
                  <a:srgbClr val="0066FF"/>
                </a:solidFill>
              </a:rPr>
              <a:t>&gt; 0?</a:t>
            </a:r>
          </a:p>
        </p:txBody>
      </p:sp>
      <p:sp>
        <p:nvSpPr>
          <p:cNvPr id="9219" name="Text Box 11"/>
          <p:cNvSpPr txBox="1">
            <a:spLocks noChangeArrowheads="1"/>
          </p:cNvSpPr>
          <p:nvPr/>
        </p:nvSpPr>
        <p:spPr bwMode="auto">
          <a:xfrm>
            <a:off x="669925" y="1905000"/>
            <a:ext cx="458787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a:t>Berenbaum et. al. (1986):</a:t>
            </a:r>
          </a:p>
          <a:p>
            <a:pPr eaLnBrk="1" hangingPunct="1"/>
            <a:endParaRPr lang="en-US" sz="2000" b="1" u="sng"/>
          </a:p>
          <a:p>
            <a:pPr eaLnBrk="1" hangingPunct="1">
              <a:buFontTx/>
              <a:buChar char="•"/>
            </a:pPr>
            <a:r>
              <a:rPr lang="en-US"/>
              <a:t> Measured concentrations of toxic furanocoumarins in seeds of half-sib families</a:t>
            </a:r>
          </a:p>
          <a:p>
            <a:pPr eaLnBrk="1" hangingPunct="1">
              <a:buFontTx/>
              <a:buChar char="•"/>
            </a:pPr>
            <a:endParaRPr lang="en-US"/>
          </a:p>
          <a:p>
            <a:pPr eaLnBrk="1" hangingPunct="1">
              <a:buFontTx/>
              <a:buChar char="•"/>
            </a:pPr>
            <a:endParaRPr lang="en-US"/>
          </a:p>
          <a:p>
            <a:pPr eaLnBrk="1" hangingPunct="1">
              <a:buFontTx/>
              <a:buChar char="•"/>
            </a:pPr>
            <a:r>
              <a:rPr lang="en-US"/>
              <a:t> Used this data to estimate </a:t>
            </a:r>
            <a:r>
              <a:rPr lang="en-US" b="1" i="1"/>
              <a:t>heritabilities</a:t>
            </a:r>
            <a:r>
              <a:rPr lang="en-US"/>
              <a:t> for furanocoumarin production</a:t>
            </a:r>
          </a:p>
          <a:p>
            <a:pPr eaLnBrk="1" hangingPunct="1">
              <a:buFontTx/>
              <a:buChar char="•"/>
            </a:pPr>
            <a:endParaRPr lang="en-US"/>
          </a:p>
          <a:p>
            <a:pPr eaLnBrk="1" hangingPunct="1">
              <a:buFontTx/>
              <a:buChar char="•"/>
            </a:pPr>
            <a:endParaRPr lang="en-US"/>
          </a:p>
          <a:p>
            <a:pPr eaLnBrk="1" hangingPunct="1">
              <a:buFontTx/>
              <a:buChar char="•"/>
            </a:pPr>
            <a:r>
              <a:rPr lang="en-US"/>
              <a:t> Found substantial genetic variation for furanocoumarin production</a:t>
            </a:r>
          </a:p>
        </p:txBody>
      </p:sp>
      <p:graphicFrame>
        <p:nvGraphicFramePr>
          <p:cNvPr id="506892" name="Group 12"/>
          <p:cNvGraphicFramePr>
            <a:graphicFrameLocks noGrp="1"/>
          </p:cNvGraphicFramePr>
          <p:nvPr/>
        </p:nvGraphicFramePr>
        <p:xfrm>
          <a:off x="5943600" y="2971800"/>
          <a:ext cx="2438400" cy="1371600"/>
        </p:xfrm>
        <a:graphic>
          <a:graphicData uri="http://schemas.openxmlformats.org/drawingml/2006/table">
            <a:tbl>
              <a:tblPr/>
              <a:tblGrid>
                <a:gridCol w="1219200"/>
                <a:gridCol w="1219200"/>
              </a:tblGrid>
              <a:tr h="361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Trait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itchFamily="18" charset="0"/>
                        </a:rPr>
                        <a:t>h</a:t>
                      </a:r>
                      <a:r>
                        <a:rPr kumimoji="0" lang="en-US" sz="1600" b="0" i="0" u="none" strike="noStrike" cap="none" normalizeH="0" baseline="30000" smtClean="0">
                          <a:ln>
                            <a:noFill/>
                          </a:ln>
                          <a:solidFill>
                            <a:schemeClr val="tx1"/>
                          </a:solidFill>
                          <a:effectLst/>
                          <a:latin typeface="Times New Roman" pitchFamily="18" charset="0"/>
                        </a:rPr>
                        <a:t>2</a:t>
                      </a: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Bergaptin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.190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Xanthotoxin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.650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Sphondin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1.43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37" name="Text Box 29"/>
          <p:cNvSpPr txBox="1">
            <a:spLocks noChangeArrowheads="1"/>
          </p:cNvSpPr>
          <p:nvPr/>
        </p:nvSpPr>
        <p:spPr bwMode="auto">
          <a:xfrm>
            <a:off x="6019800" y="2324100"/>
            <a:ext cx="2362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a:t>Heritabilities for seed furanocoumarin production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5769</TotalTime>
  <Words>1581</Words>
  <Application>Microsoft Office PowerPoint</Application>
  <PresentationFormat>On-screen Show (4:3)</PresentationFormat>
  <Paragraphs>359</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Nuismer</dc:creator>
  <cp:lastModifiedBy>Nuismer</cp:lastModifiedBy>
  <cp:revision>782</cp:revision>
  <cp:lastPrinted>2015-04-07T16:57:22Z</cp:lastPrinted>
  <dcterms:created xsi:type="dcterms:W3CDTF">2004-02-10T02:01:49Z</dcterms:created>
  <dcterms:modified xsi:type="dcterms:W3CDTF">2015-04-07T17:32:28Z</dcterms:modified>
</cp:coreProperties>
</file>